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19935825" cx="14097000"/>
  <p:notesSz cx="6858000" cy="9144000"/>
  <p:embeddedFontLst>
    <p:embeddedFont>
      <p:font typeface="Oswald"/>
      <p:regular r:id="rId20"/>
      <p:bold r:id="rId21"/>
    </p:embeddedFont>
    <p:embeddedFont>
      <p:font typeface="Merriweather"/>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279">
          <p15:clr>
            <a:srgbClr val="A4A3A4"/>
          </p15:clr>
        </p15:guide>
        <p15:guide id="2" pos="4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365347E-C6C0-45CE-8282-677DDB073BE1}">
  <a:tblStyle styleId="{F365347E-C6C0-45CE-8282-677DDB073BE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6279" orient="horz"/>
        <p:guide pos="44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swald-regular.fntdata"/><Relationship Id="rId22" Type="http://schemas.openxmlformats.org/officeDocument/2006/relationships/font" Target="fonts/Merriweather-regular.fntdata"/><Relationship Id="rId21" Type="http://schemas.openxmlformats.org/officeDocument/2006/relationships/font" Target="fonts/Oswald-bold.fntdata"/><Relationship Id="rId24" Type="http://schemas.openxmlformats.org/officeDocument/2006/relationships/font" Target="fonts/Merriweather-italic.fntdata"/><Relationship Id="rId23" Type="http://schemas.openxmlformats.org/officeDocument/2006/relationships/font" Target="fonts/Merriweather-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font" Target="fonts/Merriweather-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58be8cb29_0_149: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58be8cb29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6d8cb57f4c99dca2_288: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6d8cb57f4c99dca2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g75b74eba5c_0_51: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75b74eba5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758be8cb29_0_315: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758be8cb29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g758be8cb29_0_321:notes"/>
          <p:cNvSpPr/>
          <p:nvPr>
            <p:ph idx="2" type="sldImg"/>
          </p:nvPr>
        </p:nvSpPr>
        <p:spPr>
          <a:xfrm>
            <a:off x="2216979"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758be8cb29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6d8cb57f4c99dca2_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6d8cb57f4c99dca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6d8cb57f4c99dca2_37: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6d8cb57f4c99dca2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d8cb57f4c99dca2_89: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d8cb57f4c99dca2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6d8cb57f4c99dca2_126: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6d8cb57f4c99dca2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6d8cb57f4c99dca2_15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6d8cb57f4c99dca2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6d8cb57f4c99dca2_177: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6d8cb57f4c99dca2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6d8cb57f4c99dca2_206: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6d8cb57f4c99dca2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6d8cb57f4c99dca2_252: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6d8cb57f4c99dca2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80550" y="2885918"/>
            <a:ext cx="13135800" cy="79557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12100"/>
              <a:buNone/>
              <a:defRPr sz="12100"/>
            </a:lvl1pPr>
            <a:lvl2pPr lvl="1" algn="ctr">
              <a:spcBef>
                <a:spcPts val="0"/>
              </a:spcBef>
              <a:spcAft>
                <a:spcPts val="0"/>
              </a:spcAft>
              <a:buSzPts val="12100"/>
              <a:buNone/>
              <a:defRPr sz="12100"/>
            </a:lvl2pPr>
            <a:lvl3pPr lvl="2" algn="ctr">
              <a:spcBef>
                <a:spcPts val="0"/>
              </a:spcBef>
              <a:spcAft>
                <a:spcPts val="0"/>
              </a:spcAft>
              <a:buSzPts val="12100"/>
              <a:buNone/>
              <a:defRPr sz="12100"/>
            </a:lvl3pPr>
            <a:lvl4pPr lvl="3" algn="ctr">
              <a:spcBef>
                <a:spcPts val="0"/>
              </a:spcBef>
              <a:spcAft>
                <a:spcPts val="0"/>
              </a:spcAft>
              <a:buSzPts val="12100"/>
              <a:buNone/>
              <a:defRPr sz="12100"/>
            </a:lvl4pPr>
            <a:lvl5pPr lvl="4" algn="ctr">
              <a:spcBef>
                <a:spcPts val="0"/>
              </a:spcBef>
              <a:spcAft>
                <a:spcPts val="0"/>
              </a:spcAft>
              <a:buSzPts val="12100"/>
              <a:buNone/>
              <a:defRPr sz="12100"/>
            </a:lvl5pPr>
            <a:lvl6pPr lvl="5" algn="ctr">
              <a:spcBef>
                <a:spcPts val="0"/>
              </a:spcBef>
              <a:spcAft>
                <a:spcPts val="0"/>
              </a:spcAft>
              <a:buSzPts val="12100"/>
              <a:buNone/>
              <a:defRPr sz="12100"/>
            </a:lvl6pPr>
            <a:lvl7pPr lvl="6" algn="ctr">
              <a:spcBef>
                <a:spcPts val="0"/>
              </a:spcBef>
              <a:spcAft>
                <a:spcPts val="0"/>
              </a:spcAft>
              <a:buSzPts val="12100"/>
              <a:buNone/>
              <a:defRPr sz="12100"/>
            </a:lvl7pPr>
            <a:lvl8pPr lvl="7" algn="ctr">
              <a:spcBef>
                <a:spcPts val="0"/>
              </a:spcBef>
              <a:spcAft>
                <a:spcPts val="0"/>
              </a:spcAft>
              <a:buSzPts val="12100"/>
              <a:buNone/>
              <a:defRPr sz="12100"/>
            </a:lvl8pPr>
            <a:lvl9pPr lvl="8" algn="ctr">
              <a:spcBef>
                <a:spcPts val="0"/>
              </a:spcBef>
              <a:spcAft>
                <a:spcPts val="0"/>
              </a:spcAft>
              <a:buSzPts val="12100"/>
              <a:buNone/>
              <a:defRPr sz="12100"/>
            </a:lvl9pPr>
          </a:lstStyle>
          <a:p/>
        </p:txBody>
      </p:sp>
      <p:sp>
        <p:nvSpPr>
          <p:cNvPr id="11" name="Google Shape;11;p2"/>
          <p:cNvSpPr txBox="1"/>
          <p:nvPr>
            <p:ph idx="1" type="subTitle"/>
          </p:nvPr>
        </p:nvSpPr>
        <p:spPr>
          <a:xfrm>
            <a:off x="480538" y="10984859"/>
            <a:ext cx="13135800" cy="30720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p:txBody>
      </p:sp>
      <p:sp>
        <p:nvSpPr>
          <p:cNvPr id="12" name="Google Shape;12;p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80538" y="4287259"/>
            <a:ext cx="13135800" cy="76104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27800"/>
              <a:buNone/>
              <a:defRPr sz="27800"/>
            </a:lvl1pPr>
            <a:lvl2pPr lvl="1" algn="ctr">
              <a:spcBef>
                <a:spcPts val="0"/>
              </a:spcBef>
              <a:spcAft>
                <a:spcPts val="0"/>
              </a:spcAft>
              <a:buSzPts val="27800"/>
              <a:buNone/>
              <a:defRPr sz="27800"/>
            </a:lvl2pPr>
            <a:lvl3pPr lvl="2" algn="ctr">
              <a:spcBef>
                <a:spcPts val="0"/>
              </a:spcBef>
              <a:spcAft>
                <a:spcPts val="0"/>
              </a:spcAft>
              <a:buSzPts val="27800"/>
              <a:buNone/>
              <a:defRPr sz="27800"/>
            </a:lvl3pPr>
            <a:lvl4pPr lvl="3" algn="ctr">
              <a:spcBef>
                <a:spcPts val="0"/>
              </a:spcBef>
              <a:spcAft>
                <a:spcPts val="0"/>
              </a:spcAft>
              <a:buSzPts val="27800"/>
              <a:buNone/>
              <a:defRPr sz="27800"/>
            </a:lvl4pPr>
            <a:lvl5pPr lvl="4" algn="ctr">
              <a:spcBef>
                <a:spcPts val="0"/>
              </a:spcBef>
              <a:spcAft>
                <a:spcPts val="0"/>
              </a:spcAft>
              <a:buSzPts val="27800"/>
              <a:buNone/>
              <a:defRPr sz="27800"/>
            </a:lvl5pPr>
            <a:lvl6pPr lvl="5" algn="ctr">
              <a:spcBef>
                <a:spcPts val="0"/>
              </a:spcBef>
              <a:spcAft>
                <a:spcPts val="0"/>
              </a:spcAft>
              <a:buSzPts val="27800"/>
              <a:buNone/>
              <a:defRPr sz="27800"/>
            </a:lvl6pPr>
            <a:lvl7pPr lvl="6" algn="ctr">
              <a:spcBef>
                <a:spcPts val="0"/>
              </a:spcBef>
              <a:spcAft>
                <a:spcPts val="0"/>
              </a:spcAft>
              <a:buSzPts val="27800"/>
              <a:buNone/>
              <a:defRPr sz="27800"/>
            </a:lvl7pPr>
            <a:lvl8pPr lvl="7" algn="ctr">
              <a:spcBef>
                <a:spcPts val="0"/>
              </a:spcBef>
              <a:spcAft>
                <a:spcPts val="0"/>
              </a:spcAft>
              <a:buSzPts val="27800"/>
              <a:buNone/>
              <a:defRPr sz="27800"/>
            </a:lvl8pPr>
            <a:lvl9pPr lvl="8" algn="ctr">
              <a:spcBef>
                <a:spcPts val="0"/>
              </a:spcBef>
              <a:spcAft>
                <a:spcPts val="0"/>
              </a:spcAft>
              <a:buSzPts val="27800"/>
              <a:buNone/>
              <a:defRPr sz="27800"/>
            </a:lvl9pPr>
          </a:lstStyle>
          <a:p>
            <a:r>
              <a:t>xx%</a:t>
            </a:r>
          </a:p>
        </p:txBody>
      </p:sp>
      <p:sp>
        <p:nvSpPr>
          <p:cNvPr id="46" name="Google Shape;46;p11"/>
          <p:cNvSpPr txBox="1"/>
          <p:nvPr>
            <p:ph idx="1" type="body"/>
          </p:nvPr>
        </p:nvSpPr>
        <p:spPr>
          <a:xfrm>
            <a:off x="480538" y="12217791"/>
            <a:ext cx="13135800" cy="5041800"/>
          </a:xfrm>
          <a:prstGeom prst="rect">
            <a:avLst/>
          </a:prstGeom>
        </p:spPr>
        <p:txBody>
          <a:bodyPr anchorCtr="0" anchor="t" bIns="212075" lIns="212075" spcFirstLastPara="1" rIns="212075" wrap="square" tIns="212075">
            <a:noAutofit/>
          </a:bodyPr>
          <a:lstStyle>
            <a:lvl1pPr indent="-495300" lvl="0" marL="457200" algn="ctr">
              <a:spcBef>
                <a:spcPts val="0"/>
              </a:spcBef>
              <a:spcAft>
                <a:spcPts val="0"/>
              </a:spcAft>
              <a:buSzPts val="4200"/>
              <a:buChar char="●"/>
              <a:defRPr/>
            </a:lvl1pPr>
            <a:lvl2pPr indent="-431800" lvl="1" marL="914400" algn="ctr">
              <a:spcBef>
                <a:spcPts val="3700"/>
              </a:spcBef>
              <a:spcAft>
                <a:spcPts val="0"/>
              </a:spcAft>
              <a:buSzPts val="3200"/>
              <a:buChar char="○"/>
              <a:defRPr/>
            </a:lvl2pPr>
            <a:lvl3pPr indent="-431800" lvl="2" marL="1371600" algn="ctr">
              <a:spcBef>
                <a:spcPts val="3700"/>
              </a:spcBef>
              <a:spcAft>
                <a:spcPts val="0"/>
              </a:spcAft>
              <a:buSzPts val="3200"/>
              <a:buChar char="■"/>
              <a:defRPr/>
            </a:lvl3pPr>
            <a:lvl4pPr indent="-431800" lvl="3" marL="1828800" algn="ctr">
              <a:spcBef>
                <a:spcPts val="3700"/>
              </a:spcBef>
              <a:spcAft>
                <a:spcPts val="0"/>
              </a:spcAft>
              <a:buSzPts val="3200"/>
              <a:buChar char="●"/>
              <a:defRPr/>
            </a:lvl4pPr>
            <a:lvl5pPr indent="-431800" lvl="4" marL="2286000" algn="ctr">
              <a:spcBef>
                <a:spcPts val="3700"/>
              </a:spcBef>
              <a:spcAft>
                <a:spcPts val="0"/>
              </a:spcAft>
              <a:buSzPts val="3200"/>
              <a:buChar char="○"/>
              <a:defRPr/>
            </a:lvl5pPr>
            <a:lvl6pPr indent="-431800" lvl="5" marL="2743200" algn="ctr">
              <a:spcBef>
                <a:spcPts val="3700"/>
              </a:spcBef>
              <a:spcAft>
                <a:spcPts val="0"/>
              </a:spcAft>
              <a:buSzPts val="3200"/>
              <a:buChar char="■"/>
              <a:defRPr/>
            </a:lvl6pPr>
            <a:lvl7pPr indent="-431800" lvl="6" marL="3200400" algn="ctr">
              <a:spcBef>
                <a:spcPts val="3700"/>
              </a:spcBef>
              <a:spcAft>
                <a:spcPts val="0"/>
              </a:spcAft>
              <a:buSzPts val="3200"/>
              <a:buChar char="●"/>
              <a:defRPr/>
            </a:lvl7pPr>
            <a:lvl8pPr indent="-431800" lvl="7" marL="3657600" algn="ctr">
              <a:spcBef>
                <a:spcPts val="3700"/>
              </a:spcBef>
              <a:spcAft>
                <a:spcPts val="0"/>
              </a:spcAft>
              <a:buSzPts val="3200"/>
              <a:buChar char="○"/>
              <a:defRPr/>
            </a:lvl8pPr>
            <a:lvl9pPr indent="-431800" lvl="8" marL="4114800" algn="ctr">
              <a:spcBef>
                <a:spcPts val="3700"/>
              </a:spcBef>
              <a:spcAft>
                <a:spcPts val="3700"/>
              </a:spcAft>
              <a:buSzPts val="3200"/>
              <a:buChar char="■"/>
              <a:defRPr/>
            </a:lvl9pPr>
          </a:lstStyle>
          <a:p/>
        </p:txBody>
      </p:sp>
      <p:sp>
        <p:nvSpPr>
          <p:cNvPr id="47" name="Google Shape;47;p11"/>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80538" y="8336535"/>
            <a:ext cx="13135800" cy="3262800"/>
          </a:xfrm>
          <a:prstGeom prst="rect">
            <a:avLst/>
          </a:prstGeom>
        </p:spPr>
        <p:txBody>
          <a:bodyPr anchorCtr="0" anchor="ctr" bIns="212075" lIns="212075" spcFirstLastPara="1" rIns="212075" wrap="square" tIns="212075">
            <a:no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p:txBody>
      </p:sp>
      <p:sp>
        <p:nvSpPr>
          <p:cNvPr id="15" name="Google Shape;15;p3"/>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8" name="Google Shape;18;p4"/>
          <p:cNvSpPr txBox="1"/>
          <p:nvPr>
            <p:ph idx="1" type="body"/>
          </p:nvPr>
        </p:nvSpPr>
        <p:spPr>
          <a:xfrm>
            <a:off x="480538" y="4466908"/>
            <a:ext cx="13135800" cy="13241700"/>
          </a:xfrm>
          <a:prstGeom prst="rect">
            <a:avLst/>
          </a:prstGeom>
        </p:spPr>
        <p:txBody>
          <a:bodyPr anchorCtr="0" anchor="t"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19" name="Google Shape;19;p4"/>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2" name="Google Shape;22;p5"/>
          <p:cNvSpPr txBox="1"/>
          <p:nvPr>
            <p:ph idx="1" type="body"/>
          </p:nvPr>
        </p:nvSpPr>
        <p:spPr>
          <a:xfrm>
            <a:off x="480538"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3" name="Google Shape;23;p5"/>
          <p:cNvSpPr txBox="1"/>
          <p:nvPr>
            <p:ph idx="2" type="body"/>
          </p:nvPr>
        </p:nvSpPr>
        <p:spPr>
          <a:xfrm>
            <a:off x="7449950"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4" name="Google Shape;24;p5"/>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7" name="Google Shape;27;p6"/>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80538" y="2153464"/>
            <a:ext cx="4329000" cy="2928900"/>
          </a:xfrm>
          <a:prstGeom prst="rect">
            <a:avLst/>
          </a:prstGeom>
        </p:spPr>
        <p:txBody>
          <a:bodyPr anchorCtr="0" anchor="b" bIns="212075" lIns="212075" spcFirstLastPara="1" rIns="212075" wrap="square" tIns="212075">
            <a:no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p:txBody>
      </p:sp>
      <p:sp>
        <p:nvSpPr>
          <p:cNvPr id="30" name="Google Shape;30;p7"/>
          <p:cNvSpPr txBox="1"/>
          <p:nvPr>
            <p:ph idx="1" type="body"/>
          </p:nvPr>
        </p:nvSpPr>
        <p:spPr>
          <a:xfrm>
            <a:off x="480538" y="5385987"/>
            <a:ext cx="4329000" cy="12323100"/>
          </a:xfrm>
          <a:prstGeom prst="rect">
            <a:avLst/>
          </a:prstGeom>
        </p:spPr>
        <p:txBody>
          <a:bodyPr anchorCtr="0" anchor="t" bIns="212075" lIns="212075" spcFirstLastPara="1" rIns="212075" wrap="square" tIns="212075">
            <a:noAutofit/>
          </a:bodyPr>
          <a:lstStyle>
            <a:lvl1pPr indent="-406400" lvl="0" marL="457200">
              <a:spcBef>
                <a:spcPts val="0"/>
              </a:spcBef>
              <a:spcAft>
                <a:spcPts val="0"/>
              </a:spcAft>
              <a:buSzPts val="2800"/>
              <a:buChar char="●"/>
              <a:defRPr sz="28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31" name="Google Shape;31;p7"/>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755802" y="1744748"/>
            <a:ext cx="9816900" cy="15855600"/>
          </a:xfrm>
          <a:prstGeom prst="rect">
            <a:avLst/>
          </a:prstGeom>
        </p:spPr>
        <p:txBody>
          <a:bodyPr anchorCtr="0" anchor="ctr" bIns="212075" lIns="212075" spcFirstLastPara="1" rIns="212075" wrap="square" tIns="212075">
            <a:noAutofit/>
          </a:bodyPr>
          <a:lstStyle>
            <a:lvl1pPr lvl="0">
              <a:spcBef>
                <a:spcPts val="0"/>
              </a:spcBef>
              <a:spcAft>
                <a:spcPts val="0"/>
              </a:spcAft>
              <a:buSzPts val="11100"/>
              <a:buNone/>
              <a:defRPr sz="11100"/>
            </a:lvl1pPr>
            <a:lvl2pPr lvl="1">
              <a:spcBef>
                <a:spcPts val="0"/>
              </a:spcBef>
              <a:spcAft>
                <a:spcPts val="0"/>
              </a:spcAft>
              <a:buSzPts val="11100"/>
              <a:buNone/>
              <a:defRPr sz="11100"/>
            </a:lvl2pPr>
            <a:lvl3pPr lvl="2">
              <a:spcBef>
                <a:spcPts val="0"/>
              </a:spcBef>
              <a:spcAft>
                <a:spcPts val="0"/>
              </a:spcAft>
              <a:buSzPts val="11100"/>
              <a:buNone/>
              <a:defRPr sz="11100"/>
            </a:lvl3pPr>
            <a:lvl4pPr lvl="3">
              <a:spcBef>
                <a:spcPts val="0"/>
              </a:spcBef>
              <a:spcAft>
                <a:spcPts val="0"/>
              </a:spcAft>
              <a:buSzPts val="11100"/>
              <a:buNone/>
              <a:defRPr sz="11100"/>
            </a:lvl4pPr>
            <a:lvl5pPr lvl="4">
              <a:spcBef>
                <a:spcPts val="0"/>
              </a:spcBef>
              <a:spcAft>
                <a:spcPts val="0"/>
              </a:spcAft>
              <a:buSzPts val="11100"/>
              <a:buNone/>
              <a:defRPr sz="11100"/>
            </a:lvl5pPr>
            <a:lvl6pPr lvl="5">
              <a:spcBef>
                <a:spcPts val="0"/>
              </a:spcBef>
              <a:spcAft>
                <a:spcPts val="0"/>
              </a:spcAft>
              <a:buSzPts val="11100"/>
              <a:buNone/>
              <a:defRPr sz="11100"/>
            </a:lvl6pPr>
            <a:lvl7pPr lvl="6">
              <a:spcBef>
                <a:spcPts val="0"/>
              </a:spcBef>
              <a:spcAft>
                <a:spcPts val="0"/>
              </a:spcAft>
              <a:buSzPts val="11100"/>
              <a:buNone/>
              <a:defRPr sz="11100"/>
            </a:lvl7pPr>
            <a:lvl8pPr lvl="7">
              <a:spcBef>
                <a:spcPts val="0"/>
              </a:spcBef>
              <a:spcAft>
                <a:spcPts val="0"/>
              </a:spcAft>
              <a:buSzPts val="11100"/>
              <a:buNone/>
              <a:defRPr sz="11100"/>
            </a:lvl8pPr>
            <a:lvl9pPr lvl="8">
              <a:spcBef>
                <a:spcPts val="0"/>
              </a:spcBef>
              <a:spcAft>
                <a:spcPts val="0"/>
              </a:spcAft>
              <a:buSzPts val="11100"/>
              <a:buNone/>
              <a:defRPr sz="11100"/>
            </a:lvl9pPr>
          </a:lstStyle>
          <a:p/>
        </p:txBody>
      </p:sp>
      <p:sp>
        <p:nvSpPr>
          <p:cNvPr id="34" name="Google Shape;34;p8"/>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7048500" y="-484"/>
            <a:ext cx="7048500" cy="19935900"/>
          </a:xfrm>
          <a:prstGeom prst="rect">
            <a:avLst/>
          </a:prstGeom>
          <a:solidFill>
            <a:schemeClr val="lt2"/>
          </a:solidFill>
          <a:ln>
            <a:noFill/>
          </a:ln>
        </p:spPr>
        <p:txBody>
          <a:bodyPr anchorCtr="0" anchor="ctr" bIns="212075" lIns="212075" spcFirstLastPara="1" rIns="212075" wrap="square" tIns="2120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409313" y="4779695"/>
            <a:ext cx="6236400" cy="57453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9700"/>
              <a:buNone/>
              <a:defRPr sz="9700"/>
            </a:lvl1pPr>
            <a:lvl2pPr lvl="1" algn="ctr">
              <a:spcBef>
                <a:spcPts val="0"/>
              </a:spcBef>
              <a:spcAft>
                <a:spcPts val="0"/>
              </a:spcAft>
              <a:buSzPts val="9700"/>
              <a:buNone/>
              <a:defRPr sz="9700"/>
            </a:lvl2pPr>
            <a:lvl3pPr lvl="2" algn="ctr">
              <a:spcBef>
                <a:spcPts val="0"/>
              </a:spcBef>
              <a:spcAft>
                <a:spcPts val="0"/>
              </a:spcAft>
              <a:buSzPts val="9700"/>
              <a:buNone/>
              <a:defRPr sz="9700"/>
            </a:lvl3pPr>
            <a:lvl4pPr lvl="3" algn="ctr">
              <a:spcBef>
                <a:spcPts val="0"/>
              </a:spcBef>
              <a:spcAft>
                <a:spcPts val="0"/>
              </a:spcAft>
              <a:buSzPts val="9700"/>
              <a:buNone/>
              <a:defRPr sz="9700"/>
            </a:lvl4pPr>
            <a:lvl5pPr lvl="4" algn="ctr">
              <a:spcBef>
                <a:spcPts val="0"/>
              </a:spcBef>
              <a:spcAft>
                <a:spcPts val="0"/>
              </a:spcAft>
              <a:buSzPts val="9700"/>
              <a:buNone/>
              <a:defRPr sz="9700"/>
            </a:lvl5pPr>
            <a:lvl6pPr lvl="5" algn="ctr">
              <a:spcBef>
                <a:spcPts val="0"/>
              </a:spcBef>
              <a:spcAft>
                <a:spcPts val="0"/>
              </a:spcAft>
              <a:buSzPts val="9700"/>
              <a:buNone/>
              <a:defRPr sz="9700"/>
            </a:lvl6pPr>
            <a:lvl7pPr lvl="6" algn="ctr">
              <a:spcBef>
                <a:spcPts val="0"/>
              </a:spcBef>
              <a:spcAft>
                <a:spcPts val="0"/>
              </a:spcAft>
              <a:buSzPts val="9700"/>
              <a:buNone/>
              <a:defRPr sz="9700"/>
            </a:lvl7pPr>
            <a:lvl8pPr lvl="7" algn="ctr">
              <a:spcBef>
                <a:spcPts val="0"/>
              </a:spcBef>
              <a:spcAft>
                <a:spcPts val="0"/>
              </a:spcAft>
              <a:buSzPts val="9700"/>
              <a:buNone/>
              <a:defRPr sz="9700"/>
            </a:lvl8pPr>
            <a:lvl9pPr lvl="8" algn="ctr">
              <a:spcBef>
                <a:spcPts val="0"/>
              </a:spcBef>
              <a:spcAft>
                <a:spcPts val="0"/>
              </a:spcAft>
              <a:buSzPts val="9700"/>
              <a:buNone/>
              <a:defRPr sz="9700"/>
            </a:lvl9pPr>
          </a:lstStyle>
          <a:p/>
        </p:txBody>
      </p:sp>
      <p:sp>
        <p:nvSpPr>
          <p:cNvPr id="38" name="Google Shape;38;p9"/>
          <p:cNvSpPr txBox="1"/>
          <p:nvPr>
            <p:ph idx="1" type="subTitle"/>
          </p:nvPr>
        </p:nvSpPr>
        <p:spPr>
          <a:xfrm>
            <a:off x="409313" y="10864511"/>
            <a:ext cx="6236400" cy="47871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39" name="Google Shape;39;p9"/>
          <p:cNvSpPr txBox="1"/>
          <p:nvPr>
            <p:ph idx="2" type="body"/>
          </p:nvPr>
        </p:nvSpPr>
        <p:spPr>
          <a:xfrm>
            <a:off x="7615063" y="2806461"/>
            <a:ext cx="5915400" cy="14322000"/>
          </a:xfrm>
          <a:prstGeom prst="rect">
            <a:avLst/>
          </a:prstGeom>
        </p:spPr>
        <p:txBody>
          <a:bodyPr anchorCtr="0" anchor="ctr"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40" name="Google Shape;40;p9"/>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80538" y="16397395"/>
            <a:ext cx="9248100" cy="2345400"/>
          </a:xfrm>
          <a:prstGeom prst="rect">
            <a:avLst/>
          </a:prstGeom>
        </p:spPr>
        <p:txBody>
          <a:bodyPr anchorCtr="0" anchor="ctr" bIns="212075" lIns="212075" spcFirstLastPara="1" rIns="212075" wrap="square" tIns="212075">
            <a:noAutofit/>
          </a:bodyPr>
          <a:lstStyle>
            <a:lvl1pPr indent="-228600" lvl="0" marL="457200">
              <a:lnSpc>
                <a:spcPct val="100000"/>
              </a:lnSpc>
              <a:spcBef>
                <a:spcPts val="0"/>
              </a:spcBef>
              <a:spcAft>
                <a:spcPts val="0"/>
              </a:spcAft>
              <a:buSzPts val="4200"/>
              <a:buNone/>
              <a:defRPr/>
            </a:lvl1pPr>
          </a:lstStyle>
          <a:p/>
        </p:txBody>
      </p:sp>
      <p:sp>
        <p:nvSpPr>
          <p:cNvPr id="43" name="Google Shape;43;p10"/>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80538" y="1724884"/>
            <a:ext cx="13135800" cy="2219700"/>
          </a:xfrm>
          <a:prstGeom prst="rect">
            <a:avLst/>
          </a:prstGeom>
          <a:noFill/>
          <a:ln>
            <a:noFill/>
          </a:ln>
        </p:spPr>
        <p:txBody>
          <a:bodyPr anchorCtr="0" anchor="t" bIns="212075" lIns="212075" spcFirstLastPara="1" rIns="212075" wrap="square" tIns="212075">
            <a:noAutofit/>
          </a:bodyPr>
          <a:lstStyle>
            <a:lvl1pPr lvl="0">
              <a:spcBef>
                <a:spcPts val="0"/>
              </a:spcBef>
              <a:spcAft>
                <a:spcPts val="0"/>
              </a:spcAft>
              <a:buClr>
                <a:schemeClr val="dk1"/>
              </a:buClr>
              <a:buSzPts val="6500"/>
              <a:buNone/>
              <a:defRPr sz="6500">
                <a:solidFill>
                  <a:schemeClr val="dk1"/>
                </a:solidFill>
              </a:defRPr>
            </a:lvl1pPr>
            <a:lvl2pPr lvl="1">
              <a:spcBef>
                <a:spcPts val="0"/>
              </a:spcBef>
              <a:spcAft>
                <a:spcPts val="0"/>
              </a:spcAft>
              <a:buClr>
                <a:schemeClr val="dk1"/>
              </a:buClr>
              <a:buSzPts val="6500"/>
              <a:buNone/>
              <a:defRPr sz="6500">
                <a:solidFill>
                  <a:schemeClr val="dk1"/>
                </a:solidFill>
              </a:defRPr>
            </a:lvl2pPr>
            <a:lvl3pPr lvl="2">
              <a:spcBef>
                <a:spcPts val="0"/>
              </a:spcBef>
              <a:spcAft>
                <a:spcPts val="0"/>
              </a:spcAft>
              <a:buClr>
                <a:schemeClr val="dk1"/>
              </a:buClr>
              <a:buSzPts val="6500"/>
              <a:buNone/>
              <a:defRPr sz="6500">
                <a:solidFill>
                  <a:schemeClr val="dk1"/>
                </a:solidFill>
              </a:defRPr>
            </a:lvl3pPr>
            <a:lvl4pPr lvl="3">
              <a:spcBef>
                <a:spcPts val="0"/>
              </a:spcBef>
              <a:spcAft>
                <a:spcPts val="0"/>
              </a:spcAft>
              <a:buClr>
                <a:schemeClr val="dk1"/>
              </a:buClr>
              <a:buSzPts val="6500"/>
              <a:buNone/>
              <a:defRPr sz="6500">
                <a:solidFill>
                  <a:schemeClr val="dk1"/>
                </a:solidFill>
              </a:defRPr>
            </a:lvl4pPr>
            <a:lvl5pPr lvl="4">
              <a:spcBef>
                <a:spcPts val="0"/>
              </a:spcBef>
              <a:spcAft>
                <a:spcPts val="0"/>
              </a:spcAft>
              <a:buClr>
                <a:schemeClr val="dk1"/>
              </a:buClr>
              <a:buSzPts val="6500"/>
              <a:buNone/>
              <a:defRPr sz="6500">
                <a:solidFill>
                  <a:schemeClr val="dk1"/>
                </a:solidFill>
              </a:defRPr>
            </a:lvl5pPr>
            <a:lvl6pPr lvl="5">
              <a:spcBef>
                <a:spcPts val="0"/>
              </a:spcBef>
              <a:spcAft>
                <a:spcPts val="0"/>
              </a:spcAft>
              <a:buClr>
                <a:schemeClr val="dk1"/>
              </a:buClr>
              <a:buSzPts val="6500"/>
              <a:buNone/>
              <a:defRPr sz="6500">
                <a:solidFill>
                  <a:schemeClr val="dk1"/>
                </a:solidFill>
              </a:defRPr>
            </a:lvl6pPr>
            <a:lvl7pPr lvl="6">
              <a:spcBef>
                <a:spcPts val="0"/>
              </a:spcBef>
              <a:spcAft>
                <a:spcPts val="0"/>
              </a:spcAft>
              <a:buClr>
                <a:schemeClr val="dk1"/>
              </a:buClr>
              <a:buSzPts val="6500"/>
              <a:buNone/>
              <a:defRPr sz="6500">
                <a:solidFill>
                  <a:schemeClr val="dk1"/>
                </a:solidFill>
              </a:defRPr>
            </a:lvl7pPr>
            <a:lvl8pPr lvl="7">
              <a:spcBef>
                <a:spcPts val="0"/>
              </a:spcBef>
              <a:spcAft>
                <a:spcPts val="0"/>
              </a:spcAft>
              <a:buClr>
                <a:schemeClr val="dk1"/>
              </a:buClr>
              <a:buSzPts val="6500"/>
              <a:buNone/>
              <a:defRPr sz="6500">
                <a:solidFill>
                  <a:schemeClr val="dk1"/>
                </a:solidFill>
              </a:defRPr>
            </a:lvl8pPr>
            <a:lvl9pPr lvl="8">
              <a:spcBef>
                <a:spcPts val="0"/>
              </a:spcBef>
              <a:spcAft>
                <a:spcPts val="0"/>
              </a:spcAft>
              <a:buClr>
                <a:schemeClr val="dk1"/>
              </a:buClr>
              <a:buSzPts val="6500"/>
              <a:buNone/>
              <a:defRPr sz="6500">
                <a:solidFill>
                  <a:schemeClr val="dk1"/>
                </a:solidFill>
              </a:defRPr>
            </a:lvl9pPr>
          </a:lstStyle>
          <a:p/>
        </p:txBody>
      </p:sp>
      <p:sp>
        <p:nvSpPr>
          <p:cNvPr id="7" name="Google Shape;7;p1"/>
          <p:cNvSpPr txBox="1"/>
          <p:nvPr>
            <p:ph idx="1" type="body"/>
          </p:nvPr>
        </p:nvSpPr>
        <p:spPr>
          <a:xfrm>
            <a:off x="480538" y="4466908"/>
            <a:ext cx="13135800" cy="13241700"/>
          </a:xfrm>
          <a:prstGeom prst="rect">
            <a:avLst/>
          </a:prstGeom>
          <a:noFill/>
          <a:ln>
            <a:noFill/>
          </a:ln>
        </p:spPr>
        <p:txBody>
          <a:bodyPr anchorCtr="0" anchor="t" bIns="212075" lIns="212075" spcFirstLastPara="1" rIns="212075" wrap="square" tIns="212075">
            <a:noAutofit/>
          </a:bodyPr>
          <a:lstStyle>
            <a:lvl1pPr indent="-495300" lvl="0" marL="457200">
              <a:lnSpc>
                <a:spcPct val="115000"/>
              </a:lnSpc>
              <a:spcBef>
                <a:spcPts val="0"/>
              </a:spcBef>
              <a:spcAft>
                <a:spcPts val="0"/>
              </a:spcAft>
              <a:buClr>
                <a:schemeClr val="dk2"/>
              </a:buClr>
              <a:buSzPts val="4200"/>
              <a:buChar char="●"/>
              <a:defRPr sz="4200">
                <a:solidFill>
                  <a:schemeClr val="dk2"/>
                </a:solidFill>
              </a:defRPr>
            </a:lvl1pPr>
            <a:lvl2pPr indent="-431800" lvl="1" marL="914400">
              <a:lnSpc>
                <a:spcPct val="115000"/>
              </a:lnSpc>
              <a:spcBef>
                <a:spcPts val="3700"/>
              </a:spcBef>
              <a:spcAft>
                <a:spcPts val="0"/>
              </a:spcAft>
              <a:buClr>
                <a:schemeClr val="dk2"/>
              </a:buClr>
              <a:buSzPts val="3200"/>
              <a:buChar char="○"/>
              <a:defRPr sz="3200">
                <a:solidFill>
                  <a:schemeClr val="dk2"/>
                </a:solidFill>
              </a:defRPr>
            </a:lvl2pPr>
            <a:lvl3pPr indent="-431800" lvl="2" marL="1371600">
              <a:lnSpc>
                <a:spcPct val="115000"/>
              </a:lnSpc>
              <a:spcBef>
                <a:spcPts val="3700"/>
              </a:spcBef>
              <a:spcAft>
                <a:spcPts val="0"/>
              </a:spcAft>
              <a:buClr>
                <a:schemeClr val="dk2"/>
              </a:buClr>
              <a:buSzPts val="3200"/>
              <a:buChar char="■"/>
              <a:defRPr sz="3200">
                <a:solidFill>
                  <a:schemeClr val="dk2"/>
                </a:solidFill>
              </a:defRPr>
            </a:lvl3pPr>
            <a:lvl4pPr indent="-431800" lvl="3" marL="1828800">
              <a:lnSpc>
                <a:spcPct val="115000"/>
              </a:lnSpc>
              <a:spcBef>
                <a:spcPts val="3700"/>
              </a:spcBef>
              <a:spcAft>
                <a:spcPts val="0"/>
              </a:spcAft>
              <a:buClr>
                <a:schemeClr val="dk2"/>
              </a:buClr>
              <a:buSzPts val="3200"/>
              <a:buChar char="●"/>
              <a:defRPr sz="3200">
                <a:solidFill>
                  <a:schemeClr val="dk2"/>
                </a:solidFill>
              </a:defRPr>
            </a:lvl4pPr>
            <a:lvl5pPr indent="-431800" lvl="4" marL="2286000">
              <a:lnSpc>
                <a:spcPct val="115000"/>
              </a:lnSpc>
              <a:spcBef>
                <a:spcPts val="3700"/>
              </a:spcBef>
              <a:spcAft>
                <a:spcPts val="0"/>
              </a:spcAft>
              <a:buClr>
                <a:schemeClr val="dk2"/>
              </a:buClr>
              <a:buSzPts val="3200"/>
              <a:buChar char="○"/>
              <a:defRPr sz="3200">
                <a:solidFill>
                  <a:schemeClr val="dk2"/>
                </a:solidFill>
              </a:defRPr>
            </a:lvl5pPr>
            <a:lvl6pPr indent="-431800" lvl="5" marL="2743200">
              <a:lnSpc>
                <a:spcPct val="115000"/>
              </a:lnSpc>
              <a:spcBef>
                <a:spcPts val="3700"/>
              </a:spcBef>
              <a:spcAft>
                <a:spcPts val="0"/>
              </a:spcAft>
              <a:buClr>
                <a:schemeClr val="dk2"/>
              </a:buClr>
              <a:buSzPts val="3200"/>
              <a:buChar char="■"/>
              <a:defRPr sz="3200">
                <a:solidFill>
                  <a:schemeClr val="dk2"/>
                </a:solidFill>
              </a:defRPr>
            </a:lvl6pPr>
            <a:lvl7pPr indent="-431800" lvl="6" marL="3200400">
              <a:lnSpc>
                <a:spcPct val="115000"/>
              </a:lnSpc>
              <a:spcBef>
                <a:spcPts val="3700"/>
              </a:spcBef>
              <a:spcAft>
                <a:spcPts val="0"/>
              </a:spcAft>
              <a:buClr>
                <a:schemeClr val="dk2"/>
              </a:buClr>
              <a:buSzPts val="3200"/>
              <a:buChar char="●"/>
              <a:defRPr sz="3200">
                <a:solidFill>
                  <a:schemeClr val="dk2"/>
                </a:solidFill>
              </a:defRPr>
            </a:lvl7pPr>
            <a:lvl8pPr indent="-431800" lvl="7" marL="3657600">
              <a:lnSpc>
                <a:spcPct val="115000"/>
              </a:lnSpc>
              <a:spcBef>
                <a:spcPts val="3700"/>
              </a:spcBef>
              <a:spcAft>
                <a:spcPts val="0"/>
              </a:spcAft>
              <a:buClr>
                <a:schemeClr val="dk2"/>
              </a:buClr>
              <a:buSzPts val="3200"/>
              <a:buChar char="○"/>
              <a:defRPr sz="3200">
                <a:solidFill>
                  <a:schemeClr val="dk2"/>
                </a:solidFill>
              </a:defRPr>
            </a:lvl8pPr>
            <a:lvl9pPr indent="-431800" lvl="8" marL="4114800">
              <a:lnSpc>
                <a:spcPct val="115000"/>
              </a:lnSpc>
              <a:spcBef>
                <a:spcPts val="3700"/>
              </a:spcBef>
              <a:spcAft>
                <a:spcPts val="3700"/>
              </a:spcAft>
              <a:buClr>
                <a:schemeClr val="dk2"/>
              </a:buClr>
              <a:buSzPts val="3200"/>
              <a:buChar char="■"/>
              <a:defRPr sz="3200">
                <a:solidFill>
                  <a:schemeClr val="dk2"/>
                </a:solidFill>
              </a:defRPr>
            </a:lvl9pPr>
          </a:lstStyle>
          <a:p/>
        </p:txBody>
      </p:sp>
      <p:sp>
        <p:nvSpPr>
          <p:cNvPr id="8" name="Google Shape;8;p1"/>
          <p:cNvSpPr txBox="1"/>
          <p:nvPr>
            <p:ph idx="12" type="sldNum"/>
          </p:nvPr>
        </p:nvSpPr>
        <p:spPr>
          <a:xfrm>
            <a:off x="13061706" y="18074283"/>
            <a:ext cx="846000" cy="1525500"/>
          </a:xfrm>
          <a:prstGeom prst="rect">
            <a:avLst/>
          </a:prstGeom>
          <a:noFill/>
          <a:ln>
            <a:noFill/>
          </a:ln>
        </p:spPr>
        <p:txBody>
          <a:bodyPr anchorCtr="0" anchor="ctr" bIns="212075" lIns="212075" spcFirstLastPara="1" rIns="212075" wrap="square" tIns="212075">
            <a:noAutofit/>
          </a:bodyPr>
          <a:lstStyle>
            <a:lvl1pPr lvl="0" algn="r">
              <a:buNone/>
              <a:defRPr sz="2300">
                <a:solidFill>
                  <a:schemeClr val="dk2"/>
                </a:solidFill>
              </a:defRPr>
            </a:lvl1pPr>
            <a:lvl2pPr lvl="1" algn="r">
              <a:buNone/>
              <a:defRPr sz="2300">
                <a:solidFill>
                  <a:schemeClr val="dk2"/>
                </a:solidFill>
              </a:defRPr>
            </a:lvl2pPr>
            <a:lvl3pPr lvl="2" algn="r">
              <a:buNone/>
              <a:defRPr sz="2300">
                <a:solidFill>
                  <a:schemeClr val="dk2"/>
                </a:solidFill>
              </a:defRPr>
            </a:lvl3pPr>
            <a:lvl4pPr lvl="3" algn="r">
              <a:buNone/>
              <a:defRPr sz="2300">
                <a:solidFill>
                  <a:schemeClr val="dk2"/>
                </a:solidFill>
              </a:defRPr>
            </a:lvl4pPr>
            <a:lvl5pPr lvl="4" algn="r">
              <a:buNone/>
              <a:defRPr sz="2300">
                <a:solidFill>
                  <a:schemeClr val="dk2"/>
                </a:solidFill>
              </a:defRPr>
            </a:lvl5pPr>
            <a:lvl6pPr lvl="5" algn="r">
              <a:buNone/>
              <a:defRPr sz="2300">
                <a:solidFill>
                  <a:schemeClr val="dk2"/>
                </a:solidFill>
              </a:defRPr>
            </a:lvl6pPr>
            <a:lvl7pPr lvl="6" algn="r">
              <a:buNone/>
              <a:defRPr sz="2300">
                <a:solidFill>
                  <a:schemeClr val="dk2"/>
                </a:solidFill>
              </a:defRPr>
            </a:lvl7pPr>
            <a:lvl8pPr lvl="7" algn="r">
              <a:buNone/>
              <a:defRPr sz="2300">
                <a:solidFill>
                  <a:schemeClr val="dk2"/>
                </a:solidFill>
              </a:defRPr>
            </a:lvl8pPr>
            <a:lvl9pPr lvl="8" algn="r">
              <a:buNone/>
              <a:defRPr sz="2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hyperlink" Target="https://docs.google.com/presentation/d/1OL-yM93IlEqF0lVvDRCe7lmrR0XLJYnREOdl0VBCld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6.jpg"/><Relationship Id="rId5" Type="http://schemas.openxmlformats.org/officeDocument/2006/relationships/image" Target="../media/image1.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26050"/>
            <a:ext cx="14097002" cy="19940428"/>
          </a:xfrm>
          <a:prstGeom prst="rect">
            <a:avLst/>
          </a:prstGeom>
          <a:noFill/>
          <a:ln>
            <a:noFill/>
          </a:ln>
        </p:spPr>
      </p:pic>
      <p:sp>
        <p:nvSpPr>
          <p:cNvPr id="55" name="Google Shape;55;p13"/>
          <p:cNvSpPr/>
          <p:nvPr/>
        </p:nvSpPr>
        <p:spPr>
          <a:xfrm>
            <a:off x="2981475" y="19427250"/>
            <a:ext cx="456600" cy="381300"/>
          </a:xfrm>
          <a:prstGeom prst="rect">
            <a:avLst/>
          </a:prstGeom>
          <a:solidFill>
            <a:srgbClr val="8E7CC3"/>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6" name="Google Shape;56;p13"/>
          <p:cNvSpPr txBox="1"/>
          <p:nvPr/>
        </p:nvSpPr>
        <p:spPr>
          <a:xfrm>
            <a:off x="346952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8E7CC3"/>
                </a:solidFill>
                <a:latin typeface="Oswald"/>
                <a:ea typeface="Oswald"/>
                <a:cs typeface="Oswald"/>
                <a:sym typeface="Oswald"/>
              </a:rPr>
              <a:t>MALE SLIDES</a:t>
            </a:r>
            <a:endParaRPr sz="2400">
              <a:solidFill>
                <a:srgbClr val="8E7CC3"/>
              </a:solidFill>
              <a:latin typeface="Oswald"/>
              <a:ea typeface="Oswald"/>
              <a:cs typeface="Oswald"/>
              <a:sym typeface="Oswald"/>
            </a:endParaRPr>
          </a:p>
        </p:txBody>
      </p:sp>
      <p:sp>
        <p:nvSpPr>
          <p:cNvPr id="57" name="Google Shape;57;p13"/>
          <p:cNvSpPr/>
          <p:nvPr/>
        </p:nvSpPr>
        <p:spPr>
          <a:xfrm>
            <a:off x="188950" y="19410400"/>
            <a:ext cx="456600" cy="381300"/>
          </a:xfrm>
          <a:prstGeom prst="rect">
            <a:avLst/>
          </a:prstGeom>
          <a:solidFill>
            <a:srgbClr val="CC4125"/>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8" name="Google Shape;58;p13"/>
          <p:cNvSpPr txBox="1"/>
          <p:nvPr/>
        </p:nvSpPr>
        <p:spPr>
          <a:xfrm>
            <a:off x="690825" y="19325625"/>
            <a:ext cx="17433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CC4125"/>
                </a:solidFill>
                <a:latin typeface="Oswald"/>
                <a:ea typeface="Oswald"/>
                <a:cs typeface="Oswald"/>
                <a:sym typeface="Oswald"/>
              </a:rPr>
              <a:t>IMPORTANT</a:t>
            </a:r>
            <a:endParaRPr sz="2400">
              <a:solidFill>
                <a:srgbClr val="CC4125"/>
              </a:solidFill>
              <a:latin typeface="Oswald"/>
              <a:ea typeface="Oswald"/>
              <a:cs typeface="Oswald"/>
              <a:sym typeface="Oswald"/>
            </a:endParaRPr>
          </a:p>
        </p:txBody>
      </p:sp>
      <p:sp>
        <p:nvSpPr>
          <p:cNvPr id="59" name="Google Shape;59;p13"/>
          <p:cNvSpPr txBox="1"/>
          <p:nvPr/>
        </p:nvSpPr>
        <p:spPr>
          <a:xfrm>
            <a:off x="8458025" y="19342475"/>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5818E"/>
                </a:solidFill>
                <a:latin typeface="Oswald"/>
                <a:ea typeface="Oswald"/>
                <a:cs typeface="Oswald"/>
                <a:sym typeface="Oswald"/>
              </a:rPr>
              <a:t>FEMALE SLIDES</a:t>
            </a:r>
            <a:endParaRPr sz="2400">
              <a:solidFill>
                <a:srgbClr val="45818E"/>
              </a:solidFill>
              <a:latin typeface="Oswald"/>
              <a:ea typeface="Oswald"/>
              <a:cs typeface="Oswald"/>
              <a:sym typeface="Oswald"/>
            </a:endParaRPr>
          </a:p>
        </p:txBody>
      </p:sp>
      <p:sp>
        <p:nvSpPr>
          <p:cNvPr id="60" name="Google Shape;60;p13"/>
          <p:cNvSpPr/>
          <p:nvPr/>
        </p:nvSpPr>
        <p:spPr>
          <a:xfrm>
            <a:off x="11087125" y="19410400"/>
            <a:ext cx="456600" cy="381300"/>
          </a:xfrm>
          <a:prstGeom prst="rect">
            <a:avLst/>
          </a:prstGeom>
          <a:solidFill>
            <a:srgbClr val="B45F06"/>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61" name="Google Shape;61;p13"/>
          <p:cNvSpPr txBox="1"/>
          <p:nvPr/>
        </p:nvSpPr>
        <p:spPr>
          <a:xfrm>
            <a:off x="11589000" y="19325625"/>
            <a:ext cx="26718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B45F06"/>
                </a:solidFill>
                <a:latin typeface="Oswald"/>
                <a:ea typeface="Oswald"/>
                <a:cs typeface="Oswald"/>
                <a:sym typeface="Oswald"/>
              </a:rPr>
              <a:t>LECTURER’S NOTES</a:t>
            </a:r>
            <a:endParaRPr sz="2400">
              <a:solidFill>
                <a:srgbClr val="B45F06"/>
              </a:solidFill>
              <a:latin typeface="Oswald"/>
              <a:ea typeface="Oswald"/>
              <a:cs typeface="Oswald"/>
              <a:sym typeface="Oswald"/>
            </a:endParaRPr>
          </a:p>
        </p:txBody>
      </p:sp>
      <p:sp>
        <p:nvSpPr>
          <p:cNvPr id="62" name="Google Shape;62;p13"/>
          <p:cNvSpPr/>
          <p:nvPr/>
        </p:nvSpPr>
        <p:spPr>
          <a:xfrm>
            <a:off x="6009500" y="19418825"/>
            <a:ext cx="456600" cy="381300"/>
          </a:xfrm>
          <a:prstGeom prst="rect">
            <a:avLst/>
          </a:prstGeom>
          <a:solidFill>
            <a:srgbClr val="999999"/>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999999"/>
              </a:solidFill>
            </a:endParaRPr>
          </a:p>
        </p:txBody>
      </p:sp>
      <p:sp>
        <p:nvSpPr>
          <p:cNvPr id="63" name="Google Shape;63;p13"/>
          <p:cNvSpPr txBox="1"/>
          <p:nvPr/>
        </p:nvSpPr>
        <p:spPr>
          <a:xfrm>
            <a:off x="651137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999999"/>
                </a:solidFill>
                <a:latin typeface="Oswald"/>
                <a:ea typeface="Oswald"/>
                <a:cs typeface="Oswald"/>
                <a:sym typeface="Oswald"/>
              </a:rPr>
              <a:t>EXTRA</a:t>
            </a:r>
            <a:endParaRPr sz="2400">
              <a:solidFill>
                <a:srgbClr val="999999"/>
              </a:solidFill>
              <a:latin typeface="Oswald"/>
              <a:ea typeface="Oswald"/>
              <a:cs typeface="Oswald"/>
              <a:sym typeface="Oswald"/>
            </a:endParaRPr>
          </a:p>
        </p:txBody>
      </p:sp>
      <p:sp>
        <p:nvSpPr>
          <p:cNvPr id="64" name="Google Shape;64;p13"/>
          <p:cNvSpPr/>
          <p:nvPr/>
        </p:nvSpPr>
        <p:spPr>
          <a:xfrm>
            <a:off x="7956150" y="19427250"/>
            <a:ext cx="456600" cy="381300"/>
          </a:xfrm>
          <a:prstGeom prst="rect">
            <a:avLst/>
          </a:prstGeom>
          <a:solidFill>
            <a:srgbClr val="45818E"/>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45818E"/>
              </a:solidFill>
            </a:endParaRPr>
          </a:p>
        </p:txBody>
      </p:sp>
      <p:sp>
        <p:nvSpPr>
          <p:cNvPr id="65" name="Google Shape;65;p13"/>
          <p:cNvSpPr txBox="1"/>
          <p:nvPr/>
        </p:nvSpPr>
        <p:spPr>
          <a:xfrm>
            <a:off x="188950" y="7088625"/>
            <a:ext cx="13608600" cy="159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100">
                <a:solidFill>
                  <a:srgbClr val="93C47D"/>
                </a:solidFill>
                <a:latin typeface="Oswald"/>
                <a:ea typeface="Oswald"/>
                <a:cs typeface="Oswald"/>
                <a:sym typeface="Oswald"/>
              </a:rPr>
              <a:t>LECTURE II: Esophageal Motility and Pathophysiology of Reflux Disease</a:t>
            </a:r>
            <a:endParaRPr sz="6100">
              <a:solidFill>
                <a:srgbClr val="93C47D"/>
              </a:solidFill>
              <a:latin typeface="Oswald"/>
              <a:ea typeface="Oswald"/>
              <a:cs typeface="Oswald"/>
              <a:sym typeface="Oswald"/>
            </a:endParaRPr>
          </a:p>
        </p:txBody>
      </p:sp>
      <p:sp>
        <p:nvSpPr>
          <p:cNvPr id="66" name="Google Shape;66;p13"/>
          <p:cNvSpPr txBox="1"/>
          <p:nvPr/>
        </p:nvSpPr>
        <p:spPr>
          <a:xfrm>
            <a:off x="5942135" y="18452325"/>
            <a:ext cx="30714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434343"/>
                </a:solidFill>
                <a:uFill>
                  <a:noFill/>
                </a:uFill>
                <a:latin typeface="Oswald"/>
                <a:ea typeface="Oswald"/>
                <a:cs typeface="Oswald"/>
                <a:sym typeface="Oswald"/>
                <a:hlinkClick r:id="rId4"/>
              </a:rPr>
              <a:t>EDITING FILE</a:t>
            </a:r>
            <a:endParaRPr sz="4800">
              <a:solidFill>
                <a:srgbClr val="434343"/>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22"/>
          <p:cNvSpPr txBox="1"/>
          <p:nvPr/>
        </p:nvSpPr>
        <p:spPr>
          <a:xfrm>
            <a:off x="4" y="370500"/>
            <a:ext cx="656700" cy="699600"/>
          </a:xfrm>
          <a:prstGeom prst="rect">
            <a:avLst/>
          </a:prstGeom>
          <a:solidFill>
            <a:srgbClr val="93C47D"/>
          </a:solidFill>
          <a:ln>
            <a:noFill/>
          </a:ln>
        </p:spPr>
        <p:txBody>
          <a:bodyPr anchorCtr="0" anchor="ctr" bIns="58200" lIns="58200" spcFirstLastPara="1" rIns="58200" wrap="square" tIns="58200">
            <a:noAutofit/>
          </a:bodyPr>
          <a:lstStyle/>
          <a:p>
            <a:pPr indent="0" lvl="0" marL="0" rtl="0" algn="ctr">
              <a:spcBef>
                <a:spcPts val="0"/>
              </a:spcBef>
              <a:spcAft>
                <a:spcPts val="0"/>
              </a:spcAft>
              <a:buNone/>
            </a:pPr>
            <a:r>
              <a:rPr lang="en" sz="4500">
                <a:solidFill>
                  <a:srgbClr val="FFFFFF"/>
                </a:solidFill>
                <a:latin typeface="Oswald"/>
                <a:ea typeface="Oswald"/>
                <a:cs typeface="Oswald"/>
                <a:sym typeface="Oswald"/>
              </a:rPr>
              <a:t>9</a:t>
            </a:r>
            <a:endParaRPr sz="4500">
              <a:solidFill>
                <a:srgbClr val="FFFFFF"/>
              </a:solidFill>
              <a:latin typeface="Oswald"/>
              <a:ea typeface="Oswald"/>
              <a:cs typeface="Oswald"/>
              <a:sym typeface="Oswald"/>
            </a:endParaRPr>
          </a:p>
        </p:txBody>
      </p:sp>
      <p:sp>
        <p:nvSpPr>
          <p:cNvPr id="385" name="Google Shape;385;p22"/>
          <p:cNvSpPr txBox="1"/>
          <p:nvPr/>
        </p:nvSpPr>
        <p:spPr>
          <a:xfrm>
            <a:off x="929925" y="370500"/>
            <a:ext cx="10401900" cy="699600"/>
          </a:xfrm>
          <a:prstGeom prst="rect">
            <a:avLst/>
          </a:prstGeom>
          <a:solidFill>
            <a:srgbClr val="93C47D"/>
          </a:solid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ESOPHAGEAL MOTILITY AND PATHOPHYSIOLOGY OF REFLUX DISEASE</a:t>
            </a:r>
            <a:endParaRPr sz="3100">
              <a:solidFill>
                <a:srgbClr val="FFFFFF"/>
              </a:solidFill>
              <a:latin typeface="Oswald"/>
              <a:ea typeface="Oswald"/>
              <a:cs typeface="Oswald"/>
              <a:sym typeface="Oswald"/>
            </a:endParaRPr>
          </a:p>
        </p:txBody>
      </p:sp>
      <p:sp>
        <p:nvSpPr>
          <p:cNvPr id="386" name="Google Shape;386;p22"/>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Two</a:t>
            </a:r>
            <a:endParaRPr sz="3500">
              <a:latin typeface="Oswald"/>
              <a:ea typeface="Oswald"/>
              <a:cs typeface="Oswald"/>
              <a:sym typeface="Oswald"/>
            </a:endParaRPr>
          </a:p>
        </p:txBody>
      </p:sp>
      <p:sp>
        <p:nvSpPr>
          <p:cNvPr id="387" name="Google Shape;387;p22"/>
          <p:cNvSpPr txBox="1"/>
          <p:nvPr/>
        </p:nvSpPr>
        <p:spPr>
          <a:xfrm>
            <a:off x="814260" y="1125157"/>
            <a:ext cx="11666400" cy="8838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400">
                <a:highlight>
                  <a:srgbClr val="D9D2E9"/>
                </a:highlight>
                <a:latin typeface="Oswald"/>
                <a:ea typeface="Oswald"/>
                <a:cs typeface="Oswald"/>
                <a:sym typeface="Oswald"/>
              </a:rPr>
              <a:t>Achalasia:</a:t>
            </a:r>
            <a:endParaRPr sz="3400">
              <a:highlight>
                <a:srgbClr val="D9D2E9"/>
              </a:highlight>
              <a:latin typeface="Oswald"/>
              <a:ea typeface="Oswald"/>
              <a:cs typeface="Oswald"/>
              <a:sym typeface="Oswald"/>
            </a:endParaRPr>
          </a:p>
        </p:txBody>
      </p:sp>
      <p:sp>
        <p:nvSpPr>
          <p:cNvPr id="388" name="Google Shape;388;p22"/>
          <p:cNvSpPr/>
          <p:nvPr/>
        </p:nvSpPr>
        <p:spPr>
          <a:xfrm>
            <a:off x="503102" y="1424858"/>
            <a:ext cx="456600" cy="417900"/>
          </a:xfrm>
          <a:prstGeom prst="rect">
            <a:avLst/>
          </a:prstGeom>
          <a:solidFill>
            <a:srgbClr val="B4A7D6"/>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6D9EEB"/>
              </a:solidFill>
            </a:endParaRPr>
          </a:p>
        </p:txBody>
      </p:sp>
      <p:sp>
        <p:nvSpPr>
          <p:cNvPr id="389" name="Google Shape;389;p22"/>
          <p:cNvSpPr/>
          <p:nvPr/>
        </p:nvSpPr>
        <p:spPr>
          <a:xfrm>
            <a:off x="426900" y="2008975"/>
            <a:ext cx="13243200" cy="1640400"/>
          </a:xfrm>
          <a:prstGeom prst="rect">
            <a:avLst/>
          </a:prstGeom>
          <a:noFill/>
          <a:ln cap="flat" cmpd="sng" w="28575">
            <a:solidFill>
              <a:srgbClr val="CCCCCC"/>
            </a:solidFill>
            <a:prstDash val="dashDot"/>
            <a:round/>
            <a:headEnd len="sm" w="sm" type="none"/>
            <a:tailEnd len="sm" w="sm" type="none"/>
          </a:ln>
        </p:spPr>
        <p:txBody>
          <a:bodyPr anchorCtr="0" anchor="t" bIns="242375" lIns="242375" spcFirstLastPara="1" rIns="242375" wrap="square" tIns="242375">
            <a:noAutofit/>
          </a:bodyPr>
          <a:lstStyle/>
          <a:p>
            <a:pPr indent="0" lvl="0" marL="0" rtl="0" algn="l">
              <a:spcBef>
                <a:spcPts val="0"/>
              </a:spcBef>
              <a:spcAft>
                <a:spcPts val="0"/>
              </a:spcAft>
              <a:buNone/>
            </a:pPr>
            <a:r>
              <a:rPr lang="en" sz="2500">
                <a:latin typeface="Merriweather"/>
                <a:ea typeface="Merriweather"/>
                <a:cs typeface="Merriweather"/>
                <a:sym typeface="Merriweather"/>
              </a:rPr>
              <a:t>A condition due to high resting pressure at the LES that fails to relax during swallowing. As a result, food transmission from the esophagus into the stomach is prevented.</a:t>
            </a:r>
            <a:endParaRPr sz="2500">
              <a:latin typeface="Merriweather"/>
              <a:ea typeface="Merriweather"/>
              <a:cs typeface="Merriweather"/>
              <a:sym typeface="Merriweather"/>
            </a:endParaRPr>
          </a:p>
          <a:p>
            <a:pPr indent="0" lvl="0" marL="0" rtl="0" algn="l">
              <a:spcBef>
                <a:spcPts val="0"/>
              </a:spcBef>
              <a:spcAft>
                <a:spcPts val="0"/>
              </a:spcAft>
              <a:buNone/>
            </a:pPr>
            <a:r>
              <a:t/>
            </a:r>
            <a:endParaRPr sz="2500">
              <a:latin typeface="Merriweather"/>
              <a:ea typeface="Merriweather"/>
              <a:cs typeface="Merriweather"/>
              <a:sym typeface="Merriweather"/>
            </a:endParaRPr>
          </a:p>
        </p:txBody>
      </p:sp>
      <p:sp>
        <p:nvSpPr>
          <p:cNvPr id="390" name="Google Shape;390;p22"/>
          <p:cNvSpPr txBox="1"/>
          <p:nvPr/>
        </p:nvSpPr>
        <p:spPr>
          <a:xfrm>
            <a:off x="534000" y="3649375"/>
            <a:ext cx="13029000" cy="4408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Merriweather"/>
              <a:buChar char="●"/>
            </a:pPr>
            <a:r>
              <a:rPr lang="en" sz="2400">
                <a:solidFill>
                  <a:srgbClr val="351C75"/>
                </a:solidFill>
                <a:latin typeface="Merriweather"/>
                <a:ea typeface="Merriweather"/>
                <a:cs typeface="Merriweather"/>
                <a:sym typeface="Merriweather"/>
              </a:rPr>
              <a:t>Causes: </a:t>
            </a:r>
            <a:r>
              <a:rPr lang="en" sz="2400">
                <a:solidFill>
                  <a:srgbClr val="8E7CC3"/>
                </a:solidFill>
                <a:latin typeface="Merriweather"/>
                <a:ea typeface="Merriweather"/>
                <a:cs typeface="Merriweather"/>
                <a:sym typeface="Merriweather"/>
              </a:rPr>
              <a:t>pathology of or absence of the myenteric plexus containing VIP &amp; NO in the lower third of esophagus.</a:t>
            </a:r>
            <a:r>
              <a:rPr lang="en" sz="2400">
                <a:solidFill>
                  <a:srgbClr val="351C75"/>
                </a:solidFill>
                <a:latin typeface="Merriweather"/>
                <a:ea typeface="Merriweather"/>
                <a:cs typeface="Merriweather"/>
                <a:sym typeface="Merriweather"/>
              </a:rPr>
              <a:t> </a:t>
            </a:r>
            <a:endParaRPr sz="2400">
              <a:solidFill>
                <a:srgbClr val="351C75"/>
              </a:solidFill>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The musculature of the lower esophagus instead remains contracted and the myenteric plexus has lost the ability to transmit a signal to cause relaxation of the LES.</a:t>
            </a:r>
            <a:endParaRPr sz="2400">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As achalasia gets worse, the esophagus gradually enlarged as food collects within it. </a:t>
            </a:r>
            <a:endParaRPr sz="2400">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Food becomes putridly infected during the long periods of esophageal stasis causing ulceration of the esophageal mucosa, severe substernal pain or even rupture &amp; death.</a:t>
            </a:r>
            <a:endParaRPr sz="2400">
              <a:latin typeface="Merriweather"/>
              <a:ea typeface="Merriweather"/>
              <a:cs typeface="Merriweather"/>
              <a:sym typeface="Merriweather"/>
            </a:endParaRPr>
          </a:p>
        </p:txBody>
      </p:sp>
      <p:pic>
        <p:nvPicPr>
          <p:cNvPr id="391" name="Google Shape;391;p22"/>
          <p:cNvPicPr preferRelativeResize="0"/>
          <p:nvPr/>
        </p:nvPicPr>
        <p:blipFill rotWithShape="1">
          <a:blip r:embed="rId3">
            <a:alphaModFix/>
          </a:blip>
          <a:srcRect b="23348" l="31882" r="2770" t="32423"/>
          <a:stretch/>
        </p:blipFill>
        <p:spPr>
          <a:xfrm>
            <a:off x="4612500" y="7519425"/>
            <a:ext cx="3652798" cy="2403688"/>
          </a:xfrm>
          <a:prstGeom prst="rect">
            <a:avLst/>
          </a:prstGeom>
          <a:noFill/>
          <a:ln cap="flat" cmpd="sng" w="9525">
            <a:solidFill>
              <a:srgbClr val="000000"/>
            </a:solidFill>
            <a:prstDash val="solid"/>
            <a:round/>
            <a:headEnd len="sm" w="sm" type="none"/>
            <a:tailEnd len="sm" w="sm" type="none"/>
          </a:ln>
        </p:spPr>
      </p:pic>
      <p:sp>
        <p:nvSpPr>
          <p:cNvPr id="392" name="Google Shape;392;p22"/>
          <p:cNvSpPr txBox="1"/>
          <p:nvPr/>
        </p:nvSpPr>
        <p:spPr>
          <a:xfrm>
            <a:off x="1007925" y="10811075"/>
            <a:ext cx="11666400" cy="13008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lang="en" sz="3400">
                <a:highlight>
                  <a:srgbClr val="D9D2E9"/>
                </a:highlight>
                <a:latin typeface="Oswald"/>
                <a:ea typeface="Oswald"/>
                <a:cs typeface="Oswald"/>
                <a:sym typeface="Oswald"/>
              </a:rPr>
              <a:t>Gastroesophageal Reflux Disease (GERD) </a:t>
            </a:r>
            <a:endParaRPr sz="3400">
              <a:highlight>
                <a:srgbClr val="D9D2E9"/>
              </a:highlight>
              <a:latin typeface="Oswald"/>
              <a:ea typeface="Oswald"/>
              <a:cs typeface="Oswald"/>
              <a:sym typeface="Oswald"/>
            </a:endParaRPr>
          </a:p>
          <a:p>
            <a:pPr indent="0" lvl="0" marL="0" rtl="0" algn="ctr">
              <a:spcBef>
                <a:spcPts val="0"/>
              </a:spcBef>
              <a:spcAft>
                <a:spcPts val="0"/>
              </a:spcAft>
              <a:buNone/>
            </a:pPr>
            <a:r>
              <a:rPr lang="en" sz="3400">
                <a:highlight>
                  <a:srgbClr val="D9D2E9"/>
                </a:highlight>
                <a:latin typeface="Oswald"/>
                <a:ea typeface="Oswald"/>
                <a:cs typeface="Oswald"/>
                <a:sym typeface="Oswald"/>
              </a:rPr>
              <a:t>“Incompetence of the LES”</a:t>
            </a:r>
            <a:endParaRPr sz="3400">
              <a:highlight>
                <a:srgbClr val="D9D2E9"/>
              </a:highlight>
              <a:latin typeface="Oswald"/>
              <a:ea typeface="Oswald"/>
              <a:cs typeface="Oswald"/>
              <a:sym typeface="Oswald"/>
            </a:endParaRPr>
          </a:p>
        </p:txBody>
      </p:sp>
      <p:sp>
        <p:nvSpPr>
          <p:cNvPr id="393" name="Google Shape;393;p22"/>
          <p:cNvSpPr/>
          <p:nvPr/>
        </p:nvSpPr>
        <p:spPr>
          <a:xfrm flipH="1">
            <a:off x="6380100" y="12182950"/>
            <a:ext cx="117600" cy="964200"/>
          </a:xfrm>
          <a:prstGeom prst="rect">
            <a:avLst/>
          </a:prstGeom>
          <a:solidFill>
            <a:srgbClr val="8E7CC3"/>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394" name="Google Shape;394;p22"/>
          <p:cNvSpPr/>
          <p:nvPr/>
        </p:nvSpPr>
        <p:spPr>
          <a:xfrm>
            <a:off x="805650" y="12128977"/>
            <a:ext cx="12485700" cy="106800"/>
          </a:xfrm>
          <a:prstGeom prst="flowChartAlternateProcess">
            <a:avLst/>
          </a:prstGeom>
          <a:solidFill>
            <a:srgbClr val="8E7CC3"/>
          </a:solidFill>
          <a:ln cap="flat" cmpd="sng" w="9525">
            <a:solidFill>
              <a:schemeClr val="dk2"/>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95" name="Google Shape;395;p22"/>
          <p:cNvSpPr/>
          <p:nvPr/>
        </p:nvSpPr>
        <p:spPr>
          <a:xfrm>
            <a:off x="1523680" y="12162214"/>
            <a:ext cx="117600" cy="863400"/>
          </a:xfrm>
          <a:prstGeom prst="rect">
            <a:avLst/>
          </a:prstGeom>
          <a:solidFill>
            <a:srgbClr val="8E7CC3"/>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96" name="Google Shape;396;p22"/>
          <p:cNvSpPr/>
          <p:nvPr/>
        </p:nvSpPr>
        <p:spPr>
          <a:xfrm flipH="1">
            <a:off x="11214219" y="12182962"/>
            <a:ext cx="117600" cy="964200"/>
          </a:xfrm>
          <a:prstGeom prst="rect">
            <a:avLst/>
          </a:prstGeom>
          <a:solidFill>
            <a:srgbClr val="8E7CC3"/>
          </a:solidFill>
          <a:ln>
            <a:noFill/>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397" name="Google Shape;397;p22"/>
          <p:cNvSpPr txBox="1"/>
          <p:nvPr/>
        </p:nvSpPr>
        <p:spPr>
          <a:xfrm>
            <a:off x="38550" y="13076019"/>
            <a:ext cx="3457800" cy="397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Merriweather"/>
                <a:ea typeface="Merriweather"/>
                <a:cs typeface="Merriweather"/>
                <a:sym typeface="Merriweather"/>
              </a:rPr>
              <a:t>Incompetence of the lower esophageal sphincter allows reflux of gastric contents into the esophagus.</a:t>
            </a:r>
            <a:endParaRPr sz="2400">
              <a:latin typeface="Merriweather"/>
              <a:ea typeface="Merriweather"/>
              <a:cs typeface="Merriweather"/>
              <a:sym typeface="Merriweather"/>
            </a:endParaRPr>
          </a:p>
        </p:txBody>
      </p:sp>
      <p:sp>
        <p:nvSpPr>
          <p:cNvPr id="398" name="Google Shape;398;p22"/>
          <p:cNvSpPr txBox="1"/>
          <p:nvPr/>
        </p:nvSpPr>
        <p:spPr>
          <a:xfrm>
            <a:off x="4560225" y="13152228"/>
            <a:ext cx="39522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Merriweather"/>
                <a:ea typeface="Merriweather"/>
                <a:cs typeface="Merriweather"/>
                <a:sym typeface="Merriweather"/>
              </a:rPr>
              <a:t>It may result from a generalized loss of intrinsic sphincter tone or from recurrent inappropriate transient relaxations triggered by gastric distention. </a:t>
            </a:r>
            <a:endParaRPr sz="2400">
              <a:latin typeface="Merriweather"/>
              <a:ea typeface="Merriweather"/>
              <a:cs typeface="Merriweather"/>
              <a:sym typeface="Merriweather"/>
            </a:endParaRPr>
          </a:p>
        </p:txBody>
      </p:sp>
      <p:sp>
        <p:nvSpPr>
          <p:cNvPr id="399" name="Google Shape;399;p22"/>
          <p:cNvSpPr txBox="1"/>
          <p:nvPr/>
        </p:nvSpPr>
        <p:spPr>
          <a:xfrm>
            <a:off x="9119400" y="13015925"/>
            <a:ext cx="4977600" cy="38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Merriweather"/>
                <a:ea typeface="Merriweather"/>
                <a:cs typeface="Merriweather"/>
                <a:sym typeface="Merriweather"/>
              </a:rPr>
              <a:t>Contributing factors are:</a:t>
            </a:r>
            <a:endParaRPr sz="2400">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weight gain</a:t>
            </a:r>
            <a:endParaRPr sz="2400">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fatty foods</a:t>
            </a:r>
            <a:endParaRPr sz="2400">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caffeinated or carbonated beverages</a:t>
            </a:r>
            <a:endParaRPr sz="2400">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alcohol</a:t>
            </a:r>
            <a:endParaRPr sz="2400">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tobacco smoking</a:t>
            </a:r>
            <a:endParaRPr sz="2400">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drugs (as anticholinergics, antihistamines, calcium channel blockers, progesterone and nitrates).</a:t>
            </a:r>
            <a:endParaRPr sz="2400">
              <a:latin typeface="Merriweather"/>
              <a:ea typeface="Merriweather"/>
              <a:cs typeface="Merriweather"/>
              <a:sym typeface="Merriweather"/>
            </a:endParaRPr>
          </a:p>
        </p:txBody>
      </p:sp>
      <p:sp>
        <p:nvSpPr>
          <p:cNvPr id="400" name="Google Shape;400;p22"/>
          <p:cNvSpPr txBox="1"/>
          <p:nvPr/>
        </p:nvSpPr>
        <p:spPr>
          <a:xfrm>
            <a:off x="5017425" y="9957188"/>
            <a:ext cx="28575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Merriweather"/>
                <a:ea typeface="Merriweather"/>
                <a:cs typeface="Merriweather"/>
                <a:sym typeface="Merriweather"/>
              </a:rPr>
              <a:t>Figure 2-14</a:t>
            </a:r>
            <a:endParaRPr b="1" sz="2600">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23"/>
          <p:cNvSpPr/>
          <p:nvPr/>
        </p:nvSpPr>
        <p:spPr>
          <a:xfrm>
            <a:off x="0" y="656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406" name="Google Shape;406;p23"/>
          <p:cNvSpPr txBox="1"/>
          <p:nvPr/>
        </p:nvSpPr>
        <p:spPr>
          <a:xfrm>
            <a:off x="11409324" y="553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Two</a:t>
            </a:r>
            <a:endParaRPr sz="3500">
              <a:latin typeface="Oswald"/>
              <a:ea typeface="Oswald"/>
              <a:cs typeface="Oswald"/>
              <a:sym typeface="Oswald"/>
            </a:endParaRPr>
          </a:p>
        </p:txBody>
      </p:sp>
      <p:sp>
        <p:nvSpPr>
          <p:cNvPr id="407" name="Google Shape;407;p23"/>
          <p:cNvSpPr txBox="1"/>
          <p:nvPr/>
        </p:nvSpPr>
        <p:spPr>
          <a:xfrm>
            <a:off x="8" y="16800"/>
            <a:ext cx="7935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t/>
            </a:r>
            <a:endParaRPr sz="4500">
              <a:solidFill>
                <a:srgbClr val="FFFFFF"/>
              </a:solidFill>
              <a:latin typeface="Oswald"/>
              <a:ea typeface="Oswald"/>
              <a:cs typeface="Oswald"/>
              <a:sym typeface="Oswald"/>
            </a:endParaRPr>
          </a:p>
          <a:p>
            <a:pPr indent="0" lvl="0" marL="0" rtl="0" algn="l">
              <a:spcBef>
                <a:spcPts val="0"/>
              </a:spcBef>
              <a:spcAft>
                <a:spcPts val="0"/>
              </a:spcAft>
              <a:buNone/>
            </a:pPr>
            <a:r>
              <a:t/>
            </a:r>
            <a:endParaRPr sz="4500">
              <a:solidFill>
                <a:srgbClr val="FFFFFF"/>
              </a:solidFill>
              <a:latin typeface="Oswald"/>
              <a:ea typeface="Oswald"/>
              <a:cs typeface="Oswald"/>
              <a:sym typeface="Oswald"/>
            </a:endParaRPr>
          </a:p>
        </p:txBody>
      </p:sp>
      <p:sp>
        <p:nvSpPr>
          <p:cNvPr id="408" name="Google Shape;408;p23"/>
          <p:cNvSpPr txBox="1"/>
          <p:nvPr/>
        </p:nvSpPr>
        <p:spPr>
          <a:xfrm>
            <a:off x="889651" y="550200"/>
            <a:ext cx="103929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chemeClr val="lt1"/>
                </a:solidFill>
                <a:latin typeface="Oswald"/>
                <a:ea typeface="Oswald"/>
                <a:cs typeface="Oswald"/>
                <a:sym typeface="Oswald"/>
              </a:rPr>
              <a:t>ESOPHAGEAL MOTILITY AND PATHOPHYSIOLOGY OF REFLUX DISEASE</a:t>
            </a:r>
            <a:endParaRPr sz="3100">
              <a:solidFill>
                <a:schemeClr val="lt1"/>
              </a:solidFill>
              <a:latin typeface="Oswald"/>
              <a:ea typeface="Oswald"/>
              <a:cs typeface="Oswald"/>
              <a:sym typeface="Oswald"/>
            </a:endParaRPr>
          </a:p>
          <a:p>
            <a:pPr indent="0" lvl="0" marL="0" rtl="0" algn="l">
              <a:spcBef>
                <a:spcPts val="0"/>
              </a:spcBef>
              <a:spcAft>
                <a:spcPts val="0"/>
              </a:spcAft>
              <a:buClr>
                <a:schemeClr val="dk1"/>
              </a:buClr>
              <a:buSzPts val="1100"/>
              <a:buFont typeface="Arial"/>
              <a:buNone/>
            </a:pPr>
            <a:r>
              <a:t/>
            </a:r>
            <a:endParaRPr sz="3200">
              <a:solidFill>
                <a:srgbClr val="FFFFFF"/>
              </a:solidFill>
              <a:latin typeface="Oswald"/>
              <a:ea typeface="Oswald"/>
              <a:cs typeface="Oswald"/>
              <a:sym typeface="Oswald"/>
            </a:endParaRPr>
          </a:p>
        </p:txBody>
      </p:sp>
      <p:sp>
        <p:nvSpPr>
          <p:cNvPr id="409" name="Google Shape;409;p23"/>
          <p:cNvSpPr/>
          <p:nvPr/>
        </p:nvSpPr>
        <p:spPr>
          <a:xfrm>
            <a:off x="583046" y="65711"/>
            <a:ext cx="2304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410" name="Google Shape;410;p23"/>
          <p:cNvSpPr txBox="1"/>
          <p:nvPr/>
        </p:nvSpPr>
        <p:spPr>
          <a:xfrm>
            <a:off x="214550" y="1095725"/>
            <a:ext cx="12169500" cy="11835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800">
                <a:latin typeface="Oswald"/>
                <a:ea typeface="Oswald"/>
                <a:cs typeface="Oswald"/>
                <a:sym typeface="Oswald"/>
              </a:rPr>
              <a:t>FURTHER READINGS</a:t>
            </a:r>
            <a:endParaRPr sz="4800">
              <a:latin typeface="Oswald"/>
              <a:ea typeface="Oswald"/>
              <a:cs typeface="Oswald"/>
              <a:sym typeface="Oswald"/>
            </a:endParaRPr>
          </a:p>
          <a:p>
            <a:pPr indent="0" lvl="0" marL="0" rtl="0" algn="l">
              <a:spcBef>
                <a:spcPts val="0"/>
              </a:spcBef>
              <a:spcAft>
                <a:spcPts val="0"/>
              </a:spcAft>
              <a:buNone/>
            </a:pPr>
            <a:r>
              <a:t/>
            </a:r>
            <a:endParaRPr sz="4800">
              <a:highlight>
                <a:srgbClr val="D9EAD3"/>
              </a:highlight>
              <a:latin typeface="Oswald"/>
              <a:ea typeface="Oswald"/>
              <a:cs typeface="Oswald"/>
              <a:sym typeface="Oswald"/>
            </a:endParaRPr>
          </a:p>
          <a:p>
            <a:pPr indent="0" lvl="0" marL="0" rtl="0" algn="l">
              <a:spcBef>
                <a:spcPts val="0"/>
              </a:spcBef>
              <a:spcAft>
                <a:spcPts val="0"/>
              </a:spcAft>
              <a:buNone/>
            </a:pPr>
            <a:r>
              <a:rPr lang="en" sz="4800">
                <a:highlight>
                  <a:srgbClr val="D9EAD3"/>
                </a:highlight>
                <a:latin typeface="Oswald"/>
                <a:ea typeface="Oswald"/>
                <a:cs typeface="Oswald"/>
                <a:sym typeface="Oswald"/>
              </a:rPr>
              <a:t> </a:t>
            </a:r>
            <a:endParaRPr sz="4800">
              <a:highlight>
                <a:srgbClr val="D9EAD3"/>
              </a:highlight>
              <a:latin typeface="Oswald"/>
              <a:ea typeface="Oswald"/>
              <a:cs typeface="Oswald"/>
              <a:sym typeface="Oswald"/>
            </a:endParaRPr>
          </a:p>
        </p:txBody>
      </p:sp>
      <p:sp>
        <p:nvSpPr>
          <p:cNvPr id="411" name="Google Shape;411;p23"/>
          <p:cNvSpPr txBox="1"/>
          <p:nvPr/>
        </p:nvSpPr>
        <p:spPr>
          <a:xfrm>
            <a:off x="483925" y="2002250"/>
            <a:ext cx="13080300" cy="5654700"/>
          </a:xfrm>
          <a:prstGeom prst="rect">
            <a:avLst/>
          </a:prstGeom>
          <a:noFill/>
          <a:ln>
            <a:noFill/>
          </a:ln>
        </p:spPr>
        <p:txBody>
          <a:bodyPr anchorCtr="0" anchor="t" bIns="91425" lIns="91425" spcFirstLastPara="1" rIns="91425" wrap="square" tIns="91425">
            <a:noAutofit/>
          </a:bodyPr>
          <a:lstStyle/>
          <a:p>
            <a:pPr indent="-374650" lvl="0" marL="457200" rtl="0" algn="l">
              <a:lnSpc>
                <a:spcPct val="150000"/>
              </a:lnSpc>
              <a:spcBef>
                <a:spcPts val="0"/>
              </a:spcBef>
              <a:spcAft>
                <a:spcPts val="0"/>
              </a:spcAft>
              <a:buSzPts val="2300"/>
              <a:buFont typeface="Merriweather"/>
              <a:buAutoNum type="arabicPeriod"/>
            </a:pPr>
            <a:r>
              <a:rPr b="1" lang="en" sz="2300">
                <a:latin typeface="Merriweather"/>
                <a:ea typeface="Merriweather"/>
                <a:cs typeface="Merriweather"/>
                <a:sym typeface="Merriweather"/>
              </a:rPr>
              <a:t>Nerve pathways of peristalsis: </a:t>
            </a:r>
            <a:r>
              <a:rPr lang="en" sz="2300">
                <a:latin typeface="Merriweather"/>
                <a:ea typeface="Merriweather"/>
                <a:cs typeface="Merriweather"/>
                <a:sym typeface="Merriweather"/>
              </a:rPr>
              <a:t>Note how the sensory neurons lie beneath the epithelium in Figure 2-14, those sensory neurons contain mechanoreceptors, chemoreceptors, both of which can initiate peristalsis. That’s why the presence of acids in the esophagus might initiate peristalsis! But mostly mechanoreceptors sense distension and initiate peristalsis. Peristalsis is aided by gravity but not dependent on it, since you can swallow food upside-down. </a:t>
            </a:r>
            <a:endParaRPr sz="2300">
              <a:latin typeface="Merriweather"/>
              <a:ea typeface="Merriweather"/>
              <a:cs typeface="Merriweather"/>
              <a:sym typeface="Merriweather"/>
            </a:endParaRPr>
          </a:p>
        </p:txBody>
      </p:sp>
      <p:sp>
        <p:nvSpPr>
          <p:cNvPr id="412" name="Google Shape;412;p23"/>
          <p:cNvSpPr txBox="1"/>
          <p:nvPr/>
        </p:nvSpPr>
        <p:spPr>
          <a:xfrm>
            <a:off x="-38750" y="16800"/>
            <a:ext cx="7482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400">
                <a:solidFill>
                  <a:srgbClr val="FFFFFF"/>
                </a:solidFill>
                <a:latin typeface="Oswald"/>
                <a:ea typeface="Oswald"/>
                <a:cs typeface="Oswald"/>
                <a:sym typeface="Oswald"/>
              </a:rPr>
              <a:t>10</a:t>
            </a:r>
            <a:endParaRPr sz="4400">
              <a:solidFill>
                <a:srgbClr val="FFFFFF"/>
              </a:solidFill>
              <a:latin typeface="Oswald"/>
              <a:ea typeface="Oswald"/>
              <a:cs typeface="Oswald"/>
              <a:sym typeface="Oswald"/>
            </a:endParaRPr>
          </a:p>
        </p:txBody>
      </p:sp>
      <p:pic>
        <p:nvPicPr>
          <p:cNvPr id="413" name="Google Shape;413;p23"/>
          <p:cNvPicPr preferRelativeResize="0"/>
          <p:nvPr/>
        </p:nvPicPr>
        <p:blipFill rotWithShape="1">
          <a:blip r:embed="rId3">
            <a:alphaModFix/>
          </a:blip>
          <a:srcRect b="31908" l="22629" r="25478" t="39440"/>
          <a:stretch/>
        </p:blipFill>
        <p:spPr>
          <a:xfrm>
            <a:off x="1730837" y="5364863"/>
            <a:ext cx="9678477" cy="3562477"/>
          </a:xfrm>
          <a:prstGeom prst="rect">
            <a:avLst/>
          </a:prstGeom>
          <a:noFill/>
          <a:ln cap="flat" cmpd="sng" w="9525">
            <a:solidFill>
              <a:srgbClr val="000000"/>
            </a:solidFill>
            <a:prstDash val="solid"/>
            <a:round/>
            <a:headEnd len="sm" w="sm" type="none"/>
            <a:tailEnd len="sm" w="sm" type="none"/>
          </a:ln>
        </p:spPr>
      </p:pic>
      <p:pic>
        <p:nvPicPr>
          <p:cNvPr id="414" name="Google Shape;414;p23"/>
          <p:cNvPicPr preferRelativeResize="0"/>
          <p:nvPr/>
        </p:nvPicPr>
        <p:blipFill rotWithShape="1">
          <a:blip r:embed="rId4">
            <a:alphaModFix/>
          </a:blip>
          <a:srcRect b="42741" l="28063" r="24444" t="22404"/>
          <a:stretch/>
        </p:blipFill>
        <p:spPr>
          <a:xfrm>
            <a:off x="1730825" y="9845450"/>
            <a:ext cx="9678497" cy="4735264"/>
          </a:xfrm>
          <a:prstGeom prst="rect">
            <a:avLst/>
          </a:prstGeom>
          <a:noFill/>
          <a:ln cap="flat" cmpd="sng" w="9525">
            <a:solidFill>
              <a:srgbClr val="000000"/>
            </a:solidFill>
            <a:prstDash val="solid"/>
            <a:round/>
            <a:headEnd len="sm" w="sm" type="none"/>
            <a:tailEnd len="sm" w="sm" type="none"/>
          </a:ln>
        </p:spPr>
      </p:pic>
      <p:sp>
        <p:nvSpPr>
          <p:cNvPr id="415" name="Google Shape;415;p23"/>
          <p:cNvSpPr txBox="1"/>
          <p:nvPr/>
        </p:nvSpPr>
        <p:spPr>
          <a:xfrm>
            <a:off x="5017425" y="8890388"/>
            <a:ext cx="28575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Merriweather"/>
                <a:ea typeface="Merriweather"/>
                <a:cs typeface="Merriweather"/>
                <a:sym typeface="Merriweather"/>
              </a:rPr>
              <a:t>Figure 2-15</a:t>
            </a:r>
            <a:endParaRPr b="1" sz="2600">
              <a:latin typeface="Merriweather"/>
              <a:ea typeface="Merriweather"/>
              <a:cs typeface="Merriweather"/>
              <a:sym typeface="Merriweather"/>
            </a:endParaRPr>
          </a:p>
        </p:txBody>
      </p:sp>
      <p:sp>
        <p:nvSpPr>
          <p:cNvPr id="416" name="Google Shape;416;p23"/>
          <p:cNvSpPr txBox="1"/>
          <p:nvPr/>
        </p:nvSpPr>
        <p:spPr>
          <a:xfrm>
            <a:off x="152400" y="15258450"/>
            <a:ext cx="14097000" cy="3000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2300">
                <a:solidFill>
                  <a:srgbClr val="222222"/>
                </a:solidFill>
                <a:highlight>
                  <a:schemeClr val="lt1"/>
                </a:highlight>
                <a:latin typeface="Merriweather"/>
                <a:ea typeface="Merriweather"/>
                <a:cs typeface="Merriweather"/>
                <a:sym typeface="Merriweather"/>
              </a:rPr>
              <a:t>Nerve pathway of peristalsis: </a:t>
            </a:r>
            <a:r>
              <a:rPr lang="en" sz="2300">
                <a:solidFill>
                  <a:srgbClr val="222222"/>
                </a:solidFill>
                <a:highlight>
                  <a:schemeClr val="lt1"/>
                </a:highlight>
                <a:latin typeface="Merriweather"/>
                <a:ea typeface="Merriweather"/>
                <a:cs typeface="Merriweather"/>
                <a:sym typeface="Merriweather"/>
              </a:rPr>
              <a:t>Esophageal distension by bolus </a:t>
            </a:r>
            <a:r>
              <a:rPr lang="en" sz="2300">
                <a:solidFill>
                  <a:srgbClr val="222222"/>
                </a:solidFill>
                <a:highlight>
                  <a:srgbClr val="FFFFFF"/>
                </a:highlight>
                <a:latin typeface="Merriweather"/>
                <a:ea typeface="Merriweather"/>
                <a:cs typeface="Merriweather"/>
                <a:sym typeface="Merriweather"/>
              </a:rPr>
              <a:t>→  Stimulates mechanoreceptors located on the sensory neurons that lie beneath the epithelium → Sensory neurons send afferent fibers through the vagus nerve to NTS → NTS sends axons to dorsal vagal nucleus (remember this is the autonomic nucleus of the vagus nerve that sends efferents to the GIT) → Axons of dorsal vagus nucleus (vagus efferent fibers) stimulates excitatory motor neurons and inhibitory motor neurons of myenteric plexus → Excitatory motor neurons cause contraction above distension by bolus through ACh, inhibitory motor neurons cause relaxation of the segment below the bolus through NO → Bolus moves in caudad direction. </a:t>
            </a:r>
            <a:endParaRPr sz="2300">
              <a:solidFill>
                <a:schemeClr val="dk1"/>
              </a:solidFill>
              <a:latin typeface="Merriweather"/>
              <a:ea typeface="Merriweather"/>
              <a:cs typeface="Merriweather"/>
              <a:sym typeface="Merriweather"/>
            </a:endParaRPr>
          </a:p>
        </p:txBody>
      </p:sp>
      <p:sp>
        <p:nvSpPr>
          <p:cNvPr id="417" name="Google Shape;417;p23"/>
          <p:cNvSpPr txBox="1"/>
          <p:nvPr/>
        </p:nvSpPr>
        <p:spPr>
          <a:xfrm>
            <a:off x="5017425" y="14757788"/>
            <a:ext cx="28575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Merriweather"/>
                <a:ea typeface="Merriweather"/>
                <a:cs typeface="Merriweather"/>
                <a:sym typeface="Merriweather"/>
              </a:rPr>
              <a:t>Figure 2-16</a:t>
            </a:r>
            <a:endParaRPr b="1" sz="2600">
              <a:latin typeface="Merriweather"/>
              <a:ea typeface="Merriweather"/>
              <a:cs typeface="Merriweather"/>
              <a:sym typeface="Merriweath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pic>
        <p:nvPicPr>
          <p:cNvPr id="422" name="Google Shape;422;p24"/>
          <p:cNvPicPr preferRelativeResize="0"/>
          <p:nvPr/>
        </p:nvPicPr>
        <p:blipFill>
          <a:blip r:embed="rId3">
            <a:alphaModFix/>
          </a:blip>
          <a:stretch>
            <a:fillRect/>
          </a:stretch>
        </p:blipFill>
        <p:spPr>
          <a:xfrm>
            <a:off x="0" y="-119001"/>
            <a:ext cx="14097002" cy="19940419"/>
          </a:xfrm>
          <a:prstGeom prst="rect">
            <a:avLst/>
          </a:prstGeom>
          <a:noFill/>
          <a:ln>
            <a:noFill/>
          </a:ln>
        </p:spPr>
      </p:pic>
      <p:sp>
        <p:nvSpPr>
          <p:cNvPr id="423" name="Google Shape;423;p24"/>
          <p:cNvSpPr txBox="1"/>
          <p:nvPr/>
        </p:nvSpPr>
        <p:spPr>
          <a:xfrm>
            <a:off x="459200" y="14574800"/>
            <a:ext cx="5216400" cy="38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400">
                <a:solidFill>
                  <a:schemeClr val="lt1"/>
                </a:solidFill>
                <a:latin typeface="Oswald"/>
                <a:ea typeface="Oswald"/>
                <a:cs typeface="Oswald"/>
                <a:sym typeface="Oswald"/>
              </a:rPr>
              <a:t>SHORT ANSWER QUESTIONS</a:t>
            </a:r>
            <a:endParaRPr b="1" sz="30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rPr lang="en" sz="2500">
                <a:solidFill>
                  <a:srgbClr val="FFFFFF"/>
                </a:solidFill>
                <a:latin typeface="Oswald"/>
                <a:ea typeface="Oswald"/>
                <a:cs typeface="Oswald"/>
                <a:sym typeface="Oswald"/>
              </a:rPr>
              <a:t>Q1: How does the swallowing reflex function?</a:t>
            </a:r>
            <a:endParaRPr sz="2500">
              <a:solidFill>
                <a:srgbClr val="FFFFFF"/>
              </a:solidFill>
              <a:latin typeface="Oswald"/>
              <a:ea typeface="Oswald"/>
              <a:cs typeface="Oswald"/>
              <a:sym typeface="Oswald"/>
            </a:endParaRPr>
          </a:p>
          <a:p>
            <a:pPr indent="0" lvl="0" marL="0" rtl="0" algn="l">
              <a:spcBef>
                <a:spcPts val="0"/>
              </a:spcBef>
              <a:spcAft>
                <a:spcPts val="0"/>
              </a:spcAft>
              <a:buNone/>
            </a:pPr>
            <a:r>
              <a:t/>
            </a:r>
            <a:endParaRPr sz="2500">
              <a:solidFill>
                <a:srgbClr val="FFFFFF"/>
              </a:solidFill>
              <a:latin typeface="Oswald"/>
              <a:ea typeface="Oswald"/>
              <a:cs typeface="Oswald"/>
              <a:sym typeface="Oswald"/>
            </a:endParaRPr>
          </a:p>
          <a:p>
            <a:pPr indent="0" lvl="0" marL="0" rtl="0" algn="l">
              <a:spcBef>
                <a:spcPts val="0"/>
              </a:spcBef>
              <a:spcAft>
                <a:spcPts val="0"/>
              </a:spcAft>
              <a:buNone/>
            </a:pPr>
            <a:r>
              <a:rPr lang="en" sz="2500">
                <a:solidFill>
                  <a:srgbClr val="FFFFFF"/>
                </a:solidFill>
                <a:latin typeface="Oswald"/>
                <a:ea typeface="Oswald"/>
                <a:cs typeface="Oswald"/>
                <a:sym typeface="Oswald"/>
              </a:rPr>
              <a:t>Q2: What is achalasia?</a:t>
            </a:r>
            <a:endParaRPr sz="2500">
              <a:solidFill>
                <a:srgbClr val="FFFFFF"/>
              </a:solidFill>
              <a:latin typeface="Oswald"/>
              <a:ea typeface="Oswald"/>
              <a:cs typeface="Oswald"/>
              <a:sym typeface="Oswald"/>
            </a:endParaRPr>
          </a:p>
          <a:p>
            <a:pPr indent="0" lvl="0" marL="0" rtl="0" algn="l">
              <a:spcBef>
                <a:spcPts val="0"/>
              </a:spcBef>
              <a:spcAft>
                <a:spcPts val="0"/>
              </a:spcAft>
              <a:buNone/>
            </a:pPr>
            <a:r>
              <a:t/>
            </a:r>
            <a:endParaRPr sz="2500">
              <a:solidFill>
                <a:srgbClr val="FFFFFF"/>
              </a:solidFill>
              <a:latin typeface="Oswald"/>
              <a:ea typeface="Oswald"/>
              <a:cs typeface="Oswald"/>
              <a:sym typeface="Oswald"/>
            </a:endParaRPr>
          </a:p>
          <a:p>
            <a:pPr indent="0" lvl="0" marL="0" rtl="0" algn="l">
              <a:spcBef>
                <a:spcPts val="0"/>
              </a:spcBef>
              <a:spcAft>
                <a:spcPts val="0"/>
              </a:spcAft>
              <a:buNone/>
            </a:pPr>
            <a:r>
              <a:rPr lang="en" sz="2500">
                <a:solidFill>
                  <a:srgbClr val="FFFFFF"/>
                </a:solidFill>
                <a:latin typeface="Oswald"/>
                <a:ea typeface="Oswald"/>
                <a:cs typeface="Oswald"/>
                <a:sym typeface="Oswald"/>
              </a:rPr>
              <a:t>Q3: List 3 ions in saliva, and their concentration compared to plasma.</a:t>
            </a:r>
            <a:endParaRPr sz="2500">
              <a:solidFill>
                <a:srgbClr val="FFFFFF"/>
              </a:solidFill>
              <a:latin typeface="Oswald"/>
              <a:ea typeface="Oswald"/>
              <a:cs typeface="Oswald"/>
              <a:sym typeface="Oswald"/>
            </a:endParaRPr>
          </a:p>
          <a:p>
            <a:pPr indent="0" lvl="0" marL="0" rtl="0" algn="l">
              <a:spcBef>
                <a:spcPts val="0"/>
              </a:spcBef>
              <a:spcAft>
                <a:spcPts val="0"/>
              </a:spcAft>
              <a:buNone/>
            </a:pPr>
            <a:r>
              <a:t/>
            </a:r>
            <a:endParaRPr sz="2500">
              <a:solidFill>
                <a:srgbClr val="FFFFFF"/>
              </a:solidFill>
              <a:latin typeface="Oswald"/>
              <a:ea typeface="Oswald"/>
              <a:cs typeface="Oswald"/>
              <a:sym typeface="Oswald"/>
            </a:endParaRPr>
          </a:p>
          <a:p>
            <a:pPr indent="0" lvl="0" marL="0" rtl="0" algn="l">
              <a:spcBef>
                <a:spcPts val="0"/>
              </a:spcBef>
              <a:spcAft>
                <a:spcPts val="0"/>
              </a:spcAft>
              <a:buNone/>
            </a:pPr>
            <a:r>
              <a:t/>
            </a:r>
            <a:endParaRPr sz="2400">
              <a:solidFill>
                <a:srgbClr val="FFFFFF"/>
              </a:solidFill>
            </a:endParaRPr>
          </a:p>
        </p:txBody>
      </p:sp>
      <p:sp>
        <p:nvSpPr>
          <p:cNvPr id="424" name="Google Shape;424;p24"/>
          <p:cNvSpPr txBox="1"/>
          <p:nvPr/>
        </p:nvSpPr>
        <p:spPr>
          <a:xfrm>
            <a:off x="5675600" y="15570200"/>
            <a:ext cx="7758000" cy="28911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rgbClr val="FFFFFF"/>
              </a:buClr>
              <a:buSzPts val="2100"/>
              <a:buFont typeface="Oswald"/>
              <a:buAutoNum type="arabicPeriod"/>
            </a:pPr>
            <a:r>
              <a:rPr lang="en" sz="2100">
                <a:solidFill>
                  <a:srgbClr val="FFFFFF"/>
                </a:solidFill>
                <a:latin typeface="Oswald"/>
                <a:ea typeface="Oswald"/>
                <a:cs typeface="Oswald"/>
                <a:sym typeface="Oswald"/>
              </a:rPr>
              <a:t>The</a:t>
            </a:r>
            <a:r>
              <a:rPr lang="en" sz="2100">
                <a:solidFill>
                  <a:srgbClr val="FFFFFF"/>
                </a:solidFill>
                <a:latin typeface="Oswald"/>
                <a:ea typeface="Oswald"/>
                <a:cs typeface="Oswald"/>
                <a:sym typeface="Oswald"/>
              </a:rPr>
              <a:t> swallowing reflex center is located in the medulla oblongata. Generator neurons are situated within a primary sensory relay, that is, the nucleus tractus solitarii. which is transmitted by the 5th, 9th, 10th, and 12th cranial nerves and few of the superior cervical nerves.</a:t>
            </a:r>
            <a:endParaRPr sz="2100">
              <a:solidFill>
                <a:srgbClr val="FFFFFF"/>
              </a:solidFill>
              <a:latin typeface="Oswald"/>
              <a:ea typeface="Oswald"/>
              <a:cs typeface="Oswald"/>
              <a:sym typeface="Oswald"/>
            </a:endParaRPr>
          </a:p>
          <a:p>
            <a:pPr indent="-361950" lvl="0" marL="457200" rtl="0" algn="l">
              <a:spcBef>
                <a:spcPts val="0"/>
              </a:spcBef>
              <a:spcAft>
                <a:spcPts val="0"/>
              </a:spcAft>
              <a:buClr>
                <a:srgbClr val="FFFFFF"/>
              </a:buClr>
              <a:buSzPts val="2100"/>
              <a:buFont typeface="Oswald"/>
              <a:buAutoNum type="arabicPeriod"/>
            </a:pPr>
            <a:r>
              <a:rPr lang="en" sz="2100">
                <a:solidFill>
                  <a:srgbClr val="FFFFFF"/>
                </a:solidFill>
                <a:latin typeface="Oswald"/>
                <a:ea typeface="Oswald"/>
                <a:cs typeface="Oswald"/>
                <a:sym typeface="Oswald"/>
              </a:rPr>
              <a:t>A condition due to high resting pressure at the LES that fails to relax during swallowing. As a result, food transmission from the esophagus into the stomach is prevented.</a:t>
            </a:r>
            <a:endParaRPr sz="2100">
              <a:solidFill>
                <a:srgbClr val="FFFFFF"/>
              </a:solidFill>
              <a:latin typeface="Oswald"/>
              <a:ea typeface="Oswald"/>
              <a:cs typeface="Oswald"/>
              <a:sym typeface="Oswald"/>
            </a:endParaRPr>
          </a:p>
          <a:p>
            <a:pPr indent="-361950" lvl="0" marL="457200" rtl="0" algn="l">
              <a:spcBef>
                <a:spcPts val="0"/>
              </a:spcBef>
              <a:spcAft>
                <a:spcPts val="0"/>
              </a:spcAft>
              <a:buClr>
                <a:srgbClr val="FFFFFF"/>
              </a:buClr>
              <a:buSzPts val="2100"/>
              <a:buFont typeface="Oswald"/>
              <a:buAutoNum type="arabicPeriod"/>
            </a:pPr>
            <a:r>
              <a:rPr lang="en" sz="2100">
                <a:solidFill>
                  <a:srgbClr val="FFFFFF"/>
                </a:solidFill>
                <a:latin typeface="Oswald"/>
                <a:ea typeface="Oswald"/>
                <a:cs typeface="Oswald"/>
                <a:sym typeface="Oswald"/>
              </a:rPr>
              <a:t>Na (Low), K (High) and Cl (Low).</a:t>
            </a:r>
            <a:endParaRPr sz="2100">
              <a:solidFill>
                <a:srgbClr val="FFFFFF"/>
              </a:solidFill>
              <a:latin typeface="Oswald"/>
              <a:ea typeface="Oswald"/>
              <a:cs typeface="Oswald"/>
              <a:sym typeface="Oswald"/>
            </a:endParaRPr>
          </a:p>
          <a:p>
            <a:pPr indent="0" lvl="0" marL="0" rtl="0" algn="l">
              <a:spcBef>
                <a:spcPts val="0"/>
              </a:spcBef>
              <a:spcAft>
                <a:spcPts val="0"/>
              </a:spcAft>
              <a:buNone/>
            </a:pPr>
            <a:r>
              <a:t/>
            </a:r>
            <a:endParaRPr sz="2100">
              <a:solidFill>
                <a:srgbClr val="FFFFFF"/>
              </a:solidFill>
              <a:latin typeface="Oswald"/>
              <a:ea typeface="Oswald"/>
              <a:cs typeface="Oswald"/>
              <a:sym typeface="Oswald"/>
            </a:endParaRPr>
          </a:p>
        </p:txBody>
      </p:sp>
      <p:sp>
        <p:nvSpPr>
          <p:cNvPr id="425" name="Google Shape;425;p24"/>
          <p:cNvSpPr txBox="1"/>
          <p:nvPr/>
        </p:nvSpPr>
        <p:spPr>
          <a:xfrm>
            <a:off x="734400" y="2486625"/>
            <a:ext cx="13117500" cy="13415700"/>
          </a:xfrm>
          <a:prstGeom prst="rect">
            <a:avLst/>
          </a:prstGeom>
          <a:noFill/>
          <a:ln>
            <a:noFill/>
          </a:ln>
        </p:spPr>
        <p:txBody>
          <a:bodyPr anchorCtr="0" anchor="t" bIns="91425" lIns="91425" spcFirstLastPara="1" rIns="91425" wrap="square" tIns="91425">
            <a:noAutofit/>
          </a:bodyPr>
          <a:lstStyle/>
          <a:p>
            <a:pPr indent="-393700" lvl="0" marL="457200" rtl="0" algn="l">
              <a:spcBef>
                <a:spcPts val="0"/>
              </a:spcBef>
              <a:spcAft>
                <a:spcPts val="0"/>
              </a:spcAft>
              <a:buClr>
                <a:schemeClr val="lt1"/>
              </a:buClr>
              <a:buSzPts val="2600"/>
              <a:buFont typeface="Oswald"/>
              <a:buAutoNum type="arabicPeriod"/>
            </a:pPr>
            <a:r>
              <a:rPr lang="en" sz="2600">
                <a:solidFill>
                  <a:schemeClr val="lt1"/>
                </a:solidFill>
                <a:latin typeface="Oswald"/>
                <a:ea typeface="Oswald"/>
                <a:cs typeface="Oswald"/>
                <a:sym typeface="Oswald"/>
              </a:rPr>
              <a:t>Which of the following physiological process assists in clearing a large food bolus from the esophagus?</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Migrating myoelectric complex</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Receptive relaxation</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Reverse peristalsis</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Secondary peristalsis</a:t>
            </a:r>
            <a:endParaRPr sz="2600">
              <a:solidFill>
                <a:schemeClr val="lt1"/>
              </a:solidFill>
              <a:latin typeface="Oswald"/>
              <a:ea typeface="Oswald"/>
              <a:cs typeface="Oswald"/>
              <a:sym typeface="Oswald"/>
            </a:endParaRPr>
          </a:p>
          <a:p>
            <a:pPr indent="0" lvl="0" marL="0" rtl="0" algn="l">
              <a:spcBef>
                <a:spcPts val="0"/>
              </a:spcBef>
              <a:spcAft>
                <a:spcPts val="0"/>
              </a:spcAft>
              <a:buNone/>
            </a:pPr>
            <a:r>
              <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rabicPeriod"/>
            </a:pPr>
            <a:r>
              <a:rPr lang="en" sz="2600">
                <a:solidFill>
                  <a:schemeClr val="lt1"/>
                </a:solidFill>
                <a:latin typeface="Oswald"/>
                <a:ea typeface="Oswald"/>
                <a:cs typeface="Oswald"/>
                <a:sym typeface="Oswald"/>
              </a:rPr>
              <a:t>The process of mastication is initiated by:</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Stretch reflex</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Jaw drop</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Food bolus inhibiting jaw muscles</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Jaw muscles contraction</a:t>
            </a:r>
            <a:endParaRPr sz="2600">
              <a:solidFill>
                <a:schemeClr val="lt1"/>
              </a:solidFill>
              <a:latin typeface="Oswald"/>
              <a:ea typeface="Oswald"/>
              <a:cs typeface="Oswald"/>
              <a:sym typeface="Oswald"/>
            </a:endParaRPr>
          </a:p>
          <a:p>
            <a:pPr indent="0" lvl="0" marL="0" rtl="0" algn="l">
              <a:spcBef>
                <a:spcPts val="0"/>
              </a:spcBef>
              <a:spcAft>
                <a:spcPts val="0"/>
              </a:spcAft>
              <a:buNone/>
            </a:pPr>
            <a:r>
              <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rabicPeriod"/>
            </a:pPr>
            <a:r>
              <a:rPr lang="en" sz="2600">
                <a:solidFill>
                  <a:schemeClr val="lt1"/>
                </a:solidFill>
                <a:latin typeface="Oswald"/>
                <a:ea typeface="Oswald"/>
                <a:cs typeface="Oswald"/>
                <a:sym typeface="Oswald"/>
              </a:rPr>
              <a:t>Which ONE of the following is most correct about sympathetic stimulation over salivary glands?</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Decreases salivary secretion initially</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Increase watery secretion of saliva</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Decreases salivary secretion when vasoconstriction superimposes</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Increases salivary secretion</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rabicPeriod"/>
            </a:pPr>
            <a:r>
              <a:rPr lang="en" sz="2600">
                <a:solidFill>
                  <a:schemeClr val="lt1"/>
                </a:solidFill>
                <a:latin typeface="Oswald"/>
                <a:ea typeface="Oswald"/>
                <a:cs typeface="Oswald"/>
                <a:sym typeface="Oswald"/>
              </a:rPr>
              <a:t>At low flow rate, saliva in the mouth is?</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Isotonic, acidic and low in K</a:t>
            </a:r>
            <a:r>
              <a:rPr baseline="30000" lang="en" sz="2600">
                <a:solidFill>
                  <a:schemeClr val="lt1"/>
                </a:solidFill>
                <a:latin typeface="Oswald"/>
                <a:ea typeface="Oswald"/>
                <a:cs typeface="Oswald"/>
                <a:sym typeface="Oswald"/>
              </a:rPr>
              <a:t>+</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Hypotonic, acidic and low in K</a:t>
            </a:r>
            <a:r>
              <a:rPr baseline="30000" lang="en" sz="2600">
                <a:solidFill>
                  <a:schemeClr val="lt1"/>
                </a:solidFill>
                <a:latin typeface="Oswald"/>
                <a:ea typeface="Oswald"/>
                <a:cs typeface="Oswald"/>
                <a:sym typeface="Oswald"/>
              </a:rPr>
              <a:t>+</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Hypertonic, alkaline and rich in Na</a:t>
            </a:r>
            <a:r>
              <a:rPr baseline="30000" lang="en" sz="2600">
                <a:solidFill>
                  <a:schemeClr val="lt1"/>
                </a:solidFill>
                <a:latin typeface="Oswald"/>
                <a:ea typeface="Oswald"/>
                <a:cs typeface="Oswald"/>
                <a:sym typeface="Oswald"/>
              </a:rPr>
              <a:t>+</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Hypotonic, slightly acidic and rich in K</a:t>
            </a:r>
            <a:r>
              <a:rPr baseline="30000" lang="en" sz="2600">
                <a:solidFill>
                  <a:schemeClr val="lt1"/>
                </a:solidFill>
                <a:latin typeface="Oswald"/>
                <a:ea typeface="Oswald"/>
                <a:cs typeface="Oswald"/>
                <a:sym typeface="Oswald"/>
              </a:rPr>
              <a:t>+</a:t>
            </a:r>
            <a:endParaRPr baseline="30000" sz="2600">
              <a:solidFill>
                <a:schemeClr val="lt1"/>
              </a:solidFill>
              <a:latin typeface="Oswald"/>
              <a:ea typeface="Oswald"/>
              <a:cs typeface="Oswald"/>
              <a:sym typeface="Oswald"/>
            </a:endParaRPr>
          </a:p>
          <a:p>
            <a:pPr indent="0" lvl="0" marL="0" rtl="0" algn="l">
              <a:spcBef>
                <a:spcPts val="0"/>
              </a:spcBef>
              <a:spcAft>
                <a:spcPts val="0"/>
              </a:spcAft>
              <a:buNone/>
            </a:pPr>
            <a:r>
              <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rabicPeriod"/>
            </a:pPr>
            <a:r>
              <a:rPr lang="en" sz="2600">
                <a:solidFill>
                  <a:schemeClr val="lt1"/>
                </a:solidFill>
                <a:latin typeface="Oswald"/>
                <a:ea typeface="Oswald"/>
                <a:cs typeface="Oswald"/>
                <a:sym typeface="Oswald"/>
              </a:rPr>
              <a:t>Which of the following is a mechanism which keeps the valve (of the Gastroesophageal Sphincter) closed.</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Valve-like Closure mechanism</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Diaphragm helping mechanism</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Hormonal and neural mechanism</a:t>
            </a:r>
            <a:endParaRPr sz="2600">
              <a:solidFill>
                <a:schemeClr val="lt1"/>
              </a:solidFill>
              <a:latin typeface="Oswald"/>
              <a:ea typeface="Oswald"/>
              <a:cs typeface="Oswald"/>
              <a:sym typeface="Oswald"/>
            </a:endParaRPr>
          </a:p>
          <a:p>
            <a:pPr indent="-393700" lvl="0" marL="457200" rtl="0" algn="l">
              <a:spcBef>
                <a:spcPts val="0"/>
              </a:spcBef>
              <a:spcAft>
                <a:spcPts val="0"/>
              </a:spcAft>
              <a:buClr>
                <a:schemeClr val="lt1"/>
              </a:buClr>
              <a:buSzPts val="2600"/>
              <a:buFont typeface="Oswald"/>
              <a:buAutoNum type="alphaUcParenR"/>
            </a:pPr>
            <a:r>
              <a:rPr lang="en" sz="2600">
                <a:solidFill>
                  <a:schemeClr val="lt1"/>
                </a:solidFill>
                <a:latin typeface="Oswald"/>
                <a:ea typeface="Oswald"/>
                <a:cs typeface="Oswald"/>
                <a:sym typeface="Oswald"/>
              </a:rPr>
              <a:t>all of the above</a:t>
            </a:r>
            <a:endParaRPr sz="2600">
              <a:solidFill>
                <a:schemeClr val="lt1"/>
              </a:solidFill>
              <a:latin typeface="Oswald"/>
              <a:ea typeface="Oswald"/>
              <a:cs typeface="Oswald"/>
              <a:sym typeface="Oswald"/>
            </a:endParaRPr>
          </a:p>
        </p:txBody>
      </p:sp>
      <p:sp>
        <p:nvSpPr>
          <p:cNvPr id="426" name="Google Shape;426;p24"/>
          <p:cNvSpPr txBox="1"/>
          <p:nvPr/>
        </p:nvSpPr>
        <p:spPr>
          <a:xfrm>
            <a:off x="11160433" y="18461242"/>
            <a:ext cx="10970400" cy="13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2000">
                <a:solidFill>
                  <a:srgbClr val="FFFFFF"/>
                </a:solidFill>
                <a:latin typeface="Oswald"/>
                <a:ea typeface="Oswald"/>
                <a:cs typeface="Oswald"/>
                <a:sym typeface="Oswald"/>
              </a:rPr>
              <a:t>ANSWER KEY: D, A, C, D, 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pic>
        <p:nvPicPr>
          <p:cNvPr id="431" name="Google Shape;431;p25"/>
          <p:cNvPicPr preferRelativeResize="0"/>
          <p:nvPr/>
        </p:nvPicPr>
        <p:blipFill>
          <a:blip r:embed="rId3">
            <a:alphaModFix/>
          </a:blip>
          <a:stretch>
            <a:fillRect/>
          </a:stretch>
        </p:blipFill>
        <p:spPr>
          <a:xfrm>
            <a:off x="0" y="-4594"/>
            <a:ext cx="14097002" cy="19940419"/>
          </a:xfrm>
          <a:prstGeom prst="rect">
            <a:avLst/>
          </a:prstGeom>
          <a:noFill/>
          <a:ln>
            <a:noFill/>
          </a:ln>
        </p:spPr>
      </p:pic>
      <p:sp>
        <p:nvSpPr>
          <p:cNvPr id="432" name="Google Shape;432;p25"/>
          <p:cNvSpPr txBox="1"/>
          <p:nvPr/>
        </p:nvSpPr>
        <p:spPr>
          <a:xfrm>
            <a:off x="-329650" y="9464700"/>
            <a:ext cx="6922800" cy="15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FEMALE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Maha Alnahdi, Taif Alshammari</a:t>
            </a:r>
            <a:endParaRPr sz="3600">
              <a:solidFill>
                <a:srgbClr val="FFFFFF"/>
              </a:solidFill>
              <a:latin typeface="Oswald"/>
              <a:ea typeface="Oswald"/>
              <a:cs typeface="Oswald"/>
              <a:sym typeface="Oswald"/>
            </a:endParaRPr>
          </a:p>
        </p:txBody>
      </p:sp>
      <p:sp>
        <p:nvSpPr>
          <p:cNvPr id="433" name="Google Shape;433;p25"/>
          <p:cNvSpPr txBox="1"/>
          <p:nvPr/>
        </p:nvSpPr>
        <p:spPr>
          <a:xfrm>
            <a:off x="7518950" y="9464700"/>
            <a:ext cx="6922800" cy="97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Nayef Alsaber, Hameed M. Humaid </a:t>
            </a:r>
            <a:endParaRPr sz="3600">
              <a:solidFill>
                <a:srgbClr val="FFFFFF"/>
              </a:solidFill>
              <a:latin typeface="Oswald"/>
              <a:ea typeface="Oswald"/>
              <a:cs typeface="Oswald"/>
              <a:sym typeface="Oswald"/>
            </a:endParaRPr>
          </a:p>
          <a:p>
            <a:pPr indent="0" lvl="0" marL="0" rtl="0" algn="ctr">
              <a:spcBef>
                <a:spcPts val="0"/>
              </a:spcBef>
              <a:spcAft>
                <a:spcPts val="0"/>
              </a:spcAft>
              <a:buNone/>
            </a:pPr>
            <a:r>
              <a:t/>
            </a:r>
            <a:endParaRPr sz="3600">
              <a:solidFill>
                <a:srgbClr val="FFFFFF"/>
              </a:solidFill>
              <a:latin typeface="Oswald"/>
              <a:ea typeface="Oswald"/>
              <a:cs typeface="Oswald"/>
              <a:sym typeface="Oswald"/>
            </a:endParaRPr>
          </a:p>
        </p:txBody>
      </p:sp>
      <p:sp>
        <p:nvSpPr>
          <p:cNvPr id="434" name="Google Shape;434;p25"/>
          <p:cNvSpPr txBox="1"/>
          <p:nvPr/>
        </p:nvSpPr>
        <p:spPr>
          <a:xfrm>
            <a:off x="5486400" y="11829700"/>
            <a:ext cx="9135000" cy="95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REFERENCES</a:t>
            </a:r>
            <a:endParaRPr sz="36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Guyton and Hall Textbook of Medical Physiology</a:t>
            </a:r>
            <a:endParaRPr sz="30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Ganong’s Review of Medical Physiology</a:t>
            </a:r>
            <a:endParaRPr sz="3000">
              <a:solidFill>
                <a:srgbClr val="FFFFFF"/>
              </a:solidFill>
              <a:latin typeface="Oswald"/>
              <a:ea typeface="Oswald"/>
              <a:cs typeface="Oswald"/>
              <a:sym typeface="Oswald"/>
            </a:endParaRPr>
          </a:p>
        </p:txBody>
      </p:sp>
      <p:sp>
        <p:nvSpPr>
          <p:cNvPr id="435" name="Google Shape;435;p25"/>
          <p:cNvSpPr txBox="1"/>
          <p:nvPr/>
        </p:nvSpPr>
        <p:spPr>
          <a:xfrm>
            <a:off x="2118750" y="6137075"/>
            <a:ext cx="9407100" cy="13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5800">
                <a:solidFill>
                  <a:srgbClr val="FFFFFF"/>
                </a:solidFill>
                <a:latin typeface="Oswald"/>
                <a:ea typeface="Oswald"/>
                <a:cs typeface="Oswald"/>
                <a:sym typeface="Oswald"/>
              </a:rPr>
              <a:t>Noura Alturki</a:t>
            </a:r>
            <a:r>
              <a:rPr lang="en" sz="5800">
                <a:solidFill>
                  <a:srgbClr val="FFFFFF"/>
                </a:solidFill>
                <a:latin typeface="Oswald"/>
                <a:ea typeface="Oswald"/>
                <a:cs typeface="Oswald"/>
                <a:sym typeface="Oswald"/>
              </a:rPr>
              <a:t>, Taibah alzaid</a:t>
            </a:r>
            <a:endParaRPr sz="5800">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p:nvPr/>
        </p:nvSpPr>
        <p:spPr>
          <a:xfrm>
            <a:off x="1250025" y="12327100"/>
            <a:ext cx="12233400" cy="1424400"/>
          </a:xfrm>
          <a:prstGeom prst="round1Rect">
            <a:avLst>
              <a:gd fmla="val 16667" name="adj"/>
            </a:avLst>
          </a:prstGeom>
          <a:noFill/>
          <a:ln cap="flat" cmpd="sng" w="28575">
            <a:solidFill>
              <a:srgbClr val="D9D9D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1250025" y="9055675"/>
            <a:ext cx="12233400" cy="2683200"/>
          </a:xfrm>
          <a:prstGeom prst="round1Rect">
            <a:avLst>
              <a:gd fmla="val 16667" name="adj"/>
            </a:avLst>
          </a:prstGeom>
          <a:noFill/>
          <a:ln cap="flat" cmpd="sng" w="28575">
            <a:solidFill>
              <a:srgbClr val="D9D9D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1250025" y="5688450"/>
            <a:ext cx="12233400" cy="2778900"/>
          </a:xfrm>
          <a:prstGeom prst="round1Rect">
            <a:avLst>
              <a:gd fmla="val 16667" name="adj"/>
            </a:avLst>
          </a:prstGeom>
          <a:noFill/>
          <a:ln cap="flat" cmpd="sng" w="28575">
            <a:solidFill>
              <a:srgbClr val="D9D9D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5" name="Google Shape;75;p14"/>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6" name="Google Shape;76;p14"/>
          <p:cNvSpPr/>
          <p:nvPr/>
        </p:nvSpPr>
        <p:spPr>
          <a:xfrm rot="10800000">
            <a:off x="302750" y="1527300"/>
            <a:ext cx="13446000" cy="3049200"/>
          </a:xfrm>
          <a:prstGeom prst="round1Rect">
            <a:avLst>
              <a:gd fmla="val 16667" name="adj"/>
            </a:avLst>
          </a:prstGeom>
          <a:noFill/>
          <a:ln cap="flat" cmpd="sng" w="38100">
            <a:solidFill>
              <a:srgbClr val="666666"/>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7" name="Google Shape;77;p14"/>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Two</a:t>
            </a:r>
            <a:endParaRPr sz="3500">
              <a:latin typeface="Oswald"/>
              <a:ea typeface="Oswald"/>
              <a:cs typeface="Oswald"/>
              <a:sym typeface="Oswald"/>
            </a:endParaRPr>
          </a:p>
        </p:txBody>
      </p:sp>
      <p:sp>
        <p:nvSpPr>
          <p:cNvPr id="78" name="Google Shape;78;p14"/>
          <p:cNvSpPr/>
          <p:nvPr/>
        </p:nvSpPr>
        <p:spPr>
          <a:xfrm>
            <a:off x="325500" y="1174841"/>
            <a:ext cx="134460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9" name="Google Shape;79;p14"/>
          <p:cNvSpPr/>
          <p:nvPr/>
        </p:nvSpPr>
        <p:spPr>
          <a:xfrm>
            <a:off x="283700" y="1174841"/>
            <a:ext cx="18873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txBox="1"/>
          <p:nvPr/>
        </p:nvSpPr>
        <p:spPr>
          <a:xfrm>
            <a:off x="331315" y="1165741"/>
            <a:ext cx="1887300" cy="4335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800">
                <a:solidFill>
                  <a:srgbClr val="FFFFFF"/>
                </a:solidFill>
                <a:latin typeface="Oswald"/>
                <a:ea typeface="Oswald"/>
                <a:cs typeface="Oswald"/>
                <a:sym typeface="Oswald"/>
              </a:rPr>
              <a:t>OBJECTIVES</a:t>
            </a:r>
            <a:endParaRPr sz="2800">
              <a:solidFill>
                <a:srgbClr val="FFFFFF"/>
              </a:solidFill>
              <a:latin typeface="Oswald"/>
              <a:ea typeface="Oswald"/>
              <a:cs typeface="Oswald"/>
              <a:sym typeface="Oswald"/>
            </a:endParaRPr>
          </a:p>
        </p:txBody>
      </p:sp>
      <p:sp>
        <p:nvSpPr>
          <p:cNvPr id="81" name="Google Shape;81;p14"/>
          <p:cNvSpPr txBox="1"/>
          <p:nvPr/>
        </p:nvSpPr>
        <p:spPr>
          <a:xfrm>
            <a:off x="1880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1</a:t>
            </a:r>
            <a:endParaRPr sz="4500">
              <a:solidFill>
                <a:srgbClr val="FFFFFF"/>
              </a:solidFill>
              <a:latin typeface="Oswald"/>
              <a:ea typeface="Oswald"/>
              <a:cs typeface="Oswald"/>
              <a:sym typeface="Oswald"/>
            </a:endParaRPr>
          </a:p>
        </p:txBody>
      </p:sp>
      <p:sp>
        <p:nvSpPr>
          <p:cNvPr id="82" name="Google Shape;82;p14"/>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ESOPHAGEAL MOTILITY AND PATHOPHYSIOLOGY OF REFLUX DISEASE</a:t>
            </a:r>
            <a:endParaRPr sz="3100">
              <a:solidFill>
                <a:srgbClr val="FFFFFF"/>
              </a:solidFill>
              <a:latin typeface="Oswald"/>
              <a:ea typeface="Oswald"/>
              <a:cs typeface="Oswald"/>
              <a:sym typeface="Oswald"/>
            </a:endParaRPr>
          </a:p>
        </p:txBody>
      </p:sp>
      <p:sp>
        <p:nvSpPr>
          <p:cNvPr id="83" name="Google Shape;83;p14"/>
          <p:cNvSpPr txBox="1"/>
          <p:nvPr/>
        </p:nvSpPr>
        <p:spPr>
          <a:xfrm>
            <a:off x="583600" y="1560700"/>
            <a:ext cx="100464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latin typeface="Merriweather"/>
                <a:ea typeface="Merriweather"/>
                <a:cs typeface="Merriweather"/>
                <a:sym typeface="Merriweather"/>
              </a:rPr>
              <a:t>❖ </a:t>
            </a:r>
            <a:r>
              <a:rPr lang="en" sz="1900">
                <a:latin typeface="Merriweather"/>
                <a:ea typeface="Merriweather"/>
                <a:cs typeface="Merriweather"/>
                <a:sym typeface="Merriweather"/>
              </a:rPr>
              <a:t>Mastication and chewing reflex.</a:t>
            </a:r>
            <a:endParaRPr sz="1900">
              <a:latin typeface="Merriweather"/>
              <a:ea typeface="Merriweather"/>
              <a:cs typeface="Merriweather"/>
              <a:sym typeface="Merriweather"/>
            </a:endParaRPr>
          </a:p>
          <a:p>
            <a:pPr indent="0" lvl="0" marL="0" rtl="0" algn="l">
              <a:spcBef>
                <a:spcPts val="0"/>
              </a:spcBef>
              <a:spcAft>
                <a:spcPts val="0"/>
              </a:spcAft>
              <a:buNone/>
            </a:pPr>
            <a:r>
              <a:rPr lang="en" sz="1900">
                <a:latin typeface="Merriweather"/>
                <a:ea typeface="Merriweather"/>
                <a:cs typeface="Merriweather"/>
                <a:sym typeface="Merriweather"/>
              </a:rPr>
              <a:t>❖</a:t>
            </a:r>
            <a:r>
              <a:rPr lang="en" sz="1900">
                <a:latin typeface="Merriweather"/>
                <a:ea typeface="Merriweather"/>
                <a:cs typeface="Merriweather"/>
                <a:sym typeface="Merriweather"/>
              </a:rPr>
              <a:t> Swallowing process and its stages.</a:t>
            </a:r>
            <a:endParaRPr sz="1900">
              <a:latin typeface="Merriweather"/>
              <a:ea typeface="Merriweather"/>
              <a:cs typeface="Merriweather"/>
              <a:sym typeface="Merriweather"/>
            </a:endParaRPr>
          </a:p>
          <a:p>
            <a:pPr indent="0" lvl="0" marL="0" rtl="0" algn="l">
              <a:spcBef>
                <a:spcPts val="0"/>
              </a:spcBef>
              <a:spcAft>
                <a:spcPts val="0"/>
              </a:spcAft>
              <a:buClr>
                <a:schemeClr val="dk1"/>
              </a:buClr>
              <a:buSzPts val="1100"/>
              <a:buFont typeface="Arial"/>
              <a:buNone/>
            </a:pPr>
            <a:r>
              <a:rPr lang="en" sz="1900">
                <a:solidFill>
                  <a:srgbClr val="674EA7"/>
                </a:solidFill>
                <a:latin typeface="Merriweather"/>
                <a:ea typeface="Merriweather"/>
                <a:cs typeface="Merriweather"/>
                <a:sym typeface="Merriweather"/>
              </a:rPr>
              <a:t>❖ Nervous initiation of pharyngeal stage of swallowing and its effect on respiration.</a:t>
            </a:r>
            <a:endParaRPr sz="1900">
              <a:latin typeface="Merriweather"/>
              <a:ea typeface="Merriweather"/>
              <a:cs typeface="Merriweather"/>
              <a:sym typeface="Merriweather"/>
            </a:endParaRPr>
          </a:p>
          <a:p>
            <a:pPr indent="0" lvl="0" marL="0" rtl="0" algn="l">
              <a:spcBef>
                <a:spcPts val="0"/>
              </a:spcBef>
              <a:spcAft>
                <a:spcPts val="0"/>
              </a:spcAft>
              <a:buClr>
                <a:schemeClr val="dk1"/>
              </a:buClr>
              <a:buSzPts val="1100"/>
              <a:buFont typeface="Arial"/>
              <a:buNone/>
            </a:pPr>
            <a:r>
              <a:rPr lang="en" sz="1900">
                <a:solidFill>
                  <a:srgbClr val="45818E"/>
                </a:solidFill>
                <a:latin typeface="Merriweather"/>
                <a:ea typeface="Merriweather"/>
                <a:cs typeface="Merriweather"/>
                <a:sym typeface="Merriweather"/>
              </a:rPr>
              <a:t>❖ Salivary glands and Contents, Function , Secretion of saliva and control of secretion.</a:t>
            </a:r>
            <a:endParaRPr sz="1900">
              <a:solidFill>
                <a:srgbClr val="45818E"/>
              </a:solidFill>
              <a:latin typeface="Merriweather"/>
              <a:ea typeface="Merriweather"/>
              <a:cs typeface="Merriweather"/>
              <a:sym typeface="Merriweather"/>
            </a:endParaRPr>
          </a:p>
          <a:p>
            <a:pPr indent="0" lvl="0" marL="0" rtl="0" algn="l">
              <a:spcBef>
                <a:spcPts val="0"/>
              </a:spcBef>
              <a:spcAft>
                <a:spcPts val="0"/>
              </a:spcAft>
              <a:buNone/>
            </a:pPr>
            <a:r>
              <a:rPr lang="en" sz="1900">
                <a:solidFill>
                  <a:srgbClr val="45818E"/>
                </a:solidFill>
                <a:latin typeface="Merriweather"/>
                <a:ea typeface="Merriweather"/>
                <a:cs typeface="Merriweather"/>
                <a:sym typeface="Merriweather"/>
              </a:rPr>
              <a:t>❖ Types of esophageal peristalsis.</a:t>
            </a:r>
            <a:endParaRPr sz="1900">
              <a:solidFill>
                <a:srgbClr val="45818E"/>
              </a:solidFill>
              <a:latin typeface="Merriweather"/>
              <a:ea typeface="Merriweather"/>
              <a:cs typeface="Merriweather"/>
              <a:sym typeface="Merriweather"/>
            </a:endParaRPr>
          </a:p>
          <a:p>
            <a:pPr indent="0" lvl="0" marL="0" rtl="0" algn="l">
              <a:spcBef>
                <a:spcPts val="0"/>
              </a:spcBef>
              <a:spcAft>
                <a:spcPts val="0"/>
              </a:spcAft>
              <a:buNone/>
            </a:pPr>
            <a:r>
              <a:rPr lang="en" sz="1900">
                <a:latin typeface="Merriweather"/>
                <a:ea typeface="Merriweather"/>
                <a:cs typeface="Merriweather"/>
                <a:sym typeface="Merriweather"/>
              </a:rPr>
              <a:t>❖ Esophageal sphincter.</a:t>
            </a:r>
            <a:endParaRPr sz="1900">
              <a:solidFill>
                <a:srgbClr val="674EA7"/>
              </a:solidFill>
              <a:latin typeface="Merriweather"/>
              <a:ea typeface="Merriweather"/>
              <a:cs typeface="Merriweather"/>
              <a:sym typeface="Merriweather"/>
            </a:endParaRPr>
          </a:p>
          <a:p>
            <a:pPr indent="0" lvl="0" marL="0" rtl="0" algn="l">
              <a:spcBef>
                <a:spcPts val="0"/>
              </a:spcBef>
              <a:spcAft>
                <a:spcPts val="0"/>
              </a:spcAft>
              <a:buNone/>
            </a:pPr>
            <a:r>
              <a:rPr lang="en" sz="1900">
                <a:latin typeface="Merriweather"/>
                <a:ea typeface="Merriweather"/>
                <a:cs typeface="Merriweather"/>
                <a:sym typeface="Merriweather"/>
              </a:rPr>
              <a:t>❖ Function of lower esophageal sphincter.</a:t>
            </a:r>
            <a:endParaRPr sz="1900">
              <a:latin typeface="Merriweather"/>
              <a:ea typeface="Merriweather"/>
              <a:cs typeface="Merriweather"/>
              <a:sym typeface="Merriweather"/>
            </a:endParaRPr>
          </a:p>
          <a:p>
            <a:pPr indent="0" lvl="0" marL="0" rtl="0" algn="l">
              <a:spcBef>
                <a:spcPts val="0"/>
              </a:spcBef>
              <a:spcAft>
                <a:spcPts val="0"/>
              </a:spcAft>
              <a:buNone/>
            </a:pPr>
            <a:r>
              <a:rPr lang="en" sz="1900">
                <a:solidFill>
                  <a:srgbClr val="674EA7"/>
                </a:solidFill>
                <a:latin typeface="Merriweather"/>
                <a:ea typeface="Merriweather"/>
                <a:cs typeface="Merriweather"/>
                <a:sym typeface="Merriweather"/>
              </a:rPr>
              <a:t>❖Prevention of esophageal reflux by valve like mechanism.</a:t>
            </a:r>
            <a:endParaRPr sz="1900">
              <a:solidFill>
                <a:srgbClr val="674EA7"/>
              </a:solidFill>
              <a:latin typeface="Merriweather"/>
              <a:ea typeface="Merriweather"/>
              <a:cs typeface="Merriweather"/>
              <a:sym typeface="Merriweather"/>
            </a:endParaRPr>
          </a:p>
        </p:txBody>
      </p:sp>
      <p:sp>
        <p:nvSpPr>
          <p:cNvPr id="84" name="Google Shape;84;p14"/>
          <p:cNvSpPr txBox="1"/>
          <p:nvPr/>
        </p:nvSpPr>
        <p:spPr>
          <a:xfrm>
            <a:off x="1044000" y="4887325"/>
            <a:ext cx="12233400" cy="9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Oswald"/>
                <a:ea typeface="Oswald"/>
                <a:cs typeface="Oswald"/>
                <a:sym typeface="Oswald"/>
              </a:rPr>
              <a:t>What is the Early Response of the GIT to a Meal? It can be divided into three phases:</a:t>
            </a:r>
            <a:endParaRPr sz="3000">
              <a:latin typeface="Oswald"/>
              <a:ea typeface="Oswald"/>
              <a:cs typeface="Oswald"/>
              <a:sym typeface="Oswald"/>
            </a:endParaRPr>
          </a:p>
        </p:txBody>
      </p:sp>
      <p:grpSp>
        <p:nvGrpSpPr>
          <p:cNvPr id="85" name="Google Shape;85;p14"/>
          <p:cNvGrpSpPr/>
          <p:nvPr/>
        </p:nvGrpSpPr>
        <p:grpSpPr>
          <a:xfrm>
            <a:off x="507398" y="5571048"/>
            <a:ext cx="4422293" cy="868700"/>
            <a:chOff x="3515000" y="3112625"/>
            <a:chExt cx="282025" cy="67650"/>
          </a:xfrm>
        </p:grpSpPr>
        <p:sp>
          <p:nvSpPr>
            <p:cNvPr id="86" name="Google Shape;86;p14"/>
            <p:cNvSpPr/>
            <p:nvPr/>
          </p:nvSpPr>
          <p:spPr>
            <a:xfrm>
              <a:off x="3515000" y="3112625"/>
              <a:ext cx="282025" cy="67650"/>
            </a:xfrm>
            <a:custGeom>
              <a:rect b="b" l="l" r="r" t="t"/>
              <a:pathLst>
                <a:path extrusionOk="0" h="2706" w="11281">
                  <a:moveTo>
                    <a:pt x="1349" y="0"/>
                  </a:moveTo>
                  <a:cubicBezTo>
                    <a:pt x="606" y="0"/>
                    <a:pt x="0" y="606"/>
                    <a:pt x="0" y="1356"/>
                  </a:cubicBezTo>
                  <a:cubicBezTo>
                    <a:pt x="0" y="2099"/>
                    <a:pt x="606" y="2705"/>
                    <a:pt x="1349" y="2705"/>
                  </a:cubicBezTo>
                  <a:lnTo>
                    <a:pt x="9924" y="2705"/>
                  </a:lnTo>
                  <a:cubicBezTo>
                    <a:pt x="10674" y="2705"/>
                    <a:pt x="11280" y="2099"/>
                    <a:pt x="11280" y="1356"/>
                  </a:cubicBezTo>
                  <a:cubicBezTo>
                    <a:pt x="11280" y="606"/>
                    <a:pt x="10674" y="0"/>
                    <a:pt x="9924"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FFFFFF"/>
                  </a:solidFill>
                  <a:latin typeface="Merriweather"/>
                  <a:ea typeface="Merriweather"/>
                  <a:cs typeface="Merriweather"/>
                  <a:sym typeface="Merriweather"/>
                </a:rPr>
                <a:t>Cephalic phase</a:t>
              </a:r>
              <a:endParaRPr b="1" sz="2200">
                <a:solidFill>
                  <a:srgbClr val="FFFFFF"/>
                </a:solidFill>
                <a:latin typeface="Merriweather"/>
                <a:ea typeface="Merriweather"/>
                <a:cs typeface="Merriweather"/>
                <a:sym typeface="Merriweather"/>
              </a:endParaRPr>
            </a:p>
          </p:txBody>
        </p:sp>
        <p:sp>
          <p:nvSpPr>
            <p:cNvPr id="87" name="Google Shape;87;p14"/>
            <p:cNvSpPr/>
            <p:nvPr/>
          </p:nvSpPr>
          <p:spPr>
            <a:xfrm>
              <a:off x="3521850" y="3118313"/>
              <a:ext cx="56275" cy="56275"/>
            </a:xfrm>
            <a:custGeom>
              <a:rect b="b" l="l" r="r" t="t"/>
              <a:pathLst>
                <a:path extrusionOk="0" h="2251" w="2251">
                  <a:moveTo>
                    <a:pt x="1125" y="1"/>
                  </a:moveTo>
                  <a:cubicBezTo>
                    <a:pt x="505" y="1"/>
                    <a:pt x="0" y="506"/>
                    <a:pt x="0" y="1126"/>
                  </a:cubicBezTo>
                  <a:cubicBezTo>
                    <a:pt x="0" y="1746"/>
                    <a:pt x="505" y="2251"/>
                    <a:pt x="1125" y="2251"/>
                  </a:cubicBezTo>
                  <a:cubicBezTo>
                    <a:pt x="1745" y="2251"/>
                    <a:pt x="2250" y="1746"/>
                    <a:pt x="2250" y="1126"/>
                  </a:cubicBezTo>
                  <a:cubicBezTo>
                    <a:pt x="2250" y="506"/>
                    <a:pt x="1745" y="1"/>
                    <a:pt x="11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dk1"/>
                  </a:solidFill>
                  <a:latin typeface="Merriweather"/>
                  <a:ea typeface="Merriweather"/>
                  <a:cs typeface="Merriweather"/>
                  <a:sym typeface="Merriweather"/>
                </a:rPr>
                <a:t>1</a:t>
              </a:r>
              <a:endParaRPr b="1" sz="2200">
                <a:solidFill>
                  <a:schemeClr val="dk1"/>
                </a:solidFill>
                <a:latin typeface="Merriweather"/>
                <a:ea typeface="Merriweather"/>
                <a:cs typeface="Merriweather"/>
                <a:sym typeface="Merriweather"/>
              </a:endParaRPr>
            </a:p>
          </p:txBody>
        </p:sp>
      </p:grpSp>
      <p:grpSp>
        <p:nvGrpSpPr>
          <p:cNvPr id="88" name="Google Shape;88;p14"/>
          <p:cNvGrpSpPr/>
          <p:nvPr/>
        </p:nvGrpSpPr>
        <p:grpSpPr>
          <a:xfrm>
            <a:off x="656634" y="12150717"/>
            <a:ext cx="4422293" cy="868700"/>
            <a:chOff x="3515000" y="3112625"/>
            <a:chExt cx="282025" cy="67650"/>
          </a:xfrm>
        </p:grpSpPr>
        <p:sp>
          <p:nvSpPr>
            <p:cNvPr id="89" name="Google Shape;89;p14"/>
            <p:cNvSpPr/>
            <p:nvPr/>
          </p:nvSpPr>
          <p:spPr>
            <a:xfrm>
              <a:off x="3515000" y="3112625"/>
              <a:ext cx="282025" cy="67650"/>
            </a:xfrm>
            <a:custGeom>
              <a:rect b="b" l="l" r="r" t="t"/>
              <a:pathLst>
                <a:path extrusionOk="0" h="2706" w="11281">
                  <a:moveTo>
                    <a:pt x="1349" y="0"/>
                  </a:moveTo>
                  <a:cubicBezTo>
                    <a:pt x="606" y="0"/>
                    <a:pt x="0" y="606"/>
                    <a:pt x="0" y="1356"/>
                  </a:cubicBezTo>
                  <a:cubicBezTo>
                    <a:pt x="0" y="2099"/>
                    <a:pt x="606" y="2705"/>
                    <a:pt x="1349" y="2705"/>
                  </a:cubicBezTo>
                  <a:lnTo>
                    <a:pt x="9924" y="2705"/>
                  </a:lnTo>
                  <a:cubicBezTo>
                    <a:pt x="10674" y="2705"/>
                    <a:pt x="11280" y="2099"/>
                    <a:pt x="11280" y="1356"/>
                  </a:cubicBezTo>
                  <a:cubicBezTo>
                    <a:pt x="11280" y="606"/>
                    <a:pt x="10674" y="0"/>
                    <a:pt x="9924"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FFFFFF"/>
                  </a:solidFill>
                  <a:latin typeface="Merriweather"/>
                  <a:ea typeface="Merriweather"/>
                  <a:cs typeface="Merriweather"/>
                  <a:sym typeface="Merriweather"/>
                </a:rPr>
                <a:t>    Esophageal phase</a:t>
              </a:r>
              <a:endParaRPr b="1" sz="2200">
                <a:solidFill>
                  <a:srgbClr val="FFFFFF"/>
                </a:solidFill>
                <a:latin typeface="Merriweather"/>
                <a:ea typeface="Merriweather"/>
                <a:cs typeface="Merriweather"/>
                <a:sym typeface="Merriweather"/>
              </a:endParaRPr>
            </a:p>
          </p:txBody>
        </p:sp>
        <p:sp>
          <p:nvSpPr>
            <p:cNvPr id="90" name="Google Shape;90;p14"/>
            <p:cNvSpPr/>
            <p:nvPr/>
          </p:nvSpPr>
          <p:spPr>
            <a:xfrm>
              <a:off x="3521850" y="3118313"/>
              <a:ext cx="56275" cy="56275"/>
            </a:xfrm>
            <a:custGeom>
              <a:rect b="b" l="l" r="r" t="t"/>
              <a:pathLst>
                <a:path extrusionOk="0" h="2251" w="2251">
                  <a:moveTo>
                    <a:pt x="1125" y="1"/>
                  </a:moveTo>
                  <a:cubicBezTo>
                    <a:pt x="505" y="1"/>
                    <a:pt x="0" y="506"/>
                    <a:pt x="0" y="1126"/>
                  </a:cubicBezTo>
                  <a:cubicBezTo>
                    <a:pt x="0" y="1746"/>
                    <a:pt x="505" y="2251"/>
                    <a:pt x="1125" y="2251"/>
                  </a:cubicBezTo>
                  <a:cubicBezTo>
                    <a:pt x="1745" y="2251"/>
                    <a:pt x="2250" y="1746"/>
                    <a:pt x="2250" y="1126"/>
                  </a:cubicBezTo>
                  <a:cubicBezTo>
                    <a:pt x="2250" y="506"/>
                    <a:pt x="1745" y="1"/>
                    <a:pt x="11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dk1"/>
                  </a:solidFill>
                  <a:latin typeface="Merriweather"/>
                  <a:ea typeface="Merriweather"/>
                  <a:cs typeface="Merriweather"/>
                  <a:sym typeface="Merriweather"/>
                </a:rPr>
                <a:t>3</a:t>
              </a:r>
              <a:endParaRPr b="1" sz="2200">
                <a:solidFill>
                  <a:schemeClr val="dk1"/>
                </a:solidFill>
                <a:latin typeface="Merriweather"/>
                <a:ea typeface="Merriweather"/>
                <a:cs typeface="Merriweather"/>
                <a:sym typeface="Merriweather"/>
              </a:endParaRPr>
            </a:p>
          </p:txBody>
        </p:sp>
      </p:grpSp>
      <p:grpSp>
        <p:nvGrpSpPr>
          <p:cNvPr id="91" name="Google Shape;91;p14"/>
          <p:cNvGrpSpPr/>
          <p:nvPr/>
        </p:nvGrpSpPr>
        <p:grpSpPr>
          <a:xfrm>
            <a:off x="656626" y="8783281"/>
            <a:ext cx="4422293" cy="868700"/>
            <a:chOff x="3515000" y="3112625"/>
            <a:chExt cx="282025" cy="67650"/>
          </a:xfrm>
        </p:grpSpPr>
        <p:sp>
          <p:nvSpPr>
            <p:cNvPr id="92" name="Google Shape;92;p14"/>
            <p:cNvSpPr/>
            <p:nvPr/>
          </p:nvSpPr>
          <p:spPr>
            <a:xfrm>
              <a:off x="3515000" y="3112625"/>
              <a:ext cx="282025" cy="67650"/>
            </a:xfrm>
            <a:custGeom>
              <a:rect b="b" l="l" r="r" t="t"/>
              <a:pathLst>
                <a:path extrusionOk="0" h="2706" w="11281">
                  <a:moveTo>
                    <a:pt x="1349" y="0"/>
                  </a:moveTo>
                  <a:cubicBezTo>
                    <a:pt x="606" y="0"/>
                    <a:pt x="0" y="606"/>
                    <a:pt x="0" y="1356"/>
                  </a:cubicBezTo>
                  <a:cubicBezTo>
                    <a:pt x="0" y="2099"/>
                    <a:pt x="606" y="2705"/>
                    <a:pt x="1349" y="2705"/>
                  </a:cubicBezTo>
                  <a:lnTo>
                    <a:pt x="9924" y="2705"/>
                  </a:lnTo>
                  <a:cubicBezTo>
                    <a:pt x="10674" y="2705"/>
                    <a:pt x="11280" y="2099"/>
                    <a:pt x="11280" y="1356"/>
                  </a:cubicBezTo>
                  <a:cubicBezTo>
                    <a:pt x="11280" y="606"/>
                    <a:pt x="10674" y="0"/>
                    <a:pt x="9924" y="0"/>
                  </a:cubicBezTo>
                  <a:close/>
                </a:path>
              </a:pathLst>
            </a:cu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FFFFFF"/>
                  </a:solidFill>
                  <a:latin typeface="Merriweather"/>
                  <a:ea typeface="Merriweather"/>
                  <a:cs typeface="Merriweather"/>
                  <a:sym typeface="Merriweather"/>
                </a:rPr>
                <a:t>Oral phase</a:t>
              </a:r>
              <a:endParaRPr b="1" sz="2200">
                <a:solidFill>
                  <a:srgbClr val="FFFFFF"/>
                </a:solidFill>
                <a:latin typeface="Merriweather"/>
                <a:ea typeface="Merriweather"/>
                <a:cs typeface="Merriweather"/>
                <a:sym typeface="Merriweather"/>
              </a:endParaRPr>
            </a:p>
          </p:txBody>
        </p:sp>
        <p:sp>
          <p:nvSpPr>
            <p:cNvPr id="93" name="Google Shape;93;p14"/>
            <p:cNvSpPr/>
            <p:nvPr/>
          </p:nvSpPr>
          <p:spPr>
            <a:xfrm>
              <a:off x="3521850" y="3118313"/>
              <a:ext cx="56275" cy="56275"/>
            </a:xfrm>
            <a:custGeom>
              <a:rect b="b" l="l" r="r" t="t"/>
              <a:pathLst>
                <a:path extrusionOk="0" h="2251" w="2251">
                  <a:moveTo>
                    <a:pt x="1125" y="1"/>
                  </a:moveTo>
                  <a:cubicBezTo>
                    <a:pt x="505" y="1"/>
                    <a:pt x="0" y="506"/>
                    <a:pt x="0" y="1126"/>
                  </a:cubicBezTo>
                  <a:cubicBezTo>
                    <a:pt x="0" y="1746"/>
                    <a:pt x="505" y="2251"/>
                    <a:pt x="1125" y="2251"/>
                  </a:cubicBezTo>
                  <a:cubicBezTo>
                    <a:pt x="1745" y="2251"/>
                    <a:pt x="2250" y="1746"/>
                    <a:pt x="2250" y="1126"/>
                  </a:cubicBezTo>
                  <a:cubicBezTo>
                    <a:pt x="2250" y="506"/>
                    <a:pt x="1745" y="1"/>
                    <a:pt x="11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dk1"/>
                  </a:solidFill>
                  <a:latin typeface="Merriweather"/>
                  <a:ea typeface="Merriweather"/>
                  <a:cs typeface="Merriweather"/>
                  <a:sym typeface="Merriweather"/>
                </a:rPr>
                <a:t>2</a:t>
              </a:r>
              <a:endParaRPr b="1" sz="2200">
                <a:solidFill>
                  <a:schemeClr val="dk1"/>
                </a:solidFill>
                <a:latin typeface="Merriweather"/>
                <a:ea typeface="Merriweather"/>
                <a:cs typeface="Merriweather"/>
                <a:sym typeface="Merriweather"/>
              </a:endParaRPr>
            </a:p>
          </p:txBody>
        </p:sp>
      </p:grpSp>
      <p:sp>
        <p:nvSpPr>
          <p:cNvPr id="94" name="Google Shape;94;p14"/>
          <p:cNvSpPr/>
          <p:nvPr/>
        </p:nvSpPr>
        <p:spPr>
          <a:xfrm>
            <a:off x="507389" y="5010127"/>
            <a:ext cx="456600" cy="381300"/>
          </a:xfrm>
          <a:prstGeom prst="rect">
            <a:avLst/>
          </a:prstGeom>
          <a:solidFill>
            <a:srgbClr val="45818E"/>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45818E"/>
              </a:solidFill>
            </a:endParaRPr>
          </a:p>
        </p:txBody>
      </p:sp>
      <p:sp>
        <p:nvSpPr>
          <p:cNvPr id="95" name="Google Shape;95;p14"/>
          <p:cNvSpPr txBox="1"/>
          <p:nvPr/>
        </p:nvSpPr>
        <p:spPr>
          <a:xfrm>
            <a:off x="1163250" y="6439750"/>
            <a:ext cx="11776200" cy="20277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Font typeface="Merriweather"/>
              <a:buChar char="●"/>
            </a:pPr>
            <a:r>
              <a:rPr lang="en" sz="2000">
                <a:latin typeface="Merriweather"/>
                <a:ea typeface="Merriweather"/>
                <a:cs typeface="Merriweather"/>
                <a:sym typeface="Merriweather"/>
              </a:rPr>
              <a:t>Occurs before ingesting food. </a:t>
            </a:r>
            <a:endParaRPr sz="1500">
              <a:solidFill>
                <a:srgbClr val="B45F06"/>
              </a:solidFill>
              <a:latin typeface="Merriweather"/>
              <a:ea typeface="Merriweather"/>
              <a:cs typeface="Merriweather"/>
              <a:sym typeface="Merriweather"/>
            </a:endParaRPr>
          </a:p>
          <a:p>
            <a:pPr indent="-355600" lvl="0" marL="457200" rtl="0" algn="l">
              <a:lnSpc>
                <a:spcPct val="115000"/>
              </a:lnSpc>
              <a:spcBef>
                <a:spcPts val="0"/>
              </a:spcBef>
              <a:spcAft>
                <a:spcPts val="0"/>
              </a:spcAft>
              <a:buSzPts val="2000"/>
              <a:buFont typeface="Merriweather"/>
              <a:buChar char="●"/>
            </a:pPr>
            <a:r>
              <a:rPr lang="en" sz="2000">
                <a:latin typeface="Merriweather"/>
                <a:ea typeface="Merriweather"/>
                <a:cs typeface="Merriweather"/>
                <a:sym typeface="Merriweather"/>
              </a:rPr>
              <a:t>Thinking or anticipating food, smelling or seeing food.</a:t>
            </a:r>
            <a:endParaRPr sz="2000">
              <a:latin typeface="Merriweather"/>
              <a:ea typeface="Merriweather"/>
              <a:cs typeface="Merriweather"/>
              <a:sym typeface="Merriweather"/>
            </a:endParaRPr>
          </a:p>
          <a:p>
            <a:pPr indent="-355600" lvl="0" marL="457200" rtl="0" algn="l">
              <a:lnSpc>
                <a:spcPct val="115000"/>
              </a:lnSpc>
              <a:spcBef>
                <a:spcPts val="0"/>
              </a:spcBef>
              <a:spcAft>
                <a:spcPts val="0"/>
              </a:spcAft>
              <a:buSzPts val="2000"/>
              <a:buFont typeface="Merriweather"/>
              <a:buChar char="●"/>
            </a:pPr>
            <a:r>
              <a:rPr lang="en" sz="2000">
                <a:latin typeface="Merriweather"/>
                <a:ea typeface="Merriweather"/>
                <a:cs typeface="Merriweather"/>
                <a:sym typeface="Merriweather"/>
              </a:rPr>
              <a:t>Aim to prepare the GIT for the meal.</a:t>
            </a:r>
            <a:endParaRPr sz="2000">
              <a:latin typeface="Merriweather"/>
              <a:ea typeface="Merriweather"/>
              <a:cs typeface="Merriweather"/>
              <a:sym typeface="Merriweather"/>
            </a:endParaRPr>
          </a:p>
          <a:p>
            <a:pPr indent="-355600" lvl="0" marL="457200" rtl="0" algn="l">
              <a:lnSpc>
                <a:spcPct val="115000"/>
              </a:lnSpc>
              <a:spcBef>
                <a:spcPts val="0"/>
              </a:spcBef>
              <a:spcAft>
                <a:spcPts val="0"/>
              </a:spcAft>
              <a:buSzPts val="2000"/>
              <a:buFont typeface="Merriweather"/>
              <a:buChar char="●"/>
            </a:pPr>
            <a:r>
              <a:rPr lang="en" sz="2000">
                <a:latin typeface="Merriweather"/>
                <a:ea typeface="Merriweather"/>
                <a:cs typeface="Merriweather"/>
                <a:sym typeface="Merriweather"/>
              </a:rPr>
              <a:t>Stimuli cause an increase in parasympathetic neural outflow to gut leading to </a:t>
            </a:r>
            <a:r>
              <a:rPr lang="en" sz="2000">
                <a:solidFill>
                  <a:srgbClr val="CC4125"/>
                </a:solidFill>
                <a:latin typeface="Merriweather"/>
                <a:ea typeface="Merriweather"/>
                <a:cs typeface="Merriweather"/>
                <a:sym typeface="Merriweather"/>
              </a:rPr>
              <a:t>enhanced GI secretions </a:t>
            </a:r>
            <a:r>
              <a:rPr lang="en" sz="2000">
                <a:latin typeface="Merriweather"/>
                <a:ea typeface="Merriweather"/>
                <a:cs typeface="Merriweather"/>
                <a:sym typeface="Merriweather"/>
              </a:rPr>
              <a:t>(salivary, gastric, pancreatic.. Etc).</a:t>
            </a:r>
            <a:endParaRPr sz="2000">
              <a:latin typeface="Merriweather"/>
              <a:ea typeface="Merriweather"/>
              <a:cs typeface="Merriweather"/>
              <a:sym typeface="Merriweather"/>
            </a:endParaRPr>
          </a:p>
        </p:txBody>
      </p:sp>
      <p:sp>
        <p:nvSpPr>
          <p:cNvPr id="96" name="Google Shape;96;p14"/>
          <p:cNvSpPr txBox="1"/>
          <p:nvPr/>
        </p:nvSpPr>
        <p:spPr>
          <a:xfrm>
            <a:off x="1250025" y="13085725"/>
            <a:ext cx="9449700" cy="558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Merriweather"/>
              <a:buChar char="●"/>
            </a:pPr>
            <a:r>
              <a:rPr lang="en" sz="2000">
                <a:latin typeface="Merriweather"/>
                <a:ea typeface="Merriweather"/>
                <a:cs typeface="Merriweather"/>
                <a:sym typeface="Merriweather"/>
              </a:rPr>
              <a:t>When food is transferred from mouth to esophagus.</a:t>
            </a:r>
            <a:endParaRPr sz="2000">
              <a:latin typeface="Merriweather"/>
              <a:ea typeface="Merriweather"/>
              <a:cs typeface="Merriweather"/>
              <a:sym typeface="Merriweather"/>
            </a:endParaRPr>
          </a:p>
        </p:txBody>
      </p:sp>
      <p:sp>
        <p:nvSpPr>
          <p:cNvPr id="97" name="Google Shape;97;p14"/>
          <p:cNvSpPr txBox="1"/>
          <p:nvPr/>
        </p:nvSpPr>
        <p:spPr>
          <a:xfrm>
            <a:off x="2218625" y="13936875"/>
            <a:ext cx="8484900" cy="202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rgbClr val="45818E"/>
                </a:solidFill>
                <a:latin typeface="Merriweather"/>
                <a:ea typeface="Merriweather"/>
                <a:cs typeface="Merriweather"/>
                <a:sym typeface="Merriweather"/>
              </a:rPr>
              <a:t>Where Does Food Digestion Start From? </a:t>
            </a:r>
            <a:r>
              <a:rPr lang="en" sz="1900">
                <a:highlight>
                  <a:srgbClr val="EFEFEF"/>
                </a:highlight>
                <a:latin typeface="Merriweather"/>
                <a:ea typeface="Merriweather"/>
                <a:cs typeface="Merriweather"/>
                <a:sym typeface="Merriweather"/>
              </a:rPr>
              <a:t>At the mouth (oral cavity)</a:t>
            </a:r>
            <a:endParaRPr sz="1900">
              <a:highlight>
                <a:srgbClr val="EFEFEF"/>
              </a:highlight>
              <a:latin typeface="Merriweather"/>
              <a:ea typeface="Merriweather"/>
              <a:cs typeface="Merriweather"/>
              <a:sym typeface="Merriweather"/>
            </a:endParaRPr>
          </a:p>
          <a:p>
            <a:pPr indent="0" lvl="0" marL="0" rtl="0" algn="l">
              <a:lnSpc>
                <a:spcPct val="115000"/>
              </a:lnSpc>
              <a:spcBef>
                <a:spcPts val="0"/>
              </a:spcBef>
              <a:spcAft>
                <a:spcPts val="0"/>
              </a:spcAft>
              <a:buNone/>
            </a:pPr>
            <a:r>
              <a:rPr lang="en" sz="1900">
                <a:solidFill>
                  <a:srgbClr val="45818E"/>
                </a:solidFill>
                <a:latin typeface="Merriweather"/>
                <a:ea typeface="Merriweather"/>
                <a:cs typeface="Merriweather"/>
                <a:sym typeface="Merriweather"/>
              </a:rPr>
              <a:t>What is meant by digestion?</a:t>
            </a:r>
            <a:r>
              <a:rPr lang="en" sz="1900">
                <a:latin typeface="Merriweather"/>
                <a:ea typeface="Merriweather"/>
                <a:cs typeface="Merriweather"/>
                <a:sym typeface="Merriweather"/>
              </a:rPr>
              <a:t> </a:t>
            </a:r>
            <a:r>
              <a:rPr lang="en" sz="1900">
                <a:solidFill>
                  <a:srgbClr val="B45F06"/>
                </a:solidFill>
                <a:latin typeface="Merriweather"/>
                <a:ea typeface="Merriweather"/>
                <a:cs typeface="Merriweather"/>
                <a:sym typeface="Merriweather"/>
              </a:rPr>
              <a:t>Breaking down food</a:t>
            </a:r>
            <a:endParaRPr sz="1900">
              <a:solidFill>
                <a:srgbClr val="B45F06"/>
              </a:solidFill>
              <a:latin typeface="Merriweather"/>
              <a:ea typeface="Merriweather"/>
              <a:cs typeface="Merriweather"/>
              <a:sym typeface="Merriweather"/>
            </a:endParaRPr>
          </a:p>
          <a:p>
            <a:pPr indent="0" lvl="0" marL="0" rtl="0" algn="l">
              <a:lnSpc>
                <a:spcPct val="115000"/>
              </a:lnSpc>
              <a:spcBef>
                <a:spcPts val="0"/>
              </a:spcBef>
              <a:spcAft>
                <a:spcPts val="0"/>
              </a:spcAft>
              <a:buNone/>
            </a:pPr>
            <a:r>
              <a:rPr lang="en" sz="1900">
                <a:solidFill>
                  <a:srgbClr val="45818E"/>
                </a:solidFill>
                <a:latin typeface="Merriweather"/>
                <a:ea typeface="Merriweather"/>
                <a:cs typeface="Merriweather"/>
                <a:sym typeface="Merriweather"/>
              </a:rPr>
              <a:t>What are the types of digestion?</a:t>
            </a:r>
            <a:r>
              <a:rPr lang="en" sz="1900">
                <a:latin typeface="Merriweather"/>
                <a:ea typeface="Merriweather"/>
                <a:cs typeface="Merriweather"/>
                <a:sym typeface="Merriweather"/>
              </a:rPr>
              <a:t> </a:t>
            </a:r>
            <a:r>
              <a:rPr lang="en" sz="1900">
                <a:highlight>
                  <a:srgbClr val="EFEFEF"/>
                </a:highlight>
                <a:latin typeface="Merriweather"/>
                <a:ea typeface="Merriweather"/>
                <a:cs typeface="Merriweather"/>
                <a:sym typeface="Merriweather"/>
              </a:rPr>
              <a:t>Chemical - mechanical</a:t>
            </a:r>
            <a:endParaRPr sz="1900">
              <a:highlight>
                <a:srgbClr val="EFEFEF"/>
              </a:highlight>
              <a:latin typeface="Merriweather"/>
              <a:ea typeface="Merriweather"/>
              <a:cs typeface="Merriweather"/>
              <a:sym typeface="Merriweather"/>
            </a:endParaRPr>
          </a:p>
          <a:p>
            <a:pPr indent="0" lvl="0" marL="0" rtl="0" algn="l">
              <a:lnSpc>
                <a:spcPct val="115000"/>
              </a:lnSpc>
              <a:spcBef>
                <a:spcPts val="0"/>
              </a:spcBef>
              <a:spcAft>
                <a:spcPts val="0"/>
              </a:spcAft>
              <a:buNone/>
            </a:pPr>
            <a:r>
              <a:rPr lang="en" sz="1900">
                <a:solidFill>
                  <a:srgbClr val="45818E"/>
                </a:solidFill>
                <a:latin typeface="Merriweather"/>
                <a:ea typeface="Merriweather"/>
                <a:cs typeface="Merriweather"/>
                <a:sym typeface="Merriweather"/>
              </a:rPr>
              <a:t>What is the role of the mouth in digestion?</a:t>
            </a:r>
            <a:r>
              <a:rPr lang="en" sz="1900">
                <a:latin typeface="Merriweather"/>
                <a:ea typeface="Merriweather"/>
                <a:cs typeface="Merriweather"/>
                <a:sym typeface="Merriweather"/>
              </a:rPr>
              <a:t> </a:t>
            </a:r>
            <a:r>
              <a:rPr lang="en" sz="1900">
                <a:solidFill>
                  <a:srgbClr val="B45F06"/>
                </a:solidFill>
                <a:latin typeface="Merriweather"/>
                <a:ea typeface="Merriweather"/>
                <a:cs typeface="Merriweather"/>
                <a:sym typeface="Merriweather"/>
              </a:rPr>
              <a:t>Digestion begins in the mouth when food mixes with saliva. Saliva contains an enzyme (amylase) that begins the breakdown of carbohydrates.</a:t>
            </a:r>
            <a:r>
              <a:rPr lang="en" sz="1900">
                <a:latin typeface="Merriweather"/>
                <a:ea typeface="Merriweather"/>
                <a:cs typeface="Merriweather"/>
                <a:sym typeface="Merriweather"/>
              </a:rPr>
              <a:t> </a:t>
            </a:r>
            <a:endParaRPr sz="1900">
              <a:latin typeface="Merriweather"/>
              <a:ea typeface="Merriweather"/>
              <a:cs typeface="Merriweather"/>
              <a:sym typeface="Merriweather"/>
            </a:endParaRPr>
          </a:p>
        </p:txBody>
      </p:sp>
      <p:sp>
        <p:nvSpPr>
          <p:cNvPr id="98" name="Google Shape;98;p14"/>
          <p:cNvSpPr txBox="1"/>
          <p:nvPr/>
        </p:nvSpPr>
        <p:spPr>
          <a:xfrm>
            <a:off x="1215050" y="9668775"/>
            <a:ext cx="12233400" cy="18480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Font typeface="Merriweather"/>
              <a:buChar char="●"/>
            </a:pPr>
            <a:r>
              <a:rPr lang="en" sz="2000">
                <a:latin typeface="Merriweather"/>
                <a:ea typeface="Merriweather"/>
                <a:cs typeface="Merriweather"/>
                <a:sym typeface="Merriweather"/>
              </a:rPr>
              <a:t>Occurs when ingested food is in the mouth..</a:t>
            </a:r>
            <a:r>
              <a:rPr lang="en" sz="1500">
                <a:solidFill>
                  <a:srgbClr val="B45F06"/>
                </a:solidFill>
                <a:latin typeface="Merriweather"/>
                <a:ea typeface="Merriweather"/>
                <a:cs typeface="Merriweather"/>
                <a:sym typeface="Merriweather"/>
              </a:rPr>
              <a:t> (Extra stimulus which is food touching the receptor)</a:t>
            </a:r>
            <a:endParaRPr sz="1500">
              <a:solidFill>
                <a:srgbClr val="B45F06"/>
              </a:solidFill>
              <a:latin typeface="Merriweather"/>
              <a:ea typeface="Merriweather"/>
              <a:cs typeface="Merriweather"/>
              <a:sym typeface="Merriweather"/>
            </a:endParaRPr>
          </a:p>
          <a:p>
            <a:pPr indent="-355600" lvl="0" marL="457200" rtl="0" algn="l">
              <a:lnSpc>
                <a:spcPct val="115000"/>
              </a:lnSpc>
              <a:spcBef>
                <a:spcPts val="0"/>
              </a:spcBef>
              <a:spcAft>
                <a:spcPts val="0"/>
              </a:spcAft>
              <a:buSzPts val="2000"/>
              <a:buFont typeface="Merriweather"/>
              <a:buChar char="●"/>
            </a:pPr>
            <a:r>
              <a:rPr lang="en" sz="2000">
                <a:latin typeface="Merriweather"/>
                <a:ea typeface="Merriweather"/>
                <a:cs typeface="Merriweather"/>
                <a:sym typeface="Merriweather"/>
              </a:rPr>
              <a:t>Same features as cephalic phase but here there is contact between food and GI surface.</a:t>
            </a:r>
            <a:endParaRPr sz="2000">
              <a:latin typeface="Merriweather"/>
              <a:ea typeface="Merriweather"/>
              <a:cs typeface="Merriweather"/>
              <a:sym typeface="Merriweather"/>
            </a:endParaRPr>
          </a:p>
          <a:p>
            <a:pPr indent="-355600" lvl="0" marL="457200" rtl="0" algn="l">
              <a:lnSpc>
                <a:spcPct val="115000"/>
              </a:lnSpc>
              <a:spcBef>
                <a:spcPts val="0"/>
              </a:spcBef>
              <a:spcAft>
                <a:spcPts val="0"/>
              </a:spcAft>
              <a:buSzPts val="2000"/>
              <a:buFont typeface="Merriweather"/>
              <a:buChar char="●"/>
            </a:pPr>
            <a:r>
              <a:rPr lang="en" sz="2000">
                <a:latin typeface="Merriweather"/>
                <a:ea typeface="Merriweather"/>
                <a:cs typeface="Merriweather"/>
                <a:sym typeface="Merriweather"/>
              </a:rPr>
              <a:t>Adding more stimuli from mouth → taste.</a:t>
            </a:r>
            <a:endParaRPr sz="2000">
              <a:latin typeface="Merriweather"/>
              <a:ea typeface="Merriweather"/>
              <a:cs typeface="Merriweather"/>
              <a:sym typeface="Merriweather"/>
            </a:endParaRPr>
          </a:p>
          <a:p>
            <a:pPr indent="-355600" lvl="0" marL="457200" rtl="0" algn="l">
              <a:lnSpc>
                <a:spcPct val="115000"/>
              </a:lnSpc>
              <a:spcBef>
                <a:spcPts val="0"/>
              </a:spcBef>
              <a:spcAft>
                <a:spcPts val="0"/>
              </a:spcAft>
              <a:buSzPts val="2000"/>
              <a:buFont typeface="Merriweather"/>
              <a:buChar char="●"/>
            </a:pPr>
            <a:r>
              <a:rPr lang="en" sz="2000">
                <a:latin typeface="Merriweather"/>
                <a:ea typeface="Merriweather"/>
                <a:cs typeface="Merriweather"/>
                <a:sym typeface="Merriweather"/>
              </a:rPr>
              <a:t>The response is similar to the cephalic phase → an increase in parasympathetic neural outflow to gut leading to </a:t>
            </a:r>
            <a:r>
              <a:rPr lang="en" sz="2000">
                <a:solidFill>
                  <a:srgbClr val="CC4125"/>
                </a:solidFill>
                <a:latin typeface="Merriweather"/>
                <a:ea typeface="Merriweather"/>
                <a:cs typeface="Merriweather"/>
                <a:sym typeface="Merriweather"/>
              </a:rPr>
              <a:t>enhanced GI secretions </a:t>
            </a:r>
            <a:r>
              <a:rPr lang="en" sz="2000">
                <a:latin typeface="Merriweather"/>
                <a:ea typeface="Merriweather"/>
                <a:cs typeface="Merriweather"/>
                <a:sym typeface="Merriweather"/>
              </a:rPr>
              <a:t>(salivary,gastric, pancreatic.. Etc).</a:t>
            </a:r>
            <a:endParaRPr sz="2000">
              <a:latin typeface="Merriweather"/>
              <a:ea typeface="Merriweather"/>
              <a:cs typeface="Merriweather"/>
              <a:sym typeface="Merriweather"/>
            </a:endParaRPr>
          </a:p>
        </p:txBody>
      </p:sp>
      <p:pic>
        <p:nvPicPr>
          <p:cNvPr id="99" name="Google Shape;99;p14"/>
          <p:cNvPicPr preferRelativeResize="0"/>
          <p:nvPr/>
        </p:nvPicPr>
        <p:blipFill>
          <a:blip r:embed="rId3">
            <a:alphaModFix/>
          </a:blip>
          <a:stretch>
            <a:fillRect/>
          </a:stretch>
        </p:blipFill>
        <p:spPr>
          <a:xfrm>
            <a:off x="10826775" y="13885988"/>
            <a:ext cx="2944725" cy="1711174"/>
          </a:xfrm>
          <a:prstGeom prst="rect">
            <a:avLst/>
          </a:prstGeom>
          <a:noFill/>
          <a:ln cap="flat" cmpd="sng" w="9525">
            <a:solidFill>
              <a:srgbClr val="000000"/>
            </a:solidFill>
            <a:prstDash val="solid"/>
            <a:round/>
            <a:headEnd len="sm" w="sm" type="none"/>
            <a:tailEnd len="sm" w="sm" type="none"/>
          </a:ln>
        </p:spPr>
      </p:pic>
      <p:pic>
        <p:nvPicPr>
          <p:cNvPr id="100" name="Google Shape;100;p14"/>
          <p:cNvPicPr preferRelativeResize="0"/>
          <p:nvPr/>
        </p:nvPicPr>
        <p:blipFill>
          <a:blip r:embed="rId4">
            <a:alphaModFix/>
          </a:blip>
          <a:stretch>
            <a:fillRect/>
          </a:stretch>
        </p:blipFill>
        <p:spPr>
          <a:xfrm>
            <a:off x="581363" y="14173900"/>
            <a:ext cx="1635900" cy="1635900"/>
          </a:xfrm>
          <a:prstGeom prst="ellipse">
            <a:avLst/>
          </a:prstGeom>
          <a:noFill/>
          <a:ln>
            <a:noFill/>
          </a:ln>
        </p:spPr>
      </p:pic>
      <p:sp>
        <p:nvSpPr>
          <p:cNvPr id="101" name="Google Shape;101;p14"/>
          <p:cNvSpPr/>
          <p:nvPr/>
        </p:nvSpPr>
        <p:spPr>
          <a:xfrm>
            <a:off x="656635" y="16339077"/>
            <a:ext cx="456600" cy="3813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45818E"/>
              </a:solidFill>
            </a:endParaRPr>
          </a:p>
        </p:txBody>
      </p:sp>
      <p:sp>
        <p:nvSpPr>
          <p:cNvPr id="102" name="Google Shape;102;p14"/>
          <p:cNvSpPr txBox="1"/>
          <p:nvPr/>
        </p:nvSpPr>
        <p:spPr>
          <a:xfrm>
            <a:off x="1044000" y="16023201"/>
            <a:ext cx="11666400" cy="8688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400">
                <a:highlight>
                  <a:srgbClr val="D9EAD3"/>
                </a:highlight>
                <a:latin typeface="Oswald"/>
                <a:ea typeface="Oswald"/>
                <a:cs typeface="Oswald"/>
                <a:sym typeface="Oswald"/>
              </a:rPr>
              <a:t>Mastication (Chewing):</a:t>
            </a:r>
            <a:endParaRPr sz="3400">
              <a:highlight>
                <a:srgbClr val="D9EAD3"/>
              </a:highlight>
              <a:latin typeface="Oswald"/>
              <a:ea typeface="Oswald"/>
              <a:cs typeface="Oswald"/>
              <a:sym typeface="Oswald"/>
            </a:endParaRPr>
          </a:p>
        </p:txBody>
      </p:sp>
      <p:sp>
        <p:nvSpPr>
          <p:cNvPr id="103" name="Google Shape;103;p14"/>
          <p:cNvSpPr txBox="1"/>
          <p:nvPr/>
        </p:nvSpPr>
        <p:spPr>
          <a:xfrm>
            <a:off x="641325" y="16923800"/>
            <a:ext cx="8484900" cy="27789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45818E"/>
              </a:buClr>
              <a:buSzPts val="2000"/>
              <a:buFont typeface="Merriweather"/>
              <a:buChar char="❏"/>
            </a:pPr>
            <a:r>
              <a:rPr lang="en" sz="2000">
                <a:solidFill>
                  <a:srgbClr val="45818E"/>
                </a:solidFill>
                <a:latin typeface="Merriweather"/>
                <a:ea typeface="Merriweather"/>
                <a:cs typeface="Merriweather"/>
                <a:sym typeface="Merriweather"/>
              </a:rPr>
              <a:t>Teeth perform cutting and grinding action.</a:t>
            </a:r>
            <a:endParaRPr sz="2000">
              <a:solidFill>
                <a:srgbClr val="45818E"/>
              </a:solidFill>
              <a:latin typeface="Merriweather"/>
              <a:ea typeface="Merriweather"/>
              <a:cs typeface="Merriweather"/>
              <a:sym typeface="Merriweather"/>
            </a:endParaRPr>
          </a:p>
          <a:p>
            <a:pPr indent="-355600" lvl="0" marL="457200" rtl="0" algn="l">
              <a:lnSpc>
                <a:spcPct val="115000"/>
              </a:lnSpc>
              <a:spcBef>
                <a:spcPts val="0"/>
              </a:spcBef>
              <a:spcAft>
                <a:spcPts val="0"/>
              </a:spcAft>
              <a:buClr>
                <a:srgbClr val="45818E"/>
              </a:buClr>
              <a:buSzPts val="2000"/>
              <a:buFont typeface="Merriweather"/>
              <a:buChar char="❏"/>
            </a:pPr>
            <a:r>
              <a:rPr lang="en" sz="2000">
                <a:solidFill>
                  <a:srgbClr val="45818E"/>
                </a:solidFill>
                <a:latin typeface="Merriweather"/>
                <a:ea typeface="Merriweather"/>
                <a:cs typeface="Merriweather"/>
                <a:sym typeface="Merriweather"/>
              </a:rPr>
              <a:t>Chewing is largely a </a:t>
            </a:r>
            <a:r>
              <a:rPr b="1" i="1" lang="en" sz="2000">
                <a:solidFill>
                  <a:srgbClr val="45818E"/>
                </a:solidFill>
                <a:latin typeface="Merriweather"/>
                <a:ea typeface="Merriweather"/>
                <a:cs typeface="Merriweather"/>
                <a:sym typeface="Merriweather"/>
              </a:rPr>
              <a:t>reflex</a:t>
            </a:r>
            <a:r>
              <a:rPr lang="en" sz="2000">
                <a:solidFill>
                  <a:srgbClr val="45818E"/>
                </a:solidFill>
                <a:latin typeface="Merriweather"/>
                <a:ea typeface="Merriweather"/>
                <a:cs typeface="Merriweather"/>
                <a:sym typeface="Merriweather"/>
              </a:rPr>
              <a:t> (5th CN).</a:t>
            </a:r>
            <a:endParaRPr sz="2000">
              <a:solidFill>
                <a:srgbClr val="45818E"/>
              </a:solidFill>
              <a:latin typeface="Merriweather"/>
              <a:ea typeface="Merriweather"/>
              <a:cs typeface="Merriweather"/>
              <a:sym typeface="Merriweather"/>
            </a:endParaRPr>
          </a:p>
          <a:p>
            <a:pPr indent="0" lvl="0" marL="0" rtl="0" algn="l">
              <a:spcBef>
                <a:spcPts val="0"/>
              </a:spcBef>
              <a:spcAft>
                <a:spcPts val="0"/>
              </a:spcAft>
              <a:buNone/>
            </a:pPr>
            <a:r>
              <a:rPr lang="en" sz="2000">
                <a:highlight>
                  <a:srgbClr val="D9EAD3"/>
                </a:highlight>
                <a:latin typeface="Merriweather"/>
                <a:ea typeface="Merriweather"/>
                <a:cs typeface="Merriweather"/>
                <a:sym typeface="Merriweather"/>
              </a:rPr>
              <a:t>Functions:</a:t>
            </a:r>
            <a:endParaRPr sz="2000">
              <a:highlight>
                <a:srgbClr val="D9EAD3"/>
              </a:highlight>
              <a:latin typeface="Merriweather"/>
              <a:ea typeface="Merriweather"/>
              <a:cs typeface="Merriweather"/>
              <a:sym typeface="Merriweather"/>
            </a:endParaRPr>
          </a:p>
          <a:p>
            <a:pPr indent="0" lvl="0" marL="0" rtl="0" algn="l">
              <a:lnSpc>
                <a:spcPct val="115000"/>
              </a:lnSpc>
              <a:spcBef>
                <a:spcPts val="0"/>
              </a:spcBef>
              <a:spcAft>
                <a:spcPts val="0"/>
              </a:spcAft>
              <a:buNone/>
            </a:pPr>
            <a:r>
              <a:rPr lang="en" sz="2000">
                <a:solidFill>
                  <a:schemeClr val="dk1"/>
                </a:solidFill>
                <a:latin typeface="Merriweather"/>
                <a:ea typeface="Merriweather"/>
                <a:cs typeface="Merriweather"/>
                <a:sym typeface="Merriweather"/>
              </a:rPr>
              <a:t>1. To lubricate the bolus with salivary secretion.</a:t>
            </a:r>
            <a:endParaRPr sz="2000">
              <a:solidFill>
                <a:schemeClr val="dk1"/>
              </a:solidFill>
              <a:latin typeface="Merriweather"/>
              <a:ea typeface="Merriweather"/>
              <a:cs typeface="Merriweather"/>
              <a:sym typeface="Merriweather"/>
            </a:endParaRPr>
          </a:p>
          <a:p>
            <a:pPr indent="0" lvl="0" marL="0" rtl="0" algn="l">
              <a:lnSpc>
                <a:spcPct val="115000"/>
              </a:lnSpc>
              <a:spcBef>
                <a:spcPts val="0"/>
              </a:spcBef>
              <a:spcAft>
                <a:spcPts val="0"/>
              </a:spcAft>
              <a:buNone/>
            </a:pPr>
            <a:r>
              <a:rPr lang="en" sz="2000">
                <a:solidFill>
                  <a:schemeClr val="dk1"/>
                </a:solidFill>
                <a:latin typeface="Merriweather"/>
                <a:ea typeface="Merriweather"/>
                <a:cs typeface="Merriweather"/>
                <a:sym typeface="Merriweather"/>
              </a:rPr>
              <a:t>2. To breakdown the bolus to small particles.</a:t>
            </a:r>
            <a:endParaRPr sz="2000">
              <a:solidFill>
                <a:schemeClr val="dk1"/>
              </a:solidFill>
              <a:latin typeface="Merriweather"/>
              <a:ea typeface="Merriweather"/>
              <a:cs typeface="Merriweather"/>
              <a:sym typeface="Merriweather"/>
            </a:endParaRPr>
          </a:p>
          <a:p>
            <a:pPr indent="0" lvl="0" marL="0" rtl="0" algn="l">
              <a:lnSpc>
                <a:spcPct val="115000"/>
              </a:lnSpc>
              <a:spcBef>
                <a:spcPts val="0"/>
              </a:spcBef>
              <a:spcAft>
                <a:spcPts val="0"/>
              </a:spcAft>
              <a:buClr>
                <a:schemeClr val="dk1"/>
              </a:buClr>
              <a:buSzPts val="1100"/>
              <a:buFont typeface="Arial"/>
              <a:buNone/>
            </a:pPr>
            <a:r>
              <a:rPr lang="en" sz="2000">
                <a:solidFill>
                  <a:schemeClr val="dk1"/>
                </a:solidFill>
                <a:latin typeface="Merriweather"/>
                <a:ea typeface="Merriweather"/>
                <a:cs typeface="Merriweather"/>
                <a:sym typeface="Merriweather"/>
              </a:rPr>
              <a:t>3. To begin digestion of carbohydrate (by amylase).</a:t>
            </a:r>
            <a:endParaRPr sz="2000">
              <a:solidFill>
                <a:srgbClr val="93C47D"/>
              </a:solidFill>
              <a:latin typeface="Merriweather"/>
              <a:ea typeface="Merriweather"/>
              <a:cs typeface="Merriweather"/>
              <a:sym typeface="Merriweather"/>
            </a:endParaRPr>
          </a:p>
        </p:txBody>
      </p:sp>
      <p:pic>
        <p:nvPicPr>
          <p:cNvPr id="104" name="Google Shape;104;p14"/>
          <p:cNvPicPr preferRelativeResize="0"/>
          <p:nvPr/>
        </p:nvPicPr>
        <p:blipFill rotWithShape="1">
          <a:blip r:embed="rId5">
            <a:alphaModFix/>
          </a:blip>
          <a:srcRect b="0" l="0" r="25611" t="0"/>
          <a:stretch/>
        </p:blipFill>
        <p:spPr>
          <a:xfrm>
            <a:off x="7508317" y="16256821"/>
            <a:ext cx="5975096" cy="3049200"/>
          </a:xfrm>
          <a:prstGeom prst="rect">
            <a:avLst/>
          </a:prstGeom>
          <a:noFill/>
          <a:ln cap="flat" cmpd="sng" w="9525">
            <a:solidFill>
              <a:srgbClr val="000000"/>
            </a:solidFill>
            <a:prstDash val="solid"/>
            <a:round/>
            <a:headEnd len="sm" w="sm" type="none"/>
            <a:tailEnd len="sm" w="sm" type="none"/>
          </a:ln>
        </p:spPr>
      </p:pic>
      <p:sp>
        <p:nvSpPr>
          <p:cNvPr id="105" name="Google Shape;105;p14"/>
          <p:cNvSpPr txBox="1"/>
          <p:nvPr/>
        </p:nvSpPr>
        <p:spPr>
          <a:xfrm>
            <a:off x="11106150" y="15601950"/>
            <a:ext cx="28575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Merriweather"/>
                <a:ea typeface="Merriweather"/>
                <a:cs typeface="Merriweather"/>
                <a:sym typeface="Merriweather"/>
              </a:rPr>
              <a:t>Figure 2-1</a:t>
            </a:r>
            <a:endParaRPr b="1" sz="2600">
              <a:latin typeface="Merriweather"/>
              <a:ea typeface="Merriweather"/>
              <a:cs typeface="Merriweather"/>
              <a:sym typeface="Merriweather"/>
            </a:endParaRPr>
          </a:p>
        </p:txBody>
      </p:sp>
      <p:sp>
        <p:nvSpPr>
          <p:cNvPr id="106" name="Google Shape;106;p14"/>
          <p:cNvSpPr txBox="1"/>
          <p:nvPr/>
        </p:nvSpPr>
        <p:spPr>
          <a:xfrm>
            <a:off x="9067125" y="19306025"/>
            <a:ext cx="28575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Merriweather"/>
                <a:ea typeface="Merriweather"/>
                <a:cs typeface="Merriweather"/>
                <a:sym typeface="Merriweather"/>
              </a:rPr>
              <a:t>Figure 2-2</a:t>
            </a:r>
            <a:endParaRPr b="1" sz="2600">
              <a:latin typeface="Merriweather"/>
              <a:ea typeface="Merriweather"/>
              <a:cs typeface="Merriweather"/>
              <a:sym typeface="Merriweather"/>
            </a:endParaRPr>
          </a:p>
        </p:txBody>
      </p:sp>
      <p:pic>
        <p:nvPicPr>
          <p:cNvPr id="107" name="Google Shape;107;p14"/>
          <p:cNvPicPr preferRelativeResize="0"/>
          <p:nvPr/>
        </p:nvPicPr>
        <p:blipFill>
          <a:blip r:embed="rId6">
            <a:alphaModFix/>
          </a:blip>
          <a:stretch>
            <a:fillRect/>
          </a:stretch>
        </p:blipFill>
        <p:spPr>
          <a:xfrm>
            <a:off x="12023982" y="2794190"/>
            <a:ext cx="1424468" cy="142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5"/>
          <p:cNvSpPr/>
          <p:nvPr/>
        </p:nvSpPr>
        <p:spPr>
          <a:xfrm>
            <a:off x="1614550" y="8259800"/>
            <a:ext cx="1530600" cy="1673400"/>
          </a:xfrm>
          <a:prstGeom prst="rect">
            <a:avLst/>
          </a:prstGeom>
          <a:solidFill>
            <a:srgbClr val="EFEFEF"/>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113" name="Google Shape;113;p15"/>
          <p:cNvSpPr txBox="1"/>
          <p:nvPr/>
        </p:nvSpPr>
        <p:spPr>
          <a:xfrm>
            <a:off x="1381213" y="8468413"/>
            <a:ext cx="1887300" cy="14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38761D"/>
                </a:solidFill>
                <a:latin typeface="Merriweather"/>
                <a:ea typeface="Merriweather"/>
                <a:cs typeface="Merriweather"/>
                <a:sym typeface="Merriweather"/>
              </a:rPr>
              <a:t>Reflex</a:t>
            </a:r>
            <a:endParaRPr sz="1600">
              <a:solidFill>
                <a:srgbClr val="38761D"/>
              </a:solidFill>
              <a:latin typeface="Merriweather"/>
              <a:ea typeface="Merriweather"/>
              <a:cs typeface="Merriweather"/>
              <a:sym typeface="Merriweather"/>
            </a:endParaRPr>
          </a:p>
          <a:p>
            <a:pPr indent="0" lvl="0" marL="0" rtl="0" algn="ctr">
              <a:spcBef>
                <a:spcPts val="0"/>
              </a:spcBef>
              <a:spcAft>
                <a:spcPts val="0"/>
              </a:spcAft>
              <a:buNone/>
            </a:pPr>
            <a:r>
              <a:rPr lang="en" sz="1600">
                <a:solidFill>
                  <a:srgbClr val="38761D"/>
                </a:solidFill>
                <a:latin typeface="Merriweather"/>
                <a:ea typeface="Merriweather"/>
                <a:cs typeface="Merriweather"/>
                <a:sym typeface="Merriweather"/>
              </a:rPr>
              <a:t> inhibition</a:t>
            </a:r>
            <a:endParaRPr sz="1600">
              <a:solidFill>
                <a:srgbClr val="38761D"/>
              </a:solidFill>
              <a:latin typeface="Merriweather"/>
              <a:ea typeface="Merriweather"/>
              <a:cs typeface="Merriweather"/>
              <a:sym typeface="Merriweather"/>
            </a:endParaRPr>
          </a:p>
          <a:p>
            <a:pPr indent="0" lvl="0" marL="0" rtl="0" algn="ctr">
              <a:spcBef>
                <a:spcPts val="0"/>
              </a:spcBef>
              <a:spcAft>
                <a:spcPts val="0"/>
              </a:spcAft>
              <a:buNone/>
            </a:pPr>
            <a:r>
              <a:rPr lang="en" sz="1600">
                <a:solidFill>
                  <a:srgbClr val="38761D"/>
                </a:solidFill>
                <a:latin typeface="Merriweather"/>
                <a:ea typeface="Merriweather"/>
                <a:cs typeface="Merriweather"/>
                <a:sym typeface="Merriweather"/>
              </a:rPr>
              <a:t> to muscles</a:t>
            </a:r>
            <a:endParaRPr sz="1600">
              <a:solidFill>
                <a:srgbClr val="38761D"/>
              </a:solidFill>
              <a:latin typeface="Merriweather"/>
              <a:ea typeface="Merriweather"/>
              <a:cs typeface="Merriweather"/>
              <a:sym typeface="Merriweather"/>
            </a:endParaRPr>
          </a:p>
          <a:p>
            <a:pPr indent="0" lvl="0" marL="0" rtl="0" algn="ctr">
              <a:spcBef>
                <a:spcPts val="0"/>
              </a:spcBef>
              <a:spcAft>
                <a:spcPts val="0"/>
              </a:spcAft>
              <a:buNone/>
            </a:pPr>
            <a:r>
              <a:rPr lang="en" sz="1600">
                <a:solidFill>
                  <a:srgbClr val="38761D"/>
                </a:solidFill>
                <a:latin typeface="Merriweather"/>
                <a:ea typeface="Merriweather"/>
                <a:cs typeface="Merriweather"/>
                <a:sym typeface="Merriweather"/>
              </a:rPr>
              <a:t> of </a:t>
            </a:r>
            <a:endParaRPr sz="1600">
              <a:solidFill>
                <a:srgbClr val="38761D"/>
              </a:solidFill>
              <a:latin typeface="Merriweather"/>
              <a:ea typeface="Merriweather"/>
              <a:cs typeface="Merriweather"/>
              <a:sym typeface="Merriweather"/>
            </a:endParaRPr>
          </a:p>
          <a:p>
            <a:pPr indent="0" lvl="0" marL="0" rtl="0" algn="ctr">
              <a:spcBef>
                <a:spcPts val="0"/>
              </a:spcBef>
              <a:spcAft>
                <a:spcPts val="0"/>
              </a:spcAft>
              <a:buNone/>
            </a:pPr>
            <a:r>
              <a:rPr lang="en" sz="1600">
                <a:solidFill>
                  <a:srgbClr val="38761D"/>
                </a:solidFill>
                <a:latin typeface="Merriweather"/>
                <a:ea typeface="Merriweather"/>
                <a:cs typeface="Merriweather"/>
                <a:sym typeface="Merriweather"/>
              </a:rPr>
              <a:t>mastication</a:t>
            </a:r>
            <a:endParaRPr sz="1600">
              <a:solidFill>
                <a:srgbClr val="38761D"/>
              </a:solidFill>
              <a:latin typeface="Merriweather"/>
              <a:ea typeface="Merriweather"/>
              <a:cs typeface="Merriweather"/>
              <a:sym typeface="Merriweather"/>
            </a:endParaRPr>
          </a:p>
        </p:txBody>
      </p:sp>
      <p:sp>
        <p:nvSpPr>
          <p:cNvPr id="114" name="Google Shape;114;p15"/>
          <p:cNvSpPr/>
          <p:nvPr/>
        </p:nvSpPr>
        <p:spPr>
          <a:xfrm>
            <a:off x="317400" y="10864750"/>
            <a:ext cx="13514100" cy="8214600"/>
          </a:xfrm>
          <a:prstGeom prst="roundRect">
            <a:avLst>
              <a:gd fmla="val 3153" name="adj"/>
            </a:avLst>
          </a:prstGeom>
          <a:noFill/>
          <a:ln cap="flat" cmpd="sng" w="38100">
            <a:solidFill>
              <a:srgbClr val="76A5AF"/>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11530775" y="7421775"/>
            <a:ext cx="2443200" cy="3349200"/>
          </a:xfrm>
          <a:prstGeom prst="rightArrow">
            <a:avLst>
              <a:gd fmla="val 50000" name="adj1"/>
              <a:gd fmla="val 49531" name="adj2"/>
            </a:avLst>
          </a:prstGeom>
          <a:solidFill>
            <a:srgbClr val="6AA84F"/>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674EA7"/>
              </a:solidFill>
              <a:latin typeface="Arial"/>
              <a:ea typeface="Arial"/>
              <a:cs typeface="Arial"/>
              <a:sym typeface="Arial"/>
            </a:endParaRPr>
          </a:p>
        </p:txBody>
      </p:sp>
      <p:sp>
        <p:nvSpPr>
          <p:cNvPr id="116" name="Google Shape;116;p15"/>
          <p:cNvSpPr/>
          <p:nvPr/>
        </p:nvSpPr>
        <p:spPr>
          <a:xfrm>
            <a:off x="9777775" y="8259688"/>
            <a:ext cx="1781700" cy="1673400"/>
          </a:xfrm>
          <a:prstGeom prst="rect">
            <a:avLst/>
          </a:prstGeom>
          <a:solidFill>
            <a:srgbClr val="93C47D"/>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117" name="Google Shape;117;p15"/>
          <p:cNvSpPr/>
          <p:nvPr/>
        </p:nvSpPr>
        <p:spPr>
          <a:xfrm>
            <a:off x="7996075" y="8259675"/>
            <a:ext cx="1781700" cy="1673400"/>
          </a:xfrm>
          <a:prstGeom prst="rect">
            <a:avLst/>
          </a:prstGeom>
          <a:solidFill>
            <a:srgbClr val="B6D7A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118" name="Google Shape;118;p15"/>
          <p:cNvSpPr/>
          <p:nvPr/>
        </p:nvSpPr>
        <p:spPr>
          <a:xfrm>
            <a:off x="6232760" y="8259672"/>
            <a:ext cx="1772100" cy="1673400"/>
          </a:xfrm>
          <a:prstGeom prst="rect">
            <a:avLst/>
          </a:prstGeom>
          <a:solidFill>
            <a:srgbClr val="D9EAD3"/>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119" name="Google Shape;119;p15"/>
          <p:cNvSpPr/>
          <p:nvPr/>
        </p:nvSpPr>
        <p:spPr>
          <a:xfrm>
            <a:off x="4651750" y="8259638"/>
            <a:ext cx="1717800" cy="1673400"/>
          </a:xfrm>
          <a:prstGeom prst="rect">
            <a:avLst/>
          </a:prstGeom>
          <a:solidFill>
            <a:srgbClr val="CCCCCC"/>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120" name="Google Shape;120;p15"/>
          <p:cNvSpPr/>
          <p:nvPr/>
        </p:nvSpPr>
        <p:spPr>
          <a:xfrm>
            <a:off x="3056275" y="8259750"/>
            <a:ext cx="1635900" cy="1673400"/>
          </a:xfrm>
          <a:prstGeom prst="rect">
            <a:avLst/>
          </a:prstGeom>
          <a:solidFill>
            <a:srgbClr val="D9D9D9"/>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121" name="Google Shape;121;p15"/>
          <p:cNvSpPr/>
          <p:nvPr/>
        </p:nvSpPr>
        <p:spPr>
          <a:xfrm rot="-5400000">
            <a:off x="28825" y="8350995"/>
            <a:ext cx="1679400" cy="1491000"/>
          </a:xfrm>
          <a:prstGeom prst="round2SameRect">
            <a:avLst>
              <a:gd fmla="val 50000" name="adj1"/>
              <a:gd fmla="val 0" name="adj2"/>
            </a:avLst>
          </a:prstGeom>
          <a:solidFill>
            <a:srgbClr val="F3F3F3"/>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b="0" i="0" sz="700" u="none" cap="none" strike="noStrike">
              <a:solidFill>
                <a:srgbClr val="FFFFFF"/>
              </a:solidFill>
              <a:latin typeface="Arial"/>
              <a:ea typeface="Arial"/>
              <a:cs typeface="Arial"/>
              <a:sym typeface="Arial"/>
            </a:endParaRPr>
          </a:p>
        </p:txBody>
      </p:sp>
      <p:sp>
        <p:nvSpPr>
          <p:cNvPr id="122" name="Google Shape;122;p15"/>
          <p:cNvSpPr txBox="1"/>
          <p:nvPr/>
        </p:nvSpPr>
        <p:spPr>
          <a:xfrm>
            <a:off x="11525950" y="8414121"/>
            <a:ext cx="2305500" cy="109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Merriweather"/>
                <a:ea typeface="Merriweather"/>
                <a:cs typeface="Merriweather"/>
                <a:sym typeface="Merriweather"/>
              </a:rPr>
              <a:t>Rebound contraction </a:t>
            </a:r>
            <a:endParaRPr sz="1700">
              <a:solidFill>
                <a:srgbClr val="FFFFFF"/>
              </a:solidFill>
              <a:latin typeface="Merriweather"/>
              <a:ea typeface="Merriweather"/>
              <a:cs typeface="Merriweather"/>
              <a:sym typeface="Merriweather"/>
            </a:endParaRPr>
          </a:p>
          <a:p>
            <a:pPr indent="0" lvl="0" marL="0" rtl="0" algn="ctr">
              <a:spcBef>
                <a:spcPts val="0"/>
              </a:spcBef>
              <a:spcAft>
                <a:spcPts val="0"/>
              </a:spcAft>
              <a:buNone/>
            </a:pPr>
            <a:r>
              <a:rPr lang="en" sz="1700">
                <a:solidFill>
                  <a:srgbClr val="FFFFFF"/>
                </a:solidFill>
                <a:latin typeface="Merriweather"/>
                <a:ea typeface="Merriweather"/>
                <a:cs typeface="Merriweather"/>
                <a:sym typeface="Merriweather"/>
              </a:rPr>
              <a:t>(This process is repeated again and again) </a:t>
            </a:r>
            <a:endParaRPr sz="1700">
              <a:solidFill>
                <a:srgbClr val="FFFFFF"/>
              </a:solidFill>
              <a:latin typeface="Merriweather"/>
              <a:ea typeface="Merriweather"/>
              <a:cs typeface="Merriweather"/>
              <a:sym typeface="Merriweather"/>
            </a:endParaRPr>
          </a:p>
        </p:txBody>
      </p:sp>
      <p:sp>
        <p:nvSpPr>
          <p:cNvPr id="123" name="Google Shape;123;p15"/>
          <p:cNvSpPr txBox="1"/>
          <p:nvPr/>
        </p:nvSpPr>
        <p:spPr>
          <a:xfrm>
            <a:off x="9890050" y="8251819"/>
            <a:ext cx="1635900" cy="76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rgbClr val="F3F3F3"/>
                </a:solidFill>
                <a:latin typeface="Merriweather"/>
                <a:ea typeface="Merriweather"/>
                <a:cs typeface="Merriweather"/>
                <a:sym typeface="Merriweather"/>
              </a:rPr>
              <a:t>Jaw muscles are once again inhibited &gt; jaw drops</a:t>
            </a:r>
            <a:endParaRPr sz="1900">
              <a:solidFill>
                <a:srgbClr val="F3F3F3"/>
              </a:solidFill>
            </a:endParaRPr>
          </a:p>
        </p:txBody>
      </p:sp>
      <p:sp>
        <p:nvSpPr>
          <p:cNvPr id="124" name="Google Shape;124;p15"/>
          <p:cNvSpPr txBox="1"/>
          <p:nvPr/>
        </p:nvSpPr>
        <p:spPr>
          <a:xfrm>
            <a:off x="7818900" y="8256875"/>
            <a:ext cx="2094900" cy="95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rgbClr val="EFEFEF"/>
                </a:solidFill>
                <a:latin typeface="Merriweather"/>
                <a:ea typeface="Merriweather"/>
                <a:cs typeface="Merriweather"/>
                <a:sym typeface="Merriweather"/>
              </a:rPr>
              <a:t>Bolus is compressed again against the linings of the mouth </a:t>
            </a:r>
            <a:endParaRPr sz="1900">
              <a:solidFill>
                <a:srgbClr val="EFEFEF"/>
              </a:solidFill>
              <a:latin typeface="Merriweather"/>
              <a:ea typeface="Merriweather"/>
              <a:cs typeface="Merriweather"/>
              <a:sym typeface="Merriweather"/>
            </a:endParaRPr>
          </a:p>
        </p:txBody>
      </p:sp>
      <p:sp>
        <p:nvSpPr>
          <p:cNvPr id="125" name="Google Shape;125;p15"/>
          <p:cNvSpPr txBox="1"/>
          <p:nvPr/>
        </p:nvSpPr>
        <p:spPr>
          <a:xfrm>
            <a:off x="6293950" y="8475000"/>
            <a:ext cx="1772100" cy="95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93C47D"/>
                </a:solidFill>
                <a:latin typeface="Merriweather"/>
                <a:ea typeface="Merriweather"/>
                <a:cs typeface="Merriweather"/>
                <a:sym typeface="Merriweather"/>
              </a:rPr>
              <a:t>Jaw raises (closure of the teeth) </a:t>
            </a:r>
            <a:endParaRPr sz="1800">
              <a:solidFill>
                <a:srgbClr val="93C47D"/>
              </a:solidFill>
              <a:latin typeface="Merriweather"/>
              <a:ea typeface="Merriweather"/>
              <a:cs typeface="Merriweather"/>
              <a:sym typeface="Merriweather"/>
            </a:endParaRPr>
          </a:p>
        </p:txBody>
      </p:sp>
      <p:sp>
        <p:nvSpPr>
          <p:cNvPr id="126" name="Google Shape;126;p15"/>
          <p:cNvSpPr txBox="1"/>
          <p:nvPr/>
        </p:nvSpPr>
        <p:spPr>
          <a:xfrm flipH="1">
            <a:off x="4626688" y="8576713"/>
            <a:ext cx="1717800" cy="120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rgbClr val="6AA84F"/>
                </a:solidFill>
                <a:latin typeface="Merriweather"/>
                <a:ea typeface="Merriweather"/>
                <a:cs typeface="Merriweather"/>
                <a:sym typeface="Merriweather"/>
              </a:rPr>
              <a:t>Rebound </a:t>
            </a:r>
            <a:endParaRPr sz="1900">
              <a:solidFill>
                <a:srgbClr val="6AA84F"/>
              </a:solidFill>
              <a:latin typeface="Merriweather"/>
              <a:ea typeface="Merriweather"/>
              <a:cs typeface="Merriweather"/>
              <a:sym typeface="Merriweather"/>
            </a:endParaRPr>
          </a:p>
          <a:p>
            <a:pPr indent="0" lvl="0" marL="0" rtl="0" algn="ctr">
              <a:spcBef>
                <a:spcPts val="0"/>
              </a:spcBef>
              <a:spcAft>
                <a:spcPts val="0"/>
              </a:spcAft>
              <a:buNone/>
            </a:pPr>
            <a:r>
              <a:rPr lang="en" sz="1900">
                <a:solidFill>
                  <a:srgbClr val="6AA84F"/>
                </a:solidFill>
                <a:latin typeface="Merriweather"/>
                <a:ea typeface="Merriweather"/>
                <a:cs typeface="Merriweather"/>
                <a:sym typeface="Merriweather"/>
              </a:rPr>
              <a:t>contraction</a:t>
            </a:r>
            <a:endParaRPr sz="1900">
              <a:solidFill>
                <a:srgbClr val="6AA84F"/>
              </a:solidFill>
              <a:latin typeface="Merriweather"/>
              <a:ea typeface="Merriweather"/>
              <a:cs typeface="Merriweather"/>
              <a:sym typeface="Merriweather"/>
            </a:endParaRPr>
          </a:p>
        </p:txBody>
      </p:sp>
      <p:sp>
        <p:nvSpPr>
          <p:cNvPr id="127" name="Google Shape;127;p15"/>
          <p:cNvSpPr txBox="1"/>
          <p:nvPr/>
        </p:nvSpPr>
        <p:spPr>
          <a:xfrm>
            <a:off x="2899763" y="8278238"/>
            <a:ext cx="1887300" cy="150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6AA84F"/>
                </a:solidFill>
                <a:latin typeface="Merriweather"/>
                <a:ea typeface="Merriweather"/>
                <a:cs typeface="Merriweather"/>
                <a:sym typeface="Merriweather"/>
              </a:rPr>
              <a:t>Jaw</a:t>
            </a:r>
            <a:endParaRPr sz="1600">
              <a:solidFill>
                <a:srgbClr val="6AA84F"/>
              </a:solidFill>
              <a:latin typeface="Merriweather"/>
              <a:ea typeface="Merriweather"/>
              <a:cs typeface="Merriweather"/>
              <a:sym typeface="Merriweather"/>
            </a:endParaRPr>
          </a:p>
          <a:p>
            <a:pPr indent="0" lvl="0" marL="0" rtl="0" algn="ctr">
              <a:spcBef>
                <a:spcPts val="0"/>
              </a:spcBef>
              <a:spcAft>
                <a:spcPts val="0"/>
              </a:spcAft>
              <a:buNone/>
            </a:pPr>
            <a:r>
              <a:rPr lang="en" sz="1600">
                <a:solidFill>
                  <a:srgbClr val="6AA84F"/>
                </a:solidFill>
                <a:latin typeface="Merriweather"/>
                <a:ea typeface="Merriweather"/>
                <a:cs typeface="Merriweather"/>
                <a:sym typeface="Merriweather"/>
              </a:rPr>
              <a:t> drops&gt; The drop initiates a stretch reflex</a:t>
            </a:r>
            <a:endParaRPr sz="1600">
              <a:solidFill>
                <a:srgbClr val="6AA84F"/>
              </a:solidFill>
              <a:latin typeface="Merriweather"/>
              <a:ea typeface="Merriweather"/>
              <a:cs typeface="Merriweather"/>
              <a:sym typeface="Merriweather"/>
            </a:endParaRPr>
          </a:p>
          <a:p>
            <a:pPr indent="0" lvl="0" marL="0" rtl="0" algn="ctr">
              <a:spcBef>
                <a:spcPts val="0"/>
              </a:spcBef>
              <a:spcAft>
                <a:spcPts val="0"/>
              </a:spcAft>
              <a:buNone/>
            </a:pPr>
            <a:r>
              <a:rPr lang="en" sz="1600">
                <a:solidFill>
                  <a:srgbClr val="6AA84F"/>
                </a:solidFill>
                <a:latin typeface="Merriweather"/>
                <a:ea typeface="Merriweather"/>
                <a:cs typeface="Merriweather"/>
                <a:sym typeface="Merriweather"/>
              </a:rPr>
              <a:t> in jaw</a:t>
            </a:r>
            <a:endParaRPr sz="1600">
              <a:solidFill>
                <a:srgbClr val="6AA84F"/>
              </a:solidFill>
              <a:latin typeface="Merriweather"/>
              <a:ea typeface="Merriweather"/>
              <a:cs typeface="Merriweather"/>
              <a:sym typeface="Merriweather"/>
            </a:endParaRPr>
          </a:p>
          <a:p>
            <a:pPr indent="0" lvl="0" marL="0" rtl="0" algn="ctr">
              <a:spcBef>
                <a:spcPts val="0"/>
              </a:spcBef>
              <a:spcAft>
                <a:spcPts val="0"/>
              </a:spcAft>
              <a:buNone/>
            </a:pPr>
            <a:r>
              <a:rPr lang="en" sz="1600">
                <a:solidFill>
                  <a:srgbClr val="6AA84F"/>
                </a:solidFill>
                <a:latin typeface="Merriweather"/>
                <a:ea typeface="Merriweather"/>
                <a:cs typeface="Merriweather"/>
                <a:sym typeface="Merriweather"/>
              </a:rPr>
              <a:t> muscles</a:t>
            </a:r>
            <a:endParaRPr sz="1600">
              <a:solidFill>
                <a:srgbClr val="6AA84F"/>
              </a:solidFill>
              <a:latin typeface="Merriweather"/>
              <a:ea typeface="Merriweather"/>
              <a:cs typeface="Merriweather"/>
              <a:sym typeface="Merriweather"/>
            </a:endParaRPr>
          </a:p>
        </p:txBody>
      </p:sp>
      <p:sp>
        <p:nvSpPr>
          <p:cNvPr id="128" name="Google Shape;128;p15"/>
          <p:cNvSpPr txBox="1"/>
          <p:nvPr/>
        </p:nvSpPr>
        <p:spPr>
          <a:xfrm flipH="1">
            <a:off x="405253" y="8768025"/>
            <a:ext cx="1209300" cy="120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rgbClr val="274E13"/>
                </a:solidFill>
                <a:latin typeface="Merriweather"/>
                <a:ea typeface="Merriweather"/>
                <a:cs typeface="Merriweather"/>
                <a:sym typeface="Merriweather"/>
              </a:rPr>
              <a:t>Food in </a:t>
            </a:r>
            <a:endParaRPr sz="1900">
              <a:solidFill>
                <a:srgbClr val="274E13"/>
              </a:solidFill>
              <a:latin typeface="Merriweather"/>
              <a:ea typeface="Merriweather"/>
              <a:cs typeface="Merriweather"/>
              <a:sym typeface="Merriweather"/>
            </a:endParaRPr>
          </a:p>
          <a:p>
            <a:pPr indent="0" lvl="0" marL="0" rtl="0" algn="ctr">
              <a:spcBef>
                <a:spcPts val="0"/>
              </a:spcBef>
              <a:spcAft>
                <a:spcPts val="0"/>
              </a:spcAft>
              <a:buNone/>
            </a:pPr>
            <a:r>
              <a:rPr lang="en" sz="1900">
                <a:solidFill>
                  <a:srgbClr val="274E13"/>
                </a:solidFill>
                <a:latin typeface="Merriweather"/>
                <a:ea typeface="Merriweather"/>
                <a:cs typeface="Merriweather"/>
                <a:sym typeface="Merriweather"/>
              </a:rPr>
              <a:t>mouth </a:t>
            </a:r>
            <a:endParaRPr sz="1900">
              <a:solidFill>
                <a:srgbClr val="274E13"/>
              </a:solidFill>
              <a:latin typeface="Merriweather"/>
              <a:ea typeface="Merriweather"/>
              <a:cs typeface="Merriweather"/>
              <a:sym typeface="Merriweather"/>
            </a:endParaRPr>
          </a:p>
        </p:txBody>
      </p:sp>
      <p:sp>
        <p:nvSpPr>
          <p:cNvPr id="129" name="Google Shape;129;p15"/>
          <p:cNvSpPr/>
          <p:nvPr/>
        </p:nvSpPr>
        <p:spPr>
          <a:xfrm>
            <a:off x="317400" y="2036775"/>
            <a:ext cx="13602000" cy="5067300"/>
          </a:xfrm>
          <a:prstGeom prst="roundRect">
            <a:avLst>
              <a:gd fmla="val 5462" name="adj"/>
            </a:avLst>
          </a:prstGeom>
          <a:noFill/>
          <a:ln cap="flat" cmpd="sng" w="28575">
            <a:solidFill>
              <a:srgbClr val="8E7CC3"/>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31" name="Google Shape;131;p15"/>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32" name="Google Shape;132;p15"/>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Two </a:t>
            </a:r>
            <a:endParaRPr sz="3500">
              <a:latin typeface="Oswald"/>
              <a:ea typeface="Oswald"/>
              <a:cs typeface="Oswald"/>
              <a:sym typeface="Oswald"/>
            </a:endParaRPr>
          </a:p>
        </p:txBody>
      </p:sp>
      <p:sp>
        <p:nvSpPr>
          <p:cNvPr id="133" name="Google Shape;133;p15"/>
          <p:cNvSpPr txBox="1"/>
          <p:nvPr/>
        </p:nvSpPr>
        <p:spPr>
          <a:xfrm>
            <a:off x="4" y="370475"/>
            <a:ext cx="656700" cy="699600"/>
          </a:xfrm>
          <a:prstGeom prst="rect">
            <a:avLst/>
          </a:prstGeom>
          <a:noFill/>
          <a:ln>
            <a:noFill/>
          </a:ln>
        </p:spPr>
        <p:txBody>
          <a:bodyPr anchorCtr="0" anchor="t" bIns="58200" lIns="58200" spcFirstLastPara="1" rIns="58200" wrap="square" tIns="58200">
            <a:noAutofit/>
          </a:bodyPr>
          <a:lstStyle/>
          <a:p>
            <a:pPr indent="0" lvl="0" marL="0" rtl="0" algn="ctr">
              <a:spcBef>
                <a:spcPts val="0"/>
              </a:spcBef>
              <a:spcAft>
                <a:spcPts val="0"/>
              </a:spcAft>
              <a:buNone/>
            </a:pPr>
            <a:r>
              <a:rPr lang="en" sz="4500">
                <a:solidFill>
                  <a:srgbClr val="FFFFFF"/>
                </a:solidFill>
                <a:latin typeface="Oswald"/>
                <a:ea typeface="Oswald"/>
                <a:cs typeface="Oswald"/>
                <a:sym typeface="Oswald"/>
              </a:rPr>
              <a:t>2</a:t>
            </a:r>
            <a:endParaRPr sz="4500">
              <a:solidFill>
                <a:srgbClr val="FFFFFF"/>
              </a:solidFill>
              <a:latin typeface="Oswald"/>
              <a:ea typeface="Oswald"/>
              <a:cs typeface="Oswald"/>
              <a:sym typeface="Oswald"/>
            </a:endParaRPr>
          </a:p>
        </p:txBody>
      </p:sp>
      <p:sp>
        <p:nvSpPr>
          <p:cNvPr id="134" name="Google Shape;134;p15"/>
          <p:cNvSpPr txBox="1"/>
          <p:nvPr/>
        </p:nvSpPr>
        <p:spPr>
          <a:xfrm>
            <a:off x="929925" y="370500"/>
            <a:ext cx="104019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ESOPHAGEAL MOTILITY AND PATHOPHYSIOLOGY OF REFLUX DISEASE</a:t>
            </a:r>
            <a:endParaRPr sz="3100">
              <a:solidFill>
                <a:srgbClr val="FFFFFF"/>
              </a:solidFill>
              <a:latin typeface="Oswald"/>
              <a:ea typeface="Oswald"/>
              <a:cs typeface="Oswald"/>
              <a:sym typeface="Oswald"/>
            </a:endParaRPr>
          </a:p>
        </p:txBody>
      </p:sp>
      <p:sp>
        <p:nvSpPr>
          <p:cNvPr id="135" name="Google Shape;135;p15"/>
          <p:cNvSpPr txBox="1"/>
          <p:nvPr/>
        </p:nvSpPr>
        <p:spPr>
          <a:xfrm>
            <a:off x="758375" y="1008075"/>
            <a:ext cx="11524200" cy="9525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000">
                <a:highlight>
                  <a:srgbClr val="D9D2E9"/>
                </a:highlight>
                <a:latin typeface="Oswald"/>
                <a:ea typeface="Oswald"/>
                <a:cs typeface="Oswald"/>
                <a:sym typeface="Oswald"/>
              </a:rPr>
              <a:t>Mastication (Chewing)</a:t>
            </a:r>
            <a:endParaRPr sz="4000">
              <a:highlight>
                <a:srgbClr val="D9D2E9"/>
              </a:highlight>
              <a:latin typeface="Oswald"/>
              <a:ea typeface="Oswald"/>
              <a:cs typeface="Oswald"/>
              <a:sym typeface="Oswald"/>
            </a:endParaRPr>
          </a:p>
        </p:txBody>
      </p:sp>
      <p:sp>
        <p:nvSpPr>
          <p:cNvPr id="136" name="Google Shape;136;p15"/>
          <p:cNvSpPr txBox="1"/>
          <p:nvPr/>
        </p:nvSpPr>
        <p:spPr>
          <a:xfrm>
            <a:off x="426900" y="2036775"/>
            <a:ext cx="132432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Merriweather"/>
                <a:ea typeface="Merriweather"/>
                <a:cs typeface="Merriweather"/>
                <a:sym typeface="Merriweather"/>
              </a:rPr>
              <a:t>Teeth organization:</a:t>
            </a:r>
            <a:endParaRPr b="1" sz="2800">
              <a:latin typeface="Merriweather"/>
              <a:ea typeface="Merriweather"/>
              <a:cs typeface="Merriweather"/>
              <a:sym typeface="Merriweather"/>
            </a:endParaRPr>
          </a:p>
          <a:p>
            <a:pPr indent="0" lvl="0" marL="0" rtl="0" algn="l">
              <a:spcBef>
                <a:spcPts val="0"/>
              </a:spcBef>
              <a:spcAft>
                <a:spcPts val="0"/>
              </a:spcAft>
              <a:buNone/>
            </a:pPr>
            <a:r>
              <a:t/>
            </a:r>
            <a:endParaRPr b="1" sz="2800">
              <a:latin typeface="Merriweather"/>
              <a:ea typeface="Merriweather"/>
              <a:cs typeface="Merriweather"/>
              <a:sym typeface="Merriweather"/>
            </a:endParaRPr>
          </a:p>
          <a:p>
            <a:pPr indent="0" lvl="0" marL="0" rtl="0" algn="l">
              <a:spcBef>
                <a:spcPts val="0"/>
              </a:spcBef>
              <a:spcAft>
                <a:spcPts val="0"/>
              </a:spcAft>
              <a:buNone/>
            </a:pPr>
            <a:r>
              <a:t/>
            </a:r>
            <a:endParaRPr b="1" sz="2800">
              <a:latin typeface="Merriweather"/>
              <a:ea typeface="Merriweather"/>
              <a:cs typeface="Merriweather"/>
              <a:sym typeface="Merriweather"/>
            </a:endParaRPr>
          </a:p>
          <a:p>
            <a:pPr indent="0" lvl="0" marL="0" rtl="0" algn="l">
              <a:spcBef>
                <a:spcPts val="0"/>
              </a:spcBef>
              <a:spcAft>
                <a:spcPts val="0"/>
              </a:spcAft>
              <a:buNone/>
            </a:pPr>
            <a:r>
              <a:rPr b="1" lang="en" sz="2800">
                <a:latin typeface="Merriweather"/>
                <a:ea typeface="Merriweather"/>
                <a:cs typeface="Merriweather"/>
                <a:sym typeface="Merriweather"/>
              </a:rPr>
              <a:t>Chewing muscles are innervated by cranial nerve V (trigeminal nerve):</a:t>
            </a:r>
            <a:endParaRPr b="1" sz="2800">
              <a:latin typeface="Merriweather"/>
              <a:ea typeface="Merriweather"/>
              <a:cs typeface="Merriweather"/>
              <a:sym typeface="Merriweather"/>
            </a:endParaRPr>
          </a:p>
          <a:p>
            <a:pPr indent="-393700" lvl="0" marL="457200" rtl="0" algn="l">
              <a:spcBef>
                <a:spcPts val="0"/>
              </a:spcBef>
              <a:spcAft>
                <a:spcPts val="0"/>
              </a:spcAft>
              <a:buClr>
                <a:srgbClr val="B4A7D6"/>
              </a:buClr>
              <a:buSzPts val="2600"/>
              <a:buFont typeface="Merriweather"/>
              <a:buChar char="★"/>
            </a:pPr>
            <a:r>
              <a:rPr lang="en" sz="2600">
                <a:latin typeface="Merriweather"/>
                <a:ea typeface="Merriweather"/>
                <a:cs typeface="Merriweather"/>
                <a:sym typeface="Merriweather"/>
              </a:rPr>
              <a:t>Masseter </a:t>
            </a:r>
            <a:endParaRPr sz="2600">
              <a:latin typeface="Merriweather"/>
              <a:ea typeface="Merriweather"/>
              <a:cs typeface="Merriweather"/>
              <a:sym typeface="Merriweather"/>
            </a:endParaRPr>
          </a:p>
          <a:p>
            <a:pPr indent="-393700" lvl="0" marL="457200" rtl="0" algn="l">
              <a:spcBef>
                <a:spcPts val="0"/>
              </a:spcBef>
              <a:spcAft>
                <a:spcPts val="0"/>
              </a:spcAft>
              <a:buClr>
                <a:srgbClr val="B4A7D6"/>
              </a:buClr>
              <a:buSzPts val="2600"/>
              <a:buFont typeface="Merriweather"/>
              <a:buChar char="★"/>
            </a:pPr>
            <a:r>
              <a:rPr lang="en" sz="2600">
                <a:latin typeface="Merriweather"/>
                <a:ea typeface="Merriweather"/>
                <a:cs typeface="Merriweather"/>
                <a:sym typeface="Merriweather"/>
              </a:rPr>
              <a:t>Temporalis</a:t>
            </a:r>
            <a:endParaRPr sz="2600">
              <a:latin typeface="Merriweather"/>
              <a:ea typeface="Merriweather"/>
              <a:cs typeface="Merriweather"/>
              <a:sym typeface="Merriweather"/>
            </a:endParaRPr>
          </a:p>
          <a:p>
            <a:pPr indent="-393700" lvl="0" marL="457200" rtl="0" algn="l">
              <a:spcBef>
                <a:spcPts val="0"/>
              </a:spcBef>
              <a:spcAft>
                <a:spcPts val="0"/>
              </a:spcAft>
              <a:buClr>
                <a:srgbClr val="B4A7D6"/>
              </a:buClr>
              <a:buSzPts val="2600"/>
              <a:buFont typeface="Merriweather"/>
              <a:buChar char="★"/>
            </a:pPr>
            <a:r>
              <a:rPr lang="en" sz="2600">
                <a:latin typeface="Merriweather"/>
                <a:ea typeface="Merriweather"/>
                <a:cs typeface="Merriweather"/>
                <a:sym typeface="Merriweather"/>
              </a:rPr>
              <a:t>Pterygoid (lateral &amp; medial)</a:t>
            </a:r>
            <a:endParaRPr sz="2600">
              <a:latin typeface="Merriweather"/>
              <a:ea typeface="Merriweather"/>
              <a:cs typeface="Merriweather"/>
              <a:sym typeface="Merriweather"/>
            </a:endParaRPr>
          </a:p>
        </p:txBody>
      </p:sp>
      <p:sp>
        <p:nvSpPr>
          <p:cNvPr id="137" name="Google Shape;137;p15"/>
          <p:cNvSpPr txBox="1"/>
          <p:nvPr/>
        </p:nvSpPr>
        <p:spPr>
          <a:xfrm>
            <a:off x="324150" y="5188450"/>
            <a:ext cx="13345800" cy="12783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Clr>
                <a:srgbClr val="674EA7"/>
              </a:buClr>
              <a:buSzPts val="2800"/>
              <a:buFont typeface="Merriweather"/>
              <a:buChar char="●"/>
            </a:pPr>
            <a:r>
              <a:rPr b="1" lang="en" sz="2800">
                <a:solidFill>
                  <a:srgbClr val="351C75"/>
                </a:solidFill>
                <a:latin typeface="Merriweather"/>
                <a:ea typeface="Merriweather"/>
                <a:cs typeface="Merriweather"/>
                <a:sym typeface="Merriweather"/>
              </a:rPr>
              <a:t>Taste centers in the brainstem and hypothalamus responsible for  rhythmical chewing  movements.</a:t>
            </a:r>
            <a:r>
              <a:rPr b="1" lang="en" sz="2800">
                <a:latin typeface="Merriweather"/>
                <a:ea typeface="Merriweather"/>
                <a:cs typeface="Merriweather"/>
                <a:sym typeface="Merriweather"/>
              </a:rPr>
              <a:t> </a:t>
            </a:r>
            <a:endParaRPr b="1" sz="2800">
              <a:latin typeface="Merriweather"/>
              <a:ea typeface="Merriweather"/>
              <a:cs typeface="Merriweather"/>
              <a:sym typeface="Merriweather"/>
            </a:endParaRPr>
          </a:p>
          <a:p>
            <a:pPr indent="-406400" lvl="0" marL="457200" rtl="0" algn="l">
              <a:spcBef>
                <a:spcPts val="0"/>
              </a:spcBef>
              <a:spcAft>
                <a:spcPts val="0"/>
              </a:spcAft>
              <a:buClr>
                <a:srgbClr val="674EA7"/>
              </a:buClr>
              <a:buSzPts val="2800"/>
              <a:buFont typeface="Merriweather"/>
              <a:buChar char="●"/>
            </a:pPr>
            <a:r>
              <a:rPr b="1" lang="en" sz="2800">
                <a:solidFill>
                  <a:srgbClr val="351C75"/>
                </a:solidFill>
                <a:latin typeface="Merriweather"/>
                <a:ea typeface="Merriweather"/>
                <a:cs typeface="Merriweather"/>
                <a:sym typeface="Merriweather"/>
              </a:rPr>
              <a:t>Much of the chewing process is caused by </a:t>
            </a:r>
            <a:r>
              <a:rPr b="1" lang="en" sz="2800" u="sng">
                <a:solidFill>
                  <a:srgbClr val="351C75"/>
                </a:solidFill>
                <a:latin typeface="Merriweather"/>
                <a:ea typeface="Merriweather"/>
                <a:cs typeface="Merriweather"/>
                <a:sym typeface="Merriweather"/>
              </a:rPr>
              <a:t> chewing  reflex</a:t>
            </a:r>
            <a:r>
              <a:rPr b="1" lang="en" sz="2800">
                <a:solidFill>
                  <a:srgbClr val="351C75"/>
                </a:solidFill>
                <a:latin typeface="Merriweather"/>
                <a:ea typeface="Merriweather"/>
                <a:cs typeface="Merriweather"/>
                <a:sym typeface="Merriweather"/>
              </a:rPr>
              <a:t>  &amp; </a:t>
            </a:r>
            <a:r>
              <a:rPr b="1" lang="en" sz="2800" u="sng">
                <a:solidFill>
                  <a:srgbClr val="351C75"/>
                </a:solidFill>
                <a:latin typeface="Merriweather"/>
                <a:ea typeface="Merriweather"/>
                <a:cs typeface="Merriweather"/>
                <a:sym typeface="Merriweather"/>
              </a:rPr>
              <a:t>stretch  reflex</a:t>
            </a:r>
            <a:r>
              <a:rPr b="1" lang="en" sz="2800">
                <a:solidFill>
                  <a:srgbClr val="351C75"/>
                </a:solidFill>
                <a:latin typeface="Merriweather"/>
                <a:ea typeface="Merriweather"/>
                <a:cs typeface="Merriweather"/>
                <a:sym typeface="Merriweather"/>
              </a:rPr>
              <a:t>.</a:t>
            </a:r>
            <a:endParaRPr b="1" sz="2800">
              <a:solidFill>
                <a:srgbClr val="351C75"/>
              </a:solidFill>
              <a:latin typeface="Merriweather"/>
              <a:ea typeface="Merriweather"/>
              <a:cs typeface="Merriweather"/>
              <a:sym typeface="Merriweather"/>
            </a:endParaRPr>
          </a:p>
        </p:txBody>
      </p:sp>
      <p:sp>
        <p:nvSpPr>
          <p:cNvPr id="138" name="Google Shape;138;p15"/>
          <p:cNvSpPr txBox="1"/>
          <p:nvPr/>
        </p:nvSpPr>
        <p:spPr>
          <a:xfrm>
            <a:off x="844750" y="7104127"/>
            <a:ext cx="11666400" cy="9642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600">
                <a:highlight>
                  <a:srgbClr val="D9EAD3"/>
                </a:highlight>
                <a:latin typeface="Oswald"/>
                <a:ea typeface="Oswald"/>
                <a:cs typeface="Oswald"/>
                <a:sym typeface="Oswald"/>
              </a:rPr>
              <a:t>Chewing (Stretch) Reflex</a:t>
            </a:r>
            <a:endParaRPr sz="4600">
              <a:highlight>
                <a:srgbClr val="D9EAD3"/>
              </a:highlight>
              <a:latin typeface="Oswald"/>
              <a:ea typeface="Oswald"/>
              <a:cs typeface="Oswald"/>
              <a:sym typeface="Oswald"/>
            </a:endParaRPr>
          </a:p>
        </p:txBody>
      </p:sp>
      <p:sp>
        <p:nvSpPr>
          <p:cNvPr id="139" name="Google Shape;139;p15"/>
          <p:cNvSpPr/>
          <p:nvPr/>
        </p:nvSpPr>
        <p:spPr>
          <a:xfrm>
            <a:off x="457400" y="7484216"/>
            <a:ext cx="456600" cy="417900"/>
          </a:xfrm>
          <a:prstGeom prst="rect">
            <a:avLst/>
          </a:prstGeom>
          <a:solidFill>
            <a:srgbClr val="B6D7A8"/>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674EA7"/>
              </a:solidFill>
            </a:endParaRPr>
          </a:p>
        </p:txBody>
      </p:sp>
      <p:sp>
        <p:nvSpPr>
          <p:cNvPr id="140" name="Google Shape;140;p15"/>
          <p:cNvSpPr txBox="1"/>
          <p:nvPr/>
        </p:nvSpPr>
        <p:spPr>
          <a:xfrm>
            <a:off x="700475" y="2630880"/>
            <a:ext cx="6567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rgbClr val="FFFFFF"/>
                </a:solidFill>
                <a:highlight>
                  <a:srgbClr val="8E7CC3"/>
                </a:highlight>
                <a:latin typeface="Merriweather"/>
                <a:ea typeface="Merriweather"/>
                <a:cs typeface="Merriweather"/>
                <a:sym typeface="Merriweather"/>
              </a:rPr>
              <a:t>1</a:t>
            </a:r>
            <a:endParaRPr sz="3100">
              <a:solidFill>
                <a:srgbClr val="FFFFFF"/>
              </a:solidFill>
              <a:highlight>
                <a:srgbClr val="8E7CC3"/>
              </a:highlight>
              <a:latin typeface="Merriweather"/>
              <a:ea typeface="Merriweather"/>
              <a:cs typeface="Merriweather"/>
              <a:sym typeface="Merriweather"/>
            </a:endParaRPr>
          </a:p>
        </p:txBody>
      </p:sp>
      <p:sp>
        <p:nvSpPr>
          <p:cNvPr id="141" name="Google Shape;141;p15"/>
          <p:cNvSpPr txBox="1"/>
          <p:nvPr/>
        </p:nvSpPr>
        <p:spPr>
          <a:xfrm>
            <a:off x="957591" y="2683763"/>
            <a:ext cx="6295800" cy="7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Merriweather"/>
                <a:ea typeface="Merriweather"/>
                <a:cs typeface="Merriweather"/>
                <a:sym typeface="Merriweather"/>
              </a:rPr>
              <a:t>Anterior teeth (incisors) for cutting.</a:t>
            </a:r>
            <a:endParaRPr/>
          </a:p>
        </p:txBody>
      </p:sp>
      <p:sp>
        <p:nvSpPr>
          <p:cNvPr id="142" name="Google Shape;142;p15"/>
          <p:cNvSpPr txBox="1"/>
          <p:nvPr/>
        </p:nvSpPr>
        <p:spPr>
          <a:xfrm flipH="1">
            <a:off x="7297282" y="2565302"/>
            <a:ext cx="11247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rgbClr val="FFFFFF"/>
                </a:solidFill>
                <a:highlight>
                  <a:srgbClr val="8E7CC3"/>
                </a:highlight>
                <a:latin typeface="Merriweather"/>
                <a:ea typeface="Merriweather"/>
                <a:cs typeface="Merriweather"/>
                <a:sym typeface="Merriweather"/>
              </a:rPr>
              <a:t>2</a:t>
            </a:r>
            <a:endParaRPr sz="3100">
              <a:solidFill>
                <a:srgbClr val="FFFFFF"/>
              </a:solidFill>
              <a:highlight>
                <a:srgbClr val="8E7CC3"/>
              </a:highlight>
              <a:latin typeface="Merriweather"/>
              <a:ea typeface="Merriweather"/>
              <a:cs typeface="Merriweather"/>
              <a:sym typeface="Merriweather"/>
            </a:endParaRPr>
          </a:p>
        </p:txBody>
      </p:sp>
      <p:sp>
        <p:nvSpPr>
          <p:cNvPr id="143" name="Google Shape;143;p15"/>
          <p:cNvSpPr txBox="1"/>
          <p:nvPr/>
        </p:nvSpPr>
        <p:spPr>
          <a:xfrm>
            <a:off x="7678301" y="2683775"/>
            <a:ext cx="7557000" cy="12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Merriweather"/>
                <a:ea typeface="Merriweather"/>
                <a:cs typeface="Merriweather"/>
                <a:sym typeface="Merriweather"/>
              </a:rPr>
              <a:t>Posterior teeth (molars) for grinding.</a:t>
            </a:r>
            <a:endParaRPr/>
          </a:p>
        </p:txBody>
      </p:sp>
      <p:sp>
        <p:nvSpPr>
          <p:cNvPr id="144" name="Google Shape;144;p15"/>
          <p:cNvSpPr txBox="1"/>
          <p:nvPr/>
        </p:nvSpPr>
        <p:spPr>
          <a:xfrm>
            <a:off x="1114525" y="9988900"/>
            <a:ext cx="5398800" cy="10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600">
                <a:highlight>
                  <a:srgbClr val="D0E0E3"/>
                </a:highlight>
                <a:latin typeface="Oswald"/>
                <a:ea typeface="Oswald"/>
                <a:cs typeface="Oswald"/>
                <a:sym typeface="Oswald"/>
              </a:rPr>
              <a:t>Salivary Glands:</a:t>
            </a:r>
            <a:endParaRPr sz="4600">
              <a:highlight>
                <a:srgbClr val="D0E0E3"/>
              </a:highlight>
              <a:latin typeface="Oswald"/>
              <a:ea typeface="Oswald"/>
              <a:cs typeface="Oswald"/>
              <a:sym typeface="Oswald"/>
            </a:endParaRPr>
          </a:p>
        </p:txBody>
      </p:sp>
      <p:sp>
        <p:nvSpPr>
          <p:cNvPr id="145" name="Google Shape;145;p15"/>
          <p:cNvSpPr txBox="1"/>
          <p:nvPr/>
        </p:nvSpPr>
        <p:spPr>
          <a:xfrm>
            <a:off x="656700" y="11065350"/>
            <a:ext cx="9044700" cy="16794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SzPts val="2500"/>
              <a:buFont typeface="Merriweather"/>
              <a:buChar char="❏"/>
            </a:pPr>
            <a:r>
              <a:rPr lang="en" sz="2500">
                <a:latin typeface="Merriweather"/>
                <a:ea typeface="Merriweather"/>
                <a:cs typeface="Merriweather"/>
                <a:sym typeface="Merriweather"/>
              </a:rPr>
              <a:t>Are exocrine glands.</a:t>
            </a:r>
            <a:endParaRPr sz="2500">
              <a:latin typeface="Merriweather"/>
              <a:ea typeface="Merriweather"/>
              <a:cs typeface="Merriweather"/>
              <a:sym typeface="Merriweather"/>
            </a:endParaRPr>
          </a:p>
          <a:p>
            <a:pPr indent="-387350" lvl="0" marL="457200" rtl="0" algn="l">
              <a:spcBef>
                <a:spcPts val="0"/>
              </a:spcBef>
              <a:spcAft>
                <a:spcPts val="0"/>
              </a:spcAft>
              <a:buSzPts val="2500"/>
              <a:buFont typeface="Merriweather"/>
              <a:buChar char="❏"/>
            </a:pPr>
            <a:r>
              <a:rPr lang="en" sz="2500">
                <a:latin typeface="Merriweather"/>
                <a:ea typeface="Merriweather"/>
                <a:cs typeface="Merriweather"/>
                <a:sym typeface="Merriweather"/>
              </a:rPr>
              <a:t>The </a:t>
            </a:r>
            <a:r>
              <a:rPr i="1" lang="en" sz="2500">
                <a:highlight>
                  <a:srgbClr val="F3F3F3"/>
                </a:highlight>
                <a:latin typeface="Merriweather"/>
                <a:ea typeface="Merriweather"/>
                <a:cs typeface="Merriweather"/>
                <a:sym typeface="Merriweather"/>
              </a:rPr>
              <a:t>secretory unit </a:t>
            </a:r>
            <a:r>
              <a:rPr lang="en" sz="2500">
                <a:latin typeface="Merriweather"/>
                <a:ea typeface="Merriweather"/>
                <a:cs typeface="Merriweather"/>
                <a:sym typeface="Merriweather"/>
              </a:rPr>
              <a:t>is made up of acini and ducts.</a:t>
            </a:r>
            <a:endParaRPr sz="2500">
              <a:latin typeface="Merriweather"/>
              <a:ea typeface="Merriweather"/>
              <a:cs typeface="Merriweather"/>
              <a:sym typeface="Merriweather"/>
            </a:endParaRPr>
          </a:p>
        </p:txBody>
      </p:sp>
      <p:sp>
        <p:nvSpPr>
          <p:cNvPr id="146" name="Google Shape;146;p15"/>
          <p:cNvSpPr/>
          <p:nvPr/>
        </p:nvSpPr>
        <p:spPr>
          <a:xfrm>
            <a:off x="564975" y="10237566"/>
            <a:ext cx="456600" cy="417900"/>
          </a:xfrm>
          <a:prstGeom prst="rect">
            <a:avLst/>
          </a:prstGeom>
          <a:solidFill>
            <a:srgbClr val="45818E"/>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674EA7"/>
              </a:solidFill>
            </a:endParaRPr>
          </a:p>
        </p:txBody>
      </p:sp>
      <p:pic>
        <p:nvPicPr>
          <p:cNvPr id="147" name="Google Shape;147;p15"/>
          <p:cNvPicPr preferRelativeResize="0"/>
          <p:nvPr/>
        </p:nvPicPr>
        <p:blipFill>
          <a:blip r:embed="rId3">
            <a:alphaModFix/>
          </a:blip>
          <a:stretch>
            <a:fillRect/>
          </a:stretch>
        </p:blipFill>
        <p:spPr>
          <a:xfrm>
            <a:off x="9290049" y="11150525"/>
            <a:ext cx="4333500" cy="2405146"/>
          </a:xfrm>
          <a:prstGeom prst="rect">
            <a:avLst/>
          </a:prstGeom>
          <a:noFill/>
          <a:ln cap="flat" cmpd="sng" w="9525">
            <a:solidFill>
              <a:srgbClr val="000000"/>
            </a:solidFill>
            <a:prstDash val="solid"/>
            <a:round/>
            <a:headEnd len="sm" w="sm" type="none"/>
            <a:tailEnd len="sm" w="sm" type="none"/>
          </a:ln>
        </p:spPr>
      </p:pic>
      <p:cxnSp>
        <p:nvCxnSpPr>
          <p:cNvPr id="148" name="Google Shape;148;p15"/>
          <p:cNvCxnSpPr>
            <a:stCxn id="149" idx="2"/>
            <a:endCxn id="150" idx="0"/>
          </p:cNvCxnSpPr>
          <p:nvPr/>
        </p:nvCxnSpPr>
        <p:spPr>
          <a:xfrm flipH="1" rot="-5400000">
            <a:off x="8634813" y="13054450"/>
            <a:ext cx="1057800" cy="4332900"/>
          </a:xfrm>
          <a:prstGeom prst="bentConnector3">
            <a:avLst>
              <a:gd fmla="val 50003" name="adj1"/>
            </a:avLst>
          </a:prstGeom>
          <a:noFill/>
          <a:ln cap="flat" cmpd="sng" w="9525">
            <a:solidFill>
              <a:srgbClr val="A2C4C9"/>
            </a:solidFill>
            <a:prstDash val="solid"/>
            <a:round/>
            <a:headEnd len="med" w="med" type="none"/>
            <a:tailEnd len="med" w="med" type="none"/>
          </a:ln>
        </p:spPr>
      </p:cxnSp>
      <p:cxnSp>
        <p:nvCxnSpPr>
          <p:cNvPr id="151" name="Google Shape;151;p15"/>
          <p:cNvCxnSpPr>
            <a:stCxn id="149" idx="2"/>
            <a:endCxn id="152" idx="0"/>
          </p:cNvCxnSpPr>
          <p:nvPr/>
        </p:nvCxnSpPr>
        <p:spPr>
          <a:xfrm rot="5400000">
            <a:off x="4301613" y="13054150"/>
            <a:ext cx="1057800" cy="4333500"/>
          </a:xfrm>
          <a:prstGeom prst="bentConnector3">
            <a:avLst>
              <a:gd fmla="val 50003" name="adj1"/>
            </a:avLst>
          </a:prstGeom>
          <a:noFill/>
          <a:ln cap="flat" cmpd="sng" w="9525">
            <a:solidFill>
              <a:srgbClr val="A2C4C9"/>
            </a:solidFill>
            <a:prstDash val="solid"/>
            <a:round/>
            <a:headEnd len="med" w="med" type="none"/>
            <a:tailEnd len="med" w="med" type="none"/>
          </a:ln>
        </p:spPr>
      </p:cxnSp>
      <p:sp>
        <p:nvSpPr>
          <p:cNvPr id="152" name="Google Shape;152;p15"/>
          <p:cNvSpPr/>
          <p:nvPr/>
        </p:nvSpPr>
        <p:spPr>
          <a:xfrm>
            <a:off x="824201" y="15749870"/>
            <a:ext cx="3679200" cy="957000"/>
          </a:xfrm>
          <a:prstGeom prst="roundRect">
            <a:avLst>
              <a:gd fmla="val 16667" name="adj"/>
            </a:avLst>
          </a:prstGeom>
          <a:solidFill>
            <a:srgbClr val="F3F3F3"/>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2600">
                <a:solidFill>
                  <a:srgbClr val="666666"/>
                </a:solidFill>
                <a:latin typeface="Merriweather"/>
                <a:ea typeface="Merriweather"/>
                <a:cs typeface="Merriweather"/>
                <a:sym typeface="Merriweather"/>
              </a:rPr>
              <a:t>Serous</a:t>
            </a:r>
            <a:endParaRPr b="1" sz="2600">
              <a:solidFill>
                <a:srgbClr val="666666"/>
              </a:solidFill>
              <a:latin typeface="Merriweather"/>
              <a:ea typeface="Merriweather"/>
              <a:cs typeface="Merriweather"/>
              <a:sym typeface="Merriweather"/>
            </a:endParaRPr>
          </a:p>
        </p:txBody>
      </p:sp>
      <p:sp>
        <p:nvSpPr>
          <p:cNvPr id="149" name="Google Shape;149;p15"/>
          <p:cNvSpPr/>
          <p:nvPr/>
        </p:nvSpPr>
        <p:spPr>
          <a:xfrm>
            <a:off x="4503363" y="13634200"/>
            <a:ext cx="4987800" cy="1057800"/>
          </a:xfrm>
          <a:prstGeom prst="roundRect">
            <a:avLst>
              <a:gd fmla="val 16667" name="adj"/>
            </a:avLst>
          </a:prstGeom>
          <a:solidFill>
            <a:srgbClr val="A2C4C9"/>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2800">
                <a:solidFill>
                  <a:srgbClr val="FFFFFF"/>
                </a:solidFill>
                <a:latin typeface="Merriweather"/>
                <a:ea typeface="Merriweather"/>
                <a:cs typeface="Merriweather"/>
                <a:sym typeface="Merriweather"/>
              </a:rPr>
              <a:t>Based on type of secretion they are classified into</a:t>
            </a:r>
            <a:endParaRPr b="1" sz="2800">
              <a:solidFill>
                <a:srgbClr val="FFFFFF"/>
              </a:solidFill>
              <a:latin typeface="Merriweather"/>
              <a:ea typeface="Merriweather"/>
              <a:cs typeface="Merriweather"/>
              <a:sym typeface="Merriweather"/>
            </a:endParaRPr>
          </a:p>
        </p:txBody>
      </p:sp>
      <p:cxnSp>
        <p:nvCxnSpPr>
          <p:cNvPr id="153" name="Google Shape;153;p15"/>
          <p:cNvCxnSpPr>
            <a:stCxn id="149" idx="2"/>
            <a:endCxn id="154" idx="0"/>
          </p:cNvCxnSpPr>
          <p:nvPr/>
        </p:nvCxnSpPr>
        <p:spPr>
          <a:xfrm flipH="1" rot="-5400000">
            <a:off x="6468663" y="15220600"/>
            <a:ext cx="1057800" cy="600"/>
          </a:xfrm>
          <a:prstGeom prst="bentConnector3">
            <a:avLst>
              <a:gd fmla="val 50003" name="adj1"/>
            </a:avLst>
          </a:prstGeom>
          <a:noFill/>
          <a:ln cap="flat" cmpd="sng" w="9525">
            <a:solidFill>
              <a:srgbClr val="A2C4C9"/>
            </a:solidFill>
            <a:prstDash val="solid"/>
            <a:round/>
            <a:headEnd len="med" w="med" type="none"/>
            <a:tailEnd len="med" w="med" type="none"/>
          </a:ln>
        </p:spPr>
      </p:cxnSp>
      <p:sp>
        <p:nvSpPr>
          <p:cNvPr id="154" name="Google Shape;154;p15"/>
          <p:cNvSpPr/>
          <p:nvPr/>
        </p:nvSpPr>
        <p:spPr>
          <a:xfrm>
            <a:off x="5157461" y="15749872"/>
            <a:ext cx="3679200" cy="957000"/>
          </a:xfrm>
          <a:prstGeom prst="roundRect">
            <a:avLst>
              <a:gd fmla="val 16667" name="adj"/>
            </a:avLst>
          </a:prstGeom>
          <a:solidFill>
            <a:srgbClr val="F3F3F3"/>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2600">
                <a:solidFill>
                  <a:srgbClr val="666666"/>
                </a:solidFill>
                <a:latin typeface="Merriweather"/>
                <a:ea typeface="Merriweather"/>
                <a:cs typeface="Merriweather"/>
                <a:sym typeface="Merriweather"/>
              </a:rPr>
              <a:t>Mucinous</a:t>
            </a:r>
            <a:endParaRPr b="1" sz="2600">
              <a:solidFill>
                <a:srgbClr val="666666"/>
              </a:solidFill>
              <a:latin typeface="Merriweather"/>
              <a:ea typeface="Merriweather"/>
              <a:cs typeface="Merriweather"/>
              <a:sym typeface="Merriweather"/>
            </a:endParaRPr>
          </a:p>
        </p:txBody>
      </p:sp>
      <p:sp>
        <p:nvSpPr>
          <p:cNvPr id="150" name="Google Shape;150;p15"/>
          <p:cNvSpPr/>
          <p:nvPr/>
        </p:nvSpPr>
        <p:spPr>
          <a:xfrm>
            <a:off x="9490700" y="15749870"/>
            <a:ext cx="3679200" cy="957000"/>
          </a:xfrm>
          <a:prstGeom prst="roundRect">
            <a:avLst>
              <a:gd fmla="val 16667" name="adj"/>
            </a:avLst>
          </a:prstGeom>
          <a:solidFill>
            <a:srgbClr val="F3F3F3"/>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2600">
                <a:solidFill>
                  <a:srgbClr val="666666"/>
                </a:solidFill>
                <a:latin typeface="Merriweather"/>
                <a:ea typeface="Merriweather"/>
                <a:cs typeface="Merriweather"/>
                <a:sym typeface="Merriweather"/>
              </a:rPr>
              <a:t>Mixed</a:t>
            </a:r>
            <a:endParaRPr b="1" sz="2600">
              <a:solidFill>
                <a:srgbClr val="666666"/>
              </a:solidFill>
              <a:latin typeface="Merriweather"/>
              <a:ea typeface="Merriweather"/>
              <a:cs typeface="Merriweather"/>
              <a:sym typeface="Merriweather"/>
            </a:endParaRPr>
          </a:p>
        </p:txBody>
      </p:sp>
      <p:sp>
        <p:nvSpPr>
          <p:cNvPr id="155" name="Google Shape;155;p15"/>
          <p:cNvSpPr txBox="1"/>
          <p:nvPr/>
        </p:nvSpPr>
        <p:spPr>
          <a:xfrm>
            <a:off x="824200" y="16886116"/>
            <a:ext cx="3652800" cy="1903800"/>
          </a:xfrm>
          <a:prstGeom prst="rect">
            <a:avLst/>
          </a:prstGeom>
          <a:noFill/>
          <a:ln cap="flat" cmpd="sng" w="19050">
            <a:solidFill>
              <a:srgbClr val="A2C4C9"/>
            </a:solidFill>
            <a:prstDash val="dot"/>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400">
                <a:latin typeface="Merriweather"/>
                <a:ea typeface="Merriweather"/>
                <a:cs typeface="Merriweather"/>
                <a:sym typeface="Merriweather"/>
              </a:rPr>
              <a:t>Clear, salty, watery containing ptyalin (α-amylase).</a:t>
            </a:r>
            <a:endParaRPr sz="2400">
              <a:latin typeface="Merriweather"/>
              <a:ea typeface="Merriweather"/>
              <a:cs typeface="Merriweather"/>
              <a:sym typeface="Merriweather"/>
            </a:endParaRPr>
          </a:p>
          <a:p>
            <a:pPr indent="0" lvl="0" marL="0" rtl="0" algn="ctr">
              <a:lnSpc>
                <a:spcPct val="115000"/>
              </a:lnSpc>
              <a:spcBef>
                <a:spcPts val="0"/>
              </a:spcBef>
              <a:spcAft>
                <a:spcPts val="0"/>
              </a:spcAft>
              <a:buNone/>
            </a:pPr>
            <a:r>
              <a:rPr b="1" lang="en" sz="2400">
                <a:latin typeface="Merriweather"/>
                <a:ea typeface="Merriweather"/>
                <a:cs typeface="Merriweather"/>
                <a:sym typeface="Merriweather"/>
              </a:rPr>
              <a:t>e.g</a:t>
            </a:r>
            <a:r>
              <a:rPr lang="en" sz="2400">
                <a:latin typeface="Merriweather"/>
                <a:ea typeface="Merriweather"/>
                <a:cs typeface="Merriweather"/>
                <a:sym typeface="Merriweather"/>
              </a:rPr>
              <a:t>. </a:t>
            </a:r>
            <a:r>
              <a:rPr lang="en" sz="2400">
                <a:solidFill>
                  <a:srgbClr val="CC4125"/>
                </a:solidFill>
                <a:latin typeface="Merriweather"/>
                <a:ea typeface="Merriweather"/>
                <a:cs typeface="Merriweather"/>
                <a:sym typeface="Merriweather"/>
              </a:rPr>
              <a:t>Parotid gland</a:t>
            </a:r>
            <a:endParaRPr sz="2400">
              <a:solidFill>
                <a:srgbClr val="CC4125"/>
              </a:solidFill>
              <a:latin typeface="Merriweather"/>
              <a:ea typeface="Merriweather"/>
              <a:cs typeface="Merriweather"/>
              <a:sym typeface="Merriweather"/>
            </a:endParaRPr>
          </a:p>
          <a:p>
            <a:pPr indent="0" lvl="0" marL="0" rtl="0" algn="ctr">
              <a:lnSpc>
                <a:spcPct val="115000"/>
              </a:lnSpc>
              <a:spcBef>
                <a:spcPts val="0"/>
              </a:spcBef>
              <a:spcAft>
                <a:spcPts val="0"/>
              </a:spcAft>
              <a:buNone/>
            </a:pPr>
            <a:r>
              <a:t/>
            </a:r>
            <a:endParaRPr sz="2400">
              <a:latin typeface="Merriweather"/>
              <a:ea typeface="Merriweather"/>
              <a:cs typeface="Merriweather"/>
              <a:sym typeface="Merriweather"/>
            </a:endParaRPr>
          </a:p>
        </p:txBody>
      </p:sp>
      <p:sp>
        <p:nvSpPr>
          <p:cNvPr id="156" name="Google Shape;156;p15"/>
          <p:cNvSpPr txBox="1"/>
          <p:nvPr/>
        </p:nvSpPr>
        <p:spPr>
          <a:xfrm>
            <a:off x="5157452" y="16886116"/>
            <a:ext cx="3652800" cy="1903800"/>
          </a:xfrm>
          <a:prstGeom prst="rect">
            <a:avLst/>
          </a:prstGeom>
          <a:noFill/>
          <a:ln cap="flat" cmpd="sng" w="19050">
            <a:solidFill>
              <a:srgbClr val="A2C4C9"/>
            </a:solidFill>
            <a:prstDash val="dot"/>
            <a:round/>
            <a:headEnd len="sm" w="sm" type="none"/>
            <a:tailEnd len="sm" w="sm" type="none"/>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2400">
                <a:latin typeface="Merriweather"/>
                <a:ea typeface="Merriweather"/>
                <a:cs typeface="Merriweather"/>
                <a:sym typeface="Merriweather"/>
              </a:rPr>
              <a:t>Thick slimy secretion of mucus (mucin).</a:t>
            </a:r>
            <a:endParaRPr sz="2400">
              <a:latin typeface="Merriweather"/>
              <a:ea typeface="Merriweather"/>
              <a:cs typeface="Merriweather"/>
              <a:sym typeface="Merriweather"/>
            </a:endParaRPr>
          </a:p>
          <a:p>
            <a:pPr indent="0" lvl="0" marL="0" rtl="0" algn="ctr">
              <a:lnSpc>
                <a:spcPct val="150000"/>
              </a:lnSpc>
              <a:spcBef>
                <a:spcPts val="0"/>
              </a:spcBef>
              <a:spcAft>
                <a:spcPts val="0"/>
              </a:spcAft>
              <a:buNone/>
            </a:pPr>
            <a:r>
              <a:rPr b="1" lang="en" sz="2400">
                <a:latin typeface="Merriweather"/>
                <a:ea typeface="Merriweather"/>
                <a:cs typeface="Merriweather"/>
                <a:sym typeface="Merriweather"/>
              </a:rPr>
              <a:t>e.g</a:t>
            </a:r>
            <a:r>
              <a:rPr lang="en" sz="2400">
                <a:latin typeface="Merriweather"/>
                <a:ea typeface="Merriweather"/>
                <a:cs typeface="Merriweather"/>
                <a:sym typeface="Merriweather"/>
              </a:rPr>
              <a:t>. </a:t>
            </a:r>
            <a:r>
              <a:rPr lang="en" sz="2400">
                <a:solidFill>
                  <a:srgbClr val="CC4125"/>
                </a:solidFill>
                <a:latin typeface="Merriweather"/>
                <a:ea typeface="Merriweather"/>
                <a:cs typeface="Merriweather"/>
                <a:sym typeface="Merriweather"/>
              </a:rPr>
              <a:t>buccal glands</a:t>
            </a:r>
            <a:endParaRPr sz="2400">
              <a:solidFill>
                <a:srgbClr val="CC4125"/>
              </a:solidFill>
              <a:latin typeface="Merriweather"/>
              <a:ea typeface="Merriweather"/>
              <a:cs typeface="Merriweather"/>
              <a:sym typeface="Merriweather"/>
            </a:endParaRPr>
          </a:p>
        </p:txBody>
      </p:sp>
      <p:sp>
        <p:nvSpPr>
          <p:cNvPr id="157" name="Google Shape;157;p15"/>
          <p:cNvSpPr txBox="1"/>
          <p:nvPr/>
        </p:nvSpPr>
        <p:spPr>
          <a:xfrm>
            <a:off x="9602779" y="16886116"/>
            <a:ext cx="3435900" cy="1903800"/>
          </a:xfrm>
          <a:prstGeom prst="rect">
            <a:avLst/>
          </a:prstGeom>
          <a:noFill/>
          <a:ln cap="flat" cmpd="sng" w="19050">
            <a:solidFill>
              <a:srgbClr val="A2C4C9"/>
            </a:solidFill>
            <a:prstDash val="dot"/>
            <a:round/>
            <a:headEnd len="sm" w="sm" type="none"/>
            <a:tailEnd len="sm" w="sm" type="none"/>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2400">
                <a:latin typeface="Merriweather"/>
                <a:ea typeface="Merriweather"/>
                <a:cs typeface="Merriweather"/>
                <a:sym typeface="Merriweather"/>
              </a:rPr>
              <a:t>A mixture of both</a:t>
            </a:r>
            <a:endParaRPr sz="2400">
              <a:latin typeface="Merriweather"/>
              <a:ea typeface="Merriweather"/>
              <a:cs typeface="Merriweather"/>
              <a:sym typeface="Merriweather"/>
            </a:endParaRPr>
          </a:p>
          <a:p>
            <a:pPr indent="0" lvl="0" marL="0" rtl="0" algn="ctr">
              <a:lnSpc>
                <a:spcPct val="150000"/>
              </a:lnSpc>
              <a:spcBef>
                <a:spcPts val="0"/>
              </a:spcBef>
              <a:spcAft>
                <a:spcPts val="0"/>
              </a:spcAft>
              <a:buNone/>
            </a:pPr>
            <a:r>
              <a:rPr b="1" lang="en" sz="2400">
                <a:latin typeface="Merriweather"/>
                <a:ea typeface="Merriweather"/>
                <a:cs typeface="Merriweather"/>
                <a:sym typeface="Merriweather"/>
              </a:rPr>
              <a:t>e.g</a:t>
            </a:r>
            <a:r>
              <a:rPr lang="en" sz="2400">
                <a:latin typeface="Merriweather"/>
                <a:ea typeface="Merriweather"/>
                <a:cs typeface="Merriweather"/>
                <a:sym typeface="Merriweather"/>
              </a:rPr>
              <a:t>. </a:t>
            </a:r>
            <a:r>
              <a:rPr lang="en" sz="2400">
                <a:solidFill>
                  <a:srgbClr val="CC4125"/>
                </a:solidFill>
                <a:latin typeface="Merriweather"/>
                <a:ea typeface="Merriweather"/>
                <a:cs typeface="Merriweather"/>
                <a:sym typeface="Merriweather"/>
              </a:rPr>
              <a:t>Submandibular &amp; sublingual</a:t>
            </a:r>
            <a:endParaRPr sz="2400">
              <a:solidFill>
                <a:srgbClr val="CC4125"/>
              </a:solidFill>
              <a:latin typeface="Merriweather"/>
              <a:ea typeface="Merriweather"/>
              <a:cs typeface="Merriweather"/>
              <a:sym typeface="Merriweather"/>
            </a:endParaRPr>
          </a:p>
          <a:p>
            <a:pPr indent="0" lvl="0" marL="0" rtl="0" algn="ctr">
              <a:lnSpc>
                <a:spcPct val="150000"/>
              </a:lnSpc>
              <a:spcBef>
                <a:spcPts val="0"/>
              </a:spcBef>
              <a:spcAft>
                <a:spcPts val="0"/>
              </a:spcAft>
              <a:buNone/>
            </a:pPr>
            <a:r>
              <a:t/>
            </a:r>
            <a:endParaRPr sz="2400">
              <a:latin typeface="Merriweather"/>
              <a:ea typeface="Merriweather"/>
              <a:cs typeface="Merriweather"/>
              <a:sym typeface="Merriweather"/>
            </a:endParaRPr>
          </a:p>
        </p:txBody>
      </p:sp>
      <p:sp>
        <p:nvSpPr>
          <p:cNvPr id="158" name="Google Shape;158;p15"/>
          <p:cNvSpPr/>
          <p:nvPr/>
        </p:nvSpPr>
        <p:spPr>
          <a:xfrm>
            <a:off x="423288" y="12182138"/>
            <a:ext cx="524837" cy="562602"/>
          </a:xfrm>
          <a:custGeom>
            <a:rect b="b" l="l" r="r" t="t"/>
            <a:pathLst>
              <a:path extrusionOk="0" h="3214867" w="3229769">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45818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
        <p:nvSpPr>
          <p:cNvPr id="159" name="Google Shape;159;p15"/>
          <p:cNvSpPr txBox="1"/>
          <p:nvPr/>
        </p:nvSpPr>
        <p:spPr>
          <a:xfrm>
            <a:off x="1021575" y="12020775"/>
            <a:ext cx="7788600" cy="13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Oswald"/>
                <a:ea typeface="Oswald"/>
                <a:cs typeface="Oswald"/>
                <a:sym typeface="Oswald"/>
              </a:rPr>
              <a:t>Salivary Secretions: </a:t>
            </a:r>
            <a:r>
              <a:rPr lang="en" sz="2500">
                <a:latin typeface="Merriweather"/>
                <a:ea typeface="Merriweather"/>
                <a:cs typeface="Merriweather"/>
                <a:sym typeface="Merriweather"/>
              </a:rPr>
              <a:t>We secrete ≈ </a:t>
            </a:r>
            <a:r>
              <a:rPr b="1" i="1" lang="en" sz="2500">
                <a:solidFill>
                  <a:srgbClr val="45818E"/>
                </a:solidFill>
                <a:latin typeface="Merriweather"/>
                <a:ea typeface="Merriweather"/>
                <a:cs typeface="Merriweather"/>
                <a:sym typeface="Merriweather"/>
              </a:rPr>
              <a:t>800 – 1500 ml</a:t>
            </a:r>
            <a:r>
              <a:rPr i="1" lang="en" sz="2500">
                <a:latin typeface="Merriweather"/>
                <a:ea typeface="Merriweather"/>
                <a:cs typeface="Merriweather"/>
                <a:sym typeface="Merriweather"/>
              </a:rPr>
              <a:t> </a:t>
            </a:r>
            <a:r>
              <a:rPr lang="en" sz="2500">
                <a:latin typeface="Merriweather"/>
                <a:ea typeface="Merriweather"/>
                <a:cs typeface="Merriweather"/>
                <a:sym typeface="Merriweather"/>
              </a:rPr>
              <a:t>of saliva per day (average 1L).</a:t>
            </a:r>
            <a:endParaRPr sz="2500">
              <a:latin typeface="Merriweather"/>
              <a:ea typeface="Merriweather"/>
              <a:cs typeface="Merriweather"/>
              <a:sym typeface="Merriweather"/>
            </a:endParaRPr>
          </a:p>
          <a:p>
            <a:pPr indent="-387350" lvl="0" marL="457200" rtl="0" algn="l">
              <a:spcBef>
                <a:spcPts val="0"/>
              </a:spcBef>
              <a:spcAft>
                <a:spcPts val="0"/>
              </a:spcAft>
              <a:buSzPts val="2500"/>
              <a:buFont typeface="Merriweather"/>
              <a:buChar char="●"/>
            </a:pPr>
            <a:r>
              <a:rPr lang="en" sz="3000">
                <a:latin typeface="Oswald"/>
                <a:ea typeface="Oswald"/>
                <a:cs typeface="Oswald"/>
                <a:sym typeface="Oswald"/>
              </a:rPr>
              <a:t>pH of saliva </a:t>
            </a:r>
            <a:r>
              <a:rPr lang="en" sz="2500">
                <a:latin typeface="Merriweather"/>
                <a:ea typeface="Merriweather"/>
                <a:cs typeface="Merriweather"/>
                <a:sym typeface="Merriweather"/>
              </a:rPr>
              <a:t>=</a:t>
            </a:r>
            <a:r>
              <a:rPr lang="en" sz="2500">
                <a:solidFill>
                  <a:srgbClr val="45818E"/>
                </a:solidFill>
                <a:latin typeface="Merriweather"/>
                <a:ea typeface="Merriweather"/>
                <a:cs typeface="Merriweather"/>
                <a:sym typeface="Merriweather"/>
              </a:rPr>
              <a:t> </a:t>
            </a:r>
            <a:r>
              <a:rPr b="1" i="1" lang="en" sz="2500">
                <a:solidFill>
                  <a:srgbClr val="45818E"/>
                </a:solidFill>
                <a:latin typeface="Merriweather"/>
                <a:ea typeface="Merriweather"/>
                <a:cs typeface="Merriweather"/>
                <a:sym typeface="Merriweather"/>
              </a:rPr>
              <a:t>6-7</a:t>
            </a:r>
            <a:endParaRPr b="1" i="1" sz="2500">
              <a:solidFill>
                <a:srgbClr val="45818E"/>
              </a:solidFill>
              <a:latin typeface="Merriweather"/>
              <a:ea typeface="Merriweather"/>
              <a:cs typeface="Merriweather"/>
              <a:sym typeface="Merriweather"/>
            </a:endParaRPr>
          </a:p>
        </p:txBody>
      </p:sp>
      <p:sp>
        <p:nvSpPr>
          <p:cNvPr id="160" name="Google Shape;160;p15"/>
          <p:cNvSpPr/>
          <p:nvPr/>
        </p:nvSpPr>
        <p:spPr>
          <a:xfrm>
            <a:off x="453575" y="1406666"/>
            <a:ext cx="456600" cy="417900"/>
          </a:xfrm>
          <a:prstGeom prst="rect">
            <a:avLst/>
          </a:prstGeom>
          <a:solidFill>
            <a:srgbClr val="B4A7D6"/>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674EA7"/>
              </a:solidFill>
            </a:endParaRPr>
          </a:p>
        </p:txBody>
      </p:sp>
      <p:sp>
        <p:nvSpPr>
          <p:cNvPr id="161" name="Google Shape;161;p15"/>
          <p:cNvSpPr txBox="1"/>
          <p:nvPr/>
        </p:nvSpPr>
        <p:spPr>
          <a:xfrm>
            <a:off x="9701400" y="13637900"/>
            <a:ext cx="28575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Merriweather"/>
                <a:ea typeface="Merriweather"/>
                <a:cs typeface="Merriweather"/>
                <a:sym typeface="Merriweather"/>
              </a:rPr>
              <a:t>Figure 2-3</a:t>
            </a:r>
            <a:endParaRPr b="1" sz="2600">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cxnSp>
        <p:nvCxnSpPr>
          <p:cNvPr id="166" name="Google Shape;166;p16"/>
          <p:cNvCxnSpPr>
            <a:stCxn id="167" idx="2"/>
          </p:cNvCxnSpPr>
          <p:nvPr/>
        </p:nvCxnSpPr>
        <p:spPr>
          <a:xfrm>
            <a:off x="11042124" y="7860412"/>
            <a:ext cx="5100" cy="828000"/>
          </a:xfrm>
          <a:prstGeom prst="straightConnector1">
            <a:avLst/>
          </a:prstGeom>
          <a:noFill/>
          <a:ln cap="flat" cmpd="sng" w="19050">
            <a:solidFill>
              <a:srgbClr val="A2C4C9"/>
            </a:solidFill>
            <a:prstDash val="lgDash"/>
            <a:round/>
            <a:headEnd len="med" w="med" type="none"/>
            <a:tailEnd len="med" w="med" type="none"/>
          </a:ln>
        </p:spPr>
      </p:cxnSp>
      <p:sp>
        <p:nvSpPr>
          <p:cNvPr id="168" name="Google Shape;168;p16"/>
          <p:cNvSpPr txBox="1"/>
          <p:nvPr/>
        </p:nvSpPr>
        <p:spPr>
          <a:xfrm>
            <a:off x="9541200" y="7893763"/>
            <a:ext cx="28575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Merriweather"/>
                <a:ea typeface="Merriweather"/>
                <a:cs typeface="Merriweather"/>
                <a:sym typeface="Merriweather"/>
              </a:rPr>
              <a:t>Figure 2-4</a:t>
            </a:r>
            <a:endParaRPr b="1" sz="2600">
              <a:latin typeface="Merriweather"/>
              <a:ea typeface="Merriweather"/>
              <a:cs typeface="Merriweather"/>
              <a:sym typeface="Merriweather"/>
            </a:endParaRPr>
          </a:p>
        </p:txBody>
      </p:sp>
      <p:sp>
        <p:nvSpPr>
          <p:cNvPr id="169" name="Google Shape;169;p16"/>
          <p:cNvSpPr txBox="1"/>
          <p:nvPr/>
        </p:nvSpPr>
        <p:spPr>
          <a:xfrm>
            <a:off x="2811550" y="8439822"/>
            <a:ext cx="3000000" cy="666300"/>
          </a:xfrm>
          <a:prstGeom prst="rect">
            <a:avLst/>
          </a:prstGeom>
          <a:noFill/>
          <a:ln>
            <a:noFill/>
          </a:ln>
        </p:spPr>
        <p:txBody>
          <a:bodyPr anchorCtr="0" anchor="t" bIns="91425" lIns="91425" spcFirstLastPara="1" rIns="91425" wrap="square" tIns="91425">
            <a:noAutofit/>
          </a:bodyPr>
          <a:lstStyle/>
          <a:p>
            <a:pPr indent="-393700" lvl="0" marL="457200" rtl="0" algn="l">
              <a:spcBef>
                <a:spcPts val="0"/>
              </a:spcBef>
              <a:spcAft>
                <a:spcPts val="0"/>
              </a:spcAft>
              <a:buSzPts val="2600"/>
              <a:buFont typeface="Merriweather"/>
              <a:buChar char="❏"/>
            </a:pPr>
            <a:r>
              <a:rPr lang="en" sz="2600">
                <a:latin typeface="Merriweather"/>
                <a:ea typeface="Merriweather"/>
                <a:cs typeface="Merriweather"/>
                <a:sym typeface="Merriweather"/>
              </a:rPr>
              <a:t>hypotonic</a:t>
            </a:r>
            <a:endParaRPr sz="2600">
              <a:latin typeface="Merriweather"/>
              <a:ea typeface="Merriweather"/>
              <a:cs typeface="Merriweather"/>
              <a:sym typeface="Merriweather"/>
            </a:endParaRPr>
          </a:p>
        </p:txBody>
      </p:sp>
      <p:sp>
        <p:nvSpPr>
          <p:cNvPr id="170" name="Google Shape;170;p16"/>
          <p:cNvSpPr txBox="1"/>
          <p:nvPr/>
        </p:nvSpPr>
        <p:spPr>
          <a:xfrm>
            <a:off x="2746155" y="5994400"/>
            <a:ext cx="4302300" cy="1661400"/>
          </a:xfrm>
          <a:prstGeom prst="rect">
            <a:avLst/>
          </a:prstGeom>
          <a:noFill/>
          <a:ln>
            <a:noFill/>
          </a:ln>
        </p:spPr>
        <p:txBody>
          <a:bodyPr anchorCtr="0" anchor="t" bIns="91425" lIns="91425" spcFirstLastPara="1" rIns="91425" wrap="square" tIns="91425">
            <a:noAutofit/>
          </a:bodyPr>
          <a:lstStyle/>
          <a:p>
            <a:pPr indent="-393700" lvl="0" marL="457200" rtl="0" algn="l">
              <a:lnSpc>
                <a:spcPct val="115000"/>
              </a:lnSpc>
              <a:spcBef>
                <a:spcPts val="0"/>
              </a:spcBef>
              <a:spcAft>
                <a:spcPts val="0"/>
              </a:spcAft>
              <a:buSzPts val="2600"/>
              <a:buFont typeface="Merriweather"/>
              <a:buChar char="❏"/>
            </a:pPr>
            <a:r>
              <a:rPr lang="en" sz="2600">
                <a:latin typeface="Merriweather"/>
                <a:ea typeface="Merriweather"/>
                <a:cs typeface="Merriweather"/>
                <a:sym typeface="Merriweather"/>
              </a:rPr>
              <a:t>Isotonic</a:t>
            </a:r>
            <a:endParaRPr sz="2600">
              <a:latin typeface="Merriweather"/>
              <a:ea typeface="Merriweather"/>
              <a:cs typeface="Merriweather"/>
              <a:sym typeface="Merriweather"/>
            </a:endParaRPr>
          </a:p>
          <a:p>
            <a:pPr indent="-393700" lvl="0" marL="457200" rtl="0" algn="l">
              <a:lnSpc>
                <a:spcPct val="115000"/>
              </a:lnSpc>
              <a:spcBef>
                <a:spcPts val="0"/>
              </a:spcBef>
              <a:spcAft>
                <a:spcPts val="0"/>
              </a:spcAft>
              <a:buSzPts val="2600"/>
              <a:buFont typeface="Merriweather"/>
              <a:buChar char="❏"/>
            </a:pPr>
            <a:r>
              <a:rPr lang="en" sz="2600">
                <a:latin typeface="Merriweather"/>
                <a:ea typeface="Merriweather"/>
                <a:cs typeface="Merriweather"/>
                <a:sym typeface="Merriweather"/>
              </a:rPr>
              <a:t>concentration of major ions similar to that in plasma</a:t>
            </a:r>
            <a:endParaRPr sz="2600">
              <a:latin typeface="Merriweather"/>
              <a:ea typeface="Merriweather"/>
              <a:cs typeface="Merriweather"/>
              <a:sym typeface="Merriweather"/>
            </a:endParaRPr>
          </a:p>
        </p:txBody>
      </p:sp>
      <p:sp>
        <p:nvSpPr>
          <p:cNvPr id="171" name="Google Shape;171;p16"/>
          <p:cNvSpPr txBox="1"/>
          <p:nvPr/>
        </p:nvSpPr>
        <p:spPr>
          <a:xfrm>
            <a:off x="452000" y="9265000"/>
            <a:ext cx="5155200" cy="763200"/>
          </a:xfrm>
          <a:prstGeom prst="rect">
            <a:avLst/>
          </a:prstGeom>
          <a:solidFill>
            <a:srgbClr val="76A5AF"/>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4600">
                <a:solidFill>
                  <a:srgbClr val="FFFFFF"/>
                </a:solidFill>
                <a:latin typeface="Oswald"/>
                <a:ea typeface="Oswald"/>
                <a:cs typeface="Oswald"/>
                <a:sym typeface="Oswald"/>
              </a:rPr>
              <a:t>Composition</a:t>
            </a:r>
            <a:r>
              <a:rPr lang="en" sz="4600">
                <a:solidFill>
                  <a:srgbClr val="FFFFFF"/>
                </a:solidFill>
                <a:latin typeface="Oswald"/>
                <a:ea typeface="Oswald"/>
                <a:cs typeface="Oswald"/>
                <a:sym typeface="Oswald"/>
              </a:rPr>
              <a:t> of saliva</a:t>
            </a:r>
            <a:endParaRPr>
              <a:solidFill>
                <a:srgbClr val="FFFFFF"/>
              </a:solidFill>
            </a:endParaRPr>
          </a:p>
        </p:txBody>
      </p:sp>
      <p:sp>
        <p:nvSpPr>
          <p:cNvPr id="172" name="Google Shape;172;p16"/>
          <p:cNvSpPr txBox="1"/>
          <p:nvPr/>
        </p:nvSpPr>
        <p:spPr>
          <a:xfrm>
            <a:off x="473325" y="10028200"/>
            <a:ext cx="7122600" cy="5878800"/>
          </a:xfrm>
          <a:prstGeom prst="rect">
            <a:avLst/>
          </a:prstGeom>
          <a:noFill/>
          <a:ln cap="flat" cmpd="sng" w="38100">
            <a:solidFill>
              <a:srgbClr val="76A5AF"/>
            </a:solidFill>
            <a:prstDash val="dashDot"/>
            <a:round/>
            <a:headEnd len="sm" w="sm" type="none"/>
            <a:tailEnd len="sm" w="sm" type="none"/>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Clr>
                <a:srgbClr val="B45F06"/>
              </a:buClr>
              <a:buSzPts val="2000"/>
              <a:buFont typeface="Merriweather"/>
              <a:buAutoNum type="arabicPeriod"/>
            </a:pPr>
            <a:r>
              <a:rPr lang="en" sz="2000">
                <a:solidFill>
                  <a:srgbClr val="B45F06"/>
                </a:solidFill>
                <a:latin typeface="Merriweather"/>
                <a:ea typeface="Merriweather"/>
                <a:cs typeface="Merriweather"/>
                <a:sym typeface="Merriweather"/>
              </a:rPr>
              <a:t>Mucus that serves as a lubricant.</a:t>
            </a:r>
            <a:endParaRPr sz="2000">
              <a:solidFill>
                <a:srgbClr val="B45F06"/>
              </a:solidFill>
              <a:latin typeface="Merriweather"/>
              <a:ea typeface="Merriweather"/>
              <a:cs typeface="Merriweather"/>
              <a:sym typeface="Merriweather"/>
            </a:endParaRPr>
          </a:p>
          <a:p>
            <a:pPr indent="-355600" lvl="0" marL="457200" rtl="0" algn="l">
              <a:lnSpc>
                <a:spcPct val="150000"/>
              </a:lnSpc>
              <a:spcBef>
                <a:spcPts val="0"/>
              </a:spcBef>
              <a:spcAft>
                <a:spcPts val="0"/>
              </a:spcAft>
              <a:buClr>
                <a:srgbClr val="B45F06"/>
              </a:buClr>
              <a:buSzPts val="2000"/>
              <a:buFont typeface="Merriweather"/>
              <a:buAutoNum type="arabicPeriod"/>
            </a:pPr>
            <a:r>
              <a:rPr lang="en" sz="2000">
                <a:solidFill>
                  <a:srgbClr val="B45F06"/>
                </a:solidFill>
                <a:latin typeface="Merriweather"/>
                <a:ea typeface="Merriweather"/>
                <a:cs typeface="Merriweather"/>
                <a:sym typeface="Merriweather"/>
              </a:rPr>
              <a:t>Amylase: initiates the digestion of starch.</a:t>
            </a:r>
            <a:endParaRPr sz="2000">
              <a:solidFill>
                <a:srgbClr val="B45F06"/>
              </a:solidFill>
              <a:latin typeface="Merriweather"/>
              <a:ea typeface="Merriweather"/>
              <a:cs typeface="Merriweather"/>
              <a:sym typeface="Merriweather"/>
            </a:endParaRPr>
          </a:p>
          <a:p>
            <a:pPr indent="-355600" lvl="0" marL="457200" rtl="0" algn="l">
              <a:lnSpc>
                <a:spcPct val="150000"/>
              </a:lnSpc>
              <a:spcBef>
                <a:spcPts val="0"/>
              </a:spcBef>
              <a:spcAft>
                <a:spcPts val="0"/>
              </a:spcAft>
              <a:buClr>
                <a:srgbClr val="B45F06"/>
              </a:buClr>
              <a:buSzPts val="2000"/>
              <a:buFont typeface="Merriweather"/>
              <a:buAutoNum type="arabicPeriod"/>
            </a:pPr>
            <a:r>
              <a:rPr lang="en" sz="2000">
                <a:solidFill>
                  <a:srgbClr val="B45F06"/>
                </a:solidFill>
                <a:latin typeface="Merriweather"/>
                <a:ea typeface="Merriweather"/>
                <a:cs typeface="Merriweather"/>
                <a:sym typeface="Merriweather"/>
              </a:rPr>
              <a:t>Lingual lipase: begins digestion of fat.</a:t>
            </a:r>
            <a:endParaRPr sz="2000">
              <a:solidFill>
                <a:srgbClr val="B45F06"/>
              </a:solidFill>
              <a:latin typeface="Merriweather"/>
              <a:ea typeface="Merriweather"/>
              <a:cs typeface="Merriweather"/>
              <a:sym typeface="Merriweather"/>
            </a:endParaRPr>
          </a:p>
          <a:p>
            <a:pPr indent="-355600" lvl="0" marL="457200" rtl="0" algn="l">
              <a:lnSpc>
                <a:spcPct val="150000"/>
              </a:lnSpc>
              <a:spcBef>
                <a:spcPts val="0"/>
              </a:spcBef>
              <a:spcAft>
                <a:spcPts val="0"/>
              </a:spcAft>
              <a:buClr>
                <a:srgbClr val="B45F06"/>
              </a:buClr>
              <a:buSzPts val="2000"/>
              <a:buFont typeface="Merriweather"/>
              <a:buAutoNum type="arabicPeriod"/>
            </a:pPr>
            <a:r>
              <a:rPr lang="en" sz="2000">
                <a:solidFill>
                  <a:srgbClr val="B45F06"/>
                </a:solidFill>
                <a:latin typeface="Merriweather"/>
                <a:ea typeface="Merriweather"/>
                <a:cs typeface="Merriweather"/>
                <a:sym typeface="Merriweather"/>
              </a:rPr>
              <a:t>Electrolytes (Na</a:t>
            </a:r>
            <a:r>
              <a:rPr baseline="30000" lang="en" sz="2000">
                <a:solidFill>
                  <a:srgbClr val="B45F06"/>
                </a:solidFill>
                <a:latin typeface="Merriweather"/>
                <a:ea typeface="Merriweather"/>
                <a:cs typeface="Merriweather"/>
                <a:sym typeface="Merriweather"/>
              </a:rPr>
              <a:t>+</a:t>
            </a:r>
            <a:r>
              <a:rPr lang="en" sz="2000">
                <a:solidFill>
                  <a:srgbClr val="B45F06"/>
                </a:solidFill>
                <a:latin typeface="Merriweather"/>
                <a:ea typeface="Merriweather"/>
                <a:cs typeface="Merriweather"/>
                <a:sym typeface="Merriweather"/>
              </a:rPr>
              <a:t>,Cl</a:t>
            </a:r>
            <a:r>
              <a:rPr baseline="30000" lang="en" sz="2000">
                <a:solidFill>
                  <a:srgbClr val="B45F06"/>
                </a:solidFill>
                <a:latin typeface="Merriweather"/>
                <a:ea typeface="Merriweather"/>
                <a:cs typeface="Merriweather"/>
                <a:sym typeface="Merriweather"/>
              </a:rPr>
              <a:t>-</a:t>
            </a:r>
            <a:r>
              <a:rPr lang="en" sz="2000">
                <a:solidFill>
                  <a:srgbClr val="B45F06"/>
                </a:solidFill>
                <a:latin typeface="Merriweather"/>
                <a:ea typeface="Merriweather"/>
                <a:cs typeface="Merriweather"/>
                <a:sym typeface="Merriweather"/>
              </a:rPr>
              <a:t>, K</a:t>
            </a:r>
            <a:r>
              <a:rPr baseline="30000" lang="en" sz="2000">
                <a:solidFill>
                  <a:srgbClr val="B45F06"/>
                </a:solidFill>
                <a:latin typeface="Merriweather"/>
                <a:ea typeface="Merriweather"/>
                <a:cs typeface="Merriweather"/>
                <a:sym typeface="Merriweather"/>
              </a:rPr>
              <a:t>+</a:t>
            </a:r>
            <a:r>
              <a:rPr lang="en" sz="2000">
                <a:solidFill>
                  <a:srgbClr val="B45F06"/>
                </a:solidFill>
                <a:latin typeface="Merriweather"/>
                <a:ea typeface="Merriweather"/>
                <a:cs typeface="Merriweather"/>
                <a:sym typeface="Merriweather"/>
              </a:rPr>
              <a:t>, HCO</a:t>
            </a:r>
            <a:r>
              <a:rPr baseline="-25000" lang="en" sz="2000">
                <a:solidFill>
                  <a:srgbClr val="B45F06"/>
                </a:solidFill>
                <a:latin typeface="Merriweather"/>
                <a:ea typeface="Merriweather"/>
                <a:cs typeface="Merriweather"/>
                <a:sym typeface="Merriweather"/>
              </a:rPr>
              <a:t>3</a:t>
            </a:r>
            <a:r>
              <a:rPr baseline="30000" lang="en" sz="2000">
                <a:solidFill>
                  <a:srgbClr val="B45F06"/>
                </a:solidFill>
                <a:latin typeface="Merriweather"/>
                <a:ea typeface="Merriweather"/>
                <a:cs typeface="Merriweather"/>
                <a:sym typeface="Merriweather"/>
              </a:rPr>
              <a:t>-</a:t>
            </a:r>
            <a:r>
              <a:rPr lang="en" sz="2000">
                <a:solidFill>
                  <a:srgbClr val="B45F06"/>
                </a:solidFill>
                <a:latin typeface="Merriweather"/>
                <a:ea typeface="Merriweather"/>
                <a:cs typeface="Merriweather"/>
                <a:sym typeface="Merriweather"/>
              </a:rPr>
              <a:t>): moisten food.</a:t>
            </a:r>
            <a:endParaRPr sz="2000">
              <a:solidFill>
                <a:srgbClr val="B45F06"/>
              </a:solidFill>
              <a:latin typeface="Merriweather"/>
              <a:ea typeface="Merriweather"/>
              <a:cs typeface="Merriweather"/>
              <a:sym typeface="Merriweather"/>
            </a:endParaRPr>
          </a:p>
          <a:p>
            <a:pPr indent="-355600" lvl="0" marL="457200" rtl="0" algn="l">
              <a:lnSpc>
                <a:spcPct val="150000"/>
              </a:lnSpc>
              <a:spcBef>
                <a:spcPts val="0"/>
              </a:spcBef>
              <a:spcAft>
                <a:spcPts val="0"/>
              </a:spcAft>
              <a:buClr>
                <a:srgbClr val="B45F06"/>
              </a:buClr>
              <a:buSzPts val="2000"/>
              <a:buFont typeface="Merriweather"/>
              <a:buChar char="-"/>
            </a:pPr>
            <a:r>
              <a:rPr lang="en" sz="2000">
                <a:solidFill>
                  <a:srgbClr val="B45F06"/>
                </a:solidFill>
                <a:latin typeface="Merriweather"/>
                <a:ea typeface="Merriweather"/>
                <a:cs typeface="Merriweather"/>
                <a:sym typeface="Merriweather"/>
              </a:rPr>
              <a:t>Sodium and chloride ions are usually at a lower concentration than the plasma (hypotonic).</a:t>
            </a:r>
            <a:endParaRPr sz="2000">
              <a:solidFill>
                <a:srgbClr val="B45F06"/>
              </a:solidFill>
              <a:latin typeface="Merriweather"/>
              <a:ea typeface="Merriweather"/>
              <a:cs typeface="Merriweather"/>
              <a:sym typeface="Merriweather"/>
            </a:endParaRPr>
          </a:p>
          <a:p>
            <a:pPr indent="-355600" lvl="0" marL="457200" rtl="0" algn="l">
              <a:lnSpc>
                <a:spcPct val="150000"/>
              </a:lnSpc>
              <a:spcBef>
                <a:spcPts val="0"/>
              </a:spcBef>
              <a:spcAft>
                <a:spcPts val="0"/>
              </a:spcAft>
              <a:buClr>
                <a:srgbClr val="B45F06"/>
              </a:buClr>
              <a:buSzPts val="2000"/>
              <a:buFont typeface="Merriweather"/>
              <a:buChar char="-"/>
            </a:pPr>
            <a:r>
              <a:rPr lang="en" sz="2000">
                <a:solidFill>
                  <a:srgbClr val="B45F06"/>
                </a:solidFill>
                <a:latin typeface="Merriweather"/>
                <a:ea typeface="Merriweather"/>
                <a:cs typeface="Merriweather"/>
                <a:sym typeface="Merriweather"/>
              </a:rPr>
              <a:t>Potassium, calcium and iodide ions are usually at a higher concentration than plasma (hypertonic)</a:t>
            </a:r>
            <a:endParaRPr sz="2000">
              <a:solidFill>
                <a:srgbClr val="B45F06"/>
              </a:solidFill>
              <a:latin typeface="Merriweather"/>
              <a:ea typeface="Merriweather"/>
              <a:cs typeface="Merriweather"/>
              <a:sym typeface="Merriweather"/>
            </a:endParaRPr>
          </a:p>
          <a:p>
            <a:pPr indent="-355600" lvl="0" marL="457200" rtl="0" algn="l">
              <a:lnSpc>
                <a:spcPct val="150000"/>
              </a:lnSpc>
              <a:spcBef>
                <a:spcPts val="0"/>
              </a:spcBef>
              <a:spcAft>
                <a:spcPts val="0"/>
              </a:spcAft>
              <a:buClr>
                <a:srgbClr val="B45F06"/>
              </a:buClr>
              <a:buSzPts val="2000"/>
              <a:buFont typeface="Merriweather"/>
              <a:buAutoNum type="arabicPeriod"/>
            </a:pPr>
            <a:r>
              <a:rPr lang="en" sz="2000">
                <a:solidFill>
                  <a:srgbClr val="B45F06"/>
                </a:solidFill>
                <a:latin typeface="Merriweather"/>
                <a:ea typeface="Merriweather"/>
                <a:cs typeface="Merriweather"/>
                <a:sym typeface="Merriweather"/>
              </a:rPr>
              <a:t>Proteins &amp; Enzymes.</a:t>
            </a:r>
            <a:endParaRPr sz="2000">
              <a:solidFill>
                <a:srgbClr val="B45F06"/>
              </a:solidFill>
              <a:latin typeface="Merriweather"/>
              <a:ea typeface="Merriweather"/>
              <a:cs typeface="Merriweather"/>
              <a:sym typeface="Merriweather"/>
            </a:endParaRPr>
          </a:p>
          <a:p>
            <a:pPr indent="0" lvl="0" marL="0" rtl="0" algn="l">
              <a:lnSpc>
                <a:spcPct val="150000"/>
              </a:lnSpc>
              <a:spcBef>
                <a:spcPts val="0"/>
              </a:spcBef>
              <a:spcAft>
                <a:spcPts val="0"/>
              </a:spcAft>
              <a:buNone/>
            </a:pPr>
            <a:r>
              <a:t/>
            </a:r>
            <a:endParaRPr sz="2000">
              <a:solidFill>
                <a:srgbClr val="B45F06"/>
              </a:solidFill>
              <a:latin typeface="Merriweather"/>
              <a:ea typeface="Merriweather"/>
              <a:cs typeface="Merriweather"/>
              <a:sym typeface="Merriweather"/>
            </a:endParaRPr>
          </a:p>
          <a:p>
            <a:pPr indent="0" lvl="0" marL="0" rtl="0" algn="l">
              <a:lnSpc>
                <a:spcPct val="150000"/>
              </a:lnSpc>
              <a:spcBef>
                <a:spcPts val="0"/>
              </a:spcBef>
              <a:spcAft>
                <a:spcPts val="0"/>
              </a:spcAft>
              <a:buNone/>
            </a:pPr>
            <a:r>
              <a:t/>
            </a:r>
            <a:endParaRPr sz="2000">
              <a:solidFill>
                <a:srgbClr val="B45F06"/>
              </a:solidFill>
              <a:latin typeface="Merriweather"/>
              <a:ea typeface="Merriweather"/>
              <a:cs typeface="Merriweather"/>
              <a:sym typeface="Merriweather"/>
            </a:endParaRPr>
          </a:p>
        </p:txBody>
      </p:sp>
      <p:sp>
        <p:nvSpPr>
          <p:cNvPr id="173" name="Google Shape;173;p16"/>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74" name="Google Shape;174;p16"/>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75" name="Google Shape;175;p16"/>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Two</a:t>
            </a:r>
            <a:endParaRPr sz="3500">
              <a:latin typeface="Oswald"/>
              <a:ea typeface="Oswald"/>
              <a:cs typeface="Oswald"/>
              <a:sym typeface="Oswald"/>
            </a:endParaRPr>
          </a:p>
        </p:txBody>
      </p:sp>
      <p:sp>
        <p:nvSpPr>
          <p:cNvPr id="176" name="Google Shape;176;p16"/>
          <p:cNvSpPr txBox="1"/>
          <p:nvPr/>
        </p:nvSpPr>
        <p:spPr>
          <a:xfrm>
            <a:off x="85089"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33</a:t>
            </a:r>
            <a:endParaRPr sz="4500">
              <a:solidFill>
                <a:srgbClr val="FFFFFF"/>
              </a:solidFill>
              <a:latin typeface="Oswald"/>
              <a:ea typeface="Oswald"/>
              <a:cs typeface="Oswald"/>
              <a:sym typeface="Oswald"/>
            </a:endParaRPr>
          </a:p>
        </p:txBody>
      </p:sp>
      <p:sp>
        <p:nvSpPr>
          <p:cNvPr id="177" name="Google Shape;177;p16"/>
          <p:cNvSpPr txBox="1"/>
          <p:nvPr/>
        </p:nvSpPr>
        <p:spPr>
          <a:xfrm>
            <a:off x="929925" y="321600"/>
            <a:ext cx="100101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ESOPHAGEAL MOTILITY AND PATHOPHYSIOLOGY OF REFLUX DISEASE</a:t>
            </a:r>
            <a:endParaRPr sz="3100">
              <a:solidFill>
                <a:srgbClr val="FFFFFF"/>
              </a:solidFill>
              <a:latin typeface="Oswald"/>
              <a:ea typeface="Oswald"/>
              <a:cs typeface="Oswald"/>
              <a:sym typeface="Oswald"/>
            </a:endParaRPr>
          </a:p>
        </p:txBody>
      </p:sp>
      <p:sp>
        <p:nvSpPr>
          <p:cNvPr id="178" name="Google Shape;178;p16"/>
          <p:cNvSpPr/>
          <p:nvPr/>
        </p:nvSpPr>
        <p:spPr>
          <a:xfrm>
            <a:off x="1292563" y="1784940"/>
            <a:ext cx="2972700" cy="2144400"/>
          </a:xfrm>
          <a:prstGeom prst="ellipse">
            <a:avLst/>
          </a:prstGeom>
          <a:noFill/>
          <a:ln cap="flat" cmpd="sng" w="38100">
            <a:solidFill>
              <a:srgbClr val="45818E"/>
            </a:solidFill>
            <a:prstDash val="dashDot"/>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rPr lang="en" sz="3900">
                <a:latin typeface="Oswald"/>
                <a:ea typeface="Oswald"/>
                <a:cs typeface="Oswald"/>
                <a:sym typeface="Oswald"/>
              </a:rPr>
              <a:t>functions of saliva</a:t>
            </a:r>
            <a:endParaRPr sz="3900">
              <a:latin typeface="Oswald"/>
              <a:ea typeface="Oswald"/>
              <a:cs typeface="Oswald"/>
              <a:sym typeface="Oswald"/>
            </a:endParaRPr>
          </a:p>
        </p:txBody>
      </p:sp>
      <p:cxnSp>
        <p:nvCxnSpPr>
          <p:cNvPr id="179" name="Google Shape;179;p16"/>
          <p:cNvCxnSpPr>
            <a:stCxn id="178" idx="7"/>
          </p:cNvCxnSpPr>
          <p:nvPr/>
        </p:nvCxnSpPr>
        <p:spPr>
          <a:xfrm rot="-5400000">
            <a:off x="5300521" y="424080"/>
            <a:ext cx="204300" cy="3145500"/>
          </a:xfrm>
          <a:prstGeom prst="bentConnector2">
            <a:avLst/>
          </a:prstGeom>
          <a:noFill/>
          <a:ln cap="flat" cmpd="sng" w="19050">
            <a:solidFill>
              <a:srgbClr val="76A5AF"/>
            </a:solidFill>
            <a:prstDash val="solid"/>
            <a:round/>
            <a:headEnd len="med" w="med" type="none"/>
            <a:tailEnd len="med" w="med" type="oval"/>
          </a:ln>
        </p:spPr>
      </p:cxnSp>
      <p:cxnSp>
        <p:nvCxnSpPr>
          <p:cNvPr id="180" name="Google Shape;180;p16"/>
          <p:cNvCxnSpPr>
            <a:stCxn id="178" idx="5"/>
          </p:cNvCxnSpPr>
          <p:nvPr/>
        </p:nvCxnSpPr>
        <p:spPr>
          <a:xfrm flipH="1" rot="-5400000">
            <a:off x="5294071" y="2151149"/>
            <a:ext cx="202500" cy="3130800"/>
          </a:xfrm>
          <a:prstGeom prst="bentConnector2">
            <a:avLst/>
          </a:prstGeom>
          <a:noFill/>
          <a:ln cap="flat" cmpd="sng" w="19050">
            <a:solidFill>
              <a:srgbClr val="76A5AF"/>
            </a:solidFill>
            <a:prstDash val="solid"/>
            <a:round/>
            <a:headEnd len="med" w="med" type="none"/>
            <a:tailEnd len="med" w="med" type="oval"/>
          </a:ln>
        </p:spPr>
      </p:cxnSp>
      <p:cxnSp>
        <p:nvCxnSpPr>
          <p:cNvPr id="181" name="Google Shape;181;p16"/>
          <p:cNvCxnSpPr/>
          <p:nvPr/>
        </p:nvCxnSpPr>
        <p:spPr>
          <a:xfrm>
            <a:off x="4228819" y="2632289"/>
            <a:ext cx="2235600" cy="0"/>
          </a:xfrm>
          <a:prstGeom prst="straightConnector1">
            <a:avLst/>
          </a:prstGeom>
          <a:noFill/>
          <a:ln cap="flat" cmpd="sng" w="19050">
            <a:solidFill>
              <a:srgbClr val="76A5AF"/>
            </a:solidFill>
            <a:prstDash val="solid"/>
            <a:round/>
            <a:headEnd len="med" w="med" type="none"/>
            <a:tailEnd len="med" w="med" type="oval"/>
          </a:ln>
        </p:spPr>
      </p:cxnSp>
      <p:cxnSp>
        <p:nvCxnSpPr>
          <p:cNvPr id="182" name="Google Shape;182;p16"/>
          <p:cNvCxnSpPr/>
          <p:nvPr/>
        </p:nvCxnSpPr>
        <p:spPr>
          <a:xfrm>
            <a:off x="4176641" y="3213633"/>
            <a:ext cx="2235600" cy="0"/>
          </a:xfrm>
          <a:prstGeom prst="straightConnector1">
            <a:avLst/>
          </a:prstGeom>
          <a:noFill/>
          <a:ln cap="flat" cmpd="sng" w="19050">
            <a:solidFill>
              <a:srgbClr val="76A5AF"/>
            </a:solidFill>
            <a:prstDash val="solid"/>
            <a:round/>
            <a:headEnd len="med" w="med" type="none"/>
            <a:tailEnd len="med" w="med" type="oval"/>
          </a:ln>
        </p:spPr>
      </p:cxnSp>
      <p:sp>
        <p:nvSpPr>
          <p:cNvPr id="183" name="Google Shape;183;p16"/>
          <p:cNvSpPr txBox="1"/>
          <p:nvPr/>
        </p:nvSpPr>
        <p:spPr>
          <a:xfrm>
            <a:off x="6960700" y="1572176"/>
            <a:ext cx="3000000" cy="6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highlight>
                  <a:srgbClr val="EFEFEF"/>
                </a:highlight>
                <a:latin typeface="Merriweather"/>
                <a:ea typeface="Merriweather"/>
                <a:cs typeface="Merriweather"/>
                <a:sym typeface="Merriweather"/>
              </a:rPr>
              <a:t>Digestion</a:t>
            </a:r>
            <a:endParaRPr sz="2600">
              <a:highlight>
                <a:srgbClr val="EFEFEF"/>
              </a:highlight>
              <a:latin typeface="Merriweather"/>
              <a:ea typeface="Merriweather"/>
              <a:cs typeface="Merriweather"/>
              <a:sym typeface="Merriweather"/>
            </a:endParaRPr>
          </a:p>
        </p:txBody>
      </p:sp>
      <p:sp>
        <p:nvSpPr>
          <p:cNvPr id="184" name="Google Shape;184;p16"/>
          <p:cNvSpPr txBox="1"/>
          <p:nvPr/>
        </p:nvSpPr>
        <p:spPr>
          <a:xfrm>
            <a:off x="6412225" y="2341012"/>
            <a:ext cx="30000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highlight>
                  <a:srgbClr val="EFEFEF"/>
                </a:highlight>
                <a:latin typeface="Merriweather"/>
                <a:ea typeface="Merriweather"/>
                <a:cs typeface="Merriweather"/>
                <a:sym typeface="Merriweather"/>
              </a:rPr>
              <a:t>Lubrication</a:t>
            </a:r>
            <a:endParaRPr sz="2600">
              <a:highlight>
                <a:srgbClr val="EFEFEF"/>
              </a:highlight>
              <a:latin typeface="Merriweather"/>
              <a:ea typeface="Merriweather"/>
              <a:cs typeface="Merriweather"/>
              <a:sym typeface="Merriweather"/>
            </a:endParaRPr>
          </a:p>
        </p:txBody>
      </p:sp>
      <p:sp>
        <p:nvSpPr>
          <p:cNvPr id="185" name="Google Shape;185;p16"/>
          <p:cNvSpPr txBox="1"/>
          <p:nvPr/>
        </p:nvSpPr>
        <p:spPr>
          <a:xfrm>
            <a:off x="6412225" y="2923575"/>
            <a:ext cx="3052200" cy="51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highlight>
                  <a:srgbClr val="EFEFEF"/>
                </a:highlight>
                <a:latin typeface="Merriweather"/>
                <a:ea typeface="Merriweather"/>
                <a:cs typeface="Merriweather"/>
                <a:sym typeface="Merriweather"/>
              </a:rPr>
              <a:t>Cleansing</a:t>
            </a:r>
            <a:endParaRPr sz="2600">
              <a:highlight>
                <a:srgbClr val="EFEFEF"/>
              </a:highlight>
              <a:latin typeface="Merriweather"/>
              <a:ea typeface="Merriweather"/>
              <a:cs typeface="Merriweather"/>
              <a:sym typeface="Merriweather"/>
            </a:endParaRPr>
          </a:p>
        </p:txBody>
      </p:sp>
      <p:sp>
        <p:nvSpPr>
          <p:cNvPr id="186" name="Google Shape;186;p16"/>
          <p:cNvSpPr txBox="1"/>
          <p:nvPr/>
        </p:nvSpPr>
        <p:spPr>
          <a:xfrm>
            <a:off x="6910212" y="3520185"/>
            <a:ext cx="3000000" cy="12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highlight>
                  <a:srgbClr val="EFEFEF"/>
                </a:highlight>
                <a:latin typeface="Merriweather"/>
                <a:ea typeface="Merriweather"/>
                <a:cs typeface="Merriweather"/>
                <a:sym typeface="Merriweather"/>
              </a:rPr>
              <a:t>Protection</a:t>
            </a:r>
            <a:endParaRPr sz="2600">
              <a:highlight>
                <a:srgbClr val="EFEFEF"/>
              </a:highlight>
              <a:latin typeface="Merriweather"/>
              <a:ea typeface="Merriweather"/>
              <a:cs typeface="Merriweather"/>
              <a:sym typeface="Merriweather"/>
            </a:endParaRPr>
          </a:p>
        </p:txBody>
      </p:sp>
      <p:sp>
        <p:nvSpPr>
          <p:cNvPr id="187" name="Google Shape;187;p16"/>
          <p:cNvSpPr txBox="1"/>
          <p:nvPr/>
        </p:nvSpPr>
        <p:spPr>
          <a:xfrm>
            <a:off x="8758447" y="3435533"/>
            <a:ext cx="3652800" cy="6939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Merriweather"/>
              <a:buChar char="➔"/>
            </a:pPr>
            <a:r>
              <a:rPr lang="en" sz="1700">
                <a:latin typeface="Merriweather"/>
                <a:ea typeface="Merriweather"/>
                <a:cs typeface="Merriweather"/>
                <a:sym typeface="Merriweather"/>
              </a:rPr>
              <a:t>Proteolytic enzymes.  </a:t>
            </a:r>
            <a:endParaRPr sz="1700">
              <a:latin typeface="Merriweather"/>
              <a:ea typeface="Merriweather"/>
              <a:cs typeface="Merriweather"/>
              <a:sym typeface="Merriweather"/>
            </a:endParaRPr>
          </a:p>
          <a:p>
            <a:pPr indent="-336550" lvl="0" marL="457200" rtl="0" algn="l">
              <a:spcBef>
                <a:spcPts val="0"/>
              </a:spcBef>
              <a:spcAft>
                <a:spcPts val="0"/>
              </a:spcAft>
              <a:buSzPts val="1700"/>
              <a:buFont typeface="Merriweather"/>
              <a:buChar char="➔"/>
            </a:pPr>
            <a:r>
              <a:rPr lang="en" sz="1700">
                <a:latin typeface="Merriweather"/>
                <a:ea typeface="Merriweather"/>
                <a:cs typeface="Merriweather"/>
                <a:sym typeface="Merriweather"/>
              </a:rPr>
              <a:t>Antibodies.</a:t>
            </a:r>
            <a:endParaRPr sz="1700">
              <a:latin typeface="Merriweather"/>
              <a:ea typeface="Merriweather"/>
              <a:cs typeface="Merriweather"/>
              <a:sym typeface="Merriweather"/>
            </a:endParaRPr>
          </a:p>
        </p:txBody>
      </p:sp>
      <p:sp>
        <p:nvSpPr>
          <p:cNvPr id="188" name="Google Shape;188;p16"/>
          <p:cNvSpPr/>
          <p:nvPr/>
        </p:nvSpPr>
        <p:spPr>
          <a:xfrm>
            <a:off x="553700" y="4621948"/>
            <a:ext cx="456600" cy="381300"/>
          </a:xfrm>
          <a:prstGeom prst="rect">
            <a:avLst/>
          </a:prstGeom>
          <a:solidFill>
            <a:srgbClr val="45818E"/>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45818E"/>
              </a:solidFill>
            </a:endParaRPr>
          </a:p>
        </p:txBody>
      </p:sp>
      <p:sp>
        <p:nvSpPr>
          <p:cNvPr id="189" name="Google Shape;189;p16"/>
          <p:cNvSpPr txBox="1"/>
          <p:nvPr/>
        </p:nvSpPr>
        <p:spPr>
          <a:xfrm>
            <a:off x="1065875" y="4360550"/>
            <a:ext cx="7773000" cy="105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600">
                <a:highlight>
                  <a:srgbClr val="D0E0E3"/>
                </a:highlight>
                <a:latin typeface="Oswald"/>
                <a:ea typeface="Oswald"/>
                <a:cs typeface="Oswald"/>
                <a:sym typeface="Oswald"/>
              </a:rPr>
              <a:t>Mechanism of Salivary Secretion</a:t>
            </a:r>
            <a:endParaRPr sz="4600">
              <a:highlight>
                <a:srgbClr val="D0E0E3"/>
              </a:highlight>
              <a:latin typeface="Oswald"/>
              <a:ea typeface="Oswald"/>
              <a:cs typeface="Oswald"/>
              <a:sym typeface="Oswald"/>
            </a:endParaRPr>
          </a:p>
          <a:p>
            <a:pPr indent="0" lvl="0" marL="0" rtl="0" algn="l">
              <a:spcBef>
                <a:spcPts val="0"/>
              </a:spcBef>
              <a:spcAft>
                <a:spcPts val="0"/>
              </a:spcAft>
              <a:buNone/>
            </a:pPr>
            <a:r>
              <a:t/>
            </a:r>
            <a:endParaRPr sz="4600">
              <a:solidFill>
                <a:srgbClr val="45818E"/>
              </a:solidFill>
              <a:latin typeface="Oswald"/>
              <a:ea typeface="Oswald"/>
              <a:cs typeface="Oswald"/>
              <a:sym typeface="Oswald"/>
            </a:endParaRPr>
          </a:p>
        </p:txBody>
      </p:sp>
      <p:grpSp>
        <p:nvGrpSpPr>
          <p:cNvPr id="190" name="Google Shape;190;p16"/>
          <p:cNvGrpSpPr/>
          <p:nvPr/>
        </p:nvGrpSpPr>
        <p:grpSpPr>
          <a:xfrm rot="-5399412">
            <a:off x="894701" y="6128184"/>
            <a:ext cx="2438415" cy="1923217"/>
            <a:chOff x="2625885" y="2473608"/>
            <a:chExt cx="4168231" cy="1441800"/>
          </a:xfrm>
        </p:grpSpPr>
        <p:cxnSp>
          <p:nvCxnSpPr>
            <p:cNvPr id="191" name="Google Shape;191;p16"/>
            <p:cNvCxnSpPr/>
            <p:nvPr/>
          </p:nvCxnSpPr>
          <p:spPr>
            <a:xfrm flipH="1" rot="-5400000">
              <a:off x="5040916" y="2160944"/>
              <a:ext cx="1439700" cy="2066700"/>
            </a:xfrm>
            <a:prstGeom prst="bentConnector3">
              <a:avLst>
                <a:gd fmla="val 50100" name="adj1"/>
              </a:avLst>
            </a:prstGeom>
            <a:noFill/>
            <a:ln cap="flat" cmpd="sng" w="28575">
              <a:solidFill>
                <a:schemeClr val="accent5"/>
              </a:solidFill>
              <a:prstDash val="solid"/>
              <a:round/>
              <a:headEnd len="med" w="med" type="diamond"/>
              <a:tailEnd len="med" w="med" type="diamond"/>
            </a:ln>
          </p:spPr>
        </p:cxnSp>
        <p:cxnSp>
          <p:nvCxnSpPr>
            <p:cNvPr id="192" name="Google Shape;192;p16"/>
            <p:cNvCxnSpPr/>
            <p:nvPr/>
          </p:nvCxnSpPr>
          <p:spPr>
            <a:xfrm rot="-5400000">
              <a:off x="2955585" y="2144058"/>
              <a:ext cx="1441500" cy="2100900"/>
            </a:xfrm>
            <a:prstGeom prst="bentConnector3">
              <a:avLst>
                <a:gd fmla="val 49893" name="adj1"/>
              </a:avLst>
            </a:prstGeom>
            <a:noFill/>
            <a:ln cap="flat" cmpd="sng" w="28575">
              <a:solidFill>
                <a:schemeClr val="accent5"/>
              </a:solidFill>
              <a:prstDash val="solid"/>
              <a:round/>
              <a:headEnd len="med" w="med" type="diamond"/>
              <a:tailEnd len="med" w="med" type="diamond"/>
            </a:ln>
          </p:spPr>
        </p:cxnSp>
      </p:grpSp>
      <p:sp>
        <p:nvSpPr>
          <p:cNvPr id="193" name="Google Shape;193;p16"/>
          <p:cNvSpPr txBox="1"/>
          <p:nvPr/>
        </p:nvSpPr>
        <p:spPr>
          <a:xfrm rot="-5400000">
            <a:off x="-656200" y="6544375"/>
            <a:ext cx="3354600" cy="86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erriweather"/>
                <a:ea typeface="Merriweather"/>
                <a:cs typeface="Merriweather"/>
                <a:sym typeface="Merriweather"/>
              </a:rPr>
              <a:t>Two stages process </a:t>
            </a:r>
            <a:endParaRPr sz="2600"/>
          </a:p>
        </p:txBody>
      </p:sp>
      <p:sp>
        <p:nvSpPr>
          <p:cNvPr id="194" name="Google Shape;194;p16"/>
          <p:cNvSpPr txBox="1"/>
          <p:nvPr/>
        </p:nvSpPr>
        <p:spPr>
          <a:xfrm>
            <a:off x="2927625" y="5569800"/>
            <a:ext cx="3484500" cy="10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434343"/>
                </a:solidFill>
                <a:highlight>
                  <a:srgbClr val="D0E0E3"/>
                </a:highlight>
                <a:latin typeface="Merriweather"/>
                <a:ea typeface="Merriweather"/>
                <a:cs typeface="Merriweather"/>
                <a:sym typeface="Merriweather"/>
              </a:rPr>
              <a:t>First Stage:</a:t>
            </a:r>
            <a:r>
              <a:rPr lang="en" sz="2600">
                <a:solidFill>
                  <a:srgbClr val="434343"/>
                </a:solidFill>
                <a:latin typeface="Merriweather"/>
                <a:ea typeface="Merriweather"/>
                <a:cs typeface="Merriweather"/>
                <a:sym typeface="Merriweather"/>
              </a:rPr>
              <a:t> </a:t>
            </a:r>
            <a:r>
              <a:rPr lang="en" sz="2600">
                <a:solidFill>
                  <a:srgbClr val="434343"/>
                </a:solidFill>
                <a:latin typeface="Merriweather"/>
                <a:ea typeface="Merriweather"/>
                <a:cs typeface="Merriweather"/>
                <a:sym typeface="Merriweather"/>
              </a:rPr>
              <a:t>Acini</a:t>
            </a:r>
            <a:endParaRPr sz="2600"/>
          </a:p>
        </p:txBody>
      </p:sp>
      <p:sp>
        <p:nvSpPr>
          <p:cNvPr id="195" name="Google Shape;195;p16"/>
          <p:cNvSpPr txBox="1"/>
          <p:nvPr/>
        </p:nvSpPr>
        <p:spPr>
          <a:xfrm>
            <a:off x="2927625" y="7996325"/>
            <a:ext cx="3882300" cy="58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434343"/>
                </a:solidFill>
                <a:highlight>
                  <a:srgbClr val="D0E0E3"/>
                </a:highlight>
                <a:latin typeface="Merriweather"/>
                <a:ea typeface="Merriweather"/>
                <a:cs typeface="Merriweather"/>
                <a:sym typeface="Merriweather"/>
              </a:rPr>
              <a:t>Second Stage:</a:t>
            </a:r>
            <a:r>
              <a:rPr lang="en" sz="2600">
                <a:solidFill>
                  <a:srgbClr val="434343"/>
                </a:solidFill>
                <a:latin typeface="Merriweather"/>
                <a:ea typeface="Merriweather"/>
                <a:cs typeface="Merriweather"/>
                <a:sym typeface="Merriweather"/>
              </a:rPr>
              <a:t> </a:t>
            </a:r>
            <a:r>
              <a:rPr lang="en" sz="2600">
                <a:solidFill>
                  <a:srgbClr val="434343"/>
                </a:solidFill>
                <a:latin typeface="Merriweather"/>
                <a:ea typeface="Merriweather"/>
                <a:cs typeface="Merriweather"/>
                <a:sym typeface="Merriweather"/>
              </a:rPr>
              <a:t>Ducts</a:t>
            </a:r>
            <a:endParaRPr sz="2600"/>
          </a:p>
        </p:txBody>
      </p:sp>
      <p:pic>
        <p:nvPicPr>
          <p:cNvPr id="167" name="Google Shape;167;p16"/>
          <p:cNvPicPr preferRelativeResize="0"/>
          <p:nvPr/>
        </p:nvPicPr>
        <p:blipFill rotWithShape="1">
          <a:blip r:embed="rId3">
            <a:alphaModFix/>
          </a:blip>
          <a:srcRect b="6545" l="1640" r="5698" t="2669"/>
          <a:stretch/>
        </p:blipFill>
        <p:spPr>
          <a:xfrm>
            <a:off x="8686474" y="5193327"/>
            <a:ext cx="4711300" cy="2667086"/>
          </a:xfrm>
          <a:prstGeom prst="rect">
            <a:avLst/>
          </a:prstGeom>
          <a:noFill/>
          <a:ln cap="flat" cmpd="sng" w="9525">
            <a:solidFill>
              <a:srgbClr val="000000"/>
            </a:solidFill>
            <a:prstDash val="solid"/>
            <a:round/>
            <a:headEnd len="sm" w="sm" type="none"/>
            <a:tailEnd len="sm" w="sm" type="none"/>
          </a:ln>
        </p:spPr>
      </p:pic>
      <p:pic>
        <p:nvPicPr>
          <p:cNvPr id="196" name="Google Shape;196;p16"/>
          <p:cNvPicPr preferRelativeResize="0"/>
          <p:nvPr/>
        </p:nvPicPr>
        <p:blipFill rotWithShape="1">
          <a:blip r:embed="rId4">
            <a:alphaModFix/>
          </a:blip>
          <a:srcRect b="55396" l="0" r="-2658" t="0"/>
          <a:stretch/>
        </p:blipFill>
        <p:spPr>
          <a:xfrm>
            <a:off x="952874" y="16079575"/>
            <a:ext cx="5561701" cy="3228026"/>
          </a:xfrm>
          <a:prstGeom prst="rect">
            <a:avLst/>
          </a:prstGeom>
          <a:noFill/>
          <a:ln cap="flat" cmpd="sng" w="9525">
            <a:solidFill>
              <a:srgbClr val="000000"/>
            </a:solidFill>
            <a:prstDash val="solid"/>
            <a:round/>
            <a:headEnd len="sm" w="sm" type="none"/>
            <a:tailEnd len="sm" w="sm" type="none"/>
          </a:ln>
        </p:spPr>
      </p:pic>
      <p:sp>
        <p:nvSpPr>
          <p:cNvPr id="197" name="Google Shape;197;p16"/>
          <p:cNvSpPr txBox="1"/>
          <p:nvPr/>
        </p:nvSpPr>
        <p:spPr>
          <a:xfrm>
            <a:off x="4250677" y="18969971"/>
            <a:ext cx="1923600" cy="7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highlight>
                  <a:srgbClr val="B45F06"/>
                </a:highlight>
                <a:latin typeface="Merriweather"/>
                <a:ea typeface="Merriweather"/>
                <a:cs typeface="Merriweather"/>
                <a:sym typeface="Merriweather"/>
              </a:rPr>
              <a:t>Fast</a:t>
            </a:r>
            <a:endParaRPr>
              <a:solidFill>
                <a:srgbClr val="FFFFFF"/>
              </a:solidFill>
              <a:highlight>
                <a:srgbClr val="B45F06"/>
              </a:highlight>
              <a:latin typeface="Merriweather"/>
              <a:ea typeface="Merriweather"/>
              <a:cs typeface="Merriweather"/>
              <a:sym typeface="Merriweather"/>
            </a:endParaRPr>
          </a:p>
        </p:txBody>
      </p:sp>
      <p:sp>
        <p:nvSpPr>
          <p:cNvPr id="198" name="Google Shape;198;p16"/>
          <p:cNvSpPr txBox="1"/>
          <p:nvPr/>
        </p:nvSpPr>
        <p:spPr>
          <a:xfrm>
            <a:off x="1661724" y="18969975"/>
            <a:ext cx="868800" cy="9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highlight>
                  <a:srgbClr val="B45F06"/>
                </a:highlight>
                <a:latin typeface="Merriweather"/>
                <a:ea typeface="Merriweather"/>
                <a:cs typeface="Merriweather"/>
                <a:sym typeface="Merriweather"/>
              </a:rPr>
              <a:t>Slow</a:t>
            </a:r>
            <a:endParaRPr>
              <a:solidFill>
                <a:srgbClr val="FFFFFF"/>
              </a:solidFill>
              <a:highlight>
                <a:srgbClr val="B45F06"/>
              </a:highlight>
              <a:latin typeface="Merriweather"/>
              <a:ea typeface="Merriweather"/>
              <a:cs typeface="Merriweather"/>
              <a:sym typeface="Merriweather"/>
            </a:endParaRPr>
          </a:p>
        </p:txBody>
      </p:sp>
      <p:sp>
        <p:nvSpPr>
          <p:cNvPr id="199" name="Google Shape;199;p16"/>
          <p:cNvSpPr txBox="1"/>
          <p:nvPr/>
        </p:nvSpPr>
        <p:spPr>
          <a:xfrm>
            <a:off x="7869975" y="8703725"/>
            <a:ext cx="5798700" cy="7203300"/>
          </a:xfrm>
          <a:prstGeom prst="rect">
            <a:avLst/>
          </a:prstGeom>
          <a:noFill/>
          <a:ln cap="flat" cmpd="sng" w="38100">
            <a:solidFill>
              <a:srgbClr val="A2C4C9"/>
            </a:solidFill>
            <a:prstDash val="dashDot"/>
            <a:round/>
            <a:headEnd len="sm" w="sm" type="none"/>
            <a:tailEnd len="sm" w="sm" type="none"/>
          </a:ln>
        </p:spPr>
        <p:txBody>
          <a:bodyPr anchorCtr="0" anchor="ctr" bIns="91425" lIns="91425" spcFirstLastPara="1" rIns="91425" wrap="square" tIns="91425">
            <a:noAutofit/>
          </a:bodyPr>
          <a:lstStyle/>
          <a:p>
            <a:pPr indent="-349250" lvl="0" marL="457200" rtl="0" algn="l">
              <a:lnSpc>
                <a:spcPct val="150000"/>
              </a:lnSpc>
              <a:spcBef>
                <a:spcPts val="0"/>
              </a:spcBef>
              <a:spcAft>
                <a:spcPts val="0"/>
              </a:spcAft>
              <a:buClr>
                <a:srgbClr val="B45F06"/>
              </a:buClr>
              <a:buSzPts val="1900"/>
              <a:buFont typeface="Merriweather"/>
              <a:buChar char="●"/>
            </a:pPr>
            <a:r>
              <a:rPr lang="en" sz="1900">
                <a:solidFill>
                  <a:srgbClr val="B45F06"/>
                </a:solidFill>
                <a:latin typeface="Merriweather"/>
                <a:ea typeface="Merriweather"/>
                <a:cs typeface="Merriweather"/>
                <a:sym typeface="Merriweather"/>
              </a:rPr>
              <a:t>Initial saliva is produced by acinar cells &amp; subsequently modified by ductal epithelial cells. </a:t>
            </a:r>
            <a:endParaRPr sz="1900">
              <a:solidFill>
                <a:srgbClr val="B45F06"/>
              </a:solidFill>
              <a:latin typeface="Merriweather"/>
              <a:ea typeface="Merriweather"/>
              <a:cs typeface="Merriweather"/>
              <a:sym typeface="Merriweather"/>
            </a:endParaRPr>
          </a:p>
          <a:p>
            <a:pPr indent="-349250" lvl="0" marL="457200" rtl="0" algn="l">
              <a:lnSpc>
                <a:spcPct val="150000"/>
              </a:lnSpc>
              <a:spcBef>
                <a:spcPts val="0"/>
              </a:spcBef>
              <a:spcAft>
                <a:spcPts val="0"/>
              </a:spcAft>
              <a:buClr>
                <a:srgbClr val="B45F06"/>
              </a:buClr>
              <a:buSzPts val="1900"/>
              <a:buFont typeface="Merriweather"/>
              <a:buChar char="●"/>
            </a:pPr>
            <a:r>
              <a:rPr lang="en" sz="1900">
                <a:solidFill>
                  <a:srgbClr val="B45F06"/>
                </a:solidFill>
                <a:latin typeface="Merriweather"/>
                <a:ea typeface="Merriweather"/>
                <a:cs typeface="Merriweather"/>
                <a:sym typeface="Merriweather"/>
              </a:rPr>
              <a:t>The fluid secreted from the acini is overall isotonic with the extracellular fluid. </a:t>
            </a:r>
            <a:endParaRPr sz="1900">
              <a:solidFill>
                <a:srgbClr val="B45F06"/>
              </a:solidFill>
              <a:latin typeface="Merriweather"/>
              <a:ea typeface="Merriweather"/>
              <a:cs typeface="Merriweather"/>
              <a:sym typeface="Merriweather"/>
            </a:endParaRPr>
          </a:p>
          <a:p>
            <a:pPr indent="-349250" lvl="0" marL="457200" rtl="0" algn="l">
              <a:lnSpc>
                <a:spcPct val="150000"/>
              </a:lnSpc>
              <a:spcBef>
                <a:spcPts val="0"/>
              </a:spcBef>
              <a:spcAft>
                <a:spcPts val="0"/>
              </a:spcAft>
              <a:buClr>
                <a:srgbClr val="B45F06"/>
              </a:buClr>
              <a:buSzPts val="1900"/>
              <a:buFont typeface="Merriweather"/>
              <a:buChar char="●"/>
            </a:pPr>
            <a:r>
              <a:rPr lang="en" sz="1900">
                <a:solidFill>
                  <a:srgbClr val="B45F06"/>
                </a:solidFill>
                <a:latin typeface="Merriweather"/>
                <a:ea typeface="Merriweather"/>
                <a:cs typeface="Merriweather"/>
                <a:sym typeface="Merriweather"/>
              </a:rPr>
              <a:t>As the primary secretion (from the acini) flows through the ducts, two major active transport processes take place that markedly modify the ionic composition of the fluid in the saliva.</a:t>
            </a:r>
            <a:endParaRPr sz="1900">
              <a:solidFill>
                <a:srgbClr val="B45F06"/>
              </a:solidFill>
              <a:latin typeface="Merriweather"/>
              <a:ea typeface="Merriweather"/>
              <a:cs typeface="Merriweather"/>
              <a:sym typeface="Merriweather"/>
            </a:endParaRPr>
          </a:p>
          <a:p>
            <a:pPr indent="-349250" lvl="0" marL="457200" rtl="0" algn="l">
              <a:lnSpc>
                <a:spcPct val="150000"/>
              </a:lnSpc>
              <a:spcBef>
                <a:spcPts val="0"/>
              </a:spcBef>
              <a:spcAft>
                <a:spcPts val="0"/>
              </a:spcAft>
              <a:buClr>
                <a:srgbClr val="B45F06"/>
              </a:buClr>
              <a:buSzPts val="1900"/>
              <a:buFont typeface="Merriweather"/>
              <a:buChar char="-"/>
            </a:pPr>
            <a:r>
              <a:rPr lang="en" sz="1900">
                <a:solidFill>
                  <a:srgbClr val="B45F06"/>
                </a:solidFill>
                <a:latin typeface="Merriweather"/>
                <a:ea typeface="Merriweather"/>
                <a:cs typeface="Merriweather"/>
                <a:sym typeface="Merriweather"/>
              </a:rPr>
              <a:t>Na</a:t>
            </a:r>
            <a:r>
              <a:rPr baseline="30000" lang="en" sz="1900">
                <a:solidFill>
                  <a:srgbClr val="B45F06"/>
                </a:solidFill>
                <a:latin typeface="Merriweather"/>
                <a:ea typeface="Merriweather"/>
                <a:cs typeface="Merriweather"/>
                <a:sym typeface="Merriweather"/>
              </a:rPr>
              <a:t>+</a:t>
            </a:r>
            <a:r>
              <a:rPr lang="en" sz="1900">
                <a:solidFill>
                  <a:srgbClr val="B45F06"/>
                </a:solidFill>
                <a:latin typeface="Merriweather"/>
                <a:ea typeface="Merriweather"/>
                <a:cs typeface="Merriweather"/>
                <a:sym typeface="Merriweather"/>
              </a:rPr>
              <a:t> ions are actively reabsorbed from all the salivary ducts and K</a:t>
            </a:r>
            <a:r>
              <a:rPr baseline="30000" lang="en" sz="1900">
                <a:solidFill>
                  <a:srgbClr val="B45F06"/>
                </a:solidFill>
                <a:latin typeface="Merriweather"/>
                <a:ea typeface="Merriweather"/>
                <a:cs typeface="Merriweather"/>
                <a:sym typeface="Merriweather"/>
              </a:rPr>
              <a:t>+</a:t>
            </a:r>
            <a:r>
              <a:rPr lang="en" sz="1900">
                <a:solidFill>
                  <a:srgbClr val="B45F06"/>
                </a:solidFill>
                <a:latin typeface="Merriweather"/>
                <a:ea typeface="Merriweather"/>
                <a:cs typeface="Merriweather"/>
                <a:sym typeface="Merriweather"/>
              </a:rPr>
              <a:t> ions are actively secreted in exchange for the sodium.</a:t>
            </a:r>
            <a:endParaRPr sz="1900">
              <a:solidFill>
                <a:srgbClr val="B45F06"/>
              </a:solidFill>
              <a:latin typeface="Merriweather"/>
              <a:ea typeface="Merriweather"/>
              <a:cs typeface="Merriweather"/>
              <a:sym typeface="Merriweather"/>
            </a:endParaRPr>
          </a:p>
          <a:p>
            <a:pPr indent="-349250" lvl="0" marL="457200" rtl="0" algn="l">
              <a:lnSpc>
                <a:spcPct val="150000"/>
              </a:lnSpc>
              <a:spcBef>
                <a:spcPts val="0"/>
              </a:spcBef>
              <a:spcAft>
                <a:spcPts val="0"/>
              </a:spcAft>
              <a:buClr>
                <a:srgbClr val="B45F06"/>
              </a:buClr>
              <a:buSzPts val="1900"/>
              <a:buFont typeface="Merriweather"/>
              <a:buChar char="-"/>
            </a:pPr>
            <a:r>
              <a:rPr lang="en" sz="1900">
                <a:solidFill>
                  <a:srgbClr val="B45F06"/>
                </a:solidFill>
                <a:latin typeface="Merriweather"/>
                <a:ea typeface="Merriweather"/>
                <a:cs typeface="Merriweather"/>
                <a:sym typeface="Merriweather"/>
              </a:rPr>
              <a:t>Cl</a:t>
            </a:r>
            <a:r>
              <a:rPr baseline="30000" lang="en" sz="1900">
                <a:solidFill>
                  <a:srgbClr val="B45F06"/>
                </a:solidFill>
                <a:latin typeface="Merriweather"/>
                <a:ea typeface="Merriweather"/>
                <a:cs typeface="Merriweather"/>
                <a:sym typeface="Merriweather"/>
              </a:rPr>
              <a:t>- </a:t>
            </a:r>
            <a:r>
              <a:rPr lang="en" sz="1900">
                <a:solidFill>
                  <a:srgbClr val="B45F06"/>
                </a:solidFill>
                <a:latin typeface="Merriweather"/>
                <a:ea typeface="Merriweather"/>
                <a:cs typeface="Merriweather"/>
                <a:sym typeface="Merriweather"/>
              </a:rPr>
              <a:t>ions are passively reabsorbed.</a:t>
            </a:r>
            <a:endParaRPr sz="1900">
              <a:solidFill>
                <a:srgbClr val="B45F06"/>
              </a:solidFill>
              <a:latin typeface="Merriweather"/>
              <a:ea typeface="Merriweather"/>
              <a:cs typeface="Merriweather"/>
              <a:sym typeface="Merriweather"/>
            </a:endParaRPr>
          </a:p>
          <a:p>
            <a:pPr indent="-349250" lvl="0" marL="457200" rtl="0" algn="l">
              <a:lnSpc>
                <a:spcPct val="150000"/>
              </a:lnSpc>
              <a:spcBef>
                <a:spcPts val="0"/>
              </a:spcBef>
              <a:spcAft>
                <a:spcPts val="0"/>
              </a:spcAft>
              <a:buClr>
                <a:srgbClr val="B45F06"/>
              </a:buClr>
              <a:buSzPts val="1900"/>
              <a:buFont typeface="Merriweather"/>
              <a:buChar char="-"/>
            </a:pPr>
            <a:r>
              <a:rPr lang="en" sz="1900">
                <a:solidFill>
                  <a:srgbClr val="B45F06"/>
                </a:solidFill>
                <a:latin typeface="Merriweather"/>
                <a:ea typeface="Merriweather"/>
                <a:cs typeface="Merriweather"/>
                <a:sym typeface="Merriweather"/>
              </a:rPr>
              <a:t>HCO</a:t>
            </a:r>
            <a:r>
              <a:rPr baseline="-25000" lang="en" sz="1900">
                <a:solidFill>
                  <a:srgbClr val="B45F06"/>
                </a:solidFill>
                <a:latin typeface="Merriweather"/>
                <a:ea typeface="Merriweather"/>
                <a:cs typeface="Merriweather"/>
                <a:sym typeface="Merriweather"/>
              </a:rPr>
              <a:t>3</a:t>
            </a:r>
            <a:r>
              <a:rPr baseline="30000" lang="en" sz="1900">
                <a:solidFill>
                  <a:srgbClr val="B45F06"/>
                </a:solidFill>
                <a:latin typeface="Merriweather"/>
                <a:ea typeface="Merriweather"/>
                <a:cs typeface="Merriweather"/>
                <a:sym typeface="Merriweather"/>
              </a:rPr>
              <a:t>- </a:t>
            </a:r>
            <a:r>
              <a:rPr lang="en" sz="1900">
                <a:solidFill>
                  <a:srgbClr val="B45F06"/>
                </a:solidFill>
                <a:latin typeface="Merriweather"/>
                <a:ea typeface="Merriweather"/>
                <a:cs typeface="Merriweather"/>
                <a:sym typeface="Merriweather"/>
              </a:rPr>
              <a:t> ions are secreted by the ductal epithelium into the lumen.</a:t>
            </a:r>
            <a:endParaRPr sz="1900">
              <a:solidFill>
                <a:srgbClr val="B45F06"/>
              </a:solidFill>
              <a:latin typeface="Merriweather"/>
              <a:ea typeface="Merriweather"/>
              <a:cs typeface="Merriweather"/>
              <a:sym typeface="Merriweather"/>
            </a:endParaRPr>
          </a:p>
        </p:txBody>
      </p:sp>
      <p:sp>
        <p:nvSpPr>
          <p:cNvPr id="200" name="Google Shape;200;p16"/>
          <p:cNvSpPr txBox="1"/>
          <p:nvPr/>
        </p:nvSpPr>
        <p:spPr>
          <a:xfrm>
            <a:off x="6769025" y="16226975"/>
            <a:ext cx="6899700" cy="322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500">
                <a:highlight>
                  <a:srgbClr val="D0E0E3"/>
                </a:highlight>
                <a:latin typeface="Oswald"/>
                <a:ea typeface="Oswald"/>
                <a:cs typeface="Oswald"/>
                <a:sym typeface="Oswald"/>
              </a:rPr>
              <a:t>What happens to the composition of saliva in cases of increased flow of secretion?</a:t>
            </a:r>
            <a:endParaRPr sz="2500">
              <a:highlight>
                <a:srgbClr val="D0E0E3"/>
              </a:highlight>
              <a:latin typeface="Oswald"/>
              <a:ea typeface="Oswald"/>
              <a:cs typeface="Oswald"/>
              <a:sym typeface="Oswald"/>
            </a:endParaRPr>
          </a:p>
          <a:p>
            <a:pPr indent="0" lvl="0" marL="0" rtl="0" algn="l">
              <a:lnSpc>
                <a:spcPct val="115000"/>
              </a:lnSpc>
              <a:spcBef>
                <a:spcPts val="0"/>
              </a:spcBef>
              <a:spcAft>
                <a:spcPts val="0"/>
              </a:spcAft>
              <a:buClr>
                <a:schemeClr val="dk1"/>
              </a:buClr>
              <a:buSzPts val="1100"/>
              <a:buFont typeface="Arial"/>
              <a:buNone/>
            </a:pPr>
            <a:r>
              <a:rPr lang="en" sz="2400">
                <a:solidFill>
                  <a:srgbClr val="B45F06"/>
                </a:solidFill>
                <a:latin typeface="Merriweather"/>
                <a:ea typeface="Merriweather"/>
                <a:cs typeface="Merriweather"/>
                <a:sym typeface="Merriweather"/>
              </a:rPr>
              <a:t>When the production of saliva is stimulated, flow exceeds the ductal cells maximum rate of modification and so the acinar secretion is modified less (Less hypotonic than resting saliva).</a:t>
            </a:r>
            <a:endParaRPr sz="2400">
              <a:solidFill>
                <a:srgbClr val="B45F06"/>
              </a:solidFill>
            </a:endParaRPr>
          </a:p>
        </p:txBody>
      </p:sp>
      <p:sp>
        <p:nvSpPr>
          <p:cNvPr id="201" name="Google Shape;201;p16"/>
          <p:cNvSpPr txBox="1"/>
          <p:nvPr/>
        </p:nvSpPr>
        <p:spPr>
          <a:xfrm>
            <a:off x="1065875" y="19307602"/>
            <a:ext cx="2857500" cy="4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Merriweather"/>
                <a:ea typeface="Merriweather"/>
                <a:cs typeface="Merriweather"/>
                <a:sym typeface="Merriweather"/>
              </a:rPr>
              <a:t>Figure 2-5</a:t>
            </a:r>
            <a:endParaRPr b="1" sz="2600">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17"/>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07" name="Google Shape;207;p17"/>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08" name="Google Shape;208;p17"/>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Two</a:t>
            </a:r>
            <a:endParaRPr sz="3500">
              <a:latin typeface="Oswald"/>
              <a:ea typeface="Oswald"/>
              <a:cs typeface="Oswald"/>
              <a:sym typeface="Oswald"/>
            </a:endParaRPr>
          </a:p>
        </p:txBody>
      </p:sp>
      <p:sp>
        <p:nvSpPr>
          <p:cNvPr id="209" name="Google Shape;209;p17"/>
          <p:cNvSpPr txBox="1"/>
          <p:nvPr/>
        </p:nvSpPr>
        <p:spPr>
          <a:xfrm>
            <a:off x="128889"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4</a:t>
            </a:r>
            <a:endParaRPr sz="4500">
              <a:solidFill>
                <a:srgbClr val="FFFFFF"/>
              </a:solidFill>
              <a:latin typeface="Oswald"/>
              <a:ea typeface="Oswald"/>
              <a:cs typeface="Oswald"/>
              <a:sym typeface="Oswald"/>
            </a:endParaRPr>
          </a:p>
        </p:txBody>
      </p:sp>
      <p:sp>
        <p:nvSpPr>
          <p:cNvPr id="210" name="Google Shape;210;p17"/>
          <p:cNvSpPr txBox="1"/>
          <p:nvPr/>
        </p:nvSpPr>
        <p:spPr>
          <a:xfrm>
            <a:off x="985499" y="1424525"/>
            <a:ext cx="5891700" cy="9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800">
                <a:highlight>
                  <a:srgbClr val="D0E0E3"/>
                </a:highlight>
                <a:latin typeface="Oswald"/>
                <a:ea typeface="Oswald"/>
                <a:cs typeface="Oswald"/>
                <a:sym typeface="Oswald"/>
              </a:rPr>
              <a:t>Regulation of Salivary Secretion</a:t>
            </a:r>
            <a:r>
              <a:rPr lang="en" sz="3500">
                <a:highlight>
                  <a:srgbClr val="D0E0E3"/>
                </a:highlight>
                <a:latin typeface="Oswald"/>
                <a:ea typeface="Oswald"/>
                <a:cs typeface="Oswald"/>
                <a:sym typeface="Oswald"/>
              </a:rPr>
              <a:t>:</a:t>
            </a:r>
            <a:endParaRPr sz="3500">
              <a:highlight>
                <a:srgbClr val="D0E0E3"/>
              </a:highlight>
              <a:latin typeface="Oswald"/>
              <a:ea typeface="Oswald"/>
              <a:cs typeface="Oswald"/>
              <a:sym typeface="Oswald"/>
            </a:endParaRPr>
          </a:p>
          <a:p>
            <a:pPr indent="0" lvl="0" marL="0" rtl="0" algn="l">
              <a:spcBef>
                <a:spcPts val="0"/>
              </a:spcBef>
              <a:spcAft>
                <a:spcPts val="0"/>
              </a:spcAft>
              <a:buNone/>
            </a:pPr>
            <a:r>
              <a:t/>
            </a:r>
            <a:endParaRPr sz="3500">
              <a:latin typeface="Oswald"/>
              <a:ea typeface="Oswald"/>
              <a:cs typeface="Oswald"/>
              <a:sym typeface="Oswald"/>
            </a:endParaRPr>
          </a:p>
        </p:txBody>
      </p:sp>
      <p:sp>
        <p:nvSpPr>
          <p:cNvPr id="211" name="Google Shape;211;p17"/>
          <p:cNvSpPr/>
          <p:nvPr/>
        </p:nvSpPr>
        <p:spPr>
          <a:xfrm>
            <a:off x="473313" y="1593879"/>
            <a:ext cx="456600" cy="381300"/>
          </a:xfrm>
          <a:prstGeom prst="rect">
            <a:avLst/>
          </a:prstGeom>
          <a:solidFill>
            <a:srgbClr val="45818E"/>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45818E"/>
              </a:solidFill>
            </a:endParaRPr>
          </a:p>
        </p:txBody>
      </p:sp>
      <p:sp>
        <p:nvSpPr>
          <p:cNvPr id="212" name="Google Shape;212;p17"/>
          <p:cNvSpPr txBox="1"/>
          <p:nvPr/>
        </p:nvSpPr>
        <p:spPr>
          <a:xfrm>
            <a:off x="656625" y="2236324"/>
            <a:ext cx="4736100" cy="964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erriweather"/>
              <a:buChar char="❏"/>
            </a:pPr>
            <a:r>
              <a:rPr lang="en" sz="2200">
                <a:latin typeface="Merriweather"/>
                <a:ea typeface="Merriweather"/>
                <a:cs typeface="Merriweather"/>
                <a:sym typeface="Merriweather"/>
              </a:rPr>
              <a:t>Exclusively neural</a:t>
            </a:r>
            <a:endParaRPr sz="2200">
              <a:latin typeface="Merriweather"/>
              <a:ea typeface="Merriweather"/>
              <a:cs typeface="Merriweather"/>
              <a:sym typeface="Merriweather"/>
            </a:endParaRPr>
          </a:p>
        </p:txBody>
      </p:sp>
      <p:sp>
        <p:nvSpPr>
          <p:cNvPr id="213" name="Google Shape;213;p17"/>
          <p:cNvSpPr txBox="1"/>
          <p:nvPr/>
        </p:nvSpPr>
        <p:spPr>
          <a:xfrm>
            <a:off x="656625" y="2731475"/>
            <a:ext cx="12857700" cy="9525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erriweather"/>
              <a:buChar char="❏"/>
            </a:pPr>
            <a:r>
              <a:rPr lang="en" sz="2200">
                <a:latin typeface="Merriweather"/>
                <a:ea typeface="Merriweather"/>
                <a:cs typeface="Merriweather"/>
                <a:sym typeface="Merriweather"/>
              </a:rPr>
              <a:t>Increased secretion of salivary glands in response to a meal is a reflex, two types of salivary reflexes;</a:t>
            </a:r>
            <a:endParaRPr sz="2200">
              <a:latin typeface="Merriweather"/>
              <a:ea typeface="Merriweather"/>
              <a:cs typeface="Merriweather"/>
              <a:sym typeface="Merriweather"/>
            </a:endParaRPr>
          </a:p>
        </p:txBody>
      </p:sp>
      <p:sp>
        <p:nvSpPr>
          <p:cNvPr id="214" name="Google Shape;214;p17"/>
          <p:cNvSpPr txBox="1"/>
          <p:nvPr/>
        </p:nvSpPr>
        <p:spPr>
          <a:xfrm>
            <a:off x="656625" y="4516875"/>
            <a:ext cx="9771900" cy="964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erriweather"/>
              <a:buChar char="❏"/>
            </a:pPr>
            <a:r>
              <a:rPr lang="en" sz="2200">
                <a:latin typeface="Merriweather"/>
                <a:ea typeface="Merriweather"/>
                <a:cs typeface="Merriweather"/>
                <a:sym typeface="Merriweather"/>
              </a:rPr>
              <a:t>Salivation may occur in response to reflexes originating in the stomach and upper small intestine. E.g. Nauseous, presence of irritating food</a:t>
            </a:r>
            <a:endParaRPr sz="2200">
              <a:latin typeface="Merriweather"/>
              <a:ea typeface="Merriweather"/>
              <a:cs typeface="Merriweather"/>
              <a:sym typeface="Merriweather"/>
            </a:endParaRPr>
          </a:p>
        </p:txBody>
      </p:sp>
      <p:cxnSp>
        <p:nvCxnSpPr>
          <p:cNvPr id="215" name="Google Shape;215;p17"/>
          <p:cNvCxnSpPr/>
          <p:nvPr/>
        </p:nvCxnSpPr>
        <p:spPr>
          <a:xfrm flipH="1" rot="10800000">
            <a:off x="1438849" y="4250923"/>
            <a:ext cx="4343100" cy="2400"/>
          </a:xfrm>
          <a:prstGeom prst="straightConnector1">
            <a:avLst/>
          </a:prstGeom>
          <a:noFill/>
          <a:ln cap="flat" cmpd="sng" w="9525">
            <a:solidFill>
              <a:srgbClr val="B7B7B7"/>
            </a:solidFill>
            <a:prstDash val="solid"/>
            <a:round/>
            <a:headEnd len="med" w="med" type="none"/>
            <a:tailEnd len="med" w="med" type="none"/>
          </a:ln>
        </p:spPr>
      </p:cxnSp>
      <p:sp>
        <p:nvSpPr>
          <p:cNvPr id="216" name="Google Shape;216;p17"/>
          <p:cNvSpPr/>
          <p:nvPr/>
        </p:nvSpPr>
        <p:spPr>
          <a:xfrm>
            <a:off x="1270251" y="3551325"/>
            <a:ext cx="622800" cy="699600"/>
          </a:xfrm>
          <a:prstGeom prst="heptagon">
            <a:avLst>
              <a:gd fmla="val 102572" name="hf"/>
              <a:gd fmla="val 105210" name="vf"/>
            </a:avLst>
          </a:prstGeom>
          <a:solidFill>
            <a:srgbClr val="D0E0E3"/>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2000">
                <a:solidFill>
                  <a:srgbClr val="FFFFFF"/>
                </a:solidFill>
                <a:latin typeface="Merriweather"/>
                <a:ea typeface="Merriweather"/>
                <a:cs typeface="Merriweather"/>
                <a:sym typeface="Merriweather"/>
              </a:rPr>
              <a:t>1</a:t>
            </a:r>
            <a:endParaRPr b="1" sz="2000">
              <a:solidFill>
                <a:srgbClr val="FFFFFF"/>
              </a:solidFill>
              <a:latin typeface="Merriweather"/>
              <a:ea typeface="Merriweather"/>
              <a:cs typeface="Merriweather"/>
              <a:sym typeface="Merriweather"/>
            </a:endParaRPr>
          </a:p>
        </p:txBody>
      </p:sp>
      <p:sp>
        <p:nvSpPr>
          <p:cNvPr id="217" name="Google Shape;217;p17"/>
          <p:cNvSpPr/>
          <p:nvPr/>
        </p:nvSpPr>
        <p:spPr>
          <a:xfrm>
            <a:off x="7010305" y="3551324"/>
            <a:ext cx="622800" cy="699600"/>
          </a:xfrm>
          <a:prstGeom prst="heptagon">
            <a:avLst>
              <a:gd fmla="val 102572" name="hf"/>
              <a:gd fmla="val 105210" name="vf"/>
            </a:avLst>
          </a:prstGeom>
          <a:solidFill>
            <a:srgbClr val="A2C4C9"/>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 sz="2000">
                <a:solidFill>
                  <a:srgbClr val="FFFFFF"/>
                </a:solidFill>
                <a:latin typeface="Merriweather"/>
                <a:ea typeface="Merriweather"/>
                <a:cs typeface="Merriweather"/>
                <a:sym typeface="Merriweather"/>
              </a:rPr>
              <a:t>2</a:t>
            </a:r>
            <a:endParaRPr b="1" sz="2000">
              <a:solidFill>
                <a:srgbClr val="FFFFFF"/>
              </a:solidFill>
              <a:latin typeface="Merriweather"/>
              <a:ea typeface="Merriweather"/>
              <a:cs typeface="Merriweather"/>
              <a:sym typeface="Merriweather"/>
            </a:endParaRPr>
          </a:p>
        </p:txBody>
      </p:sp>
      <p:sp>
        <p:nvSpPr>
          <p:cNvPr id="218" name="Google Shape;218;p17"/>
          <p:cNvSpPr txBox="1"/>
          <p:nvPr/>
        </p:nvSpPr>
        <p:spPr>
          <a:xfrm>
            <a:off x="1970700" y="3708379"/>
            <a:ext cx="43548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Merriweather"/>
                <a:ea typeface="Merriweather"/>
                <a:cs typeface="Merriweather"/>
                <a:sym typeface="Merriweather"/>
              </a:rPr>
              <a:t>Unconditioned (</a:t>
            </a:r>
            <a:r>
              <a:rPr lang="en" sz="2200">
                <a:highlight>
                  <a:srgbClr val="F3F3F3"/>
                </a:highlight>
                <a:latin typeface="Merriweather"/>
                <a:ea typeface="Merriweather"/>
                <a:cs typeface="Merriweather"/>
                <a:sym typeface="Merriweather"/>
              </a:rPr>
              <a:t>born with it</a:t>
            </a:r>
            <a:r>
              <a:rPr lang="en" sz="2200">
                <a:latin typeface="Merriweather"/>
                <a:ea typeface="Merriweather"/>
                <a:cs typeface="Merriweather"/>
                <a:sym typeface="Merriweather"/>
              </a:rPr>
              <a:t>).</a:t>
            </a:r>
            <a:endParaRPr sz="2200">
              <a:latin typeface="Merriweather"/>
              <a:ea typeface="Merriweather"/>
              <a:cs typeface="Merriweather"/>
              <a:sym typeface="Merriweather"/>
            </a:endParaRPr>
          </a:p>
        </p:txBody>
      </p:sp>
      <p:sp>
        <p:nvSpPr>
          <p:cNvPr id="219" name="Google Shape;219;p17"/>
          <p:cNvSpPr txBox="1"/>
          <p:nvPr/>
        </p:nvSpPr>
        <p:spPr>
          <a:xfrm>
            <a:off x="7633098" y="3708375"/>
            <a:ext cx="6858000" cy="8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Merriweather"/>
                <a:ea typeface="Merriweather"/>
                <a:cs typeface="Merriweather"/>
                <a:sym typeface="Merriweather"/>
              </a:rPr>
              <a:t>Conditioned reflex (</a:t>
            </a:r>
            <a:r>
              <a:rPr lang="en" sz="2200">
                <a:highlight>
                  <a:srgbClr val="F3F3F3"/>
                </a:highlight>
                <a:latin typeface="Merriweather"/>
                <a:ea typeface="Merriweather"/>
                <a:cs typeface="Merriweather"/>
                <a:sym typeface="Merriweather"/>
              </a:rPr>
              <a:t>learnt by experience</a:t>
            </a:r>
            <a:r>
              <a:rPr lang="en" sz="2200">
                <a:latin typeface="Merriweather"/>
                <a:ea typeface="Merriweather"/>
                <a:cs typeface="Merriweather"/>
                <a:sym typeface="Merriweather"/>
              </a:rPr>
              <a:t>).</a:t>
            </a:r>
            <a:endParaRPr sz="2200">
              <a:latin typeface="Merriweather"/>
              <a:ea typeface="Merriweather"/>
              <a:cs typeface="Merriweather"/>
              <a:sym typeface="Merriweather"/>
            </a:endParaRPr>
          </a:p>
        </p:txBody>
      </p:sp>
      <p:cxnSp>
        <p:nvCxnSpPr>
          <p:cNvPr id="220" name="Google Shape;220;p17"/>
          <p:cNvCxnSpPr/>
          <p:nvPr/>
        </p:nvCxnSpPr>
        <p:spPr>
          <a:xfrm flipH="1" rot="10800000">
            <a:off x="7200943" y="4250923"/>
            <a:ext cx="4343100" cy="2400"/>
          </a:xfrm>
          <a:prstGeom prst="straightConnector1">
            <a:avLst/>
          </a:prstGeom>
          <a:noFill/>
          <a:ln cap="flat" cmpd="sng" w="9525">
            <a:solidFill>
              <a:srgbClr val="B7B7B7"/>
            </a:solidFill>
            <a:prstDash val="solid"/>
            <a:round/>
            <a:headEnd len="med" w="med" type="none"/>
            <a:tailEnd len="med" w="med" type="none"/>
          </a:ln>
        </p:spPr>
      </p:cxnSp>
      <p:graphicFrame>
        <p:nvGraphicFramePr>
          <p:cNvPr id="221" name="Google Shape;221;p17"/>
          <p:cNvGraphicFramePr/>
          <p:nvPr/>
        </p:nvGraphicFramePr>
        <p:xfrm>
          <a:off x="390520" y="10509152"/>
          <a:ext cx="3000000" cy="3000000"/>
        </p:xfrm>
        <a:graphic>
          <a:graphicData uri="http://schemas.openxmlformats.org/drawingml/2006/table">
            <a:tbl>
              <a:tblPr>
                <a:noFill/>
                <a:tableStyleId>{F365347E-C6C0-45CE-8282-677DDB073BE1}</a:tableStyleId>
              </a:tblPr>
              <a:tblGrid>
                <a:gridCol w="6694950"/>
                <a:gridCol w="6694950"/>
              </a:tblGrid>
              <a:tr h="398475">
                <a:tc gridSpan="2">
                  <a:txBody>
                    <a:bodyPr/>
                    <a:lstStyle/>
                    <a:p>
                      <a:pPr indent="0" lvl="0" marL="0" rtl="0" algn="ctr">
                        <a:spcBef>
                          <a:spcPts val="0"/>
                        </a:spcBef>
                        <a:spcAft>
                          <a:spcPts val="0"/>
                        </a:spcAft>
                        <a:buNone/>
                      </a:pPr>
                      <a:r>
                        <a:rPr lang="en" sz="2000">
                          <a:latin typeface="Merriweather"/>
                          <a:ea typeface="Merriweather"/>
                          <a:cs typeface="Merriweather"/>
                          <a:sym typeface="Merriweather"/>
                        </a:rPr>
                        <a:t>Nerve supply of salivary glands</a:t>
                      </a:r>
                      <a:endParaRPr sz="20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D0E0E3"/>
                    </a:solidFill>
                  </a:tcPr>
                </a:tc>
                <a:tc hMerge="1"/>
              </a:tr>
              <a:tr h="398475">
                <a:tc>
                  <a:txBody>
                    <a:bodyPr/>
                    <a:lstStyle/>
                    <a:p>
                      <a:pPr indent="0" lvl="0" marL="0" rtl="0" algn="ctr">
                        <a:spcBef>
                          <a:spcPts val="0"/>
                        </a:spcBef>
                        <a:spcAft>
                          <a:spcPts val="0"/>
                        </a:spcAft>
                        <a:buNone/>
                      </a:pPr>
                      <a:r>
                        <a:rPr b="1" lang="en" sz="2000">
                          <a:solidFill>
                            <a:srgbClr val="FFFFFF"/>
                          </a:solidFill>
                          <a:latin typeface="Merriweather"/>
                          <a:ea typeface="Merriweather"/>
                          <a:cs typeface="Merriweather"/>
                          <a:sym typeface="Merriweather"/>
                        </a:rPr>
                        <a:t>Sympathetic nerves</a:t>
                      </a:r>
                      <a:endParaRPr b="1" sz="2000">
                        <a:solidFill>
                          <a:srgbClr val="FFFFFF"/>
                        </a:solidFill>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45818E"/>
                    </a:solidFill>
                  </a:tcPr>
                </a:tc>
                <a:tc>
                  <a:txBody>
                    <a:bodyPr/>
                    <a:lstStyle/>
                    <a:p>
                      <a:pPr indent="0" lvl="0" marL="0" rtl="0" algn="ctr">
                        <a:spcBef>
                          <a:spcPts val="0"/>
                        </a:spcBef>
                        <a:spcAft>
                          <a:spcPts val="0"/>
                        </a:spcAft>
                        <a:buNone/>
                      </a:pPr>
                      <a:r>
                        <a:rPr b="1" lang="en" sz="2000">
                          <a:solidFill>
                            <a:srgbClr val="FFFFFF"/>
                          </a:solidFill>
                          <a:latin typeface="Merriweather"/>
                          <a:ea typeface="Merriweather"/>
                          <a:cs typeface="Merriweather"/>
                          <a:sym typeface="Merriweather"/>
                        </a:rPr>
                        <a:t>Parasympathetic nerves</a:t>
                      </a:r>
                      <a:endParaRPr b="1" sz="2000">
                        <a:solidFill>
                          <a:srgbClr val="FFFFFF"/>
                        </a:solidFill>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45818E"/>
                    </a:solidFill>
                  </a:tcPr>
                </a:tc>
              </a:tr>
              <a:tr h="896600">
                <a:tc>
                  <a:txBody>
                    <a:bodyPr/>
                    <a:lstStyle/>
                    <a:p>
                      <a:pPr indent="0" lvl="0" marL="0" rtl="0" algn="l">
                        <a:spcBef>
                          <a:spcPts val="0"/>
                        </a:spcBef>
                        <a:spcAft>
                          <a:spcPts val="0"/>
                        </a:spcAft>
                        <a:buNone/>
                      </a:pPr>
                      <a:r>
                        <a:rPr lang="en" sz="2000">
                          <a:latin typeface="Merriweather"/>
                          <a:ea typeface="Merriweather"/>
                          <a:cs typeface="Merriweather"/>
                          <a:sym typeface="Merriweather"/>
                        </a:rPr>
                        <a:t>Originate in the </a:t>
                      </a:r>
                      <a:r>
                        <a:rPr lang="en" sz="2000">
                          <a:solidFill>
                            <a:srgbClr val="CC4125"/>
                          </a:solidFill>
                          <a:latin typeface="Merriweather"/>
                          <a:ea typeface="Merriweather"/>
                          <a:cs typeface="Merriweather"/>
                          <a:sym typeface="Merriweather"/>
                        </a:rPr>
                        <a:t>superior cervical ganglion</a:t>
                      </a:r>
                      <a:r>
                        <a:rPr lang="en" sz="2000">
                          <a:latin typeface="Merriweather"/>
                          <a:ea typeface="Merriweather"/>
                          <a:cs typeface="Merriweather"/>
                          <a:sym typeface="Merriweather"/>
                        </a:rPr>
                        <a:t> and reach the 3 pairs of salivary glands through blood vessels</a:t>
                      </a:r>
                      <a:endParaRPr sz="20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 sz="2000">
                          <a:latin typeface="Merriweather"/>
                          <a:ea typeface="Merriweather"/>
                          <a:cs typeface="Merriweather"/>
                          <a:sym typeface="Merriweather"/>
                        </a:rPr>
                        <a:t>Originate in the superior &amp; inferior salivary nuclei in brain stem.</a:t>
                      </a:r>
                      <a:endParaRPr sz="2000">
                        <a:latin typeface="Merriweather"/>
                        <a:ea typeface="Merriweather"/>
                        <a:cs typeface="Merriweather"/>
                        <a:sym typeface="Merriweather"/>
                      </a:endParaRPr>
                    </a:p>
                    <a:p>
                      <a:pPr indent="0" lvl="0" marL="0" rtl="0" algn="l">
                        <a:spcBef>
                          <a:spcPts val="0"/>
                        </a:spcBef>
                        <a:spcAft>
                          <a:spcPts val="0"/>
                        </a:spcAft>
                        <a:buNone/>
                      </a:pPr>
                      <a:r>
                        <a:t/>
                      </a:r>
                      <a:endParaRPr sz="20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r h="1892875">
                <a:tc>
                  <a:txBody>
                    <a:bodyPr/>
                    <a:lstStyle/>
                    <a:p>
                      <a:pPr indent="0" lvl="0" marL="0" rtl="0" algn="l">
                        <a:spcBef>
                          <a:spcPts val="0"/>
                        </a:spcBef>
                        <a:spcAft>
                          <a:spcPts val="0"/>
                        </a:spcAft>
                        <a:buNone/>
                      </a:pPr>
                      <a:r>
                        <a:rPr b="1" lang="en" sz="2000">
                          <a:latin typeface="Merriweather"/>
                          <a:ea typeface="Merriweather"/>
                          <a:cs typeface="Merriweather"/>
                          <a:sym typeface="Merriweather"/>
                        </a:rPr>
                        <a:t>Functions</a:t>
                      </a:r>
                      <a:r>
                        <a:rPr lang="en" sz="2000">
                          <a:latin typeface="Merriweather"/>
                          <a:ea typeface="Merriweather"/>
                          <a:cs typeface="Merriweather"/>
                          <a:sym typeface="Merriweather"/>
                        </a:rPr>
                        <a:t>:- </a:t>
                      </a:r>
                      <a:endParaRPr sz="2000">
                        <a:latin typeface="Merriweather"/>
                        <a:ea typeface="Merriweather"/>
                        <a:cs typeface="Merriweather"/>
                        <a:sym typeface="Merriweather"/>
                      </a:endParaRPr>
                    </a:p>
                    <a:p>
                      <a:pPr indent="-355600" lvl="0" marL="457200" rtl="0" algn="l">
                        <a:spcBef>
                          <a:spcPts val="0"/>
                        </a:spcBef>
                        <a:spcAft>
                          <a:spcPts val="0"/>
                        </a:spcAft>
                        <a:buSzPts val="2000"/>
                        <a:buFont typeface="Merriweather"/>
                        <a:buChar char="➔"/>
                      </a:pPr>
                      <a:r>
                        <a:rPr lang="en" sz="2000">
                          <a:latin typeface="Merriweather"/>
                          <a:ea typeface="Merriweather"/>
                          <a:cs typeface="Merriweather"/>
                          <a:sym typeface="Merriweather"/>
                        </a:rPr>
                        <a:t>Act on mucous cells and </a:t>
                      </a:r>
                      <a:r>
                        <a:rPr lang="en" sz="2000">
                          <a:solidFill>
                            <a:srgbClr val="CC4125"/>
                          </a:solidFill>
                          <a:latin typeface="Merriweather"/>
                          <a:ea typeface="Merriweather"/>
                          <a:cs typeface="Merriweather"/>
                          <a:sym typeface="Merriweather"/>
                        </a:rPr>
                        <a:t>produce small amount</a:t>
                      </a:r>
                      <a:r>
                        <a:rPr lang="en" sz="2000">
                          <a:latin typeface="Merriweather"/>
                          <a:ea typeface="Merriweather"/>
                          <a:cs typeface="Merriweather"/>
                          <a:sym typeface="Merriweather"/>
                        </a:rPr>
                        <a:t> of viscous secretion. </a:t>
                      </a:r>
                      <a:endParaRPr sz="2000">
                        <a:latin typeface="Merriweather"/>
                        <a:ea typeface="Merriweather"/>
                        <a:cs typeface="Merriweather"/>
                        <a:sym typeface="Merriweather"/>
                      </a:endParaRPr>
                    </a:p>
                    <a:p>
                      <a:pPr indent="-355600" lvl="0" marL="457200" rtl="0" algn="l">
                        <a:spcBef>
                          <a:spcPts val="0"/>
                        </a:spcBef>
                        <a:spcAft>
                          <a:spcPts val="0"/>
                        </a:spcAft>
                        <a:buSzPts val="2000"/>
                        <a:buFont typeface="Merriweather"/>
                        <a:buChar char="➔"/>
                      </a:pPr>
                      <a:r>
                        <a:rPr lang="en" sz="2000">
                          <a:latin typeface="Merriweather"/>
                          <a:ea typeface="Merriweather"/>
                          <a:cs typeface="Merriweather"/>
                          <a:sym typeface="Merriweather"/>
                        </a:rPr>
                        <a:t>Cause </a:t>
                      </a:r>
                      <a:r>
                        <a:rPr lang="en" sz="2000">
                          <a:solidFill>
                            <a:srgbClr val="CC4125"/>
                          </a:solidFill>
                          <a:latin typeface="Merriweather"/>
                          <a:ea typeface="Merriweather"/>
                          <a:cs typeface="Merriweather"/>
                          <a:sym typeface="Merriweather"/>
                        </a:rPr>
                        <a:t>vasoconstriction</a:t>
                      </a:r>
                      <a:r>
                        <a:rPr lang="en" sz="2000">
                          <a:latin typeface="Merriweather"/>
                          <a:ea typeface="Merriweather"/>
                          <a:cs typeface="Merriweather"/>
                          <a:sym typeface="Merriweather"/>
                        </a:rPr>
                        <a:t>.</a:t>
                      </a:r>
                      <a:endParaRPr sz="2000">
                        <a:latin typeface="Merriweather"/>
                        <a:ea typeface="Merriweather"/>
                        <a:cs typeface="Merriweather"/>
                        <a:sym typeface="Merriweather"/>
                      </a:endParaRPr>
                    </a:p>
                    <a:p>
                      <a:pPr indent="0" lvl="0" marL="0" rtl="0" algn="l">
                        <a:spcBef>
                          <a:spcPts val="0"/>
                        </a:spcBef>
                        <a:spcAft>
                          <a:spcPts val="0"/>
                        </a:spcAft>
                        <a:buNone/>
                      </a:pPr>
                      <a:r>
                        <a:t/>
                      </a:r>
                      <a:endParaRPr sz="20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a:txBody>
                    <a:bodyPr/>
                    <a:lstStyle/>
                    <a:p>
                      <a:pPr indent="-355600" lvl="0" marL="457200" rtl="0" algn="l">
                        <a:spcBef>
                          <a:spcPts val="0"/>
                        </a:spcBef>
                        <a:spcAft>
                          <a:spcPts val="0"/>
                        </a:spcAft>
                        <a:buSzPts val="2000"/>
                        <a:buFont typeface="Merriweather"/>
                        <a:buChar char="➔"/>
                      </a:pPr>
                      <a:r>
                        <a:rPr lang="en" sz="2000">
                          <a:latin typeface="Merriweather"/>
                          <a:ea typeface="Merriweather"/>
                          <a:cs typeface="Merriweather"/>
                          <a:sym typeface="Merriweather"/>
                        </a:rPr>
                        <a:t>Fibers from the </a:t>
                      </a:r>
                      <a:r>
                        <a:rPr lang="en" sz="2000">
                          <a:solidFill>
                            <a:srgbClr val="CC4125"/>
                          </a:solidFill>
                          <a:latin typeface="Merriweather"/>
                          <a:ea typeface="Merriweather"/>
                          <a:cs typeface="Merriweather"/>
                          <a:sym typeface="Merriweather"/>
                        </a:rPr>
                        <a:t>superior</a:t>
                      </a:r>
                      <a:r>
                        <a:rPr lang="en" sz="2000">
                          <a:latin typeface="Merriweather"/>
                          <a:ea typeface="Merriweather"/>
                          <a:cs typeface="Merriweather"/>
                          <a:sym typeface="Merriweather"/>
                        </a:rPr>
                        <a:t> salivary nucleus leave in </a:t>
                      </a:r>
                      <a:r>
                        <a:rPr lang="en" sz="2000">
                          <a:solidFill>
                            <a:srgbClr val="CC4125"/>
                          </a:solidFill>
                          <a:latin typeface="Merriweather"/>
                          <a:ea typeface="Merriweather"/>
                          <a:cs typeface="Merriweather"/>
                          <a:sym typeface="Merriweather"/>
                        </a:rPr>
                        <a:t>VII cranial nerve</a:t>
                      </a:r>
                      <a:r>
                        <a:rPr lang="en" sz="2000">
                          <a:latin typeface="Merriweather"/>
                          <a:ea typeface="Merriweather"/>
                          <a:cs typeface="Merriweather"/>
                          <a:sym typeface="Merriweather"/>
                        </a:rPr>
                        <a:t> supply both </a:t>
                      </a:r>
                      <a:r>
                        <a:rPr b="1" lang="en" sz="2000">
                          <a:latin typeface="Merriweather"/>
                          <a:ea typeface="Merriweather"/>
                          <a:cs typeface="Merriweather"/>
                          <a:sym typeface="Merriweather"/>
                        </a:rPr>
                        <a:t>submandibular</a:t>
                      </a:r>
                      <a:r>
                        <a:rPr lang="en" sz="2000">
                          <a:latin typeface="Merriweather"/>
                          <a:ea typeface="Merriweather"/>
                          <a:cs typeface="Merriweather"/>
                          <a:sym typeface="Merriweather"/>
                        </a:rPr>
                        <a:t> and </a:t>
                      </a:r>
                      <a:r>
                        <a:rPr b="1" lang="en" sz="2000">
                          <a:latin typeface="Merriweather"/>
                          <a:ea typeface="Merriweather"/>
                          <a:cs typeface="Merriweather"/>
                          <a:sym typeface="Merriweather"/>
                        </a:rPr>
                        <a:t>sublingual</a:t>
                      </a:r>
                      <a:r>
                        <a:rPr lang="en" sz="2000">
                          <a:latin typeface="Merriweather"/>
                          <a:ea typeface="Merriweather"/>
                          <a:cs typeface="Merriweather"/>
                          <a:sym typeface="Merriweather"/>
                        </a:rPr>
                        <a:t> glands.</a:t>
                      </a:r>
                      <a:endParaRPr sz="2000">
                        <a:latin typeface="Merriweather"/>
                        <a:ea typeface="Merriweather"/>
                        <a:cs typeface="Merriweather"/>
                        <a:sym typeface="Merriweather"/>
                      </a:endParaRPr>
                    </a:p>
                    <a:p>
                      <a:pPr indent="-355600" lvl="0" marL="457200" rtl="0" algn="l">
                        <a:spcBef>
                          <a:spcPts val="0"/>
                        </a:spcBef>
                        <a:spcAft>
                          <a:spcPts val="0"/>
                        </a:spcAft>
                        <a:buSzPts val="2000"/>
                        <a:buFont typeface="Merriweather"/>
                        <a:buChar char="➔"/>
                      </a:pPr>
                      <a:r>
                        <a:rPr lang="en" sz="2000">
                          <a:latin typeface="Merriweather"/>
                          <a:ea typeface="Merriweather"/>
                          <a:cs typeface="Merriweather"/>
                          <a:sym typeface="Merriweather"/>
                        </a:rPr>
                        <a:t>Fibers from the </a:t>
                      </a:r>
                      <a:r>
                        <a:rPr lang="en" sz="2000">
                          <a:solidFill>
                            <a:srgbClr val="CC4125"/>
                          </a:solidFill>
                          <a:latin typeface="Merriweather"/>
                          <a:ea typeface="Merriweather"/>
                          <a:cs typeface="Merriweather"/>
                          <a:sym typeface="Merriweather"/>
                        </a:rPr>
                        <a:t>inferior</a:t>
                      </a:r>
                      <a:r>
                        <a:rPr lang="en" sz="2000">
                          <a:latin typeface="Merriweather"/>
                          <a:ea typeface="Merriweather"/>
                          <a:cs typeface="Merriweather"/>
                          <a:sym typeface="Merriweather"/>
                        </a:rPr>
                        <a:t> salivary nucleus leave the medulla in </a:t>
                      </a:r>
                      <a:r>
                        <a:rPr lang="en" sz="2000">
                          <a:solidFill>
                            <a:srgbClr val="CC4125"/>
                          </a:solidFill>
                          <a:latin typeface="Merriweather"/>
                          <a:ea typeface="Merriweather"/>
                          <a:cs typeface="Merriweather"/>
                          <a:sym typeface="Merriweather"/>
                        </a:rPr>
                        <a:t>IX cranial nerve</a:t>
                      </a:r>
                      <a:r>
                        <a:rPr lang="en" sz="2000">
                          <a:latin typeface="Merriweather"/>
                          <a:ea typeface="Merriweather"/>
                          <a:cs typeface="Merriweather"/>
                          <a:sym typeface="Merriweather"/>
                        </a:rPr>
                        <a:t> supply the </a:t>
                      </a:r>
                      <a:r>
                        <a:rPr b="1" lang="en" sz="2000">
                          <a:latin typeface="Merriweather"/>
                          <a:ea typeface="Merriweather"/>
                          <a:cs typeface="Merriweather"/>
                          <a:sym typeface="Merriweather"/>
                        </a:rPr>
                        <a:t>parotid</a:t>
                      </a:r>
                      <a:r>
                        <a:rPr lang="en" sz="2000">
                          <a:latin typeface="Merriweather"/>
                          <a:ea typeface="Merriweather"/>
                          <a:cs typeface="Merriweather"/>
                          <a:sym typeface="Merriweather"/>
                        </a:rPr>
                        <a:t> gland.</a:t>
                      </a:r>
                      <a:endParaRPr sz="2000">
                        <a:latin typeface="Merriweather"/>
                        <a:ea typeface="Merriweather"/>
                        <a:cs typeface="Merriweather"/>
                        <a:sym typeface="Merriweather"/>
                      </a:endParaRPr>
                    </a:p>
                    <a:p>
                      <a:pPr indent="0" lvl="0" marL="0" rtl="0" algn="l">
                        <a:spcBef>
                          <a:spcPts val="0"/>
                        </a:spcBef>
                        <a:spcAft>
                          <a:spcPts val="0"/>
                        </a:spcAft>
                        <a:buNone/>
                      </a:pPr>
                      <a:r>
                        <a:t/>
                      </a:r>
                      <a:endParaRPr sz="2000">
                        <a:latin typeface="Merriweather"/>
                        <a:ea typeface="Merriweather"/>
                        <a:cs typeface="Merriweather"/>
                        <a:sym typeface="Merriweather"/>
                      </a:endParaRPr>
                    </a:p>
                  </a:txBody>
                  <a:tcPr marT="91425" marB="91425" marR="91425" marL="9142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bl>
          </a:graphicData>
        </a:graphic>
      </p:graphicFrame>
      <p:sp>
        <p:nvSpPr>
          <p:cNvPr id="222" name="Google Shape;222;p17"/>
          <p:cNvSpPr txBox="1"/>
          <p:nvPr/>
        </p:nvSpPr>
        <p:spPr>
          <a:xfrm>
            <a:off x="7836850" y="16483675"/>
            <a:ext cx="5340000" cy="2093400"/>
          </a:xfrm>
          <a:prstGeom prst="rect">
            <a:avLst/>
          </a:prstGeom>
          <a:noFill/>
          <a:ln cap="flat" cmpd="sng" w="19050">
            <a:solidFill>
              <a:srgbClr val="CC4125"/>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Merriweather"/>
                <a:ea typeface="Merriweather"/>
                <a:cs typeface="Merriweather"/>
                <a:sym typeface="Merriweather"/>
              </a:rPr>
              <a:t>Stimulation of </a:t>
            </a:r>
            <a:r>
              <a:rPr lang="en" sz="2200">
                <a:solidFill>
                  <a:srgbClr val="CC4125"/>
                </a:solidFill>
                <a:latin typeface="Merriweather"/>
                <a:ea typeface="Merriweather"/>
                <a:cs typeface="Merriweather"/>
                <a:sym typeface="Merriweather"/>
              </a:rPr>
              <a:t>both</a:t>
            </a:r>
            <a:r>
              <a:rPr lang="en" sz="2200">
                <a:latin typeface="Merriweather"/>
                <a:ea typeface="Merriweather"/>
                <a:cs typeface="Merriweather"/>
                <a:sym typeface="Merriweather"/>
              </a:rPr>
              <a:t> sympathetic and parasympathetic nerves stimulates salivary secretion.</a:t>
            </a:r>
            <a:endParaRPr sz="2200">
              <a:latin typeface="Merriweather"/>
              <a:ea typeface="Merriweather"/>
              <a:cs typeface="Merriweather"/>
              <a:sym typeface="Merriweather"/>
            </a:endParaRPr>
          </a:p>
        </p:txBody>
      </p:sp>
      <p:pic>
        <p:nvPicPr>
          <p:cNvPr id="223" name="Google Shape;223;p17"/>
          <p:cNvPicPr preferRelativeResize="0"/>
          <p:nvPr/>
        </p:nvPicPr>
        <p:blipFill>
          <a:blip r:embed="rId3">
            <a:alphaModFix/>
          </a:blip>
          <a:stretch>
            <a:fillRect/>
          </a:stretch>
        </p:blipFill>
        <p:spPr>
          <a:xfrm>
            <a:off x="2172030" y="15155545"/>
            <a:ext cx="4354801" cy="3923304"/>
          </a:xfrm>
          <a:prstGeom prst="rect">
            <a:avLst/>
          </a:prstGeom>
          <a:noFill/>
          <a:ln cap="flat" cmpd="sng" w="9525">
            <a:solidFill>
              <a:srgbClr val="000000"/>
            </a:solidFill>
            <a:prstDash val="solid"/>
            <a:round/>
            <a:headEnd len="sm" w="sm" type="none"/>
            <a:tailEnd len="sm" w="sm" type="none"/>
          </a:ln>
        </p:spPr>
      </p:pic>
      <p:sp>
        <p:nvSpPr>
          <p:cNvPr id="224" name="Google Shape;224;p17"/>
          <p:cNvSpPr txBox="1"/>
          <p:nvPr/>
        </p:nvSpPr>
        <p:spPr>
          <a:xfrm>
            <a:off x="929925" y="321600"/>
            <a:ext cx="100101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ESOPHAGEAL MOTILITY AND PATHOPHYSIOLOGY OF REFLUX DISEASE</a:t>
            </a:r>
            <a:endParaRPr sz="3100">
              <a:solidFill>
                <a:srgbClr val="FFFFFF"/>
              </a:solidFill>
              <a:latin typeface="Oswald"/>
              <a:ea typeface="Oswald"/>
              <a:cs typeface="Oswald"/>
              <a:sym typeface="Oswald"/>
            </a:endParaRPr>
          </a:p>
        </p:txBody>
      </p:sp>
      <p:pic>
        <p:nvPicPr>
          <p:cNvPr id="225" name="Google Shape;225;p17"/>
          <p:cNvPicPr preferRelativeResize="0"/>
          <p:nvPr/>
        </p:nvPicPr>
        <p:blipFill>
          <a:blip r:embed="rId4">
            <a:alphaModFix/>
          </a:blip>
          <a:stretch>
            <a:fillRect/>
          </a:stretch>
        </p:blipFill>
        <p:spPr>
          <a:xfrm>
            <a:off x="1628801" y="6017951"/>
            <a:ext cx="4736099" cy="3456115"/>
          </a:xfrm>
          <a:prstGeom prst="rect">
            <a:avLst/>
          </a:prstGeom>
          <a:noFill/>
          <a:ln cap="flat" cmpd="sng" w="9525">
            <a:solidFill>
              <a:srgbClr val="000000"/>
            </a:solidFill>
            <a:prstDash val="solid"/>
            <a:round/>
            <a:headEnd len="sm" w="sm" type="none"/>
            <a:tailEnd len="sm" w="sm" type="none"/>
          </a:ln>
        </p:spPr>
      </p:pic>
      <p:pic>
        <p:nvPicPr>
          <p:cNvPr id="226" name="Google Shape;226;p17"/>
          <p:cNvPicPr preferRelativeResize="0"/>
          <p:nvPr/>
        </p:nvPicPr>
        <p:blipFill>
          <a:blip r:embed="rId5">
            <a:alphaModFix/>
          </a:blip>
          <a:stretch>
            <a:fillRect/>
          </a:stretch>
        </p:blipFill>
        <p:spPr>
          <a:xfrm>
            <a:off x="9201150" y="6017950"/>
            <a:ext cx="3420449" cy="3528850"/>
          </a:xfrm>
          <a:prstGeom prst="rect">
            <a:avLst/>
          </a:prstGeom>
          <a:noFill/>
          <a:ln cap="flat" cmpd="sng" w="9525">
            <a:solidFill>
              <a:srgbClr val="000000"/>
            </a:solidFill>
            <a:prstDash val="solid"/>
            <a:round/>
            <a:headEnd len="sm" w="sm" type="none"/>
            <a:tailEnd len="sm" w="sm" type="none"/>
          </a:ln>
        </p:spPr>
      </p:pic>
      <p:sp>
        <p:nvSpPr>
          <p:cNvPr id="227" name="Google Shape;227;p17"/>
          <p:cNvSpPr txBox="1"/>
          <p:nvPr/>
        </p:nvSpPr>
        <p:spPr>
          <a:xfrm>
            <a:off x="1595925" y="9496150"/>
            <a:ext cx="28575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Merriweather"/>
                <a:ea typeface="Merriweather"/>
                <a:cs typeface="Merriweather"/>
                <a:sym typeface="Merriweather"/>
              </a:rPr>
              <a:t>Figure 2-6</a:t>
            </a:r>
            <a:endParaRPr b="1" sz="2600">
              <a:latin typeface="Merriweather"/>
              <a:ea typeface="Merriweather"/>
              <a:cs typeface="Merriweather"/>
              <a:sym typeface="Merriweather"/>
            </a:endParaRPr>
          </a:p>
        </p:txBody>
      </p:sp>
      <p:sp>
        <p:nvSpPr>
          <p:cNvPr id="228" name="Google Shape;228;p17"/>
          <p:cNvSpPr txBox="1"/>
          <p:nvPr/>
        </p:nvSpPr>
        <p:spPr>
          <a:xfrm>
            <a:off x="9764100" y="9550275"/>
            <a:ext cx="28575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Merriweather"/>
                <a:ea typeface="Merriweather"/>
                <a:cs typeface="Merriweather"/>
                <a:sym typeface="Merriweather"/>
              </a:rPr>
              <a:t>Figure 2-7</a:t>
            </a:r>
            <a:endParaRPr b="1" sz="2600">
              <a:latin typeface="Merriweather"/>
              <a:ea typeface="Merriweather"/>
              <a:cs typeface="Merriweather"/>
              <a:sym typeface="Merriweather"/>
            </a:endParaRPr>
          </a:p>
        </p:txBody>
      </p:sp>
      <p:sp>
        <p:nvSpPr>
          <p:cNvPr id="229" name="Google Shape;229;p17"/>
          <p:cNvSpPr txBox="1"/>
          <p:nvPr/>
        </p:nvSpPr>
        <p:spPr>
          <a:xfrm>
            <a:off x="2172025" y="19078850"/>
            <a:ext cx="2976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Merriweather"/>
                <a:ea typeface="Merriweather"/>
                <a:cs typeface="Merriweather"/>
                <a:sym typeface="Merriweather"/>
              </a:rPr>
              <a:t>Figure 2-8</a:t>
            </a:r>
            <a:endParaRPr b="1" sz="2600">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18"/>
          <p:cNvSpPr/>
          <p:nvPr/>
        </p:nvSpPr>
        <p:spPr>
          <a:xfrm>
            <a:off x="508800" y="14765800"/>
            <a:ext cx="13242000" cy="3610200"/>
          </a:xfrm>
          <a:prstGeom prst="round1Rect">
            <a:avLst>
              <a:gd fmla="val 16667" name="adj"/>
            </a:avLst>
          </a:prstGeom>
          <a:noFill/>
          <a:ln cap="flat" cmpd="sng" w="38100">
            <a:solidFill>
              <a:srgbClr val="D9D9D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8"/>
          <p:cNvSpPr txBox="1"/>
          <p:nvPr/>
        </p:nvSpPr>
        <p:spPr>
          <a:xfrm>
            <a:off x="970875" y="15167525"/>
            <a:ext cx="12432900" cy="265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500">
              <a:solidFill>
                <a:schemeClr val="dk1"/>
              </a:solidFill>
              <a:latin typeface="Merriweather"/>
              <a:ea typeface="Merriweather"/>
              <a:cs typeface="Merriweather"/>
              <a:sym typeface="Merriweather"/>
            </a:endParaRPr>
          </a:p>
          <a:p>
            <a:pPr indent="-387350" lvl="0" marL="457200" rtl="0" algn="l">
              <a:lnSpc>
                <a:spcPct val="115000"/>
              </a:lnSpc>
              <a:spcBef>
                <a:spcPts val="0"/>
              </a:spcBef>
              <a:spcAft>
                <a:spcPts val="0"/>
              </a:spcAft>
              <a:buClr>
                <a:schemeClr val="dk1"/>
              </a:buClr>
              <a:buSzPts val="2500"/>
              <a:buFont typeface="Merriweather"/>
              <a:buChar char="❖"/>
            </a:pPr>
            <a:r>
              <a:rPr lang="en" sz="2500">
                <a:solidFill>
                  <a:schemeClr val="dk1"/>
                </a:solidFill>
                <a:latin typeface="Merriweather"/>
                <a:ea typeface="Merriweather"/>
                <a:cs typeface="Merriweather"/>
                <a:sym typeface="Merriweather"/>
              </a:rPr>
              <a:t>Moves bolus of food from pharynx → esophagus.</a:t>
            </a:r>
            <a:endParaRPr sz="2500">
              <a:solidFill>
                <a:schemeClr val="dk1"/>
              </a:solidFill>
              <a:latin typeface="Merriweather"/>
              <a:ea typeface="Merriweather"/>
              <a:cs typeface="Merriweather"/>
              <a:sym typeface="Merriweather"/>
            </a:endParaRPr>
          </a:p>
          <a:p>
            <a:pPr indent="-387350" lvl="0" marL="457200" rtl="0" algn="l">
              <a:lnSpc>
                <a:spcPct val="115000"/>
              </a:lnSpc>
              <a:spcBef>
                <a:spcPts val="0"/>
              </a:spcBef>
              <a:spcAft>
                <a:spcPts val="0"/>
              </a:spcAft>
              <a:buClr>
                <a:schemeClr val="dk1"/>
              </a:buClr>
              <a:buSzPts val="2500"/>
              <a:buFont typeface="Merriweather"/>
              <a:buChar char="❖"/>
            </a:pPr>
            <a:r>
              <a:rPr lang="en" sz="2500">
                <a:solidFill>
                  <a:schemeClr val="dk1"/>
                </a:solidFill>
                <a:latin typeface="Merriweather"/>
                <a:ea typeface="Merriweather"/>
                <a:cs typeface="Merriweather"/>
                <a:sym typeface="Merriweather"/>
              </a:rPr>
              <a:t>Food stimulates touch receptors in pharynx </a:t>
            </a:r>
            <a:r>
              <a:rPr lang="en" sz="2500">
                <a:latin typeface="Merriweather"/>
                <a:ea typeface="Merriweather"/>
                <a:cs typeface="Merriweather"/>
                <a:sym typeface="Merriweather"/>
              </a:rPr>
              <a:t> </a:t>
            </a:r>
            <a:r>
              <a:rPr lang="en" sz="2500">
                <a:solidFill>
                  <a:schemeClr val="dk1"/>
                </a:solidFill>
                <a:latin typeface="Merriweather"/>
                <a:ea typeface="Merriweather"/>
                <a:cs typeface="Merriweather"/>
                <a:sym typeface="Merriweather"/>
              </a:rPr>
              <a:t>→</a:t>
            </a:r>
            <a:r>
              <a:rPr lang="en" sz="2500">
                <a:latin typeface="Merriweather"/>
                <a:ea typeface="Merriweather"/>
                <a:cs typeface="Merriweather"/>
                <a:sym typeface="Merriweather"/>
              </a:rPr>
              <a:t> impulses (</a:t>
            </a:r>
            <a:r>
              <a:rPr lang="en" sz="2500">
                <a:solidFill>
                  <a:schemeClr val="dk1"/>
                </a:solidFill>
                <a:latin typeface="Merriweather"/>
                <a:ea typeface="Merriweather"/>
                <a:cs typeface="Merriweather"/>
                <a:sym typeface="Merriweather"/>
              </a:rPr>
              <a:t>Afferent fibers via CN V &amp; IX) →</a:t>
            </a:r>
            <a:r>
              <a:rPr lang="en" sz="2500">
                <a:latin typeface="Merriweather"/>
                <a:ea typeface="Merriweather"/>
                <a:cs typeface="Merriweather"/>
                <a:sym typeface="Merriweather"/>
              </a:rPr>
              <a:t> to swallowing center in the brain stem </a:t>
            </a:r>
            <a:r>
              <a:rPr lang="en" sz="2500">
                <a:solidFill>
                  <a:schemeClr val="dk1"/>
                </a:solidFill>
                <a:latin typeface="Merriweather"/>
                <a:ea typeface="Merriweather"/>
                <a:cs typeface="Merriweather"/>
                <a:sym typeface="Merriweather"/>
              </a:rPr>
              <a:t>→</a:t>
            </a:r>
            <a:r>
              <a:rPr lang="en" sz="2500">
                <a:latin typeface="Merriweather"/>
                <a:ea typeface="Merriweather"/>
                <a:cs typeface="Merriweather"/>
                <a:sym typeface="Merriweather"/>
              </a:rPr>
              <a:t>  </a:t>
            </a:r>
            <a:r>
              <a:rPr lang="en" sz="2500">
                <a:solidFill>
                  <a:schemeClr val="dk1"/>
                </a:solidFill>
                <a:latin typeface="Merriweather"/>
                <a:ea typeface="Merriweather"/>
                <a:cs typeface="Merriweather"/>
                <a:sym typeface="Merriweather"/>
              </a:rPr>
              <a:t>Motor efferent via CN V, IX, X, &amp; XII → </a:t>
            </a:r>
            <a:r>
              <a:rPr lang="en" sz="2500">
                <a:latin typeface="Merriweather"/>
                <a:ea typeface="Merriweather"/>
                <a:cs typeface="Merriweather"/>
                <a:sym typeface="Merriweather"/>
              </a:rPr>
              <a:t>initiate a series of autonomic pharyngeal muscle contractions as follows: </a:t>
            </a:r>
            <a:r>
              <a:rPr lang="en" sz="2500">
                <a:solidFill>
                  <a:srgbClr val="B7B7B7"/>
                </a:solidFill>
                <a:latin typeface="Merriweather"/>
                <a:ea typeface="Merriweather"/>
                <a:cs typeface="Merriweather"/>
                <a:sym typeface="Merriweather"/>
              </a:rPr>
              <a:t>(continued on the next page) </a:t>
            </a:r>
            <a:endParaRPr sz="2500">
              <a:solidFill>
                <a:srgbClr val="B7B7B7"/>
              </a:solidFill>
              <a:latin typeface="Merriweather"/>
              <a:ea typeface="Merriweather"/>
              <a:cs typeface="Merriweather"/>
              <a:sym typeface="Merriweather"/>
            </a:endParaRPr>
          </a:p>
        </p:txBody>
      </p:sp>
      <p:sp>
        <p:nvSpPr>
          <p:cNvPr id="236" name="Google Shape;236;p18"/>
          <p:cNvSpPr/>
          <p:nvPr/>
        </p:nvSpPr>
        <p:spPr>
          <a:xfrm>
            <a:off x="412100" y="14526725"/>
            <a:ext cx="9585300" cy="868800"/>
          </a:xfrm>
          <a:prstGeom prst="roundRect">
            <a:avLst>
              <a:gd fmla="val 50000" name="adj"/>
            </a:avLst>
          </a:prstGeom>
          <a:solidFill>
            <a:srgbClr val="B6D7A8"/>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rgbClr val="FFFFFF"/>
                </a:solidFill>
                <a:latin typeface="Merriweather"/>
                <a:ea typeface="Merriweather"/>
                <a:cs typeface="Merriweather"/>
                <a:sym typeface="Merriweather"/>
              </a:rPr>
              <a:t>         Pharyngeal Stage of Swallowing (Involuntary)</a:t>
            </a:r>
            <a:endParaRPr b="1" sz="2800">
              <a:solidFill>
                <a:srgbClr val="FFFFFF"/>
              </a:solidFill>
              <a:latin typeface="Merriweather"/>
              <a:ea typeface="Merriweather"/>
              <a:cs typeface="Merriweather"/>
              <a:sym typeface="Merriweather"/>
            </a:endParaRPr>
          </a:p>
        </p:txBody>
      </p:sp>
      <p:sp>
        <p:nvSpPr>
          <p:cNvPr id="237" name="Google Shape;237;p18"/>
          <p:cNvSpPr/>
          <p:nvPr/>
        </p:nvSpPr>
        <p:spPr>
          <a:xfrm flipH="1">
            <a:off x="483137" y="14593913"/>
            <a:ext cx="885000" cy="734400"/>
          </a:xfrm>
          <a:prstGeom prst="ellipse">
            <a:avLst/>
          </a:prstGeom>
          <a:solidFill>
            <a:srgbClr val="FFFFFF"/>
          </a:solidFill>
          <a:ln cap="flat" cmpd="sng" w="9525">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t>  2</a:t>
            </a:r>
            <a:endParaRPr b="1" sz="2200"/>
          </a:p>
        </p:txBody>
      </p:sp>
      <p:sp>
        <p:nvSpPr>
          <p:cNvPr id="238" name="Google Shape;238;p18"/>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39" name="Google Shape;239;p18"/>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40" name="Google Shape;240;p18"/>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Two </a:t>
            </a:r>
            <a:endParaRPr sz="3500">
              <a:latin typeface="Oswald"/>
              <a:ea typeface="Oswald"/>
              <a:cs typeface="Oswald"/>
              <a:sym typeface="Oswald"/>
            </a:endParaRPr>
          </a:p>
        </p:txBody>
      </p:sp>
      <p:sp>
        <p:nvSpPr>
          <p:cNvPr id="241" name="Google Shape;241;p18"/>
          <p:cNvSpPr txBox="1"/>
          <p:nvPr/>
        </p:nvSpPr>
        <p:spPr>
          <a:xfrm>
            <a:off x="4" y="370475"/>
            <a:ext cx="656700" cy="699600"/>
          </a:xfrm>
          <a:prstGeom prst="rect">
            <a:avLst/>
          </a:prstGeom>
          <a:noFill/>
          <a:ln>
            <a:noFill/>
          </a:ln>
        </p:spPr>
        <p:txBody>
          <a:bodyPr anchorCtr="0" anchor="t" bIns="58200" lIns="58200" spcFirstLastPara="1" rIns="58200" wrap="square" tIns="58200">
            <a:noAutofit/>
          </a:bodyPr>
          <a:lstStyle/>
          <a:p>
            <a:pPr indent="0" lvl="0" marL="0" rtl="0" algn="ctr">
              <a:spcBef>
                <a:spcPts val="0"/>
              </a:spcBef>
              <a:spcAft>
                <a:spcPts val="0"/>
              </a:spcAft>
              <a:buNone/>
            </a:pPr>
            <a:r>
              <a:rPr lang="en" sz="4500">
                <a:solidFill>
                  <a:srgbClr val="FFFFFF"/>
                </a:solidFill>
                <a:latin typeface="Oswald"/>
                <a:ea typeface="Oswald"/>
                <a:cs typeface="Oswald"/>
                <a:sym typeface="Oswald"/>
              </a:rPr>
              <a:t>5</a:t>
            </a:r>
            <a:endParaRPr sz="4500">
              <a:solidFill>
                <a:srgbClr val="FFFFFF"/>
              </a:solidFill>
              <a:latin typeface="Oswald"/>
              <a:ea typeface="Oswald"/>
              <a:cs typeface="Oswald"/>
              <a:sym typeface="Oswald"/>
            </a:endParaRPr>
          </a:p>
        </p:txBody>
      </p:sp>
      <p:sp>
        <p:nvSpPr>
          <p:cNvPr id="242" name="Google Shape;242;p18"/>
          <p:cNvSpPr txBox="1"/>
          <p:nvPr/>
        </p:nvSpPr>
        <p:spPr>
          <a:xfrm>
            <a:off x="929925" y="370500"/>
            <a:ext cx="104019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ESOPHAGEAL MOTILITY AND PATHOPHYSIOLOGY OF REFLUX DISEASE</a:t>
            </a:r>
            <a:endParaRPr sz="3100">
              <a:solidFill>
                <a:srgbClr val="FFFFFF"/>
              </a:solidFill>
              <a:latin typeface="Oswald"/>
              <a:ea typeface="Oswald"/>
              <a:cs typeface="Oswald"/>
              <a:sym typeface="Oswald"/>
            </a:endParaRPr>
          </a:p>
        </p:txBody>
      </p:sp>
      <p:pic>
        <p:nvPicPr>
          <p:cNvPr id="243" name="Google Shape;243;p18"/>
          <p:cNvPicPr preferRelativeResize="0"/>
          <p:nvPr/>
        </p:nvPicPr>
        <p:blipFill>
          <a:blip r:embed="rId3">
            <a:alphaModFix/>
          </a:blip>
          <a:stretch>
            <a:fillRect/>
          </a:stretch>
        </p:blipFill>
        <p:spPr>
          <a:xfrm>
            <a:off x="10551156" y="1597400"/>
            <a:ext cx="3105244" cy="2802375"/>
          </a:xfrm>
          <a:prstGeom prst="rect">
            <a:avLst/>
          </a:prstGeom>
          <a:noFill/>
          <a:ln cap="flat" cmpd="sng" w="9525">
            <a:solidFill>
              <a:srgbClr val="000000"/>
            </a:solidFill>
            <a:prstDash val="solid"/>
            <a:round/>
            <a:headEnd len="sm" w="sm" type="none"/>
            <a:tailEnd len="sm" w="sm" type="none"/>
          </a:ln>
        </p:spPr>
      </p:pic>
      <p:sp>
        <p:nvSpPr>
          <p:cNvPr id="244" name="Google Shape;244;p18"/>
          <p:cNvSpPr txBox="1"/>
          <p:nvPr/>
        </p:nvSpPr>
        <p:spPr>
          <a:xfrm>
            <a:off x="855200" y="1380337"/>
            <a:ext cx="5340000" cy="9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600">
                <a:highlight>
                  <a:srgbClr val="D0E0E3"/>
                </a:highlight>
                <a:latin typeface="Oswald"/>
                <a:ea typeface="Oswald"/>
                <a:cs typeface="Oswald"/>
                <a:sym typeface="Oswald"/>
              </a:rPr>
              <a:t>The Esophageal Phase:</a:t>
            </a:r>
            <a:endParaRPr sz="4600">
              <a:highlight>
                <a:srgbClr val="D0E0E3"/>
              </a:highlight>
              <a:latin typeface="Oswald"/>
              <a:ea typeface="Oswald"/>
              <a:cs typeface="Oswald"/>
              <a:sym typeface="Oswald"/>
            </a:endParaRPr>
          </a:p>
          <a:p>
            <a:pPr indent="0" lvl="0" marL="0" rtl="0" algn="l">
              <a:spcBef>
                <a:spcPts val="0"/>
              </a:spcBef>
              <a:spcAft>
                <a:spcPts val="0"/>
              </a:spcAft>
              <a:buNone/>
            </a:pPr>
            <a:r>
              <a:t/>
            </a:r>
            <a:endParaRPr sz="4600">
              <a:latin typeface="Oswald"/>
              <a:ea typeface="Oswald"/>
              <a:cs typeface="Oswald"/>
              <a:sym typeface="Oswald"/>
            </a:endParaRPr>
          </a:p>
          <a:p>
            <a:pPr indent="0" lvl="0" marL="0" rtl="0" algn="l">
              <a:spcBef>
                <a:spcPts val="0"/>
              </a:spcBef>
              <a:spcAft>
                <a:spcPts val="0"/>
              </a:spcAft>
              <a:buNone/>
            </a:pPr>
            <a:r>
              <a:t/>
            </a:r>
            <a:endParaRPr sz="4600">
              <a:latin typeface="Oswald"/>
              <a:ea typeface="Oswald"/>
              <a:cs typeface="Oswald"/>
              <a:sym typeface="Oswald"/>
            </a:endParaRPr>
          </a:p>
        </p:txBody>
      </p:sp>
      <p:sp>
        <p:nvSpPr>
          <p:cNvPr id="245" name="Google Shape;245;p18"/>
          <p:cNvSpPr txBox="1"/>
          <p:nvPr/>
        </p:nvSpPr>
        <p:spPr>
          <a:xfrm>
            <a:off x="324150" y="2288450"/>
            <a:ext cx="9451800" cy="26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400">
                <a:highlight>
                  <a:srgbClr val="D0E0E3"/>
                </a:highlight>
                <a:latin typeface="Merriweather"/>
                <a:ea typeface="Merriweather"/>
                <a:cs typeface="Merriweather"/>
                <a:sym typeface="Merriweather"/>
              </a:rPr>
              <a:t>Esophagus</a:t>
            </a:r>
            <a:r>
              <a:rPr lang="en" sz="2400">
                <a:highlight>
                  <a:srgbClr val="D0E0E3"/>
                </a:highlight>
                <a:latin typeface="Merriweather"/>
                <a:ea typeface="Merriweather"/>
                <a:cs typeface="Merriweather"/>
                <a:sym typeface="Merriweather"/>
              </a:rPr>
              <a:t>:</a:t>
            </a:r>
            <a:endParaRPr sz="2400">
              <a:highlight>
                <a:srgbClr val="D0E0E3"/>
              </a:highlight>
              <a:latin typeface="Merriweather"/>
              <a:ea typeface="Merriweather"/>
              <a:cs typeface="Merriweather"/>
              <a:sym typeface="Merriweather"/>
            </a:endParaRPr>
          </a:p>
          <a:p>
            <a:pPr indent="0" lvl="0" marL="0" rtl="0" algn="l">
              <a:spcBef>
                <a:spcPts val="0"/>
              </a:spcBef>
              <a:spcAft>
                <a:spcPts val="0"/>
              </a:spcAft>
              <a:buNone/>
            </a:pPr>
            <a:r>
              <a:rPr lang="en" sz="2400">
                <a:latin typeface="Merriweather"/>
                <a:ea typeface="Merriweather"/>
                <a:cs typeface="Merriweather"/>
                <a:sym typeface="Merriweather"/>
              </a:rPr>
              <a:t>Collapsible muscular tube that conveys food from pharynx to stomach (10 inches long).</a:t>
            </a:r>
            <a:endParaRPr sz="2400">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Food passes through quickly because of peristalsis.</a:t>
            </a:r>
            <a:endParaRPr sz="2400">
              <a:latin typeface="Merriweather"/>
              <a:ea typeface="Merriweather"/>
              <a:cs typeface="Merriweather"/>
              <a:sym typeface="Merriweather"/>
            </a:endParaRPr>
          </a:p>
        </p:txBody>
      </p:sp>
      <p:sp>
        <p:nvSpPr>
          <p:cNvPr id="246" name="Google Shape;246;p18"/>
          <p:cNvSpPr txBox="1"/>
          <p:nvPr/>
        </p:nvSpPr>
        <p:spPr>
          <a:xfrm>
            <a:off x="656700" y="4462375"/>
            <a:ext cx="11666400" cy="11226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600">
                <a:highlight>
                  <a:srgbClr val="D9EAD3"/>
                </a:highlight>
                <a:latin typeface="Oswald"/>
                <a:ea typeface="Oswald"/>
                <a:cs typeface="Oswald"/>
                <a:sym typeface="Oswald"/>
              </a:rPr>
              <a:t>Swallowing (Deglutition)</a:t>
            </a:r>
            <a:endParaRPr sz="4600">
              <a:highlight>
                <a:srgbClr val="D9EAD3"/>
              </a:highlight>
              <a:latin typeface="Oswald"/>
              <a:ea typeface="Oswald"/>
              <a:cs typeface="Oswald"/>
              <a:sym typeface="Oswald"/>
            </a:endParaRPr>
          </a:p>
        </p:txBody>
      </p:sp>
      <p:sp>
        <p:nvSpPr>
          <p:cNvPr id="247" name="Google Shape;247;p18"/>
          <p:cNvSpPr/>
          <p:nvPr/>
        </p:nvSpPr>
        <p:spPr>
          <a:xfrm>
            <a:off x="324139" y="4863069"/>
            <a:ext cx="456600" cy="4179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45818E"/>
              </a:solidFill>
            </a:endParaRPr>
          </a:p>
        </p:txBody>
      </p:sp>
      <p:pic>
        <p:nvPicPr>
          <p:cNvPr id="248" name="Google Shape;248;p18"/>
          <p:cNvPicPr preferRelativeResize="0"/>
          <p:nvPr/>
        </p:nvPicPr>
        <p:blipFill rotWithShape="1">
          <a:blip r:embed="rId4">
            <a:alphaModFix/>
          </a:blip>
          <a:srcRect b="4369" l="12040" r="18238" t="11766"/>
          <a:stretch/>
        </p:blipFill>
        <p:spPr>
          <a:xfrm>
            <a:off x="9133191" y="5167004"/>
            <a:ext cx="4694177" cy="4192425"/>
          </a:xfrm>
          <a:prstGeom prst="rect">
            <a:avLst/>
          </a:prstGeom>
          <a:noFill/>
          <a:ln cap="flat" cmpd="sng" w="9525">
            <a:solidFill>
              <a:srgbClr val="000000"/>
            </a:solidFill>
            <a:prstDash val="solid"/>
            <a:round/>
            <a:headEnd len="sm" w="sm" type="none"/>
            <a:tailEnd len="sm" w="sm" type="none"/>
          </a:ln>
        </p:spPr>
      </p:pic>
      <p:sp>
        <p:nvSpPr>
          <p:cNvPr id="249" name="Google Shape;249;p18"/>
          <p:cNvSpPr txBox="1"/>
          <p:nvPr/>
        </p:nvSpPr>
        <p:spPr>
          <a:xfrm>
            <a:off x="324150" y="5584975"/>
            <a:ext cx="8462700" cy="3867000"/>
          </a:xfrm>
          <a:prstGeom prst="rect">
            <a:avLst/>
          </a:prstGeom>
          <a:noFill/>
          <a:ln cap="flat" cmpd="sng" w="9525">
            <a:solidFill>
              <a:srgbClr val="EFEFEF"/>
            </a:solidFill>
            <a:prstDash val="dash"/>
            <a:round/>
            <a:headEnd len="sm" w="sm" type="none"/>
            <a:tailEnd len="sm" w="sm" type="none"/>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Font typeface="Merriweather"/>
              <a:buChar char="●"/>
            </a:pPr>
            <a:r>
              <a:rPr lang="en" sz="2000">
                <a:latin typeface="Merriweather"/>
                <a:ea typeface="Merriweather"/>
                <a:cs typeface="Merriweather"/>
                <a:sym typeface="Merriweather"/>
              </a:rPr>
              <a:t>Propels food from mouth to stomach.</a:t>
            </a:r>
            <a:endParaRPr sz="2000">
              <a:latin typeface="Merriweather"/>
              <a:ea typeface="Merriweather"/>
              <a:cs typeface="Merriweather"/>
              <a:sym typeface="Merriweather"/>
            </a:endParaRPr>
          </a:p>
          <a:p>
            <a:pPr indent="-355600" lvl="0" marL="457200" rtl="0" algn="l">
              <a:lnSpc>
                <a:spcPct val="150000"/>
              </a:lnSpc>
              <a:spcBef>
                <a:spcPts val="0"/>
              </a:spcBef>
              <a:spcAft>
                <a:spcPts val="0"/>
              </a:spcAft>
              <a:buSzPts val="2000"/>
              <a:buFont typeface="Merriweather"/>
              <a:buChar char="●"/>
            </a:pPr>
            <a:r>
              <a:rPr lang="en" sz="2000">
                <a:latin typeface="Merriweather"/>
                <a:ea typeface="Merriweather"/>
                <a:cs typeface="Merriweather"/>
                <a:sym typeface="Merriweather"/>
              </a:rPr>
              <a:t>Complicated process since pharynx is a shared space between respiration &amp; swallowing.</a:t>
            </a:r>
            <a:endParaRPr sz="2000">
              <a:latin typeface="Merriweather"/>
              <a:ea typeface="Merriweather"/>
              <a:cs typeface="Merriweather"/>
              <a:sym typeface="Merriweather"/>
            </a:endParaRPr>
          </a:p>
          <a:p>
            <a:pPr indent="-355600" lvl="0" marL="457200" rtl="0" algn="l">
              <a:lnSpc>
                <a:spcPct val="150000"/>
              </a:lnSpc>
              <a:spcBef>
                <a:spcPts val="0"/>
              </a:spcBef>
              <a:spcAft>
                <a:spcPts val="0"/>
              </a:spcAft>
              <a:buSzPts val="2000"/>
              <a:buFont typeface="Merriweather"/>
              <a:buChar char="●"/>
            </a:pPr>
            <a:r>
              <a:rPr lang="en" sz="2000">
                <a:latin typeface="Merriweather"/>
                <a:ea typeface="Merriweather"/>
                <a:cs typeface="Merriweather"/>
                <a:sym typeface="Merriweather"/>
              </a:rPr>
              <a:t>Swallowing is initiated voluntarily in the mouth, but thereafter is under involuntary or reflex control. The reflex portion is controlled by the </a:t>
            </a:r>
            <a:r>
              <a:rPr lang="en" sz="2000" u="sng">
                <a:latin typeface="Merriweather"/>
                <a:ea typeface="Merriweather"/>
                <a:cs typeface="Merriweather"/>
                <a:sym typeface="Merriweather"/>
              </a:rPr>
              <a:t>swallowing center</a:t>
            </a:r>
            <a:r>
              <a:rPr lang="en" sz="2000">
                <a:latin typeface="Merriweather"/>
                <a:ea typeface="Merriweather"/>
                <a:cs typeface="Merriweather"/>
                <a:sym typeface="Merriweather"/>
              </a:rPr>
              <a:t> in the </a:t>
            </a:r>
            <a:r>
              <a:rPr lang="en" sz="2000" u="sng">
                <a:latin typeface="Merriweather"/>
                <a:ea typeface="Merriweather"/>
                <a:cs typeface="Merriweather"/>
                <a:sym typeface="Merriweather"/>
              </a:rPr>
              <a:t>medulla</a:t>
            </a:r>
            <a:r>
              <a:rPr lang="en" sz="2000">
                <a:latin typeface="Merriweather"/>
                <a:ea typeface="Merriweather"/>
                <a:cs typeface="Merriweather"/>
                <a:sym typeface="Merriweather"/>
              </a:rPr>
              <a:t>.</a:t>
            </a:r>
            <a:endParaRPr sz="2000">
              <a:latin typeface="Merriweather"/>
              <a:ea typeface="Merriweather"/>
              <a:cs typeface="Merriweather"/>
              <a:sym typeface="Merriweather"/>
            </a:endParaRPr>
          </a:p>
          <a:p>
            <a:pPr indent="-355600" lvl="0" marL="457200" rtl="0" algn="l">
              <a:lnSpc>
                <a:spcPct val="150000"/>
              </a:lnSpc>
              <a:spcBef>
                <a:spcPts val="0"/>
              </a:spcBef>
              <a:spcAft>
                <a:spcPts val="0"/>
              </a:spcAft>
              <a:buSzPts val="2000"/>
              <a:buFont typeface="Merriweather"/>
              <a:buChar char="●"/>
            </a:pPr>
            <a:r>
              <a:rPr lang="en" sz="2000">
                <a:latin typeface="Merriweather"/>
                <a:ea typeface="Merriweather"/>
                <a:cs typeface="Merriweather"/>
                <a:sym typeface="Merriweather"/>
              </a:rPr>
              <a:t>Food should move without compromising respiration.</a:t>
            </a:r>
            <a:endParaRPr sz="2000">
              <a:latin typeface="Merriweather"/>
              <a:ea typeface="Merriweather"/>
              <a:cs typeface="Merriweather"/>
              <a:sym typeface="Merriweather"/>
            </a:endParaRPr>
          </a:p>
          <a:p>
            <a:pPr indent="0" lvl="0" marL="0" rtl="0" algn="l">
              <a:lnSpc>
                <a:spcPct val="150000"/>
              </a:lnSpc>
              <a:spcBef>
                <a:spcPts val="0"/>
              </a:spcBef>
              <a:spcAft>
                <a:spcPts val="0"/>
              </a:spcAft>
              <a:buNone/>
            </a:pPr>
            <a:r>
              <a:t/>
            </a:r>
            <a:endParaRPr i="1" sz="2000">
              <a:latin typeface="Merriweather"/>
              <a:ea typeface="Merriweather"/>
              <a:cs typeface="Merriweather"/>
              <a:sym typeface="Merriweather"/>
            </a:endParaRPr>
          </a:p>
        </p:txBody>
      </p:sp>
      <p:sp>
        <p:nvSpPr>
          <p:cNvPr id="250" name="Google Shape;250;p18"/>
          <p:cNvSpPr/>
          <p:nvPr/>
        </p:nvSpPr>
        <p:spPr>
          <a:xfrm>
            <a:off x="324139" y="1597390"/>
            <a:ext cx="456600" cy="417900"/>
          </a:xfrm>
          <a:prstGeom prst="rect">
            <a:avLst/>
          </a:prstGeom>
          <a:solidFill>
            <a:srgbClr val="45818E"/>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45818E"/>
              </a:solidFill>
            </a:endParaRPr>
          </a:p>
        </p:txBody>
      </p:sp>
      <p:sp>
        <p:nvSpPr>
          <p:cNvPr id="251" name="Google Shape;251;p18"/>
          <p:cNvSpPr txBox="1"/>
          <p:nvPr/>
        </p:nvSpPr>
        <p:spPr>
          <a:xfrm>
            <a:off x="975750" y="9517175"/>
            <a:ext cx="11666400" cy="11226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600">
                <a:highlight>
                  <a:srgbClr val="D9EAD3"/>
                </a:highlight>
                <a:latin typeface="Oswald"/>
                <a:ea typeface="Oswald"/>
                <a:cs typeface="Oswald"/>
                <a:sym typeface="Oswald"/>
              </a:rPr>
              <a:t>Stages of Swallowing:</a:t>
            </a:r>
            <a:endParaRPr sz="4600">
              <a:highlight>
                <a:srgbClr val="D9EAD3"/>
              </a:highlight>
              <a:latin typeface="Oswald"/>
              <a:ea typeface="Oswald"/>
              <a:cs typeface="Oswald"/>
              <a:sym typeface="Oswald"/>
            </a:endParaRPr>
          </a:p>
        </p:txBody>
      </p:sp>
      <p:sp>
        <p:nvSpPr>
          <p:cNvPr id="252" name="Google Shape;252;p18"/>
          <p:cNvSpPr/>
          <p:nvPr/>
        </p:nvSpPr>
        <p:spPr>
          <a:xfrm>
            <a:off x="436625" y="9868724"/>
            <a:ext cx="585000" cy="510000"/>
          </a:xfrm>
          <a:prstGeom prst="rect">
            <a:avLst/>
          </a:prstGeom>
          <a:solidFill>
            <a:srgbClr val="B6D7A8"/>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674EA7"/>
              </a:solidFill>
            </a:endParaRPr>
          </a:p>
        </p:txBody>
      </p:sp>
      <p:sp>
        <p:nvSpPr>
          <p:cNvPr id="253" name="Google Shape;253;p18"/>
          <p:cNvSpPr/>
          <p:nvPr/>
        </p:nvSpPr>
        <p:spPr>
          <a:xfrm>
            <a:off x="429550" y="11049350"/>
            <a:ext cx="13303800" cy="3296400"/>
          </a:xfrm>
          <a:prstGeom prst="round1Rect">
            <a:avLst>
              <a:gd fmla="val 16667" name="adj"/>
            </a:avLst>
          </a:prstGeom>
          <a:noFill/>
          <a:ln cap="flat" cmpd="sng" w="38100">
            <a:solidFill>
              <a:srgbClr val="D9D9D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4" name="Google Shape;254;p18"/>
          <p:cNvPicPr preferRelativeResize="0"/>
          <p:nvPr/>
        </p:nvPicPr>
        <p:blipFill rotWithShape="1">
          <a:blip r:embed="rId5">
            <a:alphaModFix/>
          </a:blip>
          <a:srcRect b="9281" l="32899" r="-2203" t="7551"/>
          <a:stretch/>
        </p:blipFill>
        <p:spPr>
          <a:xfrm>
            <a:off x="10355501" y="11155250"/>
            <a:ext cx="2857501" cy="2614594"/>
          </a:xfrm>
          <a:prstGeom prst="rect">
            <a:avLst/>
          </a:prstGeom>
          <a:noFill/>
          <a:ln cap="flat" cmpd="sng" w="9525">
            <a:solidFill>
              <a:srgbClr val="000000"/>
            </a:solidFill>
            <a:prstDash val="solid"/>
            <a:round/>
            <a:headEnd len="sm" w="sm" type="none"/>
            <a:tailEnd len="sm" w="sm" type="none"/>
          </a:ln>
        </p:spPr>
      </p:pic>
      <p:sp>
        <p:nvSpPr>
          <p:cNvPr id="255" name="Google Shape;255;p18"/>
          <p:cNvSpPr/>
          <p:nvPr/>
        </p:nvSpPr>
        <p:spPr>
          <a:xfrm>
            <a:off x="363675" y="10704975"/>
            <a:ext cx="6730800" cy="868800"/>
          </a:xfrm>
          <a:prstGeom prst="roundRect">
            <a:avLst>
              <a:gd fmla="val 50000" name="adj"/>
            </a:avLst>
          </a:prstGeom>
          <a:solidFill>
            <a:srgbClr val="B6D7A8"/>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rgbClr val="FFFFFF"/>
                </a:solidFill>
                <a:latin typeface="Merriweather"/>
                <a:ea typeface="Merriweather"/>
                <a:cs typeface="Merriweather"/>
                <a:sym typeface="Merriweather"/>
              </a:rPr>
              <a:t>          Voluntary Stage of Swallowing</a:t>
            </a:r>
            <a:endParaRPr b="1" sz="2800">
              <a:solidFill>
                <a:srgbClr val="FFFFFF"/>
              </a:solidFill>
              <a:latin typeface="Merriweather"/>
              <a:ea typeface="Merriweather"/>
              <a:cs typeface="Merriweather"/>
              <a:sym typeface="Merriweather"/>
            </a:endParaRPr>
          </a:p>
        </p:txBody>
      </p:sp>
      <p:sp>
        <p:nvSpPr>
          <p:cNvPr id="256" name="Google Shape;256;p18"/>
          <p:cNvSpPr/>
          <p:nvPr/>
        </p:nvSpPr>
        <p:spPr>
          <a:xfrm flipH="1">
            <a:off x="436625" y="10772175"/>
            <a:ext cx="909600" cy="734400"/>
          </a:xfrm>
          <a:prstGeom prst="ellipse">
            <a:avLst/>
          </a:prstGeom>
          <a:solidFill>
            <a:srgbClr val="FFFFFF"/>
          </a:solidFill>
          <a:ln cap="flat" cmpd="sng" w="9525">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t>  1</a:t>
            </a:r>
            <a:endParaRPr b="1" sz="2200"/>
          </a:p>
        </p:txBody>
      </p:sp>
      <p:sp>
        <p:nvSpPr>
          <p:cNvPr id="257" name="Google Shape;257;p18"/>
          <p:cNvSpPr txBox="1"/>
          <p:nvPr/>
        </p:nvSpPr>
        <p:spPr>
          <a:xfrm>
            <a:off x="801075" y="11895275"/>
            <a:ext cx="9196200" cy="182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latin typeface="Merriweather"/>
                <a:ea typeface="Merriweather"/>
                <a:cs typeface="Merriweather"/>
                <a:sym typeface="Merriweather"/>
              </a:rPr>
              <a:t>Moves bolus of food from mouth  </a:t>
            </a:r>
            <a:r>
              <a:rPr lang="en" sz="2500">
                <a:solidFill>
                  <a:schemeClr val="dk1"/>
                </a:solidFill>
                <a:latin typeface="Merriweather"/>
                <a:ea typeface="Merriweather"/>
                <a:cs typeface="Merriweather"/>
                <a:sym typeface="Merriweather"/>
              </a:rPr>
              <a:t>→ </a:t>
            </a:r>
            <a:r>
              <a:rPr lang="en" sz="2500">
                <a:latin typeface="Merriweather"/>
                <a:ea typeface="Merriweather"/>
                <a:cs typeface="Merriweather"/>
                <a:sym typeface="Merriweather"/>
              </a:rPr>
              <a:t>pharynx</a:t>
            </a:r>
            <a:endParaRPr sz="2500">
              <a:latin typeface="Merriweather"/>
              <a:ea typeface="Merriweather"/>
              <a:cs typeface="Merriweather"/>
              <a:sym typeface="Merriweather"/>
            </a:endParaRPr>
          </a:p>
          <a:p>
            <a:pPr indent="0" lvl="0" marL="0" rtl="0" algn="l">
              <a:lnSpc>
                <a:spcPct val="115000"/>
              </a:lnSpc>
              <a:spcBef>
                <a:spcPts val="0"/>
              </a:spcBef>
              <a:spcAft>
                <a:spcPts val="0"/>
              </a:spcAft>
              <a:buNone/>
            </a:pPr>
            <a:r>
              <a:rPr b="1" i="1" lang="en" sz="2500">
                <a:latin typeface="Merriweather"/>
                <a:ea typeface="Merriweather"/>
                <a:cs typeface="Merriweather"/>
                <a:sym typeface="Merriweather"/>
              </a:rPr>
              <a:t>Changes</a:t>
            </a:r>
            <a:r>
              <a:rPr lang="en" sz="2500">
                <a:latin typeface="Merriweather"/>
                <a:ea typeface="Merriweather"/>
                <a:cs typeface="Merriweather"/>
                <a:sym typeface="Merriweather"/>
              </a:rPr>
              <a:t>: food is squeezed posteriorly into the pharynx by the tongue</a:t>
            </a:r>
            <a:endParaRPr sz="2500">
              <a:latin typeface="Merriweather"/>
              <a:ea typeface="Merriweather"/>
              <a:cs typeface="Merriweather"/>
              <a:sym typeface="Merriweather"/>
            </a:endParaRPr>
          </a:p>
        </p:txBody>
      </p:sp>
      <p:sp>
        <p:nvSpPr>
          <p:cNvPr id="258" name="Google Shape;258;p18"/>
          <p:cNvSpPr txBox="1"/>
          <p:nvPr/>
        </p:nvSpPr>
        <p:spPr>
          <a:xfrm>
            <a:off x="10602300" y="4368675"/>
            <a:ext cx="28575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Merriweather"/>
                <a:ea typeface="Merriweather"/>
                <a:cs typeface="Merriweather"/>
                <a:sym typeface="Merriweather"/>
              </a:rPr>
              <a:t>Figure 2-9</a:t>
            </a:r>
            <a:endParaRPr b="1" sz="2600">
              <a:latin typeface="Merriweather"/>
              <a:ea typeface="Merriweather"/>
              <a:cs typeface="Merriweather"/>
              <a:sym typeface="Merriweather"/>
            </a:endParaRPr>
          </a:p>
        </p:txBody>
      </p:sp>
      <p:sp>
        <p:nvSpPr>
          <p:cNvPr id="259" name="Google Shape;259;p18"/>
          <p:cNvSpPr txBox="1"/>
          <p:nvPr/>
        </p:nvSpPr>
        <p:spPr>
          <a:xfrm>
            <a:off x="10221300" y="9321675"/>
            <a:ext cx="28575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Merriweather"/>
                <a:ea typeface="Merriweather"/>
                <a:cs typeface="Merriweather"/>
                <a:sym typeface="Merriweather"/>
              </a:rPr>
              <a:t>Figure 2-10</a:t>
            </a:r>
            <a:endParaRPr b="1" sz="2600">
              <a:latin typeface="Merriweather"/>
              <a:ea typeface="Merriweather"/>
              <a:cs typeface="Merriweather"/>
              <a:sym typeface="Merriweather"/>
            </a:endParaRPr>
          </a:p>
        </p:txBody>
      </p:sp>
      <p:sp>
        <p:nvSpPr>
          <p:cNvPr id="260" name="Google Shape;260;p18"/>
          <p:cNvSpPr txBox="1"/>
          <p:nvPr/>
        </p:nvSpPr>
        <p:spPr>
          <a:xfrm>
            <a:off x="10373700" y="13817475"/>
            <a:ext cx="28575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Merriweather"/>
                <a:ea typeface="Merriweather"/>
                <a:cs typeface="Merriweather"/>
                <a:sym typeface="Merriweather"/>
              </a:rPr>
              <a:t>Figure 2-11</a:t>
            </a:r>
            <a:endParaRPr b="1" sz="2600">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19"/>
          <p:cNvSpPr/>
          <p:nvPr/>
        </p:nvSpPr>
        <p:spPr>
          <a:xfrm>
            <a:off x="475850" y="1811001"/>
            <a:ext cx="13242000" cy="11255400"/>
          </a:xfrm>
          <a:prstGeom prst="round1Rect">
            <a:avLst>
              <a:gd fmla="val 16667" name="adj"/>
            </a:avLst>
          </a:prstGeom>
          <a:noFill/>
          <a:ln cap="flat" cmpd="sng" w="28575">
            <a:solidFill>
              <a:srgbClr val="CCCCCC"/>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9"/>
          <p:cNvSpPr/>
          <p:nvPr/>
        </p:nvSpPr>
        <p:spPr>
          <a:xfrm>
            <a:off x="647625" y="9629562"/>
            <a:ext cx="6289500" cy="3000000"/>
          </a:xfrm>
          <a:prstGeom prst="rect">
            <a:avLst/>
          </a:prstGeom>
          <a:solidFill>
            <a:schemeClr val="lt2"/>
          </a:solidFill>
          <a:ln cap="flat" cmpd="sng" w="28575">
            <a:solidFill>
              <a:srgbClr val="CCCCCC"/>
            </a:solidFill>
            <a:prstDash val="dashDot"/>
            <a:round/>
            <a:headEnd len="sm" w="sm" type="none"/>
            <a:tailEnd len="sm" w="sm" type="none"/>
          </a:ln>
        </p:spPr>
        <p:txBody>
          <a:bodyPr anchorCtr="0" anchor="ctr" bIns="91425" lIns="91425" spcFirstLastPara="1" rIns="91425" wrap="square" tIns="91425">
            <a:noAutofit/>
          </a:bodyPr>
          <a:lstStyle/>
          <a:p>
            <a:pPr indent="-355600" lvl="0" marL="457200" rtl="0" algn="l">
              <a:lnSpc>
                <a:spcPct val="115000"/>
              </a:lnSpc>
              <a:spcBef>
                <a:spcPts val="0"/>
              </a:spcBef>
              <a:spcAft>
                <a:spcPts val="0"/>
              </a:spcAft>
              <a:buSzPts val="2000"/>
              <a:buFont typeface="Merriweather"/>
              <a:buChar char="●"/>
            </a:pPr>
            <a:r>
              <a:rPr b="1" lang="en" sz="2000">
                <a:latin typeface="Merriweather"/>
                <a:ea typeface="Merriweather"/>
                <a:cs typeface="Merriweather"/>
                <a:sym typeface="Merriweather"/>
              </a:rPr>
              <a:t>Esophagus</a:t>
            </a:r>
            <a:r>
              <a:rPr lang="en" sz="2000">
                <a:latin typeface="Merriweather"/>
                <a:ea typeface="Merriweather"/>
                <a:cs typeface="Merriweather"/>
                <a:sym typeface="Merriweather"/>
              </a:rPr>
              <a:t> </a:t>
            </a:r>
            <a:r>
              <a:rPr lang="en" sz="2000">
                <a:solidFill>
                  <a:schemeClr val="dk1"/>
                </a:solidFill>
                <a:latin typeface="Merriweather"/>
                <a:ea typeface="Merriweather"/>
                <a:cs typeface="Merriweather"/>
                <a:sym typeface="Merriweather"/>
              </a:rPr>
              <a:t>→ opens due to the </a:t>
            </a:r>
            <a:r>
              <a:rPr lang="en" sz="2000">
                <a:latin typeface="Merriweather"/>
                <a:ea typeface="Merriweather"/>
                <a:cs typeface="Merriweather"/>
                <a:sym typeface="Merriweather"/>
              </a:rPr>
              <a:t>upward movement of the larynx.</a:t>
            </a:r>
            <a:endParaRPr sz="2000">
              <a:latin typeface="Merriweather"/>
              <a:ea typeface="Merriweather"/>
              <a:cs typeface="Merriweather"/>
              <a:sym typeface="Merriweather"/>
            </a:endParaRPr>
          </a:p>
          <a:p>
            <a:pPr indent="-355600" lvl="0" marL="457200" rtl="0" algn="l">
              <a:lnSpc>
                <a:spcPct val="115000"/>
              </a:lnSpc>
              <a:spcBef>
                <a:spcPts val="0"/>
              </a:spcBef>
              <a:spcAft>
                <a:spcPts val="0"/>
              </a:spcAft>
              <a:buSzPts val="2000"/>
              <a:buFont typeface="Merriweather"/>
              <a:buChar char="●"/>
            </a:pPr>
            <a:r>
              <a:rPr b="1" lang="en" sz="2000">
                <a:latin typeface="Merriweather"/>
                <a:ea typeface="Merriweather"/>
                <a:cs typeface="Merriweather"/>
                <a:sym typeface="Merriweather"/>
              </a:rPr>
              <a:t>Upper esophageal sphincter</a:t>
            </a:r>
            <a:r>
              <a:rPr lang="en" sz="2000">
                <a:latin typeface="Merriweather"/>
                <a:ea typeface="Merriweather"/>
                <a:cs typeface="Merriweather"/>
                <a:sym typeface="Merriweather"/>
              </a:rPr>
              <a:t> </a:t>
            </a:r>
            <a:r>
              <a:rPr lang="en" sz="2000">
                <a:solidFill>
                  <a:schemeClr val="dk1"/>
                </a:solidFill>
                <a:latin typeface="Merriweather"/>
                <a:ea typeface="Merriweather"/>
                <a:cs typeface="Merriweather"/>
                <a:sym typeface="Merriweather"/>
              </a:rPr>
              <a:t>→ </a:t>
            </a:r>
            <a:r>
              <a:rPr lang="en" sz="2000">
                <a:latin typeface="Merriweather"/>
                <a:ea typeface="Merriweather"/>
                <a:cs typeface="Merriweather"/>
                <a:sym typeface="Merriweather"/>
              </a:rPr>
              <a:t>relaxes</a:t>
            </a:r>
            <a:endParaRPr sz="2000">
              <a:latin typeface="Merriweather"/>
              <a:ea typeface="Merriweather"/>
              <a:cs typeface="Merriweather"/>
              <a:sym typeface="Merriweather"/>
            </a:endParaRPr>
          </a:p>
          <a:p>
            <a:pPr indent="-355600" lvl="0" marL="457200" rtl="0" algn="l">
              <a:lnSpc>
                <a:spcPct val="115000"/>
              </a:lnSpc>
              <a:spcBef>
                <a:spcPts val="0"/>
              </a:spcBef>
              <a:spcAft>
                <a:spcPts val="0"/>
              </a:spcAft>
              <a:buSzPts val="2000"/>
              <a:buFont typeface="Merriweather"/>
              <a:buChar char="●"/>
            </a:pPr>
            <a:r>
              <a:rPr b="1" lang="en" sz="2000">
                <a:solidFill>
                  <a:schemeClr val="dk1"/>
                </a:solidFill>
                <a:latin typeface="Merriweather"/>
                <a:ea typeface="Merriweather"/>
                <a:cs typeface="Merriweather"/>
                <a:sym typeface="Merriweather"/>
              </a:rPr>
              <a:t>Respiration</a:t>
            </a:r>
            <a:r>
              <a:rPr lang="en" sz="2000">
                <a:solidFill>
                  <a:schemeClr val="dk1"/>
                </a:solidFill>
                <a:latin typeface="Merriweather"/>
                <a:ea typeface="Merriweather"/>
                <a:cs typeface="Merriweather"/>
                <a:sym typeface="Merriweather"/>
              </a:rPr>
              <a:t> → inhibited (the swallowing center inhibits the respiratory center in the medulla during the swallowing cycle)</a:t>
            </a:r>
            <a:endParaRPr sz="2000">
              <a:latin typeface="Merriweather"/>
              <a:ea typeface="Merriweather"/>
              <a:cs typeface="Merriweather"/>
              <a:sym typeface="Merriweather"/>
            </a:endParaRPr>
          </a:p>
        </p:txBody>
      </p:sp>
      <p:sp>
        <p:nvSpPr>
          <p:cNvPr id="267" name="Google Shape;267;p19"/>
          <p:cNvSpPr/>
          <p:nvPr/>
        </p:nvSpPr>
        <p:spPr>
          <a:xfrm>
            <a:off x="3495237" y="9289835"/>
            <a:ext cx="594300" cy="5913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rPr>
              <a:t>4</a:t>
            </a:r>
            <a:endParaRPr b="1" sz="2400">
              <a:solidFill>
                <a:srgbClr val="FFFFFF"/>
              </a:solidFill>
            </a:endParaRPr>
          </a:p>
        </p:txBody>
      </p:sp>
      <p:sp>
        <p:nvSpPr>
          <p:cNvPr id="268" name="Google Shape;268;p19"/>
          <p:cNvSpPr/>
          <p:nvPr/>
        </p:nvSpPr>
        <p:spPr>
          <a:xfrm>
            <a:off x="0" y="3704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69" name="Google Shape;269;p19"/>
          <p:cNvSpPr/>
          <p:nvPr/>
        </p:nvSpPr>
        <p:spPr>
          <a:xfrm>
            <a:off x="656616" y="3705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70" name="Google Shape;270;p19"/>
          <p:cNvSpPr txBox="1"/>
          <p:nvPr/>
        </p:nvSpPr>
        <p:spPr>
          <a:xfrm>
            <a:off x="11409324" y="3601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Two</a:t>
            </a:r>
            <a:endParaRPr sz="3500">
              <a:latin typeface="Oswald"/>
              <a:ea typeface="Oswald"/>
              <a:cs typeface="Oswald"/>
              <a:sym typeface="Oswald"/>
            </a:endParaRPr>
          </a:p>
        </p:txBody>
      </p:sp>
      <p:sp>
        <p:nvSpPr>
          <p:cNvPr id="271" name="Google Shape;271;p19"/>
          <p:cNvSpPr txBox="1"/>
          <p:nvPr/>
        </p:nvSpPr>
        <p:spPr>
          <a:xfrm>
            <a:off x="84414" y="32160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6</a:t>
            </a:r>
            <a:endParaRPr sz="4500">
              <a:solidFill>
                <a:srgbClr val="FFFFFF"/>
              </a:solidFill>
              <a:latin typeface="Oswald"/>
              <a:ea typeface="Oswald"/>
              <a:cs typeface="Oswald"/>
              <a:sym typeface="Oswald"/>
            </a:endParaRPr>
          </a:p>
        </p:txBody>
      </p:sp>
      <p:sp>
        <p:nvSpPr>
          <p:cNvPr id="272" name="Google Shape;272;p19"/>
          <p:cNvSpPr txBox="1"/>
          <p:nvPr/>
        </p:nvSpPr>
        <p:spPr>
          <a:xfrm>
            <a:off x="929925" y="3216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ESOPHAGEAL MOTILITY AND PATHOPHYSIOLOGY OF REFLUX DISEASE</a:t>
            </a:r>
            <a:endParaRPr sz="3100">
              <a:solidFill>
                <a:srgbClr val="FFFFFF"/>
              </a:solidFill>
              <a:latin typeface="Oswald"/>
              <a:ea typeface="Oswald"/>
              <a:cs typeface="Oswald"/>
              <a:sym typeface="Oswald"/>
            </a:endParaRPr>
          </a:p>
        </p:txBody>
      </p:sp>
      <p:sp>
        <p:nvSpPr>
          <p:cNvPr id="273" name="Google Shape;273;p19"/>
          <p:cNvSpPr/>
          <p:nvPr/>
        </p:nvSpPr>
        <p:spPr>
          <a:xfrm>
            <a:off x="379150" y="1571931"/>
            <a:ext cx="9628500" cy="868800"/>
          </a:xfrm>
          <a:prstGeom prst="roundRect">
            <a:avLst>
              <a:gd fmla="val 50000" name="adj"/>
            </a:avLst>
          </a:prstGeom>
          <a:solidFill>
            <a:srgbClr val="93C47D"/>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Merriweather"/>
                <a:ea typeface="Merriweather"/>
                <a:cs typeface="Merriweather"/>
                <a:sym typeface="Merriweather"/>
              </a:rPr>
              <a:t>            </a:t>
            </a:r>
            <a:r>
              <a:rPr b="1" lang="en" sz="2800">
                <a:solidFill>
                  <a:srgbClr val="FFFFFF"/>
                </a:solidFill>
                <a:latin typeface="Merriweather"/>
                <a:ea typeface="Merriweather"/>
                <a:cs typeface="Merriweather"/>
                <a:sym typeface="Merriweather"/>
              </a:rPr>
              <a:t>Pharyngeal stage of Swallowing (Involuntary)</a:t>
            </a:r>
            <a:endParaRPr b="1" sz="2800">
              <a:solidFill>
                <a:srgbClr val="FFFFFF"/>
              </a:solidFill>
              <a:latin typeface="Merriweather"/>
              <a:ea typeface="Merriweather"/>
              <a:cs typeface="Merriweather"/>
              <a:sym typeface="Merriweather"/>
            </a:endParaRPr>
          </a:p>
        </p:txBody>
      </p:sp>
      <p:sp>
        <p:nvSpPr>
          <p:cNvPr id="274" name="Google Shape;274;p19"/>
          <p:cNvSpPr/>
          <p:nvPr/>
        </p:nvSpPr>
        <p:spPr>
          <a:xfrm flipH="1">
            <a:off x="450187" y="1639119"/>
            <a:ext cx="885000" cy="734400"/>
          </a:xfrm>
          <a:prstGeom prst="ellipse">
            <a:avLst/>
          </a:prstGeom>
          <a:solidFill>
            <a:srgbClr val="FFFFFF"/>
          </a:solidFill>
          <a:ln cap="flat" cmpd="sng" w="9525">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t>  2</a:t>
            </a:r>
            <a:endParaRPr b="1" sz="2200"/>
          </a:p>
        </p:txBody>
      </p:sp>
      <p:sp>
        <p:nvSpPr>
          <p:cNvPr id="275" name="Google Shape;275;p19"/>
          <p:cNvSpPr/>
          <p:nvPr/>
        </p:nvSpPr>
        <p:spPr>
          <a:xfrm>
            <a:off x="692050" y="2966237"/>
            <a:ext cx="2576700" cy="6213600"/>
          </a:xfrm>
          <a:prstGeom prst="homePlate">
            <a:avLst>
              <a:gd fmla="val 0" name="adj"/>
            </a:avLst>
          </a:prstGeom>
          <a:solidFill>
            <a:schemeClr val="lt2"/>
          </a:solidFill>
          <a:ln cap="flat" cmpd="sng" w="28575">
            <a:solidFill>
              <a:srgbClr val="B7B7B7"/>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9"/>
          <p:cNvSpPr/>
          <p:nvPr/>
        </p:nvSpPr>
        <p:spPr>
          <a:xfrm>
            <a:off x="6937125" y="2966187"/>
            <a:ext cx="6366900" cy="6213900"/>
          </a:xfrm>
          <a:prstGeom prst="homePlate">
            <a:avLst>
              <a:gd fmla="val 0" name="adj"/>
            </a:avLst>
          </a:prstGeom>
          <a:solidFill>
            <a:schemeClr val="lt2"/>
          </a:solidFill>
          <a:ln cap="flat" cmpd="sng" w="28575">
            <a:solidFill>
              <a:srgbClr val="B7B7B7"/>
            </a:solidFill>
            <a:prstDash val="dashDot"/>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9"/>
          <p:cNvSpPr/>
          <p:nvPr/>
        </p:nvSpPr>
        <p:spPr>
          <a:xfrm>
            <a:off x="3495225" y="2966391"/>
            <a:ext cx="3164400" cy="6213600"/>
          </a:xfrm>
          <a:prstGeom prst="homePlate">
            <a:avLst>
              <a:gd fmla="val 0" name="adj"/>
            </a:avLst>
          </a:prstGeom>
          <a:solidFill>
            <a:schemeClr val="lt2"/>
          </a:solidFill>
          <a:ln cap="flat" cmpd="sng" w="28575">
            <a:solidFill>
              <a:srgbClr val="B7B7B7"/>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278" name="Google Shape;278;p19"/>
          <p:cNvSpPr/>
          <p:nvPr/>
        </p:nvSpPr>
        <p:spPr>
          <a:xfrm>
            <a:off x="1787050" y="2694671"/>
            <a:ext cx="594300" cy="5913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rPr>
              <a:t>1</a:t>
            </a:r>
            <a:endParaRPr b="1" sz="2400">
              <a:solidFill>
                <a:srgbClr val="FFFFFF"/>
              </a:solidFill>
            </a:endParaRPr>
          </a:p>
        </p:txBody>
      </p:sp>
      <p:sp>
        <p:nvSpPr>
          <p:cNvPr id="279" name="Google Shape;279;p19"/>
          <p:cNvSpPr/>
          <p:nvPr/>
        </p:nvSpPr>
        <p:spPr>
          <a:xfrm>
            <a:off x="4780285" y="2694687"/>
            <a:ext cx="594300" cy="5913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rPr>
              <a:t>2</a:t>
            </a:r>
            <a:endParaRPr b="1" sz="2400">
              <a:solidFill>
                <a:srgbClr val="FFFFFF"/>
              </a:solidFill>
            </a:endParaRPr>
          </a:p>
        </p:txBody>
      </p:sp>
      <p:sp>
        <p:nvSpPr>
          <p:cNvPr id="280" name="Google Shape;280;p19"/>
          <p:cNvSpPr/>
          <p:nvPr/>
        </p:nvSpPr>
        <p:spPr>
          <a:xfrm>
            <a:off x="9968760" y="2694687"/>
            <a:ext cx="594300" cy="5913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rPr>
              <a:t>3</a:t>
            </a:r>
            <a:endParaRPr b="1" sz="2400">
              <a:solidFill>
                <a:srgbClr val="FFFFFF"/>
              </a:solidFill>
            </a:endParaRPr>
          </a:p>
        </p:txBody>
      </p:sp>
      <p:sp>
        <p:nvSpPr>
          <p:cNvPr id="281" name="Google Shape;281;p19"/>
          <p:cNvSpPr txBox="1"/>
          <p:nvPr/>
        </p:nvSpPr>
        <p:spPr>
          <a:xfrm>
            <a:off x="813550" y="4034412"/>
            <a:ext cx="2576700" cy="38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Merriweather"/>
                <a:ea typeface="Merriweather"/>
                <a:cs typeface="Merriweather"/>
                <a:sym typeface="Merriweather"/>
              </a:rPr>
              <a:t>Soft palate &amp; uvula </a:t>
            </a:r>
            <a:r>
              <a:rPr lang="en" sz="2200">
                <a:solidFill>
                  <a:schemeClr val="dk1"/>
                </a:solidFill>
                <a:latin typeface="Merriweather"/>
                <a:ea typeface="Merriweather"/>
                <a:cs typeface="Merriweather"/>
                <a:sym typeface="Merriweather"/>
              </a:rPr>
              <a:t>→</a:t>
            </a:r>
            <a:r>
              <a:rPr lang="en" sz="2400">
                <a:solidFill>
                  <a:schemeClr val="dk1"/>
                </a:solidFill>
                <a:latin typeface="Merriweather"/>
                <a:ea typeface="Merriweather"/>
                <a:cs typeface="Merriweather"/>
                <a:sym typeface="Merriweather"/>
              </a:rPr>
              <a:t> pulled upward </a:t>
            </a:r>
            <a:r>
              <a:rPr lang="en" sz="2200">
                <a:solidFill>
                  <a:schemeClr val="dk1"/>
                </a:solidFill>
                <a:latin typeface="Merriweather"/>
                <a:ea typeface="Merriweather"/>
                <a:cs typeface="Merriweather"/>
                <a:sym typeface="Merriweather"/>
              </a:rPr>
              <a:t>to </a:t>
            </a:r>
            <a:r>
              <a:rPr lang="en" sz="2400">
                <a:solidFill>
                  <a:schemeClr val="dk1"/>
                </a:solidFill>
                <a:latin typeface="Merriweather"/>
                <a:ea typeface="Merriweather"/>
                <a:cs typeface="Merriweather"/>
                <a:sym typeface="Merriweather"/>
              </a:rPr>
              <a:t>close off the nasopharynx</a:t>
            </a:r>
            <a:endParaRPr/>
          </a:p>
        </p:txBody>
      </p:sp>
      <p:sp>
        <p:nvSpPr>
          <p:cNvPr id="282" name="Google Shape;282;p19"/>
          <p:cNvSpPr txBox="1"/>
          <p:nvPr/>
        </p:nvSpPr>
        <p:spPr>
          <a:xfrm>
            <a:off x="3495225" y="3644737"/>
            <a:ext cx="3164400" cy="449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Merriweather"/>
                <a:ea typeface="Merriweather"/>
                <a:cs typeface="Merriweather"/>
                <a:sym typeface="Merriweather"/>
              </a:rPr>
              <a:t>Palatopharyngeal folds </a:t>
            </a:r>
            <a:r>
              <a:rPr lang="en" sz="2400">
                <a:solidFill>
                  <a:schemeClr val="dk1"/>
                </a:solidFill>
                <a:latin typeface="Merriweather"/>
                <a:ea typeface="Merriweather"/>
                <a:cs typeface="Merriweather"/>
                <a:sym typeface="Merriweather"/>
              </a:rPr>
              <a:t>(on each side  of the pharynx) </a:t>
            </a:r>
            <a:r>
              <a:rPr lang="en" sz="2200">
                <a:solidFill>
                  <a:schemeClr val="dk1"/>
                </a:solidFill>
                <a:latin typeface="Merriweather"/>
                <a:ea typeface="Merriweather"/>
                <a:cs typeface="Merriweather"/>
                <a:sym typeface="Merriweather"/>
              </a:rPr>
              <a:t>→</a:t>
            </a:r>
            <a:r>
              <a:rPr lang="en" sz="2400">
                <a:solidFill>
                  <a:schemeClr val="dk1"/>
                </a:solidFill>
                <a:latin typeface="Merriweather"/>
                <a:ea typeface="Merriweather"/>
                <a:cs typeface="Merriweather"/>
                <a:sym typeface="Merriweather"/>
              </a:rPr>
              <a:t> pulled medially to  approximate each  other. </a:t>
            </a:r>
            <a:endParaRPr sz="2400">
              <a:solidFill>
                <a:schemeClr val="dk1"/>
              </a:solidFill>
              <a:latin typeface="Merriweather"/>
              <a:ea typeface="Merriweather"/>
              <a:cs typeface="Merriweather"/>
              <a:sym typeface="Merriweather"/>
            </a:endParaRPr>
          </a:p>
          <a:p>
            <a:pPr indent="0" lvl="0" marL="0" rtl="0" algn="l">
              <a:spcBef>
                <a:spcPts val="0"/>
              </a:spcBef>
              <a:spcAft>
                <a:spcPts val="0"/>
              </a:spcAft>
              <a:buNone/>
            </a:pPr>
            <a:r>
              <a:rPr lang="en" sz="2200">
                <a:solidFill>
                  <a:schemeClr val="dk1"/>
                </a:solidFill>
                <a:latin typeface="Merriweather"/>
                <a:ea typeface="Merriweather"/>
                <a:cs typeface="Merriweather"/>
                <a:sym typeface="Merriweather"/>
              </a:rPr>
              <a:t>→ </a:t>
            </a:r>
            <a:r>
              <a:rPr lang="en" sz="2400">
                <a:solidFill>
                  <a:schemeClr val="dk1"/>
                </a:solidFill>
                <a:latin typeface="Merriweather"/>
                <a:ea typeface="Merriweather"/>
                <a:cs typeface="Merriweather"/>
                <a:sym typeface="Merriweather"/>
              </a:rPr>
              <a:t>form a sagittal slit </a:t>
            </a:r>
            <a:endParaRPr sz="2400">
              <a:solidFill>
                <a:schemeClr val="dk1"/>
              </a:solidFill>
              <a:latin typeface="Merriweather"/>
              <a:ea typeface="Merriweather"/>
              <a:cs typeface="Merriweather"/>
              <a:sym typeface="Merriweather"/>
            </a:endParaRPr>
          </a:p>
          <a:p>
            <a:pPr indent="0" lvl="0" marL="0" rtl="0" algn="l">
              <a:spcBef>
                <a:spcPts val="0"/>
              </a:spcBef>
              <a:spcAft>
                <a:spcPts val="0"/>
              </a:spcAft>
              <a:buNone/>
            </a:pPr>
            <a:r>
              <a:rPr lang="en" sz="2200">
                <a:solidFill>
                  <a:schemeClr val="dk1"/>
                </a:solidFill>
                <a:latin typeface="Merriweather"/>
                <a:ea typeface="Merriweather"/>
                <a:cs typeface="Merriweather"/>
                <a:sym typeface="Merriweather"/>
              </a:rPr>
              <a:t>→ </a:t>
            </a:r>
            <a:r>
              <a:rPr lang="en" sz="2400">
                <a:solidFill>
                  <a:schemeClr val="dk1"/>
                </a:solidFill>
                <a:latin typeface="Merriweather"/>
                <a:ea typeface="Merriweather"/>
                <a:cs typeface="Merriweather"/>
                <a:sym typeface="Merriweather"/>
              </a:rPr>
              <a:t>food pass through it to the posterior pharynx.</a:t>
            </a:r>
            <a:endParaRPr/>
          </a:p>
        </p:txBody>
      </p:sp>
      <p:sp>
        <p:nvSpPr>
          <p:cNvPr id="283" name="Google Shape;283;p19"/>
          <p:cNvSpPr txBox="1"/>
          <p:nvPr/>
        </p:nvSpPr>
        <p:spPr>
          <a:xfrm>
            <a:off x="7082450" y="3400137"/>
            <a:ext cx="6366900" cy="33561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Font typeface="Merriweather"/>
              <a:buChar char="●"/>
            </a:pPr>
            <a:r>
              <a:rPr b="1" lang="en" sz="2000">
                <a:solidFill>
                  <a:schemeClr val="dk1"/>
                </a:solidFill>
                <a:latin typeface="Merriweather"/>
                <a:ea typeface="Merriweather"/>
                <a:cs typeface="Merriweather"/>
                <a:sym typeface="Merriweather"/>
              </a:rPr>
              <a:t>larynx</a:t>
            </a:r>
            <a:r>
              <a:rPr lang="en" sz="2000">
                <a:solidFill>
                  <a:schemeClr val="dk1"/>
                </a:solidFill>
                <a:latin typeface="Merriweather"/>
                <a:ea typeface="Merriweather"/>
                <a:cs typeface="Merriweather"/>
                <a:sym typeface="Merriweather"/>
              </a:rPr>
              <a:t> → pulled upward and anteriorly  (by the neck muscles). </a:t>
            </a:r>
            <a:endParaRPr sz="2000">
              <a:solidFill>
                <a:schemeClr val="dk1"/>
              </a:solidFill>
              <a:latin typeface="Merriweather"/>
              <a:ea typeface="Merriweather"/>
              <a:cs typeface="Merriweather"/>
              <a:sym typeface="Merriweather"/>
            </a:endParaRPr>
          </a:p>
          <a:p>
            <a:pPr indent="-355600" lvl="0" marL="457200" rtl="0" algn="l">
              <a:lnSpc>
                <a:spcPct val="115000"/>
              </a:lnSpc>
              <a:spcBef>
                <a:spcPts val="0"/>
              </a:spcBef>
              <a:spcAft>
                <a:spcPts val="0"/>
              </a:spcAft>
              <a:buClr>
                <a:schemeClr val="dk1"/>
              </a:buClr>
              <a:buSzPts val="2000"/>
              <a:buFont typeface="Merriweather"/>
              <a:buChar char="●"/>
            </a:pPr>
            <a:r>
              <a:rPr b="1" lang="en" sz="2000">
                <a:solidFill>
                  <a:schemeClr val="dk1"/>
                </a:solidFill>
                <a:latin typeface="Merriweather"/>
                <a:ea typeface="Merriweather"/>
                <a:cs typeface="Merriweather"/>
                <a:sym typeface="Merriweather"/>
              </a:rPr>
              <a:t>Vocal cords</a:t>
            </a:r>
            <a:r>
              <a:rPr lang="en" sz="2000">
                <a:solidFill>
                  <a:schemeClr val="dk1"/>
                </a:solidFill>
                <a:latin typeface="Merriweather"/>
                <a:ea typeface="Merriweather"/>
                <a:cs typeface="Merriweather"/>
                <a:sym typeface="Merriweather"/>
              </a:rPr>
              <a:t> → close</a:t>
            </a:r>
            <a:endParaRPr sz="2000">
              <a:solidFill>
                <a:schemeClr val="dk1"/>
              </a:solidFill>
              <a:latin typeface="Merriweather"/>
              <a:ea typeface="Merriweather"/>
              <a:cs typeface="Merriweather"/>
              <a:sym typeface="Merriweather"/>
            </a:endParaRPr>
          </a:p>
          <a:p>
            <a:pPr indent="-355600" lvl="0" marL="457200" rtl="0" algn="l">
              <a:lnSpc>
                <a:spcPct val="115000"/>
              </a:lnSpc>
              <a:spcBef>
                <a:spcPts val="0"/>
              </a:spcBef>
              <a:spcAft>
                <a:spcPts val="0"/>
              </a:spcAft>
              <a:buClr>
                <a:schemeClr val="dk1"/>
              </a:buClr>
              <a:buSzPts val="2000"/>
              <a:buFont typeface="Merriweather"/>
              <a:buChar char="●"/>
            </a:pPr>
            <a:r>
              <a:rPr b="1" lang="en" sz="2000">
                <a:solidFill>
                  <a:schemeClr val="dk1"/>
                </a:solidFill>
                <a:latin typeface="Merriweather"/>
                <a:ea typeface="Merriweather"/>
                <a:cs typeface="Merriweather"/>
                <a:sym typeface="Merriweather"/>
              </a:rPr>
              <a:t>Epiglottis</a:t>
            </a:r>
            <a:r>
              <a:rPr lang="en" sz="2000">
                <a:solidFill>
                  <a:schemeClr val="dk1"/>
                </a:solidFill>
                <a:latin typeface="Merriweather"/>
                <a:ea typeface="Merriweather"/>
                <a:cs typeface="Merriweather"/>
                <a:sym typeface="Merriweather"/>
              </a:rPr>
              <a:t> → bent over the airway as larynx is lifted.</a:t>
            </a:r>
            <a:endParaRPr sz="2000">
              <a:solidFill>
                <a:schemeClr val="dk1"/>
              </a:solidFill>
              <a:latin typeface="Merriweather"/>
              <a:ea typeface="Merriweather"/>
              <a:cs typeface="Merriweather"/>
              <a:sym typeface="Merriweather"/>
            </a:endParaRPr>
          </a:p>
          <a:p>
            <a:pPr indent="-355600" lvl="0" marL="457200" rtl="0" algn="l">
              <a:lnSpc>
                <a:spcPct val="115000"/>
              </a:lnSpc>
              <a:spcBef>
                <a:spcPts val="0"/>
              </a:spcBef>
              <a:spcAft>
                <a:spcPts val="0"/>
              </a:spcAft>
              <a:buClr>
                <a:schemeClr val="dk1"/>
              </a:buClr>
              <a:buSzPts val="2000"/>
              <a:buFont typeface="Merriweather"/>
              <a:buChar char="-"/>
            </a:pPr>
            <a:r>
              <a:rPr lang="en" sz="2000">
                <a:solidFill>
                  <a:schemeClr val="dk1"/>
                </a:solidFill>
                <a:latin typeface="Merriweather"/>
                <a:ea typeface="Merriweather"/>
                <a:cs typeface="Merriweather"/>
                <a:sym typeface="Merriweather"/>
              </a:rPr>
              <a:t>All these effects prevent food from  going into the nose and trachea.</a:t>
            </a:r>
            <a:endParaRPr sz="2000">
              <a:solidFill>
                <a:schemeClr val="dk1"/>
              </a:solidFill>
              <a:latin typeface="Merriweather"/>
              <a:ea typeface="Merriweather"/>
              <a:cs typeface="Merriweather"/>
              <a:sym typeface="Merriweather"/>
            </a:endParaRPr>
          </a:p>
          <a:p>
            <a:pPr indent="-355600" lvl="0" marL="457200" rtl="0" algn="l">
              <a:lnSpc>
                <a:spcPct val="115000"/>
              </a:lnSpc>
              <a:spcBef>
                <a:spcPts val="0"/>
              </a:spcBef>
              <a:spcAft>
                <a:spcPts val="0"/>
              </a:spcAft>
              <a:buClr>
                <a:schemeClr val="dk1"/>
              </a:buClr>
              <a:buSzPts val="2000"/>
              <a:buFont typeface="Merriweather"/>
              <a:buChar char="-"/>
            </a:pPr>
            <a:r>
              <a:rPr lang="en" sz="2000">
                <a:solidFill>
                  <a:schemeClr val="dk1"/>
                </a:solidFill>
                <a:latin typeface="Merriweather"/>
                <a:ea typeface="Merriweather"/>
                <a:cs typeface="Merriweather"/>
                <a:sym typeface="Merriweather"/>
              </a:rPr>
              <a:t>Destruction of the vocal cords or the muscle that approximate them can  cause strangulation.</a:t>
            </a:r>
            <a:endParaRPr sz="2000"/>
          </a:p>
        </p:txBody>
      </p:sp>
      <p:sp>
        <p:nvSpPr>
          <p:cNvPr id="284" name="Google Shape;284;p19"/>
          <p:cNvSpPr/>
          <p:nvPr/>
        </p:nvSpPr>
        <p:spPr>
          <a:xfrm>
            <a:off x="7285400" y="9629562"/>
            <a:ext cx="5961000" cy="3000000"/>
          </a:xfrm>
          <a:prstGeom prst="rect">
            <a:avLst/>
          </a:prstGeom>
          <a:solidFill>
            <a:schemeClr val="lt2"/>
          </a:solidFill>
          <a:ln cap="flat" cmpd="sng" w="28575">
            <a:solidFill>
              <a:srgbClr val="CCCCCC"/>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latin typeface="Merriweather"/>
                <a:ea typeface="Merriweather"/>
                <a:cs typeface="Merriweather"/>
                <a:sym typeface="Merriweather"/>
              </a:rPr>
              <a:t>The entire muscular wall of the pharynx </a:t>
            </a:r>
            <a:r>
              <a:rPr lang="en" sz="2400">
                <a:latin typeface="Merriweather"/>
                <a:ea typeface="Merriweather"/>
                <a:cs typeface="Merriweather"/>
                <a:sym typeface="Merriweather"/>
              </a:rPr>
              <a:t> </a:t>
            </a:r>
            <a:r>
              <a:rPr lang="en" sz="2200">
                <a:solidFill>
                  <a:schemeClr val="dk1"/>
                </a:solidFill>
                <a:latin typeface="Merriweather"/>
                <a:ea typeface="Merriweather"/>
                <a:cs typeface="Merriweather"/>
                <a:sym typeface="Merriweather"/>
              </a:rPr>
              <a:t>→ </a:t>
            </a:r>
            <a:r>
              <a:rPr lang="en" sz="2400">
                <a:latin typeface="Merriweather"/>
                <a:ea typeface="Merriweather"/>
                <a:cs typeface="Merriweather"/>
                <a:sym typeface="Merriweather"/>
              </a:rPr>
              <a:t>contracts (superior, middle, then inferior parts) propelling the food by </a:t>
            </a:r>
            <a:r>
              <a:rPr lang="en" sz="2400">
                <a:solidFill>
                  <a:schemeClr val="dk1"/>
                </a:solidFill>
                <a:latin typeface="Merriweather"/>
                <a:ea typeface="Merriweather"/>
                <a:cs typeface="Merriweather"/>
                <a:sym typeface="Merriweather"/>
              </a:rPr>
              <a:t>a wave of </a:t>
            </a:r>
            <a:r>
              <a:rPr b="1" lang="en" sz="2400">
                <a:solidFill>
                  <a:schemeClr val="dk1"/>
                </a:solidFill>
                <a:latin typeface="Merriweather"/>
                <a:ea typeface="Merriweather"/>
                <a:cs typeface="Merriweather"/>
                <a:sym typeface="Merriweather"/>
              </a:rPr>
              <a:t>peristalsis</a:t>
            </a:r>
            <a:r>
              <a:rPr lang="en" sz="2400">
                <a:latin typeface="Merriweather"/>
                <a:ea typeface="Merriweather"/>
                <a:cs typeface="Merriweather"/>
                <a:sym typeface="Merriweather"/>
              </a:rPr>
              <a:t>.</a:t>
            </a:r>
            <a:endParaRPr sz="2400">
              <a:latin typeface="Merriweather"/>
              <a:ea typeface="Merriweather"/>
              <a:cs typeface="Merriweather"/>
              <a:sym typeface="Merriweather"/>
            </a:endParaRPr>
          </a:p>
        </p:txBody>
      </p:sp>
      <p:sp>
        <p:nvSpPr>
          <p:cNvPr id="285" name="Google Shape;285;p19"/>
          <p:cNvSpPr/>
          <p:nvPr/>
        </p:nvSpPr>
        <p:spPr>
          <a:xfrm>
            <a:off x="9883262" y="9289835"/>
            <a:ext cx="594300" cy="5913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FFFFFF"/>
                </a:solidFill>
              </a:rPr>
              <a:t>5</a:t>
            </a:r>
            <a:endParaRPr b="1" sz="2400">
              <a:solidFill>
                <a:srgbClr val="FFFFFF"/>
              </a:solidFill>
            </a:endParaRPr>
          </a:p>
        </p:txBody>
      </p:sp>
      <p:pic>
        <p:nvPicPr>
          <p:cNvPr id="286" name="Google Shape;286;p19"/>
          <p:cNvPicPr preferRelativeResize="0"/>
          <p:nvPr/>
        </p:nvPicPr>
        <p:blipFill>
          <a:blip r:embed="rId3">
            <a:alphaModFix/>
          </a:blip>
          <a:stretch>
            <a:fillRect/>
          </a:stretch>
        </p:blipFill>
        <p:spPr>
          <a:xfrm>
            <a:off x="8443424" y="7327575"/>
            <a:ext cx="3935049" cy="1255899"/>
          </a:xfrm>
          <a:prstGeom prst="rect">
            <a:avLst/>
          </a:prstGeom>
          <a:noFill/>
          <a:ln>
            <a:noFill/>
          </a:ln>
        </p:spPr>
      </p:pic>
      <p:sp>
        <p:nvSpPr>
          <p:cNvPr id="287" name="Google Shape;287;p19"/>
          <p:cNvSpPr/>
          <p:nvPr/>
        </p:nvSpPr>
        <p:spPr>
          <a:xfrm>
            <a:off x="316463" y="14579463"/>
            <a:ext cx="13488000" cy="3534300"/>
          </a:xfrm>
          <a:prstGeom prst="roundRect">
            <a:avLst>
              <a:gd fmla="val 16667" name="adj"/>
            </a:avLst>
          </a:prstGeom>
          <a:noFill/>
          <a:ln cap="flat" cmpd="sng" w="19050">
            <a:solidFill>
              <a:srgbClr val="D9D2E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9"/>
          <p:cNvSpPr txBox="1"/>
          <p:nvPr/>
        </p:nvSpPr>
        <p:spPr>
          <a:xfrm>
            <a:off x="614821" y="13553078"/>
            <a:ext cx="11666400" cy="8838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4600">
                <a:highlight>
                  <a:srgbClr val="D9D2E9"/>
                </a:highlight>
                <a:latin typeface="Oswald"/>
                <a:ea typeface="Oswald"/>
                <a:cs typeface="Oswald"/>
                <a:sym typeface="Oswald"/>
              </a:rPr>
              <a:t>Summary of Pharyngeal Stage of Swallowing:</a:t>
            </a:r>
            <a:endParaRPr sz="4600">
              <a:highlight>
                <a:srgbClr val="D9D2E9"/>
              </a:highlight>
              <a:latin typeface="Oswald"/>
              <a:ea typeface="Oswald"/>
              <a:cs typeface="Oswald"/>
              <a:sym typeface="Oswald"/>
            </a:endParaRPr>
          </a:p>
        </p:txBody>
      </p:sp>
      <p:sp>
        <p:nvSpPr>
          <p:cNvPr id="289" name="Google Shape;289;p19"/>
          <p:cNvSpPr/>
          <p:nvPr/>
        </p:nvSpPr>
        <p:spPr>
          <a:xfrm>
            <a:off x="292538" y="13940371"/>
            <a:ext cx="456600" cy="417900"/>
          </a:xfrm>
          <a:prstGeom prst="rect">
            <a:avLst/>
          </a:prstGeom>
          <a:solidFill>
            <a:srgbClr val="B4A7D6"/>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8E7CC3"/>
              </a:solidFill>
            </a:endParaRPr>
          </a:p>
        </p:txBody>
      </p:sp>
      <p:sp>
        <p:nvSpPr>
          <p:cNvPr id="290" name="Google Shape;290;p19"/>
          <p:cNvSpPr txBox="1"/>
          <p:nvPr/>
        </p:nvSpPr>
        <p:spPr>
          <a:xfrm>
            <a:off x="421550" y="14420750"/>
            <a:ext cx="13350600" cy="3805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500">
                <a:latin typeface="Merriweather"/>
                <a:ea typeface="Merriweather"/>
                <a:cs typeface="Merriweather"/>
                <a:sym typeface="Merriweather"/>
              </a:rPr>
              <a:t>The pharyngeal stage of swallowing is a reflex act initiated by:</a:t>
            </a:r>
            <a:endParaRPr sz="2500">
              <a:solidFill>
                <a:srgbClr val="B4A7D6"/>
              </a:solidFill>
              <a:latin typeface="Merriweather"/>
              <a:ea typeface="Merriweather"/>
              <a:cs typeface="Merriweather"/>
              <a:sym typeface="Merriweather"/>
            </a:endParaRPr>
          </a:p>
          <a:p>
            <a:pPr indent="0" lvl="0" marL="0" rtl="0" algn="l">
              <a:lnSpc>
                <a:spcPct val="115000"/>
              </a:lnSpc>
              <a:spcBef>
                <a:spcPts val="0"/>
              </a:spcBef>
              <a:spcAft>
                <a:spcPts val="0"/>
              </a:spcAft>
              <a:buNone/>
            </a:pPr>
            <a:r>
              <a:rPr lang="en" sz="2500">
                <a:solidFill>
                  <a:srgbClr val="8E7CC3"/>
                </a:solidFill>
                <a:latin typeface="Merriweather"/>
                <a:ea typeface="Merriweather"/>
                <a:cs typeface="Merriweather"/>
                <a:sym typeface="Merriweather"/>
              </a:rPr>
              <a:t>The</a:t>
            </a:r>
            <a:r>
              <a:rPr lang="en" sz="2500">
                <a:solidFill>
                  <a:srgbClr val="8E7CC3"/>
                </a:solidFill>
                <a:latin typeface="Merriweather"/>
                <a:ea typeface="Merriweather"/>
                <a:cs typeface="Merriweather"/>
                <a:sym typeface="Merriweather"/>
              </a:rPr>
              <a:t> voluntary movement of food into the back of the mouth which stimulates involuntary pharyngeal sensory receptors to elicit the swallowing reflex.</a:t>
            </a:r>
            <a:endParaRPr sz="2500">
              <a:solidFill>
                <a:srgbClr val="8E7CC3"/>
              </a:solidFill>
              <a:latin typeface="Merriweather"/>
              <a:ea typeface="Merriweather"/>
              <a:cs typeface="Merriweather"/>
              <a:sym typeface="Merriweather"/>
            </a:endParaRPr>
          </a:p>
          <a:p>
            <a:pPr indent="-387350" lvl="0" marL="457200" rtl="0" algn="l">
              <a:lnSpc>
                <a:spcPct val="115000"/>
              </a:lnSpc>
              <a:spcBef>
                <a:spcPts val="0"/>
              </a:spcBef>
              <a:spcAft>
                <a:spcPts val="0"/>
              </a:spcAft>
              <a:buSzPts val="2500"/>
              <a:buFont typeface="Merriweather"/>
              <a:buChar char="-"/>
            </a:pPr>
            <a:r>
              <a:rPr lang="en" sz="2500">
                <a:latin typeface="Merriweather"/>
                <a:ea typeface="Merriweather"/>
                <a:cs typeface="Merriweather"/>
                <a:sym typeface="Merriweather"/>
              </a:rPr>
              <a:t>The trachea is closed.</a:t>
            </a:r>
            <a:endParaRPr sz="2500">
              <a:latin typeface="Merriweather"/>
              <a:ea typeface="Merriweather"/>
              <a:cs typeface="Merriweather"/>
              <a:sym typeface="Merriweather"/>
            </a:endParaRPr>
          </a:p>
          <a:p>
            <a:pPr indent="-387350" lvl="0" marL="457200" rtl="0" algn="l">
              <a:lnSpc>
                <a:spcPct val="115000"/>
              </a:lnSpc>
              <a:spcBef>
                <a:spcPts val="0"/>
              </a:spcBef>
              <a:spcAft>
                <a:spcPts val="0"/>
              </a:spcAft>
              <a:buSzPts val="2500"/>
              <a:buFont typeface="Merriweather"/>
              <a:buChar char="-"/>
            </a:pPr>
            <a:r>
              <a:rPr lang="en" sz="2500">
                <a:latin typeface="Merriweather"/>
                <a:ea typeface="Merriweather"/>
                <a:cs typeface="Merriweather"/>
                <a:sym typeface="Merriweather"/>
              </a:rPr>
              <a:t>The esophagus is opened.</a:t>
            </a:r>
            <a:endParaRPr sz="2500">
              <a:latin typeface="Merriweather"/>
              <a:ea typeface="Merriweather"/>
              <a:cs typeface="Merriweather"/>
              <a:sym typeface="Merriweather"/>
            </a:endParaRPr>
          </a:p>
          <a:p>
            <a:pPr indent="-387350" lvl="0" marL="457200" rtl="0" algn="l">
              <a:lnSpc>
                <a:spcPct val="115000"/>
              </a:lnSpc>
              <a:spcBef>
                <a:spcPts val="0"/>
              </a:spcBef>
              <a:spcAft>
                <a:spcPts val="0"/>
              </a:spcAft>
              <a:buSzPts val="2500"/>
              <a:buFont typeface="Merriweather"/>
              <a:buChar char="-"/>
            </a:pPr>
            <a:r>
              <a:rPr lang="en" sz="2500">
                <a:latin typeface="Merriweather"/>
                <a:ea typeface="Merriweather"/>
                <a:cs typeface="Merriweather"/>
                <a:sym typeface="Merriweather"/>
              </a:rPr>
              <a:t>A fast peristaltic wave initiated by the nervous system of the pharynx forces the bolus of food into the upper  esophagus (time of process is &lt; 2 seconds).</a:t>
            </a:r>
            <a:endParaRPr sz="2500">
              <a:latin typeface="Merriweather"/>
              <a:ea typeface="Merriweather"/>
              <a:cs typeface="Merriweather"/>
              <a:sym typeface="Merriweather"/>
            </a:endParaRPr>
          </a:p>
        </p:txBody>
      </p:sp>
      <p:sp>
        <p:nvSpPr>
          <p:cNvPr id="291" name="Google Shape;291;p19"/>
          <p:cNvSpPr txBox="1"/>
          <p:nvPr/>
        </p:nvSpPr>
        <p:spPr>
          <a:xfrm>
            <a:off x="8751650" y="8593600"/>
            <a:ext cx="28575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Merriweather"/>
                <a:ea typeface="Merriweather"/>
                <a:cs typeface="Merriweather"/>
                <a:sym typeface="Merriweather"/>
              </a:rPr>
              <a:t>Figure 2-12</a:t>
            </a:r>
            <a:endParaRPr b="1" sz="2600">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20"/>
          <p:cNvSpPr/>
          <p:nvPr/>
        </p:nvSpPr>
        <p:spPr>
          <a:xfrm>
            <a:off x="929925" y="14880225"/>
            <a:ext cx="2857500" cy="605700"/>
          </a:xfrm>
          <a:prstGeom prst="roundRect">
            <a:avLst>
              <a:gd fmla="val 16667" name="adj"/>
            </a:avLst>
          </a:prstGeom>
          <a:solidFill>
            <a:srgbClr val="D9EAD3"/>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0"/>
          <p:cNvSpPr/>
          <p:nvPr/>
        </p:nvSpPr>
        <p:spPr>
          <a:xfrm>
            <a:off x="419525" y="6805025"/>
            <a:ext cx="13350600" cy="11112600"/>
          </a:xfrm>
          <a:prstGeom prst="round1Rect">
            <a:avLst>
              <a:gd fmla="val 16667" name="adj"/>
            </a:avLst>
          </a:prstGeom>
          <a:noFill/>
          <a:ln cap="flat" cmpd="sng" w="28575">
            <a:solidFill>
              <a:srgbClr val="D9D9D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0"/>
          <p:cNvSpPr/>
          <p:nvPr/>
        </p:nvSpPr>
        <p:spPr>
          <a:xfrm>
            <a:off x="798825" y="15485925"/>
            <a:ext cx="6479700" cy="2272200"/>
          </a:xfrm>
          <a:prstGeom prst="round2DiagRect">
            <a:avLst>
              <a:gd fmla="val 16667" name="adj1"/>
              <a:gd fmla="val 0" name="adj2"/>
            </a:avLst>
          </a:prstGeom>
          <a:noFill/>
          <a:ln cap="flat" cmpd="sng" w="2857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0"/>
          <p:cNvSpPr txBox="1"/>
          <p:nvPr/>
        </p:nvSpPr>
        <p:spPr>
          <a:xfrm>
            <a:off x="741650" y="14879950"/>
            <a:ext cx="3183900" cy="59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latin typeface="Oswald"/>
                <a:ea typeface="Oswald"/>
                <a:cs typeface="Oswald"/>
                <a:sym typeface="Oswald"/>
              </a:rPr>
              <a:t>Receptive Relaxation</a:t>
            </a:r>
            <a:r>
              <a:rPr baseline="30000" lang="en" sz="2800">
                <a:latin typeface="Oswald"/>
                <a:ea typeface="Oswald"/>
                <a:cs typeface="Oswald"/>
                <a:sym typeface="Oswald"/>
              </a:rPr>
              <a:t>3</a:t>
            </a:r>
            <a:endParaRPr baseline="30000" sz="2800">
              <a:latin typeface="Oswald"/>
              <a:ea typeface="Oswald"/>
              <a:cs typeface="Oswald"/>
              <a:sym typeface="Oswald"/>
            </a:endParaRPr>
          </a:p>
        </p:txBody>
      </p:sp>
      <p:sp>
        <p:nvSpPr>
          <p:cNvPr id="300" name="Google Shape;300;p20"/>
          <p:cNvSpPr/>
          <p:nvPr/>
        </p:nvSpPr>
        <p:spPr>
          <a:xfrm>
            <a:off x="7152450" y="11940050"/>
            <a:ext cx="2952300" cy="605700"/>
          </a:xfrm>
          <a:prstGeom prst="roundRect">
            <a:avLst>
              <a:gd fmla="val 16667" name="adj"/>
            </a:avLst>
          </a:prstGeom>
          <a:solidFill>
            <a:srgbClr val="D9EAD3"/>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0"/>
          <p:cNvSpPr/>
          <p:nvPr/>
        </p:nvSpPr>
        <p:spPr>
          <a:xfrm>
            <a:off x="741650" y="11949400"/>
            <a:ext cx="2740200" cy="605700"/>
          </a:xfrm>
          <a:prstGeom prst="roundRect">
            <a:avLst>
              <a:gd fmla="val 16667" name="adj"/>
            </a:avLst>
          </a:prstGeom>
          <a:solidFill>
            <a:srgbClr val="D9EAD3"/>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0"/>
          <p:cNvSpPr/>
          <p:nvPr/>
        </p:nvSpPr>
        <p:spPr>
          <a:xfrm>
            <a:off x="7105350" y="12554150"/>
            <a:ext cx="6479700" cy="2386800"/>
          </a:xfrm>
          <a:prstGeom prst="round2DiagRect">
            <a:avLst>
              <a:gd fmla="val 16667" name="adj1"/>
              <a:gd fmla="val 0" name="adj2"/>
            </a:avLst>
          </a:prstGeom>
          <a:noFill/>
          <a:ln cap="flat" cmpd="sng" w="2857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0"/>
          <p:cNvSpPr txBox="1"/>
          <p:nvPr/>
        </p:nvSpPr>
        <p:spPr>
          <a:xfrm>
            <a:off x="7105350" y="11907350"/>
            <a:ext cx="3298200" cy="6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Oswald"/>
                <a:ea typeface="Oswald"/>
                <a:cs typeface="Oswald"/>
                <a:sym typeface="Oswald"/>
              </a:rPr>
              <a:t>Secondary Peristalsis</a:t>
            </a:r>
            <a:r>
              <a:rPr baseline="30000" lang="en" sz="2800">
                <a:latin typeface="Oswald"/>
                <a:ea typeface="Oswald"/>
                <a:cs typeface="Oswald"/>
                <a:sym typeface="Oswald"/>
              </a:rPr>
              <a:t>2</a:t>
            </a:r>
            <a:endParaRPr baseline="30000" sz="2800">
              <a:latin typeface="Oswald"/>
              <a:ea typeface="Oswald"/>
              <a:cs typeface="Oswald"/>
              <a:sym typeface="Oswald"/>
            </a:endParaRPr>
          </a:p>
        </p:txBody>
      </p:sp>
      <p:sp>
        <p:nvSpPr>
          <p:cNvPr id="304" name="Google Shape;304;p20"/>
          <p:cNvSpPr txBox="1"/>
          <p:nvPr/>
        </p:nvSpPr>
        <p:spPr>
          <a:xfrm>
            <a:off x="656625" y="11907350"/>
            <a:ext cx="2740200" cy="32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latin typeface="Oswald"/>
                <a:ea typeface="Oswald"/>
                <a:cs typeface="Oswald"/>
                <a:sym typeface="Oswald"/>
              </a:rPr>
              <a:t>Primary Peristalsis</a:t>
            </a:r>
            <a:r>
              <a:rPr baseline="30000" lang="en" sz="2800">
                <a:latin typeface="Oswald"/>
                <a:ea typeface="Oswald"/>
                <a:cs typeface="Oswald"/>
                <a:sym typeface="Oswald"/>
              </a:rPr>
              <a:t>2</a:t>
            </a:r>
            <a:endParaRPr baseline="30000" sz="2800">
              <a:latin typeface="Oswald"/>
              <a:ea typeface="Oswald"/>
              <a:cs typeface="Oswald"/>
              <a:sym typeface="Oswald"/>
            </a:endParaRPr>
          </a:p>
        </p:txBody>
      </p:sp>
      <p:cxnSp>
        <p:nvCxnSpPr>
          <p:cNvPr id="305" name="Google Shape;305;p20"/>
          <p:cNvCxnSpPr/>
          <p:nvPr/>
        </p:nvCxnSpPr>
        <p:spPr>
          <a:xfrm>
            <a:off x="7373057" y="5835007"/>
            <a:ext cx="387300" cy="600"/>
          </a:xfrm>
          <a:prstGeom prst="curvedConnector3">
            <a:avLst>
              <a:gd fmla="val 11362" name="adj1"/>
            </a:avLst>
          </a:prstGeom>
          <a:noFill/>
          <a:ln cap="flat" cmpd="sng" w="28575">
            <a:solidFill>
              <a:srgbClr val="CCCCCC"/>
            </a:solidFill>
            <a:prstDash val="solid"/>
            <a:round/>
            <a:headEnd len="med" w="med" type="none"/>
            <a:tailEnd len="med" w="med" type="stealth"/>
          </a:ln>
        </p:spPr>
      </p:cxnSp>
      <p:sp>
        <p:nvSpPr>
          <p:cNvPr id="306" name="Google Shape;306;p20"/>
          <p:cNvSpPr/>
          <p:nvPr/>
        </p:nvSpPr>
        <p:spPr>
          <a:xfrm>
            <a:off x="7793350" y="5133988"/>
            <a:ext cx="5738400" cy="1485600"/>
          </a:xfrm>
          <a:prstGeom prst="rect">
            <a:avLst/>
          </a:prstGeom>
          <a:solidFill>
            <a:srgbClr val="FFFFFF"/>
          </a:solidFill>
          <a:ln cap="flat" cmpd="sng" w="9525">
            <a:solidFill>
              <a:schemeClr val="dk2"/>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Merriweather"/>
                <a:ea typeface="Merriweather"/>
                <a:cs typeface="Merriweather"/>
                <a:sym typeface="Merriweather"/>
              </a:rPr>
              <a:t>Are transmitted by</a:t>
            </a:r>
            <a:endParaRPr sz="2300">
              <a:latin typeface="Merriweather"/>
              <a:ea typeface="Merriweather"/>
              <a:cs typeface="Merriweather"/>
              <a:sym typeface="Merriweather"/>
            </a:endParaRPr>
          </a:p>
          <a:p>
            <a:pPr indent="-374650" lvl="0" marL="457200" rtl="0" algn="l">
              <a:spcBef>
                <a:spcPts val="0"/>
              </a:spcBef>
              <a:spcAft>
                <a:spcPts val="0"/>
              </a:spcAft>
              <a:buSzPts val="2300"/>
              <a:buFont typeface="Merriweather"/>
              <a:buChar char="●"/>
            </a:pPr>
            <a:r>
              <a:rPr lang="en" sz="2300">
                <a:latin typeface="Merriweather"/>
                <a:ea typeface="Merriweather"/>
                <a:cs typeface="Merriweather"/>
                <a:sym typeface="Merriweather"/>
              </a:rPr>
              <a:t>The 5th, 9th, 10th, and 12th cranial nerves </a:t>
            </a:r>
            <a:endParaRPr sz="2300">
              <a:latin typeface="Merriweather"/>
              <a:ea typeface="Merriweather"/>
              <a:cs typeface="Merriweather"/>
              <a:sym typeface="Merriweather"/>
            </a:endParaRPr>
          </a:p>
          <a:p>
            <a:pPr indent="-374650" lvl="0" marL="457200" rtl="0" algn="l">
              <a:spcBef>
                <a:spcPts val="0"/>
              </a:spcBef>
              <a:spcAft>
                <a:spcPts val="0"/>
              </a:spcAft>
              <a:buClr>
                <a:srgbClr val="8E7CC3"/>
              </a:buClr>
              <a:buSzPts val="2300"/>
              <a:buFont typeface="Merriweather"/>
              <a:buChar char="●"/>
            </a:pPr>
            <a:r>
              <a:rPr lang="en" sz="2300">
                <a:solidFill>
                  <a:srgbClr val="8E7CC3"/>
                </a:solidFill>
                <a:latin typeface="Merriweather"/>
                <a:ea typeface="Merriweather"/>
                <a:cs typeface="Merriweather"/>
                <a:sym typeface="Merriweather"/>
              </a:rPr>
              <a:t>Few of the superior cervical nerves.</a:t>
            </a:r>
            <a:endParaRPr sz="2300">
              <a:solidFill>
                <a:srgbClr val="8E7CC3"/>
              </a:solidFill>
              <a:latin typeface="Merriweather"/>
              <a:ea typeface="Merriweather"/>
              <a:cs typeface="Merriweather"/>
              <a:sym typeface="Merriweather"/>
            </a:endParaRPr>
          </a:p>
        </p:txBody>
      </p:sp>
      <p:sp>
        <p:nvSpPr>
          <p:cNvPr id="307" name="Google Shape;307;p20"/>
          <p:cNvSpPr/>
          <p:nvPr/>
        </p:nvSpPr>
        <p:spPr>
          <a:xfrm>
            <a:off x="4419400" y="5133988"/>
            <a:ext cx="3088200" cy="1158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Merriweather"/>
                <a:ea typeface="Merriweather"/>
                <a:cs typeface="Merriweather"/>
                <a:sym typeface="Merriweather"/>
              </a:rPr>
              <a:t>Motor impulses to pharynx and  upper esophagus</a:t>
            </a:r>
            <a:endParaRPr sz="2400">
              <a:latin typeface="Merriweather"/>
              <a:ea typeface="Merriweather"/>
              <a:cs typeface="Merriweather"/>
              <a:sym typeface="Merriweather"/>
            </a:endParaRPr>
          </a:p>
        </p:txBody>
      </p:sp>
      <p:cxnSp>
        <p:nvCxnSpPr>
          <p:cNvPr id="308" name="Google Shape;308;p20"/>
          <p:cNvCxnSpPr/>
          <p:nvPr/>
        </p:nvCxnSpPr>
        <p:spPr>
          <a:xfrm>
            <a:off x="7373058" y="4371866"/>
            <a:ext cx="387300" cy="600"/>
          </a:xfrm>
          <a:prstGeom prst="curvedConnector3">
            <a:avLst>
              <a:gd fmla="val 112860" name="adj1"/>
            </a:avLst>
          </a:prstGeom>
          <a:noFill/>
          <a:ln cap="flat" cmpd="sng" w="28575">
            <a:solidFill>
              <a:srgbClr val="CCCCCC"/>
            </a:solidFill>
            <a:prstDash val="solid"/>
            <a:round/>
            <a:headEnd len="med" w="med" type="none"/>
            <a:tailEnd len="med" w="med" type="stealth"/>
          </a:ln>
        </p:spPr>
      </p:cxnSp>
      <p:sp>
        <p:nvSpPr>
          <p:cNvPr id="309" name="Google Shape;309;p20"/>
          <p:cNvSpPr/>
          <p:nvPr/>
        </p:nvSpPr>
        <p:spPr>
          <a:xfrm>
            <a:off x="4419450" y="3796963"/>
            <a:ext cx="3068100" cy="1068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Merriweather"/>
                <a:ea typeface="Merriweather"/>
                <a:cs typeface="Merriweather"/>
                <a:sym typeface="Merriweather"/>
              </a:rPr>
              <a:t>Swallowing</a:t>
            </a:r>
            <a:endParaRPr sz="2400">
              <a:latin typeface="Merriweather"/>
              <a:ea typeface="Merriweather"/>
              <a:cs typeface="Merriweather"/>
              <a:sym typeface="Merriweather"/>
            </a:endParaRPr>
          </a:p>
          <a:p>
            <a:pPr indent="0" lvl="0" marL="0" rtl="0" algn="ctr">
              <a:spcBef>
                <a:spcPts val="0"/>
              </a:spcBef>
              <a:spcAft>
                <a:spcPts val="0"/>
              </a:spcAft>
              <a:buNone/>
            </a:pPr>
            <a:r>
              <a:rPr lang="en" sz="2400">
                <a:latin typeface="Merriweather"/>
                <a:ea typeface="Merriweather"/>
                <a:cs typeface="Merriweather"/>
                <a:sym typeface="Merriweather"/>
              </a:rPr>
              <a:t>(deglutition) centers</a:t>
            </a:r>
            <a:endParaRPr sz="2400">
              <a:latin typeface="Merriweather"/>
              <a:ea typeface="Merriweather"/>
              <a:cs typeface="Merriweather"/>
              <a:sym typeface="Merriweather"/>
            </a:endParaRPr>
          </a:p>
        </p:txBody>
      </p:sp>
      <p:cxnSp>
        <p:nvCxnSpPr>
          <p:cNvPr id="310" name="Google Shape;310;p20"/>
          <p:cNvCxnSpPr/>
          <p:nvPr/>
        </p:nvCxnSpPr>
        <p:spPr>
          <a:xfrm>
            <a:off x="7406051" y="3030580"/>
            <a:ext cx="387300" cy="600"/>
          </a:xfrm>
          <a:prstGeom prst="curvedConnector3">
            <a:avLst>
              <a:gd fmla="val 11362" name="adj1"/>
            </a:avLst>
          </a:prstGeom>
          <a:noFill/>
          <a:ln cap="flat" cmpd="sng" w="28575">
            <a:solidFill>
              <a:srgbClr val="CCCCCC"/>
            </a:solidFill>
            <a:prstDash val="solid"/>
            <a:round/>
            <a:headEnd len="med" w="med" type="none"/>
            <a:tailEnd len="med" w="med" type="stealth"/>
          </a:ln>
        </p:spPr>
      </p:cxnSp>
      <p:sp>
        <p:nvSpPr>
          <p:cNvPr id="311" name="Google Shape;311;p20"/>
          <p:cNvSpPr/>
          <p:nvPr/>
        </p:nvSpPr>
        <p:spPr>
          <a:xfrm>
            <a:off x="4439500" y="2447664"/>
            <a:ext cx="3068100" cy="1158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highlight>
                  <a:srgbClr val="D9D2E9"/>
                </a:highlight>
                <a:latin typeface="Merriweather"/>
                <a:ea typeface="Merriweather"/>
                <a:cs typeface="Merriweather"/>
                <a:sym typeface="Merriweather"/>
              </a:rPr>
              <a:t>Most sensitive areas for its initiating</a:t>
            </a:r>
            <a:endParaRPr sz="2400">
              <a:highlight>
                <a:srgbClr val="D9D2E9"/>
              </a:highlight>
              <a:latin typeface="Merriweather"/>
              <a:ea typeface="Merriweather"/>
              <a:cs typeface="Merriweather"/>
              <a:sym typeface="Merriweather"/>
            </a:endParaRPr>
          </a:p>
        </p:txBody>
      </p:sp>
      <p:sp>
        <p:nvSpPr>
          <p:cNvPr id="312" name="Google Shape;312;p20"/>
          <p:cNvSpPr/>
          <p:nvPr/>
        </p:nvSpPr>
        <p:spPr>
          <a:xfrm>
            <a:off x="7793350" y="2451413"/>
            <a:ext cx="5738400" cy="1158900"/>
          </a:xfrm>
          <a:prstGeom prst="rect">
            <a:avLst/>
          </a:prstGeom>
          <a:solidFill>
            <a:srgbClr val="FFFFFF"/>
          </a:solidFill>
          <a:ln cap="flat" cmpd="sng" w="9525">
            <a:solidFill>
              <a:schemeClr val="dk2"/>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B4A7D6"/>
                </a:solidFill>
                <a:latin typeface="Merriweather"/>
                <a:ea typeface="Merriweather"/>
                <a:cs typeface="Merriweather"/>
                <a:sym typeface="Merriweather"/>
              </a:rPr>
              <a:t>A</a:t>
            </a:r>
            <a:r>
              <a:rPr lang="en" sz="2300">
                <a:solidFill>
                  <a:srgbClr val="8E7CC3"/>
                </a:solidFill>
                <a:latin typeface="Merriweather"/>
                <a:ea typeface="Merriweather"/>
                <a:cs typeface="Merriweather"/>
                <a:sym typeface="Merriweather"/>
              </a:rPr>
              <a:t>re located in a ring around the pharyngeal opening including the tonsillar pillars.</a:t>
            </a:r>
            <a:endParaRPr sz="2300">
              <a:solidFill>
                <a:srgbClr val="8E7CC3"/>
              </a:solidFill>
              <a:latin typeface="Merriweather"/>
              <a:ea typeface="Merriweather"/>
              <a:cs typeface="Merriweather"/>
              <a:sym typeface="Merriweather"/>
            </a:endParaRPr>
          </a:p>
        </p:txBody>
      </p:sp>
      <p:sp>
        <p:nvSpPr>
          <p:cNvPr id="313" name="Google Shape;313;p20"/>
          <p:cNvSpPr txBox="1"/>
          <p:nvPr/>
        </p:nvSpPr>
        <p:spPr>
          <a:xfrm>
            <a:off x="7048500" y="12592550"/>
            <a:ext cx="6827100" cy="22221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It occurs if the primary peristaltic wave fails to move the food to the stomach </a:t>
            </a:r>
            <a:endParaRPr sz="2400">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latin typeface="Merriweather"/>
                <a:ea typeface="Merriweather"/>
                <a:cs typeface="Merriweather"/>
                <a:sym typeface="Merriweather"/>
              </a:rPr>
              <a:t>Starts at the point of esophageal distention by retained food → will continue until all the food is emptied into the stomach.</a:t>
            </a:r>
            <a:endParaRPr sz="2400">
              <a:latin typeface="Merriweather"/>
              <a:ea typeface="Merriweather"/>
              <a:cs typeface="Merriweather"/>
              <a:sym typeface="Merriweather"/>
            </a:endParaRPr>
          </a:p>
        </p:txBody>
      </p:sp>
      <p:sp>
        <p:nvSpPr>
          <p:cNvPr id="314" name="Google Shape;314;p20"/>
          <p:cNvSpPr txBox="1"/>
          <p:nvPr/>
        </p:nvSpPr>
        <p:spPr>
          <a:xfrm>
            <a:off x="895425" y="15645475"/>
            <a:ext cx="6383100" cy="153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Merriweather"/>
                <a:ea typeface="Merriweather"/>
                <a:cs typeface="Merriweather"/>
                <a:sym typeface="Merriweather"/>
              </a:rPr>
              <a:t>A wave of relaxation (</a:t>
            </a:r>
            <a:r>
              <a:rPr lang="en" sz="2400">
                <a:solidFill>
                  <a:schemeClr val="dk1"/>
                </a:solidFill>
                <a:latin typeface="Merriweather"/>
                <a:ea typeface="Merriweather"/>
                <a:cs typeface="Merriweather"/>
                <a:sym typeface="Merriweather"/>
              </a:rPr>
              <a:t>of LES &amp; stomach)</a:t>
            </a:r>
            <a:r>
              <a:rPr lang="en" sz="2400">
                <a:latin typeface="Merriweather"/>
                <a:ea typeface="Merriweather"/>
                <a:cs typeface="Merriweather"/>
                <a:sym typeface="Merriweather"/>
              </a:rPr>
              <a:t> that travels along the myenteric plexus </a:t>
            </a:r>
            <a:r>
              <a:rPr lang="en" sz="2400">
                <a:solidFill>
                  <a:srgbClr val="CC4125"/>
                </a:solidFill>
                <a:latin typeface="Merriweather"/>
                <a:ea typeface="Merriweather"/>
                <a:cs typeface="Merriweather"/>
                <a:sym typeface="Merriweather"/>
              </a:rPr>
              <a:t>ahead of peristaltic wave. </a:t>
            </a:r>
            <a:endParaRPr sz="2400">
              <a:solidFill>
                <a:srgbClr val="CC4125"/>
              </a:solidFill>
              <a:latin typeface="Merriweather"/>
              <a:ea typeface="Merriweather"/>
              <a:cs typeface="Merriweather"/>
              <a:sym typeface="Merriweather"/>
            </a:endParaRPr>
          </a:p>
          <a:p>
            <a:pPr indent="0" lvl="0" marL="0" rtl="0" algn="l">
              <a:spcBef>
                <a:spcPts val="0"/>
              </a:spcBef>
              <a:spcAft>
                <a:spcPts val="0"/>
              </a:spcAft>
              <a:buNone/>
            </a:pPr>
            <a:r>
              <a:rPr lang="en" sz="2400">
                <a:solidFill>
                  <a:schemeClr val="dk1"/>
                </a:solidFill>
                <a:latin typeface="Merriweather"/>
                <a:ea typeface="Merriweather"/>
                <a:cs typeface="Merriweather"/>
                <a:sym typeface="Merriweather"/>
              </a:rPr>
              <a:t>→ </a:t>
            </a:r>
            <a:r>
              <a:rPr lang="en" sz="2400">
                <a:latin typeface="Merriweather"/>
                <a:ea typeface="Merriweather"/>
                <a:cs typeface="Merriweather"/>
                <a:sym typeface="Merriweather"/>
              </a:rPr>
              <a:t>Allows LES &amp; stomach to prepare to receive the food bolus.</a:t>
            </a:r>
            <a:endParaRPr sz="2400">
              <a:latin typeface="Merriweather"/>
              <a:ea typeface="Merriweather"/>
              <a:cs typeface="Merriweather"/>
              <a:sym typeface="Merriweather"/>
            </a:endParaRPr>
          </a:p>
        </p:txBody>
      </p:sp>
      <p:sp>
        <p:nvSpPr>
          <p:cNvPr id="315" name="Google Shape;315;p20"/>
          <p:cNvSpPr/>
          <p:nvPr/>
        </p:nvSpPr>
        <p:spPr>
          <a:xfrm>
            <a:off x="676250" y="12576500"/>
            <a:ext cx="5340000" cy="2129100"/>
          </a:xfrm>
          <a:prstGeom prst="round2DiagRect">
            <a:avLst>
              <a:gd fmla="val 16667" name="adj1"/>
              <a:gd fmla="val 0" name="adj2"/>
            </a:avLst>
          </a:prstGeom>
          <a:noFill/>
          <a:ln cap="flat" cmpd="sng" w="2857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0"/>
          <p:cNvSpPr/>
          <p:nvPr/>
        </p:nvSpPr>
        <p:spPr>
          <a:xfrm>
            <a:off x="326875" y="6514550"/>
            <a:ext cx="4257300" cy="699600"/>
          </a:xfrm>
          <a:prstGeom prst="roundRect">
            <a:avLst>
              <a:gd fmla="val 50000"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rgbClr val="FFFFFF"/>
                </a:solidFill>
                <a:latin typeface="Merriweather"/>
                <a:ea typeface="Merriweather"/>
                <a:cs typeface="Merriweather"/>
                <a:sym typeface="Merriweather"/>
              </a:rPr>
              <a:t>        Esophageal Stage</a:t>
            </a:r>
            <a:endParaRPr b="1" sz="2800">
              <a:solidFill>
                <a:srgbClr val="FFFFFF"/>
              </a:solidFill>
              <a:latin typeface="Merriweather"/>
              <a:ea typeface="Merriweather"/>
              <a:cs typeface="Merriweather"/>
              <a:sym typeface="Merriweather"/>
            </a:endParaRPr>
          </a:p>
        </p:txBody>
      </p:sp>
      <p:sp>
        <p:nvSpPr>
          <p:cNvPr id="317" name="Google Shape;317;p20"/>
          <p:cNvSpPr/>
          <p:nvPr/>
        </p:nvSpPr>
        <p:spPr>
          <a:xfrm>
            <a:off x="0" y="-10534"/>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18" name="Google Shape;318;p20"/>
          <p:cNvSpPr/>
          <p:nvPr/>
        </p:nvSpPr>
        <p:spPr>
          <a:xfrm>
            <a:off x="656616" y="-10489"/>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19" name="Google Shape;319;p20"/>
          <p:cNvSpPr txBox="1"/>
          <p:nvPr/>
        </p:nvSpPr>
        <p:spPr>
          <a:xfrm>
            <a:off x="11409324" y="-2087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Two</a:t>
            </a:r>
            <a:endParaRPr sz="3500">
              <a:latin typeface="Oswald"/>
              <a:ea typeface="Oswald"/>
              <a:cs typeface="Oswald"/>
              <a:sym typeface="Oswald"/>
            </a:endParaRPr>
          </a:p>
        </p:txBody>
      </p:sp>
      <p:sp>
        <p:nvSpPr>
          <p:cNvPr id="320" name="Google Shape;320;p20"/>
          <p:cNvSpPr txBox="1"/>
          <p:nvPr/>
        </p:nvSpPr>
        <p:spPr>
          <a:xfrm>
            <a:off x="162914" y="-20873"/>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7</a:t>
            </a:r>
            <a:endParaRPr sz="4500">
              <a:solidFill>
                <a:srgbClr val="FFFFFF"/>
              </a:solidFill>
              <a:latin typeface="Oswald"/>
              <a:ea typeface="Oswald"/>
              <a:cs typeface="Oswald"/>
              <a:sym typeface="Oswald"/>
            </a:endParaRPr>
          </a:p>
        </p:txBody>
      </p:sp>
      <p:sp>
        <p:nvSpPr>
          <p:cNvPr id="321" name="Google Shape;321;p20"/>
          <p:cNvSpPr txBox="1"/>
          <p:nvPr/>
        </p:nvSpPr>
        <p:spPr>
          <a:xfrm>
            <a:off x="955025" y="-10525"/>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ESOPHAGEAL MOTILITY AND PATHOPHYSIOLOGY OF REFLUX DISEASE</a:t>
            </a:r>
            <a:endParaRPr sz="3100">
              <a:solidFill>
                <a:srgbClr val="FFFFFF"/>
              </a:solidFill>
              <a:latin typeface="Oswald"/>
              <a:ea typeface="Oswald"/>
              <a:cs typeface="Oswald"/>
              <a:sym typeface="Oswald"/>
            </a:endParaRPr>
          </a:p>
        </p:txBody>
      </p:sp>
      <p:sp>
        <p:nvSpPr>
          <p:cNvPr id="322" name="Google Shape;322;p20"/>
          <p:cNvSpPr txBox="1"/>
          <p:nvPr/>
        </p:nvSpPr>
        <p:spPr>
          <a:xfrm>
            <a:off x="598025" y="7405700"/>
            <a:ext cx="12839700" cy="4240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erriweather"/>
              <a:buChar char="●"/>
            </a:pPr>
            <a:r>
              <a:rPr lang="en" sz="2400">
                <a:latin typeface="Merriweather"/>
                <a:ea typeface="Merriweather"/>
                <a:cs typeface="Merriweather"/>
                <a:sym typeface="Merriweather"/>
              </a:rPr>
              <a:t>Move food rapidly from pharynx  → stomach.</a:t>
            </a:r>
            <a:endParaRPr sz="2400">
              <a:latin typeface="Merriweather"/>
              <a:ea typeface="Merriweather"/>
              <a:cs typeface="Merriweather"/>
              <a:sym typeface="Merriweather"/>
            </a:endParaRPr>
          </a:p>
          <a:p>
            <a:pPr indent="-342900" lvl="0" marL="457200" rtl="0" algn="l">
              <a:spcBef>
                <a:spcPts val="0"/>
              </a:spcBef>
              <a:spcAft>
                <a:spcPts val="0"/>
              </a:spcAft>
              <a:buSzPts val="1800"/>
              <a:buFont typeface="Merriweather"/>
              <a:buChar char="●"/>
            </a:pPr>
            <a:r>
              <a:rPr lang="en" sz="2400">
                <a:latin typeface="Merriweather"/>
                <a:ea typeface="Merriweather"/>
                <a:cs typeface="Merriweather"/>
                <a:sym typeface="Merriweather"/>
              </a:rPr>
              <a:t>It’s controlled partly by the swallowing reflex and partly by the enteric nervous system (ENS). </a:t>
            </a:r>
            <a:r>
              <a:rPr lang="en" sz="2400">
                <a:solidFill>
                  <a:srgbClr val="45818E"/>
                </a:solidFill>
                <a:latin typeface="Merriweather"/>
                <a:ea typeface="Merriweather"/>
                <a:cs typeface="Merriweather"/>
                <a:sym typeface="Merriweather"/>
              </a:rPr>
              <a:t>(Myenteric plexus &amp; vagus)</a:t>
            </a:r>
            <a:endParaRPr sz="2400">
              <a:solidFill>
                <a:srgbClr val="45818E"/>
              </a:solidFill>
              <a:latin typeface="Merriweather"/>
              <a:ea typeface="Merriweather"/>
              <a:cs typeface="Merriweather"/>
              <a:sym typeface="Merriweather"/>
            </a:endParaRPr>
          </a:p>
          <a:p>
            <a:pPr indent="-381000" lvl="0" marL="457200" rtl="0" algn="l">
              <a:spcBef>
                <a:spcPts val="0"/>
              </a:spcBef>
              <a:spcAft>
                <a:spcPts val="0"/>
              </a:spcAft>
              <a:buClr>
                <a:srgbClr val="8E7CC3"/>
              </a:buClr>
              <a:buSzPts val="2400"/>
              <a:buFont typeface="Merriweather"/>
              <a:buChar char="-"/>
            </a:pPr>
            <a:r>
              <a:rPr lang="en" sz="2400">
                <a:solidFill>
                  <a:srgbClr val="8E7CC3"/>
                </a:solidFill>
                <a:latin typeface="Merriweather"/>
                <a:ea typeface="Merriweather"/>
                <a:cs typeface="Merriweather"/>
                <a:sym typeface="Merriweather"/>
              </a:rPr>
              <a:t>In case of vagotomy</a:t>
            </a:r>
            <a:r>
              <a:rPr baseline="30000" lang="en" sz="2400">
                <a:solidFill>
                  <a:srgbClr val="8E7CC3"/>
                </a:solidFill>
                <a:latin typeface="Merriweather"/>
                <a:ea typeface="Merriweather"/>
                <a:cs typeface="Merriweather"/>
                <a:sym typeface="Merriweather"/>
              </a:rPr>
              <a:t>1  </a:t>
            </a:r>
            <a:r>
              <a:rPr lang="en" sz="2400">
                <a:solidFill>
                  <a:srgbClr val="8E7CC3"/>
                </a:solidFill>
                <a:latin typeface="Merriweather"/>
                <a:ea typeface="Merriweather"/>
                <a:cs typeface="Merriweather"/>
                <a:sym typeface="Merriweather"/>
              </a:rPr>
              <a:t>→ enteric nervous system takes over.</a:t>
            </a:r>
            <a:endParaRPr sz="2400">
              <a:solidFill>
                <a:srgbClr val="8E7CC3"/>
              </a:solidFill>
              <a:latin typeface="Merriweather"/>
              <a:ea typeface="Merriweather"/>
              <a:cs typeface="Merriweather"/>
              <a:sym typeface="Merriweather"/>
            </a:endParaRPr>
          </a:p>
          <a:p>
            <a:pPr indent="-342900" lvl="0" marL="457200" rtl="0" algn="l">
              <a:spcBef>
                <a:spcPts val="0"/>
              </a:spcBef>
              <a:spcAft>
                <a:spcPts val="0"/>
              </a:spcAft>
              <a:buSzPts val="1800"/>
              <a:buFont typeface="Merriweather"/>
              <a:buChar char="●"/>
            </a:pPr>
            <a:r>
              <a:rPr lang="en" sz="2400">
                <a:latin typeface="Merriweather"/>
                <a:ea typeface="Merriweather"/>
                <a:cs typeface="Merriweather"/>
                <a:sym typeface="Merriweather"/>
              </a:rPr>
              <a:t>When bolus of food passes through the upper esophageal sphincter,  the swallowing reflex closes the sphincter so food cannot reflux into the pharynx.</a:t>
            </a:r>
            <a:endParaRPr sz="2400">
              <a:latin typeface="Merriweather"/>
              <a:ea typeface="Merriweather"/>
              <a:cs typeface="Merriweather"/>
              <a:sym typeface="Merriweather"/>
            </a:endParaRPr>
          </a:p>
          <a:p>
            <a:pPr indent="-342900" lvl="0" marL="457200" rtl="0" algn="l">
              <a:spcBef>
                <a:spcPts val="0"/>
              </a:spcBef>
              <a:spcAft>
                <a:spcPts val="0"/>
              </a:spcAft>
              <a:buClr>
                <a:srgbClr val="8E7CC3"/>
              </a:buClr>
              <a:buSzPts val="1800"/>
              <a:buFont typeface="Merriweather"/>
              <a:buChar char="●"/>
            </a:pPr>
            <a:r>
              <a:rPr b="1" lang="en" sz="2400">
                <a:solidFill>
                  <a:srgbClr val="8E7CC3"/>
                </a:solidFill>
                <a:latin typeface="Merriweather"/>
                <a:ea typeface="Merriweather"/>
                <a:cs typeface="Merriweather"/>
                <a:sym typeface="Merriweather"/>
              </a:rPr>
              <a:t>Musculature:</a:t>
            </a:r>
            <a:endParaRPr b="1" sz="2400">
              <a:solidFill>
                <a:srgbClr val="8E7CC3"/>
              </a:solidFill>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highlight>
                  <a:srgbClr val="D9D2E9"/>
                </a:highlight>
                <a:latin typeface="Merriweather"/>
                <a:ea typeface="Merriweather"/>
                <a:cs typeface="Merriweather"/>
                <a:sym typeface="Merriweather"/>
              </a:rPr>
              <a:t>The pharyngeal wall &amp; upper 1/3 of esophagus</a:t>
            </a:r>
            <a:r>
              <a:rPr lang="en" sz="2400">
                <a:latin typeface="Merriweather"/>
                <a:ea typeface="Merriweather"/>
                <a:cs typeface="Merriweather"/>
                <a:sym typeface="Merriweather"/>
              </a:rPr>
              <a:t>: striated muscles, innervated by 10th &amp; 9th cranial nerves.</a:t>
            </a:r>
            <a:endParaRPr sz="2400">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lang="en" sz="2400">
                <a:highlight>
                  <a:srgbClr val="D9D2E9"/>
                </a:highlight>
                <a:latin typeface="Merriweather"/>
                <a:ea typeface="Merriweather"/>
                <a:cs typeface="Merriweather"/>
                <a:sym typeface="Merriweather"/>
              </a:rPr>
              <a:t>Lower two thirds  of the  esophagus</a:t>
            </a:r>
            <a:r>
              <a:rPr lang="en" sz="2400">
                <a:latin typeface="Merriweather"/>
                <a:ea typeface="Merriweather"/>
                <a:cs typeface="Merriweather"/>
                <a:sym typeface="Merriweather"/>
              </a:rPr>
              <a:t>: smooth muscle, controlled by the vagus through connections with the esophageal myenteric nervous system.</a:t>
            </a:r>
            <a:endParaRPr sz="2400">
              <a:latin typeface="Merriweather"/>
              <a:ea typeface="Merriweather"/>
              <a:cs typeface="Merriweather"/>
              <a:sym typeface="Merriweather"/>
            </a:endParaRPr>
          </a:p>
          <a:p>
            <a:pPr indent="0" lvl="0" marL="0" rtl="0" algn="l">
              <a:spcBef>
                <a:spcPts val="0"/>
              </a:spcBef>
              <a:spcAft>
                <a:spcPts val="0"/>
              </a:spcAft>
              <a:buNone/>
            </a:pPr>
            <a:r>
              <a:t/>
            </a:r>
            <a:endParaRPr sz="2400">
              <a:latin typeface="Merriweather"/>
              <a:ea typeface="Merriweather"/>
              <a:cs typeface="Merriweather"/>
              <a:sym typeface="Merriweather"/>
            </a:endParaRPr>
          </a:p>
        </p:txBody>
      </p:sp>
      <p:sp>
        <p:nvSpPr>
          <p:cNvPr id="323" name="Google Shape;323;p20"/>
          <p:cNvSpPr/>
          <p:nvPr/>
        </p:nvSpPr>
        <p:spPr>
          <a:xfrm flipH="1">
            <a:off x="437300" y="6568675"/>
            <a:ext cx="708300" cy="591300"/>
          </a:xfrm>
          <a:prstGeom prst="ellipse">
            <a:avLst/>
          </a:prstGeom>
          <a:solidFill>
            <a:srgbClr val="FFFFFF"/>
          </a:solidFill>
          <a:ln cap="flat" cmpd="sng" w="9525">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t> 3</a:t>
            </a:r>
            <a:endParaRPr b="1" sz="2200"/>
          </a:p>
        </p:txBody>
      </p:sp>
      <p:sp>
        <p:nvSpPr>
          <p:cNvPr id="324" name="Google Shape;324;p20"/>
          <p:cNvSpPr/>
          <p:nvPr/>
        </p:nvSpPr>
        <p:spPr>
          <a:xfrm>
            <a:off x="545100" y="17903500"/>
            <a:ext cx="135855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25" name="Google Shape;325;p20"/>
          <p:cNvSpPr/>
          <p:nvPr/>
        </p:nvSpPr>
        <p:spPr>
          <a:xfrm>
            <a:off x="0" y="179035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26" name="Google Shape;326;p20"/>
          <p:cNvSpPr txBox="1"/>
          <p:nvPr/>
        </p:nvSpPr>
        <p:spPr>
          <a:xfrm>
            <a:off x="630800" y="17849125"/>
            <a:ext cx="25632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FFFFFF"/>
                </a:solidFill>
                <a:latin typeface="Oswald"/>
                <a:ea typeface="Oswald"/>
                <a:cs typeface="Oswald"/>
                <a:sym typeface="Oswald"/>
              </a:rPr>
              <a:t>FOOTNOTES</a:t>
            </a:r>
            <a:endParaRPr sz="2500">
              <a:solidFill>
                <a:srgbClr val="FFFFFF"/>
              </a:solidFill>
              <a:latin typeface="Oswald"/>
              <a:ea typeface="Oswald"/>
              <a:cs typeface="Oswald"/>
              <a:sym typeface="Oswald"/>
            </a:endParaRPr>
          </a:p>
        </p:txBody>
      </p:sp>
      <p:sp>
        <p:nvSpPr>
          <p:cNvPr id="327" name="Google Shape;327;p20"/>
          <p:cNvSpPr txBox="1"/>
          <p:nvPr/>
        </p:nvSpPr>
        <p:spPr>
          <a:xfrm>
            <a:off x="-127300" y="18306450"/>
            <a:ext cx="14331600" cy="699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222222"/>
              </a:buClr>
              <a:buSzPts val="1600"/>
              <a:buFont typeface="Merriweather"/>
              <a:buAutoNum type="arabicPeriod"/>
            </a:pPr>
            <a:r>
              <a:rPr lang="en" sz="1600">
                <a:solidFill>
                  <a:srgbClr val="222222"/>
                </a:solidFill>
                <a:highlight>
                  <a:srgbClr val="FFFFFF"/>
                </a:highlight>
                <a:latin typeface="Merriweather"/>
                <a:ea typeface="Merriweather"/>
                <a:cs typeface="Merriweather"/>
                <a:sym typeface="Merriweather"/>
              </a:rPr>
              <a:t>A </a:t>
            </a:r>
            <a:r>
              <a:rPr lang="en" sz="1600">
                <a:solidFill>
                  <a:srgbClr val="222222"/>
                </a:solidFill>
                <a:highlight>
                  <a:srgbClr val="FFFFFF"/>
                </a:highlight>
                <a:latin typeface="Merriweather"/>
                <a:ea typeface="Merriweather"/>
                <a:cs typeface="Merriweather"/>
                <a:sym typeface="Merriweather"/>
              </a:rPr>
              <a:t>surgical operation in which one or more branches of the vagus nerve are cut, typically to reduce the rate of gastric secretion.</a:t>
            </a:r>
            <a:endParaRPr sz="1600">
              <a:solidFill>
                <a:srgbClr val="222222"/>
              </a:solidFill>
              <a:highlight>
                <a:srgbClr val="FFFFFF"/>
              </a:highlight>
              <a:latin typeface="Merriweather"/>
              <a:ea typeface="Merriweather"/>
              <a:cs typeface="Merriweather"/>
              <a:sym typeface="Merriweather"/>
            </a:endParaRPr>
          </a:p>
          <a:p>
            <a:pPr indent="-330200" lvl="0" marL="457200" rtl="0" algn="l">
              <a:spcBef>
                <a:spcPts val="0"/>
              </a:spcBef>
              <a:spcAft>
                <a:spcPts val="0"/>
              </a:spcAft>
              <a:buClr>
                <a:srgbClr val="222222"/>
              </a:buClr>
              <a:buSzPts val="1600"/>
              <a:buFont typeface="Merriweather"/>
              <a:buAutoNum type="arabicPeriod"/>
            </a:pPr>
            <a:r>
              <a:rPr b="1" lang="en" sz="1600">
                <a:solidFill>
                  <a:srgbClr val="222222"/>
                </a:solidFill>
                <a:highlight>
                  <a:srgbClr val="FFFFFF"/>
                </a:highlight>
                <a:latin typeface="Merriweather"/>
                <a:ea typeface="Merriweather"/>
                <a:cs typeface="Merriweather"/>
                <a:sym typeface="Merriweather"/>
              </a:rPr>
              <a:t>Nerve pathway of peristalsis: </a:t>
            </a:r>
            <a:r>
              <a:rPr lang="en" sz="1600">
                <a:solidFill>
                  <a:srgbClr val="222222"/>
                </a:solidFill>
                <a:highlight>
                  <a:srgbClr val="FFFFFF"/>
                </a:highlight>
                <a:latin typeface="Merriweather"/>
                <a:ea typeface="Merriweather"/>
                <a:cs typeface="Merriweather"/>
                <a:sym typeface="Merriweather"/>
              </a:rPr>
              <a:t>Esophageal distension by bolus </a:t>
            </a:r>
            <a:r>
              <a:rPr lang="en" sz="1600">
                <a:solidFill>
                  <a:srgbClr val="222222"/>
                </a:solidFill>
                <a:highlight>
                  <a:srgbClr val="FFFFFF"/>
                </a:highlight>
                <a:latin typeface="Merriweather"/>
                <a:ea typeface="Merriweather"/>
                <a:cs typeface="Merriweather"/>
                <a:sym typeface="Merriweather"/>
              </a:rPr>
              <a:t>→  Stimulates mechanoreceptors located on the sensory neurons that lie beneath the epithelium → Sensory neurons send afferent fibers through the vagus nerve to NTS → NTS sends axons to dorsal vagal nucleus </a:t>
            </a:r>
            <a:r>
              <a:rPr lang="en" sz="1500">
                <a:solidFill>
                  <a:srgbClr val="222222"/>
                </a:solidFill>
                <a:highlight>
                  <a:srgbClr val="FFFFFF"/>
                </a:highlight>
                <a:latin typeface="Merriweather"/>
                <a:ea typeface="Merriweather"/>
                <a:cs typeface="Merriweather"/>
                <a:sym typeface="Merriweather"/>
              </a:rPr>
              <a:t>(remember this is the autonomic nucleus of the vagus nerve that sends efferents to the GIT) → Axons of dorsal vagus nucleus (vagus efferent fibers)</a:t>
            </a:r>
            <a:r>
              <a:rPr lang="en" sz="1600">
                <a:solidFill>
                  <a:srgbClr val="222222"/>
                </a:solidFill>
                <a:highlight>
                  <a:srgbClr val="FFFFFF"/>
                </a:highlight>
                <a:latin typeface="Merriweather"/>
                <a:ea typeface="Merriweather"/>
                <a:cs typeface="Merriweather"/>
                <a:sym typeface="Merriweather"/>
              </a:rPr>
              <a:t> stimulates excitatory motor neurons and inhibitory motor neurons of myenteric plexus → Excitatory motor neurons cause contraction above distension through ACh, inhibitory motor neurons cause relaxation of the segment below the bolus through NO.</a:t>
            </a:r>
            <a:endParaRPr sz="1600">
              <a:latin typeface="Merriweather"/>
              <a:ea typeface="Merriweather"/>
              <a:cs typeface="Merriweather"/>
              <a:sym typeface="Merriweather"/>
            </a:endParaRPr>
          </a:p>
        </p:txBody>
      </p:sp>
      <p:pic>
        <p:nvPicPr>
          <p:cNvPr id="328" name="Google Shape;328;p20"/>
          <p:cNvPicPr preferRelativeResize="0"/>
          <p:nvPr/>
        </p:nvPicPr>
        <p:blipFill rotWithShape="1">
          <a:blip r:embed="rId3">
            <a:alphaModFix/>
          </a:blip>
          <a:srcRect b="4499" l="5539" r="3352" t="3866"/>
          <a:stretch/>
        </p:blipFill>
        <p:spPr>
          <a:xfrm>
            <a:off x="9763098" y="15185689"/>
            <a:ext cx="2492152" cy="2082600"/>
          </a:xfrm>
          <a:prstGeom prst="rect">
            <a:avLst/>
          </a:prstGeom>
          <a:noFill/>
          <a:ln cap="flat" cmpd="sng" w="9525">
            <a:solidFill>
              <a:srgbClr val="000000"/>
            </a:solidFill>
            <a:prstDash val="solid"/>
            <a:round/>
            <a:headEnd len="sm" w="sm" type="none"/>
            <a:tailEnd len="sm" w="sm" type="none"/>
          </a:ln>
        </p:spPr>
      </p:pic>
      <p:sp>
        <p:nvSpPr>
          <p:cNvPr id="329" name="Google Shape;329;p20"/>
          <p:cNvSpPr txBox="1"/>
          <p:nvPr/>
        </p:nvSpPr>
        <p:spPr>
          <a:xfrm>
            <a:off x="741650" y="12623100"/>
            <a:ext cx="5210100" cy="153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Merriweather"/>
                <a:ea typeface="Merriweather"/>
                <a:cs typeface="Merriweather"/>
                <a:sym typeface="Merriweather"/>
              </a:rPr>
              <a:t>Continuation of the peristaltic wave that started in the pharynx </a:t>
            </a:r>
            <a:r>
              <a:rPr lang="en" sz="2400">
                <a:solidFill>
                  <a:srgbClr val="B45F06"/>
                </a:solidFill>
                <a:latin typeface="Merriweather"/>
                <a:ea typeface="Merriweather"/>
                <a:cs typeface="Merriweather"/>
                <a:sym typeface="Merriweather"/>
              </a:rPr>
              <a:t>(to push bolus down)</a:t>
            </a:r>
            <a:endParaRPr sz="2400">
              <a:solidFill>
                <a:srgbClr val="B45F06"/>
              </a:solidFill>
              <a:latin typeface="Merriweather"/>
              <a:ea typeface="Merriweather"/>
              <a:cs typeface="Merriweather"/>
              <a:sym typeface="Merriweather"/>
            </a:endParaRPr>
          </a:p>
          <a:p>
            <a:pPr indent="-381000" lvl="0" marL="457200" rtl="0" algn="l">
              <a:spcBef>
                <a:spcPts val="0"/>
              </a:spcBef>
              <a:spcAft>
                <a:spcPts val="0"/>
              </a:spcAft>
              <a:buClr>
                <a:srgbClr val="8E7CC3"/>
              </a:buClr>
              <a:buSzPts val="2400"/>
              <a:buFont typeface="Merriweather"/>
              <a:buChar char="●"/>
            </a:pPr>
            <a:r>
              <a:rPr lang="en" sz="2400">
                <a:solidFill>
                  <a:srgbClr val="8E7CC3"/>
                </a:solidFill>
                <a:latin typeface="Merriweather"/>
                <a:ea typeface="Merriweather"/>
                <a:cs typeface="Merriweather"/>
                <a:sym typeface="Merriweather"/>
              </a:rPr>
              <a:t>It passes from the pharynx to the stomach in 8-10 sec</a:t>
            </a:r>
            <a:endParaRPr sz="2400">
              <a:solidFill>
                <a:srgbClr val="8E7CC3"/>
              </a:solidFill>
              <a:latin typeface="Merriweather"/>
              <a:ea typeface="Merriweather"/>
              <a:cs typeface="Merriweather"/>
              <a:sym typeface="Merriweather"/>
            </a:endParaRPr>
          </a:p>
        </p:txBody>
      </p:sp>
      <p:sp>
        <p:nvSpPr>
          <p:cNvPr id="330" name="Google Shape;330;p20"/>
          <p:cNvSpPr txBox="1"/>
          <p:nvPr/>
        </p:nvSpPr>
        <p:spPr>
          <a:xfrm>
            <a:off x="9689275" y="17277463"/>
            <a:ext cx="28575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Merriweather"/>
                <a:ea typeface="Merriweather"/>
                <a:cs typeface="Merriweather"/>
                <a:sym typeface="Merriweather"/>
              </a:rPr>
              <a:t>Figure 2-13</a:t>
            </a:r>
            <a:endParaRPr b="1" sz="2600">
              <a:latin typeface="Merriweather"/>
              <a:ea typeface="Merriweather"/>
              <a:cs typeface="Merriweather"/>
              <a:sym typeface="Merriweather"/>
            </a:endParaRPr>
          </a:p>
        </p:txBody>
      </p:sp>
      <p:sp>
        <p:nvSpPr>
          <p:cNvPr id="331" name="Google Shape;331;p20"/>
          <p:cNvSpPr/>
          <p:nvPr/>
        </p:nvSpPr>
        <p:spPr>
          <a:xfrm>
            <a:off x="7793550" y="3796888"/>
            <a:ext cx="5738400" cy="1068600"/>
          </a:xfrm>
          <a:prstGeom prst="rect">
            <a:avLst/>
          </a:prstGeom>
          <a:solidFill>
            <a:srgbClr val="FFFFFF"/>
          </a:solidFill>
          <a:ln cap="flat" cmpd="sng" w="9525">
            <a:solidFill>
              <a:schemeClr val="dk2"/>
            </a:solidFill>
            <a:prstDash val="dashDot"/>
            <a:round/>
            <a:headEnd len="sm" w="sm" type="none"/>
            <a:tailEnd len="sm" w="sm" type="none"/>
          </a:ln>
        </p:spPr>
        <p:txBody>
          <a:bodyPr anchorCtr="0" anchor="ctr" bIns="91425" lIns="91425" spcFirstLastPara="1" rIns="91425" wrap="square" tIns="91425">
            <a:noAutofit/>
          </a:bodyPr>
          <a:lstStyle/>
          <a:p>
            <a:pPr indent="-374650" lvl="0" marL="457200" rtl="0" algn="l">
              <a:spcBef>
                <a:spcPts val="0"/>
              </a:spcBef>
              <a:spcAft>
                <a:spcPts val="0"/>
              </a:spcAft>
              <a:buClr>
                <a:srgbClr val="8E7CC3"/>
              </a:buClr>
              <a:buSzPts val="2300"/>
              <a:buFont typeface="Merriweather"/>
              <a:buChar char="●"/>
            </a:pPr>
            <a:r>
              <a:rPr lang="en" sz="2300">
                <a:solidFill>
                  <a:srgbClr val="8E7CC3"/>
                </a:solidFill>
                <a:latin typeface="Merriweather"/>
                <a:ea typeface="Merriweather"/>
                <a:cs typeface="Merriweather"/>
                <a:sym typeface="Merriweather"/>
              </a:rPr>
              <a:t>The reticular substance of medulla</a:t>
            </a:r>
            <a:endParaRPr sz="2300">
              <a:solidFill>
                <a:srgbClr val="8E7CC3"/>
              </a:solidFill>
              <a:latin typeface="Merriweather"/>
              <a:ea typeface="Merriweather"/>
              <a:cs typeface="Merriweather"/>
              <a:sym typeface="Merriweather"/>
            </a:endParaRPr>
          </a:p>
          <a:p>
            <a:pPr indent="-374650" lvl="0" marL="457200" rtl="0" algn="l">
              <a:spcBef>
                <a:spcPts val="0"/>
              </a:spcBef>
              <a:spcAft>
                <a:spcPts val="0"/>
              </a:spcAft>
              <a:buClr>
                <a:srgbClr val="8E7CC3"/>
              </a:buClr>
              <a:buSzPts val="2300"/>
              <a:buFont typeface="Merriweather"/>
              <a:buChar char="●"/>
            </a:pPr>
            <a:r>
              <a:rPr lang="en" sz="2300">
                <a:solidFill>
                  <a:srgbClr val="8E7CC3"/>
                </a:solidFill>
                <a:latin typeface="Merriweather"/>
                <a:ea typeface="Merriweather"/>
                <a:cs typeface="Merriweather"/>
                <a:sym typeface="Merriweather"/>
              </a:rPr>
              <a:t>Lower portion of pons </a:t>
            </a:r>
            <a:endParaRPr sz="2300">
              <a:solidFill>
                <a:srgbClr val="8E7CC3"/>
              </a:solidFill>
              <a:latin typeface="Merriweather"/>
              <a:ea typeface="Merriweather"/>
              <a:cs typeface="Merriweather"/>
              <a:sym typeface="Merriweather"/>
            </a:endParaRPr>
          </a:p>
        </p:txBody>
      </p:sp>
      <p:sp>
        <p:nvSpPr>
          <p:cNvPr id="332" name="Google Shape;332;p20"/>
          <p:cNvSpPr/>
          <p:nvPr/>
        </p:nvSpPr>
        <p:spPr>
          <a:xfrm>
            <a:off x="503800" y="3096225"/>
            <a:ext cx="3422700" cy="1324800"/>
          </a:xfrm>
          <a:prstGeom prst="ellipse">
            <a:avLst/>
          </a:prstGeom>
          <a:solidFill>
            <a:srgbClr val="93C4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Merriweather"/>
                <a:ea typeface="Merriweather"/>
                <a:cs typeface="Merriweather"/>
                <a:sym typeface="Merriweather"/>
              </a:rPr>
              <a:t>Pharyngeal </a:t>
            </a:r>
            <a:r>
              <a:rPr b="1" lang="en" sz="3000">
                <a:solidFill>
                  <a:srgbClr val="FFFFFF"/>
                </a:solidFill>
                <a:latin typeface="Merriweather"/>
                <a:ea typeface="Merriweather"/>
                <a:cs typeface="Merriweather"/>
                <a:sym typeface="Merriweather"/>
              </a:rPr>
              <a:t>stage</a:t>
            </a:r>
            <a:endParaRPr b="1" sz="3000">
              <a:solidFill>
                <a:srgbClr val="FFFFFF"/>
              </a:solidFill>
              <a:latin typeface="Merriweather"/>
              <a:ea typeface="Merriweather"/>
              <a:cs typeface="Merriweather"/>
              <a:sym typeface="Merriweather"/>
            </a:endParaRPr>
          </a:p>
        </p:txBody>
      </p:sp>
      <p:sp>
        <p:nvSpPr>
          <p:cNvPr id="333" name="Google Shape;333;p20"/>
          <p:cNvSpPr/>
          <p:nvPr/>
        </p:nvSpPr>
        <p:spPr>
          <a:xfrm>
            <a:off x="4439500" y="1075788"/>
            <a:ext cx="3068100" cy="964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Merriweather"/>
                <a:ea typeface="Merriweather"/>
                <a:cs typeface="Merriweather"/>
                <a:sym typeface="Merriweather"/>
              </a:rPr>
              <a:t>Sensory impulses</a:t>
            </a:r>
            <a:endParaRPr sz="2400">
              <a:latin typeface="Merriweather"/>
              <a:ea typeface="Merriweather"/>
              <a:cs typeface="Merriweather"/>
              <a:sym typeface="Merriweather"/>
            </a:endParaRPr>
          </a:p>
          <a:p>
            <a:pPr indent="0" lvl="0" marL="0" rtl="0" algn="ctr">
              <a:spcBef>
                <a:spcPts val="0"/>
              </a:spcBef>
              <a:spcAft>
                <a:spcPts val="0"/>
              </a:spcAft>
              <a:buNone/>
            </a:pPr>
            <a:r>
              <a:rPr lang="en" sz="2400">
                <a:solidFill>
                  <a:srgbClr val="B7B7B7"/>
                </a:solidFill>
                <a:latin typeface="Merriweather"/>
                <a:ea typeface="Merriweather"/>
                <a:cs typeface="Merriweather"/>
                <a:sym typeface="Merriweather"/>
              </a:rPr>
              <a:t>(From the mouth)</a:t>
            </a:r>
            <a:endParaRPr sz="2400">
              <a:solidFill>
                <a:srgbClr val="B7B7B7"/>
              </a:solidFill>
              <a:latin typeface="Merriweather"/>
              <a:ea typeface="Merriweather"/>
              <a:cs typeface="Merriweather"/>
              <a:sym typeface="Merriweather"/>
            </a:endParaRPr>
          </a:p>
        </p:txBody>
      </p:sp>
      <p:sp>
        <p:nvSpPr>
          <p:cNvPr id="334" name="Google Shape;334;p20"/>
          <p:cNvSpPr/>
          <p:nvPr/>
        </p:nvSpPr>
        <p:spPr>
          <a:xfrm>
            <a:off x="7793350" y="874538"/>
            <a:ext cx="5738400" cy="1324800"/>
          </a:xfrm>
          <a:prstGeom prst="rect">
            <a:avLst/>
          </a:prstGeom>
          <a:solidFill>
            <a:srgbClr val="FFFFFF"/>
          </a:solidFill>
          <a:ln cap="flat" cmpd="sng" w="9525">
            <a:solidFill>
              <a:schemeClr val="dk2"/>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Merriweather"/>
                <a:ea typeface="Merriweather"/>
                <a:cs typeface="Merriweather"/>
                <a:sym typeface="Merriweather"/>
              </a:rPr>
              <a:t>Are received by the </a:t>
            </a:r>
            <a:r>
              <a:rPr lang="en" sz="2300">
                <a:solidFill>
                  <a:srgbClr val="8E7CC3"/>
                </a:solidFill>
                <a:latin typeface="Merriweather"/>
                <a:ea typeface="Merriweather"/>
                <a:cs typeface="Merriweather"/>
                <a:sym typeface="Merriweather"/>
              </a:rPr>
              <a:t>nucleus tractus solitarius via the medulla oblongata </a:t>
            </a:r>
            <a:r>
              <a:rPr lang="en" sz="2300">
                <a:latin typeface="Merriweather"/>
                <a:ea typeface="Merriweather"/>
                <a:cs typeface="Merriweather"/>
                <a:sym typeface="Merriweather"/>
              </a:rPr>
              <a:t>through the 5th &amp; 9th cranial nerves.</a:t>
            </a:r>
            <a:endParaRPr sz="2300">
              <a:latin typeface="Merriweather"/>
              <a:ea typeface="Merriweather"/>
              <a:cs typeface="Merriweather"/>
              <a:sym typeface="Merriweather"/>
            </a:endParaRPr>
          </a:p>
        </p:txBody>
      </p:sp>
      <p:cxnSp>
        <p:nvCxnSpPr>
          <p:cNvPr id="335" name="Google Shape;335;p20"/>
          <p:cNvCxnSpPr>
            <a:stCxn id="332" idx="0"/>
            <a:endCxn id="333" idx="1"/>
          </p:cNvCxnSpPr>
          <p:nvPr/>
        </p:nvCxnSpPr>
        <p:spPr>
          <a:xfrm rot="-5400000">
            <a:off x="2558200" y="1214775"/>
            <a:ext cx="1538400" cy="2224500"/>
          </a:xfrm>
          <a:prstGeom prst="curvedConnector2">
            <a:avLst/>
          </a:prstGeom>
          <a:noFill/>
          <a:ln cap="flat" cmpd="sng" w="28575">
            <a:solidFill>
              <a:srgbClr val="D9D9D9"/>
            </a:solidFill>
            <a:prstDash val="dash"/>
            <a:round/>
            <a:headEnd len="med" w="med" type="none"/>
            <a:tailEnd len="med" w="med" type="stealth"/>
          </a:ln>
        </p:spPr>
      </p:cxnSp>
      <p:cxnSp>
        <p:nvCxnSpPr>
          <p:cNvPr id="336" name="Google Shape;336;p20"/>
          <p:cNvCxnSpPr>
            <a:stCxn id="332" idx="7"/>
            <a:endCxn id="311" idx="1"/>
          </p:cNvCxnSpPr>
          <p:nvPr/>
        </p:nvCxnSpPr>
        <p:spPr>
          <a:xfrm rot="-5400000">
            <a:off x="3800857" y="2651537"/>
            <a:ext cx="263100" cy="1014300"/>
          </a:xfrm>
          <a:prstGeom prst="curvedConnector2">
            <a:avLst/>
          </a:prstGeom>
          <a:noFill/>
          <a:ln cap="flat" cmpd="sng" w="28575">
            <a:solidFill>
              <a:srgbClr val="D9D9D9"/>
            </a:solidFill>
            <a:prstDash val="dash"/>
            <a:round/>
            <a:headEnd len="med" w="med" type="none"/>
            <a:tailEnd len="med" w="med" type="stealth"/>
          </a:ln>
        </p:spPr>
      </p:cxnSp>
      <p:cxnSp>
        <p:nvCxnSpPr>
          <p:cNvPr id="337" name="Google Shape;337;p20"/>
          <p:cNvCxnSpPr>
            <a:stCxn id="332" idx="4"/>
            <a:endCxn id="307" idx="1"/>
          </p:cNvCxnSpPr>
          <p:nvPr/>
        </p:nvCxnSpPr>
        <p:spPr>
          <a:xfrm flipH="1" rot="-5400000">
            <a:off x="2671150" y="3965025"/>
            <a:ext cx="1292400" cy="2204400"/>
          </a:xfrm>
          <a:prstGeom prst="curvedConnector2">
            <a:avLst/>
          </a:prstGeom>
          <a:noFill/>
          <a:ln cap="flat" cmpd="sng" w="28575">
            <a:solidFill>
              <a:srgbClr val="D9D9D9"/>
            </a:solidFill>
            <a:prstDash val="dash"/>
            <a:round/>
            <a:headEnd len="med" w="med" type="none"/>
            <a:tailEnd len="med" w="med" type="stealth"/>
          </a:ln>
        </p:spPr>
      </p:cxnSp>
      <p:cxnSp>
        <p:nvCxnSpPr>
          <p:cNvPr id="338" name="Google Shape;338;p20"/>
          <p:cNvCxnSpPr>
            <a:stCxn id="333" idx="3"/>
            <a:endCxn id="334" idx="1"/>
          </p:cNvCxnSpPr>
          <p:nvPr/>
        </p:nvCxnSpPr>
        <p:spPr>
          <a:xfrm flipH="1" rot="10800000">
            <a:off x="7507600" y="1536888"/>
            <a:ext cx="285900" cy="21000"/>
          </a:xfrm>
          <a:prstGeom prst="curvedConnector3">
            <a:avLst>
              <a:gd fmla="val 49974" name="adj1"/>
            </a:avLst>
          </a:prstGeom>
          <a:noFill/>
          <a:ln cap="flat" cmpd="sng" w="28575">
            <a:solidFill>
              <a:srgbClr val="CCCCCC"/>
            </a:solidFill>
            <a:prstDash val="solid"/>
            <a:round/>
            <a:headEnd len="med" w="med" type="none"/>
            <a:tailEnd len="med" w="med" type="stealth"/>
          </a:ln>
        </p:spPr>
      </p:cxnSp>
      <p:cxnSp>
        <p:nvCxnSpPr>
          <p:cNvPr id="339" name="Google Shape;339;p20"/>
          <p:cNvCxnSpPr>
            <a:stCxn id="332" idx="5"/>
          </p:cNvCxnSpPr>
          <p:nvPr/>
        </p:nvCxnSpPr>
        <p:spPr>
          <a:xfrm flipH="1" rot="-5400000">
            <a:off x="3736507" y="3915763"/>
            <a:ext cx="371700" cy="994200"/>
          </a:xfrm>
          <a:prstGeom prst="curvedConnector2">
            <a:avLst/>
          </a:prstGeom>
          <a:noFill/>
          <a:ln cap="flat" cmpd="sng" w="28575">
            <a:solidFill>
              <a:srgbClr val="D9D9D9"/>
            </a:solidFill>
            <a:prstDash val="dash"/>
            <a:round/>
            <a:headEnd len="med" w="med" type="none"/>
            <a:tailEnd len="med" w="med" type="stealth"/>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21"/>
          <p:cNvSpPr txBox="1"/>
          <p:nvPr/>
        </p:nvSpPr>
        <p:spPr>
          <a:xfrm>
            <a:off x="71200" y="18797225"/>
            <a:ext cx="14097000" cy="8634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Merriweather"/>
              <a:buAutoNum type="arabicPeriod"/>
            </a:pPr>
            <a:r>
              <a:rPr lang="en" sz="1600">
                <a:latin typeface="Merriweather"/>
                <a:ea typeface="Merriweather"/>
                <a:cs typeface="Merriweather"/>
                <a:sym typeface="Merriweather"/>
              </a:rPr>
              <a:t>Esophageal insufflation: When inspiration occurs, the lung inflates as air flows into the lung and the </a:t>
            </a:r>
            <a:r>
              <a:rPr lang="en" sz="1600">
                <a:latin typeface="Merriweather"/>
                <a:ea typeface="Merriweather"/>
                <a:cs typeface="Merriweather"/>
                <a:sym typeface="Merriweather"/>
              </a:rPr>
              <a:t>intrathoracic</a:t>
            </a:r>
            <a:r>
              <a:rPr lang="en" sz="1600">
                <a:latin typeface="Merriweather"/>
                <a:ea typeface="Merriweather"/>
                <a:cs typeface="Merriweather"/>
                <a:sym typeface="Merriweather"/>
              </a:rPr>
              <a:t> pressure becomes negative, this creates a pressure gradient for air to flow into the respiratory tract, but this can affect the esophagus due to the pharynx serving a respiratory function. When air puffs touch the nasopharynx neuronal signals causes the UES to close, preventing the esophagus and stomach from being filled with air. </a:t>
            </a:r>
            <a:endParaRPr sz="1600">
              <a:latin typeface="Merriweather"/>
              <a:ea typeface="Merriweather"/>
              <a:cs typeface="Merriweather"/>
              <a:sym typeface="Merriweather"/>
            </a:endParaRPr>
          </a:p>
        </p:txBody>
      </p:sp>
      <p:cxnSp>
        <p:nvCxnSpPr>
          <p:cNvPr id="345" name="Google Shape;345;p21"/>
          <p:cNvCxnSpPr>
            <a:stCxn id="346" idx="1"/>
            <a:endCxn id="347" idx="1"/>
          </p:cNvCxnSpPr>
          <p:nvPr/>
        </p:nvCxnSpPr>
        <p:spPr>
          <a:xfrm flipH="1">
            <a:off x="8540013" y="9091925"/>
            <a:ext cx="316800" cy="3674100"/>
          </a:xfrm>
          <a:prstGeom prst="bentConnector3">
            <a:avLst>
              <a:gd fmla="val 175166" name="adj1"/>
            </a:avLst>
          </a:prstGeom>
          <a:noFill/>
          <a:ln cap="flat" cmpd="sng" w="47625">
            <a:solidFill>
              <a:srgbClr val="D9D2E9"/>
            </a:solidFill>
            <a:prstDash val="solid"/>
            <a:round/>
            <a:headEnd len="med" w="med" type="none"/>
            <a:tailEnd len="med" w="med" type="none"/>
          </a:ln>
        </p:spPr>
      </p:cxnSp>
      <p:cxnSp>
        <p:nvCxnSpPr>
          <p:cNvPr id="348" name="Google Shape;348;p21"/>
          <p:cNvCxnSpPr>
            <a:stCxn id="346" idx="1"/>
            <a:endCxn id="349" idx="1"/>
          </p:cNvCxnSpPr>
          <p:nvPr/>
        </p:nvCxnSpPr>
        <p:spPr>
          <a:xfrm flipH="1">
            <a:off x="8540013" y="9091925"/>
            <a:ext cx="316800" cy="4936200"/>
          </a:xfrm>
          <a:prstGeom prst="bentConnector3">
            <a:avLst>
              <a:gd fmla="val 175166" name="adj1"/>
            </a:avLst>
          </a:prstGeom>
          <a:noFill/>
          <a:ln cap="flat" cmpd="sng" w="47625">
            <a:solidFill>
              <a:srgbClr val="D9D2E9"/>
            </a:solidFill>
            <a:prstDash val="solid"/>
            <a:round/>
            <a:headEnd len="med" w="med" type="none"/>
            <a:tailEnd len="med" w="med" type="none"/>
          </a:ln>
        </p:spPr>
      </p:cxnSp>
      <p:cxnSp>
        <p:nvCxnSpPr>
          <p:cNvPr id="350" name="Google Shape;350;p21"/>
          <p:cNvCxnSpPr>
            <a:stCxn id="346" idx="1"/>
            <a:endCxn id="351" idx="1"/>
          </p:cNvCxnSpPr>
          <p:nvPr/>
        </p:nvCxnSpPr>
        <p:spPr>
          <a:xfrm flipH="1">
            <a:off x="8540013" y="9091925"/>
            <a:ext cx="316800" cy="8552100"/>
          </a:xfrm>
          <a:prstGeom prst="bentConnector3">
            <a:avLst>
              <a:gd fmla="val 175166" name="adj1"/>
            </a:avLst>
          </a:prstGeom>
          <a:noFill/>
          <a:ln cap="flat" cmpd="sng" w="47625">
            <a:solidFill>
              <a:srgbClr val="D9D2E9"/>
            </a:solidFill>
            <a:prstDash val="solid"/>
            <a:round/>
            <a:headEnd len="med" w="med" type="none"/>
            <a:tailEnd len="med" w="med" type="none"/>
          </a:ln>
        </p:spPr>
      </p:cxnSp>
      <p:sp>
        <p:nvSpPr>
          <p:cNvPr id="352" name="Google Shape;352;p21"/>
          <p:cNvSpPr/>
          <p:nvPr/>
        </p:nvSpPr>
        <p:spPr>
          <a:xfrm>
            <a:off x="693100" y="9900025"/>
            <a:ext cx="7082400" cy="4128000"/>
          </a:xfrm>
          <a:prstGeom prst="rect">
            <a:avLst/>
          </a:prstGeom>
          <a:solidFill>
            <a:srgbClr val="FFFFFF"/>
          </a:solidFill>
          <a:ln cap="flat" cmpd="sng" w="19050">
            <a:solidFill>
              <a:srgbClr val="D9D2E9"/>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Merriweather"/>
                <a:ea typeface="Merriweather"/>
                <a:cs typeface="Merriweather"/>
                <a:sym typeface="Merriweather"/>
              </a:rPr>
              <a:t>● </a:t>
            </a:r>
            <a:r>
              <a:rPr lang="en" sz="2100">
                <a:solidFill>
                  <a:srgbClr val="FF0000"/>
                </a:solidFill>
                <a:latin typeface="Merriweather"/>
                <a:ea typeface="Merriweather"/>
                <a:cs typeface="Merriweather"/>
                <a:sym typeface="Merriweather"/>
              </a:rPr>
              <a:t>Additional Prevention of Esophageal Reflux by Valve-like Closure of the Distal End of the Esophagus</a:t>
            </a:r>
            <a:r>
              <a:rPr lang="en" sz="2100">
                <a:latin typeface="Merriweather"/>
                <a:ea typeface="Merriweather"/>
                <a:cs typeface="Merriweather"/>
                <a:sym typeface="Merriweather"/>
              </a:rPr>
              <a:t>. </a:t>
            </a:r>
            <a:endParaRPr sz="2100">
              <a:solidFill>
                <a:srgbClr val="351C75"/>
              </a:solidFill>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A protective mechanism</a:t>
            </a:r>
            <a:endParaRPr sz="2100">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prevents reflux of gastric secretions into the lower portion of the esophagus.</a:t>
            </a:r>
            <a:endParaRPr sz="2100">
              <a:latin typeface="Merriweather"/>
              <a:ea typeface="Merriweather"/>
              <a:cs typeface="Merriweather"/>
              <a:sym typeface="Merriweather"/>
            </a:endParaRPr>
          </a:p>
          <a:p>
            <a:pPr indent="-361950" lvl="0" marL="457200" rtl="0" algn="l">
              <a:spcBef>
                <a:spcPts val="0"/>
              </a:spcBef>
              <a:spcAft>
                <a:spcPts val="0"/>
              </a:spcAft>
              <a:buSzPts val="2100"/>
              <a:buFont typeface="Merriweather"/>
              <a:buChar char="-"/>
            </a:pPr>
            <a:r>
              <a:rPr lang="en" sz="2100">
                <a:latin typeface="Merriweather"/>
                <a:ea typeface="Merriweather"/>
                <a:cs typeface="Merriweather"/>
                <a:sym typeface="Merriweather"/>
              </a:rPr>
              <a:t>a short portion of the esophagus extends slightly into the stomach &amp; caves the esophagus inward (</a:t>
            </a:r>
            <a:r>
              <a:rPr lang="en" sz="2100">
                <a:solidFill>
                  <a:srgbClr val="674EA7"/>
                </a:solidFill>
                <a:latin typeface="Merriweather"/>
                <a:ea typeface="Merriweather"/>
                <a:cs typeface="Merriweather"/>
                <a:sym typeface="Merriweather"/>
              </a:rPr>
              <a:t>closure of the lower esophagus) </a:t>
            </a:r>
            <a:r>
              <a:rPr lang="en" sz="2100">
                <a:latin typeface="Merriweather"/>
                <a:ea typeface="Merriweather"/>
                <a:cs typeface="Merriweather"/>
                <a:sym typeface="Merriweather"/>
              </a:rPr>
              <a:t>in response to increased intra-abdominal pressure. </a:t>
            </a:r>
            <a:endParaRPr sz="2100">
              <a:latin typeface="Merriweather"/>
              <a:ea typeface="Merriweather"/>
              <a:cs typeface="Merriweather"/>
              <a:sym typeface="Merriweather"/>
            </a:endParaRPr>
          </a:p>
          <a:p>
            <a:pPr indent="0" lvl="0" marL="0" rtl="0" algn="l">
              <a:spcBef>
                <a:spcPts val="0"/>
              </a:spcBef>
              <a:spcAft>
                <a:spcPts val="0"/>
              </a:spcAft>
              <a:buNone/>
            </a:pPr>
            <a:r>
              <a:rPr lang="en" sz="2400">
                <a:solidFill>
                  <a:schemeClr val="dk1"/>
                </a:solidFill>
                <a:latin typeface="Merriweather"/>
                <a:ea typeface="Merriweather"/>
                <a:cs typeface="Merriweather"/>
                <a:sym typeface="Merriweather"/>
              </a:rPr>
              <a:t>→ </a:t>
            </a:r>
            <a:r>
              <a:rPr lang="en" sz="2100">
                <a:latin typeface="Merriweather"/>
                <a:ea typeface="Merriweather"/>
                <a:cs typeface="Merriweather"/>
                <a:sym typeface="Merriweather"/>
              </a:rPr>
              <a:t>Prevents </a:t>
            </a:r>
            <a:r>
              <a:rPr lang="en" sz="2100">
                <a:solidFill>
                  <a:srgbClr val="351C75"/>
                </a:solidFill>
                <a:latin typeface="Merriweather"/>
                <a:ea typeface="Merriweather"/>
                <a:cs typeface="Merriweather"/>
                <a:sym typeface="Merriweather"/>
              </a:rPr>
              <a:t>the high pressure in the stomach from forcing its contents into the esophagus.</a:t>
            </a:r>
            <a:endParaRPr sz="2100">
              <a:latin typeface="Merriweather"/>
              <a:ea typeface="Merriweather"/>
              <a:cs typeface="Merriweather"/>
              <a:sym typeface="Merriweather"/>
            </a:endParaRPr>
          </a:p>
        </p:txBody>
      </p:sp>
      <p:sp>
        <p:nvSpPr>
          <p:cNvPr id="353" name="Google Shape;353;p21"/>
          <p:cNvSpPr/>
          <p:nvPr/>
        </p:nvSpPr>
        <p:spPr>
          <a:xfrm>
            <a:off x="808388" y="8523425"/>
            <a:ext cx="5043300" cy="1137000"/>
          </a:xfrm>
          <a:prstGeom prst="roundRect">
            <a:avLst>
              <a:gd fmla="val 16667" name="adj"/>
            </a:avLst>
          </a:prstGeom>
          <a:solidFill>
            <a:srgbClr val="B4A7D6"/>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Causes of Competence and the antireflux functions of the LES</a:t>
            </a:r>
            <a:endParaRPr b="1" sz="2400">
              <a:solidFill>
                <a:srgbClr val="FFFFFF"/>
              </a:solidFill>
              <a:latin typeface="Merriweather"/>
              <a:ea typeface="Merriweather"/>
              <a:cs typeface="Merriweather"/>
              <a:sym typeface="Merriweather"/>
            </a:endParaRPr>
          </a:p>
        </p:txBody>
      </p:sp>
      <p:cxnSp>
        <p:nvCxnSpPr>
          <p:cNvPr id="354" name="Google Shape;354;p21"/>
          <p:cNvCxnSpPr>
            <a:stCxn id="353" idx="1"/>
            <a:endCxn id="355" idx="1"/>
          </p:cNvCxnSpPr>
          <p:nvPr/>
        </p:nvCxnSpPr>
        <p:spPr>
          <a:xfrm flipH="1">
            <a:off x="693188" y="9091925"/>
            <a:ext cx="115200" cy="8085300"/>
          </a:xfrm>
          <a:prstGeom prst="bentConnector3">
            <a:avLst>
              <a:gd fmla="val 306782" name="adj1"/>
            </a:avLst>
          </a:prstGeom>
          <a:noFill/>
          <a:ln cap="flat" cmpd="sng" w="47625">
            <a:solidFill>
              <a:srgbClr val="D9D2E9"/>
            </a:solidFill>
            <a:prstDash val="solid"/>
            <a:round/>
            <a:headEnd len="med" w="med" type="none"/>
            <a:tailEnd len="med" w="med" type="none"/>
          </a:ln>
        </p:spPr>
      </p:cxnSp>
      <p:sp>
        <p:nvSpPr>
          <p:cNvPr id="356" name="Google Shape;356;p21"/>
          <p:cNvSpPr/>
          <p:nvPr/>
        </p:nvSpPr>
        <p:spPr>
          <a:xfrm>
            <a:off x="0" y="65666"/>
            <a:ext cx="11331900" cy="6996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57" name="Google Shape;357;p21"/>
          <p:cNvSpPr/>
          <p:nvPr/>
        </p:nvSpPr>
        <p:spPr>
          <a:xfrm>
            <a:off x="656616" y="657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58" name="Google Shape;358;p21"/>
          <p:cNvSpPr txBox="1"/>
          <p:nvPr/>
        </p:nvSpPr>
        <p:spPr>
          <a:xfrm>
            <a:off x="11409324" y="5532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Two</a:t>
            </a:r>
            <a:endParaRPr sz="3500">
              <a:latin typeface="Oswald"/>
              <a:ea typeface="Oswald"/>
              <a:cs typeface="Oswald"/>
              <a:sym typeface="Oswald"/>
            </a:endParaRPr>
          </a:p>
        </p:txBody>
      </p:sp>
      <p:sp>
        <p:nvSpPr>
          <p:cNvPr id="359" name="Google Shape;359;p21"/>
          <p:cNvSpPr txBox="1"/>
          <p:nvPr/>
        </p:nvSpPr>
        <p:spPr>
          <a:xfrm>
            <a:off x="101863" y="65706"/>
            <a:ext cx="468600" cy="699600"/>
          </a:xfrm>
          <a:prstGeom prst="rect">
            <a:avLst/>
          </a:prstGeom>
          <a:noFill/>
          <a:ln>
            <a:noFill/>
          </a:ln>
        </p:spPr>
        <p:txBody>
          <a:bodyPr anchorCtr="0" anchor="ctr"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8</a:t>
            </a:r>
            <a:endParaRPr sz="4500">
              <a:solidFill>
                <a:srgbClr val="FFFFFF"/>
              </a:solidFill>
              <a:latin typeface="Oswald"/>
              <a:ea typeface="Oswald"/>
              <a:cs typeface="Oswald"/>
              <a:sym typeface="Oswald"/>
            </a:endParaRPr>
          </a:p>
        </p:txBody>
      </p:sp>
      <p:sp>
        <p:nvSpPr>
          <p:cNvPr id="360" name="Google Shape;360;p21"/>
          <p:cNvSpPr txBox="1"/>
          <p:nvPr/>
        </p:nvSpPr>
        <p:spPr>
          <a:xfrm>
            <a:off x="929925" y="16800"/>
            <a:ext cx="11277600" cy="699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100">
                <a:solidFill>
                  <a:srgbClr val="FFFFFF"/>
                </a:solidFill>
                <a:latin typeface="Oswald"/>
                <a:ea typeface="Oswald"/>
                <a:cs typeface="Oswald"/>
                <a:sym typeface="Oswald"/>
              </a:rPr>
              <a:t>ESOPHAGEAL MOTILITY AND PATHOPHYSIOLOGY OF REFLUX DISEASE</a:t>
            </a:r>
            <a:endParaRPr sz="3100">
              <a:solidFill>
                <a:srgbClr val="FFFFFF"/>
              </a:solidFill>
              <a:latin typeface="Oswald"/>
              <a:ea typeface="Oswald"/>
              <a:cs typeface="Oswald"/>
              <a:sym typeface="Oswald"/>
            </a:endParaRPr>
          </a:p>
        </p:txBody>
      </p:sp>
      <p:sp>
        <p:nvSpPr>
          <p:cNvPr id="361" name="Google Shape;361;p21"/>
          <p:cNvSpPr txBox="1"/>
          <p:nvPr/>
        </p:nvSpPr>
        <p:spPr>
          <a:xfrm>
            <a:off x="3457350" y="638525"/>
            <a:ext cx="5810700" cy="9642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600">
                <a:latin typeface="Oswald"/>
                <a:ea typeface="Oswald"/>
                <a:cs typeface="Oswald"/>
                <a:sym typeface="Oswald"/>
              </a:rPr>
              <a:t>Esophageal Stage of Swallowing</a:t>
            </a:r>
            <a:endParaRPr sz="3600">
              <a:latin typeface="Oswald"/>
              <a:ea typeface="Oswald"/>
              <a:cs typeface="Oswald"/>
              <a:sym typeface="Oswald"/>
            </a:endParaRPr>
          </a:p>
        </p:txBody>
      </p:sp>
      <p:cxnSp>
        <p:nvCxnSpPr>
          <p:cNvPr id="362" name="Google Shape;362;p21"/>
          <p:cNvCxnSpPr>
            <a:stCxn id="361" idx="2"/>
            <a:endCxn id="363" idx="0"/>
          </p:cNvCxnSpPr>
          <p:nvPr/>
        </p:nvCxnSpPr>
        <p:spPr>
          <a:xfrm rot="5400000">
            <a:off x="4158750" y="262175"/>
            <a:ext cx="863400" cy="3544500"/>
          </a:xfrm>
          <a:prstGeom prst="bentConnector3">
            <a:avLst>
              <a:gd fmla="val 50004" name="adj1"/>
            </a:avLst>
          </a:prstGeom>
          <a:noFill/>
          <a:ln cap="flat" cmpd="sng" w="47625">
            <a:solidFill>
              <a:srgbClr val="D9D9D9"/>
            </a:solidFill>
            <a:prstDash val="solid"/>
            <a:round/>
            <a:headEnd len="med" w="med" type="none"/>
            <a:tailEnd len="med" w="med" type="none"/>
          </a:ln>
        </p:spPr>
      </p:cxnSp>
      <p:sp>
        <p:nvSpPr>
          <p:cNvPr id="363" name="Google Shape;363;p21"/>
          <p:cNvSpPr/>
          <p:nvPr/>
        </p:nvSpPr>
        <p:spPr>
          <a:xfrm>
            <a:off x="604727" y="2466200"/>
            <a:ext cx="4427100" cy="9642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The Upper Esophageal Sphincter (UES)</a:t>
            </a:r>
            <a:endParaRPr b="1" sz="2400">
              <a:solidFill>
                <a:srgbClr val="FFFFFF"/>
              </a:solidFill>
              <a:latin typeface="Merriweather"/>
              <a:ea typeface="Merriweather"/>
              <a:cs typeface="Merriweather"/>
              <a:sym typeface="Merriweather"/>
            </a:endParaRPr>
          </a:p>
        </p:txBody>
      </p:sp>
      <p:cxnSp>
        <p:nvCxnSpPr>
          <p:cNvPr id="364" name="Google Shape;364;p21"/>
          <p:cNvCxnSpPr>
            <a:stCxn id="361" idx="2"/>
            <a:endCxn id="365" idx="0"/>
          </p:cNvCxnSpPr>
          <p:nvPr/>
        </p:nvCxnSpPr>
        <p:spPr>
          <a:xfrm flipH="1" rot="-5400000">
            <a:off x="8055450" y="-90025"/>
            <a:ext cx="863400" cy="4248900"/>
          </a:xfrm>
          <a:prstGeom prst="bentConnector3">
            <a:avLst>
              <a:gd fmla="val 50004" name="adj1"/>
            </a:avLst>
          </a:prstGeom>
          <a:noFill/>
          <a:ln cap="flat" cmpd="sng" w="47625">
            <a:solidFill>
              <a:srgbClr val="D9D9D9"/>
            </a:solidFill>
            <a:prstDash val="solid"/>
            <a:round/>
            <a:headEnd len="med" w="med" type="none"/>
            <a:tailEnd len="med" w="med" type="none"/>
          </a:ln>
        </p:spPr>
      </p:cxnSp>
      <p:sp>
        <p:nvSpPr>
          <p:cNvPr id="365" name="Google Shape;365;p21"/>
          <p:cNvSpPr/>
          <p:nvPr/>
        </p:nvSpPr>
        <p:spPr>
          <a:xfrm>
            <a:off x="8179538" y="2466200"/>
            <a:ext cx="4863900" cy="964200"/>
          </a:xfrm>
          <a:prstGeom prst="roundRect">
            <a:avLst>
              <a:gd fmla="val 16667" name="adj"/>
            </a:avLst>
          </a:prstGeom>
          <a:solidFill>
            <a:srgbClr val="B6D7A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The Lower Esophageal (Gastroesophageal) Sphincter</a:t>
            </a:r>
            <a:endParaRPr b="1" sz="2400">
              <a:solidFill>
                <a:srgbClr val="FFFFFF"/>
              </a:solidFill>
              <a:latin typeface="Merriweather"/>
              <a:ea typeface="Merriweather"/>
              <a:cs typeface="Merriweather"/>
              <a:sym typeface="Merriweather"/>
            </a:endParaRPr>
          </a:p>
          <a:p>
            <a:pPr indent="0" lvl="0" marL="0" rtl="0" algn="ctr">
              <a:spcBef>
                <a:spcPts val="0"/>
              </a:spcBef>
              <a:spcAft>
                <a:spcPts val="0"/>
              </a:spcAft>
              <a:buNone/>
            </a:pPr>
            <a:r>
              <a:t/>
            </a:r>
            <a:endParaRPr b="1" sz="2400">
              <a:solidFill>
                <a:srgbClr val="FFFFFF"/>
              </a:solidFill>
              <a:latin typeface="Merriweather"/>
              <a:ea typeface="Merriweather"/>
              <a:cs typeface="Merriweather"/>
              <a:sym typeface="Merriweather"/>
            </a:endParaRPr>
          </a:p>
        </p:txBody>
      </p:sp>
      <p:sp>
        <p:nvSpPr>
          <p:cNvPr id="366" name="Google Shape;366;p21"/>
          <p:cNvSpPr/>
          <p:nvPr/>
        </p:nvSpPr>
        <p:spPr>
          <a:xfrm>
            <a:off x="162613" y="3684650"/>
            <a:ext cx="6247500" cy="4458300"/>
          </a:xfrm>
          <a:prstGeom prst="rect">
            <a:avLst/>
          </a:prstGeom>
          <a:solidFill>
            <a:srgbClr val="FFFFFF"/>
          </a:solidFill>
          <a:ln cap="flat" cmpd="sng" w="28575">
            <a:solidFill>
              <a:srgbClr val="D9D9D9"/>
            </a:solidFill>
            <a:prstDash val="dashDot"/>
            <a:round/>
            <a:headEnd len="sm" w="sm" type="none"/>
            <a:tailEnd len="sm" w="sm" type="none"/>
          </a:ln>
        </p:spPr>
        <p:txBody>
          <a:bodyPr anchorCtr="0" anchor="ctr" bIns="91425" lIns="91425" spcFirstLastPara="1" rIns="91425" wrap="square" tIns="91425">
            <a:noAutofit/>
          </a:bodyPr>
          <a:lstStyle/>
          <a:p>
            <a:pPr indent="-342900" lvl="0" marL="457200" rtl="0" algn="l">
              <a:lnSpc>
                <a:spcPct val="115000"/>
              </a:lnSpc>
              <a:spcBef>
                <a:spcPts val="0"/>
              </a:spcBef>
              <a:spcAft>
                <a:spcPts val="0"/>
              </a:spcAft>
              <a:buSzPts val="1800"/>
              <a:buFont typeface="Merriweather"/>
              <a:buChar char="●"/>
            </a:pPr>
            <a:r>
              <a:rPr b="1" lang="en" sz="1800">
                <a:latin typeface="Merriweather"/>
                <a:ea typeface="Merriweather"/>
                <a:cs typeface="Merriweather"/>
                <a:sym typeface="Merriweather"/>
              </a:rPr>
              <a:t>Formed of </a:t>
            </a:r>
            <a:r>
              <a:rPr lang="en" sz="1800">
                <a:latin typeface="Merriweather"/>
                <a:ea typeface="Merriweather"/>
                <a:cs typeface="Merriweather"/>
                <a:sym typeface="Merriweather"/>
              </a:rPr>
              <a:t>skeletal muscle but is not under voluntary control</a:t>
            </a:r>
            <a:endParaRPr sz="1800">
              <a:latin typeface="Merriweather"/>
              <a:ea typeface="Merriweather"/>
              <a:cs typeface="Merriweather"/>
              <a:sym typeface="Merriweather"/>
            </a:endParaRPr>
          </a:p>
          <a:p>
            <a:pPr indent="-342900" lvl="0" marL="457200" rtl="0" algn="l">
              <a:lnSpc>
                <a:spcPct val="115000"/>
              </a:lnSpc>
              <a:spcBef>
                <a:spcPts val="0"/>
              </a:spcBef>
              <a:spcAft>
                <a:spcPts val="0"/>
              </a:spcAft>
              <a:buSzPts val="1800"/>
              <a:buFont typeface="Merriweather"/>
              <a:buChar char="●"/>
            </a:pPr>
            <a:r>
              <a:rPr lang="en" sz="1800">
                <a:latin typeface="Merriweather"/>
                <a:ea typeface="Merriweather"/>
                <a:cs typeface="Merriweather"/>
                <a:sym typeface="Merriweather"/>
              </a:rPr>
              <a:t>located at the lower end of pharynx</a:t>
            </a:r>
            <a:endParaRPr sz="1800">
              <a:latin typeface="Merriweather"/>
              <a:ea typeface="Merriweather"/>
              <a:cs typeface="Merriweather"/>
              <a:sym typeface="Merriweather"/>
            </a:endParaRPr>
          </a:p>
          <a:p>
            <a:pPr indent="-342900" lvl="0" marL="457200" rtl="0" algn="l">
              <a:lnSpc>
                <a:spcPct val="115000"/>
              </a:lnSpc>
              <a:spcBef>
                <a:spcPts val="0"/>
              </a:spcBef>
              <a:spcAft>
                <a:spcPts val="0"/>
              </a:spcAft>
              <a:buSzPts val="1800"/>
              <a:buFont typeface="Merriweather"/>
              <a:buChar char="●"/>
            </a:pPr>
            <a:r>
              <a:rPr lang="en" sz="1800">
                <a:latin typeface="Merriweather"/>
                <a:ea typeface="Merriweather"/>
                <a:cs typeface="Merriweather"/>
                <a:sym typeface="Merriweather"/>
              </a:rPr>
              <a:t>guards the entrance into the esophagus.</a:t>
            </a:r>
            <a:endParaRPr sz="1800">
              <a:latin typeface="Merriweather"/>
              <a:ea typeface="Merriweather"/>
              <a:cs typeface="Merriweather"/>
              <a:sym typeface="Merriweather"/>
            </a:endParaRPr>
          </a:p>
          <a:p>
            <a:pPr indent="0" lvl="0" marL="0" rtl="0" algn="l">
              <a:lnSpc>
                <a:spcPct val="115000"/>
              </a:lnSpc>
              <a:spcBef>
                <a:spcPts val="0"/>
              </a:spcBef>
              <a:spcAft>
                <a:spcPts val="0"/>
              </a:spcAft>
              <a:buNone/>
            </a:pPr>
            <a:r>
              <a:rPr b="1" lang="en" sz="1800">
                <a:latin typeface="Merriweather"/>
                <a:ea typeface="Merriweather"/>
                <a:cs typeface="Merriweather"/>
                <a:sym typeface="Merriweather"/>
              </a:rPr>
              <a:t>• It prevents</a:t>
            </a:r>
            <a:r>
              <a:rPr lang="en" sz="1800">
                <a:latin typeface="Merriweather"/>
                <a:ea typeface="Merriweather"/>
                <a:cs typeface="Merriweather"/>
                <a:sym typeface="Merriweather"/>
              </a:rPr>
              <a:t> : </a:t>
            </a:r>
            <a:endParaRPr sz="1800">
              <a:latin typeface="Merriweather"/>
              <a:ea typeface="Merriweather"/>
              <a:cs typeface="Merriweather"/>
              <a:sym typeface="Merriweather"/>
            </a:endParaRPr>
          </a:p>
          <a:p>
            <a:pPr indent="-342900" lvl="0" marL="457200" rtl="0" algn="l">
              <a:lnSpc>
                <a:spcPct val="115000"/>
              </a:lnSpc>
              <a:spcBef>
                <a:spcPts val="0"/>
              </a:spcBef>
              <a:spcAft>
                <a:spcPts val="0"/>
              </a:spcAft>
              <a:buSzPts val="1800"/>
              <a:buFont typeface="Merriweather"/>
              <a:buChar char="-"/>
            </a:pPr>
            <a:r>
              <a:rPr lang="en" sz="1800">
                <a:latin typeface="Merriweather"/>
                <a:ea typeface="Merriweather"/>
                <a:cs typeface="Merriweather"/>
                <a:sym typeface="Merriweather"/>
              </a:rPr>
              <a:t>esophageal air insufflation</a:t>
            </a:r>
            <a:r>
              <a:rPr baseline="30000" lang="en" sz="1800">
                <a:latin typeface="Merriweather"/>
                <a:ea typeface="Merriweather"/>
                <a:cs typeface="Merriweather"/>
                <a:sym typeface="Merriweather"/>
              </a:rPr>
              <a:t>1</a:t>
            </a:r>
            <a:r>
              <a:rPr lang="en" sz="1800">
                <a:latin typeface="Merriweather"/>
                <a:ea typeface="Merriweather"/>
                <a:cs typeface="Merriweather"/>
                <a:sym typeface="Merriweather"/>
              </a:rPr>
              <a:t> during negative intrathoracic pressure events(eg: inspiration.)  </a:t>
            </a:r>
            <a:endParaRPr sz="1800">
              <a:latin typeface="Merriweather"/>
              <a:ea typeface="Merriweather"/>
              <a:cs typeface="Merriweather"/>
              <a:sym typeface="Merriweather"/>
            </a:endParaRPr>
          </a:p>
          <a:p>
            <a:pPr indent="-342900" lvl="0" marL="457200" rtl="0" algn="l">
              <a:lnSpc>
                <a:spcPct val="115000"/>
              </a:lnSpc>
              <a:spcBef>
                <a:spcPts val="0"/>
              </a:spcBef>
              <a:spcAft>
                <a:spcPts val="0"/>
              </a:spcAft>
              <a:buSzPts val="1800"/>
              <a:buFont typeface="Merriweather"/>
              <a:buChar char="-"/>
            </a:pPr>
            <a:r>
              <a:rPr lang="en" sz="1800">
                <a:latin typeface="Merriweather"/>
                <a:ea typeface="Merriweather"/>
                <a:cs typeface="Merriweather"/>
                <a:sym typeface="Merriweather"/>
              </a:rPr>
              <a:t>esophagopharyngeal/laryngeal reflux during esophageal peristalsis.</a:t>
            </a:r>
            <a:endParaRPr sz="1800">
              <a:latin typeface="Merriweather"/>
              <a:ea typeface="Merriweather"/>
              <a:cs typeface="Merriweather"/>
              <a:sym typeface="Merriweather"/>
            </a:endParaRPr>
          </a:p>
          <a:p>
            <a:pPr indent="0" lvl="0" marL="0" rtl="0" algn="l">
              <a:lnSpc>
                <a:spcPct val="115000"/>
              </a:lnSpc>
              <a:spcBef>
                <a:spcPts val="0"/>
              </a:spcBef>
              <a:spcAft>
                <a:spcPts val="0"/>
              </a:spcAft>
              <a:buNone/>
            </a:pPr>
            <a:r>
              <a:rPr b="1" lang="en" sz="1800">
                <a:latin typeface="Merriweather"/>
                <a:ea typeface="Merriweather"/>
                <a:cs typeface="Merriweather"/>
                <a:sym typeface="Merriweather"/>
              </a:rPr>
              <a:t>• It relaxes during swallowing for about 1 sec </a:t>
            </a:r>
            <a:r>
              <a:rPr lang="en" sz="1800">
                <a:solidFill>
                  <a:schemeClr val="dk1"/>
                </a:solidFill>
                <a:latin typeface="Merriweather"/>
                <a:ea typeface="Merriweather"/>
                <a:cs typeface="Merriweather"/>
                <a:sym typeface="Merriweather"/>
              </a:rPr>
              <a:t>→ </a:t>
            </a:r>
            <a:r>
              <a:rPr b="1" lang="en" sz="1800">
                <a:latin typeface="Merriweather"/>
                <a:ea typeface="Merriweather"/>
                <a:cs typeface="Merriweather"/>
                <a:sym typeface="Merriweather"/>
              </a:rPr>
              <a:t>allowing the bolus to be forced through the relaxed UES.</a:t>
            </a:r>
            <a:endParaRPr b="1" sz="1800">
              <a:latin typeface="Merriweather"/>
              <a:ea typeface="Merriweather"/>
              <a:cs typeface="Merriweather"/>
              <a:sym typeface="Merriweather"/>
            </a:endParaRPr>
          </a:p>
        </p:txBody>
      </p:sp>
      <p:sp>
        <p:nvSpPr>
          <p:cNvPr id="367" name="Google Shape;367;p21"/>
          <p:cNvSpPr/>
          <p:nvPr/>
        </p:nvSpPr>
        <p:spPr>
          <a:xfrm>
            <a:off x="6996588" y="3684650"/>
            <a:ext cx="6709200" cy="4458300"/>
          </a:xfrm>
          <a:prstGeom prst="rect">
            <a:avLst/>
          </a:prstGeom>
          <a:solidFill>
            <a:srgbClr val="FFFFFF"/>
          </a:solidFill>
          <a:ln cap="flat" cmpd="sng" w="28575">
            <a:solidFill>
              <a:srgbClr val="D9D9D9"/>
            </a:solidFill>
            <a:prstDash val="dashDot"/>
            <a:round/>
            <a:headEnd len="sm" w="sm" type="none"/>
            <a:tailEnd len="sm" w="sm" type="none"/>
          </a:ln>
        </p:spPr>
        <p:txBody>
          <a:bodyPr anchorCtr="0" anchor="ctr" bIns="91425" lIns="91425" spcFirstLastPara="1" rIns="91425" wrap="square" tIns="91425">
            <a:noAutofit/>
          </a:bodyPr>
          <a:lstStyle/>
          <a:p>
            <a:pPr indent="-349250" lvl="0" marL="457200" rtl="0" algn="l">
              <a:lnSpc>
                <a:spcPct val="115000"/>
              </a:lnSpc>
              <a:spcBef>
                <a:spcPts val="0"/>
              </a:spcBef>
              <a:spcAft>
                <a:spcPts val="0"/>
              </a:spcAft>
              <a:buClr>
                <a:schemeClr val="dk1"/>
              </a:buClr>
              <a:buSzPts val="1900"/>
              <a:buFont typeface="Merriweather"/>
              <a:buChar char="●"/>
            </a:pPr>
            <a:r>
              <a:rPr lang="en" sz="1900">
                <a:solidFill>
                  <a:schemeClr val="dk1"/>
                </a:solidFill>
                <a:latin typeface="Merriweather"/>
                <a:ea typeface="Merriweather"/>
                <a:cs typeface="Merriweather"/>
                <a:sym typeface="Merriweather"/>
              </a:rPr>
              <a:t>Formed by circular muscles</a:t>
            </a:r>
            <a:endParaRPr sz="1900">
              <a:solidFill>
                <a:schemeClr val="dk1"/>
              </a:solidFill>
              <a:latin typeface="Merriweather"/>
              <a:ea typeface="Merriweather"/>
              <a:cs typeface="Merriweather"/>
              <a:sym typeface="Merriweather"/>
            </a:endParaRPr>
          </a:p>
          <a:p>
            <a:pPr indent="-349250" lvl="0" marL="457200" rtl="0" algn="l">
              <a:lnSpc>
                <a:spcPct val="115000"/>
              </a:lnSpc>
              <a:spcBef>
                <a:spcPts val="0"/>
              </a:spcBef>
              <a:spcAft>
                <a:spcPts val="0"/>
              </a:spcAft>
              <a:buClr>
                <a:schemeClr val="dk1"/>
              </a:buClr>
              <a:buSzPts val="1900"/>
              <a:buFont typeface="Merriweather"/>
              <a:buChar char="●"/>
            </a:pPr>
            <a:r>
              <a:rPr lang="en" sz="1900">
                <a:solidFill>
                  <a:schemeClr val="dk1"/>
                </a:solidFill>
                <a:latin typeface="Merriweather"/>
                <a:ea typeface="Merriweather"/>
                <a:cs typeface="Merriweather"/>
                <a:sym typeface="Merriweather"/>
              </a:rPr>
              <a:t>Extends </a:t>
            </a:r>
            <a:r>
              <a:rPr i="1" lang="en" sz="1900">
                <a:solidFill>
                  <a:srgbClr val="CC4125"/>
                </a:solidFill>
                <a:latin typeface="Merriweather"/>
                <a:ea typeface="Merriweather"/>
                <a:cs typeface="Merriweather"/>
                <a:sym typeface="Merriweather"/>
              </a:rPr>
              <a:t>3cm</a:t>
            </a:r>
            <a:r>
              <a:rPr lang="en" sz="1900">
                <a:solidFill>
                  <a:srgbClr val="CC4125"/>
                </a:solidFill>
                <a:latin typeface="Merriweather"/>
                <a:ea typeface="Merriweather"/>
                <a:cs typeface="Merriweather"/>
                <a:sym typeface="Merriweather"/>
              </a:rPr>
              <a:t> above</a:t>
            </a:r>
            <a:r>
              <a:rPr lang="en" sz="1900">
                <a:solidFill>
                  <a:schemeClr val="dk1"/>
                </a:solidFill>
                <a:latin typeface="Merriweather"/>
                <a:ea typeface="Merriweather"/>
                <a:cs typeface="Merriweather"/>
                <a:sym typeface="Merriweather"/>
              </a:rPr>
              <a:t> its junction with stomach</a:t>
            </a:r>
            <a:endParaRPr sz="1900">
              <a:solidFill>
                <a:schemeClr val="dk1"/>
              </a:solidFill>
              <a:latin typeface="Merriweather"/>
              <a:ea typeface="Merriweather"/>
              <a:cs typeface="Merriweather"/>
              <a:sym typeface="Merriweather"/>
            </a:endParaRPr>
          </a:p>
          <a:p>
            <a:pPr indent="-349250" lvl="0" marL="457200" rtl="0" algn="l">
              <a:lnSpc>
                <a:spcPct val="115000"/>
              </a:lnSpc>
              <a:spcBef>
                <a:spcPts val="0"/>
              </a:spcBef>
              <a:spcAft>
                <a:spcPts val="0"/>
              </a:spcAft>
              <a:buClr>
                <a:schemeClr val="dk1"/>
              </a:buClr>
              <a:buSzPts val="1900"/>
              <a:buFont typeface="Merriweather"/>
              <a:buChar char="●"/>
            </a:pPr>
            <a:r>
              <a:rPr lang="en" sz="1900">
                <a:solidFill>
                  <a:schemeClr val="dk1"/>
                </a:solidFill>
                <a:latin typeface="Merriweather"/>
                <a:ea typeface="Merriweather"/>
                <a:cs typeface="Merriweather"/>
                <a:sym typeface="Merriweather"/>
              </a:rPr>
              <a:t>Normally remains tonically constricted → Helps to </a:t>
            </a:r>
            <a:r>
              <a:rPr lang="en" sz="1900">
                <a:solidFill>
                  <a:srgbClr val="CC4125"/>
                </a:solidFill>
                <a:latin typeface="Merriweather"/>
                <a:ea typeface="Merriweather"/>
                <a:cs typeface="Merriweather"/>
                <a:sym typeface="Merriweather"/>
              </a:rPr>
              <a:t>prevent reflux</a:t>
            </a:r>
            <a:r>
              <a:rPr lang="en" sz="1900">
                <a:solidFill>
                  <a:schemeClr val="dk1"/>
                </a:solidFill>
                <a:latin typeface="Merriweather"/>
                <a:ea typeface="Merriweather"/>
                <a:cs typeface="Merriweather"/>
                <a:sym typeface="Merriweather"/>
              </a:rPr>
              <a:t> of gastric juice.</a:t>
            </a:r>
            <a:endParaRPr sz="1900">
              <a:solidFill>
                <a:schemeClr val="dk1"/>
              </a:solidFill>
              <a:latin typeface="Merriweather"/>
              <a:ea typeface="Merriweather"/>
              <a:cs typeface="Merriweather"/>
              <a:sym typeface="Merriweather"/>
            </a:endParaRPr>
          </a:p>
          <a:p>
            <a:pPr indent="-349250" lvl="0" marL="457200" rtl="0" algn="l">
              <a:lnSpc>
                <a:spcPct val="115000"/>
              </a:lnSpc>
              <a:spcBef>
                <a:spcPts val="0"/>
              </a:spcBef>
              <a:spcAft>
                <a:spcPts val="0"/>
              </a:spcAft>
              <a:buClr>
                <a:schemeClr val="dk1"/>
              </a:buClr>
              <a:buSzPts val="1900"/>
              <a:buFont typeface="Merriweather"/>
              <a:buChar char="●"/>
            </a:pPr>
            <a:r>
              <a:rPr b="1" lang="en" sz="1900">
                <a:solidFill>
                  <a:srgbClr val="45818E"/>
                </a:solidFill>
                <a:latin typeface="Merriweather"/>
                <a:ea typeface="Merriweather"/>
                <a:cs typeface="Merriweather"/>
                <a:sym typeface="Merriweather"/>
              </a:rPr>
              <a:t>Valvelike mechanism</a:t>
            </a:r>
            <a:r>
              <a:rPr lang="en" sz="1900">
                <a:solidFill>
                  <a:schemeClr val="dk1"/>
                </a:solidFill>
                <a:latin typeface="Merriweather"/>
                <a:ea typeface="Merriweather"/>
                <a:cs typeface="Merriweather"/>
                <a:sym typeface="Merriweather"/>
              </a:rPr>
              <a:t> of short portion of esophagus that extend slightly into the stomach also helps in preventing reflux.</a:t>
            </a:r>
            <a:endParaRPr sz="1900">
              <a:solidFill>
                <a:schemeClr val="dk1"/>
              </a:solidFill>
              <a:latin typeface="Merriweather"/>
              <a:ea typeface="Merriweather"/>
              <a:cs typeface="Merriweather"/>
              <a:sym typeface="Merriweather"/>
            </a:endParaRPr>
          </a:p>
          <a:p>
            <a:pPr indent="-349250" lvl="0" marL="457200" rtl="0" algn="l">
              <a:lnSpc>
                <a:spcPct val="115000"/>
              </a:lnSpc>
              <a:spcBef>
                <a:spcPts val="0"/>
              </a:spcBef>
              <a:spcAft>
                <a:spcPts val="0"/>
              </a:spcAft>
              <a:buClr>
                <a:schemeClr val="dk1"/>
              </a:buClr>
              <a:buSzPts val="1900"/>
              <a:buFont typeface="Merriweather"/>
              <a:buChar char="●"/>
            </a:pPr>
            <a:r>
              <a:rPr lang="en" sz="1900">
                <a:solidFill>
                  <a:schemeClr val="dk1"/>
                </a:solidFill>
                <a:latin typeface="Merriweather"/>
                <a:ea typeface="Merriweather"/>
                <a:cs typeface="Merriweather"/>
                <a:sym typeface="Merriweather"/>
              </a:rPr>
              <a:t>R</a:t>
            </a:r>
            <a:r>
              <a:rPr lang="en" sz="1900">
                <a:latin typeface="Merriweather"/>
                <a:ea typeface="Merriweather"/>
                <a:cs typeface="Merriweather"/>
                <a:sym typeface="Merriweather"/>
              </a:rPr>
              <a:t>elaxes ahead of esophageal peristaltic wave</a:t>
            </a:r>
            <a:endParaRPr sz="1900">
              <a:latin typeface="Merriweather"/>
              <a:ea typeface="Merriweather"/>
              <a:cs typeface="Merriweather"/>
              <a:sym typeface="Merriweather"/>
            </a:endParaRPr>
          </a:p>
          <a:p>
            <a:pPr indent="0" lvl="0" marL="457200" rtl="0" algn="l">
              <a:lnSpc>
                <a:spcPct val="115000"/>
              </a:lnSpc>
              <a:spcBef>
                <a:spcPts val="0"/>
              </a:spcBef>
              <a:spcAft>
                <a:spcPts val="0"/>
              </a:spcAft>
              <a:buNone/>
            </a:pPr>
            <a:r>
              <a:rPr lang="en" sz="1900">
                <a:latin typeface="Merriweather"/>
                <a:ea typeface="Merriweather"/>
                <a:cs typeface="Merriweather"/>
                <a:sym typeface="Merriweather"/>
              </a:rPr>
              <a:t>“receptive relaxation” → emptying of the propelled food into the stomach.</a:t>
            </a:r>
            <a:endParaRPr sz="1900">
              <a:latin typeface="Merriweather"/>
              <a:ea typeface="Merriweather"/>
              <a:cs typeface="Merriweather"/>
              <a:sym typeface="Merriweather"/>
            </a:endParaRPr>
          </a:p>
          <a:p>
            <a:pPr indent="-349250" lvl="0" marL="457200" rtl="0" algn="l">
              <a:lnSpc>
                <a:spcPct val="115000"/>
              </a:lnSpc>
              <a:spcBef>
                <a:spcPts val="0"/>
              </a:spcBef>
              <a:spcAft>
                <a:spcPts val="0"/>
              </a:spcAft>
              <a:buClr>
                <a:schemeClr val="dk1"/>
              </a:buClr>
              <a:buSzPts val="1900"/>
              <a:buFont typeface="Merriweather"/>
              <a:buChar char="●"/>
            </a:pPr>
            <a:r>
              <a:rPr b="1" lang="en" sz="1900">
                <a:solidFill>
                  <a:srgbClr val="674EA7"/>
                </a:solidFill>
                <a:latin typeface="Merriweather"/>
                <a:ea typeface="Merriweather"/>
                <a:cs typeface="Merriweather"/>
                <a:sym typeface="Merriweather"/>
              </a:rPr>
              <a:t>Failure</a:t>
            </a:r>
            <a:r>
              <a:rPr lang="en" sz="1900">
                <a:latin typeface="Merriweather"/>
                <a:ea typeface="Merriweather"/>
                <a:cs typeface="Merriweather"/>
                <a:sym typeface="Merriweather"/>
              </a:rPr>
              <a:t> of the sphincter to relax will result in </a:t>
            </a:r>
            <a:r>
              <a:rPr lang="en" sz="1900" u="sng">
                <a:solidFill>
                  <a:srgbClr val="FF0000"/>
                </a:solidFill>
                <a:latin typeface="Merriweather"/>
                <a:ea typeface="Merriweather"/>
                <a:cs typeface="Merriweather"/>
                <a:sym typeface="Merriweather"/>
              </a:rPr>
              <a:t>achalasia</a:t>
            </a:r>
            <a:r>
              <a:rPr lang="en" sz="1900">
                <a:latin typeface="Merriweather"/>
                <a:ea typeface="Merriweather"/>
                <a:cs typeface="Merriweather"/>
                <a:sym typeface="Merriweather"/>
              </a:rPr>
              <a:t>.</a:t>
            </a:r>
            <a:endParaRPr sz="1900">
              <a:latin typeface="Merriweather"/>
              <a:ea typeface="Merriweather"/>
              <a:cs typeface="Merriweather"/>
              <a:sym typeface="Merriweather"/>
            </a:endParaRPr>
          </a:p>
        </p:txBody>
      </p:sp>
      <p:cxnSp>
        <p:nvCxnSpPr>
          <p:cNvPr id="368" name="Google Shape;368;p21"/>
          <p:cNvCxnSpPr>
            <a:stCxn id="367" idx="2"/>
            <a:endCxn id="353" idx="0"/>
          </p:cNvCxnSpPr>
          <p:nvPr/>
        </p:nvCxnSpPr>
        <p:spPr>
          <a:xfrm rot="5400000">
            <a:off x="6650388" y="4822550"/>
            <a:ext cx="380400" cy="7021200"/>
          </a:xfrm>
          <a:prstGeom prst="bentConnector3">
            <a:avLst>
              <a:gd fmla="val 50006" name="adj1"/>
            </a:avLst>
          </a:prstGeom>
          <a:noFill/>
          <a:ln cap="flat" cmpd="sng" w="47625">
            <a:solidFill>
              <a:srgbClr val="D9D2E9"/>
            </a:solidFill>
            <a:prstDash val="solid"/>
            <a:round/>
            <a:headEnd len="med" w="med" type="none"/>
            <a:tailEnd len="med" w="med" type="none"/>
          </a:ln>
        </p:spPr>
      </p:cxnSp>
      <p:cxnSp>
        <p:nvCxnSpPr>
          <p:cNvPr id="369" name="Google Shape;369;p21"/>
          <p:cNvCxnSpPr>
            <a:stCxn id="367" idx="2"/>
            <a:endCxn id="346" idx="0"/>
          </p:cNvCxnSpPr>
          <p:nvPr/>
        </p:nvCxnSpPr>
        <p:spPr>
          <a:xfrm flipH="1" rot="-5400000">
            <a:off x="10471338" y="8022800"/>
            <a:ext cx="380400" cy="620700"/>
          </a:xfrm>
          <a:prstGeom prst="bentConnector3">
            <a:avLst>
              <a:gd fmla="val 50006" name="adj1"/>
            </a:avLst>
          </a:prstGeom>
          <a:noFill/>
          <a:ln cap="flat" cmpd="sng" w="47625">
            <a:solidFill>
              <a:srgbClr val="D9D2E9"/>
            </a:solidFill>
            <a:prstDash val="solid"/>
            <a:round/>
            <a:headEnd len="med" w="med" type="none"/>
            <a:tailEnd len="med" w="med" type="none"/>
          </a:ln>
        </p:spPr>
      </p:cxnSp>
      <p:sp>
        <p:nvSpPr>
          <p:cNvPr id="346" name="Google Shape;346;p21"/>
          <p:cNvSpPr/>
          <p:nvPr/>
        </p:nvSpPr>
        <p:spPr>
          <a:xfrm>
            <a:off x="8856813" y="8523425"/>
            <a:ext cx="4230300" cy="1137000"/>
          </a:xfrm>
          <a:prstGeom prst="roundRect">
            <a:avLst>
              <a:gd fmla="val 16667" name="adj"/>
            </a:avLst>
          </a:prstGeom>
          <a:solidFill>
            <a:srgbClr val="B4A7D6"/>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Merriweather"/>
                <a:ea typeface="Merriweather"/>
                <a:cs typeface="Merriweather"/>
                <a:sym typeface="Merriweather"/>
              </a:rPr>
              <a:t>Control of LES Function</a:t>
            </a:r>
            <a:endParaRPr b="1" sz="2400">
              <a:solidFill>
                <a:srgbClr val="FFFFFF"/>
              </a:solidFill>
              <a:latin typeface="Merriweather"/>
              <a:ea typeface="Merriweather"/>
              <a:cs typeface="Merriweather"/>
              <a:sym typeface="Merriweather"/>
            </a:endParaRPr>
          </a:p>
        </p:txBody>
      </p:sp>
      <p:sp>
        <p:nvSpPr>
          <p:cNvPr id="355" name="Google Shape;355;p21"/>
          <p:cNvSpPr/>
          <p:nvPr/>
        </p:nvSpPr>
        <p:spPr>
          <a:xfrm>
            <a:off x="693100" y="16323475"/>
            <a:ext cx="7082400" cy="1707300"/>
          </a:xfrm>
          <a:prstGeom prst="rect">
            <a:avLst/>
          </a:prstGeom>
          <a:solidFill>
            <a:srgbClr val="FFFFFF"/>
          </a:solidFill>
          <a:ln cap="flat" cmpd="sng" w="19050">
            <a:solidFill>
              <a:srgbClr val="D9D2E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100">
                <a:solidFill>
                  <a:srgbClr val="351C75"/>
                </a:solidFill>
                <a:latin typeface="Merriweather"/>
                <a:ea typeface="Merriweather"/>
                <a:cs typeface="Merriweather"/>
                <a:sym typeface="Merriweather"/>
              </a:rPr>
              <a:t>● The diaphragm wraps around the esophagus at the level of lower esophageal sphincter (LES).</a:t>
            </a:r>
            <a:endParaRPr sz="2100">
              <a:solidFill>
                <a:srgbClr val="351C75"/>
              </a:solidFill>
              <a:latin typeface="Merriweather"/>
              <a:ea typeface="Merriweather"/>
              <a:cs typeface="Merriweather"/>
              <a:sym typeface="Merriweather"/>
            </a:endParaRPr>
          </a:p>
          <a:p>
            <a:pPr indent="0" lvl="0" marL="0" rtl="0" algn="l">
              <a:spcBef>
                <a:spcPts val="0"/>
              </a:spcBef>
              <a:spcAft>
                <a:spcPts val="0"/>
              </a:spcAft>
              <a:buNone/>
            </a:pPr>
            <a:r>
              <a:rPr lang="en" sz="2400">
                <a:solidFill>
                  <a:schemeClr val="dk1"/>
                </a:solidFill>
                <a:latin typeface="Merriweather"/>
                <a:ea typeface="Merriweather"/>
                <a:cs typeface="Merriweather"/>
                <a:sym typeface="Merriweather"/>
              </a:rPr>
              <a:t>→ </a:t>
            </a:r>
            <a:r>
              <a:rPr lang="en" sz="2100">
                <a:solidFill>
                  <a:srgbClr val="8E7CC3"/>
                </a:solidFill>
                <a:latin typeface="Merriweather"/>
                <a:ea typeface="Merriweather"/>
                <a:cs typeface="Merriweather"/>
                <a:sym typeface="Merriweather"/>
              </a:rPr>
              <a:t>contraction of the diaphragm helps to increase the pressure at the LES during inspiration.</a:t>
            </a:r>
            <a:endParaRPr sz="2100">
              <a:solidFill>
                <a:srgbClr val="8E7CC3"/>
              </a:solidFill>
              <a:latin typeface="Merriweather"/>
              <a:ea typeface="Merriweather"/>
              <a:cs typeface="Merriweather"/>
              <a:sym typeface="Merriweather"/>
            </a:endParaRPr>
          </a:p>
        </p:txBody>
      </p:sp>
      <p:sp>
        <p:nvSpPr>
          <p:cNvPr id="370" name="Google Shape;370;p21"/>
          <p:cNvSpPr/>
          <p:nvPr/>
        </p:nvSpPr>
        <p:spPr>
          <a:xfrm>
            <a:off x="693100" y="14714300"/>
            <a:ext cx="7082400" cy="863400"/>
          </a:xfrm>
          <a:prstGeom prst="rect">
            <a:avLst/>
          </a:prstGeom>
          <a:solidFill>
            <a:srgbClr val="FFFFFF"/>
          </a:solidFill>
          <a:ln cap="flat" cmpd="sng" w="19050">
            <a:solidFill>
              <a:srgbClr val="D9D2E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100">
                <a:solidFill>
                  <a:srgbClr val="351C75"/>
                </a:solidFill>
                <a:latin typeface="Merriweather"/>
                <a:ea typeface="Merriweather"/>
                <a:cs typeface="Merriweather"/>
                <a:sym typeface="Merriweather"/>
              </a:rPr>
              <a:t>● </a:t>
            </a:r>
            <a:r>
              <a:rPr lang="en" sz="2100">
                <a:solidFill>
                  <a:schemeClr val="dk1"/>
                </a:solidFill>
                <a:latin typeface="Merriweather"/>
                <a:ea typeface="Merriweather"/>
                <a:cs typeface="Merriweather"/>
                <a:sym typeface="Merriweather"/>
              </a:rPr>
              <a:t>Resting pressure</a:t>
            </a:r>
            <a:r>
              <a:rPr lang="en" sz="2100">
                <a:solidFill>
                  <a:srgbClr val="351C75"/>
                </a:solidFill>
                <a:latin typeface="Merriweather"/>
                <a:ea typeface="Merriweather"/>
                <a:cs typeface="Merriweather"/>
                <a:sym typeface="Merriweather"/>
              </a:rPr>
              <a:t> </a:t>
            </a:r>
            <a:r>
              <a:rPr lang="en" sz="2100">
                <a:solidFill>
                  <a:srgbClr val="8E7CC3"/>
                </a:solidFill>
                <a:latin typeface="Merriweather"/>
                <a:ea typeface="Merriweather"/>
                <a:cs typeface="Merriweather"/>
                <a:sym typeface="Merriweather"/>
              </a:rPr>
              <a:t>(15-30 mmHg).</a:t>
            </a:r>
            <a:endParaRPr sz="2100">
              <a:solidFill>
                <a:srgbClr val="351C75"/>
              </a:solidFill>
              <a:latin typeface="Merriweather"/>
              <a:ea typeface="Merriweather"/>
              <a:cs typeface="Merriweather"/>
              <a:sym typeface="Merriweather"/>
            </a:endParaRPr>
          </a:p>
        </p:txBody>
      </p:sp>
      <p:cxnSp>
        <p:nvCxnSpPr>
          <p:cNvPr id="371" name="Google Shape;371;p21"/>
          <p:cNvCxnSpPr>
            <a:stCxn id="353" idx="1"/>
            <a:endCxn id="352" idx="1"/>
          </p:cNvCxnSpPr>
          <p:nvPr/>
        </p:nvCxnSpPr>
        <p:spPr>
          <a:xfrm flipH="1">
            <a:off x="693188" y="9091925"/>
            <a:ext cx="115200" cy="2872200"/>
          </a:xfrm>
          <a:prstGeom prst="bentConnector3">
            <a:avLst>
              <a:gd fmla="val 306782" name="adj1"/>
            </a:avLst>
          </a:prstGeom>
          <a:noFill/>
          <a:ln cap="flat" cmpd="sng" w="47625">
            <a:solidFill>
              <a:srgbClr val="D9D2E9"/>
            </a:solidFill>
            <a:prstDash val="solid"/>
            <a:round/>
            <a:headEnd len="med" w="med" type="none"/>
            <a:tailEnd len="med" w="med" type="none"/>
          </a:ln>
        </p:spPr>
      </p:cxnSp>
      <p:cxnSp>
        <p:nvCxnSpPr>
          <p:cNvPr id="372" name="Google Shape;372;p21"/>
          <p:cNvCxnSpPr>
            <a:stCxn id="353" idx="1"/>
            <a:endCxn id="370" idx="1"/>
          </p:cNvCxnSpPr>
          <p:nvPr/>
        </p:nvCxnSpPr>
        <p:spPr>
          <a:xfrm flipH="1">
            <a:off x="693188" y="9091925"/>
            <a:ext cx="115200" cy="6054000"/>
          </a:xfrm>
          <a:prstGeom prst="bentConnector3">
            <a:avLst>
              <a:gd fmla="val 306782" name="adj1"/>
            </a:avLst>
          </a:prstGeom>
          <a:noFill/>
          <a:ln cap="flat" cmpd="sng" w="47625">
            <a:solidFill>
              <a:srgbClr val="D9D2E9"/>
            </a:solidFill>
            <a:prstDash val="solid"/>
            <a:round/>
            <a:headEnd len="med" w="med" type="none"/>
            <a:tailEnd len="med" w="med" type="none"/>
          </a:ln>
        </p:spPr>
      </p:cxnSp>
      <p:cxnSp>
        <p:nvCxnSpPr>
          <p:cNvPr id="373" name="Google Shape;373;p21"/>
          <p:cNvCxnSpPr>
            <a:stCxn id="346" idx="1"/>
            <a:endCxn id="374" idx="1"/>
          </p:cNvCxnSpPr>
          <p:nvPr/>
        </p:nvCxnSpPr>
        <p:spPr>
          <a:xfrm flipH="1">
            <a:off x="8540013" y="9091925"/>
            <a:ext cx="316800" cy="1837200"/>
          </a:xfrm>
          <a:prstGeom prst="bentConnector3">
            <a:avLst>
              <a:gd fmla="val 175162" name="adj1"/>
            </a:avLst>
          </a:prstGeom>
          <a:noFill/>
          <a:ln cap="flat" cmpd="sng" w="47625">
            <a:solidFill>
              <a:srgbClr val="D9D2E9"/>
            </a:solidFill>
            <a:prstDash val="solid"/>
            <a:round/>
            <a:headEnd len="med" w="med" type="none"/>
            <a:tailEnd len="med" w="med" type="none"/>
          </a:ln>
        </p:spPr>
      </p:cxnSp>
      <p:sp>
        <p:nvSpPr>
          <p:cNvPr id="374" name="Google Shape;374;p21"/>
          <p:cNvSpPr/>
          <p:nvPr/>
        </p:nvSpPr>
        <p:spPr>
          <a:xfrm>
            <a:off x="8540025" y="9804625"/>
            <a:ext cx="4863900" cy="2248800"/>
          </a:xfrm>
          <a:prstGeom prst="rect">
            <a:avLst/>
          </a:prstGeom>
          <a:solidFill>
            <a:srgbClr val="FFFFFF"/>
          </a:solidFill>
          <a:ln cap="flat" cmpd="sng" w="19050">
            <a:solidFill>
              <a:srgbClr val="D9D2E9"/>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351C75"/>
                </a:solidFill>
                <a:latin typeface="Merriweather"/>
                <a:ea typeface="Merriweather"/>
                <a:cs typeface="Merriweather"/>
                <a:sym typeface="Merriweather"/>
              </a:rPr>
              <a:t>● During swallowing, efferent inhibitory impulses from vagus nerve </a:t>
            </a:r>
            <a:r>
              <a:rPr lang="en" sz="2000">
                <a:solidFill>
                  <a:srgbClr val="8E7CC3"/>
                </a:solidFill>
                <a:latin typeface="Merriweather"/>
                <a:ea typeface="Merriweather"/>
                <a:cs typeface="Merriweather"/>
                <a:sym typeface="Merriweather"/>
              </a:rPr>
              <a:t>cause the sphincter to relax</a:t>
            </a:r>
            <a:r>
              <a:rPr lang="en" sz="2000">
                <a:solidFill>
                  <a:srgbClr val="351C75"/>
                </a:solidFill>
                <a:latin typeface="Merriweather"/>
                <a:ea typeface="Merriweather"/>
                <a:cs typeface="Merriweather"/>
                <a:sym typeface="Merriweather"/>
              </a:rPr>
              <a:t>.</a:t>
            </a:r>
            <a:endParaRPr sz="2000">
              <a:solidFill>
                <a:srgbClr val="351C75"/>
              </a:solidFill>
              <a:latin typeface="Merriweather"/>
              <a:ea typeface="Merriweather"/>
              <a:cs typeface="Merriweather"/>
              <a:sym typeface="Merriweather"/>
            </a:endParaRPr>
          </a:p>
          <a:p>
            <a:pPr indent="-355600" lvl="0" marL="457200" rtl="0" algn="l">
              <a:spcBef>
                <a:spcPts val="0"/>
              </a:spcBef>
              <a:spcAft>
                <a:spcPts val="0"/>
              </a:spcAft>
              <a:buClr>
                <a:srgbClr val="351C75"/>
              </a:buClr>
              <a:buSzPts val="2000"/>
              <a:buFont typeface="Merriweather"/>
              <a:buChar char="●"/>
            </a:pPr>
            <a:r>
              <a:rPr lang="en" sz="2000">
                <a:solidFill>
                  <a:srgbClr val="351C75"/>
                </a:solidFill>
                <a:latin typeface="Merriweather"/>
                <a:ea typeface="Merriweather"/>
                <a:cs typeface="Merriweather"/>
                <a:sym typeface="Merriweather"/>
              </a:rPr>
              <a:t>Transmitters:</a:t>
            </a:r>
            <a:endParaRPr sz="2000">
              <a:solidFill>
                <a:srgbClr val="351C75"/>
              </a:solidFill>
              <a:latin typeface="Merriweather"/>
              <a:ea typeface="Merriweather"/>
              <a:cs typeface="Merriweather"/>
              <a:sym typeface="Merriweather"/>
            </a:endParaRPr>
          </a:p>
          <a:p>
            <a:pPr indent="-355600" lvl="0" marL="457200" rtl="0" algn="l">
              <a:spcBef>
                <a:spcPts val="0"/>
              </a:spcBef>
              <a:spcAft>
                <a:spcPts val="0"/>
              </a:spcAft>
              <a:buClr>
                <a:srgbClr val="351C75"/>
              </a:buClr>
              <a:buSzPts val="2000"/>
              <a:buFont typeface="Merriweather"/>
              <a:buChar char="-"/>
            </a:pPr>
            <a:r>
              <a:rPr lang="en" sz="2000">
                <a:solidFill>
                  <a:srgbClr val="351C75"/>
                </a:solidFill>
                <a:latin typeface="Merriweather"/>
                <a:ea typeface="Merriweather"/>
                <a:cs typeface="Merriweather"/>
                <a:sym typeface="Merriweather"/>
              </a:rPr>
              <a:t>Nitric oxide (NO) or</a:t>
            </a:r>
            <a:endParaRPr sz="2000">
              <a:solidFill>
                <a:srgbClr val="351C75"/>
              </a:solidFill>
              <a:latin typeface="Merriweather"/>
              <a:ea typeface="Merriweather"/>
              <a:cs typeface="Merriweather"/>
              <a:sym typeface="Merriweather"/>
            </a:endParaRPr>
          </a:p>
          <a:p>
            <a:pPr indent="-355600" lvl="0" marL="457200" rtl="0" algn="l">
              <a:spcBef>
                <a:spcPts val="0"/>
              </a:spcBef>
              <a:spcAft>
                <a:spcPts val="0"/>
              </a:spcAft>
              <a:buClr>
                <a:srgbClr val="351C75"/>
              </a:buClr>
              <a:buSzPts val="2000"/>
              <a:buFont typeface="Merriweather"/>
              <a:buChar char="-"/>
            </a:pPr>
            <a:r>
              <a:rPr lang="en" sz="2000">
                <a:solidFill>
                  <a:srgbClr val="351C75"/>
                </a:solidFill>
                <a:latin typeface="Merriweather"/>
                <a:ea typeface="Merriweather"/>
                <a:cs typeface="Merriweather"/>
                <a:sym typeface="Merriweather"/>
              </a:rPr>
              <a:t>Vasoactive intestinal peptide (VIP).</a:t>
            </a:r>
            <a:endParaRPr sz="2000">
              <a:solidFill>
                <a:srgbClr val="351C75"/>
              </a:solidFill>
              <a:latin typeface="Merriweather"/>
              <a:ea typeface="Merriweather"/>
              <a:cs typeface="Merriweather"/>
              <a:sym typeface="Merriweather"/>
            </a:endParaRPr>
          </a:p>
          <a:p>
            <a:pPr indent="0" lvl="0" marL="0" rtl="0" algn="l">
              <a:spcBef>
                <a:spcPts val="0"/>
              </a:spcBef>
              <a:spcAft>
                <a:spcPts val="0"/>
              </a:spcAft>
              <a:buNone/>
            </a:pPr>
            <a:r>
              <a:t/>
            </a:r>
            <a:endParaRPr sz="2000">
              <a:latin typeface="Merriweather"/>
              <a:ea typeface="Merriweather"/>
              <a:cs typeface="Merriweather"/>
              <a:sym typeface="Merriweather"/>
            </a:endParaRPr>
          </a:p>
        </p:txBody>
      </p:sp>
      <p:sp>
        <p:nvSpPr>
          <p:cNvPr id="347" name="Google Shape;347;p21"/>
          <p:cNvSpPr/>
          <p:nvPr/>
        </p:nvSpPr>
        <p:spPr>
          <a:xfrm>
            <a:off x="8540013" y="12197636"/>
            <a:ext cx="4863900" cy="1137000"/>
          </a:xfrm>
          <a:prstGeom prst="rect">
            <a:avLst/>
          </a:prstGeom>
          <a:solidFill>
            <a:srgbClr val="FFFFFF"/>
          </a:solidFill>
          <a:ln cap="flat" cmpd="sng" w="19050">
            <a:solidFill>
              <a:srgbClr val="D9D2E9"/>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351C75"/>
                </a:solidFill>
                <a:latin typeface="Merriweather"/>
                <a:ea typeface="Merriweather"/>
                <a:cs typeface="Merriweather"/>
                <a:sym typeface="Merriweather"/>
              </a:rPr>
              <a:t>● The gastrin hormone, released from the stomach by food, </a:t>
            </a:r>
            <a:r>
              <a:rPr lang="en" sz="2100">
                <a:solidFill>
                  <a:srgbClr val="8E7CC3"/>
                </a:solidFill>
                <a:latin typeface="Merriweather"/>
                <a:ea typeface="Merriweather"/>
                <a:cs typeface="Merriweather"/>
                <a:sym typeface="Merriweather"/>
              </a:rPr>
              <a:t>contracts LES.</a:t>
            </a:r>
            <a:endParaRPr sz="2100">
              <a:solidFill>
                <a:srgbClr val="8E7CC3"/>
              </a:solidFill>
              <a:latin typeface="Merriweather"/>
              <a:ea typeface="Merriweather"/>
              <a:cs typeface="Merriweather"/>
              <a:sym typeface="Merriweather"/>
            </a:endParaRPr>
          </a:p>
          <a:p>
            <a:pPr indent="0" lvl="0" marL="0" rtl="0" algn="l">
              <a:spcBef>
                <a:spcPts val="0"/>
              </a:spcBef>
              <a:spcAft>
                <a:spcPts val="0"/>
              </a:spcAft>
              <a:buNone/>
            </a:pPr>
            <a:r>
              <a:t/>
            </a:r>
            <a:endParaRPr sz="2100">
              <a:latin typeface="Merriweather"/>
              <a:ea typeface="Merriweather"/>
              <a:cs typeface="Merriweather"/>
              <a:sym typeface="Merriweather"/>
            </a:endParaRPr>
          </a:p>
        </p:txBody>
      </p:sp>
      <p:sp>
        <p:nvSpPr>
          <p:cNvPr id="351" name="Google Shape;351;p21"/>
          <p:cNvSpPr/>
          <p:nvPr/>
        </p:nvSpPr>
        <p:spPr>
          <a:xfrm>
            <a:off x="8540013" y="16861620"/>
            <a:ext cx="4863900" cy="1565100"/>
          </a:xfrm>
          <a:prstGeom prst="rect">
            <a:avLst/>
          </a:prstGeom>
          <a:solidFill>
            <a:srgbClr val="FFFFFF"/>
          </a:solidFill>
          <a:ln cap="flat" cmpd="sng" w="19050">
            <a:solidFill>
              <a:srgbClr val="D9D2E9"/>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Merriweather"/>
                <a:ea typeface="Merriweather"/>
                <a:cs typeface="Merriweather"/>
                <a:sym typeface="Merriweather"/>
              </a:rPr>
              <a:t>●</a:t>
            </a:r>
            <a:r>
              <a:rPr lang="en" sz="2100">
                <a:solidFill>
                  <a:srgbClr val="351C75"/>
                </a:solidFill>
                <a:latin typeface="Merriweather"/>
                <a:ea typeface="Merriweather"/>
                <a:cs typeface="Merriweather"/>
                <a:sym typeface="Merriweather"/>
              </a:rPr>
              <a:t> Between swallows, tonic vagal cholinergic impulses maintain contraction</a:t>
            </a:r>
            <a:r>
              <a:rPr lang="en" sz="2100">
                <a:latin typeface="Merriweather"/>
                <a:ea typeface="Merriweather"/>
                <a:cs typeface="Merriweather"/>
                <a:sym typeface="Merriweather"/>
              </a:rPr>
              <a:t> </a:t>
            </a:r>
            <a:r>
              <a:rPr lang="en" sz="2100">
                <a:solidFill>
                  <a:srgbClr val="8E7CC3"/>
                </a:solidFill>
                <a:latin typeface="Merriweather"/>
                <a:ea typeface="Merriweather"/>
                <a:cs typeface="Merriweather"/>
                <a:sym typeface="Merriweather"/>
              </a:rPr>
              <a:t>to keep the sphincter closed.</a:t>
            </a:r>
            <a:endParaRPr sz="2100">
              <a:solidFill>
                <a:srgbClr val="8E7CC3"/>
              </a:solidFill>
              <a:latin typeface="Merriweather"/>
              <a:ea typeface="Merriweather"/>
              <a:cs typeface="Merriweather"/>
              <a:sym typeface="Merriweather"/>
            </a:endParaRPr>
          </a:p>
          <a:p>
            <a:pPr indent="0" lvl="0" marL="0" rtl="0" algn="l">
              <a:spcBef>
                <a:spcPts val="0"/>
              </a:spcBef>
              <a:spcAft>
                <a:spcPts val="0"/>
              </a:spcAft>
              <a:buNone/>
            </a:pPr>
            <a:r>
              <a:t/>
            </a:r>
            <a:endParaRPr sz="2100">
              <a:latin typeface="Merriweather"/>
              <a:ea typeface="Merriweather"/>
              <a:cs typeface="Merriweather"/>
              <a:sym typeface="Merriweather"/>
            </a:endParaRPr>
          </a:p>
        </p:txBody>
      </p:sp>
      <p:sp>
        <p:nvSpPr>
          <p:cNvPr id="375" name="Google Shape;375;p21"/>
          <p:cNvSpPr/>
          <p:nvPr/>
        </p:nvSpPr>
        <p:spPr>
          <a:xfrm>
            <a:off x="8540025" y="14721800"/>
            <a:ext cx="4863900" cy="2053800"/>
          </a:xfrm>
          <a:prstGeom prst="rect">
            <a:avLst/>
          </a:prstGeom>
          <a:solidFill>
            <a:srgbClr val="FFFFFF"/>
          </a:solidFill>
          <a:ln cap="flat" cmpd="sng" w="19050">
            <a:solidFill>
              <a:srgbClr val="D9D2E9"/>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351C75"/>
                </a:solidFill>
                <a:latin typeface="Merriweather"/>
                <a:ea typeface="Merriweather"/>
                <a:cs typeface="Merriweather"/>
                <a:sym typeface="Merriweather"/>
              </a:rPr>
              <a:t>● Contraction of the circular musculature of the sphincter is regulated by:</a:t>
            </a:r>
            <a:endParaRPr sz="2100">
              <a:solidFill>
                <a:srgbClr val="351C75"/>
              </a:solidFill>
              <a:latin typeface="Merriweather"/>
              <a:ea typeface="Merriweather"/>
              <a:cs typeface="Merriweather"/>
              <a:sym typeface="Merriweather"/>
            </a:endParaRPr>
          </a:p>
          <a:p>
            <a:pPr indent="-361950" lvl="0" marL="457200" rtl="0" algn="l">
              <a:spcBef>
                <a:spcPts val="0"/>
              </a:spcBef>
              <a:spcAft>
                <a:spcPts val="0"/>
              </a:spcAft>
              <a:buClr>
                <a:srgbClr val="351C75"/>
              </a:buClr>
              <a:buSzPts val="2100"/>
              <a:buFont typeface="Merriweather"/>
              <a:buChar char="-"/>
            </a:pPr>
            <a:r>
              <a:rPr lang="en" sz="2100">
                <a:solidFill>
                  <a:srgbClr val="351C75"/>
                </a:solidFill>
                <a:latin typeface="Merriweather"/>
                <a:ea typeface="Merriweather"/>
                <a:cs typeface="Merriweather"/>
                <a:sym typeface="Merriweather"/>
              </a:rPr>
              <a:t>Nerves</a:t>
            </a:r>
            <a:endParaRPr sz="2100">
              <a:solidFill>
                <a:srgbClr val="351C75"/>
              </a:solidFill>
              <a:latin typeface="Merriweather"/>
              <a:ea typeface="Merriweather"/>
              <a:cs typeface="Merriweather"/>
              <a:sym typeface="Merriweather"/>
            </a:endParaRPr>
          </a:p>
          <a:p>
            <a:pPr indent="-361950" lvl="0" marL="457200" rtl="0" algn="l">
              <a:spcBef>
                <a:spcPts val="0"/>
              </a:spcBef>
              <a:spcAft>
                <a:spcPts val="0"/>
              </a:spcAft>
              <a:buClr>
                <a:srgbClr val="351C75"/>
              </a:buClr>
              <a:buSzPts val="2100"/>
              <a:buFont typeface="Merriweather"/>
              <a:buChar char="-"/>
            </a:pPr>
            <a:r>
              <a:rPr lang="en" sz="2100">
                <a:solidFill>
                  <a:srgbClr val="351C75"/>
                </a:solidFill>
                <a:latin typeface="Merriweather"/>
                <a:ea typeface="Merriweather"/>
                <a:cs typeface="Merriweather"/>
                <a:sym typeface="Merriweather"/>
              </a:rPr>
              <a:t>Hormones</a:t>
            </a:r>
            <a:endParaRPr sz="2100">
              <a:solidFill>
                <a:srgbClr val="351C75"/>
              </a:solidFill>
              <a:latin typeface="Merriweather"/>
              <a:ea typeface="Merriweather"/>
              <a:cs typeface="Merriweather"/>
              <a:sym typeface="Merriweather"/>
            </a:endParaRPr>
          </a:p>
          <a:p>
            <a:pPr indent="-361950" lvl="0" marL="457200" rtl="0" algn="l">
              <a:spcBef>
                <a:spcPts val="0"/>
              </a:spcBef>
              <a:spcAft>
                <a:spcPts val="0"/>
              </a:spcAft>
              <a:buClr>
                <a:srgbClr val="351C75"/>
              </a:buClr>
              <a:buSzPts val="2100"/>
              <a:buFont typeface="Merriweather"/>
              <a:buChar char="-"/>
            </a:pPr>
            <a:r>
              <a:rPr lang="en" sz="2100">
                <a:solidFill>
                  <a:srgbClr val="351C75"/>
                </a:solidFill>
                <a:latin typeface="Merriweather"/>
                <a:ea typeface="Merriweather"/>
                <a:cs typeface="Merriweather"/>
                <a:sym typeface="Merriweather"/>
              </a:rPr>
              <a:t>Neurotransmitter.</a:t>
            </a:r>
            <a:endParaRPr sz="2100">
              <a:solidFill>
                <a:srgbClr val="351C75"/>
              </a:solidFill>
              <a:latin typeface="Merriweather"/>
              <a:ea typeface="Merriweather"/>
              <a:cs typeface="Merriweather"/>
              <a:sym typeface="Merriweather"/>
            </a:endParaRPr>
          </a:p>
          <a:p>
            <a:pPr indent="0" lvl="0" marL="0" rtl="0" algn="l">
              <a:spcBef>
                <a:spcPts val="0"/>
              </a:spcBef>
              <a:spcAft>
                <a:spcPts val="0"/>
              </a:spcAft>
              <a:buNone/>
            </a:pPr>
            <a:r>
              <a:t/>
            </a:r>
            <a:endParaRPr sz="2100">
              <a:latin typeface="Merriweather"/>
              <a:ea typeface="Merriweather"/>
              <a:cs typeface="Merriweather"/>
              <a:sym typeface="Merriweather"/>
            </a:endParaRPr>
          </a:p>
        </p:txBody>
      </p:sp>
      <p:sp>
        <p:nvSpPr>
          <p:cNvPr id="349" name="Google Shape;349;p21"/>
          <p:cNvSpPr/>
          <p:nvPr/>
        </p:nvSpPr>
        <p:spPr>
          <a:xfrm>
            <a:off x="8540013" y="13459719"/>
            <a:ext cx="4863900" cy="1137000"/>
          </a:xfrm>
          <a:prstGeom prst="rect">
            <a:avLst/>
          </a:prstGeom>
          <a:solidFill>
            <a:srgbClr val="FFFFFF"/>
          </a:solidFill>
          <a:ln cap="flat" cmpd="sng" w="19050">
            <a:solidFill>
              <a:srgbClr val="D9D2E9"/>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351C75"/>
                </a:solidFill>
                <a:latin typeface="Merriweather"/>
                <a:ea typeface="Merriweather"/>
                <a:cs typeface="Merriweather"/>
                <a:sym typeface="Merriweather"/>
              </a:rPr>
              <a:t>● Secretin and </a:t>
            </a:r>
            <a:r>
              <a:rPr lang="en" sz="2100">
                <a:solidFill>
                  <a:srgbClr val="351C75"/>
                </a:solidFill>
                <a:latin typeface="Merriweather"/>
                <a:ea typeface="Merriweather"/>
                <a:cs typeface="Merriweather"/>
                <a:sym typeface="Merriweather"/>
              </a:rPr>
              <a:t>cholecystokinin</a:t>
            </a:r>
            <a:r>
              <a:rPr lang="en" sz="2100">
                <a:solidFill>
                  <a:srgbClr val="351C75"/>
                </a:solidFill>
                <a:latin typeface="Merriweather"/>
                <a:ea typeface="Merriweather"/>
                <a:cs typeface="Merriweather"/>
                <a:sym typeface="Merriweather"/>
              </a:rPr>
              <a:t> (CCK), are released from the upper small intestine,</a:t>
            </a:r>
            <a:r>
              <a:rPr lang="en" sz="2100">
                <a:solidFill>
                  <a:srgbClr val="674EA7"/>
                </a:solidFill>
                <a:latin typeface="Merriweather"/>
                <a:ea typeface="Merriweather"/>
                <a:cs typeface="Merriweather"/>
                <a:sym typeface="Merriweather"/>
              </a:rPr>
              <a:t> </a:t>
            </a:r>
            <a:r>
              <a:rPr lang="en" sz="2100">
                <a:solidFill>
                  <a:srgbClr val="8E7CC3"/>
                </a:solidFill>
                <a:latin typeface="Merriweather"/>
                <a:ea typeface="Merriweather"/>
                <a:cs typeface="Merriweather"/>
                <a:sym typeface="Merriweather"/>
              </a:rPr>
              <a:t>relax the LES.</a:t>
            </a:r>
            <a:endParaRPr sz="2100">
              <a:solidFill>
                <a:srgbClr val="8E7CC3"/>
              </a:solidFill>
              <a:latin typeface="Merriweather"/>
              <a:ea typeface="Merriweather"/>
              <a:cs typeface="Merriweather"/>
              <a:sym typeface="Merriweather"/>
            </a:endParaRPr>
          </a:p>
          <a:p>
            <a:pPr indent="0" lvl="0" marL="0" rtl="0" algn="l">
              <a:spcBef>
                <a:spcPts val="0"/>
              </a:spcBef>
              <a:spcAft>
                <a:spcPts val="0"/>
              </a:spcAft>
              <a:buNone/>
            </a:pPr>
            <a:r>
              <a:t/>
            </a:r>
            <a:endParaRPr sz="2100">
              <a:latin typeface="Merriweather"/>
              <a:ea typeface="Merriweather"/>
              <a:cs typeface="Merriweather"/>
              <a:sym typeface="Merriweather"/>
            </a:endParaRPr>
          </a:p>
        </p:txBody>
      </p:sp>
      <p:cxnSp>
        <p:nvCxnSpPr>
          <p:cNvPr id="376" name="Google Shape;376;p21"/>
          <p:cNvCxnSpPr>
            <a:stCxn id="346" idx="1"/>
            <a:endCxn id="375" idx="1"/>
          </p:cNvCxnSpPr>
          <p:nvPr/>
        </p:nvCxnSpPr>
        <p:spPr>
          <a:xfrm flipH="1">
            <a:off x="8540013" y="9091925"/>
            <a:ext cx="316800" cy="6656700"/>
          </a:xfrm>
          <a:prstGeom prst="bentConnector3">
            <a:avLst>
              <a:gd fmla="val 175162" name="adj1"/>
            </a:avLst>
          </a:prstGeom>
          <a:noFill/>
          <a:ln cap="flat" cmpd="sng" w="47625">
            <a:solidFill>
              <a:srgbClr val="D9D2E9"/>
            </a:solidFill>
            <a:prstDash val="solid"/>
            <a:round/>
            <a:headEnd len="med" w="med" type="none"/>
            <a:tailEnd len="med" w="med" type="none"/>
          </a:ln>
        </p:spPr>
      </p:cxnSp>
      <p:sp>
        <p:nvSpPr>
          <p:cNvPr id="377" name="Google Shape;377;p21"/>
          <p:cNvSpPr/>
          <p:nvPr/>
        </p:nvSpPr>
        <p:spPr>
          <a:xfrm>
            <a:off x="545100" y="18360700"/>
            <a:ext cx="13585500" cy="433500"/>
          </a:xfrm>
          <a:prstGeom prst="rect">
            <a:avLst/>
          </a:prstGeom>
          <a:solidFill>
            <a:srgbClr val="93C47D"/>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78" name="Google Shape;378;p21"/>
          <p:cNvSpPr/>
          <p:nvPr/>
        </p:nvSpPr>
        <p:spPr>
          <a:xfrm>
            <a:off x="0" y="18360700"/>
            <a:ext cx="4686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379" name="Google Shape;379;p21"/>
          <p:cNvSpPr txBox="1"/>
          <p:nvPr/>
        </p:nvSpPr>
        <p:spPr>
          <a:xfrm>
            <a:off x="630800" y="18306325"/>
            <a:ext cx="25632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FFFFFF"/>
                </a:solidFill>
                <a:latin typeface="Oswald"/>
                <a:ea typeface="Oswald"/>
                <a:cs typeface="Oswald"/>
                <a:sym typeface="Oswald"/>
              </a:rPr>
              <a:t>FOOTNOTES</a:t>
            </a:r>
            <a:endParaRPr sz="2500">
              <a:solidFill>
                <a:srgbClr val="FFFFFF"/>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