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19935825" cx="14097000"/>
  <p:notesSz cx="6858000" cy="9144000"/>
  <p:embeddedFontLst>
    <p:embeddedFont>
      <p:font typeface="Oswald"/>
      <p:regular r:id="rId23"/>
      <p:bold r:id="rId24"/>
    </p:embeddedFont>
    <p:embeddedFont>
      <p:font typeface="Merriweather Black"/>
      <p:bold r:id="rId25"/>
      <p:boldItalic r:id="rId26"/>
    </p:embeddedFont>
    <p:embeddedFont>
      <p:font typeface="Merriweather"/>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279">
          <p15:clr>
            <a:srgbClr val="A4A3A4"/>
          </p15:clr>
        </p15:guide>
        <p15:guide id="2" pos="44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8C40E094-604B-43D1-9B7E-8D23D50C6497}">
  <a:tblStyle styleId="{8C40E094-604B-43D1-9B7E-8D23D50C649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44415498-8574-45DD-A741-3EA023F7B8CD}"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6279" orient="horz"/>
        <p:guide pos="44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Oswald-bold.fntdata"/><Relationship Id="rId23" Type="http://schemas.openxmlformats.org/officeDocument/2006/relationships/font" Target="fonts/Oswal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erriweatherBlack-boldItalic.fntdata"/><Relationship Id="rId25" Type="http://schemas.openxmlformats.org/officeDocument/2006/relationships/font" Target="fonts/MerriweatherBlack-bold.fntdata"/><Relationship Id="rId28" Type="http://schemas.openxmlformats.org/officeDocument/2006/relationships/font" Target="fonts/Merriweather-bold.fntdata"/><Relationship Id="rId27" Type="http://schemas.openxmlformats.org/officeDocument/2006/relationships/font" Target="fonts/Merriweather-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erriweather-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Merriweather-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758be8cb29_0_149: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58be8cb29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g75a7b10ea7_0_1811: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75a7b10ea7_0_18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g75a7b10ea7_0_1899: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75a7b10ea7_0_18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Google Shape;420;g75a7b10ea7_0_1866: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75a7b10ea7_0_18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4" name="Shape 444"/>
        <p:cNvGrpSpPr/>
        <p:nvPr/>
      </p:nvGrpSpPr>
      <p:grpSpPr>
        <a:xfrm>
          <a:off x="0" y="0"/>
          <a:ext cx="0" cy="0"/>
          <a:chOff x="0" y="0"/>
          <a:chExt cx="0" cy="0"/>
        </a:xfrm>
      </p:grpSpPr>
      <p:sp>
        <p:nvSpPr>
          <p:cNvPr id="445" name="Google Shape;445;g75a7b10ea7_0_2076: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75a7b10ea7_0_20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9" name="Shape 459"/>
        <p:cNvGrpSpPr/>
        <p:nvPr/>
      </p:nvGrpSpPr>
      <p:grpSpPr>
        <a:xfrm>
          <a:off x="0" y="0"/>
          <a:ext cx="0" cy="0"/>
          <a:chOff x="0" y="0"/>
          <a:chExt cx="0" cy="0"/>
        </a:xfrm>
      </p:grpSpPr>
      <p:sp>
        <p:nvSpPr>
          <p:cNvPr id="460" name="Google Shape;460;g70bcc51ca211c9ee_0: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70bcc51ca211c9ee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3" name="Shape 473"/>
        <p:cNvGrpSpPr/>
        <p:nvPr/>
      </p:nvGrpSpPr>
      <p:grpSpPr>
        <a:xfrm>
          <a:off x="0" y="0"/>
          <a:ext cx="0" cy="0"/>
          <a:chOff x="0" y="0"/>
          <a:chExt cx="0" cy="0"/>
        </a:xfrm>
      </p:grpSpPr>
      <p:sp>
        <p:nvSpPr>
          <p:cNvPr id="474" name="Google Shape;474;g758be8cb29_0_315:notes"/>
          <p:cNvSpPr/>
          <p:nvPr>
            <p:ph idx="2" type="sldImg"/>
          </p:nvPr>
        </p:nvSpPr>
        <p:spPr>
          <a:xfrm>
            <a:off x="2216979"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758be8cb29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2" name="Shape 482"/>
        <p:cNvGrpSpPr/>
        <p:nvPr/>
      </p:nvGrpSpPr>
      <p:grpSpPr>
        <a:xfrm>
          <a:off x="0" y="0"/>
          <a:ext cx="0" cy="0"/>
          <a:chOff x="0" y="0"/>
          <a:chExt cx="0" cy="0"/>
        </a:xfrm>
      </p:grpSpPr>
      <p:sp>
        <p:nvSpPr>
          <p:cNvPr id="483" name="Google Shape;483;g758be8cb29_0_321:notes"/>
          <p:cNvSpPr/>
          <p:nvPr>
            <p:ph idx="2" type="sldImg"/>
          </p:nvPr>
        </p:nvSpPr>
        <p:spPr>
          <a:xfrm>
            <a:off x="2216979"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758be8cb29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234f9ba87545e440_0: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34f9ba87545e44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75a7b10ea7_0_2124: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75a7b10ea7_0_2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75a7b10ea7_0_780: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75a7b10ea7_0_7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75a7b10ea7_0_716: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75a7b10ea7_0_7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75a7b10ea7_0_849: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75a7b10ea7_0_8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75a7b10ea7_0_2180: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75a7b10ea7_0_2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75a7b10ea7_0_889: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75a7b10ea7_0_8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g75a7b10ea7_0_1730: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75a7b10ea7_0_17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80550" y="2885918"/>
            <a:ext cx="13135800" cy="7955700"/>
          </a:xfrm>
          <a:prstGeom prst="rect">
            <a:avLst/>
          </a:prstGeom>
        </p:spPr>
        <p:txBody>
          <a:bodyPr anchorCtr="0" anchor="b" bIns="212075" lIns="212075" spcFirstLastPara="1" rIns="212075" wrap="square" tIns="212075">
            <a:noAutofit/>
          </a:bodyPr>
          <a:lstStyle>
            <a:lvl1pPr lvl="0" algn="ctr">
              <a:spcBef>
                <a:spcPts val="0"/>
              </a:spcBef>
              <a:spcAft>
                <a:spcPts val="0"/>
              </a:spcAft>
              <a:buSzPts val="12100"/>
              <a:buNone/>
              <a:defRPr sz="12100"/>
            </a:lvl1pPr>
            <a:lvl2pPr lvl="1" algn="ctr">
              <a:spcBef>
                <a:spcPts val="0"/>
              </a:spcBef>
              <a:spcAft>
                <a:spcPts val="0"/>
              </a:spcAft>
              <a:buSzPts val="12100"/>
              <a:buNone/>
              <a:defRPr sz="12100"/>
            </a:lvl2pPr>
            <a:lvl3pPr lvl="2" algn="ctr">
              <a:spcBef>
                <a:spcPts val="0"/>
              </a:spcBef>
              <a:spcAft>
                <a:spcPts val="0"/>
              </a:spcAft>
              <a:buSzPts val="12100"/>
              <a:buNone/>
              <a:defRPr sz="12100"/>
            </a:lvl3pPr>
            <a:lvl4pPr lvl="3" algn="ctr">
              <a:spcBef>
                <a:spcPts val="0"/>
              </a:spcBef>
              <a:spcAft>
                <a:spcPts val="0"/>
              </a:spcAft>
              <a:buSzPts val="12100"/>
              <a:buNone/>
              <a:defRPr sz="12100"/>
            </a:lvl4pPr>
            <a:lvl5pPr lvl="4" algn="ctr">
              <a:spcBef>
                <a:spcPts val="0"/>
              </a:spcBef>
              <a:spcAft>
                <a:spcPts val="0"/>
              </a:spcAft>
              <a:buSzPts val="12100"/>
              <a:buNone/>
              <a:defRPr sz="12100"/>
            </a:lvl5pPr>
            <a:lvl6pPr lvl="5" algn="ctr">
              <a:spcBef>
                <a:spcPts val="0"/>
              </a:spcBef>
              <a:spcAft>
                <a:spcPts val="0"/>
              </a:spcAft>
              <a:buSzPts val="12100"/>
              <a:buNone/>
              <a:defRPr sz="12100"/>
            </a:lvl6pPr>
            <a:lvl7pPr lvl="6" algn="ctr">
              <a:spcBef>
                <a:spcPts val="0"/>
              </a:spcBef>
              <a:spcAft>
                <a:spcPts val="0"/>
              </a:spcAft>
              <a:buSzPts val="12100"/>
              <a:buNone/>
              <a:defRPr sz="12100"/>
            </a:lvl7pPr>
            <a:lvl8pPr lvl="7" algn="ctr">
              <a:spcBef>
                <a:spcPts val="0"/>
              </a:spcBef>
              <a:spcAft>
                <a:spcPts val="0"/>
              </a:spcAft>
              <a:buSzPts val="12100"/>
              <a:buNone/>
              <a:defRPr sz="12100"/>
            </a:lvl8pPr>
            <a:lvl9pPr lvl="8" algn="ctr">
              <a:spcBef>
                <a:spcPts val="0"/>
              </a:spcBef>
              <a:spcAft>
                <a:spcPts val="0"/>
              </a:spcAft>
              <a:buSzPts val="12100"/>
              <a:buNone/>
              <a:defRPr sz="12100"/>
            </a:lvl9pPr>
          </a:lstStyle>
          <a:p/>
        </p:txBody>
      </p:sp>
      <p:sp>
        <p:nvSpPr>
          <p:cNvPr id="11" name="Google Shape;11;p2"/>
          <p:cNvSpPr txBox="1"/>
          <p:nvPr>
            <p:ph idx="1" type="subTitle"/>
          </p:nvPr>
        </p:nvSpPr>
        <p:spPr>
          <a:xfrm>
            <a:off x="480538" y="10984859"/>
            <a:ext cx="13135800" cy="3072000"/>
          </a:xfrm>
          <a:prstGeom prst="rect">
            <a:avLst/>
          </a:prstGeom>
        </p:spPr>
        <p:txBody>
          <a:bodyPr anchorCtr="0" anchor="t" bIns="212075" lIns="212075" spcFirstLastPara="1" rIns="212075" wrap="square" tIns="212075">
            <a:noAutofit/>
          </a:bodyPr>
          <a:lstStyle>
            <a:lvl1pPr lvl="0" algn="ctr">
              <a:lnSpc>
                <a:spcPct val="100000"/>
              </a:lnSpc>
              <a:spcBef>
                <a:spcPts val="0"/>
              </a:spcBef>
              <a:spcAft>
                <a:spcPts val="0"/>
              </a:spcAft>
              <a:buSzPts val="6500"/>
              <a:buNone/>
              <a:defRPr sz="6500"/>
            </a:lvl1pPr>
            <a:lvl2pPr lvl="1" algn="ctr">
              <a:lnSpc>
                <a:spcPct val="100000"/>
              </a:lnSpc>
              <a:spcBef>
                <a:spcPts val="0"/>
              </a:spcBef>
              <a:spcAft>
                <a:spcPts val="0"/>
              </a:spcAft>
              <a:buSzPts val="6500"/>
              <a:buNone/>
              <a:defRPr sz="6500"/>
            </a:lvl2pPr>
            <a:lvl3pPr lvl="2" algn="ctr">
              <a:lnSpc>
                <a:spcPct val="100000"/>
              </a:lnSpc>
              <a:spcBef>
                <a:spcPts val="0"/>
              </a:spcBef>
              <a:spcAft>
                <a:spcPts val="0"/>
              </a:spcAft>
              <a:buSzPts val="6500"/>
              <a:buNone/>
              <a:defRPr sz="6500"/>
            </a:lvl3pPr>
            <a:lvl4pPr lvl="3" algn="ctr">
              <a:lnSpc>
                <a:spcPct val="100000"/>
              </a:lnSpc>
              <a:spcBef>
                <a:spcPts val="0"/>
              </a:spcBef>
              <a:spcAft>
                <a:spcPts val="0"/>
              </a:spcAft>
              <a:buSzPts val="6500"/>
              <a:buNone/>
              <a:defRPr sz="6500"/>
            </a:lvl4pPr>
            <a:lvl5pPr lvl="4" algn="ctr">
              <a:lnSpc>
                <a:spcPct val="100000"/>
              </a:lnSpc>
              <a:spcBef>
                <a:spcPts val="0"/>
              </a:spcBef>
              <a:spcAft>
                <a:spcPts val="0"/>
              </a:spcAft>
              <a:buSzPts val="6500"/>
              <a:buNone/>
              <a:defRPr sz="6500"/>
            </a:lvl5pPr>
            <a:lvl6pPr lvl="5" algn="ctr">
              <a:lnSpc>
                <a:spcPct val="100000"/>
              </a:lnSpc>
              <a:spcBef>
                <a:spcPts val="0"/>
              </a:spcBef>
              <a:spcAft>
                <a:spcPts val="0"/>
              </a:spcAft>
              <a:buSzPts val="6500"/>
              <a:buNone/>
              <a:defRPr sz="6500"/>
            </a:lvl6pPr>
            <a:lvl7pPr lvl="6" algn="ctr">
              <a:lnSpc>
                <a:spcPct val="100000"/>
              </a:lnSpc>
              <a:spcBef>
                <a:spcPts val="0"/>
              </a:spcBef>
              <a:spcAft>
                <a:spcPts val="0"/>
              </a:spcAft>
              <a:buSzPts val="6500"/>
              <a:buNone/>
              <a:defRPr sz="6500"/>
            </a:lvl7pPr>
            <a:lvl8pPr lvl="7" algn="ctr">
              <a:lnSpc>
                <a:spcPct val="100000"/>
              </a:lnSpc>
              <a:spcBef>
                <a:spcPts val="0"/>
              </a:spcBef>
              <a:spcAft>
                <a:spcPts val="0"/>
              </a:spcAft>
              <a:buSzPts val="6500"/>
              <a:buNone/>
              <a:defRPr sz="6500"/>
            </a:lvl8pPr>
            <a:lvl9pPr lvl="8" algn="ctr">
              <a:lnSpc>
                <a:spcPct val="100000"/>
              </a:lnSpc>
              <a:spcBef>
                <a:spcPts val="0"/>
              </a:spcBef>
              <a:spcAft>
                <a:spcPts val="0"/>
              </a:spcAft>
              <a:buSzPts val="6500"/>
              <a:buNone/>
              <a:defRPr sz="6500"/>
            </a:lvl9pPr>
          </a:lstStyle>
          <a:p/>
        </p:txBody>
      </p:sp>
      <p:sp>
        <p:nvSpPr>
          <p:cNvPr id="12" name="Google Shape;12;p2"/>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480538" y="4287259"/>
            <a:ext cx="13135800" cy="7610400"/>
          </a:xfrm>
          <a:prstGeom prst="rect">
            <a:avLst/>
          </a:prstGeom>
        </p:spPr>
        <p:txBody>
          <a:bodyPr anchorCtr="0" anchor="b" bIns="212075" lIns="212075" spcFirstLastPara="1" rIns="212075" wrap="square" tIns="212075">
            <a:noAutofit/>
          </a:bodyPr>
          <a:lstStyle>
            <a:lvl1pPr lvl="0" algn="ctr">
              <a:spcBef>
                <a:spcPts val="0"/>
              </a:spcBef>
              <a:spcAft>
                <a:spcPts val="0"/>
              </a:spcAft>
              <a:buSzPts val="27800"/>
              <a:buNone/>
              <a:defRPr sz="27800"/>
            </a:lvl1pPr>
            <a:lvl2pPr lvl="1" algn="ctr">
              <a:spcBef>
                <a:spcPts val="0"/>
              </a:spcBef>
              <a:spcAft>
                <a:spcPts val="0"/>
              </a:spcAft>
              <a:buSzPts val="27800"/>
              <a:buNone/>
              <a:defRPr sz="27800"/>
            </a:lvl2pPr>
            <a:lvl3pPr lvl="2" algn="ctr">
              <a:spcBef>
                <a:spcPts val="0"/>
              </a:spcBef>
              <a:spcAft>
                <a:spcPts val="0"/>
              </a:spcAft>
              <a:buSzPts val="27800"/>
              <a:buNone/>
              <a:defRPr sz="27800"/>
            </a:lvl3pPr>
            <a:lvl4pPr lvl="3" algn="ctr">
              <a:spcBef>
                <a:spcPts val="0"/>
              </a:spcBef>
              <a:spcAft>
                <a:spcPts val="0"/>
              </a:spcAft>
              <a:buSzPts val="27800"/>
              <a:buNone/>
              <a:defRPr sz="27800"/>
            </a:lvl4pPr>
            <a:lvl5pPr lvl="4" algn="ctr">
              <a:spcBef>
                <a:spcPts val="0"/>
              </a:spcBef>
              <a:spcAft>
                <a:spcPts val="0"/>
              </a:spcAft>
              <a:buSzPts val="27800"/>
              <a:buNone/>
              <a:defRPr sz="27800"/>
            </a:lvl5pPr>
            <a:lvl6pPr lvl="5" algn="ctr">
              <a:spcBef>
                <a:spcPts val="0"/>
              </a:spcBef>
              <a:spcAft>
                <a:spcPts val="0"/>
              </a:spcAft>
              <a:buSzPts val="27800"/>
              <a:buNone/>
              <a:defRPr sz="27800"/>
            </a:lvl6pPr>
            <a:lvl7pPr lvl="6" algn="ctr">
              <a:spcBef>
                <a:spcPts val="0"/>
              </a:spcBef>
              <a:spcAft>
                <a:spcPts val="0"/>
              </a:spcAft>
              <a:buSzPts val="27800"/>
              <a:buNone/>
              <a:defRPr sz="27800"/>
            </a:lvl7pPr>
            <a:lvl8pPr lvl="7" algn="ctr">
              <a:spcBef>
                <a:spcPts val="0"/>
              </a:spcBef>
              <a:spcAft>
                <a:spcPts val="0"/>
              </a:spcAft>
              <a:buSzPts val="27800"/>
              <a:buNone/>
              <a:defRPr sz="27800"/>
            </a:lvl8pPr>
            <a:lvl9pPr lvl="8" algn="ctr">
              <a:spcBef>
                <a:spcPts val="0"/>
              </a:spcBef>
              <a:spcAft>
                <a:spcPts val="0"/>
              </a:spcAft>
              <a:buSzPts val="27800"/>
              <a:buNone/>
              <a:defRPr sz="27800"/>
            </a:lvl9pPr>
          </a:lstStyle>
          <a:p>
            <a:r>
              <a:t>xx%</a:t>
            </a:r>
          </a:p>
        </p:txBody>
      </p:sp>
      <p:sp>
        <p:nvSpPr>
          <p:cNvPr id="46" name="Google Shape;46;p11"/>
          <p:cNvSpPr txBox="1"/>
          <p:nvPr>
            <p:ph idx="1" type="body"/>
          </p:nvPr>
        </p:nvSpPr>
        <p:spPr>
          <a:xfrm>
            <a:off x="480538" y="12217791"/>
            <a:ext cx="13135800" cy="5041800"/>
          </a:xfrm>
          <a:prstGeom prst="rect">
            <a:avLst/>
          </a:prstGeom>
        </p:spPr>
        <p:txBody>
          <a:bodyPr anchorCtr="0" anchor="t" bIns="212075" lIns="212075" spcFirstLastPara="1" rIns="212075" wrap="square" tIns="212075">
            <a:noAutofit/>
          </a:bodyPr>
          <a:lstStyle>
            <a:lvl1pPr indent="-495300" lvl="0" marL="457200" algn="ctr">
              <a:spcBef>
                <a:spcPts val="0"/>
              </a:spcBef>
              <a:spcAft>
                <a:spcPts val="0"/>
              </a:spcAft>
              <a:buSzPts val="4200"/>
              <a:buChar char="●"/>
              <a:defRPr/>
            </a:lvl1pPr>
            <a:lvl2pPr indent="-431800" lvl="1" marL="914400" algn="ctr">
              <a:spcBef>
                <a:spcPts val="3700"/>
              </a:spcBef>
              <a:spcAft>
                <a:spcPts val="0"/>
              </a:spcAft>
              <a:buSzPts val="3200"/>
              <a:buChar char="○"/>
              <a:defRPr/>
            </a:lvl2pPr>
            <a:lvl3pPr indent="-431800" lvl="2" marL="1371600" algn="ctr">
              <a:spcBef>
                <a:spcPts val="3700"/>
              </a:spcBef>
              <a:spcAft>
                <a:spcPts val="0"/>
              </a:spcAft>
              <a:buSzPts val="3200"/>
              <a:buChar char="■"/>
              <a:defRPr/>
            </a:lvl3pPr>
            <a:lvl4pPr indent="-431800" lvl="3" marL="1828800" algn="ctr">
              <a:spcBef>
                <a:spcPts val="3700"/>
              </a:spcBef>
              <a:spcAft>
                <a:spcPts val="0"/>
              </a:spcAft>
              <a:buSzPts val="3200"/>
              <a:buChar char="●"/>
              <a:defRPr/>
            </a:lvl4pPr>
            <a:lvl5pPr indent="-431800" lvl="4" marL="2286000" algn="ctr">
              <a:spcBef>
                <a:spcPts val="3700"/>
              </a:spcBef>
              <a:spcAft>
                <a:spcPts val="0"/>
              </a:spcAft>
              <a:buSzPts val="3200"/>
              <a:buChar char="○"/>
              <a:defRPr/>
            </a:lvl5pPr>
            <a:lvl6pPr indent="-431800" lvl="5" marL="2743200" algn="ctr">
              <a:spcBef>
                <a:spcPts val="3700"/>
              </a:spcBef>
              <a:spcAft>
                <a:spcPts val="0"/>
              </a:spcAft>
              <a:buSzPts val="3200"/>
              <a:buChar char="■"/>
              <a:defRPr/>
            </a:lvl6pPr>
            <a:lvl7pPr indent="-431800" lvl="6" marL="3200400" algn="ctr">
              <a:spcBef>
                <a:spcPts val="3700"/>
              </a:spcBef>
              <a:spcAft>
                <a:spcPts val="0"/>
              </a:spcAft>
              <a:buSzPts val="3200"/>
              <a:buChar char="●"/>
              <a:defRPr/>
            </a:lvl7pPr>
            <a:lvl8pPr indent="-431800" lvl="7" marL="3657600" algn="ctr">
              <a:spcBef>
                <a:spcPts val="3700"/>
              </a:spcBef>
              <a:spcAft>
                <a:spcPts val="0"/>
              </a:spcAft>
              <a:buSzPts val="3200"/>
              <a:buChar char="○"/>
              <a:defRPr/>
            </a:lvl8pPr>
            <a:lvl9pPr indent="-431800" lvl="8" marL="4114800" algn="ctr">
              <a:spcBef>
                <a:spcPts val="3700"/>
              </a:spcBef>
              <a:spcAft>
                <a:spcPts val="3700"/>
              </a:spcAft>
              <a:buSzPts val="3200"/>
              <a:buChar char="■"/>
              <a:defRPr/>
            </a:lvl9pPr>
          </a:lstStyle>
          <a:p/>
        </p:txBody>
      </p:sp>
      <p:sp>
        <p:nvSpPr>
          <p:cNvPr id="47" name="Google Shape;47;p11"/>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480538" y="8336535"/>
            <a:ext cx="13135800" cy="3262800"/>
          </a:xfrm>
          <a:prstGeom prst="rect">
            <a:avLst/>
          </a:prstGeom>
        </p:spPr>
        <p:txBody>
          <a:bodyPr anchorCtr="0" anchor="ctr" bIns="212075" lIns="212075" spcFirstLastPara="1" rIns="212075" wrap="square" tIns="212075">
            <a:noAutofit/>
          </a:bodyPr>
          <a:lstStyle>
            <a:lvl1pPr lvl="0" algn="ctr">
              <a:spcBef>
                <a:spcPts val="0"/>
              </a:spcBef>
              <a:spcAft>
                <a:spcPts val="0"/>
              </a:spcAft>
              <a:buSzPts val="8400"/>
              <a:buNone/>
              <a:defRPr sz="8400"/>
            </a:lvl1pPr>
            <a:lvl2pPr lvl="1" algn="ctr">
              <a:spcBef>
                <a:spcPts val="0"/>
              </a:spcBef>
              <a:spcAft>
                <a:spcPts val="0"/>
              </a:spcAft>
              <a:buSzPts val="8400"/>
              <a:buNone/>
              <a:defRPr sz="8400"/>
            </a:lvl2pPr>
            <a:lvl3pPr lvl="2" algn="ctr">
              <a:spcBef>
                <a:spcPts val="0"/>
              </a:spcBef>
              <a:spcAft>
                <a:spcPts val="0"/>
              </a:spcAft>
              <a:buSzPts val="8400"/>
              <a:buNone/>
              <a:defRPr sz="8400"/>
            </a:lvl3pPr>
            <a:lvl4pPr lvl="3" algn="ctr">
              <a:spcBef>
                <a:spcPts val="0"/>
              </a:spcBef>
              <a:spcAft>
                <a:spcPts val="0"/>
              </a:spcAft>
              <a:buSzPts val="8400"/>
              <a:buNone/>
              <a:defRPr sz="8400"/>
            </a:lvl4pPr>
            <a:lvl5pPr lvl="4" algn="ctr">
              <a:spcBef>
                <a:spcPts val="0"/>
              </a:spcBef>
              <a:spcAft>
                <a:spcPts val="0"/>
              </a:spcAft>
              <a:buSzPts val="8400"/>
              <a:buNone/>
              <a:defRPr sz="8400"/>
            </a:lvl5pPr>
            <a:lvl6pPr lvl="5" algn="ctr">
              <a:spcBef>
                <a:spcPts val="0"/>
              </a:spcBef>
              <a:spcAft>
                <a:spcPts val="0"/>
              </a:spcAft>
              <a:buSzPts val="8400"/>
              <a:buNone/>
              <a:defRPr sz="8400"/>
            </a:lvl6pPr>
            <a:lvl7pPr lvl="6" algn="ctr">
              <a:spcBef>
                <a:spcPts val="0"/>
              </a:spcBef>
              <a:spcAft>
                <a:spcPts val="0"/>
              </a:spcAft>
              <a:buSzPts val="8400"/>
              <a:buNone/>
              <a:defRPr sz="8400"/>
            </a:lvl7pPr>
            <a:lvl8pPr lvl="7" algn="ctr">
              <a:spcBef>
                <a:spcPts val="0"/>
              </a:spcBef>
              <a:spcAft>
                <a:spcPts val="0"/>
              </a:spcAft>
              <a:buSzPts val="8400"/>
              <a:buNone/>
              <a:defRPr sz="8400"/>
            </a:lvl8pPr>
            <a:lvl9pPr lvl="8" algn="ctr">
              <a:spcBef>
                <a:spcPts val="0"/>
              </a:spcBef>
              <a:spcAft>
                <a:spcPts val="0"/>
              </a:spcAft>
              <a:buSzPts val="8400"/>
              <a:buNone/>
              <a:defRPr sz="8400"/>
            </a:lvl9pPr>
          </a:lstStyle>
          <a:p/>
        </p:txBody>
      </p:sp>
      <p:sp>
        <p:nvSpPr>
          <p:cNvPr id="15" name="Google Shape;15;p3"/>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480538" y="1724884"/>
            <a:ext cx="13135800" cy="2219700"/>
          </a:xfrm>
          <a:prstGeom prst="rect">
            <a:avLst/>
          </a:prstGeom>
        </p:spPr>
        <p:txBody>
          <a:bodyPr anchorCtr="0" anchor="t" bIns="212075" lIns="212075" spcFirstLastPara="1" rIns="212075" wrap="square" tIns="212075">
            <a:noAutofit/>
          </a:bodyPr>
          <a:lstStyle>
            <a:lvl1pPr lvl="0">
              <a:spcBef>
                <a:spcPts val="0"/>
              </a:spcBef>
              <a:spcAft>
                <a:spcPts val="0"/>
              </a:spcAft>
              <a:buSzPts val="6500"/>
              <a:buNone/>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18" name="Google Shape;18;p4"/>
          <p:cNvSpPr txBox="1"/>
          <p:nvPr>
            <p:ph idx="1" type="body"/>
          </p:nvPr>
        </p:nvSpPr>
        <p:spPr>
          <a:xfrm>
            <a:off x="480538" y="4466908"/>
            <a:ext cx="13135800" cy="13241700"/>
          </a:xfrm>
          <a:prstGeom prst="rect">
            <a:avLst/>
          </a:prstGeom>
        </p:spPr>
        <p:txBody>
          <a:bodyPr anchorCtr="0" anchor="t" bIns="212075" lIns="212075" spcFirstLastPara="1" rIns="212075" wrap="square" tIns="212075">
            <a:noAutofit/>
          </a:bodyPr>
          <a:lstStyle>
            <a:lvl1pPr indent="-495300" lvl="0" marL="457200">
              <a:spcBef>
                <a:spcPts val="0"/>
              </a:spcBef>
              <a:spcAft>
                <a:spcPts val="0"/>
              </a:spcAft>
              <a:buSzPts val="4200"/>
              <a:buChar char="●"/>
              <a:defRPr/>
            </a:lvl1pPr>
            <a:lvl2pPr indent="-431800" lvl="1" marL="914400">
              <a:spcBef>
                <a:spcPts val="3700"/>
              </a:spcBef>
              <a:spcAft>
                <a:spcPts val="0"/>
              </a:spcAft>
              <a:buSzPts val="3200"/>
              <a:buChar char="○"/>
              <a:defRPr/>
            </a:lvl2pPr>
            <a:lvl3pPr indent="-431800" lvl="2" marL="1371600">
              <a:spcBef>
                <a:spcPts val="3700"/>
              </a:spcBef>
              <a:spcAft>
                <a:spcPts val="0"/>
              </a:spcAft>
              <a:buSzPts val="3200"/>
              <a:buChar char="■"/>
              <a:defRPr/>
            </a:lvl3pPr>
            <a:lvl4pPr indent="-431800" lvl="3" marL="1828800">
              <a:spcBef>
                <a:spcPts val="3700"/>
              </a:spcBef>
              <a:spcAft>
                <a:spcPts val="0"/>
              </a:spcAft>
              <a:buSzPts val="3200"/>
              <a:buChar char="●"/>
              <a:defRPr/>
            </a:lvl4pPr>
            <a:lvl5pPr indent="-431800" lvl="4" marL="2286000">
              <a:spcBef>
                <a:spcPts val="3700"/>
              </a:spcBef>
              <a:spcAft>
                <a:spcPts val="0"/>
              </a:spcAft>
              <a:buSzPts val="3200"/>
              <a:buChar char="○"/>
              <a:defRPr/>
            </a:lvl5pPr>
            <a:lvl6pPr indent="-431800" lvl="5" marL="2743200">
              <a:spcBef>
                <a:spcPts val="3700"/>
              </a:spcBef>
              <a:spcAft>
                <a:spcPts val="0"/>
              </a:spcAft>
              <a:buSzPts val="3200"/>
              <a:buChar char="■"/>
              <a:defRPr/>
            </a:lvl6pPr>
            <a:lvl7pPr indent="-431800" lvl="6" marL="3200400">
              <a:spcBef>
                <a:spcPts val="3700"/>
              </a:spcBef>
              <a:spcAft>
                <a:spcPts val="0"/>
              </a:spcAft>
              <a:buSzPts val="3200"/>
              <a:buChar char="●"/>
              <a:defRPr/>
            </a:lvl7pPr>
            <a:lvl8pPr indent="-431800" lvl="7" marL="3657600">
              <a:spcBef>
                <a:spcPts val="3700"/>
              </a:spcBef>
              <a:spcAft>
                <a:spcPts val="0"/>
              </a:spcAft>
              <a:buSzPts val="3200"/>
              <a:buChar char="○"/>
              <a:defRPr/>
            </a:lvl8pPr>
            <a:lvl9pPr indent="-431800" lvl="8" marL="4114800">
              <a:spcBef>
                <a:spcPts val="3700"/>
              </a:spcBef>
              <a:spcAft>
                <a:spcPts val="3700"/>
              </a:spcAft>
              <a:buSzPts val="3200"/>
              <a:buChar char="■"/>
              <a:defRPr/>
            </a:lvl9pPr>
          </a:lstStyle>
          <a:p/>
        </p:txBody>
      </p:sp>
      <p:sp>
        <p:nvSpPr>
          <p:cNvPr id="19" name="Google Shape;19;p4"/>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480538" y="1724884"/>
            <a:ext cx="13135800" cy="2219700"/>
          </a:xfrm>
          <a:prstGeom prst="rect">
            <a:avLst/>
          </a:prstGeom>
        </p:spPr>
        <p:txBody>
          <a:bodyPr anchorCtr="0" anchor="t" bIns="212075" lIns="212075" spcFirstLastPara="1" rIns="212075" wrap="square" tIns="212075">
            <a:noAutofit/>
          </a:bodyPr>
          <a:lstStyle>
            <a:lvl1pPr lvl="0">
              <a:spcBef>
                <a:spcPts val="0"/>
              </a:spcBef>
              <a:spcAft>
                <a:spcPts val="0"/>
              </a:spcAft>
              <a:buSzPts val="6500"/>
              <a:buNone/>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22" name="Google Shape;22;p5"/>
          <p:cNvSpPr txBox="1"/>
          <p:nvPr>
            <p:ph idx="1" type="body"/>
          </p:nvPr>
        </p:nvSpPr>
        <p:spPr>
          <a:xfrm>
            <a:off x="480538" y="4466908"/>
            <a:ext cx="6166500" cy="13241700"/>
          </a:xfrm>
          <a:prstGeom prst="rect">
            <a:avLst/>
          </a:prstGeom>
        </p:spPr>
        <p:txBody>
          <a:bodyPr anchorCtr="0" anchor="t" bIns="212075" lIns="212075" spcFirstLastPara="1" rIns="212075" wrap="square" tIns="212075">
            <a:noAutofit/>
          </a:bodyPr>
          <a:lstStyle>
            <a:lvl1pPr indent="-431800" lvl="0" marL="457200">
              <a:spcBef>
                <a:spcPts val="0"/>
              </a:spcBef>
              <a:spcAft>
                <a:spcPts val="0"/>
              </a:spcAft>
              <a:buSzPts val="3200"/>
              <a:buChar char="●"/>
              <a:defRPr sz="3200"/>
            </a:lvl1pPr>
            <a:lvl2pPr indent="-406400" lvl="1" marL="914400">
              <a:spcBef>
                <a:spcPts val="3700"/>
              </a:spcBef>
              <a:spcAft>
                <a:spcPts val="0"/>
              </a:spcAft>
              <a:buSzPts val="2800"/>
              <a:buChar char="○"/>
              <a:defRPr sz="2800"/>
            </a:lvl2pPr>
            <a:lvl3pPr indent="-406400" lvl="2" marL="1371600">
              <a:spcBef>
                <a:spcPts val="3700"/>
              </a:spcBef>
              <a:spcAft>
                <a:spcPts val="0"/>
              </a:spcAft>
              <a:buSzPts val="2800"/>
              <a:buChar char="■"/>
              <a:defRPr sz="2800"/>
            </a:lvl3pPr>
            <a:lvl4pPr indent="-406400" lvl="3" marL="1828800">
              <a:spcBef>
                <a:spcPts val="3700"/>
              </a:spcBef>
              <a:spcAft>
                <a:spcPts val="0"/>
              </a:spcAft>
              <a:buSzPts val="2800"/>
              <a:buChar char="●"/>
              <a:defRPr sz="2800"/>
            </a:lvl4pPr>
            <a:lvl5pPr indent="-406400" lvl="4" marL="2286000">
              <a:spcBef>
                <a:spcPts val="3700"/>
              </a:spcBef>
              <a:spcAft>
                <a:spcPts val="0"/>
              </a:spcAft>
              <a:buSzPts val="2800"/>
              <a:buChar char="○"/>
              <a:defRPr sz="2800"/>
            </a:lvl5pPr>
            <a:lvl6pPr indent="-406400" lvl="5" marL="2743200">
              <a:spcBef>
                <a:spcPts val="3700"/>
              </a:spcBef>
              <a:spcAft>
                <a:spcPts val="0"/>
              </a:spcAft>
              <a:buSzPts val="2800"/>
              <a:buChar char="■"/>
              <a:defRPr sz="2800"/>
            </a:lvl6pPr>
            <a:lvl7pPr indent="-406400" lvl="6" marL="3200400">
              <a:spcBef>
                <a:spcPts val="3700"/>
              </a:spcBef>
              <a:spcAft>
                <a:spcPts val="0"/>
              </a:spcAft>
              <a:buSzPts val="2800"/>
              <a:buChar char="●"/>
              <a:defRPr sz="2800"/>
            </a:lvl7pPr>
            <a:lvl8pPr indent="-406400" lvl="7" marL="3657600">
              <a:spcBef>
                <a:spcPts val="3700"/>
              </a:spcBef>
              <a:spcAft>
                <a:spcPts val="0"/>
              </a:spcAft>
              <a:buSzPts val="2800"/>
              <a:buChar char="○"/>
              <a:defRPr sz="2800"/>
            </a:lvl8pPr>
            <a:lvl9pPr indent="-406400" lvl="8" marL="4114800">
              <a:spcBef>
                <a:spcPts val="3700"/>
              </a:spcBef>
              <a:spcAft>
                <a:spcPts val="3700"/>
              </a:spcAft>
              <a:buSzPts val="2800"/>
              <a:buChar char="■"/>
              <a:defRPr sz="2800"/>
            </a:lvl9pPr>
          </a:lstStyle>
          <a:p/>
        </p:txBody>
      </p:sp>
      <p:sp>
        <p:nvSpPr>
          <p:cNvPr id="23" name="Google Shape;23;p5"/>
          <p:cNvSpPr txBox="1"/>
          <p:nvPr>
            <p:ph idx="2" type="body"/>
          </p:nvPr>
        </p:nvSpPr>
        <p:spPr>
          <a:xfrm>
            <a:off x="7449950" y="4466908"/>
            <a:ext cx="6166500" cy="13241700"/>
          </a:xfrm>
          <a:prstGeom prst="rect">
            <a:avLst/>
          </a:prstGeom>
        </p:spPr>
        <p:txBody>
          <a:bodyPr anchorCtr="0" anchor="t" bIns="212075" lIns="212075" spcFirstLastPara="1" rIns="212075" wrap="square" tIns="212075">
            <a:noAutofit/>
          </a:bodyPr>
          <a:lstStyle>
            <a:lvl1pPr indent="-431800" lvl="0" marL="457200">
              <a:spcBef>
                <a:spcPts val="0"/>
              </a:spcBef>
              <a:spcAft>
                <a:spcPts val="0"/>
              </a:spcAft>
              <a:buSzPts val="3200"/>
              <a:buChar char="●"/>
              <a:defRPr sz="3200"/>
            </a:lvl1pPr>
            <a:lvl2pPr indent="-406400" lvl="1" marL="914400">
              <a:spcBef>
                <a:spcPts val="3700"/>
              </a:spcBef>
              <a:spcAft>
                <a:spcPts val="0"/>
              </a:spcAft>
              <a:buSzPts val="2800"/>
              <a:buChar char="○"/>
              <a:defRPr sz="2800"/>
            </a:lvl2pPr>
            <a:lvl3pPr indent="-406400" lvl="2" marL="1371600">
              <a:spcBef>
                <a:spcPts val="3700"/>
              </a:spcBef>
              <a:spcAft>
                <a:spcPts val="0"/>
              </a:spcAft>
              <a:buSzPts val="2800"/>
              <a:buChar char="■"/>
              <a:defRPr sz="2800"/>
            </a:lvl3pPr>
            <a:lvl4pPr indent="-406400" lvl="3" marL="1828800">
              <a:spcBef>
                <a:spcPts val="3700"/>
              </a:spcBef>
              <a:spcAft>
                <a:spcPts val="0"/>
              </a:spcAft>
              <a:buSzPts val="2800"/>
              <a:buChar char="●"/>
              <a:defRPr sz="2800"/>
            </a:lvl4pPr>
            <a:lvl5pPr indent="-406400" lvl="4" marL="2286000">
              <a:spcBef>
                <a:spcPts val="3700"/>
              </a:spcBef>
              <a:spcAft>
                <a:spcPts val="0"/>
              </a:spcAft>
              <a:buSzPts val="2800"/>
              <a:buChar char="○"/>
              <a:defRPr sz="2800"/>
            </a:lvl5pPr>
            <a:lvl6pPr indent="-406400" lvl="5" marL="2743200">
              <a:spcBef>
                <a:spcPts val="3700"/>
              </a:spcBef>
              <a:spcAft>
                <a:spcPts val="0"/>
              </a:spcAft>
              <a:buSzPts val="2800"/>
              <a:buChar char="■"/>
              <a:defRPr sz="2800"/>
            </a:lvl6pPr>
            <a:lvl7pPr indent="-406400" lvl="6" marL="3200400">
              <a:spcBef>
                <a:spcPts val="3700"/>
              </a:spcBef>
              <a:spcAft>
                <a:spcPts val="0"/>
              </a:spcAft>
              <a:buSzPts val="2800"/>
              <a:buChar char="●"/>
              <a:defRPr sz="2800"/>
            </a:lvl7pPr>
            <a:lvl8pPr indent="-406400" lvl="7" marL="3657600">
              <a:spcBef>
                <a:spcPts val="3700"/>
              </a:spcBef>
              <a:spcAft>
                <a:spcPts val="0"/>
              </a:spcAft>
              <a:buSzPts val="2800"/>
              <a:buChar char="○"/>
              <a:defRPr sz="2800"/>
            </a:lvl8pPr>
            <a:lvl9pPr indent="-406400" lvl="8" marL="4114800">
              <a:spcBef>
                <a:spcPts val="3700"/>
              </a:spcBef>
              <a:spcAft>
                <a:spcPts val="3700"/>
              </a:spcAft>
              <a:buSzPts val="2800"/>
              <a:buChar char="■"/>
              <a:defRPr sz="2800"/>
            </a:lvl9pPr>
          </a:lstStyle>
          <a:p/>
        </p:txBody>
      </p:sp>
      <p:sp>
        <p:nvSpPr>
          <p:cNvPr id="24" name="Google Shape;24;p5"/>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480538" y="1724884"/>
            <a:ext cx="13135800" cy="2219700"/>
          </a:xfrm>
          <a:prstGeom prst="rect">
            <a:avLst/>
          </a:prstGeom>
        </p:spPr>
        <p:txBody>
          <a:bodyPr anchorCtr="0" anchor="t" bIns="212075" lIns="212075" spcFirstLastPara="1" rIns="212075" wrap="square" tIns="212075">
            <a:noAutofit/>
          </a:bodyPr>
          <a:lstStyle>
            <a:lvl1pPr lvl="0">
              <a:spcBef>
                <a:spcPts val="0"/>
              </a:spcBef>
              <a:spcAft>
                <a:spcPts val="0"/>
              </a:spcAft>
              <a:buSzPts val="6500"/>
              <a:buNone/>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27" name="Google Shape;27;p6"/>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480538" y="2153464"/>
            <a:ext cx="4329000" cy="2928900"/>
          </a:xfrm>
          <a:prstGeom prst="rect">
            <a:avLst/>
          </a:prstGeom>
        </p:spPr>
        <p:txBody>
          <a:bodyPr anchorCtr="0" anchor="b" bIns="212075" lIns="212075" spcFirstLastPara="1" rIns="212075" wrap="square" tIns="212075">
            <a:noAutofit/>
          </a:bodyPr>
          <a:lstStyle>
            <a:lvl1pPr lvl="0">
              <a:spcBef>
                <a:spcPts val="0"/>
              </a:spcBef>
              <a:spcAft>
                <a:spcPts val="0"/>
              </a:spcAft>
              <a:buSzPts val="5600"/>
              <a:buNone/>
              <a:defRPr sz="5600"/>
            </a:lvl1pPr>
            <a:lvl2pPr lvl="1">
              <a:spcBef>
                <a:spcPts val="0"/>
              </a:spcBef>
              <a:spcAft>
                <a:spcPts val="0"/>
              </a:spcAft>
              <a:buSzPts val="5600"/>
              <a:buNone/>
              <a:defRPr sz="5600"/>
            </a:lvl2pPr>
            <a:lvl3pPr lvl="2">
              <a:spcBef>
                <a:spcPts val="0"/>
              </a:spcBef>
              <a:spcAft>
                <a:spcPts val="0"/>
              </a:spcAft>
              <a:buSzPts val="5600"/>
              <a:buNone/>
              <a:defRPr sz="5600"/>
            </a:lvl3pPr>
            <a:lvl4pPr lvl="3">
              <a:spcBef>
                <a:spcPts val="0"/>
              </a:spcBef>
              <a:spcAft>
                <a:spcPts val="0"/>
              </a:spcAft>
              <a:buSzPts val="5600"/>
              <a:buNone/>
              <a:defRPr sz="5600"/>
            </a:lvl4pPr>
            <a:lvl5pPr lvl="4">
              <a:spcBef>
                <a:spcPts val="0"/>
              </a:spcBef>
              <a:spcAft>
                <a:spcPts val="0"/>
              </a:spcAft>
              <a:buSzPts val="5600"/>
              <a:buNone/>
              <a:defRPr sz="5600"/>
            </a:lvl5pPr>
            <a:lvl6pPr lvl="5">
              <a:spcBef>
                <a:spcPts val="0"/>
              </a:spcBef>
              <a:spcAft>
                <a:spcPts val="0"/>
              </a:spcAft>
              <a:buSzPts val="5600"/>
              <a:buNone/>
              <a:defRPr sz="5600"/>
            </a:lvl6pPr>
            <a:lvl7pPr lvl="6">
              <a:spcBef>
                <a:spcPts val="0"/>
              </a:spcBef>
              <a:spcAft>
                <a:spcPts val="0"/>
              </a:spcAft>
              <a:buSzPts val="5600"/>
              <a:buNone/>
              <a:defRPr sz="5600"/>
            </a:lvl7pPr>
            <a:lvl8pPr lvl="7">
              <a:spcBef>
                <a:spcPts val="0"/>
              </a:spcBef>
              <a:spcAft>
                <a:spcPts val="0"/>
              </a:spcAft>
              <a:buSzPts val="5600"/>
              <a:buNone/>
              <a:defRPr sz="5600"/>
            </a:lvl8pPr>
            <a:lvl9pPr lvl="8">
              <a:spcBef>
                <a:spcPts val="0"/>
              </a:spcBef>
              <a:spcAft>
                <a:spcPts val="0"/>
              </a:spcAft>
              <a:buSzPts val="5600"/>
              <a:buNone/>
              <a:defRPr sz="5600"/>
            </a:lvl9pPr>
          </a:lstStyle>
          <a:p/>
        </p:txBody>
      </p:sp>
      <p:sp>
        <p:nvSpPr>
          <p:cNvPr id="30" name="Google Shape;30;p7"/>
          <p:cNvSpPr txBox="1"/>
          <p:nvPr>
            <p:ph idx="1" type="body"/>
          </p:nvPr>
        </p:nvSpPr>
        <p:spPr>
          <a:xfrm>
            <a:off x="480538" y="5385987"/>
            <a:ext cx="4329000" cy="12323100"/>
          </a:xfrm>
          <a:prstGeom prst="rect">
            <a:avLst/>
          </a:prstGeom>
        </p:spPr>
        <p:txBody>
          <a:bodyPr anchorCtr="0" anchor="t" bIns="212075" lIns="212075" spcFirstLastPara="1" rIns="212075" wrap="square" tIns="212075">
            <a:noAutofit/>
          </a:bodyPr>
          <a:lstStyle>
            <a:lvl1pPr indent="-406400" lvl="0" marL="457200">
              <a:spcBef>
                <a:spcPts val="0"/>
              </a:spcBef>
              <a:spcAft>
                <a:spcPts val="0"/>
              </a:spcAft>
              <a:buSzPts val="2800"/>
              <a:buChar char="●"/>
              <a:defRPr sz="2800"/>
            </a:lvl1pPr>
            <a:lvl2pPr indent="-406400" lvl="1" marL="914400">
              <a:spcBef>
                <a:spcPts val="3700"/>
              </a:spcBef>
              <a:spcAft>
                <a:spcPts val="0"/>
              </a:spcAft>
              <a:buSzPts val="2800"/>
              <a:buChar char="○"/>
              <a:defRPr sz="2800"/>
            </a:lvl2pPr>
            <a:lvl3pPr indent="-406400" lvl="2" marL="1371600">
              <a:spcBef>
                <a:spcPts val="3700"/>
              </a:spcBef>
              <a:spcAft>
                <a:spcPts val="0"/>
              </a:spcAft>
              <a:buSzPts val="2800"/>
              <a:buChar char="■"/>
              <a:defRPr sz="2800"/>
            </a:lvl3pPr>
            <a:lvl4pPr indent="-406400" lvl="3" marL="1828800">
              <a:spcBef>
                <a:spcPts val="3700"/>
              </a:spcBef>
              <a:spcAft>
                <a:spcPts val="0"/>
              </a:spcAft>
              <a:buSzPts val="2800"/>
              <a:buChar char="●"/>
              <a:defRPr sz="2800"/>
            </a:lvl4pPr>
            <a:lvl5pPr indent="-406400" lvl="4" marL="2286000">
              <a:spcBef>
                <a:spcPts val="3700"/>
              </a:spcBef>
              <a:spcAft>
                <a:spcPts val="0"/>
              </a:spcAft>
              <a:buSzPts val="2800"/>
              <a:buChar char="○"/>
              <a:defRPr sz="2800"/>
            </a:lvl5pPr>
            <a:lvl6pPr indent="-406400" lvl="5" marL="2743200">
              <a:spcBef>
                <a:spcPts val="3700"/>
              </a:spcBef>
              <a:spcAft>
                <a:spcPts val="0"/>
              </a:spcAft>
              <a:buSzPts val="2800"/>
              <a:buChar char="■"/>
              <a:defRPr sz="2800"/>
            </a:lvl6pPr>
            <a:lvl7pPr indent="-406400" lvl="6" marL="3200400">
              <a:spcBef>
                <a:spcPts val="3700"/>
              </a:spcBef>
              <a:spcAft>
                <a:spcPts val="0"/>
              </a:spcAft>
              <a:buSzPts val="2800"/>
              <a:buChar char="●"/>
              <a:defRPr sz="2800"/>
            </a:lvl7pPr>
            <a:lvl8pPr indent="-406400" lvl="7" marL="3657600">
              <a:spcBef>
                <a:spcPts val="3700"/>
              </a:spcBef>
              <a:spcAft>
                <a:spcPts val="0"/>
              </a:spcAft>
              <a:buSzPts val="2800"/>
              <a:buChar char="○"/>
              <a:defRPr sz="2800"/>
            </a:lvl8pPr>
            <a:lvl9pPr indent="-406400" lvl="8" marL="4114800">
              <a:spcBef>
                <a:spcPts val="3700"/>
              </a:spcBef>
              <a:spcAft>
                <a:spcPts val="3700"/>
              </a:spcAft>
              <a:buSzPts val="2800"/>
              <a:buChar char="■"/>
              <a:defRPr sz="2800"/>
            </a:lvl9pPr>
          </a:lstStyle>
          <a:p/>
        </p:txBody>
      </p:sp>
      <p:sp>
        <p:nvSpPr>
          <p:cNvPr id="31" name="Google Shape;31;p7"/>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755802" y="1744748"/>
            <a:ext cx="9816900" cy="15855600"/>
          </a:xfrm>
          <a:prstGeom prst="rect">
            <a:avLst/>
          </a:prstGeom>
        </p:spPr>
        <p:txBody>
          <a:bodyPr anchorCtr="0" anchor="ctr" bIns="212075" lIns="212075" spcFirstLastPara="1" rIns="212075" wrap="square" tIns="212075">
            <a:noAutofit/>
          </a:bodyPr>
          <a:lstStyle>
            <a:lvl1pPr lvl="0">
              <a:spcBef>
                <a:spcPts val="0"/>
              </a:spcBef>
              <a:spcAft>
                <a:spcPts val="0"/>
              </a:spcAft>
              <a:buSzPts val="11100"/>
              <a:buNone/>
              <a:defRPr sz="11100"/>
            </a:lvl1pPr>
            <a:lvl2pPr lvl="1">
              <a:spcBef>
                <a:spcPts val="0"/>
              </a:spcBef>
              <a:spcAft>
                <a:spcPts val="0"/>
              </a:spcAft>
              <a:buSzPts val="11100"/>
              <a:buNone/>
              <a:defRPr sz="11100"/>
            </a:lvl2pPr>
            <a:lvl3pPr lvl="2">
              <a:spcBef>
                <a:spcPts val="0"/>
              </a:spcBef>
              <a:spcAft>
                <a:spcPts val="0"/>
              </a:spcAft>
              <a:buSzPts val="11100"/>
              <a:buNone/>
              <a:defRPr sz="11100"/>
            </a:lvl3pPr>
            <a:lvl4pPr lvl="3">
              <a:spcBef>
                <a:spcPts val="0"/>
              </a:spcBef>
              <a:spcAft>
                <a:spcPts val="0"/>
              </a:spcAft>
              <a:buSzPts val="11100"/>
              <a:buNone/>
              <a:defRPr sz="11100"/>
            </a:lvl4pPr>
            <a:lvl5pPr lvl="4">
              <a:spcBef>
                <a:spcPts val="0"/>
              </a:spcBef>
              <a:spcAft>
                <a:spcPts val="0"/>
              </a:spcAft>
              <a:buSzPts val="11100"/>
              <a:buNone/>
              <a:defRPr sz="11100"/>
            </a:lvl5pPr>
            <a:lvl6pPr lvl="5">
              <a:spcBef>
                <a:spcPts val="0"/>
              </a:spcBef>
              <a:spcAft>
                <a:spcPts val="0"/>
              </a:spcAft>
              <a:buSzPts val="11100"/>
              <a:buNone/>
              <a:defRPr sz="11100"/>
            </a:lvl6pPr>
            <a:lvl7pPr lvl="6">
              <a:spcBef>
                <a:spcPts val="0"/>
              </a:spcBef>
              <a:spcAft>
                <a:spcPts val="0"/>
              </a:spcAft>
              <a:buSzPts val="11100"/>
              <a:buNone/>
              <a:defRPr sz="11100"/>
            </a:lvl7pPr>
            <a:lvl8pPr lvl="7">
              <a:spcBef>
                <a:spcPts val="0"/>
              </a:spcBef>
              <a:spcAft>
                <a:spcPts val="0"/>
              </a:spcAft>
              <a:buSzPts val="11100"/>
              <a:buNone/>
              <a:defRPr sz="11100"/>
            </a:lvl8pPr>
            <a:lvl9pPr lvl="8">
              <a:spcBef>
                <a:spcPts val="0"/>
              </a:spcBef>
              <a:spcAft>
                <a:spcPts val="0"/>
              </a:spcAft>
              <a:buSzPts val="11100"/>
              <a:buNone/>
              <a:defRPr sz="11100"/>
            </a:lvl9pPr>
          </a:lstStyle>
          <a:p/>
        </p:txBody>
      </p:sp>
      <p:sp>
        <p:nvSpPr>
          <p:cNvPr id="34" name="Google Shape;34;p8"/>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7048500" y="-484"/>
            <a:ext cx="7048500" cy="19935900"/>
          </a:xfrm>
          <a:prstGeom prst="rect">
            <a:avLst/>
          </a:prstGeom>
          <a:solidFill>
            <a:schemeClr val="lt2"/>
          </a:solidFill>
          <a:ln>
            <a:noFill/>
          </a:ln>
        </p:spPr>
        <p:txBody>
          <a:bodyPr anchorCtr="0" anchor="ctr" bIns="212075" lIns="212075" spcFirstLastPara="1" rIns="212075" wrap="square" tIns="2120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409313" y="4779695"/>
            <a:ext cx="6236400" cy="5745300"/>
          </a:xfrm>
          <a:prstGeom prst="rect">
            <a:avLst/>
          </a:prstGeom>
        </p:spPr>
        <p:txBody>
          <a:bodyPr anchorCtr="0" anchor="b" bIns="212075" lIns="212075" spcFirstLastPara="1" rIns="212075" wrap="square" tIns="212075">
            <a:noAutofit/>
          </a:bodyPr>
          <a:lstStyle>
            <a:lvl1pPr lvl="0" algn="ctr">
              <a:spcBef>
                <a:spcPts val="0"/>
              </a:spcBef>
              <a:spcAft>
                <a:spcPts val="0"/>
              </a:spcAft>
              <a:buSzPts val="9700"/>
              <a:buNone/>
              <a:defRPr sz="9700"/>
            </a:lvl1pPr>
            <a:lvl2pPr lvl="1" algn="ctr">
              <a:spcBef>
                <a:spcPts val="0"/>
              </a:spcBef>
              <a:spcAft>
                <a:spcPts val="0"/>
              </a:spcAft>
              <a:buSzPts val="9700"/>
              <a:buNone/>
              <a:defRPr sz="9700"/>
            </a:lvl2pPr>
            <a:lvl3pPr lvl="2" algn="ctr">
              <a:spcBef>
                <a:spcPts val="0"/>
              </a:spcBef>
              <a:spcAft>
                <a:spcPts val="0"/>
              </a:spcAft>
              <a:buSzPts val="9700"/>
              <a:buNone/>
              <a:defRPr sz="9700"/>
            </a:lvl3pPr>
            <a:lvl4pPr lvl="3" algn="ctr">
              <a:spcBef>
                <a:spcPts val="0"/>
              </a:spcBef>
              <a:spcAft>
                <a:spcPts val="0"/>
              </a:spcAft>
              <a:buSzPts val="9700"/>
              <a:buNone/>
              <a:defRPr sz="9700"/>
            </a:lvl4pPr>
            <a:lvl5pPr lvl="4" algn="ctr">
              <a:spcBef>
                <a:spcPts val="0"/>
              </a:spcBef>
              <a:spcAft>
                <a:spcPts val="0"/>
              </a:spcAft>
              <a:buSzPts val="9700"/>
              <a:buNone/>
              <a:defRPr sz="9700"/>
            </a:lvl5pPr>
            <a:lvl6pPr lvl="5" algn="ctr">
              <a:spcBef>
                <a:spcPts val="0"/>
              </a:spcBef>
              <a:spcAft>
                <a:spcPts val="0"/>
              </a:spcAft>
              <a:buSzPts val="9700"/>
              <a:buNone/>
              <a:defRPr sz="9700"/>
            </a:lvl6pPr>
            <a:lvl7pPr lvl="6" algn="ctr">
              <a:spcBef>
                <a:spcPts val="0"/>
              </a:spcBef>
              <a:spcAft>
                <a:spcPts val="0"/>
              </a:spcAft>
              <a:buSzPts val="9700"/>
              <a:buNone/>
              <a:defRPr sz="9700"/>
            </a:lvl7pPr>
            <a:lvl8pPr lvl="7" algn="ctr">
              <a:spcBef>
                <a:spcPts val="0"/>
              </a:spcBef>
              <a:spcAft>
                <a:spcPts val="0"/>
              </a:spcAft>
              <a:buSzPts val="9700"/>
              <a:buNone/>
              <a:defRPr sz="9700"/>
            </a:lvl8pPr>
            <a:lvl9pPr lvl="8" algn="ctr">
              <a:spcBef>
                <a:spcPts val="0"/>
              </a:spcBef>
              <a:spcAft>
                <a:spcPts val="0"/>
              </a:spcAft>
              <a:buSzPts val="9700"/>
              <a:buNone/>
              <a:defRPr sz="9700"/>
            </a:lvl9pPr>
          </a:lstStyle>
          <a:p/>
        </p:txBody>
      </p:sp>
      <p:sp>
        <p:nvSpPr>
          <p:cNvPr id="38" name="Google Shape;38;p9"/>
          <p:cNvSpPr txBox="1"/>
          <p:nvPr>
            <p:ph idx="1" type="subTitle"/>
          </p:nvPr>
        </p:nvSpPr>
        <p:spPr>
          <a:xfrm>
            <a:off x="409313" y="10864511"/>
            <a:ext cx="6236400" cy="4787100"/>
          </a:xfrm>
          <a:prstGeom prst="rect">
            <a:avLst/>
          </a:prstGeom>
        </p:spPr>
        <p:txBody>
          <a:bodyPr anchorCtr="0" anchor="t" bIns="212075" lIns="212075" spcFirstLastPara="1" rIns="212075" wrap="square" tIns="212075">
            <a:noAutofit/>
          </a:bodyPr>
          <a:lstStyle>
            <a:lvl1pPr lvl="0" algn="ctr">
              <a:lnSpc>
                <a:spcPct val="100000"/>
              </a:lnSpc>
              <a:spcBef>
                <a:spcPts val="0"/>
              </a:spcBef>
              <a:spcAft>
                <a:spcPts val="0"/>
              </a:spcAft>
              <a:buSzPts val="4900"/>
              <a:buNone/>
              <a:defRPr sz="4900"/>
            </a:lvl1pPr>
            <a:lvl2pPr lvl="1" algn="ctr">
              <a:lnSpc>
                <a:spcPct val="100000"/>
              </a:lnSpc>
              <a:spcBef>
                <a:spcPts val="0"/>
              </a:spcBef>
              <a:spcAft>
                <a:spcPts val="0"/>
              </a:spcAft>
              <a:buSzPts val="4900"/>
              <a:buNone/>
              <a:defRPr sz="4900"/>
            </a:lvl2pPr>
            <a:lvl3pPr lvl="2" algn="ctr">
              <a:lnSpc>
                <a:spcPct val="100000"/>
              </a:lnSpc>
              <a:spcBef>
                <a:spcPts val="0"/>
              </a:spcBef>
              <a:spcAft>
                <a:spcPts val="0"/>
              </a:spcAft>
              <a:buSzPts val="4900"/>
              <a:buNone/>
              <a:defRPr sz="4900"/>
            </a:lvl3pPr>
            <a:lvl4pPr lvl="3" algn="ctr">
              <a:lnSpc>
                <a:spcPct val="100000"/>
              </a:lnSpc>
              <a:spcBef>
                <a:spcPts val="0"/>
              </a:spcBef>
              <a:spcAft>
                <a:spcPts val="0"/>
              </a:spcAft>
              <a:buSzPts val="4900"/>
              <a:buNone/>
              <a:defRPr sz="4900"/>
            </a:lvl4pPr>
            <a:lvl5pPr lvl="4" algn="ctr">
              <a:lnSpc>
                <a:spcPct val="100000"/>
              </a:lnSpc>
              <a:spcBef>
                <a:spcPts val="0"/>
              </a:spcBef>
              <a:spcAft>
                <a:spcPts val="0"/>
              </a:spcAft>
              <a:buSzPts val="4900"/>
              <a:buNone/>
              <a:defRPr sz="4900"/>
            </a:lvl5pPr>
            <a:lvl6pPr lvl="5" algn="ctr">
              <a:lnSpc>
                <a:spcPct val="100000"/>
              </a:lnSpc>
              <a:spcBef>
                <a:spcPts val="0"/>
              </a:spcBef>
              <a:spcAft>
                <a:spcPts val="0"/>
              </a:spcAft>
              <a:buSzPts val="4900"/>
              <a:buNone/>
              <a:defRPr sz="4900"/>
            </a:lvl6pPr>
            <a:lvl7pPr lvl="6" algn="ctr">
              <a:lnSpc>
                <a:spcPct val="100000"/>
              </a:lnSpc>
              <a:spcBef>
                <a:spcPts val="0"/>
              </a:spcBef>
              <a:spcAft>
                <a:spcPts val="0"/>
              </a:spcAft>
              <a:buSzPts val="4900"/>
              <a:buNone/>
              <a:defRPr sz="4900"/>
            </a:lvl7pPr>
            <a:lvl8pPr lvl="7" algn="ctr">
              <a:lnSpc>
                <a:spcPct val="100000"/>
              </a:lnSpc>
              <a:spcBef>
                <a:spcPts val="0"/>
              </a:spcBef>
              <a:spcAft>
                <a:spcPts val="0"/>
              </a:spcAft>
              <a:buSzPts val="4900"/>
              <a:buNone/>
              <a:defRPr sz="4900"/>
            </a:lvl8pPr>
            <a:lvl9pPr lvl="8" algn="ctr">
              <a:lnSpc>
                <a:spcPct val="100000"/>
              </a:lnSpc>
              <a:spcBef>
                <a:spcPts val="0"/>
              </a:spcBef>
              <a:spcAft>
                <a:spcPts val="0"/>
              </a:spcAft>
              <a:buSzPts val="4900"/>
              <a:buNone/>
              <a:defRPr sz="4900"/>
            </a:lvl9pPr>
          </a:lstStyle>
          <a:p/>
        </p:txBody>
      </p:sp>
      <p:sp>
        <p:nvSpPr>
          <p:cNvPr id="39" name="Google Shape;39;p9"/>
          <p:cNvSpPr txBox="1"/>
          <p:nvPr>
            <p:ph idx="2" type="body"/>
          </p:nvPr>
        </p:nvSpPr>
        <p:spPr>
          <a:xfrm>
            <a:off x="7615063" y="2806461"/>
            <a:ext cx="5915400" cy="14322000"/>
          </a:xfrm>
          <a:prstGeom prst="rect">
            <a:avLst/>
          </a:prstGeom>
        </p:spPr>
        <p:txBody>
          <a:bodyPr anchorCtr="0" anchor="ctr" bIns="212075" lIns="212075" spcFirstLastPara="1" rIns="212075" wrap="square" tIns="212075">
            <a:noAutofit/>
          </a:bodyPr>
          <a:lstStyle>
            <a:lvl1pPr indent="-495300" lvl="0" marL="457200">
              <a:spcBef>
                <a:spcPts val="0"/>
              </a:spcBef>
              <a:spcAft>
                <a:spcPts val="0"/>
              </a:spcAft>
              <a:buSzPts val="4200"/>
              <a:buChar char="●"/>
              <a:defRPr/>
            </a:lvl1pPr>
            <a:lvl2pPr indent="-431800" lvl="1" marL="914400">
              <a:spcBef>
                <a:spcPts val="3700"/>
              </a:spcBef>
              <a:spcAft>
                <a:spcPts val="0"/>
              </a:spcAft>
              <a:buSzPts val="3200"/>
              <a:buChar char="○"/>
              <a:defRPr/>
            </a:lvl2pPr>
            <a:lvl3pPr indent="-431800" lvl="2" marL="1371600">
              <a:spcBef>
                <a:spcPts val="3700"/>
              </a:spcBef>
              <a:spcAft>
                <a:spcPts val="0"/>
              </a:spcAft>
              <a:buSzPts val="3200"/>
              <a:buChar char="■"/>
              <a:defRPr/>
            </a:lvl3pPr>
            <a:lvl4pPr indent="-431800" lvl="3" marL="1828800">
              <a:spcBef>
                <a:spcPts val="3700"/>
              </a:spcBef>
              <a:spcAft>
                <a:spcPts val="0"/>
              </a:spcAft>
              <a:buSzPts val="3200"/>
              <a:buChar char="●"/>
              <a:defRPr/>
            </a:lvl4pPr>
            <a:lvl5pPr indent="-431800" lvl="4" marL="2286000">
              <a:spcBef>
                <a:spcPts val="3700"/>
              </a:spcBef>
              <a:spcAft>
                <a:spcPts val="0"/>
              </a:spcAft>
              <a:buSzPts val="3200"/>
              <a:buChar char="○"/>
              <a:defRPr/>
            </a:lvl5pPr>
            <a:lvl6pPr indent="-431800" lvl="5" marL="2743200">
              <a:spcBef>
                <a:spcPts val="3700"/>
              </a:spcBef>
              <a:spcAft>
                <a:spcPts val="0"/>
              </a:spcAft>
              <a:buSzPts val="3200"/>
              <a:buChar char="■"/>
              <a:defRPr/>
            </a:lvl6pPr>
            <a:lvl7pPr indent="-431800" lvl="6" marL="3200400">
              <a:spcBef>
                <a:spcPts val="3700"/>
              </a:spcBef>
              <a:spcAft>
                <a:spcPts val="0"/>
              </a:spcAft>
              <a:buSzPts val="3200"/>
              <a:buChar char="●"/>
              <a:defRPr/>
            </a:lvl7pPr>
            <a:lvl8pPr indent="-431800" lvl="7" marL="3657600">
              <a:spcBef>
                <a:spcPts val="3700"/>
              </a:spcBef>
              <a:spcAft>
                <a:spcPts val="0"/>
              </a:spcAft>
              <a:buSzPts val="3200"/>
              <a:buChar char="○"/>
              <a:defRPr/>
            </a:lvl8pPr>
            <a:lvl9pPr indent="-431800" lvl="8" marL="4114800">
              <a:spcBef>
                <a:spcPts val="3700"/>
              </a:spcBef>
              <a:spcAft>
                <a:spcPts val="3700"/>
              </a:spcAft>
              <a:buSzPts val="3200"/>
              <a:buChar char="■"/>
              <a:defRPr/>
            </a:lvl9pPr>
          </a:lstStyle>
          <a:p/>
        </p:txBody>
      </p:sp>
      <p:sp>
        <p:nvSpPr>
          <p:cNvPr id="40" name="Google Shape;40;p9"/>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480538" y="16397395"/>
            <a:ext cx="9248100" cy="2345400"/>
          </a:xfrm>
          <a:prstGeom prst="rect">
            <a:avLst/>
          </a:prstGeom>
        </p:spPr>
        <p:txBody>
          <a:bodyPr anchorCtr="0" anchor="ctr" bIns="212075" lIns="212075" spcFirstLastPara="1" rIns="212075" wrap="square" tIns="212075">
            <a:noAutofit/>
          </a:bodyPr>
          <a:lstStyle>
            <a:lvl1pPr indent="-228600" lvl="0" marL="457200">
              <a:lnSpc>
                <a:spcPct val="100000"/>
              </a:lnSpc>
              <a:spcBef>
                <a:spcPts val="0"/>
              </a:spcBef>
              <a:spcAft>
                <a:spcPts val="0"/>
              </a:spcAft>
              <a:buSzPts val="4200"/>
              <a:buNone/>
              <a:defRPr/>
            </a:lvl1pPr>
          </a:lstStyle>
          <a:p/>
        </p:txBody>
      </p:sp>
      <p:sp>
        <p:nvSpPr>
          <p:cNvPr id="43" name="Google Shape;43;p10"/>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80538" y="1724884"/>
            <a:ext cx="13135800" cy="2219700"/>
          </a:xfrm>
          <a:prstGeom prst="rect">
            <a:avLst/>
          </a:prstGeom>
          <a:noFill/>
          <a:ln>
            <a:noFill/>
          </a:ln>
        </p:spPr>
        <p:txBody>
          <a:bodyPr anchorCtr="0" anchor="t" bIns="212075" lIns="212075" spcFirstLastPara="1" rIns="212075" wrap="square" tIns="212075">
            <a:noAutofit/>
          </a:bodyPr>
          <a:lstStyle>
            <a:lvl1pPr lvl="0">
              <a:spcBef>
                <a:spcPts val="0"/>
              </a:spcBef>
              <a:spcAft>
                <a:spcPts val="0"/>
              </a:spcAft>
              <a:buClr>
                <a:schemeClr val="dk1"/>
              </a:buClr>
              <a:buSzPts val="6500"/>
              <a:buNone/>
              <a:defRPr sz="6500">
                <a:solidFill>
                  <a:schemeClr val="dk1"/>
                </a:solidFill>
              </a:defRPr>
            </a:lvl1pPr>
            <a:lvl2pPr lvl="1">
              <a:spcBef>
                <a:spcPts val="0"/>
              </a:spcBef>
              <a:spcAft>
                <a:spcPts val="0"/>
              </a:spcAft>
              <a:buClr>
                <a:schemeClr val="dk1"/>
              </a:buClr>
              <a:buSzPts val="6500"/>
              <a:buNone/>
              <a:defRPr sz="6500">
                <a:solidFill>
                  <a:schemeClr val="dk1"/>
                </a:solidFill>
              </a:defRPr>
            </a:lvl2pPr>
            <a:lvl3pPr lvl="2">
              <a:spcBef>
                <a:spcPts val="0"/>
              </a:spcBef>
              <a:spcAft>
                <a:spcPts val="0"/>
              </a:spcAft>
              <a:buClr>
                <a:schemeClr val="dk1"/>
              </a:buClr>
              <a:buSzPts val="6500"/>
              <a:buNone/>
              <a:defRPr sz="6500">
                <a:solidFill>
                  <a:schemeClr val="dk1"/>
                </a:solidFill>
              </a:defRPr>
            </a:lvl3pPr>
            <a:lvl4pPr lvl="3">
              <a:spcBef>
                <a:spcPts val="0"/>
              </a:spcBef>
              <a:spcAft>
                <a:spcPts val="0"/>
              </a:spcAft>
              <a:buClr>
                <a:schemeClr val="dk1"/>
              </a:buClr>
              <a:buSzPts val="6500"/>
              <a:buNone/>
              <a:defRPr sz="6500">
                <a:solidFill>
                  <a:schemeClr val="dk1"/>
                </a:solidFill>
              </a:defRPr>
            </a:lvl4pPr>
            <a:lvl5pPr lvl="4">
              <a:spcBef>
                <a:spcPts val="0"/>
              </a:spcBef>
              <a:spcAft>
                <a:spcPts val="0"/>
              </a:spcAft>
              <a:buClr>
                <a:schemeClr val="dk1"/>
              </a:buClr>
              <a:buSzPts val="6500"/>
              <a:buNone/>
              <a:defRPr sz="6500">
                <a:solidFill>
                  <a:schemeClr val="dk1"/>
                </a:solidFill>
              </a:defRPr>
            </a:lvl5pPr>
            <a:lvl6pPr lvl="5">
              <a:spcBef>
                <a:spcPts val="0"/>
              </a:spcBef>
              <a:spcAft>
                <a:spcPts val="0"/>
              </a:spcAft>
              <a:buClr>
                <a:schemeClr val="dk1"/>
              </a:buClr>
              <a:buSzPts val="6500"/>
              <a:buNone/>
              <a:defRPr sz="6500">
                <a:solidFill>
                  <a:schemeClr val="dk1"/>
                </a:solidFill>
              </a:defRPr>
            </a:lvl6pPr>
            <a:lvl7pPr lvl="6">
              <a:spcBef>
                <a:spcPts val="0"/>
              </a:spcBef>
              <a:spcAft>
                <a:spcPts val="0"/>
              </a:spcAft>
              <a:buClr>
                <a:schemeClr val="dk1"/>
              </a:buClr>
              <a:buSzPts val="6500"/>
              <a:buNone/>
              <a:defRPr sz="6500">
                <a:solidFill>
                  <a:schemeClr val="dk1"/>
                </a:solidFill>
              </a:defRPr>
            </a:lvl7pPr>
            <a:lvl8pPr lvl="7">
              <a:spcBef>
                <a:spcPts val="0"/>
              </a:spcBef>
              <a:spcAft>
                <a:spcPts val="0"/>
              </a:spcAft>
              <a:buClr>
                <a:schemeClr val="dk1"/>
              </a:buClr>
              <a:buSzPts val="6500"/>
              <a:buNone/>
              <a:defRPr sz="6500">
                <a:solidFill>
                  <a:schemeClr val="dk1"/>
                </a:solidFill>
              </a:defRPr>
            </a:lvl8pPr>
            <a:lvl9pPr lvl="8">
              <a:spcBef>
                <a:spcPts val="0"/>
              </a:spcBef>
              <a:spcAft>
                <a:spcPts val="0"/>
              </a:spcAft>
              <a:buClr>
                <a:schemeClr val="dk1"/>
              </a:buClr>
              <a:buSzPts val="6500"/>
              <a:buNone/>
              <a:defRPr sz="6500">
                <a:solidFill>
                  <a:schemeClr val="dk1"/>
                </a:solidFill>
              </a:defRPr>
            </a:lvl9pPr>
          </a:lstStyle>
          <a:p/>
        </p:txBody>
      </p:sp>
      <p:sp>
        <p:nvSpPr>
          <p:cNvPr id="7" name="Google Shape;7;p1"/>
          <p:cNvSpPr txBox="1"/>
          <p:nvPr>
            <p:ph idx="1" type="body"/>
          </p:nvPr>
        </p:nvSpPr>
        <p:spPr>
          <a:xfrm>
            <a:off x="480538" y="4466908"/>
            <a:ext cx="13135800" cy="13241700"/>
          </a:xfrm>
          <a:prstGeom prst="rect">
            <a:avLst/>
          </a:prstGeom>
          <a:noFill/>
          <a:ln>
            <a:noFill/>
          </a:ln>
        </p:spPr>
        <p:txBody>
          <a:bodyPr anchorCtr="0" anchor="t" bIns="212075" lIns="212075" spcFirstLastPara="1" rIns="212075" wrap="square" tIns="212075">
            <a:noAutofit/>
          </a:bodyPr>
          <a:lstStyle>
            <a:lvl1pPr indent="-495300" lvl="0" marL="457200">
              <a:lnSpc>
                <a:spcPct val="115000"/>
              </a:lnSpc>
              <a:spcBef>
                <a:spcPts val="0"/>
              </a:spcBef>
              <a:spcAft>
                <a:spcPts val="0"/>
              </a:spcAft>
              <a:buClr>
                <a:schemeClr val="dk2"/>
              </a:buClr>
              <a:buSzPts val="4200"/>
              <a:buChar char="●"/>
              <a:defRPr sz="4200">
                <a:solidFill>
                  <a:schemeClr val="dk2"/>
                </a:solidFill>
              </a:defRPr>
            </a:lvl1pPr>
            <a:lvl2pPr indent="-431800" lvl="1" marL="914400">
              <a:lnSpc>
                <a:spcPct val="115000"/>
              </a:lnSpc>
              <a:spcBef>
                <a:spcPts val="3700"/>
              </a:spcBef>
              <a:spcAft>
                <a:spcPts val="0"/>
              </a:spcAft>
              <a:buClr>
                <a:schemeClr val="dk2"/>
              </a:buClr>
              <a:buSzPts val="3200"/>
              <a:buChar char="○"/>
              <a:defRPr sz="3200">
                <a:solidFill>
                  <a:schemeClr val="dk2"/>
                </a:solidFill>
              </a:defRPr>
            </a:lvl2pPr>
            <a:lvl3pPr indent="-431800" lvl="2" marL="1371600">
              <a:lnSpc>
                <a:spcPct val="115000"/>
              </a:lnSpc>
              <a:spcBef>
                <a:spcPts val="3700"/>
              </a:spcBef>
              <a:spcAft>
                <a:spcPts val="0"/>
              </a:spcAft>
              <a:buClr>
                <a:schemeClr val="dk2"/>
              </a:buClr>
              <a:buSzPts val="3200"/>
              <a:buChar char="■"/>
              <a:defRPr sz="3200">
                <a:solidFill>
                  <a:schemeClr val="dk2"/>
                </a:solidFill>
              </a:defRPr>
            </a:lvl3pPr>
            <a:lvl4pPr indent="-431800" lvl="3" marL="1828800">
              <a:lnSpc>
                <a:spcPct val="115000"/>
              </a:lnSpc>
              <a:spcBef>
                <a:spcPts val="3700"/>
              </a:spcBef>
              <a:spcAft>
                <a:spcPts val="0"/>
              </a:spcAft>
              <a:buClr>
                <a:schemeClr val="dk2"/>
              </a:buClr>
              <a:buSzPts val="3200"/>
              <a:buChar char="●"/>
              <a:defRPr sz="3200">
                <a:solidFill>
                  <a:schemeClr val="dk2"/>
                </a:solidFill>
              </a:defRPr>
            </a:lvl4pPr>
            <a:lvl5pPr indent="-431800" lvl="4" marL="2286000">
              <a:lnSpc>
                <a:spcPct val="115000"/>
              </a:lnSpc>
              <a:spcBef>
                <a:spcPts val="3700"/>
              </a:spcBef>
              <a:spcAft>
                <a:spcPts val="0"/>
              </a:spcAft>
              <a:buClr>
                <a:schemeClr val="dk2"/>
              </a:buClr>
              <a:buSzPts val="3200"/>
              <a:buChar char="○"/>
              <a:defRPr sz="3200">
                <a:solidFill>
                  <a:schemeClr val="dk2"/>
                </a:solidFill>
              </a:defRPr>
            </a:lvl5pPr>
            <a:lvl6pPr indent="-431800" lvl="5" marL="2743200">
              <a:lnSpc>
                <a:spcPct val="115000"/>
              </a:lnSpc>
              <a:spcBef>
                <a:spcPts val="3700"/>
              </a:spcBef>
              <a:spcAft>
                <a:spcPts val="0"/>
              </a:spcAft>
              <a:buClr>
                <a:schemeClr val="dk2"/>
              </a:buClr>
              <a:buSzPts val="3200"/>
              <a:buChar char="■"/>
              <a:defRPr sz="3200">
                <a:solidFill>
                  <a:schemeClr val="dk2"/>
                </a:solidFill>
              </a:defRPr>
            </a:lvl6pPr>
            <a:lvl7pPr indent="-431800" lvl="6" marL="3200400">
              <a:lnSpc>
                <a:spcPct val="115000"/>
              </a:lnSpc>
              <a:spcBef>
                <a:spcPts val="3700"/>
              </a:spcBef>
              <a:spcAft>
                <a:spcPts val="0"/>
              </a:spcAft>
              <a:buClr>
                <a:schemeClr val="dk2"/>
              </a:buClr>
              <a:buSzPts val="3200"/>
              <a:buChar char="●"/>
              <a:defRPr sz="3200">
                <a:solidFill>
                  <a:schemeClr val="dk2"/>
                </a:solidFill>
              </a:defRPr>
            </a:lvl7pPr>
            <a:lvl8pPr indent="-431800" lvl="7" marL="3657600">
              <a:lnSpc>
                <a:spcPct val="115000"/>
              </a:lnSpc>
              <a:spcBef>
                <a:spcPts val="3700"/>
              </a:spcBef>
              <a:spcAft>
                <a:spcPts val="0"/>
              </a:spcAft>
              <a:buClr>
                <a:schemeClr val="dk2"/>
              </a:buClr>
              <a:buSzPts val="3200"/>
              <a:buChar char="○"/>
              <a:defRPr sz="3200">
                <a:solidFill>
                  <a:schemeClr val="dk2"/>
                </a:solidFill>
              </a:defRPr>
            </a:lvl8pPr>
            <a:lvl9pPr indent="-431800" lvl="8" marL="4114800">
              <a:lnSpc>
                <a:spcPct val="115000"/>
              </a:lnSpc>
              <a:spcBef>
                <a:spcPts val="3700"/>
              </a:spcBef>
              <a:spcAft>
                <a:spcPts val="3700"/>
              </a:spcAft>
              <a:buClr>
                <a:schemeClr val="dk2"/>
              </a:buClr>
              <a:buSzPts val="3200"/>
              <a:buChar char="■"/>
              <a:defRPr sz="3200">
                <a:solidFill>
                  <a:schemeClr val="dk2"/>
                </a:solidFill>
              </a:defRPr>
            </a:lvl9pPr>
          </a:lstStyle>
          <a:p/>
        </p:txBody>
      </p:sp>
      <p:sp>
        <p:nvSpPr>
          <p:cNvPr id="8" name="Google Shape;8;p1"/>
          <p:cNvSpPr txBox="1"/>
          <p:nvPr>
            <p:ph idx="12" type="sldNum"/>
          </p:nvPr>
        </p:nvSpPr>
        <p:spPr>
          <a:xfrm>
            <a:off x="13061706" y="18074283"/>
            <a:ext cx="846000" cy="1525500"/>
          </a:xfrm>
          <a:prstGeom prst="rect">
            <a:avLst/>
          </a:prstGeom>
          <a:noFill/>
          <a:ln>
            <a:noFill/>
          </a:ln>
        </p:spPr>
        <p:txBody>
          <a:bodyPr anchorCtr="0" anchor="ctr" bIns="212075" lIns="212075" spcFirstLastPara="1" rIns="212075" wrap="square" tIns="212075">
            <a:noAutofit/>
          </a:bodyPr>
          <a:lstStyle>
            <a:lvl1pPr lvl="0" algn="r">
              <a:buNone/>
              <a:defRPr sz="2300">
                <a:solidFill>
                  <a:schemeClr val="dk2"/>
                </a:solidFill>
              </a:defRPr>
            </a:lvl1pPr>
            <a:lvl2pPr lvl="1" algn="r">
              <a:buNone/>
              <a:defRPr sz="2300">
                <a:solidFill>
                  <a:schemeClr val="dk2"/>
                </a:solidFill>
              </a:defRPr>
            </a:lvl2pPr>
            <a:lvl3pPr lvl="2" algn="r">
              <a:buNone/>
              <a:defRPr sz="2300">
                <a:solidFill>
                  <a:schemeClr val="dk2"/>
                </a:solidFill>
              </a:defRPr>
            </a:lvl3pPr>
            <a:lvl4pPr lvl="3" algn="r">
              <a:buNone/>
              <a:defRPr sz="2300">
                <a:solidFill>
                  <a:schemeClr val="dk2"/>
                </a:solidFill>
              </a:defRPr>
            </a:lvl4pPr>
            <a:lvl5pPr lvl="4" algn="r">
              <a:buNone/>
              <a:defRPr sz="2300">
                <a:solidFill>
                  <a:schemeClr val="dk2"/>
                </a:solidFill>
              </a:defRPr>
            </a:lvl5pPr>
            <a:lvl6pPr lvl="5" algn="r">
              <a:buNone/>
              <a:defRPr sz="2300">
                <a:solidFill>
                  <a:schemeClr val="dk2"/>
                </a:solidFill>
              </a:defRPr>
            </a:lvl6pPr>
            <a:lvl7pPr lvl="6" algn="r">
              <a:buNone/>
              <a:defRPr sz="2300">
                <a:solidFill>
                  <a:schemeClr val="dk2"/>
                </a:solidFill>
              </a:defRPr>
            </a:lvl7pPr>
            <a:lvl8pPr lvl="7" algn="r">
              <a:buNone/>
              <a:defRPr sz="2300">
                <a:solidFill>
                  <a:schemeClr val="dk2"/>
                </a:solidFill>
              </a:defRPr>
            </a:lvl8pPr>
            <a:lvl9pPr lvl="8" algn="r">
              <a:buNone/>
              <a:defRPr sz="2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6.jpg"/><Relationship Id="rId4" Type="http://schemas.openxmlformats.org/officeDocument/2006/relationships/hyperlink" Target="https://docs.google.com/presentation/d/1OL-yM93IlEqF0lVvDRCe7lmrR0XLJYnREOdl0VBCld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jpg"/><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8.jpg"/><Relationship Id="rId5"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8.jpg"/><Relationship Id="rId5"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7.png"/><Relationship Id="rId5" Type="http://schemas.openxmlformats.org/officeDocument/2006/relationships/image" Target="../media/image12.png"/><Relationship Id="rId6"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26050"/>
            <a:ext cx="14097002" cy="19940428"/>
          </a:xfrm>
          <a:prstGeom prst="rect">
            <a:avLst/>
          </a:prstGeom>
          <a:noFill/>
          <a:ln>
            <a:noFill/>
          </a:ln>
        </p:spPr>
      </p:pic>
      <p:sp>
        <p:nvSpPr>
          <p:cNvPr id="55" name="Google Shape;55;p13"/>
          <p:cNvSpPr/>
          <p:nvPr/>
        </p:nvSpPr>
        <p:spPr>
          <a:xfrm>
            <a:off x="2981475" y="19427250"/>
            <a:ext cx="456600" cy="381300"/>
          </a:xfrm>
          <a:prstGeom prst="rect">
            <a:avLst/>
          </a:prstGeom>
          <a:solidFill>
            <a:srgbClr val="8E7CC3"/>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56" name="Google Shape;56;p13"/>
          <p:cNvSpPr txBox="1"/>
          <p:nvPr/>
        </p:nvSpPr>
        <p:spPr>
          <a:xfrm>
            <a:off x="3469525" y="19334050"/>
            <a:ext cx="19329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8E7CC3"/>
                </a:solidFill>
                <a:latin typeface="Oswald"/>
                <a:ea typeface="Oswald"/>
                <a:cs typeface="Oswald"/>
                <a:sym typeface="Oswald"/>
              </a:rPr>
              <a:t>MALE SLIDES</a:t>
            </a:r>
            <a:endParaRPr sz="2400">
              <a:solidFill>
                <a:srgbClr val="8E7CC3"/>
              </a:solidFill>
              <a:latin typeface="Oswald"/>
              <a:ea typeface="Oswald"/>
              <a:cs typeface="Oswald"/>
              <a:sym typeface="Oswald"/>
            </a:endParaRPr>
          </a:p>
        </p:txBody>
      </p:sp>
      <p:sp>
        <p:nvSpPr>
          <p:cNvPr id="57" name="Google Shape;57;p13"/>
          <p:cNvSpPr/>
          <p:nvPr/>
        </p:nvSpPr>
        <p:spPr>
          <a:xfrm>
            <a:off x="188950" y="19410400"/>
            <a:ext cx="456600" cy="381300"/>
          </a:xfrm>
          <a:prstGeom prst="rect">
            <a:avLst/>
          </a:prstGeom>
          <a:solidFill>
            <a:srgbClr val="CC4125"/>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58" name="Google Shape;58;p13"/>
          <p:cNvSpPr txBox="1"/>
          <p:nvPr/>
        </p:nvSpPr>
        <p:spPr>
          <a:xfrm>
            <a:off x="690825" y="19325625"/>
            <a:ext cx="17433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CC4125"/>
                </a:solidFill>
                <a:latin typeface="Oswald"/>
                <a:ea typeface="Oswald"/>
                <a:cs typeface="Oswald"/>
                <a:sym typeface="Oswald"/>
              </a:rPr>
              <a:t>IMPORTANT</a:t>
            </a:r>
            <a:endParaRPr sz="2400">
              <a:solidFill>
                <a:srgbClr val="CC4125"/>
              </a:solidFill>
              <a:latin typeface="Oswald"/>
              <a:ea typeface="Oswald"/>
              <a:cs typeface="Oswald"/>
              <a:sym typeface="Oswald"/>
            </a:endParaRPr>
          </a:p>
        </p:txBody>
      </p:sp>
      <p:sp>
        <p:nvSpPr>
          <p:cNvPr id="59" name="Google Shape;59;p13"/>
          <p:cNvSpPr txBox="1"/>
          <p:nvPr/>
        </p:nvSpPr>
        <p:spPr>
          <a:xfrm>
            <a:off x="8458025" y="19342475"/>
            <a:ext cx="19329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5818E"/>
                </a:solidFill>
                <a:latin typeface="Oswald"/>
                <a:ea typeface="Oswald"/>
                <a:cs typeface="Oswald"/>
                <a:sym typeface="Oswald"/>
              </a:rPr>
              <a:t>FEMALE SLIDES</a:t>
            </a:r>
            <a:endParaRPr sz="2400">
              <a:solidFill>
                <a:srgbClr val="45818E"/>
              </a:solidFill>
              <a:latin typeface="Oswald"/>
              <a:ea typeface="Oswald"/>
              <a:cs typeface="Oswald"/>
              <a:sym typeface="Oswald"/>
            </a:endParaRPr>
          </a:p>
        </p:txBody>
      </p:sp>
      <p:sp>
        <p:nvSpPr>
          <p:cNvPr id="60" name="Google Shape;60;p13"/>
          <p:cNvSpPr/>
          <p:nvPr/>
        </p:nvSpPr>
        <p:spPr>
          <a:xfrm>
            <a:off x="11087125" y="19410400"/>
            <a:ext cx="456600" cy="381300"/>
          </a:xfrm>
          <a:prstGeom prst="rect">
            <a:avLst/>
          </a:prstGeom>
          <a:solidFill>
            <a:srgbClr val="B45F06"/>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61" name="Google Shape;61;p13"/>
          <p:cNvSpPr txBox="1"/>
          <p:nvPr/>
        </p:nvSpPr>
        <p:spPr>
          <a:xfrm>
            <a:off x="11589000" y="19325625"/>
            <a:ext cx="26718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B45F06"/>
                </a:solidFill>
                <a:latin typeface="Oswald"/>
                <a:ea typeface="Oswald"/>
                <a:cs typeface="Oswald"/>
                <a:sym typeface="Oswald"/>
              </a:rPr>
              <a:t>LECTURER’S NOTES</a:t>
            </a:r>
            <a:endParaRPr sz="2400">
              <a:solidFill>
                <a:srgbClr val="B45F06"/>
              </a:solidFill>
              <a:latin typeface="Oswald"/>
              <a:ea typeface="Oswald"/>
              <a:cs typeface="Oswald"/>
              <a:sym typeface="Oswald"/>
            </a:endParaRPr>
          </a:p>
        </p:txBody>
      </p:sp>
      <p:sp>
        <p:nvSpPr>
          <p:cNvPr id="62" name="Google Shape;62;p13"/>
          <p:cNvSpPr/>
          <p:nvPr/>
        </p:nvSpPr>
        <p:spPr>
          <a:xfrm>
            <a:off x="6009500" y="19418825"/>
            <a:ext cx="456600" cy="381300"/>
          </a:xfrm>
          <a:prstGeom prst="rect">
            <a:avLst/>
          </a:prstGeom>
          <a:solidFill>
            <a:srgbClr val="999999"/>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999999"/>
              </a:solidFill>
            </a:endParaRPr>
          </a:p>
        </p:txBody>
      </p:sp>
      <p:sp>
        <p:nvSpPr>
          <p:cNvPr id="63" name="Google Shape;63;p13"/>
          <p:cNvSpPr txBox="1"/>
          <p:nvPr/>
        </p:nvSpPr>
        <p:spPr>
          <a:xfrm>
            <a:off x="6511375" y="19334050"/>
            <a:ext cx="19329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999999"/>
                </a:solidFill>
                <a:latin typeface="Oswald"/>
                <a:ea typeface="Oswald"/>
                <a:cs typeface="Oswald"/>
                <a:sym typeface="Oswald"/>
              </a:rPr>
              <a:t>EXTRA</a:t>
            </a:r>
            <a:endParaRPr sz="2400">
              <a:solidFill>
                <a:srgbClr val="999999"/>
              </a:solidFill>
              <a:latin typeface="Oswald"/>
              <a:ea typeface="Oswald"/>
              <a:cs typeface="Oswald"/>
              <a:sym typeface="Oswald"/>
            </a:endParaRPr>
          </a:p>
        </p:txBody>
      </p:sp>
      <p:sp>
        <p:nvSpPr>
          <p:cNvPr id="64" name="Google Shape;64;p13"/>
          <p:cNvSpPr/>
          <p:nvPr/>
        </p:nvSpPr>
        <p:spPr>
          <a:xfrm>
            <a:off x="7956150" y="19427250"/>
            <a:ext cx="456600" cy="381300"/>
          </a:xfrm>
          <a:prstGeom prst="rect">
            <a:avLst/>
          </a:prstGeom>
          <a:solidFill>
            <a:srgbClr val="45818E"/>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45818E"/>
              </a:solidFill>
            </a:endParaRPr>
          </a:p>
        </p:txBody>
      </p:sp>
      <p:sp>
        <p:nvSpPr>
          <p:cNvPr id="65" name="Google Shape;65;p13"/>
          <p:cNvSpPr txBox="1"/>
          <p:nvPr/>
        </p:nvSpPr>
        <p:spPr>
          <a:xfrm>
            <a:off x="188950" y="7088625"/>
            <a:ext cx="13608600" cy="159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100">
                <a:solidFill>
                  <a:srgbClr val="93C47D"/>
                </a:solidFill>
                <a:latin typeface="Oswald"/>
                <a:ea typeface="Oswald"/>
                <a:cs typeface="Oswald"/>
                <a:sym typeface="Oswald"/>
              </a:rPr>
              <a:t>LECTURE III: Physiology of the Stomach and Regulation of Gastric Secretions</a:t>
            </a:r>
            <a:endParaRPr sz="6100">
              <a:solidFill>
                <a:srgbClr val="93C47D"/>
              </a:solidFill>
              <a:latin typeface="Oswald"/>
              <a:ea typeface="Oswald"/>
              <a:cs typeface="Oswald"/>
              <a:sym typeface="Oswald"/>
            </a:endParaRPr>
          </a:p>
        </p:txBody>
      </p:sp>
      <p:sp>
        <p:nvSpPr>
          <p:cNvPr id="66" name="Google Shape;66;p13"/>
          <p:cNvSpPr txBox="1"/>
          <p:nvPr/>
        </p:nvSpPr>
        <p:spPr>
          <a:xfrm>
            <a:off x="5942135" y="18452325"/>
            <a:ext cx="30714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rgbClr val="434343"/>
                </a:solidFill>
                <a:uFill>
                  <a:noFill/>
                </a:uFill>
                <a:latin typeface="Oswald"/>
                <a:ea typeface="Oswald"/>
                <a:cs typeface="Oswald"/>
                <a:sym typeface="Oswald"/>
                <a:hlinkClick r:id="rId4"/>
              </a:rPr>
              <a:t>EDITING FILE</a:t>
            </a:r>
            <a:endParaRPr sz="4800">
              <a:solidFill>
                <a:srgbClr val="434343"/>
              </a:solidFill>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Google Shape;359;p22"/>
          <p:cNvSpPr txBox="1"/>
          <p:nvPr/>
        </p:nvSpPr>
        <p:spPr>
          <a:xfrm>
            <a:off x="163932" y="14202888"/>
            <a:ext cx="13320300" cy="7830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D9D2E9"/>
              </a:buClr>
              <a:buSzPts val="2400"/>
              <a:buFont typeface="Merriweather"/>
              <a:buChar char="●"/>
            </a:pPr>
            <a:r>
              <a:rPr lang="en" sz="2400">
                <a:latin typeface="Merriweather"/>
                <a:ea typeface="Merriweather"/>
                <a:cs typeface="Merriweather"/>
                <a:sym typeface="Merriweather"/>
              </a:rPr>
              <a:t>The gastric action potential is responsible for two components of the propulsive contractile behavior in the antral pump: </a:t>
            </a:r>
            <a:endParaRPr sz="2400">
              <a:latin typeface="Merriweather"/>
              <a:ea typeface="Merriweather"/>
              <a:cs typeface="Merriweather"/>
              <a:sym typeface="Merriweather"/>
            </a:endParaRPr>
          </a:p>
          <a:p>
            <a:pPr indent="0" lvl="0" marL="0" rtl="0" algn="l">
              <a:spcBef>
                <a:spcPts val="520"/>
              </a:spcBef>
              <a:spcAft>
                <a:spcPts val="0"/>
              </a:spcAft>
              <a:buNone/>
            </a:pPr>
            <a:r>
              <a:t/>
            </a:r>
            <a:endParaRPr sz="2400">
              <a:solidFill>
                <a:srgbClr val="38761D"/>
              </a:solidFill>
              <a:latin typeface="Merriweather"/>
              <a:ea typeface="Merriweather"/>
              <a:cs typeface="Merriweather"/>
              <a:sym typeface="Merriweather"/>
            </a:endParaRPr>
          </a:p>
          <a:p>
            <a:pPr indent="0" lvl="0" marL="0" rtl="0" algn="l">
              <a:spcBef>
                <a:spcPts val="0"/>
              </a:spcBef>
              <a:spcAft>
                <a:spcPts val="0"/>
              </a:spcAft>
              <a:buNone/>
            </a:pPr>
            <a:r>
              <a:t/>
            </a:r>
            <a:endParaRPr sz="2400">
              <a:solidFill>
                <a:srgbClr val="38761D"/>
              </a:solidFill>
              <a:latin typeface="Merriweather"/>
              <a:ea typeface="Merriweather"/>
              <a:cs typeface="Merriweather"/>
              <a:sym typeface="Merriweather"/>
            </a:endParaRPr>
          </a:p>
        </p:txBody>
      </p:sp>
      <p:sp>
        <p:nvSpPr>
          <p:cNvPr id="360" name="Google Shape;360;p22"/>
          <p:cNvSpPr txBox="1"/>
          <p:nvPr/>
        </p:nvSpPr>
        <p:spPr>
          <a:xfrm>
            <a:off x="5520243" y="15252091"/>
            <a:ext cx="4381500" cy="615900"/>
          </a:xfrm>
          <a:prstGeom prst="rect">
            <a:avLst/>
          </a:prstGeom>
          <a:noFill/>
          <a:ln>
            <a:noFill/>
          </a:ln>
        </p:spPr>
        <p:txBody>
          <a:bodyPr anchorCtr="0" anchor="t" bIns="91425" lIns="91425" spcFirstLastPara="1" rIns="91425" wrap="square" tIns="91425">
            <a:noAutofit/>
          </a:bodyPr>
          <a:lstStyle/>
          <a:p>
            <a:pPr indent="0" lvl="0" marL="0" rtl="0" algn="l">
              <a:spcBef>
                <a:spcPts val="520"/>
              </a:spcBef>
              <a:spcAft>
                <a:spcPts val="0"/>
              </a:spcAft>
              <a:buClr>
                <a:schemeClr val="dk1"/>
              </a:buClr>
              <a:buSzPts val="1100"/>
              <a:buFont typeface="Arial"/>
              <a:buNone/>
            </a:pPr>
            <a:r>
              <a:rPr lang="en" sz="2400">
                <a:solidFill>
                  <a:srgbClr val="20124D"/>
                </a:solidFill>
                <a:highlight>
                  <a:srgbClr val="D9D2E9"/>
                </a:highlight>
                <a:latin typeface="Merriweather"/>
                <a:ea typeface="Merriweather"/>
                <a:cs typeface="Merriweather"/>
                <a:sym typeface="Merriweather"/>
              </a:rPr>
              <a:t>  Trailing contraction</a:t>
            </a:r>
            <a:endParaRPr sz="2400">
              <a:solidFill>
                <a:srgbClr val="20124D"/>
              </a:solidFill>
              <a:highlight>
                <a:srgbClr val="D9D2E9"/>
              </a:highlight>
            </a:endParaRPr>
          </a:p>
        </p:txBody>
      </p:sp>
      <p:sp>
        <p:nvSpPr>
          <p:cNvPr id="361" name="Google Shape;361;p22"/>
          <p:cNvSpPr txBox="1"/>
          <p:nvPr/>
        </p:nvSpPr>
        <p:spPr>
          <a:xfrm>
            <a:off x="439857" y="15259013"/>
            <a:ext cx="4039200" cy="495900"/>
          </a:xfrm>
          <a:prstGeom prst="rect">
            <a:avLst/>
          </a:prstGeom>
          <a:noFill/>
          <a:ln>
            <a:noFill/>
          </a:ln>
        </p:spPr>
        <p:txBody>
          <a:bodyPr anchorCtr="0" anchor="t" bIns="91425" lIns="91425" spcFirstLastPara="1" rIns="91425" wrap="square" tIns="91425">
            <a:noAutofit/>
          </a:bodyPr>
          <a:lstStyle/>
          <a:p>
            <a:pPr indent="0" lvl="0" marL="0" rtl="0" algn="l">
              <a:spcBef>
                <a:spcPts val="520"/>
              </a:spcBef>
              <a:spcAft>
                <a:spcPts val="0"/>
              </a:spcAft>
              <a:buClr>
                <a:schemeClr val="dk1"/>
              </a:buClr>
              <a:buSzPts val="1100"/>
              <a:buFont typeface="Arial"/>
              <a:buNone/>
            </a:pPr>
            <a:r>
              <a:rPr lang="en" sz="2400">
                <a:solidFill>
                  <a:srgbClr val="20124D"/>
                </a:solidFill>
                <a:highlight>
                  <a:srgbClr val="D9D2E9"/>
                </a:highlight>
                <a:latin typeface="Merriweather"/>
                <a:ea typeface="Merriweather"/>
                <a:cs typeface="Merriweather"/>
                <a:sym typeface="Merriweather"/>
              </a:rPr>
              <a:t> Leading contraction</a:t>
            </a:r>
            <a:endParaRPr sz="2400">
              <a:solidFill>
                <a:srgbClr val="20124D"/>
              </a:solidFill>
              <a:highlight>
                <a:srgbClr val="D9D2E9"/>
              </a:highlight>
              <a:latin typeface="Merriweather"/>
              <a:ea typeface="Merriweather"/>
              <a:cs typeface="Merriweather"/>
              <a:sym typeface="Merriweather"/>
            </a:endParaRPr>
          </a:p>
        </p:txBody>
      </p:sp>
      <p:sp>
        <p:nvSpPr>
          <p:cNvPr id="362" name="Google Shape;362;p22"/>
          <p:cNvSpPr txBox="1"/>
          <p:nvPr/>
        </p:nvSpPr>
        <p:spPr>
          <a:xfrm>
            <a:off x="396750" y="5906459"/>
            <a:ext cx="12825900" cy="3828600"/>
          </a:xfrm>
          <a:prstGeom prst="rect">
            <a:avLst/>
          </a:prstGeom>
          <a:noFill/>
          <a:ln>
            <a:noFill/>
          </a:ln>
        </p:spPr>
        <p:txBody>
          <a:bodyPr anchorCtr="0" anchor="t" bIns="91425" lIns="91425" spcFirstLastPara="1" rIns="91425" wrap="square" tIns="91425">
            <a:noAutofit/>
          </a:bodyPr>
          <a:lstStyle/>
          <a:p>
            <a:pPr indent="-342900" lvl="0" marL="457200" rtl="0" algn="l">
              <a:spcBef>
                <a:spcPts val="520"/>
              </a:spcBef>
              <a:spcAft>
                <a:spcPts val="0"/>
              </a:spcAft>
              <a:buSzPts val="1800"/>
              <a:buFont typeface="Merriweather"/>
              <a:buChar char="●"/>
            </a:pPr>
            <a:r>
              <a:rPr b="1" lang="en" sz="1800">
                <a:latin typeface="Merriweather"/>
                <a:ea typeface="Merriweather"/>
                <a:cs typeface="Merriweather"/>
                <a:sym typeface="Merriweather"/>
              </a:rPr>
              <a:t>Electrical syncytial properties of the gastric musculature account for propagation of the action potentials from the pacemaker site to the gastroduodenal junction.</a:t>
            </a:r>
            <a:endParaRPr sz="2000">
              <a:latin typeface="Merriweather"/>
              <a:ea typeface="Merriweather"/>
              <a:cs typeface="Merriweather"/>
              <a:sym typeface="Merriweather"/>
            </a:endParaRPr>
          </a:p>
          <a:p>
            <a:pPr indent="-342900" lvl="0" marL="457200" rtl="0" algn="l">
              <a:spcBef>
                <a:spcPts val="0"/>
              </a:spcBef>
              <a:spcAft>
                <a:spcPts val="0"/>
              </a:spcAft>
              <a:buClr>
                <a:srgbClr val="B4A7D6"/>
              </a:buClr>
              <a:buSzPts val="1800"/>
              <a:buFont typeface="Merriweather"/>
              <a:buChar char="●"/>
            </a:pPr>
            <a:r>
              <a:rPr b="1" lang="en" sz="1800">
                <a:solidFill>
                  <a:srgbClr val="8E7CC3"/>
                </a:solidFill>
                <a:latin typeface="Merriweather"/>
                <a:ea typeface="Merriweather"/>
                <a:cs typeface="Merriweather"/>
                <a:sym typeface="Merriweather"/>
              </a:rPr>
              <a:t>The pacemaker region in humans generates AP and associated antral contractions at a frequency of </a:t>
            </a:r>
            <a:r>
              <a:rPr b="1" lang="en" sz="1800">
                <a:solidFill>
                  <a:srgbClr val="351C75"/>
                </a:solidFill>
                <a:latin typeface="Merriweather"/>
                <a:ea typeface="Merriweather"/>
                <a:cs typeface="Merriweather"/>
                <a:sym typeface="Merriweather"/>
              </a:rPr>
              <a:t>three per minute.</a:t>
            </a:r>
            <a:endParaRPr b="1" sz="1800">
              <a:solidFill>
                <a:srgbClr val="351C75"/>
              </a:solidFill>
              <a:latin typeface="Merriweather"/>
              <a:ea typeface="Merriweather"/>
              <a:cs typeface="Merriweather"/>
              <a:sym typeface="Merriweather"/>
            </a:endParaRPr>
          </a:p>
          <a:p>
            <a:pPr indent="-342900" lvl="0" marL="457200" rtl="0" algn="l">
              <a:spcBef>
                <a:spcPts val="0"/>
              </a:spcBef>
              <a:spcAft>
                <a:spcPts val="0"/>
              </a:spcAft>
              <a:buClr>
                <a:srgbClr val="B4A7D6"/>
              </a:buClr>
              <a:buSzPts val="1800"/>
              <a:buFont typeface="Merriweather"/>
              <a:buChar char="●"/>
            </a:pPr>
            <a:r>
              <a:rPr b="1" lang="en" sz="1800">
                <a:solidFill>
                  <a:srgbClr val="8E7CC3"/>
                </a:solidFill>
                <a:latin typeface="Merriweather"/>
                <a:ea typeface="Merriweather"/>
                <a:cs typeface="Merriweather"/>
                <a:sym typeface="Merriweather"/>
              </a:rPr>
              <a:t>The gastric action potential lasts about 5 seconds, it has:</a:t>
            </a:r>
            <a:endParaRPr b="1" sz="1800">
              <a:solidFill>
                <a:srgbClr val="8E7CC3"/>
              </a:solidFill>
              <a:latin typeface="Merriweather"/>
              <a:ea typeface="Merriweather"/>
              <a:cs typeface="Merriweather"/>
              <a:sym typeface="Merriweather"/>
            </a:endParaRPr>
          </a:p>
          <a:p>
            <a:pPr indent="0" lvl="0" marL="304800" rtl="0" algn="l">
              <a:spcBef>
                <a:spcPts val="520"/>
              </a:spcBef>
              <a:spcAft>
                <a:spcPts val="0"/>
              </a:spcAft>
              <a:buNone/>
            </a:pPr>
            <a:r>
              <a:t/>
            </a:r>
            <a:endParaRPr b="1" sz="1800">
              <a:solidFill>
                <a:srgbClr val="8E7CC3"/>
              </a:solidFill>
              <a:latin typeface="Merriweather"/>
              <a:ea typeface="Merriweather"/>
              <a:cs typeface="Merriweather"/>
              <a:sym typeface="Merriweather"/>
            </a:endParaRPr>
          </a:p>
          <a:p>
            <a:pPr indent="-342900" lvl="0" marL="457200" rtl="0" algn="l">
              <a:spcBef>
                <a:spcPts val="520"/>
              </a:spcBef>
              <a:spcAft>
                <a:spcPts val="0"/>
              </a:spcAft>
              <a:buClr>
                <a:srgbClr val="351C75"/>
              </a:buClr>
              <a:buSzPts val="1800"/>
              <a:buFont typeface="Merriweather"/>
              <a:buChar char="★"/>
            </a:pPr>
            <a:r>
              <a:rPr b="1" lang="en" sz="1800">
                <a:solidFill>
                  <a:srgbClr val="351C75"/>
                </a:solidFill>
                <a:latin typeface="Merriweather"/>
                <a:ea typeface="Merriweather"/>
                <a:cs typeface="Merriweather"/>
                <a:sym typeface="Merriweather"/>
              </a:rPr>
              <a:t>Rising phase (depolarization)</a:t>
            </a:r>
            <a:endParaRPr b="1" sz="1800">
              <a:solidFill>
                <a:srgbClr val="351C75"/>
              </a:solidFill>
              <a:latin typeface="Merriweather"/>
              <a:ea typeface="Merriweather"/>
              <a:cs typeface="Merriweather"/>
              <a:sym typeface="Merriweather"/>
            </a:endParaRPr>
          </a:p>
          <a:p>
            <a:pPr indent="-342900" lvl="0" marL="457200" rtl="0" algn="l">
              <a:spcBef>
                <a:spcPts val="520"/>
              </a:spcBef>
              <a:spcAft>
                <a:spcPts val="0"/>
              </a:spcAft>
              <a:buClr>
                <a:srgbClr val="351C75"/>
              </a:buClr>
              <a:buSzPts val="1800"/>
              <a:buFont typeface="Merriweather"/>
              <a:buChar char="★"/>
            </a:pPr>
            <a:r>
              <a:rPr b="1" lang="en" sz="1800">
                <a:solidFill>
                  <a:srgbClr val="351C75"/>
                </a:solidFill>
                <a:latin typeface="Merriweather"/>
                <a:ea typeface="Merriweather"/>
                <a:cs typeface="Merriweather"/>
                <a:sym typeface="Merriweather"/>
              </a:rPr>
              <a:t>Plateau phase</a:t>
            </a:r>
            <a:endParaRPr b="1" sz="1800">
              <a:solidFill>
                <a:srgbClr val="351C75"/>
              </a:solidFill>
              <a:latin typeface="Merriweather"/>
              <a:ea typeface="Merriweather"/>
              <a:cs typeface="Merriweather"/>
              <a:sym typeface="Merriweather"/>
            </a:endParaRPr>
          </a:p>
          <a:p>
            <a:pPr indent="-342900" lvl="0" marL="457200" rtl="0" algn="l">
              <a:spcBef>
                <a:spcPts val="520"/>
              </a:spcBef>
              <a:spcAft>
                <a:spcPts val="0"/>
              </a:spcAft>
              <a:buClr>
                <a:srgbClr val="351C75"/>
              </a:buClr>
              <a:buSzPts val="1800"/>
              <a:buFont typeface="Merriweather"/>
              <a:buChar char="★"/>
            </a:pPr>
            <a:r>
              <a:rPr b="1" lang="en" sz="1800">
                <a:solidFill>
                  <a:srgbClr val="351C75"/>
                </a:solidFill>
                <a:latin typeface="Merriweather"/>
                <a:ea typeface="Merriweather"/>
                <a:cs typeface="Merriweather"/>
                <a:sym typeface="Merriweather"/>
              </a:rPr>
              <a:t>Falling phase (repolarization)</a:t>
            </a:r>
            <a:endParaRPr b="1" sz="1800">
              <a:solidFill>
                <a:srgbClr val="351C75"/>
              </a:solidFill>
              <a:latin typeface="Merriweather"/>
              <a:ea typeface="Merriweather"/>
              <a:cs typeface="Merriweather"/>
              <a:sym typeface="Merriweather"/>
            </a:endParaRPr>
          </a:p>
          <a:p>
            <a:pPr indent="0" lvl="0" marL="0" rtl="0" algn="l">
              <a:spcBef>
                <a:spcPts val="520"/>
              </a:spcBef>
              <a:spcAft>
                <a:spcPts val="0"/>
              </a:spcAft>
              <a:buNone/>
            </a:pPr>
            <a:r>
              <a:t/>
            </a:r>
            <a:endParaRPr b="1" sz="1800">
              <a:solidFill>
                <a:srgbClr val="351C75"/>
              </a:solidFill>
              <a:latin typeface="Merriweather"/>
              <a:ea typeface="Merriweather"/>
              <a:cs typeface="Merriweather"/>
              <a:sym typeface="Merriweather"/>
            </a:endParaRPr>
          </a:p>
          <a:p>
            <a:pPr indent="-342900" lvl="0" marL="457200" rtl="0" algn="l">
              <a:spcBef>
                <a:spcPts val="520"/>
              </a:spcBef>
              <a:spcAft>
                <a:spcPts val="0"/>
              </a:spcAft>
              <a:buClr>
                <a:srgbClr val="8E7CC3"/>
              </a:buClr>
              <a:buSzPts val="1800"/>
              <a:buFont typeface="Merriweather"/>
              <a:buChar char="●"/>
            </a:pPr>
            <a:r>
              <a:rPr b="1" lang="en" sz="1800">
                <a:solidFill>
                  <a:srgbClr val="8E7CC3"/>
                </a:solidFill>
                <a:latin typeface="Merriweather"/>
                <a:ea typeface="Merriweather"/>
                <a:cs typeface="Merriweather"/>
                <a:sym typeface="Merriweather"/>
              </a:rPr>
              <a:t>Electrical action potentials in gastrointestinal muscles occur in four phases, determined by specific ionic mechanisms:</a:t>
            </a:r>
            <a:endParaRPr b="1" sz="1800">
              <a:solidFill>
                <a:srgbClr val="8E7CC3"/>
              </a:solidFill>
              <a:latin typeface="Merriweather"/>
              <a:ea typeface="Merriweather"/>
              <a:cs typeface="Merriweather"/>
              <a:sym typeface="Merriweather"/>
            </a:endParaRPr>
          </a:p>
          <a:p>
            <a:pPr indent="0" lvl="0" marL="0" rtl="0" algn="l">
              <a:spcBef>
                <a:spcPts val="520"/>
              </a:spcBef>
              <a:spcAft>
                <a:spcPts val="0"/>
              </a:spcAft>
              <a:buNone/>
            </a:pPr>
            <a:r>
              <a:t/>
            </a:r>
            <a:endParaRPr b="1" sz="1800">
              <a:solidFill>
                <a:srgbClr val="351C75"/>
              </a:solidFill>
              <a:latin typeface="Merriweather"/>
              <a:ea typeface="Merriweather"/>
              <a:cs typeface="Merriweather"/>
              <a:sym typeface="Merriweather"/>
            </a:endParaRPr>
          </a:p>
          <a:p>
            <a:pPr indent="0" lvl="0" marL="0" rtl="0" algn="l">
              <a:spcBef>
                <a:spcPts val="520"/>
              </a:spcBef>
              <a:spcAft>
                <a:spcPts val="0"/>
              </a:spcAft>
              <a:buNone/>
            </a:pPr>
            <a:r>
              <a:t/>
            </a:r>
            <a:endParaRPr b="1" sz="1800">
              <a:solidFill>
                <a:srgbClr val="351C75"/>
              </a:solidFill>
              <a:latin typeface="Merriweather"/>
              <a:ea typeface="Merriweather"/>
              <a:cs typeface="Merriweather"/>
              <a:sym typeface="Merriweather"/>
            </a:endParaRPr>
          </a:p>
        </p:txBody>
      </p:sp>
      <p:sp>
        <p:nvSpPr>
          <p:cNvPr id="363" name="Google Shape;363;p22"/>
          <p:cNvSpPr txBox="1"/>
          <p:nvPr/>
        </p:nvSpPr>
        <p:spPr>
          <a:xfrm>
            <a:off x="322325" y="1299975"/>
            <a:ext cx="14097000" cy="13101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2800">
                <a:highlight>
                  <a:srgbClr val="D9D2E9"/>
                </a:highlight>
                <a:latin typeface="Oswald"/>
                <a:ea typeface="Oswald"/>
                <a:cs typeface="Oswald"/>
                <a:sym typeface="Oswald"/>
              </a:rPr>
              <a:t> Motor Behavior of the Antral Pump Is Initiated by a Dominant Pacemaker (Motility in the Antrum):</a:t>
            </a:r>
            <a:endParaRPr sz="2800">
              <a:highlight>
                <a:srgbClr val="D9D2E9"/>
              </a:highlight>
              <a:latin typeface="Oswald"/>
              <a:ea typeface="Oswald"/>
              <a:cs typeface="Oswald"/>
              <a:sym typeface="Oswald"/>
            </a:endParaRPr>
          </a:p>
        </p:txBody>
      </p:sp>
      <p:sp>
        <p:nvSpPr>
          <p:cNvPr id="364" name="Google Shape;364;p22"/>
          <p:cNvSpPr/>
          <p:nvPr/>
        </p:nvSpPr>
        <p:spPr>
          <a:xfrm>
            <a:off x="0" y="3704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365" name="Google Shape;365;p22"/>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366" name="Google Shape;366;p22"/>
          <p:cNvSpPr txBox="1"/>
          <p:nvPr/>
        </p:nvSpPr>
        <p:spPr>
          <a:xfrm>
            <a:off x="1880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9</a:t>
            </a:r>
            <a:endParaRPr sz="4500">
              <a:solidFill>
                <a:srgbClr val="FFFFFF"/>
              </a:solidFill>
              <a:latin typeface="Oswald"/>
              <a:ea typeface="Oswald"/>
              <a:cs typeface="Oswald"/>
              <a:sym typeface="Oswald"/>
            </a:endParaRPr>
          </a:p>
        </p:txBody>
      </p:sp>
      <p:sp>
        <p:nvSpPr>
          <p:cNvPr id="367" name="Google Shape;367;p22"/>
          <p:cNvSpPr txBox="1"/>
          <p:nvPr/>
        </p:nvSpPr>
        <p:spPr>
          <a:xfrm>
            <a:off x="929925" y="321600"/>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900">
                <a:solidFill>
                  <a:srgbClr val="FFFFFF"/>
                </a:solidFill>
                <a:latin typeface="Oswald"/>
                <a:ea typeface="Oswald"/>
                <a:cs typeface="Oswald"/>
                <a:sym typeface="Oswald"/>
              </a:rPr>
              <a:t>PHYSIOLOGY OF THE STOMACH AND REGULATION OF GASTRIC SECRETIONS </a:t>
            </a:r>
            <a:endParaRPr sz="2900">
              <a:solidFill>
                <a:srgbClr val="FFFFFF"/>
              </a:solidFill>
              <a:latin typeface="Oswald"/>
              <a:ea typeface="Oswald"/>
              <a:cs typeface="Oswald"/>
              <a:sym typeface="Oswald"/>
            </a:endParaRPr>
          </a:p>
        </p:txBody>
      </p:sp>
      <p:sp>
        <p:nvSpPr>
          <p:cNvPr id="368" name="Google Shape;368;p22"/>
          <p:cNvSpPr txBox="1"/>
          <p:nvPr/>
        </p:nvSpPr>
        <p:spPr>
          <a:xfrm>
            <a:off x="267010" y="16335697"/>
            <a:ext cx="709200" cy="64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3000">
                <a:solidFill>
                  <a:srgbClr val="FFFFFF"/>
                </a:solidFill>
                <a:latin typeface="Merriweather"/>
                <a:ea typeface="Merriweather"/>
                <a:cs typeface="Merriweather"/>
                <a:sym typeface="Merriweather"/>
              </a:rPr>
              <a:t>3</a:t>
            </a:r>
            <a:endParaRPr b="1" sz="3000">
              <a:solidFill>
                <a:srgbClr val="FFFFFF"/>
              </a:solidFill>
              <a:latin typeface="Merriweather"/>
              <a:ea typeface="Merriweather"/>
              <a:cs typeface="Merriweather"/>
              <a:sym typeface="Merriweather"/>
            </a:endParaRPr>
          </a:p>
        </p:txBody>
      </p:sp>
      <p:sp>
        <p:nvSpPr>
          <p:cNvPr id="369" name="Google Shape;369;p22"/>
          <p:cNvSpPr txBox="1"/>
          <p:nvPr/>
        </p:nvSpPr>
        <p:spPr>
          <a:xfrm>
            <a:off x="728375" y="13138275"/>
            <a:ext cx="136725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600">
                <a:highlight>
                  <a:srgbClr val="D9D2E9"/>
                </a:highlight>
                <a:latin typeface="Oswald"/>
                <a:ea typeface="Oswald"/>
                <a:cs typeface="Oswald"/>
                <a:sym typeface="Oswald"/>
              </a:rPr>
              <a:t>The Gastric Action Potential Triggers Two Kinds of Contractions:</a:t>
            </a:r>
            <a:endParaRPr sz="3600">
              <a:highlight>
                <a:srgbClr val="D9D2E9"/>
              </a:highlight>
              <a:latin typeface="Oswald"/>
              <a:ea typeface="Oswald"/>
              <a:cs typeface="Oswald"/>
              <a:sym typeface="Oswald"/>
            </a:endParaRPr>
          </a:p>
          <a:p>
            <a:pPr indent="0" lvl="0" marL="0" rtl="0" algn="l">
              <a:spcBef>
                <a:spcPts val="0"/>
              </a:spcBef>
              <a:spcAft>
                <a:spcPts val="0"/>
              </a:spcAft>
              <a:buNone/>
            </a:pPr>
            <a:r>
              <a:t/>
            </a:r>
            <a:endParaRPr sz="3900">
              <a:solidFill>
                <a:srgbClr val="B4A7D6"/>
              </a:solidFill>
              <a:latin typeface="Oswald"/>
              <a:ea typeface="Oswald"/>
              <a:cs typeface="Oswald"/>
              <a:sym typeface="Oswald"/>
            </a:endParaRPr>
          </a:p>
        </p:txBody>
      </p:sp>
      <p:sp>
        <p:nvSpPr>
          <p:cNvPr id="370" name="Google Shape;370;p22"/>
          <p:cNvSpPr/>
          <p:nvPr/>
        </p:nvSpPr>
        <p:spPr>
          <a:xfrm>
            <a:off x="19966" y="1552015"/>
            <a:ext cx="468600" cy="433500"/>
          </a:xfrm>
          <a:prstGeom prst="rect">
            <a:avLst/>
          </a:prstGeom>
          <a:solidFill>
            <a:srgbClr val="B4A7D6"/>
          </a:solid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371" name="Google Shape;371;p22"/>
          <p:cNvSpPr txBox="1"/>
          <p:nvPr/>
        </p:nvSpPr>
        <p:spPr>
          <a:xfrm>
            <a:off x="343210" y="19078897"/>
            <a:ext cx="709200" cy="64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3000">
                <a:solidFill>
                  <a:srgbClr val="FFFFFF"/>
                </a:solidFill>
                <a:latin typeface="Merriweather"/>
                <a:ea typeface="Merriweather"/>
                <a:cs typeface="Merriweather"/>
                <a:sym typeface="Merriweather"/>
              </a:rPr>
              <a:t>3</a:t>
            </a:r>
            <a:endParaRPr b="1" sz="3000">
              <a:solidFill>
                <a:srgbClr val="FFFFFF"/>
              </a:solidFill>
              <a:latin typeface="Merriweather"/>
              <a:ea typeface="Merriweather"/>
              <a:cs typeface="Merriweather"/>
              <a:sym typeface="Merriweather"/>
            </a:endParaRPr>
          </a:p>
        </p:txBody>
      </p:sp>
      <p:sp>
        <p:nvSpPr>
          <p:cNvPr id="372" name="Google Shape;372;p22"/>
          <p:cNvSpPr/>
          <p:nvPr/>
        </p:nvSpPr>
        <p:spPr>
          <a:xfrm>
            <a:off x="387291" y="13399940"/>
            <a:ext cx="468600" cy="433500"/>
          </a:xfrm>
          <a:prstGeom prst="rect">
            <a:avLst/>
          </a:prstGeom>
          <a:solidFill>
            <a:srgbClr val="B4A7D6"/>
          </a:solid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pic>
        <p:nvPicPr>
          <p:cNvPr descr="DA7C25FF2.png" id="373" name="Google Shape;373;p22"/>
          <p:cNvPicPr preferRelativeResize="0"/>
          <p:nvPr/>
        </p:nvPicPr>
        <p:blipFill rotWithShape="1">
          <a:blip r:embed="rId3">
            <a:alphaModFix/>
          </a:blip>
          <a:srcRect b="0" l="0" r="0" t="0"/>
          <a:stretch/>
        </p:blipFill>
        <p:spPr>
          <a:xfrm>
            <a:off x="3701712" y="9808210"/>
            <a:ext cx="5505000" cy="2862900"/>
          </a:xfrm>
          <a:prstGeom prst="rect">
            <a:avLst/>
          </a:prstGeom>
          <a:noFill/>
          <a:ln>
            <a:noFill/>
          </a:ln>
        </p:spPr>
      </p:pic>
      <p:sp>
        <p:nvSpPr>
          <p:cNvPr id="374" name="Google Shape;374;p22"/>
          <p:cNvSpPr/>
          <p:nvPr/>
        </p:nvSpPr>
        <p:spPr>
          <a:xfrm>
            <a:off x="873129" y="15869463"/>
            <a:ext cx="4283400" cy="1754700"/>
          </a:xfrm>
          <a:prstGeom prst="roundRect">
            <a:avLst>
              <a:gd fmla="val 16667" name="adj"/>
            </a:avLst>
          </a:prstGeom>
          <a:noFill/>
          <a:ln cap="flat" cmpd="sng" w="28575">
            <a:solidFill>
              <a:srgbClr val="D9D2E9"/>
            </a:solidFill>
            <a:prstDash val="dashDot"/>
            <a:round/>
            <a:headEnd len="sm" w="sm" type="none"/>
            <a:tailEnd len="sm" w="sm" type="none"/>
          </a:ln>
        </p:spPr>
        <p:txBody>
          <a:bodyPr anchorCtr="0" anchor="ctr" bIns="91425" lIns="91425" spcFirstLastPara="1" rIns="91425" wrap="square" tIns="91425">
            <a:noAutofit/>
          </a:bodyPr>
          <a:lstStyle/>
          <a:p>
            <a:pPr indent="-342900" lvl="0" marL="457200" rtl="0" algn="l">
              <a:spcBef>
                <a:spcPts val="520"/>
              </a:spcBef>
              <a:spcAft>
                <a:spcPts val="0"/>
              </a:spcAft>
              <a:buClr>
                <a:srgbClr val="000000"/>
              </a:buClr>
              <a:buSzPts val="1800"/>
              <a:buFont typeface="Merriweather"/>
              <a:buChar char="★"/>
            </a:pPr>
            <a:r>
              <a:rPr lang="en" sz="1800">
                <a:latin typeface="Merriweather"/>
                <a:ea typeface="Merriweather"/>
                <a:cs typeface="Merriweather"/>
                <a:sym typeface="Merriweather"/>
              </a:rPr>
              <a:t>It </a:t>
            </a:r>
            <a:r>
              <a:rPr lang="en" sz="1800">
                <a:latin typeface="Merriweather"/>
                <a:ea typeface="Merriweather"/>
                <a:cs typeface="Merriweather"/>
                <a:sym typeface="Merriweather"/>
              </a:rPr>
              <a:t>has a relatively constant amplitude.</a:t>
            </a:r>
            <a:endParaRPr sz="1800">
              <a:latin typeface="Merriweather"/>
              <a:ea typeface="Merriweather"/>
              <a:cs typeface="Merriweather"/>
              <a:sym typeface="Merriweather"/>
            </a:endParaRPr>
          </a:p>
          <a:p>
            <a:pPr indent="-342900" lvl="0" marL="457200" rtl="0" algn="l">
              <a:spcBef>
                <a:spcPts val="0"/>
              </a:spcBef>
              <a:spcAft>
                <a:spcPts val="0"/>
              </a:spcAft>
              <a:buClr>
                <a:srgbClr val="000000"/>
              </a:buClr>
              <a:buSzPts val="1800"/>
              <a:buFont typeface="Merriweather"/>
              <a:buChar char="★"/>
            </a:pPr>
            <a:r>
              <a:rPr lang="en" sz="1800">
                <a:latin typeface="Merriweather"/>
                <a:ea typeface="Merriweather"/>
                <a:cs typeface="Merriweather"/>
                <a:sym typeface="Merriweather"/>
              </a:rPr>
              <a:t>Associated with the rising phase of the action potential.</a:t>
            </a:r>
            <a:endParaRPr sz="1800">
              <a:latin typeface="Merriweather"/>
              <a:ea typeface="Merriweather"/>
              <a:cs typeface="Merriweather"/>
              <a:sym typeface="Merriweather"/>
            </a:endParaRPr>
          </a:p>
        </p:txBody>
      </p:sp>
      <p:sp>
        <p:nvSpPr>
          <p:cNvPr id="375" name="Google Shape;375;p22"/>
          <p:cNvSpPr/>
          <p:nvPr/>
        </p:nvSpPr>
        <p:spPr>
          <a:xfrm>
            <a:off x="6080943" y="15867991"/>
            <a:ext cx="4506600" cy="1754700"/>
          </a:xfrm>
          <a:prstGeom prst="roundRect">
            <a:avLst>
              <a:gd fmla="val 16667" name="adj"/>
            </a:avLst>
          </a:prstGeom>
          <a:noFill/>
          <a:ln cap="flat" cmpd="sng" w="28575">
            <a:solidFill>
              <a:srgbClr val="D9D2E9"/>
            </a:solidFill>
            <a:prstDash val="dashDot"/>
            <a:round/>
            <a:headEnd len="sm" w="sm" type="none"/>
            <a:tailEnd len="sm" w="sm" type="none"/>
          </a:ln>
        </p:spPr>
        <p:txBody>
          <a:bodyPr anchorCtr="0" anchor="ctr" bIns="91425" lIns="91425" spcFirstLastPara="1" rIns="91425" wrap="square" tIns="91425">
            <a:noAutofit/>
          </a:bodyPr>
          <a:lstStyle/>
          <a:p>
            <a:pPr indent="-342900" lvl="0" marL="457200" rtl="0" algn="l">
              <a:spcBef>
                <a:spcPts val="520"/>
              </a:spcBef>
              <a:spcAft>
                <a:spcPts val="0"/>
              </a:spcAft>
              <a:buClr>
                <a:srgbClr val="000000"/>
              </a:buClr>
              <a:buSzPts val="1800"/>
              <a:buFont typeface="Merriweather"/>
              <a:buChar char="★"/>
            </a:pPr>
            <a:r>
              <a:rPr lang="en" sz="1800">
                <a:latin typeface="Merriweather"/>
                <a:ea typeface="Merriweather"/>
                <a:cs typeface="Merriweather"/>
                <a:sym typeface="Merriweather"/>
              </a:rPr>
              <a:t>V</a:t>
            </a:r>
            <a:r>
              <a:rPr lang="en" sz="1800">
                <a:latin typeface="Merriweather"/>
                <a:ea typeface="Merriweather"/>
                <a:cs typeface="Merriweather"/>
                <a:sym typeface="Merriweather"/>
              </a:rPr>
              <a:t>ariable amplitude</a:t>
            </a:r>
            <a:endParaRPr sz="1800">
              <a:latin typeface="Merriweather"/>
              <a:ea typeface="Merriweather"/>
              <a:cs typeface="Merriweather"/>
              <a:sym typeface="Merriweather"/>
            </a:endParaRPr>
          </a:p>
          <a:p>
            <a:pPr indent="-342900" lvl="0" marL="457200" rtl="0" algn="l">
              <a:spcBef>
                <a:spcPts val="0"/>
              </a:spcBef>
              <a:spcAft>
                <a:spcPts val="0"/>
              </a:spcAft>
              <a:buClr>
                <a:srgbClr val="000000"/>
              </a:buClr>
              <a:buSzPts val="1800"/>
              <a:buFont typeface="Merriweather"/>
              <a:buChar char="★"/>
            </a:pPr>
            <a:r>
              <a:rPr lang="en" sz="1800">
                <a:latin typeface="Merriweather"/>
                <a:ea typeface="Merriweather"/>
                <a:cs typeface="Merriweather"/>
                <a:sym typeface="Merriweather"/>
              </a:rPr>
              <a:t>Associated with the plateau phase. </a:t>
            </a:r>
            <a:endParaRPr sz="1800"/>
          </a:p>
        </p:txBody>
      </p:sp>
      <p:sp>
        <p:nvSpPr>
          <p:cNvPr id="376" name="Google Shape;376;p22"/>
          <p:cNvSpPr txBox="1"/>
          <p:nvPr/>
        </p:nvSpPr>
        <p:spPr>
          <a:xfrm>
            <a:off x="295307" y="18193688"/>
            <a:ext cx="12093900" cy="19251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8E7CC3"/>
              </a:buClr>
              <a:buSzPts val="2000"/>
              <a:buFont typeface="Merriweather"/>
              <a:buChar char="●"/>
            </a:pPr>
            <a:r>
              <a:rPr b="1" lang="en" sz="2000">
                <a:solidFill>
                  <a:srgbClr val="8E7CC3"/>
                </a:solidFill>
                <a:latin typeface="Merriweather"/>
                <a:ea typeface="Merriweather"/>
                <a:cs typeface="Merriweather"/>
                <a:sym typeface="Merriweather"/>
              </a:rPr>
              <a:t>The leading contractions have </a:t>
            </a:r>
            <a:r>
              <a:rPr b="1" lang="en" sz="2000">
                <a:solidFill>
                  <a:srgbClr val="351C75"/>
                </a:solidFill>
                <a:latin typeface="Merriweather"/>
                <a:ea typeface="Merriweather"/>
                <a:cs typeface="Merriweather"/>
                <a:sym typeface="Merriweather"/>
              </a:rPr>
              <a:t>negligible amplitude</a:t>
            </a:r>
            <a:r>
              <a:rPr b="1" lang="en" sz="2000">
                <a:solidFill>
                  <a:srgbClr val="8E7CC3"/>
                </a:solidFill>
                <a:latin typeface="Merriweather"/>
                <a:ea typeface="Merriweather"/>
                <a:cs typeface="Merriweather"/>
                <a:sym typeface="Merriweather"/>
              </a:rPr>
              <a:t> as they propagate to the pylorus. As the rising phase reaches the terminal antrum and spreads into the pylorus, contraction of the pyloric muscle closes the orifice between the stomach and duodenum. </a:t>
            </a:r>
            <a:endParaRPr b="1" sz="2000">
              <a:solidFill>
                <a:srgbClr val="8E7CC3"/>
              </a:solidFill>
              <a:latin typeface="Merriweather"/>
              <a:ea typeface="Merriweather"/>
              <a:cs typeface="Merriweather"/>
              <a:sym typeface="Merriweather"/>
            </a:endParaRPr>
          </a:p>
          <a:p>
            <a:pPr indent="0" lvl="0" marL="0" rtl="0" algn="l">
              <a:spcBef>
                <a:spcPts val="0"/>
              </a:spcBef>
              <a:spcAft>
                <a:spcPts val="0"/>
              </a:spcAft>
              <a:buNone/>
            </a:pPr>
            <a:r>
              <a:t/>
            </a:r>
            <a:endParaRPr b="1" sz="2000">
              <a:solidFill>
                <a:srgbClr val="351C75"/>
              </a:solidFill>
              <a:latin typeface="Merriweather"/>
              <a:ea typeface="Merriweather"/>
              <a:cs typeface="Merriweather"/>
              <a:sym typeface="Merriweather"/>
            </a:endParaRPr>
          </a:p>
          <a:p>
            <a:pPr indent="-355600" lvl="0" marL="457200" rtl="0" algn="l">
              <a:spcBef>
                <a:spcPts val="0"/>
              </a:spcBef>
              <a:spcAft>
                <a:spcPts val="0"/>
              </a:spcAft>
              <a:buClr>
                <a:srgbClr val="D9D2E9"/>
              </a:buClr>
              <a:buSzPts val="2000"/>
              <a:buFont typeface="Merriweather"/>
              <a:buChar char="●"/>
            </a:pPr>
            <a:r>
              <a:rPr b="1" lang="en" sz="2000">
                <a:solidFill>
                  <a:srgbClr val="351C75"/>
                </a:solidFill>
                <a:latin typeface="Merriweather"/>
                <a:ea typeface="Merriweather"/>
                <a:cs typeface="Merriweather"/>
                <a:sym typeface="Merriweather"/>
              </a:rPr>
              <a:t>The trailing contraction follows the leading contraction by a few seconds. </a:t>
            </a:r>
            <a:endParaRPr b="1" sz="2000">
              <a:solidFill>
                <a:srgbClr val="351C75"/>
              </a:solidFill>
              <a:latin typeface="Merriweather"/>
              <a:ea typeface="Merriweather"/>
              <a:cs typeface="Merriweather"/>
              <a:sym typeface="Merriweather"/>
            </a:endParaRPr>
          </a:p>
        </p:txBody>
      </p:sp>
      <p:sp>
        <p:nvSpPr>
          <p:cNvPr id="377" name="Google Shape;377;p22"/>
          <p:cNvSpPr txBox="1"/>
          <p:nvPr/>
        </p:nvSpPr>
        <p:spPr>
          <a:xfrm>
            <a:off x="396750" y="2325059"/>
            <a:ext cx="12825900" cy="13101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D9D2E9"/>
              </a:buClr>
              <a:buSzPts val="2000"/>
              <a:buFont typeface="Merriweather"/>
              <a:buChar char="●"/>
            </a:pPr>
            <a:r>
              <a:rPr lang="en" sz="2000">
                <a:latin typeface="Merriweather"/>
                <a:ea typeface="Merriweather"/>
                <a:cs typeface="Merriweather"/>
                <a:sym typeface="Merriweather"/>
              </a:rPr>
              <a:t>Gastric action potentials determine the duration and strength of the phasic contractions of the antral pump. </a:t>
            </a:r>
            <a:endParaRPr sz="2000">
              <a:latin typeface="Merriweather"/>
              <a:ea typeface="Merriweather"/>
              <a:cs typeface="Merriweather"/>
              <a:sym typeface="Merriweather"/>
            </a:endParaRPr>
          </a:p>
          <a:p>
            <a:pPr indent="-355600" lvl="0" marL="457200" rtl="0" algn="l">
              <a:spcBef>
                <a:spcPts val="0"/>
              </a:spcBef>
              <a:spcAft>
                <a:spcPts val="0"/>
              </a:spcAft>
              <a:buClr>
                <a:srgbClr val="D9D2E9"/>
              </a:buClr>
              <a:buSzPts val="2000"/>
              <a:buFont typeface="Merriweather"/>
              <a:buChar char="●"/>
            </a:pPr>
            <a:r>
              <a:rPr b="1" lang="en" sz="2000">
                <a:solidFill>
                  <a:srgbClr val="8E7CC3"/>
                </a:solidFill>
                <a:latin typeface="Merriweather"/>
                <a:ea typeface="Merriweather"/>
                <a:cs typeface="Merriweather"/>
                <a:sym typeface="Merriweather"/>
              </a:rPr>
              <a:t>They are initiated by a dominant pacemaker (ICC) </a:t>
            </a:r>
            <a:r>
              <a:rPr b="1" lang="en" sz="2000">
                <a:solidFill>
                  <a:srgbClr val="CCCCCC"/>
                </a:solidFill>
                <a:latin typeface="Merriweather"/>
                <a:ea typeface="Merriweather"/>
                <a:cs typeface="Merriweather"/>
                <a:sym typeface="Merriweather"/>
              </a:rPr>
              <a:t>(interstitial cells of Cajal).</a:t>
            </a:r>
            <a:endParaRPr sz="2000">
              <a:solidFill>
                <a:srgbClr val="8E7CC3"/>
              </a:solidFill>
              <a:latin typeface="Merriweather"/>
              <a:ea typeface="Merriweather"/>
              <a:cs typeface="Merriweather"/>
              <a:sym typeface="Merriweather"/>
            </a:endParaRPr>
          </a:p>
        </p:txBody>
      </p:sp>
      <p:sp>
        <p:nvSpPr>
          <p:cNvPr id="378" name="Google Shape;378;p22"/>
          <p:cNvSpPr/>
          <p:nvPr/>
        </p:nvSpPr>
        <p:spPr>
          <a:xfrm>
            <a:off x="19975" y="3806684"/>
            <a:ext cx="581100" cy="556800"/>
          </a:xfrm>
          <a:prstGeom prst="pentagon">
            <a:avLst>
              <a:gd fmla="val 105146" name="hf"/>
              <a:gd fmla="val 110557" name="vf"/>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FFFFFF"/>
                </a:solidFill>
              </a:rPr>
              <a:t>1</a:t>
            </a:r>
            <a:endParaRPr b="1" sz="2400">
              <a:solidFill>
                <a:srgbClr val="FFFFFF"/>
              </a:solidFill>
            </a:endParaRPr>
          </a:p>
        </p:txBody>
      </p:sp>
      <p:cxnSp>
        <p:nvCxnSpPr>
          <p:cNvPr id="379" name="Google Shape;379;p22"/>
          <p:cNvCxnSpPr/>
          <p:nvPr/>
        </p:nvCxnSpPr>
        <p:spPr>
          <a:xfrm>
            <a:off x="771694" y="4321136"/>
            <a:ext cx="13170900" cy="22500"/>
          </a:xfrm>
          <a:prstGeom prst="straightConnector1">
            <a:avLst/>
          </a:prstGeom>
          <a:noFill/>
          <a:ln cap="flat" cmpd="sng" w="9525">
            <a:solidFill>
              <a:srgbClr val="D9D2E9"/>
            </a:solidFill>
            <a:prstDash val="solid"/>
            <a:round/>
            <a:headEnd len="med" w="med" type="none"/>
            <a:tailEnd len="med" w="med" type="none"/>
          </a:ln>
        </p:spPr>
      </p:cxnSp>
      <p:sp>
        <p:nvSpPr>
          <p:cNvPr id="380" name="Google Shape;380;p22"/>
          <p:cNvSpPr txBox="1"/>
          <p:nvPr/>
        </p:nvSpPr>
        <p:spPr>
          <a:xfrm>
            <a:off x="622300" y="3859384"/>
            <a:ext cx="133203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351C75"/>
                </a:solidFill>
                <a:latin typeface="Merriweather"/>
                <a:ea typeface="Merriweather"/>
                <a:cs typeface="Merriweather"/>
                <a:sym typeface="Merriweather"/>
              </a:rPr>
              <a:t>The action potentials (AP)  propagate rapidly around the gastric circumference and trigger a ring-like contraction</a:t>
            </a:r>
            <a:endParaRPr>
              <a:solidFill>
                <a:srgbClr val="351C75"/>
              </a:solidFill>
            </a:endParaRPr>
          </a:p>
        </p:txBody>
      </p:sp>
      <p:sp>
        <p:nvSpPr>
          <p:cNvPr id="381" name="Google Shape;381;p22"/>
          <p:cNvSpPr/>
          <p:nvPr/>
        </p:nvSpPr>
        <p:spPr>
          <a:xfrm>
            <a:off x="19975" y="4949684"/>
            <a:ext cx="581100" cy="556800"/>
          </a:xfrm>
          <a:prstGeom prst="pentagon">
            <a:avLst>
              <a:gd fmla="val 105146" name="hf"/>
              <a:gd fmla="val 110557" name="vf"/>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FFFFFF"/>
                </a:solidFill>
              </a:rPr>
              <a:t>2</a:t>
            </a:r>
            <a:endParaRPr b="1" sz="2400">
              <a:solidFill>
                <a:srgbClr val="FFFFFF"/>
              </a:solidFill>
            </a:endParaRPr>
          </a:p>
        </p:txBody>
      </p:sp>
      <p:cxnSp>
        <p:nvCxnSpPr>
          <p:cNvPr id="382" name="Google Shape;382;p22"/>
          <p:cNvCxnSpPr/>
          <p:nvPr/>
        </p:nvCxnSpPr>
        <p:spPr>
          <a:xfrm>
            <a:off x="728369" y="5479586"/>
            <a:ext cx="12355800" cy="24000"/>
          </a:xfrm>
          <a:prstGeom prst="straightConnector1">
            <a:avLst/>
          </a:prstGeom>
          <a:noFill/>
          <a:ln cap="flat" cmpd="sng" w="9525">
            <a:solidFill>
              <a:srgbClr val="D9D2E9"/>
            </a:solidFill>
            <a:prstDash val="solid"/>
            <a:round/>
            <a:headEnd len="med" w="med" type="none"/>
            <a:tailEnd len="med" w="med" type="none"/>
          </a:ln>
        </p:spPr>
      </p:cxnSp>
      <p:sp>
        <p:nvSpPr>
          <p:cNvPr id="383" name="Google Shape;383;p22"/>
          <p:cNvSpPr txBox="1"/>
          <p:nvPr/>
        </p:nvSpPr>
        <p:spPr>
          <a:xfrm>
            <a:off x="703825" y="5029634"/>
            <a:ext cx="131709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351C75"/>
                </a:solidFill>
                <a:latin typeface="Merriweather"/>
                <a:ea typeface="Merriweather"/>
                <a:cs typeface="Merriweather"/>
                <a:sym typeface="Merriweather"/>
              </a:rPr>
              <a:t>The AP and associated ring-like contraction then travel more slowly toward the gastroduodenal junction.</a:t>
            </a:r>
            <a:endParaRPr>
              <a:solidFill>
                <a:srgbClr val="351C75"/>
              </a:solidFill>
            </a:endParaRPr>
          </a:p>
        </p:txBody>
      </p:sp>
      <p:sp>
        <p:nvSpPr>
          <p:cNvPr id="384" name="Google Shape;384;p22"/>
          <p:cNvSpPr/>
          <p:nvPr/>
        </p:nvSpPr>
        <p:spPr>
          <a:xfrm>
            <a:off x="799700" y="11793484"/>
            <a:ext cx="2738100" cy="964200"/>
          </a:xfrm>
          <a:prstGeom prst="roundRect">
            <a:avLst>
              <a:gd fmla="val 16667" name="adj"/>
            </a:avLst>
          </a:prstGeom>
          <a:noFill/>
          <a:ln cap="flat" cmpd="sng" w="28575">
            <a:solidFill>
              <a:srgbClr val="D9D9D9"/>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351C75"/>
                </a:solidFill>
                <a:highlight>
                  <a:srgbClr val="D9D2E9"/>
                </a:highlight>
                <a:latin typeface="Merriweather"/>
                <a:ea typeface="Merriweather"/>
                <a:cs typeface="Merriweather"/>
                <a:sym typeface="Merriweather"/>
              </a:rPr>
              <a:t>Phase 0: </a:t>
            </a:r>
            <a:endParaRPr b="1" sz="1600">
              <a:solidFill>
                <a:srgbClr val="351C75"/>
              </a:solidFill>
              <a:highlight>
                <a:srgbClr val="D9D2E9"/>
              </a:highlight>
              <a:latin typeface="Merriweather"/>
              <a:ea typeface="Merriweather"/>
              <a:cs typeface="Merriweather"/>
              <a:sym typeface="Merriweather"/>
            </a:endParaRPr>
          </a:p>
          <a:p>
            <a:pPr indent="-317500" lvl="0" marL="457200" rtl="0" algn="l">
              <a:spcBef>
                <a:spcPts val="0"/>
              </a:spcBef>
              <a:spcAft>
                <a:spcPts val="0"/>
              </a:spcAft>
              <a:buSzPts val="1400"/>
              <a:buFont typeface="Merriweather"/>
              <a:buChar char="-"/>
            </a:pPr>
            <a:r>
              <a:rPr b="1" lang="en">
                <a:latin typeface="Merriweather"/>
                <a:ea typeface="Merriweather"/>
                <a:cs typeface="Merriweather"/>
                <a:sym typeface="Merriweather"/>
              </a:rPr>
              <a:t>Resting membrane potential; outward potassium current</a:t>
            </a:r>
            <a:endParaRPr/>
          </a:p>
        </p:txBody>
      </p:sp>
      <p:sp>
        <p:nvSpPr>
          <p:cNvPr id="385" name="Google Shape;385;p22"/>
          <p:cNvSpPr/>
          <p:nvPr/>
        </p:nvSpPr>
        <p:spPr>
          <a:xfrm>
            <a:off x="1409300" y="9962384"/>
            <a:ext cx="2738100" cy="1450500"/>
          </a:xfrm>
          <a:prstGeom prst="roundRect">
            <a:avLst>
              <a:gd fmla="val 16667" name="adj"/>
            </a:avLst>
          </a:prstGeom>
          <a:noFill/>
          <a:ln cap="flat" cmpd="sng" w="28575">
            <a:solidFill>
              <a:srgbClr val="D9D9D9"/>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351C75"/>
                </a:solidFill>
                <a:highlight>
                  <a:srgbClr val="D9D2E9"/>
                </a:highlight>
                <a:latin typeface="Merriweather"/>
                <a:ea typeface="Merriweather"/>
                <a:cs typeface="Merriweather"/>
                <a:sym typeface="Merriweather"/>
              </a:rPr>
              <a:t>Phase 1: </a:t>
            </a:r>
            <a:endParaRPr b="1" sz="1600">
              <a:solidFill>
                <a:srgbClr val="351C75"/>
              </a:solidFill>
              <a:highlight>
                <a:srgbClr val="D9D2E9"/>
              </a:highlight>
              <a:latin typeface="Merriweather"/>
              <a:ea typeface="Merriweather"/>
              <a:cs typeface="Merriweather"/>
              <a:sym typeface="Merriweather"/>
            </a:endParaRPr>
          </a:p>
          <a:p>
            <a:pPr indent="0" lvl="0" marL="0" rtl="0" algn="l">
              <a:spcBef>
                <a:spcPts val="0"/>
              </a:spcBef>
              <a:spcAft>
                <a:spcPts val="0"/>
              </a:spcAft>
              <a:buNone/>
            </a:pPr>
            <a:r>
              <a:rPr b="1" lang="en" sz="1100">
                <a:latin typeface="Merriweather"/>
                <a:ea typeface="Merriweather"/>
                <a:cs typeface="Merriweather"/>
                <a:sym typeface="Merriweather"/>
              </a:rPr>
              <a:t>Rising phase (upstroke depolarization)</a:t>
            </a:r>
            <a:endParaRPr b="1" sz="1100">
              <a:latin typeface="Merriweather"/>
              <a:ea typeface="Merriweather"/>
              <a:cs typeface="Merriweather"/>
              <a:sym typeface="Merriweather"/>
            </a:endParaRPr>
          </a:p>
          <a:p>
            <a:pPr indent="-298450" lvl="0" marL="457200" rtl="0" algn="l">
              <a:spcBef>
                <a:spcPts val="0"/>
              </a:spcBef>
              <a:spcAft>
                <a:spcPts val="0"/>
              </a:spcAft>
              <a:buSzPts val="1100"/>
              <a:buFont typeface="Merriweather"/>
              <a:buChar char="-"/>
            </a:pPr>
            <a:r>
              <a:rPr b="1" lang="en" sz="1100">
                <a:latin typeface="Merriweather"/>
                <a:ea typeface="Merriweather"/>
                <a:cs typeface="Merriweather"/>
                <a:sym typeface="Merriweather"/>
              </a:rPr>
              <a:t>Activation of voltage-gated calcium channels and voltage-gated potassium channels</a:t>
            </a:r>
            <a:endParaRPr sz="1100"/>
          </a:p>
        </p:txBody>
      </p:sp>
      <p:sp>
        <p:nvSpPr>
          <p:cNvPr id="386" name="Google Shape;386;p22"/>
          <p:cNvSpPr/>
          <p:nvPr/>
        </p:nvSpPr>
        <p:spPr>
          <a:xfrm>
            <a:off x="6708725" y="9658859"/>
            <a:ext cx="3565200" cy="1383300"/>
          </a:xfrm>
          <a:prstGeom prst="roundRect">
            <a:avLst>
              <a:gd fmla="val 16667" name="adj"/>
            </a:avLst>
          </a:prstGeom>
          <a:noFill/>
          <a:ln cap="flat" cmpd="sng" w="28575">
            <a:solidFill>
              <a:srgbClr val="D9D9D9"/>
            </a:solidFill>
            <a:prstDash val="dashDot"/>
            <a:round/>
            <a:headEnd len="sm" w="sm" type="none"/>
            <a:tailEnd len="sm" w="sm" type="none"/>
          </a:ln>
        </p:spPr>
        <p:txBody>
          <a:bodyPr anchorCtr="0" anchor="ctr" bIns="91425" lIns="91425" spcFirstLastPara="1" rIns="91425" wrap="square" tIns="91425">
            <a:noAutofit/>
          </a:bodyPr>
          <a:lstStyle/>
          <a:p>
            <a:pPr indent="0" lvl="0" marL="457200" rtl="0" algn="l">
              <a:spcBef>
                <a:spcPts val="520"/>
              </a:spcBef>
              <a:spcAft>
                <a:spcPts val="0"/>
              </a:spcAft>
              <a:buNone/>
            </a:pPr>
            <a:r>
              <a:rPr b="1" lang="en" sz="1600">
                <a:solidFill>
                  <a:srgbClr val="351C75"/>
                </a:solidFill>
                <a:highlight>
                  <a:srgbClr val="D9D2E9"/>
                </a:highlight>
                <a:latin typeface="Merriweather"/>
                <a:ea typeface="Merriweather"/>
                <a:cs typeface="Merriweather"/>
                <a:sym typeface="Merriweather"/>
              </a:rPr>
              <a:t>Phase 3</a:t>
            </a:r>
            <a:r>
              <a:rPr lang="en" sz="1600">
                <a:solidFill>
                  <a:srgbClr val="351C75"/>
                </a:solidFill>
                <a:highlight>
                  <a:srgbClr val="D9D2E9"/>
                </a:highlight>
                <a:latin typeface="Merriweather"/>
                <a:ea typeface="Merriweather"/>
                <a:cs typeface="Merriweather"/>
                <a:sym typeface="Merriweather"/>
              </a:rPr>
              <a:t>: </a:t>
            </a:r>
            <a:endParaRPr sz="1600">
              <a:solidFill>
                <a:srgbClr val="351C75"/>
              </a:solidFill>
              <a:highlight>
                <a:srgbClr val="D9D2E9"/>
              </a:highlight>
              <a:latin typeface="Merriweather"/>
              <a:ea typeface="Merriweather"/>
              <a:cs typeface="Merriweather"/>
              <a:sym typeface="Merriweather"/>
            </a:endParaRPr>
          </a:p>
          <a:p>
            <a:pPr indent="-330200" lvl="0" marL="457200" rtl="0" algn="l">
              <a:spcBef>
                <a:spcPts val="520"/>
              </a:spcBef>
              <a:spcAft>
                <a:spcPts val="0"/>
              </a:spcAft>
              <a:buClr>
                <a:srgbClr val="351C75"/>
              </a:buClr>
              <a:buSzPts val="1600"/>
              <a:buFont typeface="Merriweather"/>
              <a:buChar char="-"/>
            </a:pPr>
            <a:r>
              <a:rPr lang="en" sz="1600">
                <a:latin typeface="Merriweather"/>
                <a:ea typeface="Merriweather"/>
                <a:cs typeface="Merriweather"/>
                <a:sym typeface="Merriweather"/>
              </a:rPr>
              <a:t>Plateau phase; balance of inward calcium current and outward potassium current</a:t>
            </a:r>
            <a:r>
              <a:rPr lang="en" sz="1600">
                <a:solidFill>
                  <a:srgbClr val="351C75"/>
                </a:solidFill>
                <a:latin typeface="Merriweather"/>
                <a:ea typeface="Merriweather"/>
                <a:cs typeface="Merriweather"/>
                <a:sym typeface="Merriweather"/>
              </a:rPr>
              <a:t>.</a:t>
            </a:r>
            <a:endParaRPr sz="1600">
              <a:solidFill>
                <a:srgbClr val="351C75"/>
              </a:solidFill>
              <a:latin typeface="Merriweather"/>
              <a:ea typeface="Merriweather"/>
              <a:cs typeface="Merriweather"/>
              <a:sym typeface="Merriweather"/>
            </a:endParaRPr>
          </a:p>
        </p:txBody>
      </p:sp>
      <p:sp>
        <p:nvSpPr>
          <p:cNvPr id="387" name="Google Shape;387;p22"/>
          <p:cNvSpPr/>
          <p:nvPr/>
        </p:nvSpPr>
        <p:spPr>
          <a:xfrm>
            <a:off x="8612475" y="11207684"/>
            <a:ext cx="4102500" cy="1340700"/>
          </a:xfrm>
          <a:prstGeom prst="roundRect">
            <a:avLst>
              <a:gd fmla="val 16667" name="adj"/>
            </a:avLst>
          </a:prstGeom>
          <a:noFill/>
          <a:ln cap="flat" cmpd="sng" w="28575">
            <a:solidFill>
              <a:srgbClr val="D9D9D9"/>
            </a:solidFill>
            <a:prstDash val="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351C75"/>
                </a:solidFill>
                <a:highlight>
                  <a:srgbClr val="D9D2E9"/>
                </a:highlight>
                <a:latin typeface="Merriweather"/>
                <a:ea typeface="Merriweather"/>
                <a:cs typeface="Merriweather"/>
                <a:sym typeface="Merriweather"/>
              </a:rPr>
              <a:t>Phase 4: </a:t>
            </a:r>
            <a:endParaRPr b="1" sz="1600">
              <a:solidFill>
                <a:srgbClr val="351C75"/>
              </a:solidFill>
              <a:highlight>
                <a:srgbClr val="D9D2E9"/>
              </a:highlight>
              <a:latin typeface="Merriweather"/>
              <a:ea typeface="Merriweather"/>
              <a:cs typeface="Merriweather"/>
              <a:sym typeface="Merriweather"/>
            </a:endParaRPr>
          </a:p>
          <a:p>
            <a:pPr indent="-317500" lvl="0" marL="457200" rtl="0" algn="l">
              <a:spcBef>
                <a:spcPts val="520"/>
              </a:spcBef>
              <a:spcAft>
                <a:spcPts val="0"/>
              </a:spcAft>
              <a:buSzPts val="1400"/>
              <a:buFont typeface="Merriweather"/>
              <a:buChar char="-"/>
            </a:pPr>
            <a:r>
              <a:rPr b="1" lang="en">
                <a:latin typeface="Merriweather"/>
                <a:ea typeface="Merriweather"/>
                <a:cs typeface="Merriweather"/>
                <a:sym typeface="Merriweather"/>
              </a:rPr>
              <a:t>Falling phase (repolarization); inactivation of voltage-gated calcium channels and activation of calcium-gated potassium channels.</a:t>
            </a:r>
            <a:endParaRPr/>
          </a:p>
        </p:txBody>
      </p:sp>
      <p:pic>
        <p:nvPicPr>
          <p:cNvPr id="388" name="Google Shape;388;p22"/>
          <p:cNvPicPr preferRelativeResize="0"/>
          <p:nvPr/>
        </p:nvPicPr>
        <p:blipFill>
          <a:blip r:embed="rId4">
            <a:alphaModFix/>
          </a:blip>
          <a:stretch>
            <a:fillRect/>
          </a:stretch>
        </p:blipFill>
        <p:spPr>
          <a:xfrm>
            <a:off x="11505224" y="14750175"/>
            <a:ext cx="2133300" cy="2931317"/>
          </a:xfrm>
          <a:prstGeom prst="rect">
            <a:avLst/>
          </a:prstGeom>
          <a:noFill/>
          <a:ln>
            <a:noFill/>
          </a:ln>
        </p:spPr>
      </p:pic>
      <p:sp>
        <p:nvSpPr>
          <p:cNvPr id="389" name="Google Shape;389;p22"/>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Three</a:t>
            </a:r>
            <a:endParaRPr sz="3500">
              <a:latin typeface="Oswald"/>
              <a:ea typeface="Oswald"/>
              <a:cs typeface="Oswald"/>
              <a:sym typeface="Oswald"/>
            </a:endParaRPr>
          </a:p>
        </p:txBody>
      </p:sp>
      <p:sp>
        <p:nvSpPr>
          <p:cNvPr id="390" name="Google Shape;390;p22"/>
          <p:cNvSpPr txBox="1"/>
          <p:nvPr/>
        </p:nvSpPr>
        <p:spPr>
          <a:xfrm>
            <a:off x="4768500" y="12845813"/>
            <a:ext cx="2282700" cy="71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Merriweather"/>
                <a:ea typeface="Merriweather"/>
                <a:cs typeface="Merriweather"/>
                <a:sym typeface="Merriweather"/>
              </a:rPr>
              <a:t>Figure 3-21</a:t>
            </a:r>
            <a:endParaRPr b="1" sz="2200">
              <a:latin typeface="Merriweather"/>
              <a:ea typeface="Merriweather"/>
              <a:cs typeface="Merriweather"/>
              <a:sym typeface="Merriweather"/>
            </a:endParaRPr>
          </a:p>
        </p:txBody>
      </p:sp>
      <p:sp>
        <p:nvSpPr>
          <p:cNvPr id="391" name="Google Shape;391;p22"/>
          <p:cNvSpPr txBox="1"/>
          <p:nvPr/>
        </p:nvSpPr>
        <p:spPr>
          <a:xfrm>
            <a:off x="11407550" y="17693538"/>
            <a:ext cx="2282700" cy="71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Merriweather"/>
                <a:ea typeface="Merriweather"/>
                <a:cs typeface="Merriweather"/>
                <a:sym typeface="Merriweather"/>
              </a:rPr>
              <a:t>Figure 3-22</a:t>
            </a:r>
            <a:endParaRPr b="1" sz="2200">
              <a:latin typeface="Merriweather"/>
              <a:ea typeface="Merriweather"/>
              <a:cs typeface="Merriweather"/>
              <a:sym typeface="Merriweathe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sp>
        <p:nvSpPr>
          <p:cNvPr id="396" name="Google Shape;396;p23"/>
          <p:cNvSpPr/>
          <p:nvPr/>
        </p:nvSpPr>
        <p:spPr>
          <a:xfrm>
            <a:off x="0" y="3704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397" name="Google Shape;397;p23"/>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398" name="Google Shape;398;p23"/>
          <p:cNvSpPr txBox="1"/>
          <p:nvPr/>
        </p:nvSpPr>
        <p:spPr>
          <a:xfrm>
            <a:off x="0" y="397800"/>
            <a:ext cx="7299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300">
                <a:solidFill>
                  <a:srgbClr val="FFFFFF"/>
                </a:solidFill>
                <a:latin typeface="Oswald"/>
                <a:ea typeface="Oswald"/>
                <a:cs typeface="Oswald"/>
                <a:sym typeface="Oswald"/>
              </a:rPr>
              <a:t>10</a:t>
            </a:r>
            <a:endParaRPr sz="4300">
              <a:solidFill>
                <a:srgbClr val="FFFFFF"/>
              </a:solidFill>
              <a:latin typeface="Oswald"/>
              <a:ea typeface="Oswald"/>
              <a:cs typeface="Oswald"/>
              <a:sym typeface="Oswald"/>
            </a:endParaRPr>
          </a:p>
        </p:txBody>
      </p:sp>
      <p:sp>
        <p:nvSpPr>
          <p:cNvPr id="399" name="Google Shape;399;p23"/>
          <p:cNvSpPr txBox="1"/>
          <p:nvPr/>
        </p:nvSpPr>
        <p:spPr>
          <a:xfrm>
            <a:off x="929925" y="321600"/>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900">
                <a:solidFill>
                  <a:srgbClr val="FFFFFF"/>
                </a:solidFill>
                <a:latin typeface="Oswald"/>
                <a:ea typeface="Oswald"/>
                <a:cs typeface="Oswald"/>
                <a:sym typeface="Oswald"/>
              </a:rPr>
              <a:t>PHYSIOLOGY OF THE STOMACH AND REGULATION OF GASTRIC SECRETIONS </a:t>
            </a:r>
            <a:endParaRPr sz="2900">
              <a:solidFill>
                <a:srgbClr val="FFFFFF"/>
              </a:solidFill>
              <a:latin typeface="Oswald"/>
              <a:ea typeface="Oswald"/>
              <a:cs typeface="Oswald"/>
              <a:sym typeface="Oswald"/>
            </a:endParaRPr>
          </a:p>
        </p:txBody>
      </p:sp>
      <p:sp>
        <p:nvSpPr>
          <p:cNvPr id="400" name="Google Shape;400;p23"/>
          <p:cNvSpPr/>
          <p:nvPr/>
        </p:nvSpPr>
        <p:spPr>
          <a:xfrm>
            <a:off x="21762977" y="-86889"/>
            <a:ext cx="2133300" cy="1383300"/>
          </a:xfrm>
          <a:prstGeom prst="rect">
            <a:avLst/>
          </a:prstGeom>
          <a:solidFill>
            <a:srgbClr val="F3F3F3"/>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560"/>
              </a:spcBef>
              <a:spcAft>
                <a:spcPts val="0"/>
              </a:spcAft>
              <a:buNone/>
            </a:pPr>
            <a:r>
              <a:t/>
            </a:r>
            <a:endParaRPr b="1">
              <a:solidFill>
                <a:srgbClr val="674EA7"/>
              </a:solidFill>
              <a:latin typeface="Merriweather"/>
              <a:ea typeface="Merriweather"/>
              <a:cs typeface="Merriweather"/>
              <a:sym typeface="Merriweather"/>
            </a:endParaRPr>
          </a:p>
        </p:txBody>
      </p:sp>
      <p:sp>
        <p:nvSpPr>
          <p:cNvPr id="401" name="Google Shape;401;p23"/>
          <p:cNvSpPr txBox="1"/>
          <p:nvPr/>
        </p:nvSpPr>
        <p:spPr>
          <a:xfrm>
            <a:off x="422626" y="1267275"/>
            <a:ext cx="133203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900">
                <a:highlight>
                  <a:srgbClr val="D9EAD3"/>
                </a:highlight>
                <a:latin typeface="Oswald"/>
                <a:ea typeface="Oswald"/>
                <a:cs typeface="Oswald"/>
                <a:sym typeface="Oswald"/>
              </a:rPr>
              <a:t>Stomach emptying</a:t>
            </a:r>
            <a:r>
              <a:rPr lang="en" sz="3900">
                <a:solidFill>
                  <a:srgbClr val="93C47D"/>
                </a:solidFill>
                <a:latin typeface="Oswald"/>
                <a:ea typeface="Oswald"/>
                <a:cs typeface="Oswald"/>
                <a:sym typeface="Oswald"/>
              </a:rPr>
              <a:t>:</a:t>
            </a:r>
            <a:endParaRPr sz="3600">
              <a:solidFill>
                <a:srgbClr val="93C47D"/>
              </a:solidFill>
              <a:latin typeface="Oswald"/>
              <a:ea typeface="Oswald"/>
              <a:cs typeface="Oswald"/>
              <a:sym typeface="Oswald"/>
            </a:endParaRPr>
          </a:p>
        </p:txBody>
      </p:sp>
      <p:sp>
        <p:nvSpPr>
          <p:cNvPr id="402" name="Google Shape;402;p23"/>
          <p:cNvSpPr/>
          <p:nvPr/>
        </p:nvSpPr>
        <p:spPr>
          <a:xfrm>
            <a:off x="173516" y="1534477"/>
            <a:ext cx="468600" cy="433500"/>
          </a:xfrm>
          <a:prstGeom prst="rect">
            <a:avLst/>
          </a:prstGeom>
          <a:solidFill>
            <a:srgbClr val="B6D7A8"/>
          </a:solid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403" name="Google Shape;403;p23"/>
          <p:cNvSpPr/>
          <p:nvPr/>
        </p:nvSpPr>
        <p:spPr>
          <a:xfrm>
            <a:off x="514200" y="2359950"/>
            <a:ext cx="13050300" cy="5196600"/>
          </a:xfrm>
          <a:prstGeom prst="roundRect">
            <a:avLst>
              <a:gd fmla="val 16667" name="adj"/>
            </a:avLst>
          </a:prstGeom>
          <a:noFill/>
          <a:ln cap="flat" cmpd="sng" w="38100">
            <a:solidFill>
              <a:srgbClr val="D9EAD3"/>
            </a:solidFill>
            <a:prstDash val="dashDot"/>
            <a:round/>
            <a:headEnd len="sm" w="sm" type="none"/>
            <a:tailEnd len="sm" w="sm" type="none"/>
          </a:ln>
        </p:spPr>
        <p:txBody>
          <a:bodyPr anchorCtr="0" anchor="ctr" bIns="91425" lIns="91425" spcFirstLastPara="1" rIns="91425" wrap="square" tIns="91425">
            <a:noAutofit/>
          </a:bodyPr>
          <a:lstStyle/>
          <a:p>
            <a:pPr indent="-342900" lvl="0" marL="457200" rtl="0" algn="l">
              <a:spcBef>
                <a:spcPts val="0"/>
              </a:spcBef>
              <a:spcAft>
                <a:spcPts val="0"/>
              </a:spcAft>
              <a:buClr>
                <a:srgbClr val="D9EAD3"/>
              </a:buClr>
              <a:buSzPts val="1800"/>
              <a:buFont typeface="Merriweather"/>
              <a:buChar char="★"/>
            </a:pPr>
            <a:r>
              <a:rPr lang="en" sz="1800">
                <a:latin typeface="Merriweather"/>
                <a:ea typeface="Merriweather"/>
                <a:cs typeface="Merriweather"/>
                <a:sym typeface="Merriweather"/>
              </a:rPr>
              <a:t>Stomach emptying is the result of intense peristaltic antral contractions against resistance to passage of chyme at the pylorus.  </a:t>
            </a:r>
            <a:endParaRPr sz="1800">
              <a:latin typeface="Merriweather"/>
              <a:ea typeface="Merriweather"/>
              <a:cs typeface="Merriweather"/>
              <a:sym typeface="Merriweather"/>
            </a:endParaRPr>
          </a:p>
          <a:p>
            <a:pPr indent="-342900" lvl="0" marL="457200" rtl="0" algn="l">
              <a:spcBef>
                <a:spcPts val="1400"/>
              </a:spcBef>
              <a:spcAft>
                <a:spcPts val="0"/>
              </a:spcAft>
              <a:buClr>
                <a:srgbClr val="D9EAD3"/>
              </a:buClr>
              <a:buSzPts val="1800"/>
              <a:buFont typeface="Merriweather"/>
              <a:buChar char="★"/>
            </a:pPr>
            <a:r>
              <a:rPr lang="en" sz="2000">
                <a:highlight>
                  <a:srgbClr val="D9EAD3"/>
                </a:highlight>
                <a:latin typeface="Merriweather"/>
                <a:ea typeface="Merriweather"/>
                <a:cs typeface="Merriweather"/>
                <a:sym typeface="Merriweather"/>
              </a:rPr>
              <a:t>The pyloric sphincter</a:t>
            </a:r>
            <a:r>
              <a:rPr lang="en" sz="1800">
                <a:solidFill>
                  <a:srgbClr val="6AA84F"/>
                </a:solidFill>
                <a:latin typeface="Merriweather"/>
                <a:ea typeface="Merriweather"/>
                <a:cs typeface="Merriweather"/>
                <a:sym typeface="Merriweather"/>
              </a:rPr>
              <a:t> is characterized by strong circular muscle (as compared to the antrum) and remains tonically contracted most of the time. However, during pyloric constriction, watery chyme can still pass through the pylorus into the duodenum, but </a:t>
            </a:r>
            <a:r>
              <a:rPr lang="en" sz="1800">
                <a:solidFill>
                  <a:srgbClr val="93C47D"/>
                </a:solidFill>
                <a:latin typeface="Merriweather"/>
                <a:ea typeface="Merriweather"/>
                <a:cs typeface="Merriweather"/>
                <a:sym typeface="Merriweather"/>
              </a:rPr>
              <a:t>not food particles.</a:t>
            </a:r>
            <a:endParaRPr sz="1800">
              <a:solidFill>
                <a:srgbClr val="93C47D"/>
              </a:solidFill>
              <a:latin typeface="Merriweather"/>
              <a:ea typeface="Merriweather"/>
              <a:cs typeface="Merriweather"/>
              <a:sym typeface="Merriweather"/>
            </a:endParaRPr>
          </a:p>
          <a:p>
            <a:pPr indent="-342900" lvl="0" marL="457200" rtl="0" algn="l">
              <a:spcBef>
                <a:spcPts val="1400"/>
              </a:spcBef>
              <a:spcAft>
                <a:spcPts val="0"/>
              </a:spcAft>
              <a:buClr>
                <a:srgbClr val="D9EAD3"/>
              </a:buClr>
              <a:buSzPts val="1800"/>
              <a:buFont typeface="Merriweather"/>
              <a:buChar char="★"/>
            </a:pPr>
            <a:r>
              <a:rPr lang="en" sz="1800">
                <a:latin typeface="Merriweather"/>
                <a:ea typeface="Merriweather"/>
                <a:cs typeface="Merriweather"/>
                <a:sym typeface="Merriweather"/>
              </a:rPr>
              <a:t>Pyloric constriction is determined by:</a:t>
            </a:r>
            <a:endParaRPr sz="1800">
              <a:latin typeface="Merriweather"/>
              <a:ea typeface="Merriweather"/>
              <a:cs typeface="Merriweather"/>
              <a:sym typeface="Merriweather"/>
            </a:endParaRPr>
          </a:p>
          <a:p>
            <a:pPr indent="-342900" lvl="0" marL="914400" rtl="0" algn="l">
              <a:spcBef>
                <a:spcPts val="1400"/>
              </a:spcBef>
              <a:spcAft>
                <a:spcPts val="0"/>
              </a:spcAft>
              <a:buClr>
                <a:srgbClr val="6AA84F"/>
              </a:buClr>
              <a:buSzPts val="1800"/>
              <a:buFont typeface="Merriweather"/>
              <a:buChar char="-"/>
            </a:pPr>
            <a:r>
              <a:rPr lang="en" sz="1800">
                <a:solidFill>
                  <a:srgbClr val="38761D"/>
                </a:solidFill>
                <a:latin typeface="Merriweather"/>
                <a:ea typeface="Merriweather"/>
                <a:cs typeface="Merriweather"/>
                <a:sym typeface="Merriweather"/>
              </a:rPr>
              <a:t>Nervous reflex signals</a:t>
            </a:r>
            <a:endParaRPr sz="1800">
              <a:solidFill>
                <a:srgbClr val="38761D"/>
              </a:solidFill>
              <a:latin typeface="Merriweather"/>
              <a:ea typeface="Merriweather"/>
              <a:cs typeface="Merriweather"/>
              <a:sym typeface="Merriweather"/>
            </a:endParaRPr>
          </a:p>
          <a:p>
            <a:pPr indent="-342900" lvl="0" marL="914400" rtl="0" algn="l">
              <a:spcBef>
                <a:spcPts val="1400"/>
              </a:spcBef>
              <a:spcAft>
                <a:spcPts val="0"/>
              </a:spcAft>
              <a:buClr>
                <a:srgbClr val="38761D"/>
              </a:buClr>
              <a:buSzPts val="1800"/>
              <a:buFont typeface="Merriweather"/>
              <a:buChar char="-"/>
            </a:pPr>
            <a:r>
              <a:rPr lang="en" sz="1800">
                <a:solidFill>
                  <a:srgbClr val="38761D"/>
                </a:solidFill>
                <a:latin typeface="Merriweather"/>
                <a:ea typeface="Merriweather"/>
                <a:cs typeface="Merriweather"/>
                <a:sym typeface="Merriweather"/>
              </a:rPr>
              <a:t>Humoral reflex signals (from the duodenum and stomach).</a:t>
            </a:r>
            <a:endParaRPr sz="1800">
              <a:solidFill>
                <a:srgbClr val="38761D"/>
              </a:solidFill>
              <a:latin typeface="Merriweather"/>
              <a:ea typeface="Merriweather"/>
              <a:cs typeface="Merriweather"/>
              <a:sym typeface="Merriweather"/>
            </a:endParaRPr>
          </a:p>
          <a:p>
            <a:pPr indent="0" lvl="0" marL="914400" rtl="0" algn="l">
              <a:spcBef>
                <a:spcPts val="1400"/>
              </a:spcBef>
              <a:spcAft>
                <a:spcPts val="0"/>
              </a:spcAft>
              <a:buNone/>
            </a:pPr>
            <a:r>
              <a:t/>
            </a:r>
            <a:endParaRPr sz="1800">
              <a:solidFill>
                <a:srgbClr val="6AA84F"/>
              </a:solidFill>
              <a:latin typeface="Merriweather"/>
              <a:ea typeface="Merriweather"/>
              <a:cs typeface="Merriweather"/>
              <a:sym typeface="Merriweather"/>
            </a:endParaRPr>
          </a:p>
          <a:p>
            <a:pPr indent="-342900" lvl="0" marL="457200" rtl="0" algn="l">
              <a:spcBef>
                <a:spcPts val="0"/>
              </a:spcBef>
              <a:spcAft>
                <a:spcPts val="0"/>
              </a:spcAft>
              <a:buClr>
                <a:srgbClr val="D9EAD3"/>
              </a:buClr>
              <a:buSzPts val="1800"/>
              <a:buFont typeface="Merriweather"/>
              <a:buChar char="★"/>
            </a:pPr>
            <a:r>
              <a:rPr lang="en" sz="1800">
                <a:latin typeface="Merriweather"/>
                <a:ea typeface="Merriweather"/>
                <a:cs typeface="Merriweather"/>
                <a:sym typeface="Merriweather"/>
              </a:rPr>
              <a:t>The rate of stomach emptying is controlled by signals from the stomach and duodenum, with the latter being far stronger and controls emptying of the chyme at a rate that allows the proper digestion and absorption in the small intestines.</a:t>
            </a:r>
            <a:endParaRPr sz="1800">
              <a:latin typeface="Merriweather"/>
              <a:ea typeface="Merriweather"/>
              <a:cs typeface="Merriweather"/>
              <a:sym typeface="Merriweather"/>
            </a:endParaRPr>
          </a:p>
        </p:txBody>
      </p:sp>
      <p:sp>
        <p:nvSpPr>
          <p:cNvPr id="404" name="Google Shape;404;p23"/>
          <p:cNvSpPr txBox="1"/>
          <p:nvPr/>
        </p:nvSpPr>
        <p:spPr>
          <a:xfrm>
            <a:off x="422625" y="7791675"/>
            <a:ext cx="13320300" cy="964200"/>
          </a:xfrm>
          <a:prstGeom prst="rect">
            <a:avLst/>
          </a:prstGeom>
          <a:noFill/>
          <a:ln>
            <a:noFill/>
          </a:ln>
        </p:spPr>
        <p:txBody>
          <a:bodyPr anchorCtr="0" anchor="t" bIns="242375" lIns="242375" spcFirstLastPara="1" rIns="242375" wrap="square" tIns="242375">
            <a:noAutofit/>
          </a:bodyPr>
          <a:lstStyle/>
          <a:p>
            <a:pPr indent="0" lvl="0" marL="0" rtl="0" algn="l">
              <a:spcBef>
                <a:spcPts val="1100"/>
              </a:spcBef>
              <a:spcAft>
                <a:spcPts val="0"/>
              </a:spcAft>
              <a:buClr>
                <a:schemeClr val="dk1"/>
              </a:buClr>
              <a:buSzPts val="1100"/>
              <a:buFont typeface="Arial"/>
              <a:buNone/>
            </a:pPr>
            <a:r>
              <a:rPr lang="en" sz="3600">
                <a:highlight>
                  <a:srgbClr val="D9EAD3"/>
                </a:highlight>
                <a:latin typeface="Oswald"/>
                <a:ea typeface="Oswald"/>
                <a:cs typeface="Oswald"/>
                <a:sym typeface="Oswald"/>
              </a:rPr>
              <a:t> Factors that regulate gastric emptying:</a:t>
            </a:r>
            <a:endParaRPr sz="3600">
              <a:highlight>
                <a:srgbClr val="D9EAD3"/>
              </a:highlight>
              <a:latin typeface="Oswald"/>
              <a:ea typeface="Oswald"/>
              <a:cs typeface="Oswald"/>
              <a:sym typeface="Oswald"/>
            </a:endParaRPr>
          </a:p>
        </p:txBody>
      </p:sp>
      <p:sp>
        <p:nvSpPr>
          <p:cNvPr id="405" name="Google Shape;405;p23"/>
          <p:cNvSpPr/>
          <p:nvPr/>
        </p:nvSpPr>
        <p:spPr>
          <a:xfrm>
            <a:off x="97316" y="8316277"/>
            <a:ext cx="468600" cy="433500"/>
          </a:xfrm>
          <a:prstGeom prst="rect">
            <a:avLst/>
          </a:prstGeom>
          <a:solidFill>
            <a:srgbClr val="B6D7A8"/>
          </a:solid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406" name="Google Shape;406;p23"/>
          <p:cNvSpPr/>
          <p:nvPr/>
        </p:nvSpPr>
        <p:spPr>
          <a:xfrm>
            <a:off x="772050" y="9319438"/>
            <a:ext cx="5177400" cy="1383300"/>
          </a:xfrm>
          <a:prstGeom prst="roundRect">
            <a:avLst>
              <a:gd fmla="val 16667" name="adj"/>
            </a:avLst>
          </a:prstGeom>
          <a:noFill/>
          <a:ln cap="flat" cmpd="sng" w="28575">
            <a:solidFill>
              <a:srgbClr val="D9EAD3"/>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1100"/>
              </a:spcBef>
              <a:spcAft>
                <a:spcPts val="0"/>
              </a:spcAft>
              <a:buClr>
                <a:schemeClr val="dk1"/>
              </a:buClr>
              <a:buSzPts val="1100"/>
              <a:buFont typeface="Arial"/>
              <a:buNone/>
            </a:pPr>
            <a:r>
              <a:rPr lang="en" sz="2400">
                <a:solidFill>
                  <a:srgbClr val="93C47D"/>
                </a:solidFill>
                <a:latin typeface="Merriweather"/>
                <a:ea typeface="Merriweather"/>
                <a:cs typeface="Merriweather"/>
                <a:sym typeface="Merriweather"/>
              </a:rPr>
              <a:t>Gastric Factors that Promote Stomach Emptying</a:t>
            </a:r>
            <a:endParaRPr sz="2400">
              <a:solidFill>
                <a:srgbClr val="93C47D"/>
              </a:solidFill>
              <a:latin typeface="Merriweather"/>
              <a:ea typeface="Merriweather"/>
              <a:cs typeface="Merriweather"/>
              <a:sym typeface="Merriweather"/>
            </a:endParaRPr>
          </a:p>
        </p:txBody>
      </p:sp>
      <p:sp>
        <p:nvSpPr>
          <p:cNvPr id="407" name="Google Shape;407;p23"/>
          <p:cNvSpPr/>
          <p:nvPr/>
        </p:nvSpPr>
        <p:spPr>
          <a:xfrm>
            <a:off x="6852900" y="9319450"/>
            <a:ext cx="5471700" cy="1383300"/>
          </a:xfrm>
          <a:prstGeom prst="roundRect">
            <a:avLst>
              <a:gd fmla="val 16667" name="adj"/>
            </a:avLst>
          </a:prstGeom>
          <a:solidFill>
            <a:srgbClr val="D9EAD3"/>
          </a:solidFill>
          <a:ln cap="flat" cmpd="sng" w="28575">
            <a:solidFill>
              <a:srgbClr val="93C47D"/>
            </a:solidFill>
            <a:prstDash val="dashDot"/>
            <a:round/>
            <a:headEnd len="sm" w="sm" type="none"/>
            <a:tailEnd len="sm" w="sm" type="none"/>
          </a:ln>
        </p:spPr>
        <p:txBody>
          <a:bodyPr anchorCtr="0" anchor="ctr" bIns="91425" lIns="91425" spcFirstLastPara="1" rIns="91425" wrap="square" tIns="91425">
            <a:noAutofit/>
          </a:bodyPr>
          <a:lstStyle/>
          <a:p>
            <a:pPr indent="-457200" lvl="0" marL="457200" rtl="0" algn="ctr">
              <a:spcBef>
                <a:spcPts val="0"/>
              </a:spcBef>
              <a:spcAft>
                <a:spcPts val="0"/>
              </a:spcAft>
              <a:buNone/>
            </a:pPr>
            <a:r>
              <a:rPr lang="en" sz="2400">
                <a:latin typeface="Merriweather"/>
                <a:ea typeface="Merriweather"/>
                <a:cs typeface="Merriweather"/>
                <a:sym typeface="Merriweather"/>
              </a:rPr>
              <a:t>Powerful Duodenal Factors That</a:t>
            </a:r>
            <a:endParaRPr sz="2400">
              <a:latin typeface="Merriweather"/>
              <a:ea typeface="Merriweather"/>
              <a:cs typeface="Merriweather"/>
              <a:sym typeface="Merriweather"/>
            </a:endParaRPr>
          </a:p>
          <a:p>
            <a:pPr indent="-457200" lvl="0" marL="457200" rtl="0" algn="ctr">
              <a:spcBef>
                <a:spcPts val="0"/>
              </a:spcBef>
              <a:spcAft>
                <a:spcPts val="0"/>
              </a:spcAft>
              <a:buClr>
                <a:schemeClr val="dk1"/>
              </a:buClr>
              <a:buSzPts val="1100"/>
              <a:buFont typeface="Arial"/>
              <a:buNone/>
            </a:pPr>
            <a:r>
              <a:rPr lang="en" sz="2400">
                <a:latin typeface="Merriweather"/>
                <a:ea typeface="Merriweather"/>
                <a:cs typeface="Merriweather"/>
                <a:sym typeface="Merriweather"/>
              </a:rPr>
              <a:t>Inhibit Stomach Emptying.</a:t>
            </a:r>
            <a:endParaRPr sz="2400">
              <a:latin typeface="Merriweather"/>
              <a:ea typeface="Merriweather"/>
              <a:cs typeface="Merriweather"/>
              <a:sym typeface="Merriweather"/>
            </a:endParaRPr>
          </a:p>
        </p:txBody>
      </p:sp>
      <p:cxnSp>
        <p:nvCxnSpPr>
          <p:cNvPr id="408" name="Google Shape;408;p23"/>
          <p:cNvCxnSpPr>
            <a:stCxn id="406" idx="2"/>
          </p:cNvCxnSpPr>
          <p:nvPr/>
        </p:nvCxnSpPr>
        <p:spPr>
          <a:xfrm flipH="1" rot="-5400000">
            <a:off x="3358350" y="10705138"/>
            <a:ext cx="2094900" cy="2090100"/>
          </a:xfrm>
          <a:prstGeom prst="bentConnector3">
            <a:avLst>
              <a:gd fmla="val 50000" name="adj1"/>
            </a:avLst>
          </a:prstGeom>
          <a:noFill/>
          <a:ln cap="flat" cmpd="sng" w="28575">
            <a:solidFill>
              <a:srgbClr val="D9D9D9"/>
            </a:solidFill>
            <a:prstDash val="dashDot"/>
            <a:round/>
            <a:headEnd len="med" w="med" type="none"/>
            <a:tailEnd len="med" w="med" type="none"/>
          </a:ln>
        </p:spPr>
      </p:cxnSp>
      <p:sp>
        <p:nvSpPr>
          <p:cNvPr id="409" name="Google Shape;409;p23"/>
          <p:cNvSpPr/>
          <p:nvPr/>
        </p:nvSpPr>
        <p:spPr>
          <a:xfrm>
            <a:off x="656625" y="12892075"/>
            <a:ext cx="12105600" cy="6472200"/>
          </a:xfrm>
          <a:prstGeom prst="rect">
            <a:avLst/>
          </a:prstGeom>
          <a:noFill/>
          <a:ln cap="flat" cmpd="sng" w="28575">
            <a:solidFill>
              <a:srgbClr val="D9EAD3"/>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3"/>
          <p:cNvSpPr txBox="1"/>
          <p:nvPr/>
        </p:nvSpPr>
        <p:spPr>
          <a:xfrm>
            <a:off x="1324925" y="13128275"/>
            <a:ext cx="8302500" cy="992100"/>
          </a:xfrm>
          <a:prstGeom prst="rect">
            <a:avLst/>
          </a:prstGeom>
          <a:noFill/>
          <a:ln>
            <a:noFill/>
          </a:ln>
        </p:spPr>
        <p:txBody>
          <a:bodyPr anchorCtr="0" anchor="t" bIns="91425" lIns="91425" spcFirstLastPara="1" rIns="91425" wrap="square" tIns="91425">
            <a:noAutofit/>
          </a:bodyPr>
          <a:lstStyle/>
          <a:p>
            <a:pPr indent="-457200" lvl="0" marL="457200" rtl="0" algn="l">
              <a:spcBef>
                <a:spcPts val="1100"/>
              </a:spcBef>
              <a:spcAft>
                <a:spcPts val="0"/>
              </a:spcAft>
              <a:buNone/>
            </a:pPr>
            <a:r>
              <a:rPr b="1" lang="en" sz="2000">
                <a:solidFill>
                  <a:srgbClr val="6AA84F"/>
                </a:solidFill>
                <a:latin typeface="Merriweather"/>
                <a:ea typeface="Merriweather"/>
                <a:cs typeface="Merriweather"/>
                <a:sym typeface="Merriweather"/>
              </a:rPr>
              <a:t>Effect of </a:t>
            </a:r>
            <a:r>
              <a:rPr b="1" lang="en" sz="2000">
                <a:highlight>
                  <a:srgbClr val="D9EAD3"/>
                </a:highlight>
                <a:latin typeface="Merriweather"/>
                <a:ea typeface="Merriweather"/>
                <a:cs typeface="Merriweather"/>
                <a:sym typeface="Merriweather"/>
              </a:rPr>
              <a:t>Gastric Food Volume</a:t>
            </a:r>
            <a:r>
              <a:rPr b="1" lang="en" sz="2000">
                <a:solidFill>
                  <a:srgbClr val="6AA84F"/>
                </a:solidFill>
                <a:latin typeface="Merriweather"/>
                <a:ea typeface="Merriweather"/>
                <a:cs typeface="Merriweather"/>
                <a:sym typeface="Merriweather"/>
              </a:rPr>
              <a:t> on Rate of Stomach Emptying.</a:t>
            </a:r>
            <a:endParaRPr sz="2000">
              <a:solidFill>
                <a:srgbClr val="6AA84F"/>
              </a:solidFill>
              <a:latin typeface="Merriweather"/>
              <a:ea typeface="Merriweather"/>
              <a:cs typeface="Merriweather"/>
              <a:sym typeface="Merriweather"/>
            </a:endParaRPr>
          </a:p>
        </p:txBody>
      </p:sp>
      <p:sp>
        <p:nvSpPr>
          <p:cNvPr id="411" name="Google Shape;411;p23"/>
          <p:cNvSpPr/>
          <p:nvPr/>
        </p:nvSpPr>
        <p:spPr>
          <a:xfrm>
            <a:off x="806075" y="13146575"/>
            <a:ext cx="581100" cy="556800"/>
          </a:xfrm>
          <a:prstGeom prst="pentagon">
            <a:avLst>
              <a:gd fmla="val 105146" name="hf"/>
              <a:gd fmla="val 110557" name="vf"/>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FFFFFF"/>
                </a:solidFill>
              </a:rPr>
              <a:t>1</a:t>
            </a:r>
            <a:endParaRPr b="1" sz="2400">
              <a:solidFill>
                <a:srgbClr val="FFFFFF"/>
              </a:solidFill>
            </a:endParaRPr>
          </a:p>
        </p:txBody>
      </p:sp>
      <p:cxnSp>
        <p:nvCxnSpPr>
          <p:cNvPr id="412" name="Google Shape;412;p23"/>
          <p:cNvCxnSpPr/>
          <p:nvPr/>
        </p:nvCxnSpPr>
        <p:spPr>
          <a:xfrm>
            <a:off x="1428594" y="13703374"/>
            <a:ext cx="7140300" cy="33300"/>
          </a:xfrm>
          <a:prstGeom prst="straightConnector1">
            <a:avLst/>
          </a:prstGeom>
          <a:noFill/>
          <a:ln cap="flat" cmpd="sng" w="9525">
            <a:solidFill>
              <a:srgbClr val="D9D2E9"/>
            </a:solidFill>
            <a:prstDash val="solid"/>
            <a:round/>
            <a:headEnd len="med" w="med" type="none"/>
            <a:tailEnd len="med" w="med" type="none"/>
          </a:ln>
        </p:spPr>
      </p:cxnSp>
      <p:sp>
        <p:nvSpPr>
          <p:cNvPr id="413" name="Google Shape;413;p23"/>
          <p:cNvSpPr txBox="1"/>
          <p:nvPr/>
        </p:nvSpPr>
        <p:spPr>
          <a:xfrm>
            <a:off x="922200" y="13736675"/>
            <a:ext cx="11277600" cy="1198500"/>
          </a:xfrm>
          <a:prstGeom prst="rect">
            <a:avLst/>
          </a:prstGeom>
          <a:noFill/>
          <a:ln>
            <a:noFill/>
          </a:ln>
        </p:spPr>
        <p:txBody>
          <a:bodyPr anchorCtr="0" anchor="t" bIns="91425" lIns="91425" spcFirstLastPara="1" rIns="91425" wrap="square" tIns="91425">
            <a:noAutofit/>
          </a:bodyPr>
          <a:lstStyle/>
          <a:p>
            <a:pPr indent="-342900" lvl="0" marL="457200" rtl="0" algn="l">
              <a:spcBef>
                <a:spcPts val="1100"/>
              </a:spcBef>
              <a:spcAft>
                <a:spcPts val="0"/>
              </a:spcAft>
              <a:buClr>
                <a:srgbClr val="93C47D"/>
              </a:buClr>
              <a:buSzPts val="1800"/>
              <a:buFont typeface="Merriweather"/>
              <a:buChar char="●"/>
            </a:pPr>
            <a:r>
              <a:rPr b="1" lang="en" sz="1800">
                <a:latin typeface="Merriweather"/>
                <a:ea typeface="Merriweather"/>
                <a:cs typeface="Merriweather"/>
                <a:sym typeface="Merriweather"/>
              </a:rPr>
              <a:t>I</a:t>
            </a:r>
            <a:r>
              <a:rPr b="1" lang="en" sz="1800">
                <a:latin typeface="Merriweather"/>
                <a:ea typeface="Merriweather"/>
                <a:cs typeface="Merriweather"/>
                <a:sym typeface="Merriweather"/>
              </a:rPr>
              <a:t>ncreased gastric food volume</a:t>
            </a:r>
            <a:r>
              <a:rPr lang="en" sz="1800">
                <a:solidFill>
                  <a:srgbClr val="93C47D"/>
                </a:solidFill>
                <a:latin typeface="Merriweather"/>
                <a:ea typeface="Merriweather"/>
                <a:cs typeface="Merriweather"/>
                <a:sym typeface="Merriweather"/>
              </a:rPr>
              <a:t> </a:t>
            </a:r>
            <a:r>
              <a:rPr lang="en" sz="1200">
                <a:solidFill>
                  <a:srgbClr val="93C47D"/>
                </a:solidFill>
                <a:latin typeface="Merriweather"/>
                <a:ea typeface="Merriweather"/>
                <a:cs typeface="Merriweather"/>
                <a:sym typeface="Merriweather"/>
              </a:rPr>
              <a:t>→</a:t>
            </a:r>
            <a:r>
              <a:rPr b="1" lang="en" sz="1800">
                <a:latin typeface="Merriweather"/>
                <a:ea typeface="Merriweather"/>
                <a:cs typeface="Merriweather"/>
                <a:sym typeface="Merriweather"/>
              </a:rPr>
              <a:t> increased stretch in the stomach wall (which elicits local myenteric reflexes)</a:t>
            </a:r>
            <a:r>
              <a:rPr b="1" lang="en" sz="1800">
                <a:solidFill>
                  <a:srgbClr val="6AA84F"/>
                </a:solidFill>
                <a:latin typeface="Merriweather"/>
                <a:ea typeface="Merriweather"/>
                <a:cs typeface="Merriweather"/>
                <a:sym typeface="Merriweather"/>
              </a:rPr>
              <a:t> </a:t>
            </a:r>
            <a:r>
              <a:rPr lang="en" sz="1200">
                <a:solidFill>
                  <a:srgbClr val="6AA84F"/>
                </a:solidFill>
                <a:latin typeface="Merriweather"/>
                <a:ea typeface="Merriweather"/>
                <a:cs typeface="Merriweather"/>
                <a:sym typeface="Merriweather"/>
              </a:rPr>
              <a:t>→</a:t>
            </a:r>
            <a:r>
              <a:rPr b="1" lang="en" sz="1800">
                <a:latin typeface="Merriweather"/>
                <a:ea typeface="Merriweather"/>
                <a:cs typeface="Merriweather"/>
                <a:sym typeface="Merriweather"/>
              </a:rPr>
              <a:t> increased pyloric pump activity &amp; the tonic contraction of the pyloric sphincter gets inhibited,</a:t>
            </a:r>
            <a:r>
              <a:rPr b="1" lang="en" sz="1800">
                <a:solidFill>
                  <a:srgbClr val="93C47D"/>
                </a:solidFill>
                <a:latin typeface="Merriweather"/>
                <a:ea typeface="Merriweather"/>
                <a:cs typeface="Merriweather"/>
                <a:sym typeface="Merriweather"/>
              </a:rPr>
              <a:t> leading to increased stomach emptying. </a:t>
            </a:r>
            <a:endParaRPr sz="1800">
              <a:solidFill>
                <a:srgbClr val="93C47D"/>
              </a:solidFill>
              <a:latin typeface="Merriweather"/>
              <a:ea typeface="Merriweather"/>
              <a:cs typeface="Merriweather"/>
              <a:sym typeface="Merriweather"/>
            </a:endParaRPr>
          </a:p>
        </p:txBody>
      </p:sp>
      <p:sp>
        <p:nvSpPr>
          <p:cNvPr id="414" name="Google Shape;414;p23"/>
          <p:cNvSpPr/>
          <p:nvPr/>
        </p:nvSpPr>
        <p:spPr>
          <a:xfrm>
            <a:off x="806075" y="15661175"/>
            <a:ext cx="581100" cy="556800"/>
          </a:xfrm>
          <a:prstGeom prst="pentagon">
            <a:avLst>
              <a:gd fmla="val 105146" name="hf"/>
              <a:gd fmla="val 110557" name="vf"/>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FFFFFF"/>
                </a:solidFill>
              </a:rPr>
              <a:t>2</a:t>
            </a:r>
            <a:endParaRPr b="1" sz="2400">
              <a:solidFill>
                <a:srgbClr val="FFFFFF"/>
              </a:solidFill>
            </a:endParaRPr>
          </a:p>
        </p:txBody>
      </p:sp>
      <p:cxnSp>
        <p:nvCxnSpPr>
          <p:cNvPr id="415" name="Google Shape;415;p23"/>
          <p:cNvCxnSpPr/>
          <p:nvPr/>
        </p:nvCxnSpPr>
        <p:spPr>
          <a:xfrm>
            <a:off x="1428594" y="16294174"/>
            <a:ext cx="7140300" cy="33300"/>
          </a:xfrm>
          <a:prstGeom prst="straightConnector1">
            <a:avLst/>
          </a:prstGeom>
          <a:noFill/>
          <a:ln cap="flat" cmpd="sng" w="9525">
            <a:solidFill>
              <a:srgbClr val="D9D2E9"/>
            </a:solidFill>
            <a:prstDash val="solid"/>
            <a:round/>
            <a:headEnd len="med" w="med" type="none"/>
            <a:tailEnd len="med" w="med" type="none"/>
          </a:ln>
        </p:spPr>
      </p:cxnSp>
      <p:sp>
        <p:nvSpPr>
          <p:cNvPr id="416" name="Google Shape;416;p23"/>
          <p:cNvSpPr txBox="1"/>
          <p:nvPr/>
        </p:nvSpPr>
        <p:spPr>
          <a:xfrm>
            <a:off x="1324925" y="15719075"/>
            <a:ext cx="10173000" cy="992100"/>
          </a:xfrm>
          <a:prstGeom prst="rect">
            <a:avLst/>
          </a:prstGeom>
          <a:noFill/>
          <a:ln>
            <a:noFill/>
          </a:ln>
        </p:spPr>
        <p:txBody>
          <a:bodyPr anchorCtr="0" anchor="t" bIns="91425" lIns="91425" spcFirstLastPara="1" rIns="91425" wrap="square" tIns="91425">
            <a:noAutofit/>
          </a:bodyPr>
          <a:lstStyle/>
          <a:p>
            <a:pPr indent="-457200" lvl="0" marL="457200" rtl="0" algn="l">
              <a:spcBef>
                <a:spcPts val="1100"/>
              </a:spcBef>
              <a:spcAft>
                <a:spcPts val="0"/>
              </a:spcAft>
              <a:buNone/>
            </a:pPr>
            <a:r>
              <a:rPr b="1" lang="en" sz="2000">
                <a:solidFill>
                  <a:srgbClr val="6AA84F"/>
                </a:solidFill>
                <a:latin typeface="Merriweather"/>
                <a:ea typeface="Merriweather"/>
                <a:cs typeface="Merriweather"/>
                <a:sym typeface="Merriweather"/>
              </a:rPr>
              <a:t>Effect of the </a:t>
            </a:r>
            <a:r>
              <a:rPr b="1" lang="en" sz="2000">
                <a:highlight>
                  <a:srgbClr val="D9EAD3"/>
                </a:highlight>
                <a:latin typeface="Merriweather"/>
                <a:ea typeface="Merriweather"/>
                <a:cs typeface="Merriweather"/>
                <a:sym typeface="Merriweather"/>
              </a:rPr>
              <a:t>H</a:t>
            </a:r>
            <a:r>
              <a:rPr b="1" lang="en" sz="2000">
                <a:highlight>
                  <a:srgbClr val="D9EAD3"/>
                </a:highlight>
                <a:latin typeface="Merriweather"/>
                <a:ea typeface="Merriweather"/>
                <a:cs typeface="Merriweather"/>
                <a:sym typeface="Merriweather"/>
              </a:rPr>
              <a:t>ormone Gastrin</a:t>
            </a:r>
            <a:r>
              <a:rPr b="1" lang="en" sz="2000">
                <a:solidFill>
                  <a:srgbClr val="6AA84F"/>
                </a:solidFill>
                <a:latin typeface="Merriweather"/>
                <a:ea typeface="Merriweather"/>
                <a:cs typeface="Merriweather"/>
                <a:sym typeface="Merriweather"/>
              </a:rPr>
              <a:t> on Stomach Emptying.</a:t>
            </a:r>
            <a:endParaRPr sz="2000">
              <a:solidFill>
                <a:srgbClr val="6AA84F"/>
              </a:solidFill>
              <a:latin typeface="Merriweather"/>
              <a:ea typeface="Merriweather"/>
              <a:cs typeface="Merriweather"/>
              <a:sym typeface="Merriweather"/>
            </a:endParaRPr>
          </a:p>
        </p:txBody>
      </p:sp>
      <p:sp>
        <p:nvSpPr>
          <p:cNvPr id="417" name="Google Shape;417;p23"/>
          <p:cNvSpPr txBox="1"/>
          <p:nvPr/>
        </p:nvSpPr>
        <p:spPr>
          <a:xfrm>
            <a:off x="922200" y="16556075"/>
            <a:ext cx="11532300" cy="2701800"/>
          </a:xfrm>
          <a:prstGeom prst="rect">
            <a:avLst/>
          </a:prstGeom>
          <a:noFill/>
          <a:ln>
            <a:noFill/>
          </a:ln>
        </p:spPr>
        <p:txBody>
          <a:bodyPr anchorCtr="0" anchor="t" bIns="91425" lIns="91425" spcFirstLastPara="1" rIns="91425" wrap="square" tIns="91425">
            <a:noAutofit/>
          </a:bodyPr>
          <a:lstStyle/>
          <a:p>
            <a:pPr indent="-342900" lvl="0" marL="457200" rtl="0" algn="l">
              <a:spcBef>
                <a:spcPts val="1100"/>
              </a:spcBef>
              <a:spcAft>
                <a:spcPts val="0"/>
              </a:spcAft>
              <a:buClr>
                <a:srgbClr val="D9EAD3"/>
              </a:buClr>
              <a:buSzPts val="1800"/>
              <a:buFont typeface="Merriweather"/>
              <a:buChar char="●"/>
            </a:pPr>
            <a:r>
              <a:rPr b="1" lang="en" sz="1800">
                <a:latin typeface="Merriweather"/>
                <a:ea typeface="Merriweather"/>
                <a:cs typeface="Merriweather"/>
                <a:sym typeface="Merriweather"/>
              </a:rPr>
              <a:t>Gastrin is </a:t>
            </a:r>
            <a:r>
              <a:rPr b="1" lang="en" sz="1800">
                <a:solidFill>
                  <a:srgbClr val="93C47D"/>
                </a:solidFill>
                <a:latin typeface="Merriweather"/>
                <a:ea typeface="Merriweather"/>
                <a:cs typeface="Merriweather"/>
                <a:sym typeface="Merriweather"/>
              </a:rPr>
              <a:t>released from</a:t>
            </a:r>
            <a:r>
              <a:rPr b="1" lang="en" sz="1800">
                <a:latin typeface="Merriweather"/>
                <a:ea typeface="Merriweather"/>
                <a:cs typeface="Merriweather"/>
                <a:sym typeface="Merriweather"/>
              </a:rPr>
              <a:t> the antral mucosa in response to the presence of digestive products of meat. </a:t>
            </a:r>
            <a:endParaRPr b="1" sz="1800">
              <a:latin typeface="Merriweather"/>
              <a:ea typeface="Merriweather"/>
              <a:cs typeface="Merriweather"/>
              <a:sym typeface="Merriweather"/>
            </a:endParaRPr>
          </a:p>
          <a:p>
            <a:pPr indent="-342900" lvl="0" marL="457200" rtl="0" algn="l">
              <a:spcBef>
                <a:spcPts val="1100"/>
              </a:spcBef>
              <a:spcAft>
                <a:spcPts val="0"/>
              </a:spcAft>
              <a:buClr>
                <a:srgbClr val="D9EAD3"/>
              </a:buClr>
              <a:buSzPts val="1800"/>
              <a:buFont typeface="Merriweather"/>
              <a:buChar char="●"/>
            </a:pPr>
            <a:r>
              <a:rPr b="1" lang="en" sz="1800">
                <a:latin typeface="Merriweather"/>
                <a:ea typeface="Merriweather"/>
                <a:cs typeface="Merriweather"/>
                <a:sym typeface="Merriweather"/>
              </a:rPr>
              <a:t>It promotes the secretion of acidic gastric juices</a:t>
            </a:r>
            <a:r>
              <a:rPr b="1" lang="en" sz="1800">
                <a:solidFill>
                  <a:srgbClr val="93C47D"/>
                </a:solidFill>
                <a:latin typeface="Merriweather"/>
                <a:ea typeface="Merriweather"/>
                <a:cs typeface="Merriweather"/>
                <a:sym typeface="Merriweather"/>
              </a:rPr>
              <a:t> (e.g. HCl) by the stomach gastric glands (or oxyntic glands) located on the inside surface of the body and fundus of the stomach; (i.e. proximal 80% of the stomach). </a:t>
            </a:r>
            <a:endParaRPr b="1" sz="1800">
              <a:solidFill>
                <a:srgbClr val="93C47D"/>
              </a:solidFill>
              <a:latin typeface="Merriweather"/>
              <a:ea typeface="Merriweather"/>
              <a:cs typeface="Merriweather"/>
              <a:sym typeface="Merriweather"/>
            </a:endParaRPr>
          </a:p>
          <a:p>
            <a:pPr indent="-342900" lvl="0" marL="457200" rtl="0" algn="l">
              <a:spcBef>
                <a:spcPts val="1100"/>
              </a:spcBef>
              <a:spcAft>
                <a:spcPts val="0"/>
              </a:spcAft>
              <a:buClr>
                <a:srgbClr val="D9EAD3"/>
              </a:buClr>
              <a:buSzPts val="1800"/>
              <a:buFont typeface="Merriweather"/>
              <a:buChar char="●"/>
            </a:pPr>
            <a:r>
              <a:rPr b="1" lang="en" sz="1800">
                <a:latin typeface="Merriweather"/>
                <a:ea typeface="Merriweather"/>
                <a:cs typeface="Merriweather"/>
                <a:sym typeface="Merriweather"/>
              </a:rPr>
              <a:t>It also enhances</a:t>
            </a:r>
            <a:r>
              <a:rPr b="1" lang="en" sz="1800">
                <a:solidFill>
                  <a:srgbClr val="93C47D"/>
                </a:solidFill>
                <a:latin typeface="Merriweather"/>
                <a:ea typeface="Merriweather"/>
                <a:cs typeface="Merriweather"/>
                <a:sym typeface="Merriweather"/>
              </a:rPr>
              <a:t> the activity of the pyloric pump and motor stomach function (moderate effect) and probably promotes stomach emptying.</a:t>
            </a:r>
            <a:endParaRPr b="1" sz="1800">
              <a:solidFill>
                <a:srgbClr val="93C47D"/>
              </a:solidFill>
              <a:latin typeface="Merriweather"/>
              <a:ea typeface="Merriweather"/>
              <a:cs typeface="Merriweather"/>
              <a:sym typeface="Merriweather"/>
            </a:endParaRPr>
          </a:p>
          <a:p>
            <a:pPr indent="0" lvl="0" marL="457200" rtl="0" algn="l">
              <a:spcBef>
                <a:spcPts val="1100"/>
              </a:spcBef>
              <a:spcAft>
                <a:spcPts val="0"/>
              </a:spcAft>
              <a:buNone/>
            </a:pPr>
            <a:r>
              <a:rPr b="1" lang="en" sz="1800">
                <a:solidFill>
                  <a:srgbClr val="93C47D"/>
                </a:solidFill>
                <a:latin typeface="Merriweather"/>
                <a:ea typeface="Merriweather"/>
                <a:cs typeface="Merriweather"/>
                <a:sym typeface="Merriweather"/>
              </a:rPr>
              <a:t> </a:t>
            </a:r>
            <a:endParaRPr b="1" sz="1800">
              <a:solidFill>
                <a:srgbClr val="93C47D"/>
              </a:solidFill>
              <a:latin typeface="Merriweather"/>
              <a:ea typeface="Merriweather"/>
              <a:cs typeface="Merriweather"/>
              <a:sym typeface="Merriweather"/>
            </a:endParaRPr>
          </a:p>
        </p:txBody>
      </p:sp>
      <p:sp>
        <p:nvSpPr>
          <p:cNvPr id="418" name="Google Shape;418;p23"/>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Three</a:t>
            </a:r>
            <a:endParaRPr sz="3500">
              <a:latin typeface="Oswald"/>
              <a:ea typeface="Oswald"/>
              <a:cs typeface="Oswald"/>
              <a:sym typeface="Oswa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sp>
        <p:nvSpPr>
          <p:cNvPr id="423" name="Google Shape;423;p24"/>
          <p:cNvSpPr/>
          <p:nvPr/>
        </p:nvSpPr>
        <p:spPr>
          <a:xfrm>
            <a:off x="0" y="3704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424" name="Google Shape;424;p24"/>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425" name="Google Shape;425;p24"/>
          <p:cNvSpPr txBox="1"/>
          <p:nvPr/>
        </p:nvSpPr>
        <p:spPr>
          <a:xfrm>
            <a:off x="76204" y="397800"/>
            <a:ext cx="6567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300">
                <a:solidFill>
                  <a:srgbClr val="FFFFFF"/>
                </a:solidFill>
                <a:latin typeface="Oswald"/>
                <a:ea typeface="Oswald"/>
                <a:cs typeface="Oswald"/>
                <a:sym typeface="Oswald"/>
              </a:rPr>
              <a:t>11</a:t>
            </a:r>
            <a:endParaRPr sz="4300">
              <a:solidFill>
                <a:srgbClr val="FFFFFF"/>
              </a:solidFill>
              <a:latin typeface="Oswald"/>
              <a:ea typeface="Oswald"/>
              <a:cs typeface="Oswald"/>
              <a:sym typeface="Oswald"/>
            </a:endParaRPr>
          </a:p>
        </p:txBody>
      </p:sp>
      <p:sp>
        <p:nvSpPr>
          <p:cNvPr id="426" name="Google Shape;426;p24"/>
          <p:cNvSpPr txBox="1"/>
          <p:nvPr/>
        </p:nvSpPr>
        <p:spPr>
          <a:xfrm>
            <a:off x="929925" y="321600"/>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900">
                <a:solidFill>
                  <a:srgbClr val="FFFFFF"/>
                </a:solidFill>
                <a:latin typeface="Oswald"/>
                <a:ea typeface="Oswald"/>
                <a:cs typeface="Oswald"/>
                <a:sym typeface="Oswald"/>
              </a:rPr>
              <a:t>PHYSIOLOGY OF THE STOMACH AND REGULATION OF GASTRIC SECRETIONS </a:t>
            </a:r>
            <a:endParaRPr sz="2900">
              <a:solidFill>
                <a:srgbClr val="FFFFFF"/>
              </a:solidFill>
              <a:latin typeface="Oswald"/>
              <a:ea typeface="Oswald"/>
              <a:cs typeface="Oswald"/>
              <a:sym typeface="Oswald"/>
            </a:endParaRPr>
          </a:p>
        </p:txBody>
      </p:sp>
      <p:sp>
        <p:nvSpPr>
          <p:cNvPr id="427" name="Google Shape;427;p24"/>
          <p:cNvSpPr/>
          <p:nvPr/>
        </p:nvSpPr>
        <p:spPr>
          <a:xfrm>
            <a:off x="21762977" y="-86889"/>
            <a:ext cx="2133300" cy="1383300"/>
          </a:xfrm>
          <a:prstGeom prst="rect">
            <a:avLst/>
          </a:prstGeom>
          <a:solidFill>
            <a:srgbClr val="F3F3F3"/>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560"/>
              </a:spcBef>
              <a:spcAft>
                <a:spcPts val="0"/>
              </a:spcAft>
              <a:buNone/>
            </a:pPr>
            <a:r>
              <a:t/>
            </a:r>
            <a:endParaRPr b="1">
              <a:solidFill>
                <a:srgbClr val="674EA7"/>
              </a:solidFill>
              <a:latin typeface="Merriweather"/>
              <a:ea typeface="Merriweather"/>
              <a:cs typeface="Merriweather"/>
              <a:sym typeface="Merriweather"/>
            </a:endParaRPr>
          </a:p>
        </p:txBody>
      </p:sp>
      <p:sp>
        <p:nvSpPr>
          <p:cNvPr id="428" name="Google Shape;428;p24"/>
          <p:cNvSpPr txBox="1"/>
          <p:nvPr/>
        </p:nvSpPr>
        <p:spPr>
          <a:xfrm>
            <a:off x="267010" y="16335697"/>
            <a:ext cx="709200" cy="64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3000">
                <a:solidFill>
                  <a:srgbClr val="FFFFFF"/>
                </a:solidFill>
                <a:latin typeface="Merriweather"/>
                <a:ea typeface="Merriweather"/>
                <a:cs typeface="Merriweather"/>
                <a:sym typeface="Merriweather"/>
              </a:rPr>
              <a:t>3</a:t>
            </a:r>
            <a:endParaRPr b="1" sz="3000">
              <a:solidFill>
                <a:srgbClr val="FFFFFF"/>
              </a:solidFill>
              <a:latin typeface="Merriweather"/>
              <a:ea typeface="Merriweather"/>
              <a:cs typeface="Merriweather"/>
              <a:sym typeface="Merriweather"/>
            </a:endParaRPr>
          </a:p>
        </p:txBody>
      </p:sp>
      <p:sp>
        <p:nvSpPr>
          <p:cNvPr id="429" name="Google Shape;429;p24"/>
          <p:cNvSpPr txBox="1"/>
          <p:nvPr/>
        </p:nvSpPr>
        <p:spPr>
          <a:xfrm>
            <a:off x="422626" y="1114875"/>
            <a:ext cx="13320300" cy="783000"/>
          </a:xfrm>
          <a:prstGeom prst="rect">
            <a:avLst/>
          </a:prstGeom>
          <a:noFill/>
          <a:ln>
            <a:noFill/>
          </a:ln>
        </p:spPr>
        <p:txBody>
          <a:bodyPr anchorCtr="0" anchor="t" bIns="242375" lIns="242375" spcFirstLastPara="1" rIns="242375" wrap="square" tIns="242375">
            <a:noAutofit/>
          </a:bodyPr>
          <a:lstStyle/>
          <a:p>
            <a:pPr indent="0" lvl="0" marL="0" rtl="0" algn="l">
              <a:spcBef>
                <a:spcPts val="1100"/>
              </a:spcBef>
              <a:spcAft>
                <a:spcPts val="0"/>
              </a:spcAft>
              <a:buNone/>
            </a:pPr>
            <a:r>
              <a:rPr lang="en" sz="3600">
                <a:highlight>
                  <a:srgbClr val="D9EAD3"/>
                </a:highlight>
                <a:latin typeface="Oswald"/>
                <a:ea typeface="Oswald"/>
                <a:cs typeface="Oswald"/>
                <a:sym typeface="Oswald"/>
              </a:rPr>
              <a:t> </a:t>
            </a:r>
            <a:r>
              <a:rPr lang="en" sz="3600">
                <a:highlight>
                  <a:srgbClr val="D9EAD3"/>
                </a:highlight>
                <a:latin typeface="Oswald"/>
                <a:ea typeface="Oswald"/>
                <a:cs typeface="Oswald"/>
                <a:sym typeface="Oswald"/>
              </a:rPr>
              <a:t>Factors that regulate gastric emptying</a:t>
            </a:r>
            <a:r>
              <a:rPr lang="en" sz="3600">
                <a:highlight>
                  <a:srgbClr val="D9EAD3"/>
                </a:highlight>
                <a:latin typeface="Oswald"/>
                <a:ea typeface="Oswald"/>
                <a:cs typeface="Oswald"/>
                <a:sym typeface="Oswald"/>
              </a:rPr>
              <a:t>:</a:t>
            </a:r>
            <a:endParaRPr sz="3600">
              <a:highlight>
                <a:srgbClr val="D9EAD3"/>
              </a:highlight>
              <a:latin typeface="Oswald"/>
              <a:ea typeface="Oswald"/>
              <a:cs typeface="Oswald"/>
              <a:sym typeface="Oswald"/>
            </a:endParaRPr>
          </a:p>
        </p:txBody>
      </p:sp>
      <p:sp>
        <p:nvSpPr>
          <p:cNvPr id="430" name="Google Shape;430;p24"/>
          <p:cNvSpPr/>
          <p:nvPr/>
        </p:nvSpPr>
        <p:spPr>
          <a:xfrm>
            <a:off x="97316" y="1458277"/>
            <a:ext cx="468600" cy="433500"/>
          </a:xfrm>
          <a:prstGeom prst="rect">
            <a:avLst/>
          </a:prstGeom>
          <a:solidFill>
            <a:srgbClr val="B6D7A8"/>
          </a:solid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431" name="Google Shape;431;p24"/>
          <p:cNvSpPr/>
          <p:nvPr/>
        </p:nvSpPr>
        <p:spPr>
          <a:xfrm>
            <a:off x="772050" y="2461438"/>
            <a:ext cx="5177400" cy="1383300"/>
          </a:xfrm>
          <a:prstGeom prst="roundRect">
            <a:avLst>
              <a:gd fmla="val 16667" name="adj"/>
            </a:avLst>
          </a:prstGeom>
          <a:solidFill>
            <a:srgbClr val="D9EAD3"/>
          </a:solidFill>
          <a:ln cap="flat" cmpd="sng" w="28575">
            <a:solidFill>
              <a:srgbClr val="93C47D"/>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1100"/>
              </a:spcBef>
              <a:spcAft>
                <a:spcPts val="0"/>
              </a:spcAft>
              <a:buNone/>
            </a:pPr>
            <a:r>
              <a:rPr lang="en" sz="2400">
                <a:latin typeface="Merriweather"/>
                <a:ea typeface="Merriweather"/>
                <a:cs typeface="Merriweather"/>
                <a:sym typeface="Merriweather"/>
              </a:rPr>
              <a:t>Gastric Factors that Promote Stomach Emptying</a:t>
            </a:r>
            <a:endParaRPr sz="2400">
              <a:latin typeface="Merriweather"/>
              <a:ea typeface="Merriweather"/>
              <a:cs typeface="Merriweather"/>
              <a:sym typeface="Merriweather"/>
            </a:endParaRPr>
          </a:p>
        </p:txBody>
      </p:sp>
      <p:sp>
        <p:nvSpPr>
          <p:cNvPr id="432" name="Google Shape;432;p24"/>
          <p:cNvSpPr/>
          <p:nvPr/>
        </p:nvSpPr>
        <p:spPr>
          <a:xfrm>
            <a:off x="6852900" y="2461450"/>
            <a:ext cx="5471700" cy="1383300"/>
          </a:xfrm>
          <a:prstGeom prst="roundRect">
            <a:avLst>
              <a:gd fmla="val 16667" name="adj"/>
            </a:avLst>
          </a:prstGeom>
          <a:noFill/>
          <a:ln cap="flat" cmpd="sng" w="28575">
            <a:solidFill>
              <a:srgbClr val="D9EAD3"/>
            </a:solidFill>
            <a:prstDash val="dashDot"/>
            <a:round/>
            <a:headEnd len="sm" w="sm" type="none"/>
            <a:tailEnd len="sm" w="sm" type="none"/>
          </a:ln>
        </p:spPr>
        <p:txBody>
          <a:bodyPr anchorCtr="0" anchor="ctr" bIns="91425" lIns="91425" spcFirstLastPara="1" rIns="91425" wrap="square" tIns="91425">
            <a:noAutofit/>
          </a:bodyPr>
          <a:lstStyle/>
          <a:p>
            <a:pPr indent="-457200" lvl="0" marL="457200" rtl="0" algn="ctr">
              <a:spcBef>
                <a:spcPts val="0"/>
              </a:spcBef>
              <a:spcAft>
                <a:spcPts val="0"/>
              </a:spcAft>
              <a:buNone/>
            </a:pPr>
            <a:r>
              <a:rPr lang="en" sz="2400">
                <a:solidFill>
                  <a:srgbClr val="93C47D"/>
                </a:solidFill>
                <a:latin typeface="Merriweather"/>
                <a:ea typeface="Merriweather"/>
                <a:cs typeface="Merriweather"/>
                <a:sym typeface="Merriweather"/>
              </a:rPr>
              <a:t>Powerful Duodenal Factors That Inhibit Stomach Emptying.</a:t>
            </a:r>
            <a:endParaRPr sz="2400">
              <a:solidFill>
                <a:srgbClr val="93C47D"/>
              </a:solidFill>
              <a:latin typeface="Merriweather"/>
              <a:ea typeface="Merriweather"/>
              <a:cs typeface="Merriweather"/>
              <a:sym typeface="Merriweather"/>
            </a:endParaRPr>
          </a:p>
        </p:txBody>
      </p:sp>
      <p:sp>
        <p:nvSpPr>
          <p:cNvPr id="433" name="Google Shape;433;p24"/>
          <p:cNvSpPr/>
          <p:nvPr/>
        </p:nvSpPr>
        <p:spPr>
          <a:xfrm>
            <a:off x="504225" y="6034075"/>
            <a:ext cx="13119300" cy="13744500"/>
          </a:xfrm>
          <a:prstGeom prst="rect">
            <a:avLst/>
          </a:prstGeom>
          <a:noFill/>
          <a:ln cap="flat" cmpd="sng" w="28575">
            <a:solidFill>
              <a:srgbClr val="D9EAD3"/>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4"/>
          <p:cNvSpPr txBox="1"/>
          <p:nvPr/>
        </p:nvSpPr>
        <p:spPr>
          <a:xfrm>
            <a:off x="1324925" y="6270275"/>
            <a:ext cx="9854100" cy="992100"/>
          </a:xfrm>
          <a:prstGeom prst="rect">
            <a:avLst/>
          </a:prstGeom>
          <a:noFill/>
          <a:ln>
            <a:noFill/>
          </a:ln>
        </p:spPr>
        <p:txBody>
          <a:bodyPr anchorCtr="0" anchor="t" bIns="91425" lIns="91425" spcFirstLastPara="1" rIns="91425" wrap="square" tIns="91425">
            <a:noAutofit/>
          </a:bodyPr>
          <a:lstStyle/>
          <a:p>
            <a:pPr indent="-457200" lvl="0" marL="457200" rtl="0" algn="l">
              <a:spcBef>
                <a:spcPts val="1100"/>
              </a:spcBef>
              <a:spcAft>
                <a:spcPts val="0"/>
              </a:spcAft>
              <a:buNone/>
            </a:pPr>
            <a:r>
              <a:rPr b="1" lang="en" sz="2000">
                <a:solidFill>
                  <a:srgbClr val="6AA84F"/>
                </a:solidFill>
                <a:latin typeface="Merriweather"/>
                <a:ea typeface="Merriweather"/>
                <a:cs typeface="Merriweather"/>
                <a:sym typeface="Merriweather"/>
              </a:rPr>
              <a:t>Inhibitory Effect of </a:t>
            </a:r>
            <a:r>
              <a:rPr b="1" lang="en" sz="2000">
                <a:highlight>
                  <a:srgbClr val="D9EAD3"/>
                </a:highlight>
                <a:latin typeface="Merriweather"/>
                <a:ea typeface="Merriweather"/>
                <a:cs typeface="Merriweather"/>
                <a:sym typeface="Merriweather"/>
              </a:rPr>
              <a:t>Enterogastric Nervous Reflexes</a:t>
            </a:r>
            <a:r>
              <a:rPr b="1" lang="en" sz="2000">
                <a:solidFill>
                  <a:srgbClr val="6AA84F"/>
                </a:solidFill>
                <a:latin typeface="Merriweather"/>
                <a:ea typeface="Merriweather"/>
                <a:cs typeface="Merriweather"/>
                <a:sym typeface="Merriweather"/>
              </a:rPr>
              <a:t> from the Duodenum</a:t>
            </a:r>
            <a:r>
              <a:rPr b="1" lang="en" sz="2000">
                <a:solidFill>
                  <a:srgbClr val="6AA84F"/>
                </a:solidFill>
                <a:latin typeface="Merriweather"/>
                <a:ea typeface="Merriweather"/>
                <a:cs typeface="Merriweather"/>
                <a:sym typeface="Merriweather"/>
              </a:rPr>
              <a:t>.</a:t>
            </a:r>
            <a:endParaRPr sz="2000">
              <a:solidFill>
                <a:srgbClr val="6AA84F"/>
              </a:solidFill>
              <a:latin typeface="Merriweather"/>
              <a:ea typeface="Merriweather"/>
              <a:cs typeface="Merriweather"/>
              <a:sym typeface="Merriweather"/>
            </a:endParaRPr>
          </a:p>
        </p:txBody>
      </p:sp>
      <p:sp>
        <p:nvSpPr>
          <p:cNvPr id="435" name="Google Shape;435;p24"/>
          <p:cNvSpPr/>
          <p:nvPr/>
        </p:nvSpPr>
        <p:spPr>
          <a:xfrm>
            <a:off x="806075" y="6288575"/>
            <a:ext cx="581100" cy="556800"/>
          </a:xfrm>
          <a:prstGeom prst="pentagon">
            <a:avLst>
              <a:gd fmla="val 105146" name="hf"/>
              <a:gd fmla="val 110557" name="vf"/>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FFFFFF"/>
                </a:solidFill>
              </a:rPr>
              <a:t>1</a:t>
            </a:r>
            <a:endParaRPr b="1" sz="2400">
              <a:solidFill>
                <a:srgbClr val="FFFFFF"/>
              </a:solidFill>
            </a:endParaRPr>
          </a:p>
        </p:txBody>
      </p:sp>
      <p:cxnSp>
        <p:nvCxnSpPr>
          <p:cNvPr id="436" name="Google Shape;436;p24"/>
          <p:cNvCxnSpPr/>
          <p:nvPr/>
        </p:nvCxnSpPr>
        <p:spPr>
          <a:xfrm>
            <a:off x="1428594" y="6845374"/>
            <a:ext cx="8463000" cy="29400"/>
          </a:xfrm>
          <a:prstGeom prst="straightConnector1">
            <a:avLst/>
          </a:prstGeom>
          <a:noFill/>
          <a:ln cap="flat" cmpd="sng" w="9525">
            <a:solidFill>
              <a:srgbClr val="D9D2E9"/>
            </a:solidFill>
            <a:prstDash val="solid"/>
            <a:round/>
            <a:headEnd len="med" w="med" type="none"/>
            <a:tailEnd len="med" w="med" type="none"/>
          </a:ln>
        </p:spPr>
      </p:cxnSp>
      <p:sp>
        <p:nvSpPr>
          <p:cNvPr id="437" name="Google Shape;437;p24"/>
          <p:cNvSpPr txBox="1"/>
          <p:nvPr/>
        </p:nvSpPr>
        <p:spPr>
          <a:xfrm>
            <a:off x="922200" y="7031075"/>
            <a:ext cx="12300000" cy="7445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D9EAD3"/>
              </a:buClr>
              <a:buSzPts val="1800"/>
              <a:buFont typeface="Merriweather"/>
              <a:buChar char="●"/>
            </a:pPr>
            <a:r>
              <a:rPr lang="en" sz="1800">
                <a:latin typeface="Merriweather"/>
                <a:ea typeface="Merriweather"/>
                <a:cs typeface="Merriweather"/>
                <a:sym typeface="Merriweather"/>
              </a:rPr>
              <a:t>When food enters the duodenum, multiple nervous reflexes are initiated from the duodenal wall and pass back to the stomach to regulate stomach emptying depending on the volume of chyme in the duodenum. </a:t>
            </a:r>
            <a:endParaRPr sz="1800">
              <a:latin typeface="Merriweather"/>
              <a:ea typeface="Merriweather"/>
              <a:cs typeface="Merriweather"/>
              <a:sym typeface="Merriweather"/>
            </a:endParaRPr>
          </a:p>
          <a:p>
            <a:pPr indent="0" lvl="0" marL="457200" rtl="0" algn="l">
              <a:spcBef>
                <a:spcPts val="0"/>
              </a:spcBef>
              <a:spcAft>
                <a:spcPts val="0"/>
              </a:spcAft>
              <a:buNone/>
            </a:pPr>
            <a:r>
              <a:t/>
            </a:r>
            <a:endParaRPr sz="1800">
              <a:solidFill>
                <a:srgbClr val="6AA84F"/>
              </a:solidFill>
              <a:latin typeface="Merriweather"/>
              <a:ea typeface="Merriweather"/>
              <a:cs typeface="Merriweather"/>
              <a:sym typeface="Merriweather"/>
            </a:endParaRPr>
          </a:p>
          <a:p>
            <a:pPr indent="0" lvl="0" marL="457200" rtl="0" algn="l">
              <a:spcBef>
                <a:spcPts val="0"/>
              </a:spcBef>
              <a:spcAft>
                <a:spcPts val="0"/>
              </a:spcAft>
              <a:buNone/>
            </a:pPr>
            <a:r>
              <a:rPr lang="en" sz="2400">
                <a:solidFill>
                  <a:schemeClr val="dk1"/>
                </a:solidFill>
                <a:highlight>
                  <a:srgbClr val="D9EAD3"/>
                </a:highlight>
                <a:latin typeface="Merriweather"/>
                <a:ea typeface="Merriweather"/>
                <a:cs typeface="Merriweather"/>
                <a:sym typeface="Merriweather"/>
              </a:rPr>
              <a:t>These duodenal reflexes are mediated by three routes: </a:t>
            </a:r>
            <a:endParaRPr sz="2400">
              <a:solidFill>
                <a:schemeClr val="dk1"/>
              </a:solidFill>
              <a:highlight>
                <a:srgbClr val="D9EAD3"/>
              </a:highlight>
              <a:latin typeface="Merriweather"/>
              <a:ea typeface="Merriweather"/>
              <a:cs typeface="Merriweather"/>
              <a:sym typeface="Merriweather"/>
            </a:endParaRPr>
          </a:p>
          <a:p>
            <a:pPr indent="0" lvl="0" marL="457200" rtl="0" algn="l">
              <a:spcBef>
                <a:spcPts val="0"/>
              </a:spcBef>
              <a:spcAft>
                <a:spcPts val="0"/>
              </a:spcAft>
              <a:buNone/>
            </a:pPr>
            <a:r>
              <a:t/>
            </a:r>
            <a:endParaRPr sz="2100">
              <a:solidFill>
                <a:schemeClr val="dk1"/>
              </a:solidFill>
              <a:highlight>
                <a:srgbClr val="D9EAD3"/>
              </a:highlight>
              <a:latin typeface="Merriweather"/>
              <a:ea typeface="Merriweather"/>
              <a:cs typeface="Merriweather"/>
              <a:sym typeface="Merriweather"/>
            </a:endParaRPr>
          </a:p>
          <a:p>
            <a:pPr indent="-342900" lvl="0" marL="457200" rtl="0" algn="l">
              <a:spcBef>
                <a:spcPts val="0"/>
              </a:spcBef>
              <a:spcAft>
                <a:spcPts val="0"/>
              </a:spcAft>
              <a:buClr>
                <a:srgbClr val="B6D7A8"/>
              </a:buClr>
              <a:buSzPts val="1800"/>
              <a:buFont typeface="Merriweather"/>
              <a:buChar char="★"/>
            </a:pPr>
            <a:r>
              <a:rPr lang="en" sz="1800" u="sng">
                <a:solidFill>
                  <a:srgbClr val="274E13"/>
                </a:solidFill>
                <a:latin typeface="Merriweather"/>
                <a:ea typeface="Merriweather"/>
                <a:cs typeface="Merriweather"/>
                <a:sym typeface="Merriweather"/>
              </a:rPr>
              <a:t>Directly</a:t>
            </a:r>
            <a:r>
              <a:rPr lang="en" sz="1800">
                <a:solidFill>
                  <a:srgbClr val="274E13"/>
                </a:solidFill>
                <a:latin typeface="Merriweather"/>
                <a:ea typeface="Merriweather"/>
                <a:cs typeface="Merriweather"/>
                <a:sym typeface="Merriweather"/>
              </a:rPr>
              <a:t> from the duodenum to stomach through the </a:t>
            </a:r>
            <a:r>
              <a:rPr b="1" lang="en" sz="1800">
                <a:solidFill>
                  <a:srgbClr val="6AA84F"/>
                </a:solidFill>
                <a:latin typeface="Merriweather"/>
                <a:ea typeface="Merriweather"/>
                <a:cs typeface="Merriweather"/>
                <a:sym typeface="Merriweather"/>
              </a:rPr>
              <a:t>ENS</a:t>
            </a:r>
            <a:r>
              <a:rPr lang="en" sz="1800">
                <a:solidFill>
                  <a:srgbClr val="274E13"/>
                </a:solidFill>
                <a:latin typeface="Merriweather"/>
                <a:ea typeface="Merriweather"/>
                <a:cs typeface="Merriweather"/>
                <a:sym typeface="Merriweather"/>
              </a:rPr>
              <a:t> </a:t>
            </a:r>
            <a:r>
              <a:rPr lang="en" sz="1800">
                <a:solidFill>
                  <a:srgbClr val="CCCCCC"/>
                </a:solidFill>
                <a:latin typeface="Merriweather"/>
                <a:ea typeface="Merriweather"/>
                <a:cs typeface="Merriweather"/>
                <a:sym typeface="Merriweather"/>
              </a:rPr>
              <a:t>(enteric nervous system)</a:t>
            </a:r>
            <a:r>
              <a:rPr lang="en" sz="1800">
                <a:solidFill>
                  <a:srgbClr val="274E13"/>
                </a:solidFill>
                <a:latin typeface="Merriweather"/>
                <a:ea typeface="Merriweather"/>
                <a:cs typeface="Merriweather"/>
                <a:sym typeface="Merriweather"/>
              </a:rPr>
              <a:t> in the gut wall.</a:t>
            </a:r>
            <a:endParaRPr sz="1800">
              <a:solidFill>
                <a:srgbClr val="274E13"/>
              </a:solidFill>
              <a:latin typeface="Merriweather"/>
              <a:ea typeface="Merriweather"/>
              <a:cs typeface="Merriweather"/>
              <a:sym typeface="Merriweather"/>
            </a:endParaRPr>
          </a:p>
          <a:p>
            <a:pPr indent="0" lvl="0" marL="1371600" rtl="0" algn="l">
              <a:spcBef>
                <a:spcPts val="0"/>
              </a:spcBef>
              <a:spcAft>
                <a:spcPts val="0"/>
              </a:spcAft>
              <a:buNone/>
            </a:pPr>
            <a:r>
              <a:t/>
            </a:r>
            <a:endParaRPr sz="1800">
              <a:solidFill>
                <a:srgbClr val="274E13"/>
              </a:solidFill>
              <a:latin typeface="Merriweather"/>
              <a:ea typeface="Merriweather"/>
              <a:cs typeface="Merriweather"/>
              <a:sym typeface="Merriweather"/>
            </a:endParaRPr>
          </a:p>
          <a:p>
            <a:pPr indent="-342900" lvl="0" marL="457200" rtl="0" algn="l">
              <a:spcBef>
                <a:spcPts val="0"/>
              </a:spcBef>
              <a:spcAft>
                <a:spcPts val="0"/>
              </a:spcAft>
              <a:buClr>
                <a:srgbClr val="B6D7A8"/>
              </a:buClr>
              <a:buSzPts val="1800"/>
              <a:buFont typeface="Merriweather"/>
              <a:buChar char="★"/>
            </a:pPr>
            <a:r>
              <a:rPr lang="en" sz="1800">
                <a:solidFill>
                  <a:srgbClr val="274E13"/>
                </a:solidFill>
                <a:latin typeface="Merriweather"/>
                <a:ea typeface="Merriweather"/>
                <a:cs typeface="Merriweather"/>
                <a:sym typeface="Merriweather"/>
              </a:rPr>
              <a:t>Through extrinsic nerves that go to the </a:t>
            </a:r>
            <a:r>
              <a:rPr lang="en" sz="1800" u="sng">
                <a:solidFill>
                  <a:srgbClr val="274E13"/>
                </a:solidFill>
                <a:latin typeface="Merriweather"/>
                <a:ea typeface="Merriweather"/>
                <a:cs typeface="Merriweather"/>
                <a:sym typeface="Merriweather"/>
              </a:rPr>
              <a:t>prevertebral sympathetic ganglia</a:t>
            </a:r>
            <a:r>
              <a:rPr lang="en" sz="1800">
                <a:solidFill>
                  <a:srgbClr val="274E13"/>
                </a:solidFill>
                <a:latin typeface="Merriweather"/>
                <a:ea typeface="Merriweather"/>
                <a:cs typeface="Merriweather"/>
                <a:sym typeface="Merriweather"/>
              </a:rPr>
              <a:t> and then back through inhibitory sympathetic nerve fibers to the stomach.</a:t>
            </a:r>
            <a:endParaRPr sz="1800">
              <a:solidFill>
                <a:srgbClr val="274E13"/>
              </a:solidFill>
              <a:latin typeface="Merriweather"/>
              <a:ea typeface="Merriweather"/>
              <a:cs typeface="Merriweather"/>
              <a:sym typeface="Merriweather"/>
            </a:endParaRPr>
          </a:p>
          <a:p>
            <a:pPr indent="0" lvl="0" marL="1371600" rtl="0" algn="l">
              <a:spcBef>
                <a:spcPts val="0"/>
              </a:spcBef>
              <a:spcAft>
                <a:spcPts val="0"/>
              </a:spcAft>
              <a:buNone/>
            </a:pPr>
            <a:r>
              <a:t/>
            </a:r>
            <a:endParaRPr sz="1800">
              <a:solidFill>
                <a:srgbClr val="274E13"/>
              </a:solidFill>
              <a:latin typeface="Merriweather"/>
              <a:ea typeface="Merriweather"/>
              <a:cs typeface="Merriweather"/>
              <a:sym typeface="Merriweather"/>
            </a:endParaRPr>
          </a:p>
          <a:p>
            <a:pPr indent="-342900" lvl="0" marL="457200" rtl="0" algn="l">
              <a:spcBef>
                <a:spcPts val="0"/>
              </a:spcBef>
              <a:spcAft>
                <a:spcPts val="0"/>
              </a:spcAft>
              <a:buClr>
                <a:srgbClr val="B6D7A8"/>
              </a:buClr>
              <a:buSzPts val="1800"/>
              <a:buFont typeface="Merriweather"/>
              <a:buChar char="★"/>
            </a:pPr>
            <a:r>
              <a:rPr lang="en" sz="1800">
                <a:solidFill>
                  <a:srgbClr val="274E13"/>
                </a:solidFill>
                <a:latin typeface="Merriweather"/>
                <a:ea typeface="Merriweather"/>
                <a:cs typeface="Merriweather"/>
                <a:sym typeface="Merriweather"/>
              </a:rPr>
              <a:t>Through the </a:t>
            </a:r>
            <a:r>
              <a:rPr lang="en" sz="1800" u="sng">
                <a:solidFill>
                  <a:srgbClr val="274E13"/>
                </a:solidFill>
                <a:latin typeface="Merriweather"/>
                <a:ea typeface="Merriweather"/>
                <a:cs typeface="Merriweather"/>
                <a:sym typeface="Merriweather"/>
              </a:rPr>
              <a:t>vagus nerves reflex</a:t>
            </a:r>
            <a:r>
              <a:rPr lang="en" sz="1800">
                <a:solidFill>
                  <a:srgbClr val="274E13"/>
                </a:solidFill>
                <a:latin typeface="Merriweather"/>
                <a:ea typeface="Merriweather"/>
                <a:cs typeface="Merriweather"/>
                <a:sym typeface="Merriweather"/>
              </a:rPr>
              <a:t> (</a:t>
            </a:r>
            <a:r>
              <a:rPr lang="en" sz="1800">
                <a:solidFill>
                  <a:srgbClr val="CC4125"/>
                </a:solidFill>
                <a:latin typeface="Merriweather"/>
                <a:ea typeface="Merriweather"/>
                <a:cs typeface="Merriweather"/>
                <a:sym typeface="Merriweather"/>
              </a:rPr>
              <a:t>to a slight extent</a:t>
            </a:r>
            <a:r>
              <a:rPr lang="en" sz="1800">
                <a:solidFill>
                  <a:srgbClr val="274E13"/>
                </a:solidFill>
                <a:latin typeface="Merriweather"/>
                <a:ea typeface="Merriweather"/>
                <a:cs typeface="Merriweather"/>
                <a:sym typeface="Merriweather"/>
              </a:rPr>
              <a:t>) </a:t>
            </a:r>
            <a:r>
              <a:rPr lang="en" sz="1200">
                <a:solidFill>
                  <a:schemeClr val="dk1"/>
                </a:solidFill>
                <a:latin typeface="Merriweather"/>
                <a:ea typeface="Merriweather"/>
                <a:cs typeface="Merriweather"/>
                <a:sym typeface="Merriweather"/>
              </a:rPr>
              <a:t>→</a:t>
            </a:r>
            <a:r>
              <a:rPr lang="en" sz="1800">
                <a:solidFill>
                  <a:srgbClr val="274E13"/>
                </a:solidFill>
                <a:latin typeface="Merriweather"/>
                <a:ea typeface="Merriweather"/>
                <a:cs typeface="Merriweather"/>
                <a:sym typeface="Merriweather"/>
              </a:rPr>
              <a:t> the brain stem </a:t>
            </a:r>
            <a:r>
              <a:rPr lang="en" sz="1200">
                <a:solidFill>
                  <a:schemeClr val="dk1"/>
                </a:solidFill>
                <a:latin typeface="Merriweather"/>
                <a:ea typeface="Merriweather"/>
                <a:cs typeface="Merriweather"/>
                <a:sym typeface="Merriweather"/>
              </a:rPr>
              <a:t>→</a:t>
            </a:r>
            <a:r>
              <a:rPr lang="en" sz="1800">
                <a:solidFill>
                  <a:srgbClr val="274E13"/>
                </a:solidFill>
                <a:latin typeface="Merriweather"/>
                <a:ea typeface="Merriweather"/>
                <a:cs typeface="Merriweather"/>
                <a:sym typeface="Merriweather"/>
              </a:rPr>
              <a:t> inhibit the normal excitatory signals that are transmitted to the stomach through the vagus nerves. </a:t>
            </a:r>
            <a:endParaRPr sz="1800">
              <a:solidFill>
                <a:srgbClr val="274E13"/>
              </a:solidFill>
              <a:latin typeface="Merriweather"/>
              <a:ea typeface="Merriweather"/>
              <a:cs typeface="Merriweather"/>
              <a:sym typeface="Merriweather"/>
            </a:endParaRPr>
          </a:p>
          <a:p>
            <a:pPr indent="0" lvl="0" marL="1371600" rtl="0" algn="l">
              <a:spcBef>
                <a:spcPts val="0"/>
              </a:spcBef>
              <a:spcAft>
                <a:spcPts val="0"/>
              </a:spcAft>
              <a:buNone/>
            </a:pPr>
            <a:r>
              <a:t/>
            </a:r>
            <a:endParaRPr sz="1800">
              <a:solidFill>
                <a:srgbClr val="274E13"/>
              </a:solidFill>
              <a:latin typeface="Merriweather"/>
              <a:ea typeface="Merriweather"/>
              <a:cs typeface="Merriweather"/>
              <a:sym typeface="Merriweather"/>
            </a:endParaRPr>
          </a:p>
          <a:p>
            <a:pPr indent="0" lvl="0" marL="0" rtl="0" algn="l">
              <a:spcBef>
                <a:spcPts val="0"/>
              </a:spcBef>
              <a:spcAft>
                <a:spcPts val="0"/>
              </a:spcAft>
              <a:buNone/>
            </a:pPr>
            <a:r>
              <a:t/>
            </a:r>
            <a:endParaRPr sz="1800">
              <a:solidFill>
                <a:srgbClr val="274E13"/>
              </a:solidFill>
              <a:latin typeface="Merriweather"/>
              <a:ea typeface="Merriweather"/>
              <a:cs typeface="Merriweather"/>
              <a:sym typeface="Merriweather"/>
            </a:endParaRPr>
          </a:p>
          <a:p>
            <a:pPr indent="0" lvl="0" marL="0" rtl="0" algn="l">
              <a:spcBef>
                <a:spcPts val="0"/>
              </a:spcBef>
              <a:spcAft>
                <a:spcPts val="0"/>
              </a:spcAft>
              <a:buNone/>
            </a:pPr>
            <a:r>
              <a:rPr b="1" lang="en" sz="1800">
                <a:solidFill>
                  <a:srgbClr val="CC4125"/>
                </a:solidFill>
                <a:latin typeface="Merriweather"/>
                <a:ea typeface="Merriweather"/>
                <a:cs typeface="Merriweather"/>
                <a:sym typeface="Merriweather"/>
              </a:rPr>
              <a:t>These reflexes inhibit the pyloric pump and increase the tone of the pyloric sphincter thus decreasing stomach emptying.</a:t>
            </a:r>
            <a:endParaRPr b="1" sz="1800">
              <a:solidFill>
                <a:srgbClr val="CC4125"/>
              </a:solidFill>
              <a:latin typeface="Merriweather"/>
              <a:ea typeface="Merriweather"/>
              <a:cs typeface="Merriweather"/>
              <a:sym typeface="Merriweather"/>
            </a:endParaRPr>
          </a:p>
          <a:p>
            <a:pPr indent="0" lvl="0" marL="0" rtl="0" algn="l">
              <a:spcBef>
                <a:spcPts val="0"/>
              </a:spcBef>
              <a:spcAft>
                <a:spcPts val="0"/>
              </a:spcAft>
              <a:buNone/>
            </a:pPr>
            <a:r>
              <a:rPr b="1" lang="en" sz="1800">
                <a:solidFill>
                  <a:srgbClr val="CC4125"/>
                </a:solidFill>
                <a:latin typeface="Merriweather"/>
                <a:ea typeface="Merriweather"/>
                <a:cs typeface="Merriweather"/>
                <a:sym typeface="Merriweather"/>
              </a:rPr>
              <a:t>  </a:t>
            </a:r>
            <a:endParaRPr b="1" sz="1800">
              <a:solidFill>
                <a:srgbClr val="CC4125"/>
              </a:solidFill>
              <a:latin typeface="Merriweather"/>
              <a:ea typeface="Merriweather"/>
              <a:cs typeface="Merriweather"/>
              <a:sym typeface="Merriweather"/>
            </a:endParaRPr>
          </a:p>
          <a:p>
            <a:pPr indent="0" lvl="0" marL="0" rtl="0" algn="l">
              <a:spcBef>
                <a:spcPts val="0"/>
              </a:spcBef>
              <a:spcAft>
                <a:spcPts val="0"/>
              </a:spcAft>
              <a:buNone/>
            </a:pPr>
            <a:r>
              <a:rPr lang="en" sz="2100">
                <a:highlight>
                  <a:srgbClr val="D9EAD3"/>
                </a:highlight>
                <a:latin typeface="Merriweather"/>
                <a:ea typeface="Merriweather"/>
                <a:cs typeface="Merriweather"/>
                <a:sym typeface="Merriweather"/>
              </a:rPr>
              <a:t>The duodenal factors that can initiate the enterogastric inhibitory reflexes include:</a:t>
            </a:r>
            <a:endParaRPr sz="2100">
              <a:highlight>
                <a:srgbClr val="D9EAD3"/>
              </a:highlight>
              <a:latin typeface="Merriweather"/>
              <a:ea typeface="Merriweather"/>
              <a:cs typeface="Merriweather"/>
              <a:sym typeface="Merriweather"/>
            </a:endParaRPr>
          </a:p>
          <a:p>
            <a:pPr indent="0" lvl="0" marL="0" rtl="0" algn="l">
              <a:spcBef>
                <a:spcPts val="0"/>
              </a:spcBef>
              <a:spcAft>
                <a:spcPts val="0"/>
              </a:spcAft>
              <a:buNone/>
            </a:pPr>
            <a:r>
              <a:t/>
            </a:r>
            <a:endParaRPr sz="2100">
              <a:highlight>
                <a:srgbClr val="D9EAD3"/>
              </a:highlight>
              <a:latin typeface="Merriweather"/>
              <a:ea typeface="Merriweather"/>
              <a:cs typeface="Merriweather"/>
              <a:sym typeface="Merriweather"/>
            </a:endParaRPr>
          </a:p>
          <a:p>
            <a:pPr indent="-342900" lvl="0" marL="457200" rtl="0" algn="l">
              <a:lnSpc>
                <a:spcPct val="115000"/>
              </a:lnSpc>
              <a:spcBef>
                <a:spcPts val="0"/>
              </a:spcBef>
              <a:spcAft>
                <a:spcPts val="0"/>
              </a:spcAft>
              <a:buSzPts val="1800"/>
              <a:buFont typeface="Merriweather"/>
              <a:buChar char="-"/>
            </a:pPr>
            <a:r>
              <a:rPr lang="en" sz="1800">
                <a:latin typeface="Merriweather"/>
                <a:ea typeface="Merriweather"/>
                <a:cs typeface="Merriweather"/>
                <a:sym typeface="Merriweather"/>
              </a:rPr>
              <a:t>Duodenal </a:t>
            </a:r>
            <a:r>
              <a:rPr b="1" lang="en" sz="1800">
                <a:solidFill>
                  <a:srgbClr val="6AA84F"/>
                </a:solidFill>
                <a:latin typeface="Merriweather"/>
                <a:ea typeface="Merriweather"/>
                <a:cs typeface="Merriweather"/>
                <a:sym typeface="Merriweather"/>
              </a:rPr>
              <a:t>distention.</a:t>
            </a:r>
            <a:endParaRPr b="1" sz="1800">
              <a:solidFill>
                <a:srgbClr val="6AA84F"/>
              </a:solidFill>
              <a:latin typeface="Merriweather"/>
              <a:ea typeface="Merriweather"/>
              <a:cs typeface="Merriweather"/>
              <a:sym typeface="Merriweather"/>
            </a:endParaRPr>
          </a:p>
          <a:p>
            <a:pPr indent="-342900" lvl="0" marL="457200" rtl="0" algn="l">
              <a:lnSpc>
                <a:spcPct val="115000"/>
              </a:lnSpc>
              <a:spcBef>
                <a:spcPts val="0"/>
              </a:spcBef>
              <a:spcAft>
                <a:spcPts val="0"/>
              </a:spcAft>
              <a:buSzPts val="1800"/>
              <a:buFont typeface="Merriweather"/>
              <a:buChar char="-"/>
            </a:pPr>
            <a:r>
              <a:rPr lang="en" sz="1800">
                <a:latin typeface="Merriweather"/>
                <a:ea typeface="Merriweather"/>
                <a:cs typeface="Merriweather"/>
                <a:sym typeface="Merriweather"/>
              </a:rPr>
              <a:t>Duodenal </a:t>
            </a:r>
            <a:r>
              <a:rPr b="1" lang="en" sz="1800">
                <a:solidFill>
                  <a:srgbClr val="6AA84F"/>
                </a:solidFill>
                <a:latin typeface="Merriweather"/>
                <a:ea typeface="Merriweather"/>
                <a:cs typeface="Merriweather"/>
                <a:sym typeface="Merriweather"/>
              </a:rPr>
              <a:t>irritation. </a:t>
            </a:r>
            <a:endParaRPr b="1" sz="1800">
              <a:solidFill>
                <a:srgbClr val="6AA84F"/>
              </a:solidFill>
              <a:latin typeface="Merriweather"/>
              <a:ea typeface="Merriweather"/>
              <a:cs typeface="Merriweather"/>
              <a:sym typeface="Merriweather"/>
            </a:endParaRPr>
          </a:p>
          <a:p>
            <a:pPr indent="-342900" lvl="0" marL="457200" rtl="0" algn="l">
              <a:lnSpc>
                <a:spcPct val="115000"/>
              </a:lnSpc>
              <a:spcBef>
                <a:spcPts val="0"/>
              </a:spcBef>
              <a:spcAft>
                <a:spcPts val="0"/>
              </a:spcAft>
              <a:buSzPts val="1800"/>
              <a:buFont typeface="Merriweather"/>
              <a:buChar char="-"/>
            </a:pPr>
            <a:r>
              <a:rPr lang="en" sz="1800">
                <a:latin typeface="Merriweather"/>
                <a:ea typeface="Merriweather"/>
                <a:cs typeface="Merriweather"/>
                <a:sym typeface="Merriweather"/>
              </a:rPr>
              <a:t>Duodenal </a:t>
            </a:r>
            <a:r>
              <a:rPr b="1" lang="en" sz="1800">
                <a:solidFill>
                  <a:srgbClr val="6AA84F"/>
                </a:solidFill>
                <a:latin typeface="Merriweather"/>
                <a:ea typeface="Merriweather"/>
                <a:cs typeface="Merriweather"/>
                <a:sym typeface="Merriweather"/>
              </a:rPr>
              <a:t>acidity.</a:t>
            </a:r>
            <a:endParaRPr b="1" sz="1800">
              <a:solidFill>
                <a:srgbClr val="6AA84F"/>
              </a:solidFill>
              <a:latin typeface="Merriweather"/>
              <a:ea typeface="Merriweather"/>
              <a:cs typeface="Merriweather"/>
              <a:sym typeface="Merriweather"/>
            </a:endParaRPr>
          </a:p>
          <a:p>
            <a:pPr indent="-342900" lvl="0" marL="457200" rtl="0" algn="l">
              <a:lnSpc>
                <a:spcPct val="115000"/>
              </a:lnSpc>
              <a:spcBef>
                <a:spcPts val="0"/>
              </a:spcBef>
              <a:spcAft>
                <a:spcPts val="0"/>
              </a:spcAft>
              <a:buSzPts val="1800"/>
              <a:buFont typeface="Merriweather"/>
              <a:buChar char="-"/>
            </a:pPr>
            <a:r>
              <a:rPr b="1" lang="en" sz="1800">
                <a:solidFill>
                  <a:srgbClr val="6AA84F"/>
                </a:solidFill>
                <a:latin typeface="Merriweather"/>
                <a:ea typeface="Merriweather"/>
                <a:cs typeface="Merriweather"/>
                <a:sym typeface="Merriweather"/>
              </a:rPr>
              <a:t>Osmolality of the chyme</a:t>
            </a:r>
            <a:r>
              <a:rPr lang="en" sz="1800">
                <a:latin typeface="Merriweather"/>
                <a:ea typeface="Merriweather"/>
                <a:cs typeface="Merriweather"/>
                <a:sym typeface="Merriweather"/>
              </a:rPr>
              <a:t> in the duodenum.</a:t>
            </a:r>
            <a:endParaRPr sz="1800">
              <a:latin typeface="Merriweather"/>
              <a:ea typeface="Merriweather"/>
              <a:cs typeface="Merriweather"/>
              <a:sym typeface="Merriweather"/>
            </a:endParaRPr>
          </a:p>
          <a:p>
            <a:pPr indent="-342900" lvl="0" marL="457200" rtl="0" algn="l">
              <a:lnSpc>
                <a:spcPct val="115000"/>
              </a:lnSpc>
              <a:spcBef>
                <a:spcPts val="0"/>
              </a:spcBef>
              <a:spcAft>
                <a:spcPts val="0"/>
              </a:spcAft>
              <a:buSzPts val="1800"/>
              <a:buFont typeface="Merriweather"/>
              <a:buChar char="-"/>
            </a:pPr>
            <a:r>
              <a:rPr b="1" lang="en" sz="1800">
                <a:solidFill>
                  <a:srgbClr val="6AA84F"/>
                </a:solidFill>
                <a:latin typeface="Merriweather"/>
                <a:ea typeface="Merriweather"/>
                <a:cs typeface="Merriweather"/>
                <a:sym typeface="Merriweather"/>
              </a:rPr>
              <a:t>Protein</a:t>
            </a:r>
            <a:r>
              <a:rPr lang="en" sz="1800">
                <a:latin typeface="Merriweather"/>
                <a:ea typeface="Merriweather"/>
                <a:cs typeface="Merriweather"/>
                <a:sym typeface="Merriweather"/>
              </a:rPr>
              <a:t> (and may be fat) content of the chyme in the duodenum.</a:t>
            </a:r>
            <a:endParaRPr sz="1800">
              <a:latin typeface="Merriweather"/>
              <a:ea typeface="Merriweather"/>
              <a:cs typeface="Merriweather"/>
              <a:sym typeface="Merriweather"/>
            </a:endParaRPr>
          </a:p>
        </p:txBody>
      </p:sp>
      <p:cxnSp>
        <p:nvCxnSpPr>
          <p:cNvPr id="438" name="Google Shape;438;p24"/>
          <p:cNvCxnSpPr/>
          <p:nvPr/>
        </p:nvCxnSpPr>
        <p:spPr>
          <a:xfrm flipH="1" rot="-5400000">
            <a:off x="8984675" y="4114863"/>
            <a:ext cx="2144100" cy="1649100"/>
          </a:xfrm>
          <a:prstGeom prst="bentConnector3">
            <a:avLst>
              <a:gd fmla="val 50000" name="adj1"/>
            </a:avLst>
          </a:prstGeom>
          <a:noFill/>
          <a:ln cap="flat" cmpd="sng" w="28575">
            <a:solidFill>
              <a:srgbClr val="D9D9D9"/>
            </a:solidFill>
            <a:prstDash val="dashDot"/>
            <a:round/>
            <a:headEnd len="med" w="med" type="none"/>
            <a:tailEnd len="med" w="med" type="none"/>
          </a:ln>
        </p:spPr>
      </p:cxnSp>
      <p:sp>
        <p:nvSpPr>
          <p:cNvPr id="439" name="Google Shape;439;p24"/>
          <p:cNvSpPr/>
          <p:nvPr/>
        </p:nvSpPr>
        <p:spPr>
          <a:xfrm>
            <a:off x="806075" y="15127775"/>
            <a:ext cx="581100" cy="556800"/>
          </a:xfrm>
          <a:prstGeom prst="pentagon">
            <a:avLst>
              <a:gd fmla="val 105146" name="hf"/>
              <a:gd fmla="val 110557" name="vf"/>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FFFFFF"/>
                </a:solidFill>
              </a:rPr>
              <a:t>2</a:t>
            </a:r>
            <a:endParaRPr b="1" sz="2400">
              <a:solidFill>
                <a:srgbClr val="FFFFFF"/>
              </a:solidFill>
            </a:endParaRPr>
          </a:p>
        </p:txBody>
      </p:sp>
      <p:cxnSp>
        <p:nvCxnSpPr>
          <p:cNvPr id="440" name="Google Shape;440;p24"/>
          <p:cNvCxnSpPr/>
          <p:nvPr/>
        </p:nvCxnSpPr>
        <p:spPr>
          <a:xfrm>
            <a:off x="1428594" y="15684574"/>
            <a:ext cx="11793600" cy="13500"/>
          </a:xfrm>
          <a:prstGeom prst="straightConnector1">
            <a:avLst/>
          </a:prstGeom>
          <a:noFill/>
          <a:ln cap="flat" cmpd="sng" w="9525">
            <a:solidFill>
              <a:srgbClr val="D9D2E9"/>
            </a:solidFill>
            <a:prstDash val="solid"/>
            <a:round/>
            <a:headEnd len="med" w="med" type="none"/>
            <a:tailEnd len="med" w="med" type="none"/>
          </a:ln>
        </p:spPr>
      </p:cxnSp>
      <p:sp>
        <p:nvSpPr>
          <p:cNvPr id="441" name="Google Shape;441;p24"/>
          <p:cNvSpPr txBox="1"/>
          <p:nvPr/>
        </p:nvSpPr>
        <p:spPr>
          <a:xfrm>
            <a:off x="1324925" y="15202475"/>
            <a:ext cx="13119300" cy="361800"/>
          </a:xfrm>
          <a:prstGeom prst="rect">
            <a:avLst/>
          </a:prstGeom>
          <a:noFill/>
          <a:ln>
            <a:noFill/>
          </a:ln>
        </p:spPr>
        <p:txBody>
          <a:bodyPr anchorCtr="0" anchor="t" bIns="91425" lIns="91425" spcFirstLastPara="1" rIns="91425" wrap="square" tIns="91425">
            <a:noAutofit/>
          </a:bodyPr>
          <a:lstStyle/>
          <a:p>
            <a:pPr indent="-457200" lvl="0" marL="457200" rtl="0" algn="l">
              <a:spcBef>
                <a:spcPts val="0"/>
              </a:spcBef>
              <a:spcAft>
                <a:spcPts val="0"/>
              </a:spcAft>
              <a:buNone/>
            </a:pPr>
            <a:r>
              <a:rPr b="1" lang="en" sz="1600">
                <a:solidFill>
                  <a:srgbClr val="6AA84F"/>
                </a:solidFill>
                <a:latin typeface="Merriweather"/>
                <a:ea typeface="Merriweather"/>
                <a:cs typeface="Merriweather"/>
                <a:sym typeface="Merriweather"/>
              </a:rPr>
              <a:t>Hormonal Feedback from the Duodenum Inhibits Gastric Emptying , Role of Fats and the Hormone Cholecystokinin</a:t>
            </a:r>
            <a:endParaRPr sz="1600">
              <a:solidFill>
                <a:srgbClr val="6AA84F"/>
              </a:solidFill>
              <a:latin typeface="Merriweather"/>
              <a:ea typeface="Merriweather"/>
              <a:cs typeface="Merriweather"/>
              <a:sym typeface="Merriweather"/>
            </a:endParaRPr>
          </a:p>
        </p:txBody>
      </p:sp>
      <p:sp>
        <p:nvSpPr>
          <p:cNvPr id="442" name="Google Shape;442;p24"/>
          <p:cNvSpPr txBox="1"/>
          <p:nvPr/>
        </p:nvSpPr>
        <p:spPr>
          <a:xfrm>
            <a:off x="656625" y="15940150"/>
            <a:ext cx="12907800" cy="3436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D9EAD3"/>
              </a:buClr>
              <a:buSzPts val="1400"/>
              <a:buFont typeface="Merriweather"/>
              <a:buChar char="●"/>
            </a:pPr>
            <a:r>
              <a:rPr b="1" lang="en" sz="1800">
                <a:latin typeface="Merriweather"/>
                <a:ea typeface="Merriweather"/>
                <a:cs typeface="Merriweather"/>
                <a:sym typeface="Merriweather"/>
              </a:rPr>
              <a:t>Fat entering the duodenum or acidity of chyme or excess quantities of chyme causes </a:t>
            </a:r>
            <a:r>
              <a:rPr b="1" lang="en">
                <a:latin typeface="Merriweather"/>
                <a:ea typeface="Merriweather"/>
                <a:cs typeface="Merriweather"/>
                <a:sym typeface="Merriweather"/>
              </a:rPr>
              <a:t>(probably a receptor mediated mechanism)</a:t>
            </a:r>
            <a:r>
              <a:rPr b="1" lang="en" sz="1800">
                <a:latin typeface="Merriweather"/>
                <a:ea typeface="Merriweather"/>
                <a:cs typeface="Merriweather"/>
                <a:sym typeface="Merriweather"/>
              </a:rPr>
              <a:t> the release of:</a:t>
            </a:r>
            <a:endParaRPr b="1" sz="1800">
              <a:latin typeface="Merriweather"/>
              <a:ea typeface="Merriweather"/>
              <a:cs typeface="Merriweather"/>
              <a:sym typeface="Merriweather"/>
            </a:endParaRPr>
          </a:p>
          <a:p>
            <a:pPr indent="-457200" lvl="0" marL="457200" rtl="0" algn="l">
              <a:spcBef>
                <a:spcPts val="0"/>
              </a:spcBef>
              <a:spcAft>
                <a:spcPts val="0"/>
              </a:spcAft>
              <a:buNone/>
            </a:pPr>
            <a:r>
              <a:t/>
            </a:r>
            <a:endParaRPr sz="1800">
              <a:solidFill>
                <a:srgbClr val="6AA84F"/>
              </a:solidFill>
              <a:latin typeface="Merriweather"/>
              <a:ea typeface="Merriweather"/>
              <a:cs typeface="Merriweather"/>
              <a:sym typeface="Merriweather"/>
            </a:endParaRPr>
          </a:p>
          <a:p>
            <a:pPr indent="-342900" lvl="0" marL="457200" rtl="0" algn="l">
              <a:spcBef>
                <a:spcPts val="0"/>
              </a:spcBef>
              <a:spcAft>
                <a:spcPts val="0"/>
              </a:spcAft>
              <a:buClr>
                <a:srgbClr val="D9EAD3"/>
              </a:buClr>
              <a:buSzPts val="1800"/>
              <a:buFont typeface="Merriweather"/>
              <a:buChar char="★"/>
            </a:pPr>
            <a:r>
              <a:rPr lang="en" sz="1800">
                <a:solidFill>
                  <a:srgbClr val="38761D"/>
                </a:solidFill>
                <a:highlight>
                  <a:srgbClr val="D9EAD3"/>
                </a:highlight>
                <a:latin typeface="Merriweather"/>
                <a:ea typeface="Merriweather"/>
                <a:cs typeface="Merriweather"/>
                <a:sym typeface="Merriweather"/>
              </a:rPr>
              <a:t>cholecystokinin (CCK)</a:t>
            </a:r>
            <a:r>
              <a:rPr lang="en" sz="1800">
                <a:solidFill>
                  <a:srgbClr val="274E13"/>
                </a:solidFill>
                <a:latin typeface="Merriweather"/>
                <a:ea typeface="Merriweather"/>
                <a:cs typeface="Merriweather"/>
                <a:sym typeface="Merriweather"/>
              </a:rPr>
              <a:t> , acts as an inhibitor to block increased stomach motility caused by gastrin.</a:t>
            </a:r>
            <a:endParaRPr sz="1800">
              <a:solidFill>
                <a:srgbClr val="274E13"/>
              </a:solidFill>
              <a:latin typeface="Merriweather"/>
              <a:ea typeface="Merriweather"/>
              <a:cs typeface="Merriweather"/>
              <a:sym typeface="Merriweather"/>
            </a:endParaRPr>
          </a:p>
          <a:p>
            <a:pPr indent="-457200" lvl="0" marL="457200" rtl="0" algn="l">
              <a:spcBef>
                <a:spcPts val="0"/>
              </a:spcBef>
              <a:spcAft>
                <a:spcPts val="0"/>
              </a:spcAft>
              <a:buNone/>
            </a:pPr>
            <a:r>
              <a:t/>
            </a:r>
            <a:endParaRPr sz="1800">
              <a:latin typeface="Merriweather"/>
              <a:ea typeface="Merriweather"/>
              <a:cs typeface="Merriweather"/>
              <a:sym typeface="Merriweather"/>
            </a:endParaRPr>
          </a:p>
          <a:p>
            <a:pPr indent="-342900" lvl="0" marL="457200" rtl="0" algn="l">
              <a:spcBef>
                <a:spcPts val="0"/>
              </a:spcBef>
              <a:spcAft>
                <a:spcPts val="0"/>
              </a:spcAft>
              <a:buClr>
                <a:srgbClr val="D9EAD3"/>
              </a:buClr>
              <a:buSzPts val="1800"/>
              <a:buFont typeface="Merriweather"/>
              <a:buChar char="★"/>
            </a:pPr>
            <a:r>
              <a:rPr lang="en" sz="1800">
                <a:solidFill>
                  <a:srgbClr val="274E13"/>
                </a:solidFill>
                <a:latin typeface="Merriweather"/>
                <a:ea typeface="Merriweather"/>
                <a:cs typeface="Merriweather"/>
                <a:sym typeface="Merriweather"/>
              </a:rPr>
              <a:t>other inhibitory hormones such as (</a:t>
            </a:r>
            <a:r>
              <a:rPr lang="en" sz="1800">
                <a:solidFill>
                  <a:srgbClr val="38761D"/>
                </a:solidFill>
                <a:highlight>
                  <a:srgbClr val="D9EAD3"/>
                </a:highlight>
                <a:latin typeface="Merriweather"/>
                <a:ea typeface="Merriweather"/>
                <a:cs typeface="Merriweather"/>
                <a:sym typeface="Merriweather"/>
              </a:rPr>
              <a:t>secretin</a:t>
            </a:r>
            <a:r>
              <a:rPr lang="en" sz="1800">
                <a:solidFill>
                  <a:srgbClr val="274E13"/>
                </a:solidFill>
                <a:latin typeface="Merriweather"/>
                <a:ea typeface="Merriweather"/>
                <a:cs typeface="Merriweather"/>
                <a:sym typeface="Merriweather"/>
              </a:rPr>
              <a:t> and gastric inhibitory peptide </a:t>
            </a:r>
            <a:r>
              <a:rPr lang="en" sz="1800">
                <a:solidFill>
                  <a:srgbClr val="38761D"/>
                </a:solidFill>
                <a:highlight>
                  <a:srgbClr val="D9EAD3"/>
                </a:highlight>
                <a:latin typeface="Merriweather"/>
                <a:ea typeface="Merriweather"/>
                <a:cs typeface="Merriweather"/>
                <a:sym typeface="Merriweather"/>
              </a:rPr>
              <a:t>(Glucose-dependent insulinotropic peptide GIP)</a:t>
            </a:r>
            <a:r>
              <a:rPr lang="en" sz="1800">
                <a:solidFill>
                  <a:srgbClr val="6AA84F"/>
                </a:solidFill>
                <a:latin typeface="Merriweather"/>
                <a:ea typeface="Merriweather"/>
                <a:cs typeface="Merriweather"/>
                <a:sym typeface="Merriweather"/>
              </a:rPr>
              <a:t> </a:t>
            </a:r>
            <a:r>
              <a:rPr lang="en" sz="1800">
                <a:solidFill>
                  <a:srgbClr val="274E13"/>
                </a:solidFill>
                <a:latin typeface="Merriweather"/>
                <a:ea typeface="Merriweather"/>
                <a:cs typeface="Merriweather"/>
                <a:sym typeface="Merriweather"/>
              </a:rPr>
              <a:t>from the epithelium of the duodenum and jejunum.)</a:t>
            </a:r>
            <a:endParaRPr sz="1800">
              <a:solidFill>
                <a:srgbClr val="274E13"/>
              </a:solidFill>
              <a:latin typeface="Merriweather"/>
              <a:ea typeface="Merriweather"/>
              <a:cs typeface="Merriweather"/>
              <a:sym typeface="Merriweather"/>
            </a:endParaRPr>
          </a:p>
          <a:p>
            <a:pPr indent="-457200" lvl="0" marL="457200" rtl="0" algn="l">
              <a:spcBef>
                <a:spcPts val="0"/>
              </a:spcBef>
              <a:spcAft>
                <a:spcPts val="0"/>
              </a:spcAft>
              <a:buNone/>
            </a:pPr>
            <a:r>
              <a:t/>
            </a:r>
            <a:endParaRPr sz="1800">
              <a:solidFill>
                <a:schemeClr val="dk1"/>
              </a:solidFill>
              <a:latin typeface="Merriweather"/>
              <a:ea typeface="Merriweather"/>
              <a:cs typeface="Merriweather"/>
              <a:sym typeface="Merriweather"/>
            </a:endParaRPr>
          </a:p>
          <a:p>
            <a:pPr indent="-457200" lvl="0" marL="457200" rtl="0" algn="l">
              <a:spcBef>
                <a:spcPts val="0"/>
              </a:spcBef>
              <a:spcAft>
                <a:spcPts val="0"/>
              </a:spcAft>
              <a:buNone/>
            </a:pPr>
            <a:r>
              <a:rPr lang="en" sz="1800">
                <a:solidFill>
                  <a:srgbClr val="6AA84F"/>
                </a:solidFill>
                <a:latin typeface="Merriweather"/>
                <a:ea typeface="Merriweather"/>
                <a:cs typeface="Merriweather"/>
                <a:sym typeface="Merriweather"/>
              </a:rPr>
              <a:t> </a:t>
            </a:r>
            <a:r>
              <a:rPr lang="en" sz="2000">
                <a:highlight>
                  <a:srgbClr val="D9EAD3"/>
                </a:highlight>
                <a:latin typeface="Merriweather"/>
                <a:ea typeface="Merriweather"/>
                <a:cs typeface="Merriweather"/>
                <a:sym typeface="Merriweather"/>
              </a:rPr>
              <a:t>Release of CCK, secretin, and GIP</a:t>
            </a:r>
            <a:r>
              <a:rPr lang="en" sz="1800">
                <a:solidFill>
                  <a:srgbClr val="6AA84F"/>
                </a:solidFill>
                <a:latin typeface="Merriweather"/>
                <a:ea typeface="Merriweather"/>
                <a:cs typeface="Merriweather"/>
                <a:sym typeface="Merriweather"/>
              </a:rPr>
              <a:t>: they circulate and inhibit the pyloric pump and </a:t>
            </a:r>
            <a:r>
              <a:rPr lang="en" sz="1800">
                <a:solidFill>
                  <a:srgbClr val="38761D"/>
                </a:solidFill>
                <a:latin typeface="Merriweather"/>
                <a:ea typeface="Merriweather"/>
                <a:cs typeface="Merriweather"/>
                <a:sym typeface="Merriweather"/>
              </a:rPr>
              <a:t>increase the tone of the pyloric sphincter</a:t>
            </a:r>
            <a:r>
              <a:rPr lang="en" sz="1800">
                <a:solidFill>
                  <a:srgbClr val="6AA84F"/>
                </a:solidFill>
                <a:latin typeface="Merriweather"/>
                <a:ea typeface="Merriweather"/>
                <a:cs typeface="Merriweather"/>
                <a:sym typeface="Merriweather"/>
              </a:rPr>
              <a:t> thus </a:t>
            </a:r>
            <a:r>
              <a:rPr lang="en" sz="1800">
                <a:solidFill>
                  <a:srgbClr val="38761D"/>
                </a:solidFill>
                <a:latin typeface="Merriweather"/>
                <a:ea typeface="Merriweather"/>
                <a:cs typeface="Merriweather"/>
                <a:sym typeface="Merriweather"/>
              </a:rPr>
              <a:t>decreasing stomach emptying</a:t>
            </a:r>
            <a:r>
              <a:rPr lang="en" sz="1800">
                <a:solidFill>
                  <a:srgbClr val="6AA84F"/>
                </a:solidFill>
                <a:latin typeface="Merriweather"/>
                <a:ea typeface="Merriweather"/>
                <a:cs typeface="Merriweather"/>
                <a:sym typeface="Merriweather"/>
              </a:rPr>
              <a:t>. </a:t>
            </a:r>
            <a:endParaRPr sz="1800">
              <a:solidFill>
                <a:srgbClr val="6AA84F"/>
              </a:solidFill>
              <a:latin typeface="Merriweather"/>
              <a:ea typeface="Merriweather"/>
              <a:cs typeface="Merriweather"/>
              <a:sym typeface="Merriweather"/>
            </a:endParaRPr>
          </a:p>
          <a:p>
            <a:pPr indent="-457200" lvl="0" marL="457200" rtl="0" algn="l">
              <a:spcBef>
                <a:spcPts val="0"/>
              </a:spcBef>
              <a:spcAft>
                <a:spcPts val="0"/>
              </a:spcAft>
              <a:buClr>
                <a:schemeClr val="dk1"/>
              </a:buClr>
              <a:buSzPts val="1100"/>
              <a:buFont typeface="Arial"/>
              <a:buNone/>
            </a:pPr>
            <a:r>
              <a:t/>
            </a:r>
            <a:endParaRPr sz="1800">
              <a:solidFill>
                <a:schemeClr val="dk1"/>
              </a:solidFill>
              <a:latin typeface="Merriweather"/>
              <a:ea typeface="Merriweather"/>
              <a:cs typeface="Merriweather"/>
              <a:sym typeface="Merriweather"/>
            </a:endParaRPr>
          </a:p>
          <a:p>
            <a:pPr indent="0" lvl="0" marL="0" rtl="0" algn="l">
              <a:spcBef>
                <a:spcPts val="0"/>
              </a:spcBef>
              <a:spcAft>
                <a:spcPts val="0"/>
              </a:spcAft>
              <a:buClr>
                <a:schemeClr val="dk1"/>
              </a:buClr>
              <a:buSzPts val="1100"/>
              <a:buFont typeface="Arial"/>
              <a:buNone/>
            </a:pPr>
            <a:r>
              <a:t/>
            </a:r>
            <a:endParaRPr sz="1800">
              <a:solidFill>
                <a:srgbClr val="FF0000"/>
              </a:solidFill>
              <a:latin typeface="Merriweather"/>
              <a:ea typeface="Merriweather"/>
              <a:cs typeface="Merriweather"/>
              <a:sym typeface="Merriweather"/>
            </a:endParaRPr>
          </a:p>
        </p:txBody>
      </p:sp>
      <p:sp>
        <p:nvSpPr>
          <p:cNvPr id="443" name="Google Shape;443;p24"/>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Three</a:t>
            </a:r>
            <a:endParaRPr sz="3500">
              <a:latin typeface="Oswald"/>
              <a:ea typeface="Oswald"/>
              <a:cs typeface="Oswald"/>
              <a:sym typeface="Oswa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7" name="Shape 447"/>
        <p:cNvGrpSpPr/>
        <p:nvPr/>
      </p:nvGrpSpPr>
      <p:grpSpPr>
        <a:xfrm>
          <a:off x="0" y="0"/>
          <a:ext cx="0" cy="0"/>
          <a:chOff x="0" y="0"/>
          <a:chExt cx="0" cy="0"/>
        </a:xfrm>
      </p:grpSpPr>
      <p:sp>
        <p:nvSpPr>
          <p:cNvPr id="448" name="Google Shape;448;p25"/>
          <p:cNvSpPr/>
          <p:nvPr/>
        </p:nvSpPr>
        <p:spPr>
          <a:xfrm>
            <a:off x="0" y="3704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449" name="Google Shape;449;p25"/>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450" name="Google Shape;450;p25"/>
          <p:cNvSpPr txBox="1"/>
          <p:nvPr/>
        </p:nvSpPr>
        <p:spPr>
          <a:xfrm>
            <a:off x="0" y="338025"/>
            <a:ext cx="777000" cy="7830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300">
                <a:solidFill>
                  <a:srgbClr val="FFFFFF"/>
                </a:solidFill>
                <a:latin typeface="Oswald"/>
                <a:ea typeface="Oswald"/>
                <a:cs typeface="Oswald"/>
                <a:sym typeface="Oswald"/>
              </a:rPr>
              <a:t>12</a:t>
            </a:r>
            <a:endParaRPr sz="4300">
              <a:solidFill>
                <a:srgbClr val="FFFFFF"/>
              </a:solidFill>
              <a:latin typeface="Oswald"/>
              <a:ea typeface="Oswald"/>
              <a:cs typeface="Oswald"/>
              <a:sym typeface="Oswald"/>
            </a:endParaRPr>
          </a:p>
        </p:txBody>
      </p:sp>
      <p:sp>
        <p:nvSpPr>
          <p:cNvPr id="451" name="Google Shape;451;p25"/>
          <p:cNvSpPr txBox="1"/>
          <p:nvPr/>
        </p:nvSpPr>
        <p:spPr>
          <a:xfrm>
            <a:off x="929925" y="321600"/>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900">
                <a:solidFill>
                  <a:srgbClr val="FFFFFF"/>
                </a:solidFill>
                <a:latin typeface="Oswald"/>
                <a:ea typeface="Oswald"/>
                <a:cs typeface="Oswald"/>
                <a:sym typeface="Oswald"/>
              </a:rPr>
              <a:t>PHYSIOLOGY OF THE STOMACH AND REGULATION OF GASTRIC SECRETIONS </a:t>
            </a:r>
            <a:endParaRPr sz="2900">
              <a:solidFill>
                <a:srgbClr val="FFFFFF"/>
              </a:solidFill>
              <a:latin typeface="Oswald"/>
              <a:ea typeface="Oswald"/>
              <a:cs typeface="Oswald"/>
              <a:sym typeface="Oswald"/>
            </a:endParaRPr>
          </a:p>
        </p:txBody>
      </p:sp>
      <p:sp>
        <p:nvSpPr>
          <p:cNvPr id="452" name="Google Shape;452;p25"/>
          <p:cNvSpPr/>
          <p:nvPr/>
        </p:nvSpPr>
        <p:spPr>
          <a:xfrm>
            <a:off x="21762977" y="-86889"/>
            <a:ext cx="2133300" cy="1383300"/>
          </a:xfrm>
          <a:prstGeom prst="rect">
            <a:avLst/>
          </a:prstGeom>
          <a:solidFill>
            <a:srgbClr val="F3F3F3"/>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560"/>
              </a:spcBef>
              <a:spcAft>
                <a:spcPts val="0"/>
              </a:spcAft>
              <a:buNone/>
            </a:pPr>
            <a:r>
              <a:t/>
            </a:r>
            <a:endParaRPr b="1">
              <a:solidFill>
                <a:srgbClr val="674EA7"/>
              </a:solidFill>
              <a:latin typeface="Merriweather"/>
              <a:ea typeface="Merriweather"/>
              <a:cs typeface="Merriweather"/>
              <a:sym typeface="Merriweather"/>
            </a:endParaRPr>
          </a:p>
        </p:txBody>
      </p:sp>
      <p:sp>
        <p:nvSpPr>
          <p:cNvPr id="453" name="Google Shape;453;p25"/>
          <p:cNvSpPr txBox="1"/>
          <p:nvPr/>
        </p:nvSpPr>
        <p:spPr>
          <a:xfrm>
            <a:off x="267010" y="16335697"/>
            <a:ext cx="709200" cy="64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3000">
                <a:solidFill>
                  <a:srgbClr val="FFFFFF"/>
                </a:solidFill>
                <a:latin typeface="Merriweather"/>
                <a:ea typeface="Merriweather"/>
                <a:cs typeface="Merriweather"/>
                <a:sym typeface="Merriweather"/>
              </a:rPr>
              <a:t>3</a:t>
            </a:r>
            <a:endParaRPr b="1" sz="3000">
              <a:solidFill>
                <a:srgbClr val="FFFFFF"/>
              </a:solidFill>
              <a:latin typeface="Merriweather"/>
              <a:ea typeface="Merriweather"/>
              <a:cs typeface="Merriweather"/>
              <a:sym typeface="Merriweather"/>
            </a:endParaRPr>
          </a:p>
        </p:txBody>
      </p:sp>
      <p:pic>
        <p:nvPicPr>
          <p:cNvPr descr="Image result for duodenal control of gastric emptying&quot;" id="454" name="Google Shape;454;p25"/>
          <p:cNvPicPr preferRelativeResize="0"/>
          <p:nvPr/>
        </p:nvPicPr>
        <p:blipFill rotWithShape="1">
          <a:blip r:embed="rId3">
            <a:alphaModFix/>
          </a:blip>
          <a:srcRect b="5624" l="0" r="0" t="0"/>
          <a:stretch/>
        </p:blipFill>
        <p:spPr>
          <a:xfrm>
            <a:off x="3338075" y="9765550"/>
            <a:ext cx="6886375" cy="7446560"/>
          </a:xfrm>
          <a:prstGeom prst="rect">
            <a:avLst/>
          </a:prstGeom>
          <a:noFill/>
          <a:ln>
            <a:noFill/>
          </a:ln>
        </p:spPr>
      </p:pic>
      <p:pic>
        <p:nvPicPr>
          <p:cNvPr descr="Image result for duodenal control of gastric emptying&quot;" id="455" name="Google Shape;455;p25"/>
          <p:cNvPicPr preferRelativeResize="0"/>
          <p:nvPr/>
        </p:nvPicPr>
        <p:blipFill rotWithShape="1">
          <a:blip r:embed="rId4">
            <a:alphaModFix/>
          </a:blip>
          <a:srcRect b="2987" l="-1533" r="14410" t="0"/>
          <a:stretch/>
        </p:blipFill>
        <p:spPr>
          <a:xfrm>
            <a:off x="3185678" y="1521325"/>
            <a:ext cx="7597597" cy="6352100"/>
          </a:xfrm>
          <a:prstGeom prst="rect">
            <a:avLst/>
          </a:prstGeom>
          <a:noFill/>
          <a:ln>
            <a:noFill/>
          </a:ln>
        </p:spPr>
      </p:pic>
      <p:sp>
        <p:nvSpPr>
          <p:cNvPr id="456" name="Google Shape;456;p25"/>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Three</a:t>
            </a:r>
            <a:endParaRPr sz="3500">
              <a:latin typeface="Oswald"/>
              <a:ea typeface="Oswald"/>
              <a:cs typeface="Oswald"/>
              <a:sym typeface="Oswald"/>
            </a:endParaRPr>
          </a:p>
        </p:txBody>
      </p:sp>
      <p:sp>
        <p:nvSpPr>
          <p:cNvPr id="457" name="Google Shape;457;p25"/>
          <p:cNvSpPr txBox="1"/>
          <p:nvPr/>
        </p:nvSpPr>
        <p:spPr>
          <a:xfrm>
            <a:off x="5678550" y="17510575"/>
            <a:ext cx="2133300" cy="71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Merriweather"/>
                <a:ea typeface="Merriweather"/>
                <a:cs typeface="Merriweather"/>
                <a:sym typeface="Merriweather"/>
              </a:rPr>
              <a:t>Figure 3-24</a:t>
            </a:r>
            <a:endParaRPr b="1" sz="2400">
              <a:latin typeface="Merriweather"/>
              <a:ea typeface="Merriweather"/>
              <a:cs typeface="Merriweather"/>
              <a:sym typeface="Merriweather"/>
            </a:endParaRPr>
          </a:p>
        </p:txBody>
      </p:sp>
      <p:sp>
        <p:nvSpPr>
          <p:cNvPr id="458" name="Google Shape;458;p25"/>
          <p:cNvSpPr txBox="1"/>
          <p:nvPr/>
        </p:nvSpPr>
        <p:spPr>
          <a:xfrm>
            <a:off x="5368700" y="8241275"/>
            <a:ext cx="2786700" cy="78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Merriweather"/>
                <a:ea typeface="Merriweather"/>
                <a:cs typeface="Merriweather"/>
                <a:sym typeface="Merriweather"/>
              </a:rPr>
              <a:t>Figure 3-23</a:t>
            </a:r>
            <a:endParaRPr b="1" sz="2200">
              <a:latin typeface="Merriweather"/>
              <a:ea typeface="Merriweather"/>
              <a:cs typeface="Merriweather"/>
              <a:sym typeface="Merriweathe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2" name="Shape 462"/>
        <p:cNvGrpSpPr/>
        <p:nvPr/>
      </p:nvGrpSpPr>
      <p:grpSpPr>
        <a:xfrm>
          <a:off x="0" y="0"/>
          <a:ext cx="0" cy="0"/>
          <a:chOff x="0" y="0"/>
          <a:chExt cx="0" cy="0"/>
        </a:xfrm>
      </p:grpSpPr>
      <p:sp>
        <p:nvSpPr>
          <p:cNvPr id="463" name="Google Shape;463;p26"/>
          <p:cNvSpPr/>
          <p:nvPr/>
        </p:nvSpPr>
        <p:spPr>
          <a:xfrm>
            <a:off x="0" y="3704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464" name="Google Shape;464;p26"/>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465" name="Google Shape;465;p26"/>
          <p:cNvSpPr txBox="1"/>
          <p:nvPr/>
        </p:nvSpPr>
        <p:spPr>
          <a:xfrm>
            <a:off x="0" y="338025"/>
            <a:ext cx="777000" cy="7830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300">
                <a:solidFill>
                  <a:srgbClr val="FFFFFF"/>
                </a:solidFill>
                <a:latin typeface="Oswald"/>
                <a:ea typeface="Oswald"/>
                <a:cs typeface="Oswald"/>
                <a:sym typeface="Oswald"/>
              </a:rPr>
              <a:t>13</a:t>
            </a:r>
            <a:endParaRPr sz="4300">
              <a:solidFill>
                <a:srgbClr val="FFFFFF"/>
              </a:solidFill>
              <a:latin typeface="Oswald"/>
              <a:ea typeface="Oswald"/>
              <a:cs typeface="Oswald"/>
              <a:sym typeface="Oswald"/>
            </a:endParaRPr>
          </a:p>
        </p:txBody>
      </p:sp>
      <p:sp>
        <p:nvSpPr>
          <p:cNvPr id="466" name="Google Shape;466;p26"/>
          <p:cNvSpPr txBox="1"/>
          <p:nvPr/>
        </p:nvSpPr>
        <p:spPr>
          <a:xfrm>
            <a:off x="929925" y="321600"/>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900">
                <a:solidFill>
                  <a:srgbClr val="FFFFFF"/>
                </a:solidFill>
                <a:latin typeface="Oswald"/>
                <a:ea typeface="Oswald"/>
                <a:cs typeface="Oswald"/>
                <a:sym typeface="Oswald"/>
              </a:rPr>
              <a:t>PHYSIOLOGY OF THE STOMACH AND REGULATION OF GASTRIC SECRETIONS </a:t>
            </a:r>
            <a:endParaRPr sz="2900">
              <a:solidFill>
                <a:srgbClr val="FFFFFF"/>
              </a:solidFill>
              <a:latin typeface="Oswald"/>
              <a:ea typeface="Oswald"/>
              <a:cs typeface="Oswald"/>
              <a:sym typeface="Oswald"/>
            </a:endParaRPr>
          </a:p>
        </p:txBody>
      </p:sp>
      <p:sp>
        <p:nvSpPr>
          <p:cNvPr id="467" name="Google Shape;467;p26"/>
          <p:cNvSpPr/>
          <p:nvPr/>
        </p:nvSpPr>
        <p:spPr>
          <a:xfrm>
            <a:off x="21762977" y="-86889"/>
            <a:ext cx="2133300" cy="1383300"/>
          </a:xfrm>
          <a:prstGeom prst="rect">
            <a:avLst/>
          </a:prstGeom>
          <a:solidFill>
            <a:srgbClr val="F3F3F3"/>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560"/>
              </a:spcBef>
              <a:spcAft>
                <a:spcPts val="0"/>
              </a:spcAft>
              <a:buNone/>
            </a:pPr>
            <a:r>
              <a:t/>
            </a:r>
            <a:endParaRPr b="1">
              <a:solidFill>
                <a:srgbClr val="674EA7"/>
              </a:solidFill>
              <a:latin typeface="Merriweather"/>
              <a:ea typeface="Merriweather"/>
              <a:cs typeface="Merriweather"/>
              <a:sym typeface="Merriweather"/>
            </a:endParaRPr>
          </a:p>
        </p:txBody>
      </p:sp>
      <p:sp>
        <p:nvSpPr>
          <p:cNvPr id="468" name="Google Shape;468;p26"/>
          <p:cNvSpPr txBox="1"/>
          <p:nvPr/>
        </p:nvSpPr>
        <p:spPr>
          <a:xfrm>
            <a:off x="267010" y="16335697"/>
            <a:ext cx="709200" cy="64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3000">
                <a:solidFill>
                  <a:srgbClr val="FFFFFF"/>
                </a:solidFill>
                <a:latin typeface="Merriweather"/>
                <a:ea typeface="Merriweather"/>
                <a:cs typeface="Merriweather"/>
                <a:sym typeface="Merriweather"/>
              </a:rPr>
              <a:t>3</a:t>
            </a:r>
            <a:endParaRPr b="1" sz="3000">
              <a:solidFill>
                <a:srgbClr val="FFFFFF"/>
              </a:solidFill>
              <a:latin typeface="Merriweather"/>
              <a:ea typeface="Merriweather"/>
              <a:cs typeface="Merriweather"/>
              <a:sym typeface="Merriweather"/>
            </a:endParaRPr>
          </a:p>
        </p:txBody>
      </p:sp>
      <p:sp>
        <p:nvSpPr>
          <p:cNvPr id="469" name="Google Shape;469;p26"/>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Three</a:t>
            </a:r>
            <a:endParaRPr sz="3500">
              <a:latin typeface="Oswald"/>
              <a:ea typeface="Oswald"/>
              <a:cs typeface="Oswald"/>
              <a:sym typeface="Oswald"/>
            </a:endParaRPr>
          </a:p>
        </p:txBody>
      </p:sp>
      <p:sp>
        <p:nvSpPr>
          <p:cNvPr id="470" name="Google Shape;470;p26"/>
          <p:cNvSpPr txBox="1"/>
          <p:nvPr/>
        </p:nvSpPr>
        <p:spPr>
          <a:xfrm>
            <a:off x="1416742" y="9326928"/>
            <a:ext cx="11277600" cy="131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6"/>
          <p:cNvSpPr txBox="1"/>
          <p:nvPr/>
        </p:nvSpPr>
        <p:spPr>
          <a:xfrm>
            <a:off x="468900" y="2863534"/>
            <a:ext cx="13159200" cy="1050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Merriweather"/>
                <a:ea typeface="Merriweather"/>
                <a:cs typeface="Merriweather"/>
                <a:sym typeface="Merriweather"/>
              </a:rPr>
              <a:t>What trjggers gastric emptying? The difference between mixing and emptying contractions</a:t>
            </a:r>
            <a:endParaRPr sz="1500">
              <a:latin typeface="Merriweather"/>
              <a:ea typeface="Merriweather"/>
              <a:cs typeface="Merriweather"/>
              <a:sym typeface="Merriweather"/>
            </a:endParaRPr>
          </a:p>
          <a:p>
            <a:pPr indent="0" lvl="0" marL="0" rtl="0" algn="l">
              <a:spcBef>
                <a:spcPts val="0"/>
              </a:spcBef>
              <a:spcAft>
                <a:spcPts val="0"/>
              </a:spcAft>
              <a:buNone/>
            </a:pPr>
            <a:r>
              <a:t/>
            </a:r>
            <a:endParaRPr sz="1500">
              <a:latin typeface="Merriweather"/>
              <a:ea typeface="Merriweather"/>
              <a:cs typeface="Merriweather"/>
              <a:sym typeface="Merriweather"/>
            </a:endParaRPr>
          </a:p>
          <a:p>
            <a:pPr indent="0" lvl="0" marL="0" rtl="0" algn="l">
              <a:lnSpc>
                <a:spcPct val="150000"/>
              </a:lnSpc>
              <a:spcBef>
                <a:spcPts val="0"/>
              </a:spcBef>
              <a:spcAft>
                <a:spcPts val="0"/>
              </a:spcAft>
              <a:buNone/>
            </a:pPr>
            <a:r>
              <a:t/>
            </a:r>
            <a:endParaRPr sz="1500">
              <a:latin typeface="Merriweather"/>
              <a:ea typeface="Merriweather"/>
              <a:cs typeface="Merriweather"/>
              <a:sym typeface="Merriweather"/>
            </a:endParaRPr>
          </a:p>
          <a:p>
            <a:pPr indent="-323850" lvl="0" marL="457200" rtl="0" algn="l">
              <a:lnSpc>
                <a:spcPct val="150000"/>
              </a:lnSpc>
              <a:spcBef>
                <a:spcPts val="0"/>
              </a:spcBef>
              <a:spcAft>
                <a:spcPts val="0"/>
              </a:spcAft>
              <a:buSzPts val="1500"/>
              <a:buFont typeface="Merriweather"/>
              <a:buChar char="●"/>
            </a:pPr>
            <a:r>
              <a:rPr b="1" lang="en" sz="1500">
                <a:latin typeface="Merriweather"/>
                <a:ea typeface="Merriweather"/>
                <a:cs typeface="Merriweather"/>
                <a:sym typeface="Merriweather"/>
              </a:rPr>
              <a:t>Actio</a:t>
            </a:r>
            <a:r>
              <a:rPr b="1" lang="en" sz="1500">
                <a:latin typeface="Merriweather"/>
                <a:ea typeface="Merriweather"/>
                <a:cs typeface="Merriweather"/>
                <a:sym typeface="Merriweather"/>
              </a:rPr>
              <a:t>n potentials</a:t>
            </a:r>
            <a:r>
              <a:rPr lang="en" sz="1500">
                <a:latin typeface="Merriweather"/>
                <a:ea typeface="Merriweather"/>
                <a:cs typeface="Merriweather"/>
                <a:sym typeface="Merriweather"/>
              </a:rPr>
              <a:t> originate in a region in the body of the stomach, the </a:t>
            </a:r>
            <a:r>
              <a:rPr b="1" lang="en" sz="1500">
                <a:latin typeface="Merriweather"/>
                <a:ea typeface="Merriweather"/>
                <a:cs typeface="Merriweather"/>
                <a:sym typeface="Merriweather"/>
              </a:rPr>
              <a:t>ICC,</a:t>
            </a:r>
            <a:r>
              <a:rPr lang="en" sz="1500">
                <a:latin typeface="Merriweather"/>
                <a:ea typeface="Merriweather"/>
                <a:cs typeface="Merriweather"/>
                <a:sym typeface="Merriweather"/>
              </a:rPr>
              <a:t> which spreads downwards towards the duodenum.</a:t>
            </a:r>
            <a:endParaRPr sz="1500">
              <a:latin typeface="Merriweather"/>
              <a:ea typeface="Merriweather"/>
              <a:cs typeface="Merriweather"/>
              <a:sym typeface="Merriweather"/>
            </a:endParaRPr>
          </a:p>
          <a:p>
            <a:pPr indent="0" lvl="0" marL="457200" rtl="0" algn="l">
              <a:lnSpc>
                <a:spcPct val="150000"/>
              </a:lnSpc>
              <a:spcBef>
                <a:spcPts val="0"/>
              </a:spcBef>
              <a:spcAft>
                <a:spcPts val="0"/>
              </a:spcAft>
              <a:buNone/>
            </a:pPr>
            <a:r>
              <a:t/>
            </a:r>
            <a:endParaRPr sz="1500">
              <a:latin typeface="Merriweather"/>
              <a:ea typeface="Merriweather"/>
              <a:cs typeface="Merriweather"/>
              <a:sym typeface="Merriweather"/>
            </a:endParaRPr>
          </a:p>
          <a:p>
            <a:pPr indent="-323850" lvl="0" marL="457200" rtl="0" algn="l">
              <a:lnSpc>
                <a:spcPct val="150000"/>
              </a:lnSpc>
              <a:spcBef>
                <a:spcPts val="0"/>
              </a:spcBef>
              <a:spcAft>
                <a:spcPts val="0"/>
              </a:spcAft>
              <a:buSzPts val="1500"/>
              <a:buFont typeface="Merriweather"/>
              <a:buChar char="●"/>
            </a:pPr>
            <a:r>
              <a:rPr lang="en" sz="1500">
                <a:latin typeface="Merriweather"/>
                <a:ea typeface="Merriweather"/>
                <a:cs typeface="Merriweather"/>
                <a:sym typeface="Merriweather"/>
              </a:rPr>
              <a:t>The rate of firing of </a:t>
            </a:r>
            <a:r>
              <a:rPr b="1" lang="en" sz="1500">
                <a:latin typeface="Merriweather"/>
                <a:ea typeface="Merriweather"/>
                <a:cs typeface="Merriweather"/>
                <a:sym typeface="Merriweather"/>
              </a:rPr>
              <a:t>ICC</a:t>
            </a:r>
            <a:r>
              <a:rPr lang="en" sz="1500">
                <a:latin typeface="Merriweather"/>
                <a:ea typeface="Merriweather"/>
                <a:cs typeface="Merriweather"/>
                <a:sym typeface="Merriweather"/>
              </a:rPr>
              <a:t> is three per minute in the region of the stomach, it is always constant and is not affected by neural or hormonal control.</a:t>
            </a:r>
            <a:endParaRPr sz="1500">
              <a:latin typeface="Merriweather"/>
              <a:ea typeface="Merriweather"/>
              <a:cs typeface="Merriweather"/>
              <a:sym typeface="Merriweather"/>
            </a:endParaRPr>
          </a:p>
          <a:p>
            <a:pPr indent="0" lvl="0" marL="457200" rtl="0" algn="l">
              <a:lnSpc>
                <a:spcPct val="150000"/>
              </a:lnSpc>
              <a:spcBef>
                <a:spcPts val="0"/>
              </a:spcBef>
              <a:spcAft>
                <a:spcPts val="0"/>
              </a:spcAft>
              <a:buNone/>
            </a:pPr>
            <a:r>
              <a:t/>
            </a:r>
            <a:endParaRPr sz="1500">
              <a:latin typeface="Merriweather"/>
              <a:ea typeface="Merriweather"/>
              <a:cs typeface="Merriweather"/>
              <a:sym typeface="Merriweather"/>
            </a:endParaRPr>
          </a:p>
          <a:p>
            <a:pPr indent="-323850" lvl="0" marL="457200" rtl="0" algn="l">
              <a:lnSpc>
                <a:spcPct val="150000"/>
              </a:lnSpc>
              <a:spcBef>
                <a:spcPts val="0"/>
              </a:spcBef>
              <a:spcAft>
                <a:spcPts val="0"/>
              </a:spcAft>
              <a:buSzPts val="1500"/>
              <a:buFont typeface="Merriweather"/>
              <a:buChar char="●"/>
            </a:pPr>
            <a:r>
              <a:rPr b="1" lang="en" sz="1500" u="sng">
                <a:latin typeface="Merriweather"/>
                <a:ea typeface="Merriweather"/>
                <a:cs typeface="Merriweather"/>
                <a:sym typeface="Merriweather"/>
              </a:rPr>
              <a:t>Differences in patterns of contractions (mixing or emptying) seen at different times shouldn't be attributed to frequency of slow waves, since it is always constant</a:t>
            </a:r>
            <a:r>
              <a:rPr lang="en" sz="1500">
                <a:latin typeface="Merriweather"/>
                <a:ea typeface="Merriweather"/>
                <a:cs typeface="Merriweather"/>
                <a:sym typeface="Merriweather"/>
              </a:rPr>
              <a:t>, the differences then must be determined by differences in the intensity of action potential (generated at the peaks of slow wave potentials) which will generate different types of movements. </a:t>
            </a:r>
            <a:endParaRPr sz="1500">
              <a:latin typeface="Merriweather"/>
              <a:ea typeface="Merriweather"/>
              <a:cs typeface="Merriweather"/>
              <a:sym typeface="Merriweather"/>
            </a:endParaRPr>
          </a:p>
          <a:p>
            <a:pPr indent="0" lvl="0" marL="457200" rtl="0" algn="l">
              <a:lnSpc>
                <a:spcPct val="150000"/>
              </a:lnSpc>
              <a:spcBef>
                <a:spcPts val="0"/>
              </a:spcBef>
              <a:spcAft>
                <a:spcPts val="0"/>
              </a:spcAft>
              <a:buNone/>
            </a:pPr>
            <a:r>
              <a:t/>
            </a:r>
            <a:endParaRPr sz="1500">
              <a:latin typeface="Merriweather"/>
              <a:ea typeface="Merriweather"/>
              <a:cs typeface="Merriweather"/>
              <a:sym typeface="Merriweather"/>
            </a:endParaRPr>
          </a:p>
          <a:p>
            <a:pPr indent="-323850" lvl="0" marL="457200" rtl="0" algn="l">
              <a:lnSpc>
                <a:spcPct val="150000"/>
              </a:lnSpc>
              <a:spcBef>
                <a:spcPts val="0"/>
              </a:spcBef>
              <a:spcAft>
                <a:spcPts val="0"/>
              </a:spcAft>
              <a:buSzPts val="1500"/>
              <a:buFont typeface="Merriweather"/>
              <a:buChar char="●"/>
            </a:pPr>
            <a:r>
              <a:rPr lang="en" sz="1500">
                <a:latin typeface="Merriweather"/>
                <a:ea typeface="Merriweather"/>
                <a:cs typeface="Merriweather"/>
                <a:sym typeface="Merriweather"/>
              </a:rPr>
              <a:t>The higher the positivity (in millivolts) and the more intense the action potential which will result in a stronger contraction, excitatory signals (hormones, neurotransmitters) cause positive ion influx, and increase the positivity.</a:t>
            </a:r>
            <a:endParaRPr sz="1500">
              <a:latin typeface="Merriweather"/>
              <a:ea typeface="Merriweather"/>
              <a:cs typeface="Merriweather"/>
              <a:sym typeface="Merriweather"/>
            </a:endParaRPr>
          </a:p>
          <a:p>
            <a:pPr indent="0" lvl="0" marL="457200" rtl="0" algn="l">
              <a:lnSpc>
                <a:spcPct val="150000"/>
              </a:lnSpc>
              <a:spcBef>
                <a:spcPts val="0"/>
              </a:spcBef>
              <a:spcAft>
                <a:spcPts val="0"/>
              </a:spcAft>
              <a:buNone/>
            </a:pPr>
            <a:r>
              <a:t/>
            </a:r>
            <a:endParaRPr sz="1500">
              <a:latin typeface="Merriweather"/>
              <a:ea typeface="Merriweather"/>
              <a:cs typeface="Merriweather"/>
              <a:sym typeface="Merriweather"/>
            </a:endParaRPr>
          </a:p>
          <a:p>
            <a:pPr indent="-323850" lvl="0" marL="457200" rtl="0" algn="l">
              <a:lnSpc>
                <a:spcPct val="150000"/>
              </a:lnSpc>
              <a:spcBef>
                <a:spcPts val="0"/>
              </a:spcBef>
              <a:spcAft>
                <a:spcPts val="0"/>
              </a:spcAft>
              <a:buSzPts val="1500"/>
              <a:buFont typeface="Merriweather"/>
              <a:buChar char="●"/>
            </a:pPr>
            <a:r>
              <a:rPr b="1" lang="en" sz="1500">
                <a:latin typeface="Merriweather"/>
                <a:ea typeface="Merriweather"/>
                <a:cs typeface="Merriweather"/>
                <a:sym typeface="Merriweather"/>
              </a:rPr>
              <a:t>Mixing contractions:</a:t>
            </a:r>
            <a:r>
              <a:rPr lang="en" sz="1500">
                <a:latin typeface="Merriweather"/>
                <a:ea typeface="Merriweather"/>
                <a:cs typeface="Merriweather"/>
                <a:sym typeface="Merriweather"/>
              </a:rPr>
              <a:t> Usually the movements are of the mixing type, the slow waves of </a:t>
            </a:r>
            <a:r>
              <a:rPr b="1" lang="en" sz="1500">
                <a:latin typeface="Merriweather"/>
                <a:ea typeface="Merriweather"/>
                <a:cs typeface="Merriweather"/>
                <a:sym typeface="Merriweather"/>
              </a:rPr>
              <a:t>ICC</a:t>
            </a:r>
            <a:r>
              <a:rPr lang="en" sz="1500">
                <a:latin typeface="Merriweather"/>
                <a:ea typeface="Merriweather"/>
                <a:cs typeface="Merriweather"/>
                <a:sym typeface="Merriweather"/>
              </a:rPr>
              <a:t> are always generated, however </a:t>
            </a:r>
            <a:r>
              <a:rPr b="1" i="1" lang="en" sz="1500">
                <a:latin typeface="Merriweather"/>
                <a:ea typeface="Merriweather"/>
                <a:cs typeface="Merriweather"/>
                <a:sym typeface="Merriweather"/>
              </a:rPr>
              <a:t>mixing movements only occur if these slow waves were compounded with excitatory signals triggered most commonly by gastric distension due to the presence of food (mechanoreptors that stimulate ENS to release ACh, serotonin or substance P and cause contraction of</a:t>
            </a:r>
            <a:r>
              <a:rPr i="1" lang="en" sz="1500">
                <a:latin typeface="Merriweather"/>
                <a:ea typeface="Merriweather"/>
                <a:cs typeface="Merriweather"/>
                <a:sym typeface="Merriweather"/>
              </a:rPr>
              <a:t> SMCs)</a:t>
            </a:r>
            <a:r>
              <a:rPr lang="en" sz="1500">
                <a:latin typeface="Merriweather"/>
                <a:ea typeface="Merriweather"/>
                <a:cs typeface="Merriweather"/>
                <a:sym typeface="Merriweather"/>
              </a:rPr>
              <a:t>. </a:t>
            </a:r>
            <a:endParaRPr sz="1500">
              <a:latin typeface="Merriweather"/>
              <a:ea typeface="Merriweather"/>
              <a:cs typeface="Merriweather"/>
              <a:sym typeface="Merriweather"/>
            </a:endParaRPr>
          </a:p>
          <a:p>
            <a:pPr indent="0" lvl="0" marL="457200" rtl="0" algn="l">
              <a:lnSpc>
                <a:spcPct val="150000"/>
              </a:lnSpc>
              <a:spcBef>
                <a:spcPts val="0"/>
              </a:spcBef>
              <a:spcAft>
                <a:spcPts val="0"/>
              </a:spcAft>
              <a:buNone/>
            </a:pPr>
            <a:r>
              <a:t/>
            </a:r>
            <a:endParaRPr sz="1500">
              <a:latin typeface="Merriweather"/>
              <a:ea typeface="Merriweather"/>
              <a:cs typeface="Merriweather"/>
              <a:sym typeface="Merriweather"/>
            </a:endParaRPr>
          </a:p>
          <a:p>
            <a:pPr indent="-323850" lvl="0" marL="457200" rtl="0" algn="l">
              <a:lnSpc>
                <a:spcPct val="150000"/>
              </a:lnSpc>
              <a:spcBef>
                <a:spcPts val="0"/>
              </a:spcBef>
              <a:spcAft>
                <a:spcPts val="0"/>
              </a:spcAft>
              <a:buSzPts val="1500"/>
              <a:buFont typeface="Merriweather"/>
              <a:buChar char="●"/>
            </a:pPr>
            <a:r>
              <a:rPr b="1" lang="en" sz="1500">
                <a:latin typeface="Merriweather"/>
                <a:ea typeface="Merriweather"/>
                <a:cs typeface="Merriweather"/>
                <a:sym typeface="Merriweather"/>
              </a:rPr>
              <a:t>Emptying contractions:</a:t>
            </a:r>
            <a:r>
              <a:rPr lang="en" sz="1500">
                <a:latin typeface="Merriweather"/>
                <a:ea typeface="Merriweather"/>
                <a:cs typeface="Merriweather"/>
                <a:sym typeface="Merriweather"/>
              </a:rPr>
              <a:t> We know that there is a rising wave of a constant amplitude and a plateau phase of a variable amplitude, therefore </a:t>
            </a:r>
            <a:r>
              <a:rPr b="1" i="1" lang="en" sz="1500">
                <a:latin typeface="Merriweather"/>
                <a:ea typeface="Merriweather"/>
                <a:cs typeface="Merriweather"/>
                <a:sym typeface="Merriweather"/>
              </a:rPr>
              <a:t>any change in the action potential’s intensity must be due to signals superimposed on the plateau phase, since the contraction during the rising phase (leading contraction) is always constant, therefore the changes affect the plateau phase and causes the action potential to become more intense</a:t>
            </a:r>
            <a:r>
              <a:rPr i="1" lang="en" sz="1500">
                <a:latin typeface="Merriweather"/>
                <a:ea typeface="Merriweather"/>
                <a:cs typeface="Merriweather"/>
                <a:sym typeface="Merriweather"/>
              </a:rPr>
              <a:t>.</a:t>
            </a:r>
            <a:r>
              <a:rPr lang="en" sz="1500">
                <a:latin typeface="Merriweather"/>
                <a:ea typeface="Merriweather"/>
                <a:cs typeface="Merriweather"/>
                <a:sym typeface="Merriweather"/>
              </a:rPr>
              <a:t> And in turn causes the mixing movement to be a stronger, emptying movement. With the circular muscles of the stomach generating much higher pressure inside the stomach. </a:t>
            </a:r>
            <a:endParaRPr sz="1500">
              <a:latin typeface="Merriweather"/>
              <a:ea typeface="Merriweather"/>
              <a:cs typeface="Merriweather"/>
              <a:sym typeface="Merriweather"/>
            </a:endParaRPr>
          </a:p>
          <a:p>
            <a:pPr indent="0" lvl="0" marL="457200" rtl="0" algn="l">
              <a:lnSpc>
                <a:spcPct val="150000"/>
              </a:lnSpc>
              <a:spcBef>
                <a:spcPts val="0"/>
              </a:spcBef>
              <a:spcAft>
                <a:spcPts val="0"/>
              </a:spcAft>
              <a:buNone/>
            </a:pPr>
            <a:r>
              <a:t/>
            </a:r>
            <a:endParaRPr sz="1500">
              <a:latin typeface="Merriweather"/>
              <a:ea typeface="Merriweather"/>
              <a:cs typeface="Merriweather"/>
              <a:sym typeface="Merriweather"/>
            </a:endParaRPr>
          </a:p>
          <a:p>
            <a:pPr indent="-323850" lvl="0" marL="457200" rtl="0" algn="l">
              <a:lnSpc>
                <a:spcPct val="150000"/>
              </a:lnSpc>
              <a:spcBef>
                <a:spcPts val="0"/>
              </a:spcBef>
              <a:spcAft>
                <a:spcPts val="0"/>
              </a:spcAft>
              <a:buSzPts val="1500"/>
              <a:buFont typeface="Merriweather"/>
              <a:buChar char="●"/>
            </a:pPr>
            <a:r>
              <a:rPr lang="en" sz="1500">
                <a:latin typeface="Merriweather"/>
                <a:ea typeface="Merriweather"/>
                <a:cs typeface="Merriweather"/>
                <a:sym typeface="Merriweather"/>
              </a:rPr>
              <a:t>These excitatory signals that increase the intensity plateau phase can be neurotransmitters, like ACh, serotonin triggered by gastric distension. Or due to lack of inhibitory control, as we know, CCK and Secretin are released in the presence of nutrients in the duodenum and they can inhibit gastric emptying by decreasing the intensity of the plateau phase, therefore the emptying movement remain as mixing movements. This is why hunger contractions are intense and resemble emptying contractions, the duodenum during emptying contractions exerts way less inhibitory effect (through CCK or ENS) on gastric motility (plateau phase). </a:t>
            </a:r>
            <a:endParaRPr sz="1500">
              <a:latin typeface="Merriweather"/>
              <a:ea typeface="Merriweather"/>
              <a:cs typeface="Merriweather"/>
              <a:sym typeface="Merriweather"/>
            </a:endParaRPr>
          </a:p>
          <a:p>
            <a:pPr indent="0" lvl="0" marL="457200" rtl="0" algn="l">
              <a:lnSpc>
                <a:spcPct val="150000"/>
              </a:lnSpc>
              <a:spcBef>
                <a:spcPts val="0"/>
              </a:spcBef>
              <a:spcAft>
                <a:spcPts val="0"/>
              </a:spcAft>
              <a:buNone/>
            </a:pPr>
            <a:r>
              <a:t/>
            </a:r>
            <a:endParaRPr sz="1500">
              <a:latin typeface="Merriweather"/>
              <a:ea typeface="Merriweather"/>
              <a:cs typeface="Merriweather"/>
              <a:sym typeface="Merriweather"/>
            </a:endParaRPr>
          </a:p>
          <a:p>
            <a:pPr indent="-323850" lvl="0" marL="457200" rtl="0" algn="l">
              <a:lnSpc>
                <a:spcPct val="150000"/>
              </a:lnSpc>
              <a:spcBef>
                <a:spcPts val="0"/>
              </a:spcBef>
              <a:spcAft>
                <a:spcPts val="0"/>
              </a:spcAft>
              <a:buSzPts val="1500"/>
              <a:buFont typeface="Merriweather"/>
              <a:buChar char="●"/>
            </a:pPr>
            <a:r>
              <a:rPr lang="en" sz="1500">
                <a:latin typeface="Merriweather"/>
                <a:ea typeface="Merriweather"/>
                <a:cs typeface="Merriweather"/>
                <a:sym typeface="Merriweather"/>
              </a:rPr>
              <a:t>In short, there are two types of movement. Mixing, which is triggered by the presence of food and generates enough intensity in the plateau phase to accomodate mixing movements, and emptying movements, which is caused by an increase in the intensity of plateau phase due to lack of inhibitory control (CCK, which can decrease action potential intensity, it binds to nerve endings and causes presynaptic inhibition) or an increase in an excitatory input (vagus nerve due to distension) and prevents the entry of food into a busy small bowel.</a:t>
            </a:r>
            <a:endParaRPr sz="1500">
              <a:latin typeface="Merriweather"/>
              <a:ea typeface="Merriweather"/>
              <a:cs typeface="Merriweather"/>
              <a:sym typeface="Merriweather"/>
            </a:endParaRPr>
          </a:p>
          <a:p>
            <a:pPr indent="0" lvl="0" marL="0" rtl="0" algn="l">
              <a:spcBef>
                <a:spcPts val="0"/>
              </a:spcBef>
              <a:spcAft>
                <a:spcPts val="0"/>
              </a:spcAft>
              <a:buNone/>
            </a:pPr>
            <a:r>
              <a:t/>
            </a:r>
            <a:endParaRPr sz="1500">
              <a:latin typeface="Merriweather"/>
              <a:ea typeface="Merriweather"/>
              <a:cs typeface="Merriweather"/>
              <a:sym typeface="Merriweather"/>
            </a:endParaRPr>
          </a:p>
        </p:txBody>
      </p:sp>
      <p:sp>
        <p:nvSpPr>
          <p:cNvPr id="472" name="Google Shape;472;p26"/>
          <p:cNvSpPr txBox="1"/>
          <p:nvPr/>
        </p:nvSpPr>
        <p:spPr>
          <a:xfrm>
            <a:off x="214550" y="1400525"/>
            <a:ext cx="12169500" cy="11835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800">
                <a:latin typeface="Oswald"/>
                <a:ea typeface="Oswald"/>
                <a:cs typeface="Oswald"/>
                <a:sym typeface="Oswald"/>
              </a:rPr>
              <a:t>FURTHER READINGS</a:t>
            </a:r>
            <a:endParaRPr sz="4800">
              <a:latin typeface="Oswald"/>
              <a:ea typeface="Oswald"/>
              <a:cs typeface="Oswald"/>
              <a:sym typeface="Oswald"/>
            </a:endParaRPr>
          </a:p>
          <a:p>
            <a:pPr indent="0" lvl="0" marL="0" rtl="0" algn="l">
              <a:spcBef>
                <a:spcPts val="0"/>
              </a:spcBef>
              <a:spcAft>
                <a:spcPts val="0"/>
              </a:spcAft>
              <a:buNone/>
            </a:pPr>
            <a:r>
              <a:t/>
            </a:r>
            <a:endParaRPr sz="4800">
              <a:highlight>
                <a:srgbClr val="D9EAD3"/>
              </a:highlight>
              <a:latin typeface="Oswald"/>
              <a:ea typeface="Oswald"/>
              <a:cs typeface="Oswald"/>
              <a:sym typeface="Oswald"/>
            </a:endParaRPr>
          </a:p>
          <a:p>
            <a:pPr indent="0" lvl="0" marL="0" rtl="0" algn="l">
              <a:spcBef>
                <a:spcPts val="0"/>
              </a:spcBef>
              <a:spcAft>
                <a:spcPts val="0"/>
              </a:spcAft>
              <a:buNone/>
            </a:pPr>
            <a:r>
              <a:rPr lang="en" sz="4800">
                <a:highlight>
                  <a:srgbClr val="D9EAD3"/>
                </a:highlight>
                <a:latin typeface="Oswald"/>
                <a:ea typeface="Oswald"/>
                <a:cs typeface="Oswald"/>
                <a:sym typeface="Oswald"/>
              </a:rPr>
              <a:t> </a:t>
            </a:r>
            <a:endParaRPr sz="4800">
              <a:highlight>
                <a:srgbClr val="D9EAD3"/>
              </a:highlight>
              <a:latin typeface="Oswald"/>
              <a:ea typeface="Oswald"/>
              <a:cs typeface="Oswald"/>
              <a:sym typeface="Oswa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6" name="Shape 476"/>
        <p:cNvGrpSpPr/>
        <p:nvPr/>
      </p:nvGrpSpPr>
      <p:grpSpPr>
        <a:xfrm>
          <a:off x="0" y="0"/>
          <a:ext cx="0" cy="0"/>
          <a:chOff x="0" y="0"/>
          <a:chExt cx="0" cy="0"/>
        </a:xfrm>
      </p:grpSpPr>
      <p:pic>
        <p:nvPicPr>
          <p:cNvPr id="477" name="Google Shape;477;p27"/>
          <p:cNvPicPr preferRelativeResize="0"/>
          <p:nvPr/>
        </p:nvPicPr>
        <p:blipFill>
          <a:blip r:embed="rId3">
            <a:alphaModFix/>
          </a:blip>
          <a:stretch>
            <a:fillRect/>
          </a:stretch>
        </p:blipFill>
        <p:spPr>
          <a:xfrm>
            <a:off x="0" y="26056"/>
            <a:ext cx="14097002" cy="19940419"/>
          </a:xfrm>
          <a:prstGeom prst="rect">
            <a:avLst/>
          </a:prstGeom>
          <a:noFill/>
          <a:ln>
            <a:noFill/>
          </a:ln>
        </p:spPr>
      </p:pic>
      <p:sp>
        <p:nvSpPr>
          <p:cNvPr id="478" name="Google Shape;478;p27"/>
          <p:cNvSpPr txBox="1"/>
          <p:nvPr/>
        </p:nvSpPr>
        <p:spPr>
          <a:xfrm>
            <a:off x="591775" y="2426200"/>
            <a:ext cx="13505100" cy="126864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Font typeface="Oswald"/>
              <a:buAutoNum type="arabicPeriod"/>
            </a:pPr>
            <a:r>
              <a:rPr lang="en" sz="2400">
                <a:solidFill>
                  <a:srgbClr val="FFFFFF"/>
                </a:solidFill>
                <a:latin typeface="Oswald"/>
                <a:ea typeface="Oswald"/>
                <a:cs typeface="Oswald"/>
                <a:sym typeface="Oswald"/>
              </a:rPr>
              <a:t>The gastric motility is stimulated by:</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Cholecystokinin </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Distention of the stomach </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Secretin </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Peptide YY</a:t>
            </a:r>
            <a:endParaRPr sz="2400">
              <a:solidFill>
                <a:srgbClr val="FFFFFF"/>
              </a:solidFill>
              <a:latin typeface="Oswald"/>
              <a:ea typeface="Oswald"/>
              <a:cs typeface="Oswald"/>
              <a:sym typeface="Oswald"/>
            </a:endParaRPr>
          </a:p>
          <a:p>
            <a:pPr indent="0" lvl="0" marL="0" rtl="0" algn="l">
              <a:spcBef>
                <a:spcPts val="0"/>
              </a:spcBef>
              <a:spcAft>
                <a:spcPts val="0"/>
              </a:spcAft>
              <a:buNone/>
            </a:pPr>
            <a:r>
              <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rabicPeriod"/>
            </a:pPr>
            <a:r>
              <a:rPr lang="en" sz="2400">
                <a:solidFill>
                  <a:srgbClr val="FFFFFF"/>
                </a:solidFill>
                <a:latin typeface="Oswald"/>
                <a:ea typeface="Oswald"/>
                <a:cs typeface="Oswald"/>
                <a:sym typeface="Oswald"/>
              </a:rPr>
              <a:t>Histamine stimulates acid secretion by binding with which of the following receptors on parietal cells?</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CCK-B receptors </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H</a:t>
            </a:r>
            <a:r>
              <a:rPr baseline="-25000" lang="en" sz="2400">
                <a:solidFill>
                  <a:srgbClr val="FFFFFF"/>
                </a:solidFill>
                <a:latin typeface="Oswald"/>
                <a:ea typeface="Oswald"/>
                <a:cs typeface="Oswald"/>
                <a:sym typeface="Oswald"/>
              </a:rPr>
              <a:t>2</a:t>
            </a:r>
            <a:r>
              <a:rPr lang="en" sz="2400">
                <a:solidFill>
                  <a:srgbClr val="FFFFFF"/>
                </a:solidFill>
                <a:latin typeface="Oswald"/>
                <a:ea typeface="Oswald"/>
                <a:cs typeface="Oswald"/>
                <a:sym typeface="Oswald"/>
              </a:rPr>
              <a:t> receptors </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H</a:t>
            </a:r>
            <a:r>
              <a:rPr baseline="-25000" lang="en" sz="2400">
                <a:solidFill>
                  <a:srgbClr val="FFFFFF"/>
                </a:solidFill>
                <a:latin typeface="Oswald"/>
                <a:ea typeface="Oswald"/>
                <a:cs typeface="Oswald"/>
                <a:sym typeface="Oswald"/>
              </a:rPr>
              <a:t>1</a:t>
            </a:r>
            <a:r>
              <a:rPr lang="en" sz="2400">
                <a:solidFill>
                  <a:srgbClr val="FFFFFF"/>
                </a:solidFill>
                <a:latin typeface="Oswald"/>
                <a:ea typeface="Oswald"/>
                <a:cs typeface="Oswald"/>
                <a:sym typeface="Oswald"/>
              </a:rPr>
              <a:t> receptors </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M</a:t>
            </a:r>
            <a:r>
              <a:rPr baseline="-25000" lang="en" sz="2400">
                <a:solidFill>
                  <a:srgbClr val="FFFFFF"/>
                </a:solidFill>
                <a:latin typeface="Oswald"/>
                <a:ea typeface="Oswald"/>
                <a:cs typeface="Oswald"/>
                <a:sym typeface="Oswald"/>
              </a:rPr>
              <a:t>3 </a:t>
            </a:r>
            <a:r>
              <a:rPr lang="en" sz="2400">
                <a:solidFill>
                  <a:srgbClr val="FFFFFF"/>
                </a:solidFill>
                <a:latin typeface="Oswald"/>
                <a:ea typeface="Oswald"/>
                <a:cs typeface="Oswald"/>
                <a:sym typeface="Oswald"/>
              </a:rPr>
              <a:t>receptors </a:t>
            </a:r>
            <a:endParaRPr sz="2400">
              <a:solidFill>
                <a:srgbClr val="FFFFFF"/>
              </a:solidFill>
              <a:latin typeface="Oswald"/>
              <a:ea typeface="Oswald"/>
              <a:cs typeface="Oswald"/>
              <a:sym typeface="Oswald"/>
            </a:endParaRPr>
          </a:p>
          <a:p>
            <a:pPr indent="0" lvl="0" marL="0" rtl="0" algn="l">
              <a:spcBef>
                <a:spcPts val="0"/>
              </a:spcBef>
              <a:spcAft>
                <a:spcPts val="0"/>
              </a:spcAft>
              <a:buNone/>
            </a:pPr>
            <a:r>
              <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rabicPeriod"/>
            </a:pPr>
            <a:r>
              <a:rPr lang="en" sz="2400">
                <a:solidFill>
                  <a:srgbClr val="FFFFFF"/>
                </a:solidFill>
                <a:latin typeface="Oswald"/>
                <a:ea typeface="Oswald"/>
                <a:cs typeface="Oswald"/>
                <a:sym typeface="Oswald"/>
              </a:rPr>
              <a:t>Pepsinogen is converted to pepsin by:</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Gastrin </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HCL</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Secretin </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Somatostatin</a:t>
            </a:r>
            <a:endParaRPr sz="2400">
              <a:solidFill>
                <a:srgbClr val="FFFFFF"/>
              </a:solidFill>
              <a:latin typeface="Oswald"/>
              <a:ea typeface="Oswald"/>
              <a:cs typeface="Oswald"/>
              <a:sym typeface="Oswald"/>
            </a:endParaRPr>
          </a:p>
          <a:p>
            <a:pPr indent="0" lvl="0" marL="0" rtl="0" algn="l">
              <a:spcBef>
                <a:spcPts val="0"/>
              </a:spcBef>
              <a:spcAft>
                <a:spcPts val="0"/>
              </a:spcAft>
              <a:buNone/>
            </a:pPr>
            <a:r>
              <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rabicPeriod"/>
            </a:pPr>
            <a:r>
              <a:rPr lang="en" sz="2400">
                <a:solidFill>
                  <a:srgbClr val="FFFFFF"/>
                </a:solidFill>
                <a:latin typeface="Oswald"/>
                <a:ea typeface="Oswald"/>
                <a:cs typeface="Oswald"/>
                <a:sym typeface="Oswald"/>
              </a:rPr>
              <a:t>Somatostatin is secreted by:</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Delta cells </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Enterochromaffin-like cells </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Parietal cells </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Chief cells </a:t>
            </a:r>
            <a:endParaRPr sz="2400">
              <a:solidFill>
                <a:srgbClr val="FFFFFF"/>
              </a:solidFill>
              <a:latin typeface="Oswald"/>
              <a:ea typeface="Oswald"/>
              <a:cs typeface="Oswald"/>
              <a:sym typeface="Oswald"/>
            </a:endParaRPr>
          </a:p>
          <a:p>
            <a:pPr indent="0" lvl="0" marL="0" rtl="0" algn="l">
              <a:spcBef>
                <a:spcPts val="0"/>
              </a:spcBef>
              <a:spcAft>
                <a:spcPts val="0"/>
              </a:spcAft>
              <a:buNone/>
            </a:pPr>
            <a:r>
              <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rabicPeriod"/>
            </a:pPr>
            <a:r>
              <a:rPr lang="en" sz="2400">
                <a:solidFill>
                  <a:srgbClr val="FFFFFF"/>
                </a:solidFill>
                <a:latin typeface="Oswald"/>
                <a:ea typeface="Oswald"/>
                <a:cs typeface="Oswald"/>
                <a:sym typeface="Oswald"/>
              </a:rPr>
              <a:t>Major stimulus that causes release of secretin is?</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Gastrin </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Cholecystokinin </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Protein digestion products </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HCL</a:t>
            </a:r>
            <a:endParaRPr sz="2400">
              <a:solidFill>
                <a:srgbClr val="FFFFFF"/>
              </a:solidFill>
              <a:latin typeface="Oswald"/>
              <a:ea typeface="Oswald"/>
              <a:cs typeface="Oswald"/>
              <a:sym typeface="Oswald"/>
            </a:endParaRPr>
          </a:p>
          <a:p>
            <a:pPr indent="0" lvl="0" marL="0" rtl="0" algn="l">
              <a:spcBef>
                <a:spcPts val="0"/>
              </a:spcBef>
              <a:spcAft>
                <a:spcPts val="0"/>
              </a:spcAft>
              <a:buNone/>
            </a:pPr>
            <a:r>
              <a:t/>
            </a:r>
            <a:endParaRPr sz="2400">
              <a:solidFill>
                <a:srgbClr val="FFFFFF"/>
              </a:solidFill>
              <a:latin typeface="Oswald"/>
              <a:ea typeface="Oswald"/>
              <a:cs typeface="Oswald"/>
              <a:sym typeface="Oswald"/>
            </a:endParaRPr>
          </a:p>
          <a:p>
            <a:pPr indent="0" lvl="0" marL="0" rtl="0" algn="l">
              <a:spcBef>
                <a:spcPts val="0"/>
              </a:spcBef>
              <a:spcAft>
                <a:spcPts val="0"/>
              </a:spcAft>
              <a:buNone/>
            </a:pPr>
            <a:r>
              <a:rPr lang="en" sz="2400">
                <a:solidFill>
                  <a:srgbClr val="FFFFFF"/>
                </a:solidFill>
                <a:latin typeface="Oswald"/>
                <a:ea typeface="Oswald"/>
                <a:cs typeface="Oswald"/>
                <a:sym typeface="Oswald"/>
              </a:rPr>
              <a:t>6. Deficiency of intrinsic factor is associated with?</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Steatorrhea </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Pernicious Anemia </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Jaundice </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Protein energy malnutrition </a:t>
            </a:r>
            <a:endParaRPr sz="2400">
              <a:solidFill>
                <a:srgbClr val="FFFFFF"/>
              </a:solidFill>
              <a:latin typeface="Oswald"/>
              <a:ea typeface="Oswald"/>
              <a:cs typeface="Oswald"/>
              <a:sym typeface="Oswald"/>
            </a:endParaRPr>
          </a:p>
          <a:p>
            <a:pPr indent="0" lvl="0" marL="0" rtl="0" algn="l">
              <a:spcBef>
                <a:spcPts val="0"/>
              </a:spcBef>
              <a:spcAft>
                <a:spcPts val="0"/>
              </a:spcAft>
              <a:buNone/>
            </a:pPr>
            <a:r>
              <a:t/>
            </a:r>
            <a:endParaRPr sz="2400">
              <a:solidFill>
                <a:srgbClr val="FFFFFF"/>
              </a:solidFill>
              <a:latin typeface="Oswald"/>
              <a:ea typeface="Oswald"/>
              <a:cs typeface="Oswald"/>
              <a:sym typeface="Oswald"/>
            </a:endParaRPr>
          </a:p>
        </p:txBody>
      </p:sp>
      <p:sp>
        <p:nvSpPr>
          <p:cNvPr id="479" name="Google Shape;479;p27"/>
          <p:cNvSpPr txBox="1"/>
          <p:nvPr/>
        </p:nvSpPr>
        <p:spPr>
          <a:xfrm>
            <a:off x="10899400" y="18461250"/>
            <a:ext cx="11231400" cy="131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2000">
                <a:solidFill>
                  <a:srgbClr val="FFFFFF"/>
                </a:solidFill>
                <a:latin typeface="Oswald"/>
                <a:ea typeface="Oswald"/>
                <a:cs typeface="Oswald"/>
                <a:sym typeface="Oswald"/>
              </a:rPr>
              <a:t>ANSWER KEY: B, B, B, A, D, B</a:t>
            </a:r>
            <a:endParaRPr/>
          </a:p>
        </p:txBody>
      </p:sp>
      <p:sp>
        <p:nvSpPr>
          <p:cNvPr id="480" name="Google Shape;480;p27"/>
          <p:cNvSpPr txBox="1"/>
          <p:nvPr/>
        </p:nvSpPr>
        <p:spPr>
          <a:xfrm>
            <a:off x="509375" y="15516075"/>
            <a:ext cx="4681800" cy="45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400">
                <a:solidFill>
                  <a:schemeClr val="lt1"/>
                </a:solidFill>
                <a:latin typeface="Oswald"/>
                <a:ea typeface="Oswald"/>
                <a:cs typeface="Oswald"/>
                <a:sym typeface="Oswald"/>
              </a:rPr>
              <a:t>SHORT ANSWER QUESTIONS</a:t>
            </a:r>
            <a:endParaRPr sz="2400">
              <a:solidFill>
                <a:schemeClr val="lt1"/>
              </a:solidFill>
            </a:endParaRPr>
          </a:p>
          <a:p>
            <a:pPr indent="0" lvl="0" marL="0" rtl="0" algn="l">
              <a:spcBef>
                <a:spcPts val="0"/>
              </a:spcBef>
              <a:spcAft>
                <a:spcPts val="0"/>
              </a:spcAft>
              <a:buNone/>
            </a:pPr>
            <a:r>
              <a:rPr lang="en" sz="2400">
                <a:solidFill>
                  <a:schemeClr val="lt1"/>
                </a:solidFill>
                <a:latin typeface="Oswald"/>
                <a:ea typeface="Oswald"/>
                <a:cs typeface="Oswald"/>
                <a:sym typeface="Oswald"/>
              </a:rPr>
              <a:t>Q1: Mention factors that promote stomach emptying?</a:t>
            </a:r>
            <a:endParaRPr sz="2400">
              <a:solidFill>
                <a:schemeClr val="lt1"/>
              </a:solidFill>
              <a:latin typeface="Oswald"/>
              <a:ea typeface="Oswald"/>
              <a:cs typeface="Oswald"/>
              <a:sym typeface="Oswald"/>
            </a:endParaRPr>
          </a:p>
          <a:p>
            <a:pPr indent="0" lvl="0" marL="0" rtl="0" algn="l">
              <a:spcBef>
                <a:spcPts val="0"/>
              </a:spcBef>
              <a:spcAft>
                <a:spcPts val="0"/>
              </a:spcAft>
              <a:buNone/>
            </a:pPr>
            <a:r>
              <a:t/>
            </a:r>
            <a:endParaRPr sz="2400">
              <a:solidFill>
                <a:schemeClr val="lt1"/>
              </a:solidFill>
              <a:latin typeface="Oswald"/>
              <a:ea typeface="Oswald"/>
              <a:cs typeface="Oswald"/>
              <a:sym typeface="Oswald"/>
            </a:endParaRPr>
          </a:p>
          <a:p>
            <a:pPr indent="0" lvl="0" marL="0" rtl="0" algn="l">
              <a:spcBef>
                <a:spcPts val="0"/>
              </a:spcBef>
              <a:spcAft>
                <a:spcPts val="0"/>
              </a:spcAft>
              <a:buNone/>
            </a:pPr>
            <a:r>
              <a:rPr lang="en" sz="2400">
                <a:solidFill>
                  <a:schemeClr val="lt1"/>
                </a:solidFill>
                <a:latin typeface="Oswald"/>
                <a:ea typeface="Oswald"/>
                <a:cs typeface="Oswald"/>
                <a:sym typeface="Oswald"/>
              </a:rPr>
              <a:t>Q2: Mention the gastric glands and </a:t>
            </a:r>
            <a:r>
              <a:rPr lang="en" sz="2400">
                <a:solidFill>
                  <a:schemeClr val="lt1"/>
                </a:solidFill>
                <a:latin typeface="Oswald"/>
                <a:ea typeface="Oswald"/>
                <a:cs typeface="Oswald"/>
                <a:sym typeface="Oswald"/>
              </a:rPr>
              <a:t>their </a:t>
            </a:r>
            <a:r>
              <a:rPr lang="en" sz="2400">
                <a:solidFill>
                  <a:schemeClr val="lt1"/>
                </a:solidFill>
                <a:latin typeface="Oswald"/>
                <a:ea typeface="Oswald"/>
                <a:cs typeface="Oswald"/>
                <a:sym typeface="Oswald"/>
              </a:rPr>
              <a:t>cell types &amp; secretions?</a:t>
            </a:r>
            <a:endParaRPr sz="2400">
              <a:solidFill>
                <a:schemeClr val="lt1"/>
              </a:solidFill>
              <a:latin typeface="Oswald"/>
              <a:ea typeface="Oswald"/>
              <a:cs typeface="Oswald"/>
              <a:sym typeface="Oswald"/>
            </a:endParaRPr>
          </a:p>
          <a:p>
            <a:pPr indent="0" lvl="0" marL="0" rtl="0" algn="l">
              <a:spcBef>
                <a:spcPts val="0"/>
              </a:spcBef>
              <a:spcAft>
                <a:spcPts val="0"/>
              </a:spcAft>
              <a:buNone/>
            </a:pPr>
            <a:r>
              <a:t/>
            </a:r>
            <a:endParaRPr sz="2500">
              <a:solidFill>
                <a:schemeClr val="lt1"/>
              </a:solidFill>
              <a:latin typeface="Oswald"/>
              <a:ea typeface="Oswald"/>
              <a:cs typeface="Oswald"/>
              <a:sym typeface="Oswald"/>
            </a:endParaRPr>
          </a:p>
          <a:p>
            <a:pPr indent="0" lvl="0" marL="0" rtl="0" algn="l">
              <a:spcBef>
                <a:spcPts val="0"/>
              </a:spcBef>
              <a:spcAft>
                <a:spcPts val="0"/>
              </a:spcAft>
              <a:buNone/>
            </a:pPr>
            <a:r>
              <a:t/>
            </a:r>
            <a:endParaRPr sz="2400">
              <a:solidFill>
                <a:schemeClr val="lt1"/>
              </a:solidFill>
            </a:endParaRPr>
          </a:p>
        </p:txBody>
      </p:sp>
      <p:sp>
        <p:nvSpPr>
          <p:cNvPr id="481" name="Google Shape;481;p27"/>
          <p:cNvSpPr txBox="1"/>
          <p:nvPr/>
        </p:nvSpPr>
        <p:spPr>
          <a:xfrm>
            <a:off x="8359100" y="14268200"/>
            <a:ext cx="5618100" cy="4193100"/>
          </a:xfrm>
          <a:prstGeom prst="rect">
            <a:avLst/>
          </a:prstGeom>
          <a:noFill/>
          <a:ln>
            <a:noFill/>
          </a:ln>
        </p:spPr>
        <p:txBody>
          <a:bodyPr anchorCtr="0" anchor="t" bIns="91425" lIns="91425" spcFirstLastPara="1" rIns="91425" wrap="square" tIns="91425">
            <a:noAutofit/>
          </a:bodyPr>
          <a:lstStyle/>
          <a:p>
            <a:pPr indent="0" lvl="0" marL="0" rtl="0" algn="l">
              <a:spcBef>
                <a:spcPts val="1100"/>
              </a:spcBef>
              <a:spcAft>
                <a:spcPts val="0"/>
              </a:spcAft>
              <a:buNone/>
            </a:pPr>
            <a:r>
              <a:rPr lang="en" sz="1600">
                <a:solidFill>
                  <a:srgbClr val="FFFFFF"/>
                </a:solidFill>
                <a:latin typeface="Oswald"/>
                <a:ea typeface="Oswald"/>
                <a:cs typeface="Oswald"/>
                <a:sym typeface="Oswald"/>
              </a:rPr>
              <a:t>1. </a:t>
            </a:r>
            <a:r>
              <a:rPr lang="en" sz="1600">
                <a:solidFill>
                  <a:srgbClr val="FFFFFF"/>
                </a:solidFill>
                <a:latin typeface="Oswald"/>
                <a:ea typeface="Oswald"/>
                <a:cs typeface="Oswald"/>
                <a:sym typeface="Oswald"/>
              </a:rPr>
              <a:t>Gastric Factors that Promote Stomach Emptying</a:t>
            </a:r>
            <a:endParaRPr sz="1600">
              <a:solidFill>
                <a:srgbClr val="FFFFFF"/>
              </a:solidFill>
              <a:latin typeface="Oswald"/>
              <a:ea typeface="Oswald"/>
              <a:cs typeface="Oswald"/>
              <a:sym typeface="Oswald"/>
            </a:endParaRPr>
          </a:p>
          <a:p>
            <a:pPr indent="-330200" lvl="0" marL="457200" rtl="0" algn="l">
              <a:spcBef>
                <a:spcPts val="1100"/>
              </a:spcBef>
              <a:spcAft>
                <a:spcPts val="0"/>
              </a:spcAft>
              <a:buClr>
                <a:srgbClr val="FFFFFF"/>
              </a:buClr>
              <a:buSzPts val="1600"/>
              <a:buFont typeface="Oswald"/>
              <a:buChar char="●"/>
            </a:pPr>
            <a:r>
              <a:rPr lang="en" sz="1600">
                <a:solidFill>
                  <a:srgbClr val="FFFFFF"/>
                </a:solidFill>
                <a:latin typeface="Oswald"/>
                <a:ea typeface="Oswald"/>
                <a:cs typeface="Oswald"/>
                <a:sym typeface="Oswald"/>
              </a:rPr>
              <a:t>Increased gastric food volume</a:t>
            </a:r>
            <a:endParaRPr sz="1600">
              <a:solidFill>
                <a:srgbClr val="FFFFFF"/>
              </a:solidFill>
              <a:latin typeface="Oswald"/>
              <a:ea typeface="Oswald"/>
              <a:cs typeface="Oswald"/>
              <a:sym typeface="Oswald"/>
            </a:endParaRPr>
          </a:p>
          <a:p>
            <a:pPr indent="-330200" lvl="0" marL="457200" rtl="0" algn="l">
              <a:spcBef>
                <a:spcPts val="0"/>
              </a:spcBef>
              <a:spcAft>
                <a:spcPts val="0"/>
              </a:spcAft>
              <a:buClr>
                <a:srgbClr val="FFFFFF"/>
              </a:buClr>
              <a:buSzPts val="1600"/>
              <a:buFont typeface="Oswald"/>
              <a:buChar char="●"/>
            </a:pPr>
            <a:r>
              <a:rPr lang="en" sz="1600">
                <a:solidFill>
                  <a:srgbClr val="FFFFFF"/>
                </a:solidFill>
                <a:latin typeface="Oswald"/>
                <a:ea typeface="Oswald"/>
                <a:cs typeface="Oswald"/>
                <a:sym typeface="Oswald"/>
              </a:rPr>
              <a:t>Gastrin promotes the secretion of acidic gastric juices, and enhances the activity of the pyloric pump and motor stomach function</a:t>
            </a:r>
            <a:endParaRPr sz="1600">
              <a:solidFill>
                <a:srgbClr val="FFFFFF"/>
              </a:solidFill>
              <a:latin typeface="Oswald"/>
              <a:ea typeface="Oswald"/>
              <a:cs typeface="Oswald"/>
              <a:sym typeface="Oswald"/>
            </a:endParaRPr>
          </a:p>
          <a:p>
            <a:pPr indent="0" lvl="0" marL="0" rtl="0" algn="l">
              <a:spcBef>
                <a:spcPts val="1100"/>
              </a:spcBef>
              <a:spcAft>
                <a:spcPts val="0"/>
              </a:spcAft>
              <a:buNone/>
            </a:pPr>
            <a:r>
              <a:rPr lang="en" sz="1600">
                <a:solidFill>
                  <a:srgbClr val="FFFFFF"/>
                </a:solidFill>
                <a:latin typeface="Oswald"/>
                <a:ea typeface="Oswald"/>
                <a:cs typeface="Oswald"/>
                <a:sym typeface="Oswald"/>
              </a:rPr>
              <a:t>2.</a:t>
            </a:r>
            <a:endParaRPr sz="1600">
              <a:solidFill>
                <a:srgbClr val="FFFFFF"/>
              </a:solidFill>
              <a:latin typeface="Oswald"/>
              <a:ea typeface="Oswald"/>
              <a:cs typeface="Oswald"/>
              <a:sym typeface="Oswald"/>
            </a:endParaRPr>
          </a:p>
          <a:p>
            <a:pPr indent="-330200" lvl="0" marL="457200" rtl="0" algn="l">
              <a:spcBef>
                <a:spcPts val="1100"/>
              </a:spcBef>
              <a:spcAft>
                <a:spcPts val="0"/>
              </a:spcAft>
              <a:buClr>
                <a:srgbClr val="FFFFFF"/>
              </a:buClr>
              <a:buSzPts val="1600"/>
              <a:buFont typeface="Oswald"/>
              <a:buChar char="●"/>
            </a:pPr>
            <a:r>
              <a:rPr lang="en" sz="1600">
                <a:solidFill>
                  <a:srgbClr val="FFFFFF"/>
                </a:solidFill>
                <a:latin typeface="Oswald"/>
                <a:ea typeface="Oswald"/>
                <a:cs typeface="Oswald"/>
                <a:sym typeface="Oswald"/>
              </a:rPr>
              <a:t>Mucus secreting glands (cardiac glands):</a:t>
            </a:r>
            <a:endParaRPr sz="1600">
              <a:solidFill>
                <a:srgbClr val="FFFFFF"/>
              </a:solidFill>
              <a:latin typeface="Oswald"/>
              <a:ea typeface="Oswald"/>
              <a:cs typeface="Oswald"/>
              <a:sym typeface="Oswald"/>
            </a:endParaRPr>
          </a:p>
          <a:p>
            <a:pPr indent="-330200" lvl="0" marL="457200" rtl="0" algn="l">
              <a:spcBef>
                <a:spcPts val="0"/>
              </a:spcBef>
              <a:spcAft>
                <a:spcPts val="0"/>
              </a:spcAft>
              <a:buClr>
                <a:srgbClr val="FFFFFF"/>
              </a:buClr>
              <a:buSzPts val="1600"/>
              <a:buFont typeface="Oswald"/>
              <a:buChar char="-"/>
            </a:pPr>
            <a:r>
              <a:rPr lang="en" sz="1600">
                <a:solidFill>
                  <a:srgbClr val="FFFFFF"/>
                </a:solidFill>
                <a:latin typeface="Oswald"/>
                <a:ea typeface="Oswald"/>
                <a:cs typeface="Oswald"/>
                <a:sym typeface="Oswald"/>
              </a:rPr>
              <a:t>Secretes: Mucus, </a:t>
            </a:r>
            <a:r>
              <a:rPr lang="en" sz="1600">
                <a:solidFill>
                  <a:srgbClr val="FFFFFF"/>
                </a:solidFill>
                <a:latin typeface="Oswald"/>
                <a:ea typeface="Oswald"/>
                <a:cs typeface="Oswald"/>
                <a:sym typeface="Oswald"/>
              </a:rPr>
              <a:t>HCO</a:t>
            </a:r>
            <a:r>
              <a:rPr baseline="-25000" lang="en" sz="1600">
                <a:solidFill>
                  <a:srgbClr val="FFFFFF"/>
                </a:solidFill>
                <a:latin typeface="Oswald"/>
                <a:ea typeface="Oswald"/>
                <a:cs typeface="Oswald"/>
                <a:sym typeface="Oswald"/>
              </a:rPr>
              <a:t>3</a:t>
            </a:r>
            <a:r>
              <a:rPr baseline="30000" lang="en" sz="1600">
                <a:solidFill>
                  <a:srgbClr val="FFFFFF"/>
                </a:solidFill>
                <a:latin typeface="Oswald"/>
                <a:ea typeface="Oswald"/>
                <a:cs typeface="Oswald"/>
                <a:sym typeface="Oswald"/>
              </a:rPr>
              <a:t>-</a:t>
            </a:r>
            <a:endParaRPr sz="1600">
              <a:solidFill>
                <a:srgbClr val="FFFFFF"/>
              </a:solidFill>
              <a:latin typeface="Oswald"/>
              <a:ea typeface="Oswald"/>
              <a:cs typeface="Oswald"/>
              <a:sym typeface="Oswald"/>
            </a:endParaRPr>
          </a:p>
          <a:p>
            <a:pPr indent="-330200" lvl="0" marL="457200" rtl="0" algn="l">
              <a:spcBef>
                <a:spcPts val="0"/>
              </a:spcBef>
              <a:spcAft>
                <a:spcPts val="0"/>
              </a:spcAft>
              <a:buClr>
                <a:schemeClr val="lt1"/>
              </a:buClr>
              <a:buSzPts val="1600"/>
              <a:buFont typeface="Oswald"/>
              <a:buChar char="●"/>
            </a:pPr>
            <a:r>
              <a:rPr lang="en" sz="1600">
                <a:solidFill>
                  <a:schemeClr val="lt1"/>
                </a:solidFill>
                <a:latin typeface="Oswald"/>
                <a:ea typeface="Oswald"/>
                <a:cs typeface="Oswald"/>
                <a:sym typeface="Oswald"/>
              </a:rPr>
              <a:t>Oxyntic (parietal) gland:</a:t>
            </a:r>
            <a:endParaRPr sz="1600">
              <a:solidFill>
                <a:schemeClr val="lt1"/>
              </a:solidFill>
              <a:latin typeface="Oswald"/>
              <a:ea typeface="Oswald"/>
              <a:cs typeface="Oswald"/>
              <a:sym typeface="Oswald"/>
            </a:endParaRPr>
          </a:p>
          <a:p>
            <a:pPr indent="-330200" lvl="0" marL="457200" rtl="0" algn="l">
              <a:spcBef>
                <a:spcPts val="0"/>
              </a:spcBef>
              <a:spcAft>
                <a:spcPts val="0"/>
              </a:spcAft>
              <a:buClr>
                <a:schemeClr val="lt1"/>
              </a:buClr>
              <a:buSzPts val="1600"/>
              <a:buFont typeface="Oswald"/>
              <a:buChar char="-"/>
            </a:pPr>
            <a:r>
              <a:rPr lang="en" sz="1600">
                <a:solidFill>
                  <a:schemeClr val="lt1"/>
                </a:solidFill>
                <a:latin typeface="Oswald"/>
                <a:ea typeface="Oswald"/>
                <a:cs typeface="Oswald"/>
                <a:sym typeface="Oswald"/>
              </a:rPr>
              <a:t>Type of cells: mucus neck cells, peptic cells, parietal cells</a:t>
            </a:r>
            <a:endParaRPr sz="1600">
              <a:solidFill>
                <a:schemeClr val="lt1"/>
              </a:solidFill>
              <a:latin typeface="Oswald"/>
              <a:ea typeface="Oswald"/>
              <a:cs typeface="Oswald"/>
              <a:sym typeface="Oswald"/>
            </a:endParaRPr>
          </a:p>
          <a:p>
            <a:pPr indent="-330200" lvl="0" marL="457200" rtl="0" algn="l">
              <a:spcBef>
                <a:spcPts val="0"/>
              </a:spcBef>
              <a:spcAft>
                <a:spcPts val="0"/>
              </a:spcAft>
              <a:buClr>
                <a:schemeClr val="lt1"/>
              </a:buClr>
              <a:buSzPts val="1600"/>
              <a:buFont typeface="Oswald"/>
              <a:buChar char="-"/>
            </a:pPr>
            <a:r>
              <a:rPr lang="en" sz="1600">
                <a:solidFill>
                  <a:schemeClr val="lt1"/>
                </a:solidFill>
                <a:latin typeface="Oswald"/>
                <a:ea typeface="Oswald"/>
                <a:cs typeface="Oswald"/>
                <a:sym typeface="Oswald"/>
              </a:rPr>
              <a:t>Secretes : HCL, pepsinogen, Intrinsic Factor, mucus</a:t>
            </a:r>
            <a:endParaRPr sz="1600">
              <a:solidFill>
                <a:srgbClr val="FFFFFF"/>
              </a:solidFill>
              <a:latin typeface="Oswald"/>
              <a:ea typeface="Oswald"/>
              <a:cs typeface="Oswald"/>
              <a:sym typeface="Oswald"/>
            </a:endParaRPr>
          </a:p>
          <a:p>
            <a:pPr indent="-330200" lvl="0" marL="457200" rtl="0" algn="l">
              <a:spcBef>
                <a:spcPts val="0"/>
              </a:spcBef>
              <a:spcAft>
                <a:spcPts val="0"/>
              </a:spcAft>
              <a:buClr>
                <a:schemeClr val="lt1"/>
              </a:buClr>
              <a:buSzPts val="1600"/>
              <a:buFont typeface="Oswald"/>
              <a:buChar char="●"/>
            </a:pPr>
            <a:r>
              <a:rPr lang="en" sz="1600">
                <a:solidFill>
                  <a:schemeClr val="lt1"/>
                </a:solidFill>
                <a:latin typeface="Oswald"/>
                <a:ea typeface="Oswald"/>
                <a:cs typeface="Oswald"/>
                <a:sym typeface="Oswald"/>
              </a:rPr>
              <a:t>Pyloric glands:</a:t>
            </a:r>
            <a:endParaRPr sz="1600">
              <a:solidFill>
                <a:schemeClr val="lt1"/>
              </a:solidFill>
              <a:latin typeface="Oswald"/>
              <a:ea typeface="Oswald"/>
              <a:cs typeface="Oswald"/>
              <a:sym typeface="Oswald"/>
            </a:endParaRPr>
          </a:p>
          <a:p>
            <a:pPr indent="-330200" lvl="0" marL="457200" rtl="0" algn="l">
              <a:spcBef>
                <a:spcPts val="0"/>
              </a:spcBef>
              <a:spcAft>
                <a:spcPts val="0"/>
              </a:spcAft>
              <a:buClr>
                <a:schemeClr val="lt1"/>
              </a:buClr>
              <a:buSzPts val="1600"/>
              <a:buFont typeface="Oswald"/>
              <a:buChar char="-"/>
            </a:pPr>
            <a:r>
              <a:rPr lang="en" sz="1600">
                <a:solidFill>
                  <a:schemeClr val="lt1"/>
                </a:solidFill>
                <a:latin typeface="Oswald"/>
                <a:ea typeface="Oswald"/>
                <a:cs typeface="Oswald"/>
                <a:sym typeface="Oswald"/>
              </a:rPr>
              <a:t>Type of cells: G cells</a:t>
            </a:r>
            <a:endParaRPr sz="1600">
              <a:solidFill>
                <a:schemeClr val="lt1"/>
              </a:solidFill>
              <a:latin typeface="Oswald"/>
              <a:ea typeface="Oswald"/>
              <a:cs typeface="Oswald"/>
              <a:sym typeface="Oswald"/>
            </a:endParaRPr>
          </a:p>
          <a:p>
            <a:pPr indent="-330200" lvl="0" marL="457200" rtl="0" algn="l">
              <a:spcBef>
                <a:spcPts val="0"/>
              </a:spcBef>
              <a:spcAft>
                <a:spcPts val="0"/>
              </a:spcAft>
              <a:buClr>
                <a:schemeClr val="lt1"/>
              </a:buClr>
              <a:buSzPts val="1600"/>
              <a:buFont typeface="Oswald"/>
              <a:buChar char="-"/>
            </a:pPr>
            <a:r>
              <a:rPr lang="en" sz="1600">
                <a:solidFill>
                  <a:schemeClr val="lt1"/>
                </a:solidFill>
                <a:latin typeface="Oswald"/>
                <a:ea typeface="Oswald"/>
                <a:cs typeface="Oswald"/>
                <a:sym typeface="Oswald"/>
              </a:rPr>
              <a:t>Secretes: Gastrin &amp; Mucus </a:t>
            </a:r>
            <a:endParaRPr sz="1600">
              <a:solidFill>
                <a:schemeClr val="lt1"/>
              </a:solidFill>
              <a:latin typeface="Oswald"/>
              <a:ea typeface="Oswald"/>
              <a:cs typeface="Oswald"/>
              <a:sym typeface="Oswald"/>
            </a:endParaRPr>
          </a:p>
          <a:p>
            <a:pPr indent="-457200" lvl="0" marL="457200" rtl="0" algn="l">
              <a:spcBef>
                <a:spcPts val="0"/>
              </a:spcBef>
              <a:spcAft>
                <a:spcPts val="0"/>
              </a:spcAft>
              <a:buNone/>
            </a:pPr>
            <a:r>
              <a:t/>
            </a:r>
            <a:endParaRPr>
              <a:solidFill>
                <a:srgbClr val="FFFFFF"/>
              </a:solidFill>
              <a:latin typeface="Oswald"/>
              <a:ea typeface="Oswald"/>
              <a:cs typeface="Oswald"/>
              <a:sym typeface="Oswa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5" name="Shape 485"/>
        <p:cNvGrpSpPr/>
        <p:nvPr/>
      </p:nvGrpSpPr>
      <p:grpSpPr>
        <a:xfrm>
          <a:off x="0" y="0"/>
          <a:ext cx="0" cy="0"/>
          <a:chOff x="0" y="0"/>
          <a:chExt cx="0" cy="0"/>
        </a:xfrm>
      </p:grpSpPr>
      <p:pic>
        <p:nvPicPr>
          <p:cNvPr id="486" name="Google Shape;486;p28"/>
          <p:cNvPicPr preferRelativeResize="0"/>
          <p:nvPr/>
        </p:nvPicPr>
        <p:blipFill>
          <a:blip r:embed="rId3">
            <a:alphaModFix/>
          </a:blip>
          <a:stretch>
            <a:fillRect/>
          </a:stretch>
        </p:blipFill>
        <p:spPr>
          <a:xfrm>
            <a:off x="0" y="-4594"/>
            <a:ext cx="14097002" cy="19940419"/>
          </a:xfrm>
          <a:prstGeom prst="rect">
            <a:avLst/>
          </a:prstGeom>
          <a:noFill/>
          <a:ln>
            <a:noFill/>
          </a:ln>
        </p:spPr>
      </p:pic>
      <p:sp>
        <p:nvSpPr>
          <p:cNvPr id="487" name="Google Shape;487;p28"/>
          <p:cNvSpPr txBox="1"/>
          <p:nvPr/>
        </p:nvSpPr>
        <p:spPr>
          <a:xfrm>
            <a:off x="-329650" y="9464700"/>
            <a:ext cx="6922800" cy="156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Oswald"/>
                <a:ea typeface="Oswald"/>
                <a:cs typeface="Oswald"/>
                <a:sym typeface="Oswald"/>
              </a:rPr>
              <a:t>FEMALE PHYSIOLOGY CO-LEADERS </a:t>
            </a:r>
            <a:endParaRPr sz="3600">
              <a:solidFill>
                <a:srgbClr val="FFFFFF"/>
              </a:solidFill>
              <a:latin typeface="Oswald"/>
              <a:ea typeface="Oswald"/>
              <a:cs typeface="Oswald"/>
              <a:sym typeface="Oswald"/>
            </a:endParaRPr>
          </a:p>
          <a:p>
            <a:pPr indent="0" lvl="0" marL="0" rtl="0" algn="ctr">
              <a:spcBef>
                <a:spcPts val="0"/>
              </a:spcBef>
              <a:spcAft>
                <a:spcPts val="0"/>
              </a:spcAft>
              <a:buNone/>
            </a:pPr>
            <a:r>
              <a:rPr lang="en" sz="3600">
                <a:solidFill>
                  <a:srgbClr val="FFFFFF"/>
                </a:solidFill>
                <a:latin typeface="Oswald"/>
                <a:ea typeface="Oswald"/>
                <a:cs typeface="Oswald"/>
                <a:sym typeface="Oswald"/>
              </a:rPr>
              <a:t>Maha Alnahdi, Taif Alshammari</a:t>
            </a:r>
            <a:endParaRPr sz="3600">
              <a:solidFill>
                <a:srgbClr val="FFFFFF"/>
              </a:solidFill>
              <a:latin typeface="Oswald"/>
              <a:ea typeface="Oswald"/>
              <a:cs typeface="Oswald"/>
              <a:sym typeface="Oswald"/>
            </a:endParaRPr>
          </a:p>
        </p:txBody>
      </p:sp>
      <p:sp>
        <p:nvSpPr>
          <p:cNvPr id="488" name="Google Shape;488;p28"/>
          <p:cNvSpPr txBox="1"/>
          <p:nvPr/>
        </p:nvSpPr>
        <p:spPr>
          <a:xfrm>
            <a:off x="7518950" y="9464700"/>
            <a:ext cx="6922800" cy="97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Oswald"/>
                <a:ea typeface="Oswald"/>
                <a:cs typeface="Oswald"/>
                <a:sym typeface="Oswald"/>
              </a:rPr>
              <a:t>MALE PHYSIOLOGY CO-LEADERS </a:t>
            </a:r>
            <a:endParaRPr sz="3600">
              <a:solidFill>
                <a:srgbClr val="FFFFFF"/>
              </a:solidFill>
              <a:latin typeface="Oswald"/>
              <a:ea typeface="Oswald"/>
              <a:cs typeface="Oswald"/>
              <a:sym typeface="Oswald"/>
            </a:endParaRPr>
          </a:p>
          <a:p>
            <a:pPr indent="0" lvl="0" marL="0" rtl="0" algn="ctr">
              <a:spcBef>
                <a:spcPts val="0"/>
              </a:spcBef>
              <a:spcAft>
                <a:spcPts val="0"/>
              </a:spcAft>
              <a:buNone/>
            </a:pPr>
            <a:r>
              <a:rPr lang="en" sz="3600">
                <a:solidFill>
                  <a:srgbClr val="FFFFFF"/>
                </a:solidFill>
                <a:latin typeface="Oswald"/>
                <a:ea typeface="Oswald"/>
                <a:cs typeface="Oswald"/>
                <a:sym typeface="Oswald"/>
              </a:rPr>
              <a:t>Nayef Alsaber, Hameed M. Humaid </a:t>
            </a:r>
            <a:endParaRPr sz="3600">
              <a:solidFill>
                <a:srgbClr val="FFFFFF"/>
              </a:solidFill>
              <a:latin typeface="Oswald"/>
              <a:ea typeface="Oswald"/>
              <a:cs typeface="Oswald"/>
              <a:sym typeface="Oswald"/>
            </a:endParaRPr>
          </a:p>
          <a:p>
            <a:pPr indent="0" lvl="0" marL="0" rtl="0" algn="ctr">
              <a:spcBef>
                <a:spcPts val="0"/>
              </a:spcBef>
              <a:spcAft>
                <a:spcPts val="0"/>
              </a:spcAft>
              <a:buNone/>
            </a:pPr>
            <a:r>
              <a:t/>
            </a:r>
            <a:endParaRPr sz="3600">
              <a:solidFill>
                <a:srgbClr val="FFFFFF"/>
              </a:solidFill>
              <a:latin typeface="Oswald"/>
              <a:ea typeface="Oswald"/>
              <a:cs typeface="Oswald"/>
              <a:sym typeface="Oswald"/>
            </a:endParaRPr>
          </a:p>
        </p:txBody>
      </p:sp>
      <p:sp>
        <p:nvSpPr>
          <p:cNvPr id="489" name="Google Shape;489;p28"/>
          <p:cNvSpPr txBox="1"/>
          <p:nvPr/>
        </p:nvSpPr>
        <p:spPr>
          <a:xfrm>
            <a:off x="5486400" y="11829700"/>
            <a:ext cx="9135000" cy="95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Oswald"/>
                <a:ea typeface="Oswald"/>
                <a:cs typeface="Oswald"/>
                <a:sym typeface="Oswald"/>
              </a:rPr>
              <a:t>REFERENCES</a:t>
            </a:r>
            <a:endParaRPr sz="3600">
              <a:solidFill>
                <a:srgbClr val="FFFFFF"/>
              </a:solidFill>
              <a:latin typeface="Oswald"/>
              <a:ea typeface="Oswald"/>
              <a:cs typeface="Oswald"/>
              <a:sym typeface="Oswald"/>
            </a:endParaRPr>
          </a:p>
          <a:p>
            <a:pPr indent="-419100" lvl="0" marL="457200" rtl="0" algn="ctr">
              <a:spcBef>
                <a:spcPts val="0"/>
              </a:spcBef>
              <a:spcAft>
                <a:spcPts val="0"/>
              </a:spcAft>
              <a:buClr>
                <a:srgbClr val="FFFFFF"/>
              </a:buClr>
              <a:buSzPts val="3000"/>
              <a:buFont typeface="Oswald"/>
              <a:buChar char="-"/>
            </a:pPr>
            <a:r>
              <a:rPr lang="en" sz="3000">
                <a:solidFill>
                  <a:srgbClr val="FFFFFF"/>
                </a:solidFill>
                <a:latin typeface="Oswald"/>
                <a:ea typeface="Oswald"/>
                <a:cs typeface="Oswald"/>
                <a:sym typeface="Oswald"/>
              </a:rPr>
              <a:t>Guyton and Hall Textbook of Medical Physiology</a:t>
            </a:r>
            <a:endParaRPr sz="3000">
              <a:solidFill>
                <a:srgbClr val="FFFFFF"/>
              </a:solidFill>
              <a:latin typeface="Oswald"/>
              <a:ea typeface="Oswald"/>
              <a:cs typeface="Oswald"/>
              <a:sym typeface="Oswald"/>
            </a:endParaRPr>
          </a:p>
          <a:p>
            <a:pPr indent="-419100" lvl="0" marL="457200" rtl="0" algn="ctr">
              <a:spcBef>
                <a:spcPts val="0"/>
              </a:spcBef>
              <a:spcAft>
                <a:spcPts val="0"/>
              </a:spcAft>
              <a:buClr>
                <a:srgbClr val="FFFFFF"/>
              </a:buClr>
              <a:buSzPts val="3000"/>
              <a:buFont typeface="Oswald"/>
              <a:buChar char="-"/>
            </a:pPr>
            <a:r>
              <a:rPr lang="en" sz="3000">
                <a:solidFill>
                  <a:srgbClr val="FFFFFF"/>
                </a:solidFill>
                <a:latin typeface="Oswald"/>
                <a:ea typeface="Oswald"/>
                <a:cs typeface="Oswald"/>
                <a:sym typeface="Oswald"/>
              </a:rPr>
              <a:t>Ganong’s Review of Medical Physiology</a:t>
            </a:r>
            <a:endParaRPr sz="3000">
              <a:solidFill>
                <a:srgbClr val="FFFFFF"/>
              </a:solidFill>
              <a:latin typeface="Oswald"/>
              <a:ea typeface="Oswald"/>
              <a:cs typeface="Oswald"/>
              <a:sym typeface="Oswald"/>
            </a:endParaRPr>
          </a:p>
        </p:txBody>
      </p:sp>
      <p:sp>
        <p:nvSpPr>
          <p:cNvPr id="490" name="Google Shape;490;p28"/>
          <p:cNvSpPr txBox="1"/>
          <p:nvPr/>
        </p:nvSpPr>
        <p:spPr>
          <a:xfrm>
            <a:off x="1996375" y="5437300"/>
            <a:ext cx="10062900" cy="196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6000">
                <a:solidFill>
                  <a:schemeClr val="lt1"/>
                </a:solidFill>
                <a:latin typeface="Oswald"/>
                <a:ea typeface="Oswald"/>
                <a:cs typeface="Oswald"/>
                <a:sym typeface="Oswald"/>
              </a:rPr>
              <a:t>Taif Alshammari</a:t>
            </a:r>
            <a:endParaRPr sz="6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4"/>
          <p:cNvSpPr/>
          <p:nvPr/>
        </p:nvSpPr>
        <p:spPr>
          <a:xfrm>
            <a:off x="0" y="3704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72" name="Google Shape;72;p14"/>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73" name="Google Shape;73;p14"/>
          <p:cNvSpPr/>
          <p:nvPr/>
        </p:nvSpPr>
        <p:spPr>
          <a:xfrm rot="10800000">
            <a:off x="302750" y="1527300"/>
            <a:ext cx="13446000" cy="4611300"/>
          </a:xfrm>
          <a:prstGeom prst="round1Rect">
            <a:avLst>
              <a:gd fmla="val 16667" name="adj"/>
            </a:avLst>
          </a:prstGeom>
          <a:noFill/>
          <a:ln cap="flat" cmpd="sng" w="38100">
            <a:solidFill>
              <a:srgbClr val="666666"/>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74" name="Google Shape;74;p14"/>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a:t>
            </a:r>
            <a:r>
              <a:rPr lang="en" sz="3500">
                <a:latin typeface="Oswald"/>
                <a:ea typeface="Oswald"/>
                <a:cs typeface="Oswald"/>
                <a:sym typeface="Oswald"/>
              </a:rPr>
              <a:t>Three</a:t>
            </a:r>
            <a:endParaRPr sz="3500">
              <a:latin typeface="Oswald"/>
              <a:ea typeface="Oswald"/>
              <a:cs typeface="Oswald"/>
              <a:sym typeface="Oswald"/>
            </a:endParaRPr>
          </a:p>
        </p:txBody>
      </p:sp>
      <p:sp>
        <p:nvSpPr>
          <p:cNvPr id="75" name="Google Shape;75;p14"/>
          <p:cNvSpPr/>
          <p:nvPr/>
        </p:nvSpPr>
        <p:spPr>
          <a:xfrm>
            <a:off x="780250" y="1174841"/>
            <a:ext cx="13446000" cy="4335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76" name="Google Shape;76;p14"/>
          <p:cNvSpPr/>
          <p:nvPr/>
        </p:nvSpPr>
        <p:spPr>
          <a:xfrm>
            <a:off x="283700" y="1174841"/>
            <a:ext cx="18873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4"/>
          <p:cNvSpPr txBox="1"/>
          <p:nvPr/>
        </p:nvSpPr>
        <p:spPr>
          <a:xfrm>
            <a:off x="331315" y="1165741"/>
            <a:ext cx="1887300" cy="4335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2800">
                <a:solidFill>
                  <a:srgbClr val="FFFFFF"/>
                </a:solidFill>
                <a:latin typeface="Oswald"/>
                <a:ea typeface="Oswald"/>
                <a:cs typeface="Oswald"/>
                <a:sym typeface="Oswald"/>
              </a:rPr>
              <a:t>OBJECTIVES</a:t>
            </a:r>
            <a:endParaRPr sz="2800">
              <a:solidFill>
                <a:srgbClr val="FFFFFF"/>
              </a:solidFill>
              <a:latin typeface="Oswald"/>
              <a:ea typeface="Oswald"/>
              <a:cs typeface="Oswald"/>
              <a:sym typeface="Oswald"/>
            </a:endParaRPr>
          </a:p>
        </p:txBody>
      </p:sp>
      <p:sp>
        <p:nvSpPr>
          <p:cNvPr id="78" name="Google Shape;78;p14"/>
          <p:cNvSpPr txBox="1"/>
          <p:nvPr/>
        </p:nvSpPr>
        <p:spPr>
          <a:xfrm>
            <a:off x="1880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1</a:t>
            </a:r>
            <a:endParaRPr sz="4500">
              <a:solidFill>
                <a:srgbClr val="FFFFFF"/>
              </a:solidFill>
              <a:latin typeface="Oswald"/>
              <a:ea typeface="Oswald"/>
              <a:cs typeface="Oswald"/>
              <a:sym typeface="Oswald"/>
            </a:endParaRPr>
          </a:p>
        </p:txBody>
      </p:sp>
      <p:sp>
        <p:nvSpPr>
          <p:cNvPr id="79" name="Google Shape;79;p14"/>
          <p:cNvSpPr txBox="1"/>
          <p:nvPr/>
        </p:nvSpPr>
        <p:spPr>
          <a:xfrm>
            <a:off x="929925" y="321600"/>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900">
                <a:solidFill>
                  <a:srgbClr val="FFFFFF"/>
                </a:solidFill>
                <a:latin typeface="Oswald"/>
                <a:ea typeface="Oswald"/>
                <a:cs typeface="Oswald"/>
                <a:sym typeface="Oswald"/>
              </a:rPr>
              <a:t>PHYSIOLOGY OF THE STOMACH AND REGULATION OF GASTRIC SECRETIONS </a:t>
            </a:r>
            <a:endParaRPr sz="2900">
              <a:solidFill>
                <a:srgbClr val="FFFFFF"/>
              </a:solidFill>
              <a:latin typeface="Oswald"/>
              <a:ea typeface="Oswald"/>
              <a:cs typeface="Oswald"/>
              <a:sym typeface="Oswald"/>
            </a:endParaRPr>
          </a:p>
        </p:txBody>
      </p:sp>
      <p:sp>
        <p:nvSpPr>
          <p:cNvPr id="80" name="Google Shape;80;p14"/>
          <p:cNvSpPr txBox="1"/>
          <p:nvPr/>
        </p:nvSpPr>
        <p:spPr>
          <a:xfrm>
            <a:off x="315075" y="1713100"/>
            <a:ext cx="12507300" cy="4611300"/>
          </a:xfrm>
          <a:prstGeom prst="rect">
            <a:avLst/>
          </a:prstGeom>
          <a:noFill/>
          <a:ln>
            <a:noFill/>
          </a:ln>
        </p:spPr>
        <p:txBody>
          <a:bodyPr anchorCtr="0" anchor="t" bIns="91425" lIns="91425" spcFirstLastPara="1" rIns="91425" wrap="square" tIns="91425">
            <a:noAutofit/>
          </a:bodyPr>
          <a:lstStyle/>
          <a:p>
            <a:pPr indent="0" lvl="0" marL="342900" rtl="0" algn="l">
              <a:lnSpc>
                <a:spcPct val="90000"/>
              </a:lnSpc>
              <a:spcBef>
                <a:spcPts val="0"/>
              </a:spcBef>
              <a:spcAft>
                <a:spcPts val="0"/>
              </a:spcAft>
              <a:buNone/>
            </a:pPr>
            <a:r>
              <a:rPr lang="en" sz="3000">
                <a:solidFill>
                  <a:srgbClr val="45818E"/>
                </a:solidFill>
                <a:latin typeface="Merriweather"/>
                <a:ea typeface="Merriweather"/>
                <a:cs typeface="Merriweather"/>
                <a:sym typeface="Merriweather"/>
              </a:rPr>
              <a:t>•Functions of stomach.</a:t>
            </a:r>
            <a:endParaRPr sz="3000">
              <a:solidFill>
                <a:srgbClr val="45818E"/>
              </a:solidFill>
              <a:latin typeface="Merriweather"/>
              <a:ea typeface="Merriweather"/>
              <a:cs typeface="Merriweather"/>
              <a:sym typeface="Merriweather"/>
            </a:endParaRPr>
          </a:p>
          <a:p>
            <a:pPr indent="0" lvl="0" marL="342900" rtl="0" algn="l">
              <a:lnSpc>
                <a:spcPct val="90000"/>
              </a:lnSpc>
              <a:spcBef>
                <a:spcPts val="640"/>
              </a:spcBef>
              <a:spcAft>
                <a:spcPts val="0"/>
              </a:spcAft>
              <a:buNone/>
            </a:pPr>
            <a:r>
              <a:rPr lang="en" sz="3000">
                <a:solidFill>
                  <a:srgbClr val="45818E"/>
                </a:solidFill>
                <a:latin typeface="Merriweather"/>
                <a:ea typeface="Merriweather"/>
                <a:cs typeface="Merriweather"/>
                <a:sym typeface="Merriweather"/>
              </a:rPr>
              <a:t>•Gastric secretion.</a:t>
            </a:r>
            <a:endParaRPr sz="3000">
              <a:solidFill>
                <a:srgbClr val="45818E"/>
              </a:solidFill>
              <a:latin typeface="Merriweather"/>
              <a:ea typeface="Merriweather"/>
              <a:cs typeface="Merriweather"/>
              <a:sym typeface="Merriweather"/>
            </a:endParaRPr>
          </a:p>
          <a:p>
            <a:pPr indent="0" lvl="0" marL="342900" rtl="0" algn="l">
              <a:lnSpc>
                <a:spcPct val="90000"/>
              </a:lnSpc>
              <a:spcBef>
                <a:spcPts val="600"/>
              </a:spcBef>
              <a:spcAft>
                <a:spcPts val="0"/>
              </a:spcAft>
              <a:buNone/>
            </a:pPr>
            <a:r>
              <a:rPr lang="en" sz="3000">
                <a:solidFill>
                  <a:srgbClr val="45818E"/>
                </a:solidFill>
                <a:latin typeface="Merriweather"/>
                <a:ea typeface="Merriweather"/>
                <a:cs typeface="Merriweather"/>
                <a:sym typeface="Merriweather"/>
              </a:rPr>
              <a:t>•Mechanism of HCl formation.</a:t>
            </a:r>
            <a:endParaRPr sz="3000">
              <a:solidFill>
                <a:srgbClr val="45818E"/>
              </a:solidFill>
              <a:latin typeface="Merriweather"/>
              <a:ea typeface="Merriweather"/>
              <a:cs typeface="Merriweather"/>
              <a:sym typeface="Merriweather"/>
            </a:endParaRPr>
          </a:p>
          <a:p>
            <a:pPr indent="0" lvl="0" marL="342900" rtl="0" algn="l">
              <a:lnSpc>
                <a:spcPct val="90000"/>
              </a:lnSpc>
              <a:spcBef>
                <a:spcPts val="600"/>
              </a:spcBef>
              <a:spcAft>
                <a:spcPts val="0"/>
              </a:spcAft>
              <a:buNone/>
            </a:pPr>
            <a:r>
              <a:rPr lang="en" sz="3000">
                <a:solidFill>
                  <a:srgbClr val="45818E"/>
                </a:solidFill>
                <a:latin typeface="Merriweather"/>
                <a:ea typeface="Merriweather"/>
                <a:cs typeface="Merriweather"/>
                <a:sym typeface="Merriweather"/>
              </a:rPr>
              <a:t>•Gastric digestive enzymes.</a:t>
            </a:r>
            <a:endParaRPr sz="3000">
              <a:solidFill>
                <a:srgbClr val="45818E"/>
              </a:solidFill>
              <a:latin typeface="Merriweather"/>
              <a:ea typeface="Merriweather"/>
              <a:cs typeface="Merriweather"/>
              <a:sym typeface="Merriweather"/>
            </a:endParaRPr>
          </a:p>
          <a:p>
            <a:pPr indent="0" lvl="0" marL="342900" rtl="0" algn="l">
              <a:lnSpc>
                <a:spcPct val="90000"/>
              </a:lnSpc>
              <a:spcBef>
                <a:spcPts val="600"/>
              </a:spcBef>
              <a:spcAft>
                <a:spcPts val="0"/>
              </a:spcAft>
              <a:buNone/>
            </a:pPr>
            <a:r>
              <a:rPr lang="en" sz="3000">
                <a:solidFill>
                  <a:srgbClr val="45818E"/>
                </a:solidFill>
                <a:latin typeface="Merriweather"/>
                <a:ea typeface="Merriweather"/>
                <a:cs typeface="Merriweather"/>
                <a:sym typeface="Merriweather"/>
              </a:rPr>
              <a:t>•Neural &amp; hormonal control of gastric secretion.</a:t>
            </a:r>
            <a:endParaRPr sz="3000">
              <a:solidFill>
                <a:srgbClr val="45818E"/>
              </a:solidFill>
              <a:latin typeface="Merriweather"/>
              <a:ea typeface="Merriweather"/>
              <a:cs typeface="Merriweather"/>
              <a:sym typeface="Merriweather"/>
            </a:endParaRPr>
          </a:p>
          <a:p>
            <a:pPr indent="0" lvl="0" marL="342900" rtl="0" algn="l">
              <a:lnSpc>
                <a:spcPct val="90000"/>
              </a:lnSpc>
              <a:spcBef>
                <a:spcPts val="600"/>
              </a:spcBef>
              <a:spcAft>
                <a:spcPts val="0"/>
              </a:spcAft>
              <a:buNone/>
            </a:pPr>
            <a:r>
              <a:rPr lang="en" sz="3000">
                <a:solidFill>
                  <a:srgbClr val="45818E"/>
                </a:solidFill>
                <a:latin typeface="Merriweather"/>
                <a:ea typeface="Merriweather"/>
                <a:cs typeface="Merriweather"/>
                <a:sym typeface="Merriweather"/>
              </a:rPr>
              <a:t>•Phases of gastric secretion.</a:t>
            </a:r>
            <a:endParaRPr sz="3000">
              <a:solidFill>
                <a:srgbClr val="45818E"/>
              </a:solidFill>
              <a:latin typeface="Merriweather"/>
              <a:ea typeface="Merriweather"/>
              <a:cs typeface="Merriweather"/>
              <a:sym typeface="Merriweather"/>
            </a:endParaRPr>
          </a:p>
          <a:p>
            <a:pPr indent="0" lvl="0" marL="342900" rtl="0" algn="l">
              <a:lnSpc>
                <a:spcPct val="90000"/>
              </a:lnSpc>
              <a:spcBef>
                <a:spcPts val="640"/>
              </a:spcBef>
              <a:spcAft>
                <a:spcPts val="0"/>
              </a:spcAft>
              <a:buNone/>
            </a:pPr>
            <a:r>
              <a:rPr lang="en" sz="3000">
                <a:solidFill>
                  <a:srgbClr val="45818E"/>
                </a:solidFill>
                <a:latin typeface="Merriweather"/>
                <a:ea typeface="Merriweather"/>
                <a:cs typeface="Merriweather"/>
                <a:sym typeface="Merriweather"/>
              </a:rPr>
              <a:t>•Motor functions of the stomach.</a:t>
            </a:r>
            <a:endParaRPr sz="3000">
              <a:solidFill>
                <a:srgbClr val="45818E"/>
              </a:solidFill>
              <a:latin typeface="Merriweather"/>
              <a:ea typeface="Merriweather"/>
              <a:cs typeface="Merriweather"/>
              <a:sym typeface="Merriweather"/>
            </a:endParaRPr>
          </a:p>
          <a:p>
            <a:pPr indent="0" lvl="0" marL="342900" rtl="0" algn="l">
              <a:lnSpc>
                <a:spcPct val="90000"/>
              </a:lnSpc>
              <a:spcBef>
                <a:spcPts val="640"/>
              </a:spcBef>
              <a:spcAft>
                <a:spcPts val="0"/>
              </a:spcAft>
              <a:buNone/>
            </a:pPr>
            <a:r>
              <a:rPr lang="en" sz="3000">
                <a:solidFill>
                  <a:srgbClr val="45818E"/>
                </a:solidFill>
                <a:latin typeface="Merriweather"/>
                <a:ea typeface="Merriweather"/>
                <a:cs typeface="Merriweather"/>
                <a:sym typeface="Merriweather"/>
              </a:rPr>
              <a:t>•Stomach Emptying.</a:t>
            </a:r>
            <a:endParaRPr sz="3000">
              <a:solidFill>
                <a:srgbClr val="45818E"/>
              </a:solidFill>
              <a:latin typeface="Merriweather"/>
              <a:ea typeface="Merriweather"/>
              <a:cs typeface="Merriweather"/>
              <a:sym typeface="Merriweather"/>
            </a:endParaRPr>
          </a:p>
        </p:txBody>
      </p:sp>
      <p:sp>
        <p:nvSpPr>
          <p:cNvPr id="81" name="Google Shape;81;p14"/>
          <p:cNvSpPr txBox="1"/>
          <p:nvPr/>
        </p:nvSpPr>
        <p:spPr>
          <a:xfrm>
            <a:off x="711944" y="6214800"/>
            <a:ext cx="113319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Clr>
                <a:srgbClr val="953735"/>
              </a:buClr>
              <a:buSzPts val="3200"/>
              <a:buFont typeface="Arial Black"/>
              <a:buNone/>
            </a:pPr>
            <a:r>
              <a:rPr lang="en" sz="3600">
                <a:highlight>
                  <a:srgbClr val="D9EAD3"/>
                </a:highlight>
                <a:latin typeface="Oswald"/>
                <a:ea typeface="Oswald"/>
                <a:cs typeface="Oswald"/>
                <a:sym typeface="Oswald"/>
              </a:rPr>
              <a:t>Functional Anatomy of the Stomach:</a:t>
            </a:r>
            <a:endParaRPr sz="3600">
              <a:highlight>
                <a:srgbClr val="D9EAD3"/>
              </a:highlight>
              <a:latin typeface="Oswald"/>
              <a:ea typeface="Oswald"/>
              <a:cs typeface="Oswald"/>
              <a:sym typeface="Oswald"/>
            </a:endParaRPr>
          </a:p>
        </p:txBody>
      </p:sp>
      <p:sp>
        <p:nvSpPr>
          <p:cNvPr id="82" name="Google Shape;82;p14"/>
          <p:cNvSpPr/>
          <p:nvPr/>
        </p:nvSpPr>
        <p:spPr>
          <a:xfrm>
            <a:off x="386641" y="6488102"/>
            <a:ext cx="468600" cy="4335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pic>
        <p:nvPicPr>
          <p:cNvPr id="83" name="Google Shape;83;p14"/>
          <p:cNvPicPr preferRelativeResize="0"/>
          <p:nvPr/>
        </p:nvPicPr>
        <p:blipFill rotWithShape="1">
          <a:blip r:embed="rId3">
            <a:alphaModFix/>
          </a:blip>
          <a:srcRect b="8724" l="4746" r="2720" t="4979"/>
          <a:stretch/>
        </p:blipFill>
        <p:spPr>
          <a:xfrm>
            <a:off x="8690625" y="10813320"/>
            <a:ext cx="5058000" cy="2937600"/>
          </a:xfrm>
          <a:prstGeom prst="rect">
            <a:avLst/>
          </a:prstGeom>
          <a:noFill/>
          <a:ln>
            <a:noFill/>
          </a:ln>
        </p:spPr>
      </p:pic>
      <p:cxnSp>
        <p:nvCxnSpPr>
          <p:cNvPr id="84" name="Google Shape;84;p14"/>
          <p:cNvCxnSpPr>
            <a:stCxn id="85" idx="2"/>
            <a:endCxn id="86" idx="1"/>
          </p:cNvCxnSpPr>
          <p:nvPr/>
        </p:nvCxnSpPr>
        <p:spPr>
          <a:xfrm>
            <a:off x="936825" y="10024725"/>
            <a:ext cx="781200" cy="1398000"/>
          </a:xfrm>
          <a:prstGeom prst="bentConnector3">
            <a:avLst>
              <a:gd fmla="val 50000" name="adj1"/>
            </a:avLst>
          </a:prstGeom>
          <a:noFill/>
          <a:ln cap="flat" cmpd="sng" w="28575">
            <a:solidFill>
              <a:srgbClr val="B6D7A8"/>
            </a:solidFill>
            <a:prstDash val="dot"/>
            <a:round/>
            <a:headEnd len="sm" w="sm" type="none"/>
            <a:tailEnd len="sm" w="sm" type="none"/>
          </a:ln>
        </p:spPr>
      </p:cxnSp>
      <p:cxnSp>
        <p:nvCxnSpPr>
          <p:cNvPr id="87" name="Google Shape;87;p14"/>
          <p:cNvCxnSpPr>
            <a:stCxn id="85" idx="2"/>
            <a:endCxn id="88" idx="1"/>
          </p:cNvCxnSpPr>
          <p:nvPr/>
        </p:nvCxnSpPr>
        <p:spPr>
          <a:xfrm flipH="1" rot="10800000">
            <a:off x="936825" y="8667825"/>
            <a:ext cx="781200" cy="1356900"/>
          </a:xfrm>
          <a:prstGeom prst="bentConnector3">
            <a:avLst>
              <a:gd fmla="val 50000" name="adj1"/>
            </a:avLst>
          </a:prstGeom>
          <a:noFill/>
          <a:ln cap="flat" cmpd="sng" w="28575">
            <a:solidFill>
              <a:srgbClr val="B6D7A8"/>
            </a:solidFill>
            <a:prstDash val="dot"/>
            <a:round/>
            <a:headEnd len="sm" w="sm" type="none"/>
            <a:tailEnd len="sm" w="sm" type="none"/>
          </a:ln>
        </p:spPr>
      </p:cxnSp>
      <p:sp>
        <p:nvSpPr>
          <p:cNvPr id="85" name="Google Shape;85;p14"/>
          <p:cNvSpPr/>
          <p:nvPr/>
        </p:nvSpPr>
        <p:spPr>
          <a:xfrm rot="-5400000">
            <a:off x="-1852875" y="9688425"/>
            <a:ext cx="4906800" cy="672600"/>
          </a:xfrm>
          <a:prstGeom prst="roundRect">
            <a:avLst>
              <a:gd fmla="val 16667" name="adj"/>
            </a:avLst>
          </a:prstGeom>
          <a:noFill/>
          <a:ln cap="flat" cmpd="sng" w="28575">
            <a:solidFill>
              <a:srgbClr val="B6D7A8"/>
            </a:solidFill>
            <a:prstDash val="dot"/>
            <a:round/>
            <a:headEnd len="sm" w="sm" type="none"/>
            <a:tailEnd len="sm" w="sm" type="none"/>
          </a:ln>
        </p:spPr>
        <p:txBody>
          <a:bodyPr anchorCtr="0" anchor="ctr" bIns="140950" lIns="140950" spcFirstLastPara="1" rIns="140950" wrap="square" tIns="140950">
            <a:noAutofit/>
          </a:bodyPr>
          <a:lstStyle/>
          <a:p>
            <a:pPr indent="0" lvl="0" marL="0" rtl="0" algn="ctr">
              <a:spcBef>
                <a:spcPts val="0"/>
              </a:spcBef>
              <a:spcAft>
                <a:spcPts val="0"/>
              </a:spcAft>
              <a:buNone/>
            </a:pPr>
            <a:r>
              <a:rPr lang="en" sz="2400">
                <a:solidFill>
                  <a:srgbClr val="38761D"/>
                </a:solidFill>
                <a:latin typeface="Merriweather"/>
                <a:ea typeface="Merriweather"/>
                <a:cs typeface="Merriweather"/>
                <a:sym typeface="Merriweather"/>
              </a:rPr>
              <a:t>stomach</a:t>
            </a:r>
            <a:endParaRPr sz="2400">
              <a:solidFill>
                <a:srgbClr val="38761D"/>
              </a:solidFill>
              <a:latin typeface="Merriweather"/>
              <a:ea typeface="Merriweather"/>
              <a:cs typeface="Merriweather"/>
              <a:sym typeface="Merriweather"/>
            </a:endParaRPr>
          </a:p>
        </p:txBody>
      </p:sp>
      <p:sp>
        <p:nvSpPr>
          <p:cNvPr id="88" name="Google Shape;88;p14"/>
          <p:cNvSpPr/>
          <p:nvPr/>
        </p:nvSpPr>
        <p:spPr>
          <a:xfrm>
            <a:off x="1718047" y="8270344"/>
            <a:ext cx="2588700" cy="795000"/>
          </a:xfrm>
          <a:prstGeom prst="roundRect">
            <a:avLst>
              <a:gd fmla="val 16667" name="adj"/>
            </a:avLst>
          </a:prstGeom>
          <a:solidFill>
            <a:srgbClr val="B6D7A8"/>
          </a:solidFill>
          <a:ln cap="flat" cmpd="sng" w="9525">
            <a:solidFill>
              <a:srgbClr val="FFFFFF"/>
            </a:solidFill>
            <a:prstDash val="solid"/>
            <a:round/>
            <a:headEnd len="sm" w="sm" type="none"/>
            <a:tailEnd len="sm" w="sm" type="none"/>
          </a:ln>
        </p:spPr>
        <p:txBody>
          <a:bodyPr anchorCtr="0" anchor="ctr" bIns="140950" lIns="140950" spcFirstLastPara="1" rIns="140950" wrap="square" tIns="140950">
            <a:noAutofit/>
          </a:bodyPr>
          <a:lstStyle/>
          <a:p>
            <a:pPr indent="0" lvl="0" marL="0" rtl="0" algn="ctr">
              <a:spcBef>
                <a:spcPts val="0"/>
              </a:spcBef>
              <a:spcAft>
                <a:spcPts val="0"/>
              </a:spcAft>
              <a:buNone/>
            </a:pPr>
            <a:r>
              <a:rPr b="1" lang="en" sz="1900">
                <a:solidFill>
                  <a:srgbClr val="FFFFFF"/>
                </a:solidFill>
                <a:latin typeface="Merriweather"/>
                <a:ea typeface="Merriweather"/>
                <a:cs typeface="Merriweather"/>
                <a:sym typeface="Merriweather"/>
              </a:rPr>
              <a:t>physiologically</a:t>
            </a:r>
            <a:endParaRPr b="1" sz="1900">
              <a:solidFill>
                <a:srgbClr val="FFFFFF"/>
              </a:solidFill>
              <a:latin typeface="Merriweather"/>
              <a:ea typeface="Merriweather"/>
              <a:cs typeface="Merriweather"/>
              <a:sym typeface="Merriweather"/>
            </a:endParaRPr>
          </a:p>
        </p:txBody>
      </p:sp>
      <p:sp>
        <p:nvSpPr>
          <p:cNvPr id="86" name="Google Shape;86;p14"/>
          <p:cNvSpPr/>
          <p:nvPr/>
        </p:nvSpPr>
        <p:spPr>
          <a:xfrm>
            <a:off x="1718047" y="11025289"/>
            <a:ext cx="2588700" cy="795000"/>
          </a:xfrm>
          <a:prstGeom prst="roundRect">
            <a:avLst>
              <a:gd fmla="val 16667" name="adj"/>
            </a:avLst>
          </a:prstGeom>
          <a:solidFill>
            <a:srgbClr val="B6D7A8"/>
          </a:solidFill>
          <a:ln cap="flat" cmpd="sng" w="9525">
            <a:solidFill>
              <a:srgbClr val="FFFFFF"/>
            </a:solidFill>
            <a:prstDash val="solid"/>
            <a:round/>
            <a:headEnd len="sm" w="sm" type="none"/>
            <a:tailEnd len="sm" w="sm" type="none"/>
          </a:ln>
        </p:spPr>
        <p:txBody>
          <a:bodyPr anchorCtr="0" anchor="ctr" bIns="140950" lIns="140950" spcFirstLastPara="1" rIns="140950" wrap="square" tIns="140950">
            <a:noAutofit/>
          </a:bodyPr>
          <a:lstStyle/>
          <a:p>
            <a:pPr indent="0" lvl="0" marL="0" rtl="0" algn="ctr">
              <a:spcBef>
                <a:spcPts val="0"/>
              </a:spcBef>
              <a:spcAft>
                <a:spcPts val="0"/>
              </a:spcAft>
              <a:buNone/>
            </a:pPr>
            <a:r>
              <a:rPr b="1" lang="en" sz="1900">
                <a:solidFill>
                  <a:srgbClr val="FFFFFF"/>
                </a:solidFill>
                <a:latin typeface="Merriweather"/>
                <a:ea typeface="Merriweather"/>
                <a:cs typeface="Merriweather"/>
                <a:sym typeface="Merriweather"/>
              </a:rPr>
              <a:t>anatomical</a:t>
            </a:r>
            <a:endParaRPr b="1" sz="1900">
              <a:solidFill>
                <a:srgbClr val="FFFFFF"/>
              </a:solidFill>
              <a:latin typeface="Merriweather"/>
              <a:ea typeface="Merriweather"/>
              <a:cs typeface="Merriweather"/>
              <a:sym typeface="Merriweather"/>
            </a:endParaRPr>
          </a:p>
        </p:txBody>
      </p:sp>
      <p:sp>
        <p:nvSpPr>
          <p:cNvPr id="89" name="Google Shape;89;p14"/>
          <p:cNvSpPr/>
          <p:nvPr/>
        </p:nvSpPr>
        <p:spPr>
          <a:xfrm>
            <a:off x="4989625" y="7569350"/>
            <a:ext cx="2588700" cy="964200"/>
          </a:xfrm>
          <a:prstGeom prst="roundRect">
            <a:avLst>
              <a:gd fmla="val 16667" name="adj"/>
            </a:avLst>
          </a:prstGeom>
          <a:solidFill>
            <a:srgbClr val="D9EAD3"/>
          </a:solidFill>
          <a:ln>
            <a:noFill/>
          </a:ln>
        </p:spPr>
        <p:txBody>
          <a:bodyPr anchorCtr="0" anchor="ctr" bIns="140950" lIns="140950" spcFirstLastPara="1" rIns="140950" wrap="square" tIns="140950">
            <a:noAutofit/>
          </a:bodyPr>
          <a:lstStyle/>
          <a:p>
            <a:pPr indent="0" lvl="0" marL="0" rtl="0" algn="ctr">
              <a:spcBef>
                <a:spcPts val="0"/>
              </a:spcBef>
              <a:spcAft>
                <a:spcPts val="0"/>
              </a:spcAft>
              <a:buNone/>
            </a:pPr>
            <a:r>
              <a:rPr b="1" lang="en" sz="1800">
                <a:solidFill>
                  <a:srgbClr val="FFFFFF"/>
                </a:solidFill>
                <a:latin typeface="Merriweather"/>
                <a:ea typeface="Merriweather"/>
                <a:cs typeface="Merriweather"/>
                <a:sym typeface="Merriweather"/>
              </a:rPr>
              <a:t>Orad (Reservoir)</a:t>
            </a:r>
            <a:endParaRPr b="1" sz="1800">
              <a:solidFill>
                <a:srgbClr val="FFFFFF"/>
              </a:solidFill>
              <a:latin typeface="Merriweather"/>
              <a:ea typeface="Merriweather"/>
              <a:cs typeface="Merriweather"/>
              <a:sym typeface="Merriweather"/>
            </a:endParaRPr>
          </a:p>
          <a:p>
            <a:pPr indent="0" lvl="0" marL="0" rtl="0" algn="ctr">
              <a:spcBef>
                <a:spcPts val="0"/>
              </a:spcBef>
              <a:spcAft>
                <a:spcPts val="0"/>
              </a:spcAft>
              <a:buClr>
                <a:schemeClr val="dk1"/>
              </a:buClr>
              <a:buFont typeface="Arial"/>
              <a:buNone/>
            </a:pPr>
            <a:r>
              <a:rPr b="1" lang="en">
                <a:solidFill>
                  <a:srgbClr val="6AA84F"/>
                </a:solidFill>
                <a:latin typeface="Merriweather"/>
                <a:ea typeface="Merriweather"/>
                <a:cs typeface="Merriweather"/>
                <a:sym typeface="Merriweather"/>
              </a:rPr>
              <a:t>fundus and upper two thirds of the body</a:t>
            </a:r>
            <a:endParaRPr b="1">
              <a:solidFill>
                <a:srgbClr val="6AA84F"/>
              </a:solidFill>
              <a:latin typeface="Merriweather"/>
              <a:ea typeface="Merriweather"/>
              <a:cs typeface="Merriweather"/>
              <a:sym typeface="Merriweather"/>
            </a:endParaRPr>
          </a:p>
        </p:txBody>
      </p:sp>
      <p:sp>
        <p:nvSpPr>
          <p:cNvPr id="90" name="Google Shape;90;p14"/>
          <p:cNvSpPr/>
          <p:nvPr/>
        </p:nvSpPr>
        <p:spPr>
          <a:xfrm>
            <a:off x="4989625" y="8941551"/>
            <a:ext cx="2588700" cy="964200"/>
          </a:xfrm>
          <a:prstGeom prst="roundRect">
            <a:avLst>
              <a:gd fmla="val 16667" name="adj"/>
            </a:avLst>
          </a:prstGeom>
          <a:solidFill>
            <a:srgbClr val="D9EAD3"/>
          </a:solidFill>
          <a:ln>
            <a:noFill/>
          </a:ln>
        </p:spPr>
        <p:txBody>
          <a:bodyPr anchorCtr="0" anchor="ctr" bIns="140950" lIns="140950" spcFirstLastPara="1" rIns="140950" wrap="square" tIns="140950">
            <a:noAutofit/>
          </a:bodyPr>
          <a:lstStyle/>
          <a:p>
            <a:pPr indent="0" lvl="0" marL="0" rtl="0" algn="ctr">
              <a:spcBef>
                <a:spcPts val="0"/>
              </a:spcBef>
              <a:spcAft>
                <a:spcPts val="0"/>
              </a:spcAft>
              <a:buNone/>
            </a:pPr>
            <a:r>
              <a:rPr b="1" lang="en" sz="1800">
                <a:solidFill>
                  <a:srgbClr val="FFFFFF"/>
                </a:solidFill>
                <a:latin typeface="Merriweather"/>
                <a:ea typeface="Merriweather"/>
                <a:cs typeface="Merriweather"/>
                <a:sym typeface="Merriweather"/>
              </a:rPr>
              <a:t>Caudad (Antral Pump)</a:t>
            </a:r>
            <a:endParaRPr b="1" sz="1800">
              <a:solidFill>
                <a:srgbClr val="FFFFFF"/>
              </a:solidFill>
              <a:latin typeface="Merriweather"/>
              <a:ea typeface="Merriweather"/>
              <a:cs typeface="Merriweather"/>
              <a:sym typeface="Merriweather"/>
            </a:endParaRPr>
          </a:p>
          <a:p>
            <a:pPr indent="0" lvl="0" marL="0" rtl="0" algn="ctr">
              <a:spcBef>
                <a:spcPts val="0"/>
              </a:spcBef>
              <a:spcAft>
                <a:spcPts val="0"/>
              </a:spcAft>
              <a:buClr>
                <a:schemeClr val="dk1"/>
              </a:buClr>
              <a:buFont typeface="Arial"/>
              <a:buNone/>
            </a:pPr>
            <a:r>
              <a:rPr b="1" lang="en">
                <a:solidFill>
                  <a:srgbClr val="6AA84F"/>
                </a:solidFill>
                <a:latin typeface="Merriweather"/>
                <a:ea typeface="Merriweather"/>
                <a:cs typeface="Merriweather"/>
                <a:sym typeface="Merriweather"/>
              </a:rPr>
              <a:t>lower third of the body plus antrum</a:t>
            </a:r>
            <a:endParaRPr b="1">
              <a:solidFill>
                <a:srgbClr val="6AA84F"/>
              </a:solidFill>
              <a:latin typeface="Merriweather"/>
              <a:ea typeface="Merriweather"/>
              <a:cs typeface="Merriweather"/>
              <a:sym typeface="Merriweather"/>
            </a:endParaRPr>
          </a:p>
        </p:txBody>
      </p:sp>
      <p:sp>
        <p:nvSpPr>
          <p:cNvPr id="91" name="Google Shape;91;p14"/>
          <p:cNvSpPr/>
          <p:nvPr/>
        </p:nvSpPr>
        <p:spPr>
          <a:xfrm>
            <a:off x="4989627" y="10312046"/>
            <a:ext cx="2588700" cy="795000"/>
          </a:xfrm>
          <a:prstGeom prst="roundRect">
            <a:avLst>
              <a:gd fmla="val 16667" name="adj"/>
            </a:avLst>
          </a:prstGeom>
          <a:solidFill>
            <a:srgbClr val="D9EAD3"/>
          </a:solidFill>
          <a:ln>
            <a:noFill/>
          </a:ln>
        </p:spPr>
        <p:txBody>
          <a:bodyPr anchorCtr="0" anchor="ctr" bIns="140950" lIns="140950" spcFirstLastPara="1" rIns="140950" wrap="square" tIns="140950">
            <a:noAutofit/>
          </a:bodyPr>
          <a:lstStyle/>
          <a:p>
            <a:pPr indent="0" lvl="0" marL="0" rtl="0" algn="ctr">
              <a:spcBef>
                <a:spcPts val="0"/>
              </a:spcBef>
              <a:spcAft>
                <a:spcPts val="0"/>
              </a:spcAft>
              <a:buNone/>
            </a:pPr>
            <a:r>
              <a:rPr b="1" lang="en" sz="1800">
                <a:solidFill>
                  <a:srgbClr val="FFFFFF"/>
                </a:solidFill>
                <a:latin typeface="Merriweather"/>
                <a:ea typeface="Merriweather"/>
                <a:cs typeface="Merriweather"/>
                <a:sym typeface="Merriweather"/>
              </a:rPr>
              <a:t>fundus</a:t>
            </a:r>
            <a:endParaRPr b="1" sz="1800">
              <a:solidFill>
                <a:srgbClr val="FFFFFF"/>
              </a:solidFill>
              <a:latin typeface="Merriweather"/>
              <a:ea typeface="Merriweather"/>
              <a:cs typeface="Merriweather"/>
              <a:sym typeface="Merriweather"/>
            </a:endParaRPr>
          </a:p>
        </p:txBody>
      </p:sp>
      <p:sp>
        <p:nvSpPr>
          <p:cNvPr id="92" name="Google Shape;92;p14"/>
          <p:cNvSpPr/>
          <p:nvPr/>
        </p:nvSpPr>
        <p:spPr>
          <a:xfrm>
            <a:off x="4989627" y="11584986"/>
            <a:ext cx="2588700" cy="795000"/>
          </a:xfrm>
          <a:prstGeom prst="roundRect">
            <a:avLst>
              <a:gd fmla="val 16667" name="adj"/>
            </a:avLst>
          </a:prstGeom>
          <a:solidFill>
            <a:srgbClr val="D9EAD3"/>
          </a:solidFill>
          <a:ln>
            <a:noFill/>
          </a:ln>
        </p:spPr>
        <p:txBody>
          <a:bodyPr anchorCtr="0" anchor="ctr" bIns="140950" lIns="140950" spcFirstLastPara="1" rIns="140950" wrap="square" tIns="140950">
            <a:noAutofit/>
          </a:bodyPr>
          <a:lstStyle/>
          <a:p>
            <a:pPr indent="0" lvl="0" marL="0" rtl="0" algn="ctr">
              <a:spcBef>
                <a:spcPts val="0"/>
              </a:spcBef>
              <a:spcAft>
                <a:spcPts val="0"/>
              </a:spcAft>
              <a:buNone/>
            </a:pPr>
            <a:r>
              <a:rPr b="1" lang="en" sz="1800">
                <a:solidFill>
                  <a:srgbClr val="FFFFFF"/>
                </a:solidFill>
                <a:latin typeface="Merriweather"/>
                <a:ea typeface="Merriweather"/>
                <a:cs typeface="Merriweather"/>
                <a:sym typeface="Merriweather"/>
              </a:rPr>
              <a:t>body</a:t>
            </a:r>
            <a:endParaRPr b="1" sz="1800">
              <a:solidFill>
                <a:srgbClr val="FFFFFF"/>
              </a:solidFill>
              <a:latin typeface="Merriweather"/>
              <a:ea typeface="Merriweather"/>
              <a:cs typeface="Merriweather"/>
              <a:sym typeface="Merriweather"/>
            </a:endParaRPr>
          </a:p>
        </p:txBody>
      </p:sp>
      <p:cxnSp>
        <p:nvCxnSpPr>
          <p:cNvPr id="93" name="Google Shape;93;p14"/>
          <p:cNvCxnSpPr>
            <a:stCxn id="88" idx="3"/>
            <a:endCxn id="89" idx="1"/>
          </p:cNvCxnSpPr>
          <p:nvPr/>
        </p:nvCxnSpPr>
        <p:spPr>
          <a:xfrm flipH="1" rot="10800000">
            <a:off x="4306747" y="8051344"/>
            <a:ext cx="682800" cy="616500"/>
          </a:xfrm>
          <a:prstGeom prst="bentConnector3">
            <a:avLst>
              <a:gd fmla="val 50006" name="adj1"/>
            </a:avLst>
          </a:prstGeom>
          <a:noFill/>
          <a:ln cap="flat" cmpd="sng" w="28575">
            <a:solidFill>
              <a:srgbClr val="B6D7A8"/>
            </a:solidFill>
            <a:prstDash val="dot"/>
            <a:round/>
            <a:headEnd len="sm" w="sm" type="none"/>
            <a:tailEnd len="sm" w="sm" type="none"/>
          </a:ln>
        </p:spPr>
      </p:cxnSp>
      <p:cxnSp>
        <p:nvCxnSpPr>
          <p:cNvPr id="94" name="Google Shape;94;p14"/>
          <p:cNvCxnSpPr>
            <a:stCxn id="88" idx="3"/>
            <a:endCxn id="90" idx="1"/>
          </p:cNvCxnSpPr>
          <p:nvPr/>
        </p:nvCxnSpPr>
        <p:spPr>
          <a:xfrm>
            <a:off x="4306747" y="8667844"/>
            <a:ext cx="682800" cy="755700"/>
          </a:xfrm>
          <a:prstGeom prst="bentConnector3">
            <a:avLst>
              <a:gd fmla="val 50006" name="adj1"/>
            </a:avLst>
          </a:prstGeom>
          <a:noFill/>
          <a:ln cap="flat" cmpd="sng" w="28575">
            <a:solidFill>
              <a:srgbClr val="B6D7A8"/>
            </a:solidFill>
            <a:prstDash val="dot"/>
            <a:round/>
            <a:headEnd len="sm" w="sm" type="none"/>
            <a:tailEnd len="sm" w="sm" type="none"/>
          </a:ln>
        </p:spPr>
      </p:cxnSp>
      <p:cxnSp>
        <p:nvCxnSpPr>
          <p:cNvPr id="95" name="Google Shape;95;p14"/>
          <p:cNvCxnSpPr>
            <a:stCxn id="91" idx="1"/>
            <a:endCxn id="86" idx="3"/>
          </p:cNvCxnSpPr>
          <p:nvPr/>
        </p:nvCxnSpPr>
        <p:spPr>
          <a:xfrm flipH="1">
            <a:off x="4306827" y="10709546"/>
            <a:ext cx="682800" cy="713100"/>
          </a:xfrm>
          <a:prstGeom prst="bentConnector3">
            <a:avLst>
              <a:gd fmla="val 50000" name="adj1"/>
            </a:avLst>
          </a:prstGeom>
          <a:noFill/>
          <a:ln cap="flat" cmpd="sng" w="28575">
            <a:solidFill>
              <a:srgbClr val="B6D7A8"/>
            </a:solidFill>
            <a:prstDash val="dot"/>
            <a:round/>
            <a:headEnd len="sm" w="sm" type="none"/>
            <a:tailEnd len="sm" w="sm" type="none"/>
          </a:ln>
        </p:spPr>
      </p:cxnSp>
      <p:cxnSp>
        <p:nvCxnSpPr>
          <p:cNvPr id="96" name="Google Shape;96;p14"/>
          <p:cNvCxnSpPr>
            <a:stCxn id="92" idx="1"/>
            <a:endCxn id="86" idx="3"/>
          </p:cNvCxnSpPr>
          <p:nvPr/>
        </p:nvCxnSpPr>
        <p:spPr>
          <a:xfrm rot="10800000">
            <a:off x="4306827" y="11422686"/>
            <a:ext cx="682800" cy="559800"/>
          </a:xfrm>
          <a:prstGeom prst="bentConnector3">
            <a:avLst>
              <a:gd fmla="val 49987" name="adj1"/>
            </a:avLst>
          </a:prstGeom>
          <a:noFill/>
          <a:ln cap="flat" cmpd="sng" w="28575">
            <a:solidFill>
              <a:srgbClr val="B6D7A8"/>
            </a:solidFill>
            <a:prstDash val="dot"/>
            <a:round/>
            <a:headEnd len="sm" w="sm" type="none"/>
            <a:tailEnd len="sm" w="sm" type="none"/>
          </a:ln>
        </p:spPr>
      </p:cxnSp>
      <p:pic>
        <p:nvPicPr>
          <p:cNvPr descr="41_11_StomachSecretions-L.jpg" id="97" name="Google Shape;97;p14"/>
          <p:cNvPicPr preferRelativeResize="0"/>
          <p:nvPr/>
        </p:nvPicPr>
        <p:blipFill rotWithShape="1">
          <a:blip r:embed="rId4">
            <a:alphaModFix/>
          </a:blip>
          <a:srcRect b="0" l="0" r="0" t="0"/>
          <a:stretch/>
        </p:blipFill>
        <p:spPr>
          <a:xfrm>
            <a:off x="8154036" y="14464113"/>
            <a:ext cx="5236875" cy="3913075"/>
          </a:xfrm>
          <a:prstGeom prst="rect">
            <a:avLst/>
          </a:prstGeom>
          <a:noFill/>
          <a:ln>
            <a:noFill/>
          </a:ln>
        </p:spPr>
      </p:pic>
      <p:sp>
        <p:nvSpPr>
          <p:cNvPr id="98" name="Google Shape;98;p14"/>
          <p:cNvSpPr txBox="1"/>
          <p:nvPr/>
        </p:nvSpPr>
        <p:spPr>
          <a:xfrm>
            <a:off x="283700" y="14829038"/>
            <a:ext cx="6765000" cy="3522300"/>
          </a:xfrm>
          <a:prstGeom prst="rect">
            <a:avLst/>
          </a:prstGeom>
          <a:noFill/>
          <a:ln>
            <a:noFill/>
          </a:ln>
        </p:spPr>
        <p:txBody>
          <a:bodyPr anchorCtr="0" anchor="t" bIns="91425" lIns="91425" spcFirstLastPara="1" rIns="91425" wrap="square" tIns="91425">
            <a:noAutofit/>
          </a:bodyPr>
          <a:lstStyle/>
          <a:p>
            <a:pPr indent="-381000" lvl="0" marL="457200" rtl="0" algn="l">
              <a:lnSpc>
                <a:spcPct val="90000"/>
              </a:lnSpc>
              <a:spcBef>
                <a:spcPts val="0"/>
              </a:spcBef>
              <a:spcAft>
                <a:spcPts val="0"/>
              </a:spcAft>
              <a:buClr>
                <a:srgbClr val="76A5AF"/>
              </a:buClr>
              <a:buSzPts val="2400"/>
              <a:buFont typeface="Merriweather"/>
              <a:buChar char="●"/>
            </a:pPr>
            <a:r>
              <a:rPr lang="en" sz="2400">
                <a:solidFill>
                  <a:srgbClr val="76A5AF"/>
                </a:solidFill>
                <a:latin typeface="Merriweather"/>
                <a:ea typeface="Merriweather"/>
                <a:cs typeface="Merriweather"/>
                <a:sym typeface="Merriweather"/>
              </a:rPr>
              <a:t>Gastric mucosa is formed of columnar epithelium that is folded into “pits”.</a:t>
            </a:r>
            <a:endParaRPr sz="2400">
              <a:solidFill>
                <a:srgbClr val="76A5AF"/>
              </a:solidFill>
              <a:latin typeface="Merriweather"/>
              <a:ea typeface="Merriweather"/>
              <a:cs typeface="Merriweather"/>
              <a:sym typeface="Merriweather"/>
            </a:endParaRPr>
          </a:p>
          <a:p>
            <a:pPr indent="0" lvl="0" marL="0" rtl="0" algn="l">
              <a:lnSpc>
                <a:spcPct val="90000"/>
              </a:lnSpc>
              <a:spcBef>
                <a:spcPts val="0"/>
              </a:spcBef>
              <a:spcAft>
                <a:spcPts val="0"/>
              </a:spcAft>
              <a:buNone/>
            </a:pPr>
            <a:r>
              <a:t/>
            </a:r>
            <a:endParaRPr sz="2400">
              <a:solidFill>
                <a:srgbClr val="76A5AF"/>
              </a:solidFill>
              <a:latin typeface="Merriweather"/>
              <a:ea typeface="Merriweather"/>
              <a:cs typeface="Merriweather"/>
              <a:sym typeface="Merriweather"/>
            </a:endParaRPr>
          </a:p>
          <a:p>
            <a:pPr indent="-381000" lvl="0" marL="457200" rtl="0" algn="l">
              <a:lnSpc>
                <a:spcPct val="90000"/>
              </a:lnSpc>
              <a:spcBef>
                <a:spcPts val="600"/>
              </a:spcBef>
              <a:spcAft>
                <a:spcPts val="0"/>
              </a:spcAft>
              <a:buClr>
                <a:srgbClr val="76A5AF"/>
              </a:buClr>
              <a:buSzPts val="2400"/>
              <a:buFont typeface="Merriweather"/>
              <a:buChar char="●"/>
            </a:pPr>
            <a:r>
              <a:rPr lang="en" sz="2400">
                <a:solidFill>
                  <a:srgbClr val="76A5AF"/>
                </a:solidFill>
                <a:latin typeface="Merriweather"/>
                <a:ea typeface="Merriweather"/>
                <a:cs typeface="Merriweather"/>
                <a:sym typeface="Merriweather"/>
              </a:rPr>
              <a:t>The pits are the opening of gastric glands.</a:t>
            </a:r>
            <a:endParaRPr sz="2400">
              <a:solidFill>
                <a:srgbClr val="76A5AF"/>
              </a:solidFill>
              <a:latin typeface="Merriweather"/>
              <a:ea typeface="Merriweather"/>
              <a:cs typeface="Merriweather"/>
              <a:sym typeface="Merriweather"/>
            </a:endParaRPr>
          </a:p>
          <a:p>
            <a:pPr indent="-152400" lvl="0" marL="342900" rtl="0" algn="l">
              <a:lnSpc>
                <a:spcPct val="90000"/>
              </a:lnSpc>
              <a:spcBef>
                <a:spcPts val="600"/>
              </a:spcBef>
              <a:spcAft>
                <a:spcPts val="0"/>
              </a:spcAft>
              <a:buClr>
                <a:schemeClr val="dk1"/>
              </a:buClr>
              <a:buSzPts val="3000"/>
              <a:buFont typeface="Arial"/>
              <a:buNone/>
            </a:pPr>
            <a:r>
              <a:t/>
            </a:r>
            <a:endParaRPr sz="2400">
              <a:solidFill>
                <a:srgbClr val="76A5AF"/>
              </a:solidFill>
              <a:latin typeface="Merriweather"/>
              <a:ea typeface="Merriweather"/>
              <a:cs typeface="Merriweather"/>
              <a:sym typeface="Merriweather"/>
            </a:endParaRPr>
          </a:p>
          <a:p>
            <a:pPr indent="-381000" lvl="0" marL="457200" rtl="0" algn="l">
              <a:lnSpc>
                <a:spcPct val="90000"/>
              </a:lnSpc>
              <a:spcBef>
                <a:spcPts val="600"/>
              </a:spcBef>
              <a:spcAft>
                <a:spcPts val="0"/>
              </a:spcAft>
              <a:buClr>
                <a:srgbClr val="76A5AF"/>
              </a:buClr>
              <a:buSzPts val="2400"/>
              <a:buFont typeface="Merriweather"/>
              <a:buChar char="●"/>
            </a:pPr>
            <a:r>
              <a:rPr lang="en" sz="2400">
                <a:solidFill>
                  <a:srgbClr val="76A5AF"/>
                </a:solidFill>
                <a:latin typeface="Merriweather"/>
                <a:ea typeface="Merriweather"/>
                <a:cs typeface="Merriweather"/>
                <a:sym typeface="Merriweather"/>
              </a:rPr>
              <a:t>There are several types of gastric glands in the stomach and are distributed differentially in the stomach.</a:t>
            </a:r>
            <a:endParaRPr sz="2400">
              <a:solidFill>
                <a:srgbClr val="76A5AF"/>
              </a:solidFill>
              <a:latin typeface="Merriweather"/>
              <a:ea typeface="Merriweather"/>
              <a:cs typeface="Merriweather"/>
              <a:sym typeface="Merriweather"/>
            </a:endParaRPr>
          </a:p>
        </p:txBody>
      </p:sp>
      <p:cxnSp>
        <p:nvCxnSpPr>
          <p:cNvPr id="99" name="Google Shape;99;p14"/>
          <p:cNvCxnSpPr/>
          <p:nvPr/>
        </p:nvCxnSpPr>
        <p:spPr>
          <a:xfrm flipH="1">
            <a:off x="4645820" y="11982480"/>
            <a:ext cx="3600" cy="1125600"/>
          </a:xfrm>
          <a:prstGeom prst="straightConnector1">
            <a:avLst/>
          </a:prstGeom>
          <a:noFill/>
          <a:ln cap="flat" cmpd="sng" w="28575">
            <a:solidFill>
              <a:srgbClr val="B6D7A8"/>
            </a:solidFill>
            <a:prstDash val="dot"/>
            <a:round/>
            <a:headEnd len="med" w="med" type="none"/>
            <a:tailEnd len="med" w="med" type="none"/>
          </a:ln>
        </p:spPr>
      </p:cxnSp>
      <p:cxnSp>
        <p:nvCxnSpPr>
          <p:cNvPr id="100" name="Google Shape;100;p14"/>
          <p:cNvCxnSpPr/>
          <p:nvPr/>
        </p:nvCxnSpPr>
        <p:spPr>
          <a:xfrm flipH="1" rot="10800000">
            <a:off x="4645637" y="13122059"/>
            <a:ext cx="333300" cy="5400"/>
          </a:xfrm>
          <a:prstGeom prst="straightConnector1">
            <a:avLst/>
          </a:prstGeom>
          <a:noFill/>
          <a:ln cap="flat" cmpd="sng" w="28575">
            <a:solidFill>
              <a:srgbClr val="B6D7A8"/>
            </a:solidFill>
            <a:prstDash val="dot"/>
            <a:round/>
            <a:headEnd len="med" w="med" type="none"/>
            <a:tailEnd len="med" w="med" type="none"/>
          </a:ln>
        </p:spPr>
      </p:cxnSp>
      <p:sp>
        <p:nvSpPr>
          <p:cNvPr id="101" name="Google Shape;101;p14"/>
          <p:cNvSpPr/>
          <p:nvPr/>
        </p:nvSpPr>
        <p:spPr>
          <a:xfrm>
            <a:off x="4989627" y="12704881"/>
            <a:ext cx="2588700" cy="795000"/>
          </a:xfrm>
          <a:prstGeom prst="roundRect">
            <a:avLst>
              <a:gd fmla="val 16667" name="adj"/>
            </a:avLst>
          </a:prstGeom>
          <a:solidFill>
            <a:srgbClr val="D9EAD3"/>
          </a:solidFill>
          <a:ln>
            <a:noFill/>
          </a:ln>
        </p:spPr>
        <p:txBody>
          <a:bodyPr anchorCtr="0" anchor="ctr" bIns="140950" lIns="140950" spcFirstLastPara="1" rIns="140950" wrap="square" tIns="140950">
            <a:noAutofit/>
          </a:bodyPr>
          <a:lstStyle/>
          <a:p>
            <a:pPr indent="0" lvl="0" marL="0" rtl="0" algn="ctr">
              <a:spcBef>
                <a:spcPts val="0"/>
              </a:spcBef>
              <a:spcAft>
                <a:spcPts val="0"/>
              </a:spcAft>
              <a:buNone/>
            </a:pPr>
            <a:r>
              <a:rPr b="1" lang="en" sz="1800">
                <a:solidFill>
                  <a:srgbClr val="FFFFFF"/>
                </a:solidFill>
                <a:latin typeface="Merriweather"/>
                <a:ea typeface="Merriweather"/>
                <a:cs typeface="Merriweather"/>
                <a:sym typeface="Merriweather"/>
              </a:rPr>
              <a:t>antrum</a:t>
            </a:r>
            <a:endParaRPr b="1" sz="1800">
              <a:solidFill>
                <a:srgbClr val="FFFFFF"/>
              </a:solidFill>
              <a:latin typeface="Merriweather"/>
              <a:ea typeface="Merriweather"/>
              <a:cs typeface="Merriweather"/>
              <a:sym typeface="Merriweather"/>
            </a:endParaRPr>
          </a:p>
        </p:txBody>
      </p:sp>
      <p:pic>
        <p:nvPicPr>
          <p:cNvPr descr="26-24" id="102" name="Google Shape;102;p14"/>
          <p:cNvPicPr preferRelativeResize="0"/>
          <p:nvPr/>
        </p:nvPicPr>
        <p:blipFill rotWithShape="1">
          <a:blip r:embed="rId5">
            <a:alphaModFix/>
          </a:blip>
          <a:srcRect b="0" l="47528" r="0" t="0"/>
          <a:stretch/>
        </p:blipFill>
        <p:spPr>
          <a:xfrm>
            <a:off x="9381425" y="6713175"/>
            <a:ext cx="2974364" cy="3682850"/>
          </a:xfrm>
          <a:prstGeom prst="rect">
            <a:avLst/>
          </a:prstGeom>
          <a:noFill/>
          <a:ln>
            <a:noFill/>
          </a:ln>
        </p:spPr>
      </p:pic>
      <p:sp>
        <p:nvSpPr>
          <p:cNvPr id="103" name="Google Shape;103;p14"/>
          <p:cNvSpPr txBox="1"/>
          <p:nvPr/>
        </p:nvSpPr>
        <p:spPr>
          <a:xfrm>
            <a:off x="10455075" y="9597750"/>
            <a:ext cx="1707900" cy="35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rgbClr val="93C47D"/>
                </a:solidFill>
                <a:latin typeface="Merriweather"/>
                <a:ea typeface="Merriweather"/>
                <a:cs typeface="Merriweather"/>
                <a:sym typeface="Merriweather"/>
              </a:rPr>
              <a:t>Caudad</a:t>
            </a:r>
            <a:endParaRPr>
              <a:solidFill>
                <a:srgbClr val="93C47D"/>
              </a:solidFill>
            </a:endParaRPr>
          </a:p>
        </p:txBody>
      </p:sp>
      <p:sp>
        <p:nvSpPr>
          <p:cNvPr id="104" name="Google Shape;104;p14"/>
          <p:cNvSpPr txBox="1"/>
          <p:nvPr/>
        </p:nvSpPr>
        <p:spPr>
          <a:xfrm>
            <a:off x="9761450" y="7985725"/>
            <a:ext cx="960900" cy="35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93C47D"/>
                </a:solidFill>
                <a:latin typeface="Merriweather"/>
                <a:ea typeface="Merriweather"/>
                <a:cs typeface="Merriweather"/>
                <a:sym typeface="Merriweather"/>
              </a:rPr>
              <a:t>orad</a:t>
            </a:r>
            <a:endParaRPr>
              <a:solidFill>
                <a:srgbClr val="93C47D"/>
              </a:solidFill>
            </a:endParaRPr>
          </a:p>
        </p:txBody>
      </p:sp>
      <p:sp>
        <p:nvSpPr>
          <p:cNvPr id="105" name="Google Shape;105;p14"/>
          <p:cNvSpPr txBox="1"/>
          <p:nvPr/>
        </p:nvSpPr>
        <p:spPr>
          <a:xfrm>
            <a:off x="10455075" y="10230900"/>
            <a:ext cx="2282700" cy="48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Merriweather"/>
                <a:ea typeface="Merriweather"/>
                <a:cs typeface="Merriweather"/>
                <a:sym typeface="Merriweather"/>
              </a:rPr>
              <a:t>Figure 3-1 </a:t>
            </a:r>
            <a:endParaRPr b="1" sz="2200">
              <a:latin typeface="Merriweather"/>
              <a:ea typeface="Merriweather"/>
              <a:cs typeface="Merriweather"/>
              <a:sym typeface="Merriweather"/>
            </a:endParaRPr>
          </a:p>
        </p:txBody>
      </p:sp>
      <p:sp>
        <p:nvSpPr>
          <p:cNvPr id="106" name="Google Shape;106;p14"/>
          <p:cNvSpPr txBox="1"/>
          <p:nvPr/>
        </p:nvSpPr>
        <p:spPr>
          <a:xfrm>
            <a:off x="10205650" y="13750975"/>
            <a:ext cx="2282700" cy="71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Merriweather"/>
                <a:ea typeface="Merriweather"/>
                <a:cs typeface="Merriweather"/>
                <a:sym typeface="Merriweather"/>
              </a:rPr>
              <a:t>Figure 3-2</a:t>
            </a:r>
            <a:endParaRPr b="1" sz="2200">
              <a:latin typeface="Merriweather"/>
              <a:ea typeface="Merriweather"/>
              <a:cs typeface="Merriweather"/>
              <a:sym typeface="Merriweather"/>
            </a:endParaRPr>
          </a:p>
        </p:txBody>
      </p:sp>
      <p:sp>
        <p:nvSpPr>
          <p:cNvPr id="107" name="Google Shape;107;p14"/>
          <p:cNvSpPr txBox="1"/>
          <p:nvPr/>
        </p:nvSpPr>
        <p:spPr>
          <a:xfrm>
            <a:off x="9720750" y="18518900"/>
            <a:ext cx="2974500" cy="55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Merriweather"/>
                <a:ea typeface="Merriweather"/>
                <a:cs typeface="Merriweather"/>
                <a:sym typeface="Merriweather"/>
              </a:rPr>
              <a:t>Figure 3-3</a:t>
            </a:r>
            <a:endParaRPr b="1" sz="2200">
              <a:latin typeface="Merriweather"/>
              <a:ea typeface="Merriweather"/>
              <a:cs typeface="Merriweather"/>
              <a:sym typeface="Merriweathe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5"/>
          <p:cNvSpPr/>
          <p:nvPr/>
        </p:nvSpPr>
        <p:spPr>
          <a:xfrm>
            <a:off x="0" y="3704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13" name="Google Shape;113;p15"/>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14" name="Google Shape;114;p15"/>
          <p:cNvSpPr txBox="1"/>
          <p:nvPr/>
        </p:nvSpPr>
        <p:spPr>
          <a:xfrm>
            <a:off x="1880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2</a:t>
            </a:r>
            <a:endParaRPr sz="4500">
              <a:solidFill>
                <a:srgbClr val="FFFFFF"/>
              </a:solidFill>
              <a:latin typeface="Oswald"/>
              <a:ea typeface="Oswald"/>
              <a:cs typeface="Oswald"/>
              <a:sym typeface="Oswald"/>
            </a:endParaRPr>
          </a:p>
        </p:txBody>
      </p:sp>
      <p:sp>
        <p:nvSpPr>
          <p:cNvPr id="115" name="Google Shape;115;p15"/>
          <p:cNvSpPr txBox="1"/>
          <p:nvPr/>
        </p:nvSpPr>
        <p:spPr>
          <a:xfrm>
            <a:off x="929925" y="321600"/>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900">
                <a:solidFill>
                  <a:srgbClr val="FFFFFF"/>
                </a:solidFill>
                <a:latin typeface="Oswald"/>
                <a:ea typeface="Oswald"/>
                <a:cs typeface="Oswald"/>
                <a:sym typeface="Oswald"/>
              </a:rPr>
              <a:t>PHYSIOLOGY OF THE STOMACH AND REGULATION OF GASTRIC SECRETIONS </a:t>
            </a:r>
            <a:endParaRPr sz="2900">
              <a:solidFill>
                <a:srgbClr val="FFFFFF"/>
              </a:solidFill>
              <a:latin typeface="Oswald"/>
              <a:ea typeface="Oswald"/>
              <a:cs typeface="Oswald"/>
              <a:sym typeface="Oswald"/>
            </a:endParaRPr>
          </a:p>
        </p:txBody>
      </p:sp>
      <p:sp>
        <p:nvSpPr>
          <p:cNvPr id="116" name="Google Shape;116;p15"/>
          <p:cNvSpPr txBox="1"/>
          <p:nvPr/>
        </p:nvSpPr>
        <p:spPr>
          <a:xfrm>
            <a:off x="554619" y="1385900"/>
            <a:ext cx="113319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Clr>
                <a:srgbClr val="953735"/>
              </a:buClr>
              <a:buSzPts val="3500"/>
              <a:buFont typeface="Arial Black"/>
              <a:buNone/>
            </a:pPr>
            <a:r>
              <a:rPr lang="en" sz="3600">
                <a:highlight>
                  <a:srgbClr val="D9EAD3"/>
                </a:highlight>
                <a:latin typeface="Oswald"/>
                <a:ea typeface="Oswald"/>
                <a:cs typeface="Oswald"/>
                <a:sym typeface="Oswald"/>
              </a:rPr>
              <a:t>Types of Gastric Glands:</a:t>
            </a:r>
            <a:endParaRPr sz="3600">
              <a:highlight>
                <a:srgbClr val="D9EAD3"/>
              </a:highlight>
              <a:latin typeface="Oswald"/>
              <a:ea typeface="Oswald"/>
              <a:cs typeface="Oswald"/>
              <a:sym typeface="Oswald"/>
            </a:endParaRPr>
          </a:p>
        </p:txBody>
      </p:sp>
      <p:graphicFrame>
        <p:nvGraphicFramePr>
          <p:cNvPr id="117" name="Google Shape;117;p15"/>
          <p:cNvGraphicFramePr/>
          <p:nvPr/>
        </p:nvGraphicFramePr>
        <p:xfrm>
          <a:off x="270700" y="2390563"/>
          <a:ext cx="3000000" cy="3000000"/>
        </p:xfrm>
        <a:graphic>
          <a:graphicData uri="http://schemas.openxmlformats.org/drawingml/2006/table">
            <a:tbl>
              <a:tblPr>
                <a:noFill/>
                <a:tableStyleId>{8C40E094-604B-43D1-9B7E-8D23D50C6497}</a:tableStyleId>
              </a:tblPr>
              <a:tblGrid>
                <a:gridCol w="2482425"/>
                <a:gridCol w="3521800"/>
                <a:gridCol w="3683275"/>
                <a:gridCol w="3229175"/>
              </a:tblGrid>
              <a:tr h="690875">
                <a:tc>
                  <a:txBody>
                    <a:bodyPr/>
                    <a:lstStyle/>
                    <a:p>
                      <a:pPr indent="0" lvl="0" marL="0" rtl="0" algn="ctr">
                        <a:spcBef>
                          <a:spcPts val="0"/>
                        </a:spcBef>
                        <a:spcAft>
                          <a:spcPts val="0"/>
                        </a:spcAft>
                        <a:buNone/>
                      </a:pPr>
                      <a:r>
                        <a:t/>
                      </a:r>
                      <a:endParaRPr sz="1800">
                        <a:solidFill>
                          <a:srgbClr val="FFFFFF"/>
                        </a:solidFill>
                        <a:latin typeface="Merriweather Black"/>
                        <a:ea typeface="Merriweather Black"/>
                        <a:cs typeface="Merriweather Black"/>
                        <a:sym typeface="Merriweather Black"/>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 sz="1800">
                          <a:solidFill>
                            <a:srgbClr val="FFFFFF"/>
                          </a:solidFill>
                          <a:latin typeface="Merriweather Black"/>
                          <a:ea typeface="Merriweather Black"/>
                          <a:cs typeface="Merriweather Black"/>
                          <a:sym typeface="Merriweather Black"/>
                        </a:rPr>
                        <a:t>Mucus secreting glands</a:t>
                      </a:r>
                      <a:endParaRPr sz="1800">
                        <a:solidFill>
                          <a:srgbClr val="FFFFFF"/>
                        </a:solidFill>
                        <a:latin typeface="Merriweather Black"/>
                        <a:ea typeface="Merriweather Black"/>
                        <a:cs typeface="Merriweather Black"/>
                        <a:sym typeface="Merriweather Black"/>
                      </a:endParaRPr>
                    </a:p>
                    <a:p>
                      <a:pPr indent="0" lvl="0" marL="0" rtl="0" algn="ctr">
                        <a:spcBef>
                          <a:spcPts val="0"/>
                        </a:spcBef>
                        <a:spcAft>
                          <a:spcPts val="0"/>
                        </a:spcAft>
                        <a:buNone/>
                      </a:pPr>
                      <a:r>
                        <a:rPr lang="en" sz="1800">
                          <a:solidFill>
                            <a:srgbClr val="8E7CC3"/>
                          </a:solidFill>
                          <a:latin typeface="Merriweather Black"/>
                          <a:ea typeface="Merriweather Black"/>
                          <a:cs typeface="Merriweather Black"/>
                          <a:sym typeface="Merriweather Black"/>
                        </a:rPr>
                        <a:t>(cardiac glands)</a:t>
                      </a:r>
                      <a:endParaRPr sz="1800">
                        <a:solidFill>
                          <a:srgbClr val="8E7CC3"/>
                        </a:solidFill>
                        <a:latin typeface="Merriweather Black"/>
                        <a:ea typeface="Merriweather Black"/>
                        <a:cs typeface="Merriweather Black"/>
                        <a:sym typeface="Merriweather Black"/>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D9EAD3"/>
                      </a:solidFill>
                      <a:prstDash val="dashDot"/>
                      <a:round/>
                      <a:headEnd len="sm" w="sm" type="none"/>
                      <a:tailEnd len="sm" w="sm" type="none"/>
                    </a:lnB>
                    <a:solidFill>
                      <a:srgbClr val="B6D7A8"/>
                    </a:solidFill>
                  </a:tcPr>
                </a:tc>
                <a:tc>
                  <a:txBody>
                    <a:bodyPr/>
                    <a:lstStyle/>
                    <a:p>
                      <a:pPr indent="0" lvl="0" marL="0" rtl="0" algn="ctr">
                        <a:spcBef>
                          <a:spcPts val="0"/>
                        </a:spcBef>
                        <a:spcAft>
                          <a:spcPts val="0"/>
                        </a:spcAft>
                        <a:buNone/>
                      </a:pPr>
                      <a:r>
                        <a:rPr lang="en" sz="1800">
                          <a:solidFill>
                            <a:srgbClr val="FFFFFF"/>
                          </a:solidFill>
                          <a:latin typeface="Merriweather Black"/>
                          <a:ea typeface="Merriweather Black"/>
                          <a:cs typeface="Merriweather Black"/>
                          <a:sym typeface="Merriweather Black"/>
                        </a:rPr>
                        <a:t>oxyntic(parietal)glands</a:t>
                      </a:r>
                      <a:endParaRPr sz="1800">
                        <a:solidFill>
                          <a:srgbClr val="FFFFFF"/>
                        </a:solidFill>
                        <a:latin typeface="Merriweather Black"/>
                        <a:ea typeface="Merriweather Black"/>
                        <a:cs typeface="Merriweather Black"/>
                        <a:sym typeface="Merriweather Black"/>
                      </a:endParaRPr>
                    </a:p>
                    <a:p>
                      <a:pPr indent="0" lvl="0" marL="0" rtl="0" algn="ctr">
                        <a:spcBef>
                          <a:spcPts val="0"/>
                        </a:spcBef>
                        <a:spcAft>
                          <a:spcPts val="0"/>
                        </a:spcAft>
                        <a:buNone/>
                      </a:pPr>
                      <a:r>
                        <a:rPr lang="en" sz="1800">
                          <a:solidFill>
                            <a:srgbClr val="8E7CC3"/>
                          </a:solidFill>
                          <a:latin typeface="Merriweather Black"/>
                          <a:ea typeface="Merriweather Black"/>
                          <a:cs typeface="Merriweather Black"/>
                          <a:sym typeface="Merriweather Black"/>
                        </a:rPr>
                        <a:t>(most abundant glands)</a:t>
                      </a:r>
                      <a:endParaRPr sz="1800">
                        <a:solidFill>
                          <a:srgbClr val="8E7CC3"/>
                        </a:solidFill>
                        <a:latin typeface="Merriweather Black"/>
                        <a:ea typeface="Merriweather Black"/>
                        <a:cs typeface="Merriweather Black"/>
                        <a:sym typeface="Merriweather Black"/>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D9EAD3"/>
                      </a:solidFill>
                      <a:prstDash val="dashDot"/>
                      <a:round/>
                      <a:headEnd len="sm" w="sm" type="none"/>
                      <a:tailEnd len="sm" w="sm" type="none"/>
                    </a:lnB>
                    <a:solidFill>
                      <a:srgbClr val="B6D7A8"/>
                    </a:solidFill>
                  </a:tcPr>
                </a:tc>
                <a:tc>
                  <a:txBody>
                    <a:bodyPr/>
                    <a:lstStyle/>
                    <a:p>
                      <a:pPr indent="0" lvl="0" marL="0" rtl="0" algn="ctr">
                        <a:spcBef>
                          <a:spcPts val="0"/>
                        </a:spcBef>
                        <a:spcAft>
                          <a:spcPts val="0"/>
                        </a:spcAft>
                        <a:buNone/>
                      </a:pPr>
                      <a:r>
                        <a:rPr lang="en" sz="1800">
                          <a:solidFill>
                            <a:srgbClr val="FFFFFF"/>
                          </a:solidFill>
                          <a:latin typeface="Merriweather Black"/>
                          <a:ea typeface="Merriweather Black"/>
                          <a:cs typeface="Merriweather Black"/>
                          <a:sym typeface="Merriweather Black"/>
                        </a:rPr>
                        <a:t>Pyloric glands</a:t>
                      </a:r>
                      <a:endParaRPr sz="1800">
                        <a:solidFill>
                          <a:srgbClr val="FFFFFF"/>
                        </a:solidFill>
                        <a:latin typeface="Merriweather Black"/>
                        <a:ea typeface="Merriweather Black"/>
                        <a:cs typeface="Merriweather Black"/>
                        <a:sym typeface="Merriweather Black"/>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D9EAD3"/>
                      </a:solidFill>
                      <a:prstDash val="dashDot"/>
                      <a:round/>
                      <a:headEnd len="sm" w="sm" type="none"/>
                      <a:tailEnd len="sm" w="sm" type="none"/>
                    </a:lnB>
                    <a:solidFill>
                      <a:srgbClr val="B6D7A8"/>
                    </a:solidFill>
                  </a:tcPr>
                </a:tc>
              </a:tr>
              <a:tr h="690875">
                <a:tc>
                  <a:txBody>
                    <a:bodyPr/>
                    <a:lstStyle/>
                    <a:p>
                      <a:pPr indent="0" lvl="0" marL="0" rtl="0" algn="ctr">
                        <a:spcBef>
                          <a:spcPts val="0"/>
                        </a:spcBef>
                        <a:spcAft>
                          <a:spcPts val="0"/>
                        </a:spcAft>
                        <a:buNone/>
                      </a:pPr>
                      <a:r>
                        <a:rPr lang="en" sz="1800">
                          <a:solidFill>
                            <a:srgbClr val="FFFFFF"/>
                          </a:solidFill>
                          <a:latin typeface="Merriweather Black"/>
                          <a:ea typeface="Merriweather Black"/>
                          <a:cs typeface="Merriweather Black"/>
                          <a:sym typeface="Merriweather Black"/>
                        </a:rPr>
                        <a:t>Types of cells</a:t>
                      </a:r>
                      <a:endParaRPr sz="1800">
                        <a:solidFill>
                          <a:srgbClr val="FFFFFF"/>
                        </a:solidFill>
                        <a:latin typeface="Merriweather Black"/>
                        <a:ea typeface="Merriweather Black"/>
                        <a:cs typeface="Merriweather Black"/>
                        <a:sym typeface="Merriweather Black"/>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D9EAD3"/>
                      </a:solidFill>
                      <a:prstDash val="dashDot"/>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
                          <a:solidFill>
                            <a:schemeClr val="dk1"/>
                          </a:solidFill>
                          <a:latin typeface="Merriweather"/>
                          <a:ea typeface="Merriweather"/>
                          <a:cs typeface="Merriweather"/>
                          <a:sym typeface="Merriweather"/>
                        </a:rPr>
                        <a:t>-</a:t>
                      </a:r>
                      <a:endParaRPr>
                        <a:solidFill>
                          <a:schemeClr val="dk1"/>
                        </a:solidFill>
                        <a:latin typeface="Merriweather"/>
                        <a:ea typeface="Merriweather"/>
                        <a:cs typeface="Merriweather"/>
                        <a:sym typeface="Merriweather"/>
                      </a:endParaRPr>
                    </a:p>
                  </a:txBody>
                  <a:tcPr marT="91425" marB="91425" marR="91425" marL="91425" anchor="ctr">
                    <a:lnL cap="flat" cmpd="sng" w="28575">
                      <a:solidFill>
                        <a:srgbClr val="D9EAD3"/>
                      </a:solidFill>
                      <a:prstDash val="dashDot"/>
                      <a:round/>
                      <a:headEnd len="sm" w="sm" type="none"/>
                      <a:tailEnd len="sm" w="sm" type="none"/>
                    </a:lnL>
                    <a:lnR cap="flat" cmpd="sng" w="28575">
                      <a:solidFill>
                        <a:srgbClr val="D9EAD3"/>
                      </a:solidFill>
                      <a:prstDash val="dashDot"/>
                      <a:round/>
                      <a:headEnd len="sm" w="sm" type="none"/>
                      <a:tailEnd len="sm" w="sm" type="none"/>
                    </a:lnR>
                    <a:lnT cap="flat" cmpd="sng" w="28575">
                      <a:solidFill>
                        <a:srgbClr val="D9EAD3"/>
                      </a:solidFill>
                      <a:prstDash val="dashDot"/>
                      <a:round/>
                      <a:headEnd len="sm" w="sm" type="none"/>
                      <a:tailEnd len="sm" w="sm" type="none"/>
                    </a:lnT>
                    <a:lnB cap="flat" cmpd="sng" w="28575">
                      <a:solidFill>
                        <a:srgbClr val="D9EAD3"/>
                      </a:solidFill>
                      <a:prstDash val="dashDot"/>
                      <a:round/>
                      <a:headEnd len="sm" w="sm" type="none"/>
                      <a:tailEnd len="sm" w="sm" type="none"/>
                    </a:lnB>
                  </a:tcPr>
                </a:tc>
                <a:tc>
                  <a:txBody>
                    <a:bodyPr/>
                    <a:lstStyle/>
                    <a:p>
                      <a:pPr indent="0" lvl="0" marL="0" rtl="0" algn="ctr">
                        <a:spcBef>
                          <a:spcPts val="560"/>
                        </a:spcBef>
                        <a:spcAft>
                          <a:spcPts val="0"/>
                        </a:spcAft>
                        <a:buNone/>
                      </a:pPr>
                      <a:r>
                        <a:rPr lang="en" sz="1600">
                          <a:solidFill>
                            <a:srgbClr val="8E7CC3"/>
                          </a:solidFill>
                          <a:latin typeface="Merriweather"/>
                          <a:ea typeface="Merriweather"/>
                          <a:cs typeface="Merriweather"/>
                          <a:sym typeface="Merriweather"/>
                        </a:rPr>
                        <a:t> Mucus neck cells</a:t>
                      </a:r>
                      <a:endParaRPr sz="1600">
                        <a:solidFill>
                          <a:srgbClr val="8E7CC3"/>
                        </a:solidFill>
                        <a:latin typeface="Merriweather"/>
                        <a:ea typeface="Merriweather"/>
                        <a:cs typeface="Merriweather"/>
                        <a:sym typeface="Merriweather"/>
                      </a:endParaRPr>
                    </a:p>
                    <a:p>
                      <a:pPr indent="0" lvl="0" marL="0" rtl="0" algn="ctr">
                        <a:spcBef>
                          <a:spcPts val="560"/>
                        </a:spcBef>
                        <a:spcAft>
                          <a:spcPts val="0"/>
                        </a:spcAft>
                        <a:buNone/>
                      </a:pPr>
                      <a:r>
                        <a:rPr lang="en" sz="1600">
                          <a:solidFill>
                            <a:srgbClr val="8E7CC3"/>
                          </a:solidFill>
                          <a:latin typeface="Merriweather"/>
                          <a:ea typeface="Merriweather"/>
                          <a:cs typeface="Merriweather"/>
                          <a:sym typeface="Merriweather"/>
                        </a:rPr>
                        <a:t>Peptic (Chief) cells</a:t>
                      </a:r>
                      <a:endParaRPr sz="1600">
                        <a:solidFill>
                          <a:srgbClr val="8E7CC3"/>
                        </a:solidFill>
                        <a:latin typeface="Merriweather"/>
                        <a:ea typeface="Merriweather"/>
                        <a:cs typeface="Merriweather"/>
                        <a:sym typeface="Merriweather"/>
                      </a:endParaRPr>
                    </a:p>
                    <a:p>
                      <a:pPr indent="0" lvl="0" marL="0" rtl="0" algn="ctr">
                        <a:spcBef>
                          <a:spcPts val="560"/>
                        </a:spcBef>
                        <a:spcAft>
                          <a:spcPts val="0"/>
                        </a:spcAft>
                        <a:buNone/>
                      </a:pPr>
                      <a:r>
                        <a:rPr lang="en" sz="1600">
                          <a:solidFill>
                            <a:srgbClr val="8E7CC3"/>
                          </a:solidFill>
                          <a:latin typeface="Merriweather"/>
                          <a:ea typeface="Merriweather"/>
                          <a:cs typeface="Merriweather"/>
                          <a:sym typeface="Merriweather"/>
                        </a:rPr>
                        <a:t> Parietal cells (Oxyntic cells)</a:t>
                      </a:r>
                      <a:endParaRPr sz="1600">
                        <a:solidFill>
                          <a:srgbClr val="8E7CC3"/>
                        </a:solidFill>
                        <a:latin typeface="Merriweather"/>
                        <a:ea typeface="Merriweather"/>
                        <a:cs typeface="Merriweather"/>
                        <a:sym typeface="Merriweather"/>
                      </a:endParaRPr>
                    </a:p>
                  </a:txBody>
                  <a:tcPr marT="91425" marB="91425" marR="91425" marL="91425" anchor="ctr">
                    <a:lnL cap="flat" cmpd="sng" w="28575">
                      <a:solidFill>
                        <a:srgbClr val="D9EAD3"/>
                      </a:solidFill>
                      <a:prstDash val="dashDot"/>
                      <a:round/>
                      <a:headEnd len="sm" w="sm" type="none"/>
                      <a:tailEnd len="sm" w="sm" type="none"/>
                    </a:lnL>
                    <a:lnR cap="flat" cmpd="sng" w="28575">
                      <a:solidFill>
                        <a:srgbClr val="D9EAD3"/>
                      </a:solidFill>
                      <a:prstDash val="dashDot"/>
                      <a:round/>
                      <a:headEnd len="sm" w="sm" type="none"/>
                      <a:tailEnd len="sm" w="sm" type="none"/>
                    </a:lnR>
                    <a:lnT cap="flat" cmpd="sng" w="28575">
                      <a:solidFill>
                        <a:srgbClr val="D9EAD3"/>
                      </a:solidFill>
                      <a:prstDash val="dashDot"/>
                      <a:round/>
                      <a:headEnd len="sm" w="sm" type="none"/>
                      <a:tailEnd len="sm" w="sm" type="none"/>
                    </a:lnT>
                    <a:lnB cap="flat" cmpd="sng" w="28575">
                      <a:solidFill>
                        <a:srgbClr val="D9EAD3"/>
                      </a:solidFill>
                      <a:prstDash val="dashDot"/>
                      <a:round/>
                      <a:headEnd len="sm" w="sm" type="none"/>
                      <a:tailEnd len="sm" w="sm" type="none"/>
                    </a:lnB>
                  </a:tcPr>
                </a:tc>
                <a:tc>
                  <a:txBody>
                    <a:bodyPr/>
                    <a:lstStyle/>
                    <a:p>
                      <a:pPr indent="0" lvl="0" marL="0" rtl="0" algn="ctr">
                        <a:spcBef>
                          <a:spcPts val="0"/>
                        </a:spcBef>
                        <a:spcAft>
                          <a:spcPts val="0"/>
                        </a:spcAft>
                        <a:buNone/>
                      </a:pPr>
                      <a:r>
                        <a:rPr lang="en" sz="1600">
                          <a:solidFill>
                            <a:srgbClr val="8E7CC3"/>
                          </a:solidFill>
                          <a:latin typeface="Merriweather"/>
                          <a:ea typeface="Merriweather"/>
                          <a:cs typeface="Merriweather"/>
                          <a:sym typeface="Merriweather"/>
                        </a:rPr>
                        <a:t>Many G cells</a:t>
                      </a:r>
                      <a:endParaRPr sz="1600">
                        <a:solidFill>
                          <a:srgbClr val="8E7CC3"/>
                        </a:solidFill>
                        <a:latin typeface="Merriweather"/>
                        <a:ea typeface="Merriweather"/>
                        <a:cs typeface="Merriweather"/>
                        <a:sym typeface="Merriweather"/>
                      </a:endParaRPr>
                    </a:p>
                  </a:txBody>
                  <a:tcPr marT="91425" marB="91425" marR="91425" marL="91425" anchor="ctr">
                    <a:lnL cap="flat" cmpd="sng" w="28575">
                      <a:solidFill>
                        <a:srgbClr val="D9EAD3"/>
                      </a:solidFill>
                      <a:prstDash val="dashDot"/>
                      <a:round/>
                      <a:headEnd len="sm" w="sm" type="none"/>
                      <a:tailEnd len="sm" w="sm" type="none"/>
                    </a:lnL>
                    <a:lnR cap="flat" cmpd="sng" w="28575">
                      <a:solidFill>
                        <a:srgbClr val="D9EAD3"/>
                      </a:solidFill>
                      <a:prstDash val="dashDot"/>
                      <a:round/>
                      <a:headEnd len="sm" w="sm" type="none"/>
                      <a:tailEnd len="sm" w="sm" type="none"/>
                    </a:lnR>
                    <a:lnT cap="flat" cmpd="sng" w="28575">
                      <a:solidFill>
                        <a:srgbClr val="D9EAD3"/>
                      </a:solidFill>
                      <a:prstDash val="dashDot"/>
                      <a:round/>
                      <a:headEnd len="sm" w="sm" type="none"/>
                      <a:tailEnd len="sm" w="sm" type="none"/>
                    </a:lnT>
                    <a:lnB cap="flat" cmpd="sng" w="28575">
                      <a:solidFill>
                        <a:srgbClr val="D9EAD3"/>
                      </a:solidFill>
                      <a:prstDash val="dashDot"/>
                      <a:round/>
                      <a:headEnd len="sm" w="sm" type="none"/>
                      <a:tailEnd len="sm" w="sm" type="none"/>
                    </a:lnB>
                  </a:tcPr>
                </a:tc>
              </a:tr>
              <a:tr h="690875">
                <a:tc>
                  <a:txBody>
                    <a:bodyPr/>
                    <a:lstStyle/>
                    <a:p>
                      <a:pPr indent="0" lvl="0" marL="0" rtl="0" algn="ctr">
                        <a:spcBef>
                          <a:spcPts val="0"/>
                        </a:spcBef>
                        <a:spcAft>
                          <a:spcPts val="0"/>
                        </a:spcAft>
                        <a:buNone/>
                      </a:pPr>
                      <a:r>
                        <a:rPr lang="en" sz="1800">
                          <a:solidFill>
                            <a:srgbClr val="FFFFFF"/>
                          </a:solidFill>
                          <a:latin typeface="Merriweather Black"/>
                          <a:ea typeface="Merriweather Black"/>
                          <a:cs typeface="Merriweather Black"/>
                          <a:sym typeface="Merriweather Black"/>
                        </a:rPr>
                        <a:t>secrete</a:t>
                      </a:r>
                      <a:endParaRPr sz="1800">
                        <a:solidFill>
                          <a:srgbClr val="FFFFFF"/>
                        </a:solidFill>
                        <a:latin typeface="Merriweather Black"/>
                        <a:ea typeface="Merriweather Black"/>
                        <a:cs typeface="Merriweather Black"/>
                        <a:sym typeface="Merriweather Black"/>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D9EAD3"/>
                      </a:solidFill>
                      <a:prstDash val="dashDot"/>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Clr>
                          <a:schemeClr val="dk1"/>
                        </a:buClr>
                        <a:buSzPts val="1800"/>
                        <a:buFont typeface="Arial"/>
                        <a:buNone/>
                      </a:pPr>
                      <a:r>
                        <a:rPr lang="en" sz="1600">
                          <a:solidFill>
                            <a:schemeClr val="dk1"/>
                          </a:solidFill>
                          <a:latin typeface="Merriweather"/>
                          <a:ea typeface="Merriweather"/>
                          <a:cs typeface="Merriweather"/>
                          <a:sym typeface="Merriweather"/>
                        </a:rPr>
                        <a:t> Mucus</a:t>
                      </a:r>
                      <a:endParaRPr sz="1600">
                        <a:solidFill>
                          <a:schemeClr val="dk1"/>
                        </a:solidFill>
                        <a:latin typeface="Merriweather"/>
                        <a:ea typeface="Merriweather"/>
                        <a:cs typeface="Merriweather"/>
                        <a:sym typeface="Merriweather"/>
                      </a:endParaRPr>
                    </a:p>
                    <a:p>
                      <a:pPr indent="0" lvl="0" marL="0" rtl="0" algn="ctr">
                        <a:spcBef>
                          <a:spcPts val="0"/>
                        </a:spcBef>
                        <a:spcAft>
                          <a:spcPts val="0"/>
                        </a:spcAft>
                        <a:buClr>
                          <a:schemeClr val="dk1"/>
                        </a:buClr>
                        <a:buSzPts val="1800"/>
                        <a:buFont typeface="Arial"/>
                        <a:buNone/>
                      </a:pPr>
                      <a:r>
                        <a:rPr lang="en" sz="1600">
                          <a:solidFill>
                            <a:schemeClr val="dk1"/>
                          </a:solidFill>
                          <a:latin typeface="Merriweather"/>
                          <a:ea typeface="Merriweather"/>
                          <a:cs typeface="Merriweather"/>
                          <a:sym typeface="Merriweather"/>
                        </a:rPr>
                        <a:t>HCO3</a:t>
                      </a:r>
                      <a:endParaRPr sz="1600">
                        <a:latin typeface="Merriweather"/>
                        <a:ea typeface="Merriweather"/>
                        <a:cs typeface="Merriweather"/>
                        <a:sym typeface="Merriweather"/>
                      </a:endParaRPr>
                    </a:p>
                  </a:txBody>
                  <a:tcPr marT="91425" marB="91425" marR="91425" marL="91425" anchor="ctr">
                    <a:lnL cap="flat" cmpd="sng" w="28575">
                      <a:solidFill>
                        <a:srgbClr val="D9EAD3"/>
                      </a:solidFill>
                      <a:prstDash val="dashDot"/>
                      <a:round/>
                      <a:headEnd len="sm" w="sm" type="none"/>
                      <a:tailEnd len="sm" w="sm" type="none"/>
                    </a:lnL>
                    <a:lnR cap="flat" cmpd="sng" w="28575">
                      <a:solidFill>
                        <a:srgbClr val="D9EAD3"/>
                      </a:solidFill>
                      <a:prstDash val="dashDot"/>
                      <a:round/>
                      <a:headEnd len="sm" w="sm" type="none"/>
                      <a:tailEnd len="sm" w="sm" type="none"/>
                    </a:lnR>
                    <a:lnT cap="flat" cmpd="sng" w="28575">
                      <a:solidFill>
                        <a:srgbClr val="D9EAD3"/>
                      </a:solidFill>
                      <a:prstDash val="dashDot"/>
                      <a:round/>
                      <a:headEnd len="sm" w="sm" type="none"/>
                      <a:tailEnd len="sm" w="sm" type="none"/>
                    </a:lnT>
                    <a:lnB cap="flat" cmpd="sng" w="28575">
                      <a:solidFill>
                        <a:srgbClr val="D9EAD3"/>
                      </a:solidFill>
                      <a:prstDash val="dashDot"/>
                      <a:round/>
                      <a:headEnd len="sm" w="sm" type="none"/>
                      <a:tailEnd len="sm" w="sm" type="none"/>
                    </a:lnB>
                  </a:tcPr>
                </a:tc>
                <a:tc>
                  <a:txBody>
                    <a:bodyPr/>
                    <a:lstStyle/>
                    <a:p>
                      <a:pPr indent="0" lvl="0" marL="0" rtl="0" algn="ctr">
                        <a:spcBef>
                          <a:spcPts val="0"/>
                        </a:spcBef>
                        <a:spcAft>
                          <a:spcPts val="0"/>
                        </a:spcAft>
                        <a:buClr>
                          <a:schemeClr val="dk1"/>
                        </a:buClr>
                        <a:buSzPts val="1800"/>
                        <a:buFont typeface="Arial"/>
                        <a:buNone/>
                      </a:pPr>
                      <a:r>
                        <a:rPr lang="en" sz="1600">
                          <a:solidFill>
                            <a:schemeClr val="dk1"/>
                          </a:solidFill>
                          <a:latin typeface="Merriweather"/>
                          <a:ea typeface="Merriweather"/>
                          <a:cs typeface="Merriweather"/>
                          <a:sym typeface="Merriweather"/>
                        </a:rPr>
                        <a:t>HCl</a:t>
                      </a:r>
                      <a:endParaRPr sz="1600">
                        <a:solidFill>
                          <a:schemeClr val="dk1"/>
                        </a:solidFill>
                        <a:latin typeface="Merriweather"/>
                        <a:ea typeface="Merriweather"/>
                        <a:cs typeface="Merriweather"/>
                        <a:sym typeface="Merriweather"/>
                      </a:endParaRPr>
                    </a:p>
                    <a:p>
                      <a:pPr indent="0" lvl="0" marL="0" rtl="0" algn="ctr">
                        <a:spcBef>
                          <a:spcPts val="0"/>
                        </a:spcBef>
                        <a:spcAft>
                          <a:spcPts val="0"/>
                        </a:spcAft>
                        <a:buClr>
                          <a:schemeClr val="dk1"/>
                        </a:buClr>
                        <a:buSzPts val="1800"/>
                        <a:buFont typeface="Arial"/>
                        <a:buNone/>
                      </a:pPr>
                      <a:r>
                        <a:rPr lang="en" sz="1600">
                          <a:solidFill>
                            <a:schemeClr val="dk1"/>
                          </a:solidFill>
                          <a:latin typeface="Merriweather"/>
                          <a:ea typeface="Merriweather"/>
                          <a:cs typeface="Merriweather"/>
                          <a:sym typeface="Merriweather"/>
                        </a:rPr>
                        <a:t>Pepsinogen</a:t>
                      </a:r>
                      <a:endParaRPr sz="1600">
                        <a:solidFill>
                          <a:schemeClr val="dk1"/>
                        </a:solidFill>
                        <a:latin typeface="Merriweather"/>
                        <a:ea typeface="Merriweather"/>
                        <a:cs typeface="Merriweather"/>
                        <a:sym typeface="Merriweather"/>
                      </a:endParaRPr>
                    </a:p>
                    <a:p>
                      <a:pPr indent="0" lvl="0" marL="0" rtl="0" algn="ctr">
                        <a:spcBef>
                          <a:spcPts val="0"/>
                        </a:spcBef>
                        <a:spcAft>
                          <a:spcPts val="0"/>
                        </a:spcAft>
                        <a:buClr>
                          <a:schemeClr val="dk1"/>
                        </a:buClr>
                        <a:buSzPts val="1800"/>
                        <a:buFont typeface="Arial"/>
                        <a:buNone/>
                      </a:pPr>
                      <a:r>
                        <a:rPr lang="en" sz="1600">
                          <a:solidFill>
                            <a:schemeClr val="dk1"/>
                          </a:solidFill>
                          <a:latin typeface="Merriweather"/>
                          <a:ea typeface="Merriweather"/>
                          <a:cs typeface="Merriweather"/>
                          <a:sym typeface="Merriweather"/>
                        </a:rPr>
                        <a:t>IF</a:t>
                      </a:r>
                      <a:endParaRPr sz="1600">
                        <a:solidFill>
                          <a:schemeClr val="dk1"/>
                        </a:solidFill>
                        <a:latin typeface="Merriweather"/>
                        <a:ea typeface="Merriweather"/>
                        <a:cs typeface="Merriweather"/>
                        <a:sym typeface="Merriweather"/>
                      </a:endParaRPr>
                    </a:p>
                    <a:p>
                      <a:pPr indent="0" lvl="0" marL="0" rtl="0" algn="ctr">
                        <a:spcBef>
                          <a:spcPts val="0"/>
                        </a:spcBef>
                        <a:spcAft>
                          <a:spcPts val="0"/>
                        </a:spcAft>
                        <a:buClr>
                          <a:schemeClr val="dk1"/>
                        </a:buClr>
                        <a:buSzPts val="1800"/>
                        <a:buFont typeface="Arial"/>
                        <a:buNone/>
                      </a:pPr>
                      <a:r>
                        <a:rPr lang="en" sz="1600">
                          <a:solidFill>
                            <a:schemeClr val="dk1"/>
                          </a:solidFill>
                          <a:latin typeface="Merriweather"/>
                          <a:ea typeface="Merriweather"/>
                          <a:cs typeface="Merriweather"/>
                          <a:sym typeface="Merriweather"/>
                        </a:rPr>
                        <a:t>Mucus</a:t>
                      </a:r>
                      <a:endParaRPr sz="1600">
                        <a:latin typeface="Merriweather"/>
                        <a:ea typeface="Merriweather"/>
                        <a:cs typeface="Merriweather"/>
                        <a:sym typeface="Merriweather"/>
                      </a:endParaRPr>
                    </a:p>
                  </a:txBody>
                  <a:tcPr marT="91425" marB="91425" marR="91425" marL="91425" anchor="ctr">
                    <a:lnL cap="flat" cmpd="sng" w="28575">
                      <a:solidFill>
                        <a:srgbClr val="D9EAD3"/>
                      </a:solidFill>
                      <a:prstDash val="dashDot"/>
                      <a:round/>
                      <a:headEnd len="sm" w="sm" type="none"/>
                      <a:tailEnd len="sm" w="sm" type="none"/>
                    </a:lnL>
                    <a:lnR cap="flat" cmpd="sng" w="28575">
                      <a:solidFill>
                        <a:srgbClr val="D9EAD3"/>
                      </a:solidFill>
                      <a:prstDash val="dashDot"/>
                      <a:round/>
                      <a:headEnd len="sm" w="sm" type="none"/>
                      <a:tailEnd len="sm" w="sm" type="none"/>
                    </a:lnR>
                    <a:lnT cap="flat" cmpd="sng" w="28575">
                      <a:solidFill>
                        <a:srgbClr val="D9EAD3"/>
                      </a:solidFill>
                      <a:prstDash val="dashDot"/>
                      <a:round/>
                      <a:headEnd len="sm" w="sm" type="none"/>
                      <a:tailEnd len="sm" w="sm" type="none"/>
                    </a:lnT>
                    <a:lnB cap="flat" cmpd="sng" w="28575">
                      <a:solidFill>
                        <a:srgbClr val="D9EAD3"/>
                      </a:solidFill>
                      <a:prstDash val="dashDot"/>
                      <a:round/>
                      <a:headEnd len="sm" w="sm" type="none"/>
                      <a:tailEnd len="sm" w="sm" type="none"/>
                    </a:lnB>
                  </a:tcPr>
                </a:tc>
                <a:tc>
                  <a:txBody>
                    <a:bodyPr/>
                    <a:lstStyle/>
                    <a:p>
                      <a:pPr indent="0" lvl="0" marL="0" rtl="0" algn="ctr">
                        <a:spcBef>
                          <a:spcPts val="0"/>
                        </a:spcBef>
                        <a:spcAft>
                          <a:spcPts val="0"/>
                        </a:spcAft>
                        <a:buClr>
                          <a:schemeClr val="dk1"/>
                        </a:buClr>
                        <a:buSzPts val="1800"/>
                        <a:buFont typeface="Arial"/>
                        <a:buNone/>
                      </a:pPr>
                      <a:r>
                        <a:rPr lang="en" sz="1600">
                          <a:solidFill>
                            <a:schemeClr val="dk1"/>
                          </a:solidFill>
                          <a:latin typeface="Merriweather"/>
                          <a:ea typeface="Merriweather"/>
                          <a:cs typeface="Merriweather"/>
                          <a:sym typeface="Merriweather"/>
                        </a:rPr>
                        <a:t>Gastrin</a:t>
                      </a:r>
                      <a:endParaRPr sz="1600">
                        <a:solidFill>
                          <a:schemeClr val="dk1"/>
                        </a:solidFill>
                        <a:latin typeface="Merriweather"/>
                        <a:ea typeface="Merriweather"/>
                        <a:cs typeface="Merriweather"/>
                        <a:sym typeface="Merriweather"/>
                      </a:endParaRPr>
                    </a:p>
                    <a:p>
                      <a:pPr indent="0" lvl="0" marL="0" rtl="0" algn="ctr">
                        <a:spcBef>
                          <a:spcPts val="0"/>
                        </a:spcBef>
                        <a:spcAft>
                          <a:spcPts val="0"/>
                        </a:spcAft>
                        <a:buClr>
                          <a:schemeClr val="dk1"/>
                        </a:buClr>
                        <a:buSzPts val="1800"/>
                        <a:buFont typeface="Arial"/>
                        <a:buNone/>
                      </a:pPr>
                      <a:r>
                        <a:rPr lang="en" sz="1600">
                          <a:solidFill>
                            <a:schemeClr val="dk1"/>
                          </a:solidFill>
                          <a:latin typeface="Merriweather"/>
                          <a:ea typeface="Merriweather"/>
                          <a:cs typeface="Merriweather"/>
                          <a:sym typeface="Merriweather"/>
                        </a:rPr>
                        <a:t>Mucus</a:t>
                      </a:r>
                      <a:endParaRPr sz="1600">
                        <a:solidFill>
                          <a:schemeClr val="dk1"/>
                        </a:solidFill>
                        <a:latin typeface="Merriweather"/>
                        <a:ea typeface="Merriweather"/>
                        <a:cs typeface="Merriweather"/>
                        <a:sym typeface="Merriweather"/>
                      </a:endParaRPr>
                    </a:p>
                    <a:p>
                      <a:pPr indent="0" lvl="0" marL="0" rtl="0" algn="ctr">
                        <a:spcBef>
                          <a:spcPts val="0"/>
                        </a:spcBef>
                        <a:spcAft>
                          <a:spcPts val="0"/>
                        </a:spcAft>
                        <a:buClr>
                          <a:schemeClr val="dk1"/>
                        </a:buClr>
                        <a:buSzPts val="1800"/>
                        <a:buFont typeface="Arial"/>
                        <a:buNone/>
                      </a:pPr>
                      <a:r>
                        <a:t/>
                      </a:r>
                      <a:endParaRPr sz="1600">
                        <a:latin typeface="Merriweather"/>
                        <a:ea typeface="Merriweather"/>
                        <a:cs typeface="Merriweather"/>
                        <a:sym typeface="Merriweather"/>
                      </a:endParaRPr>
                    </a:p>
                  </a:txBody>
                  <a:tcPr marT="91425" marB="91425" marR="91425" marL="91425" anchor="ctr">
                    <a:lnL cap="flat" cmpd="sng" w="28575">
                      <a:solidFill>
                        <a:srgbClr val="D9EAD3"/>
                      </a:solidFill>
                      <a:prstDash val="dashDot"/>
                      <a:round/>
                      <a:headEnd len="sm" w="sm" type="none"/>
                      <a:tailEnd len="sm" w="sm" type="none"/>
                    </a:lnL>
                    <a:lnR cap="flat" cmpd="sng" w="28575">
                      <a:solidFill>
                        <a:srgbClr val="D9EAD3"/>
                      </a:solidFill>
                      <a:prstDash val="dashDot"/>
                      <a:round/>
                      <a:headEnd len="sm" w="sm" type="none"/>
                      <a:tailEnd len="sm" w="sm" type="none"/>
                    </a:lnR>
                    <a:lnT cap="flat" cmpd="sng" w="28575">
                      <a:solidFill>
                        <a:srgbClr val="D9EAD3"/>
                      </a:solidFill>
                      <a:prstDash val="dashDot"/>
                      <a:round/>
                      <a:headEnd len="sm" w="sm" type="none"/>
                      <a:tailEnd len="sm" w="sm" type="none"/>
                    </a:lnT>
                    <a:lnB cap="flat" cmpd="sng" w="28575">
                      <a:solidFill>
                        <a:srgbClr val="D9EAD3"/>
                      </a:solidFill>
                      <a:prstDash val="dashDot"/>
                      <a:round/>
                      <a:headEnd len="sm" w="sm" type="none"/>
                      <a:tailEnd len="sm" w="sm" type="none"/>
                    </a:lnB>
                  </a:tcPr>
                </a:tc>
              </a:tr>
              <a:tr h="690875">
                <a:tc>
                  <a:txBody>
                    <a:bodyPr/>
                    <a:lstStyle/>
                    <a:p>
                      <a:pPr indent="0" lvl="0" marL="0" rtl="0" algn="ctr">
                        <a:spcBef>
                          <a:spcPts val="0"/>
                        </a:spcBef>
                        <a:spcAft>
                          <a:spcPts val="0"/>
                        </a:spcAft>
                        <a:buNone/>
                      </a:pPr>
                      <a:r>
                        <a:rPr lang="en" sz="1800">
                          <a:solidFill>
                            <a:srgbClr val="FFFFFF"/>
                          </a:solidFill>
                          <a:latin typeface="Merriweather Black"/>
                          <a:ea typeface="Merriweather Black"/>
                          <a:cs typeface="Merriweather Black"/>
                          <a:sym typeface="Merriweather Black"/>
                        </a:rPr>
                        <a:t>Found in</a:t>
                      </a:r>
                      <a:endParaRPr sz="1800">
                        <a:solidFill>
                          <a:srgbClr val="FFFFFF"/>
                        </a:solidFill>
                        <a:latin typeface="Merriweather Black"/>
                        <a:ea typeface="Merriweather Black"/>
                        <a:cs typeface="Merriweather Black"/>
                        <a:sym typeface="Merriweather Black"/>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D9EAD3"/>
                      </a:solidFill>
                      <a:prstDash val="dashDot"/>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Clr>
                          <a:schemeClr val="dk1"/>
                        </a:buClr>
                        <a:buSzPts val="1800"/>
                        <a:buFont typeface="Arial"/>
                        <a:buNone/>
                      </a:pPr>
                      <a:r>
                        <a:rPr lang="en" sz="1600">
                          <a:solidFill>
                            <a:schemeClr val="dk1"/>
                          </a:solidFill>
                          <a:latin typeface="Merriweather"/>
                          <a:ea typeface="Merriweather"/>
                          <a:cs typeface="Merriweather"/>
                          <a:sym typeface="Merriweather"/>
                        </a:rPr>
                        <a:t>Cardia</a:t>
                      </a:r>
                      <a:endParaRPr sz="1600">
                        <a:latin typeface="Merriweather"/>
                        <a:ea typeface="Merriweather"/>
                        <a:cs typeface="Merriweather"/>
                        <a:sym typeface="Merriweather"/>
                      </a:endParaRPr>
                    </a:p>
                  </a:txBody>
                  <a:tcPr marT="91425" marB="91425" marR="91425" marL="91425" anchor="ctr">
                    <a:lnL cap="flat" cmpd="sng" w="28575">
                      <a:solidFill>
                        <a:srgbClr val="D9EAD3"/>
                      </a:solidFill>
                      <a:prstDash val="dashDot"/>
                      <a:round/>
                      <a:headEnd len="sm" w="sm" type="none"/>
                      <a:tailEnd len="sm" w="sm" type="none"/>
                    </a:lnL>
                    <a:lnR cap="flat" cmpd="sng" w="28575">
                      <a:solidFill>
                        <a:srgbClr val="D9EAD3"/>
                      </a:solidFill>
                      <a:prstDash val="dashDot"/>
                      <a:round/>
                      <a:headEnd len="sm" w="sm" type="none"/>
                      <a:tailEnd len="sm" w="sm" type="none"/>
                    </a:lnR>
                    <a:lnT cap="flat" cmpd="sng" w="28575">
                      <a:solidFill>
                        <a:srgbClr val="D9EAD3"/>
                      </a:solidFill>
                      <a:prstDash val="dashDot"/>
                      <a:round/>
                      <a:headEnd len="sm" w="sm" type="none"/>
                      <a:tailEnd len="sm" w="sm" type="none"/>
                    </a:lnT>
                    <a:lnB cap="flat" cmpd="sng" w="28575">
                      <a:solidFill>
                        <a:srgbClr val="D9EAD3"/>
                      </a:solidFill>
                      <a:prstDash val="dashDot"/>
                      <a:round/>
                      <a:headEnd len="sm" w="sm" type="none"/>
                      <a:tailEnd len="sm" w="sm" type="none"/>
                    </a:lnB>
                  </a:tcPr>
                </a:tc>
                <a:tc>
                  <a:txBody>
                    <a:bodyPr/>
                    <a:lstStyle/>
                    <a:p>
                      <a:pPr indent="0" lvl="0" marL="0" rtl="0" algn="ctr">
                        <a:spcBef>
                          <a:spcPts val="0"/>
                        </a:spcBef>
                        <a:spcAft>
                          <a:spcPts val="0"/>
                        </a:spcAft>
                        <a:buClr>
                          <a:schemeClr val="dk1"/>
                        </a:buClr>
                        <a:buSzPts val="1800"/>
                        <a:buFont typeface="Arial"/>
                        <a:buNone/>
                      </a:pPr>
                      <a:r>
                        <a:rPr lang="en" sz="1600">
                          <a:solidFill>
                            <a:schemeClr val="dk1"/>
                          </a:solidFill>
                          <a:latin typeface="Merriweather"/>
                          <a:ea typeface="Merriweather"/>
                          <a:cs typeface="Merriweather"/>
                          <a:sym typeface="Merriweather"/>
                        </a:rPr>
                        <a:t>Body &amp; fundus </a:t>
                      </a:r>
                      <a:endParaRPr sz="1600">
                        <a:solidFill>
                          <a:schemeClr val="dk1"/>
                        </a:solidFill>
                        <a:latin typeface="Merriweather"/>
                        <a:ea typeface="Merriweather"/>
                        <a:cs typeface="Merriweather"/>
                        <a:sym typeface="Merriweather"/>
                      </a:endParaRPr>
                    </a:p>
                    <a:p>
                      <a:pPr indent="0" lvl="0" marL="0" rtl="0" algn="ctr">
                        <a:spcBef>
                          <a:spcPts val="0"/>
                        </a:spcBef>
                        <a:spcAft>
                          <a:spcPts val="0"/>
                        </a:spcAft>
                        <a:buNone/>
                      </a:pPr>
                      <a:r>
                        <a:rPr lang="en" sz="1600">
                          <a:solidFill>
                            <a:schemeClr val="dk1"/>
                          </a:solidFill>
                          <a:latin typeface="Merriweather"/>
                          <a:ea typeface="Merriweather"/>
                          <a:cs typeface="Merriweather"/>
                          <a:sym typeface="Merriweather"/>
                        </a:rPr>
                        <a:t>(above the notch)</a:t>
                      </a:r>
                      <a:endParaRPr sz="1600">
                        <a:solidFill>
                          <a:schemeClr val="dk1"/>
                        </a:solidFill>
                        <a:latin typeface="Merriweather"/>
                        <a:ea typeface="Merriweather"/>
                        <a:cs typeface="Merriweather"/>
                        <a:sym typeface="Merriweather"/>
                      </a:endParaRPr>
                    </a:p>
                    <a:p>
                      <a:pPr indent="0" lvl="0" marL="0" rtl="0" algn="ctr">
                        <a:spcBef>
                          <a:spcPts val="0"/>
                        </a:spcBef>
                        <a:spcAft>
                          <a:spcPts val="0"/>
                        </a:spcAft>
                        <a:buClr>
                          <a:srgbClr val="FF0000"/>
                        </a:buClr>
                        <a:buSzPts val="1800"/>
                        <a:buFont typeface="Arial"/>
                        <a:buNone/>
                      </a:pPr>
                      <a:r>
                        <a:rPr i="1" lang="en" sz="1600">
                          <a:solidFill>
                            <a:srgbClr val="FF0000"/>
                          </a:solidFill>
                          <a:latin typeface="Merriweather"/>
                          <a:ea typeface="Merriweather"/>
                          <a:cs typeface="Merriweather"/>
                          <a:sym typeface="Merriweather"/>
                        </a:rPr>
                        <a:t>Proximal 80% of stomach</a:t>
                      </a:r>
                      <a:endParaRPr sz="1600">
                        <a:solidFill>
                          <a:schemeClr val="dk1"/>
                        </a:solidFill>
                        <a:latin typeface="Merriweather"/>
                        <a:ea typeface="Merriweather"/>
                        <a:cs typeface="Merriweather"/>
                        <a:sym typeface="Merriweather"/>
                      </a:endParaRPr>
                    </a:p>
                  </a:txBody>
                  <a:tcPr marT="91425" marB="91425" marR="91425" marL="91425" anchor="ctr">
                    <a:lnL cap="flat" cmpd="sng" w="28575">
                      <a:solidFill>
                        <a:srgbClr val="D9EAD3"/>
                      </a:solidFill>
                      <a:prstDash val="dashDot"/>
                      <a:round/>
                      <a:headEnd len="sm" w="sm" type="none"/>
                      <a:tailEnd len="sm" w="sm" type="none"/>
                    </a:lnL>
                    <a:lnR cap="flat" cmpd="sng" w="28575">
                      <a:solidFill>
                        <a:srgbClr val="D9EAD3"/>
                      </a:solidFill>
                      <a:prstDash val="dashDot"/>
                      <a:round/>
                      <a:headEnd len="sm" w="sm" type="none"/>
                      <a:tailEnd len="sm" w="sm" type="none"/>
                    </a:lnR>
                    <a:lnT cap="flat" cmpd="sng" w="28575">
                      <a:solidFill>
                        <a:srgbClr val="D9EAD3"/>
                      </a:solidFill>
                      <a:prstDash val="dashDot"/>
                      <a:round/>
                      <a:headEnd len="sm" w="sm" type="none"/>
                      <a:tailEnd len="sm" w="sm" type="none"/>
                    </a:lnT>
                    <a:lnB cap="flat" cmpd="sng" w="28575">
                      <a:solidFill>
                        <a:srgbClr val="D9EAD3"/>
                      </a:solidFill>
                      <a:prstDash val="dashDot"/>
                      <a:round/>
                      <a:headEnd len="sm" w="sm" type="none"/>
                      <a:tailEnd len="sm" w="sm" type="none"/>
                    </a:lnB>
                  </a:tcPr>
                </a:tc>
                <a:tc>
                  <a:txBody>
                    <a:bodyPr/>
                    <a:lstStyle/>
                    <a:p>
                      <a:pPr indent="0" lvl="0" marL="0" rtl="0" algn="ctr">
                        <a:spcBef>
                          <a:spcPts val="0"/>
                        </a:spcBef>
                        <a:spcAft>
                          <a:spcPts val="0"/>
                        </a:spcAft>
                        <a:buClr>
                          <a:schemeClr val="dk1"/>
                        </a:buClr>
                        <a:buSzPts val="1800"/>
                        <a:buFont typeface="Arial"/>
                        <a:buNone/>
                      </a:pPr>
                      <a:r>
                        <a:rPr lang="en" sz="1600">
                          <a:solidFill>
                            <a:schemeClr val="dk1"/>
                          </a:solidFill>
                          <a:latin typeface="Merriweather"/>
                          <a:ea typeface="Merriweather"/>
                          <a:cs typeface="Merriweather"/>
                          <a:sym typeface="Merriweather"/>
                        </a:rPr>
                        <a:t>Antrum </a:t>
                      </a:r>
                      <a:endParaRPr sz="1600">
                        <a:solidFill>
                          <a:schemeClr val="dk1"/>
                        </a:solidFill>
                        <a:latin typeface="Merriweather"/>
                        <a:ea typeface="Merriweather"/>
                        <a:cs typeface="Merriweather"/>
                        <a:sym typeface="Merriweather"/>
                      </a:endParaRPr>
                    </a:p>
                    <a:p>
                      <a:pPr indent="0" lvl="0" marL="0" rtl="0" algn="ctr">
                        <a:spcBef>
                          <a:spcPts val="0"/>
                        </a:spcBef>
                        <a:spcAft>
                          <a:spcPts val="0"/>
                        </a:spcAft>
                        <a:buClr>
                          <a:schemeClr val="dk1"/>
                        </a:buClr>
                        <a:buSzPts val="1800"/>
                        <a:buFont typeface="Arial"/>
                        <a:buNone/>
                      </a:pPr>
                      <a:r>
                        <a:rPr lang="en" sz="1600">
                          <a:solidFill>
                            <a:schemeClr val="dk1"/>
                          </a:solidFill>
                          <a:latin typeface="Merriweather"/>
                          <a:ea typeface="Merriweather"/>
                          <a:cs typeface="Merriweather"/>
                          <a:sym typeface="Merriweather"/>
                        </a:rPr>
                        <a:t>(below the notch)</a:t>
                      </a:r>
                      <a:endParaRPr sz="1600">
                        <a:solidFill>
                          <a:schemeClr val="dk1"/>
                        </a:solidFill>
                        <a:latin typeface="Merriweather"/>
                        <a:ea typeface="Merriweather"/>
                        <a:cs typeface="Merriweather"/>
                        <a:sym typeface="Merriweather"/>
                      </a:endParaRPr>
                    </a:p>
                    <a:p>
                      <a:pPr indent="0" lvl="0" marL="0" rtl="0" algn="ctr">
                        <a:spcBef>
                          <a:spcPts val="0"/>
                        </a:spcBef>
                        <a:spcAft>
                          <a:spcPts val="0"/>
                        </a:spcAft>
                        <a:buClr>
                          <a:srgbClr val="FF0000"/>
                        </a:buClr>
                        <a:buSzPts val="1800"/>
                        <a:buFont typeface="Arial"/>
                        <a:buNone/>
                      </a:pPr>
                      <a:r>
                        <a:rPr i="1" lang="en" sz="1600">
                          <a:solidFill>
                            <a:srgbClr val="FF0000"/>
                          </a:solidFill>
                          <a:latin typeface="Merriweather"/>
                          <a:ea typeface="Merriweather"/>
                          <a:cs typeface="Merriweather"/>
                          <a:sym typeface="Merriweather"/>
                        </a:rPr>
                        <a:t>Distal 20% of stomach</a:t>
                      </a:r>
                      <a:endParaRPr sz="1600">
                        <a:latin typeface="Merriweather"/>
                        <a:ea typeface="Merriweather"/>
                        <a:cs typeface="Merriweather"/>
                        <a:sym typeface="Merriweather"/>
                      </a:endParaRPr>
                    </a:p>
                  </a:txBody>
                  <a:tcPr marT="91425" marB="91425" marR="91425" marL="91425" anchor="ctr">
                    <a:lnL cap="flat" cmpd="sng" w="28575">
                      <a:solidFill>
                        <a:srgbClr val="D9EAD3"/>
                      </a:solidFill>
                      <a:prstDash val="dashDot"/>
                      <a:round/>
                      <a:headEnd len="sm" w="sm" type="none"/>
                      <a:tailEnd len="sm" w="sm" type="none"/>
                    </a:lnL>
                    <a:lnR cap="flat" cmpd="sng" w="28575">
                      <a:solidFill>
                        <a:srgbClr val="D9EAD3"/>
                      </a:solidFill>
                      <a:prstDash val="dashDot"/>
                      <a:round/>
                      <a:headEnd len="sm" w="sm" type="none"/>
                      <a:tailEnd len="sm" w="sm" type="none"/>
                    </a:lnR>
                    <a:lnT cap="flat" cmpd="sng" w="28575">
                      <a:solidFill>
                        <a:srgbClr val="D9EAD3"/>
                      </a:solidFill>
                      <a:prstDash val="dashDot"/>
                      <a:round/>
                      <a:headEnd len="sm" w="sm" type="none"/>
                      <a:tailEnd len="sm" w="sm" type="none"/>
                    </a:lnT>
                    <a:lnB cap="flat" cmpd="sng" w="28575">
                      <a:solidFill>
                        <a:srgbClr val="D9EAD3"/>
                      </a:solidFill>
                      <a:prstDash val="dashDot"/>
                      <a:round/>
                      <a:headEnd len="sm" w="sm" type="none"/>
                      <a:tailEnd len="sm" w="sm" type="none"/>
                    </a:lnB>
                  </a:tcPr>
                </a:tc>
              </a:tr>
            </a:tbl>
          </a:graphicData>
        </a:graphic>
      </p:graphicFrame>
      <p:sp>
        <p:nvSpPr>
          <p:cNvPr id="118" name="Google Shape;118;p15"/>
          <p:cNvSpPr/>
          <p:nvPr/>
        </p:nvSpPr>
        <p:spPr>
          <a:xfrm>
            <a:off x="270691" y="1670677"/>
            <a:ext cx="468600" cy="433500"/>
          </a:xfrm>
          <a:prstGeom prst="rect">
            <a:avLst/>
          </a:prstGeom>
          <a:solidFill>
            <a:srgbClr val="B6D7A8"/>
          </a:solidFill>
          <a:ln cap="flat" cmpd="sng" w="9525">
            <a:solidFill>
              <a:srgbClr val="FFFFFF"/>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19" name="Google Shape;119;p15"/>
          <p:cNvSpPr txBox="1"/>
          <p:nvPr/>
        </p:nvSpPr>
        <p:spPr>
          <a:xfrm>
            <a:off x="554619" y="6719900"/>
            <a:ext cx="113319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Clr>
                <a:schemeClr val="dk1"/>
              </a:buClr>
              <a:buFont typeface="Arial"/>
              <a:buNone/>
            </a:pPr>
            <a:r>
              <a:rPr lang="en" sz="4000">
                <a:highlight>
                  <a:srgbClr val="D9D2E9"/>
                </a:highlight>
                <a:latin typeface="Oswald"/>
                <a:ea typeface="Oswald"/>
                <a:cs typeface="Oswald"/>
                <a:sym typeface="Oswald"/>
              </a:rPr>
              <a:t>Structure of a Gastric Oxyntic Gland: </a:t>
            </a:r>
            <a:endParaRPr sz="4000">
              <a:highlight>
                <a:srgbClr val="D9D2E9"/>
              </a:highlight>
              <a:latin typeface="Oswald"/>
              <a:ea typeface="Oswald"/>
              <a:cs typeface="Oswald"/>
              <a:sym typeface="Oswald"/>
            </a:endParaRPr>
          </a:p>
          <a:p>
            <a:pPr indent="0" lvl="0" marL="0" rtl="0" algn="l">
              <a:spcBef>
                <a:spcPts val="0"/>
              </a:spcBef>
              <a:spcAft>
                <a:spcPts val="0"/>
              </a:spcAft>
              <a:buClr>
                <a:srgbClr val="953735"/>
              </a:buClr>
              <a:buSzPts val="3500"/>
              <a:buFont typeface="Arial Black"/>
              <a:buNone/>
            </a:pPr>
            <a:r>
              <a:t/>
            </a:r>
            <a:endParaRPr sz="3600">
              <a:highlight>
                <a:srgbClr val="D9EAD3"/>
              </a:highlight>
              <a:latin typeface="Oswald"/>
              <a:ea typeface="Oswald"/>
              <a:cs typeface="Oswald"/>
              <a:sym typeface="Oswald"/>
            </a:endParaRPr>
          </a:p>
        </p:txBody>
      </p:sp>
      <p:sp>
        <p:nvSpPr>
          <p:cNvPr id="120" name="Google Shape;120;p15"/>
          <p:cNvSpPr/>
          <p:nvPr/>
        </p:nvSpPr>
        <p:spPr>
          <a:xfrm>
            <a:off x="188016" y="7069402"/>
            <a:ext cx="468600" cy="433500"/>
          </a:xfrm>
          <a:prstGeom prst="rect">
            <a:avLst/>
          </a:prstGeom>
          <a:solidFill>
            <a:srgbClr val="B4A7D6"/>
          </a:solidFill>
          <a:ln cap="flat" cmpd="sng" w="9525">
            <a:solidFill>
              <a:srgbClr val="FFFFFF"/>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21" name="Google Shape;121;p15"/>
          <p:cNvSpPr txBox="1"/>
          <p:nvPr/>
        </p:nvSpPr>
        <p:spPr>
          <a:xfrm>
            <a:off x="331150" y="8021425"/>
            <a:ext cx="8527200" cy="57516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D9D2E9"/>
              </a:buClr>
              <a:buSzPts val="2400"/>
              <a:buFont typeface="Merriweather"/>
              <a:buChar char="★"/>
            </a:pPr>
            <a:r>
              <a:rPr lang="en" sz="2400">
                <a:solidFill>
                  <a:srgbClr val="20124D"/>
                </a:solidFill>
                <a:latin typeface="Merriweather"/>
                <a:ea typeface="Merriweather"/>
                <a:cs typeface="Merriweather"/>
                <a:sym typeface="Merriweather"/>
              </a:rPr>
              <a:t>HCl is secreted across the parietal cell microvillar membrane and </a:t>
            </a:r>
            <a:r>
              <a:rPr lang="en" sz="2400">
                <a:solidFill>
                  <a:srgbClr val="8E7CC3"/>
                </a:solidFill>
                <a:latin typeface="Merriweather"/>
                <a:ea typeface="Merriweather"/>
                <a:cs typeface="Merriweather"/>
                <a:sym typeface="Merriweather"/>
              </a:rPr>
              <a:t>flows out</a:t>
            </a:r>
            <a:r>
              <a:rPr lang="en" sz="2400">
                <a:solidFill>
                  <a:srgbClr val="20124D"/>
                </a:solidFill>
                <a:latin typeface="Merriweather"/>
                <a:ea typeface="Merriweather"/>
                <a:cs typeface="Merriweather"/>
                <a:sym typeface="Merriweather"/>
              </a:rPr>
              <a:t> of the intracellular canaliculi into the oxyntic gland lumen. </a:t>
            </a:r>
            <a:endParaRPr sz="2400">
              <a:solidFill>
                <a:srgbClr val="20124D"/>
              </a:solidFill>
              <a:latin typeface="Merriweather"/>
              <a:ea typeface="Merriweather"/>
              <a:cs typeface="Merriweather"/>
              <a:sym typeface="Merriweather"/>
            </a:endParaRPr>
          </a:p>
          <a:p>
            <a:pPr indent="0" lvl="0" marL="457200" rtl="0" algn="l">
              <a:spcBef>
                <a:spcPts val="0"/>
              </a:spcBef>
              <a:spcAft>
                <a:spcPts val="0"/>
              </a:spcAft>
              <a:buNone/>
            </a:pPr>
            <a:r>
              <a:t/>
            </a:r>
            <a:endParaRPr sz="2400">
              <a:solidFill>
                <a:srgbClr val="20124D"/>
              </a:solidFill>
              <a:latin typeface="Merriweather"/>
              <a:ea typeface="Merriweather"/>
              <a:cs typeface="Merriweather"/>
              <a:sym typeface="Merriweather"/>
            </a:endParaRPr>
          </a:p>
          <a:p>
            <a:pPr indent="-381000" lvl="0" marL="457200" rtl="0" algn="l">
              <a:spcBef>
                <a:spcPts val="0"/>
              </a:spcBef>
              <a:spcAft>
                <a:spcPts val="0"/>
              </a:spcAft>
              <a:buClr>
                <a:srgbClr val="D9D2E9"/>
              </a:buClr>
              <a:buSzPts val="2400"/>
              <a:buFont typeface="Merriweather"/>
              <a:buChar char="★"/>
            </a:pPr>
            <a:r>
              <a:rPr lang="en" sz="2400">
                <a:solidFill>
                  <a:srgbClr val="351C75"/>
                </a:solidFill>
                <a:latin typeface="Merriweather"/>
                <a:ea typeface="Merriweather"/>
                <a:cs typeface="Merriweather"/>
                <a:sym typeface="Merriweather"/>
              </a:rPr>
              <a:t>The surface</a:t>
            </a:r>
            <a:r>
              <a:rPr lang="en" sz="2400">
                <a:solidFill>
                  <a:schemeClr val="dk1"/>
                </a:solidFill>
                <a:latin typeface="Merriweather"/>
                <a:ea typeface="Merriweather"/>
                <a:cs typeface="Merriweather"/>
                <a:sym typeface="Merriweather"/>
              </a:rPr>
              <a:t> </a:t>
            </a:r>
            <a:r>
              <a:rPr lang="en" sz="2400">
                <a:solidFill>
                  <a:srgbClr val="351C75"/>
                </a:solidFill>
                <a:highlight>
                  <a:srgbClr val="D9D2E9"/>
                </a:highlight>
                <a:latin typeface="Merriweather"/>
                <a:ea typeface="Merriweather"/>
                <a:cs typeface="Merriweather"/>
                <a:sym typeface="Merriweather"/>
              </a:rPr>
              <a:t>mucous cells</a:t>
            </a:r>
            <a:r>
              <a:rPr lang="en" sz="2400">
                <a:solidFill>
                  <a:srgbClr val="00B050"/>
                </a:solidFill>
                <a:latin typeface="Merriweather"/>
                <a:ea typeface="Merriweather"/>
                <a:cs typeface="Merriweather"/>
                <a:sym typeface="Merriweather"/>
              </a:rPr>
              <a:t> </a:t>
            </a:r>
            <a:r>
              <a:rPr lang="en" sz="2400">
                <a:solidFill>
                  <a:srgbClr val="351C75"/>
                </a:solidFill>
                <a:latin typeface="Merriweather"/>
                <a:ea typeface="Merriweather"/>
                <a:cs typeface="Merriweather"/>
                <a:sym typeface="Merriweather"/>
              </a:rPr>
              <a:t>line the entire surface of the gastric mucosa and the openings of the cardiac, pyloric, and oxyntic glands</a:t>
            </a:r>
            <a:r>
              <a:rPr lang="en" sz="2400">
                <a:solidFill>
                  <a:schemeClr val="dk1"/>
                </a:solidFill>
                <a:latin typeface="Merriweather"/>
                <a:ea typeface="Merriweather"/>
                <a:cs typeface="Merriweather"/>
                <a:sym typeface="Merriweather"/>
              </a:rPr>
              <a:t>.</a:t>
            </a:r>
            <a:endParaRPr sz="2400">
              <a:solidFill>
                <a:schemeClr val="dk1"/>
              </a:solidFill>
              <a:latin typeface="Merriweather"/>
              <a:ea typeface="Merriweather"/>
              <a:cs typeface="Merriweather"/>
              <a:sym typeface="Merriweather"/>
            </a:endParaRPr>
          </a:p>
          <a:p>
            <a:pPr indent="-381000" lvl="0" marL="457200" rtl="0" algn="l">
              <a:spcBef>
                <a:spcPts val="0"/>
              </a:spcBef>
              <a:spcAft>
                <a:spcPts val="0"/>
              </a:spcAft>
              <a:buClr>
                <a:srgbClr val="351C75"/>
              </a:buClr>
              <a:buSzPts val="2400"/>
              <a:buFont typeface="Merriweather"/>
              <a:buChar char="-"/>
            </a:pPr>
            <a:r>
              <a:rPr lang="en" sz="2400">
                <a:solidFill>
                  <a:srgbClr val="351C75"/>
                </a:solidFill>
                <a:latin typeface="Merriweather"/>
                <a:ea typeface="Merriweather"/>
                <a:cs typeface="Merriweather"/>
                <a:sym typeface="Merriweather"/>
              </a:rPr>
              <a:t>These cells secrete </a:t>
            </a:r>
            <a:r>
              <a:rPr lang="en" sz="2400">
                <a:solidFill>
                  <a:srgbClr val="351C75"/>
                </a:solidFill>
                <a:highlight>
                  <a:srgbClr val="D9D2E9"/>
                </a:highlight>
                <a:latin typeface="Merriweather"/>
                <a:ea typeface="Merriweather"/>
                <a:cs typeface="Merriweather"/>
                <a:sym typeface="Merriweather"/>
              </a:rPr>
              <a:t>mucus and HCO</a:t>
            </a:r>
            <a:r>
              <a:rPr baseline="-25000" lang="en" sz="2400">
                <a:solidFill>
                  <a:srgbClr val="351C75"/>
                </a:solidFill>
                <a:highlight>
                  <a:srgbClr val="D9D2E9"/>
                </a:highlight>
                <a:latin typeface="Merriweather"/>
                <a:ea typeface="Merriweather"/>
                <a:cs typeface="Merriweather"/>
                <a:sym typeface="Merriweather"/>
              </a:rPr>
              <a:t>3</a:t>
            </a:r>
            <a:r>
              <a:rPr baseline="30000" lang="en" sz="2400">
                <a:solidFill>
                  <a:srgbClr val="351C75"/>
                </a:solidFill>
                <a:highlight>
                  <a:srgbClr val="D9D2E9"/>
                </a:highlight>
                <a:latin typeface="Merriweather"/>
                <a:ea typeface="Merriweather"/>
                <a:cs typeface="Merriweather"/>
                <a:sym typeface="Merriweather"/>
              </a:rPr>
              <a:t>-</a:t>
            </a:r>
            <a:r>
              <a:rPr lang="en" sz="2400">
                <a:solidFill>
                  <a:srgbClr val="351C75"/>
                </a:solidFill>
                <a:highlight>
                  <a:srgbClr val="D9D2E9"/>
                </a:highlight>
                <a:latin typeface="Merriweather"/>
                <a:ea typeface="Merriweather"/>
                <a:cs typeface="Merriweather"/>
                <a:sym typeface="Merriweather"/>
              </a:rPr>
              <a:t> </a:t>
            </a:r>
            <a:r>
              <a:rPr lang="en" sz="2400">
                <a:solidFill>
                  <a:srgbClr val="351C75"/>
                </a:solidFill>
                <a:latin typeface="Merriweather"/>
                <a:ea typeface="Merriweather"/>
                <a:cs typeface="Merriweather"/>
                <a:sym typeface="Merriweather"/>
              </a:rPr>
              <a:t>to protect the gastric surface from the acidic environment of the stomach. </a:t>
            </a:r>
            <a:endParaRPr sz="2400">
              <a:solidFill>
                <a:srgbClr val="351C75"/>
              </a:solidFill>
              <a:latin typeface="Merriweather"/>
              <a:ea typeface="Merriweather"/>
              <a:cs typeface="Merriweather"/>
              <a:sym typeface="Merriweather"/>
            </a:endParaRPr>
          </a:p>
          <a:p>
            <a:pPr indent="0" lvl="0" marL="457200" rtl="0" algn="l">
              <a:spcBef>
                <a:spcPts val="0"/>
              </a:spcBef>
              <a:spcAft>
                <a:spcPts val="0"/>
              </a:spcAft>
              <a:buNone/>
            </a:pPr>
            <a:r>
              <a:t/>
            </a:r>
            <a:endParaRPr sz="2400">
              <a:solidFill>
                <a:srgbClr val="351C75"/>
              </a:solidFill>
              <a:latin typeface="Merriweather"/>
              <a:ea typeface="Merriweather"/>
              <a:cs typeface="Merriweather"/>
              <a:sym typeface="Merriweather"/>
            </a:endParaRPr>
          </a:p>
          <a:p>
            <a:pPr indent="0" lvl="0" marL="0" rtl="0" algn="l">
              <a:spcBef>
                <a:spcPts val="640"/>
              </a:spcBef>
              <a:spcAft>
                <a:spcPts val="0"/>
              </a:spcAft>
              <a:buNone/>
            </a:pPr>
            <a:r>
              <a:rPr b="1" lang="en" sz="2100">
                <a:solidFill>
                  <a:srgbClr val="8E7CC3"/>
                </a:solidFill>
                <a:latin typeface="Merriweather"/>
                <a:ea typeface="Merriweather"/>
                <a:cs typeface="Merriweather"/>
                <a:sym typeface="Merriweather"/>
              </a:rPr>
              <a:t>The distinguishing characteristic of a surface mucous cell is the presence of numerous mucus granules at its apex.</a:t>
            </a:r>
            <a:endParaRPr b="1" sz="2100">
              <a:solidFill>
                <a:srgbClr val="8E7CC3"/>
              </a:solidFill>
              <a:latin typeface="Merriweather"/>
              <a:ea typeface="Merriweather"/>
              <a:cs typeface="Merriweather"/>
              <a:sym typeface="Merriweather"/>
            </a:endParaRPr>
          </a:p>
        </p:txBody>
      </p:sp>
      <p:pic>
        <p:nvPicPr>
          <p:cNvPr descr="DA7C26FF4.png" id="122" name="Google Shape;122;p15"/>
          <p:cNvPicPr preferRelativeResize="0"/>
          <p:nvPr/>
        </p:nvPicPr>
        <p:blipFill rotWithShape="1">
          <a:blip r:embed="rId3">
            <a:alphaModFix/>
          </a:blip>
          <a:srcRect b="0" l="0" r="0" t="0"/>
          <a:stretch/>
        </p:blipFill>
        <p:spPr>
          <a:xfrm>
            <a:off x="8977555" y="7218027"/>
            <a:ext cx="3895200" cy="5227500"/>
          </a:xfrm>
          <a:prstGeom prst="rect">
            <a:avLst/>
          </a:prstGeom>
          <a:noFill/>
          <a:ln>
            <a:noFill/>
          </a:ln>
        </p:spPr>
      </p:pic>
      <p:pic>
        <p:nvPicPr>
          <p:cNvPr descr="8_14" id="123" name="Google Shape;123;p15"/>
          <p:cNvPicPr preferRelativeResize="0"/>
          <p:nvPr/>
        </p:nvPicPr>
        <p:blipFill rotWithShape="1">
          <a:blip r:embed="rId4">
            <a:alphaModFix/>
          </a:blip>
          <a:srcRect b="0" l="0" r="36374" t="0"/>
          <a:stretch/>
        </p:blipFill>
        <p:spPr>
          <a:xfrm>
            <a:off x="9718011" y="16936650"/>
            <a:ext cx="3469373" cy="2532750"/>
          </a:xfrm>
          <a:prstGeom prst="rect">
            <a:avLst/>
          </a:prstGeom>
          <a:noFill/>
          <a:ln>
            <a:noFill/>
          </a:ln>
        </p:spPr>
      </p:pic>
      <p:sp>
        <p:nvSpPr>
          <p:cNvPr id="124" name="Google Shape;124;p15"/>
          <p:cNvSpPr txBox="1"/>
          <p:nvPr/>
        </p:nvSpPr>
        <p:spPr>
          <a:xfrm>
            <a:off x="635744" y="13377600"/>
            <a:ext cx="113319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600">
                <a:highlight>
                  <a:srgbClr val="D9EAD3"/>
                </a:highlight>
                <a:latin typeface="Oswald"/>
                <a:ea typeface="Oswald"/>
                <a:cs typeface="Oswald"/>
                <a:sym typeface="Oswald"/>
              </a:rPr>
              <a:t>Types of Cells Present in Gastric Glands:</a:t>
            </a:r>
            <a:endParaRPr sz="3600">
              <a:highlight>
                <a:srgbClr val="D9EAD3"/>
              </a:highlight>
              <a:latin typeface="Oswald"/>
              <a:ea typeface="Oswald"/>
              <a:cs typeface="Oswald"/>
              <a:sym typeface="Oswald"/>
            </a:endParaRPr>
          </a:p>
        </p:txBody>
      </p:sp>
      <p:sp>
        <p:nvSpPr>
          <p:cNvPr id="125" name="Google Shape;125;p15"/>
          <p:cNvSpPr/>
          <p:nvPr/>
        </p:nvSpPr>
        <p:spPr>
          <a:xfrm>
            <a:off x="310441" y="13650902"/>
            <a:ext cx="468600" cy="433500"/>
          </a:xfrm>
          <a:prstGeom prst="rect">
            <a:avLst/>
          </a:prstGeom>
          <a:solidFill>
            <a:srgbClr val="B6D7A8"/>
          </a:solid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graphicFrame>
        <p:nvGraphicFramePr>
          <p:cNvPr id="126" name="Google Shape;126;p15"/>
          <p:cNvGraphicFramePr/>
          <p:nvPr/>
        </p:nvGraphicFramePr>
        <p:xfrm>
          <a:off x="315900" y="14291549"/>
          <a:ext cx="3000000" cy="3000000"/>
        </p:xfrm>
        <a:graphic>
          <a:graphicData uri="http://schemas.openxmlformats.org/drawingml/2006/table">
            <a:tbl>
              <a:tblPr>
                <a:noFill/>
                <a:tableStyleId>{44415498-8574-45DD-A741-3EA023F7B8CD}</a:tableStyleId>
              </a:tblPr>
              <a:tblGrid>
                <a:gridCol w="2589075"/>
                <a:gridCol w="2589075"/>
                <a:gridCol w="2589075"/>
              </a:tblGrid>
              <a:tr h="432525">
                <a:tc>
                  <a:txBody>
                    <a:bodyPr/>
                    <a:lstStyle/>
                    <a:p>
                      <a:pPr indent="0" lvl="0" marL="0" marR="0" rtl="0" algn="ctr">
                        <a:lnSpc>
                          <a:spcPct val="100000"/>
                        </a:lnSpc>
                        <a:spcBef>
                          <a:spcPts val="0"/>
                        </a:spcBef>
                        <a:spcAft>
                          <a:spcPts val="0"/>
                        </a:spcAft>
                        <a:buClr>
                          <a:srgbClr val="000000"/>
                        </a:buClr>
                        <a:buSzPts val="2400"/>
                        <a:buFont typeface="Calibri"/>
                        <a:buNone/>
                      </a:pPr>
                      <a:r>
                        <a:rPr i="0" lang="en" sz="2400" u="none" cap="none" strike="noStrike">
                          <a:solidFill>
                            <a:srgbClr val="FFFFFF"/>
                          </a:solidFill>
                          <a:latin typeface="Oswald"/>
                          <a:ea typeface="Oswald"/>
                          <a:cs typeface="Oswald"/>
                          <a:sym typeface="Oswald"/>
                        </a:rPr>
                        <a:t>Cell type</a:t>
                      </a:r>
                      <a:endParaRPr sz="2400">
                        <a:solidFill>
                          <a:srgbClr val="FFFFFF"/>
                        </a:solidFill>
                        <a:latin typeface="Oswald"/>
                        <a:ea typeface="Oswald"/>
                        <a:cs typeface="Oswald"/>
                        <a:sym typeface="Oswald"/>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D9EAD3"/>
                      </a:solidFill>
                      <a:prstDash val="dashDot"/>
                      <a:round/>
                      <a:headEnd len="sm" w="sm" type="none"/>
                      <a:tailEnd len="sm" w="sm" type="none"/>
                    </a:lnB>
                    <a:solidFill>
                      <a:srgbClr val="93C47D"/>
                    </a:solidFill>
                  </a:tcPr>
                </a:tc>
                <a:tc>
                  <a:txBody>
                    <a:bodyPr/>
                    <a:lstStyle/>
                    <a:p>
                      <a:pPr indent="0" lvl="0" marL="0" marR="0" rtl="0" algn="ctr">
                        <a:lnSpc>
                          <a:spcPct val="100000"/>
                        </a:lnSpc>
                        <a:spcBef>
                          <a:spcPts val="0"/>
                        </a:spcBef>
                        <a:spcAft>
                          <a:spcPts val="0"/>
                        </a:spcAft>
                        <a:buClr>
                          <a:srgbClr val="000000"/>
                        </a:buClr>
                        <a:buSzPts val="2400"/>
                        <a:buFont typeface="Calibri"/>
                        <a:buNone/>
                      </a:pPr>
                      <a:r>
                        <a:rPr i="0" lang="en" sz="2400" u="none" cap="none" strike="noStrike">
                          <a:solidFill>
                            <a:srgbClr val="FFFFFF"/>
                          </a:solidFill>
                          <a:latin typeface="Oswald"/>
                          <a:ea typeface="Oswald"/>
                          <a:cs typeface="Oswald"/>
                          <a:sym typeface="Oswald"/>
                        </a:rPr>
                        <a:t>Secretion</a:t>
                      </a:r>
                      <a:endParaRPr sz="2400">
                        <a:solidFill>
                          <a:srgbClr val="FFFFFF"/>
                        </a:solidFill>
                        <a:latin typeface="Oswald"/>
                        <a:ea typeface="Oswald"/>
                        <a:cs typeface="Oswald"/>
                        <a:sym typeface="Oswald"/>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D9EAD3"/>
                      </a:solidFill>
                      <a:prstDash val="dashDot"/>
                      <a:round/>
                      <a:headEnd len="sm" w="sm" type="none"/>
                      <a:tailEnd len="sm" w="sm" type="none"/>
                    </a:lnB>
                    <a:solidFill>
                      <a:srgbClr val="93C47D"/>
                    </a:solidFill>
                  </a:tcPr>
                </a:tc>
                <a:tc>
                  <a:txBody>
                    <a:bodyPr/>
                    <a:lstStyle/>
                    <a:p>
                      <a:pPr indent="0" lvl="0" marL="0" marR="0" rtl="0" algn="ctr">
                        <a:lnSpc>
                          <a:spcPct val="100000"/>
                        </a:lnSpc>
                        <a:spcBef>
                          <a:spcPts val="0"/>
                        </a:spcBef>
                        <a:spcAft>
                          <a:spcPts val="0"/>
                        </a:spcAft>
                        <a:buNone/>
                      </a:pPr>
                      <a:r>
                        <a:rPr lang="en" sz="2400">
                          <a:solidFill>
                            <a:srgbClr val="FFFFFF"/>
                          </a:solidFill>
                          <a:latin typeface="Oswald"/>
                          <a:ea typeface="Oswald"/>
                          <a:cs typeface="Oswald"/>
                          <a:sym typeface="Oswald"/>
                        </a:rPr>
                        <a:t>location</a:t>
                      </a:r>
                      <a:endParaRPr i="0" sz="2400" u="none" cap="none" strike="noStrike">
                        <a:solidFill>
                          <a:srgbClr val="FFFFFF"/>
                        </a:solidFill>
                        <a:latin typeface="Oswald"/>
                        <a:ea typeface="Oswald"/>
                        <a:cs typeface="Oswald"/>
                        <a:sym typeface="Oswald"/>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D9EAD3"/>
                      </a:solidFill>
                      <a:prstDash val="dashDot"/>
                      <a:round/>
                      <a:headEnd len="sm" w="sm" type="none"/>
                      <a:tailEnd len="sm" w="sm" type="none"/>
                    </a:lnB>
                    <a:solidFill>
                      <a:srgbClr val="93C47D"/>
                    </a:solidFill>
                  </a:tcPr>
                </a:tc>
              </a:tr>
              <a:tr h="1039850">
                <a:tc>
                  <a:txBody>
                    <a:bodyPr/>
                    <a:lstStyle/>
                    <a:p>
                      <a:pPr indent="0" lvl="0" marL="0" marR="0" rtl="0" algn="ctr">
                        <a:lnSpc>
                          <a:spcPct val="100000"/>
                        </a:lnSpc>
                        <a:spcBef>
                          <a:spcPts val="0"/>
                        </a:spcBef>
                        <a:spcAft>
                          <a:spcPts val="0"/>
                        </a:spcAft>
                        <a:buClr>
                          <a:srgbClr val="000000"/>
                        </a:buClr>
                        <a:buSzPts val="2400"/>
                        <a:buFont typeface="Calibri"/>
                        <a:buNone/>
                      </a:pPr>
                      <a:r>
                        <a:rPr i="0" lang="en" sz="1800" u="none" cap="none" strike="noStrike">
                          <a:solidFill>
                            <a:srgbClr val="274E13"/>
                          </a:solidFill>
                          <a:latin typeface="Merriweather"/>
                          <a:ea typeface="Merriweather"/>
                          <a:cs typeface="Merriweather"/>
                          <a:sym typeface="Merriweather"/>
                        </a:rPr>
                        <a:t>Oxyntic (parietal) cel</a:t>
                      </a:r>
                      <a:r>
                        <a:rPr lang="en" sz="1800">
                          <a:solidFill>
                            <a:srgbClr val="274E13"/>
                          </a:solidFill>
                          <a:latin typeface="Merriweather"/>
                          <a:ea typeface="Merriweather"/>
                          <a:cs typeface="Merriweather"/>
                          <a:sym typeface="Merriweather"/>
                        </a:rPr>
                        <a:t>l</a:t>
                      </a:r>
                      <a:endParaRPr sz="1800">
                        <a:solidFill>
                          <a:srgbClr val="93C47D"/>
                        </a:solidFill>
                        <a:latin typeface="Merriweather"/>
                        <a:ea typeface="Merriweather"/>
                        <a:cs typeface="Merriweather"/>
                        <a:sym typeface="Merriweather"/>
                      </a:endParaRPr>
                    </a:p>
                  </a:txBody>
                  <a:tcPr marT="45725" marB="45725" marR="91450" marL="91450" anchor="ctr">
                    <a:lnL cap="flat" cmpd="sng" w="38100">
                      <a:solidFill>
                        <a:srgbClr val="D9EAD3"/>
                      </a:solidFill>
                      <a:prstDash val="dashDot"/>
                      <a:round/>
                      <a:headEnd len="sm" w="sm" type="none"/>
                      <a:tailEnd len="sm" w="sm" type="none"/>
                    </a:lnL>
                    <a:lnR cap="flat" cmpd="sng" w="38100">
                      <a:solidFill>
                        <a:srgbClr val="D9EAD3"/>
                      </a:solidFill>
                      <a:prstDash val="dashDot"/>
                      <a:round/>
                      <a:headEnd len="sm" w="sm" type="none"/>
                      <a:tailEnd len="sm" w="sm" type="none"/>
                    </a:lnR>
                    <a:lnT cap="flat" cmpd="sng" w="9525">
                      <a:solidFill>
                        <a:srgbClr val="D9EAD3"/>
                      </a:solidFill>
                      <a:prstDash val="dashDot"/>
                      <a:round/>
                      <a:headEnd len="sm" w="sm" type="none"/>
                      <a:tailEnd len="sm" w="sm" type="none"/>
                    </a:lnT>
                    <a:lnB cap="flat" cmpd="sng" w="38100">
                      <a:solidFill>
                        <a:srgbClr val="D9EAD3"/>
                      </a:solidFill>
                      <a:prstDash val="dash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Calibri"/>
                        <a:buNone/>
                      </a:pPr>
                      <a:r>
                        <a:rPr i="0" lang="en" sz="1800" u="none" cap="none" strike="noStrike">
                          <a:solidFill>
                            <a:srgbClr val="274E13"/>
                          </a:solidFill>
                          <a:latin typeface="Merriweather"/>
                          <a:ea typeface="Merriweather"/>
                          <a:cs typeface="Merriweather"/>
                          <a:sym typeface="Merriweather"/>
                        </a:rPr>
                        <a:t>HC</a:t>
                      </a:r>
                      <a:r>
                        <a:rPr lang="en" sz="1800">
                          <a:solidFill>
                            <a:srgbClr val="274E13"/>
                          </a:solidFill>
                          <a:latin typeface="Merriweather"/>
                          <a:ea typeface="Merriweather"/>
                          <a:cs typeface="Merriweather"/>
                          <a:sym typeface="Merriweather"/>
                        </a:rPr>
                        <a:t>l </a:t>
                      </a:r>
                      <a:r>
                        <a:rPr i="0" lang="en" sz="1800" u="none" cap="none" strike="noStrike">
                          <a:solidFill>
                            <a:srgbClr val="274E13"/>
                          </a:solidFill>
                          <a:latin typeface="Merriweather"/>
                          <a:ea typeface="Merriweather"/>
                          <a:cs typeface="Merriweather"/>
                          <a:sym typeface="Merriweather"/>
                        </a:rPr>
                        <a:t>&amp; IF (intrinsic factor)</a:t>
                      </a:r>
                      <a:endParaRPr sz="1800">
                        <a:solidFill>
                          <a:srgbClr val="274E13"/>
                        </a:solidFill>
                        <a:latin typeface="Merriweather"/>
                        <a:ea typeface="Merriweather"/>
                        <a:cs typeface="Merriweather"/>
                        <a:sym typeface="Merriweather"/>
                      </a:endParaRPr>
                    </a:p>
                  </a:txBody>
                  <a:tcPr marT="45725" marB="45725" marR="91450" marL="91450" anchor="ctr">
                    <a:lnL cap="flat" cmpd="sng" w="38100">
                      <a:solidFill>
                        <a:srgbClr val="D9EAD3"/>
                      </a:solidFill>
                      <a:prstDash val="dashDot"/>
                      <a:round/>
                      <a:headEnd len="sm" w="sm" type="none"/>
                      <a:tailEnd len="sm" w="sm" type="none"/>
                    </a:lnL>
                    <a:lnR cap="flat" cmpd="sng" w="38100">
                      <a:solidFill>
                        <a:srgbClr val="D9EAD3"/>
                      </a:solidFill>
                      <a:prstDash val="dashDot"/>
                      <a:round/>
                      <a:headEnd len="sm" w="sm" type="none"/>
                      <a:tailEnd len="sm" w="sm" type="none"/>
                    </a:lnR>
                    <a:lnT cap="flat" cmpd="sng" w="9525">
                      <a:solidFill>
                        <a:srgbClr val="D9EAD3"/>
                      </a:solidFill>
                      <a:prstDash val="dashDot"/>
                      <a:round/>
                      <a:headEnd len="sm" w="sm" type="none"/>
                      <a:tailEnd len="sm" w="sm" type="none"/>
                    </a:lnT>
                    <a:lnB cap="flat" cmpd="sng" w="38100">
                      <a:solidFill>
                        <a:srgbClr val="D9EAD3"/>
                      </a:solidFill>
                      <a:prstDash val="dashDot"/>
                      <a:round/>
                      <a:headEnd len="sm" w="sm" type="none"/>
                      <a:tailEnd len="sm" w="sm" type="none"/>
                    </a:lnB>
                  </a:tcPr>
                </a:tc>
                <a:tc>
                  <a:txBody>
                    <a:bodyPr/>
                    <a:lstStyle/>
                    <a:p>
                      <a:pPr indent="0" lvl="0" marL="0" marR="0" rtl="0" algn="ctr">
                        <a:lnSpc>
                          <a:spcPct val="100000"/>
                        </a:lnSpc>
                        <a:spcBef>
                          <a:spcPts val="0"/>
                        </a:spcBef>
                        <a:spcAft>
                          <a:spcPts val="0"/>
                        </a:spcAft>
                        <a:buNone/>
                      </a:pPr>
                      <a:r>
                        <a:rPr lang="en" sz="1800">
                          <a:solidFill>
                            <a:srgbClr val="274E13"/>
                          </a:solidFill>
                          <a:latin typeface="Merriweather"/>
                          <a:ea typeface="Merriweather"/>
                          <a:cs typeface="Merriweather"/>
                          <a:sym typeface="Merriweather"/>
                        </a:rPr>
                        <a:t>Body</a:t>
                      </a:r>
                      <a:endParaRPr sz="1800">
                        <a:solidFill>
                          <a:srgbClr val="274E13"/>
                        </a:solidFill>
                        <a:latin typeface="Merriweather"/>
                        <a:ea typeface="Merriweather"/>
                        <a:cs typeface="Merriweather"/>
                        <a:sym typeface="Merriweather"/>
                      </a:endParaRPr>
                    </a:p>
                    <a:p>
                      <a:pPr indent="0" lvl="0" marL="0" marR="0" rtl="0" algn="ctr">
                        <a:lnSpc>
                          <a:spcPct val="100000"/>
                        </a:lnSpc>
                        <a:spcBef>
                          <a:spcPts val="0"/>
                        </a:spcBef>
                        <a:spcAft>
                          <a:spcPts val="0"/>
                        </a:spcAft>
                        <a:buNone/>
                      </a:pPr>
                      <a:r>
                        <a:rPr lang="en">
                          <a:solidFill>
                            <a:srgbClr val="93C47D"/>
                          </a:solidFill>
                          <a:latin typeface="Merriweather"/>
                          <a:ea typeface="Merriweather"/>
                          <a:cs typeface="Merriweather"/>
                          <a:sym typeface="Merriweather"/>
                        </a:rPr>
                        <a:t>most distinctive cells in stomach</a:t>
                      </a:r>
                      <a:endParaRPr>
                        <a:solidFill>
                          <a:srgbClr val="274E13"/>
                        </a:solidFill>
                        <a:latin typeface="Merriweather"/>
                        <a:ea typeface="Merriweather"/>
                        <a:cs typeface="Merriweather"/>
                        <a:sym typeface="Merriweather"/>
                      </a:endParaRPr>
                    </a:p>
                  </a:txBody>
                  <a:tcPr marT="45725" marB="45725" marR="91450" marL="91450" anchor="ctr">
                    <a:lnL cap="flat" cmpd="sng" w="38100">
                      <a:solidFill>
                        <a:srgbClr val="D9EAD3"/>
                      </a:solidFill>
                      <a:prstDash val="dashDot"/>
                      <a:round/>
                      <a:headEnd len="sm" w="sm" type="none"/>
                      <a:tailEnd len="sm" w="sm" type="none"/>
                    </a:lnL>
                    <a:lnR cap="flat" cmpd="sng" w="38100">
                      <a:solidFill>
                        <a:srgbClr val="D9EAD3"/>
                      </a:solidFill>
                      <a:prstDash val="dashDot"/>
                      <a:round/>
                      <a:headEnd len="sm" w="sm" type="none"/>
                      <a:tailEnd len="sm" w="sm" type="none"/>
                    </a:lnR>
                    <a:lnT cap="flat" cmpd="sng" w="9525">
                      <a:solidFill>
                        <a:srgbClr val="D9EAD3"/>
                      </a:solidFill>
                      <a:prstDash val="dashDot"/>
                      <a:round/>
                      <a:headEnd len="sm" w="sm" type="none"/>
                      <a:tailEnd len="sm" w="sm" type="none"/>
                    </a:lnT>
                    <a:lnB cap="flat" cmpd="sng" w="38100">
                      <a:solidFill>
                        <a:srgbClr val="D9EAD3"/>
                      </a:solidFill>
                      <a:prstDash val="dashDot"/>
                      <a:round/>
                      <a:headEnd len="sm" w="sm" type="none"/>
                      <a:tailEnd len="sm" w="sm" type="none"/>
                    </a:lnB>
                  </a:tcPr>
                </a:tc>
              </a:tr>
              <a:tr h="949375">
                <a:tc>
                  <a:txBody>
                    <a:bodyPr/>
                    <a:lstStyle/>
                    <a:p>
                      <a:pPr indent="0" lvl="0" marL="0" marR="0" rtl="0" algn="ctr">
                        <a:lnSpc>
                          <a:spcPct val="100000"/>
                        </a:lnSpc>
                        <a:spcBef>
                          <a:spcPts val="0"/>
                        </a:spcBef>
                        <a:spcAft>
                          <a:spcPts val="0"/>
                        </a:spcAft>
                        <a:buClr>
                          <a:srgbClr val="000000"/>
                        </a:buClr>
                        <a:buSzPts val="2400"/>
                        <a:buFont typeface="Calibri"/>
                        <a:buNone/>
                      </a:pPr>
                      <a:r>
                        <a:rPr i="0" lang="en" sz="1800" u="none" cap="none" strike="noStrike">
                          <a:solidFill>
                            <a:srgbClr val="274E13"/>
                          </a:solidFill>
                          <a:latin typeface="Merriweather"/>
                          <a:ea typeface="Merriweather"/>
                          <a:cs typeface="Merriweather"/>
                          <a:sym typeface="Merriweather"/>
                        </a:rPr>
                        <a:t>Peptic (chief )cell</a:t>
                      </a:r>
                      <a:endParaRPr sz="1800">
                        <a:solidFill>
                          <a:srgbClr val="93C47D"/>
                        </a:solidFill>
                        <a:latin typeface="Merriweather"/>
                        <a:ea typeface="Merriweather"/>
                        <a:cs typeface="Merriweather"/>
                        <a:sym typeface="Merriweather"/>
                      </a:endParaRPr>
                    </a:p>
                  </a:txBody>
                  <a:tcPr marT="45725" marB="45725" marR="91450" marL="91450" anchor="ctr">
                    <a:lnL cap="flat" cmpd="sng" w="38100">
                      <a:solidFill>
                        <a:srgbClr val="D9EAD3"/>
                      </a:solidFill>
                      <a:prstDash val="dashDot"/>
                      <a:round/>
                      <a:headEnd len="sm" w="sm" type="none"/>
                      <a:tailEnd len="sm" w="sm" type="none"/>
                    </a:lnL>
                    <a:lnR cap="flat" cmpd="sng" w="38100">
                      <a:solidFill>
                        <a:srgbClr val="D9EAD3"/>
                      </a:solidFill>
                      <a:prstDash val="dashDot"/>
                      <a:round/>
                      <a:headEnd len="sm" w="sm" type="none"/>
                      <a:tailEnd len="sm" w="sm" type="none"/>
                    </a:lnR>
                    <a:lnT cap="flat" cmpd="sng" w="38100">
                      <a:solidFill>
                        <a:srgbClr val="D9EAD3"/>
                      </a:solidFill>
                      <a:prstDash val="dashDot"/>
                      <a:round/>
                      <a:headEnd len="sm" w="sm" type="none"/>
                      <a:tailEnd len="sm" w="sm" type="none"/>
                    </a:lnT>
                    <a:lnB cap="flat" cmpd="sng" w="38100">
                      <a:solidFill>
                        <a:srgbClr val="D9EAD3"/>
                      </a:solidFill>
                      <a:prstDash val="dash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Calibri"/>
                        <a:buNone/>
                      </a:pPr>
                      <a:r>
                        <a:rPr i="0" lang="en" sz="1800" u="none" cap="none" strike="noStrike">
                          <a:solidFill>
                            <a:srgbClr val="274E13"/>
                          </a:solidFill>
                          <a:latin typeface="Merriweather"/>
                          <a:ea typeface="Merriweather"/>
                          <a:cs typeface="Merriweather"/>
                          <a:sym typeface="Merriweather"/>
                        </a:rPr>
                        <a:t>Pepsinogen</a:t>
                      </a:r>
                      <a:endParaRPr sz="1800">
                        <a:solidFill>
                          <a:srgbClr val="274E13"/>
                        </a:solidFill>
                        <a:latin typeface="Merriweather"/>
                        <a:ea typeface="Merriweather"/>
                        <a:cs typeface="Merriweather"/>
                        <a:sym typeface="Merriweather"/>
                      </a:endParaRPr>
                    </a:p>
                  </a:txBody>
                  <a:tcPr marT="45725" marB="45725" marR="91450" marL="91450" anchor="ctr">
                    <a:lnL cap="flat" cmpd="sng" w="38100">
                      <a:solidFill>
                        <a:srgbClr val="D9EAD3"/>
                      </a:solidFill>
                      <a:prstDash val="dashDot"/>
                      <a:round/>
                      <a:headEnd len="sm" w="sm" type="none"/>
                      <a:tailEnd len="sm" w="sm" type="none"/>
                    </a:lnL>
                    <a:lnR cap="flat" cmpd="sng" w="38100">
                      <a:solidFill>
                        <a:srgbClr val="D9EAD3"/>
                      </a:solidFill>
                      <a:prstDash val="dashDot"/>
                      <a:round/>
                      <a:headEnd len="sm" w="sm" type="none"/>
                      <a:tailEnd len="sm" w="sm" type="none"/>
                    </a:lnR>
                    <a:lnT cap="flat" cmpd="sng" w="38100">
                      <a:solidFill>
                        <a:srgbClr val="D9EAD3"/>
                      </a:solidFill>
                      <a:prstDash val="dashDot"/>
                      <a:round/>
                      <a:headEnd len="sm" w="sm" type="none"/>
                      <a:tailEnd len="sm" w="sm" type="none"/>
                    </a:lnT>
                    <a:lnB cap="flat" cmpd="sng" w="38100">
                      <a:solidFill>
                        <a:srgbClr val="D9EAD3"/>
                      </a:solidFill>
                      <a:prstDash val="dashDot"/>
                      <a:round/>
                      <a:headEnd len="sm" w="sm" type="none"/>
                      <a:tailEnd len="sm" w="sm" type="none"/>
                    </a:lnB>
                  </a:tcPr>
                </a:tc>
                <a:tc>
                  <a:txBody>
                    <a:bodyPr/>
                    <a:lstStyle/>
                    <a:p>
                      <a:pPr indent="0" lvl="0" marL="0" marR="0" rtl="0" algn="ctr">
                        <a:lnSpc>
                          <a:spcPct val="100000"/>
                        </a:lnSpc>
                        <a:spcBef>
                          <a:spcPts val="0"/>
                        </a:spcBef>
                        <a:spcAft>
                          <a:spcPts val="0"/>
                        </a:spcAft>
                        <a:buNone/>
                      </a:pPr>
                      <a:r>
                        <a:rPr lang="en" sz="1800">
                          <a:solidFill>
                            <a:srgbClr val="274E13"/>
                          </a:solidFill>
                          <a:latin typeface="Merriweather"/>
                          <a:ea typeface="Merriweather"/>
                          <a:cs typeface="Merriweather"/>
                          <a:sym typeface="Merriweather"/>
                        </a:rPr>
                        <a:t>Body</a:t>
                      </a:r>
                      <a:endParaRPr>
                        <a:solidFill>
                          <a:srgbClr val="274E13"/>
                        </a:solidFill>
                        <a:latin typeface="Merriweather"/>
                        <a:ea typeface="Merriweather"/>
                        <a:cs typeface="Merriweather"/>
                        <a:sym typeface="Merriweather"/>
                      </a:endParaRPr>
                    </a:p>
                  </a:txBody>
                  <a:tcPr marT="45725" marB="45725" marR="91450" marL="91450" anchor="ctr">
                    <a:lnL cap="flat" cmpd="sng" w="38100">
                      <a:solidFill>
                        <a:srgbClr val="D9EAD3"/>
                      </a:solidFill>
                      <a:prstDash val="dashDot"/>
                      <a:round/>
                      <a:headEnd len="sm" w="sm" type="none"/>
                      <a:tailEnd len="sm" w="sm" type="none"/>
                    </a:lnL>
                    <a:lnR cap="flat" cmpd="sng" w="38100">
                      <a:solidFill>
                        <a:srgbClr val="D9EAD3"/>
                      </a:solidFill>
                      <a:prstDash val="dashDot"/>
                      <a:round/>
                      <a:headEnd len="sm" w="sm" type="none"/>
                      <a:tailEnd len="sm" w="sm" type="none"/>
                    </a:lnR>
                    <a:lnT cap="flat" cmpd="sng" w="38100">
                      <a:solidFill>
                        <a:srgbClr val="D9EAD3"/>
                      </a:solidFill>
                      <a:prstDash val="dashDot"/>
                      <a:round/>
                      <a:headEnd len="sm" w="sm" type="none"/>
                      <a:tailEnd len="sm" w="sm" type="none"/>
                    </a:lnT>
                    <a:lnB cap="flat" cmpd="sng" w="38100">
                      <a:solidFill>
                        <a:srgbClr val="D9EAD3"/>
                      </a:solidFill>
                      <a:prstDash val="dashDot"/>
                      <a:round/>
                      <a:headEnd len="sm" w="sm" type="none"/>
                      <a:tailEnd len="sm" w="sm" type="none"/>
                    </a:lnB>
                  </a:tcPr>
                </a:tc>
              </a:tr>
              <a:tr h="350750">
                <a:tc>
                  <a:txBody>
                    <a:bodyPr/>
                    <a:lstStyle/>
                    <a:p>
                      <a:pPr indent="0" lvl="0" marL="0" marR="0" rtl="0" algn="ctr">
                        <a:lnSpc>
                          <a:spcPct val="100000"/>
                        </a:lnSpc>
                        <a:spcBef>
                          <a:spcPts val="0"/>
                        </a:spcBef>
                        <a:spcAft>
                          <a:spcPts val="0"/>
                        </a:spcAft>
                        <a:buClr>
                          <a:srgbClr val="000000"/>
                        </a:buClr>
                        <a:buSzPts val="2400"/>
                        <a:buFont typeface="Calibri"/>
                        <a:buNone/>
                      </a:pPr>
                      <a:r>
                        <a:rPr i="0" lang="en" sz="1800" u="none" cap="none" strike="noStrike">
                          <a:solidFill>
                            <a:srgbClr val="274E13"/>
                          </a:solidFill>
                          <a:latin typeface="Merriweather"/>
                          <a:ea typeface="Merriweather"/>
                          <a:cs typeface="Merriweather"/>
                          <a:sym typeface="Merriweather"/>
                        </a:rPr>
                        <a:t>Mucus </a:t>
                      </a:r>
                      <a:r>
                        <a:rPr i="0" lang="en" sz="1800" u="none" cap="none" strike="noStrike">
                          <a:solidFill>
                            <a:srgbClr val="20124D"/>
                          </a:solidFill>
                          <a:latin typeface="Merriweather"/>
                          <a:ea typeface="Merriweather"/>
                          <a:cs typeface="Merriweather"/>
                          <a:sym typeface="Merriweather"/>
                        </a:rPr>
                        <a:t>(neck)</a:t>
                      </a:r>
                      <a:r>
                        <a:rPr i="0" lang="en" sz="1800" u="none" cap="none" strike="noStrike">
                          <a:solidFill>
                            <a:srgbClr val="274E13"/>
                          </a:solidFill>
                          <a:latin typeface="Merriweather"/>
                          <a:ea typeface="Merriweather"/>
                          <a:cs typeface="Merriweather"/>
                          <a:sym typeface="Merriweather"/>
                        </a:rPr>
                        <a:t> cells </a:t>
                      </a:r>
                      <a:endParaRPr sz="1800">
                        <a:solidFill>
                          <a:srgbClr val="274E13"/>
                        </a:solidFill>
                        <a:latin typeface="Merriweather"/>
                        <a:ea typeface="Merriweather"/>
                        <a:cs typeface="Merriweather"/>
                        <a:sym typeface="Merriweather"/>
                      </a:endParaRPr>
                    </a:p>
                  </a:txBody>
                  <a:tcPr marT="45725" marB="45725" marR="91450" marL="91450" anchor="ctr">
                    <a:lnL cap="flat" cmpd="sng" w="38100">
                      <a:solidFill>
                        <a:srgbClr val="D9EAD3"/>
                      </a:solidFill>
                      <a:prstDash val="dashDot"/>
                      <a:round/>
                      <a:headEnd len="sm" w="sm" type="none"/>
                      <a:tailEnd len="sm" w="sm" type="none"/>
                    </a:lnL>
                    <a:lnR cap="flat" cmpd="sng" w="38100">
                      <a:solidFill>
                        <a:srgbClr val="D9EAD3"/>
                      </a:solidFill>
                      <a:prstDash val="dashDot"/>
                      <a:round/>
                      <a:headEnd len="sm" w="sm" type="none"/>
                      <a:tailEnd len="sm" w="sm" type="none"/>
                    </a:lnR>
                    <a:lnT cap="flat" cmpd="sng" w="38100">
                      <a:solidFill>
                        <a:srgbClr val="D9EAD3"/>
                      </a:solidFill>
                      <a:prstDash val="dashDot"/>
                      <a:round/>
                      <a:headEnd len="sm" w="sm" type="none"/>
                      <a:tailEnd len="sm" w="sm" type="none"/>
                    </a:lnT>
                    <a:lnB cap="flat" cmpd="sng" w="38100">
                      <a:solidFill>
                        <a:srgbClr val="D9EAD3"/>
                      </a:solidFill>
                      <a:prstDash val="dash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Calibri"/>
                        <a:buNone/>
                      </a:pPr>
                      <a:r>
                        <a:rPr i="0" lang="en" sz="1800" u="none" cap="none" strike="noStrike">
                          <a:solidFill>
                            <a:srgbClr val="274E13"/>
                          </a:solidFill>
                          <a:latin typeface="Merriweather"/>
                          <a:ea typeface="Merriweather"/>
                          <a:cs typeface="Merriweather"/>
                          <a:sym typeface="Merriweather"/>
                        </a:rPr>
                        <a:t>Mucus, HCO</a:t>
                      </a:r>
                      <a:r>
                        <a:rPr baseline="-25000" i="0" lang="en" sz="1800" u="none" cap="none" strike="noStrike">
                          <a:solidFill>
                            <a:srgbClr val="274E13"/>
                          </a:solidFill>
                          <a:latin typeface="Merriweather"/>
                          <a:ea typeface="Merriweather"/>
                          <a:cs typeface="Merriweather"/>
                          <a:sym typeface="Merriweather"/>
                        </a:rPr>
                        <a:t>3</a:t>
                      </a:r>
                      <a:r>
                        <a:rPr baseline="30000" i="0" lang="en" sz="1800" u="none" cap="none" strike="noStrike">
                          <a:solidFill>
                            <a:srgbClr val="274E13"/>
                          </a:solidFill>
                          <a:latin typeface="Merriweather"/>
                          <a:ea typeface="Merriweather"/>
                          <a:cs typeface="Merriweather"/>
                          <a:sym typeface="Merriweather"/>
                        </a:rPr>
                        <a:t>-</a:t>
                      </a:r>
                      <a:endParaRPr baseline="30000" sz="1800">
                        <a:solidFill>
                          <a:srgbClr val="274E13"/>
                        </a:solidFill>
                        <a:latin typeface="Merriweather"/>
                        <a:ea typeface="Merriweather"/>
                        <a:cs typeface="Merriweather"/>
                        <a:sym typeface="Merriweather"/>
                      </a:endParaRPr>
                    </a:p>
                  </a:txBody>
                  <a:tcPr marT="45725" marB="45725" marR="91450" marL="91450" anchor="ctr">
                    <a:lnL cap="flat" cmpd="sng" w="38100">
                      <a:solidFill>
                        <a:srgbClr val="D9EAD3"/>
                      </a:solidFill>
                      <a:prstDash val="dashDot"/>
                      <a:round/>
                      <a:headEnd len="sm" w="sm" type="none"/>
                      <a:tailEnd len="sm" w="sm" type="none"/>
                    </a:lnL>
                    <a:lnR cap="flat" cmpd="sng" w="38100">
                      <a:solidFill>
                        <a:srgbClr val="D9EAD3"/>
                      </a:solidFill>
                      <a:prstDash val="dashDot"/>
                      <a:round/>
                      <a:headEnd len="sm" w="sm" type="none"/>
                      <a:tailEnd len="sm" w="sm" type="none"/>
                    </a:lnR>
                    <a:lnT cap="flat" cmpd="sng" w="38100">
                      <a:solidFill>
                        <a:srgbClr val="D9EAD3"/>
                      </a:solidFill>
                      <a:prstDash val="dashDot"/>
                      <a:round/>
                      <a:headEnd len="sm" w="sm" type="none"/>
                      <a:tailEnd len="sm" w="sm" type="none"/>
                    </a:lnT>
                    <a:lnB cap="flat" cmpd="sng" w="38100">
                      <a:solidFill>
                        <a:srgbClr val="D9EAD3"/>
                      </a:solidFill>
                      <a:prstDash val="dashDot"/>
                      <a:round/>
                      <a:headEnd len="sm" w="sm" type="none"/>
                      <a:tailEnd len="sm" w="sm" type="none"/>
                    </a:lnB>
                  </a:tcPr>
                </a:tc>
                <a:tc>
                  <a:txBody>
                    <a:bodyPr/>
                    <a:lstStyle/>
                    <a:p>
                      <a:pPr indent="0" lvl="0" marL="0" marR="0" rtl="0" algn="ctr">
                        <a:lnSpc>
                          <a:spcPct val="100000"/>
                        </a:lnSpc>
                        <a:spcBef>
                          <a:spcPts val="0"/>
                        </a:spcBef>
                        <a:spcAft>
                          <a:spcPts val="0"/>
                        </a:spcAft>
                        <a:buNone/>
                      </a:pPr>
                      <a:r>
                        <a:rPr lang="en" sz="1800">
                          <a:solidFill>
                            <a:srgbClr val="274E13"/>
                          </a:solidFill>
                          <a:latin typeface="Merriweather"/>
                          <a:ea typeface="Merriweather"/>
                          <a:cs typeface="Merriweather"/>
                          <a:sym typeface="Merriweather"/>
                        </a:rPr>
                        <a:t>antrum</a:t>
                      </a:r>
                      <a:endParaRPr i="0" sz="1800" u="none" cap="none" strike="noStrike">
                        <a:solidFill>
                          <a:srgbClr val="274E13"/>
                        </a:solidFill>
                        <a:latin typeface="Merriweather"/>
                        <a:ea typeface="Merriweather"/>
                        <a:cs typeface="Merriweather"/>
                        <a:sym typeface="Merriweather"/>
                      </a:endParaRPr>
                    </a:p>
                  </a:txBody>
                  <a:tcPr marT="45725" marB="45725" marR="91450" marL="91450" anchor="ctr">
                    <a:lnL cap="flat" cmpd="sng" w="38100">
                      <a:solidFill>
                        <a:srgbClr val="D9EAD3"/>
                      </a:solidFill>
                      <a:prstDash val="dashDot"/>
                      <a:round/>
                      <a:headEnd len="sm" w="sm" type="none"/>
                      <a:tailEnd len="sm" w="sm" type="none"/>
                    </a:lnL>
                    <a:lnR cap="flat" cmpd="sng" w="38100">
                      <a:solidFill>
                        <a:srgbClr val="D9EAD3"/>
                      </a:solidFill>
                      <a:prstDash val="dashDot"/>
                      <a:round/>
                      <a:headEnd len="sm" w="sm" type="none"/>
                      <a:tailEnd len="sm" w="sm" type="none"/>
                    </a:lnR>
                    <a:lnT cap="flat" cmpd="sng" w="38100">
                      <a:solidFill>
                        <a:srgbClr val="D9EAD3"/>
                      </a:solidFill>
                      <a:prstDash val="dashDot"/>
                      <a:round/>
                      <a:headEnd len="sm" w="sm" type="none"/>
                      <a:tailEnd len="sm" w="sm" type="none"/>
                    </a:lnT>
                    <a:lnB cap="flat" cmpd="sng" w="38100">
                      <a:solidFill>
                        <a:srgbClr val="D9EAD3"/>
                      </a:solidFill>
                      <a:prstDash val="dashDot"/>
                      <a:round/>
                      <a:headEnd len="sm" w="sm" type="none"/>
                      <a:tailEnd len="sm" w="sm" type="none"/>
                    </a:lnB>
                  </a:tcPr>
                </a:tc>
              </a:tr>
              <a:tr h="614250">
                <a:tc>
                  <a:txBody>
                    <a:bodyPr/>
                    <a:lstStyle/>
                    <a:p>
                      <a:pPr indent="0" lvl="0" marL="0" marR="0" rtl="0" algn="ctr">
                        <a:lnSpc>
                          <a:spcPct val="100000"/>
                        </a:lnSpc>
                        <a:spcBef>
                          <a:spcPts val="0"/>
                        </a:spcBef>
                        <a:spcAft>
                          <a:spcPts val="0"/>
                        </a:spcAft>
                        <a:buClr>
                          <a:srgbClr val="000000"/>
                        </a:buClr>
                        <a:buSzPts val="2400"/>
                        <a:buFont typeface="Calibri"/>
                        <a:buNone/>
                      </a:pPr>
                      <a:r>
                        <a:rPr i="0" lang="en" sz="1800" u="none" cap="none" strike="noStrike">
                          <a:solidFill>
                            <a:srgbClr val="274E13"/>
                          </a:solidFill>
                          <a:latin typeface="Merriweather"/>
                          <a:ea typeface="Merriweather"/>
                          <a:cs typeface="Merriweather"/>
                          <a:sym typeface="Merriweather"/>
                        </a:rPr>
                        <a:t>Enterochromaffin</a:t>
                      </a:r>
                      <a:endParaRPr i="0" sz="1800" u="none" cap="none" strike="noStrike">
                        <a:solidFill>
                          <a:srgbClr val="274E13"/>
                        </a:solidFill>
                        <a:latin typeface="Merriweather"/>
                        <a:ea typeface="Merriweather"/>
                        <a:cs typeface="Merriweather"/>
                        <a:sym typeface="Merriweather"/>
                      </a:endParaRPr>
                    </a:p>
                    <a:p>
                      <a:pPr indent="0" lvl="0" marL="0" marR="0" rtl="0" algn="ctr">
                        <a:lnSpc>
                          <a:spcPct val="100000"/>
                        </a:lnSpc>
                        <a:spcBef>
                          <a:spcPts val="0"/>
                        </a:spcBef>
                        <a:spcAft>
                          <a:spcPts val="0"/>
                        </a:spcAft>
                        <a:buClr>
                          <a:srgbClr val="000000"/>
                        </a:buClr>
                        <a:buSzPts val="2400"/>
                        <a:buFont typeface="Calibri"/>
                        <a:buNone/>
                      </a:pPr>
                      <a:r>
                        <a:rPr i="0" lang="en" sz="1800" u="none" cap="none" strike="noStrike">
                          <a:solidFill>
                            <a:srgbClr val="274E13"/>
                          </a:solidFill>
                          <a:latin typeface="Merriweather"/>
                          <a:ea typeface="Merriweather"/>
                          <a:cs typeface="Merriweather"/>
                          <a:sym typeface="Merriweather"/>
                        </a:rPr>
                        <a:t>-like cells</a:t>
                      </a:r>
                      <a:endParaRPr sz="1800">
                        <a:solidFill>
                          <a:srgbClr val="274E13"/>
                        </a:solidFill>
                        <a:latin typeface="Merriweather"/>
                        <a:ea typeface="Merriweather"/>
                        <a:cs typeface="Merriweather"/>
                        <a:sym typeface="Merriweather"/>
                      </a:endParaRPr>
                    </a:p>
                  </a:txBody>
                  <a:tcPr marT="45725" marB="45725" marR="91450" marL="91450" anchor="ctr">
                    <a:lnL cap="flat" cmpd="sng" w="38100">
                      <a:solidFill>
                        <a:srgbClr val="D9EAD3"/>
                      </a:solidFill>
                      <a:prstDash val="dashDot"/>
                      <a:round/>
                      <a:headEnd len="sm" w="sm" type="none"/>
                      <a:tailEnd len="sm" w="sm" type="none"/>
                    </a:lnL>
                    <a:lnR cap="flat" cmpd="sng" w="38100">
                      <a:solidFill>
                        <a:srgbClr val="D9EAD3"/>
                      </a:solidFill>
                      <a:prstDash val="dashDot"/>
                      <a:round/>
                      <a:headEnd len="sm" w="sm" type="none"/>
                      <a:tailEnd len="sm" w="sm" type="none"/>
                    </a:lnR>
                    <a:lnT cap="flat" cmpd="sng" w="38100">
                      <a:solidFill>
                        <a:srgbClr val="D9EAD3"/>
                      </a:solidFill>
                      <a:prstDash val="dashDot"/>
                      <a:round/>
                      <a:headEnd len="sm" w="sm" type="none"/>
                      <a:tailEnd len="sm" w="sm" type="none"/>
                    </a:lnT>
                    <a:lnB cap="flat" cmpd="sng" w="38100">
                      <a:solidFill>
                        <a:srgbClr val="D9EAD3"/>
                      </a:solidFill>
                      <a:prstDash val="dash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Calibri"/>
                        <a:buNone/>
                      </a:pPr>
                      <a:r>
                        <a:rPr i="0" lang="en" sz="1800" u="none" cap="none" strike="noStrike">
                          <a:solidFill>
                            <a:srgbClr val="274E13"/>
                          </a:solidFill>
                          <a:latin typeface="Merriweather"/>
                          <a:ea typeface="Merriweather"/>
                          <a:cs typeface="Merriweather"/>
                          <a:sym typeface="Merriweather"/>
                        </a:rPr>
                        <a:t>Histamine</a:t>
                      </a:r>
                      <a:endParaRPr sz="1800">
                        <a:solidFill>
                          <a:srgbClr val="274E13"/>
                        </a:solidFill>
                        <a:latin typeface="Merriweather"/>
                        <a:ea typeface="Merriweather"/>
                        <a:cs typeface="Merriweather"/>
                        <a:sym typeface="Merriweather"/>
                      </a:endParaRPr>
                    </a:p>
                  </a:txBody>
                  <a:tcPr marT="45725" marB="45725" marR="91450" marL="91450" anchor="ctr">
                    <a:lnL cap="flat" cmpd="sng" w="38100">
                      <a:solidFill>
                        <a:srgbClr val="D9EAD3"/>
                      </a:solidFill>
                      <a:prstDash val="dashDot"/>
                      <a:round/>
                      <a:headEnd len="sm" w="sm" type="none"/>
                      <a:tailEnd len="sm" w="sm" type="none"/>
                    </a:lnL>
                    <a:lnR cap="flat" cmpd="sng" w="38100">
                      <a:solidFill>
                        <a:srgbClr val="D9EAD3"/>
                      </a:solidFill>
                      <a:prstDash val="dashDot"/>
                      <a:round/>
                      <a:headEnd len="sm" w="sm" type="none"/>
                      <a:tailEnd len="sm" w="sm" type="none"/>
                    </a:lnR>
                    <a:lnT cap="flat" cmpd="sng" w="38100">
                      <a:solidFill>
                        <a:srgbClr val="D9EAD3"/>
                      </a:solidFill>
                      <a:prstDash val="dashDot"/>
                      <a:round/>
                      <a:headEnd len="sm" w="sm" type="none"/>
                      <a:tailEnd len="sm" w="sm" type="none"/>
                    </a:lnT>
                    <a:lnB cap="flat" cmpd="sng" w="38100">
                      <a:solidFill>
                        <a:srgbClr val="D9EAD3"/>
                      </a:solidFill>
                      <a:prstDash val="dashDot"/>
                      <a:round/>
                      <a:headEnd len="sm" w="sm" type="none"/>
                      <a:tailEnd len="sm" w="sm" type="none"/>
                    </a:lnB>
                  </a:tcPr>
                </a:tc>
                <a:tc>
                  <a:txBody>
                    <a:bodyPr/>
                    <a:lstStyle/>
                    <a:p>
                      <a:pPr indent="0" lvl="0" marL="0" marR="0" rtl="0" algn="ctr">
                        <a:lnSpc>
                          <a:spcPct val="100000"/>
                        </a:lnSpc>
                        <a:spcBef>
                          <a:spcPts val="0"/>
                        </a:spcBef>
                        <a:spcAft>
                          <a:spcPts val="0"/>
                        </a:spcAft>
                        <a:buNone/>
                      </a:pPr>
                      <a:r>
                        <a:rPr lang="en" sz="1800">
                          <a:solidFill>
                            <a:srgbClr val="274E13"/>
                          </a:solidFill>
                          <a:latin typeface="Merriweather"/>
                          <a:ea typeface="Merriweather"/>
                          <a:cs typeface="Merriweather"/>
                          <a:sym typeface="Merriweather"/>
                        </a:rPr>
                        <a:t>-</a:t>
                      </a:r>
                      <a:endParaRPr i="0" sz="1800" u="none" cap="none" strike="noStrike">
                        <a:solidFill>
                          <a:srgbClr val="274E13"/>
                        </a:solidFill>
                        <a:latin typeface="Merriweather"/>
                        <a:ea typeface="Merriweather"/>
                        <a:cs typeface="Merriweather"/>
                        <a:sym typeface="Merriweather"/>
                      </a:endParaRPr>
                    </a:p>
                  </a:txBody>
                  <a:tcPr marT="45725" marB="45725" marR="91450" marL="91450" anchor="ctr">
                    <a:lnL cap="flat" cmpd="sng" w="38100">
                      <a:solidFill>
                        <a:srgbClr val="D9EAD3"/>
                      </a:solidFill>
                      <a:prstDash val="dashDot"/>
                      <a:round/>
                      <a:headEnd len="sm" w="sm" type="none"/>
                      <a:tailEnd len="sm" w="sm" type="none"/>
                    </a:lnL>
                    <a:lnR cap="flat" cmpd="sng" w="38100">
                      <a:solidFill>
                        <a:srgbClr val="D9EAD3"/>
                      </a:solidFill>
                      <a:prstDash val="dashDot"/>
                      <a:round/>
                      <a:headEnd len="sm" w="sm" type="none"/>
                      <a:tailEnd len="sm" w="sm" type="none"/>
                    </a:lnR>
                    <a:lnT cap="flat" cmpd="sng" w="38100">
                      <a:solidFill>
                        <a:srgbClr val="D9EAD3"/>
                      </a:solidFill>
                      <a:prstDash val="dashDot"/>
                      <a:round/>
                      <a:headEnd len="sm" w="sm" type="none"/>
                      <a:tailEnd len="sm" w="sm" type="none"/>
                    </a:lnT>
                    <a:lnB cap="flat" cmpd="sng" w="38100">
                      <a:solidFill>
                        <a:srgbClr val="D9EAD3"/>
                      </a:solidFill>
                      <a:prstDash val="dashDot"/>
                      <a:round/>
                      <a:headEnd len="sm" w="sm" type="none"/>
                      <a:tailEnd len="sm" w="sm" type="none"/>
                    </a:lnB>
                  </a:tcPr>
                </a:tc>
              </a:tr>
              <a:tr h="770350">
                <a:tc>
                  <a:txBody>
                    <a:bodyPr/>
                    <a:lstStyle/>
                    <a:p>
                      <a:pPr indent="0" lvl="0" marL="0" marR="0" rtl="0" algn="ctr">
                        <a:lnSpc>
                          <a:spcPct val="100000"/>
                        </a:lnSpc>
                        <a:spcBef>
                          <a:spcPts val="0"/>
                        </a:spcBef>
                        <a:spcAft>
                          <a:spcPts val="0"/>
                        </a:spcAft>
                        <a:buClr>
                          <a:srgbClr val="000000"/>
                        </a:buClr>
                        <a:buSzPts val="2400"/>
                        <a:buFont typeface="Calibri"/>
                        <a:buNone/>
                      </a:pPr>
                      <a:r>
                        <a:rPr i="0" lang="en" sz="1800" u="none" cap="none" strike="noStrike">
                          <a:solidFill>
                            <a:srgbClr val="274E13"/>
                          </a:solidFill>
                          <a:latin typeface="Merriweather"/>
                          <a:ea typeface="Merriweather"/>
                          <a:cs typeface="Merriweather"/>
                          <a:sym typeface="Merriweather"/>
                        </a:rPr>
                        <a:t>G cells</a:t>
                      </a:r>
                      <a:endParaRPr i="0" sz="1800" u="none" cap="none" strike="noStrike">
                        <a:solidFill>
                          <a:srgbClr val="274E13"/>
                        </a:solidFill>
                        <a:latin typeface="Merriweather"/>
                        <a:ea typeface="Merriweather"/>
                        <a:cs typeface="Merriweather"/>
                        <a:sym typeface="Merriweather"/>
                      </a:endParaRPr>
                    </a:p>
                    <a:p>
                      <a:pPr indent="0" lvl="0" marL="0" marR="0" rtl="0" algn="ctr">
                        <a:lnSpc>
                          <a:spcPct val="100000"/>
                        </a:lnSpc>
                        <a:spcBef>
                          <a:spcPts val="0"/>
                        </a:spcBef>
                        <a:spcAft>
                          <a:spcPts val="0"/>
                        </a:spcAft>
                        <a:buClr>
                          <a:srgbClr val="000000"/>
                        </a:buClr>
                        <a:buSzPts val="2400"/>
                        <a:buFont typeface="Calibri"/>
                        <a:buNone/>
                      </a:pPr>
                      <a:r>
                        <a:t/>
                      </a:r>
                      <a:endParaRPr sz="1800">
                        <a:solidFill>
                          <a:srgbClr val="274E13"/>
                        </a:solidFill>
                        <a:latin typeface="Merriweather"/>
                        <a:ea typeface="Merriweather"/>
                        <a:cs typeface="Merriweather"/>
                        <a:sym typeface="Merriweather"/>
                      </a:endParaRPr>
                    </a:p>
                  </a:txBody>
                  <a:tcPr marT="45725" marB="45725" marR="91450" marL="91450" anchor="ctr">
                    <a:lnL cap="flat" cmpd="sng" w="38100">
                      <a:solidFill>
                        <a:srgbClr val="D9EAD3"/>
                      </a:solidFill>
                      <a:prstDash val="dashDot"/>
                      <a:round/>
                      <a:headEnd len="sm" w="sm" type="none"/>
                      <a:tailEnd len="sm" w="sm" type="none"/>
                    </a:lnL>
                    <a:lnR cap="flat" cmpd="sng" w="38100">
                      <a:solidFill>
                        <a:srgbClr val="D9EAD3"/>
                      </a:solidFill>
                      <a:prstDash val="dashDot"/>
                      <a:round/>
                      <a:headEnd len="sm" w="sm" type="none"/>
                      <a:tailEnd len="sm" w="sm" type="none"/>
                    </a:lnR>
                    <a:lnT cap="flat" cmpd="sng" w="38100">
                      <a:solidFill>
                        <a:srgbClr val="D9EAD3"/>
                      </a:solidFill>
                      <a:prstDash val="dashDot"/>
                      <a:round/>
                      <a:headEnd len="sm" w="sm" type="none"/>
                      <a:tailEnd len="sm" w="sm" type="none"/>
                    </a:lnT>
                    <a:lnB cap="flat" cmpd="sng" w="38100">
                      <a:solidFill>
                        <a:srgbClr val="D9EAD3"/>
                      </a:solidFill>
                      <a:prstDash val="dash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Calibri"/>
                        <a:buNone/>
                      </a:pPr>
                      <a:r>
                        <a:rPr i="0" lang="en" sz="1800" u="none" cap="none" strike="noStrike">
                          <a:solidFill>
                            <a:srgbClr val="274E13"/>
                          </a:solidFill>
                          <a:latin typeface="Merriweather"/>
                          <a:ea typeface="Merriweather"/>
                          <a:cs typeface="Merriweather"/>
                          <a:sym typeface="Merriweather"/>
                        </a:rPr>
                        <a:t>Gastrin</a:t>
                      </a:r>
                      <a:endParaRPr sz="1800">
                        <a:solidFill>
                          <a:srgbClr val="274E13"/>
                        </a:solidFill>
                        <a:latin typeface="Merriweather"/>
                        <a:ea typeface="Merriweather"/>
                        <a:cs typeface="Merriweather"/>
                        <a:sym typeface="Merriweather"/>
                      </a:endParaRPr>
                    </a:p>
                    <a:p>
                      <a:pPr indent="0" lvl="0" marL="0" marR="0" rtl="0" algn="ctr">
                        <a:lnSpc>
                          <a:spcPct val="100000"/>
                        </a:lnSpc>
                        <a:spcBef>
                          <a:spcPts val="0"/>
                        </a:spcBef>
                        <a:spcAft>
                          <a:spcPts val="0"/>
                        </a:spcAft>
                        <a:buClr>
                          <a:srgbClr val="000000"/>
                        </a:buClr>
                        <a:buSzPts val="2400"/>
                        <a:buFont typeface="Calibri"/>
                        <a:buNone/>
                      </a:pPr>
                      <a:r>
                        <a:rPr i="0" lang="en" sz="1500" u="none" cap="none" strike="noStrike">
                          <a:solidFill>
                            <a:srgbClr val="274E13"/>
                          </a:solidFill>
                          <a:latin typeface="Merriweather"/>
                          <a:ea typeface="Merriweather"/>
                          <a:cs typeface="Merriweather"/>
                          <a:sym typeface="Merriweather"/>
                        </a:rPr>
                        <a:t>(increases HCl secretion</a:t>
                      </a:r>
                      <a:endParaRPr i="0" sz="1500" u="none" cap="none" strike="noStrike">
                        <a:solidFill>
                          <a:srgbClr val="274E13"/>
                        </a:solidFill>
                        <a:latin typeface="Merriweather"/>
                        <a:ea typeface="Merriweather"/>
                        <a:cs typeface="Merriweather"/>
                        <a:sym typeface="Merriweather"/>
                      </a:endParaRPr>
                    </a:p>
                    <a:p>
                      <a:pPr indent="0" lvl="0" marL="0" marR="0" rtl="0" algn="ctr">
                        <a:lnSpc>
                          <a:spcPct val="100000"/>
                        </a:lnSpc>
                        <a:spcBef>
                          <a:spcPts val="0"/>
                        </a:spcBef>
                        <a:spcAft>
                          <a:spcPts val="0"/>
                        </a:spcAft>
                        <a:buClr>
                          <a:srgbClr val="000000"/>
                        </a:buClr>
                        <a:buSzPts val="2400"/>
                        <a:buFont typeface="Calibri"/>
                        <a:buNone/>
                      </a:pPr>
                      <a:r>
                        <a:rPr i="0" lang="en" sz="1500" u="none" cap="none" strike="noStrike">
                          <a:solidFill>
                            <a:srgbClr val="274E13"/>
                          </a:solidFill>
                          <a:latin typeface="Merriweather"/>
                          <a:ea typeface="Merriweather"/>
                          <a:cs typeface="Merriweather"/>
                          <a:sym typeface="Merriweather"/>
                        </a:rPr>
                        <a:t>from Parietal cells) </a:t>
                      </a:r>
                      <a:endParaRPr sz="1500">
                        <a:solidFill>
                          <a:srgbClr val="274E13"/>
                        </a:solidFill>
                        <a:latin typeface="Merriweather"/>
                        <a:ea typeface="Merriweather"/>
                        <a:cs typeface="Merriweather"/>
                        <a:sym typeface="Merriweather"/>
                      </a:endParaRPr>
                    </a:p>
                  </a:txBody>
                  <a:tcPr marT="45725" marB="45725" marR="91450" marL="91450" anchor="ctr">
                    <a:lnL cap="flat" cmpd="sng" w="38100">
                      <a:solidFill>
                        <a:srgbClr val="D9EAD3"/>
                      </a:solidFill>
                      <a:prstDash val="dashDot"/>
                      <a:round/>
                      <a:headEnd len="sm" w="sm" type="none"/>
                      <a:tailEnd len="sm" w="sm" type="none"/>
                    </a:lnL>
                    <a:lnR cap="flat" cmpd="sng" w="38100">
                      <a:solidFill>
                        <a:srgbClr val="D9EAD3"/>
                      </a:solidFill>
                      <a:prstDash val="dashDot"/>
                      <a:round/>
                      <a:headEnd len="sm" w="sm" type="none"/>
                      <a:tailEnd len="sm" w="sm" type="none"/>
                    </a:lnR>
                    <a:lnT cap="flat" cmpd="sng" w="38100">
                      <a:solidFill>
                        <a:srgbClr val="D9EAD3"/>
                      </a:solidFill>
                      <a:prstDash val="dashDot"/>
                      <a:round/>
                      <a:headEnd len="sm" w="sm" type="none"/>
                      <a:tailEnd len="sm" w="sm" type="none"/>
                    </a:lnT>
                    <a:lnB cap="flat" cmpd="sng" w="38100">
                      <a:solidFill>
                        <a:srgbClr val="D9EAD3"/>
                      </a:solidFill>
                      <a:prstDash val="dashDot"/>
                      <a:round/>
                      <a:headEnd len="sm" w="sm" type="none"/>
                      <a:tailEnd len="sm" w="sm" type="none"/>
                    </a:lnB>
                  </a:tcPr>
                </a:tc>
                <a:tc>
                  <a:txBody>
                    <a:bodyPr/>
                    <a:lstStyle/>
                    <a:p>
                      <a:pPr indent="0" lvl="0" marL="0" marR="0" rtl="0" algn="ctr">
                        <a:lnSpc>
                          <a:spcPct val="100000"/>
                        </a:lnSpc>
                        <a:spcBef>
                          <a:spcPts val="0"/>
                        </a:spcBef>
                        <a:spcAft>
                          <a:spcPts val="0"/>
                        </a:spcAft>
                        <a:buNone/>
                      </a:pPr>
                      <a:r>
                        <a:rPr lang="en" sz="1800">
                          <a:solidFill>
                            <a:srgbClr val="274E13"/>
                          </a:solidFill>
                          <a:latin typeface="Merriweather"/>
                          <a:ea typeface="Merriweather"/>
                          <a:cs typeface="Merriweather"/>
                          <a:sym typeface="Merriweather"/>
                        </a:rPr>
                        <a:t>antrum</a:t>
                      </a:r>
                      <a:endParaRPr i="0" sz="1800" u="none" cap="none" strike="noStrike">
                        <a:solidFill>
                          <a:srgbClr val="274E13"/>
                        </a:solidFill>
                        <a:latin typeface="Merriweather"/>
                        <a:ea typeface="Merriweather"/>
                        <a:cs typeface="Merriweather"/>
                        <a:sym typeface="Merriweather"/>
                      </a:endParaRPr>
                    </a:p>
                  </a:txBody>
                  <a:tcPr marT="45725" marB="45725" marR="91450" marL="91450" anchor="ctr">
                    <a:lnL cap="flat" cmpd="sng" w="38100">
                      <a:solidFill>
                        <a:srgbClr val="D9EAD3"/>
                      </a:solidFill>
                      <a:prstDash val="dashDot"/>
                      <a:round/>
                      <a:headEnd len="sm" w="sm" type="none"/>
                      <a:tailEnd len="sm" w="sm" type="none"/>
                    </a:lnL>
                    <a:lnR cap="flat" cmpd="sng" w="38100">
                      <a:solidFill>
                        <a:srgbClr val="D9EAD3"/>
                      </a:solidFill>
                      <a:prstDash val="dashDot"/>
                      <a:round/>
                      <a:headEnd len="sm" w="sm" type="none"/>
                      <a:tailEnd len="sm" w="sm" type="none"/>
                    </a:lnR>
                    <a:lnT cap="flat" cmpd="sng" w="38100">
                      <a:solidFill>
                        <a:srgbClr val="D9EAD3"/>
                      </a:solidFill>
                      <a:prstDash val="dashDot"/>
                      <a:round/>
                      <a:headEnd len="sm" w="sm" type="none"/>
                      <a:tailEnd len="sm" w="sm" type="none"/>
                    </a:lnT>
                    <a:lnB cap="flat" cmpd="sng" w="38100">
                      <a:solidFill>
                        <a:srgbClr val="D9EAD3"/>
                      </a:solidFill>
                      <a:prstDash val="dashDot"/>
                      <a:round/>
                      <a:headEnd len="sm" w="sm" type="none"/>
                      <a:tailEnd len="sm" w="sm" type="none"/>
                    </a:lnB>
                  </a:tcPr>
                </a:tc>
              </a:tr>
              <a:tr h="1070400">
                <a:tc>
                  <a:txBody>
                    <a:bodyPr/>
                    <a:lstStyle/>
                    <a:p>
                      <a:pPr indent="0" lvl="0" marL="0" rtl="0" algn="ctr">
                        <a:spcBef>
                          <a:spcPts val="560"/>
                        </a:spcBef>
                        <a:spcAft>
                          <a:spcPts val="0"/>
                        </a:spcAft>
                        <a:buNone/>
                      </a:pPr>
                      <a:r>
                        <a:rPr lang="en" sz="1800">
                          <a:solidFill>
                            <a:srgbClr val="674EA7"/>
                          </a:solidFill>
                          <a:latin typeface="Merriweather"/>
                          <a:ea typeface="Merriweather"/>
                          <a:cs typeface="Merriweather"/>
                          <a:sym typeface="Merriweather"/>
                        </a:rPr>
                        <a:t>D Cells</a:t>
                      </a:r>
                      <a:endParaRPr sz="1800">
                        <a:solidFill>
                          <a:srgbClr val="674EA7"/>
                        </a:solidFill>
                        <a:latin typeface="Merriweather"/>
                        <a:ea typeface="Merriweather"/>
                        <a:cs typeface="Merriweather"/>
                        <a:sym typeface="Merriweather"/>
                      </a:endParaRPr>
                    </a:p>
                    <a:p>
                      <a:pPr indent="0" lvl="0" marL="0" rtl="0" algn="ctr">
                        <a:spcBef>
                          <a:spcPts val="560"/>
                        </a:spcBef>
                        <a:spcAft>
                          <a:spcPts val="0"/>
                        </a:spcAft>
                        <a:buNone/>
                      </a:pPr>
                      <a:r>
                        <a:rPr lang="en" sz="1800">
                          <a:solidFill>
                            <a:srgbClr val="351C75"/>
                          </a:solidFill>
                          <a:latin typeface="Merriweather"/>
                          <a:ea typeface="Merriweather"/>
                          <a:cs typeface="Merriweather"/>
                          <a:sym typeface="Merriweather"/>
                        </a:rPr>
                        <a:t>(</a:t>
                      </a:r>
                      <a:r>
                        <a:rPr lang="en" sz="1800">
                          <a:solidFill>
                            <a:srgbClr val="351C75"/>
                          </a:solidFill>
                          <a:latin typeface="Merriweather"/>
                          <a:ea typeface="Merriweather"/>
                          <a:cs typeface="Merriweather"/>
                          <a:sym typeface="Merriweather"/>
                        </a:rPr>
                        <a:t>decreases HCl secretion)</a:t>
                      </a:r>
                      <a:endParaRPr sz="1800">
                        <a:solidFill>
                          <a:srgbClr val="351C75"/>
                        </a:solidFill>
                        <a:latin typeface="Merriweather"/>
                        <a:ea typeface="Merriweather"/>
                        <a:cs typeface="Merriweather"/>
                        <a:sym typeface="Merriweather"/>
                      </a:endParaRPr>
                    </a:p>
                  </a:txBody>
                  <a:tcPr marT="45725" marB="45725" marR="91450" marL="91450" anchor="ctr">
                    <a:lnL cap="flat" cmpd="sng" w="38100">
                      <a:solidFill>
                        <a:srgbClr val="D9EAD3"/>
                      </a:solidFill>
                      <a:prstDash val="dashDot"/>
                      <a:round/>
                      <a:headEnd len="sm" w="sm" type="none"/>
                      <a:tailEnd len="sm" w="sm" type="none"/>
                    </a:lnL>
                    <a:lnR cap="flat" cmpd="sng" w="38100">
                      <a:solidFill>
                        <a:srgbClr val="D9EAD3"/>
                      </a:solidFill>
                      <a:prstDash val="dashDot"/>
                      <a:round/>
                      <a:headEnd len="sm" w="sm" type="none"/>
                      <a:tailEnd len="sm" w="sm" type="none"/>
                    </a:lnR>
                    <a:lnT cap="flat" cmpd="sng" w="38100">
                      <a:solidFill>
                        <a:srgbClr val="D9EAD3"/>
                      </a:solidFill>
                      <a:prstDash val="dashDot"/>
                      <a:round/>
                      <a:headEnd len="sm" w="sm" type="none"/>
                      <a:tailEnd len="sm" w="sm" type="none"/>
                    </a:lnT>
                    <a:lnB cap="flat" cmpd="sng" w="38100">
                      <a:solidFill>
                        <a:srgbClr val="D9EAD3"/>
                      </a:solidFill>
                      <a:prstDash val="dashDot"/>
                      <a:round/>
                      <a:headEnd len="sm" w="sm" type="none"/>
                      <a:tailEnd len="sm" w="sm" type="none"/>
                    </a:lnB>
                  </a:tcPr>
                </a:tc>
                <a:tc>
                  <a:txBody>
                    <a:bodyPr/>
                    <a:lstStyle/>
                    <a:p>
                      <a:pPr indent="0" lvl="0" marL="304800" rtl="0" algn="ctr">
                        <a:spcBef>
                          <a:spcPts val="560"/>
                        </a:spcBef>
                        <a:spcAft>
                          <a:spcPts val="0"/>
                        </a:spcAft>
                        <a:buNone/>
                      </a:pPr>
                      <a:r>
                        <a:rPr lang="en" sz="1800">
                          <a:solidFill>
                            <a:srgbClr val="674EA7"/>
                          </a:solidFill>
                          <a:latin typeface="Merriweather"/>
                          <a:ea typeface="Merriweather"/>
                          <a:cs typeface="Merriweather"/>
                          <a:sym typeface="Merriweather"/>
                        </a:rPr>
                        <a:t>Somatostatin</a:t>
                      </a:r>
                      <a:endParaRPr i="0" sz="1800" u="none" cap="none" strike="noStrike">
                        <a:solidFill>
                          <a:srgbClr val="674EA7"/>
                        </a:solidFill>
                        <a:latin typeface="Merriweather"/>
                        <a:ea typeface="Merriweather"/>
                        <a:cs typeface="Merriweather"/>
                        <a:sym typeface="Merriweather"/>
                      </a:endParaRPr>
                    </a:p>
                  </a:txBody>
                  <a:tcPr marT="45725" marB="45725" marR="91450" marL="91450" anchor="ctr">
                    <a:lnL cap="flat" cmpd="sng" w="38100">
                      <a:solidFill>
                        <a:srgbClr val="D9EAD3"/>
                      </a:solidFill>
                      <a:prstDash val="dashDot"/>
                      <a:round/>
                      <a:headEnd len="sm" w="sm" type="none"/>
                      <a:tailEnd len="sm" w="sm" type="none"/>
                    </a:lnL>
                    <a:lnR cap="flat" cmpd="sng" w="38100">
                      <a:solidFill>
                        <a:srgbClr val="D9EAD3"/>
                      </a:solidFill>
                      <a:prstDash val="dashDot"/>
                      <a:round/>
                      <a:headEnd len="sm" w="sm" type="none"/>
                      <a:tailEnd len="sm" w="sm" type="none"/>
                    </a:lnR>
                    <a:lnT cap="flat" cmpd="sng" w="38100">
                      <a:solidFill>
                        <a:srgbClr val="D9EAD3"/>
                      </a:solidFill>
                      <a:prstDash val="dashDot"/>
                      <a:round/>
                      <a:headEnd len="sm" w="sm" type="none"/>
                      <a:tailEnd len="sm" w="sm" type="none"/>
                    </a:lnT>
                    <a:lnB cap="flat" cmpd="sng" w="38100">
                      <a:solidFill>
                        <a:srgbClr val="D9EAD3"/>
                      </a:solidFill>
                      <a:prstDash val="dashDot"/>
                      <a:round/>
                      <a:headEnd len="sm" w="sm" type="none"/>
                      <a:tailEnd len="sm" w="sm" type="none"/>
                    </a:lnB>
                  </a:tcPr>
                </a:tc>
                <a:tc>
                  <a:txBody>
                    <a:bodyPr/>
                    <a:lstStyle/>
                    <a:p>
                      <a:pPr indent="0" lvl="0" marL="0" rtl="0" algn="ctr">
                        <a:spcBef>
                          <a:spcPts val="560"/>
                        </a:spcBef>
                        <a:spcAft>
                          <a:spcPts val="0"/>
                        </a:spcAft>
                        <a:buNone/>
                      </a:pPr>
                      <a:r>
                        <a:rPr lang="en" sz="1800">
                          <a:solidFill>
                            <a:srgbClr val="674EA7"/>
                          </a:solidFill>
                          <a:latin typeface="Merriweather"/>
                          <a:ea typeface="Merriweather"/>
                          <a:cs typeface="Merriweather"/>
                          <a:sym typeface="Merriweather"/>
                        </a:rPr>
                        <a:t>antrum</a:t>
                      </a:r>
                      <a:endParaRPr sz="1800">
                        <a:solidFill>
                          <a:srgbClr val="674EA7"/>
                        </a:solidFill>
                        <a:latin typeface="Merriweather"/>
                        <a:ea typeface="Merriweather"/>
                        <a:cs typeface="Merriweather"/>
                        <a:sym typeface="Merriweather"/>
                      </a:endParaRPr>
                    </a:p>
                  </a:txBody>
                  <a:tcPr marT="45725" marB="45725" marR="91450" marL="91450" anchor="ctr">
                    <a:lnL cap="flat" cmpd="sng" w="38100">
                      <a:solidFill>
                        <a:srgbClr val="D9EAD3"/>
                      </a:solidFill>
                      <a:prstDash val="dashDot"/>
                      <a:round/>
                      <a:headEnd len="sm" w="sm" type="none"/>
                      <a:tailEnd len="sm" w="sm" type="none"/>
                    </a:lnL>
                    <a:lnR cap="flat" cmpd="sng" w="38100">
                      <a:solidFill>
                        <a:srgbClr val="D9EAD3"/>
                      </a:solidFill>
                      <a:prstDash val="dashDot"/>
                      <a:round/>
                      <a:headEnd len="sm" w="sm" type="none"/>
                      <a:tailEnd len="sm" w="sm" type="none"/>
                    </a:lnR>
                    <a:lnT cap="flat" cmpd="sng" w="38100">
                      <a:solidFill>
                        <a:srgbClr val="D9EAD3"/>
                      </a:solidFill>
                      <a:prstDash val="dashDot"/>
                      <a:round/>
                      <a:headEnd len="sm" w="sm" type="none"/>
                      <a:tailEnd len="sm" w="sm" type="none"/>
                    </a:lnT>
                    <a:lnB cap="flat" cmpd="sng" w="38100">
                      <a:solidFill>
                        <a:srgbClr val="D9EAD3"/>
                      </a:solidFill>
                      <a:prstDash val="dashDot"/>
                      <a:round/>
                      <a:headEnd len="sm" w="sm" type="none"/>
                      <a:tailEnd len="sm" w="sm" type="none"/>
                    </a:lnB>
                  </a:tcPr>
                </a:tc>
              </a:tr>
            </a:tbl>
          </a:graphicData>
        </a:graphic>
      </p:graphicFrame>
      <p:pic>
        <p:nvPicPr>
          <p:cNvPr id="127" name="Google Shape;127;p15"/>
          <p:cNvPicPr preferRelativeResize="0"/>
          <p:nvPr/>
        </p:nvPicPr>
        <p:blipFill rotWithShape="1">
          <a:blip r:embed="rId5">
            <a:alphaModFix/>
          </a:blip>
          <a:srcRect b="3716" l="0" r="0" t="0"/>
          <a:stretch/>
        </p:blipFill>
        <p:spPr>
          <a:xfrm>
            <a:off x="9360009" y="13438000"/>
            <a:ext cx="3779817" cy="3153161"/>
          </a:xfrm>
          <a:prstGeom prst="rect">
            <a:avLst/>
          </a:prstGeom>
          <a:noFill/>
          <a:ln>
            <a:noFill/>
          </a:ln>
        </p:spPr>
      </p:pic>
      <p:sp>
        <p:nvSpPr>
          <p:cNvPr id="128" name="Google Shape;128;p15"/>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Three</a:t>
            </a:r>
            <a:endParaRPr sz="3500">
              <a:latin typeface="Oswald"/>
              <a:ea typeface="Oswald"/>
              <a:cs typeface="Oswald"/>
              <a:sym typeface="Oswald"/>
            </a:endParaRPr>
          </a:p>
        </p:txBody>
      </p:sp>
      <p:sp>
        <p:nvSpPr>
          <p:cNvPr id="129" name="Google Shape;129;p15"/>
          <p:cNvSpPr txBox="1"/>
          <p:nvPr/>
        </p:nvSpPr>
        <p:spPr>
          <a:xfrm>
            <a:off x="9958200" y="12625975"/>
            <a:ext cx="2412000" cy="78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Merriweather"/>
                <a:ea typeface="Merriweather"/>
                <a:cs typeface="Merriweather"/>
                <a:sym typeface="Merriweather"/>
              </a:rPr>
              <a:t>Figure 3-4</a:t>
            </a:r>
            <a:endParaRPr b="1" sz="2200">
              <a:latin typeface="Merriweather"/>
              <a:ea typeface="Merriweather"/>
              <a:cs typeface="Merriweather"/>
              <a:sym typeface="Merriweather"/>
            </a:endParaRPr>
          </a:p>
        </p:txBody>
      </p:sp>
      <p:sp>
        <p:nvSpPr>
          <p:cNvPr id="130" name="Google Shape;130;p15"/>
          <p:cNvSpPr txBox="1"/>
          <p:nvPr/>
        </p:nvSpPr>
        <p:spPr>
          <a:xfrm>
            <a:off x="10623900" y="16503150"/>
            <a:ext cx="20712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Merriweather"/>
                <a:ea typeface="Merriweather"/>
                <a:cs typeface="Merriweather"/>
                <a:sym typeface="Merriweather"/>
              </a:rPr>
              <a:t>Figure 3-5</a:t>
            </a:r>
            <a:endParaRPr b="1" sz="2200">
              <a:latin typeface="Merriweather"/>
              <a:ea typeface="Merriweather"/>
              <a:cs typeface="Merriweather"/>
              <a:sym typeface="Merriweather"/>
            </a:endParaRPr>
          </a:p>
        </p:txBody>
      </p:sp>
      <p:sp>
        <p:nvSpPr>
          <p:cNvPr id="131" name="Google Shape;131;p15"/>
          <p:cNvSpPr txBox="1"/>
          <p:nvPr/>
        </p:nvSpPr>
        <p:spPr>
          <a:xfrm>
            <a:off x="10623900" y="19279200"/>
            <a:ext cx="1979100" cy="108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Merriweather"/>
                <a:ea typeface="Merriweather"/>
                <a:cs typeface="Merriweather"/>
                <a:sym typeface="Merriweather"/>
              </a:rPr>
              <a:t>Figure 3-6</a:t>
            </a:r>
            <a:endParaRPr b="1" sz="2200">
              <a:latin typeface="Merriweather"/>
              <a:ea typeface="Merriweather"/>
              <a:cs typeface="Merriweather"/>
              <a:sym typeface="Merriweathe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16"/>
          <p:cNvSpPr/>
          <p:nvPr/>
        </p:nvSpPr>
        <p:spPr>
          <a:xfrm>
            <a:off x="0" y="3704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37" name="Google Shape;137;p16"/>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38" name="Google Shape;138;p16"/>
          <p:cNvSpPr txBox="1"/>
          <p:nvPr/>
        </p:nvSpPr>
        <p:spPr>
          <a:xfrm>
            <a:off x="1880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3</a:t>
            </a:r>
            <a:endParaRPr sz="4500">
              <a:solidFill>
                <a:srgbClr val="FFFFFF"/>
              </a:solidFill>
              <a:latin typeface="Oswald"/>
              <a:ea typeface="Oswald"/>
              <a:cs typeface="Oswald"/>
              <a:sym typeface="Oswald"/>
            </a:endParaRPr>
          </a:p>
        </p:txBody>
      </p:sp>
      <p:sp>
        <p:nvSpPr>
          <p:cNvPr id="139" name="Google Shape;139;p16"/>
          <p:cNvSpPr txBox="1"/>
          <p:nvPr/>
        </p:nvSpPr>
        <p:spPr>
          <a:xfrm>
            <a:off x="929925" y="321600"/>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900">
                <a:solidFill>
                  <a:srgbClr val="FFFFFF"/>
                </a:solidFill>
                <a:latin typeface="Oswald"/>
                <a:ea typeface="Oswald"/>
                <a:cs typeface="Oswald"/>
                <a:sym typeface="Oswald"/>
              </a:rPr>
              <a:t>PHYSIOLOGY OF THE STOMACH AND REGULATION OF GASTRIC SECRETIONS </a:t>
            </a:r>
            <a:endParaRPr sz="2900">
              <a:solidFill>
                <a:srgbClr val="FFFFFF"/>
              </a:solidFill>
              <a:latin typeface="Oswald"/>
              <a:ea typeface="Oswald"/>
              <a:cs typeface="Oswald"/>
              <a:sym typeface="Oswald"/>
            </a:endParaRPr>
          </a:p>
        </p:txBody>
      </p:sp>
      <p:sp>
        <p:nvSpPr>
          <p:cNvPr id="140" name="Google Shape;140;p16"/>
          <p:cNvSpPr txBox="1"/>
          <p:nvPr/>
        </p:nvSpPr>
        <p:spPr>
          <a:xfrm>
            <a:off x="559544" y="4191000"/>
            <a:ext cx="113319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600">
                <a:highlight>
                  <a:srgbClr val="D9EAD3"/>
                </a:highlight>
                <a:latin typeface="Oswald"/>
                <a:ea typeface="Oswald"/>
                <a:cs typeface="Oswald"/>
                <a:sym typeface="Oswald"/>
              </a:rPr>
              <a:t>Mechanism of HCl Secretion by Parietal Cells:</a:t>
            </a:r>
            <a:endParaRPr sz="3600">
              <a:highlight>
                <a:srgbClr val="D9EAD3"/>
              </a:highlight>
              <a:latin typeface="Oswald"/>
              <a:ea typeface="Oswald"/>
              <a:cs typeface="Oswald"/>
              <a:sym typeface="Oswald"/>
            </a:endParaRPr>
          </a:p>
        </p:txBody>
      </p:sp>
      <p:sp>
        <p:nvSpPr>
          <p:cNvPr id="141" name="Google Shape;141;p16"/>
          <p:cNvSpPr/>
          <p:nvPr/>
        </p:nvSpPr>
        <p:spPr>
          <a:xfrm>
            <a:off x="234241" y="4464302"/>
            <a:ext cx="468600" cy="433500"/>
          </a:xfrm>
          <a:prstGeom prst="rect">
            <a:avLst/>
          </a:prstGeom>
          <a:solidFill>
            <a:srgbClr val="B6D7A8"/>
          </a:solid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42" name="Google Shape;142;p16"/>
          <p:cNvSpPr txBox="1"/>
          <p:nvPr/>
        </p:nvSpPr>
        <p:spPr>
          <a:xfrm>
            <a:off x="219375" y="5082550"/>
            <a:ext cx="7258200" cy="47109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Merriweather"/>
              <a:buAutoNum type="arabicPeriod"/>
            </a:pPr>
            <a:r>
              <a:rPr lang="en" sz="1800">
                <a:solidFill>
                  <a:srgbClr val="93C47D"/>
                </a:solidFill>
                <a:latin typeface="Merriweather"/>
                <a:ea typeface="Merriweather"/>
                <a:cs typeface="Merriweather"/>
                <a:sym typeface="Merriweather"/>
              </a:rPr>
              <a:t>Cl</a:t>
            </a:r>
            <a:r>
              <a:rPr baseline="30000" lang="en" sz="1800">
                <a:solidFill>
                  <a:srgbClr val="93C47D"/>
                </a:solidFill>
                <a:latin typeface="Merriweather"/>
                <a:ea typeface="Merriweather"/>
                <a:cs typeface="Merriweather"/>
                <a:sym typeface="Merriweather"/>
              </a:rPr>
              <a:t>-</a:t>
            </a:r>
            <a:r>
              <a:rPr lang="en" sz="1800">
                <a:solidFill>
                  <a:srgbClr val="93C47D"/>
                </a:solidFill>
                <a:latin typeface="Merriweather"/>
                <a:ea typeface="Merriweather"/>
                <a:cs typeface="Merriweather"/>
                <a:sym typeface="Merriweather"/>
              </a:rPr>
              <a:t> </a:t>
            </a:r>
            <a:r>
              <a:rPr lang="en" sz="1800">
                <a:solidFill>
                  <a:schemeClr val="dk1"/>
                </a:solidFill>
                <a:latin typeface="Merriweather"/>
                <a:ea typeface="Merriweather"/>
                <a:cs typeface="Merriweather"/>
                <a:sym typeface="Merriweather"/>
              </a:rPr>
              <a:t>is </a:t>
            </a:r>
            <a:r>
              <a:rPr lang="en" sz="1800">
                <a:solidFill>
                  <a:srgbClr val="93C47D"/>
                </a:solidFill>
                <a:latin typeface="Merriweather"/>
                <a:ea typeface="Merriweather"/>
                <a:cs typeface="Merriweather"/>
                <a:sym typeface="Merriweather"/>
              </a:rPr>
              <a:t>actively transported</a:t>
            </a:r>
            <a:r>
              <a:rPr lang="en" sz="1800">
                <a:solidFill>
                  <a:schemeClr val="dk1"/>
                </a:solidFill>
                <a:latin typeface="Merriweather"/>
                <a:ea typeface="Merriweather"/>
                <a:cs typeface="Merriweather"/>
                <a:sym typeface="Merriweather"/>
              </a:rPr>
              <a:t> from the cytoplasm of the parietal cell into the lumen of the canaliculus</a:t>
            </a:r>
            <a:r>
              <a:rPr baseline="30000" lang="en">
                <a:latin typeface="Merriweather"/>
                <a:ea typeface="Merriweather"/>
                <a:cs typeface="Merriweather"/>
                <a:sym typeface="Merriweather"/>
              </a:rPr>
              <a:t>1</a:t>
            </a:r>
            <a:r>
              <a:rPr lang="en">
                <a:latin typeface="Merriweather"/>
                <a:ea typeface="Merriweather"/>
                <a:cs typeface="Merriweather"/>
                <a:sym typeface="Merriweather"/>
              </a:rPr>
              <a:t>.</a:t>
            </a:r>
            <a:endParaRPr sz="1800">
              <a:latin typeface="Merriweather"/>
              <a:ea typeface="Merriweather"/>
              <a:cs typeface="Merriweather"/>
              <a:sym typeface="Merriweather"/>
            </a:endParaRPr>
          </a:p>
          <a:p>
            <a:pPr indent="0" lvl="0" marL="457200" rtl="0" algn="l">
              <a:spcBef>
                <a:spcPts val="0"/>
              </a:spcBef>
              <a:spcAft>
                <a:spcPts val="0"/>
              </a:spcAft>
              <a:buNone/>
            </a:pPr>
            <a:r>
              <a:t/>
            </a:r>
            <a:endParaRPr sz="1800">
              <a:solidFill>
                <a:schemeClr val="dk1"/>
              </a:solidFill>
              <a:latin typeface="Merriweather"/>
              <a:ea typeface="Merriweather"/>
              <a:cs typeface="Merriweather"/>
              <a:sym typeface="Merriweather"/>
            </a:endParaRPr>
          </a:p>
          <a:p>
            <a:pPr indent="-342900" lvl="0" marL="457200" rtl="0" algn="l">
              <a:spcBef>
                <a:spcPts val="0"/>
              </a:spcBef>
              <a:spcAft>
                <a:spcPts val="0"/>
              </a:spcAft>
              <a:buSzPts val="1800"/>
              <a:buFont typeface="Merriweather"/>
              <a:buAutoNum type="arabicPeriod"/>
            </a:pPr>
            <a:r>
              <a:rPr lang="en" sz="1800">
                <a:solidFill>
                  <a:srgbClr val="93C47D"/>
                </a:solidFill>
                <a:latin typeface="Merriweather"/>
                <a:ea typeface="Merriweather"/>
                <a:cs typeface="Merriweather"/>
                <a:sym typeface="Merriweather"/>
              </a:rPr>
              <a:t> Na</a:t>
            </a:r>
            <a:r>
              <a:rPr baseline="30000" lang="en" sz="1800">
                <a:solidFill>
                  <a:srgbClr val="93C47D"/>
                </a:solidFill>
                <a:latin typeface="Merriweather"/>
                <a:ea typeface="Merriweather"/>
                <a:cs typeface="Merriweather"/>
                <a:sym typeface="Merriweather"/>
              </a:rPr>
              <a:t>+</a:t>
            </a:r>
            <a:r>
              <a:rPr lang="en" sz="1800">
                <a:solidFill>
                  <a:schemeClr val="dk1"/>
                </a:solidFill>
                <a:latin typeface="Merriweather"/>
                <a:ea typeface="Merriweather"/>
                <a:cs typeface="Merriweather"/>
                <a:sym typeface="Merriweather"/>
              </a:rPr>
              <a:t> are </a:t>
            </a:r>
            <a:r>
              <a:rPr lang="en" sz="1800">
                <a:solidFill>
                  <a:srgbClr val="6AA84F"/>
                </a:solidFill>
                <a:latin typeface="Merriweather"/>
                <a:ea typeface="Merriweather"/>
                <a:cs typeface="Merriweather"/>
                <a:sym typeface="Merriweather"/>
              </a:rPr>
              <a:t>actively transported</a:t>
            </a:r>
            <a:r>
              <a:rPr lang="en" sz="1800">
                <a:solidFill>
                  <a:schemeClr val="dk1"/>
                </a:solidFill>
                <a:latin typeface="Merriweather"/>
                <a:ea typeface="Merriweather"/>
                <a:cs typeface="Merriweather"/>
                <a:sym typeface="Merriweather"/>
              </a:rPr>
              <a:t> out of the canaliculus into the cytoplasm of the parietal cell.</a:t>
            </a:r>
            <a:endParaRPr sz="1800">
              <a:solidFill>
                <a:schemeClr val="dk1"/>
              </a:solidFill>
              <a:latin typeface="Merriweather"/>
              <a:ea typeface="Merriweather"/>
              <a:cs typeface="Merriweather"/>
              <a:sym typeface="Merriweather"/>
            </a:endParaRPr>
          </a:p>
          <a:p>
            <a:pPr indent="0" lvl="0" marL="457200" rtl="0" algn="l">
              <a:spcBef>
                <a:spcPts val="0"/>
              </a:spcBef>
              <a:spcAft>
                <a:spcPts val="0"/>
              </a:spcAft>
              <a:buNone/>
            </a:pPr>
            <a:r>
              <a:t/>
            </a:r>
            <a:endParaRPr sz="1800">
              <a:solidFill>
                <a:schemeClr val="dk1"/>
              </a:solidFill>
              <a:latin typeface="Merriweather"/>
              <a:ea typeface="Merriweather"/>
              <a:cs typeface="Merriweather"/>
              <a:sym typeface="Merriweather"/>
            </a:endParaRPr>
          </a:p>
          <a:p>
            <a:pPr indent="-342900" lvl="0" marL="457200" rtl="0" algn="l">
              <a:spcBef>
                <a:spcPts val="0"/>
              </a:spcBef>
              <a:spcAft>
                <a:spcPts val="0"/>
              </a:spcAft>
              <a:buClr>
                <a:schemeClr val="dk1"/>
              </a:buClr>
              <a:buSzPts val="1800"/>
              <a:buFont typeface="Merriweather"/>
              <a:buAutoNum type="arabicPeriod"/>
            </a:pPr>
            <a:r>
              <a:rPr lang="en" sz="1800">
                <a:solidFill>
                  <a:schemeClr val="dk1"/>
                </a:solidFill>
                <a:latin typeface="Merriweather"/>
                <a:ea typeface="Merriweather"/>
                <a:cs typeface="Merriweather"/>
                <a:sym typeface="Merriweather"/>
              </a:rPr>
              <a:t>Water becomes </a:t>
            </a:r>
            <a:r>
              <a:rPr lang="en" sz="1200">
                <a:solidFill>
                  <a:srgbClr val="B45F06"/>
                </a:solidFill>
                <a:latin typeface="Merriweather"/>
                <a:ea typeface="Merriweather"/>
                <a:cs typeface="Merriweather"/>
                <a:sym typeface="Merriweather"/>
              </a:rPr>
              <a:t>(because it is a weak acid)</a:t>
            </a:r>
            <a:r>
              <a:rPr lang="en" sz="1800">
                <a:solidFill>
                  <a:srgbClr val="B45F06"/>
                </a:solidFill>
                <a:latin typeface="Merriweather"/>
                <a:ea typeface="Merriweather"/>
                <a:cs typeface="Merriweather"/>
                <a:sym typeface="Merriweather"/>
              </a:rPr>
              <a:t> </a:t>
            </a:r>
            <a:r>
              <a:rPr lang="en" sz="1800">
                <a:solidFill>
                  <a:srgbClr val="93C47D"/>
                </a:solidFill>
                <a:latin typeface="Merriweather"/>
                <a:ea typeface="Merriweather"/>
                <a:cs typeface="Merriweather"/>
                <a:sym typeface="Merriweather"/>
              </a:rPr>
              <a:t>dissociated into</a:t>
            </a:r>
            <a:r>
              <a:rPr lang="en" sz="1800">
                <a:solidFill>
                  <a:schemeClr val="dk1"/>
                </a:solidFill>
                <a:latin typeface="Merriweather"/>
                <a:ea typeface="Merriweather"/>
                <a:cs typeface="Merriweather"/>
                <a:sym typeface="Merriweather"/>
              </a:rPr>
              <a:t> </a:t>
            </a:r>
            <a:r>
              <a:rPr lang="en" sz="1800">
                <a:solidFill>
                  <a:srgbClr val="93C47D"/>
                </a:solidFill>
                <a:latin typeface="Merriweather"/>
                <a:ea typeface="Merriweather"/>
                <a:cs typeface="Merriweather"/>
                <a:sym typeface="Merriweather"/>
              </a:rPr>
              <a:t>H</a:t>
            </a:r>
            <a:r>
              <a:rPr baseline="30000" lang="en" sz="1800">
                <a:solidFill>
                  <a:srgbClr val="93C47D"/>
                </a:solidFill>
                <a:latin typeface="Merriweather"/>
                <a:ea typeface="Merriweather"/>
                <a:cs typeface="Merriweather"/>
                <a:sym typeface="Merriweather"/>
              </a:rPr>
              <a:t>+</a:t>
            </a:r>
            <a:r>
              <a:rPr i="1" lang="en" sz="1800">
                <a:solidFill>
                  <a:schemeClr val="dk1"/>
                </a:solidFill>
                <a:latin typeface="Merriweather"/>
                <a:ea typeface="Merriweather"/>
                <a:cs typeface="Merriweather"/>
                <a:sym typeface="Merriweather"/>
              </a:rPr>
              <a:t> </a:t>
            </a:r>
            <a:r>
              <a:rPr lang="en" sz="1800">
                <a:solidFill>
                  <a:schemeClr val="dk1"/>
                </a:solidFill>
                <a:latin typeface="Merriweather"/>
                <a:ea typeface="Merriweather"/>
                <a:cs typeface="Merriweather"/>
                <a:sym typeface="Merriweather"/>
              </a:rPr>
              <a:t>and </a:t>
            </a:r>
            <a:r>
              <a:rPr lang="en" sz="1800">
                <a:solidFill>
                  <a:srgbClr val="93C47D"/>
                </a:solidFill>
                <a:highlight>
                  <a:srgbClr val="FFFFFF"/>
                </a:highlight>
                <a:latin typeface="Merriweather"/>
                <a:ea typeface="Merriweather"/>
                <a:cs typeface="Merriweather"/>
                <a:sym typeface="Merriweather"/>
              </a:rPr>
              <a:t>OH</a:t>
            </a:r>
            <a:r>
              <a:rPr baseline="30000" lang="en" sz="1800">
                <a:solidFill>
                  <a:srgbClr val="93C47D"/>
                </a:solidFill>
                <a:highlight>
                  <a:srgbClr val="FFFFFF"/>
                </a:highlight>
                <a:latin typeface="Merriweather"/>
                <a:ea typeface="Merriweather"/>
                <a:cs typeface="Merriweather"/>
                <a:sym typeface="Merriweather"/>
              </a:rPr>
              <a:t>-</a:t>
            </a:r>
            <a:r>
              <a:rPr i="1" lang="en" sz="1800">
                <a:solidFill>
                  <a:srgbClr val="93C47D"/>
                </a:solidFill>
                <a:latin typeface="Merriweather"/>
                <a:ea typeface="Merriweather"/>
                <a:cs typeface="Merriweather"/>
                <a:sym typeface="Merriweather"/>
              </a:rPr>
              <a:t> </a:t>
            </a:r>
            <a:r>
              <a:rPr i="1" lang="en" sz="1800">
                <a:solidFill>
                  <a:schemeClr val="dk1"/>
                </a:solidFill>
                <a:latin typeface="Merriweather"/>
                <a:ea typeface="Merriweather"/>
                <a:cs typeface="Merriweather"/>
                <a:sym typeface="Merriweather"/>
              </a:rPr>
              <a:t>in the cell cytoplasm. </a:t>
            </a:r>
            <a:r>
              <a:rPr lang="en" sz="1800">
                <a:solidFill>
                  <a:schemeClr val="dk1"/>
                </a:solidFill>
                <a:latin typeface="Merriweather"/>
                <a:ea typeface="Merriweather"/>
                <a:cs typeface="Merriweather"/>
                <a:sym typeface="Merriweather"/>
              </a:rPr>
              <a:t>The</a:t>
            </a:r>
            <a:r>
              <a:rPr i="1" lang="en" sz="1800">
                <a:solidFill>
                  <a:schemeClr val="dk1"/>
                </a:solidFill>
                <a:latin typeface="Merriweather"/>
                <a:ea typeface="Merriweather"/>
                <a:cs typeface="Merriweather"/>
                <a:sym typeface="Merriweather"/>
              </a:rPr>
              <a:t> </a:t>
            </a:r>
            <a:r>
              <a:rPr lang="en" sz="1800">
                <a:solidFill>
                  <a:srgbClr val="93C47D"/>
                </a:solidFill>
                <a:latin typeface="Merriweather"/>
                <a:ea typeface="Merriweather"/>
                <a:cs typeface="Merriweather"/>
                <a:sym typeface="Merriweather"/>
              </a:rPr>
              <a:t>H</a:t>
            </a:r>
            <a:r>
              <a:rPr baseline="30000" lang="en" sz="1800">
                <a:solidFill>
                  <a:srgbClr val="93C47D"/>
                </a:solidFill>
                <a:latin typeface="Merriweather"/>
                <a:ea typeface="Merriweather"/>
                <a:cs typeface="Merriweather"/>
                <a:sym typeface="Merriweather"/>
              </a:rPr>
              <a:t>+</a:t>
            </a:r>
            <a:r>
              <a:rPr lang="en" sz="1800">
                <a:solidFill>
                  <a:schemeClr val="dk1"/>
                </a:solidFill>
                <a:latin typeface="Merriweather"/>
                <a:ea typeface="Merriweather"/>
                <a:cs typeface="Merriweather"/>
                <a:sym typeface="Merriweather"/>
              </a:rPr>
              <a:t>are then </a:t>
            </a:r>
            <a:r>
              <a:rPr lang="en" sz="1800">
                <a:solidFill>
                  <a:srgbClr val="93C47D"/>
                </a:solidFill>
                <a:latin typeface="Merriweather"/>
                <a:ea typeface="Merriweather"/>
                <a:cs typeface="Merriweather"/>
                <a:sym typeface="Merriweather"/>
              </a:rPr>
              <a:t>actively</a:t>
            </a:r>
            <a:r>
              <a:rPr lang="en" sz="1800">
                <a:solidFill>
                  <a:schemeClr val="dk1"/>
                </a:solidFill>
                <a:latin typeface="Merriweather"/>
                <a:ea typeface="Merriweather"/>
                <a:cs typeface="Merriweather"/>
                <a:sym typeface="Merriweather"/>
              </a:rPr>
              <a:t> secreted into the canaliculus in exchange for </a:t>
            </a:r>
            <a:r>
              <a:rPr lang="en" sz="1800">
                <a:solidFill>
                  <a:srgbClr val="93C47D"/>
                </a:solidFill>
                <a:latin typeface="Merriweather"/>
                <a:ea typeface="Merriweather"/>
                <a:cs typeface="Merriweather"/>
                <a:sym typeface="Merriweather"/>
              </a:rPr>
              <a:t>K</a:t>
            </a:r>
            <a:r>
              <a:rPr baseline="30000" lang="en" sz="1800">
                <a:solidFill>
                  <a:srgbClr val="93C47D"/>
                </a:solidFill>
                <a:latin typeface="Merriweather"/>
                <a:ea typeface="Merriweather"/>
                <a:cs typeface="Merriweather"/>
                <a:sym typeface="Merriweather"/>
              </a:rPr>
              <a:t>+</a:t>
            </a:r>
            <a:r>
              <a:rPr lang="en" sz="1800">
                <a:solidFill>
                  <a:schemeClr val="dk1"/>
                </a:solidFill>
                <a:latin typeface="Merriweather"/>
                <a:ea typeface="Merriweather"/>
                <a:cs typeface="Merriweather"/>
                <a:sym typeface="Merriweather"/>
              </a:rPr>
              <a:t>.</a:t>
            </a:r>
            <a:endParaRPr sz="1800">
              <a:solidFill>
                <a:schemeClr val="dk1"/>
              </a:solidFill>
              <a:latin typeface="Merriweather"/>
              <a:ea typeface="Merriweather"/>
              <a:cs typeface="Merriweather"/>
              <a:sym typeface="Merriweather"/>
            </a:endParaRPr>
          </a:p>
          <a:p>
            <a:pPr indent="0" lvl="0" marL="457200" rtl="0" algn="l">
              <a:spcBef>
                <a:spcPts val="0"/>
              </a:spcBef>
              <a:spcAft>
                <a:spcPts val="0"/>
              </a:spcAft>
              <a:buNone/>
            </a:pPr>
            <a:r>
              <a:t/>
            </a:r>
            <a:endParaRPr sz="1800">
              <a:solidFill>
                <a:schemeClr val="dk1"/>
              </a:solidFill>
              <a:latin typeface="Merriweather"/>
              <a:ea typeface="Merriweather"/>
              <a:cs typeface="Merriweather"/>
              <a:sym typeface="Merriweather"/>
            </a:endParaRPr>
          </a:p>
          <a:p>
            <a:pPr indent="-342900" lvl="0" marL="457200" rtl="0" algn="l">
              <a:spcBef>
                <a:spcPts val="440"/>
              </a:spcBef>
              <a:spcAft>
                <a:spcPts val="0"/>
              </a:spcAft>
              <a:buClr>
                <a:schemeClr val="dk1"/>
              </a:buClr>
              <a:buSzPts val="1800"/>
              <a:buFont typeface="Merriweather"/>
              <a:buAutoNum type="arabicPeriod"/>
            </a:pPr>
            <a:r>
              <a:rPr lang="en" sz="1800">
                <a:solidFill>
                  <a:srgbClr val="93C47D"/>
                </a:solidFill>
                <a:highlight>
                  <a:srgbClr val="FFFFFF"/>
                </a:highlight>
                <a:latin typeface="Merriweather"/>
                <a:ea typeface="Merriweather"/>
                <a:cs typeface="Merriweather"/>
                <a:sym typeface="Merriweather"/>
              </a:rPr>
              <a:t>CO</a:t>
            </a:r>
            <a:r>
              <a:rPr baseline="-25000" lang="en" sz="1800">
                <a:solidFill>
                  <a:srgbClr val="93C47D"/>
                </a:solidFill>
                <a:highlight>
                  <a:srgbClr val="FFFFFF"/>
                </a:highlight>
                <a:latin typeface="Merriweather"/>
                <a:ea typeface="Merriweather"/>
                <a:cs typeface="Merriweather"/>
                <a:sym typeface="Merriweather"/>
              </a:rPr>
              <a:t>2</a:t>
            </a:r>
            <a:r>
              <a:rPr lang="en" sz="1800">
                <a:solidFill>
                  <a:schemeClr val="dk1"/>
                </a:solidFill>
                <a:latin typeface="Merriweather"/>
                <a:ea typeface="Merriweather"/>
                <a:cs typeface="Merriweather"/>
                <a:sym typeface="Merriweather"/>
              </a:rPr>
              <a:t>, either formed during metabolism in the cell or entering the cell from the blood, combines under the influence of </a:t>
            </a:r>
            <a:r>
              <a:rPr lang="en" sz="1800">
                <a:solidFill>
                  <a:srgbClr val="93C47D"/>
                </a:solidFill>
                <a:latin typeface="Merriweather"/>
                <a:ea typeface="Merriweather"/>
                <a:cs typeface="Merriweather"/>
                <a:sym typeface="Merriweather"/>
              </a:rPr>
              <a:t>carbonic anhydrase</a:t>
            </a:r>
            <a:r>
              <a:rPr lang="en" sz="1800">
                <a:solidFill>
                  <a:srgbClr val="FF0000"/>
                </a:solidFill>
                <a:latin typeface="Merriweather"/>
                <a:ea typeface="Merriweather"/>
                <a:cs typeface="Merriweather"/>
                <a:sym typeface="Merriweather"/>
              </a:rPr>
              <a:t> </a:t>
            </a:r>
            <a:r>
              <a:rPr lang="en" sz="1800">
                <a:solidFill>
                  <a:schemeClr val="dk1"/>
                </a:solidFill>
                <a:latin typeface="Merriweather"/>
                <a:ea typeface="Merriweather"/>
                <a:cs typeface="Merriweather"/>
                <a:sym typeface="Merriweather"/>
              </a:rPr>
              <a:t>with the </a:t>
            </a:r>
            <a:r>
              <a:rPr lang="en" sz="1800">
                <a:solidFill>
                  <a:srgbClr val="93C47D"/>
                </a:solidFill>
                <a:highlight>
                  <a:srgbClr val="FFFFFF"/>
                </a:highlight>
                <a:latin typeface="Merriweather"/>
                <a:ea typeface="Merriweather"/>
                <a:cs typeface="Merriweather"/>
                <a:sym typeface="Merriweather"/>
              </a:rPr>
              <a:t>OH</a:t>
            </a:r>
            <a:r>
              <a:rPr baseline="30000" lang="en" sz="1800">
                <a:solidFill>
                  <a:srgbClr val="93C47D"/>
                </a:solidFill>
                <a:highlight>
                  <a:srgbClr val="FFFFFF"/>
                </a:highlight>
                <a:latin typeface="Merriweather"/>
                <a:ea typeface="Merriweather"/>
                <a:cs typeface="Merriweather"/>
                <a:sym typeface="Merriweather"/>
              </a:rPr>
              <a:t>-</a:t>
            </a:r>
            <a:r>
              <a:rPr lang="en" sz="1800">
                <a:solidFill>
                  <a:schemeClr val="dk1"/>
                </a:solidFill>
                <a:latin typeface="Merriweather"/>
                <a:ea typeface="Merriweather"/>
                <a:cs typeface="Merriweather"/>
                <a:sym typeface="Merriweather"/>
              </a:rPr>
              <a:t> to form </a:t>
            </a:r>
            <a:r>
              <a:rPr lang="en" sz="1800">
                <a:solidFill>
                  <a:srgbClr val="93C47D"/>
                </a:solidFill>
                <a:highlight>
                  <a:srgbClr val="FFFFFF"/>
                </a:highlight>
                <a:latin typeface="Merriweather"/>
                <a:ea typeface="Merriweather"/>
                <a:cs typeface="Merriweather"/>
                <a:sym typeface="Merriweather"/>
              </a:rPr>
              <a:t>HCO</a:t>
            </a:r>
            <a:r>
              <a:rPr baseline="-25000" lang="en" sz="1800">
                <a:solidFill>
                  <a:srgbClr val="93C47D"/>
                </a:solidFill>
                <a:highlight>
                  <a:srgbClr val="FFFFFF"/>
                </a:highlight>
                <a:latin typeface="Merriweather"/>
                <a:ea typeface="Merriweather"/>
                <a:cs typeface="Merriweather"/>
                <a:sym typeface="Merriweather"/>
              </a:rPr>
              <a:t>3</a:t>
            </a:r>
            <a:r>
              <a:rPr baseline="30000" lang="en" sz="1800">
                <a:solidFill>
                  <a:srgbClr val="93C47D"/>
                </a:solidFill>
                <a:highlight>
                  <a:srgbClr val="FFFFFF"/>
                </a:highlight>
                <a:latin typeface="Merriweather"/>
                <a:ea typeface="Merriweather"/>
                <a:cs typeface="Merriweather"/>
                <a:sym typeface="Merriweather"/>
              </a:rPr>
              <a:t>-</a:t>
            </a:r>
            <a:r>
              <a:rPr lang="en" sz="1800">
                <a:solidFill>
                  <a:schemeClr val="dk1"/>
                </a:solidFill>
                <a:latin typeface="Merriweather"/>
                <a:ea typeface="Merriweather"/>
                <a:cs typeface="Merriweather"/>
                <a:sym typeface="Merriweather"/>
              </a:rPr>
              <a:t>. </a:t>
            </a:r>
            <a:endParaRPr sz="1800">
              <a:solidFill>
                <a:schemeClr val="dk1"/>
              </a:solidFill>
              <a:latin typeface="Merriweather"/>
              <a:ea typeface="Merriweather"/>
              <a:cs typeface="Merriweather"/>
              <a:sym typeface="Merriweather"/>
            </a:endParaRPr>
          </a:p>
          <a:p>
            <a:pPr indent="-342900" lvl="0" marL="457200" rtl="0" algn="l">
              <a:spcBef>
                <a:spcPts val="440"/>
              </a:spcBef>
              <a:spcAft>
                <a:spcPts val="0"/>
              </a:spcAft>
              <a:buClr>
                <a:schemeClr val="dk1"/>
              </a:buClr>
              <a:buSzPts val="1800"/>
              <a:buFont typeface="Merriweather"/>
              <a:buAutoNum type="arabicPeriod"/>
            </a:pPr>
            <a:r>
              <a:rPr lang="en" sz="1800">
                <a:solidFill>
                  <a:srgbClr val="93C47D"/>
                </a:solidFill>
                <a:highlight>
                  <a:schemeClr val="lt1"/>
                </a:highlight>
                <a:latin typeface="Merriweather"/>
                <a:ea typeface="Merriweather"/>
                <a:cs typeface="Merriweather"/>
                <a:sym typeface="Merriweather"/>
              </a:rPr>
              <a:t>HCO</a:t>
            </a:r>
            <a:r>
              <a:rPr baseline="-25000" lang="en" sz="1800">
                <a:solidFill>
                  <a:srgbClr val="93C47D"/>
                </a:solidFill>
                <a:highlight>
                  <a:schemeClr val="lt1"/>
                </a:highlight>
                <a:latin typeface="Merriweather"/>
                <a:ea typeface="Merriweather"/>
                <a:cs typeface="Merriweather"/>
                <a:sym typeface="Merriweather"/>
              </a:rPr>
              <a:t>3</a:t>
            </a:r>
            <a:r>
              <a:rPr baseline="30000" lang="en" sz="1800">
                <a:solidFill>
                  <a:srgbClr val="93C47D"/>
                </a:solidFill>
                <a:highlight>
                  <a:schemeClr val="lt1"/>
                </a:highlight>
                <a:latin typeface="Merriweather"/>
                <a:ea typeface="Merriweather"/>
                <a:cs typeface="Merriweather"/>
                <a:sym typeface="Merriweather"/>
              </a:rPr>
              <a:t>- </a:t>
            </a:r>
            <a:r>
              <a:rPr lang="en" sz="1800">
                <a:solidFill>
                  <a:schemeClr val="dk1"/>
                </a:solidFill>
                <a:latin typeface="Merriweather"/>
                <a:ea typeface="Merriweather"/>
                <a:cs typeface="Merriweather"/>
                <a:sym typeface="Merriweather"/>
              </a:rPr>
              <a:t>then diffuse out of the cell cytoplasm into the extracellular fluid in exchange for </a:t>
            </a:r>
            <a:r>
              <a:rPr lang="en" sz="1800">
                <a:solidFill>
                  <a:srgbClr val="93C47D"/>
                </a:solidFill>
                <a:latin typeface="Merriweather"/>
                <a:ea typeface="Merriweather"/>
                <a:cs typeface="Merriweather"/>
                <a:sym typeface="Merriweather"/>
              </a:rPr>
              <a:t>Cl</a:t>
            </a:r>
            <a:r>
              <a:rPr baseline="30000" lang="en" sz="1800">
                <a:solidFill>
                  <a:srgbClr val="93C47D"/>
                </a:solidFill>
                <a:latin typeface="Merriweather"/>
                <a:ea typeface="Merriweather"/>
                <a:cs typeface="Merriweather"/>
                <a:sym typeface="Merriweather"/>
              </a:rPr>
              <a:t>-</a:t>
            </a:r>
            <a:r>
              <a:rPr lang="en" sz="1800">
                <a:solidFill>
                  <a:schemeClr val="dk1"/>
                </a:solidFill>
                <a:latin typeface="Merriweather"/>
                <a:ea typeface="Merriweather"/>
                <a:cs typeface="Merriweather"/>
                <a:sym typeface="Merriweather"/>
              </a:rPr>
              <a:t> that enter the cell.</a:t>
            </a:r>
            <a:endParaRPr sz="1800">
              <a:solidFill>
                <a:schemeClr val="dk1"/>
              </a:solidFill>
              <a:latin typeface="Merriweather"/>
              <a:ea typeface="Merriweather"/>
              <a:cs typeface="Merriweather"/>
              <a:sym typeface="Merriweather"/>
            </a:endParaRPr>
          </a:p>
          <a:p>
            <a:pPr indent="0" lvl="0" marL="0" rtl="0" algn="l">
              <a:spcBef>
                <a:spcPts val="0"/>
              </a:spcBef>
              <a:spcAft>
                <a:spcPts val="0"/>
              </a:spcAft>
              <a:buNone/>
            </a:pPr>
            <a:r>
              <a:t/>
            </a:r>
            <a:endParaRPr sz="1800">
              <a:solidFill>
                <a:schemeClr val="dk1"/>
              </a:solidFill>
              <a:latin typeface="Merriweather"/>
              <a:ea typeface="Merriweather"/>
              <a:cs typeface="Merriweather"/>
              <a:sym typeface="Merriweather"/>
            </a:endParaRPr>
          </a:p>
        </p:txBody>
      </p:sp>
      <p:pic>
        <p:nvPicPr>
          <p:cNvPr id="143" name="Google Shape;143;p16"/>
          <p:cNvPicPr preferRelativeResize="0"/>
          <p:nvPr/>
        </p:nvPicPr>
        <p:blipFill rotWithShape="1">
          <a:blip r:embed="rId3">
            <a:alphaModFix/>
          </a:blip>
          <a:srcRect b="0" l="0" r="0" t="0"/>
          <a:stretch/>
        </p:blipFill>
        <p:spPr>
          <a:xfrm>
            <a:off x="8325450" y="5234950"/>
            <a:ext cx="4935575" cy="4710900"/>
          </a:xfrm>
          <a:prstGeom prst="rect">
            <a:avLst/>
          </a:prstGeom>
          <a:noFill/>
          <a:ln>
            <a:noFill/>
          </a:ln>
        </p:spPr>
      </p:pic>
      <p:sp>
        <p:nvSpPr>
          <p:cNvPr id="144" name="Google Shape;144;p16"/>
          <p:cNvSpPr txBox="1"/>
          <p:nvPr/>
        </p:nvSpPr>
        <p:spPr>
          <a:xfrm>
            <a:off x="513319" y="11844600"/>
            <a:ext cx="113319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600">
                <a:highlight>
                  <a:srgbClr val="D9EAD3"/>
                </a:highlight>
                <a:latin typeface="Oswald"/>
                <a:ea typeface="Oswald"/>
                <a:cs typeface="Oswald"/>
                <a:sym typeface="Oswald"/>
              </a:rPr>
              <a:t>Control of HCL secretion :</a:t>
            </a:r>
            <a:endParaRPr sz="3600">
              <a:highlight>
                <a:srgbClr val="D9EAD3"/>
              </a:highlight>
              <a:latin typeface="Oswald"/>
              <a:ea typeface="Oswald"/>
              <a:cs typeface="Oswald"/>
              <a:sym typeface="Oswald"/>
            </a:endParaRPr>
          </a:p>
        </p:txBody>
      </p:sp>
      <p:sp>
        <p:nvSpPr>
          <p:cNvPr id="145" name="Google Shape;145;p16"/>
          <p:cNvSpPr/>
          <p:nvPr/>
        </p:nvSpPr>
        <p:spPr>
          <a:xfrm>
            <a:off x="188016" y="12111802"/>
            <a:ext cx="468600" cy="433500"/>
          </a:xfrm>
          <a:prstGeom prst="rect">
            <a:avLst/>
          </a:prstGeom>
          <a:solidFill>
            <a:srgbClr val="B6D7A8"/>
          </a:solid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46" name="Google Shape;146;p16"/>
          <p:cNvSpPr txBox="1"/>
          <p:nvPr/>
        </p:nvSpPr>
        <p:spPr>
          <a:xfrm>
            <a:off x="0" y="18284508"/>
            <a:ext cx="38178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2400">
                <a:solidFill>
                  <a:srgbClr val="FFFFFF"/>
                </a:solidFill>
                <a:latin typeface="Verdana"/>
                <a:ea typeface="Verdana"/>
                <a:cs typeface="Verdana"/>
                <a:sym typeface="Verdana"/>
              </a:rPr>
              <a:t>Footnotes</a:t>
            </a:r>
            <a:endParaRPr sz="2400">
              <a:solidFill>
                <a:srgbClr val="FFFFFF"/>
              </a:solidFill>
              <a:latin typeface="Verdana"/>
              <a:ea typeface="Verdana"/>
              <a:cs typeface="Verdana"/>
              <a:sym typeface="Verdana"/>
            </a:endParaRPr>
          </a:p>
        </p:txBody>
      </p:sp>
      <p:sp>
        <p:nvSpPr>
          <p:cNvPr id="147" name="Google Shape;147;p16"/>
          <p:cNvSpPr/>
          <p:nvPr/>
        </p:nvSpPr>
        <p:spPr>
          <a:xfrm>
            <a:off x="545100" y="18284500"/>
            <a:ext cx="13585500" cy="4335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48" name="Google Shape;148;p16"/>
          <p:cNvSpPr/>
          <p:nvPr/>
        </p:nvSpPr>
        <p:spPr>
          <a:xfrm>
            <a:off x="0" y="18284500"/>
            <a:ext cx="4686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49" name="Google Shape;149;p16"/>
          <p:cNvSpPr txBox="1"/>
          <p:nvPr/>
        </p:nvSpPr>
        <p:spPr>
          <a:xfrm>
            <a:off x="630800" y="18230125"/>
            <a:ext cx="25632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rgbClr val="FFFFFF"/>
                </a:solidFill>
                <a:latin typeface="Oswald"/>
                <a:ea typeface="Oswald"/>
                <a:cs typeface="Oswald"/>
                <a:sym typeface="Oswald"/>
              </a:rPr>
              <a:t>FOOTNOTES</a:t>
            </a:r>
            <a:endParaRPr sz="2500">
              <a:solidFill>
                <a:srgbClr val="FFFFFF"/>
              </a:solidFill>
              <a:latin typeface="Oswald"/>
              <a:ea typeface="Oswald"/>
              <a:cs typeface="Oswald"/>
              <a:sym typeface="Oswald"/>
            </a:endParaRPr>
          </a:p>
        </p:txBody>
      </p:sp>
      <p:sp>
        <p:nvSpPr>
          <p:cNvPr id="150" name="Google Shape;150;p16"/>
          <p:cNvSpPr txBox="1"/>
          <p:nvPr/>
        </p:nvSpPr>
        <p:spPr>
          <a:xfrm>
            <a:off x="100750" y="18684200"/>
            <a:ext cx="13947900" cy="1183500"/>
          </a:xfrm>
          <a:prstGeom prst="rect">
            <a:avLst/>
          </a:prstGeom>
          <a:noFill/>
          <a:ln>
            <a:noFill/>
          </a:ln>
        </p:spPr>
        <p:txBody>
          <a:bodyPr anchorCtr="0" anchor="t" bIns="91425" lIns="91425" spcFirstLastPara="1" rIns="91425" wrap="square" tIns="91425">
            <a:noAutofit/>
          </a:bodyPr>
          <a:lstStyle/>
          <a:p>
            <a:pPr indent="-285750" lvl="0" marL="457200" rtl="0" algn="l">
              <a:spcBef>
                <a:spcPts val="0"/>
              </a:spcBef>
              <a:spcAft>
                <a:spcPts val="0"/>
              </a:spcAft>
              <a:buClr>
                <a:srgbClr val="B45F06"/>
              </a:buClr>
              <a:buSzPts val="900"/>
              <a:buAutoNum type="arabicPeriod"/>
            </a:pPr>
            <a:r>
              <a:rPr lang="en" sz="900">
                <a:solidFill>
                  <a:srgbClr val="B45F06"/>
                </a:solidFill>
              </a:rPr>
              <a:t>A canaliculus is an adaptation found on gastric parietal cells. It is a deep infolding, or little channel, which serves to increase the surface area, e.g. for secretion.</a:t>
            </a:r>
            <a:endParaRPr sz="900"/>
          </a:p>
          <a:p>
            <a:pPr indent="-285750" lvl="0" marL="457200" rtl="0" algn="l">
              <a:spcBef>
                <a:spcPts val="0"/>
              </a:spcBef>
              <a:spcAft>
                <a:spcPts val="0"/>
              </a:spcAft>
              <a:buClr>
                <a:srgbClr val="B45F06"/>
              </a:buClr>
              <a:buSzPts val="900"/>
              <a:buAutoNum type="arabicPeriod"/>
            </a:pPr>
            <a:r>
              <a:rPr i="1" lang="en" sz="900">
                <a:highlight>
                  <a:srgbClr val="FFFFFF"/>
                </a:highlight>
              </a:rPr>
              <a:t>Alkaline tide </a:t>
            </a:r>
            <a:r>
              <a:rPr lang="en" sz="900">
                <a:highlight>
                  <a:srgbClr val="FFFFFF"/>
                </a:highlight>
              </a:rPr>
              <a:t>refers to a condition, normally encountered after eating a meal, where during the production of hydrochloric acid by parietal cells in the stomach, the parietal cells secrete bicarbonate ions across their basolateral membranes and into the blood, causing a temporary increase in pH.</a:t>
            </a:r>
            <a:endParaRPr sz="900"/>
          </a:p>
          <a:p>
            <a:pPr indent="-285750" lvl="0" marL="457200" rtl="0" algn="l">
              <a:spcBef>
                <a:spcPts val="0"/>
              </a:spcBef>
              <a:spcAft>
                <a:spcPts val="0"/>
              </a:spcAft>
              <a:buClr>
                <a:srgbClr val="B45F06"/>
              </a:buClr>
              <a:buSzPts val="900"/>
              <a:buAutoNum type="arabicPeriod"/>
            </a:pPr>
            <a:r>
              <a:rPr lang="en" sz="900">
                <a:solidFill>
                  <a:srgbClr val="B45F06"/>
                </a:solidFill>
              </a:rPr>
              <a:t>Forms of chemical signaling: </a:t>
            </a:r>
            <a:endParaRPr sz="900">
              <a:solidFill>
                <a:srgbClr val="B45F06"/>
              </a:solidFill>
            </a:endParaRPr>
          </a:p>
          <a:p>
            <a:pPr indent="-285750" lvl="0" marL="457200" rtl="0" algn="l">
              <a:spcBef>
                <a:spcPts val="0"/>
              </a:spcBef>
              <a:spcAft>
                <a:spcPts val="0"/>
              </a:spcAft>
              <a:buClr>
                <a:srgbClr val="B45F06"/>
              </a:buClr>
              <a:buSzPts val="900"/>
              <a:buChar char="-"/>
            </a:pPr>
            <a:r>
              <a:rPr lang="en" sz="900">
                <a:solidFill>
                  <a:srgbClr val="B45F06"/>
                </a:solidFill>
              </a:rPr>
              <a:t>Autocrine: </a:t>
            </a:r>
            <a:r>
              <a:rPr lang="en" sz="900">
                <a:solidFill>
                  <a:srgbClr val="B45F06"/>
                </a:solidFill>
              </a:rPr>
              <a:t>act on the cells which produce them</a:t>
            </a:r>
            <a:r>
              <a:rPr lang="en" sz="900">
                <a:solidFill>
                  <a:srgbClr val="B45F06"/>
                </a:solidFill>
              </a:rPr>
              <a:t>, e.g. cytokines.</a:t>
            </a:r>
            <a:endParaRPr sz="900">
              <a:solidFill>
                <a:srgbClr val="B45F06"/>
              </a:solidFill>
            </a:endParaRPr>
          </a:p>
          <a:p>
            <a:pPr indent="-285750" lvl="0" marL="457200" rtl="0" algn="l">
              <a:spcBef>
                <a:spcPts val="0"/>
              </a:spcBef>
              <a:spcAft>
                <a:spcPts val="0"/>
              </a:spcAft>
              <a:buClr>
                <a:srgbClr val="B45F06"/>
              </a:buClr>
              <a:buSzPts val="900"/>
              <a:buChar char="-"/>
            </a:pPr>
            <a:r>
              <a:rPr lang="en" sz="900">
                <a:solidFill>
                  <a:srgbClr val="B45F06"/>
                </a:solidFill>
              </a:rPr>
              <a:t>Paracrine: </a:t>
            </a:r>
            <a:r>
              <a:rPr lang="en" sz="900">
                <a:solidFill>
                  <a:srgbClr val="B45F06"/>
                </a:solidFill>
              </a:rPr>
              <a:t>act on the cells that are in close proximity to the cells that produce them, e.g.</a:t>
            </a:r>
            <a:r>
              <a:rPr lang="en" sz="900">
                <a:solidFill>
                  <a:srgbClr val="B45F06"/>
                </a:solidFill>
              </a:rPr>
              <a:t> histamine.</a:t>
            </a:r>
            <a:endParaRPr sz="900">
              <a:solidFill>
                <a:srgbClr val="B45F06"/>
              </a:solidFill>
            </a:endParaRPr>
          </a:p>
          <a:p>
            <a:pPr indent="-285750" lvl="0" marL="457200" rtl="0" algn="l">
              <a:spcBef>
                <a:spcPts val="0"/>
              </a:spcBef>
              <a:spcAft>
                <a:spcPts val="0"/>
              </a:spcAft>
              <a:buClr>
                <a:srgbClr val="B45F06"/>
              </a:buClr>
              <a:buSzPts val="900"/>
              <a:buChar char="-"/>
            </a:pPr>
            <a:r>
              <a:rPr lang="en" sz="900">
                <a:solidFill>
                  <a:srgbClr val="B45F06"/>
                </a:solidFill>
              </a:rPr>
              <a:t>Endocrine: a cell </a:t>
            </a:r>
            <a:r>
              <a:rPr lang="en" sz="900">
                <a:solidFill>
                  <a:srgbClr val="B45F06"/>
                </a:solidFill>
              </a:rPr>
              <a:t>target a distant cell through the bloodstream</a:t>
            </a:r>
            <a:endParaRPr sz="900">
              <a:solidFill>
                <a:srgbClr val="B45F06"/>
              </a:solidFill>
            </a:endParaRPr>
          </a:p>
          <a:p>
            <a:pPr indent="-285750" lvl="0" marL="457200" rtl="0" algn="l">
              <a:spcBef>
                <a:spcPts val="0"/>
              </a:spcBef>
              <a:spcAft>
                <a:spcPts val="0"/>
              </a:spcAft>
              <a:buClr>
                <a:srgbClr val="B45F06"/>
              </a:buClr>
              <a:buSzPts val="900"/>
              <a:buAutoNum type="arabicPeriod"/>
            </a:pPr>
            <a:r>
              <a:rPr lang="en" sz="900">
                <a:solidFill>
                  <a:srgbClr val="B45F06"/>
                </a:solidFill>
              </a:rPr>
              <a:t>Gastrin can act on CCK receptors because they are members of the same family of peptide hormones known as the gastrin family.</a:t>
            </a:r>
            <a:endParaRPr sz="900">
              <a:solidFill>
                <a:srgbClr val="B45F06"/>
              </a:solidFill>
            </a:endParaRPr>
          </a:p>
          <a:p>
            <a:pPr indent="0" lvl="0" marL="457200" rtl="0" algn="l">
              <a:spcBef>
                <a:spcPts val="0"/>
              </a:spcBef>
              <a:spcAft>
                <a:spcPts val="0"/>
              </a:spcAft>
              <a:buNone/>
            </a:pPr>
            <a:r>
              <a:t/>
            </a:r>
            <a:endParaRPr sz="900">
              <a:solidFill>
                <a:schemeClr val="accent4"/>
              </a:solidFill>
            </a:endParaRPr>
          </a:p>
        </p:txBody>
      </p:sp>
      <p:sp>
        <p:nvSpPr>
          <p:cNvPr id="151" name="Google Shape;151;p16"/>
          <p:cNvSpPr/>
          <p:nvPr/>
        </p:nvSpPr>
        <p:spPr>
          <a:xfrm rot="-5400000">
            <a:off x="-1647525" y="15012219"/>
            <a:ext cx="4351200" cy="617400"/>
          </a:xfrm>
          <a:prstGeom prst="roundRect">
            <a:avLst>
              <a:gd fmla="val 16667" name="adj"/>
            </a:avLst>
          </a:prstGeom>
          <a:noFill/>
          <a:ln cap="flat" cmpd="sng" w="28575">
            <a:solidFill>
              <a:srgbClr val="45818E"/>
            </a:solidFill>
            <a:prstDash val="dot"/>
            <a:round/>
            <a:headEnd len="sm" w="sm" type="none"/>
            <a:tailEnd len="sm" w="sm" type="none"/>
          </a:ln>
        </p:spPr>
        <p:txBody>
          <a:bodyPr anchorCtr="0" anchor="ctr" bIns="140950" lIns="140950" spcFirstLastPara="1" rIns="140950" wrap="square" tIns="140950">
            <a:noAutofit/>
          </a:bodyPr>
          <a:lstStyle/>
          <a:p>
            <a:pPr indent="0" lvl="0" marL="0" rtl="0" algn="ctr">
              <a:spcBef>
                <a:spcPts val="0"/>
              </a:spcBef>
              <a:spcAft>
                <a:spcPts val="0"/>
              </a:spcAft>
              <a:buNone/>
            </a:pPr>
            <a:r>
              <a:rPr b="1" lang="en" sz="2000">
                <a:solidFill>
                  <a:srgbClr val="38761D"/>
                </a:solidFill>
                <a:latin typeface="Merriweather"/>
                <a:ea typeface="Merriweather"/>
                <a:cs typeface="Merriweather"/>
                <a:sym typeface="Merriweather"/>
              </a:rPr>
              <a:t>HCL secretion control</a:t>
            </a:r>
            <a:endParaRPr b="1" sz="2000">
              <a:solidFill>
                <a:srgbClr val="38761D"/>
              </a:solidFill>
              <a:latin typeface="Merriweather"/>
              <a:ea typeface="Merriweather"/>
              <a:cs typeface="Merriweather"/>
              <a:sym typeface="Merriweather"/>
            </a:endParaRPr>
          </a:p>
        </p:txBody>
      </p:sp>
      <p:sp>
        <p:nvSpPr>
          <p:cNvPr id="152" name="Google Shape;152;p16"/>
          <p:cNvSpPr/>
          <p:nvPr/>
        </p:nvSpPr>
        <p:spPr>
          <a:xfrm>
            <a:off x="1467609" y="13501177"/>
            <a:ext cx="2375400" cy="705000"/>
          </a:xfrm>
          <a:prstGeom prst="roundRect">
            <a:avLst>
              <a:gd fmla="val 16667" name="adj"/>
            </a:avLst>
          </a:prstGeom>
          <a:solidFill>
            <a:srgbClr val="D9EAD3"/>
          </a:solidFill>
          <a:ln>
            <a:noFill/>
          </a:ln>
        </p:spPr>
        <p:txBody>
          <a:bodyPr anchorCtr="0" anchor="ctr" bIns="140950" lIns="140950" spcFirstLastPara="1" rIns="140950" wrap="square" tIns="140950">
            <a:noAutofit/>
          </a:bodyPr>
          <a:lstStyle/>
          <a:p>
            <a:pPr indent="0" lvl="0" marL="0" rtl="0" algn="ctr">
              <a:spcBef>
                <a:spcPts val="0"/>
              </a:spcBef>
              <a:spcAft>
                <a:spcPts val="0"/>
              </a:spcAft>
              <a:buNone/>
            </a:pPr>
            <a:r>
              <a:rPr b="1" lang="en" sz="2400">
                <a:solidFill>
                  <a:srgbClr val="FFFFFF"/>
                </a:solidFill>
                <a:latin typeface="Merriweather"/>
                <a:ea typeface="Merriweather"/>
                <a:cs typeface="Merriweather"/>
                <a:sym typeface="Merriweather"/>
              </a:rPr>
              <a:t>N</a:t>
            </a:r>
            <a:r>
              <a:rPr b="1" lang="en" sz="2400">
                <a:solidFill>
                  <a:srgbClr val="FFFFFF"/>
                </a:solidFill>
                <a:latin typeface="Merriweather"/>
                <a:ea typeface="Merriweather"/>
                <a:cs typeface="Merriweather"/>
                <a:sym typeface="Merriweather"/>
              </a:rPr>
              <a:t>eural</a:t>
            </a:r>
            <a:endParaRPr b="1" sz="2400">
              <a:solidFill>
                <a:srgbClr val="FFFFFF"/>
              </a:solidFill>
              <a:latin typeface="Merriweather"/>
              <a:ea typeface="Merriweather"/>
              <a:cs typeface="Merriweather"/>
              <a:sym typeface="Merriweather"/>
            </a:endParaRPr>
          </a:p>
        </p:txBody>
      </p:sp>
      <p:sp>
        <p:nvSpPr>
          <p:cNvPr id="153" name="Google Shape;153;p16"/>
          <p:cNvSpPr/>
          <p:nvPr/>
        </p:nvSpPr>
        <p:spPr>
          <a:xfrm>
            <a:off x="1508424" y="15038025"/>
            <a:ext cx="2375400" cy="705000"/>
          </a:xfrm>
          <a:prstGeom prst="roundRect">
            <a:avLst>
              <a:gd fmla="val 16667" name="adj"/>
            </a:avLst>
          </a:prstGeom>
          <a:solidFill>
            <a:srgbClr val="D9EAD3"/>
          </a:solidFill>
          <a:ln>
            <a:noFill/>
          </a:ln>
        </p:spPr>
        <p:txBody>
          <a:bodyPr anchorCtr="0" anchor="ctr" bIns="140950" lIns="140950" spcFirstLastPara="1" rIns="140950" wrap="square" tIns="140950">
            <a:noAutofit/>
          </a:bodyPr>
          <a:lstStyle/>
          <a:p>
            <a:pPr indent="0" lvl="0" marL="0" rtl="0" algn="ctr">
              <a:spcBef>
                <a:spcPts val="0"/>
              </a:spcBef>
              <a:spcAft>
                <a:spcPts val="0"/>
              </a:spcAft>
              <a:buNone/>
            </a:pPr>
            <a:r>
              <a:rPr b="1" lang="en" sz="2400">
                <a:solidFill>
                  <a:srgbClr val="FFFFFF"/>
                </a:solidFill>
                <a:latin typeface="Merriweather"/>
                <a:ea typeface="Merriweather"/>
                <a:cs typeface="Merriweather"/>
                <a:sym typeface="Merriweather"/>
              </a:rPr>
              <a:t>H</a:t>
            </a:r>
            <a:r>
              <a:rPr b="1" lang="en" sz="2400">
                <a:solidFill>
                  <a:srgbClr val="FFFFFF"/>
                </a:solidFill>
                <a:latin typeface="Merriweather"/>
                <a:ea typeface="Merriweather"/>
                <a:cs typeface="Merriweather"/>
                <a:sym typeface="Merriweather"/>
              </a:rPr>
              <a:t>ormonal</a:t>
            </a:r>
            <a:endParaRPr b="1" sz="2400">
              <a:solidFill>
                <a:srgbClr val="FFFFFF"/>
              </a:solidFill>
              <a:latin typeface="Merriweather"/>
              <a:ea typeface="Merriweather"/>
              <a:cs typeface="Merriweather"/>
              <a:sym typeface="Merriweather"/>
            </a:endParaRPr>
          </a:p>
        </p:txBody>
      </p:sp>
      <p:sp>
        <p:nvSpPr>
          <p:cNvPr id="154" name="Google Shape;154;p16"/>
          <p:cNvSpPr/>
          <p:nvPr/>
        </p:nvSpPr>
        <p:spPr>
          <a:xfrm>
            <a:off x="4555313" y="12881068"/>
            <a:ext cx="2375400" cy="705000"/>
          </a:xfrm>
          <a:prstGeom prst="roundRect">
            <a:avLst>
              <a:gd fmla="val 16667" name="adj"/>
            </a:avLst>
          </a:prstGeom>
          <a:solidFill>
            <a:srgbClr val="D9EAD3"/>
          </a:solidFill>
          <a:ln>
            <a:noFill/>
          </a:ln>
        </p:spPr>
        <p:txBody>
          <a:bodyPr anchorCtr="0" anchor="ctr" bIns="140950" lIns="140950" spcFirstLastPara="1" rIns="140950" wrap="square" tIns="140950">
            <a:noAutofit/>
          </a:bodyPr>
          <a:lstStyle/>
          <a:p>
            <a:pPr indent="0" lvl="0" marL="0" rtl="0" algn="ctr">
              <a:spcBef>
                <a:spcPts val="0"/>
              </a:spcBef>
              <a:spcAft>
                <a:spcPts val="0"/>
              </a:spcAft>
              <a:buNone/>
            </a:pPr>
            <a:r>
              <a:rPr b="1" lang="en" sz="2400">
                <a:solidFill>
                  <a:srgbClr val="FFFFFF"/>
                </a:solidFill>
                <a:latin typeface="Merriweather"/>
                <a:ea typeface="Merriweather"/>
                <a:cs typeface="Merriweather"/>
                <a:sym typeface="Merriweather"/>
              </a:rPr>
              <a:t>direct</a:t>
            </a:r>
            <a:endParaRPr b="1" sz="2400">
              <a:solidFill>
                <a:srgbClr val="FFFFFF"/>
              </a:solidFill>
              <a:latin typeface="Merriweather"/>
              <a:ea typeface="Merriweather"/>
              <a:cs typeface="Merriweather"/>
              <a:sym typeface="Merriweather"/>
            </a:endParaRPr>
          </a:p>
        </p:txBody>
      </p:sp>
      <p:sp>
        <p:nvSpPr>
          <p:cNvPr id="155" name="Google Shape;155;p16"/>
          <p:cNvSpPr/>
          <p:nvPr/>
        </p:nvSpPr>
        <p:spPr>
          <a:xfrm>
            <a:off x="4555313" y="14360368"/>
            <a:ext cx="2375400" cy="705000"/>
          </a:xfrm>
          <a:prstGeom prst="roundRect">
            <a:avLst>
              <a:gd fmla="val 16667" name="adj"/>
            </a:avLst>
          </a:prstGeom>
          <a:solidFill>
            <a:srgbClr val="D9EAD3"/>
          </a:solidFill>
          <a:ln>
            <a:noFill/>
          </a:ln>
        </p:spPr>
        <p:txBody>
          <a:bodyPr anchorCtr="0" anchor="ctr" bIns="140950" lIns="140950" spcFirstLastPara="1" rIns="140950" wrap="square" tIns="140950">
            <a:noAutofit/>
          </a:bodyPr>
          <a:lstStyle/>
          <a:p>
            <a:pPr indent="0" lvl="0" marL="0" rtl="0" algn="ctr">
              <a:spcBef>
                <a:spcPts val="0"/>
              </a:spcBef>
              <a:spcAft>
                <a:spcPts val="0"/>
              </a:spcAft>
              <a:buNone/>
            </a:pPr>
            <a:r>
              <a:rPr b="1" lang="en" sz="2400">
                <a:solidFill>
                  <a:srgbClr val="FFFFFF"/>
                </a:solidFill>
                <a:latin typeface="Merriweather"/>
                <a:ea typeface="Merriweather"/>
                <a:cs typeface="Merriweather"/>
                <a:sym typeface="Merriweather"/>
              </a:rPr>
              <a:t>indirect</a:t>
            </a:r>
            <a:endParaRPr b="1" sz="2400">
              <a:solidFill>
                <a:srgbClr val="FFFFFF"/>
              </a:solidFill>
              <a:latin typeface="Merriweather"/>
              <a:ea typeface="Merriweather"/>
              <a:cs typeface="Merriweather"/>
              <a:sym typeface="Merriweather"/>
            </a:endParaRPr>
          </a:p>
        </p:txBody>
      </p:sp>
      <p:sp>
        <p:nvSpPr>
          <p:cNvPr id="156" name="Google Shape;156;p16"/>
          <p:cNvSpPr/>
          <p:nvPr/>
        </p:nvSpPr>
        <p:spPr>
          <a:xfrm>
            <a:off x="4555313" y="15575698"/>
            <a:ext cx="2375400" cy="705000"/>
          </a:xfrm>
          <a:prstGeom prst="roundRect">
            <a:avLst>
              <a:gd fmla="val 16667" name="adj"/>
            </a:avLst>
          </a:prstGeom>
          <a:solidFill>
            <a:srgbClr val="D9EAD3"/>
          </a:solidFill>
          <a:ln>
            <a:noFill/>
          </a:ln>
        </p:spPr>
        <p:txBody>
          <a:bodyPr anchorCtr="0" anchor="ctr" bIns="140950" lIns="140950" spcFirstLastPara="1" rIns="140950" wrap="square" tIns="140950">
            <a:noAutofit/>
          </a:bodyPr>
          <a:lstStyle/>
          <a:p>
            <a:pPr indent="0" lvl="0" marL="0" rtl="0" algn="ctr">
              <a:spcBef>
                <a:spcPts val="0"/>
              </a:spcBef>
              <a:spcAft>
                <a:spcPts val="0"/>
              </a:spcAft>
              <a:buNone/>
            </a:pPr>
            <a:r>
              <a:rPr b="1" lang="en" sz="2400">
                <a:solidFill>
                  <a:srgbClr val="FFFFFF"/>
                </a:solidFill>
                <a:latin typeface="Merriweather"/>
                <a:ea typeface="Merriweather"/>
                <a:cs typeface="Merriweather"/>
                <a:sym typeface="Merriweather"/>
              </a:rPr>
              <a:t>G</a:t>
            </a:r>
            <a:r>
              <a:rPr b="1" lang="en" sz="2400">
                <a:solidFill>
                  <a:srgbClr val="FFFFFF"/>
                </a:solidFill>
                <a:latin typeface="Merriweather"/>
                <a:ea typeface="Merriweather"/>
                <a:cs typeface="Merriweather"/>
                <a:sym typeface="Merriweather"/>
              </a:rPr>
              <a:t>astrin</a:t>
            </a:r>
            <a:endParaRPr b="1" sz="2400">
              <a:solidFill>
                <a:srgbClr val="FFFFFF"/>
              </a:solidFill>
              <a:latin typeface="Merriweather"/>
              <a:ea typeface="Merriweather"/>
              <a:cs typeface="Merriweather"/>
              <a:sym typeface="Merriweather"/>
            </a:endParaRPr>
          </a:p>
          <a:p>
            <a:pPr indent="0" lvl="0" marL="0" rtl="0" algn="ctr">
              <a:spcBef>
                <a:spcPts val="0"/>
              </a:spcBef>
              <a:spcAft>
                <a:spcPts val="0"/>
              </a:spcAft>
              <a:buNone/>
            </a:pPr>
            <a:r>
              <a:rPr lang="en" sz="900">
                <a:solidFill>
                  <a:srgbClr val="B45F06"/>
                </a:solidFill>
                <a:latin typeface="Merriweather"/>
                <a:ea typeface="Merriweather"/>
                <a:cs typeface="Merriweather"/>
                <a:sym typeface="Merriweather"/>
              </a:rPr>
              <a:t>(Endocrine secretion)</a:t>
            </a:r>
            <a:r>
              <a:rPr baseline="30000" lang="en" sz="900">
                <a:solidFill>
                  <a:srgbClr val="B45F06"/>
                </a:solidFill>
                <a:latin typeface="Merriweather"/>
                <a:ea typeface="Merriweather"/>
                <a:cs typeface="Merriweather"/>
                <a:sym typeface="Merriweather"/>
              </a:rPr>
              <a:t>3</a:t>
            </a:r>
            <a:endParaRPr baseline="30000" sz="900">
              <a:solidFill>
                <a:srgbClr val="B45F06"/>
              </a:solidFill>
              <a:latin typeface="Merriweather"/>
              <a:ea typeface="Merriweather"/>
              <a:cs typeface="Merriweather"/>
              <a:sym typeface="Merriweather"/>
            </a:endParaRPr>
          </a:p>
        </p:txBody>
      </p:sp>
      <p:sp>
        <p:nvSpPr>
          <p:cNvPr id="157" name="Google Shape;157;p16"/>
          <p:cNvSpPr/>
          <p:nvPr/>
        </p:nvSpPr>
        <p:spPr>
          <a:xfrm>
            <a:off x="4555313" y="16792505"/>
            <a:ext cx="2375400" cy="705000"/>
          </a:xfrm>
          <a:prstGeom prst="roundRect">
            <a:avLst>
              <a:gd fmla="val 16667" name="adj"/>
            </a:avLst>
          </a:prstGeom>
          <a:solidFill>
            <a:srgbClr val="D9EAD3"/>
          </a:solidFill>
          <a:ln>
            <a:noFill/>
          </a:ln>
        </p:spPr>
        <p:txBody>
          <a:bodyPr anchorCtr="0" anchor="ctr" bIns="140950" lIns="140950" spcFirstLastPara="1" rIns="140950" wrap="square" tIns="140950">
            <a:noAutofit/>
          </a:bodyPr>
          <a:lstStyle/>
          <a:p>
            <a:pPr indent="0" lvl="0" marL="0" rtl="0" algn="ctr">
              <a:spcBef>
                <a:spcPts val="0"/>
              </a:spcBef>
              <a:spcAft>
                <a:spcPts val="0"/>
              </a:spcAft>
              <a:buNone/>
            </a:pPr>
            <a:r>
              <a:rPr b="1" lang="en" sz="2400">
                <a:solidFill>
                  <a:srgbClr val="FFFFFF"/>
                </a:solidFill>
                <a:latin typeface="Merriweather"/>
                <a:ea typeface="Merriweather"/>
                <a:cs typeface="Merriweather"/>
                <a:sym typeface="Merriweather"/>
              </a:rPr>
              <a:t>histamine</a:t>
            </a:r>
            <a:endParaRPr b="1" sz="2400">
              <a:solidFill>
                <a:srgbClr val="FFFFFF"/>
              </a:solidFill>
              <a:latin typeface="Merriweather"/>
              <a:ea typeface="Merriweather"/>
              <a:cs typeface="Merriweather"/>
              <a:sym typeface="Merriweather"/>
            </a:endParaRPr>
          </a:p>
        </p:txBody>
      </p:sp>
      <p:sp>
        <p:nvSpPr>
          <p:cNvPr id="158" name="Google Shape;158;p16"/>
          <p:cNvSpPr/>
          <p:nvPr/>
        </p:nvSpPr>
        <p:spPr>
          <a:xfrm>
            <a:off x="1508424" y="16357992"/>
            <a:ext cx="2375400" cy="705000"/>
          </a:xfrm>
          <a:prstGeom prst="roundRect">
            <a:avLst>
              <a:gd fmla="val 16667" name="adj"/>
            </a:avLst>
          </a:prstGeom>
          <a:solidFill>
            <a:srgbClr val="D9EAD3"/>
          </a:solidFill>
          <a:ln>
            <a:noFill/>
          </a:ln>
        </p:spPr>
        <p:txBody>
          <a:bodyPr anchorCtr="0" anchor="ctr" bIns="140950" lIns="140950" spcFirstLastPara="1" rIns="140950" wrap="square" tIns="140950">
            <a:noAutofit/>
          </a:bodyPr>
          <a:lstStyle/>
          <a:p>
            <a:pPr indent="0" lvl="0" marL="0" rtl="0" algn="ctr">
              <a:spcBef>
                <a:spcPts val="0"/>
              </a:spcBef>
              <a:spcAft>
                <a:spcPts val="0"/>
              </a:spcAft>
              <a:buNone/>
            </a:pPr>
            <a:r>
              <a:rPr b="1" lang="en" sz="2400">
                <a:solidFill>
                  <a:srgbClr val="FFFFFF"/>
                </a:solidFill>
                <a:latin typeface="Merriweather"/>
                <a:ea typeface="Merriweather"/>
                <a:cs typeface="Merriweather"/>
                <a:sym typeface="Merriweather"/>
              </a:rPr>
              <a:t>P</a:t>
            </a:r>
            <a:r>
              <a:rPr b="1" lang="en" sz="2400">
                <a:solidFill>
                  <a:srgbClr val="FFFFFF"/>
                </a:solidFill>
                <a:latin typeface="Merriweather"/>
                <a:ea typeface="Merriweather"/>
                <a:cs typeface="Merriweather"/>
                <a:sym typeface="Merriweather"/>
              </a:rPr>
              <a:t>aracrine</a:t>
            </a:r>
            <a:endParaRPr b="1" sz="2400">
              <a:solidFill>
                <a:srgbClr val="FFFFFF"/>
              </a:solidFill>
              <a:latin typeface="Merriweather"/>
              <a:ea typeface="Merriweather"/>
              <a:cs typeface="Merriweather"/>
              <a:sym typeface="Merriweather"/>
            </a:endParaRPr>
          </a:p>
        </p:txBody>
      </p:sp>
      <p:sp>
        <p:nvSpPr>
          <p:cNvPr id="159" name="Google Shape;159;p16"/>
          <p:cNvSpPr/>
          <p:nvPr/>
        </p:nvSpPr>
        <p:spPr>
          <a:xfrm>
            <a:off x="7913900" y="13485700"/>
            <a:ext cx="5839800" cy="1281600"/>
          </a:xfrm>
          <a:prstGeom prst="roundRect">
            <a:avLst>
              <a:gd fmla="val 16667" name="adj"/>
            </a:avLst>
          </a:prstGeom>
          <a:solidFill>
            <a:srgbClr val="D9EAD3"/>
          </a:solidFill>
          <a:ln cap="flat" cmpd="sng" w="9525">
            <a:solidFill>
              <a:srgbClr val="45818E"/>
            </a:solidFill>
            <a:prstDash val="solid"/>
            <a:round/>
            <a:headEnd len="sm" w="sm" type="none"/>
            <a:tailEnd len="sm" w="sm" type="none"/>
          </a:ln>
        </p:spPr>
        <p:txBody>
          <a:bodyPr anchorCtr="0" anchor="ctr" bIns="140950" lIns="140950" spcFirstLastPara="1" rIns="140950" wrap="square" tIns="140950">
            <a:noAutofit/>
          </a:bodyPr>
          <a:lstStyle/>
          <a:p>
            <a:pPr indent="0" lvl="0" marL="0" rtl="0" algn="ctr">
              <a:spcBef>
                <a:spcPts val="0"/>
              </a:spcBef>
              <a:spcAft>
                <a:spcPts val="0"/>
              </a:spcAft>
              <a:buNone/>
            </a:pPr>
            <a:r>
              <a:rPr b="1" lang="en" sz="1900">
                <a:solidFill>
                  <a:srgbClr val="FFFFFF"/>
                </a:solidFill>
                <a:latin typeface="Merriweather"/>
                <a:ea typeface="Merriweather"/>
                <a:cs typeface="Merriweather"/>
                <a:sym typeface="Merriweather"/>
              </a:rPr>
              <a:t>Act on G cells by releasing</a:t>
            </a:r>
            <a:r>
              <a:rPr b="1" lang="en" sz="1700">
                <a:solidFill>
                  <a:srgbClr val="FFFFFF"/>
                </a:solidFill>
                <a:latin typeface="Merriweather"/>
                <a:ea typeface="Merriweather"/>
                <a:cs typeface="Merriweather"/>
                <a:sym typeface="Merriweather"/>
              </a:rPr>
              <a:t> </a:t>
            </a:r>
            <a:r>
              <a:rPr b="1" lang="en" sz="1700">
                <a:solidFill>
                  <a:srgbClr val="6AA84F"/>
                </a:solidFill>
                <a:latin typeface="Merriweather"/>
                <a:ea typeface="Merriweather"/>
                <a:cs typeface="Merriweather"/>
                <a:sym typeface="Merriweather"/>
              </a:rPr>
              <a:t>Gastrin releasing peptide(GRP)</a:t>
            </a:r>
            <a:r>
              <a:rPr b="1" lang="en" sz="1700">
                <a:solidFill>
                  <a:srgbClr val="FFFFFF"/>
                </a:solidFill>
                <a:latin typeface="Merriweather"/>
                <a:ea typeface="Merriweather"/>
                <a:cs typeface="Merriweather"/>
                <a:sym typeface="Merriweather"/>
              </a:rPr>
              <a:t> </a:t>
            </a:r>
            <a:r>
              <a:rPr lang="en">
                <a:solidFill>
                  <a:srgbClr val="FFFFFF"/>
                </a:solidFill>
                <a:latin typeface="Merriweather"/>
                <a:ea typeface="Merriweather"/>
                <a:cs typeface="Merriweather"/>
                <a:sym typeface="Merriweather"/>
              </a:rPr>
              <a:t>→</a:t>
            </a:r>
            <a:r>
              <a:rPr b="1" lang="en" sz="1900">
                <a:solidFill>
                  <a:srgbClr val="FFFFFF"/>
                </a:solidFill>
                <a:latin typeface="Merriweather"/>
                <a:ea typeface="Merriweather"/>
                <a:cs typeface="Merriweather"/>
                <a:sym typeface="Merriweather"/>
              </a:rPr>
              <a:t> secrete gastrin which act on CCK</a:t>
            </a:r>
            <a:r>
              <a:rPr b="1" baseline="-25000" lang="en" sz="1900">
                <a:solidFill>
                  <a:srgbClr val="FFFFFF"/>
                </a:solidFill>
                <a:latin typeface="Merriweather"/>
                <a:ea typeface="Merriweather"/>
                <a:cs typeface="Merriweather"/>
                <a:sym typeface="Merriweather"/>
              </a:rPr>
              <a:t>B </a:t>
            </a:r>
            <a:r>
              <a:rPr b="1" lang="en" sz="1900">
                <a:solidFill>
                  <a:srgbClr val="FFFFFF"/>
                </a:solidFill>
                <a:latin typeface="Merriweather"/>
                <a:ea typeface="Merriweather"/>
                <a:cs typeface="Merriweather"/>
                <a:sym typeface="Merriweather"/>
              </a:rPr>
              <a:t>receptor</a:t>
            </a:r>
            <a:r>
              <a:rPr b="1" baseline="30000" lang="en" sz="1900">
                <a:solidFill>
                  <a:srgbClr val="FFFFFF"/>
                </a:solidFill>
                <a:latin typeface="Merriweather"/>
                <a:ea typeface="Merriweather"/>
                <a:cs typeface="Merriweather"/>
                <a:sym typeface="Merriweather"/>
              </a:rPr>
              <a:t>4 </a:t>
            </a:r>
            <a:r>
              <a:rPr b="1" lang="en" sz="1900">
                <a:solidFill>
                  <a:srgbClr val="FFFFFF"/>
                </a:solidFill>
                <a:latin typeface="Merriweather"/>
                <a:ea typeface="Merriweather"/>
                <a:cs typeface="Merriweather"/>
                <a:sym typeface="Merriweather"/>
              </a:rPr>
              <a:t>of parietal cells </a:t>
            </a:r>
            <a:r>
              <a:rPr lang="en">
                <a:solidFill>
                  <a:srgbClr val="FFFFFF"/>
                </a:solidFill>
                <a:latin typeface="Merriweather"/>
                <a:ea typeface="Merriweather"/>
                <a:cs typeface="Merriweather"/>
                <a:sym typeface="Merriweather"/>
              </a:rPr>
              <a:t>→</a:t>
            </a:r>
            <a:r>
              <a:rPr b="1" lang="en" sz="1900">
                <a:solidFill>
                  <a:srgbClr val="FFFFFF"/>
                </a:solidFill>
                <a:latin typeface="Merriweather"/>
                <a:ea typeface="Merriweather"/>
                <a:cs typeface="Merriweather"/>
                <a:sym typeface="Merriweather"/>
              </a:rPr>
              <a:t> increases HCL secretion</a:t>
            </a:r>
            <a:endParaRPr b="1" sz="1900">
              <a:solidFill>
                <a:srgbClr val="FFFFFF"/>
              </a:solidFill>
              <a:latin typeface="Merriweather"/>
              <a:ea typeface="Merriweather"/>
              <a:cs typeface="Merriweather"/>
              <a:sym typeface="Merriweather"/>
            </a:endParaRPr>
          </a:p>
        </p:txBody>
      </p:sp>
      <p:sp>
        <p:nvSpPr>
          <p:cNvPr id="160" name="Google Shape;160;p16"/>
          <p:cNvSpPr/>
          <p:nvPr/>
        </p:nvSpPr>
        <p:spPr>
          <a:xfrm>
            <a:off x="7913896" y="12617075"/>
            <a:ext cx="5839800" cy="705000"/>
          </a:xfrm>
          <a:prstGeom prst="roundRect">
            <a:avLst>
              <a:gd fmla="val 16667" name="adj"/>
            </a:avLst>
          </a:prstGeom>
          <a:solidFill>
            <a:srgbClr val="D9EAD3"/>
          </a:solidFill>
          <a:ln cap="flat" cmpd="sng" w="9525">
            <a:solidFill>
              <a:srgbClr val="45818E"/>
            </a:solidFill>
            <a:prstDash val="solid"/>
            <a:round/>
            <a:headEnd len="sm" w="sm" type="none"/>
            <a:tailEnd len="sm" w="sm" type="none"/>
          </a:ln>
        </p:spPr>
        <p:txBody>
          <a:bodyPr anchorCtr="0" anchor="ctr" bIns="140950" lIns="140950" spcFirstLastPara="1" rIns="140950" wrap="square" tIns="140950">
            <a:noAutofit/>
          </a:bodyPr>
          <a:lstStyle/>
          <a:p>
            <a:pPr indent="0" lvl="0" marL="0" rtl="0" algn="ctr">
              <a:spcBef>
                <a:spcPts val="0"/>
              </a:spcBef>
              <a:spcAft>
                <a:spcPts val="0"/>
              </a:spcAft>
              <a:buNone/>
            </a:pPr>
            <a:r>
              <a:rPr b="1" lang="en" sz="1900">
                <a:solidFill>
                  <a:srgbClr val="FFFFFF"/>
                </a:solidFill>
                <a:latin typeface="Merriweather"/>
                <a:ea typeface="Merriweather"/>
                <a:cs typeface="Merriweather"/>
                <a:sym typeface="Merriweather"/>
              </a:rPr>
              <a:t>Ach act on parietal cells </a:t>
            </a:r>
            <a:r>
              <a:rPr lang="en">
                <a:solidFill>
                  <a:srgbClr val="FFFFFF"/>
                </a:solidFill>
                <a:latin typeface="Merriweather"/>
                <a:ea typeface="Merriweather"/>
                <a:cs typeface="Merriweather"/>
                <a:sym typeface="Merriweather"/>
              </a:rPr>
              <a:t>→</a:t>
            </a:r>
            <a:r>
              <a:rPr lang="en" sz="1200">
                <a:solidFill>
                  <a:schemeClr val="dk1"/>
                </a:solidFill>
                <a:latin typeface="Merriweather"/>
                <a:ea typeface="Merriweather"/>
                <a:cs typeface="Merriweather"/>
                <a:sym typeface="Merriweather"/>
              </a:rPr>
              <a:t> </a:t>
            </a:r>
            <a:r>
              <a:rPr b="1" lang="en" sz="1900">
                <a:solidFill>
                  <a:srgbClr val="FFFFFF"/>
                </a:solidFill>
                <a:latin typeface="Merriweather"/>
                <a:ea typeface="Merriweather"/>
                <a:cs typeface="Merriweather"/>
                <a:sym typeface="Merriweather"/>
              </a:rPr>
              <a:t>increases</a:t>
            </a:r>
            <a:r>
              <a:rPr b="1" lang="en" sz="1900">
                <a:solidFill>
                  <a:srgbClr val="FFFFFF"/>
                </a:solidFill>
                <a:latin typeface="Merriweather"/>
                <a:ea typeface="Merriweather"/>
                <a:cs typeface="Merriweather"/>
                <a:sym typeface="Merriweather"/>
              </a:rPr>
              <a:t> HCL secretion</a:t>
            </a:r>
            <a:endParaRPr b="1" sz="1900">
              <a:solidFill>
                <a:srgbClr val="FFFFFF"/>
              </a:solidFill>
              <a:latin typeface="Merriweather"/>
              <a:ea typeface="Merriweather"/>
              <a:cs typeface="Merriweather"/>
              <a:sym typeface="Merriweather"/>
            </a:endParaRPr>
          </a:p>
        </p:txBody>
      </p:sp>
      <p:sp>
        <p:nvSpPr>
          <p:cNvPr id="161" name="Google Shape;161;p16"/>
          <p:cNvSpPr/>
          <p:nvPr/>
        </p:nvSpPr>
        <p:spPr>
          <a:xfrm>
            <a:off x="7913896" y="14930915"/>
            <a:ext cx="5839800" cy="1281600"/>
          </a:xfrm>
          <a:prstGeom prst="roundRect">
            <a:avLst>
              <a:gd fmla="val 16667" name="adj"/>
            </a:avLst>
          </a:prstGeom>
          <a:solidFill>
            <a:srgbClr val="D9EAD3"/>
          </a:solidFill>
          <a:ln cap="flat" cmpd="sng" w="9525">
            <a:solidFill>
              <a:srgbClr val="45818E"/>
            </a:solidFill>
            <a:prstDash val="solid"/>
            <a:round/>
            <a:headEnd len="sm" w="sm" type="none"/>
            <a:tailEnd len="sm" w="sm" type="none"/>
          </a:ln>
        </p:spPr>
        <p:txBody>
          <a:bodyPr anchorCtr="0" anchor="ctr" bIns="140950" lIns="140950" spcFirstLastPara="1" rIns="140950" wrap="square" tIns="140950">
            <a:noAutofit/>
          </a:bodyPr>
          <a:lstStyle/>
          <a:p>
            <a:pPr indent="0" lvl="0" marL="0" rtl="0" algn="ctr">
              <a:spcBef>
                <a:spcPts val="0"/>
              </a:spcBef>
              <a:spcAft>
                <a:spcPts val="0"/>
              </a:spcAft>
              <a:buNone/>
            </a:pPr>
            <a:r>
              <a:rPr b="1" lang="en" sz="1700">
                <a:solidFill>
                  <a:srgbClr val="FFFFFF"/>
                </a:solidFill>
                <a:latin typeface="Merriweather"/>
                <a:ea typeface="Merriweather"/>
                <a:cs typeface="Merriweather"/>
                <a:sym typeface="Merriweather"/>
              </a:rPr>
              <a:t>Act on </a:t>
            </a:r>
            <a:r>
              <a:rPr b="1" lang="en" sz="1700">
                <a:solidFill>
                  <a:srgbClr val="6AA84F"/>
                </a:solidFill>
                <a:latin typeface="Merriweather"/>
                <a:ea typeface="Merriweather"/>
                <a:cs typeface="Merriweather"/>
                <a:sym typeface="Merriweather"/>
              </a:rPr>
              <a:t>enterochromaffin like</a:t>
            </a:r>
            <a:r>
              <a:rPr b="1" lang="en" sz="1700">
                <a:solidFill>
                  <a:srgbClr val="6AA84F"/>
                </a:solidFill>
                <a:latin typeface="Merriweather"/>
                <a:ea typeface="Merriweather"/>
                <a:cs typeface="Merriweather"/>
                <a:sym typeface="Merriweather"/>
              </a:rPr>
              <a:t> cells (ECL)</a:t>
            </a:r>
            <a:r>
              <a:rPr b="1" lang="en" sz="1700">
                <a:solidFill>
                  <a:srgbClr val="FFFFFF"/>
                </a:solidFill>
                <a:latin typeface="Merriweather"/>
                <a:ea typeface="Merriweather"/>
                <a:cs typeface="Merriweather"/>
                <a:sym typeface="Merriweather"/>
              </a:rPr>
              <a:t> </a:t>
            </a:r>
            <a:r>
              <a:rPr b="1" lang="en" sz="1900">
                <a:solidFill>
                  <a:srgbClr val="FFFFFF"/>
                </a:solidFill>
                <a:latin typeface="Merriweather"/>
                <a:ea typeface="Merriweather"/>
                <a:cs typeface="Merriweather"/>
                <a:sym typeface="Merriweather"/>
              </a:rPr>
              <a:t>which </a:t>
            </a:r>
            <a:r>
              <a:rPr b="1" lang="en" sz="1900">
                <a:solidFill>
                  <a:srgbClr val="FFFFFF"/>
                </a:solidFill>
                <a:latin typeface="Merriweather"/>
                <a:ea typeface="Merriweather"/>
                <a:cs typeface="Merriweather"/>
                <a:sym typeface="Merriweather"/>
              </a:rPr>
              <a:t>secrete histamine </a:t>
            </a:r>
            <a:r>
              <a:rPr b="1" lang="en">
                <a:solidFill>
                  <a:srgbClr val="FFFFFF"/>
                </a:solidFill>
                <a:latin typeface="Merriweather"/>
                <a:ea typeface="Merriweather"/>
                <a:cs typeface="Merriweather"/>
                <a:sym typeface="Merriweather"/>
              </a:rPr>
              <a:t>→</a:t>
            </a:r>
            <a:r>
              <a:rPr b="1" lang="en" sz="1900">
                <a:solidFill>
                  <a:srgbClr val="FFFFFF"/>
                </a:solidFill>
                <a:latin typeface="Merriweather"/>
                <a:ea typeface="Merriweather"/>
                <a:cs typeface="Merriweather"/>
                <a:sym typeface="Merriweather"/>
              </a:rPr>
              <a:t> act on H2 receptor of parietal cell </a:t>
            </a:r>
            <a:r>
              <a:rPr lang="en">
                <a:solidFill>
                  <a:srgbClr val="FFFFFF"/>
                </a:solidFill>
                <a:latin typeface="Merriweather"/>
                <a:ea typeface="Merriweather"/>
                <a:cs typeface="Merriweather"/>
                <a:sym typeface="Merriweather"/>
              </a:rPr>
              <a:t>→</a:t>
            </a:r>
            <a:r>
              <a:rPr b="1" lang="en" sz="1900">
                <a:solidFill>
                  <a:srgbClr val="FFFFFF"/>
                </a:solidFill>
                <a:latin typeface="Merriweather"/>
                <a:ea typeface="Merriweather"/>
                <a:cs typeface="Merriweather"/>
                <a:sym typeface="Merriweather"/>
              </a:rPr>
              <a:t> </a:t>
            </a:r>
            <a:r>
              <a:rPr b="1" lang="en" sz="1900">
                <a:solidFill>
                  <a:srgbClr val="FFFFFF"/>
                </a:solidFill>
                <a:latin typeface="Merriweather"/>
                <a:ea typeface="Merriweather"/>
                <a:cs typeface="Merriweather"/>
                <a:sym typeface="Merriweather"/>
              </a:rPr>
              <a:t>increases</a:t>
            </a:r>
            <a:r>
              <a:rPr b="1" lang="en" sz="1900">
                <a:solidFill>
                  <a:srgbClr val="FFFFFF"/>
                </a:solidFill>
                <a:latin typeface="Merriweather"/>
                <a:ea typeface="Merriweather"/>
                <a:cs typeface="Merriweather"/>
                <a:sym typeface="Merriweather"/>
              </a:rPr>
              <a:t> HCL </a:t>
            </a:r>
            <a:r>
              <a:rPr b="1" lang="en" sz="1900">
                <a:solidFill>
                  <a:srgbClr val="FFFFFF"/>
                </a:solidFill>
                <a:latin typeface="Merriweather"/>
                <a:ea typeface="Merriweather"/>
                <a:cs typeface="Merriweather"/>
                <a:sym typeface="Merriweather"/>
              </a:rPr>
              <a:t>secretion.</a:t>
            </a:r>
            <a:endParaRPr b="1" sz="1900">
              <a:solidFill>
                <a:srgbClr val="FFFFFF"/>
              </a:solidFill>
              <a:latin typeface="Merriweather"/>
              <a:ea typeface="Merriweather"/>
              <a:cs typeface="Merriweather"/>
              <a:sym typeface="Merriweather"/>
            </a:endParaRPr>
          </a:p>
        </p:txBody>
      </p:sp>
      <p:sp>
        <p:nvSpPr>
          <p:cNvPr id="162" name="Google Shape;162;p16"/>
          <p:cNvSpPr/>
          <p:nvPr/>
        </p:nvSpPr>
        <p:spPr>
          <a:xfrm>
            <a:off x="7913896" y="16602873"/>
            <a:ext cx="5839800" cy="1467300"/>
          </a:xfrm>
          <a:prstGeom prst="roundRect">
            <a:avLst>
              <a:gd fmla="val 16667" name="adj"/>
            </a:avLst>
          </a:prstGeom>
          <a:solidFill>
            <a:srgbClr val="D9EAD3"/>
          </a:solidFill>
          <a:ln cap="flat" cmpd="sng" w="9525">
            <a:solidFill>
              <a:srgbClr val="45818E"/>
            </a:solidFill>
            <a:prstDash val="solid"/>
            <a:round/>
            <a:headEnd len="sm" w="sm" type="none"/>
            <a:tailEnd len="sm" w="sm" type="none"/>
          </a:ln>
        </p:spPr>
        <p:txBody>
          <a:bodyPr anchorCtr="0" anchor="ctr" bIns="140950" lIns="140950" spcFirstLastPara="1" rIns="140950" wrap="square" tIns="140950">
            <a:noAutofit/>
          </a:bodyPr>
          <a:lstStyle/>
          <a:p>
            <a:pPr indent="0" lvl="0" marL="0" rtl="0" algn="ctr">
              <a:spcBef>
                <a:spcPts val="0"/>
              </a:spcBef>
              <a:spcAft>
                <a:spcPts val="0"/>
              </a:spcAft>
              <a:buNone/>
            </a:pPr>
            <a:r>
              <a:rPr b="1" lang="en" sz="1900">
                <a:solidFill>
                  <a:srgbClr val="FFFFFF"/>
                </a:solidFill>
                <a:latin typeface="Merriweather"/>
                <a:ea typeface="Merriweather"/>
                <a:cs typeface="Merriweather"/>
                <a:sym typeface="Merriweather"/>
              </a:rPr>
              <a:t>Histamine activate H2 receptor on parietal cells thus increase HCL secretion.</a:t>
            </a:r>
            <a:endParaRPr b="1" sz="1900">
              <a:solidFill>
                <a:srgbClr val="FFFFFF"/>
              </a:solidFill>
              <a:latin typeface="Merriweather"/>
              <a:ea typeface="Merriweather"/>
              <a:cs typeface="Merriweather"/>
              <a:sym typeface="Merriweather"/>
            </a:endParaRPr>
          </a:p>
          <a:p>
            <a:pPr indent="0" lvl="0" marL="0" rtl="0" algn="ctr">
              <a:spcBef>
                <a:spcPts val="480"/>
              </a:spcBef>
              <a:spcAft>
                <a:spcPts val="0"/>
              </a:spcAft>
              <a:buNone/>
            </a:pPr>
            <a:r>
              <a:rPr lang="en" sz="1200">
                <a:solidFill>
                  <a:srgbClr val="6AA84F"/>
                </a:solidFill>
                <a:latin typeface="Merriweather"/>
                <a:ea typeface="Merriweather"/>
                <a:cs typeface="Merriweather"/>
                <a:sym typeface="Merriweather"/>
              </a:rPr>
              <a:t>H2 </a:t>
            </a:r>
            <a:r>
              <a:rPr lang="en" sz="1200">
                <a:solidFill>
                  <a:srgbClr val="6AA84F"/>
                </a:solidFill>
                <a:latin typeface="Merriweather"/>
                <a:ea typeface="Merriweather"/>
                <a:cs typeface="Merriweather"/>
                <a:sym typeface="Merriweather"/>
              </a:rPr>
              <a:t>blockers are </a:t>
            </a:r>
            <a:r>
              <a:rPr b="1" lang="en" sz="1200">
                <a:solidFill>
                  <a:srgbClr val="6AA84F"/>
                </a:solidFill>
                <a:latin typeface="Times New Roman"/>
                <a:ea typeface="Times New Roman"/>
                <a:cs typeface="Times New Roman"/>
                <a:sym typeface="Times New Roman"/>
              </a:rPr>
              <a:t>used for the treatment of peptic ulcer disease or gastroesophageal reflux disease. (e.g, </a:t>
            </a:r>
            <a:r>
              <a:rPr lang="en" sz="1200">
                <a:solidFill>
                  <a:srgbClr val="6AA84F"/>
                </a:solidFill>
                <a:latin typeface="Merriweather"/>
                <a:ea typeface="Merriweather"/>
                <a:cs typeface="Merriweather"/>
                <a:sym typeface="Merriweather"/>
              </a:rPr>
              <a:t>Cimetidine)</a:t>
            </a:r>
            <a:endParaRPr b="1" sz="1200">
              <a:solidFill>
                <a:srgbClr val="6AA84F"/>
              </a:solidFill>
              <a:latin typeface="Merriweather"/>
              <a:ea typeface="Merriweather"/>
              <a:cs typeface="Merriweather"/>
              <a:sym typeface="Merriweather"/>
            </a:endParaRPr>
          </a:p>
        </p:txBody>
      </p:sp>
      <p:cxnSp>
        <p:nvCxnSpPr>
          <p:cNvPr id="163" name="Google Shape;163;p16"/>
          <p:cNvCxnSpPr>
            <a:stCxn id="153" idx="3"/>
            <a:endCxn id="156" idx="1"/>
          </p:cNvCxnSpPr>
          <p:nvPr/>
        </p:nvCxnSpPr>
        <p:spPr>
          <a:xfrm>
            <a:off x="3883824" y="15390525"/>
            <a:ext cx="671400" cy="537600"/>
          </a:xfrm>
          <a:prstGeom prst="curvedConnector3">
            <a:avLst>
              <a:gd fmla="val 49991" name="adj1"/>
            </a:avLst>
          </a:prstGeom>
          <a:noFill/>
          <a:ln cap="flat" cmpd="sng" w="19050">
            <a:solidFill>
              <a:srgbClr val="B6D7A8"/>
            </a:solidFill>
            <a:prstDash val="dot"/>
            <a:round/>
            <a:headEnd len="med" w="med" type="none"/>
            <a:tailEnd len="med" w="med" type="none"/>
          </a:ln>
        </p:spPr>
      </p:cxnSp>
      <p:cxnSp>
        <p:nvCxnSpPr>
          <p:cNvPr id="164" name="Google Shape;164;p16"/>
          <p:cNvCxnSpPr>
            <a:stCxn id="158" idx="3"/>
            <a:endCxn id="157" idx="1"/>
          </p:cNvCxnSpPr>
          <p:nvPr/>
        </p:nvCxnSpPr>
        <p:spPr>
          <a:xfrm>
            <a:off x="3883824" y="16710492"/>
            <a:ext cx="671400" cy="434400"/>
          </a:xfrm>
          <a:prstGeom prst="curvedConnector3">
            <a:avLst>
              <a:gd fmla="val 49991" name="adj1"/>
            </a:avLst>
          </a:prstGeom>
          <a:noFill/>
          <a:ln cap="flat" cmpd="sng" w="19050">
            <a:solidFill>
              <a:srgbClr val="B6D7A8"/>
            </a:solidFill>
            <a:prstDash val="dot"/>
            <a:round/>
            <a:headEnd len="med" w="med" type="none"/>
            <a:tailEnd len="med" w="med" type="none"/>
          </a:ln>
        </p:spPr>
      </p:cxnSp>
      <p:cxnSp>
        <p:nvCxnSpPr>
          <p:cNvPr id="165" name="Google Shape;165;p16"/>
          <p:cNvCxnSpPr>
            <a:stCxn id="152" idx="3"/>
            <a:endCxn id="155" idx="1"/>
          </p:cNvCxnSpPr>
          <p:nvPr/>
        </p:nvCxnSpPr>
        <p:spPr>
          <a:xfrm>
            <a:off x="3843009" y="13853677"/>
            <a:ext cx="712200" cy="859200"/>
          </a:xfrm>
          <a:prstGeom prst="curvedConnector3">
            <a:avLst>
              <a:gd fmla="val 49988" name="adj1"/>
            </a:avLst>
          </a:prstGeom>
          <a:noFill/>
          <a:ln cap="flat" cmpd="sng" w="19050">
            <a:solidFill>
              <a:srgbClr val="B6D7A8"/>
            </a:solidFill>
            <a:prstDash val="dot"/>
            <a:round/>
            <a:headEnd len="med" w="med" type="none"/>
            <a:tailEnd len="med" w="med" type="none"/>
          </a:ln>
        </p:spPr>
      </p:cxnSp>
      <p:cxnSp>
        <p:nvCxnSpPr>
          <p:cNvPr id="166" name="Google Shape;166;p16"/>
          <p:cNvCxnSpPr>
            <a:stCxn id="152" idx="3"/>
            <a:endCxn id="154" idx="1"/>
          </p:cNvCxnSpPr>
          <p:nvPr/>
        </p:nvCxnSpPr>
        <p:spPr>
          <a:xfrm flipH="1" rot="10800000">
            <a:off x="3843009" y="13233577"/>
            <a:ext cx="712200" cy="620100"/>
          </a:xfrm>
          <a:prstGeom prst="curvedConnector3">
            <a:avLst>
              <a:gd fmla="val 49988" name="adj1"/>
            </a:avLst>
          </a:prstGeom>
          <a:noFill/>
          <a:ln cap="flat" cmpd="sng" w="19050">
            <a:solidFill>
              <a:srgbClr val="B6D7A8"/>
            </a:solidFill>
            <a:prstDash val="dot"/>
            <a:round/>
            <a:headEnd len="med" w="med" type="none"/>
            <a:tailEnd len="med" w="med" type="none"/>
          </a:ln>
        </p:spPr>
      </p:cxnSp>
      <p:cxnSp>
        <p:nvCxnSpPr>
          <p:cNvPr id="167" name="Google Shape;167;p16"/>
          <p:cNvCxnSpPr>
            <a:stCxn id="151" idx="2"/>
            <a:endCxn id="152" idx="1"/>
          </p:cNvCxnSpPr>
          <p:nvPr/>
        </p:nvCxnSpPr>
        <p:spPr>
          <a:xfrm flipH="1" rot="10800000">
            <a:off x="836775" y="13853619"/>
            <a:ext cx="630900" cy="1467300"/>
          </a:xfrm>
          <a:prstGeom prst="curvedConnector3">
            <a:avLst>
              <a:gd fmla="val 49993" name="adj1"/>
            </a:avLst>
          </a:prstGeom>
          <a:noFill/>
          <a:ln cap="flat" cmpd="sng" w="19050">
            <a:solidFill>
              <a:srgbClr val="B6D7A8"/>
            </a:solidFill>
            <a:prstDash val="dot"/>
            <a:round/>
            <a:headEnd len="med" w="med" type="none"/>
            <a:tailEnd len="med" w="med" type="none"/>
          </a:ln>
        </p:spPr>
      </p:cxnSp>
      <p:cxnSp>
        <p:nvCxnSpPr>
          <p:cNvPr id="168" name="Google Shape;168;p16"/>
          <p:cNvCxnSpPr>
            <a:stCxn id="151" idx="2"/>
            <a:endCxn id="153" idx="1"/>
          </p:cNvCxnSpPr>
          <p:nvPr/>
        </p:nvCxnSpPr>
        <p:spPr>
          <a:xfrm>
            <a:off x="836775" y="15320919"/>
            <a:ext cx="671700" cy="69600"/>
          </a:xfrm>
          <a:prstGeom prst="curvedConnector3">
            <a:avLst>
              <a:gd fmla="val 49991" name="adj1"/>
            </a:avLst>
          </a:prstGeom>
          <a:noFill/>
          <a:ln cap="flat" cmpd="sng" w="19050">
            <a:solidFill>
              <a:srgbClr val="B6D7A8"/>
            </a:solidFill>
            <a:prstDash val="dot"/>
            <a:round/>
            <a:headEnd len="med" w="med" type="none"/>
            <a:tailEnd len="med" w="med" type="none"/>
          </a:ln>
        </p:spPr>
      </p:cxnSp>
      <p:cxnSp>
        <p:nvCxnSpPr>
          <p:cNvPr id="169" name="Google Shape;169;p16"/>
          <p:cNvCxnSpPr>
            <a:stCxn id="158" idx="1"/>
            <a:endCxn id="151" idx="2"/>
          </p:cNvCxnSpPr>
          <p:nvPr/>
        </p:nvCxnSpPr>
        <p:spPr>
          <a:xfrm rot="10800000">
            <a:off x="836724" y="15320892"/>
            <a:ext cx="671700" cy="1389600"/>
          </a:xfrm>
          <a:prstGeom prst="curvedConnector3">
            <a:avLst>
              <a:gd fmla="val 49991" name="adj1"/>
            </a:avLst>
          </a:prstGeom>
          <a:noFill/>
          <a:ln cap="flat" cmpd="sng" w="19050">
            <a:solidFill>
              <a:srgbClr val="B6D7A8"/>
            </a:solidFill>
            <a:prstDash val="dot"/>
            <a:round/>
            <a:headEnd len="med" w="med" type="none"/>
            <a:tailEnd len="med" w="med" type="none"/>
          </a:ln>
        </p:spPr>
      </p:cxnSp>
      <p:cxnSp>
        <p:nvCxnSpPr>
          <p:cNvPr id="170" name="Google Shape;170;p16"/>
          <p:cNvCxnSpPr>
            <a:stCxn id="157" idx="3"/>
            <a:endCxn id="162" idx="1"/>
          </p:cNvCxnSpPr>
          <p:nvPr/>
        </p:nvCxnSpPr>
        <p:spPr>
          <a:xfrm>
            <a:off x="6930713" y="17145005"/>
            <a:ext cx="983100" cy="191400"/>
          </a:xfrm>
          <a:prstGeom prst="curvedConnector3">
            <a:avLst>
              <a:gd fmla="val 49996" name="adj1"/>
            </a:avLst>
          </a:prstGeom>
          <a:noFill/>
          <a:ln cap="flat" cmpd="sng" w="19050">
            <a:solidFill>
              <a:srgbClr val="B6D7A8"/>
            </a:solidFill>
            <a:prstDash val="dot"/>
            <a:round/>
            <a:headEnd len="med" w="med" type="none"/>
            <a:tailEnd len="med" w="med" type="none"/>
          </a:ln>
        </p:spPr>
      </p:cxnSp>
      <p:cxnSp>
        <p:nvCxnSpPr>
          <p:cNvPr id="171" name="Google Shape;171;p16"/>
          <p:cNvCxnSpPr>
            <a:stCxn id="154" idx="3"/>
            <a:endCxn id="160" idx="1"/>
          </p:cNvCxnSpPr>
          <p:nvPr/>
        </p:nvCxnSpPr>
        <p:spPr>
          <a:xfrm flipH="1" rot="10800000">
            <a:off x="6930713" y="12969568"/>
            <a:ext cx="983100" cy="264000"/>
          </a:xfrm>
          <a:prstGeom prst="curvedConnector3">
            <a:avLst>
              <a:gd fmla="val 49996" name="adj1"/>
            </a:avLst>
          </a:prstGeom>
          <a:noFill/>
          <a:ln cap="flat" cmpd="sng" w="19050">
            <a:solidFill>
              <a:srgbClr val="B6D7A8"/>
            </a:solidFill>
            <a:prstDash val="dot"/>
            <a:round/>
            <a:headEnd len="med" w="med" type="none"/>
            <a:tailEnd len="med" w="med" type="none"/>
          </a:ln>
        </p:spPr>
      </p:cxnSp>
      <p:cxnSp>
        <p:nvCxnSpPr>
          <p:cNvPr id="172" name="Google Shape;172;p16"/>
          <p:cNvCxnSpPr>
            <a:stCxn id="155" idx="3"/>
            <a:endCxn id="159" idx="1"/>
          </p:cNvCxnSpPr>
          <p:nvPr/>
        </p:nvCxnSpPr>
        <p:spPr>
          <a:xfrm flipH="1" rot="10800000">
            <a:off x="6930713" y="14126368"/>
            <a:ext cx="983100" cy="586500"/>
          </a:xfrm>
          <a:prstGeom prst="curvedConnector3">
            <a:avLst>
              <a:gd fmla="val 50004" name="adj1"/>
            </a:avLst>
          </a:prstGeom>
          <a:noFill/>
          <a:ln cap="flat" cmpd="sng" w="19050">
            <a:solidFill>
              <a:srgbClr val="B6D7A8"/>
            </a:solidFill>
            <a:prstDash val="dot"/>
            <a:round/>
            <a:headEnd len="med" w="med" type="none"/>
            <a:tailEnd len="med" w="med" type="none"/>
          </a:ln>
        </p:spPr>
      </p:cxnSp>
      <p:cxnSp>
        <p:nvCxnSpPr>
          <p:cNvPr id="173" name="Google Shape;173;p16"/>
          <p:cNvCxnSpPr>
            <a:stCxn id="155" idx="3"/>
            <a:endCxn id="161" idx="1"/>
          </p:cNvCxnSpPr>
          <p:nvPr/>
        </p:nvCxnSpPr>
        <p:spPr>
          <a:xfrm>
            <a:off x="6930713" y="14712868"/>
            <a:ext cx="983100" cy="858900"/>
          </a:xfrm>
          <a:prstGeom prst="curvedConnector3">
            <a:avLst>
              <a:gd fmla="val 49996" name="adj1"/>
            </a:avLst>
          </a:prstGeom>
          <a:noFill/>
          <a:ln cap="flat" cmpd="sng" w="19050">
            <a:solidFill>
              <a:srgbClr val="B6D7A8"/>
            </a:solidFill>
            <a:prstDash val="dot"/>
            <a:round/>
            <a:headEnd len="med" w="med" type="none"/>
            <a:tailEnd len="med" w="med" type="none"/>
          </a:ln>
        </p:spPr>
      </p:cxnSp>
      <p:sp>
        <p:nvSpPr>
          <p:cNvPr id="174" name="Google Shape;174;p16"/>
          <p:cNvSpPr/>
          <p:nvPr/>
        </p:nvSpPr>
        <p:spPr>
          <a:xfrm>
            <a:off x="188025" y="1324325"/>
            <a:ext cx="13317600" cy="2515200"/>
          </a:xfrm>
          <a:prstGeom prst="roundRect">
            <a:avLst>
              <a:gd fmla="val 16667" name="adj"/>
            </a:avLst>
          </a:prstGeom>
          <a:noFill/>
          <a:ln cap="flat" cmpd="sng" w="38100">
            <a:solidFill>
              <a:srgbClr val="D9EAD3"/>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6"/>
          <p:cNvSpPr txBox="1"/>
          <p:nvPr/>
        </p:nvSpPr>
        <p:spPr>
          <a:xfrm>
            <a:off x="502400" y="1453875"/>
            <a:ext cx="5645400" cy="53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highlight>
                  <a:srgbClr val="D9EAD3"/>
                </a:highlight>
                <a:latin typeface="Merriweather"/>
                <a:ea typeface="Merriweather"/>
                <a:cs typeface="Merriweather"/>
                <a:sym typeface="Merriweather"/>
              </a:rPr>
              <a:t>Gastric juice is composed of:</a:t>
            </a:r>
            <a:endParaRPr sz="2400">
              <a:highlight>
                <a:srgbClr val="D9EAD3"/>
              </a:highlight>
              <a:latin typeface="Merriweather"/>
              <a:ea typeface="Merriweather"/>
              <a:cs typeface="Merriweather"/>
              <a:sym typeface="Merriweather"/>
            </a:endParaRPr>
          </a:p>
        </p:txBody>
      </p:sp>
      <p:sp>
        <p:nvSpPr>
          <p:cNvPr id="176" name="Google Shape;176;p16"/>
          <p:cNvSpPr txBox="1"/>
          <p:nvPr/>
        </p:nvSpPr>
        <p:spPr>
          <a:xfrm>
            <a:off x="510750" y="2044375"/>
            <a:ext cx="10310400" cy="1655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D9EAD3"/>
              </a:buClr>
              <a:buSzPts val="1800"/>
              <a:buFont typeface="Merriweather"/>
              <a:buChar char="★"/>
            </a:pPr>
            <a:r>
              <a:rPr lang="en" sz="1800">
                <a:solidFill>
                  <a:srgbClr val="274E13"/>
                </a:solidFill>
                <a:latin typeface="Merriweather"/>
                <a:ea typeface="Merriweather"/>
                <a:cs typeface="Merriweather"/>
                <a:sym typeface="Merriweather"/>
              </a:rPr>
              <a:t>HCL.</a:t>
            </a:r>
            <a:endParaRPr sz="1800">
              <a:solidFill>
                <a:srgbClr val="274E13"/>
              </a:solidFill>
              <a:latin typeface="Merriweather"/>
              <a:ea typeface="Merriweather"/>
              <a:cs typeface="Merriweather"/>
              <a:sym typeface="Merriweather"/>
            </a:endParaRPr>
          </a:p>
          <a:p>
            <a:pPr indent="-342900" lvl="0" marL="457200" rtl="0" algn="l">
              <a:lnSpc>
                <a:spcPct val="115000"/>
              </a:lnSpc>
              <a:spcBef>
                <a:spcPts val="0"/>
              </a:spcBef>
              <a:spcAft>
                <a:spcPts val="0"/>
              </a:spcAft>
              <a:buClr>
                <a:srgbClr val="D9EAD3"/>
              </a:buClr>
              <a:buSzPts val="1800"/>
              <a:buFont typeface="Merriweather"/>
              <a:buChar char="★"/>
            </a:pPr>
            <a:r>
              <a:rPr lang="en" sz="1800">
                <a:solidFill>
                  <a:srgbClr val="274E13"/>
                </a:solidFill>
                <a:latin typeface="Merriweather"/>
                <a:ea typeface="Merriweather"/>
                <a:cs typeface="Merriweather"/>
                <a:sym typeface="Merriweather"/>
              </a:rPr>
              <a:t>Pepsinogen.</a:t>
            </a:r>
            <a:endParaRPr sz="1800">
              <a:solidFill>
                <a:srgbClr val="274E13"/>
              </a:solidFill>
              <a:latin typeface="Merriweather"/>
              <a:ea typeface="Merriweather"/>
              <a:cs typeface="Merriweather"/>
              <a:sym typeface="Merriweather"/>
            </a:endParaRPr>
          </a:p>
          <a:p>
            <a:pPr indent="-342900" lvl="0" marL="457200" rtl="0" algn="l">
              <a:lnSpc>
                <a:spcPct val="115000"/>
              </a:lnSpc>
              <a:spcBef>
                <a:spcPts val="0"/>
              </a:spcBef>
              <a:spcAft>
                <a:spcPts val="0"/>
              </a:spcAft>
              <a:buClr>
                <a:srgbClr val="D9EAD3"/>
              </a:buClr>
              <a:buSzPts val="1800"/>
              <a:buFont typeface="Merriweather"/>
              <a:buChar char="★"/>
            </a:pPr>
            <a:r>
              <a:rPr lang="en" sz="1800">
                <a:solidFill>
                  <a:srgbClr val="274E13"/>
                </a:solidFill>
                <a:latin typeface="Merriweather"/>
                <a:ea typeface="Merriweather"/>
                <a:cs typeface="Merriweather"/>
                <a:sym typeface="Merriweather"/>
              </a:rPr>
              <a:t>Electrolytes. </a:t>
            </a:r>
            <a:endParaRPr sz="1800">
              <a:solidFill>
                <a:srgbClr val="274E13"/>
              </a:solidFill>
              <a:latin typeface="Merriweather"/>
              <a:ea typeface="Merriweather"/>
              <a:cs typeface="Merriweather"/>
              <a:sym typeface="Merriweather"/>
            </a:endParaRPr>
          </a:p>
          <a:p>
            <a:pPr indent="-342900" lvl="0" marL="457200" rtl="0" algn="l">
              <a:lnSpc>
                <a:spcPct val="115000"/>
              </a:lnSpc>
              <a:spcBef>
                <a:spcPts val="0"/>
              </a:spcBef>
              <a:spcAft>
                <a:spcPts val="0"/>
              </a:spcAft>
              <a:buClr>
                <a:srgbClr val="D9EAD3"/>
              </a:buClr>
              <a:buSzPts val="1800"/>
              <a:buFont typeface="Merriweather"/>
              <a:buChar char="★"/>
            </a:pPr>
            <a:r>
              <a:rPr lang="en" sz="1800">
                <a:solidFill>
                  <a:srgbClr val="274E13"/>
                </a:solidFill>
                <a:latin typeface="Merriweather"/>
                <a:ea typeface="Merriweather"/>
                <a:cs typeface="Merriweather"/>
                <a:sym typeface="Merriweather"/>
              </a:rPr>
              <a:t>Intrinsic factor.</a:t>
            </a:r>
            <a:endParaRPr sz="1800">
              <a:solidFill>
                <a:srgbClr val="274E13"/>
              </a:solidFill>
              <a:latin typeface="Merriweather"/>
              <a:ea typeface="Merriweather"/>
              <a:cs typeface="Merriweather"/>
              <a:sym typeface="Merriweather"/>
            </a:endParaRPr>
          </a:p>
          <a:p>
            <a:pPr indent="-342900" lvl="0" marL="457200" rtl="0" algn="l">
              <a:lnSpc>
                <a:spcPct val="115000"/>
              </a:lnSpc>
              <a:spcBef>
                <a:spcPts val="0"/>
              </a:spcBef>
              <a:spcAft>
                <a:spcPts val="0"/>
              </a:spcAft>
              <a:buClr>
                <a:srgbClr val="D9EAD3"/>
              </a:buClr>
              <a:buSzPts val="1800"/>
              <a:buFont typeface="Merriweather"/>
              <a:buChar char="★"/>
            </a:pPr>
            <a:r>
              <a:rPr lang="en" sz="1800">
                <a:solidFill>
                  <a:srgbClr val="274E13"/>
                </a:solidFill>
                <a:latin typeface="Merriweather"/>
                <a:ea typeface="Merriweather"/>
                <a:cs typeface="Merriweather"/>
                <a:sym typeface="Merriweather"/>
              </a:rPr>
              <a:t>Mucus (mucus gel layer).</a:t>
            </a:r>
            <a:endParaRPr sz="1800">
              <a:solidFill>
                <a:srgbClr val="274E13"/>
              </a:solidFill>
              <a:latin typeface="Merriweather"/>
              <a:ea typeface="Merriweather"/>
              <a:cs typeface="Merriweather"/>
              <a:sym typeface="Merriweather"/>
            </a:endParaRPr>
          </a:p>
        </p:txBody>
      </p:sp>
      <p:sp>
        <p:nvSpPr>
          <p:cNvPr id="177" name="Google Shape;177;p16"/>
          <p:cNvSpPr txBox="1"/>
          <p:nvPr/>
        </p:nvSpPr>
        <p:spPr>
          <a:xfrm>
            <a:off x="313425" y="9845100"/>
            <a:ext cx="12058200" cy="18369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Font typeface="Merriweather"/>
              <a:buChar char="●"/>
            </a:pPr>
            <a:r>
              <a:rPr b="1" lang="en" sz="1800">
                <a:highlight>
                  <a:srgbClr val="D9EAD3"/>
                </a:highlight>
                <a:latin typeface="Merriweather"/>
                <a:ea typeface="Merriweather"/>
                <a:cs typeface="Merriweather"/>
                <a:sym typeface="Merriweather"/>
              </a:rPr>
              <a:t>Mechanism of HCl production:</a:t>
            </a:r>
            <a:endParaRPr b="1" sz="1800">
              <a:highlight>
                <a:srgbClr val="D9EAD3"/>
              </a:highlight>
              <a:latin typeface="Merriweather"/>
              <a:ea typeface="Merriweather"/>
              <a:cs typeface="Merriweather"/>
              <a:sym typeface="Merriweather"/>
            </a:endParaRPr>
          </a:p>
          <a:p>
            <a:pPr indent="-330200" lvl="0" marL="457200" rtl="0" algn="l">
              <a:lnSpc>
                <a:spcPct val="115000"/>
              </a:lnSpc>
              <a:spcBef>
                <a:spcPts val="0"/>
              </a:spcBef>
              <a:spcAft>
                <a:spcPts val="0"/>
              </a:spcAft>
              <a:buClr>
                <a:srgbClr val="D9D2E9"/>
              </a:buClr>
              <a:buSzPts val="1600"/>
              <a:buFont typeface="Merriweather"/>
              <a:buChar char="★"/>
            </a:pPr>
            <a:r>
              <a:rPr b="1" lang="en" sz="1600">
                <a:solidFill>
                  <a:srgbClr val="674EA7"/>
                </a:solidFill>
                <a:latin typeface="Merriweather"/>
                <a:ea typeface="Merriweather"/>
                <a:cs typeface="Merriweather"/>
                <a:sym typeface="Merriweather"/>
              </a:rPr>
              <a:t>Depends on H/K ATPase. (</a:t>
            </a:r>
            <a:r>
              <a:rPr b="1" lang="en" sz="1600">
                <a:solidFill>
                  <a:srgbClr val="674EA7"/>
                </a:solidFill>
                <a:latin typeface="Merriweather"/>
                <a:ea typeface="Merriweather"/>
                <a:cs typeface="Merriweather"/>
                <a:sym typeface="Merriweather"/>
              </a:rPr>
              <a:t>H/K ATPase pump</a:t>
            </a:r>
            <a:r>
              <a:rPr b="1" lang="en" sz="1600">
                <a:solidFill>
                  <a:srgbClr val="674EA7"/>
                </a:solidFill>
                <a:latin typeface="Merriweather"/>
                <a:ea typeface="Merriweather"/>
                <a:cs typeface="Merriweather"/>
                <a:sym typeface="Merriweather"/>
              </a:rPr>
              <a:t> depends on [K]out)</a:t>
            </a:r>
            <a:endParaRPr b="1" sz="1600">
              <a:solidFill>
                <a:srgbClr val="674EA7"/>
              </a:solidFill>
              <a:latin typeface="Merriweather"/>
              <a:ea typeface="Merriweather"/>
              <a:cs typeface="Merriweather"/>
              <a:sym typeface="Merriweather"/>
            </a:endParaRPr>
          </a:p>
          <a:p>
            <a:pPr indent="-330200" lvl="0" marL="457200" rtl="0" algn="l">
              <a:lnSpc>
                <a:spcPct val="115000"/>
              </a:lnSpc>
              <a:spcBef>
                <a:spcPts val="0"/>
              </a:spcBef>
              <a:spcAft>
                <a:spcPts val="0"/>
              </a:spcAft>
              <a:buClr>
                <a:srgbClr val="6AA84F"/>
              </a:buClr>
              <a:buSzPts val="1600"/>
              <a:buFont typeface="Merriweather"/>
              <a:buChar char="-"/>
            </a:pPr>
            <a:r>
              <a:rPr b="1" lang="en" sz="1600">
                <a:solidFill>
                  <a:srgbClr val="6AA84F"/>
                </a:solidFill>
                <a:latin typeface="Merriweather"/>
                <a:ea typeface="Merriweather"/>
                <a:cs typeface="Merriweather"/>
                <a:sym typeface="Merriweather"/>
              </a:rPr>
              <a:t>Inhibited by: omeprazol</a:t>
            </a:r>
            <a:r>
              <a:rPr b="1" lang="en" sz="1600">
                <a:solidFill>
                  <a:srgbClr val="6AA84F"/>
                </a:solidFill>
                <a:latin typeface="Merriweather"/>
                <a:ea typeface="Merriweather"/>
                <a:cs typeface="Merriweather"/>
                <a:sym typeface="Merriweather"/>
              </a:rPr>
              <a:t>e</a:t>
            </a:r>
            <a:endParaRPr b="1" sz="1600">
              <a:solidFill>
                <a:srgbClr val="6AA84F"/>
              </a:solidFill>
              <a:latin typeface="Merriweather"/>
              <a:ea typeface="Merriweather"/>
              <a:cs typeface="Merriweather"/>
              <a:sym typeface="Merriweather"/>
            </a:endParaRPr>
          </a:p>
          <a:p>
            <a:pPr indent="-330200" lvl="0" marL="457200" rtl="0" algn="l">
              <a:lnSpc>
                <a:spcPct val="115000"/>
              </a:lnSpc>
              <a:spcBef>
                <a:spcPts val="0"/>
              </a:spcBef>
              <a:spcAft>
                <a:spcPts val="0"/>
              </a:spcAft>
              <a:buClr>
                <a:srgbClr val="D9D2E9"/>
              </a:buClr>
              <a:buSzPts val="1600"/>
              <a:buFont typeface="Merriweather"/>
              <a:buChar char="★"/>
            </a:pPr>
            <a:r>
              <a:rPr b="1" lang="en" sz="1600">
                <a:solidFill>
                  <a:srgbClr val="674EA7"/>
                </a:solidFill>
                <a:latin typeface="Merriweather"/>
                <a:ea typeface="Merriweather"/>
                <a:cs typeface="Merriweather"/>
                <a:sym typeface="Merriweather"/>
              </a:rPr>
              <a:t>[HCl] drives water into gastric content to maintain osmolality</a:t>
            </a:r>
            <a:endParaRPr b="1" sz="1600">
              <a:solidFill>
                <a:srgbClr val="674EA7"/>
              </a:solidFill>
              <a:latin typeface="Merriweather"/>
              <a:ea typeface="Merriweather"/>
              <a:cs typeface="Merriweather"/>
              <a:sym typeface="Merriweather"/>
            </a:endParaRPr>
          </a:p>
          <a:p>
            <a:pPr indent="-330200" lvl="0" marL="457200" rtl="0" algn="l">
              <a:lnSpc>
                <a:spcPct val="115000"/>
              </a:lnSpc>
              <a:spcBef>
                <a:spcPts val="0"/>
              </a:spcBef>
              <a:spcAft>
                <a:spcPts val="0"/>
              </a:spcAft>
              <a:buClr>
                <a:srgbClr val="D9D2E9"/>
              </a:buClr>
              <a:buSzPts val="1600"/>
              <a:buFont typeface="Merriweather"/>
              <a:buChar char="★"/>
            </a:pPr>
            <a:r>
              <a:rPr b="1" lang="en" sz="1600">
                <a:solidFill>
                  <a:srgbClr val="674EA7"/>
                </a:solidFill>
                <a:latin typeface="Merriweather"/>
                <a:ea typeface="Merriweather"/>
                <a:cs typeface="Merriweather"/>
                <a:sym typeface="Merriweather"/>
              </a:rPr>
              <a:t>During gastric acid secretion: amount of HCO</a:t>
            </a:r>
            <a:r>
              <a:rPr b="1" baseline="-25000" lang="en" sz="1600">
                <a:solidFill>
                  <a:srgbClr val="674EA7"/>
                </a:solidFill>
                <a:latin typeface="Merriweather"/>
                <a:ea typeface="Merriweather"/>
                <a:cs typeface="Merriweather"/>
                <a:sym typeface="Merriweather"/>
              </a:rPr>
              <a:t>3</a:t>
            </a:r>
            <a:r>
              <a:rPr b="1" baseline="30000" lang="en" sz="1600">
                <a:solidFill>
                  <a:srgbClr val="674EA7"/>
                </a:solidFill>
                <a:latin typeface="Merriweather"/>
                <a:ea typeface="Merriweather"/>
                <a:cs typeface="Merriweather"/>
                <a:sym typeface="Merriweather"/>
              </a:rPr>
              <a:t>-</a:t>
            </a:r>
            <a:r>
              <a:rPr b="1" lang="en" sz="1600">
                <a:solidFill>
                  <a:srgbClr val="674EA7"/>
                </a:solidFill>
                <a:latin typeface="Merriweather"/>
                <a:ea typeface="Merriweather"/>
                <a:cs typeface="Merriweather"/>
                <a:sym typeface="Merriweather"/>
              </a:rPr>
              <a:t> in blood = amount of HCl being secreted</a:t>
            </a:r>
            <a:endParaRPr b="1" sz="1600">
              <a:solidFill>
                <a:srgbClr val="674EA7"/>
              </a:solidFill>
              <a:latin typeface="Merriweather"/>
              <a:ea typeface="Merriweather"/>
              <a:cs typeface="Merriweather"/>
              <a:sym typeface="Merriweather"/>
            </a:endParaRPr>
          </a:p>
          <a:p>
            <a:pPr indent="-330200" lvl="0" marL="457200" rtl="0" algn="l">
              <a:lnSpc>
                <a:spcPct val="115000"/>
              </a:lnSpc>
              <a:spcBef>
                <a:spcPts val="0"/>
              </a:spcBef>
              <a:spcAft>
                <a:spcPts val="0"/>
              </a:spcAft>
              <a:buClr>
                <a:srgbClr val="D9D2E9"/>
              </a:buClr>
              <a:buSzPts val="1600"/>
              <a:buFont typeface="Merriweather"/>
              <a:buChar char="★"/>
            </a:pPr>
            <a:r>
              <a:rPr b="1" lang="en" sz="1600">
                <a:solidFill>
                  <a:srgbClr val="674EA7"/>
                </a:solidFill>
                <a:latin typeface="Merriweather"/>
                <a:ea typeface="Merriweather"/>
                <a:cs typeface="Merriweather"/>
                <a:sym typeface="Merriweather"/>
              </a:rPr>
              <a:t>Alkaline tide</a:t>
            </a:r>
            <a:r>
              <a:rPr b="1" baseline="30000" lang="en">
                <a:latin typeface="Merriweather"/>
                <a:ea typeface="Merriweather"/>
                <a:cs typeface="Merriweather"/>
                <a:sym typeface="Merriweather"/>
              </a:rPr>
              <a:t>1</a:t>
            </a:r>
            <a:r>
              <a:rPr b="1" lang="en">
                <a:latin typeface="Merriweather"/>
                <a:ea typeface="Merriweather"/>
                <a:cs typeface="Merriweather"/>
                <a:sym typeface="Merriweather"/>
              </a:rPr>
              <a:t>.</a:t>
            </a:r>
            <a:endParaRPr b="1" sz="1700">
              <a:latin typeface="Merriweather"/>
              <a:ea typeface="Merriweather"/>
              <a:cs typeface="Merriweather"/>
              <a:sym typeface="Merriweather"/>
            </a:endParaRPr>
          </a:p>
        </p:txBody>
      </p:sp>
      <p:sp>
        <p:nvSpPr>
          <p:cNvPr id="178" name="Google Shape;178;p16"/>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Three</a:t>
            </a:r>
            <a:endParaRPr sz="3500">
              <a:latin typeface="Oswald"/>
              <a:ea typeface="Oswald"/>
              <a:cs typeface="Oswald"/>
              <a:sym typeface="Oswald"/>
            </a:endParaRPr>
          </a:p>
        </p:txBody>
      </p:sp>
      <p:sp>
        <p:nvSpPr>
          <p:cNvPr id="179" name="Google Shape;179;p16"/>
          <p:cNvSpPr txBox="1"/>
          <p:nvPr/>
        </p:nvSpPr>
        <p:spPr>
          <a:xfrm>
            <a:off x="9417750" y="9967925"/>
            <a:ext cx="2563200" cy="78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Merriweather"/>
                <a:ea typeface="Merriweather"/>
                <a:cs typeface="Merriweather"/>
                <a:sym typeface="Merriweather"/>
              </a:rPr>
              <a:t>Figure 3-7</a:t>
            </a:r>
            <a:endParaRPr b="1" sz="2200">
              <a:latin typeface="Merriweather"/>
              <a:ea typeface="Merriweather"/>
              <a:cs typeface="Merriweather"/>
              <a:sym typeface="Merriweathe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17"/>
          <p:cNvSpPr/>
          <p:nvPr/>
        </p:nvSpPr>
        <p:spPr>
          <a:xfrm>
            <a:off x="0" y="3704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85" name="Google Shape;185;p17"/>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86" name="Google Shape;186;p17"/>
          <p:cNvSpPr txBox="1"/>
          <p:nvPr/>
        </p:nvSpPr>
        <p:spPr>
          <a:xfrm>
            <a:off x="1880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4</a:t>
            </a:r>
            <a:endParaRPr sz="4500">
              <a:solidFill>
                <a:srgbClr val="FFFFFF"/>
              </a:solidFill>
              <a:latin typeface="Oswald"/>
              <a:ea typeface="Oswald"/>
              <a:cs typeface="Oswald"/>
              <a:sym typeface="Oswald"/>
            </a:endParaRPr>
          </a:p>
        </p:txBody>
      </p:sp>
      <p:sp>
        <p:nvSpPr>
          <p:cNvPr id="187" name="Google Shape;187;p17"/>
          <p:cNvSpPr txBox="1"/>
          <p:nvPr/>
        </p:nvSpPr>
        <p:spPr>
          <a:xfrm>
            <a:off x="929925" y="321600"/>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900">
                <a:solidFill>
                  <a:srgbClr val="FFFFFF"/>
                </a:solidFill>
                <a:latin typeface="Oswald"/>
                <a:ea typeface="Oswald"/>
                <a:cs typeface="Oswald"/>
                <a:sym typeface="Oswald"/>
              </a:rPr>
              <a:t>PHYSIOLOGY OF THE STOMACH AND REGULATION OF GASTRIC SECRETIONS </a:t>
            </a:r>
            <a:endParaRPr sz="2900">
              <a:solidFill>
                <a:srgbClr val="FFFFFF"/>
              </a:solidFill>
              <a:latin typeface="Oswald"/>
              <a:ea typeface="Oswald"/>
              <a:cs typeface="Oswald"/>
              <a:sym typeface="Oswald"/>
            </a:endParaRPr>
          </a:p>
        </p:txBody>
      </p:sp>
      <p:pic>
        <p:nvPicPr>
          <p:cNvPr descr="showimage.jpg" id="188" name="Google Shape;188;p17"/>
          <p:cNvPicPr preferRelativeResize="0"/>
          <p:nvPr/>
        </p:nvPicPr>
        <p:blipFill rotWithShape="1">
          <a:blip r:embed="rId3">
            <a:alphaModFix/>
          </a:blip>
          <a:srcRect b="5302" l="2047" r="1807" t="1509"/>
          <a:stretch/>
        </p:blipFill>
        <p:spPr>
          <a:xfrm>
            <a:off x="188025" y="1624100"/>
            <a:ext cx="6394940" cy="4505200"/>
          </a:xfrm>
          <a:prstGeom prst="rect">
            <a:avLst/>
          </a:prstGeom>
          <a:noFill/>
          <a:ln>
            <a:noFill/>
          </a:ln>
        </p:spPr>
      </p:pic>
      <p:pic>
        <p:nvPicPr>
          <p:cNvPr id="189" name="Google Shape;189;p17"/>
          <p:cNvPicPr preferRelativeResize="0"/>
          <p:nvPr/>
        </p:nvPicPr>
        <p:blipFill rotWithShape="1">
          <a:blip r:embed="rId4">
            <a:alphaModFix/>
          </a:blip>
          <a:srcRect b="6305" l="0" r="0" t="0"/>
          <a:stretch/>
        </p:blipFill>
        <p:spPr>
          <a:xfrm>
            <a:off x="6629400" y="1714500"/>
            <a:ext cx="6746150" cy="4221100"/>
          </a:xfrm>
          <a:prstGeom prst="rect">
            <a:avLst/>
          </a:prstGeom>
          <a:noFill/>
          <a:ln>
            <a:noFill/>
          </a:ln>
        </p:spPr>
      </p:pic>
      <p:sp>
        <p:nvSpPr>
          <p:cNvPr id="190" name="Google Shape;190;p17"/>
          <p:cNvSpPr txBox="1"/>
          <p:nvPr/>
        </p:nvSpPr>
        <p:spPr>
          <a:xfrm>
            <a:off x="651219" y="7058475"/>
            <a:ext cx="113319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600">
                <a:solidFill>
                  <a:srgbClr val="6AA84F"/>
                </a:solidFill>
                <a:latin typeface="Oswald"/>
                <a:ea typeface="Oswald"/>
                <a:cs typeface="Oswald"/>
                <a:sym typeface="Oswald"/>
              </a:rPr>
              <a:t>Other Gastric Secretions-</a:t>
            </a:r>
            <a:r>
              <a:rPr lang="en" sz="3600">
                <a:solidFill>
                  <a:srgbClr val="38761D"/>
                </a:solidFill>
                <a:highlight>
                  <a:srgbClr val="D9EAD3"/>
                </a:highlight>
                <a:latin typeface="Oswald"/>
                <a:ea typeface="Oswald"/>
                <a:cs typeface="Oswald"/>
                <a:sym typeface="Oswald"/>
              </a:rPr>
              <a:t>Mucus</a:t>
            </a:r>
            <a:r>
              <a:rPr lang="en" sz="3600">
                <a:solidFill>
                  <a:srgbClr val="6AA84F"/>
                </a:solidFill>
                <a:latin typeface="Oswald"/>
                <a:ea typeface="Oswald"/>
                <a:cs typeface="Oswald"/>
                <a:sym typeface="Oswald"/>
              </a:rPr>
              <a:t>:</a:t>
            </a:r>
            <a:endParaRPr sz="3600">
              <a:solidFill>
                <a:srgbClr val="6AA84F"/>
              </a:solidFill>
              <a:latin typeface="Oswald"/>
              <a:ea typeface="Oswald"/>
              <a:cs typeface="Oswald"/>
              <a:sym typeface="Oswald"/>
            </a:endParaRPr>
          </a:p>
        </p:txBody>
      </p:sp>
      <p:sp>
        <p:nvSpPr>
          <p:cNvPr id="191" name="Google Shape;191;p17"/>
          <p:cNvSpPr/>
          <p:nvPr/>
        </p:nvSpPr>
        <p:spPr>
          <a:xfrm>
            <a:off x="325916" y="7325677"/>
            <a:ext cx="468600" cy="433500"/>
          </a:xfrm>
          <a:prstGeom prst="rect">
            <a:avLst/>
          </a:prstGeom>
          <a:solidFill>
            <a:srgbClr val="B6D7A8"/>
          </a:solid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pic>
        <p:nvPicPr>
          <p:cNvPr id="192" name="Google Shape;192;p17"/>
          <p:cNvPicPr preferRelativeResize="0"/>
          <p:nvPr/>
        </p:nvPicPr>
        <p:blipFill rotWithShape="1">
          <a:blip r:embed="rId5">
            <a:alphaModFix/>
          </a:blip>
          <a:srcRect b="5533" l="0" r="0" t="2078"/>
          <a:stretch/>
        </p:blipFill>
        <p:spPr>
          <a:xfrm>
            <a:off x="7417825" y="7659137"/>
            <a:ext cx="4713499" cy="2785488"/>
          </a:xfrm>
          <a:prstGeom prst="rect">
            <a:avLst/>
          </a:prstGeom>
          <a:noFill/>
          <a:ln>
            <a:noFill/>
          </a:ln>
        </p:spPr>
      </p:pic>
      <p:sp>
        <p:nvSpPr>
          <p:cNvPr id="193" name="Google Shape;193;p17"/>
          <p:cNvSpPr txBox="1"/>
          <p:nvPr/>
        </p:nvSpPr>
        <p:spPr>
          <a:xfrm>
            <a:off x="325925" y="8427849"/>
            <a:ext cx="6825600" cy="2016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Merriweather"/>
              <a:buChar char="●"/>
            </a:pPr>
            <a:r>
              <a:rPr lang="en" sz="2300">
                <a:latin typeface="Merriweather"/>
                <a:ea typeface="Merriweather"/>
                <a:cs typeface="Merriweather"/>
                <a:sym typeface="Merriweather"/>
              </a:rPr>
              <a:t>Bicarbonate rich mucus layer protects the stomach mucosa.</a:t>
            </a:r>
            <a:r>
              <a:rPr lang="en" sz="1800">
                <a:latin typeface="Merriweather"/>
                <a:ea typeface="Merriweather"/>
                <a:cs typeface="Merriweather"/>
                <a:sym typeface="Merriweather"/>
              </a:rPr>
              <a:t> </a:t>
            </a:r>
            <a:r>
              <a:rPr lang="en" sz="1700">
                <a:solidFill>
                  <a:srgbClr val="B45F06"/>
                </a:solidFill>
                <a:latin typeface="Merriweather"/>
                <a:ea typeface="Merriweather"/>
                <a:cs typeface="Merriweather"/>
                <a:sym typeface="Merriweather"/>
              </a:rPr>
              <a:t>(</a:t>
            </a:r>
            <a:r>
              <a:rPr lang="en" sz="1700">
                <a:solidFill>
                  <a:srgbClr val="B45F06"/>
                </a:solidFill>
                <a:latin typeface="Merriweather"/>
                <a:ea typeface="Merriweather"/>
                <a:cs typeface="Merriweather"/>
                <a:sym typeface="Merriweather"/>
              </a:rPr>
              <a:t>Mucus is a protein, so it needs to be produced continuously because it gets degraded by pepsin).</a:t>
            </a:r>
            <a:endParaRPr sz="1700">
              <a:solidFill>
                <a:srgbClr val="B45F06"/>
              </a:solidFill>
              <a:latin typeface="Merriweather"/>
              <a:ea typeface="Merriweather"/>
              <a:cs typeface="Merriweather"/>
              <a:sym typeface="Merriweather"/>
            </a:endParaRPr>
          </a:p>
        </p:txBody>
      </p:sp>
      <p:sp>
        <p:nvSpPr>
          <p:cNvPr id="194" name="Google Shape;194;p17"/>
          <p:cNvSpPr txBox="1"/>
          <p:nvPr/>
        </p:nvSpPr>
        <p:spPr>
          <a:xfrm>
            <a:off x="727425" y="10839675"/>
            <a:ext cx="11331900" cy="9642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600">
                <a:solidFill>
                  <a:srgbClr val="6AA84F"/>
                </a:solidFill>
                <a:latin typeface="Oswald"/>
                <a:ea typeface="Oswald"/>
                <a:cs typeface="Oswald"/>
                <a:sym typeface="Oswald"/>
              </a:rPr>
              <a:t>Other Gastric Secretions-</a:t>
            </a:r>
            <a:r>
              <a:rPr lang="en" sz="3600">
                <a:solidFill>
                  <a:srgbClr val="38761D"/>
                </a:solidFill>
                <a:highlight>
                  <a:srgbClr val="D9EAD3"/>
                </a:highlight>
                <a:latin typeface="Oswald"/>
                <a:ea typeface="Oswald"/>
                <a:cs typeface="Oswald"/>
                <a:sym typeface="Oswald"/>
              </a:rPr>
              <a:t>P</a:t>
            </a:r>
            <a:r>
              <a:rPr lang="en" sz="3600">
                <a:solidFill>
                  <a:srgbClr val="38761D"/>
                </a:solidFill>
                <a:highlight>
                  <a:srgbClr val="D9EAD3"/>
                </a:highlight>
                <a:latin typeface="Oswald"/>
                <a:ea typeface="Oswald"/>
                <a:cs typeface="Oswald"/>
                <a:sym typeface="Oswald"/>
              </a:rPr>
              <a:t>epsin</a:t>
            </a:r>
            <a:r>
              <a:rPr lang="en" sz="3600">
                <a:solidFill>
                  <a:srgbClr val="6AA84F"/>
                </a:solidFill>
                <a:latin typeface="Oswald"/>
                <a:ea typeface="Oswald"/>
                <a:cs typeface="Oswald"/>
                <a:sym typeface="Oswald"/>
              </a:rPr>
              <a:t>:</a:t>
            </a:r>
            <a:endParaRPr sz="3600">
              <a:solidFill>
                <a:srgbClr val="6AA84F"/>
              </a:solidFill>
              <a:latin typeface="Oswald"/>
              <a:ea typeface="Oswald"/>
              <a:cs typeface="Oswald"/>
              <a:sym typeface="Oswald"/>
            </a:endParaRPr>
          </a:p>
        </p:txBody>
      </p:sp>
      <p:sp>
        <p:nvSpPr>
          <p:cNvPr id="195" name="Google Shape;195;p17"/>
          <p:cNvSpPr/>
          <p:nvPr/>
        </p:nvSpPr>
        <p:spPr>
          <a:xfrm>
            <a:off x="402116" y="11113427"/>
            <a:ext cx="468600" cy="433500"/>
          </a:xfrm>
          <a:prstGeom prst="rect">
            <a:avLst/>
          </a:prstGeom>
          <a:solidFill>
            <a:srgbClr val="B6D7A8"/>
          </a:solid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pic>
        <p:nvPicPr>
          <p:cNvPr descr="Image result for pepsinogen to pepsin&quot;" id="196" name="Google Shape;196;p17"/>
          <p:cNvPicPr preferRelativeResize="0"/>
          <p:nvPr/>
        </p:nvPicPr>
        <p:blipFill rotWithShape="1">
          <a:blip r:embed="rId6">
            <a:alphaModFix/>
          </a:blip>
          <a:srcRect b="0" l="0" r="0" t="25255"/>
          <a:stretch/>
        </p:blipFill>
        <p:spPr>
          <a:xfrm>
            <a:off x="7315850" y="11928098"/>
            <a:ext cx="6454200" cy="2654192"/>
          </a:xfrm>
          <a:prstGeom prst="rect">
            <a:avLst/>
          </a:prstGeom>
          <a:noFill/>
          <a:ln>
            <a:noFill/>
          </a:ln>
        </p:spPr>
      </p:pic>
      <p:sp>
        <p:nvSpPr>
          <p:cNvPr id="197" name="Google Shape;197;p17"/>
          <p:cNvSpPr txBox="1"/>
          <p:nvPr/>
        </p:nvSpPr>
        <p:spPr>
          <a:xfrm>
            <a:off x="325925" y="11712250"/>
            <a:ext cx="7092000" cy="4666800"/>
          </a:xfrm>
          <a:prstGeom prst="rect">
            <a:avLst/>
          </a:prstGeom>
          <a:noFill/>
          <a:ln>
            <a:noFill/>
          </a:ln>
        </p:spPr>
        <p:txBody>
          <a:bodyPr anchorCtr="0" anchor="t" bIns="91425" lIns="91425" spcFirstLastPara="1" rIns="91425" wrap="square" tIns="91425">
            <a:noAutofit/>
          </a:bodyPr>
          <a:lstStyle/>
          <a:p>
            <a:pPr indent="-361950" lvl="0" marL="457200" rtl="0" algn="l">
              <a:spcBef>
                <a:spcPts val="0"/>
              </a:spcBef>
              <a:spcAft>
                <a:spcPts val="0"/>
              </a:spcAft>
              <a:buSzPts val="2100"/>
              <a:buFont typeface="Merriweather"/>
              <a:buChar char="●"/>
            </a:pPr>
            <a:r>
              <a:rPr lang="en" sz="2100">
                <a:latin typeface="Merriweather"/>
                <a:ea typeface="Merriweather"/>
                <a:cs typeface="Merriweather"/>
                <a:sym typeface="Merriweather"/>
              </a:rPr>
              <a:t>Several types of pepsinogen secreted from chief cells. They are</a:t>
            </a:r>
            <a:r>
              <a:rPr lang="en" sz="2100">
                <a:solidFill>
                  <a:srgbClr val="274E13"/>
                </a:solidFill>
                <a:latin typeface="Merriweather"/>
                <a:ea typeface="Merriweather"/>
                <a:cs typeface="Merriweather"/>
                <a:sym typeface="Merriweather"/>
              </a:rPr>
              <a:t> </a:t>
            </a:r>
            <a:r>
              <a:rPr lang="en" sz="2100">
                <a:solidFill>
                  <a:srgbClr val="6AA84F"/>
                </a:solidFill>
                <a:latin typeface="Merriweather"/>
                <a:ea typeface="Merriweather"/>
                <a:cs typeface="Merriweather"/>
                <a:sym typeface="Merriweather"/>
              </a:rPr>
              <a:t>activated by</a:t>
            </a:r>
            <a:r>
              <a:rPr lang="en" sz="2100">
                <a:solidFill>
                  <a:srgbClr val="274E13"/>
                </a:solidFill>
                <a:latin typeface="Merriweather"/>
                <a:ea typeface="Merriweather"/>
                <a:cs typeface="Merriweather"/>
                <a:sym typeface="Merriweather"/>
              </a:rPr>
              <a:t> </a:t>
            </a:r>
            <a:r>
              <a:rPr lang="en" sz="2100">
                <a:latin typeface="Merriweather"/>
                <a:ea typeface="Merriweather"/>
                <a:cs typeface="Merriweather"/>
                <a:sym typeface="Merriweather"/>
              </a:rPr>
              <a:t>HCl into pepsin and once activated, they can activate more pepsinogen</a:t>
            </a:r>
            <a:r>
              <a:rPr lang="en" sz="2100">
                <a:solidFill>
                  <a:srgbClr val="274E13"/>
                </a:solidFill>
                <a:latin typeface="Merriweather"/>
                <a:ea typeface="Merriweather"/>
                <a:cs typeface="Merriweather"/>
                <a:sym typeface="Merriweather"/>
              </a:rPr>
              <a:t>. </a:t>
            </a:r>
            <a:r>
              <a:rPr lang="en" sz="2100">
                <a:solidFill>
                  <a:srgbClr val="B45F06"/>
                </a:solidFill>
                <a:latin typeface="Merriweather"/>
                <a:ea typeface="Merriweather"/>
                <a:cs typeface="Merriweather"/>
                <a:sym typeface="Merriweather"/>
              </a:rPr>
              <a:t>These amino acids or peptides activate G cells to secrete Gastrin thus increasing HCL secretion.</a:t>
            </a:r>
            <a:endParaRPr sz="2100">
              <a:solidFill>
                <a:srgbClr val="B45F06"/>
              </a:solidFill>
              <a:latin typeface="Merriweather"/>
              <a:ea typeface="Merriweather"/>
              <a:cs typeface="Merriweather"/>
              <a:sym typeface="Merriweather"/>
            </a:endParaRPr>
          </a:p>
          <a:p>
            <a:pPr indent="0" lvl="0" marL="304800" rtl="0" algn="l">
              <a:spcBef>
                <a:spcPts val="0"/>
              </a:spcBef>
              <a:spcAft>
                <a:spcPts val="0"/>
              </a:spcAft>
              <a:buNone/>
            </a:pPr>
            <a:r>
              <a:t/>
            </a:r>
            <a:endParaRPr sz="2100">
              <a:solidFill>
                <a:srgbClr val="274E13"/>
              </a:solidFill>
              <a:latin typeface="Merriweather"/>
              <a:ea typeface="Merriweather"/>
              <a:cs typeface="Merriweather"/>
              <a:sym typeface="Merriweather"/>
            </a:endParaRPr>
          </a:p>
          <a:p>
            <a:pPr indent="-361950" lvl="0" marL="457200" rtl="0" algn="l">
              <a:spcBef>
                <a:spcPts val="0"/>
              </a:spcBef>
              <a:spcAft>
                <a:spcPts val="0"/>
              </a:spcAft>
              <a:buSzPts val="2100"/>
              <a:buFont typeface="Merriweather"/>
              <a:buChar char="●"/>
            </a:pPr>
            <a:r>
              <a:rPr lang="en" sz="2100">
                <a:latin typeface="Merriweather"/>
                <a:ea typeface="Merriweather"/>
                <a:cs typeface="Merriweather"/>
                <a:sym typeface="Merriweather"/>
              </a:rPr>
              <a:t>The optimum pH is </a:t>
            </a:r>
            <a:r>
              <a:rPr lang="en" sz="2100">
                <a:solidFill>
                  <a:srgbClr val="8E7CC3"/>
                </a:solidFill>
                <a:latin typeface="Merriweather"/>
                <a:ea typeface="Merriweather"/>
                <a:cs typeface="Merriweather"/>
                <a:sym typeface="Merriweather"/>
              </a:rPr>
              <a:t>(1.5-3.5) </a:t>
            </a:r>
            <a:r>
              <a:rPr lang="en" sz="2100">
                <a:solidFill>
                  <a:srgbClr val="76A5AF"/>
                </a:solidFill>
                <a:latin typeface="Merriweather"/>
                <a:ea typeface="Merriweather"/>
                <a:cs typeface="Merriweather"/>
                <a:sym typeface="Merriweather"/>
              </a:rPr>
              <a:t>(1.8-3.5).</a:t>
            </a:r>
            <a:endParaRPr sz="2100">
              <a:solidFill>
                <a:srgbClr val="76A5AF"/>
              </a:solidFill>
              <a:latin typeface="Merriweather"/>
              <a:ea typeface="Merriweather"/>
              <a:cs typeface="Merriweather"/>
              <a:sym typeface="Merriweather"/>
            </a:endParaRPr>
          </a:p>
          <a:p>
            <a:pPr indent="-361950" lvl="0" marL="457200" rtl="0" algn="l">
              <a:spcBef>
                <a:spcPts val="0"/>
              </a:spcBef>
              <a:spcAft>
                <a:spcPts val="0"/>
              </a:spcAft>
              <a:buSzPts val="2100"/>
              <a:buFont typeface="Merriweather"/>
              <a:buChar char="●"/>
            </a:pPr>
            <a:r>
              <a:rPr lang="en" sz="2100">
                <a:latin typeface="Merriweather"/>
                <a:ea typeface="Merriweather"/>
                <a:cs typeface="Merriweather"/>
                <a:sym typeface="Merriweather"/>
              </a:rPr>
              <a:t>Pepsin breaks down proteins into peptones &amp; polypeptides.</a:t>
            </a:r>
            <a:endParaRPr sz="2100">
              <a:latin typeface="Merriweather"/>
              <a:ea typeface="Merriweather"/>
              <a:cs typeface="Merriweather"/>
              <a:sym typeface="Merriweather"/>
            </a:endParaRPr>
          </a:p>
          <a:p>
            <a:pPr indent="0" lvl="0" marL="457200" rtl="0" algn="l">
              <a:spcBef>
                <a:spcPts val="0"/>
              </a:spcBef>
              <a:spcAft>
                <a:spcPts val="0"/>
              </a:spcAft>
              <a:buNone/>
            </a:pPr>
            <a:r>
              <a:t/>
            </a:r>
            <a:endParaRPr sz="2100">
              <a:solidFill>
                <a:srgbClr val="274E13"/>
              </a:solidFill>
              <a:latin typeface="Merriweather"/>
              <a:ea typeface="Merriweather"/>
              <a:cs typeface="Merriweather"/>
              <a:sym typeface="Merriweather"/>
            </a:endParaRPr>
          </a:p>
          <a:p>
            <a:pPr indent="-361950" lvl="0" marL="457200" rtl="0" algn="l">
              <a:spcBef>
                <a:spcPts val="0"/>
              </a:spcBef>
              <a:spcAft>
                <a:spcPts val="0"/>
              </a:spcAft>
              <a:buSzPts val="2100"/>
              <a:buFont typeface="Merriweather"/>
              <a:buChar char="●"/>
            </a:pPr>
            <a:r>
              <a:rPr lang="en" sz="2100">
                <a:latin typeface="Merriweather"/>
                <a:ea typeface="Merriweather"/>
                <a:cs typeface="Merriweather"/>
                <a:sym typeface="Merriweather"/>
              </a:rPr>
              <a:t>pH &gt; 5 inactivates pepsin</a:t>
            </a:r>
            <a:endParaRPr sz="2100">
              <a:latin typeface="Merriweather"/>
              <a:ea typeface="Merriweather"/>
              <a:cs typeface="Merriweather"/>
              <a:sym typeface="Merriweather"/>
            </a:endParaRPr>
          </a:p>
          <a:p>
            <a:pPr indent="0" lvl="0" marL="457200" rtl="0" algn="l">
              <a:spcBef>
                <a:spcPts val="0"/>
              </a:spcBef>
              <a:spcAft>
                <a:spcPts val="0"/>
              </a:spcAft>
              <a:buNone/>
            </a:pPr>
            <a:r>
              <a:t/>
            </a:r>
            <a:endParaRPr sz="2100">
              <a:solidFill>
                <a:srgbClr val="274E13"/>
              </a:solidFill>
              <a:latin typeface="Merriweather"/>
              <a:ea typeface="Merriweather"/>
              <a:cs typeface="Merriweather"/>
              <a:sym typeface="Merriweather"/>
            </a:endParaRPr>
          </a:p>
          <a:p>
            <a:pPr indent="-361950" lvl="0" marL="457200" rtl="0" algn="l">
              <a:spcBef>
                <a:spcPts val="0"/>
              </a:spcBef>
              <a:spcAft>
                <a:spcPts val="0"/>
              </a:spcAft>
              <a:buClr>
                <a:srgbClr val="8E7CC3"/>
              </a:buClr>
              <a:buSzPts val="2100"/>
              <a:buFont typeface="Merriweather"/>
              <a:buChar char="●"/>
            </a:pPr>
            <a:r>
              <a:rPr lang="en" sz="2100">
                <a:solidFill>
                  <a:srgbClr val="8E7CC3"/>
                </a:solidFill>
                <a:latin typeface="Merriweather"/>
                <a:ea typeface="Merriweather"/>
                <a:cs typeface="Merriweather"/>
                <a:sym typeface="Merriweather"/>
              </a:rPr>
              <a:t>Pepsinogen secretion is stimulated by Ach, acid, gastrin, secretin &amp; CCK.</a:t>
            </a:r>
            <a:endParaRPr sz="2100">
              <a:solidFill>
                <a:srgbClr val="999999"/>
              </a:solidFill>
              <a:latin typeface="Merriweather"/>
              <a:ea typeface="Merriweather"/>
              <a:cs typeface="Merriweather"/>
              <a:sym typeface="Merriweather"/>
            </a:endParaRPr>
          </a:p>
        </p:txBody>
      </p:sp>
      <p:sp>
        <p:nvSpPr>
          <p:cNvPr id="198" name="Google Shape;198;p17"/>
          <p:cNvSpPr txBox="1"/>
          <p:nvPr/>
        </p:nvSpPr>
        <p:spPr>
          <a:xfrm>
            <a:off x="727425" y="16819275"/>
            <a:ext cx="11331900" cy="6996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600">
                <a:solidFill>
                  <a:srgbClr val="8E7CC3"/>
                </a:solidFill>
                <a:latin typeface="Oswald"/>
                <a:ea typeface="Oswald"/>
                <a:cs typeface="Oswald"/>
                <a:sym typeface="Oswald"/>
              </a:rPr>
              <a:t>Other Gastric Secretions-</a:t>
            </a:r>
            <a:r>
              <a:rPr lang="en" sz="3600">
                <a:solidFill>
                  <a:srgbClr val="351C75"/>
                </a:solidFill>
                <a:highlight>
                  <a:srgbClr val="D9D2E9"/>
                </a:highlight>
                <a:latin typeface="Oswald"/>
                <a:ea typeface="Oswald"/>
                <a:cs typeface="Oswald"/>
                <a:sym typeface="Oswald"/>
              </a:rPr>
              <a:t>Intrinsic Factor</a:t>
            </a:r>
            <a:r>
              <a:rPr lang="en" sz="3600">
                <a:solidFill>
                  <a:srgbClr val="8E7CC3"/>
                </a:solidFill>
                <a:latin typeface="Oswald"/>
                <a:ea typeface="Oswald"/>
                <a:cs typeface="Oswald"/>
                <a:sym typeface="Oswald"/>
              </a:rPr>
              <a:t>:</a:t>
            </a:r>
            <a:endParaRPr sz="3600">
              <a:solidFill>
                <a:srgbClr val="8E7CC3"/>
              </a:solidFill>
              <a:latin typeface="Oswald"/>
              <a:ea typeface="Oswald"/>
              <a:cs typeface="Oswald"/>
              <a:sym typeface="Oswald"/>
            </a:endParaRPr>
          </a:p>
        </p:txBody>
      </p:sp>
      <p:sp>
        <p:nvSpPr>
          <p:cNvPr id="199" name="Google Shape;199;p17"/>
          <p:cNvSpPr/>
          <p:nvPr/>
        </p:nvSpPr>
        <p:spPr>
          <a:xfrm>
            <a:off x="402116" y="17085377"/>
            <a:ext cx="468600" cy="433500"/>
          </a:xfrm>
          <a:prstGeom prst="rect">
            <a:avLst/>
          </a:prstGeom>
          <a:solidFill>
            <a:srgbClr val="B4A7D6"/>
          </a:solid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00" name="Google Shape;200;p17"/>
          <p:cNvSpPr txBox="1"/>
          <p:nvPr/>
        </p:nvSpPr>
        <p:spPr>
          <a:xfrm>
            <a:off x="402125" y="17875700"/>
            <a:ext cx="12973500" cy="1851900"/>
          </a:xfrm>
          <a:prstGeom prst="rect">
            <a:avLst/>
          </a:prstGeom>
          <a:noFill/>
          <a:ln>
            <a:noFill/>
          </a:ln>
        </p:spPr>
        <p:txBody>
          <a:bodyPr anchorCtr="0" anchor="t" bIns="91425" lIns="91425" spcFirstLastPara="1" rIns="91425" wrap="square" tIns="91425">
            <a:noAutofit/>
          </a:bodyPr>
          <a:lstStyle/>
          <a:p>
            <a:pPr indent="-374650" lvl="0" marL="457200" rtl="0" algn="l">
              <a:spcBef>
                <a:spcPts val="0"/>
              </a:spcBef>
              <a:spcAft>
                <a:spcPts val="0"/>
              </a:spcAft>
              <a:buClr>
                <a:schemeClr val="dk1"/>
              </a:buClr>
              <a:buSzPts val="2300"/>
              <a:buFont typeface="Merriweather"/>
              <a:buChar char="●"/>
            </a:pPr>
            <a:r>
              <a:rPr lang="en" sz="2300">
                <a:solidFill>
                  <a:schemeClr val="dk1"/>
                </a:solidFill>
                <a:latin typeface="Merriweather"/>
                <a:ea typeface="Merriweather"/>
                <a:cs typeface="Merriweather"/>
                <a:sym typeface="Merriweather"/>
              </a:rPr>
              <a:t>It is a glycoprotein secreted by parietal cells. </a:t>
            </a:r>
            <a:endParaRPr sz="2300">
              <a:solidFill>
                <a:schemeClr val="dk1"/>
              </a:solidFill>
              <a:latin typeface="Merriweather"/>
              <a:ea typeface="Merriweather"/>
              <a:cs typeface="Merriweather"/>
              <a:sym typeface="Merriweather"/>
            </a:endParaRPr>
          </a:p>
          <a:p>
            <a:pPr indent="-374650" lvl="0" marL="457200" rtl="0" algn="l">
              <a:spcBef>
                <a:spcPts val="0"/>
              </a:spcBef>
              <a:spcAft>
                <a:spcPts val="0"/>
              </a:spcAft>
              <a:buClr>
                <a:schemeClr val="dk1"/>
              </a:buClr>
              <a:buSzPts val="2300"/>
              <a:buFont typeface="Merriweather"/>
              <a:buChar char="●"/>
            </a:pPr>
            <a:r>
              <a:rPr lang="en" sz="2300">
                <a:solidFill>
                  <a:schemeClr val="dk1"/>
                </a:solidFill>
                <a:latin typeface="Merriweather"/>
                <a:ea typeface="Merriweather"/>
                <a:cs typeface="Merriweather"/>
                <a:sym typeface="Merriweather"/>
              </a:rPr>
              <a:t>It is the only essential function of stomach as it is essential for vitamin B</a:t>
            </a:r>
            <a:r>
              <a:rPr baseline="-25000" lang="en" sz="2300">
                <a:solidFill>
                  <a:schemeClr val="dk1"/>
                </a:solidFill>
                <a:latin typeface="Merriweather"/>
                <a:ea typeface="Merriweather"/>
                <a:cs typeface="Merriweather"/>
                <a:sym typeface="Merriweather"/>
              </a:rPr>
              <a:t>12</a:t>
            </a:r>
            <a:r>
              <a:rPr lang="en" sz="2300">
                <a:solidFill>
                  <a:schemeClr val="dk1"/>
                </a:solidFill>
                <a:latin typeface="Merriweather"/>
                <a:ea typeface="Merriweather"/>
                <a:cs typeface="Merriweather"/>
                <a:sym typeface="Merriweather"/>
              </a:rPr>
              <a:t> absorption.</a:t>
            </a:r>
            <a:endParaRPr sz="2300">
              <a:solidFill>
                <a:schemeClr val="dk1"/>
              </a:solidFill>
              <a:latin typeface="Merriweather"/>
              <a:ea typeface="Merriweather"/>
              <a:cs typeface="Merriweather"/>
              <a:sym typeface="Merriweather"/>
            </a:endParaRPr>
          </a:p>
          <a:p>
            <a:pPr indent="-374650" lvl="0" marL="457200" rtl="0" algn="l">
              <a:spcBef>
                <a:spcPts val="0"/>
              </a:spcBef>
              <a:spcAft>
                <a:spcPts val="0"/>
              </a:spcAft>
              <a:buClr>
                <a:schemeClr val="dk1"/>
              </a:buClr>
              <a:buSzPts val="2300"/>
              <a:buFont typeface="Merriweather"/>
              <a:buChar char="●"/>
            </a:pPr>
            <a:r>
              <a:rPr lang="en" sz="2300">
                <a:solidFill>
                  <a:schemeClr val="dk1"/>
                </a:solidFill>
                <a:latin typeface="Merriweather"/>
                <a:ea typeface="Merriweather"/>
                <a:cs typeface="Merriweather"/>
                <a:sym typeface="Merriweather"/>
              </a:rPr>
              <a:t>Atrophy of gastric mucosa leads to pernicious anemia.</a:t>
            </a:r>
            <a:endParaRPr sz="2300">
              <a:solidFill>
                <a:schemeClr val="dk1"/>
              </a:solidFill>
              <a:latin typeface="Merriweather"/>
              <a:ea typeface="Merriweather"/>
              <a:cs typeface="Merriweather"/>
              <a:sym typeface="Merriweather"/>
            </a:endParaRPr>
          </a:p>
        </p:txBody>
      </p:sp>
      <p:sp>
        <p:nvSpPr>
          <p:cNvPr id="201" name="Google Shape;201;p17"/>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Three</a:t>
            </a:r>
            <a:endParaRPr sz="3500">
              <a:latin typeface="Oswald"/>
              <a:ea typeface="Oswald"/>
              <a:cs typeface="Oswald"/>
              <a:sym typeface="Oswald"/>
            </a:endParaRPr>
          </a:p>
        </p:txBody>
      </p:sp>
      <p:sp>
        <p:nvSpPr>
          <p:cNvPr id="202" name="Google Shape;202;p17"/>
          <p:cNvSpPr txBox="1"/>
          <p:nvPr/>
        </p:nvSpPr>
        <p:spPr>
          <a:xfrm>
            <a:off x="2653275" y="5965725"/>
            <a:ext cx="2513400" cy="9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Merriweather"/>
                <a:ea typeface="Merriweather"/>
                <a:cs typeface="Merriweather"/>
                <a:sym typeface="Merriweather"/>
              </a:rPr>
              <a:t>Figure 3-8</a:t>
            </a:r>
            <a:endParaRPr b="1" sz="2200">
              <a:latin typeface="Merriweather"/>
              <a:ea typeface="Merriweather"/>
              <a:cs typeface="Merriweather"/>
              <a:sym typeface="Merriweather"/>
            </a:endParaRPr>
          </a:p>
        </p:txBody>
      </p:sp>
      <p:sp>
        <p:nvSpPr>
          <p:cNvPr id="203" name="Google Shape;203;p17"/>
          <p:cNvSpPr txBox="1"/>
          <p:nvPr/>
        </p:nvSpPr>
        <p:spPr>
          <a:xfrm>
            <a:off x="8895925" y="5957725"/>
            <a:ext cx="2513400" cy="9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Merriweather"/>
                <a:ea typeface="Merriweather"/>
                <a:cs typeface="Merriweather"/>
                <a:sym typeface="Merriweather"/>
              </a:rPr>
              <a:t>Figure 3-9</a:t>
            </a:r>
            <a:endParaRPr b="1" sz="2200">
              <a:latin typeface="Merriweather"/>
              <a:ea typeface="Merriweather"/>
              <a:cs typeface="Merriweather"/>
              <a:sym typeface="Merriweather"/>
            </a:endParaRPr>
          </a:p>
        </p:txBody>
      </p:sp>
      <p:sp>
        <p:nvSpPr>
          <p:cNvPr id="204" name="Google Shape;204;p17"/>
          <p:cNvSpPr txBox="1"/>
          <p:nvPr/>
        </p:nvSpPr>
        <p:spPr>
          <a:xfrm>
            <a:off x="8493625" y="10611125"/>
            <a:ext cx="3318000" cy="78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Merriweather"/>
                <a:ea typeface="Merriweather"/>
                <a:cs typeface="Merriweather"/>
                <a:sym typeface="Merriweather"/>
              </a:rPr>
              <a:t>Figure 3-10</a:t>
            </a:r>
            <a:endParaRPr b="1" sz="2200">
              <a:latin typeface="Merriweather"/>
              <a:ea typeface="Merriweather"/>
              <a:cs typeface="Merriweather"/>
              <a:sym typeface="Merriweather"/>
            </a:endParaRPr>
          </a:p>
        </p:txBody>
      </p:sp>
      <p:sp>
        <p:nvSpPr>
          <p:cNvPr id="205" name="Google Shape;205;p17"/>
          <p:cNvSpPr txBox="1"/>
          <p:nvPr/>
        </p:nvSpPr>
        <p:spPr>
          <a:xfrm>
            <a:off x="8671525" y="14325450"/>
            <a:ext cx="2962200" cy="51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Merriweather"/>
                <a:ea typeface="Merriweather"/>
                <a:cs typeface="Merriweather"/>
                <a:sym typeface="Merriweather"/>
              </a:rPr>
              <a:t>Figure 3-11</a:t>
            </a:r>
            <a:endParaRPr b="1" sz="2200">
              <a:latin typeface="Merriweather"/>
              <a:ea typeface="Merriweather"/>
              <a:cs typeface="Merriweather"/>
              <a:sym typeface="Merriweath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cxnSp>
        <p:nvCxnSpPr>
          <p:cNvPr id="210" name="Google Shape;210;p18"/>
          <p:cNvCxnSpPr/>
          <p:nvPr/>
        </p:nvCxnSpPr>
        <p:spPr>
          <a:xfrm>
            <a:off x="2355475" y="12962275"/>
            <a:ext cx="448800" cy="0"/>
          </a:xfrm>
          <a:prstGeom prst="straightConnector1">
            <a:avLst/>
          </a:prstGeom>
          <a:noFill/>
          <a:ln cap="flat" cmpd="sng" w="9525">
            <a:solidFill>
              <a:srgbClr val="B6D7A8"/>
            </a:solidFill>
            <a:prstDash val="solid"/>
            <a:round/>
            <a:headEnd len="med" w="med" type="none"/>
            <a:tailEnd len="med" w="med" type="triangle"/>
          </a:ln>
        </p:spPr>
      </p:cxnSp>
      <p:sp>
        <p:nvSpPr>
          <p:cNvPr id="211" name="Google Shape;211;p18"/>
          <p:cNvSpPr/>
          <p:nvPr/>
        </p:nvSpPr>
        <p:spPr>
          <a:xfrm>
            <a:off x="0" y="3704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12" name="Google Shape;212;p18"/>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13" name="Google Shape;213;p18"/>
          <p:cNvSpPr txBox="1"/>
          <p:nvPr/>
        </p:nvSpPr>
        <p:spPr>
          <a:xfrm>
            <a:off x="1880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5</a:t>
            </a:r>
            <a:endParaRPr sz="4500">
              <a:solidFill>
                <a:srgbClr val="FFFFFF"/>
              </a:solidFill>
              <a:latin typeface="Oswald"/>
              <a:ea typeface="Oswald"/>
              <a:cs typeface="Oswald"/>
              <a:sym typeface="Oswald"/>
            </a:endParaRPr>
          </a:p>
        </p:txBody>
      </p:sp>
      <p:sp>
        <p:nvSpPr>
          <p:cNvPr id="214" name="Google Shape;214;p18"/>
          <p:cNvSpPr txBox="1"/>
          <p:nvPr/>
        </p:nvSpPr>
        <p:spPr>
          <a:xfrm>
            <a:off x="929925" y="321600"/>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900">
                <a:solidFill>
                  <a:srgbClr val="FFFFFF"/>
                </a:solidFill>
                <a:latin typeface="Oswald"/>
                <a:ea typeface="Oswald"/>
                <a:cs typeface="Oswald"/>
                <a:sym typeface="Oswald"/>
              </a:rPr>
              <a:t>PHYSIOLOGY OF THE STOMACH AND REGULATION OF GASTRIC SECRETIONS </a:t>
            </a:r>
            <a:endParaRPr sz="2900">
              <a:solidFill>
                <a:srgbClr val="FFFFFF"/>
              </a:solidFill>
              <a:latin typeface="Oswald"/>
              <a:ea typeface="Oswald"/>
              <a:cs typeface="Oswald"/>
              <a:sym typeface="Oswald"/>
            </a:endParaRPr>
          </a:p>
        </p:txBody>
      </p:sp>
      <p:sp>
        <p:nvSpPr>
          <p:cNvPr id="215" name="Google Shape;215;p18"/>
          <p:cNvSpPr txBox="1"/>
          <p:nvPr/>
        </p:nvSpPr>
        <p:spPr>
          <a:xfrm>
            <a:off x="422619" y="9725475"/>
            <a:ext cx="113319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600">
                <a:solidFill>
                  <a:srgbClr val="6AA84F"/>
                </a:solidFill>
                <a:latin typeface="Oswald"/>
                <a:ea typeface="Oswald"/>
                <a:cs typeface="Oswald"/>
                <a:sym typeface="Oswald"/>
              </a:rPr>
              <a:t> </a:t>
            </a:r>
            <a:r>
              <a:rPr lang="en" sz="3600">
                <a:highlight>
                  <a:srgbClr val="D9EAD3"/>
                </a:highlight>
                <a:latin typeface="Oswald"/>
                <a:ea typeface="Oswald"/>
                <a:cs typeface="Oswald"/>
                <a:sym typeface="Oswald"/>
              </a:rPr>
              <a:t>Gastric Secretion Phases</a:t>
            </a:r>
            <a:r>
              <a:rPr lang="en" sz="3600">
                <a:solidFill>
                  <a:srgbClr val="6AA84F"/>
                </a:solidFill>
                <a:latin typeface="Oswald"/>
                <a:ea typeface="Oswald"/>
                <a:cs typeface="Oswald"/>
                <a:sym typeface="Oswald"/>
              </a:rPr>
              <a:t> :</a:t>
            </a:r>
            <a:endParaRPr sz="3600">
              <a:solidFill>
                <a:srgbClr val="6AA84F"/>
              </a:solidFill>
              <a:latin typeface="Oswald"/>
              <a:ea typeface="Oswald"/>
              <a:cs typeface="Oswald"/>
              <a:sym typeface="Oswald"/>
            </a:endParaRPr>
          </a:p>
        </p:txBody>
      </p:sp>
      <p:sp>
        <p:nvSpPr>
          <p:cNvPr id="216" name="Google Shape;216;p18"/>
          <p:cNvSpPr/>
          <p:nvPr/>
        </p:nvSpPr>
        <p:spPr>
          <a:xfrm>
            <a:off x="173516" y="9992677"/>
            <a:ext cx="468600" cy="433500"/>
          </a:xfrm>
          <a:prstGeom prst="rect">
            <a:avLst/>
          </a:prstGeom>
          <a:solidFill>
            <a:srgbClr val="B6D7A8"/>
          </a:solid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17" name="Google Shape;217;p18"/>
          <p:cNvSpPr/>
          <p:nvPr/>
        </p:nvSpPr>
        <p:spPr>
          <a:xfrm>
            <a:off x="991325" y="11388950"/>
            <a:ext cx="8074800" cy="3720600"/>
          </a:xfrm>
          <a:prstGeom prst="round1Rect">
            <a:avLst>
              <a:gd fmla="val 16667" name="adj"/>
            </a:avLst>
          </a:prstGeom>
          <a:noFill/>
          <a:ln cap="flat" cmpd="sng" w="28575">
            <a:solidFill>
              <a:srgbClr val="D9D9D9"/>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8" name="Google Shape;218;p18"/>
          <p:cNvGrpSpPr/>
          <p:nvPr/>
        </p:nvGrpSpPr>
        <p:grpSpPr>
          <a:xfrm>
            <a:off x="248698" y="11271548"/>
            <a:ext cx="4422293" cy="868700"/>
            <a:chOff x="3515000" y="3112625"/>
            <a:chExt cx="282025" cy="67650"/>
          </a:xfrm>
        </p:grpSpPr>
        <p:sp>
          <p:nvSpPr>
            <p:cNvPr id="219" name="Google Shape;219;p18"/>
            <p:cNvSpPr/>
            <p:nvPr/>
          </p:nvSpPr>
          <p:spPr>
            <a:xfrm>
              <a:off x="3515000" y="3112625"/>
              <a:ext cx="282025" cy="67650"/>
            </a:xfrm>
            <a:custGeom>
              <a:rect b="b" l="l" r="r" t="t"/>
              <a:pathLst>
                <a:path extrusionOk="0" h="2706" w="11281">
                  <a:moveTo>
                    <a:pt x="1349" y="0"/>
                  </a:moveTo>
                  <a:cubicBezTo>
                    <a:pt x="606" y="0"/>
                    <a:pt x="0" y="606"/>
                    <a:pt x="0" y="1356"/>
                  </a:cubicBezTo>
                  <a:cubicBezTo>
                    <a:pt x="0" y="2099"/>
                    <a:pt x="606" y="2705"/>
                    <a:pt x="1349" y="2705"/>
                  </a:cubicBezTo>
                  <a:lnTo>
                    <a:pt x="9924" y="2705"/>
                  </a:lnTo>
                  <a:cubicBezTo>
                    <a:pt x="10674" y="2705"/>
                    <a:pt x="11280" y="2099"/>
                    <a:pt x="11280" y="1356"/>
                  </a:cubicBezTo>
                  <a:cubicBezTo>
                    <a:pt x="11280" y="606"/>
                    <a:pt x="10674" y="0"/>
                    <a:pt x="9924" y="0"/>
                  </a:cubicBezTo>
                  <a:close/>
                </a:path>
              </a:pathLst>
            </a:cu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FFFFFF"/>
                  </a:solidFill>
                  <a:latin typeface="Merriweather"/>
                  <a:ea typeface="Merriweather"/>
                  <a:cs typeface="Merriweather"/>
                  <a:sym typeface="Merriweather"/>
                </a:rPr>
                <a:t>Cephalic phase</a:t>
              </a:r>
              <a:endParaRPr b="1" sz="2200">
                <a:solidFill>
                  <a:srgbClr val="FFFFFF"/>
                </a:solidFill>
                <a:latin typeface="Merriweather"/>
                <a:ea typeface="Merriweather"/>
                <a:cs typeface="Merriweather"/>
                <a:sym typeface="Merriweather"/>
              </a:endParaRPr>
            </a:p>
          </p:txBody>
        </p:sp>
        <p:sp>
          <p:nvSpPr>
            <p:cNvPr id="220" name="Google Shape;220;p18"/>
            <p:cNvSpPr/>
            <p:nvPr/>
          </p:nvSpPr>
          <p:spPr>
            <a:xfrm>
              <a:off x="3521850" y="3118313"/>
              <a:ext cx="56275" cy="56275"/>
            </a:xfrm>
            <a:custGeom>
              <a:rect b="b" l="l" r="r" t="t"/>
              <a:pathLst>
                <a:path extrusionOk="0" h="2251" w="2251">
                  <a:moveTo>
                    <a:pt x="1125" y="1"/>
                  </a:moveTo>
                  <a:cubicBezTo>
                    <a:pt x="505" y="1"/>
                    <a:pt x="0" y="506"/>
                    <a:pt x="0" y="1126"/>
                  </a:cubicBezTo>
                  <a:cubicBezTo>
                    <a:pt x="0" y="1746"/>
                    <a:pt x="505" y="2251"/>
                    <a:pt x="1125" y="2251"/>
                  </a:cubicBezTo>
                  <a:cubicBezTo>
                    <a:pt x="1745" y="2251"/>
                    <a:pt x="2250" y="1746"/>
                    <a:pt x="2250" y="1126"/>
                  </a:cubicBezTo>
                  <a:cubicBezTo>
                    <a:pt x="2250" y="506"/>
                    <a:pt x="1745" y="1"/>
                    <a:pt x="112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000000"/>
                  </a:solidFill>
                  <a:latin typeface="Merriweather"/>
                  <a:ea typeface="Merriweather"/>
                  <a:cs typeface="Merriweather"/>
                  <a:sym typeface="Merriweather"/>
                </a:rPr>
                <a:t>1</a:t>
              </a:r>
              <a:endParaRPr b="1" sz="2200">
                <a:solidFill>
                  <a:srgbClr val="000000"/>
                </a:solidFill>
                <a:latin typeface="Merriweather"/>
                <a:ea typeface="Merriweather"/>
                <a:cs typeface="Merriweather"/>
                <a:sym typeface="Merriweather"/>
              </a:endParaRPr>
            </a:p>
          </p:txBody>
        </p:sp>
      </p:grpSp>
      <p:sp>
        <p:nvSpPr>
          <p:cNvPr id="221" name="Google Shape;221;p18"/>
          <p:cNvSpPr txBox="1"/>
          <p:nvPr/>
        </p:nvSpPr>
        <p:spPr>
          <a:xfrm>
            <a:off x="904550" y="12140250"/>
            <a:ext cx="8074800" cy="2851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93C47D"/>
              </a:buClr>
              <a:buSzPts val="1800"/>
              <a:buFont typeface="Merriweather"/>
              <a:buChar char="●"/>
            </a:pPr>
            <a:r>
              <a:rPr lang="en" sz="1800">
                <a:solidFill>
                  <a:schemeClr val="dk1"/>
                </a:solidFill>
                <a:highlight>
                  <a:srgbClr val="D9EAD3"/>
                </a:highlight>
                <a:latin typeface="Merriweather"/>
                <a:ea typeface="Merriweather"/>
                <a:cs typeface="Merriweather"/>
                <a:sym typeface="Merriweather"/>
              </a:rPr>
              <a:t>30%</a:t>
            </a:r>
            <a:r>
              <a:rPr lang="en" sz="1800">
                <a:solidFill>
                  <a:schemeClr val="dk1"/>
                </a:solidFill>
                <a:latin typeface="Merriweather"/>
                <a:ea typeface="Merriweather"/>
                <a:cs typeface="Merriweather"/>
                <a:sym typeface="Merriweather"/>
              </a:rPr>
              <a:t> of HCL is secreted in this phase.</a:t>
            </a:r>
            <a:endParaRPr sz="1800">
              <a:solidFill>
                <a:schemeClr val="dk1"/>
              </a:solidFill>
              <a:latin typeface="Merriweather"/>
              <a:ea typeface="Merriweather"/>
              <a:cs typeface="Merriweather"/>
              <a:sym typeface="Merriweather"/>
            </a:endParaRPr>
          </a:p>
          <a:p>
            <a:pPr indent="-342900" lvl="0" marL="457200" rtl="0" algn="l">
              <a:spcBef>
                <a:spcPts val="0"/>
              </a:spcBef>
              <a:spcAft>
                <a:spcPts val="0"/>
              </a:spcAft>
              <a:buClr>
                <a:srgbClr val="93C47D"/>
              </a:buClr>
              <a:buSzPts val="1800"/>
              <a:buFont typeface="Merriweather"/>
              <a:buChar char="●"/>
            </a:pPr>
            <a:r>
              <a:rPr lang="en" sz="1800">
                <a:solidFill>
                  <a:schemeClr val="dk1"/>
                </a:solidFill>
                <a:latin typeface="Merriweather"/>
                <a:ea typeface="Merriweather"/>
                <a:cs typeface="Merriweather"/>
                <a:sym typeface="Merriweather"/>
              </a:rPr>
              <a:t>Before food arrives at stomach.</a:t>
            </a:r>
            <a:endParaRPr sz="1800">
              <a:solidFill>
                <a:schemeClr val="dk1"/>
              </a:solidFill>
              <a:latin typeface="Merriweather"/>
              <a:ea typeface="Merriweather"/>
              <a:cs typeface="Merriweather"/>
              <a:sym typeface="Merriweather"/>
            </a:endParaRPr>
          </a:p>
          <a:p>
            <a:pPr indent="-342900" lvl="0" marL="457200" rtl="0" algn="l">
              <a:spcBef>
                <a:spcPts val="0"/>
              </a:spcBef>
              <a:spcAft>
                <a:spcPts val="0"/>
              </a:spcAft>
              <a:buClr>
                <a:srgbClr val="93C47D"/>
              </a:buClr>
              <a:buSzPts val="1800"/>
              <a:buFont typeface="Merriweather"/>
              <a:buChar char="●"/>
            </a:pPr>
            <a:r>
              <a:rPr lang="en" sz="1800">
                <a:solidFill>
                  <a:schemeClr val="dk1"/>
                </a:solidFill>
                <a:latin typeface="Merriweather"/>
                <a:ea typeface="Merriweather"/>
                <a:cs typeface="Merriweather"/>
                <a:sym typeface="Merriweather"/>
              </a:rPr>
              <a:t>Stimuli            (</a:t>
            </a:r>
            <a:r>
              <a:rPr lang="en" sz="1800">
                <a:solidFill>
                  <a:schemeClr val="dk1"/>
                </a:solidFill>
                <a:highlight>
                  <a:srgbClr val="D9EAD3"/>
                </a:highlight>
                <a:latin typeface="Merriweather"/>
                <a:ea typeface="Merriweather"/>
                <a:cs typeface="Merriweather"/>
                <a:sym typeface="Merriweather"/>
              </a:rPr>
              <a:t>Smelling</a:t>
            </a:r>
            <a:r>
              <a:rPr lang="en" sz="1800">
                <a:solidFill>
                  <a:schemeClr val="dk1"/>
                </a:solidFill>
                <a:latin typeface="Merriweather"/>
                <a:ea typeface="Merriweather"/>
                <a:cs typeface="Merriweather"/>
                <a:sym typeface="Merriweather"/>
              </a:rPr>
              <a:t>, </a:t>
            </a:r>
            <a:r>
              <a:rPr lang="en" sz="1800">
                <a:solidFill>
                  <a:schemeClr val="dk1"/>
                </a:solidFill>
                <a:highlight>
                  <a:srgbClr val="D9EAD3"/>
                </a:highlight>
                <a:latin typeface="Merriweather"/>
                <a:ea typeface="Merriweather"/>
                <a:cs typeface="Merriweather"/>
                <a:sym typeface="Merriweather"/>
              </a:rPr>
              <a:t>taste</a:t>
            </a:r>
            <a:r>
              <a:rPr lang="en" sz="1800">
                <a:solidFill>
                  <a:schemeClr val="dk1"/>
                </a:solidFill>
                <a:latin typeface="Merriweather"/>
                <a:ea typeface="Merriweather"/>
                <a:cs typeface="Merriweather"/>
                <a:sym typeface="Merriweather"/>
              </a:rPr>
              <a:t> , </a:t>
            </a:r>
            <a:r>
              <a:rPr lang="en" sz="1800">
                <a:solidFill>
                  <a:schemeClr val="dk1"/>
                </a:solidFill>
                <a:highlight>
                  <a:srgbClr val="D9EAD3"/>
                </a:highlight>
                <a:latin typeface="Merriweather"/>
                <a:ea typeface="Merriweather"/>
                <a:cs typeface="Merriweather"/>
                <a:sym typeface="Merriweather"/>
              </a:rPr>
              <a:t>Chewing and swallowing</a:t>
            </a:r>
            <a:r>
              <a:rPr lang="en" sz="1800">
                <a:solidFill>
                  <a:schemeClr val="dk1"/>
                </a:solidFill>
                <a:latin typeface="Merriweather"/>
                <a:ea typeface="Merriweather"/>
                <a:cs typeface="Merriweather"/>
                <a:sym typeface="Merriweather"/>
              </a:rPr>
              <a:t>).</a:t>
            </a:r>
            <a:endParaRPr sz="1800">
              <a:solidFill>
                <a:schemeClr val="dk1"/>
              </a:solidFill>
              <a:latin typeface="Merriweather"/>
              <a:ea typeface="Merriweather"/>
              <a:cs typeface="Merriweather"/>
              <a:sym typeface="Merriweather"/>
            </a:endParaRPr>
          </a:p>
          <a:p>
            <a:pPr indent="-342900" lvl="0" marL="457200" rtl="0" algn="l">
              <a:spcBef>
                <a:spcPts val="0"/>
              </a:spcBef>
              <a:spcAft>
                <a:spcPts val="0"/>
              </a:spcAft>
              <a:buClr>
                <a:srgbClr val="93C47D"/>
              </a:buClr>
              <a:buSzPts val="1800"/>
              <a:buFont typeface="Merriweather"/>
              <a:buChar char="●"/>
            </a:pPr>
            <a:r>
              <a:rPr lang="en" sz="1800">
                <a:solidFill>
                  <a:schemeClr val="dk1"/>
                </a:solidFill>
                <a:latin typeface="Merriweather"/>
                <a:ea typeface="Merriweather"/>
                <a:cs typeface="Merriweather"/>
                <a:sym typeface="Merriweather"/>
              </a:rPr>
              <a:t>Mechanism:</a:t>
            </a:r>
            <a:endParaRPr sz="1800">
              <a:solidFill>
                <a:schemeClr val="dk1"/>
              </a:solidFill>
              <a:latin typeface="Merriweather"/>
              <a:ea typeface="Merriweather"/>
              <a:cs typeface="Merriweather"/>
              <a:sym typeface="Merriweather"/>
            </a:endParaRPr>
          </a:p>
          <a:p>
            <a:pPr indent="-330200" lvl="0" marL="457200" rtl="0" algn="l">
              <a:spcBef>
                <a:spcPts val="0"/>
              </a:spcBef>
              <a:spcAft>
                <a:spcPts val="0"/>
              </a:spcAft>
              <a:buClr>
                <a:srgbClr val="D9EAD3"/>
              </a:buClr>
              <a:buSzPts val="1600"/>
              <a:buFont typeface="Merriweather"/>
              <a:buChar char="★"/>
            </a:pPr>
            <a:r>
              <a:rPr lang="en" sz="1600">
                <a:solidFill>
                  <a:srgbClr val="38761D"/>
                </a:solidFill>
                <a:latin typeface="Merriweather"/>
                <a:ea typeface="Merriweather"/>
                <a:cs typeface="Merriweather"/>
                <a:sym typeface="Merriweather"/>
              </a:rPr>
              <a:t>CNS send impulses via the vagus nerves,The nerve endings release ACh, which directly stimulates acid secretion from parietal cells.</a:t>
            </a:r>
            <a:endParaRPr sz="1600">
              <a:solidFill>
                <a:srgbClr val="38761D"/>
              </a:solidFill>
              <a:latin typeface="Merriweather"/>
              <a:ea typeface="Merriweather"/>
              <a:cs typeface="Merriweather"/>
              <a:sym typeface="Merriweather"/>
            </a:endParaRPr>
          </a:p>
          <a:p>
            <a:pPr indent="0" lvl="0" marL="457200" rtl="0" algn="l">
              <a:spcBef>
                <a:spcPts val="0"/>
              </a:spcBef>
              <a:spcAft>
                <a:spcPts val="0"/>
              </a:spcAft>
              <a:buNone/>
            </a:pPr>
            <a:r>
              <a:t/>
            </a:r>
            <a:endParaRPr sz="1600">
              <a:solidFill>
                <a:srgbClr val="38761D"/>
              </a:solidFill>
              <a:latin typeface="Merriweather"/>
              <a:ea typeface="Merriweather"/>
              <a:cs typeface="Merriweather"/>
              <a:sym typeface="Merriweather"/>
            </a:endParaRPr>
          </a:p>
          <a:p>
            <a:pPr indent="-330200" lvl="0" marL="457200" rtl="0" algn="l">
              <a:spcBef>
                <a:spcPts val="0"/>
              </a:spcBef>
              <a:spcAft>
                <a:spcPts val="0"/>
              </a:spcAft>
              <a:buClr>
                <a:srgbClr val="D9EAD3"/>
              </a:buClr>
              <a:buSzPts val="1600"/>
              <a:buFont typeface="Merriweather"/>
              <a:buChar char="★"/>
            </a:pPr>
            <a:r>
              <a:rPr lang="en" sz="1600">
                <a:solidFill>
                  <a:srgbClr val="38761D"/>
                </a:solidFill>
                <a:latin typeface="Merriweather"/>
                <a:ea typeface="Merriweather"/>
                <a:cs typeface="Merriweather"/>
                <a:sym typeface="Merriweather"/>
              </a:rPr>
              <a:t>CNS </a:t>
            </a:r>
            <a:r>
              <a:rPr lang="en" sz="1600">
                <a:solidFill>
                  <a:srgbClr val="38761D"/>
                </a:solidFill>
                <a:latin typeface="Merriweather"/>
                <a:ea typeface="Merriweather"/>
                <a:cs typeface="Merriweather"/>
                <a:sym typeface="Merriweather"/>
              </a:rPr>
              <a:t>send impulses via the vagus nerves ,nerves also release gastrin-releasing peptide (GRP), which stimulates G cells to release gastrin, indirectly stimulating parietal cell acid secretion.</a:t>
            </a:r>
            <a:endParaRPr sz="1600">
              <a:solidFill>
                <a:srgbClr val="38761D"/>
              </a:solidFill>
              <a:latin typeface="Merriweather"/>
              <a:ea typeface="Merriweather"/>
              <a:cs typeface="Merriweather"/>
              <a:sym typeface="Merriweather"/>
            </a:endParaRPr>
          </a:p>
        </p:txBody>
      </p:sp>
      <p:sp>
        <p:nvSpPr>
          <p:cNvPr id="222" name="Google Shape;222;p18"/>
          <p:cNvSpPr txBox="1"/>
          <p:nvPr/>
        </p:nvSpPr>
        <p:spPr>
          <a:xfrm>
            <a:off x="415100" y="10665117"/>
            <a:ext cx="12755100" cy="485400"/>
          </a:xfrm>
          <a:prstGeom prst="rect">
            <a:avLst/>
          </a:prstGeom>
          <a:noFill/>
          <a:ln>
            <a:noFill/>
          </a:ln>
        </p:spPr>
        <p:txBody>
          <a:bodyPr anchorCtr="0" anchor="t" bIns="91425" lIns="91425" spcFirstLastPara="1" rIns="91425" wrap="square" tIns="91425">
            <a:noAutofit/>
          </a:bodyPr>
          <a:lstStyle/>
          <a:p>
            <a:pPr indent="-304800" lvl="0" marL="304800" rtl="0" algn="l">
              <a:spcBef>
                <a:spcPts val="0"/>
              </a:spcBef>
              <a:spcAft>
                <a:spcPts val="0"/>
              </a:spcAft>
              <a:buClr>
                <a:srgbClr val="FF0000"/>
              </a:buClr>
              <a:buSzPts val="2520"/>
              <a:buFont typeface="Times New Roman"/>
              <a:buNone/>
            </a:pPr>
            <a:r>
              <a:rPr b="1" lang="en" sz="1800">
                <a:solidFill>
                  <a:srgbClr val="274E13"/>
                </a:solidFill>
                <a:latin typeface="Merriweather"/>
                <a:ea typeface="Merriweather"/>
                <a:cs typeface="Merriweather"/>
                <a:sym typeface="Merriweather"/>
              </a:rPr>
              <a:t>The stimulation of acid secretion resulting from the ingestion of food can be divided into three phases:-</a:t>
            </a:r>
            <a:endParaRPr sz="1800">
              <a:solidFill>
                <a:srgbClr val="274E13"/>
              </a:solidFill>
              <a:latin typeface="Merriweather"/>
              <a:ea typeface="Merriweather"/>
              <a:cs typeface="Merriweather"/>
              <a:sym typeface="Merriweather"/>
            </a:endParaRPr>
          </a:p>
        </p:txBody>
      </p:sp>
      <p:pic>
        <p:nvPicPr>
          <p:cNvPr id="223" name="Google Shape;223;p18"/>
          <p:cNvPicPr preferRelativeResize="0"/>
          <p:nvPr/>
        </p:nvPicPr>
        <p:blipFill rotWithShape="1">
          <a:blip r:embed="rId3">
            <a:alphaModFix/>
          </a:blip>
          <a:srcRect b="6692" l="9713" r="9810" t="5703"/>
          <a:stretch/>
        </p:blipFill>
        <p:spPr>
          <a:xfrm>
            <a:off x="9448175" y="11600726"/>
            <a:ext cx="4175551" cy="3412000"/>
          </a:xfrm>
          <a:prstGeom prst="rect">
            <a:avLst/>
          </a:prstGeom>
          <a:noFill/>
          <a:ln>
            <a:noFill/>
          </a:ln>
        </p:spPr>
      </p:pic>
      <p:sp>
        <p:nvSpPr>
          <p:cNvPr id="224" name="Google Shape;224;p18"/>
          <p:cNvSpPr txBox="1"/>
          <p:nvPr/>
        </p:nvSpPr>
        <p:spPr>
          <a:xfrm>
            <a:off x="422626" y="1191075"/>
            <a:ext cx="130788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600">
                <a:highlight>
                  <a:srgbClr val="D9D2E9"/>
                </a:highlight>
                <a:latin typeface="Oswald"/>
                <a:ea typeface="Oswald"/>
                <a:cs typeface="Oswald"/>
                <a:sym typeface="Oswald"/>
              </a:rPr>
              <a:t> </a:t>
            </a:r>
            <a:r>
              <a:rPr lang="en" sz="3600">
                <a:highlight>
                  <a:srgbClr val="D9D2E9"/>
                </a:highlight>
                <a:latin typeface="Oswald"/>
                <a:ea typeface="Oswald"/>
                <a:cs typeface="Oswald"/>
                <a:sym typeface="Oswald"/>
              </a:rPr>
              <a:t>The Rate of Secretion Modify the Composition of Gastric Juice</a:t>
            </a:r>
            <a:r>
              <a:rPr lang="en" sz="3600">
                <a:highlight>
                  <a:srgbClr val="D9D2E9"/>
                </a:highlight>
                <a:latin typeface="Oswald"/>
                <a:ea typeface="Oswald"/>
                <a:cs typeface="Oswald"/>
                <a:sym typeface="Oswald"/>
              </a:rPr>
              <a:t>:</a:t>
            </a:r>
            <a:endParaRPr sz="3600">
              <a:highlight>
                <a:srgbClr val="D9D2E9"/>
              </a:highlight>
              <a:latin typeface="Oswald"/>
              <a:ea typeface="Oswald"/>
              <a:cs typeface="Oswald"/>
              <a:sym typeface="Oswald"/>
            </a:endParaRPr>
          </a:p>
        </p:txBody>
      </p:sp>
      <p:sp>
        <p:nvSpPr>
          <p:cNvPr id="225" name="Google Shape;225;p18"/>
          <p:cNvSpPr/>
          <p:nvPr/>
        </p:nvSpPr>
        <p:spPr>
          <a:xfrm>
            <a:off x="97316" y="1458277"/>
            <a:ext cx="468600" cy="433500"/>
          </a:xfrm>
          <a:prstGeom prst="rect">
            <a:avLst/>
          </a:prstGeom>
          <a:solidFill>
            <a:srgbClr val="B4A7D6"/>
          </a:solid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26" name="Google Shape;226;p18"/>
          <p:cNvSpPr txBox="1"/>
          <p:nvPr/>
        </p:nvSpPr>
        <p:spPr>
          <a:xfrm>
            <a:off x="254475" y="2168400"/>
            <a:ext cx="13168500" cy="4432800"/>
          </a:xfrm>
          <a:prstGeom prst="rect">
            <a:avLst/>
          </a:prstGeom>
          <a:noFill/>
          <a:ln>
            <a:noFill/>
          </a:ln>
        </p:spPr>
        <p:txBody>
          <a:bodyPr anchorCtr="0" anchor="t" bIns="91425" lIns="91425" spcFirstLastPara="1" rIns="91425" wrap="square" tIns="91425">
            <a:noAutofit/>
          </a:bodyPr>
          <a:lstStyle/>
          <a:p>
            <a:pPr indent="-266700" lvl="0" marL="304800" rtl="0" algn="l">
              <a:lnSpc>
                <a:spcPct val="115000"/>
              </a:lnSpc>
              <a:spcBef>
                <a:spcPts val="0"/>
              </a:spcBef>
              <a:spcAft>
                <a:spcPts val="0"/>
              </a:spcAft>
              <a:buClr>
                <a:srgbClr val="000000"/>
              </a:buClr>
              <a:buSzPts val="2000"/>
              <a:buFont typeface="Merriweather"/>
              <a:buChar char="•"/>
            </a:pPr>
            <a:r>
              <a:rPr b="1" lang="en" sz="2000">
                <a:latin typeface="Merriweather"/>
                <a:ea typeface="Merriweather"/>
                <a:cs typeface="Merriweather"/>
                <a:sym typeface="Merriweather"/>
              </a:rPr>
              <a:t>At a low secretion rate, gastric juice contains high concentrations of Na</a:t>
            </a:r>
            <a:r>
              <a:rPr b="1" baseline="30000" lang="en" sz="2000">
                <a:latin typeface="Merriweather"/>
                <a:ea typeface="Merriweather"/>
                <a:cs typeface="Merriweather"/>
                <a:sym typeface="Merriweather"/>
              </a:rPr>
              <a:t>+</a:t>
            </a:r>
            <a:r>
              <a:rPr b="1" lang="en" sz="2000">
                <a:latin typeface="Merriweather"/>
                <a:ea typeface="Merriweather"/>
                <a:cs typeface="Merriweather"/>
                <a:sym typeface="Merriweather"/>
              </a:rPr>
              <a:t> and Cl</a:t>
            </a:r>
            <a:r>
              <a:rPr b="1" baseline="30000" lang="en" sz="2000">
                <a:latin typeface="Merriweather"/>
                <a:ea typeface="Merriweather"/>
                <a:cs typeface="Merriweather"/>
                <a:sym typeface="Merriweather"/>
              </a:rPr>
              <a:t>-</a:t>
            </a:r>
            <a:r>
              <a:rPr b="1" lang="en" sz="2000">
                <a:latin typeface="Merriweather"/>
                <a:ea typeface="Merriweather"/>
                <a:cs typeface="Merriweather"/>
                <a:sym typeface="Merriweather"/>
              </a:rPr>
              <a:t> and low concentrations of K</a:t>
            </a:r>
            <a:r>
              <a:rPr b="1" baseline="30000" lang="en" sz="2000">
                <a:latin typeface="Merriweather"/>
                <a:ea typeface="Merriweather"/>
                <a:cs typeface="Merriweather"/>
                <a:sym typeface="Merriweather"/>
              </a:rPr>
              <a:t>+</a:t>
            </a:r>
            <a:r>
              <a:rPr b="1" lang="en" sz="2000">
                <a:latin typeface="Merriweather"/>
                <a:ea typeface="Merriweather"/>
                <a:cs typeface="Merriweather"/>
                <a:sym typeface="Merriweather"/>
              </a:rPr>
              <a:t> and H</a:t>
            </a:r>
            <a:r>
              <a:rPr b="1" baseline="30000" lang="en" sz="2000">
                <a:latin typeface="Merriweather"/>
                <a:ea typeface="Merriweather"/>
                <a:cs typeface="Merriweather"/>
                <a:sym typeface="Merriweather"/>
              </a:rPr>
              <a:t>+</a:t>
            </a:r>
            <a:r>
              <a:rPr b="1" lang="en" sz="2000">
                <a:latin typeface="Merriweather"/>
                <a:ea typeface="Merriweather"/>
                <a:cs typeface="Merriweather"/>
                <a:sym typeface="Merriweather"/>
              </a:rPr>
              <a:t>.</a:t>
            </a:r>
            <a:endParaRPr b="1" sz="2000">
              <a:latin typeface="Merriweather"/>
              <a:ea typeface="Merriweather"/>
              <a:cs typeface="Merriweather"/>
              <a:sym typeface="Merriweather"/>
            </a:endParaRPr>
          </a:p>
          <a:p>
            <a:pPr indent="-266700" lvl="0" marL="304800" rtl="0" algn="l">
              <a:lnSpc>
                <a:spcPct val="115000"/>
              </a:lnSpc>
              <a:spcBef>
                <a:spcPts val="0"/>
              </a:spcBef>
              <a:spcAft>
                <a:spcPts val="0"/>
              </a:spcAft>
              <a:buClr>
                <a:srgbClr val="000000"/>
              </a:buClr>
              <a:buSzPts val="2000"/>
              <a:buFont typeface="Merriweather"/>
              <a:buChar char="•"/>
            </a:pPr>
            <a:r>
              <a:rPr b="1" lang="en" sz="2000">
                <a:latin typeface="Merriweather"/>
                <a:ea typeface="Merriweather"/>
                <a:cs typeface="Merriweather"/>
                <a:sym typeface="Merriweather"/>
              </a:rPr>
              <a:t>When the rate is increased: </a:t>
            </a:r>
            <a:endParaRPr b="1" sz="2000">
              <a:latin typeface="Merriweather"/>
              <a:ea typeface="Merriweather"/>
              <a:cs typeface="Merriweather"/>
              <a:sym typeface="Merriweather"/>
            </a:endParaRPr>
          </a:p>
          <a:p>
            <a:pPr indent="-355600" lvl="0" marL="457200" rtl="0" algn="l">
              <a:lnSpc>
                <a:spcPct val="115000"/>
              </a:lnSpc>
              <a:spcBef>
                <a:spcPts val="0"/>
              </a:spcBef>
              <a:spcAft>
                <a:spcPts val="0"/>
              </a:spcAft>
              <a:buSzPts val="2000"/>
              <a:buFont typeface="Merriweather"/>
              <a:buChar char="-"/>
            </a:pPr>
            <a:r>
              <a:rPr b="1" lang="en" sz="2000">
                <a:solidFill>
                  <a:srgbClr val="8E7CC3"/>
                </a:solidFill>
                <a:latin typeface="Merriweather"/>
                <a:ea typeface="Merriweather"/>
                <a:cs typeface="Merriweather"/>
                <a:sym typeface="Merriweather"/>
              </a:rPr>
              <a:t>Na</a:t>
            </a:r>
            <a:r>
              <a:rPr b="1" baseline="30000" lang="en" sz="2000">
                <a:solidFill>
                  <a:srgbClr val="8E7CC3"/>
                </a:solidFill>
                <a:latin typeface="Merriweather"/>
                <a:ea typeface="Merriweather"/>
                <a:cs typeface="Merriweather"/>
                <a:sym typeface="Merriweather"/>
              </a:rPr>
              <a:t>+</a:t>
            </a:r>
            <a:r>
              <a:rPr b="1" lang="en" sz="2000">
                <a:solidFill>
                  <a:srgbClr val="8E7CC3"/>
                </a:solidFill>
                <a:latin typeface="Merriweather"/>
                <a:ea typeface="Merriweather"/>
                <a:cs typeface="Merriweather"/>
                <a:sym typeface="Merriweather"/>
              </a:rPr>
              <a:t> </a:t>
            </a:r>
            <a:r>
              <a:rPr b="1" lang="en" sz="2000">
                <a:latin typeface="Merriweather"/>
                <a:ea typeface="Merriweather"/>
                <a:cs typeface="Merriweather"/>
                <a:sym typeface="Merriweather"/>
              </a:rPr>
              <a:t>concentration decreases.</a:t>
            </a:r>
            <a:endParaRPr b="1" sz="2000">
              <a:latin typeface="Merriweather"/>
              <a:ea typeface="Merriweather"/>
              <a:cs typeface="Merriweather"/>
              <a:sym typeface="Merriweather"/>
            </a:endParaRPr>
          </a:p>
          <a:p>
            <a:pPr indent="-355600" lvl="0" marL="457200" rtl="0" algn="l">
              <a:lnSpc>
                <a:spcPct val="115000"/>
              </a:lnSpc>
              <a:spcBef>
                <a:spcPts val="0"/>
              </a:spcBef>
              <a:spcAft>
                <a:spcPts val="0"/>
              </a:spcAft>
              <a:buSzPts val="2000"/>
              <a:buFont typeface="Merriweather"/>
              <a:buChar char="-"/>
            </a:pPr>
            <a:r>
              <a:rPr b="1" lang="en" sz="2000">
                <a:solidFill>
                  <a:srgbClr val="8E7CC3"/>
                </a:solidFill>
                <a:latin typeface="Merriweather"/>
                <a:ea typeface="Merriweather"/>
                <a:cs typeface="Merriweather"/>
                <a:sym typeface="Merriweather"/>
              </a:rPr>
              <a:t>H</a:t>
            </a:r>
            <a:r>
              <a:rPr b="1" baseline="30000" lang="en" sz="2000">
                <a:solidFill>
                  <a:srgbClr val="8E7CC3"/>
                </a:solidFill>
                <a:latin typeface="Merriweather"/>
                <a:ea typeface="Merriweather"/>
                <a:cs typeface="Merriweather"/>
                <a:sym typeface="Merriweather"/>
              </a:rPr>
              <a:t>+</a:t>
            </a:r>
            <a:r>
              <a:rPr b="1" lang="en" sz="2000">
                <a:latin typeface="Merriweather"/>
                <a:ea typeface="Merriweather"/>
                <a:cs typeface="Merriweather"/>
                <a:sym typeface="Merriweather"/>
              </a:rPr>
              <a:t> concentration increases significantly. </a:t>
            </a:r>
            <a:endParaRPr b="1" sz="2000">
              <a:latin typeface="Merriweather"/>
              <a:ea typeface="Merriweather"/>
              <a:cs typeface="Merriweather"/>
              <a:sym typeface="Merriweather"/>
            </a:endParaRPr>
          </a:p>
          <a:p>
            <a:pPr indent="-355600" lvl="0" marL="457200" rtl="0" algn="l">
              <a:lnSpc>
                <a:spcPct val="115000"/>
              </a:lnSpc>
              <a:spcBef>
                <a:spcPts val="0"/>
              </a:spcBef>
              <a:spcAft>
                <a:spcPts val="0"/>
              </a:spcAft>
              <a:buSzPts val="2000"/>
              <a:buFont typeface="Merriweather"/>
              <a:buChar char="-"/>
            </a:pPr>
            <a:r>
              <a:rPr b="1" lang="en" sz="2000">
                <a:solidFill>
                  <a:srgbClr val="8E7CC3"/>
                </a:solidFill>
                <a:latin typeface="Merriweather"/>
                <a:ea typeface="Merriweather"/>
                <a:cs typeface="Merriweather"/>
                <a:sym typeface="Merriweather"/>
              </a:rPr>
              <a:t>Cl</a:t>
            </a:r>
            <a:r>
              <a:rPr b="1" baseline="30000" lang="en" sz="2000">
                <a:solidFill>
                  <a:srgbClr val="8E7CC3"/>
                </a:solidFill>
                <a:latin typeface="Merriweather"/>
                <a:ea typeface="Merriweather"/>
                <a:cs typeface="Merriweather"/>
                <a:sym typeface="Merriweather"/>
              </a:rPr>
              <a:t>-</a:t>
            </a:r>
            <a:r>
              <a:rPr b="1" lang="en" sz="2000">
                <a:solidFill>
                  <a:srgbClr val="8E7CC3"/>
                </a:solidFill>
                <a:latin typeface="Merriweather"/>
                <a:ea typeface="Merriweather"/>
                <a:cs typeface="Merriweather"/>
                <a:sym typeface="Merriweather"/>
              </a:rPr>
              <a:t> </a:t>
            </a:r>
            <a:r>
              <a:rPr b="1" lang="en" sz="2000">
                <a:latin typeface="Merriweather"/>
                <a:ea typeface="Merriweather"/>
                <a:cs typeface="Merriweather"/>
                <a:sym typeface="Merriweather"/>
              </a:rPr>
              <a:t>concentration increases.</a:t>
            </a:r>
            <a:endParaRPr b="1" sz="2000">
              <a:latin typeface="Merriweather"/>
              <a:ea typeface="Merriweather"/>
              <a:cs typeface="Merriweather"/>
              <a:sym typeface="Merriweather"/>
            </a:endParaRPr>
          </a:p>
          <a:p>
            <a:pPr indent="-317500" lvl="0" marL="457200" rtl="0" algn="l">
              <a:lnSpc>
                <a:spcPct val="115000"/>
              </a:lnSpc>
              <a:spcBef>
                <a:spcPts val="0"/>
              </a:spcBef>
              <a:spcAft>
                <a:spcPts val="0"/>
              </a:spcAft>
              <a:buSzPts val="1400"/>
              <a:buFont typeface="Merriweather"/>
              <a:buChar char="●"/>
            </a:pPr>
            <a:r>
              <a:rPr b="1" lang="en" sz="2000">
                <a:latin typeface="Merriweather"/>
                <a:ea typeface="Merriweather"/>
                <a:cs typeface="Merriweather"/>
                <a:sym typeface="Merriweather"/>
              </a:rPr>
              <a:t>Gastric juice is derived from the secretions of </a:t>
            </a:r>
            <a:r>
              <a:rPr b="1" lang="en" sz="2400">
                <a:highlight>
                  <a:srgbClr val="D9D2E9"/>
                </a:highlight>
                <a:latin typeface="Merriweather"/>
                <a:ea typeface="Merriweather"/>
                <a:cs typeface="Merriweather"/>
                <a:sym typeface="Merriweather"/>
              </a:rPr>
              <a:t>two major sources:</a:t>
            </a:r>
            <a:r>
              <a:rPr b="1" lang="en" sz="2000">
                <a:latin typeface="Merriweather"/>
                <a:ea typeface="Merriweather"/>
                <a:cs typeface="Merriweather"/>
                <a:sym typeface="Merriweather"/>
              </a:rPr>
              <a:t> </a:t>
            </a:r>
            <a:endParaRPr b="1" sz="2000">
              <a:latin typeface="Merriweather"/>
              <a:ea typeface="Merriweather"/>
              <a:cs typeface="Merriweather"/>
              <a:sym typeface="Merriweather"/>
            </a:endParaRPr>
          </a:p>
          <a:p>
            <a:pPr indent="-355600" lvl="0" marL="457200" rtl="0" algn="l">
              <a:spcBef>
                <a:spcPts val="0"/>
              </a:spcBef>
              <a:spcAft>
                <a:spcPts val="0"/>
              </a:spcAft>
              <a:buClr>
                <a:srgbClr val="000000"/>
              </a:buClr>
              <a:buSzPts val="2000"/>
              <a:buFont typeface="Merriweather"/>
              <a:buChar char="★"/>
            </a:pPr>
            <a:r>
              <a:rPr b="1" lang="en" sz="2000">
                <a:highlight>
                  <a:srgbClr val="D9D2E9"/>
                </a:highlight>
                <a:latin typeface="Merriweather"/>
                <a:ea typeface="Merriweather"/>
                <a:cs typeface="Merriweather"/>
                <a:sym typeface="Merriweather"/>
              </a:rPr>
              <a:t>Parietal cells:</a:t>
            </a:r>
            <a:r>
              <a:rPr b="1" lang="en" sz="2000">
                <a:latin typeface="Merriweather"/>
                <a:ea typeface="Merriweather"/>
                <a:cs typeface="Merriweather"/>
                <a:sym typeface="Merriweather"/>
              </a:rPr>
              <a:t> its </a:t>
            </a:r>
            <a:r>
              <a:rPr b="1" lang="en" sz="2000">
                <a:latin typeface="Merriweather"/>
                <a:ea typeface="Merriweather"/>
                <a:cs typeface="Merriweather"/>
                <a:sym typeface="Merriweather"/>
              </a:rPr>
              <a:t>secretion (HCl secretion) contributes mainly to the changes in electrolyte composition with higher secretion rates.</a:t>
            </a:r>
            <a:endParaRPr b="1" sz="2000">
              <a:latin typeface="Merriweather"/>
              <a:ea typeface="Merriweather"/>
              <a:cs typeface="Merriweather"/>
              <a:sym typeface="Merriweather"/>
            </a:endParaRPr>
          </a:p>
          <a:p>
            <a:pPr indent="0" lvl="0" marL="914400" rtl="0" algn="l">
              <a:spcBef>
                <a:spcPts val="0"/>
              </a:spcBef>
              <a:spcAft>
                <a:spcPts val="0"/>
              </a:spcAft>
              <a:buNone/>
            </a:pPr>
            <a:r>
              <a:t/>
            </a:r>
            <a:endParaRPr b="1" sz="1000">
              <a:latin typeface="Merriweather"/>
              <a:ea typeface="Merriweather"/>
              <a:cs typeface="Merriweather"/>
              <a:sym typeface="Merriweather"/>
            </a:endParaRPr>
          </a:p>
          <a:p>
            <a:pPr indent="-355600" lvl="0" marL="457200" rtl="0" algn="l">
              <a:spcBef>
                <a:spcPts val="0"/>
              </a:spcBef>
              <a:spcAft>
                <a:spcPts val="0"/>
              </a:spcAft>
              <a:buClr>
                <a:srgbClr val="000000"/>
              </a:buClr>
              <a:buSzPts val="2000"/>
              <a:buFont typeface="Merriweather"/>
              <a:buChar char="★"/>
            </a:pPr>
            <a:r>
              <a:rPr b="1" lang="en" sz="2000">
                <a:latin typeface="Merriweather"/>
                <a:ea typeface="Merriweather"/>
                <a:cs typeface="Merriweather"/>
                <a:sym typeface="Merriweather"/>
              </a:rPr>
              <a:t> </a:t>
            </a:r>
            <a:r>
              <a:rPr b="1" lang="en" sz="2000">
                <a:highlight>
                  <a:srgbClr val="D9D2E9"/>
                </a:highlight>
                <a:latin typeface="Merriweather"/>
                <a:ea typeface="Merriweather"/>
                <a:cs typeface="Merriweather"/>
                <a:sym typeface="Merriweather"/>
              </a:rPr>
              <a:t>Nonparietal cells:</a:t>
            </a:r>
            <a:r>
              <a:rPr b="1" lang="en" sz="2000">
                <a:latin typeface="Merriweather"/>
                <a:ea typeface="Merriweather"/>
                <a:cs typeface="Merriweather"/>
                <a:sym typeface="Merriweather"/>
              </a:rPr>
              <a:t> constant secretion, thus having little contribution to the electrolyte changes</a:t>
            </a:r>
            <a:endParaRPr b="1" sz="2000">
              <a:latin typeface="Merriweather"/>
              <a:ea typeface="Merriweather"/>
              <a:cs typeface="Merriweather"/>
              <a:sym typeface="Merriweather"/>
            </a:endParaRPr>
          </a:p>
          <a:p>
            <a:pPr indent="0" lvl="0" marL="914400" rtl="0" algn="l">
              <a:spcBef>
                <a:spcPts val="0"/>
              </a:spcBef>
              <a:spcAft>
                <a:spcPts val="0"/>
              </a:spcAft>
              <a:buNone/>
            </a:pPr>
            <a:r>
              <a:t/>
            </a:r>
            <a:endParaRPr b="1" sz="2000">
              <a:latin typeface="Merriweather"/>
              <a:ea typeface="Merriweather"/>
              <a:cs typeface="Merriweather"/>
              <a:sym typeface="Merriweather"/>
            </a:endParaRPr>
          </a:p>
          <a:p>
            <a:pPr indent="0" lvl="0" marL="457200" rtl="0" algn="l">
              <a:lnSpc>
                <a:spcPct val="100000"/>
              </a:lnSpc>
              <a:spcBef>
                <a:spcPts val="0"/>
              </a:spcBef>
              <a:spcAft>
                <a:spcPts val="0"/>
              </a:spcAft>
              <a:buNone/>
            </a:pPr>
            <a:r>
              <a:t/>
            </a:r>
            <a:endParaRPr b="1" sz="1100">
              <a:latin typeface="Merriweather"/>
              <a:ea typeface="Merriweather"/>
              <a:cs typeface="Merriweather"/>
              <a:sym typeface="Merriweather"/>
            </a:endParaRPr>
          </a:p>
        </p:txBody>
      </p:sp>
      <p:pic>
        <p:nvPicPr>
          <p:cNvPr descr="DA7C26FF7.png" id="227" name="Google Shape;227;p18"/>
          <p:cNvPicPr preferRelativeResize="0"/>
          <p:nvPr/>
        </p:nvPicPr>
        <p:blipFill rotWithShape="1">
          <a:blip r:embed="rId4">
            <a:alphaModFix/>
          </a:blip>
          <a:srcRect b="0" l="0" r="0" t="0"/>
          <a:stretch/>
        </p:blipFill>
        <p:spPr>
          <a:xfrm>
            <a:off x="3317450" y="6078950"/>
            <a:ext cx="2617200" cy="3248125"/>
          </a:xfrm>
          <a:prstGeom prst="rect">
            <a:avLst/>
          </a:prstGeom>
          <a:noFill/>
          <a:ln cap="flat" cmpd="sng" w="9525">
            <a:solidFill>
              <a:srgbClr val="D9D9D9"/>
            </a:solidFill>
            <a:prstDash val="solid"/>
            <a:round/>
            <a:headEnd len="sm" w="sm" type="none"/>
            <a:tailEnd len="sm" w="sm" type="none"/>
          </a:ln>
        </p:spPr>
      </p:pic>
      <p:sp>
        <p:nvSpPr>
          <p:cNvPr id="228" name="Google Shape;228;p18"/>
          <p:cNvSpPr/>
          <p:nvPr/>
        </p:nvSpPr>
        <p:spPr>
          <a:xfrm>
            <a:off x="6714550" y="6329978"/>
            <a:ext cx="2801700" cy="2278500"/>
          </a:xfrm>
          <a:prstGeom prst="roundRect">
            <a:avLst>
              <a:gd fmla="val 16667" name="adj"/>
            </a:avLst>
          </a:prstGeom>
          <a:noFill/>
          <a:ln cap="flat" cmpd="sng" w="28575">
            <a:solidFill>
              <a:srgbClr val="D9D2E9"/>
            </a:solidFill>
            <a:prstDash val="dashDot"/>
            <a:round/>
            <a:headEnd len="sm" w="sm" type="none"/>
            <a:tailEnd len="sm" w="sm" type="none"/>
          </a:ln>
        </p:spPr>
        <p:txBody>
          <a:bodyPr anchorCtr="0" anchor="ctr" bIns="91425" lIns="91425" spcFirstLastPara="1" rIns="91425" wrap="square" tIns="91425">
            <a:noAutofit/>
          </a:bodyPr>
          <a:lstStyle/>
          <a:p>
            <a:pPr indent="-139700" lvl="0" marL="304800" rtl="0" algn="l">
              <a:spcBef>
                <a:spcPts val="0"/>
              </a:spcBef>
              <a:spcAft>
                <a:spcPts val="0"/>
              </a:spcAft>
              <a:buClr>
                <a:srgbClr val="351C75"/>
              </a:buClr>
              <a:buSzPts val="1400"/>
              <a:buFont typeface="Merriweather"/>
              <a:buChar char="•"/>
            </a:pPr>
            <a:r>
              <a:rPr b="1" lang="en">
                <a:solidFill>
                  <a:srgbClr val="351C75"/>
                </a:solidFill>
                <a:latin typeface="Merriweather"/>
                <a:ea typeface="Merriweather"/>
                <a:cs typeface="Merriweather"/>
                <a:sym typeface="Merriweather"/>
              </a:rPr>
              <a:t>Low secretion rate (between meals): high NaCl.</a:t>
            </a:r>
            <a:endParaRPr b="1">
              <a:solidFill>
                <a:srgbClr val="351C75"/>
              </a:solidFill>
              <a:latin typeface="Merriweather"/>
              <a:ea typeface="Merriweather"/>
              <a:cs typeface="Merriweather"/>
              <a:sym typeface="Merriweather"/>
            </a:endParaRPr>
          </a:p>
          <a:p>
            <a:pPr indent="-139700" lvl="0" marL="304800" rtl="0" algn="l">
              <a:spcBef>
                <a:spcPts val="320"/>
              </a:spcBef>
              <a:spcAft>
                <a:spcPts val="0"/>
              </a:spcAft>
              <a:buClr>
                <a:srgbClr val="351C75"/>
              </a:buClr>
              <a:buSzPts val="1400"/>
              <a:buFont typeface="Merriweather"/>
              <a:buChar char="•"/>
            </a:pPr>
            <a:r>
              <a:rPr b="1" lang="en">
                <a:solidFill>
                  <a:srgbClr val="351C75"/>
                </a:solidFill>
                <a:latin typeface="Merriweather"/>
                <a:ea typeface="Merriweather"/>
                <a:cs typeface="Merriweather"/>
                <a:sym typeface="Merriweather"/>
              </a:rPr>
              <a:t>High secretion rate (after a meal): high </a:t>
            </a:r>
            <a:r>
              <a:rPr b="1" lang="en">
                <a:solidFill>
                  <a:srgbClr val="351C75"/>
                </a:solidFill>
                <a:latin typeface="Merriweather"/>
                <a:ea typeface="Merriweather"/>
                <a:cs typeface="Merriweather"/>
                <a:sym typeface="Merriweather"/>
              </a:rPr>
              <a:t>HCl</a:t>
            </a:r>
            <a:r>
              <a:rPr b="1" lang="en">
                <a:solidFill>
                  <a:srgbClr val="351C75"/>
                </a:solidFill>
                <a:latin typeface="Merriweather"/>
                <a:ea typeface="Merriweather"/>
                <a:cs typeface="Merriweather"/>
                <a:sym typeface="Merriweather"/>
              </a:rPr>
              <a:t>.</a:t>
            </a:r>
            <a:endParaRPr b="1">
              <a:solidFill>
                <a:srgbClr val="351C75"/>
              </a:solidFill>
              <a:latin typeface="Merriweather"/>
              <a:ea typeface="Merriweather"/>
              <a:cs typeface="Merriweather"/>
              <a:sym typeface="Merriweather"/>
            </a:endParaRPr>
          </a:p>
          <a:p>
            <a:pPr indent="-139700" lvl="0" marL="304800" rtl="0" algn="l">
              <a:spcBef>
                <a:spcPts val="320"/>
              </a:spcBef>
              <a:spcAft>
                <a:spcPts val="0"/>
              </a:spcAft>
              <a:buClr>
                <a:srgbClr val="FF0000"/>
              </a:buClr>
              <a:buSzPts val="1400"/>
              <a:buFont typeface="Merriweather"/>
              <a:buChar char="•"/>
            </a:pPr>
            <a:r>
              <a:rPr b="1" lang="en">
                <a:solidFill>
                  <a:srgbClr val="FF0000"/>
                </a:solidFill>
                <a:latin typeface="Merriweather"/>
                <a:ea typeface="Merriweather"/>
                <a:cs typeface="Merriweather"/>
                <a:sym typeface="Merriweather"/>
              </a:rPr>
              <a:t>Always isotonic.</a:t>
            </a:r>
            <a:endParaRPr b="1">
              <a:solidFill>
                <a:srgbClr val="FF0000"/>
              </a:solidFill>
              <a:latin typeface="Merriweather"/>
              <a:ea typeface="Merriweather"/>
              <a:cs typeface="Merriweather"/>
              <a:sym typeface="Merriweather"/>
            </a:endParaRPr>
          </a:p>
        </p:txBody>
      </p:sp>
      <p:sp>
        <p:nvSpPr>
          <p:cNvPr id="229" name="Google Shape;229;p18"/>
          <p:cNvSpPr/>
          <p:nvPr/>
        </p:nvSpPr>
        <p:spPr>
          <a:xfrm>
            <a:off x="991325" y="15656150"/>
            <a:ext cx="8074800" cy="3920700"/>
          </a:xfrm>
          <a:prstGeom prst="round1Rect">
            <a:avLst>
              <a:gd fmla="val 16667" name="adj"/>
            </a:avLst>
          </a:prstGeom>
          <a:noFill/>
          <a:ln cap="flat" cmpd="sng" w="28575">
            <a:solidFill>
              <a:srgbClr val="D9D9D9"/>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0" name="Google Shape;230;p18"/>
          <p:cNvGrpSpPr/>
          <p:nvPr/>
        </p:nvGrpSpPr>
        <p:grpSpPr>
          <a:xfrm>
            <a:off x="248698" y="15310148"/>
            <a:ext cx="4422293" cy="868700"/>
            <a:chOff x="3515000" y="3100757"/>
            <a:chExt cx="282025" cy="67650"/>
          </a:xfrm>
        </p:grpSpPr>
        <p:sp>
          <p:nvSpPr>
            <p:cNvPr id="231" name="Google Shape;231;p18"/>
            <p:cNvSpPr/>
            <p:nvPr/>
          </p:nvSpPr>
          <p:spPr>
            <a:xfrm>
              <a:off x="3515000" y="3100757"/>
              <a:ext cx="282025" cy="67650"/>
            </a:xfrm>
            <a:custGeom>
              <a:rect b="b" l="l" r="r" t="t"/>
              <a:pathLst>
                <a:path extrusionOk="0" h="2706" w="11281">
                  <a:moveTo>
                    <a:pt x="1349" y="0"/>
                  </a:moveTo>
                  <a:cubicBezTo>
                    <a:pt x="606" y="0"/>
                    <a:pt x="0" y="606"/>
                    <a:pt x="0" y="1356"/>
                  </a:cubicBezTo>
                  <a:cubicBezTo>
                    <a:pt x="0" y="2099"/>
                    <a:pt x="606" y="2705"/>
                    <a:pt x="1349" y="2705"/>
                  </a:cubicBezTo>
                  <a:lnTo>
                    <a:pt x="9924" y="2705"/>
                  </a:lnTo>
                  <a:cubicBezTo>
                    <a:pt x="10674" y="2705"/>
                    <a:pt x="11280" y="2099"/>
                    <a:pt x="11280" y="1356"/>
                  </a:cubicBezTo>
                  <a:cubicBezTo>
                    <a:pt x="11280" y="606"/>
                    <a:pt x="10674" y="0"/>
                    <a:pt x="9924" y="0"/>
                  </a:cubicBezTo>
                  <a:close/>
                </a:path>
              </a:pathLst>
            </a:cu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FFFFFF"/>
                  </a:solidFill>
                  <a:latin typeface="Merriweather"/>
                  <a:ea typeface="Merriweather"/>
                  <a:cs typeface="Merriweather"/>
                  <a:sym typeface="Merriweather"/>
                </a:rPr>
                <a:t>Gastric phase</a:t>
              </a:r>
              <a:endParaRPr b="1" sz="2200">
                <a:solidFill>
                  <a:srgbClr val="FFFFFF"/>
                </a:solidFill>
                <a:latin typeface="Merriweather"/>
                <a:ea typeface="Merriweather"/>
                <a:cs typeface="Merriweather"/>
                <a:sym typeface="Merriweather"/>
              </a:endParaRPr>
            </a:p>
          </p:txBody>
        </p:sp>
        <p:sp>
          <p:nvSpPr>
            <p:cNvPr id="232" name="Google Shape;232;p18"/>
            <p:cNvSpPr/>
            <p:nvPr/>
          </p:nvSpPr>
          <p:spPr>
            <a:xfrm>
              <a:off x="3521850" y="3106444"/>
              <a:ext cx="56275" cy="56275"/>
            </a:xfrm>
            <a:custGeom>
              <a:rect b="b" l="l" r="r" t="t"/>
              <a:pathLst>
                <a:path extrusionOk="0" h="2251" w="2251">
                  <a:moveTo>
                    <a:pt x="1125" y="1"/>
                  </a:moveTo>
                  <a:cubicBezTo>
                    <a:pt x="505" y="1"/>
                    <a:pt x="0" y="506"/>
                    <a:pt x="0" y="1126"/>
                  </a:cubicBezTo>
                  <a:cubicBezTo>
                    <a:pt x="0" y="1746"/>
                    <a:pt x="505" y="2251"/>
                    <a:pt x="1125" y="2251"/>
                  </a:cubicBezTo>
                  <a:cubicBezTo>
                    <a:pt x="1745" y="2251"/>
                    <a:pt x="2250" y="1746"/>
                    <a:pt x="2250" y="1126"/>
                  </a:cubicBezTo>
                  <a:cubicBezTo>
                    <a:pt x="2250" y="506"/>
                    <a:pt x="1745" y="1"/>
                    <a:pt x="112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Merriweather"/>
                  <a:ea typeface="Merriweather"/>
                  <a:cs typeface="Merriweather"/>
                  <a:sym typeface="Merriweather"/>
                </a:rPr>
                <a:t>2</a:t>
              </a:r>
              <a:endParaRPr b="1" sz="2200">
                <a:solidFill>
                  <a:srgbClr val="000000"/>
                </a:solidFill>
                <a:latin typeface="Merriweather"/>
                <a:ea typeface="Merriweather"/>
                <a:cs typeface="Merriweather"/>
                <a:sym typeface="Merriweather"/>
              </a:endParaRPr>
            </a:p>
          </p:txBody>
        </p:sp>
      </p:grpSp>
      <p:sp>
        <p:nvSpPr>
          <p:cNvPr id="233" name="Google Shape;233;p18"/>
          <p:cNvSpPr txBox="1"/>
          <p:nvPr/>
        </p:nvSpPr>
        <p:spPr>
          <a:xfrm>
            <a:off x="904550" y="16331250"/>
            <a:ext cx="8074800" cy="23499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6AA84F"/>
              </a:buClr>
              <a:buSzPts val="1600"/>
              <a:buFont typeface="Merriweather"/>
              <a:buChar char="●"/>
            </a:pPr>
            <a:r>
              <a:rPr lang="en" sz="1600">
                <a:solidFill>
                  <a:schemeClr val="dk1"/>
                </a:solidFill>
                <a:highlight>
                  <a:srgbClr val="D9EAD3"/>
                </a:highlight>
                <a:latin typeface="Merriweather"/>
                <a:ea typeface="Merriweather"/>
                <a:cs typeface="Merriweather"/>
                <a:sym typeface="Merriweather"/>
              </a:rPr>
              <a:t>60% </a:t>
            </a:r>
            <a:r>
              <a:rPr lang="en" sz="1600">
                <a:solidFill>
                  <a:schemeClr val="dk1"/>
                </a:solidFill>
                <a:latin typeface="Merriweather"/>
                <a:ea typeface="Merriweather"/>
                <a:cs typeface="Merriweather"/>
                <a:sym typeface="Merriweather"/>
              </a:rPr>
              <a:t>of HCL is secreted in this phase.</a:t>
            </a:r>
            <a:endParaRPr sz="1600">
              <a:solidFill>
                <a:schemeClr val="dk1"/>
              </a:solidFill>
              <a:latin typeface="Merriweather"/>
              <a:ea typeface="Merriweather"/>
              <a:cs typeface="Merriweather"/>
              <a:sym typeface="Merriweather"/>
            </a:endParaRPr>
          </a:p>
          <a:p>
            <a:pPr indent="-330200" lvl="0" marL="457200" rtl="0" algn="l">
              <a:spcBef>
                <a:spcPts val="0"/>
              </a:spcBef>
              <a:spcAft>
                <a:spcPts val="0"/>
              </a:spcAft>
              <a:buClr>
                <a:srgbClr val="6AA84F"/>
              </a:buClr>
              <a:buSzPts val="1600"/>
              <a:buFont typeface="Merriweather"/>
              <a:buChar char="●"/>
            </a:pPr>
            <a:r>
              <a:rPr lang="en" sz="1600">
                <a:solidFill>
                  <a:schemeClr val="dk1"/>
                </a:solidFill>
                <a:latin typeface="Merriweather"/>
                <a:ea typeface="Merriweather"/>
                <a:cs typeface="Merriweather"/>
                <a:sym typeface="Merriweather"/>
              </a:rPr>
              <a:t>when food enters the stomach .</a:t>
            </a:r>
            <a:endParaRPr sz="1600">
              <a:solidFill>
                <a:schemeClr val="dk1"/>
              </a:solidFill>
              <a:latin typeface="Merriweather"/>
              <a:ea typeface="Merriweather"/>
              <a:cs typeface="Merriweather"/>
              <a:sym typeface="Merriweather"/>
            </a:endParaRPr>
          </a:p>
          <a:p>
            <a:pPr indent="-330200" lvl="0" marL="457200" rtl="0" algn="l">
              <a:spcBef>
                <a:spcPts val="0"/>
              </a:spcBef>
              <a:spcAft>
                <a:spcPts val="0"/>
              </a:spcAft>
              <a:buClr>
                <a:srgbClr val="6AA84F"/>
              </a:buClr>
              <a:buSzPts val="1600"/>
              <a:buFont typeface="Merriweather"/>
              <a:buChar char="●"/>
            </a:pPr>
            <a:r>
              <a:rPr lang="en" sz="1600">
                <a:solidFill>
                  <a:schemeClr val="dk1"/>
                </a:solidFill>
                <a:latin typeface="Merriweather"/>
                <a:ea typeface="Merriweather"/>
                <a:cs typeface="Merriweather"/>
                <a:sym typeface="Merriweather"/>
              </a:rPr>
              <a:t>Stimuli          (</a:t>
            </a:r>
            <a:r>
              <a:rPr lang="en" sz="1600">
                <a:solidFill>
                  <a:schemeClr val="dk1"/>
                </a:solidFill>
                <a:highlight>
                  <a:srgbClr val="D9EAD3"/>
                </a:highlight>
                <a:latin typeface="Merriweather"/>
                <a:ea typeface="Merriweather"/>
                <a:cs typeface="Merriweather"/>
                <a:sym typeface="Merriweather"/>
              </a:rPr>
              <a:t>distention</a:t>
            </a:r>
            <a:r>
              <a:rPr lang="en" sz="1600">
                <a:solidFill>
                  <a:schemeClr val="dk1"/>
                </a:solidFill>
                <a:latin typeface="Merriweather"/>
                <a:ea typeface="Merriweather"/>
                <a:cs typeface="Merriweather"/>
                <a:sym typeface="Merriweather"/>
              </a:rPr>
              <a:t> , </a:t>
            </a:r>
            <a:r>
              <a:rPr lang="en" sz="1600">
                <a:highlight>
                  <a:srgbClr val="D9EAD3"/>
                </a:highlight>
                <a:latin typeface="Merriweather"/>
                <a:ea typeface="Merriweather"/>
                <a:cs typeface="Merriweather"/>
                <a:sym typeface="Merriweather"/>
              </a:rPr>
              <a:t>amino acid</a:t>
            </a:r>
            <a:r>
              <a:rPr lang="en" sz="1600">
                <a:latin typeface="Merriweather"/>
                <a:ea typeface="Merriweather"/>
                <a:cs typeface="Merriweather"/>
                <a:sym typeface="Merriweather"/>
              </a:rPr>
              <a:t> , </a:t>
            </a:r>
            <a:r>
              <a:rPr lang="en" sz="1600">
                <a:highlight>
                  <a:srgbClr val="D9EAD3"/>
                </a:highlight>
                <a:latin typeface="Merriweather"/>
                <a:ea typeface="Merriweather"/>
                <a:cs typeface="Merriweather"/>
                <a:sym typeface="Merriweather"/>
              </a:rPr>
              <a:t>small peptides</a:t>
            </a:r>
            <a:r>
              <a:rPr lang="en" sz="1600">
                <a:solidFill>
                  <a:schemeClr val="dk1"/>
                </a:solidFill>
                <a:latin typeface="Merriweather"/>
                <a:ea typeface="Merriweather"/>
                <a:cs typeface="Merriweather"/>
                <a:sym typeface="Merriweather"/>
              </a:rPr>
              <a:t>).</a:t>
            </a:r>
            <a:endParaRPr sz="800">
              <a:solidFill>
                <a:schemeClr val="dk1"/>
              </a:solidFill>
              <a:latin typeface="Merriweather"/>
              <a:ea typeface="Merriweather"/>
              <a:cs typeface="Merriweather"/>
              <a:sym typeface="Merriweather"/>
            </a:endParaRPr>
          </a:p>
          <a:p>
            <a:pPr indent="-342900" lvl="0" marL="457200" rtl="0" algn="l">
              <a:spcBef>
                <a:spcPts val="0"/>
              </a:spcBef>
              <a:spcAft>
                <a:spcPts val="0"/>
              </a:spcAft>
              <a:buClr>
                <a:srgbClr val="6AA84F"/>
              </a:buClr>
              <a:buSzPts val="1800"/>
              <a:buFont typeface="Merriweather"/>
              <a:buChar char="●"/>
            </a:pPr>
            <a:r>
              <a:rPr lang="en" sz="1800">
                <a:solidFill>
                  <a:schemeClr val="dk1"/>
                </a:solidFill>
                <a:latin typeface="Merriweather"/>
                <a:ea typeface="Merriweather"/>
                <a:cs typeface="Merriweather"/>
                <a:sym typeface="Merriweather"/>
              </a:rPr>
              <a:t>Mechanism :</a:t>
            </a:r>
            <a:endParaRPr sz="1800">
              <a:solidFill>
                <a:schemeClr val="dk1"/>
              </a:solidFill>
              <a:latin typeface="Merriweather"/>
              <a:ea typeface="Merriweather"/>
              <a:cs typeface="Merriweather"/>
              <a:sym typeface="Merriweather"/>
            </a:endParaRPr>
          </a:p>
          <a:p>
            <a:pPr indent="-330200" lvl="0" marL="457200" rtl="0" algn="l">
              <a:spcBef>
                <a:spcPts val="0"/>
              </a:spcBef>
              <a:spcAft>
                <a:spcPts val="0"/>
              </a:spcAft>
              <a:buClr>
                <a:srgbClr val="6AA84F"/>
              </a:buClr>
              <a:buSzPts val="1600"/>
              <a:buFont typeface="Merriweather"/>
              <a:buChar char="★"/>
            </a:pPr>
            <a:r>
              <a:rPr b="1" lang="en" sz="1600">
                <a:solidFill>
                  <a:srgbClr val="CC4125"/>
                </a:solidFill>
                <a:latin typeface="Merriweather"/>
                <a:ea typeface="Merriweather"/>
                <a:cs typeface="Merriweather"/>
                <a:sym typeface="Merriweather"/>
              </a:rPr>
              <a:t>Distention of the stomach </a:t>
            </a:r>
            <a:r>
              <a:rPr lang="en" sz="1600">
                <a:solidFill>
                  <a:srgbClr val="CC4125"/>
                </a:solidFill>
                <a:latin typeface="Merriweather"/>
                <a:ea typeface="Merriweather"/>
                <a:cs typeface="Merriweather"/>
                <a:sym typeface="Merriweather"/>
              </a:rPr>
              <a:t>stimulates mechanoreceptors,</a:t>
            </a:r>
            <a:r>
              <a:rPr lang="en" sz="1600">
                <a:solidFill>
                  <a:srgbClr val="6AA84F"/>
                </a:solidFill>
                <a:latin typeface="Merriweather"/>
                <a:ea typeface="Merriweather"/>
                <a:cs typeface="Merriweather"/>
                <a:sym typeface="Merriweather"/>
              </a:rPr>
              <a:t> </a:t>
            </a:r>
            <a:r>
              <a:rPr lang="en" sz="1600">
                <a:latin typeface="Merriweather"/>
                <a:ea typeface="Merriweather"/>
                <a:cs typeface="Merriweather"/>
                <a:sym typeface="Merriweather"/>
              </a:rPr>
              <a:t>which stimulate the parietal cells directly through short local (enteric) reflexes and by long vago-vagal reflexes. </a:t>
            </a:r>
            <a:endParaRPr sz="1600">
              <a:latin typeface="Merriweather"/>
              <a:ea typeface="Merriweather"/>
              <a:cs typeface="Merriweather"/>
              <a:sym typeface="Merriweather"/>
            </a:endParaRPr>
          </a:p>
          <a:p>
            <a:pPr indent="0" lvl="0" marL="457200" rtl="0" algn="l">
              <a:spcBef>
                <a:spcPts val="0"/>
              </a:spcBef>
              <a:spcAft>
                <a:spcPts val="0"/>
              </a:spcAft>
              <a:buNone/>
            </a:pPr>
            <a:r>
              <a:t/>
            </a:r>
            <a:endParaRPr sz="1600">
              <a:solidFill>
                <a:srgbClr val="6AA84F"/>
              </a:solidFill>
              <a:latin typeface="Merriweather"/>
              <a:ea typeface="Merriweather"/>
              <a:cs typeface="Merriweather"/>
              <a:sym typeface="Merriweather"/>
            </a:endParaRPr>
          </a:p>
          <a:p>
            <a:pPr indent="-330200" lvl="0" marL="457200" rtl="0" algn="l">
              <a:spcBef>
                <a:spcPts val="0"/>
              </a:spcBef>
              <a:spcAft>
                <a:spcPts val="0"/>
              </a:spcAft>
              <a:buClr>
                <a:srgbClr val="6AA84F"/>
              </a:buClr>
              <a:buSzPts val="1600"/>
              <a:buFont typeface="Merriweather"/>
              <a:buChar char="★"/>
            </a:pPr>
            <a:r>
              <a:rPr lang="en" sz="1600">
                <a:solidFill>
                  <a:srgbClr val="CC4125"/>
                </a:solidFill>
                <a:latin typeface="Merriweather"/>
                <a:ea typeface="Merriweather"/>
                <a:cs typeface="Merriweather"/>
                <a:sym typeface="Merriweather"/>
              </a:rPr>
              <a:t>Digested proteins in the stomach are also potent stimulators of gastric acid secretion,</a:t>
            </a:r>
            <a:r>
              <a:rPr lang="en" sz="1600">
                <a:solidFill>
                  <a:srgbClr val="6AA84F"/>
                </a:solidFill>
                <a:latin typeface="Merriweather"/>
                <a:ea typeface="Merriweather"/>
                <a:cs typeface="Merriweather"/>
                <a:sym typeface="Merriweather"/>
              </a:rPr>
              <a:t> </a:t>
            </a:r>
            <a:r>
              <a:rPr lang="en" sz="1600">
                <a:latin typeface="Merriweather"/>
                <a:ea typeface="Merriweather"/>
                <a:cs typeface="Merriweather"/>
                <a:sym typeface="Merriweather"/>
              </a:rPr>
              <a:t>an effect mediated through gastrin release. </a:t>
            </a:r>
            <a:r>
              <a:rPr lang="en" sz="1600">
                <a:solidFill>
                  <a:srgbClr val="674EA7"/>
                </a:solidFill>
                <a:latin typeface="Merriweather"/>
                <a:ea typeface="Merriweather"/>
                <a:cs typeface="Merriweather"/>
                <a:sym typeface="Merriweather"/>
              </a:rPr>
              <a:t>Several other chemicals, such as alcohol and caffeine, stimulate gastric acid secretion through mechanisms that are not well understood.</a:t>
            </a:r>
            <a:endParaRPr sz="1600">
              <a:solidFill>
                <a:srgbClr val="674EA7"/>
              </a:solidFill>
              <a:latin typeface="Merriweather"/>
              <a:ea typeface="Merriweather"/>
              <a:cs typeface="Merriweather"/>
              <a:sym typeface="Merriweather"/>
            </a:endParaRPr>
          </a:p>
        </p:txBody>
      </p:sp>
      <p:pic>
        <p:nvPicPr>
          <p:cNvPr id="234" name="Google Shape;234;p18"/>
          <p:cNvPicPr preferRelativeResize="0"/>
          <p:nvPr/>
        </p:nvPicPr>
        <p:blipFill rotWithShape="1">
          <a:blip r:embed="rId5">
            <a:alphaModFix/>
          </a:blip>
          <a:srcRect b="11685" l="3442" r="4764" t="8550"/>
          <a:stretch/>
        </p:blipFill>
        <p:spPr>
          <a:xfrm>
            <a:off x="9300650" y="15956100"/>
            <a:ext cx="4470600" cy="3100200"/>
          </a:xfrm>
          <a:prstGeom prst="rect">
            <a:avLst/>
          </a:prstGeom>
          <a:noFill/>
          <a:ln>
            <a:noFill/>
          </a:ln>
        </p:spPr>
      </p:pic>
      <p:cxnSp>
        <p:nvCxnSpPr>
          <p:cNvPr id="235" name="Google Shape;235;p18"/>
          <p:cNvCxnSpPr/>
          <p:nvPr/>
        </p:nvCxnSpPr>
        <p:spPr>
          <a:xfrm>
            <a:off x="2179475" y="16998000"/>
            <a:ext cx="366000" cy="0"/>
          </a:xfrm>
          <a:prstGeom prst="straightConnector1">
            <a:avLst/>
          </a:prstGeom>
          <a:noFill/>
          <a:ln cap="flat" cmpd="sng" w="9525">
            <a:solidFill>
              <a:srgbClr val="B6D7A8"/>
            </a:solidFill>
            <a:prstDash val="solid"/>
            <a:round/>
            <a:headEnd len="med" w="med" type="none"/>
            <a:tailEnd len="med" w="med" type="triangle"/>
          </a:ln>
        </p:spPr>
      </p:cxnSp>
      <p:sp>
        <p:nvSpPr>
          <p:cNvPr id="236" name="Google Shape;236;p18"/>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Three</a:t>
            </a:r>
            <a:endParaRPr sz="3500">
              <a:latin typeface="Oswald"/>
              <a:ea typeface="Oswald"/>
              <a:cs typeface="Oswald"/>
              <a:sym typeface="Oswald"/>
            </a:endParaRPr>
          </a:p>
        </p:txBody>
      </p:sp>
      <p:sp>
        <p:nvSpPr>
          <p:cNvPr id="237" name="Google Shape;237;p18"/>
          <p:cNvSpPr txBox="1"/>
          <p:nvPr/>
        </p:nvSpPr>
        <p:spPr>
          <a:xfrm>
            <a:off x="3548875" y="9250500"/>
            <a:ext cx="3219600" cy="86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Merriweather"/>
                <a:ea typeface="Merriweather"/>
                <a:cs typeface="Merriweather"/>
                <a:sym typeface="Merriweather"/>
              </a:rPr>
              <a:t>Figure 3-12</a:t>
            </a:r>
            <a:endParaRPr b="1" sz="2200">
              <a:latin typeface="Merriweather"/>
              <a:ea typeface="Merriweather"/>
              <a:cs typeface="Merriweather"/>
              <a:sym typeface="Merriweather"/>
            </a:endParaRPr>
          </a:p>
        </p:txBody>
      </p:sp>
      <p:sp>
        <p:nvSpPr>
          <p:cNvPr id="238" name="Google Shape;238;p18"/>
          <p:cNvSpPr txBox="1"/>
          <p:nvPr/>
        </p:nvSpPr>
        <p:spPr>
          <a:xfrm>
            <a:off x="10320225" y="14911875"/>
            <a:ext cx="1887300" cy="104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Merriweather"/>
                <a:ea typeface="Merriweather"/>
                <a:cs typeface="Merriweather"/>
                <a:sym typeface="Merriweather"/>
              </a:rPr>
              <a:t>Figure 3-13</a:t>
            </a:r>
            <a:endParaRPr b="1" sz="2200">
              <a:latin typeface="Merriweather"/>
              <a:ea typeface="Merriweather"/>
              <a:cs typeface="Merriweather"/>
              <a:sym typeface="Merriweather"/>
            </a:endParaRPr>
          </a:p>
        </p:txBody>
      </p:sp>
      <p:sp>
        <p:nvSpPr>
          <p:cNvPr id="239" name="Google Shape;239;p18"/>
          <p:cNvSpPr txBox="1"/>
          <p:nvPr/>
        </p:nvSpPr>
        <p:spPr>
          <a:xfrm>
            <a:off x="10472625" y="18998800"/>
            <a:ext cx="1887300" cy="57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Merriweather"/>
                <a:ea typeface="Merriweather"/>
                <a:cs typeface="Merriweather"/>
                <a:sym typeface="Merriweather"/>
              </a:rPr>
              <a:t>Figure 3-14</a:t>
            </a:r>
            <a:endParaRPr b="1" sz="2200">
              <a:latin typeface="Merriweather"/>
              <a:ea typeface="Merriweather"/>
              <a:cs typeface="Merriweather"/>
              <a:sym typeface="Merriweather"/>
            </a:endParaRPr>
          </a:p>
        </p:txBody>
      </p:sp>
      <p:sp>
        <p:nvSpPr>
          <p:cNvPr id="240" name="Google Shape;240;p18"/>
          <p:cNvSpPr txBox="1"/>
          <p:nvPr/>
        </p:nvSpPr>
        <p:spPr>
          <a:xfrm>
            <a:off x="9690100" y="7220900"/>
            <a:ext cx="3108000" cy="96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B45F06"/>
                </a:solidFill>
                <a:latin typeface="Merriweather"/>
                <a:ea typeface="Merriweather"/>
                <a:cs typeface="Merriweather"/>
                <a:sym typeface="Merriweather"/>
              </a:rPr>
              <a:t>Salivary secretion is the opposite (at high secretion rates there is high NaCl concentration) </a:t>
            </a:r>
            <a:endParaRPr>
              <a:solidFill>
                <a:srgbClr val="B45F06"/>
              </a:solidFill>
              <a:latin typeface="Merriweather"/>
              <a:ea typeface="Merriweather"/>
              <a:cs typeface="Merriweather"/>
              <a:sym typeface="Merriweath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19"/>
          <p:cNvSpPr/>
          <p:nvPr/>
        </p:nvSpPr>
        <p:spPr>
          <a:xfrm>
            <a:off x="0" y="3704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46" name="Google Shape;246;p19"/>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47" name="Google Shape;247;p19"/>
          <p:cNvSpPr txBox="1"/>
          <p:nvPr/>
        </p:nvSpPr>
        <p:spPr>
          <a:xfrm>
            <a:off x="1880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6</a:t>
            </a:r>
            <a:endParaRPr sz="4500">
              <a:solidFill>
                <a:srgbClr val="FFFFFF"/>
              </a:solidFill>
              <a:latin typeface="Oswald"/>
              <a:ea typeface="Oswald"/>
              <a:cs typeface="Oswald"/>
              <a:sym typeface="Oswald"/>
            </a:endParaRPr>
          </a:p>
        </p:txBody>
      </p:sp>
      <p:sp>
        <p:nvSpPr>
          <p:cNvPr id="248" name="Google Shape;248;p19"/>
          <p:cNvSpPr txBox="1"/>
          <p:nvPr/>
        </p:nvSpPr>
        <p:spPr>
          <a:xfrm>
            <a:off x="929925" y="321600"/>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900">
                <a:solidFill>
                  <a:srgbClr val="FFFFFF"/>
                </a:solidFill>
                <a:latin typeface="Oswald"/>
                <a:ea typeface="Oswald"/>
                <a:cs typeface="Oswald"/>
                <a:sym typeface="Oswald"/>
              </a:rPr>
              <a:t>PHYSIOLOGY OF THE STOMACH AND REGULATION OF GASTRIC SECRETIONS </a:t>
            </a:r>
            <a:endParaRPr sz="2900">
              <a:solidFill>
                <a:srgbClr val="FFFFFF"/>
              </a:solidFill>
              <a:latin typeface="Oswald"/>
              <a:ea typeface="Oswald"/>
              <a:cs typeface="Oswald"/>
              <a:sym typeface="Oswald"/>
            </a:endParaRPr>
          </a:p>
        </p:txBody>
      </p:sp>
      <p:pic>
        <p:nvPicPr>
          <p:cNvPr id="249" name="Google Shape;249;p19"/>
          <p:cNvPicPr preferRelativeResize="0"/>
          <p:nvPr/>
        </p:nvPicPr>
        <p:blipFill rotWithShape="1">
          <a:blip r:embed="rId3">
            <a:alphaModFix/>
          </a:blip>
          <a:srcRect b="8482" l="5709" r="7121" t="7779"/>
          <a:stretch/>
        </p:blipFill>
        <p:spPr>
          <a:xfrm>
            <a:off x="9299700" y="2558475"/>
            <a:ext cx="4278000" cy="3091200"/>
          </a:xfrm>
          <a:prstGeom prst="rect">
            <a:avLst/>
          </a:prstGeom>
          <a:noFill/>
          <a:ln>
            <a:noFill/>
          </a:ln>
        </p:spPr>
      </p:pic>
      <p:sp>
        <p:nvSpPr>
          <p:cNvPr id="250" name="Google Shape;250;p19"/>
          <p:cNvSpPr/>
          <p:nvPr/>
        </p:nvSpPr>
        <p:spPr>
          <a:xfrm>
            <a:off x="991325" y="1898950"/>
            <a:ext cx="8074800" cy="4866900"/>
          </a:xfrm>
          <a:prstGeom prst="round1Rect">
            <a:avLst>
              <a:gd fmla="val 16667" name="adj"/>
            </a:avLst>
          </a:prstGeom>
          <a:noFill/>
          <a:ln cap="flat" cmpd="sng" w="28575">
            <a:solidFill>
              <a:srgbClr val="D9D9D9"/>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1" name="Google Shape;251;p19"/>
          <p:cNvGrpSpPr/>
          <p:nvPr/>
        </p:nvGrpSpPr>
        <p:grpSpPr>
          <a:xfrm>
            <a:off x="248698" y="1670348"/>
            <a:ext cx="4422293" cy="868700"/>
            <a:chOff x="3515000" y="3100757"/>
            <a:chExt cx="282025" cy="67650"/>
          </a:xfrm>
        </p:grpSpPr>
        <p:sp>
          <p:nvSpPr>
            <p:cNvPr id="252" name="Google Shape;252;p19"/>
            <p:cNvSpPr/>
            <p:nvPr/>
          </p:nvSpPr>
          <p:spPr>
            <a:xfrm>
              <a:off x="3515000" y="3100757"/>
              <a:ext cx="282025" cy="67650"/>
            </a:xfrm>
            <a:custGeom>
              <a:rect b="b" l="l" r="r" t="t"/>
              <a:pathLst>
                <a:path extrusionOk="0" h="2706" w="11281">
                  <a:moveTo>
                    <a:pt x="1349" y="0"/>
                  </a:moveTo>
                  <a:cubicBezTo>
                    <a:pt x="606" y="0"/>
                    <a:pt x="0" y="606"/>
                    <a:pt x="0" y="1356"/>
                  </a:cubicBezTo>
                  <a:cubicBezTo>
                    <a:pt x="0" y="2099"/>
                    <a:pt x="606" y="2705"/>
                    <a:pt x="1349" y="2705"/>
                  </a:cubicBezTo>
                  <a:lnTo>
                    <a:pt x="9924" y="2705"/>
                  </a:lnTo>
                  <a:cubicBezTo>
                    <a:pt x="10674" y="2705"/>
                    <a:pt x="11280" y="2099"/>
                    <a:pt x="11280" y="1356"/>
                  </a:cubicBezTo>
                  <a:cubicBezTo>
                    <a:pt x="11280" y="606"/>
                    <a:pt x="10674" y="0"/>
                    <a:pt x="9924" y="0"/>
                  </a:cubicBezTo>
                  <a:close/>
                </a:path>
              </a:pathLst>
            </a:cu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FFFFFF"/>
                  </a:solidFill>
                  <a:latin typeface="Merriweather"/>
                  <a:ea typeface="Merriweather"/>
                  <a:cs typeface="Merriweather"/>
                  <a:sym typeface="Merriweather"/>
                </a:rPr>
                <a:t>intestinal phase</a:t>
              </a:r>
              <a:endParaRPr b="1" sz="2200">
                <a:solidFill>
                  <a:srgbClr val="FFFFFF"/>
                </a:solidFill>
                <a:latin typeface="Merriweather"/>
                <a:ea typeface="Merriweather"/>
                <a:cs typeface="Merriweather"/>
                <a:sym typeface="Merriweather"/>
              </a:endParaRPr>
            </a:p>
          </p:txBody>
        </p:sp>
        <p:sp>
          <p:nvSpPr>
            <p:cNvPr id="253" name="Google Shape;253;p19"/>
            <p:cNvSpPr/>
            <p:nvPr/>
          </p:nvSpPr>
          <p:spPr>
            <a:xfrm>
              <a:off x="3521850" y="3106444"/>
              <a:ext cx="56275" cy="56275"/>
            </a:xfrm>
            <a:custGeom>
              <a:rect b="b" l="l" r="r" t="t"/>
              <a:pathLst>
                <a:path extrusionOk="0" h="2251" w="2251">
                  <a:moveTo>
                    <a:pt x="1125" y="1"/>
                  </a:moveTo>
                  <a:cubicBezTo>
                    <a:pt x="505" y="1"/>
                    <a:pt x="0" y="506"/>
                    <a:pt x="0" y="1126"/>
                  </a:cubicBezTo>
                  <a:cubicBezTo>
                    <a:pt x="0" y="1746"/>
                    <a:pt x="505" y="2251"/>
                    <a:pt x="1125" y="2251"/>
                  </a:cubicBezTo>
                  <a:cubicBezTo>
                    <a:pt x="1745" y="2251"/>
                    <a:pt x="2250" y="1746"/>
                    <a:pt x="2250" y="1126"/>
                  </a:cubicBezTo>
                  <a:cubicBezTo>
                    <a:pt x="2250" y="506"/>
                    <a:pt x="1745" y="1"/>
                    <a:pt x="112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Merriweather"/>
                  <a:ea typeface="Merriweather"/>
                  <a:cs typeface="Merriweather"/>
                  <a:sym typeface="Merriweather"/>
                </a:rPr>
                <a:t>3</a:t>
              </a:r>
              <a:endParaRPr b="1" sz="2200">
                <a:solidFill>
                  <a:srgbClr val="000000"/>
                </a:solidFill>
                <a:latin typeface="Merriweather"/>
                <a:ea typeface="Merriweather"/>
                <a:cs typeface="Merriweather"/>
                <a:sym typeface="Merriweather"/>
              </a:endParaRPr>
            </a:p>
          </p:txBody>
        </p:sp>
      </p:grpSp>
      <p:sp>
        <p:nvSpPr>
          <p:cNvPr id="254" name="Google Shape;254;p19"/>
          <p:cNvSpPr txBox="1"/>
          <p:nvPr/>
        </p:nvSpPr>
        <p:spPr>
          <a:xfrm>
            <a:off x="904550" y="2539050"/>
            <a:ext cx="8074800" cy="33804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Font typeface="Merriweather"/>
              <a:buChar char="●"/>
            </a:pPr>
            <a:r>
              <a:rPr lang="en" sz="1600">
                <a:solidFill>
                  <a:schemeClr val="dk1"/>
                </a:solidFill>
                <a:highlight>
                  <a:srgbClr val="D9EAD3"/>
                </a:highlight>
                <a:latin typeface="Merriweather"/>
                <a:ea typeface="Merriweather"/>
                <a:cs typeface="Merriweather"/>
                <a:sym typeface="Merriweather"/>
              </a:rPr>
              <a:t>10%</a:t>
            </a:r>
            <a:r>
              <a:rPr lang="en" sz="1600">
                <a:solidFill>
                  <a:schemeClr val="dk1"/>
                </a:solidFill>
                <a:latin typeface="Merriweather"/>
                <a:ea typeface="Merriweather"/>
                <a:cs typeface="Merriweather"/>
                <a:sym typeface="Merriweather"/>
              </a:rPr>
              <a:t> of HCL is secreted in this phase.</a:t>
            </a:r>
            <a:endParaRPr sz="1600">
              <a:solidFill>
                <a:schemeClr val="dk1"/>
              </a:solidFill>
              <a:latin typeface="Merriweather"/>
              <a:ea typeface="Merriweather"/>
              <a:cs typeface="Merriweather"/>
              <a:sym typeface="Merriweather"/>
            </a:endParaRPr>
          </a:p>
          <a:p>
            <a:pPr indent="-330200" lvl="0" marL="457200" rtl="0" algn="l">
              <a:spcBef>
                <a:spcPts val="0"/>
              </a:spcBef>
              <a:spcAft>
                <a:spcPts val="0"/>
              </a:spcAft>
              <a:buClr>
                <a:schemeClr val="dk1"/>
              </a:buClr>
              <a:buSzPts val="1600"/>
              <a:buFont typeface="Merriweather"/>
              <a:buChar char="●"/>
            </a:pPr>
            <a:r>
              <a:rPr lang="en" sz="1600">
                <a:solidFill>
                  <a:schemeClr val="dk1"/>
                </a:solidFill>
                <a:latin typeface="Merriweather"/>
                <a:ea typeface="Merriweather"/>
                <a:cs typeface="Merriweather"/>
                <a:sym typeface="Merriweather"/>
              </a:rPr>
              <a:t>when chyme enters duodenum.</a:t>
            </a:r>
            <a:endParaRPr sz="1600">
              <a:solidFill>
                <a:schemeClr val="dk1"/>
              </a:solidFill>
              <a:latin typeface="Merriweather"/>
              <a:ea typeface="Merriweather"/>
              <a:cs typeface="Merriweather"/>
              <a:sym typeface="Merriweather"/>
            </a:endParaRPr>
          </a:p>
          <a:p>
            <a:pPr indent="-330200" lvl="0" marL="457200" rtl="0" algn="l">
              <a:spcBef>
                <a:spcPts val="0"/>
              </a:spcBef>
              <a:spcAft>
                <a:spcPts val="0"/>
              </a:spcAft>
              <a:buClr>
                <a:schemeClr val="dk1"/>
              </a:buClr>
              <a:buSzPts val="1600"/>
              <a:buFont typeface="Merriweather"/>
              <a:buChar char="●"/>
            </a:pPr>
            <a:r>
              <a:rPr lang="en" sz="1600">
                <a:solidFill>
                  <a:schemeClr val="dk1"/>
                </a:solidFill>
                <a:latin typeface="Merriweather"/>
                <a:ea typeface="Merriweather"/>
                <a:cs typeface="Merriweather"/>
                <a:sym typeface="Merriweather"/>
              </a:rPr>
              <a:t>Stimuli            (</a:t>
            </a:r>
            <a:r>
              <a:rPr lang="en" sz="1600">
                <a:solidFill>
                  <a:schemeClr val="dk1"/>
                </a:solidFill>
                <a:highlight>
                  <a:srgbClr val="D9EAD3"/>
                </a:highlight>
                <a:latin typeface="Merriweather"/>
                <a:ea typeface="Merriweather"/>
                <a:cs typeface="Merriweather"/>
                <a:sym typeface="Merriweather"/>
              </a:rPr>
              <a:t>protein digestion products in the duodenum</a:t>
            </a:r>
            <a:r>
              <a:rPr lang="en" sz="1600">
                <a:solidFill>
                  <a:schemeClr val="dk1"/>
                </a:solidFill>
                <a:latin typeface="Merriweather"/>
                <a:ea typeface="Merriweather"/>
                <a:cs typeface="Merriweather"/>
                <a:sym typeface="Merriweather"/>
              </a:rPr>
              <a:t>).</a:t>
            </a:r>
            <a:endParaRPr sz="1600">
              <a:solidFill>
                <a:schemeClr val="dk1"/>
              </a:solidFill>
              <a:latin typeface="Merriweather"/>
              <a:ea typeface="Merriweather"/>
              <a:cs typeface="Merriweather"/>
              <a:sym typeface="Merriweather"/>
            </a:endParaRPr>
          </a:p>
          <a:p>
            <a:pPr indent="-330200" lvl="0" marL="457200" rtl="0" algn="l">
              <a:spcBef>
                <a:spcPts val="0"/>
              </a:spcBef>
              <a:spcAft>
                <a:spcPts val="0"/>
              </a:spcAft>
              <a:buClr>
                <a:schemeClr val="dk1"/>
              </a:buClr>
              <a:buSzPts val="1600"/>
              <a:buFont typeface="Merriweather"/>
              <a:buChar char="●"/>
            </a:pPr>
            <a:r>
              <a:rPr lang="en" sz="1600">
                <a:solidFill>
                  <a:schemeClr val="dk1"/>
                </a:solidFill>
                <a:latin typeface="Merriweather"/>
                <a:ea typeface="Merriweather"/>
                <a:cs typeface="Merriweather"/>
                <a:sym typeface="Merriweather"/>
              </a:rPr>
              <a:t>Mechanism :-</a:t>
            </a:r>
            <a:endParaRPr sz="1600">
              <a:solidFill>
                <a:schemeClr val="dk1"/>
              </a:solidFill>
              <a:latin typeface="Merriweather"/>
              <a:ea typeface="Merriweather"/>
              <a:cs typeface="Merriweather"/>
              <a:sym typeface="Merriweather"/>
            </a:endParaRPr>
          </a:p>
          <a:p>
            <a:pPr indent="-330200" lvl="0" marL="914400" rtl="0" algn="l">
              <a:spcBef>
                <a:spcPts val="480"/>
              </a:spcBef>
              <a:spcAft>
                <a:spcPts val="0"/>
              </a:spcAft>
              <a:buClr>
                <a:srgbClr val="674EA7"/>
              </a:buClr>
              <a:buSzPts val="1600"/>
              <a:buFont typeface="Merriweather"/>
              <a:buChar char="-"/>
            </a:pPr>
            <a:r>
              <a:rPr lang="en" sz="1600">
                <a:solidFill>
                  <a:srgbClr val="674EA7"/>
                </a:solidFill>
                <a:latin typeface="Merriweather"/>
                <a:ea typeface="Merriweather"/>
                <a:cs typeface="Merriweather"/>
                <a:sym typeface="Merriweather"/>
              </a:rPr>
              <a:t>protein digestion products in the duodenum stimulate gastric acid secretion through the action of the circulating amino acids on the parietal cells. </a:t>
            </a:r>
            <a:endParaRPr sz="1600">
              <a:solidFill>
                <a:srgbClr val="674EA7"/>
              </a:solidFill>
              <a:latin typeface="Merriweather"/>
              <a:ea typeface="Merriweather"/>
              <a:cs typeface="Merriweather"/>
              <a:sym typeface="Merriweather"/>
            </a:endParaRPr>
          </a:p>
          <a:p>
            <a:pPr indent="-330200" lvl="0" marL="914400" rtl="0" algn="l">
              <a:spcBef>
                <a:spcPts val="480"/>
              </a:spcBef>
              <a:spcAft>
                <a:spcPts val="0"/>
              </a:spcAft>
              <a:buClr>
                <a:srgbClr val="674EA7"/>
              </a:buClr>
              <a:buSzPts val="1600"/>
              <a:buFont typeface="Merriweather"/>
              <a:buChar char="-"/>
            </a:pPr>
            <a:r>
              <a:rPr lang="en" sz="1600">
                <a:solidFill>
                  <a:srgbClr val="674EA7"/>
                </a:solidFill>
                <a:latin typeface="Merriweather"/>
                <a:ea typeface="Merriweather"/>
                <a:cs typeface="Merriweather"/>
                <a:sym typeface="Merriweather"/>
              </a:rPr>
              <a:t>Distention of the small intestine, probably via the release of the hormone </a:t>
            </a:r>
            <a:r>
              <a:rPr lang="en" sz="1600" u="sng">
                <a:solidFill>
                  <a:srgbClr val="674EA7"/>
                </a:solidFill>
                <a:latin typeface="Merriweather"/>
                <a:ea typeface="Merriweather"/>
                <a:cs typeface="Merriweather"/>
                <a:sym typeface="Merriweather"/>
              </a:rPr>
              <a:t>entero-oxyntin</a:t>
            </a:r>
            <a:r>
              <a:rPr lang="en" sz="1600">
                <a:solidFill>
                  <a:srgbClr val="674EA7"/>
                </a:solidFill>
                <a:latin typeface="Merriweather"/>
                <a:ea typeface="Merriweather"/>
                <a:cs typeface="Merriweather"/>
                <a:sym typeface="Merriweather"/>
              </a:rPr>
              <a:t> from intestinal endocrine cells, stimulates acid secretion.</a:t>
            </a:r>
            <a:endParaRPr sz="1600">
              <a:solidFill>
                <a:srgbClr val="674EA7"/>
              </a:solidFill>
              <a:latin typeface="Merriweather"/>
              <a:ea typeface="Merriweather"/>
              <a:cs typeface="Merriweather"/>
              <a:sym typeface="Merriweather"/>
            </a:endParaRPr>
          </a:p>
          <a:p>
            <a:pPr indent="0" lvl="0" marL="914400" rtl="0" algn="l">
              <a:spcBef>
                <a:spcPts val="480"/>
              </a:spcBef>
              <a:spcAft>
                <a:spcPts val="0"/>
              </a:spcAft>
              <a:buNone/>
            </a:pPr>
            <a:r>
              <a:t/>
            </a:r>
            <a:endParaRPr sz="1600">
              <a:solidFill>
                <a:srgbClr val="674EA7"/>
              </a:solidFill>
              <a:latin typeface="Merriweather"/>
              <a:ea typeface="Merriweather"/>
              <a:cs typeface="Merriweather"/>
              <a:sym typeface="Merriweather"/>
            </a:endParaRPr>
          </a:p>
          <a:p>
            <a:pPr indent="-342900" lvl="0" marL="457200" rtl="0" algn="l">
              <a:spcBef>
                <a:spcPts val="0"/>
              </a:spcBef>
              <a:spcAft>
                <a:spcPts val="0"/>
              </a:spcAft>
              <a:buClr>
                <a:srgbClr val="274E13"/>
              </a:buClr>
              <a:buSzPts val="1800"/>
              <a:buFont typeface="Merriweather"/>
              <a:buChar char="●"/>
            </a:pPr>
            <a:r>
              <a:rPr b="1" lang="en" sz="1800">
                <a:solidFill>
                  <a:srgbClr val="274E13"/>
                </a:solidFill>
                <a:highlight>
                  <a:srgbClr val="D9EAD3"/>
                </a:highlight>
                <a:latin typeface="Merriweather"/>
                <a:ea typeface="Merriweather"/>
                <a:cs typeface="Merriweather"/>
                <a:sym typeface="Merriweather"/>
              </a:rPr>
              <a:t>Inhibitory hormones (</a:t>
            </a:r>
            <a:r>
              <a:rPr b="1" lang="en" sz="1800" u="sng">
                <a:solidFill>
                  <a:srgbClr val="274E13"/>
                </a:solidFill>
                <a:highlight>
                  <a:srgbClr val="D9EAD3"/>
                </a:highlight>
                <a:latin typeface="Merriweather"/>
                <a:ea typeface="Merriweather"/>
                <a:cs typeface="Merriweather"/>
                <a:sym typeface="Merriweather"/>
              </a:rPr>
              <a:t>Enterogastrones</a:t>
            </a:r>
            <a:r>
              <a:rPr b="1" lang="en" sz="1800">
                <a:solidFill>
                  <a:srgbClr val="274E13"/>
                </a:solidFill>
                <a:highlight>
                  <a:srgbClr val="D9EAD3"/>
                </a:highlight>
                <a:latin typeface="Merriweather"/>
                <a:ea typeface="Merriweather"/>
                <a:cs typeface="Merriweather"/>
                <a:sym typeface="Merriweather"/>
              </a:rPr>
              <a:t>):</a:t>
            </a:r>
            <a:endParaRPr b="1" sz="1800">
              <a:solidFill>
                <a:srgbClr val="274E13"/>
              </a:solidFill>
              <a:highlight>
                <a:srgbClr val="D9EAD3"/>
              </a:highlight>
              <a:latin typeface="Merriweather"/>
              <a:ea typeface="Merriweather"/>
              <a:cs typeface="Merriweather"/>
              <a:sym typeface="Merriweather"/>
            </a:endParaRPr>
          </a:p>
          <a:p>
            <a:pPr indent="-330200" lvl="0" marL="457200" rtl="0" algn="l">
              <a:spcBef>
                <a:spcPts val="0"/>
              </a:spcBef>
              <a:spcAft>
                <a:spcPts val="0"/>
              </a:spcAft>
              <a:buClr>
                <a:srgbClr val="D9EAD3"/>
              </a:buClr>
              <a:buSzPts val="1600"/>
              <a:buFont typeface="Merriweather"/>
              <a:buChar char="★"/>
            </a:pPr>
            <a:r>
              <a:rPr b="1" lang="en" sz="1600">
                <a:solidFill>
                  <a:srgbClr val="6AA84F"/>
                </a:solidFill>
                <a:latin typeface="Merriweather"/>
                <a:ea typeface="Merriweather"/>
                <a:cs typeface="Merriweather"/>
                <a:sym typeface="Merriweather"/>
              </a:rPr>
              <a:t>Somatostatin (D-cells) in antrum.</a:t>
            </a:r>
            <a:endParaRPr sz="1600">
              <a:solidFill>
                <a:srgbClr val="6AA84F"/>
              </a:solidFill>
              <a:latin typeface="Merriweather"/>
              <a:ea typeface="Merriweather"/>
              <a:cs typeface="Merriweather"/>
              <a:sym typeface="Merriweather"/>
            </a:endParaRPr>
          </a:p>
          <a:p>
            <a:pPr indent="-330200" lvl="0" marL="457200" rtl="0" algn="l">
              <a:spcBef>
                <a:spcPts val="0"/>
              </a:spcBef>
              <a:spcAft>
                <a:spcPts val="0"/>
              </a:spcAft>
              <a:buClr>
                <a:srgbClr val="D9EAD3"/>
              </a:buClr>
              <a:buSzPts val="1600"/>
              <a:buFont typeface="Merriweather"/>
              <a:buChar char="★"/>
            </a:pPr>
            <a:r>
              <a:rPr b="1" lang="en" sz="1600">
                <a:solidFill>
                  <a:srgbClr val="6AA84F"/>
                </a:solidFill>
                <a:latin typeface="Merriweather"/>
                <a:ea typeface="Merriweather"/>
                <a:cs typeface="Merriweather"/>
                <a:sym typeface="Merriweather"/>
              </a:rPr>
              <a:t>Secretin (S-cells) in duodenum.</a:t>
            </a:r>
            <a:endParaRPr sz="1600">
              <a:solidFill>
                <a:srgbClr val="6AA84F"/>
              </a:solidFill>
              <a:latin typeface="Merriweather"/>
              <a:ea typeface="Merriweather"/>
              <a:cs typeface="Merriweather"/>
              <a:sym typeface="Merriweather"/>
            </a:endParaRPr>
          </a:p>
          <a:p>
            <a:pPr indent="-330200" lvl="0" marL="457200" rtl="0" algn="l">
              <a:spcBef>
                <a:spcPts val="0"/>
              </a:spcBef>
              <a:spcAft>
                <a:spcPts val="0"/>
              </a:spcAft>
              <a:buClr>
                <a:srgbClr val="D9EAD3"/>
              </a:buClr>
              <a:buSzPts val="1600"/>
              <a:buFont typeface="Merriweather"/>
              <a:buChar char="★"/>
            </a:pPr>
            <a:r>
              <a:rPr b="1" lang="en" sz="1600">
                <a:solidFill>
                  <a:srgbClr val="6AA84F"/>
                </a:solidFill>
                <a:latin typeface="Merriweather"/>
                <a:ea typeface="Merriweather"/>
                <a:cs typeface="Merriweather"/>
                <a:sym typeface="Merriweather"/>
              </a:rPr>
              <a:t>Glucose-dependent insulinotropic peptide (GIP) (K-cells) in duodenum.</a:t>
            </a:r>
            <a:endParaRPr sz="1600">
              <a:solidFill>
                <a:srgbClr val="6AA84F"/>
              </a:solidFill>
              <a:latin typeface="Merriweather"/>
              <a:ea typeface="Merriweather"/>
              <a:cs typeface="Merriweather"/>
              <a:sym typeface="Merriweather"/>
            </a:endParaRPr>
          </a:p>
          <a:p>
            <a:pPr indent="0" lvl="0" marL="0" rtl="0" algn="l">
              <a:spcBef>
                <a:spcPts val="480"/>
              </a:spcBef>
              <a:spcAft>
                <a:spcPts val="0"/>
              </a:spcAft>
              <a:buNone/>
            </a:pPr>
            <a:r>
              <a:t/>
            </a:r>
            <a:endParaRPr>
              <a:solidFill>
                <a:srgbClr val="674EA7"/>
              </a:solidFill>
              <a:latin typeface="Merriweather"/>
              <a:ea typeface="Merriweather"/>
              <a:cs typeface="Merriweather"/>
              <a:sym typeface="Merriweather"/>
            </a:endParaRPr>
          </a:p>
          <a:p>
            <a:pPr indent="0" lvl="0" marL="914400" rtl="0" algn="l">
              <a:spcBef>
                <a:spcPts val="0"/>
              </a:spcBef>
              <a:spcAft>
                <a:spcPts val="0"/>
              </a:spcAft>
              <a:buNone/>
            </a:pPr>
            <a:r>
              <a:t/>
            </a:r>
            <a:endParaRPr>
              <a:solidFill>
                <a:srgbClr val="674EA7"/>
              </a:solidFill>
              <a:latin typeface="Merriweather"/>
              <a:ea typeface="Merriweather"/>
              <a:cs typeface="Merriweather"/>
              <a:sym typeface="Merriweather"/>
            </a:endParaRPr>
          </a:p>
        </p:txBody>
      </p:sp>
      <p:cxnSp>
        <p:nvCxnSpPr>
          <p:cNvPr id="255" name="Google Shape;255;p19"/>
          <p:cNvCxnSpPr/>
          <p:nvPr/>
        </p:nvCxnSpPr>
        <p:spPr>
          <a:xfrm>
            <a:off x="2315667" y="3277009"/>
            <a:ext cx="425100" cy="600"/>
          </a:xfrm>
          <a:prstGeom prst="bentConnector3">
            <a:avLst>
              <a:gd fmla="val 50000" name="adj1"/>
            </a:avLst>
          </a:prstGeom>
          <a:noFill/>
          <a:ln cap="flat" cmpd="sng" w="9525">
            <a:solidFill>
              <a:srgbClr val="B6D7A8"/>
            </a:solidFill>
            <a:prstDash val="solid"/>
            <a:round/>
            <a:headEnd len="med" w="med" type="none"/>
            <a:tailEnd len="med" w="med" type="stealth"/>
          </a:ln>
        </p:spPr>
      </p:cxnSp>
      <p:graphicFrame>
        <p:nvGraphicFramePr>
          <p:cNvPr id="256" name="Google Shape;256;p19"/>
          <p:cNvGraphicFramePr/>
          <p:nvPr/>
        </p:nvGraphicFramePr>
        <p:xfrm>
          <a:off x="919746" y="9127269"/>
          <a:ext cx="3000000" cy="3000000"/>
        </p:xfrm>
        <a:graphic>
          <a:graphicData uri="http://schemas.openxmlformats.org/drawingml/2006/table">
            <a:tbl>
              <a:tblPr>
                <a:noFill/>
                <a:tableStyleId>{44415498-8574-45DD-A741-3EA023F7B8CD}</a:tableStyleId>
              </a:tblPr>
              <a:tblGrid>
                <a:gridCol w="2403050"/>
                <a:gridCol w="2222300"/>
                <a:gridCol w="2196825"/>
                <a:gridCol w="4780575"/>
              </a:tblGrid>
              <a:tr h="871825">
                <a:tc>
                  <a:txBody>
                    <a:bodyPr/>
                    <a:lstStyle/>
                    <a:p>
                      <a:pPr indent="0" lvl="0" marL="0" marR="0" rtl="0" algn="ctr">
                        <a:lnSpc>
                          <a:spcPct val="115000"/>
                        </a:lnSpc>
                        <a:spcBef>
                          <a:spcPts val="0"/>
                        </a:spcBef>
                        <a:spcAft>
                          <a:spcPts val="0"/>
                        </a:spcAft>
                        <a:buNone/>
                      </a:pPr>
                      <a:r>
                        <a:rPr b="1" lang="en" sz="1800" u="none" cap="none" strike="noStrike">
                          <a:solidFill>
                            <a:srgbClr val="FFFFFF"/>
                          </a:solidFill>
                          <a:latin typeface="Merriweather"/>
                          <a:ea typeface="Merriweather"/>
                          <a:cs typeface="Merriweather"/>
                          <a:sym typeface="Merriweather"/>
                        </a:rPr>
                        <a:t>Hormone</a:t>
                      </a:r>
                      <a:endParaRPr b="1" sz="1800" u="none" cap="none" strike="noStrike">
                        <a:solidFill>
                          <a:srgbClr val="FFFFFF"/>
                        </a:solidFill>
                        <a:latin typeface="Merriweather"/>
                        <a:ea typeface="Merriweather"/>
                        <a:cs typeface="Merriweather"/>
                        <a:sym typeface="Merriweather"/>
                      </a:endParaRPr>
                    </a:p>
                  </a:txBody>
                  <a:tcPr marT="7575" marB="7575" marR="7575" marL="757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B6D7A8"/>
                    </a:solidFill>
                  </a:tcPr>
                </a:tc>
                <a:tc>
                  <a:txBody>
                    <a:bodyPr/>
                    <a:lstStyle/>
                    <a:p>
                      <a:pPr indent="0" lvl="0" marL="0" marR="0" rtl="0" algn="ctr">
                        <a:lnSpc>
                          <a:spcPct val="115000"/>
                        </a:lnSpc>
                        <a:spcBef>
                          <a:spcPts val="0"/>
                        </a:spcBef>
                        <a:spcAft>
                          <a:spcPts val="0"/>
                        </a:spcAft>
                        <a:buNone/>
                      </a:pPr>
                      <a:r>
                        <a:rPr b="1" lang="en" sz="1800" u="none" cap="none" strike="noStrike">
                          <a:solidFill>
                            <a:srgbClr val="FFFFFF"/>
                          </a:solidFill>
                          <a:latin typeface="Merriweather"/>
                          <a:ea typeface="Merriweather"/>
                          <a:cs typeface="Merriweather"/>
                          <a:sym typeface="Merriweather"/>
                        </a:rPr>
                        <a:t>Site of Secretion</a:t>
                      </a:r>
                      <a:endParaRPr b="1" sz="1800" u="none" cap="none" strike="noStrike">
                        <a:solidFill>
                          <a:srgbClr val="FFFFFF"/>
                        </a:solidFill>
                        <a:latin typeface="Merriweather"/>
                        <a:ea typeface="Merriweather"/>
                        <a:cs typeface="Merriweather"/>
                        <a:sym typeface="Merriweather"/>
                      </a:endParaRPr>
                    </a:p>
                  </a:txBody>
                  <a:tcPr marT="7575" marB="7575" marR="7575" marL="757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B6D7A8"/>
                    </a:solidFill>
                  </a:tcPr>
                </a:tc>
                <a:tc>
                  <a:txBody>
                    <a:bodyPr/>
                    <a:lstStyle/>
                    <a:p>
                      <a:pPr indent="0" lvl="0" marL="0" marR="0" rtl="0" algn="ctr">
                        <a:lnSpc>
                          <a:spcPct val="115000"/>
                        </a:lnSpc>
                        <a:spcBef>
                          <a:spcPts val="0"/>
                        </a:spcBef>
                        <a:spcAft>
                          <a:spcPts val="0"/>
                        </a:spcAft>
                        <a:buNone/>
                      </a:pPr>
                      <a:r>
                        <a:rPr b="1" lang="en" sz="1800" u="none" cap="none" strike="noStrike">
                          <a:solidFill>
                            <a:srgbClr val="FFFFFF"/>
                          </a:solidFill>
                          <a:latin typeface="Merriweather"/>
                          <a:ea typeface="Merriweather"/>
                          <a:cs typeface="Merriweather"/>
                          <a:sym typeface="Merriweather"/>
                        </a:rPr>
                        <a:t>Stimuli for Secretion</a:t>
                      </a:r>
                      <a:endParaRPr b="1" sz="1800" u="none" cap="none" strike="noStrike">
                        <a:solidFill>
                          <a:srgbClr val="FFFFFF"/>
                        </a:solidFill>
                        <a:latin typeface="Merriweather"/>
                        <a:ea typeface="Merriweather"/>
                        <a:cs typeface="Merriweather"/>
                        <a:sym typeface="Merriweather"/>
                      </a:endParaRPr>
                    </a:p>
                  </a:txBody>
                  <a:tcPr marT="7575" marB="7575" marR="7575" marL="757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B6D7A8"/>
                    </a:solidFill>
                  </a:tcPr>
                </a:tc>
                <a:tc>
                  <a:txBody>
                    <a:bodyPr/>
                    <a:lstStyle/>
                    <a:p>
                      <a:pPr indent="0" lvl="0" marL="0" marR="0" rtl="0" algn="ctr">
                        <a:lnSpc>
                          <a:spcPct val="115000"/>
                        </a:lnSpc>
                        <a:spcBef>
                          <a:spcPts val="0"/>
                        </a:spcBef>
                        <a:spcAft>
                          <a:spcPts val="0"/>
                        </a:spcAft>
                        <a:buNone/>
                      </a:pPr>
                      <a:r>
                        <a:rPr b="1" lang="en" sz="1800" u="none" cap="none" strike="noStrike">
                          <a:solidFill>
                            <a:srgbClr val="FFFFFF"/>
                          </a:solidFill>
                          <a:latin typeface="Merriweather"/>
                          <a:ea typeface="Merriweather"/>
                          <a:cs typeface="Merriweather"/>
                          <a:sym typeface="Merriweather"/>
                        </a:rPr>
                        <a:t>Actions</a:t>
                      </a:r>
                      <a:endParaRPr b="1" sz="1800" u="none" cap="none" strike="noStrike">
                        <a:solidFill>
                          <a:srgbClr val="FFFFFF"/>
                        </a:solidFill>
                        <a:latin typeface="Merriweather"/>
                        <a:ea typeface="Merriweather"/>
                        <a:cs typeface="Merriweather"/>
                        <a:sym typeface="Merriweather"/>
                      </a:endParaRPr>
                    </a:p>
                  </a:txBody>
                  <a:tcPr marT="7575" marB="7575" marR="7575" marL="757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B6D7A8"/>
                    </a:solidFill>
                  </a:tcPr>
                </a:tc>
              </a:tr>
              <a:tr h="2130500">
                <a:tc>
                  <a:txBody>
                    <a:bodyPr/>
                    <a:lstStyle/>
                    <a:p>
                      <a:pPr indent="0" lvl="0" marL="0" marR="0" rtl="0" algn="ctr">
                        <a:lnSpc>
                          <a:spcPct val="115000"/>
                        </a:lnSpc>
                        <a:spcBef>
                          <a:spcPts val="0"/>
                        </a:spcBef>
                        <a:spcAft>
                          <a:spcPts val="0"/>
                        </a:spcAft>
                        <a:buNone/>
                      </a:pPr>
                      <a:r>
                        <a:rPr b="1" lang="en" sz="1800" u="none" cap="none" strike="noStrike">
                          <a:solidFill>
                            <a:schemeClr val="lt1"/>
                          </a:solidFill>
                          <a:latin typeface="Merriweather"/>
                          <a:ea typeface="Merriweather"/>
                          <a:cs typeface="Merriweather"/>
                          <a:sym typeface="Merriweather"/>
                        </a:rPr>
                        <a:t>Gastrin</a:t>
                      </a:r>
                      <a:endParaRPr b="1" sz="1800" u="none" cap="none" strike="noStrike">
                        <a:solidFill>
                          <a:schemeClr val="lt1"/>
                        </a:solidFill>
                        <a:latin typeface="Merriweather"/>
                        <a:ea typeface="Merriweather"/>
                        <a:cs typeface="Merriweather"/>
                        <a:sym typeface="Merriweather"/>
                      </a:endParaRPr>
                    </a:p>
                  </a:txBody>
                  <a:tcPr marT="15125" marB="15125" marR="15125" marL="151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B6D7A8"/>
                    </a:solidFill>
                  </a:tcPr>
                </a:tc>
                <a:tc>
                  <a:txBody>
                    <a:bodyPr/>
                    <a:lstStyle/>
                    <a:p>
                      <a:pPr indent="0" lvl="0" marL="0" marR="0" rtl="0" algn="l">
                        <a:lnSpc>
                          <a:spcPct val="115000"/>
                        </a:lnSpc>
                        <a:spcBef>
                          <a:spcPts val="0"/>
                        </a:spcBef>
                        <a:spcAft>
                          <a:spcPts val="0"/>
                        </a:spcAft>
                        <a:buClr>
                          <a:srgbClr val="000000"/>
                        </a:buClr>
                        <a:buSzPts val="1400"/>
                        <a:buFont typeface="Arial"/>
                        <a:buNone/>
                      </a:pPr>
                      <a:r>
                        <a:t/>
                      </a:r>
                      <a:endParaRPr b="1" sz="1600" u="none" cap="none" strike="noStrike">
                        <a:solidFill>
                          <a:srgbClr val="274E13"/>
                        </a:solidFill>
                        <a:latin typeface="Merriweather"/>
                        <a:ea typeface="Merriweather"/>
                        <a:cs typeface="Merriweather"/>
                        <a:sym typeface="Merriweather"/>
                      </a:endParaRPr>
                    </a:p>
                    <a:p>
                      <a:pPr indent="0" lvl="0" marL="0" marR="0" rtl="0" algn="l">
                        <a:lnSpc>
                          <a:spcPct val="115000"/>
                        </a:lnSpc>
                        <a:spcBef>
                          <a:spcPts val="0"/>
                        </a:spcBef>
                        <a:spcAft>
                          <a:spcPts val="0"/>
                        </a:spcAft>
                        <a:buClr>
                          <a:srgbClr val="000000"/>
                        </a:buClr>
                        <a:buSzPts val="1400"/>
                        <a:buFont typeface="Times New Roman"/>
                        <a:buNone/>
                      </a:pPr>
                      <a:r>
                        <a:rPr b="1" lang="en" sz="1600" u="none" cap="none" strike="noStrike">
                          <a:solidFill>
                            <a:srgbClr val="274E13"/>
                          </a:solidFill>
                          <a:latin typeface="Merriweather"/>
                          <a:ea typeface="Merriweather"/>
                          <a:cs typeface="Merriweather"/>
                          <a:sym typeface="Merriweather"/>
                        </a:rPr>
                        <a:t>G cells of the:</a:t>
                      </a:r>
                      <a:endParaRPr b="1" sz="1600" u="none" cap="none" strike="noStrike">
                        <a:solidFill>
                          <a:srgbClr val="274E13"/>
                        </a:solidFill>
                        <a:latin typeface="Merriweather"/>
                        <a:ea typeface="Merriweather"/>
                        <a:cs typeface="Merriweather"/>
                        <a:sym typeface="Merriweather"/>
                      </a:endParaRPr>
                    </a:p>
                    <a:p>
                      <a:pPr indent="-330200" lvl="0" marL="457200" marR="0" rtl="0" algn="ctr">
                        <a:lnSpc>
                          <a:spcPct val="115000"/>
                        </a:lnSpc>
                        <a:spcBef>
                          <a:spcPts val="0"/>
                        </a:spcBef>
                        <a:spcAft>
                          <a:spcPts val="0"/>
                        </a:spcAft>
                        <a:buClr>
                          <a:srgbClr val="274E13"/>
                        </a:buClr>
                        <a:buSzPts val="1600"/>
                        <a:buFont typeface="Merriweather"/>
                        <a:buChar char="➔"/>
                      </a:pPr>
                      <a:r>
                        <a:rPr b="1" lang="en" sz="1600">
                          <a:solidFill>
                            <a:srgbClr val="274E13"/>
                          </a:solidFill>
                          <a:latin typeface="Merriweather"/>
                          <a:ea typeface="Merriweather"/>
                          <a:cs typeface="Merriweather"/>
                          <a:sym typeface="Merriweather"/>
                        </a:rPr>
                        <a:t>A</a:t>
                      </a:r>
                      <a:r>
                        <a:rPr b="1" lang="en" sz="1600" u="none" cap="none" strike="noStrike">
                          <a:solidFill>
                            <a:srgbClr val="274E13"/>
                          </a:solidFill>
                          <a:latin typeface="Merriweather"/>
                          <a:ea typeface="Merriweather"/>
                          <a:cs typeface="Merriweather"/>
                          <a:sym typeface="Merriweather"/>
                        </a:rPr>
                        <a:t>ntrum</a:t>
                      </a:r>
                      <a:endParaRPr b="1" sz="1600">
                        <a:solidFill>
                          <a:srgbClr val="274E13"/>
                        </a:solidFill>
                        <a:latin typeface="Merriweather"/>
                        <a:ea typeface="Merriweather"/>
                        <a:cs typeface="Merriweather"/>
                        <a:sym typeface="Merriweather"/>
                      </a:endParaRPr>
                    </a:p>
                    <a:p>
                      <a:pPr indent="-330200" lvl="0" marL="457200" marR="0" rtl="0" algn="ctr">
                        <a:lnSpc>
                          <a:spcPct val="115000"/>
                        </a:lnSpc>
                        <a:spcBef>
                          <a:spcPts val="0"/>
                        </a:spcBef>
                        <a:spcAft>
                          <a:spcPts val="0"/>
                        </a:spcAft>
                        <a:buClr>
                          <a:srgbClr val="274E13"/>
                        </a:buClr>
                        <a:buSzPts val="1600"/>
                        <a:buFont typeface="Merriweather"/>
                        <a:buChar char="➔"/>
                      </a:pPr>
                      <a:r>
                        <a:rPr b="1" lang="en" sz="1600">
                          <a:solidFill>
                            <a:srgbClr val="274E13"/>
                          </a:solidFill>
                          <a:latin typeface="Merriweather"/>
                          <a:ea typeface="Merriweather"/>
                          <a:cs typeface="Merriweather"/>
                          <a:sym typeface="Merriweather"/>
                        </a:rPr>
                        <a:t>D</a:t>
                      </a:r>
                      <a:r>
                        <a:rPr b="1" lang="en" sz="1600" u="none" cap="none" strike="noStrike">
                          <a:solidFill>
                            <a:srgbClr val="274E13"/>
                          </a:solidFill>
                          <a:latin typeface="Merriweather"/>
                          <a:ea typeface="Merriweather"/>
                          <a:cs typeface="Merriweather"/>
                          <a:sym typeface="Merriweather"/>
                        </a:rPr>
                        <a:t>uodenum</a:t>
                      </a:r>
                      <a:endParaRPr b="1" sz="1600">
                        <a:solidFill>
                          <a:srgbClr val="274E13"/>
                        </a:solidFill>
                        <a:latin typeface="Merriweather"/>
                        <a:ea typeface="Merriweather"/>
                        <a:cs typeface="Merriweather"/>
                        <a:sym typeface="Merriweather"/>
                      </a:endParaRPr>
                    </a:p>
                    <a:p>
                      <a:pPr indent="-330200" lvl="0" marL="457200" marR="0" rtl="0" algn="ctr">
                        <a:lnSpc>
                          <a:spcPct val="115000"/>
                        </a:lnSpc>
                        <a:spcBef>
                          <a:spcPts val="0"/>
                        </a:spcBef>
                        <a:spcAft>
                          <a:spcPts val="0"/>
                        </a:spcAft>
                        <a:buClr>
                          <a:srgbClr val="274E13"/>
                        </a:buClr>
                        <a:buSzPts val="1600"/>
                        <a:buFont typeface="Merriweather"/>
                        <a:buChar char="➔"/>
                      </a:pPr>
                      <a:r>
                        <a:rPr b="1" lang="en" sz="1600" u="none" cap="none" strike="noStrike">
                          <a:solidFill>
                            <a:srgbClr val="274E13"/>
                          </a:solidFill>
                          <a:latin typeface="Merriweather"/>
                          <a:ea typeface="Merriweather"/>
                          <a:cs typeface="Merriweather"/>
                          <a:sym typeface="Merriweather"/>
                        </a:rPr>
                        <a:t>jejunum</a:t>
                      </a:r>
                      <a:endParaRPr sz="1600" u="none" cap="none" strike="noStrike">
                        <a:solidFill>
                          <a:srgbClr val="274E13"/>
                        </a:solidFill>
                        <a:latin typeface="Merriweather"/>
                        <a:ea typeface="Merriweather"/>
                        <a:cs typeface="Merriweather"/>
                        <a:sym typeface="Merriweather"/>
                      </a:endParaRPr>
                    </a:p>
                    <a:p>
                      <a:pPr indent="0" lvl="0" marL="0" marR="0" rtl="0" algn="ctr">
                        <a:lnSpc>
                          <a:spcPct val="115000"/>
                        </a:lnSpc>
                        <a:spcBef>
                          <a:spcPts val="0"/>
                        </a:spcBef>
                        <a:spcAft>
                          <a:spcPts val="0"/>
                        </a:spcAft>
                        <a:buNone/>
                      </a:pPr>
                      <a:r>
                        <a:t/>
                      </a:r>
                      <a:endParaRPr sz="1600" u="none" cap="none" strike="noStrike">
                        <a:solidFill>
                          <a:srgbClr val="274E13"/>
                        </a:solidFill>
                        <a:latin typeface="Merriweather"/>
                        <a:ea typeface="Merriweather"/>
                        <a:cs typeface="Merriweather"/>
                        <a:sym typeface="Merriweather"/>
                      </a:endParaRPr>
                    </a:p>
                  </a:txBody>
                  <a:tcPr marT="15125" marB="15125" marR="15125" marL="15125" anchor="ctr">
                    <a:lnL cap="flat" cmpd="sng" w="28575">
                      <a:solidFill>
                        <a:srgbClr val="FFFFFF"/>
                      </a:solidFill>
                      <a:prstDash val="solid"/>
                      <a:round/>
                      <a:headEnd len="sm" w="sm" type="none"/>
                      <a:tailEnd len="sm" w="sm" type="none"/>
                    </a:lnL>
                    <a:lnR cap="flat" cmpd="sng" w="28575">
                      <a:solidFill>
                        <a:srgbClr val="EFEFEF"/>
                      </a:solidFill>
                      <a:prstDash val="dashDot"/>
                      <a:round/>
                      <a:headEnd len="sm" w="sm" type="none"/>
                      <a:tailEnd len="sm" w="sm" type="none"/>
                    </a:lnR>
                    <a:lnT cap="flat" cmpd="sng" w="28575">
                      <a:solidFill>
                        <a:srgbClr val="FFFFFF"/>
                      </a:solidFill>
                      <a:prstDash val="solid"/>
                      <a:round/>
                      <a:headEnd len="sm" w="sm" type="none"/>
                      <a:tailEnd len="sm" w="sm" type="none"/>
                    </a:lnT>
                    <a:lnB cap="flat" cmpd="sng" w="28575">
                      <a:solidFill>
                        <a:srgbClr val="EFEFEF"/>
                      </a:solidFill>
                      <a:prstDash val="dashDot"/>
                      <a:round/>
                      <a:headEnd len="sm" w="sm" type="none"/>
                      <a:tailEnd len="sm" w="sm" type="none"/>
                    </a:lnB>
                  </a:tcPr>
                </a:tc>
                <a:tc>
                  <a:txBody>
                    <a:bodyPr/>
                    <a:lstStyle/>
                    <a:p>
                      <a:pPr indent="-317500" lvl="0" marL="457200" marR="0" rtl="0" algn="l">
                        <a:lnSpc>
                          <a:spcPct val="115000"/>
                        </a:lnSpc>
                        <a:spcBef>
                          <a:spcPts val="0"/>
                        </a:spcBef>
                        <a:spcAft>
                          <a:spcPts val="0"/>
                        </a:spcAft>
                        <a:buSzPts val="1400"/>
                        <a:buFont typeface="Merriweather"/>
                        <a:buChar char="★"/>
                      </a:pPr>
                      <a:r>
                        <a:rPr b="1" lang="en" u="none" cap="none" strike="noStrike">
                          <a:solidFill>
                            <a:srgbClr val="000000"/>
                          </a:solidFill>
                          <a:latin typeface="Merriweather"/>
                          <a:ea typeface="Merriweather"/>
                          <a:cs typeface="Merriweather"/>
                          <a:sym typeface="Merriweather"/>
                        </a:rPr>
                        <a:t>Protein</a:t>
                      </a:r>
                      <a:endParaRPr b="1">
                        <a:latin typeface="Merriweather"/>
                        <a:ea typeface="Merriweather"/>
                        <a:cs typeface="Merriweather"/>
                        <a:sym typeface="Merriweather"/>
                      </a:endParaRPr>
                    </a:p>
                    <a:p>
                      <a:pPr indent="-317500" lvl="0" marL="457200" marR="0" rtl="0" algn="l">
                        <a:lnSpc>
                          <a:spcPct val="115000"/>
                        </a:lnSpc>
                        <a:spcBef>
                          <a:spcPts val="0"/>
                        </a:spcBef>
                        <a:spcAft>
                          <a:spcPts val="0"/>
                        </a:spcAft>
                        <a:buSzPts val="1400"/>
                        <a:buFont typeface="Merriweather"/>
                        <a:buChar char="★"/>
                      </a:pPr>
                      <a:r>
                        <a:rPr b="1" lang="en" u="none" cap="none" strike="noStrike">
                          <a:solidFill>
                            <a:srgbClr val="000000"/>
                          </a:solidFill>
                          <a:latin typeface="Merriweather"/>
                          <a:ea typeface="Merriweather"/>
                          <a:cs typeface="Merriweather"/>
                          <a:sym typeface="Merriweather"/>
                        </a:rPr>
                        <a:t>Distention of the stomach</a:t>
                      </a:r>
                      <a:endParaRPr b="1">
                        <a:latin typeface="Merriweather"/>
                        <a:ea typeface="Merriweather"/>
                        <a:cs typeface="Merriweather"/>
                        <a:sym typeface="Merriweather"/>
                      </a:endParaRPr>
                    </a:p>
                    <a:p>
                      <a:pPr indent="-317500" lvl="0" marL="457200" marR="0" rtl="0" algn="l">
                        <a:lnSpc>
                          <a:spcPct val="115000"/>
                        </a:lnSpc>
                        <a:spcBef>
                          <a:spcPts val="0"/>
                        </a:spcBef>
                        <a:spcAft>
                          <a:spcPts val="0"/>
                        </a:spcAft>
                        <a:buSzPts val="1400"/>
                        <a:buFont typeface="Merriweather"/>
                        <a:buChar char="★"/>
                      </a:pPr>
                      <a:r>
                        <a:rPr b="1" lang="en" u="none" cap="none" strike="noStrike">
                          <a:solidFill>
                            <a:srgbClr val="000000"/>
                          </a:solidFill>
                          <a:latin typeface="Merriweather"/>
                          <a:ea typeface="Merriweather"/>
                          <a:cs typeface="Merriweather"/>
                          <a:sym typeface="Merriweather"/>
                        </a:rPr>
                        <a:t>Vagal stimulation</a:t>
                      </a:r>
                      <a:endParaRPr b="1">
                        <a:latin typeface="Merriweather"/>
                        <a:ea typeface="Merriweather"/>
                        <a:cs typeface="Merriweather"/>
                        <a:sym typeface="Merriweather"/>
                      </a:endParaRPr>
                    </a:p>
                    <a:p>
                      <a:pPr indent="-317500" lvl="0" marL="457200" marR="0" rtl="0" algn="l">
                        <a:lnSpc>
                          <a:spcPct val="115000"/>
                        </a:lnSpc>
                        <a:spcBef>
                          <a:spcPts val="0"/>
                        </a:spcBef>
                        <a:spcAft>
                          <a:spcPts val="0"/>
                        </a:spcAft>
                        <a:buSzPts val="1400"/>
                        <a:buFont typeface="Merriweather"/>
                        <a:buChar char="★"/>
                      </a:pPr>
                      <a:r>
                        <a:rPr b="1" lang="en" u="none" cap="none" strike="noStrike">
                          <a:solidFill>
                            <a:srgbClr val="000000"/>
                          </a:solidFill>
                          <a:latin typeface="Merriweather"/>
                          <a:ea typeface="Merriweather"/>
                          <a:cs typeface="Merriweather"/>
                          <a:sym typeface="Merriweather"/>
                        </a:rPr>
                        <a:t>Gastrin releasing peptide (GRP)</a:t>
                      </a:r>
                      <a:endParaRPr>
                        <a:latin typeface="Merriweather"/>
                        <a:ea typeface="Merriweather"/>
                        <a:cs typeface="Merriweather"/>
                        <a:sym typeface="Merriweather"/>
                      </a:endParaRPr>
                    </a:p>
                    <a:p>
                      <a:pPr indent="0" lvl="0" marL="0" marR="0" rtl="0" algn="l">
                        <a:lnSpc>
                          <a:spcPct val="115000"/>
                        </a:lnSpc>
                        <a:spcBef>
                          <a:spcPts val="0"/>
                        </a:spcBef>
                        <a:spcAft>
                          <a:spcPts val="0"/>
                        </a:spcAft>
                        <a:buNone/>
                      </a:pPr>
                      <a:r>
                        <a:rPr b="1" lang="en" u="none" cap="none" strike="noStrike">
                          <a:solidFill>
                            <a:srgbClr val="000000"/>
                          </a:solidFill>
                          <a:latin typeface="Merriweather"/>
                          <a:ea typeface="Merriweather"/>
                          <a:cs typeface="Merriweather"/>
                          <a:sym typeface="Merriweather"/>
                        </a:rPr>
                        <a:t>(Acid inhibits release)</a:t>
                      </a:r>
                      <a:endParaRPr u="none" cap="none" strike="noStrike">
                        <a:latin typeface="Merriweather"/>
                        <a:ea typeface="Merriweather"/>
                        <a:cs typeface="Merriweather"/>
                        <a:sym typeface="Merriweather"/>
                      </a:endParaRPr>
                    </a:p>
                  </a:txBody>
                  <a:tcPr marT="15125" marB="15125" marR="15125" marL="15125" anchor="ctr">
                    <a:lnL cap="flat" cmpd="sng" w="28575">
                      <a:solidFill>
                        <a:srgbClr val="EFEFEF"/>
                      </a:solidFill>
                      <a:prstDash val="dashDot"/>
                      <a:round/>
                      <a:headEnd len="sm" w="sm" type="none"/>
                      <a:tailEnd len="sm" w="sm" type="none"/>
                    </a:lnL>
                    <a:lnR cap="flat" cmpd="sng" w="28575">
                      <a:solidFill>
                        <a:srgbClr val="EFEFEF"/>
                      </a:solidFill>
                      <a:prstDash val="dashDot"/>
                      <a:round/>
                      <a:headEnd len="sm" w="sm" type="none"/>
                      <a:tailEnd len="sm" w="sm" type="none"/>
                    </a:lnR>
                    <a:lnT cap="flat" cmpd="sng" w="28575">
                      <a:solidFill>
                        <a:srgbClr val="FFFFFF"/>
                      </a:solidFill>
                      <a:prstDash val="solid"/>
                      <a:round/>
                      <a:headEnd len="sm" w="sm" type="none"/>
                      <a:tailEnd len="sm" w="sm" type="none"/>
                    </a:lnT>
                    <a:lnB cap="flat" cmpd="sng" w="28575">
                      <a:solidFill>
                        <a:srgbClr val="EFEFEF"/>
                      </a:solidFill>
                      <a:prstDash val="dashDot"/>
                      <a:round/>
                      <a:headEnd len="sm" w="sm" type="none"/>
                      <a:tailEnd len="sm" w="sm" type="none"/>
                    </a:lnB>
                  </a:tcPr>
                </a:tc>
                <a:tc>
                  <a:txBody>
                    <a:bodyPr/>
                    <a:lstStyle/>
                    <a:p>
                      <a:pPr indent="0" lvl="0" marL="0" marR="0" rtl="0" algn="l">
                        <a:lnSpc>
                          <a:spcPct val="115000"/>
                        </a:lnSpc>
                        <a:spcBef>
                          <a:spcPts val="0"/>
                        </a:spcBef>
                        <a:spcAft>
                          <a:spcPts val="0"/>
                        </a:spcAft>
                        <a:buNone/>
                      </a:pPr>
                      <a:r>
                        <a:t/>
                      </a:r>
                      <a:endParaRPr b="1" sz="1600" u="sng" cap="none" strike="noStrike">
                        <a:solidFill>
                          <a:srgbClr val="000000"/>
                        </a:solidFill>
                        <a:latin typeface="Merriweather"/>
                        <a:ea typeface="Merriweather"/>
                        <a:cs typeface="Merriweather"/>
                        <a:sym typeface="Merriweather"/>
                      </a:endParaRPr>
                    </a:p>
                    <a:p>
                      <a:pPr indent="0" lvl="0" marL="0" marR="0" rtl="0" algn="ctr">
                        <a:lnSpc>
                          <a:spcPct val="115000"/>
                        </a:lnSpc>
                        <a:spcBef>
                          <a:spcPts val="0"/>
                        </a:spcBef>
                        <a:spcAft>
                          <a:spcPts val="0"/>
                        </a:spcAft>
                        <a:buNone/>
                      </a:pPr>
                      <a:r>
                        <a:rPr b="1" lang="en" sz="1600" u="sng" cap="none" strike="noStrike">
                          <a:solidFill>
                            <a:srgbClr val="000000"/>
                          </a:solidFill>
                          <a:highlight>
                            <a:srgbClr val="D9EAD3"/>
                          </a:highlight>
                          <a:latin typeface="Merriweather"/>
                          <a:ea typeface="Merriweather"/>
                          <a:cs typeface="Merriweather"/>
                          <a:sym typeface="Merriweather"/>
                        </a:rPr>
                        <a:t>Stimulates</a:t>
                      </a:r>
                      <a:r>
                        <a:rPr b="1" lang="en" sz="1600" u="none" cap="none" strike="noStrike">
                          <a:solidFill>
                            <a:srgbClr val="000000"/>
                          </a:solidFill>
                          <a:latin typeface="Merriweather"/>
                          <a:ea typeface="Merriweather"/>
                          <a:cs typeface="Merriweather"/>
                          <a:sym typeface="Merriweather"/>
                        </a:rPr>
                        <a:t>: </a:t>
                      </a:r>
                      <a:endParaRPr b="1" sz="1600" u="none" cap="none" strike="noStrike">
                        <a:solidFill>
                          <a:srgbClr val="000000"/>
                        </a:solidFill>
                        <a:latin typeface="Merriweather"/>
                        <a:ea typeface="Merriweather"/>
                        <a:cs typeface="Merriweather"/>
                        <a:sym typeface="Merriweather"/>
                      </a:endParaRPr>
                    </a:p>
                    <a:p>
                      <a:pPr indent="-330200" lvl="0" marL="457200" marR="0" rtl="0" algn="ctr">
                        <a:lnSpc>
                          <a:spcPct val="115000"/>
                        </a:lnSpc>
                        <a:spcBef>
                          <a:spcPts val="0"/>
                        </a:spcBef>
                        <a:spcAft>
                          <a:spcPts val="0"/>
                        </a:spcAft>
                        <a:buClr>
                          <a:srgbClr val="000000"/>
                        </a:buClr>
                        <a:buSzPts val="1600"/>
                        <a:buFont typeface="Merriweather"/>
                        <a:buChar char="-"/>
                      </a:pPr>
                      <a:r>
                        <a:rPr b="1" lang="en" sz="1600" u="none" cap="none" strike="noStrike">
                          <a:solidFill>
                            <a:srgbClr val="000000"/>
                          </a:solidFill>
                          <a:latin typeface="Merriweather"/>
                          <a:ea typeface="Merriweather"/>
                          <a:cs typeface="Merriweather"/>
                          <a:sym typeface="Merriweather"/>
                        </a:rPr>
                        <a:t>Gastric H</a:t>
                      </a:r>
                      <a:r>
                        <a:rPr b="1" baseline="30000" lang="en" sz="1600" u="none" cap="none" strike="noStrike">
                          <a:solidFill>
                            <a:srgbClr val="000000"/>
                          </a:solidFill>
                          <a:latin typeface="Merriweather"/>
                          <a:ea typeface="Merriweather"/>
                          <a:cs typeface="Merriweather"/>
                          <a:sym typeface="Merriweather"/>
                        </a:rPr>
                        <a:t>+</a:t>
                      </a:r>
                      <a:r>
                        <a:rPr b="1" lang="en" sz="1600" u="none" cap="none" strike="noStrike">
                          <a:solidFill>
                            <a:srgbClr val="000000"/>
                          </a:solidFill>
                          <a:latin typeface="Merriweather"/>
                          <a:ea typeface="Merriweather"/>
                          <a:cs typeface="Merriweather"/>
                          <a:sym typeface="Merriweather"/>
                        </a:rPr>
                        <a:t> secretion</a:t>
                      </a:r>
                      <a:endParaRPr b="1" sz="1600">
                        <a:latin typeface="Merriweather"/>
                        <a:ea typeface="Merriweather"/>
                        <a:cs typeface="Merriweather"/>
                        <a:sym typeface="Merriweather"/>
                      </a:endParaRPr>
                    </a:p>
                    <a:p>
                      <a:pPr indent="-330200" lvl="0" marL="457200" marR="0" rtl="0" algn="ctr">
                        <a:lnSpc>
                          <a:spcPct val="115000"/>
                        </a:lnSpc>
                        <a:spcBef>
                          <a:spcPts val="0"/>
                        </a:spcBef>
                        <a:spcAft>
                          <a:spcPts val="0"/>
                        </a:spcAft>
                        <a:buClr>
                          <a:srgbClr val="000000"/>
                        </a:buClr>
                        <a:buSzPts val="1600"/>
                        <a:buFont typeface="Merriweather"/>
                        <a:buChar char="-"/>
                      </a:pPr>
                      <a:r>
                        <a:rPr b="1" lang="en" sz="1600">
                          <a:latin typeface="Merriweather"/>
                          <a:ea typeface="Merriweather"/>
                          <a:cs typeface="Merriweather"/>
                          <a:sym typeface="Merriweather"/>
                        </a:rPr>
                        <a:t>G</a:t>
                      </a:r>
                      <a:r>
                        <a:rPr b="1" lang="en" sz="1600" u="none" cap="none" strike="noStrike">
                          <a:solidFill>
                            <a:srgbClr val="000000"/>
                          </a:solidFill>
                          <a:latin typeface="Merriweather"/>
                          <a:ea typeface="Merriweather"/>
                          <a:cs typeface="Merriweather"/>
                          <a:sym typeface="Merriweather"/>
                        </a:rPr>
                        <a:t>rowth of gastric mucosa</a:t>
                      </a:r>
                      <a:endParaRPr sz="1600" u="none" cap="none" strike="noStrike">
                        <a:latin typeface="Merriweather"/>
                        <a:ea typeface="Merriweather"/>
                        <a:cs typeface="Merriweather"/>
                        <a:sym typeface="Merriweather"/>
                      </a:endParaRPr>
                    </a:p>
                  </a:txBody>
                  <a:tcPr marT="15125" marB="15125" marR="15125" marL="15125" anchor="ctr">
                    <a:lnL cap="flat" cmpd="sng" w="28575">
                      <a:solidFill>
                        <a:srgbClr val="EFEFEF"/>
                      </a:solidFill>
                      <a:prstDash val="dashDot"/>
                      <a:round/>
                      <a:headEnd len="sm" w="sm" type="none"/>
                      <a:tailEnd len="sm" w="sm" type="none"/>
                    </a:lnL>
                    <a:lnR cap="flat" cmpd="sng" w="28575">
                      <a:solidFill>
                        <a:srgbClr val="EFEFEF"/>
                      </a:solidFill>
                      <a:prstDash val="dashDot"/>
                      <a:round/>
                      <a:headEnd len="sm" w="sm" type="none"/>
                      <a:tailEnd len="sm" w="sm" type="none"/>
                    </a:lnR>
                    <a:lnT cap="flat" cmpd="sng" w="28575">
                      <a:solidFill>
                        <a:srgbClr val="FFFFFF"/>
                      </a:solidFill>
                      <a:prstDash val="solid"/>
                      <a:round/>
                      <a:headEnd len="sm" w="sm" type="none"/>
                      <a:tailEnd len="sm" w="sm" type="none"/>
                    </a:lnT>
                    <a:lnB cap="flat" cmpd="sng" w="28575">
                      <a:solidFill>
                        <a:srgbClr val="EFEFEF"/>
                      </a:solidFill>
                      <a:prstDash val="dashDot"/>
                      <a:round/>
                      <a:headEnd len="sm" w="sm" type="none"/>
                      <a:tailEnd len="sm" w="sm" type="none"/>
                    </a:lnB>
                  </a:tcPr>
                </a:tc>
              </a:tr>
              <a:tr h="2053500">
                <a:tc>
                  <a:txBody>
                    <a:bodyPr/>
                    <a:lstStyle/>
                    <a:p>
                      <a:pPr indent="0" lvl="0" marL="0" marR="0" rtl="0" algn="ctr">
                        <a:lnSpc>
                          <a:spcPct val="115000"/>
                        </a:lnSpc>
                        <a:spcBef>
                          <a:spcPts val="0"/>
                        </a:spcBef>
                        <a:spcAft>
                          <a:spcPts val="0"/>
                        </a:spcAft>
                        <a:buNone/>
                      </a:pPr>
                      <a:r>
                        <a:rPr b="1" lang="en" sz="1800" u="none" cap="none" strike="noStrike">
                          <a:solidFill>
                            <a:schemeClr val="lt1"/>
                          </a:solidFill>
                          <a:latin typeface="Merriweather"/>
                          <a:ea typeface="Merriweather"/>
                          <a:cs typeface="Merriweather"/>
                          <a:sym typeface="Merriweather"/>
                        </a:rPr>
                        <a:t>Cholecystokinin (CCK)</a:t>
                      </a:r>
                      <a:endParaRPr b="1" sz="1800" u="none" cap="none" strike="noStrike">
                        <a:solidFill>
                          <a:schemeClr val="lt1"/>
                        </a:solidFill>
                        <a:latin typeface="Merriweather"/>
                        <a:ea typeface="Merriweather"/>
                        <a:cs typeface="Merriweather"/>
                        <a:sym typeface="Merriweather"/>
                      </a:endParaRPr>
                    </a:p>
                  </a:txBody>
                  <a:tcPr marT="15125" marB="15125" marR="15125" marL="151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B6D7A8"/>
                    </a:solidFill>
                  </a:tcPr>
                </a:tc>
                <a:tc>
                  <a:txBody>
                    <a:bodyPr/>
                    <a:lstStyle/>
                    <a:p>
                      <a:pPr indent="0" lvl="0" marL="0" marR="0" rtl="0" algn="l">
                        <a:lnSpc>
                          <a:spcPct val="115000"/>
                        </a:lnSpc>
                        <a:spcBef>
                          <a:spcPts val="0"/>
                        </a:spcBef>
                        <a:spcAft>
                          <a:spcPts val="0"/>
                        </a:spcAft>
                        <a:buNone/>
                      </a:pPr>
                      <a:r>
                        <a:rPr b="1" lang="en" sz="1600" u="none" cap="none" strike="noStrike">
                          <a:solidFill>
                            <a:srgbClr val="274E13"/>
                          </a:solidFill>
                          <a:latin typeface="Merriweather"/>
                          <a:ea typeface="Merriweather"/>
                          <a:cs typeface="Merriweather"/>
                          <a:sym typeface="Merriweather"/>
                        </a:rPr>
                        <a:t>I cells of the:</a:t>
                      </a:r>
                      <a:endParaRPr b="1" sz="1600" u="none" cap="none" strike="noStrike">
                        <a:solidFill>
                          <a:srgbClr val="274E13"/>
                        </a:solidFill>
                        <a:latin typeface="Merriweather"/>
                        <a:ea typeface="Merriweather"/>
                        <a:cs typeface="Merriweather"/>
                        <a:sym typeface="Merriweather"/>
                      </a:endParaRPr>
                    </a:p>
                    <a:p>
                      <a:pPr indent="-330200" lvl="0" marL="457200" marR="0" rtl="0" algn="ctr">
                        <a:lnSpc>
                          <a:spcPct val="115000"/>
                        </a:lnSpc>
                        <a:spcBef>
                          <a:spcPts val="0"/>
                        </a:spcBef>
                        <a:spcAft>
                          <a:spcPts val="0"/>
                        </a:spcAft>
                        <a:buClr>
                          <a:srgbClr val="274E13"/>
                        </a:buClr>
                        <a:buSzPts val="1600"/>
                        <a:buFont typeface="Merriweather"/>
                        <a:buChar char="➔"/>
                      </a:pPr>
                      <a:r>
                        <a:rPr b="1" lang="en" sz="1600" u="none" cap="none" strike="noStrike">
                          <a:solidFill>
                            <a:srgbClr val="274E13"/>
                          </a:solidFill>
                          <a:latin typeface="Merriweather"/>
                          <a:ea typeface="Merriweather"/>
                          <a:cs typeface="Merriweather"/>
                          <a:sym typeface="Merriweather"/>
                        </a:rPr>
                        <a:t> </a:t>
                      </a:r>
                      <a:r>
                        <a:rPr b="1" lang="en" sz="1600">
                          <a:solidFill>
                            <a:srgbClr val="274E13"/>
                          </a:solidFill>
                          <a:latin typeface="Merriweather"/>
                          <a:ea typeface="Merriweather"/>
                          <a:cs typeface="Merriweather"/>
                          <a:sym typeface="Merriweather"/>
                        </a:rPr>
                        <a:t>D</a:t>
                      </a:r>
                      <a:r>
                        <a:rPr b="1" lang="en" sz="1600" u="none" cap="none" strike="noStrike">
                          <a:solidFill>
                            <a:srgbClr val="274E13"/>
                          </a:solidFill>
                          <a:latin typeface="Merriweather"/>
                          <a:ea typeface="Merriweather"/>
                          <a:cs typeface="Merriweather"/>
                          <a:sym typeface="Merriweather"/>
                        </a:rPr>
                        <a:t>uodenum</a:t>
                      </a:r>
                      <a:endParaRPr b="1" sz="1600">
                        <a:solidFill>
                          <a:srgbClr val="274E13"/>
                        </a:solidFill>
                        <a:latin typeface="Merriweather"/>
                        <a:ea typeface="Merriweather"/>
                        <a:cs typeface="Merriweather"/>
                        <a:sym typeface="Merriweather"/>
                      </a:endParaRPr>
                    </a:p>
                    <a:p>
                      <a:pPr indent="-330200" lvl="0" marL="457200" marR="0" rtl="0" algn="ctr">
                        <a:lnSpc>
                          <a:spcPct val="115000"/>
                        </a:lnSpc>
                        <a:spcBef>
                          <a:spcPts val="0"/>
                        </a:spcBef>
                        <a:spcAft>
                          <a:spcPts val="0"/>
                        </a:spcAft>
                        <a:buClr>
                          <a:srgbClr val="274E13"/>
                        </a:buClr>
                        <a:buSzPts val="1600"/>
                        <a:buFont typeface="Merriweather"/>
                        <a:buChar char="➔"/>
                      </a:pPr>
                      <a:r>
                        <a:rPr b="1" lang="en" sz="1600">
                          <a:solidFill>
                            <a:srgbClr val="274E13"/>
                          </a:solidFill>
                          <a:latin typeface="Merriweather"/>
                          <a:ea typeface="Merriweather"/>
                          <a:cs typeface="Merriweather"/>
                          <a:sym typeface="Merriweather"/>
                        </a:rPr>
                        <a:t>J</a:t>
                      </a:r>
                      <a:r>
                        <a:rPr b="1" lang="en" sz="1600" u="none" cap="none" strike="noStrike">
                          <a:solidFill>
                            <a:srgbClr val="274E13"/>
                          </a:solidFill>
                          <a:latin typeface="Merriweather"/>
                          <a:ea typeface="Merriweather"/>
                          <a:cs typeface="Merriweather"/>
                          <a:sym typeface="Merriweather"/>
                        </a:rPr>
                        <a:t>ejunum</a:t>
                      </a:r>
                      <a:endParaRPr b="1" sz="1600">
                        <a:solidFill>
                          <a:srgbClr val="274E13"/>
                        </a:solidFill>
                        <a:latin typeface="Merriweather"/>
                        <a:ea typeface="Merriweather"/>
                        <a:cs typeface="Merriweather"/>
                        <a:sym typeface="Merriweather"/>
                      </a:endParaRPr>
                    </a:p>
                    <a:p>
                      <a:pPr indent="-330200" lvl="0" marL="457200" marR="0" rtl="0" algn="ctr">
                        <a:lnSpc>
                          <a:spcPct val="115000"/>
                        </a:lnSpc>
                        <a:spcBef>
                          <a:spcPts val="0"/>
                        </a:spcBef>
                        <a:spcAft>
                          <a:spcPts val="0"/>
                        </a:spcAft>
                        <a:buClr>
                          <a:srgbClr val="274E13"/>
                        </a:buClr>
                        <a:buSzPts val="1600"/>
                        <a:buFont typeface="Merriweather"/>
                        <a:buChar char="➔"/>
                      </a:pPr>
                      <a:r>
                        <a:rPr b="1" lang="en" sz="1600" u="none" cap="none" strike="noStrike">
                          <a:solidFill>
                            <a:srgbClr val="274E13"/>
                          </a:solidFill>
                          <a:latin typeface="Merriweather"/>
                          <a:ea typeface="Merriweather"/>
                          <a:cs typeface="Merriweather"/>
                          <a:sym typeface="Merriweather"/>
                        </a:rPr>
                        <a:t>ileum</a:t>
                      </a:r>
                      <a:endParaRPr sz="1600" u="none" cap="none" strike="noStrike">
                        <a:solidFill>
                          <a:srgbClr val="274E13"/>
                        </a:solidFill>
                        <a:latin typeface="Merriweather"/>
                        <a:ea typeface="Merriweather"/>
                        <a:cs typeface="Merriweather"/>
                        <a:sym typeface="Merriweather"/>
                      </a:endParaRPr>
                    </a:p>
                  </a:txBody>
                  <a:tcPr marT="15125" marB="15125" marR="15125" marL="15125" anchor="ctr">
                    <a:lnL cap="flat" cmpd="sng" w="28575">
                      <a:solidFill>
                        <a:srgbClr val="FFFFFF"/>
                      </a:solidFill>
                      <a:prstDash val="solid"/>
                      <a:round/>
                      <a:headEnd len="sm" w="sm" type="none"/>
                      <a:tailEnd len="sm" w="sm" type="none"/>
                    </a:lnL>
                    <a:lnR cap="flat" cmpd="sng" w="28575">
                      <a:solidFill>
                        <a:srgbClr val="EFEFEF"/>
                      </a:solidFill>
                      <a:prstDash val="dashDot"/>
                      <a:round/>
                      <a:headEnd len="sm" w="sm" type="none"/>
                      <a:tailEnd len="sm" w="sm" type="none"/>
                    </a:lnR>
                    <a:lnT cap="flat" cmpd="sng" w="28575">
                      <a:solidFill>
                        <a:srgbClr val="EFEFEF"/>
                      </a:solidFill>
                      <a:prstDash val="dashDot"/>
                      <a:round/>
                      <a:headEnd len="sm" w="sm" type="none"/>
                      <a:tailEnd len="sm" w="sm" type="none"/>
                    </a:lnT>
                    <a:lnB cap="flat" cmpd="sng" w="28575">
                      <a:solidFill>
                        <a:srgbClr val="EFEFEF"/>
                      </a:solidFill>
                      <a:prstDash val="dashDot"/>
                      <a:round/>
                      <a:headEnd len="sm" w="sm" type="none"/>
                      <a:tailEnd len="sm" w="sm" type="none"/>
                    </a:lnB>
                  </a:tcPr>
                </a:tc>
                <a:tc>
                  <a:txBody>
                    <a:bodyPr/>
                    <a:lstStyle/>
                    <a:p>
                      <a:pPr indent="-330200" lvl="0" marL="457200" marR="0" rtl="0" algn="l">
                        <a:lnSpc>
                          <a:spcPct val="115000"/>
                        </a:lnSpc>
                        <a:spcBef>
                          <a:spcPts val="0"/>
                        </a:spcBef>
                        <a:spcAft>
                          <a:spcPts val="0"/>
                        </a:spcAft>
                        <a:buClr>
                          <a:srgbClr val="000000"/>
                        </a:buClr>
                        <a:buSzPts val="1600"/>
                        <a:buFont typeface="Merriweather"/>
                        <a:buChar char="★"/>
                      </a:pPr>
                      <a:r>
                        <a:rPr b="1" lang="en" sz="1600" u="none" cap="none" strike="noStrike">
                          <a:solidFill>
                            <a:srgbClr val="000000"/>
                          </a:solidFill>
                          <a:latin typeface="Merriweather"/>
                          <a:ea typeface="Merriweather"/>
                          <a:cs typeface="Merriweather"/>
                          <a:sym typeface="Merriweather"/>
                        </a:rPr>
                        <a:t>Protein </a:t>
                      </a:r>
                      <a:endParaRPr b="1" sz="1600">
                        <a:latin typeface="Merriweather"/>
                        <a:ea typeface="Merriweather"/>
                        <a:cs typeface="Merriweather"/>
                        <a:sym typeface="Merriweather"/>
                      </a:endParaRPr>
                    </a:p>
                    <a:p>
                      <a:pPr indent="-330200" lvl="0" marL="457200" marR="0" rtl="0" algn="l">
                        <a:lnSpc>
                          <a:spcPct val="115000"/>
                        </a:lnSpc>
                        <a:spcBef>
                          <a:spcPts val="0"/>
                        </a:spcBef>
                        <a:spcAft>
                          <a:spcPts val="0"/>
                        </a:spcAft>
                        <a:buClr>
                          <a:srgbClr val="000000"/>
                        </a:buClr>
                        <a:buSzPts val="1600"/>
                        <a:buFont typeface="Merriweather"/>
                        <a:buChar char="★"/>
                      </a:pPr>
                      <a:r>
                        <a:rPr b="1" lang="en" sz="1600" u="none" cap="none" strike="noStrike">
                          <a:solidFill>
                            <a:srgbClr val="000000"/>
                          </a:solidFill>
                          <a:latin typeface="Merriweather"/>
                          <a:ea typeface="Merriweather"/>
                          <a:cs typeface="Merriweather"/>
                          <a:sym typeface="Merriweather"/>
                        </a:rPr>
                        <a:t>Fatty acids</a:t>
                      </a:r>
                      <a:endParaRPr sz="1600">
                        <a:latin typeface="Merriweather"/>
                        <a:ea typeface="Merriweather"/>
                        <a:cs typeface="Merriweather"/>
                        <a:sym typeface="Merriweather"/>
                      </a:endParaRPr>
                    </a:p>
                    <a:p>
                      <a:pPr indent="-330200" lvl="0" marL="457200" marR="0" rtl="0" algn="l">
                        <a:lnSpc>
                          <a:spcPct val="115000"/>
                        </a:lnSpc>
                        <a:spcBef>
                          <a:spcPts val="0"/>
                        </a:spcBef>
                        <a:spcAft>
                          <a:spcPts val="0"/>
                        </a:spcAft>
                        <a:buClr>
                          <a:srgbClr val="000000"/>
                        </a:buClr>
                        <a:buSzPts val="1600"/>
                        <a:buFont typeface="Merriweather"/>
                        <a:buChar char="★"/>
                      </a:pPr>
                      <a:r>
                        <a:rPr b="1" lang="en" sz="1600" u="none" cap="none" strike="noStrike">
                          <a:solidFill>
                            <a:srgbClr val="000000"/>
                          </a:solidFill>
                          <a:latin typeface="Merriweather"/>
                          <a:ea typeface="Merriweather"/>
                          <a:cs typeface="Merriweather"/>
                          <a:sym typeface="Merriweather"/>
                        </a:rPr>
                        <a:t>Acids </a:t>
                      </a:r>
                      <a:endParaRPr sz="1600" u="none" cap="none" strike="noStrike">
                        <a:latin typeface="Merriweather"/>
                        <a:ea typeface="Merriweather"/>
                        <a:cs typeface="Merriweather"/>
                        <a:sym typeface="Merriweather"/>
                      </a:endParaRPr>
                    </a:p>
                  </a:txBody>
                  <a:tcPr marT="15125" marB="15125" marR="15125" marL="15125" anchor="ctr">
                    <a:lnL cap="flat" cmpd="sng" w="28575">
                      <a:solidFill>
                        <a:srgbClr val="EFEFEF"/>
                      </a:solidFill>
                      <a:prstDash val="dashDot"/>
                      <a:round/>
                      <a:headEnd len="sm" w="sm" type="none"/>
                      <a:tailEnd len="sm" w="sm" type="none"/>
                    </a:lnL>
                    <a:lnR cap="flat" cmpd="sng" w="28575">
                      <a:solidFill>
                        <a:srgbClr val="EFEFEF"/>
                      </a:solidFill>
                      <a:prstDash val="dashDot"/>
                      <a:round/>
                      <a:headEnd len="sm" w="sm" type="none"/>
                      <a:tailEnd len="sm" w="sm" type="none"/>
                    </a:lnR>
                    <a:lnT cap="flat" cmpd="sng" w="28575">
                      <a:solidFill>
                        <a:srgbClr val="EFEFEF"/>
                      </a:solidFill>
                      <a:prstDash val="dashDot"/>
                      <a:round/>
                      <a:headEnd len="sm" w="sm" type="none"/>
                      <a:tailEnd len="sm" w="sm" type="none"/>
                    </a:lnT>
                    <a:lnB cap="flat" cmpd="sng" w="28575">
                      <a:solidFill>
                        <a:srgbClr val="EFEFEF"/>
                      </a:solidFill>
                      <a:prstDash val="dashDot"/>
                      <a:round/>
                      <a:headEnd len="sm" w="sm" type="none"/>
                      <a:tailEnd len="sm" w="sm" type="none"/>
                    </a:lnB>
                  </a:tcPr>
                </a:tc>
                <a:tc>
                  <a:txBody>
                    <a:bodyPr/>
                    <a:lstStyle/>
                    <a:p>
                      <a:pPr indent="0" lvl="0" marL="0" marR="0" rtl="0" algn="ctr">
                        <a:lnSpc>
                          <a:spcPct val="115000"/>
                        </a:lnSpc>
                        <a:spcBef>
                          <a:spcPts val="0"/>
                        </a:spcBef>
                        <a:spcAft>
                          <a:spcPts val="0"/>
                        </a:spcAft>
                        <a:buNone/>
                      </a:pPr>
                      <a:r>
                        <a:rPr b="1" lang="en" sz="1600" u="sng" cap="none" strike="noStrike">
                          <a:solidFill>
                            <a:srgbClr val="000000"/>
                          </a:solidFill>
                          <a:highlight>
                            <a:srgbClr val="D9EAD3"/>
                          </a:highlight>
                          <a:latin typeface="Merriweather"/>
                          <a:ea typeface="Merriweather"/>
                          <a:cs typeface="Merriweather"/>
                          <a:sym typeface="Merriweather"/>
                        </a:rPr>
                        <a:t>Stimulates</a:t>
                      </a:r>
                      <a:r>
                        <a:rPr b="1" lang="en" sz="1600" u="none" cap="none" strike="noStrike">
                          <a:solidFill>
                            <a:srgbClr val="000000"/>
                          </a:solidFill>
                          <a:latin typeface="Merriweather"/>
                          <a:ea typeface="Merriweather"/>
                          <a:cs typeface="Merriweather"/>
                          <a:sym typeface="Merriweather"/>
                        </a:rPr>
                        <a:t>: </a:t>
                      </a:r>
                      <a:endParaRPr b="1" sz="1600" u="none" cap="none" strike="noStrike">
                        <a:solidFill>
                          <a:srgbClr val="000000"/>
                        </a:solidFill>
                        <a:latin typeface="Merriweather"/>
                        <a:ea typeface="Merriweather"/>
                        <a:cs typeface="Merriweather"/>
                        <a:sym typeface="Merriweather"/>
                      </a:endParaRPr>
                    </a:p>
                    <a:p>
                      <a:pPr indent="-330200" lvl="0" marL="457200" marR="0" rtl="0" algn="ctr">
                        <a:lnSpc>
                          <a:spcPct val="115000"/>
                        </a:lnSpc>
                        <a:spcBef>
                          <a:spcPts val="0"/>
                        </a:spcBef>
                        <a:spcAft>
                          <a:spcPts val="0"/>
                        </a:spcAft>
                        <a:buClr>
                          <a:srgbClr val="000000"/>
                        </a:buClr>
                        <a:buSzPts val="1600"/>
                        <a:buFont typeface="Merriweather"/>
                        <a:buChar char="-"/>
                      </a:pPr>
                      <a:r>
                        <a:rPr b="1" lang="en" sz="1600" u="none" cap="none" strike="noStrike">
                          <a:solidFill>
                            <a:srgbClr val="000000"/>
                          </a:solidFill>
                          <a:latin typeface="Merriweather"/>
                          <a:ea typeface="Merriweather"/>
                          <a:cs typeface="Merriweather"/>
                          <a:sym typeface="Merriweather"/>
                        </a:rPr>
                        <a:t>Pancreatic enzyme secretion</a:t>
                      </a:r>
                      <a:endParaRPr b="1" sz="1600">
                        <a:latin typeface="Merriweather"/>
                        <a:ea typeface="Merriweather"/>
                        <a:cs typeface="Merriweather"/>
                        <a:sym typeface="Merriweather"/>
                      </a:endParaRPr>
                    </a:p>
                    <a:p>
                      <a:pPr indent="-330200" lvl="0" marL="457200" marR="0" rtl="0" algn="ctr">
                        <a:lnSpc>
                          <a:spcPct val="115000"/>
                        </a:lnSpc>
                        <a:spcBef>
                          <a:spcPts val="0"/>
                        </a:spcBef>
                        <a:spcAft>
                          <a:spcPts val="0"/>
                        </a:spcAft>
                        <a:buClr>
                          <a:srgbClr val="000000"/>
                        </a:buClr>
                        <a:buSzPts val="1600"/>
                        <a:buFont typeface="Merriweather"/>
                        <a:buChar char="-"/>
                      </a:pPr>
                      <a:r>
                        <a:rPr b="1" lang="en" sz="1600" u="none" cap="none" strike="noStrike">
                          <a:solidFill>
                            <a:srgbClr val="000000"/>
                          </a:solidFill>
                          <a:latin typeface="Merriweather"/>
                          <a:ea typeface="Merriweather"/>
                          <a:cs typeface="Merriweather"/>
                          <a:sym typeface="Merriweather"/>
                        </a:rPr>
                        <a:t>Pancreatic HCO</a:t>
                      </a:r>
                      <a:r>
                        <a:rPr b="1" baseline="-25000" lang="en" sz="1600" u="none" cap="none" strike="noStrike">
                          <a:solidFill>
                            <a:srgbClr val="000000"/>
                          </a:solidFill>
                          <a:latin typeface="Merriweather"/>
                          <a:ea typeface="Merriweather"/>
                          <a:cs typeface="Merriweather"/>
                          <a:sym typeface="Merriweather"/>
                        </a:rPr>
                        <a:t>3</a:t>
                      </a:r>
                      <a:r>
                        <a:rPr b="1" baseline="30000" lang="en" sz="1600" u="none" cap="none" strike="noStrike">
                          <a:solidFill>
                            <a:srgbClr val="000000"/>
                          </a:solidFill>
                          <a:latin typeface="Merriweather"/>
                          <a:ea typeface="Merriweather"/>
                          <a:cs typeface="Merriweather"/>
                          <a:sym typeface="Merriweather"/>
                        </a:rPr>
                        <a:t>-</a:t>
                      </a:r>
                      <a:r>
                        <a:rPr b="1" lang="en" sz="1600" u="none" cap="none" strike="noStrike">
                          <a:solidFill>
                            <a:srgbClr val="000000"/>
                          </a:solidFill>
                          <a:latin typeface="Merriweather"/>
                          <a:ea typeface="Merriweather"/>
                          <a:cs typeface="Merriweather"/>
                          <a:sym typeface="Merriweather"/>
                        </a:rPr>
                        <a:t> secretion</a:t>
                      </a:r>
                      <a:endParaRPr b="1" sz="1600">
                        <a:latin typeface="Merriweather"/>
                        <a:ea typeface="Merriweather"/>
                        <a:cs typeface="Merriweather"/>
                        <a:sym typeface="Merriweather"/>
                      </a:endParaRPr>
                    </a:p>
                    <a:p>
                      <a:pPr indent="-330200" lvl="0" marL="457200" marR="0" rtl="0" algn="ctr">
                        <a:lnSpc>
                          <a:spcPct val="115000"/>
                        </a:lnSpc>
                        <a:spcBef>
                          <a:spcPts val="0"/>
                        </a:spcBef>
                        <a:spcAft>
                          <a:spcPts val="0"/>
                        </a:spcAft>
                        <a:buClr>
                          <a:srgbClr val="000000"/>
                        </a:buClr>
                        <a:buSzPts val="1600"/>
                        <a:buFont typeface="Merriweather"/>
                        <a:buChar char="-"/>
                      </a:pPr>
                      <a:r>
                        <a:rPr b="1" lang="en" sz="1600">
                          <a:latin typeface="Merriweather"/>
                          <a:ea typeface="Merriweather"/>
                          <a:cs typeface="Merriweather"/>
                          <a:sym typeface="Merriweather"/>
                        </a:rPr>
                        <a:t>G</a:t>
                      </a:r>
                      <a:r>
                        <a:rPr b="1" lang="en" sz="1600" u="none" cap="none" strike="noStrike">
                          <a:solidFill>
                            <a:srgbClr val="000000"/>
                          </a:solidFill>
                          <a:latin typeface="Merriweather"/>
                          <a:ea typeface="Merriweather"/>
                          <a:cs typeface="Merriweather"/>
                          <a:sym typeface="Merriweather"/>
                        </a:rPr>
                        <a:t>allbladder contraction</a:t>
                      </a:r>
                      <a:endParaRPr b="1" sz="1600">
                        <a:latin typeface="Merriweather"/>
                        <a:ea typeface="Merriweather"/>
                        <a:cs typeface="Merriweather"/>
                        <a:sym typeface="Merriweather"/>
                      </a:endParaRPr>
                    </a:p>
                    <a:p>
                      <a:pPr indent="-330200" lvl="0" marL="457200" marR="0" rtl="0" algn="ctr">
                        <a:lnSpc>
                          <a:spcPct val="115000"/>
                        </a:lnSpc>
                        <a:spcBef>
                          <a:spcPts val="0"/>
                        </a:spcBef>
                        <a:spcAft>
                          <a:spcPts val="0"/>
                        </a:spcAft>
                        <a:buClr>
                          <a:srgbClr val="000000"/>
                        </a:buClr>
                        <a:buSzPts val="1600"/>
                        <a:buFont typeface="Merriweather"/>
                        <a:buChar char="-"/>
                      </a:pPr>
                      <a:r>
                        <a:rPr b="1" lang="en" sz="1600">
                          <a:latin typeface="Merriweather"/>
                          <a:ea typeface="Merriweather"/>
                          <a:cs typeface="Merriweather"/>
                          <a:sym typeface="Merriweather"/>
                        </a:rPr>
                        <a:t>G</a:t>
                      </a:r>
                      <a:r>
                        <a:rPr b="1" lang="en" sz="1600" u="none" cap="none" strike="noStrike">
                          <a:solidFill>
                            <a:srgbClr val="000000"/>
                          </a:solidFill>
                          <a:latin typeface="Merriweather"/>
                          <a:ea typeface="Merriweather"/>
                          <a:cs typeface="Merriweather"/>
                          <a:sym typeface="Merriweather"/>
                        </a:rPr>
                        <a:t>rowth of the exocrine pancreas</a:t>
                      </a:r>
                      <a:endParaRPr b="1" sz="1600">
                        <a:latin typeface="Merriweather"/>
                        <a:ea typeface="Merriweather"/>
                        <a:cs typeface="Merriweather"/>
                        <a:sym typeface="Merriweather"/>
                      </a:endParaRPr>
                    </a:p>
                    <a:p>
                      <a:pPr indent="-330200" lvl="0" marL="457200" marR="0" rtl="0" algn="ctr">
                        <a:lnSpc>
                          <a:spcPct val="115000"/>
                        </a:lnSpc>
                        <a:spcBef>
                          <a:spcPts val="0"/>
                        </a:spcBef>
                        <a:spcAft>
                          <a:spcPts val="0"/>
                        </a:spcAft>
                        <a:buClr>
                          <a:srgbClr val="000000"/>
                        </a:buClr>
                        <a:buSzPts val="1600"/>
                        <a:buFont typeface="Merriweather"/>
                        <a:buChar char="-"/>
                      </a:pPr>
                      <a:r>
                        <a:rPr b="1" lang="en" sz="1600">
                          <a:latin typeface="Merriweather"/>
                          <a:ea typeface="Merriweather"/>
                          <a:cs typeface="Merriweather"/>
                          <a:sym typeface="Merriweather"/>
                        </a:rPr>
                        <a:t>R</a:t>
                      </a:r>
                      <a:r>
                        <a:rPr b="1" lang="en" sz="1600" u="none" cap="none" strike="noStrike">
                          <a:solidFill>
                            <a:srgbClr val="000000"/>
                          </a:solidFill>
                          <a:latin typeface="Merriweather"/>
                          <a:ea typeface="Merriweather"/>
                          <a:cs typeface="Merriweather"/>
                          <a:sym typeface="Merriweather"/>
                        </a:rPr>
                        <a:t>elaxation of the sphincter of Oddi</a:t>
                      </a:r>
                      <a:endParaRPr b="1" sz="1600">
                        <a:latin typeface="Merriweather"/>
                        <a:ea typeface="Merriweather"/>
                        <a:cs typeface="Merriweather"/>
                        <a:sym typeface="Merriweather"/>
                      </a:endParaRPr>
                    </a:p>
                    <a:p>
                      <a:pPr indent="0" lvl="0" marL="0" marR="0" rtl="0" algn="ctr">
                        <a:lnSpc>
                          <a:spcPct val="115000"/>
                        </a:lnSpc>
                        <a:spcBef>
                          <a:spcPts val="0"/>
                        </a:spcBef>
                        <a:spcAft>
                          <a:spcPts val="0"/>
                        </a:spcAft>
                        <a:buNone/>
                      </a:pPr>
                      <a:r>
                        <a:rPr b="1" lang="en" sz="1600" u="sng" cap="none" strike="noStrike">
                          <a:solidFill>
                            <a:srgbClr val="000000"/>
                          </a:solidFill>
                          <a:highlight>
                            <a:srgbClr val="D9EAD3"/>
                          </a:highlight>
                          <a:latin typeface="Merriweather"/>
                          <a:ea typeface="Merriweather"/>
                          <a:cs typeface="Merriweather"/>
                          <a:sym typeface="Merriweather"/>
                        </a:rPr>
                        <a:t>Inhibits</a:t>
                      </a:r>
                      <a:r>
                        <a:rPr b="1" lang="en" sz="1600" u="none" cap="none" strike="noStrike">
                          <a:solidFill>
                            <a:srgbClr val="000000"/>
                          </a:solidFill>
                          <a:highlight>
                            <a:srgbClr val="D9EAD3"/>
                          </a:highlight>
                          <a:latin typeface="Merriweather"/>
                          <a:ea typeface="Merriweather"/>
                          <a:cs typeface="Merriweather"/>
                          <a:sym typeface="Merriweather"/>
                        </a:rPr>
                        <a:t>:</a:t>
                      </a:r>
                      <a:r>
                        <a:rPr b="1" lang="en" sz="1600" u="none" cap="none" strike="noStrike">
                          <a:solidFill>
                            <a:srgbClr val="000000"/>
                          </a:solidFill>
                          <a:latin typeface="Merriweather"/>
                          <a:ea typeface="Merriweather"/>
                          <a:cs typeface="Merriweather"/>
                          <a:sym typeface="Merriweather"/>
                        </a:rPr>
                        <a:t> </a:t>
                      </a:r>
                      <a:r>
                        <a:rPr b="1" lang="en" sz="1600">
                          <a:latin typeface="Merriweather"/>
                          <a:ea typeface="Merriweather"/>
                          <a:cs typeface="Merriweather"/>
                          <a:sym typeface="Merriweather"/>
                        </a:rPr>
                        <a:t>G</a:t>
                      </a:r>
                      <a:r>
                        <a:rPr b="1" lang="en" sz="1600" u="none" cap="none" strike="noStrike">
                          <a:solidFill>
                            <a:srgbClr val="000000"/>
                          </a:solidFill>
                          <a:latin typeface="Merriweather"/>
                          <a:ea typeface="Merriweather"/>
                          <a:cs typeface="Merriweather"/>
                          <a:sym typeface="Merriweather"/>
                        </a:rPr>
                        <a:t>astric emptying</a:t>
                      </a:r>
                      <a:endParaRPr sz="1600" u="none" cap="none" strike="noStrike">
                        <a:latin typeface="Merriweather"/>
                        <a:ea typeface="Merriweather"/>
                        <a:cs typeface="Merriweather"/>
                        <a:sym typeface="Merriweather"/>
                      </a:endParaRPr>
                    </a:p>
                  </a:txBody>
                  <a:tcPr marT="15125" marB="15125" marR="15125" marL="15125" anchor="ctr">
                    <a:lnL cap="flat" cmpd="sng" w="28575">
                      <a:solidFill>
                        <a:srgbClr val="EFEFEF"/>
                      </a:solidFill>
                      <a:prstDash val="dashDot"/>
                      <a:round/>
                      <a:headEnd len="sm" w="sm" type="none"/>
                      <a:tailEnd len="sm" w="sm" type="none"/>
                    </a:lnL>
                    <a:lnR cap="flat" cmpd="sng" w="28575">
                      <a:solidFill>
                        <a:srgbClr val="EFEFEF"/>
                      </a:solidFill>
                      <a:prstDash val="dashDot"/>
                      <a:round/>
                      <a:headEnd len="sm" w="sm" type="none"/>
                      <a:tailEnd len="sm" w="sm" type="none"/>
                    </a:lnR>
                    <a:lnT cap="flat" cmpd="sng" w="28575">
                      <a:solidFill>
                        <a:srgbClr val="EFEFEF"/>
                      </a:solidFill>
                      <a:prstDash val="dashDot"/>
                      <a:round/>
                      <a:headEnd len="sm" w="sm" type="none"/>
                      <a:tailEnd len="sm" w="sm" type="none"/>
                    </a:lnT>
                    <a:lnB cap="flat" cmpd="sng" w="28575">
                      <a:solidFill>
                        <a:srgbClr val="EFEFEF"/>
                      </a:solidFill>
                      <a:prstDash val="dashDot"/>
                      <a:round/>
                      <a:headEnd len="sm" w="sm" type="none"/>
                      <a:tailEnd len="sm" w="sm" type="none"/>
                    </a:lnB>
                  </a:tcPr>
                </a:tc>
              </a:tr>
              <a:tr h="1717750">
                <a:tc>
                  <a:txBody>
                    <a:bodyPr/>
                    <a:lstStyle/>
                    <a:p>
                      <a:pPr indent="0" lvl="0" marL="0" marR="0" rtl="0" algn="ctr">
                        <a:lnSpc>
                          <a:spcPct val="115000"/>
                        </a:lnSpc>
                        <a:spcBef>
                          <a:spcPts val="0"/>
                        </a:spcBef>
                        <a:spcAft>
                          <a:spcPts val="0"/>
                        </a:spcAft>
                        <a:buNone/>
                      </a:pPr>
                      <a:r>
                        <a:rPr b="1" lang="en" sz="1800" u="none" cap="none" strike="noStrike">
                          <a:solidFill>
                            <a:schemeClr val="lt1"/>
                          </a:solidFill>
                          <a:latin typeface="Merriweather"/>
                          <a:ea typeface="Merriweather"/>
                          <a:cs typeface="Merriweather"/>
                          <a:sym typeface="Merriweather"/>
                        </a:rPr>
                        <a:t>Secretin </a:t>
                      </a:r>
                      <a:endParaRPr b="1" sz="1800" u="none" cap="none" strike="noStrike">
                        <a:solidFill>
                          <a:schemeClr val="lt1"/>
                        </a:solidFill>
                        <a:latin typeface="Merriweather"/>
                        <a:ea typeface="Merriweather"/>
                        <a:cs typeface="Merriweather"/>
                        <a:sym typeface="Merriweather"/>
                      </a:endParaRPr>
                    </a:p>
                  </a:txBody>
                  <a:tcPr marT="15125" marB="15125" marR="15125" marL="151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B6D7A8"/>
                    </a:solidFill>
                  </a:tcPr>
                </a:tc>
                <a:tc>
                  <a:txBody>
                    <a:bodyPr/>
                    <a:lstStyle/>
                    <a:p>
                      <a:pPr indent="0" lvl="0" marL="0" marR="0" rtl="0" algn="l">
                        <a:lnSpc>
                          <a:spcPct val="115000"/>
                        </a:lnSpc>
                        <a:spcBef>
                          <a:spcPts val="0"/>
                        </a:spcBef>
                        <a:spcAft>
                          <a:spcPts val="0"/>
                        </a:spcAft>
                        <a:buClr>
                          <a:srgbClr val="000000"/>
                        </a:buClr>
                        <a:buSzPts val="1400"/>
                        <a:buFont typeface="Times New Roman"/>
                        <a:buNone/>
                      </a:pPr>
                      <a:r>
                        <a:rPr b="1" lang="en" sz="1600" u="none" cap="none" strike="noStrike">
                          <a:solidFill>
                            <a:srgbClr val="274E13"/>
                          </a:solidFill>
                          <a:latin typeface="Merriweather"/>
                          <a:ea typeface="Merriweather"/>
                          <a:cs typeface="Merriweather"/>
                          <a:sym typeface="Merriweather"/>
                        </a:rPr>
                        <a:t>S cells of the</a:t>
                      </a:r>
                      <a:r>
                        <a:rPr b="1" lang="en" sz="1600">
                          <a:solidFill>
                            <a:srgbClr val="274E13"/>
                          </a:solidFill>
                          <a:latin typeface="Merriweather"/>
                          <a:ea typeface="Merriweather"/>
                          <a:cs typeface="Merriweather"/>
                          <a:sym typeface="Merriweather"/>
                        </a:rPr>
                        <a:t>:</a:t>
                      </a:r>
                      <a:endParaRPr b="1" sz="1600">
                        <a:solidFill>
                          <a:srgbClr val="274E13"/>
                        </a:solidFill>
                        <a:latin typeface="Merriweather"/>
                        <a:ea typeface="Merriweather"/>
                        <a:cs typeface="Merriweather"/>
                        <a:sym typeface="Merriweather"/>
                      </a:endParaRPr>
                    </a:p>
                    <a:p>
                      <a:pPr indent="-330200" lvl="0" marL="457200" marR="0" rtl="0" algn="ctr">
                        <a:lnSpc>
                          <a:spcPct val="115000"/>
                        </a:lnSpc>
                        <a:spcBef>
                          <a:spcPts val="0"/>
                        </a:spcBef>
                        <a:spcAft>
                          <a:spcPts val="0"/>
                        </a:spcAft>
                        <a:buClr>
                          <a:srgbClr val="274E13"/>
                        </a:buClr>
                        <a:buSzPts val="1600"/>
                        <a:buFont typeface="Merriweather"/>
                        <a:buChar char="➔"/>
                      </a:pPr>
                      <a:r>
                        <a:rPr b="1" lang="en" sz="1600">
                          <a:solidFill>
                            <a:srgbClr val="274E13"/>
                          </a:solidFill>
                          <a:latin typeface="Merriweather"/>
                          <a:ea typeface="Merriweather"/>
                          <a:cs typeface="Merriweather"/>
                          <a:sym typeface="Merriweather"/>
                        </a:rPr>
                        <a:t>D</a:t>
                      </a:r>
                      <a:r>
                        <a:rPr b="1" lang="en" sz="1600" u="none" cap="none" strike="noStrike">
                          <a:solidFill>
                            <a:srgbClr val="274E13"/>
                          </a:solidFill>
                          <a:latin typeface="Merriweather"/>
                          <a:ea typeface="Merriweather"/>
                          <a:cs typeface="Merriweather"/>
                          <a:sym typeface="Merriweather"/>
                        </a:rPr>
                        <a:t>uodenum</a:t>
                      </a:r>
                      <a:endParaRPr b="1" sz="1600">
                        <a:solidFill>
                          <a:srgbClr val="274E13"/>
                        </a:solidFill>
                        <a:latin typeface="Merriweather"/>
                        <a:ea typeface="Merriweather"/>
                        <a:cs typeface="Merriweather"/>
                        <a:sym typeface="Merriweather"/>
                      </a:endParaRPr>
                    </a:p>
                    <a:p>
                      <a:pPr indent="-330200" lvl="0" marL="457200" marR="0" rtl="0" algn="ctr">
                        <a:lnSpc>
                          <a:spcPct val="115000"/>
                        </a:lnSpc>
                        <a:spcBef>
                          <a:spcPts val="0"/>
                        </a:spcBef>
                        <a:spcAft>
                          <a:spcPts val="0"/>
                        </a:spcAft>
                        <a:buClr>
                          <a:srgbClr val="274E13"/>
                        </a:buClr>
                        <a:buSzPts val="1600"/>
                        <a:buFont typeface="Merriweather"/>
                        <a:buChar char="➔"/>
                      </a:pPr>
                      <a:r>
                        <a:rPr b="1" lang="en" sz="1600" u="none" cap="none" strike="noStrike">
                          <a:solidFill>
                            <a:srgbClr val="274E13"/>
                          </a:solidFill>
                          <a:latin typeface="Merriweather"/>
                          <a:ea typeface="Merriweather"/>
                          <a:cs typeface="Merriweather"/>
                          <a:sym typeface="Merriweather"/>
                        </a:rPr>
                        <a:t>jejunum</a:t>
                      </a:r>
                      <a:endParaRPr b="1" sz="1600">
                        <a:solidFill>
                          <a:srgbClr val="274E13"/>
                        </a:solidFill>
                        <a:latin typeface="Merriweather"/>
                        <a:ea typeface="Merriweather"/>
                        <a:cs typeface="Merriweather"/>
                        <a:sym typeface="Merriweather"/>
                      </a:endParaRPr>
                    </a:p>
                    <a:p>
                      <a:pPr indent="-330200" lvl="0" marL="457200" marR="0" rtl="0" algn="ctr">
                        <a:lnSpc>
                          <a:spcPct val="115000"/>
                        </a:lnSpc>
                        <a:spcBef>
                          <a:spcPts val="0"/>
                        </a:spcBef>
                        <a:spcAft>
                          <a:spcPts val="0"/>
                        </a:spcAft>
                        <a:buClr>
                          <a:srgbClr val="274E13"/>
                        </a:buClr>
                        <a:buSzPts val="1600"/>
                        <a:buFont typeface="Merriweather"/>
                        <a:buChar char="➔"/>
                      </a:pPr>
                      <a:r>
                        <a:rPr b="1" lang="en" sz="1600" u="none" cap="none" strike="noStrike">
                          <a:solidFill>
                            <a:srgbClr val="274E13"/>
                          </a:solidFill>
                          <a:latin typeface="Merriweather"/>
                          <a:ea typeface="Merriweather"/>
                          <a:cs typeface="Merriweather"/>
                          <a:sym typeface="Merriweather"/>
                        </a:rPr>
                        <a:t>ileum</a:t>
                      </a:r>
                      <a:endParaRPr sz="1600" u="none" cap="none" strike="noStrike">
                        <a:solidFill>
                          <a:srgbClr val="274E13"/>
                        </a:solidFill>
                        <a:latin typeface="Merriweather"/>
                        <a:ea typeface="Merriweather"/>
                        <a:cs typeface="Merriweather"/>
                        <a:sym typeface="Merriweather"/>
                      </a:endParaRPr>
                    </a:p>
                    <a:p>
                      <a:pPr indent="0" lvl="0" marL="0" marR="0" rtl="0" algn="ctr">
                        <a:lnSpc>
                          <a:spcPct val="115000"/>
                        </a:lnSpc>
                        <a:spcBef>
                          <a:spcPts val="0"/>
                        </a:spcBef>
                        <a:spcAft>
                          <a:spcPts val="0"/>
                        </a:spcAft>
                        <a:buNone/>
                      </a:pPr>
                      <a:r>
                        <a:t/>
                      </a:r>
                      <a:endParaRPr sz="1600" u="none" cap="none" strike="noStrike">
                        <a:solidFill>
                          <a:srgbClr val="274E13"/>
                        </a:solidFill>
                        <a:latin typeface="Merriweather"/>
                        <a:ea typeface="Merriweather"/>
                        <a:cs typeface="Merriweather"/>
                        <a:sym typeface="Merriweather"/>
                      </a:endParaRPr>
                    </a:p>
                  </a:txBody>
                  <a:tcPr marT="15125" marB="15125" marR="15125" marL="15125" anchor="ctr">
                    <a:lnL cap="flat" cmpd="sng" w="28575">
                      <a:solidFill>
                        <a:srgbClr val="FFFFFF"/>
                      </a:solidFill>
                      <a:prstDash val="solid"/>
                      <a:round/>
                      <a:headEnd len="sm" w="sm" type="none"/>
                      <a:tailEnd len="sm" w="sm" type="none"/>
                    </a:lnL>
                    <a:lnR cap="flat" cmpd="sng" w="28575">
                      <a:solidFill>
                        <a:srgbClr val="EFEFEF"/>
                      </a:solidFill>
                      <a:prstDash val="dashDot"/>
                      <a:round/>
                      <a:headEnd len="sm" w="sm" type="none"/>
                      <a:tailEnd len="sm" w="sm" type="none"/>
                    </a:lnR>
                    <a:lnT cap="flat" cmpd="sng" w="28575">
                      <a:solidFill>
                        <a:srgbClr val="EFEFEF"/>
                      </a:solidFill>
                      <a:prstDash val="dashDot"/>
                      <a:round/>
                      <a:headEnd len="sm" w="sm" type="none"/>
                      <a:tailEnd len="sm" w="sm" type="none"/>
                    </a:lnT>
                    <a:lnB cap="flat" cmpd="sng" w="28575">
                      <a:solidFill>
                        <a:srgbClr val="EFEFEF"/>
                      </a:solidFill>
                      <a:prstDash val="dashDot"/>
                      <a:round/>
                      <a:headEnd len="sm" w="sm" type="none"/>
                      <a:tailEnd len="sm" w="sm" type="none"/>
                    </a:lnB>
                  </a:tcPr>
                </a:tc>
                <a:tc>
                  <a:txBody>
                    <a:bodyPr/>
                    <a:lstStyle/>
                    <a:p>
                      <a:pPr indent="-330200" lvl="0" marL="457200" marR="0" rtl="0" algn="l">
                        <a:lnSpc>
                          <a:spcPct val="115000"/>
                        </a:lnSpc>
                        <a:spcBef>
                          <a:spcPts val="0"/>
                        </a:spcBef>
                        <a:spcAft>
                          <a:spcPts val="0"/>
                        </a:spcAft>
                        <a:buClr>
                          <a:srgbClr val="000000"/>
                        </a:buClr>
                        <a:buSzPts val="1600"/>
                        <a:buFont typeface="Merriweather"/>
                        <a:buChar char="★"/>
                      </a:pPr>
                      <a:r>
                        <a:rPr b="1" lang="en" sz="1600" u="none" cap="none" strike="noStrike">
                          <a:solidFill>
                            <a:srgbClr val="000000"/>
                          </a:solidFill>
                          <a:latin typeface="Merriweather"/>
                          <a:ea typeface="Merriweather"/>
                          <a:cs typeface="Merriweather"/>
                          <a:sym typeface="Merriweather"/>
                        </a:rPr>
                        <a:t>Acids </a:t>
                      </a:r>
                      <a:endParaRPr b="1" sz="1600" u="none" cap="none" strike="noStrike">
                        <a:solidFill>
                          <a:srgbClr val="000000"/>
                        </a:solidFill>
                        <a:latin typeface="Merriweather"/>
                        <a:ea typeface="Merriweather"/>
                        <a:cs typeface="Merriweather"/>
                        <a:sym typeface="Merriweather"/>
                      </a:endParaRPr>
                    </a:p>
                    <a:p>
                      <a:pPr indent="-330200" lvl="0" marL="457200" marR="0" rtl="0" algn="l">
                        <a:lnSpc>
                          <a:spcPct val="115000"/>
                        </a:lnSpc>
                        <a:spcBef>
                          <a:spcPts val="0"/>
                        </a:spcBef>
                        <a:spcAft>
                          <a:spcPts val="0"/>
                        </a:spcAft>
                        <a:buClr>
                          <a:srgbClr val="000000"/>
                        </a:buClr>
                        <a:buSzPts val="1600"/>
                        <a:buFont typeface="Merriweather"/>
                        <a:buChar char="★"/>
                      </a:pPr>
                      <a:r>
                        <a:rPr b="1" lang="en" sz="1600" u="none" cap="none" strike="noStrike">
                          <a:solidFill>
                            <a:srgbClr val="000000"/>
                          </a:solidFill>
                          <a:latin typeface="Merriweather"/>
                          <a:ea typeface="Merriweather"/>
                          <a:cs typeface="Merriweather"/>
                          <a:sym typeface="Merriweather"/>
                        </a:rPr>
                        <a:t>Fat </a:t>
                      </a:r>
                      <a:endParaRPr b="1" sz="1600">
                        <a:latin typeface="Merriweather"/>
                        <a:ea typeface="Merriweather"/>
                        <a:cs typeface="Merriweather"/>
                        <a:sym typeface="Merriweather"/>
                      </a:endParaRPr>
                    </a:p>
                    <a:p>
                      <a:pPr indent="0" lvl="0" marL="0" marR="0" rtl="0" algn="ctr">
                        <a:lnSpc>
                          <a:spcPct val="115000"/>
                        </a:lnSpc>
                        <a:spcBef>
                          <a:spcPts val="0"/>
                        </a:spcBef>
                        <a:spcAft>
                          <a:spcPts val="0"/>
                        </a:spcAft>
                        <a:buNone/>
                      </a:pPr>
                      <a:r>
                        <a:rPr b="1" lang="en" sz="1600">
                          <a:latin typeface="Merriweather"/>
                          <a:ea typeface="Merriweather"/>
                          <a:cs typeface="Merriweather"/>
                          <a:sym typeface="Merriweather"/>
                        </a:rPr>
                        <a:t>(</a:t>
                      </a:r>
                      <a:r>
                        <a:rPr b="1" lang="en" sz="1600" u="none" cap="none" strike="noStrike">
                          <a:solidFill>
                            <a:srgbClr val="000000"/>
                          </a:solidFill>
                          <a:latin typeface="Merriweather"/>
                          <a:ea typeface="Merriweather"/>
                          <a:cs typeface="Merriweather"/>
                          <a:sym typeface="Merriweather"/>
                        </a:rPr>
                        <a:t>in the duodenum)</a:t>
                      </a:r>
                      <a:endParaRPr sz="1600" u="none" cap="none" strike="noStrike">
                        <a:latin typeface="Merriweather"/>
                        <a:ea typeface="Merriweather"/>
                        <a:cs typeface="Merriweather"/>
                        <a:sym typeface="Merriweather"/>
                      </a:endParaRPr>
                    </a:p>
                  </a:txBody>
                  <a:tcPr marT="15125" marB="15125" marR="15125" marL="15125" anchor="ctr">
                    <a:lnL cap="flat" cmpd="sng" w="28575">
                      <a:solidFill>
                        <a:srgbClr val="EFEFEF"/>
                      </a:solidFill>
                      <a:prstDash val="dashDot"/>
                      <a:round/>
                      <a:headEnd len="sm" w="sm" type="none"/>
                      <a:tailEnd len="sm" w="sm" type="none"/>
                    </a:lnL>
                    <a:lnR cap="flat" cmpd="sng" w="28575">
                      <a:solidFill>
                        <a:srgbClr val="EFEFEF"/>
                      </a:solidFill>
                      <a:prstDash val="dashDot"/>
                      <a:round/>
                      <a:headEnd len="sm" w="sm" type="none"/>
                      <a:tailEnd len="sm" w="sm" type="none"/>
                    </a:lnR>
                    <a:lnT cap="flat" cmpd="sng" w="28575">
                      <a:solidFill>
                        <a:srgbClr val="EFEFEF"/>
                      </a:solidFill>
                      <a:prstDash val="dashDot"/>
                      <a:round/>
                      <a:headEnd len="sm" w="sm" type="none"/>
                      <a:tailEnd len="sm" w="sm" type="none"/>
                    </a:lnT>
                    <a:lnB cap="flat" cmpd="sng" w="28575">
                      <a:solidFill>
                        <a:srgbClr val="EFEFEF"/>
                      </a:solidFill>
                      <a:prstDash val="dashDot"/>
                      <a:round/>
                      <a:headEnd len="sm" w="sm" type="none"/>
                      <a:tailEnd len="sm" w="sm" type="none"/>
                    </a:lnB>
                  </a:tcPr>
                </a:tc>
                <a:tc>
                  <a:txBody>
                    <a:bodyPr/>
                    <a:lstStyle/>
                    <a:p>
                      <a:pPr indent="0" lvl="0" marL="0" marR="0" rtl="0" algn="ctr">
                        <a:lnSpc>
                          <a:spcPct val="115000"/>
                        </a:lnSpc>
                        <a:spcBef>
                          <a:spcPts val="0"/>
                        </a:spcBef>
                        <a:spcAft>
                          <a:spcPts val="0"/>
                        </a:spcAft>
                        <a:buNone/>
                      </a:pPr>
                      <a:r>
                        <a:rPr b="1" lang="en" sz="1600" u="sng" cap="none" strike="noStrike">
                          <a:solidFill>
                            <a:srgbClr val="000000"/>
                          </a:solidFill>
                          <a:highlight>
                            <a:srgbClr val="D9EAD3"/>
                          </a:highlight>
                          <a:latin typeface="Merriweather"/>
                          <a:ea typeface="Merriweather"/>
                          <a:cs typeface="Merriweather"/>
                          <a:sym typeface="Merriweather"/>
                        </a:rPr>
                        <a:t>Stimulates</a:t>
                      </a:r>
                      <a:r>
                        <a:rPr b="1" lang="en" sz="1600" u="none" cap="none" strike="noStrike">
                          <a:solidFill>
                            <a:srgbClr val="000000"/>
                          </a:solidFill>
                          <a:latin typeface="Merriweather"/>
                          <a:ea typeface="Merriweather"/>
                          <a:cs typeface="Merriweather"/>
                          <a:sym typeface="Merriweather"/>
                        </a:rPr>
                        <a:t>: </a:t>
                      </a:r>
                      <a:endParaRPr b="1" sz="1600" u="none" cap="none" strike="noStrike">
                        <a:solidFill>
                          <a:srgbClr val="000000"/>
                        </a:solidFill>
                        <a:latin typeface="Merriweather"/>
                        <a:ea typeface="Merriweather"/>
                        <a:cs typeface="Merriweather"/>
                        <a:sym typeface="Merriweather"/>
                      </a:endParaRPr>
                    </a:p>
                    <a:p>
                      <a:pPr indent="-330200" lvl="0" marL="457200" marR="0" rtl="0" algn="ctr">
                        <a:lnSpc>
                          <a:spcPct val="115000"/>
                        </a:lnSpc>
                        <a:spcBef>
                          <a:spcPts val="0"/>
                        </a:spcBef>
                        <a:spcAft>
                          <a:spcPts val="0"/>
                        </a:spcAft>
                        <a:buClr>
                          <a:srgbClr val="000000"/>
                        </a:buClr>
                        <a:buSzPts val="1600"/>
                        <a:buFont typeface="Merriweather"/>
                        <a:buChar char="-"/>
                      </a:pPr>
                      <a:r>
                        <a:rPr b="1" lang="en" sz="1600" u="none" cap="none" strike="noStrike">
                          <a:solidFill>
                            <a:srgbClr val="000000"/>
                          </a:solidFill>
                          <a:latin typeface="Merriweather"/>
                          <a:ea typeface="Merriweather"/>
                          <a:cs typeface="Merriweather"/>
                          <a:sym typeface="Merriweather"/>
                        </a:rPr>
                        <a:t>Pepsin secretion</a:t>
                      </a:r>
                      <a:endParaRPr b="1" sz="1600">
                        <a:latin typeface="Merriweather"/>
                        <a:ea typeface="Merriweather"/>
                        <a:cs typeface="Merriweather"/>
                        <a:sym typeface="Merriweather"/>
                      </a:endParaRPr>
                    </a:p>
                    <a:p>
                      <a:pPr indent="-330200" lvl="0" marL="457200" marR="0" rtl="0" algn="ctr">
                        <a:lnSpc>
                          <a:spcPct val="115000"/>
                        </a:lnSpc>
                        <a:spcBef>
                          <a:spcPts val="0"/>
                        </a:spcBef>
                        <a:spcAft>
                          <a:spcPts val="0"/>
                        </a:spcAft>
                        <a:buClr>
                          <a:srgbClr val="000000"/>
                        </a:buClr>
                        <a:buSzPts val="1600"/>
                        <a:buFont typeface="Merriweather"/>
                        <a:buChar char="-"/>
                      </a:pPr>
                      <a:r>
                        <a:rPr b="1" lang="en" sz="1600" u="none" cap="none" strike="noStrike">
                          <a:solidFill>
                            <a:srgbClr val="000000"/>
                          </a:solidFill>
                          <a:latin typeface="Merriweather"/>
                          <a:ea typeface="Merriweather"/>
                          <a:cs typeface="Merriweather"/>
                          <a:sym typeface="Merriweather"/>
                        </a:rPr>
                        <a:t>Pancreatic HCO</a:t>
                      </a:r>
                      <a:r>
                        <a:rPr b="1" baseline="-25000" lang="en" sz="1600" u="none" cap="none" strike="noStrike">
                          <a:solidFill>
                            <a:srgbClr val="000000"/>
                          </a:solidFill>
                          <a:latin typeface="Merriweather"/>
                          <a:ea typeface="Merriweather"/>
                          <a:cs typeface="Merriweather"/>
                          <a:sym typeface="Merriweather"/>
                        </a:rPr>
                        <a:t>3</a:t>
                      </a:r>
                      <a:r>
                        <a:rPr b="1" baseline="30000" lang="en" sz="1600" u="none" cap="none" strike="noStrike">
                          <a:solidFill>
                            <a:srgbClr val="000000"/>
                          </a:solidFill>
                          <a:latin typeface="Merriweather"/>
                          <a:ea typeface="Merriweather"/>
                          <a:cs typeface="Merriweather"/>
                          <a:sym typeface="Merriweather"/>
                        </a:rPr>
                        <a:t>-</a:t>
                      </a:r>
                      <a:r>
                        <a:rPr b="1" lang="en" sz="1600" u="none" cap="none" strike="noStrike">
                          <a:solidFill>
                            <a:srgbClr val="000000"/>
                          </a:solidFill>
                          <a:latin typeface="Merriweather"/>
                          <a:ea typeface="Merriweather"/>
                          <a:cs typeface="Merriweather"/>
                          <a:sym typeface="Merriweather"/>
                        </a:rPr>
                        <a:t> secretion</a:t>
                      </a:r>
                      <a:endParaRPr b="1" sz="1600">
                        <a:latin typeface="Merriweather"/>
                        <a:ea typeface="Merriweather"/>
                        <a:cs typeface="Merriweather"/>
                        <a:sym typeface="Merriweather"/>
                      </a:endParaRPr>
                    </a:p>
                    <a:p>
                      <a:pPr indent="-330200" lvl="0" marL="457200" marR="0" rtl="0" algn="ctr">
                        <a:lnSpc>
                          <a:spcPct val="115000"/>
                        </a:lnSpc>
                        <a:spcBef>
                          <a:spcPts val="0"/>
                        </a:spcBef>
                        <a:spcAft>
                          <a:spcPts val="0"/>
                        </a:spcAft>
                        <a:buClr>
                          <a:srgbClr val="000000"/>
                        </a:buClr>
                        <a:buSzPts val="1600"/>
                        <a:buFont typeface="Merriweather"/>
                        <a:buChar char="-"/>
                      </a:pPr>
                      <a:r>
                        <a:rPr b="1" lang="en" sz="1600" u="none" cap="none" strike="noStrike">
                          <a:solidFill>
                            <a:srgbClr val="000000"/>
                          </a:solidFill>
                          <a:latin typeface="Merriweather"/>
                          <a:ea typeface="Merriweather"/>
                          <a:cs typeface="Merriweather"/>
                          <a:sym typeface="Merriweather"/>
                        </a:rPr>
                        <a:t>Biliary HCO</a:t>
                      </a:r>
                      <a:r>
                        <a:rPr b="1" baseline="-25000" lang="en" sz="1600" u="none" cap="none" strike="noStrike">
                          <a:solidFill>
                            <a:srgbClr val="000000"/>
                          </a:solidFill>
                          <a:latin typeface="Merriweather"/>
                          <a:ea typeface="Merriweather"/>
                          <a:cs typeface="Merriweather"/>
                          <a:sym typeface="Merriweather"/>
                        </a:rPr>
                        <a:t>3</a:t>
                      </a:r>
                      <a:r>
                        <a:rPr b="1" baseline="30000" lang="en" sz="1600" u="none" cap="none" strike="noStrike">
                          <a:solidFill>
                            <a:srgbClr val="000000"/>
                          </a:solidFill>
                          <a:latin typeface="Merriweather"/>
                          <a:ea typeface="Merriweather"/>
                          <a:cs typeface="Merriweather"/>
                          <a:sym typeface="Merriweather"/>
                        </a:rPr>
                        <a:t>-</a:t>
                      </a:r>
                      <a:r>
                        <a:rPr b="1" lang="en" sz="1600" u="none" cap="none" strike="noStrike">
                          <a:solidFill>
                            <a:srgbClr val="000000"/>
                          </a:solidFill>
                          <a:latin typeface="Merriweather"/>
                          <a:ea typeface="Merriweather"/>
                          <a:cs typeface="Merriweather"/>
                          <a:sym typeface="Merriweather"/>
                        </a:rPr>
                        <a:t> secretion</a:t>
                      </a:r>
                      <a:endParaRPr b="1" sz="1600">
                        <a:latin typeface="Merriweather"/>
                        <a:ea typeface="Merriweather"/>
                        <a:cs typeface="Merriweather"/>
                        <a:sym typeface="Merriweather"/>
                      </a:endParaRPr>
                    </a:p>
                    <a:p>
                      <a:pPr indent="-330200" lvl="0" marL="457200" marR="0" rtl="0" algn="ctr">
                        <a:lnSpc>
                          <a:spcPct val="115000"/>
                        </a:lnSpc>
                        <a:spcBef>
                          <a:spcPts val="0"/>
                        </a:spcBef>
                        <a:spcAft>
                          <a:spcPts val="0"/>
                        </a:spcAft>
                        <a:buClr>
                          <a:srgbClr val="000000"/>
                        </a:buClr>
                        <a:buSzPts val="1600"/>
                        <a:buFont typeface="Merriweather"/>
                        <a:buChar char="-"/>
                      </a:pPr>
                      <a:r>
                        <a:rPr b="1" lang="en" sz="1600">
                          <a:latin typeface="Merriweather"/>
                          <a:ea typeface="Merriweather"/>
                          <a:cs typeface="Merriweather"/>
                          <a:sym typeface="Merriweather"/>
                        </a:rPr>
                        <a:t>G</a:t>
                      </a:r>
                      <a:r>
                        <a:rPr b="1" lang="en" sz="1600" u="none" cap="none" strike="noStrike">
                          <a:solidFill>
                            <a:srgbClr val="000000"/>
                          </a:solidFill>
                          <a:latin typeface="Merriweather"/>
                          <a:ea typeface="Merriweather"/>
                          <a:cs typeface="Merriweather"/>
                          <a:sym typeface="Merriweather"/>
                        </a:rPr>
                        <a:t>rowth of the exocrine pancreas</a:t>
                      </a:r>
                      <a:endParaRPr b="1" sz="1600">
                        <a:latin typeface="Merriweather"/>
                        <a:ea typeface="Merriweather"/>
                        <a:cs typeface="Merriweather"/>
                        <a:sym typeface="Merriweather"/>
                      </a:endParaRPr>
                    </a:p>
                    <a:p>
                      <a:pPr indent="0" lvl="0" marL="0" marR="0" rtl="0" algn="ctr">
                        <a:lnSpc>
                          <a:spcPct val="115000"/>
                        </a:lnSpc>
                        <a:spcBef>
                          <a:spcPts val="0"/>
                        </a:spcBef>
                        <a:spcAft>
                          <a:spcPts val="0"/>
                        </a:spcAft>
                        <a:buNone/>
                      </a:pPr>
                      <a:r>
                        <a:rPr b="1" lang="en" sz="1600" u="sng" cap="none" strike="noStrike">
                          <a:solidFill>
                            <a:srgbClr val="000000"/>
                          </a:solidFill>
                          <a:highlight>
                            <a:srgbClr val="D9EAD3"/>
                          </a:highlight>
                          <a:latin typeface="Merriweather"/>
                          <a:ea typeface="Merriweather"/>
                          <a:cs typeface="Merriweather"/>
                          <a:sym typeface="Merriweather"/>
                        </a:rPr>
                        <a:t>Inhibits</a:t>
                      </a:r>
                      <a:r>
                        <a:rPr b="1" lang="en" sz="1600" u="none" cap="none" strike="noStrike">
                          <a:solidFill>
                            <a:srgbClr val="000000"/>
                          </a:solidFill>
                          <a:latin typeface="Merriweather"/>
                          <a:ea typeface="Merriweather"/>
                          <a:cs typeface="Merriweather"/>
                          <a:sym typeface="Merriweather"/>
                        </a:rPr>
                        <a:t>: Gastric H</a:t>
                      </a:r>
                      <a:r>
                        <a:rPr b="1" baseline="30000" lang="en" sz="1600" u="none" cap="none" strike="noStrike">
                          <a:solidFill>
                            <a:srgbClr val="000000"/>
                          </a:solidFill>
                          <a:latin typeface="Merriweather"/>
                          <a:ea typeface="Merriweather"/>
                          <a:cs typeface="Merriweather"/>
                          <a:sym typeface="Merriweather"/>
                        </a:rPr>
                        <a:t>+</a:t>
                      </a:r>
                      <a:r>
                        <a:rPr b="1" lang="en" sz="1600" u="none" cap="none" strike="noStrike">
                          <a:solidFill>
                            <a:srgbClr val="000000"/>
                          </a:solidFill>
                          <a:latin typeface="Merriweather"/>
                          <a:ea typeface="Merriweather"/>
                          <a:cs typeface="Merriweather"/>
                          <a:sym typeface="Merriweather"/>
                        </a:rPr>
                        <a:t> secretion</a:t>
                      </a:r>
                      <a:endParaRPr sz="1600" u="none" cap="none" strike="noStrike">
                        <a:latin typeface="Merriweather"/>
                        <a:ea typeface="Merriweather"/>
                        <a:cs typeface="Merriweather"/>
                        <a:sym typeface="Merriweather"/>
                      </a:endParaRPr>
                    </a:p>
                  </a:txBody>
                  <a:tcPr marT="15125" marB="15125" marR="15125" marL="15125" anchor="ctr">
                    <a:lnL cap="flat" cmpd="sng" w="28575">
                      <a:solidFill>
                        <a:srgbClr val="EFEFEF"/>
                      </a:solidFill>
                      <a:prstDash val="dashDot"/>
                      <a:round/>
                      <a:headEnd len="sm" w="sm" type="none"/>
                      <a:tailEnd len="sm" w="sm" type="none"/>
                    </a:lnL>
                    <a:lnR cap="flat" cmpd="sng" w="28575">
                      <a:solidFill>
                        <a:srgbClr val="EFEFEF"/>
                      </a:solidFill>
                      <a:prstDash val="dashDot"/>
                      <a:round/>
                      <a:headEnd len="sm" w="sm" type="none"/>
                      <a:tailEnd len="sm" w="sm" type="none"/>
                    </a:lnR>
                    <a:lnT cap="flat" cmpd="sng" w="28575">
                      <a:solidFill>
                        <a:srgbClr val="EFEFEF"/>
                      </a:solidFill>
                      <a:prstDash val="dashDot"/>
                      <a:round/>
                      <a:headEnd len="sm" w="sm" type="none"/>
                      <a:tailEnd len="sm" w="sm" type="none"/>
                    </a:lnT>
                    <a:lnB cap="flat" cmpd="sng" w="28575">
                      <a:solidFill>
                        <a:srgbClr val="EFEFEF"/>
                      </a:solidFill>
                      <a:prstDash val="dashDot"/>
                      <a:round/>
                      <a:headEnd len="sm" w="sm" type="none"/>
                      <a:tailEnd len="sm" w="sm" type="none"/>
                    </a:lnB>
                  </a:tcPr>
                </a:tc>
              </a:tr>
              <a:tr h="1317900">
                <a:tc>
                  <a:txBody>
                    <a:bodyPr/>
                    <a:lstStyle/>
                    <a:p>
                      <a:pPr indent="0" lvl="0" marL="0" marR="0" rtl="0" algn="ctr">
                        <a:lnSpc>
                          <a:spcPct val="115000"/>
                        </a:lnSpc>
                        <a:spcBef>
                          <a:spcPts val="0"/>
                        </a:spcBef>
                        <a:spcAft>
                          <a:spcPts val="0"/>
                        </a:spcAft>
                        <a:buNone/>
                      </a:pPr>
                      <a:r>
                        <a:rPr b="1" lang="en" sz="1800" u="none" cap="none" strike="noStrike">
                          <a:solidFill>
                            <a:schemeClr val="lt1"/>
                          </a:solidFill>
                          <a:latin typeface="Merriweather"/>
                          <a:ea typeface="Merriweather"/>
                          <a:cs typeface="Merriweather"/>
                          <a:sym typeface="Merriweather"/>
                        </a:rPr>
                        <a:t>Glucose-Dependent Insulinotropic Peptide (GIP)</a:t>
                      </a:r>
                      <a:endParaRPr b="1" sz="1800" u="none" cap="none" strike="noStrike">
                        <a:solidFill>
                          <a:schemeClr val="lt1"/>
                        </a:solidFill>
                        <a:latin typeface="Merriweather"/>
                        <a:ea typeface="Merriweather"/>
                        <a:cs typeface="Merriweather"/>
                        <a:sym typeface="Merriweather"/>
                      </a:endParaRPr>
                    </a:p>
                  </a:txBody>
                  <a:tcPr marT="15125" marB="15125" marR="15125" marL="151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B6D7A8"/>
                    </a:solidFill>
                  </a:tcPr>
                </a:tc>
                <a:tc>
                  <a:txBody>
                    <a:bodyPr/>
                    <a:lstStyle/>
                    <a:p>
                      <a:pPr indent="0" lvl="0" marL="0" marR="0" rtl="0" algn="l">
                        <a:lnSpc>
                          <a:spcPct val="115000"/>
                        </a:lnSpc>
                        <a:spcBef>
                          <a:spcPts val="0"/>
                        </a:spcBef>
                        <a:spcAft>
                          <a:spcPts val="0"/>
                        </a:spcAft>
                        <a:buNone/>
                      </a:pPr>
                      <a:r>
                        <a:rPr b="1" lang="en" sz="1600" u="none" cap="none" strike="noStrike">
                          <a:solidFill>
                            <a:srgbClr val="274E13"/>
                          </a:solidFill>
                          <a:latin typeface="Merriweather"/>
                          <a:ea typeface="Merriweather"/>
                          <a:cs typeface="Merriweather"/>
                          <a:sym typeface="Merriweather"/>
                        </a:rPr>
                        <a:t>K cells of the</a:t>
                      </a:r>
                      <a:r>
                        <a:rPr b="1" lang="en" sz="1600">
                          <a:solidFill>
                            <a:srgbClr val="274E13"/>
                          </a:solidFill>
                          <a:latin typeface="Merriweather"/>
                          <a:ea typeface="Merriweather"/>
                          <a:cs typeface="Merriweather"/>
                          <a:sym typeface="Merriweather"/>
                        </a:rPr>
                        <a:t>:</a:t>
                      </a:r>
                      <a:endParaRPr b="1" sz="1600">
                        <a:solidFill>
                          <a:srgbClr val="274E13"/>
                        </a:solidFill>
                        <a:latin typeface="Merriweather"/>
                        <a:ea typeface="Merriweather"/>
                        <a:cs typeface="Merriweather"/>
                        <a:sym typeface="Merriweather"/>
                      </a:endParaRPr>
                    </a:p>
                    <a:p>
                      <a:pPr indent="-330200" lvl="0" marL="457200" marR="0" rtl="0" algn="ctr">
                        <a:lnSpc>
                          <a:spcPct val="115000"/>
                        </a:lnSpc>
                        <a:spcBef>
                          <a:spcPts val="0"/>
                        </a:spcBef>
                        <a:spcAft>
                          <a:spcPts val="0"/>
                        </a:spcAft>
                        <a:buClr>
                          <a:srgbClr val="274E13"/>
                        </a:buClr>
                        <a:buSzPts val="1600"/>
                        <a:buFont typeface="Merriweather"/>
                        <a:buChar char="➔"/>
                      </a:pPr>
                      <a:r>
                        <a:rPr b="1" lang="en" sz="1600" u="none" cap="none" strike="noStrike">
                          <a:solidFill>
                            <a:srgbClr val="274E13"/>
                          </a:solidFill>
                          <a:latin typeface="Merriweather"/>
                          <a:ea typeface="Merriweather"/>
                          <a:cs typeface="Merriweather"/>
                          <a:sym typeface="Merriweather"/>
                        </a:rPr>
                        <a:t>Duodenum</a:t>
                      </a:r>
                      <a:endParaRPr b="1" sz="1600">
                        <a:solidFill>
                          <a:srgbClr val="274E13"/>
                        </a:solidFill>
                        <a:latin typeface="Merriweather"/>
                        <a:ea typeface="Merriweather"/>
                        <a:cs typeface="Merriweather"/>
                        <a:sym typeface="Merriweather"/>
                      </a:endParaRPr>
                    </a:p>
                    <a:p>
                      <a:pPr indent="-330200" lvl="0" marL="457200" marR="0" rtl="0" algn="ctr">
                        <a:lnSpc>
                          <a:spcPct val="115000"/>
                        </a:lnSpc>
                        <a:spcBef>
                          <a:spcPts val="0"/>
                        </a:spcBef>
                        <a:spcAft>
                          <a:spcPts val="0"/>
                        </a:spcAft>
                        <a:buClr>
                          <a:srgbClr val="274E13"/>
                        </a:buClr>
                        <a:buSzPts val="1600"/>
                        <a:buFont typeface="Merriweather"/>
                        <a:buChar char="➔"/>
                      </a:pPr>
                      <a:r>
                        <a:rPr b="1" lang="en" sz="1600" u="none" cap="none" strike="noStrike">
                          <a:solidFill>
                            <a:srgbClr val="274E13"/>
                          </a:solidFill>
                          <a:latin typeface="Merriweather"/>
                          <a:ea typeface="Merriweather"/>
                          <a:cs typeface="Merriweather"/>
                          <a:sym typeface="Merriweather"/>
                        </a:rPr>
                        <a:t>jejunum</a:t>
                      </a:r>
                      <a:endParaRPr sz="1600" u="none" cap="none" strike="noStrike">
                        <a:solidFill>
                          <a:srgbClr val="274E13"/>
                        </a:solidFill>
                        <a:latin typeface="Merriweather"/>
                        <a:ea typeface="Merriweather"/>
                        <a:cs typeface="Merriweather"/>
                        <a:sym typeface="Merriweather"/>
                      </a:endParaRPr>
                    </a:p>
                  </a:txBody>
                  <a:tcPr marT="15125" marB="15125" marR="15125" marL="15125" anchor="ctr">
                    <a:lnL cap="flat" cmpd="sng" w="28575">
                      <a:solidFill>
                        <a:srgbClr val="FFFFFF"/>
                      </a:solidFill>
                      <a:prstDash val="solid"/>
                      <a:round/>
                      <a:headEnd len="sm" w="sm" type="none"/>
                      <a:tailEnd len="sm" w="sm" type="none"/>
                    </a:lnL>
                    <a:lnR cap="flat" cmpd="sng" w="28575">
                      <a:solidFill>
                        <a:srgbClr val="EFEFEF"/>
                      </a:solidFill>
                      <a:prstDash val="dashDot"/>
                      <a:round/>
                      <a:headEnd len="sm" w="sm" type="none"/>
                      <a:tailEnd len="sm" w="sm" type="none"/>
                    </a:lnR>
                    <a:lnT cap="flat" cmpd="sng" w="28575">
                      <a:solidFill>
                        <a:srgbClr val="EFEFEF"/>
                      </a:solidFill>
                      <a:prstDash val="dashDot"/>
                      <a:round/>
                      <a:headEnd len="sm" w="sm" type="none"/>
                      <a:tailEnd len="sm" w="sm" type="none"/>
                    </a:lnT>
                    <a:lnB cap="flat" cmpd="sng" w="28575">
                      <a:solidFill>
                        <a:srgbClr val="EFEFEF"/>
                      </a:solidFill>
                      <a:prstDash val="dashDot"/>
                      <a:round/>
                      <a:headEnd len="sm" w="sm" type="none"/>
                      <a:tailEnd len="sm" w="sm" type="none"/>
                    </a:lnB>
                  </a:tcPr>
                </a:tc>
                <a:tc>
                  <a:txBody>
                    <a:bodyPr/>
                    <a:lstStyle/>
                    <a:p>
                      <a:pPr indent="-330200" lvl="0" marL="457200" marR="0" rtl="0" algn="l">
                        <a:lnSpc>
                          <a:spcPct val="115000"/>
                        </a:lnSpc>
                        <a:spcBef>
                          <a:spcPts val="0"/>
                        </a:spcBef>
                        <a:spcAft>
                          <a:spcPts val="0"/>
                        </a:spcAft>
                        <a:buClr>
                          <a:srgbClr val="000000"/>
                        </a:buClr>
                        <a:buSzPts val="1600"/>
                        <a:buFont typeface="Merriweather"/>
                        <a:buChar char="★"/>
                      </a:pPr>
                      <a:r>
                        <a:rPr b="1" lang="en" sz="1600" u="none" cap="none" strike="noStrike">
                          <a:solidFill>
                            <a:srgbClr val="000000"/>
                          </a:solidFill>
                          <a:latin typeface="Merriweather"/>
                          <a:ea typeface="Merriweather"/>
                          <a:cs typeface="Merriweather"/>
                          <a:sym typeface="Merriweather"/>
                        </a:rPr>
                        <a:t>Protein</a:t>
                      </a:r>
                      <a:endParaRPr sz="1600">
                        <a:latin typeface="Merriweather"/>
                        <a:ea typeface="Merriweather"/>
                        <a:cs typeface="Merriweather"/>
                        <a:sym typeface="Merriweather"/>
                      </a:endParaRPr>
                    </a:p>
                    <a:p>
                      <a:pPr indent="-330200" lvl="0" marL="457200" marR="0" rtl="0" algn="l">
                        <a:lnSpc>
                          <a:spcPct val="115000"/>
                        </a:lnSpc>
                        <a:spcBef>
                          <a:spcPts val="0"/>
                        </a:spcBef>
                        <a:spcAft>
                          <a:spcPts val="0"/>
                        </a:spcAft>
                        <a:buClr>
                          <a:srgbClr val="000000"/>
                        </a:buClr>
                        <a:buSzPts val="1600"/>
                        <a:buFont typeface="Merriweather"/>
                        <a:buChar char="★"/>
                      </a:pPr>
                      <a:r>
                        <a:rPr b="1" lang="en" sz="1600" u="none" cap="none" strike="noStrike">
                          <a:solidFill>
                            <a:srgbClr val="000000"/>
                          </a:solidFill>
                          <a:latin typeface="Merriweather"/>
                          <a:ea typeface="Merriweather"/>
                          <a:cs typeface="Merriweather"/>
                          <a:sym typeface="Merriweather"/>
                        </a:rPr>
                        <a:t>Fatty acids</a:t>
                      </a:r>
                      <a:endParaRPr b="1" sz="1600">
                        <a:latin typeface="Merriweather"/>
                        <a:ea typeface="Merriweather"/>
                        <a:cs typeface="Merriweather"/>
                        <a:sym typeface="Merriweather"/>
                      </a:endParaRPr>
                    </a:p>
                    <a:p>
                      <a:pPr indent="-330200" lvl="0" marL="457200" marR="0" rtl="0" algn="l">
                        <a:lnSpc>
                          <a:spcPct val="115000"/>
                        </a:lnSpc>
                        <a:spcBef>
                          <a:spcPts val="0"/>
                        </a:spcBef>
                        <a:spcAft>
                          <a:spcPts val="0"/>
                        </a:spcAft>
                        <a:buClr>
                          <a:srgbClr val="000000"/>
                        </a:buClr>
                        <a:buSzPts val="1600"/>
                        <a:buFont typeface="Merriweather"/>
                        <a:buChar char="★"/>
                      </a:pPr>
                      <a:r>
                        <a:rPr b="1" lang="en" sz="1600" u="none" cap="none" strike="noStrike">
                          <a:solidFill>
                            <a:srgbClr val="000000"/>
                          </a:solidFill>
                          <a:latin typeface="Merriweather"/>
                          <a:ea typeface="Merriweather"/>
                          <a:cs typeface="Merriweather"/>
                          <a:sym typeface="Merriweather"/>
                        </a:rPr>
                        <a:t>Oral glucose </a:t>
                      </a:r>
                      <a:endParaRPr sz="1600" u="none" cap="none" strike="noStrike">
                        <a:latin typeface="Merriweather"/>
                        <a:ea typeface="Merriweather"/>
                        <a:cs typeface="Merriweather"/>
                        <a:sym typeface="Merriweather"/>
                      </a:endParaRPr>
                    </a:p>
                  </a:txBody>
                  <a:tcPr marT="15125" marB="15125" marR="15125" marL="15125" anchor="ctr">
                    <a:lnL cap="flat" cmpd="sng" w="28575">
                      <a:solidFill>
                        <a:srgbClr val="EFEFEF"/>
                      </a:solidFill>
                      <a:prstDash val="dashDot"/>
                      <a:round/>
                      <a:headEnd len="sm" w="sm" type="none"/>
                      <a:tailEnd len="sm" w="sm" type="none"/>
                    </a:lnL>
                    <a:lnR cap="flat" cmpd="sng" w="28575">
                      <a:solidFill>
                        <a:srgbClr val="EFEFEF"/>
                      </a:solidFill>
                      <a:prstDash val="dashDot"/>
                      <a:round/>
                      <a:headEnd len="sm" w="sm" type="none"/>
                      <a:tailEnd len="sm" w="sm" type="none"/>
                    </a:lnR>
                    <a:lnT cap="flat" cmpd="sng" w="28575">
                      <a:solidFill>
                        <a:srgbClr val="EFEFEF"/>
                      </a:solidFill>
                      <a:prstDash val="dashDot"/>
                      <a:round/>
                      <a:headEnd len="sm" w="sm" type="none"/>
                      <a:tailEnd len="sm" w="sm" type="none"/>
                    </a:lnT>
                    <a:lnB cap="flat" cmpd="sng" w="28575">
                      <a:solidFill>
                        <a:srgbClr val="EFEFEF"/>
                      </a:solidFill>
                      <a:prstDash val="dashDot"/>
                      <a:round/>
                      <a:headEnd len="sm" w="sm" type="none"/>
                      <a:tailEnd len="sm" w="sm" type="none"/>
                    </a:lnB>
                  </a:tcPr>
                </a:tc>
                <a:tc>
                  <a:txBody>
                    <a:bodyPr/>
                    <a:lstStyle/>
                    <a:p>
                      <a:pPr indent="0" lvl="0" marL="0" marR="0" rtl="0" algn="ctr">
                        <a:lnSpc>
                          <a:spcPct val="115000"/>
                        </a:lnSpc>
                        <a:spcBef>
                          <a:spcPts val="0"/>
                        </a:spcBef>
                        <a:spcAft>
                          <a:spcPts val="0"/>
                        </a:spcAft>
                        <a:buNone/>
                      </a:pPr>
                      <a:r>
                        <a:rPr b="1" lang="en" sz="1600" u="sng" cap="none" strike="noStrike">
                          <a:solidFill>
                            <a:srgbClr val="000000"/>
                          </a:solidFill>
                          <a:highlight>
                            <a:srgbClr val="D9EAD3"/>
                          </a:highlight>
                          <a:latin typeface="Merriweather"/>
                          <a:ea typeface="Merriweather"/>
                          <a:cs typeface="Merriweather"/>
                          <a:sym typeface="Merriweather"/>
                        </a:rPr>
                        <a:t>Stimulates</a:t>
                      </a:r>
                      <a:r>
                        <a:rPr b="1" lang="en" sz="1600" u="none" cap="none" strike="noStrike">
                          <a:solidFill>
                            <a:srgbClr val="000000"/>
                          </a:solidFill>
                          <a:highlight>
                            <a:srgbClr val="D9EAD3"/>
                          </a:highlight>
                          <a:latin typeface="Merriweather"/>
                          <a:ea typeface="Merriweather"/>
                          <a:cs typeface="Merriweather"/>
                          <a:sym typeface="Merriweather"/>
                        </a:rPr>
                        <a:t>:</a:t>
                      </a:r>
                      <a:r>
                        <a:rPr b="1" lang="en" sz="1600" u="none" cap="none" strike="noStrike">
                          <a:solidFill>
                            <a:srgbClr val="000000"/>
                          </a:solidFill>
                          <a:latin typeface="Merriweather"/>
                          <a:ea typeface="Merriweather"/>
                          <a:cs typeface="Merriweather"/>
                          <a:sym typeface="Merriweather"/>
                        </a:rPr>
                        <a:t> Insulin secretion from pancreatic β cells</a:t>
                      </a:r>
                      <a:br>
                        <a:rPr b="1" lang="en" sz="1600" u="none" cap="none" strike="noStrike">
                          <a:solidFill>
                            <a:srgbClr val="000000"/>
                          </a:solidFill>
                          <a:latin typeface="Merriweather"/>
                          <a:ea typeface="Merriweather"/>
                          <a:cs typeface="Merriweather"/>
                          <a:sym typeface="Merriweather"/>
                        </a:rPr>
                      </a:br>
                      <a:r>
                        <a:rPr b="1" lang="en" sz="1600" u="sng" cap="none" strike="noStrike">
                          <a:solidFill>
                            <a:srgbClr val="000000"/>
                          </a:solidFill>
                          <a:highlight>
                            <a:srgbClr val="D9EAD3"/>
                          </a:highlight>
                          <a:latin typeface="Merriweather"/>
                          <a:ea typeface="Merriweather"/>
                          <a:cs typeface="Merriweather"/>
                          <a:sym typeface="Merriweather"/>
                        </a:rPr>
                        <a:t>Inhibits</a:t>
                      </a:r>
                      <a:r>
                        <a:rPr b="1" lang="en" sz="1600" u="none" cap="none" strike="noStrike">
                          <a:solidFill>
                            <a:srgbClr val="000000"/>
                          </a:solidFill>
                          <a:latin typeface="Merriweather"/>
                          <a:ea typeface="Merriweather"/>
                          <a:cs typeface="Merriweather"/>
                          <a:sym typeface="Merriweather"/>
                        </a:rPr>
                        <a:t>: Gastric H</a:t>
                      </a:r>
                      <a:r>
                        <a:rPr b="1" baseline="30000" lang="en" sz="1600" u="none" cap="none" strike="noStrike">
                          <a:solidFill>
                            <a:srgbClr val="000000"/>
                          </a:solidFill>
                          <a:latin typeface="Merriweather"/>
                          <a:ea typeface="Merriweather"/>
                          <a:cs typeface="Merriweather"/>
                          <a:sym typeface="Merriweather"/>
                        </a:rPr>
                        <a:t>+</a:t>
                      </a:r>
                      <a:r>
                        <a:rPr b="1" lang="en" sz="1600" u="none" cap="none" strike="noStrike">
                          <a:solidFill>
                            <a:srgbClr val="000000"/>
                          </a:solidFill>
                          <a:latin typeface="Merriweather"/>
                          <a:ea typeface="Merriweather"/>
                          <a:cs typeface="Merriweather"/>
                          <a:sym typeface="Merriweather"/>
                        </a:rPr>
                        <a:t> secretion</a:t>
                      </a:r>
                      <a:endParaRPr sz="1600" u="none" cap="none" strike="noStrike">
                        <a:latin typeface="Merriweather"/>
                        <a:ea typeface="Merriweather"/>
                        <a:cs typeface="Merriweather"/>
                        <a:sym typeface="Merriweather"/>
                      </a:endParaRPr>
                    </a:p>
                  </a:txBody>
                  <a:tcPr marT="15125" marB="15125" marR="15125" marL="15125" anchor="ctr">
                    <a:lnL cap="flat" cmpd="sng" w="28575">
                      <a:solidFill>
                        <a:srgbClr val="EFEFEF"/>
                      </a:solidFill>
                      <a:prstDash val="dashDot"/>
                      <a:round/>
                      <a:headEnd len="sm" w="sm" type="none"/>
                      <a:tailEnd len="sm" w="sm" type="none"/>
                    </a:lnL>
                    <a:lnR cap="flat" cmpd="sng" w="28575">
                      <a:solidFill>
                        <a:srgbClr val="EFEFEF"/>
                      </a:solidFill>
                      <a:prstDash val="dashDot"/>
                      <a:round/>
                      <a:headEnd len="sm" w="sm" type="none"/>
                      <a:tailEnd len="sm" w="sm" type="none"/>
                    </a:lnR>
                    <a:lnT cap="flat" cmpd="sng" w="28575">
                      <a:solidFill>
                        <a:srgbClr val="EFEFEF"/>
                      </a:solidFill>
                      <a:prstDash val="dashDot"/>
                      <a:round/>
                      <a:headEnd len="sm" w="sm" type="none"/>
                      <a:tailEnd len="sm" w="sm" type="none"/>
                    </a:lnT>
                    <a:lnB cap="flat" cmpd="sng" w="28575">
                      <a:solidFill>
                        <a:srgbClr val="EFEFEF"/>
                      </a:solidFill>
                      <a:prstDash val="dashDot"/>
                      <a:round/>
                      <a:headEnd len="sm" w="sm" type="none"/>
                      <a:tailEnd len="sm" w="sm" type="none"/>
                    </a:lnB>
                  </a:tcPr>
                </a:tc>
              </a:tr>
              <a:tr h="1047025">
                <a:tc>
                  <a:txBody>
                    <a:bodyPr/>
                    <a:lstStyle/>
                    <a:p>
                      <a:pPr indent="0" lvl="0" marL="0" marR="0" rtl="0" algn="ctr">
                        <a:lnSpc>
                          <a:spcPct val="115000"/>
                        </a:lnSpc>
                        <a:spcBef>
                          <a:spcPts val="0"/>
                        </a:spcBef>
                        <a:spcAft>
                          <a:spcPts val="0"/>
                        </a:spcAft>
                        <a:buNone/>
                      </a:pPr>
                      <a:r>
                        <a:rPr b="1" lang="en" sz="1800" u="none" cap="none" strike="noStrike">
                          <a:solidFill>
                            <a:schemeClr val="lt1"/>
                          </a:solidFill>
                          <a:latin typeface="Merriweather"/>
                          <a:ea typeface="Merriweather"/>
                          <a:cs typeface="Merriweather"/>
                          <a:sym typeface="Merriweather"/>
                        </a:rPr>
                        <a:t>Motilin</a:t>
                      </a:r>
                      <a:endParaRPr b="1" sz="1800" u="none" cap="none" strike="noStrike">
                        <a:solidFill>
                          <a:schemeClr val="lt1"/>
                        </a:solidFill>
                        <a:latin typeface="Merriweather"/>
                        <a:ea typeface="Merriweather"/>
                        <a:cs typeface="Merriweather"/>
                        <a:sym typeface="Merriweather"/>
                      </a:endParaRPr>
                    </a:p>
                  </a:txBody>
                  <a:tcPr marT="15125" marB="15125" marR="15125" marL="151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B4A7D6"/>
                    </a:solidFill>
                  </a:tcPr>
                </a:tc>
                <a:tc>
                  <a:txBody>
                    <a:bodyPr/>
                    <a:lstStyle/>
                    <a:p>
                      <a:pPr indent="0" lvl="0" marL="0" marR="0" rtl="0" algn="ctr">
                        <a:lnSpc>
                          <a:spcPct val="115000"/>
                        </a:lnSpc>
                        <a:spcBef>
                          <a:spcPts val="0"/>
                        </a:spcBef>
                        <a:spcAft>
                          <a:spcPts val="0"/>
                        </a:spcAft>
                        <a:buClr>
                          <a:srgbClr val="000000"/>
                        </a:buClr>
                        <a:buSzPts val="1400"/>
                        <a:buFont typeface="Times New Roman"/>
                        <a:buNone/>
                      </a:pPr>
                      <a:r>
                        <a:rPr b="1" lang="en" sz="1600" u="none" cap="none" strike="noStrike">
                          <a:solidFill>
                            <a:srgbClr val="20124D"/>
                          </a:solidFill>
                          <a:latin typeface="Merriweather"/>
                          <a:ea typeface="Merriweather"/>
                          <a:cs typeface="Merriweather"/>
                          <a:sym typeface="Merriweather"/>
                        </a:rPr>
                        <a:t>M cells of the:</a:t>
                      </a:r>
                      <a:endParaRPr b="1" sz="1600">
                        <a:solidFill>
                          <a:srgbClr val="20124D"/>
                        </a:solidFill>
                        <a:latin typeface="Merriweather"/>
                        <a:ea typeface="Merriweather"/>
                        <a:cs typeface="Merriweather"/>
                        <a:sym typeface="Merriweather"/>
                      </a:endParaRPr>
                    </a:p>
                    <a:p>
                      <a:pPr indent="-330200" lvl="0" marL="457200" marR="0" rtl="0" algn="ctr">
                        <a:lnSpc>
                          <a:spcPct val="115000"/>
                        </a:lnSpc>
                        <a:spcBef>
                          <a:spcPts val="0"/>
                        </a:spcBef>
                        <a:spcAft>
                          <a:spcPts val="0"/>
                        </a:spcAft>
                        <a:buClr>
                          <a:srgbClr val="20124D"/>
                        </a:buClr>
                        <a:buSzPts val="1600"/>
                        <a:buFont typeface="Merriweather"/>
                        <a:buChar char="➔"/>
                      </a:pPr>
                      <a:r>
                        <a:rPr b="1" lang="en" sz="1600" u="none" cap="none" strike="noStrike">
                          <a:solidFill>
                            <a:srgbClr val="20124D"/>
                          </a:solidFill>
                          <a:latin typeface="Merriweather"/>
                          <a:ea typeface="Merriweather"/>
                          <a:cs typeface="Merriweather"/>
                          <a:sym typeface="Merriweather"/>
                        </a:rPr>
                        <a:t>duodenum</a:t>
                      </a:r>
                      <a:endParaRPr b="1" sz="1600">
                        <a:solidFill>
                          <a:srgbClr val="20124D"/>
                        </a:solidFill>
                        <a:latin typeface="Merriweather"/>
                        <a:ea typeface="Merriweather"/>
                        <a:cs typeface="Merriweather"/>
                        <a:sym typeface="Merriweather"/>
                      </a:endParaRPr>
                    </a:p>
                    <a:p>
                      <a:pPr indent="-330200" lvl="0" marL="457200" marR="0" rtl="0" algn="ctr">
                        <a:lnSpc>
                          <a:spcPct val="115000"/>
                        </a:lnSpc>
                        <a:spcBef>
                          <a:spcPts val="0"/>
                        </a:spcBef>
                        <a:spcAft>
                          <a:spcPts val="0"/>
                        </a:spcAft>
                        <a:buClr>
                          <a:srgbClr val="20124D"/>
                        </a:buClr>
                        <a:buSzPts val="1600"/>
                        <a:buFont typeface="Merriweather"/>
                        <a:buChar char="➔"/>
                      </a:pPr>
                      <a:r>
                        <a:rPr b="1" lang="en" sz="1600" u="none" cap="none" strike="noStrike">
                          <a:solidFill>
                            <a:srgbClr val="20124D"/>
                          </a:solidFill>
                          <a:latin typeface="Merriweather"/>
                          <a:ea typeface="Merriweather"/>
                          <a:cs typeface="Merriweather"/>
                          <a:sym typeface="Merriweather"/>
                        </a:rPr>
                        <a:t>jejunum</a:t>
                      </a:r>
                      <a:endParaRPr sz="1600" u="none" cap="none" strike="noStrike">
                        <a:solidFill>
                          <a:srgbClr val="20124D"/>
                        </a:solidFill>
                        <a:latin typeface="Merriweather"/>
                        <a:ea typeface="Merriweather"/>
                        <a:cs typeface="Merriweather"/>
                        <a:sym typeface="Merriweather"/>
                      </a:endParaRPr>
                    </a:p>
                  </a:txBody>
                  <a:tcPr marT="15125" marB="15125" marR="15125" marL="15125" anchor="ctr">
                    <a:lnL cap="flat" cmpd="sng" w="28575">
                      <a:solidFill>
                        <a:srgbClr val="FFFFFF"/>
                      </a:solidFill>
                      <a:prstDash val="solid"/>
                      <a:round/>
                      <a:headEnd len="sm" w="sm" type="none"/>
                      <a:tailEnd len="sm" w="sm" type="none"/>
                    </a:lnL>
                    <a:lnR cap="flat" cmpd="sng" w="28575">
                      <a:solidFill>
                        <a:srgbClr val="EFEFEF"/>
                      </a:solidFill>
                      <a:prstDash val="dashDot"/>
                      <a:round/>
                      <a:headEnd len="sm" w="sm" type="none"/>
                      <a:tailEnd len="sm" w="sm" type="none"/>
                    </a:lnR>
                    <a:lnT cap="flat" cmpd="sng" w="28575">
                      <a:solidFill>
                        <a:srgbClr val="EFEFEF"/>
                      </a:solidFill>
                      <a:prstDash val="dashDot"/>
                      <a:round/>
                      <a:headEnd len="sm" w="sm" type="none"/>
                      <a:tailEnd len="sm" w="sm" type="none"/>
                    </a:lnT>
                    <a:lnB cap="flat" cmpd="sng" w="28575">
                      <a:solidFill>
                        <a:srgbClr val="EFEFEF"/>
                      </a:solidFill>
                      <a:prstDash val="dashDot"/>
                      <a:round/>
                      <a:headEnd len="sm" w="sm" type="none"/>
                      <a:tailEnd len="sm" w="sm" type="none"/>
                    </a:lnB>
                  </a:tcPr>
                </a:tc>
                <a:tc>
                  <a:txBody>
                    <a:bodyPr/>
                    <a:lstStyle/>
                    <a:p>
                      <a:pPr indent="-330200" lvl="0" marL="457200" marR="0" rtl="0" algn="l">
                        <a:lnSpc>
                          <a:spcPct val="115000"/>
                        </a:lnSpc>
                        <a:spcBef>
                          <a:spcPts val="0"/>
                        </a:spcBef>
                        <a:spcAft>
                          <a:spcPts val="0"/>
                        </a:spcAft>
                        <a:buClr>
                          <a:srgbClr val="000000"/>
                        </a:buClr>
                        <a:buSzPts val="1600"/>
                        <a:buFont typeface="Merriweather"/>
                        <a:buChar char="★"/>
                      </a:pPr>
                      <a:r>
                        <a:rPr b="1" lang="en" sz="1600" u="none" cap="none" strike="noStrike">
                          <a:solidFill>
                            <a:srgbClr val="000000"/>
                          </a:solidFill>
                          <a:latin typeface="Merriweather"/>
                          <a:ea typeface="Merriweather"/>
                          <a:cs typeface="Merriweather"/>
                          <a:sym typeface="Merriweather"/>
                        </a:rPr>
                        <a:t>Fat</a:t>
                      </a:r>
                      <a:endParaRPr sz="1600">
                        <a:latin typeface="Merriweather"/>
                        <a:ea typeface="Merriweather"/>
                        <a:cs typeface="Merriweather"/>
                        <a:sym typeface="Merriweather"/>
                      </a:endParaRPr>
                    </a:p>
                    <a:p>
                      <a:pPr indent="-330200" lvl="0" marL="457200" marR="0" rtl="0" algn="l">
                        <a:lnSpc>
                          <a:spcPct val="115000"/>
                        </a:lnSpc>
                        <a:spcBef>
                          <a:spcPts val="0"/>
                        </a:spcBef>
                        <a:spcAft>
                          <a:spcPts val="0"/>
                        </a:spcAft>
                        <a:buClr>
                          <a:srgbClr val="000000"/>
                        </a:buClr>
                        <a:buSzPts val="1600"/>
                        <a:buFont typeface="Merriweather"/>
                        <a:buChar char="★"/>
                      </a:pPr>
                      <a:r>
                        <a:rPr b="1" lang="en" sz="1600" u="none" cap="none" strike="noStrike">
                          <a:solidFill>
                            <a:srgbClr val="000000"/>
                          </a:solidFill>
                          <a:latin typeface="Merriweather"/>
                          <a:ea typeface="Merriweather"/>
                          <a:cs typeface="Merriweather"/>
                          <a:sym typeface="Merriweather"/>
                        </a:rPr>
                        <a:t>Acid</a:t>
                      </a:r>
                      <a:endParaRPr sz="1600">
                        <a:latin typeface="Merriweather"/>
                        <a:ea typeface="Merriweather"/>
                        <a:cs typeface="Merriweather"/>
                        <a:sym typeface="Merriweather"/>
                      </a:endParaRPr>
                    </a:p>
                    <a:p>
                      <a:pPr indent="-330200" lvl="0" marL="457200" marR="0" rtl="0" algn="l">
                        <a:lnSpc>
                          <a:spcPct val="115000"/>
                        </a:lnSpc>
                        <a:spcBef>
                          <a:spcPts val="0"/>
                        </a:spcBef>
                        <a:spcAft>
                          <a:spcPts val="0"/>
                        </a:spcAft>
                        <a:buClr>
                          <a:srgbClr val="000000"/>
                        </a:buClr>
                        <a:buSzPts val="1600"/>
                        <a:buFont typeface="Merriweather"/>
                        <a:buChar char="★"/>
                      </a:pPr>
                      <a:r>
                        <a:rPr b="1" lang="en" sz="1600" u="none" cap="none" strike="noStrike">
                          <a:solidFill>
                            <a:srgbClr val="000000"/>
                          </a:solidFill>
                          <a:latin typeface="Merriweather"/>
                          <a:ea typeface="Merriweather"/>
                          <a:cs typeface="Merriweather"/>
                          <a:sym typeface="Merriweather"/>
                        </a:rPr>
                        <a:t>Nerve </a:t>
                      </a:r>
                      <a:endParaRPr sz="1600" u="none" cap="none" strike="noStrike">
                        <a:latin typeface="Merriweather"/>
                        <a:ea typeface="Merriweather"/>
                        <a:cs typeface="Merriweather"/>
                        <a:sym typeface="Merriweather"/>
                      </a:endParaRPr>
                    </a:p>
                  </a:txBody>
                  <a:tcPr marT="15125" marB="15125" marR="15125" marL="15125" anchor="ctr">
                    <a:lnL cap="flat" cmpd="sng" w="28575">
                      <a:solidFill>
                        <a:srgbClr val="EFEFEF"/>
                      </a:solidFill>
                      <a:prstDash val="dashDot"/>
                      <a:round/>
                      <a:headEnd len="sm" w="sm" type="none"/>
                      <a:tailEnd len="sm" w="sm" type="none"/>
                    </a:lnL>
                    <a:lnR cap="flat" cmpd="sng" w="28575">
                      <a:solidFill>
                        <a:srgbClr val="EFEFEF"/>
                      </a:solidFill>
                      <a:prstDash val="dashDot"/>
                      <a:round/>
                      <a:headEnd len="sm" w="sm" type="none"/>
                      <a:tailEnd len="sm" w="sm" type="none"/>
                    </a:lnR>
                    <a:lnT cap="flat" cmpd="sng" w="28575">
                      <a:solidFill>
                        <a:srgbClr val="EFEFEF"/>
                      </a:solidFill>
                      <a:prstDash val="dashDot"/>
                      <a:round/>
                      <a:headEnd len="sm" w="sm" type="none"/>
                      <a:tailEnd len="sm" w="sm" type="none"/>
                    </a:lnT>
                    <a:lnB cap="flat" cmpd="sng" w="28575">
                      <a:solidFill>
                        <a:srgbClr val="EFEFEF"/>
                      </a:solidFill>
                      <a:prstDash val="dashDot"/>
                      <a:round/>
                      <a:headEnd len="sm" w="sm" type="none"/>
                      <a:tailEnd len="sm" w="sm" type="none"/>
                    </a:lnB>
                  </a:tcPr>
                </a:tc>
                <a:tc>
                  <a:txBody>
                    <a:bodyPr/>
                    <a:lstStyle/>
                    <a:p>
                      <a:pPr indent="0" lvl="0" marL="0" marR="0" rtl="0" algn="ctr">
                        <a:lnSpc>
                          <a:spcPct val="115000"/>
                        </a:lnSpc>
                        <a:spcBef>
                          <a:spcPts val="0"/>
                        </a:spcBef>
                        <a:spcAft>
                          <a:spcPts val="0"/>
                        </a:spcAft>
                        <a:buNone/>
                      </a:pPr>
                      <a:r>
                        <a:rPr b="1" lang="en" sz="1600" u="sng" cap="none" strike="noStrike">
                          <a:solidFill>
                            <a:srgbClr val="000000"/>
                          </a:solidFill>
                          <a:highlight>
                            <a:srgbClr val="D9EAD3"/>
                          </a:highlight>
                          <a:latin typeface="Merriweather"/>
                          <a:ea typeface="Merriweather"/>
                          <a:cs typeface="Merriweather"/>
                          <a:sym typeface="Merriweather"/>
                        </a:rPr>
                        <a:t>Stimulates</a:t>
                      </a:r>
                      <a:r>
                        <a:rPr b="1" lang="en" sz="1600" u="none" cap="none" strike="noStrike">
                          <a:solidFill>
                            <a:srgbClr val="000000"/>
                          </a:solidFill>
                          <a:highlight>
                            <a:srgbClr val="D9EAD3"/>
                          </a:highlight>
                          <a:latin typeface="Merriweather"/>
                          <a:ea typeface="Merriweather"/>
                          <a:cs typeface="Merriweather"/>
                          <a:sym typeface="Merriweather"/>
                        </a:rPr>
                        <a:t>:</a:t>
                      </a:r>
                      <a:endParaRPr sz="1600" u="none" cap="none" strike="noStrike">
                        <a:highlight>
                          <a:srgbClr val="D9EAD3"/>
                        </a:highlight>
                        <a:latin typeface="Merriweather"/>
                        <a:ea typeface="Merriweather"/>
                        <a:cs typeface="Merriweather"/>
                        <a:sym typeface="Merriweather"/>
                      </a:endParaRPr>
                    </a:p>
                    <a:p>
                      <a:pPr indent="0" lvl="0" marL="0" marR="0" rtl="0" algn="ctr">
                        <a:lnSpc>
                          <a:spcPct val="115000"/>
                        </a:lnSpc>
                        <a:spcBef>
                          <a:spcPts val="0"/>
                        </a:spcBef>
                        <a:spcAft>
                          <a:spcPts val="0"/>
                        </a:spcAft>
                        <a:buNone/>
                      </a:pPr>
                      <a:r>
                        <a:rPr b="1" lang="en" sz="1600" u="none" cap="none" strike="noStrike">
                          <a:solidFill>
                            <a:srgbClr val="000000"/>
                          </a:solidFill>
                          <a:latin typeface="Merriweather"/>
                          <a:ea typeface="Merriweather"/>
                          <a:cs typeface="Merriweather"/>
                          <a:sym typeface="Merriweather"/>
                        </a:rPr>
                        <a:t>  Gastric motility</a:t>
                      </a:r>
                      <a:endParaRPr sz="1600" u="none" cap="none" strike="noStrike">
                        <a:latin typeface="Merriweather"/>
                        <a:ea typeface="Merriweather"/>
                        <a:cs typeface="Merriweather"/>
                        <a:sym typeface="Merriweather"/>
                      </a:endParaRPr>
                    </a:p>
                    <a:p>
                      <a:pPr indent="0" lvl="0" marL="0" marR="0" rtl="0" algn="ctr">
                        <a:lnSpc>
                          <a:spcPct val="115000"/>
                        </a:lnSpc>
                        <a:spcBef>
                          <a:spcPts val="0"/>
                        </a:spcBef>
                        <a:spcAft>
                          <a:spcPts val="0"/>
                        </a:spcAft>
                        <a:buNone/>
                      </a:pPr>
                      <a:r>
                        <a:rPr b="1" lang="en" sz="1600" u="none" cap="none" strike="noStrike">
                          <a:solidFill>
                            <a:srgbClr val="000000"/>
                          </a:solidFill>
                          <a:latin typeface="Merriweather"/>
                          <a:ea typeface="Merriweather"/>
                          <a:cs typeface="Merriweather"/>
                          <a:sym typeface="Merriweather"/>
                        </a:rPr>
                        <a:t>  Intestinal motility</a:t>
                      </a:r>
                      <a:endParaRPr sz="1600" u="none" cap="none" strike="noStrike">
                        <a:latin typeface="Merriweather"/>
                        <a:ea typeface="Merriweather"/>
                        <a:cs typeface="Merriweather"/>
                        <a:sym typeface="Merriweather"/>
                      </a:endParaRPr>
                    </a:p>
                  </a:txBody>
                  <a:tcPr marT="15125" marB="15125" marR="15125" marL="15125" anchor="ctr">
                    <a:lnL cap="flat" cmpd="sng" w="28575">
                      <a:solidFill>
                        <a:srgbClr val="EFEFEF"/>
                      </a:solidFill>
                      <a:prstDash val="dashDot"/>
                      <a:round/>
                      <a:headEnd len="sm" w="sm" type="none"/>
                      <a:tailEnd len="sm" w="sm" type="none"/>
                    </a:lnL>
                    <a:lnR cap="flat" cmpd="sng" w="28575">
                      <a:solidFill>
                        <a:srgbClr val="EFEFEF"/>
                      </a:solidFill>
                      <a:prstDash val="dashDot"/>
                      <a:round/>
                      <a:headEnd len="sm" w="sm" type="none"/>
                      <a:tailEnd len="sm" w="sm" type="none"/>
                    </a:lnR>
                    <a:lnT cap="flat" cmpd="sng" w="28575">
                      <a:solidFill>
                        <a:srgbClr val="EFEFEF"/>
                      </a:solidFill>
                      <a:prstDash val="dashDot"/>
                      <a:round/>
                      <a:headEnd len="sm" w="sm" type="none"/>
                      <a:tailEnd len="sm" w="sm" type="none"/>
                    </a:lnT>
                    <a:lnB cap="flat" cmpd="sng" w="28575">
                      <a:solidFill>
                        <a:srgbClr val="EFEFEF"/>
                      </a:solidFill>
                      <a:prstDash val="dashDot"/>
                      <a:round/>
                      <a:headEnd len="sm" w="sm" type="none"/>
                      <a:tailEnd len="sm" w="sm" type="none"/>
                    </a:lnB>
                  </a:tcPr>
                </a:tc>
              </a:tr>
            </a:tbl>
          </a:graphicData>
        </a:graphic>
      </p:graphicFrame>
      <p:sp>
        <p:nvSpPr>
          <p:cNvPr id="257" name="Google Shape;257;p19"/>
          <p:cNvSpPr txBox="1"/>
          <p:nvPr/>
        </p:nvSpPr>
        <p:spPr>
          <a:xfrm>
            <a:off x="422619" y="7668075"/>
            <a:ext cx="113319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600">
                <a:solidFill>
                  <a:srgbClr val="6AA84F"/>
                </a:solidFill>
                <a:latin typeface="Oswald"/>
                <a:ea typeface="Oswald"/>
                <a:cs typeface="Oswald"/>
                <a:sym typeface="Oswald"/>
              </a:rPr>
              <a:t> </a:t>
            </a:r>
            <a:r>
              <a:rPr lang="en" sz="3600">
                <a:highlight>
                  <a:srgbClr val="D9EAD3"/>
                </a:highlight>
                <a:latin typeface="Oswald"/>
                <a:ea typeface="Oswald"/>
                <a:cs typeface="Oswald"/>
                <a:sym typeface="Oswald"/>
              </a:rPr>
              <a:t>Hormones summary</a:t>
            </a:r>
            <a:r>
              <a:rPr lang="en" sz="3600">
                <a:solidFill>
                  <a:srgbClr val="6AA84F"/>
                </a:solidFill>
                <a:latin typeface="Oswald"/>
                <a:ea typeface="Oswald"/>
                <a:cs typeface="Oswald"/>
                <a:sym typeface="Oswald"/>
              </a:rPr>
              <a:t> :</a:t>
            </a:r>
            <a:endParaRPr sz="3600">
              <a:solidFill>
                <a:srgbClr val="6AA84F"/>
              </a:solidFill>
              <a:latin typeface="Oswald"/>
              <a:ea typeface="Oswald"/>
              <a:cs typeface="Oswald"/>
              <a:sym typeface="Oswald"/>
            </a:endParaRPr>
          </a:p>
        </p:txBody>
      </p:sp>
      <p:sp>
        <p:nvSpPr>
          <p:cNvPr id="258" name="Google Shape;258;p19"/>
          <p:cNvSpPr/>
          <p:nvPr/>
        </p:nvSpPr>
        <p:spPr>
          <a:xfrm>
            <a:off x="173516" y="7935277"/>
            <a:ext cx="468600" cy="433500"/>
          </a:xfrm>
          <a:prstGeom prst="rect">
            <a:avLst/>
          </a:prstGeom>
          <a:solidFill>
            <a:srgbClr val="B6D7A8"/>
          </a:solid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59" name="Google Shape;259;p19"/>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Three</a:t>
            </a:r>
            <a:endParaRPr sz="3500">
              <a:latin typeface="Oswald"/>
              <a:ea typeface="Oswald"/>
              <a:cs typeface="Oswald"/>
              <a:sym typeface="Oswald"/>
            </a:endParaRPr>
          </a:p>
        </p:txBody>
      </p:sp>
      <p:sp>
        <p:nvSpPr>
          <p:cNvPr id="260" name="Google Shape;260;p19"/>
          <p:cNvSpPr txBox="1"/>
          <p:nvPr/>
        </p:nvSpPr>
        <p:spPr>
          <a:xfrm>
            <a:off x="10052975" y="5649675"/>
            <a:ext cx="2469600" cy="9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Merriweather"/>
                <a:ea typeface="Merriweather"/>
                <a:cs typeface="Merriweather"/>
                <a:sym typeface="Merriweather"/>
              </a:rPr>
              <a:t>Figure 3-15</a:t>
            </a:r>
            <a:endParaRPr b="1" sz="2200">
              <a:latin typeface="Merriweather"/>
              <a:ea typeface="Merriweather"/>
              <a:cs typeface="Merriweather"/>
              <a:sym typeface="Merriweath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20"/>
          <p:cNvSpPr/>
          <p:nvPr/>
        </p:nvSpPr>
        <p:spPr>
          <a:xfrm>
            <a:off x="6045475" y="6196500"/>
            <a:ext cx="5430000" cy="5815200"/>
          </a:xfrm>
          <a:prstGeom prst="rect">
            <a:avLst/>
          </a:prstGeom>
          <a:solidFill>
            <a:srgbClr val="FFFFFF"/>
          </a:solidFill>
          <a:ln cap="flat" cmpd="sng" w="28575">
            <a:solidFill>
              <a:srgbClr val="D9D2E9"/>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560"/>
              </a:spcBef>
              <a:spcAft>
                <a:spcPts val="0"/>
              </a:spcAft>
              <a:buNone/>
            </a:pPr>
            <a:r>
              <a:t/>
            </a:r>
            <a:endParaRPr sz="1000">
              <a:solidFill>
                <a:srgbClr val="8E7CC3"/>
              </a:solidFill>
              <a:latin typeface="Merriweather"/>
              <a:ea typeface="Merriweather"/>
              <a:cs typeface="Merriweather"/>
              <a:sym typeface="Merriweather"/>
            </a:endParaRPr>
          </a:p>
          <a:p>
            <a:pPr indent="0" lvl="0" marL="457200" rtl="0" algn="l">
              <a:spcBef>
                <a:spcPts val="560"/>
              </a:spcBef>
              <a:spcAft>
                <a:spcPts val="0"/>
              </a:spcAft>
              <a:buNone/>
            </a:pPr>
            <a:r>
              <a:t/>
            </a:r>
            <a:endParaRPr sz="1000">
              <a:solidFill>
                <a:srgbClr val="8E7CC3"/>
              </a:solidFill>
              <a:latin typeface="Merriweather"/>
              <a:ea typeface="Merriweather"/>
              <a:cs typeface="Merriweather"/>
              <a:sym typeface="Merriweather"/>
            </a:endParaRPr>
          </a:p>
        </p:txBody>
      </p:sp>
      <p:sp>
        <p:nvSpPr>
          <p:cNvPr id="266" name="Google Shape;266;p20"/>
          <p:cNvSpPr txBox="1"/>
          <p:nvPr/>
        </p:nvSpPr>
        <p:spPr>
          <a:xfrm>
            <a:off x="5968400" y="6292675"/>
            <a:ext cx="5479800" cy="605100"/>
          </a:xfrm>
          <a:prstGeom prst="rect">
            <a:avLst/>
          </a:prstGeom>
          <a:noFill/>
          <a:ln>
            <a:noFill/>
          </a:ln>
        </p:spPr>
        <p:txBody>
          <a:bodyPr anchorCtr="0" anchor="t" bIns="91425" lIns="91425" spcFirstLastPara="1" rIns="91425" wrap="square" tIns="91425">
            <a:noAutofit/>
          </a:bodyPr>
          <a:lstStyle/>
          <a:p>
            <a:pPr indent="-292100" lvl="0" marL="457200" rtl="0" algn="l">
              <a:spcBef>
                <a:spcPts val="560"/>
              </a:spcBef>
              <a:spcAft>
                <a:spcPts val="0"/>
              </a:spcAft>
              <a:buClr>
                <a:srgbClr val="D9D2E9"/>
              </a:buClr>
              <a:buSzPts val="1000"/>
              <a:buFont typeface="Merriweather"/>
              <a:buChar char="★"/>
            </a:pPr>
            <a:r>
              <a:rPr b="1" lang="en" sz="1800">
                <a:highlight>
                  <a:srgbClr val="D9D2E9"/>
                </a:highlight>
                <a:latin typeface="Merriweather"/>
                <a:ea typeface="Merriweather"/>
                <a:cs typeface="Merriweather"/>
                <a:sym typeface="Merriweather"/>
              </a:rPr>
              <a:t>Triggered by</a:t>
            </a:r>
            <a:r>
              <a:rPr lang="en" sz="1000">
                <a:latin typeface="Merriweather"/>
                <a:ea typeface="Merriweather"/>
                <a:cs typeface="Merriweather"/>
                <a:sym typeface="Merriweather"/>
              </a:rPr>
              <a:t>:</a:t>
            </a:r>
            <a:r>
              <a:rPr lang="en">
                <a:latin typeface="Merriweather"/>
                <a:ea typeface="Merriweather"/>
                <a:cs typeface="Merriweather"/>
                <a:sym typeface="Merriweather"/>
              </a:rPr>
              <a:t> </a:t>
            </a:r>
            <a:r>
              <a:rPr lang="en" sz="1600">
                <a:solidFill>
                  <a:srgbClr val="8E7CC3"/>
                </a:solidFill>
                <a:latin typeface="Merriweather"/>
                <a:ea typeface="Merriweather"/>
                <a:cs typeface="Merriweather"/>
                <a:sym typeface="Merriweather"/>
              </a:rPr>
              <a:t>stretch receptors (vago-vagal reflex).</a:t>
            </a:r>
            <a:endParaRPr sz="1600">
              <a:solidFill>
                <a:srgbClr val="8E7CC3"/>
              </a:solidFill>
              <a:latin typeface="Merriweather"/>
              <a:ea typeface="Merriweather"/>
              <a:cs typeface="Merriweather"/>
              <a:sym typeface="Merriweather"/>
            </a:endParaRPr>
          </a:p>
          <a:p>
            <a:pPr indent="-330200" lvl="0" marL="914400" rtl="0" algn="l">
              <a:spcBef>
                <a:spcPts val="0"/>
              </a:spcBef>
              <a:spcAft>
                <a:spcPts val="0"/>
              </a:spcAft>
              <a:buClr>
                <a:srgbClr val="D9D2E9"/>
              </a:buClr>
              <a:buSzPts val="1600"/>
              <a:buFont typeface="Merriweather"/>
              <a:buChar char="★"/>
            </a:pPr>
            <a:r>
              <a:rPr lang="en" sz="1600">
                <a:latin typeface="Merriweather"/>
                <a:ea typeface="Merriweather"/>
                <a:cs typeface="Merriweather"/>
                <a:sym typeface="Merriweather"/>
              </a:rPr>
              <a:t>Stomach dilates when filled, accommodating greater and greater quantities of food up to a limit </a:t>
            </a:r>
            <a:r>
              <a:rPr lang="en" sz="1600">
                <a:solidFill>
                  <a:srgbClr val="8E7CC3"/>
                </a:solidFill>
                <a:latin typeface="Merriweather"/>
                <a:ea typeface="Merriweather"/>
                <a:cs typeface="Merriweather"/>
                <a:sym typeface="Merriweather"/>
              </a:rPr>
              <a:t>(0.8 to 1.5 L).</a:t>
            </a:r>
            <a:endParaRPr sz="1600">
              <a:solidFill>
                <a:srgbClr val="8E7CC3"/>
              </a:solidFill>
              <a:latin typeface="Merriweather"/>
              <a:ea typeface="Merriweather"/>
              <a:cs typeface="Merriweather"/>
              <a:sym typeface="Merriweather"/>
            </a:endParaRPr>
          </a:p>
          <a:p>
            <a:pPr indent="-330200" lvl="0" marL="914400" rtl="0" algn="l">
              <a:spcBef>
                <a:spcPts val="0"/>
              </a:spcBef>
              <a:spcAft>
                <a:spcPts val="0"/>
              </a:spcAft>
              <a:buClr>
                <a:srgbClr val="D9D2E9"/>
              </a:buClr>
              <a:buSzPts val="1600"/>
              <a:buFont typeface="Merriweather"/>
              <a:buChar char="★"/>
            </a:pPr>
            <a:r>
              <a:rPr lang="en" sz="1600">
                <a:solidFill>
                  <a:schemeClr val="dk1"/>
                </a:solidFill>
                <a:latin typeface="Merriweather"/>
                <a:ea typeface="Merriweather"/>
                <a:cs typeface="Merriweather"/>
                <a:sym typeface="Merriweather"/>
              </a:rPr>
              <a:t>Gastric stretch receptors → Vagal afferents → brain stem (medulla oblongata) → Vagal efferents → enteric nervous system → inhibitory motor neurons → Muscle Relaxation</a:t>
            </a:r>
            <a:endParaRPr sz="1600">
              <a:solidFill>
                <a:srgbClr val="8E7CC3"/>
              </a:solidFill>
              <a:latin typeface="Merriweather"/>
              <a:ea typeface="Merriweather"/>
              <a:cs typeface="Merriweather"/>
              <a:sym typeface="Merriweather"/>
            </a:endParaRPr>
          </a:p>
        </p:txBody>
      </p:sp>
      <p:sp>
        <p:nvSpPr>
          <p:cNvPr id="267" name="Google Shape;267;p20"/>
          <p:cNvSpPr txBox="1"/>
          <p:nvPr/>
        </p:nvSpPr>
        <p:spPr>
          <a:xfrm>
            <a:off x="1059650" y="2452875"/>
            <a:ext cx="11954400" cy="2638800"/>
          </a:xfrm>
          <a:prstGeom prst="rect">
            <a:avLst/>
          </a:prstGeom>
          <a:noFill/>
          <a:ln>
            <a:noFill/>
          </a:ln>
        </p:spPr>
        <p:txBody>
          <a:bodyPr anchorCtr="0" anchor="t" bIns="91425" lIns="91425" spcFirstLastPara="1" rIns="91425" wrap="square" tIns="91425">
            <a:noAutofit/>
          </a:bodyPr>
          <a:lstStyle/>
          <a:p>
            <a:pPr indent="0" lvl="0" marL="0" rtl="0" algn="l">
              <a:spcBef>
                <a:spcPts val="1400"/>
              </a:spcBef>
              <a:spcAft>
                <a:spcPts val="0"/>
              </a:spcAft>
              <a:buNone/>
            </a:pPr>
            <a:r>
              <a:t/>
            </a:r>
            <a:endParaRPr>
              <a:solidFill>
                <a:srgbClr val="B4A7D6"/>
              </a:solidFill>
              <a:latin typeface="Merriweather"/>
              <a:ea typeface="Merriweather"/>
              <a:cs typeface="Merriweather"/>
              <a:sym typeface="Merriweather"/>
            </a:endParaRPr>
          </a:p>
          <a:p>
            <a:pPr indent="-342900" lvl="0" marL="457200" rtl="0" algn="l">
              <a:spcBef>
                <a:spcPts val="1400"/>
              </a:spcBef>
              <a:spcAft>
                <a:spcPts val="0"/>
              </a:spcAft>
              <a:buSzPts val="1800"/>
              <a:buFont typeface="Merriweather"/>
              <a:buChar char="●"/>
            </a:pPr>
            <a:r>
              <a:rPr b="1" lang="en" sz="1800">
                <a:latin typeface="Merriweather"/>
                <a:ea typeface="Merriweather"/>
                <a:cs typeface="Merriweather"/>
                <a:sym typeface="Merriweather"/>
              </a:rPr>
              <a:t>When the stomach is stretched by food, a vagovagal reflex is initiated from the stomach to the brain stem and back to the muscular wall of the stomach resulting in reduction in muscular wall tone which allows storage. Stomach can store 0.8-1.5 L of food.</a:t>
            </a:r>
            <a:endParaRPr b="1" sz="1800">
              <a:latin typeface="Merriweather"/>
              <a:ea typeface="Merriweather"/>
              <a:cs typeface="Merriweather"/>
              <a:sym typeface="Merriweather"/>
            </a:endParaRPr>
          </a:p>
          <a:p>
            <a:pPr indent="-342900" lvl="0" marL="457200" rtl="0" algn="l">
              <a:spcBef>
                <a:spcPts val="0"/>
              </a:spcBef>
              <a:spcAft>
                <a:spcPts val="0"/>
              </a:spcAft>
              <a:buSzPts val="1800"/>
              <a:buFont typeface="Merriweather"/>
              <a:buChar char="●"/>
            </a:pPr>
            <a:r>
              <a:rPr b="1" lang="en" sz="1800">
                <a:solidFill>
                  <a:srgbClr val="B4A7D6"/>
                </a:solidFill>
                <a:latin typeface="Merriweather"/>
                <a:ea typeface="Merriweather"/>
                <a:cs typeface="Merriweather"/>
                <a:sym typeface="Merriweather"/>
              </a:rPr>
              <a:t>Gastric contents may remain unmixed for 1 hour in the corpus (body of stomach).</a:t>
            </a:r>
            <a:endParaRPr b="1" sz="1800">
              <a:latin typeface="Merriweather"/>
              <a:ea typeface="Merriweather"/>
              <a:cs typeface="Merriweather"/>
              <a:sym typeface="Merriweather"/>
            </a:endParaRPr>
          </a:p>
          <a:p>
            <a:pPr indent="-342900" lvl="0" marL="457200" rtl="0" algn="l">
              <a:spcBef>
                <a:spcPts val="0"/>
              </a:spcBef>
              <a:spcAft>
                <a:spcPts val="0"/>
              </a:spcAft>
              <a:buSzPts val="1800"/>
              <a:buFont typeface="Merriweather"/>
              <a:buChar char="●"/>
            </a:pPr>
            <a:r>
              <a:rPr b="1" lang="en" sz="1800">
                <a:solidFill>
                  <a:srgbClr val="8E7CC3"/>
                </a:solidFill>
                <a:latin typeface="Merriweather"/>
                <a:ea typeface="Merriweather"/>
                <a:cs typeface="Merriweather"/>
                <a:sym typeface="Merriweather"/>
              </a:rPr>
              <a:t>The pressure in the stomach remains low until the volume reaches ~1.5 L of food. This function is regulated by Relaxation Reflexes: </a:t>
            </a:r>
            <a:endParaRPr b="1" sz="1800">
              <a:solidFill>
                <a:srgbClr val="8E7CC3"/>
              </a:solidFill>
              <a:latin typeface="Merriweather"/>
              <a:ea typeface="Merriweather"/>
              <a:cs typeface="Merriweather"/>
              <a:sym typeface="Merriweather"/>
            </a:endParaRPr>
          </a:p>
          <a:p>
            <a:pPr indent="0" lvl="0" marL="0" rtl="0" algn="l">
              <a:spcBef>
                <a:spcPts val="0"/>
              </a:spcBef>
              <a:spcAft>
                <a:spcPts val="0"/>
              </a:spcAft>
              <a:buNone/>
            </a:pPr>
            <a:r>
              <a:t/>
            </a:r>
            <a:endParaRPr sz="1800">
              <a:solidFill>
                <a:srgbClr val="8E7CC3"/>
              </a:solidFill>
              <a:latin typeface="Merriweather"/>
              <a:ea typeface="Merriweather"/>
              <a:cs typeface="Merriweather"/>
              <a:sym typeface="Merriweather"/>
            </a:endParaRPr>
          </a:p>
        </p:txBody>
      </p:sp>
      <p:sp>
        <p:nvSpPr>
          <p:cNvPr id="268" name="Google Shape;268;p20"/>
          <p:cNvSpPr/>
          <p:nvPr/>
        </p:nvSpPr>
        <p:spPr>
          <a:xfrm>
            <a:off x="6045475" y="4555825"/>
            <a:ext cx="5430000" cy="1485600"/>
          </a:xfrm>
          <a:prstGeom prst="rect">
            <a:avLst/>
          </a:prstGeom>
          <a:solidFill>
            <a:srgbClr val="FFFFFF"/>
          </a:solidFill>
          <a:ln cap="flat" cmpd="sng" w="28575">
            <a:solidFill>
              <a:srgbClr val="D9D2E9"/>
            </a:solidFill>
            <a:prstDash val="dashDot"/>
            <a:round/>
            <a:headEnd len="sm" w="sm" type="none"/>
            <a:tailEnd len="sm" w="sm" type="none"/>
          </a:ln>
        </p:spPr>
        <p:txBody>
          <a:bodyPr anchorCtr="0" anchor="ctr" bIns="91425" lIns="91425" spcFirstLastPara="1" rIns="91425" wrap="square" tIns="91425">
            <a:noAutofit/>
          </a:bodyPr>
          <a:lstStyle/>
          <a:p>
            <a:pPr indent="-298450" lvl="0" marL="457200" rtl="0" algn="l">
              <a:spcBef>
                <a:spcPts val="560"/>
              </a:spcBef>
              <a:spcAft>
                <a:spcPts val="0"/>
              </a:spcAft>
              <a:buClr>
                <a:srgbClr val="D9D2E9"/>
              </a:buClr>
              <a:buSzPts val="1100"/>
              <a:buFont typeface="Merriweather"/>
              <a:buChar char="★"/>
            </a:pPr>
            <a:r>
              <a:rPr b="1" lang="en" sz="1800">
                <a:highlight>
                  <a:srgbClr val="D9D2E9"/>
                </a:highlight>
                <a:latin typeface="Merriweather"/>
                <a:ea typeface="Merriweather"/>
                <a:cs typeface="Merriweather"/>
                <a:sym typeface="Merriweather"/>
              </a:rPr>
              <a:t>Triggered by</a:t>
            </a:r>
            <a:r>
              <a:rPr lang="en" sz="1100">
                <a:latin typeface="Merriweather"/>
                <a:ea typeface="Merriweather"/>
                <a:cs typeface="Merriweather"/>
                <a:sym typeface="Merriweather"/>
              </a:rPr>
              <a:t>: </a:t>
            </a:r>
            <a:r>
              <a:rPr lang="en" sz="1600">
                <a:solidFill>
                  <a:srgbClr val="8E7CC3"/>
                </a:solidFill>
                <a:latin typeface="Merriweather"/>
                <a:ea typeface="Merriweather"/>
                <a:cs typeface="Merriweather"/>
                <a:sym typeface="Merriweather"/>
              </a:rPr>
              <a:t>swallowing reflex. </a:t>
            </a:r>
            <a:endParaRPr sz="1600">
              <a:solidFill>
                <a:srgbClr val="8E7CC3"/>
              </a:solidFill>
              <a:latin typeface="Merriweather"/>
              <a:ea typeface="Merriweather"/>
              <a:cs typeface="Merriweather"/>
              <a:sym typeface="Merriweather"/>
            </a:endParaRPr>
          </a:p>
          <a:p>
            <a:pPr indent="-330200" lvl="0" marL="457200" rtl="0" algn="l">
              <a:spcBef>
                <a:spcPts val="0"/>
              </a:spcBef>
              <a:spcAft>
                <a:spcPts val="0"/>
              </a:spcAft>
              <a:buClr>
                <a:srgbClr val="D9D2E9"/>
              </a:buClr>
              <a:buSzPts val="1600"/>
              <a:buFont typeface="Merriweather"/>
              <a:buChar char="★"/>
            </a:pPr>
            <a:r>
              <a:rPr lang="en" sz="1600">
                <a:latin typeface="Merriweather"/>
                <a:ea typeface="Merriweather"/>
                <a:cs typeface="Merriweather"/>
                <a:sym typeface="Merriweather"/>
              </a:rPr>
              <a:t>Relaxation of stomach muscles (inhibition of myenteric neurons) as peristaltic waves move through esophagus and enters stomach.</a:t>
            </a:r>
            <a:endParaRPr sz="1600">
              <a:latin typeface="Merriweather"/>
              <a:ea typeface="Merriweather"/>
              <a:cs typeface="Merriweather"/>
              <a:sym typeface="Merriweather"/>
            </a:endParaRPr>
          </a:p>
        </p:txBody>
      </p:sp>
      <p:sp>
        <p:nvSpPr>
          <p:cNvPr id="269" name="Google Shape;269;p20"/>
          <p:cNvSpPr/>
          <p:nvPr/>
        </p:nvSpPr>
        <p:spPr>
          <a:xfrm>
            <a:off x="0" y="3704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70" name="Google Shape;270;p20"/>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71" name="Google Shape;271;p20"/>
          <p:cNvSpPr txBox="1"/>
          <p:nvPr/>
        </p:nvSpPr>
        <p:spPr>
          <a:xfrm>
            <a:off x="1880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7</a:t>
            </a:r>
            <a:endParaRPr sz="4500">
              <a:solidFill>
                <a:srgbClr val="FFFFFF"/>
              </a:solidFill>
              <a:latin typeface="Oswald"/>
              <a:ea typeface="Oswald"/>
              <a:cs typeface="Oswald"/>
              <a:sym typeface="Oswald"/>
            </a:endParaRPr>
          </a:p>
        </p:txBody>
      </p:sp>
      <p:sp>
        <p:nvSpPr>
          <p:cNvPr id="272" name="Google Shape;272;p20"/>
          <p:cNvSpPr txBox="1"/>
          <p:nvPr/>
        </p:nvSpPr>
        <p:spPr>
          <a:xfrm>
            <a:off x="929925" y="321600"/>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900">
                <a:solidFill>
                  <a:srgbClr val="FFFFFF"/>
                </a:solidFill>
                <a:latin typeface="Oswald"/>
                <a:ea typeface="Oswald"/>
                <a:cs typeface="Oswald"/>
                <a:sym typeface="Oswald"/>
              </a:rPr>
              <a:t>PHYSIOLOGY OF THE STOMACH AND REGULATION OF GASTRIC SECRETIONS </a:t>
            </a:r>
            <a:endParaRPr sz="2900">
              <a:solidFill>
                <a:srgbClr val="FFFFFF"/>
              </a:solidFill>
              <a:latin typeface="Oswald"/>
              <a:ea typeface="Oswald"/>
              <a:cs typeface="Oswald"/>
              <a:sym typeface="Oswald"/>
            </a:endParaRPr>
          </a:p>
        </p:txBody>
      </p:sp>
      <p:sp>
        <p:nvSpPr>
          <p:cNvPr id="273" name="Google Shape;273;p20"/>
          <p:cNvSpPr txBox="1"/>
          <p:nvPr/>
        </p:nvSpPr>
        <p:spPr>
          <a:xfrm>
            <a:off x="575019" y="1267275"/>
            <a:ext cx="113319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600">
                <a:solidFill>
                  <a:srgbClr val="6AA84F"/>
                </a:solidFill>
                <a:latin typeface="Oswald"/>
                <a:ea typeface="Oswald"/>
                <a:cs typeface="Oswald"/>
                <a:sym typeface="Oswald"/>
              </a:rPr>
              <a:t> </a:t>
            </a:r>
            <a:r>
              <a:rPr lang="en" sz="3600">
                <a:highlight>
                  <a:srgbClr val="D9EAD3"/>
                </a:highlight>
                <a:latin typeface="Oswald"/>
                <a:ea typeface="Oswald"/>
                <a:cs typeface="Oswald"/>
                <a:sym typeface="Oswald"/>
              </a:rPr>
              <a:t>Function Of Stomach Movement</a:t>
            </a:r>
            <a:r>
              <a:rPr lang="en" sz="3600">
                <a:solidFill>
                  <a:srgbClr val="6AA84F"/>
                </a:solidFill>
                <a:latin typeface="Oswald"/>
                <a:ea typeface="Oswald"/>
                <a:cs typeface="Oswald"/>
                <a:sym typeface="Oswald"/>
              </a:rPr>
              <a:t>:</a:t>
            </a:r>
            <a:endParaRPr sz="3600">
              <a:solidFill>
                <a:srgbClr val="6AA84F"/>
              </a:solidFill>
              <a:latin typeface="Oswald"/>
              <a:ea typeface="Oswald"/>
              <a:cs typeface="Oswald"/>
              <a:sym typeface="Oswald"/>
            </a:endParaRPr>
          </a:p>
        </p:txBody>
      </p:sp>
      <p:sp>
        <p:nvSpPr>
          <p:cNvPr id="274" name="Google Shape;274;p20"/>
          <p:cNvSpPr/>
          <p:nvPr/>
        </p:nvSpPr>
        <p:spPr>
          <a:xfrm>
            <a:off x="325916" y="1534477"/>
            <a:ext cx="468600" cy="433500"/>
          </a:xfrm>
          <a:prstGeom prst="rect">
            <a:avLst/>
          </a:prstGeom>
          <a:solidFill>
            <a:srgbClr val="93C47D"/>
          </a:solid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cxnSp>
        <p:nvCxnSpPr>
          <p:cNvPr id="275" name="Google Shape;275;p20"/>
          <p:cNvCxnSpPr/>
          <p:nvPr/>
        </p:nvCxnSpPr>
        <p:spPr>
          <a:xfrm flipH="1">
            <a:off x="599725" y="2553250"/>
            <a:ext cx="45600" cy="16695600"/>
          </a:xfrm>
          <a:prstGeom prst="straightConnector1">
            <a:avLst/>
          </a:prstGeom>
          <a:noFill/>
          <a:ln cap="flat" cmpd="sng" w="28575">
            <a:solidFill>
              <a:srgbClr val="D9D9D9"/>
            </a:solidFill>
            <a:prstDash val="dashDot"/>
            <a:round/>
            <a:headEnd len="med" w="med" type="none"/>
            <a:tailEnd len="med" w="med" type="oval"/>
          </a:ln>
        </p:spPr>
      </p:cxnSp>
      <p:sp>
        <p:nvSpPr>
          <p:cNvPr id="276" name="Google Shape;276;p20"/>
          <p:cNvSpPr txBox="1"/>
          <p:nvPr/>
        </p:nvSpPr>
        <p:spPr>
          <a:xfrm>
            <a:off x="343154" y="10095312"/>
            <a:ext cx="709200" cy="64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3000">
              <a:solidFill>
                <a:srgbClr val="FFFFFF"/>
              </a:solidFill>
              <a:latin typeface="Merriweather"/>
              <a:ea typeface="Merriweather"/>
              <a:cs typeface="Merriweather"/>
              <a:sym typeface="Merriweather"/>
            </a:endParaRPr>
          </a:p>
        </p:txBody>
      </p:sp>
      <p:sp>
        <p:nvSpPr>
          <p:cNvPr id="277" name="Google Shape;277;p20"/>
          <p:cNvSpPr txBox="1"/>
          <p:nvPr/>
        </p:nvSpPr>
        <p:spPr>
          <a:xfrm>
            <a:off x="1052354" y="2067760"/>
            <a:ext cx="3146400" cy="6996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Clr>
                <a:srgbClr val="000000"/>
              </a:buClr>
              <a:buSzPts val="1100"/>
              <a:buFont typeface="Arial"/>
              <a:buNone/>
            </a:pPr>
            <a:r>
              <a:rPr lang="en" sz="3400">
                <a:highlight>
                  <a:srgbClr val="D9EAD3"/>
                </a:highlight>
                <a:latin typeface="Oswald"/>
                <a:ea typeface="Oswald"/>
                <a:cs typeface="Oswald"/>
                <a:sym typeface="Oswald"/>
              </a:rPr>
              <a:t>Storage of food:</a:t>
            </a:r>
            <a:endParaRPr sz="3400">
              <a:highlight>
                <a:srgbClr val="D9EAD3"/>
              </a:highlight>
              <a:latin typeface="Oswald"/>
              <a:ea typeface="Oswald"/>
              <a:cs typeface="Oswald"/>
              <a:sym typeface="Oswald"/>
            </a:endParaRPr>
          </a:p>
        </p:txBody>
      </p:sp>
      <p:grpSp>
        <p:nvGrpSpPr>
          <p:cNvPr id="278" name="Google Shape;278;p20"/>
          <p:cNvGrpSpPr/>
          <p:nvPr/>
        </p:nvGrpSpPr>
        <p:grpSpPr>
          <a:xfrm>
            <a:off x="265708" y="2279951"/>
            <a:ext cx="864190" cy="1188066"/>
            <a:chOff x="2391948" y="1635646"/>
            <a:chExt cx="805546" cy="1584088"/>
          </a:xfrm>
        </p:grpSpPr>
        <p:sp>
          <p:nvSpPr>
            <p:cNvPr id="279" name="Google Shape;279;p20"/>
            <p:cNvSpPr/>
            <p:nvPr/>
          </p:nvSpPr>
          <p:spPr>
            <a:xfrm>
              <a:off x="2391994" y="1635646"/>
              <a:ext cx="805500" cy="792000"/>
            </a:xfrm>
            <a:prstGeom prst="rect">
              <a:avLst/>
            </a:prstGeom>
            <a:solidFill>
              <a:srgbClr val="D9EA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3000" u="none" cap="none" strike="noStrike">
                <a:solidFill>
                  <a:srgbClr val="FFFFFF"/>
                </a:solidFill>
                <a:latin typeface="Merriweather"/>
                <a:ea typeface="Merriweather"/>
                <a:cs typeface="Merriweather"/>
                <a:sym typeface="Merriweather"/>
              </a:endParaRPr>
            </a:p>
          </p:txBody>
        </p:sp>
        <p:sp>
          <p:nvSpPr>
            <p:cNvPr id="280" name="Google Shape;280;p20"/>
            <p:cNvSpPr/>
            <p:nvPr/>
          </p:nvSpPr>
          <p:spPr>
            <a:xfrm rot="10800000">
              <a:off x="2391948" y="2427734"/>
              <a:ext cx="805500" cy="792000"/>
            </a:xfrm>
            <a:prstGeom prst="triangle">
              <a:avLst>
                <a:gd fmla="val 0" name="adj"/>
              </a:avLst>
            </a:prstGeom>
            <a:solidFill>
              <a:srgbClr val="D9EA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3000" u="none" cap="none" strike="noStrike">
                <a:solidFill>
                  <a:srgbClr val="FFFFFF"/>
                </a:solidFill>
                <a:latin typeface="Merriweather"/>
                <a:ea typeface="Merriweather"/>
                <a:cs typeface="Merriweather"/>
                <a:sym typeface="Merriweather"/>
              </a:endParaRPr>
            </a:p>
          </p:txBody>
        </p:sp>
      </p:grpSp>
      <p:sp>
        <p:nvSpPr>
          <p:cNvPr id="281" name="Google Shape;281;p20"/>
          <p:cNvSpPr txBox="1"/>
          <p:nvPr/>
        </p:nvSpPr>
        <p:spPr>
          <a:xfrm>
            <a:off x="289725" y="2253700"/>
            <a:ext cx="850500" cy="61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Oswald"/>
                <a:ea typeface="Oswald"/>
                <a:cs typeface="Oswald"/>
                <a:sym typeface="Oswald"/>
              </a:rPr>
              <a:t>1</a:t>
            </a:r>
            <a:endParaRPr sz="3600">
              <a:solidFill>
                <a:srgbClr val="FFFFFF"/>
              </a:solidFill>
              <a:latin typeface="Oswald"/>
              <a:ea typeface="Oswald"/>
              <a:cs typeface="Oswald"/>
              <a:sym typeface="Oswald"/>
            </a:endParaRPr>
          </a:p>
        </p:txBody>
      </p:sp>
      <p:sp>
        <p:nvSpPr>
          <p:cNvPr id="282" name="Google Shape;282;p20"/>
          <p:cNvSpPr/>
          <p:nvPr/>
        </p:nvSpPr>
        <p:spPr>
          <a:xfrm>
            <a:off x="721525" y="7974262"/>
            <a:ext cx="3057000" cy="1253700"/>
          </a:xfrm>
          <a:prstGeom prst="ellipse">
            <a:avLst/>
          </a:prstGeom>
          <a:solidFill>
            <a:srgbClr val="D9D2E9"/>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Merriweather"/>
                <a:ea typeface="Merriweather"/>
                <a:cs typeface="Merriweather"/>
                <a:sym typeface="Merriweather"/>
              </a:rPr>
              <a:t>Three Kinds of Relaxation Occur in the Gastric Reservoir(orad)</a:t>
            </a:r>
            <a:endParaRPr sz="1800">
              <a:latin typeface="Merriweather"/>
              <a:ea typeface="Merriweather"/>
              <a:cs typeface="Merriweather"/>
              <a:sym typeface="Merriweather"/>
            </a:endParaRPr>
          </a:p>
        </p:txBody>
      </p:sp>
      <p:sp>
        <p:nvSpPr>
          <p:cNvPr id="283" name="Google Shape;283;p20"/>
          <p:cNvSpPr/>
          <p:nvPr/>
        </p:nvSpPr>
        <p:spPr>
          <a:xfrm>
            <a:off x="3241089" y="6041488"/>
            <a:ext cx="1898100" cy="894300"/>
          </a:xfrm>
          <a:prstGeom prst="roundRect">
            <a:avLst>
              <a:gd fmla="val 16667" name="adj"/>
            </a:avLst>
          </a:prstGeom>
          <a:solidFill>
            <a:srgbClr val="F3F3F3"/>
          </a:solidFill>
          <a:ln cap="flat" cmpd="sng" w="28575">
            <a:solidFill>
              <a:srgbClr val="D9D2E9"/>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560"/>
              </a:spcBef>
              <a:spcAft>
                <a:spcPts val="0"/>
              </a:spcAft>
              <a:buClr>
                <a:schemeClr val="dk1"/>
              </a:buClr>
              <a:buSzPts val="1100"/>
              <a:buFont typeface="Arial"/>
              <a:buNone/>
            </a:pPr>
            <a:r>
              <a:rPr b="1" lang="en">
                <a:latin typeface="Merriweather"/>
                <a:ea typeface="Merriweather"/>
                <a:cs typeface="Merriweather"/>
                <a:sym typeface="Merriweather"/>
              </a:rPr>
              <a:t>Receptive Relaxation Reflex</a:t>
            </a:r>
            <a:endParaRPr b="1" sz="2300">
              <a:latin typeface="Merriweather"/>
              <a:ea typeface="Merriweather"/>
              <a:cs typeface="Merriweather"/>
              <a:sym typeface="Merriweather"/>
            </a:endParaRPr>
          </a:p>
        </p:txBody>
      </p:sp>
      <p:sp>
        <p:nvSpPr>
          <p:cNvPr id="284" name="Google Shape;284;p20"/>
          <p:cNvSpPr/>
          <p:nvPr/>
        </p:nvSpPr>
        <p:spPr>
          <a:xfrm>
            <a:off x="3168864" y="10465350"/>
            <a:ext cx="1898100" cy="894300"/>
          </a:xfrm>
          <a:prstGeom prst="roundRect">
            <a:avLst>
              <a:gd fmla="val 16667" name="adj"/>
            </a:avLst>
          </a:prstGeom>
          <a:solidFill>
            <a:srgbClr val="F3F3F3"/>
          </a:solidFill>
          <a:ln cap="flat" cmpd="sng" w="28575">
            <a:solidFill>
              <a:srgbClr val="D9D2E9"/>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560"/>
              </a:spcBef>
              <a:spcAft>
                <a:spcPts val="0"/>
              </a:spcAft>
              <a:buClr>
                <a:schemeClr val="dk1"/>
              </a:buClr>
              <a:buSzPts val="1100"/>
              <a:buFont typeface="Arial"/>
              <a:buNone/>
            </a:pPr>
            <a:r>
              <a:rPr b="1" lang="en">
                <a:latin typeface="Merriweather"/>
                <a:ea typeface="Merriweather"/>
                <a:cs typeface="Merriweather"/>
                <a:sym typeface="Merriweather"/>
              </a:rPr>
              <a:t>Feedback Relaxation</a:t>
            </a:r>
            <a:endParaRPr b="1" sz="2300">
              <a:latin typeface="Merriweather"/>
              <a:ea typeface="Merriweather"/>
              <a:cs typeface="Merriweather"/>
              <a:sym typeface="Merriweather"/>
            </a:endParaRPr>
          </a:p>
        </p:txBody>
      </p:sp>
      <p:sp>
        <p:nvSpPr>
          <p:cNvPr id="285" name="Google Shape;285;p20"/>
          <p:cNvSpPr/>
          <p:nvPr/>
        </p:nvSpPr>
        <p:spPr>
          <a:xfrm>
            <a:off x="3927010" y="8153950"/>
            <a:ext cx="1898100" cy="894300"/>
          </a:xfrm>
          <a:prstGeom prst="roundRect">
            <a:avLst>
              <a:gd fmla="val 16667" name="adj"/>
            </a:avLst>
          </a:prstGeom>
          <a:solidFill>
            <a:srgbClr val="F3F3F3"/>
          </a:solidFill>
          <a:ln cap="flat" cmpd="sng" w="28575">
            <a:solidFill>
              <a:srgbClr val="D9D2E9"/>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560"/>
              </a:spcBef>
              <a:spcAft>
                <a:spcPts val="0"/>
              </a:spcAft>
              <a:buClr>
                <a:schemeClr val="dk1"/>
              </a:buClr>
              <a:buSzPts val="1100"/>
              <a:buFont typeface="Arial"/>
              <a:buNone/>
            </a:pPr>
            <a:r>
              <a:rPr b="1" lang="en">
                <a:latin typeface="Merriweather"/>
                <a:ea typeface="Merriweather"/>
                <a:cs typeface="Merriweather"/>
                <a:sym typeface="Merriweather"/>
              </a:rPr>
              <a:t>Adaptive relaxation</a:t>
            </a:r>
            <a:endParaRPr b="1" sz="2300">
              <a:latin typeface="Merriweather"/>
              <a:ea typeface="Merriweather"/>
              <a:cs typeface="Merriweather"/>
              <a:sym typeface="Merriweather"/>
            </a:endParaRPr>
          </a:p>
        </p:txBody>
      </p:sp>
      <p:sp>
        <p:nvSpPr>
          <p:cNvPr id="286" name="Google Shape;286;p20"/>
          <p:cNvSpPr/>
          <p:nvPr/>
        </p:nvSpPr>
        <p:spPr>
          <a:xfrm>
            <a:off x="6095000" y="12168525"/>
            <a:ext cx="5430000" cy="2638800"/>
          </a:xfrm>
          <a:prstGeom prst="rect">
            <a:avLst/>
          </a:prstGeom>
          <a:solidFill>
            <a:srgbClr val="FFFFFF"/>
          </a:solidFill>
          <a:ln cap="flat" cmpd="sng" w="28575">
            <a:solidFill>
              <a:srgbClr val="D9D2E9"/>
            </a:solidFill>
            <a:prstDash val="dashDot"/>
            <a:round/>
            <a:headEnd len="sm" w="sm" type="none"/>
            <a:tailEnd len="sm" w="sm" type="none"/>
          </a:ln>
        </p:spPr>
        <p:txBody>
          <a:bodyPr anchorCtr="0" anchor="ctr" bIns="91425" lIns="91425" spcFirstLastPara="1" rIns="91425" wrap="square" tIns="91425">
            <a:noAutofit/>
          </a:bodyPr>
          <a:lstStyle/>
          <a:p>
            <a:pPr indent="-317500" lvl="0" marL="457200" rtl="0" algn="l">
              <a:spcBef>
                <a:spcPts val="560"/>
              </a:spcBef>
              <a:spcAft>
                <a:spcPts val="0"/>
              </a:spcAft>
              <a:buClr>
                <a:srgbClr val="B4A7D6"/>
              </a:buClr>
              <a:buSzPts val="1400"/>
              <a:buFont typeface="Merriweather"/>
              <a:buChar char="★"/>
            </a:pPr>
            <a:r>
              <a:rPr b="1" lang="en" sz="1800">
                <a:highlight>
                  <a:srgbClr val="D9D2E9"/>
                </a:highlight>
                <a:latin typeface="Merriweather"/>
                <a:ea typeface="Merriweather"/>
                <a:cs typeface="Merriweather"/>
                <a:sym typeface="Merriweather"/>
              </a:rPr>
              <a:t>Triggered by</a:t>
            </a:r>
            <a:r>
              <a:rPr b="1" lang="en">
                <a:latin typeface="Merriweather"/>
                <a:ea typeface="Merriweather"/>
                <a:cs typeface="Merriweather"/>
                <a:sym typeface="Merriweather"/>
              </a:rPr>
              <a:t> :</a:t>
            </a:r>
            <a:r>
              <a:rPr b="1" lang="en">
                <a:solidFill>
                  <a:srgbClr val="8E7CC3"/>
                </a:solidFill>
                <a:latin typeface="Merriweather"/>
                <a:ea typeface="Merriweather"/>
                <a:cs typeface="Merriweather"/>
                <a:sym typeface="Merriweather"/>
              </a:rPr>
              <a:t> </a:t>
            </a:r>
            <a:r>
              <a:rPr lang="en" sz="1600">
                <a:solidFill>
                  <a:srgbClr val="8E7CC3"/>
                </a:solidFill>
                <a:latin typeface="Merriweather"/>
                <a:ea typeface="Merriweather"/>
                <a:cs typeface="Merriweather"/>
                <a:sym typeface="Merriweather"/>
              </a:rPr>
              <a:t>The presence of nutrients in the small intestine.</a:t>
            </a:r>
            <a:endParaRPr sz="1600">
              <a:solidFill>
                <a:srgbClr val="8E7CC3"/>
              </a:solidFill>
              <a:latin typeface="Merriweather"/>
              <a:ea typeface="Merriweather"/>
              <a:cs typeface="Merriweather"/>
              <a:sym typeface="Merriweather"/>
            </a:endParaRPr>
          </a:p>
          <a:p>
            <a:pPr indent="-330200" lvl="0" marL="457200" rtl="0" algn="l">
              <a:spcBef>
                <a:spcPts val="0"/>
              </a:spcBef>
              <a:spcAft>
                <a:spcPts val="0"/>
              </a:spcAft>
              <a:buClr>
                <a:srgbClr val="000000"/>
              </a:buClr>
              <a:buSzPts val="1600"/>
              <a:buFont typeface="Merriweather"/>
              <a:buChar char="★"/>
            </a:pPr>
            <a:r>
              <a:rPr lang="en" sz="1600">
                <a:highlight>
                  <a:srgbClr val="D9D2E9"/>
                </a:highlight>
                <a:latin typeface="Merriweather"/>
                <a:ea typeface="Merriweather"/>
                <a:cs typeface="Merriweather"/>
                <a:sym typeface="Merriweather"/>
              </a:rPr>
              <a:t>It can involve both local reflex connections:</a:t>
            </a:r>
            <a:endParaRPr sz="1600">
              <a:highlight>
                <a:srgbClr val="D9D2E9"/>
              </a:highlight>
              <a:latin typeface="Merriweather"/>
              <a:ea typeface="Merriweather"/>
              <a:cs typeface="Merriweather"/>
              <a:sym typeface="Merriweather"/>
            </a:endParaRPr>
          </a:p>
          <a:p>
            <a:pPr indent="-330200" lvl="0" marL="457200" rtl="0" algn="l">
              <a:spcBef>
                <a:spcPts val="0"/>
              </a:spcBef>
              <a:spcAft>
                <a:spcPts val="0"/>
              </a:spcAft>
              <a:buClr>
                <a:srgbClr val="000000"/>
              </a:buClr>
              <a:buSzPts val="1600"/>
              <a:buFont typeface="Merriweather"/>
              <a:buChar char="-"/>
            </a:pPr>
            <a:r>
              <a:rPr lang="en" sz="1600">
                <a:latin typeface="Merriweather"/>
                <a:ea typeface="Merriweather"/>
                <a:cs typeface="Merriweather"/>
                <a:sym typeface="Merriweather"/>
              </a:rPr>
              <a:t>between receptors in the small intestine and the gastric ENS(Enteric nervous system).</a:t>
            </a:r>
            <a:endParaRPr sz="1600">
              <a:latin typeface="Merriweather"/>
              <a:ea typeface="Merriweather"/>
              <a:cs typeface="Merriweather"/>
              <a:sym typeface="Merriweather"/>
            </a:endParaRPr>
          </a:p>
          <a:p>
            <a:pPr indent="-330200" lvl="0" marL="457200" rtl="0" algn="l">
              <a:spcBef>
                <a:spcPts val="0"/>
              </a:spcBef>
              <a:spcAft>
                <a:spcPts val="0"/>
              </a:spcAft>
              <a:buClr>
                <a:srgbClr val="000000"/>
              </a:buClr>
              <a:buSzPts val="1600"/>
              <a:buFont typeface="Merriweather"/>
              <a:buChar char="-"/>
            </a:pPr>
            <a:r>
              <a:rPr lang="en" sz="1600">
                <a:latin typeface="Merriweather"/>
                <a:ea typeface="Merriweather"/>
                <a:cs typeface="Merriweather"/>
                <a:sym typeface="Merriweather"/>
              </a:rPr>
              <a:t>Hormones released from endocrine cells in the small intestinal mucosa and transported by the blood to signal the gastric ENS and stimulate firing in vagal afferent terminals in the stomach.</a:t>
            </a:r>
            <a:endParaRPr sz="1600">
              <a:latin typeface="Merriweather"/>
              <a:ea typeface="Merriweather"/>
              <a:cs typeface="Merriweather"/>
              <a:sym typeface="Merriweather"/>
            </a:endParaRPr>
          </a:p>
        </p:txBody>
      </p:sp>
      <p:cxnSp>
        <p:nvCxnSpPr>
          <p:cNvPr id="287" name="Google Shape;287;p20"/>
          <p:cNvCxnSpPr>
            <a:stCxn id="282" idx="0"/>
            <a:endCxn id="283" idx="1"/>
          </p:cNvCxnSpPr>
          <p:nvPr/>
        </p:nvCxnSpPr>
        <p:spPr>
          <a:xfrm rot="-5400000">
            <a:off x="2002825" y="6735862"/>
            <a:ext cx="1485600" cy="991200"/>
          </a:xfrm>
          <a:prstGeom prst="curvedConnector2">
            <a:avLst/>
          </a:prstGeom>
          <a:noFill/>
          <a:ln cap="flat" cmpd="sng" w="9525">
            <a:solidFill>
              <a:srgbClr val="674EA7"/>
            </a:solidFill>
            <a:prstDash val="solid"/>
            <a:round/>
            <a:headEnd len="med" w="med" type="none"/>
            <a:tailEnd len="med" w="med" type="stealth"/>
          </a:ln>
        </p:spPr>
      </p:cxnSp>
      <p:cxnSp>
        <p:nvCxnSpPr>
          <p:cNvPr id="288" name="Google Shape;288;p20"/>
          <p:cNvCxnSpPr>
            <a:stCxn id="282" idx="4"/>
            <a:endCxn id="284" idx="1"/>
          </p:cNvCxnSpPr>
          <p:nvPr/>
        </p:nvCxnSpPr>
        <p:spPr>
          <a:xfrm flipH="1" rot="-5400000">
            <a:off x="1867225" y="9610762"/>
            <a:ext cx="1684500" cy="918900"/>
          </a:xfrm>
          <a:prstGeom prst="curvedConnector2">
            <a:avLst/>
          </a:prstGeom>
          <a:noFill/>
          <a:ln cap="flat" cmpd="sng" w="9525">
            <a:solidFill>
              <a:srgbClr val="674EA7"/>
            </a:solidFill>
            <a:prstDash val="solid"/>
            <a:round/>
            <a:headEnd len="med" w="med" type="none"/>
            <a:tailEnd len="med" w="med" type="stealth"/>
          </a:ln>
        </p:spPr>
      </p:cxnSp>
      <p:cxnSp>
        <p:nvCxnSpPr>
          <p:cNvPr id="289" name="Google Shape;289;p20"/>
          <p:cNvCxnSpPr>
            <a:stCxn id="283" idx="3"/>
            <a:endCxn id="268" idx="1"/>
          </p:cNvCxnSpPr>
          <p:nvPr/>
        </p:nvCxnSpPr>
        <p:spPr>
          <a:xfrm flipH="1" rot="10800000">
            <a:off x="5139189" y="5298538"/>
            <a:ext cx="906300" cy="1190100"/>
          </a:xfrm>
          <a:prstGeom prst="curvedConnector3">
            <a:avLst>
              <a:gd fmla="val 49999" name="adj1"/>
            </a:avLst>
          </a:prstGeom>
          <a:noFill/>
          <a:ln cap="flat" cmpd="sng" w="9525">
            <a:solidFill>
              <a:srgbClr val="674EA7"/>
            </a:solidFill>
            <a:prstDash val="solid"/>
            <a:round/>
            <a:headEnd len="med" w="med" type="none"/>
            <a:tailEnd len="med" w="med" type="stealth"/>
          </a:ln>
        </p:spPr>
      </p:cxnSp>
      <p:cxnSp>
        <p:nvCxnSpPr>
          <p:cNvPr id="290" name="Google Shape;290;p20"/>
          <p:cNvCxnSpPr/>
          <p:nvPr/>
        </p:nvCxnSpPr>
        <p:spPr>
          <a:xfrm>
            <a:off x="5825100" y="8691100"/>
            <a:ext cx="222300" cy="11400"/>
          </a:xfrm>
          <a:prstGeom prst="curvedConnector3">
            <a:avLst>
              <a:gd fmla="val 50000" name="adj1"/>
            </a:avLst>
          </a:prstGeom>
          <a:noFill/>
          <a:ln cap="flat" cmpd="sng" w="9525">
            <a:solidFill>
              <a:srgbClr val="674EA7"/>
            </a:solidFill>
            <a:prstDash val="solid"/>
            <a:round/>
            <a:headEnd len="med" w="med" type="none"/>
            <a:tailEnd len="med" w="med" type="stealth"/>
          </a:ln>
        </p:spPr>
      </p:cxnSp>
      <p:cxnSp>
        <p:nvCxnSpPr>
          <p:cNvPr id="291" name="Google Shape;291;p20"/>
          <p:cNvCxnSpPr>
            <a:stCxn id="282" idx="6"/>
            <a:endCxn id="285" idx="1"/>
          </p:cNvCxnSpPr>
          <p:nvPr/>
        </p:nvCxnSpPr>
        <p:spPr>
          <a:xfrm>
            <a:off x="3778525" y="8601112"/>
            <a:ext cx="148500" cy="0"/>
          </a:xfrm>
          <a:prstGeom prst="straightConnector1">
            <a:avLst/>
          </a:prstGeom>
          <a:noFill/>
          <a:ln cap="flat" cmpd="sng" w="9525">
            <a:solidFill>
              <a:srgbClr val="674EA7"/>
            </a:solidFill>
            <a:prstDash val="dash"/>
            <a:round/>
            <a:headEnd len="med" w="med" type="none"/>
            <a:tailEnd len="med" w="med" type="triangle"/>
          </a:ln>
        </p:spPr>
      </p:cxnSp>
      <p:cxnSp>
        <p:nvCxnSpPr>
          <p:cNvPr id="292" name="Google Shape;292;p20"/>
          <p:cNvCxnSpPr/>
          <p:nvPr/>
        </p:nvCxnSpPr>
        <p:spPr>
          <a:xfrm>
            <a:off x="4783200" y="11384825"/>
            <a:ext cx="1264200" cy="1055100"/>
          </a:xfrm>
          <a:prstGeom prst="curvedConnector3">
            <a:avLst>
              <a:gd fmla="val 50000" name="adj1"/>
            </a:avLst>
          </a:prstGeom>
          <a:noFill/>
          <a:ln cap="flat" cmpd="sng" w="9525">
            <a:solidFill>
              <a:srgbClr val="674EA7"/>
            </a:solidFill>
            <a:prstDash val="solid"/>
            <a:round/>
            <a:headEnd len="med" w="med" type="none"/>
            <a:tailEnd len="med" w="med" type="stealth"/>
          </a:ln>
        </p:spPr>
      </p:cxnSp>
      <p:pic>
        <p:nvPicPr>
          <p:cNvPr descr="DA7C25FF28.png" id="293" name="Google Shape;293;p20"/>
          <p:cNvPicPr preferRelativeResize="0"/>
          <p:nvPr/>
        </p:nvPicPr>
        <p:blipFill rotWithShape="1">
          <a:blip r:embed="rId3">
            <a:alphaModFix/>
          </a:blip>
          <a:srcRect b="0" l="0" r="0" t="0"/>
          <a:stretch/>
        </p:blipFill>
        <p:spPr>
          <a:xfrm>
            <a:off x="11567669" y="5037075"/>
            <a:ext cx="2494944" cy="1684500"/>
          </a:xfrm>
          <a:prstGeom prst="rect">
            <a:avLst/>
          </a:prstGeom>
          <a:noFill/>
          <a:ln>
            <a:noFill/>
          </a:ln>
        </p:spPr>
      </p:pic>
      <p:pic>
        <p:nvPicPr>
          <p:cNvPr descr="DA7C25FF29.png" id="294" name="Google Shape;294;p20"/>
          <p:cNvPicPr preferRelativeResize="0"/>
          <p:nvPr/>
        </p:nvPicPr>
        <p:blipFill rotWithShape="1">
          <a:blip r:embed="rId4">
            <a:alphaModFix/>
          </a:blip>
          <a:srcRect b="0" l="0" r="0" t="0"/>
          <a:stretch/>
        </p:blipFill>
        <p:spPr>
          <a:xfrm>
            <a:off x="11642502" y="7758850"/>
            <a:ext cx="2332892" cy="1684500"/>
          </a:xfrm>
          <a:prstGeom prst="rect">
            <a:avLst/>
          </a:prstGeom>
          <a:noFill/>
          <a:ln>
            <a:noFill/>
          </a:ln>
        </p:spPr>
      </p:pic>
      <p:pic>
        <p:nvPicPr>
          <p:cNvPr descr="26-29.jpg" id="295" name="Google Shape;295;p20"/>
          <p:cNvPicPr preferRelativeResize="0"/>
          <p:nvPr/>
        </p:nvPicPr>
        <p:blipFill rotWithShape="1">
          <a:blip r:embed="rId5">
            <a:alphaModFix/>
          </a:blip>
          <a:srcRect b="0" l="0" r="0" t="0"/>
          <a:stretch/>
        </p:blipFill>
        <p:spPr>
          <a:xfrm>
            <a:off x="11622546" y="10272850"/>
            <a:ext cx="2385178" cy="1684500"/>
          </a:xfrm>
          <a:prstGeom prst="rect">
            <a:avLst/>
          </a:prstGeom>
          <a:noFill/>
          <a:ln>
            <a:noFill/>
          </a:ln>
        </p:spPr>
      </p:pic>
      <p:grpSp>
        <p:nvGrpSpPr>
          <p:cNvPr id="296" name="Google Shape;296;p20"/>
          <p:cNvGrpSpPr/>
          <p:nvPr/>
        </p:nvGrpSpPr>
        <p:grpSpPr>
          <a:xfrm>
            <a:off x="282883" y="15333064"/>
            <a:ext cx="864190" cy="1188066"/>
            <a:chOff x="2391948" y="1635646"/>
            <a:chExt cx="805546" cy="1584088"/>
          </a:xfrm>
        </p:grpSpPr>
        <p:sp>
          <p:nvSpPr>
            <p:cNvPr id="297" name="Google Shape;297;p20"/>
            <p:cNvSpPr/>
            <p:nvPr/>
          </p:nvSpPr>
          <p:spPr>
            <a:xfrm>
              <a:off x="2391994" y="1635646"/>
              <a:ext cx="805500" cy="792000"/>
            </a:xfrm>
            <a:prstGeom prst="rect">
              <a:avLst/>
            </a:prstGeom>
            <a:solidFill>
              <a:srgbClr val="D9EA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3000" u="none" cap="none" strike="noStrike">
                <a:solidFill>
                  <a:srgbClr val="FFFFFF"/>
                </a:solidFill>
                <a:latin typeface="Merriweather"/>
                <a:ea typeface="Merriweather"/>
                <a:cs typeface="Merriweather"/>
                <a:sym typeface="Merriweather"/>
              </a:endParaRPr>
            </a:p>
          </p:txBody>
        </p:sp>
        <p:sp>
          <p:nvSpPr>
            <p:cNvPr id="298" name="Google Shape;298;p20"/>
            <p:cNvSpPr/>
            <p:nvPr/>
          </p:nvSpPr>
          <p:spPr>
            <a:xfrm rot="10800000">
              <a:off x="2391948" y="2427734"/>
              <a:ext cx="805500" cy="792000"/>
            </a:xfrm>
            <a:prstGeom prst="triangle">
              <a:avLst>
                <a:gd fmla="val 0" name="adj"/>
              </a:avLst>
            </a:prstGeom>
            <a:solidFill>
              <a:srgbClr val="D9EA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3000" u="none" cap="none" strike="noStrike">
                <a:solidFill>
                  <a:srgbClr val="FFFFFF"/>
                </a:solidFill>
                <a:latin typeface="Merriweather"/>
                <a:ea typeface="Merriweather"/>
                <a:cs typeface="Merriweather"/>
                <a:sym typeface="Merriweather"/>
              </a:endParaRPr>
            </a:p>
          </p:txBody>
        </p:sp>
      </p:grpSp>
      <p:sp>
        <p:nvSpPr>
          <p:cNvPr id="299" name="Google Shape;299;p20"/>
          <p:cNvSpPr txBox="1"/>
          <p:nvPr/>
        </p:nvSpPr>
        <p:spPr>
          <a:xfrm>
            <a:off x="360575" y="15345225"/>
            <a:ext cx="709200" cy="63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Oswald"/>
                <a:ea typeface="Oswald"/>
                <a:cs typeface="Oswald"/>
                <a:sym typeface="Oswald"/>
              </a:rPr>
              <a:t>2</a:t>
            </a:r>
            <a:endParaRPr sz="3600">
              <a:solidFill>
                <a:srgbClr val="FFFFFF"/>
              </a:solidFill>
              <a:latin typeface="Oswald"/>
              <a:ea typeface="Oswald"/>
              <a:cs typeface="Oswald"/>
              <a:sym typeface="Oswald"/>
            </a:endParaRPr>
          </a:p>
        </p:txBody>
      </p:sp>
      <p:sp>
        <p:nvSpPr>
          <p:cNvPr id="300" name="Google Shape;300;p20"/>
          <p:cNvSpPr txBox="1"/>
          <p:nvPr/>
        </p:nvSpPr>
        <p:spPr>
          <a:xfrm>
            <a:off x="1147075" y="15126825"/>
            <a:ext cx="4224600" cy="9642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400">
                <a:highlight>
                  <a:srgbClr val="D9EAD3"/>
                </a:highlight>
                <a:latin typeface="Oswald"/>
                <a:ea typeface="Oswald"/>
                <a:cs typeface="Oswald"/>
                <a:sym typeface="Oswald"/>
              </a:rPr>
              <a:t>Mixing Of Food </a:t>
            </a:r>
            <a:r>
              <a:rPr lang="en" sz="3400">
                <a:highlight>
                  <a:srgbClr val="D9EAD3"/>
                </a:highlight>
                <a:latin typeface="Oswald"/>
                <a:ea typeface="Oswald"/>
                <a:cs typeface="Oswald"/>
                <a:sym typeface="Oswald"/>
              </a:rPr>
              <a:t>:</a:t>
            </a:r>
            <a:endParaRPr sz="3400">
              <a:highlight>
                <a:srgbClr val="D9EAD3"/>
              </a:highlight>
              <a:latin typeface="Oswald"/>
              <a:ea typeface="Oswald"/>
              <a:cs typeface="Oswald"/>
              <a:sym typeface="Oswald"/>
            </a:endParaRPr>
          </a:p>
        </p:txBody>
      </p:sp>
      <p:sp>
        <p:nvSpPr>
          <p:cNvPr id="301" name="Google Shape;301;p20"/>
          <p:cNvSpPr txBox="1"/>
          <p:nvPr/>
        </p:nvSpPr>
        <p:spPr>
          <a:xfrm>
            <a:off x="1399900" y="16329250"/>
            <a:ext cx="10912800" cy="3011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D9D2E9"/>
              </a:buClr>
              <a:buSzPts val="1800"/>
              <a:buFont typeface="Merriweather"/>
              <a:buChar char="★"/>
            </a:pPr>
            <a:r>
              <a:rPr lang="en" sz="1800">
                <a:solidFill>
                  <a:srgbClr val="351C75"/>
                </a:solidFill>
                <a:latin typeface="Merriweather"/>
                <a:ea typeface="Merriweather"/>
                <a:cs typeface="Merriweather"/>
                <a:sym typeface="Merriweather"/>
              </a:rPr>
              <a:t>Major mixing activities take place in the antrum</a:t>
            </a:r>
            <a:r>
              <a:rPr lang="en" sz="1800">
                <a:solidFill>
                  <a:srgbClr val="8E7CC3"/>
                </a:solidFill>
                <a:latin typeface="Merriweather"/>
                <a:ea typeface="Merriweather"/>
                <a:cs typeface="Merriweather"/>
                <a:sym typeface="Merriweather"/>
              </a:rPr>
              <a:t> </a:t>
            </a:r>
            <a:r>
              <a:rPr lang="en" sz="1800">
                <a:solidFill>
                  <a:srgbClr val="B4A7D6"/>
                </a:solidFill>
                <a:latin typeface="Merriweather"/>
                <a:ea typeface="Merriweather"/>
                <a:cs typeface="Merriweather"/>
                <a:sym typeface="Merriweather"/>
              </a:rPr>
              <a:t>(antral pump region, phasic contraction)</a:t>
            </a:r>
            <a:r>
              <a:rPr lang="en" sz="1800">
                <a:solidFill>
                  <a:srgbClr val="8E7CC3"/>
                </a:solidFill>
                <a:latin typeface="Merriweather"/>
                <a:ea typeface="Merriweather"/>
                <a:cs typeface="Merriweather"/>
                <a:sym typeface="Merriweather"/>
              </a:rPr>
              <a:t>.</a:t>
            </a:r>
            <a:endParaRPr sz="1800">
              <a:solidFill>
                <a:srgbClr val="8E7CC3"/>
              </a:solidFill>
              <a:latin typeface="Merriweather"/>
              <a:ea typeface="Merriweather"/>
              <a:cs typeface="Merriweather"/>
              <a:sym typeface="Merriweather"/>
            </a:endParaRPr>
          </a:p>
          <a:p>
            <a:pPr indent="-342900" lvl="0" marL="457200" rtl="0" algn="l">
              <a:lnSpc>
                <a:spcPct val="115000"/>
              </a:lnSpc>
              <a:spcBef>
                <a:spcPts val="0"/>
              </a:spcBef>
              <a:spcAft>
                <a:spcPts val="0"/>
              </a:spcAft>
              <a:buClr>
                <a:srgbClr val="D9D2E9"/>
              </a:buClr>
              <a:buSzPts val="1800"/>
              <a:buFont typeface="Merriweather"/>
              <a:buChar char="★"/>
            </a:pPr>
            <a:r>
              <a:rPr lang="en" sz="1800">
                <a:solidFill>
                  <a:srgbClr val="351C75"/>
                </a:solidFill>
                <a:latin typeface="Merriweather"/>
                <a:ea typeface="Merriweather"/>
                <a:cs typeface="Merriweather"/>
                <a:sym typeface="Merriweather"/>
              </a:rPr>
              <a:t>The Basic Electrical Rhythm of the Stomach Wall. The digestive gastric juices come in contact with the food lying against the mucosal surface of the stomach.</a:t>
            </a:r>
            <a:r>
              <a:rPr lang="en" sz="1800">
                <a:solidFill>
                  <a:srgbClr val="8E7CC3"/>
                </a:solidFill>
                <a:latin typeface="Merriweather"/>
                <a:ea typeface="Merriweather"/>
                <a:cs typeface="Merriweather"/>
                <a:sym typeface="Merriweather"/>
              </a:rPr>
              <a:t> </a:t>
            </a:r>
            <a:endParaRPr sz="1800">
              <a:solidFill>
                <a:srgbClr val="8E7CC3"/>
              </a:solidFill>
              <a:latin typeface="Merriweather"/>
              <a:ea typeface="Merriweather"/>
              <a:cs typeface="Merriweather"/>
              <a:sym typeface="Merriweather"/>
            </a:endParaRPr>
          </a:p>
          <a:p>
            <a:pPr indent="-342900" lvl="0" marL="457200" rtl="0" algn="l">
              <a:lnSpc>
                <a:spcPct val="115000"/>
              </a:lnSpc>
              <a:spcBef>
                <a:spcPts val="0"/>
              </a:spcBef>
              <a:spcAft>
                <a:spcPts val="0"/>
              </a:spcAft>
              <a:buClr>
                <a:srgbClr val="D9EAD3"/>
              </a:buClr>
              <a:buSzPts val="1800"/>
              <a:buFont typeface="Merriweather"/>
              <a:buChar char="★"/>
            </a:pPr>
            <a:r>
              <a:rPr lang="en" sz="1800">
                <a:solidFill>
                  <a:srgbClr val="6AA84F"/>
                </a:solidFill>
                <a:latin typeface="Merriweather"/>
                <a:ea typeface="Merriweather"/>
                <a:cs typeface="Merriweather"/>
                <a:sym typeface="Merriweather"/>
              </a:rPr>
              <a:t>The presence of food causes weak peristaltic constrictor waves called mixing/constrictor waves</a:t>
            </a:r>
            <a:r>
              <a:rPr lang="en" sz="1800">
                <a:solidFill>
                  <a:srgbClr val="8E7CC3"/>
                </a:solidFill>
                <a:latin typeface="Merriweather"/>
                <a:ea typeface="Merriweather"/>
                <a:cs typeface="Merriweather"/>
                <a:sym typeface="Merriweather"/>
              </a:rPr>
              <a:t> once every 15-20 seconds. It’s initiated by the basic electrical rhythm of the </a:t>
            </a:r>
            <a:r>
              <a:rPr b="1" lang="en" sz="1800">
                <a:solidFill>
                  <a:srgbClr val="8E7CC3"/>
                </a:solidFill>
                <a:latin typeface="Merriweather"/>
                <a:ea typeface="Merriweather"/>
                <a:cs typeface="Merriweather"/>
                <a:sym typeface="Merriweather"/>
              </a:rPr>
              <a:t>slow</a:t>
            </a:r>
            <a:r>
              <a:rPr lang="en" sz="1800">
                <a:solidFill>
                  <a:srgbClr val="8E7CC3"/>
                </a:solidFill>
                <a:latin typeface="Merriweather"/>
                <a:ea typeface="Merriweather"/>
                <a:cs typeface="Merriweather"/>
                <a:sym typeface="Merriweather"/>
              </a:rPr>
              <a:t> </a:t>
            </a:r>
            <a:r>
              <a:rPr b="1" lang="en" sz="1800">
                <a:solidFill>
                  <a:srgbClr val="8E7CC3"/>
                </a:solidFill>
                <a:latin typeface="Merriweather"/>
                <a:ea typeface="Merriweather"/>
                <a:cs typeface="Merriweather"/>
                <a:sym typeface="Merriweather"/>
              </a:rPr>
              <a:t>spontaneous electrical waves </a:t>
            </a:r>
            <a:r>
              <a:rPr lang="en" sz="1800">
                <a:solidFill>
                  <a:srgbClr val="8E7CC3"/>
                </a:solidFill>
                <a:latin typeface="Merriweather"/>
                <a:ea typeface="Merriweather"/>
                <a:cs typeface="Merriweather"/>
                <a:sym typeface="Merriweather"/>
              </a:rPr>
              <a:t>of the gut wall.</a:t>
            </a:r>
            <a:endParaRPr sz="1800">
              <a:solidFill>
                <a:srgbClr val="8E7CC3"/>
              </a:solidFill>
              <a:latin typeface="Merriweather"/>
              <a:ea typeface="Merriweather"/>
              <a:cs typeface="Merriweather"/>
              <a:sym typeface="Merriweather"/>
            </a:endParaRPr>
          </a:p>
          <a:p>
            <a:pPr indent="-342900" lvl="0" marL="457200" rtl="0" algn="l">
              <a:lnSpc>
                <a:spcPct val="115000"/>
              </a:lnSpc>
              <a:spcBef>
                <a:spcPts val="0"/>
              </a:spcBef>
              <a:spcAft>
                <a:spcPts val="0"/>
              </a:spcAft>
              <a:buClr>
                <a:srgbClr val="D9EAD3"/>
              </a:buClr>
              <a:buSzPts val="1800"/>
              <a:buFont typeface="Merriweather"/>
              <a:buChar char="★"/>
            </a:pPr>
            <a:r>
              <a:rPr lang="en" sz="1800">
                <a:solidFill>
                  <a:srgbClr val="6AA84F"/>
                </a:solidFill>
                <a:latin typeface="Merriweather"/>
                <a:ea typeface="Merriweather"/>
                <a:cs typeface="Merriweather"/>
                <a:sym typeface="Merriweather"/>
              </a:rPr>
              <a:t>These waves progress from the body to the antrum and become intense, </a:t>
            </a:r>
            <a:r>
              <a:rPr lang="en" sz="1800">
                <a:solidFill>
                  <a:srgbClr val="93C47D"/>
                </a:solidFill>
                <a:latin typeface="Merriweather"/>
                <a:ea typeface="Merriweather"/>
                <a:cs typeface="Merriweather"/>
                <a:sym typeface="Merriweather"/>
              </a:rPr>
              <a:t>forcing the chyme to mix and move under high pressure from the antrum toward the pylorus.</a:t>
            </a:r>
            <a:endParaRPr sz="1800">
              <a:solidFill>
                <a:srgbClr val="93C47D"/>
              </a:solidFill>
              <a:latin typeface="Merriweather"/>
              <a:ea typeface="Merriweather"/>
              <a:cs typeface="Merriweather"/>
              <a:sym typeface="Merriweather"/>
            </a:endParaRPr>
          </a:p>
          <a:p>
            <a:pPr indent="-342900" lvl="0" marL="457200" rtl="0" algn="l">
              <a:lnSpc>
                <a:spcPct val="115000"/>
              </a:lnSpc>
              <a:spcBef>
                <a:spcPts val="0"/>
              </a:spcBef>
              <a:spcAft>
                <a:spcPts val="0"/>
              </a:spcAft>
              <a:buClr>
                <a:srgbClr val="D9EAD3"/>
              </a:buClr>
              <a:buSzPts val="1800"/>
              <a:buFont typeface="Merriweather"/>
              <a:buChar char="★"/>
            </a:pPr>
            <a:r>
              <a:rPr lang="en" sz="1800">
                <a:solidFill>
                  <a:srgbClr val="6AA84F"/>
                </a:solidFill>
                <a:latin typeface="Merriweather"/>
                <a:ea typeface="Merriweather"/>
                <a:cs typeface="Merriweather"/>
                <a:sym typeface="Merriweather"/>
              </a:rPr>
              <a:t>Retropulsion results when it move against a tight pylorus.</a:t>
            </a:r>
            <a:endParaRPr sz="1800">
              <a:solidFill>
                <a:srgbClr val="6AA84F"/>
              </a:solidFill>
              <a:latin typeface="Merriweather"/>
              <a:ea typeface="Merriweather"/>
              <a:cs typeface="Merriweather"/>
              <a:sym typeface="Merriweather"/>
            </a:endParaRPr>
          </a:p>
          <a:p>
            <a:pPr indent="0" lvl="0" marL="304800" rtl="0" algn="l">
              <a:spcBef>
                <a:spcPts val="560"/>
              </a:spcBef>
              <a:spcAft>
                <a:spcPts val="0"/>
              </a:spcAft>
              <a:buNone/>
            </a:pPr>
            <a:r>
              <a:t/>
            </a:r>
            <a:endParaRPr sz="1800">
              <a:solidFill>
                <a:srgbClr val="93C47D"/>
              </a:solidFill>
              <a:latin typeface="Merriweather"/>
              <a:ea typeface="Merriweather"/>
              <a:cs typeface="Merriweather"/>
              <a:sym typeface="Merriweather"/>
            </a:endParaRPr>
          </a:p>
        </p:txBody>
      </p:sp>
      <p:sp>
        <p:nvSpPr>
          <p:cNvPr id="302" name="Google Shape;302;p20"/>
          <p:cNvSpPr txBox="1"/>
          <p:nvPr/>
        </p:nvSpPr>
        <p:spPr>
          <a:xfrm>
            <a:off x="5880025" y="10549825"/>
            <a:ext cx="5595600" cy="850200"/>
          </a:xfrm>
          <a:prstGeom prst="rect">
            <a:avLst/>
          </a:prstGeom>
          <a:noFill/>
          <a:ln>
            <a:noFill/>
          </a:ln>
        </p:spPr>
        <p:txBody>
          <a:bodyPr anchorCtr="0" anchor="t" bIns="91425" lIns="91425" spcFirstLastPara="1" rIns="91425" wrap="square" tIns="91425">
            <a:noAutofit/>
          </a:bodyPr>
          <a:lstStyle/>
          <a:p>
            <a:pPr indent="-304800" lvl="0" marL="457200" rtl="0" algn="l">
              <a:spcBef>
                <a:spcPts val="560"/>
              </a:spcBef>
              <a:spcAft>
                <a:spcPts val="0"/>
              </a:spcAft>
              <a:buClr>
                <a:srgbClr val="D9D2E9"/>
              </a:buClr>
              <a:buSzPts val="1200"/>
              <a:buFont typeface="Merriweather"/>
              <a:buChar char="★"/>
            </a:pPr>
            <a:r>
              <a:rPr lang="en" sz="1800">
                <a:highlight>
                  <a:srgbClr val="D9D2E9"/>
                </a:highlight>
                <a:latin typeface="Merriweather"/>
                <a:ea typeface="Merriweather"/>
                <a:cs typeface="Merriweather"/>
                <a:sym typeface="Merriweather"/>
              </a:rPr>
              <a:t>Pressure–volume curves</a:t>
            </a:r>
            <a:r>
              <a:rPr lang="en" sz="1000">
                <a:solidFill>
                  <a:srgbClr val="8E7CC3"/>
                </a:solidFill>
                <a:latin typeface="Merriweather"/>
                <a:ea typeface="Merriweather"/>
                <a:cs typeface="Merriweather"/>
                <a:sym typeface="Merriweather"/>
              </a:rPr>
              <a:t> </a:t>
            </a:r>
            <a:r>
              <a:rPr lang="en" sz="1500">
                <a:latin typeface="Merriweather"/>
                <a:ea typeface="Merriweather"/>
                <a:cs typeface="Merriweather"/>
                <a:sym typeface="Merriweather"/>
              </a:rPr>
              <a:t>obtained before and after vagotomy reflect the decrease in compliance of the gastric wall. The loss of adaptive relaxation after a vagotomy is associated with a lowered threshold for sensations of fullness and pain.</a:t>
            </a:r>
            <a:r>
              <a:rPr b="1" lang="en">
                <a:latin typeface="Merriweather"/>
                <a:ea typeface="Merriweather"/>
                <a:cs typeface="Merriweather"/>
                <a:sym typeface="Merriweather"/>
              </a:rPr>
              <a:t> </a:t>
            </a:r>
            <a:endParaRPr/>
          </a:p>
        </p:txBody>
      </p:sp>
      <p:sp>
        <p:nvSpPr>
          <p:cNvPr id="303" name="Google Shape;303;p20"/>
          <p:cNvSpPr txBox="1"/>
          <p:nvPr/>
        </p:nvSpPr>
        <p:spPr>
          <a:xfrm>
            <a:off x="6018800" y="8931100"/>
            <a:ext cx="5430000" cy="850200"/>
          </a:xfrm>
          <a:prstGeom prst="rect">
            <a:avLst/>
          </a:prstGeom>
          <a:noFill/>
          <a:ln>
            <a:noFill/>
          </a:ln>
        </p:spPr>
        <p:txBody>
          <a:bodyPr anchorCtr="0" anchor="t" bIns="91425" lIns="91425" spcFirstLastPara="1" rIns="91425" wrap="square" tIns="91425">
            <a:noAutofit/>
          </a:bodyPr>
          <a:lstStyle/>
          <a:p>
            <a:pPr indent="-330200" lvl="0" marL="457200" rtl="0" algn="l">
              <a:spcBef>
                <a:spcPts val="560"/>
              </a:spcBef>
              <a:spcAft>
                <a:spcPts val="0"/>
              </a:spcAft>
              <a:buClr>
                <a:srgbClr val="D9D2E9"/>
              </a:buClr>
              <a:buSzPts val="1600"/>
              <a:buFont typeface="Merriweather"/>
              <a:buChar char="★"/>
            </a:pPr>
            <a:r>
              <a:rPr lang="en" sz="1600">
                <a:latin typeface="Merriweather"/>
                <a:ea typeface="Merriweather"/>
                <a:cs typeface="Merriweather"/>
                <a:sym typeface="Merriweather"/>
              </a:rPr>
              <a:t>Adaptive relaxation is lost in patients undergone a vagotomy</a:t>
            </a:r>
            <a:r>
              <a:rPr lang="en" sz="1600">
                <a:solidFill>
                  <a:srgbClr val="8E7CC3"/>
                </a:solidFill>
                <a:latin typeface="Merriweather"/>
                <a:ea typeface="Merriweather"/>
                <a:cs typeface="Merriweather"/>
                <a:sym typeface="Merriweather"/>
              </a:rPr>
              <a:t>. </a:t>
            </a:r>
            <a:endParaRPr sz="1600">
              <a:solidFill>
                <a:srgbClr val="8E7CC3"/>
              </a:solidFill>
              <a:latin typeface="Merriweather"/>
              <a:ea typeface="Merriweather"/>
              <a:cs typeface="Merriweather"/>
              <a:sym typeface="Merriweather"/>
            </a:endParaRPr>
          </a:p>
          <a:p>
            <a:pPr indent="0" lvl="0" marL="0" rtl="0" algn="l">
              <a:spcBef>
                <a:spcPts val="560"/>
              </a:spcBef>
              <a:spcAft>
                <a:spcPts val="0"/>
              </a:spcAft>
              <a:buClr>
                <a:schemeClr val="dk1"/>
              </a:buClr>
              <a:buSzPts val="1100"/>
              <a:buFont typeface="Arial"/>
              <a:buNone/>
            </a:pPr>
            <a:r>
              <a:rPr lang="en" sz="1500">
                <a:solidFill>
                  <a:srgbClr val="8E7CC3"/>
                </a:solidFill>
                <a:latin typeface="Merriweather"/>
                <a:ea typeface="Merriweather"/>
                <a:cs typeface="Merriweather"/>
                <a:sym typeface="Merriweather"/>
              </a:rPr>
              <a:t>Following a vagotomy, increased tone in the musculature of the reservoir decreases the wall compliance, which in turn affects the responses of gastric stretch receptors to distention of the reservoir. </a:t>
            </a:r>
            <a:endParaRPr sz="1500"/>
          </a:p>
        </p:txBody>
      </p:sp>
      <p:sp>
        <p:nvSpPr>
          <p:cNvPr id="304" name="Google Shape;304;p20"/>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Three</a:t>
            </a:r>
            <a:endParaRPr sz="3500">
              <a:latin typeface="Oswald"/>
              <a:ea typeface="Oswald"/>
              <a:cs typeface="Oswald"/>
              <a:sym typeface="Oswald"/>
            </a:endParaRPr>
          </a:p>
        </p:txBody>
      </p:sp>
      <p:sp>
        <p:nvSpPr>
          <p:cNvPr id="305" name="Google Shape;305;p20"/>
          <p:cNvSpPr txBox="1"/>
          <p:nvPr/>
        </p:nvSpPr>
        <p:spPr>
          <a:xfrm>
            <a:off x="11796275" y="6883663"/>
            <a:ext cx="2282700" cy="71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Merriweather"/>
                <a:ea typeface="Merriweather"/>
                <a:cs typeface="Merriweather"/>
                <a:sym typeface="Merriweather"/>
              </a:rPr>
              <a:t>Figure 3-16</a:t>
            </a:r>
            <a:endParaRPr b="1" sz="2200">
              <a:latin typeface="Merriweather"/>
              <a:ea typeface="Merriweather"/>
              <a:cs typeface="Merriweather"/>
              <a:sym typeface="Merriweather"/>
            </a:endParaRPr>
          </a:p>
        </p:txBody>
      </p:sp>
      <p:sp>
        <p:nvSpPr>
          <p:cNvPr id="306" name="Google Shape;306;p20"/>
          <p:cNvSpPr txBox="1"/>
          <p:nvPr/>
        </p:nvSpPr>
        <p:spPr>
          <a:xfrm>
            <a:off x="11796275" y="9626863"/>
            <a:ext cx="2282700" cy="71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Merriweather"/>
                <a:ea typeface="Merriweather"/>
                <a:cs typeface="Merriweather"/>
                <a:sym typeface="Merriweather"/>
              </a:rPr>
              <a:t>Figure 3-17</a:t>
            </a:r>
            <a:endParaRPr b="1" sz="2200">
              <a:latin typeface="Merriweather"/>
              <a:ea typeface="Merriweather"/>
              <a:cs typeface="Merriweather"/>
              <a:sym typeface="Merriweather"/>
            </a:endParaRPr>
          </a:p>
        </p:txBody>
      </p:sp>
      <p:sp>
        <p:nvSpPr>
          <p:cNvPr id="307" name="Google Shape;307;p20"/>
          <p:cNvSpPr txBox="1"/>
          <p:nvPr/>
        </p:nvSpPr>
        <p:spPr>
          <a:xfrm>
            <a:off x="11796275" y="11989063"/>
            <a:ext cx="2282700" cy="71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Merriweather"/>
                <a:ea typeface="Merriweather"/>
                <a:cs typeface="Merriweather"/>
                <a:sym typeface="Merriweather"/>
              </a:rPr>
              <a:t>Figure 3-18</a:t>
            </a:r>
            <a:endParaRPr b="1" sz="2200">
              <a:latin typeface="Merriweather"/>
              <a:ea typeface="Merriweather"/>
              <a:cs typeface="Merriweather"/>
              <a:sym typeface="Merriweathe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cxnSp>
        <p:nvCxnSpPr>
          <p:cNvPr id="312" name="Google Shape;312;p21"/>
          <p:cNvCxnSpPr/>
          <p:nvPr/>
        </p:nvCxnSpPr>
        <p:spPr>
          <a:xfrm flipH="1">
            <a:off x="632425" y="1562650"/>
            <a:ext cx="12900" cy="9085500"/>
          </a:xfrm>
          <a:prstGeom prst="straightConnector1">
            <a:avLst/>
          </a:prstGeom>
          <a:noFill/>
          <a:ln cap="flat" cmpd="sng" w="28575">
            <a:solidFill>
              <a:srgbClr val="D9D9D9"/>
            </a:solidFill>
            <a:prstDash val="dashDot"/>
            <a:round/>
            <a:headEnd len="med" w="med" type="none"/>
            <a:tailEnd len="med" w="med" type="oval"/>
          </a:ln>
        </p:spPr>
      </p:cxnSp>
      <p:grpSp>
        <p:nvGrpSpPr>
          <p:cNvPr id="313" name="Google Shape;313;p21"/>
          <p:cNvGrpSpPr/>
          <p:nvPr/>
        </p:nvGrpSpPr>
        <p:grpSpPr>
          <a:xfrm>
            <a:off x="282883" y="9922864"/>
            <a:ext cx="864190" cy="1188066"/>
            <a:chOff x="2391948" y="1635646"/>
            <a:chExt cx="805546" cy="1584088"/>
          </a:xfrm>
        </p:grpSpPr>
        <p:sp>
          <p:nvSpPr>
            <p:cNvPr id="314" name="Google Shape;314;p21"/>
            <p:cNvSpPr/>
            <p:nvPr/>
          </p:nvSpPr>
          <p:spPr>
            <a:xfrm>
              <a:off x="2391994" y="1635646"/>
              <a:ext cx="805500" cy="792000"/>
            </a:xfrm>
            <a:prstGeom prst="rect">
              <a:avLst/>
            </a:prstGeom>
            <a:solidFill>
              <a:srgbClr val="D9EA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3000" u="none" cap="none" strike="noStrike">
                <a:solidFill>
                  <a:srgbClr val="FFFFFF"/>
                </a:solidFill>
                <a:latin typeface="Merriweather"/>
                <a:ea typeface="Merriweather"/>
                <a:cs typeface="Merriweather"/>
                <a:sym typeface="Merriweather"/>
              </a:endParaRPr>
            </a:p>
          </p:txBody>
        </p:sp>
        <p:sp>
          <p:nvSpPr>
            <p:cNvPr id="315" name="Google Shape;315;p21"/>
            <p:cNvSpPr/>
            <p:nvPr/>
          </p:nvSpPr>
          <p:spPr>
            <a:xfrm rot="10800000">
              <a:off x="2391948" y="2427734"/>
              <a:ext cx="805500" cy="792000"/>
            </a:xfrm>
            <a:prstGeom prst="triangle">
              <a:avLst>
                <a:gd fmla="val 0" name="adj"/>
              </a:avLst>
            </a:prstGeom>
            <a:solidFill>
              <a:srgbClr val="D9EA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3000" u="none" cap="none" strike="noStrike">
                <a:solidFill>
                  <a:srgbClr val="FFFFFF"/>
                </a:solidFill>
                <a:latin typeface="Merriweather"/>
                <a:ea typeface="Merriweather"/>
                <a:cs typeface="Merriweather"/>
                <a:sym typeface="Merriweather"/>
              </a:endParaRPr>
            </a:p>
          </p:txBody>
        </p:sp>
      </p:grpSp>
      <p:sp>
        <p:nvSpPr>
          <p:cNvPr id="316" name="Google Shape;316;p21"/>
          <p:cNvSpPr txBox="1"/>
          <p:nvPr/>
        </p:nvSpPr>
        <p:spPr>
          <a:xfrm>
            <a:off x="360575" y="10011225"/>
            <a:ext cx="709200" cy="63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Oswald"/>
                <a:ea typeface="Oswald"/>
                <a:cs typeface="Oswald"/>
                <a:sym typeface="Oswald"/>
              </a:rPr>
              <a:t> 6</a:t>
            </a:r>
            <a:endParaRPr sz="3600">
              <a:solidFill>
                <a:srgbClr val="FFFFFF"/>
              </a:solidFill>
              <a:latin typeface="Oswald"/>
              <a:ea typeface="Oswald"/>
              <a:cs typeface="Oswald"/>
              <a:sym typeface="Oswald"/>
            </a:endParaRPr>
          </a:p>
        </p:txBody>
      </p:sp>
      <p:grpSp>
        <p:nvGrpSpPr>
          <p:cNvPr id="317" name="Google Shape;317;p21"/>
          <p:cNvGrpSpPr/>
          <p:nvPr/>
        </p:nvGrpSpPr>
        <p:grpSpPr>
          <a:xfrm>
            <a:off x="282883" y="7179664"/>
            <a:ext cx="864190" cy="1188066"/>
            <a:chOff x="2391948" y="1635646"/>
            <a:chExt cx="805546" cy="1584088"/>
          </a:xfrm>
        </p:grpSpPr>
        <p:sp>
          <p:nvSpPr>
            <p:cNvPr id="318" name="Google Shape;318;p21"/>
            <p:cNvSpPr/>
            <p:nvPr/>
          </p:nvSpPr>
          <p:spPr>
            <a:xfrm>
              <a:off x="2391994" y="1635646"/>
              <a:ext cx="805500" cy="792000"/>
            </a:xfrm>
            <a:prstGeom prst="rect">
              <a:avLst/>
            </a:prstGeom>
            <a:solidFill>
              <a:srgbClr val="D9EA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3000" u="none" cap="none" strike="noStrike">
                <a:solidFill>
                  <a:srgbClr val="FFFFFF"/>
                </a:solidFill>
                <a:latin typeface="Merriweather"/>
                <a:ea typeface="Merriweather"/>
                <a:cs typeface="Merriweather"/>
                <a:sym typeface="Merriweather"/>
              </a:endParaRPr>
            </a:p>
          </p:txBody>
        </p:sp>
        <p:sp>
          <p:nvSpPr>
            <p:cNvPr id="319" name="Google Shape;319;p21"/>
            <p:cNvSpPr/>
            <p:nvPr/>
          </p:nvSpPr>
          <p:spPr>
            <a:xfrm rot="10800000">
              <a:off x="2391948" y="2427734"/>
              <a:ext cx="805500" cy="792000"/>
            </a:xfrm>
            <a:prstGeom prst="triangle">
              <a:avLst>
                <a:gd fmla="val 0" name="adj"/>
              </a:avLst>
            </a:prstGeom>
            <a:solidFill>
              <a:srgbClr val="D9EA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3000" u="none" cap="none" strike="noStrike">
                <a:solidFill>
                  <a:srgbClr val="FFFFFF"/>
                </a:solidFill>
                <a:latin typeface="Merriweather"/>
                <a:ea typeface="Merriweather"/>
                <a:cs typeface="Merriweather"/>
                <a:sym typeface="Merriweather"/>
              </a:endParaRPr>
            </a:p>
          </p:txBody>
        </p:sp>
      </p:grpSp>
      <p:sp>
        <p:nvSpPr>
          <p:cNvPr id="320" name="Google Shape;320;p21"/>
          <p:cNvSpPr txBox="1"/>
          <p:nvPr/>
        </p:nvSpPr>
        <p:spPr>
          <a:xfrm>
            <a:off x="360575" y="7268025"/>
            <a:ext cx="709200" cy="63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Oswald"/>
                <a:ea typeface="Oswald"/>
                <a:cs typeface="Oswald"/>
                <a:sym typeface="Oswald"/>
              </a:rPr>
              <a:t>5</a:t>
            </a:r>
            <a:endParaRPr sz="3600">
              <a:solidFill>
                <a:srgbClr val="FFFFFF"/>
              </a:solidFill>
              <a:latin typeface="Oswald"/>
              <a:ea typeface="Oswald"/>
              <a:cs typeface="Oswald"/>
              <a:sym typeface="Oswald"/>
            </a:endParaRPr>
          </a:p>
        </p:txBody>
      </p:sp>
      <p:sp>
        <p:nvSpPr>
          <p:cNvPr id="321" name="Google Shape;321;p21"/>
          <p:cNvSpPr/>
          <p:nvPr/>
        </p:nvSpPr>
        <p:spPr>
          <a:xfrm>
            <a:off x="6000200" y="13476675"/>
            <a:ext cx="1653600" cy="964200"/>
          </a:xfrm>
          <a:prstGeom prst="ellipse">
            <a:avLst/>
          </a:prstGeom>
          <a:noFill/>
          <a:ln cap="flat" cmpd="sng" w="28575">
            <a:solidFill>
              <a:srgbClr val="D9EAD3"/>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38761D"/>
                </a:solidFill>
                <a:latin typeface="Merriweather"/>
                <a:ea typeface="Merriweather"/>
                <a:cs typeface="Merriweather"/>
                <a:sym typeface="Merriweather"/>
              </a:rPr>
              <a:t> Results in</a:t>
            </a:r>
            <a:endParaRPr b="1" sz="1800">
              <a:solidFill>
                <a:srgbClr val="38761D"/>
              </a:solidFill>
              <a:latin typeface="Merriweather"/>
              <a:ea typeface="Merriweather"/>
              <a:cs typeface="Merriweather"/>
              <a:sym typeface="Merriweather"/>
            </a:endParaRPr>
          </a:p>
        </p:txBody>
      </p:sp>
      <p:cxnSp>
        <p:nvCxnSpPr>
          <p:cNvPr id="322" name="Google Shape;322;p21"/>
          <p:cNvCxnSpPr/>
          <p:nvPr/>
        </p:nvCxnSpPr>
        <p:spPr>
          <a:xfrm rot="10800000">
            <a:off x="7415850" y="13623825"/>
            <a:ext cx="6207600" cy="17700"/>
          </a:xfrm>
          <a:prstGeom prst="straightConnector1">
            <a:avLst/>
          </a:prstGeom>
          <a:noFill/>
          <a:ln cap="flat" cmpd="sng" w="28575">
            <a:solidFill>
              <a:srgbClr val="D9EAD3"/>
            </a:solidFill>
            <a:prstDash val="solid"/>
            <a:round/>
            <a:headEnd len="med" w="med" type="none"/>
            <a:tailEnd len="med" w="med" type="none"/>
          </a:ln>
        </p:spPr>
      </p:cxnSp>
      <p:sp>
        <p:nvSpPr>
          <p:cNvPr id="323" name="Google Shape;323;p21"/>
          <p:cNvSpPr txBox="1"/>
          <p:nvPr/>
        </p:nvSpPr>
        <p:spPr>
          <a:xfrm>
            <a:off x="7494000" y="13623825"/>
            <a:ext cx="6603000" cy="109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6AA84F"/>
                </a:solidFill>
                <a:latin typeface="Merriweather"/>
                <a:ea typeface="Merriweather"/>
                <a:cs typeface="Merriweather"/>
                <a:sym typeface="Merriweather"/>
              </a:rPr>
              <a:t>  J</a:t>
            </a:r>
            <a:r>
              <a:rPr b="1" lang="en" sz="1600">
                <a:solidFill>
                  <a:srgbClr val="6AA84F"/>
                </a:solidFill>
                <a:latin typeface="Merriweather"/>
                <a:ea typeface="Merriweather"/>
                <a:cs typeface="Merriweather"/>
                <a:sym typeface="Merriweather"/>
              </a:rPr>
              <a:t>et-like retropulsion through the orifice formed by the </a:t>
            </a:r>
            <a:r>
              <a:rPr b="1" lang="en" sz="1600">
                <a:solidFill>
                  <a:srgbClr val="6AA84F"/>
                </a:solidFill>
                <a:latin typeface="Merriweather"/>
                <a:ea typeface="Merriweather"/>
                <a:cs typeface="Merriweather"/>
                <a:sym typeface="Merriweather"/>
              </a:rPr>
              <a:t>trailing</a:t>
            </a:r>
            <a:r>
              <a:rPr b="1" lang="en" sz="1600">
                <a:solidFill>
                  <a:srgbClr val="6AA84F"/>
                </a:solidFill>
                <a:latin typeface="Merriweather"/>
                <a:ea typeface="Merriweather"/>
                <a:cs typeface="Merriweather"/>
                <a:sym typeface="Merriweather"/>
              </a:rPr>
              <a:t> contraction</a:t>
            </a:r>
            <a:r>
              <a:rPr b="1" lang="en" sz="1200">
                <a:solidFill>
                  <a:srgbClr val="B7B7B7"/>
                </a:solidFill>
                <a:latin typeface="Merriweather"/>
                <a:ea typeface="Merriweather"/>
                <a:cs typeface="Merriweather"/>
                <a:sym typeface="Merriweather"/>
              </a:rPr>
              <a:t>(discussed in the next page)</a:t>
            </a:r>
            <a:r>
              <a:rPr b="1" lang="en" sz="1600">
                <a:solidFill>
                  <a:srgbClr val="6AA84F"/>
                </a:solidFill>
                <a:latin typeface="Merriweather"/>
                <a:ea typeface="Merriweather"/>
                <a:cs typeface="Merriweather"/>
                <a:sym typeface="Merriweather"/>
              </a:rPr>
              <a:t>. </a:t>
            </a:r>
            <a:endParaRPr b="1" sz="1600">
              <a:solidFill>
                <a:srgbClr val="6AA84F"/>
              </a:solidFill>
              <a:latin typeface="Merriweather"/>
              <a:ea typeface="Merriweather"/>
              <a:cs typeface="Merriweather"/>
              <a:sym typeface="Merriweather"/>
            </a:endParaRPr>
          </a:p>
          <a:p>
            <a:pPr indent="0" lvl="0" marL="0" rtl="0" algn="ctr">
              <a:spcBef>
                <a:spcPts val="0"/>
              </a:spcBef>
              <a:spcAft>
                <a:spcPts val="0"/>
              </a:spcAft>
              <a:buNone/>
            </a:pPr>
            <a:r>
              <a:rPr b="1" lang="en" sz="1600">
                <a:solidFill>
                  <a:srgbClr val="B4A7D6"/>
                </a:solidFill>
                <a:latin typeface="Merriweather"/>
                <a:ea typeface="Merriweather"/>
                <a:cs typeface="Merriweather"/>
                <a:sym typeface="Merriweather"/>
              </a:rPr>
              <a:t>Repetition at 3 cycles/min</a:t>
            </a:r>
            <a:r>
              <a:rPr b="1" lang="en" sz="1600">
                <a:solidFill>
                  <a:srgbClr val="6AA84F"/>
                </a:solidFill>
                <a:latin typeface="Merriweather"/>
                <a:ea typeface="Merriweather"/>
                <a:cs typeface="Merriweather"/>
                <a:sym typeface="Merriweather"/>
              </a:rPr>
              <a:t> </a:t>
            </a:r>
            <a:r>
              <a:rPr b="1" lang="en" sz="1600">
                <a:solidFill>
                  <a:srgbClr val="274E13"/>
                </a:solidFill>
                <a:latin typeface="Merriweather"/>
                <a:ea typeface="Merriweather"/>
                <a:cs typeface="Merriweather"/>
                <a:sym typeface="Merriweather"/>
              </a:rPr>
              <a:t>reduces particle size to the 1-mm to 7-mm range that is necessary before a particle can be emptied into the duodenum.</a:t>
            </a:r>
            <a:endParaRPr sz="1600">
              <a:solidFill>
                <a:srgbClr val="274E13"/>
              </a:solidFill>
              <a:latin typeface="Merriweather"/>
              <a:ea typeface="Merriweather"/>
              <a:cs typeface="Merriweather"/>
              <a:sym typeface="Merriweather"/>
            </a:endParaRPr>
          </a:p>
        </p:txBody>
      </p:sp>
      <p:sp>
        <p:nvSpPr>
          <p:cNvPr id="324" name="Google Shape;324;p21"/>
          <p:cNvSpPr/>
          <p:nvPr/>
        </p:nvSpPr>
        <p:spPr>
          <a:xfrm>
            <a:off x="0" y="3704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325" name="Google Shape;325;p21"/>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326" name="Google Shape;326;p21"/>
          <p:cNvSpPr txBox="1"/>
          <p:nvPr/>
        </p:nvSpPr>
        <p:spPr>
          <a:xfrm>
            <a:off x="1880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8</a:t>
            </a:r>
            <a:endParaRPr sz="4500">
              <a:solidFill>
                <a:srgbClr val="FFFFFF"/>
              </a:solidFill>
              <a:latin typeface="Oswald"/>
              <a:ea typeface="Oswald"/>
              <a:cs typeface="Oswald"/>
              <a:sym typeface="Oswald"/>
            </a:endParaRPr>
          </a:p>
        </p:txBody>
      </p:sp>
      <p:sp>
        <p:nvSpPr>
          <p:cNvPr id="327" name="Google Shape;327;p21"/>
          <p:cNvSpPr txBox="1"/>
          <p:nvPr/>
        </p:nvSpPr>
        <p:spPr>
          <a:xfrm>
            <a:off x="929925" y="321600"/>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900">
                <a:solidFill>
                  <a:srgbClr val="FFFFFF"/>
                </a:solidFill>
                <a:latin typeface="Oswald"/>
                <a:ea typeface="Oswald"/>
                <a:cs typeface="Oswald"/>
                <a:sym typeface="Oswald"/>
              </a:rPr>
              <a:t>PHYSIOLOGY OF THE STOMACH AND REGULATION OF GASTRIC SECRETIONS </a:t>
            </a:r>
            <a:endParaRPr sz="2900">
              <a:solidFill>
                <a:srgbClr val="FFFFFF"/>
              </a:solidFill>
              <a:latin typeface="Oswald"/>
              <a:ea typeface="Oswald"/>
              <a:cs typeface="Oswald"/>
              <a:sym typeface="Oswald"/>
            </a:endParaRPr>
          </a:p>
        </p:txBody>
      </p:sp>
      <p:sp>
        <p:nvSpPr>
          <p:cNvPr id="328" name="Google Shape;328;p21"/>
          <p:cNvSpPr txBox="1"/>
          <p:nvPr/>
        </p:nvSpPr>
        <p:spPr>
          <a:xfrm>
            <a:off x="1052349" y="4201350"/>
            <a:ext cx="4121100" cy="6996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Clr>
                <a:srgbClr val="000000"/>
              </a:buClr>
              <a:buSzPts val="1100"/>
              <a:buFont typeface="Arial"/>
              <a:buNone/>
            </a:pPr>
            <a:r>
              <a:rPr lang="en" sz="3000">
                <a:highlight>
                  <a:srgbClr val="D9EAD3"/>
                </a:highlight>
                <a:latin typeface="Oswald"/>
                <a:ea typeface="Oswald"/>
                <a:cs typeface="Oswald"/>
                <a:sym typeface="Oswald"/>
              </a:rPr>
              <a:t>Hunger Contraction</a:t>
            </a:r>
            <a:r>
              <a:rPr lang="en" sz="3000">
                <a:highlight>
                  <a:srgbClr val="D9EAD3"/>
                </a:highlight>
                <a:latin typeface="Oswald"/>
                <a:ea typeface="Oswald"/>
                <a:cs typeface="Oswald"/>
                <a:sym typeface="Oswald"/>
              </a:rPr>
              <a:t>:</a:t>
            </a:r>
            <a:endParaRPr sz="3000">
              <a:highlight>
                <a:srgbClr val="D9EAD3"/>
              </a:highlight>
              <a:latin typeface="Oswald"/>
              <a:ea typeface="Oswald"/>
              <a:cs typeface="Oswald"/>
              <a:sym typeface="Oswald"/>
            </a:endParaRPr>
          </a:p>
        </p:txBody>
      </p:sp>
      <p:grpSp>
        <p:nvGrpSpPr>
          <p:cNvPr id="329" name="Google Shape;329;p21"/>
          <p:cNvGrpSpPr/>
          <p:nvPr/>
        </p:nvGrpSpPr>
        <p:grpSpPr>
          <a:xfrm>
            <a:off x="265708" y="4337351"/>
            <a:ext cx="864190" cy="1188066"/>
            <a:chOff x="2391948" y="1635646"/>
            <a:chExt cx="805546" cy="1584088"/>
          </a:xfrm>
        </p:grpSpPr>
        <p:sp>
          <p:nvSpPr>
            <p:cNvPr id="330" name="Google Shape;330;p21"/>
            <p:cNvSpPr/>
            <p:nvPr/>
          </p:nvSpPr>
          <p:spPr>
            <a:xfrm>
              <a:off x="2391994" y="1635646"/>
              <a:ext cx="805500" cy="792000"/>
            </a:xfrm>
            <a:prstGeom prst="rect">
              <a:avLst/>
            </a:prstGeom>
            <a:solidFill>
              <a:srgbClr val="D9EA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3000" u="none" cap="none" strike="noStrike">
                <a:solidFill>
                  <a:srgbClr val="D9D2E9"/>
                </a:solidFill>
                <a:latin typeface="Merriweather"/>
                <a:ea typeface="Merriweather"/>
                <a:cs typeface="Merriweather"/>
                <a:sym typeface="Merriweather"/>
              </a:endParaRPr>
            </a:p>
          </p:txBody>
        </p:sp>
        <p:sp>
          <p:nvSpPr>
            <p:cNvPr id="331" name="Google Shape;331;p21"/>
            <p:cNvSpPr/>
            <p:nvPr/>
          </p:nvSpPr>
          <p:spPr>
            <a:xfrm rot="10800000">
              <a:off x="2391948" y="2427734"/>
              <a:ext cx="805500" cy="792000"/>
            </a:xfrm>
            <a:prstGeom prst="triangle">
              <a:avLst>
                <a:gd fmla="val 0" name="adj"/>
              </a:avLst>
            </a:prstGeom>
            <a:solidFill>
              <a:srgbClr val="D9EA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3000" u="none" cap="none" strike="noStrike">
                <a:solidFill>
                  <a:srgbClr val="D9D2E9"/>
                </a:solidFill>
                <a:latin typeface="Merriweather"/>
                <a:ea typeface="Merriweather"/>
                <a:cs typeface="Merriweather"/>
                <a:sym typeface="Merriweather"/>
              </a:endParaRPr>
            </a:p>
          </p:txBody>
        </p:sp>
      </p:grpSp>
      <p:sp>
        <p:nvSpPr>
          <p:cNvPr id="332" name="Google Shape;332;p21"/>
          <p:cNvSpPr txBox="1"/>
          <p:nvPr/>
        </p:nvSpPr>
        <p:spPr>
          <a:xfrm>
            <a:off x="213525" y="4394838"/>
            <a:ext cx="850500" cy="61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Oswald"/>
                <a:ea typeface="Oswald"/>
                <a:cs typeface="Oswald"/>
                <a:sym typeface="Oswald"/>
              </a:rPr>
              <a:t>4</a:t>
            </a:r>
            <a:endParaRPr sz="3600">
              <a:solidFill>
                <a:srgbClr val="FFFFFF"/>
              </a:solidFill>
              <a:latin typeface="Oswald"/>
              <a:ea typeface="Oswald"/>
              <a:cs typeface="Oswald"/>
              <a:sym typeface="Oswald"/>
            </a:endParaRPr>
          </a:p>
        </p:txBody>
      </p:sp>
      <p:sp>
        <p:nvSpPr>
          <p:cNvPr id="333" name="Google Shape;333;p21"/>
          <p:cNvSpPr txBox="1"/>
          <p:nvPr/>
        </p:nvSpPr>
        <p:spPr>
          <a:xfrm>
            <a:off x="1147075" y="7161825"/>
            <a:ext cx="11567100" cy="6996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Clr>
                <a:schemeClr val="dk1"/>
              </a:buClr>
              <a:buSzPts val="1100"/>
              <a:buFont typeface="Arial"/>
              <a:buNone/>
            </a:pPr>
            <a:r>
              <a:rPr lang="en" sz="3000">
                <a:highlight>
                  <a:srgbClr val="D9EAD3"/>
                </a:highlight>
                <a:latin typeface="Oswald"/>
                <a:ea typeface="Oswald"/>
                <a:cs typeface="Oswald"/>
                <a:sym typeface="Oswald"/>
              </a:rPr>
              <a:t>The main functions of the upper part of the stomach (Reservoir part): </a:t>
            </a:r>
            <a:endParaRPr sz="3000">
              <a:highlight>
                <a:srgbClr val="D9EAD3"/>
              </a:highlight>
              <a:latin typeface="Oswald"/>
              <a:ea typeface="Oswald"/>
              <a:cs typeface="Oswald"/>
              <a:sym typeface="Oswald"/>
            </a:endParaRPr>
          </a:p>
        </p:txBody>
      </p:sp>
      <p:sp>
        <p:nvSpPr>
          <p:cNvPr id="334" name="Google Shape;334;p21"/>
          <p:cNvSpPr txBox="1"/>
          <p:nvPr/>
        </p:nvSpPr>
        <p:spPr>
          <a:xfrm>
            <a:off x="1340850" y="5024150"/>
            <a:ext cx="11946000" cy="1310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D9EAD3"/>
              </a:buClr>
              <a:buSzPts val="1800"/>
              <a:buFont typeface="Merriweather"/>
              <a:buChar char="★"/>
            </a:pPr>
            <a:r>
              <a:rPr lang="en" sz="1800">
                <a:latin typeface="Merriweather"/>
                <a:ea typeface="Merriweather"/>
                <a:cs typeface="Merriweather"/>
                <a:sym typeface="Merriweather"/>
              </a:rPr>
              <a:t>R</a:t>
            </a:r>
            <a:r>
              <a:rPr lang="en" sz="1800">
                <a:latin typeface="Merriweather"/>
                <a:ea typeface="Merriweather"/>
                <a:cs typeface="Merriweather"/>
                <a:sym typeface="Merriweather"/>
              </a:rPr>
              <a:t>hythmical peristaltic contractions that can become very strong and fuse to form a continuing tetanic contraction lasting sometimes 2-3 minutes .</a:t>
            </a:r>
            <a:endParaRPr sz="1800">
              <a:latin typeface="Merriweather"/>
              <a:ea typeface="Merriweather"/>
              <a:cs typeface="Merriweather"/>
              <a:sym typeface="Merriweather"/>
            </a:endParaRPr>
          </a:p>
          <a:p>
            <a:pPr indent="-342900" lvl="0" marL="457200" rtl="0" algn="l">
              <a:spcBef>
                <a:spcPts val="0"/>
              </a:spcBef>
              <a:spcAft>
                <a:spcPts val="0"/>
              </a:spcAft>
              <a:buClr>
                <a:srgbClr val="D9EAD3"/>
              </a:buClr>
              <a:buSzPts val="1800"/>
              <a:buFont typeface="Merriweather"/>
              <a:buChar char="★"/>
            </a:pPr>
            <a:r>
              <a:rPr lang="en" sz="1800">
                <a:latin typeface="Merriweather"/>
                <a:ea typeface="Merriweather"/>
                <a:cs typeface="Merriweather"/>
                <a:sym typeface="Merriweather"/>
              </a:rPr>
              <a:t>It’s intense in young healthy people and </a:t>
            </a:r>
            <a:r>
              <a:rPr lang="en" sz="1800">
                <a:solidFill>
                  <a:srgbClr val="93C47D"/>
                </a:solidFill>
                <a:latin typeface="Merriweather"/>
                <a:ea typeface="Merriweather"/>
                <a:cs typeface="Merriweather"/>
                <a:sym typeface="Merriweather"/>
              </a:rPr>
              <a:t>increase by</a:t>
            </a:r>
            <a:r>
              <a:rPr lang="en" sz="1800">
                <a:latin typeface="Merriweather"/>
                <a:ea typeface="Merriweather"/>
                <a:cs typeface="Merriweather"/>
                <a:sym typeface="Merriweather"/>
              </a:rPr>
              <a:t> low blood glucose levels. </a:t>
            </a:r>
            <a:endParaRPr sz="1800">
              <a:latin typeface="Merriweather"/>
              <a:ea typeface="Merriweather"/>
              <a:cs typeface="Merriweather"/>
              <a:sym typeface="Merriweather"/>
            </a:endParaRPr>
          </a:p>
          <a:p>
            <a:pPr indent="-342900" lvl="0" marL="457200" rtl="0" algn="l">
              <a:spcBef>
                <a:spcPts val="0"/>
              </a:spcBef>
              <a:spcAft>
                <a:spcPts val="0"/>
              </a:spcAft>
              <a:buClr>
                <a:srgbClr val="D9EAD3"/>
              </a:buClr>
              <a:buSzPts val="1800"/>
              <a:buFont typeface="Merriweather"/>
              <a:buChar char="★"/>
            </a:pPr>
            <a:r>
              <a:rPr lang="en" sz="1800">
                <a:latin typeface="Merriweather"/>
                <a:ea typeface="Merriweather"/>
                <a:cs typeface="Merriweather"/>
                <a:sym typeface="Merriweather"/>
              </a:rPr>
              <a:t>Hunger pain can begin after 12-24 hr of last food ingestion. </a:t>
            </a:r>
            <a:endParaRPr sz="1800">
              <a:latin typeface="Merriweather"/>
              <a:ea typeface="Merriweather"/>
              <a:cs typeface="Merriweather"/>
              <a:sym typeface="Merriweather"/>
            </a:endParaRPr>
          </a:p>
          <a:p>
            <a:pPr indent="0" lvl="0" marL="0" rtl="0" algn="l">
              <a:spcBef>
                <a:spcPts val="0"/>
              </a:spcBef>
              <a:spcAft>
                <a:spcPts val="0"/>
              </a:spcAft>
              <a:buNone/>
            </a:pPr>
            <a:r>
              <a:t/>
            </a:r>
            <a:endParaRPr sz="1600">
              <a:latin typeface="Merriweather"/>
              <a:ea typeface="Merriweather"/>
              <a:cs typeface="Merriweather"/>
              <a:sym typeface="Merriweather"/>
            </a:endParaRPr>
          </a:p>
        </p:txBody>
      </p:sp>
      <p:sp>
        <p:nvSpPr>
          <p:cNvPr id="335" name="Google Shape;335;p21"/>
          <p:cNvSpPr txBox="1"/>
          <p:nvPr/>
        </p:nvSpPr>
        <p:spPr>
          <a:xfrm>
            <a:off x="1311325" y="7948225"/>
            <a:ext cx="12034800" cy="1092300"/>
          </a:xfrm>
          <a:prstGeom prst="rect">
            <a:avLst/>
          </a:prstGeom>
          <a:noFill/>
          <a:ln>
            <a:noFill/>
          </a:ln>
        </p:spPr>
        <p:txBody>
          <a:bodyPr anchorCtr="0" anchor="t" bIns="91425" lIns="91425" spcFirstLastPara="1" rIns="91425" wrap="square" tIns="91425">
            <a:noAutofit/>
          </a:bodyPr>
          <a:lstStyle/>
          <a:p>
            <a:pPr indent="-342900" lvl="0" marL="457200" rtl="0" algn="l">
              <a:spcBef>
                <a:spcPts val="720"/>
              </a:spcBef>
              <a:spcAft>
                <a:spcPts val="0"/>
              </a:spcAft>
              <a:buClr>
                <a:srgbClr val="D9EAD3"/>
              </a:buClr>
              <a:buSzPts val="1800"/>
              <a:buFont typeface="Merriweather"/>
              <a:buChar char="★"/>
            </a:pPr>
            <a:r>
              <a:rPr lang="en" sz="1800">
                <a:latin typeface="Merriweather"/>
                <a:ea typeface="Merriweather"/>
                <a:cs typeface="Merriweather"/>
                <a:sym typeface="Merriweather"/>
              </a:rPr>
              <a:t>To maintain a continuous compression.</a:t>
            </a:r>
            <a:endParaRPr sz="1800">
              <a:latin typeface="Merriweather"/>
              <a:ea typeface="Merriweather"/>
              <a:cs typeface="Merriweather"/>
              <a:sym typeface="Merriweather"/>
            </a:endParaRPr>
          </a:p>
          <a:p>
            <a:pPr indent="-342900" lvl="0" marL="457200" rtl="0" algn="l">
              <a:spcBef>
                <a:spcPts val="0"/>
              </a:spcBef>
              <a:spcAft>
                <a:spcPts val="0"/>
              </a:spcAft>
              <a:buClr>
                <a:srgbClr val="D9EAD3"/>
              </a:buClr>
              <a:buSzPts val="1800"/>
              <a:buFont typeface="Merriweather"/>
              <a:buChar char="★"/>
            </a:pPr>
            <a:r>
              <a:rPr lang="en" sz="1800">
                <a:latin typeface="Merriweather"/>
                <a:ea typeface="Merriweather"/>
                <a:cs typeface="Merriweather"/>
                <a:sym typeface="Merriweather"/>
              </a:rPr>
              <a:t>To accommodate the received food without significant gastric wall distention or pressure (Storage of food).</a:t>
            </a:r>
            <a:endParaRPr sz="1800"/>
          </a:p>
        </p:txBody>
      </p:sp>
      <p:sp>
        <p:nvSpPr>
          <p:cNvPr id="336" name="Google Shape;336;p21"/>
          <p:cNvSpPr txBox="1"/>
          <p:nvPr/>
        </p:nvSpPr>
        <p:spPr>
          <a:xfrm>
            <a:off x="1052350" y="9717593"/>
            <a:ext cx="12571200" cy="1092300"/>
          </a:xfrm>
          <a:prstGeom prst="rect">
            <a:avLst/>
          </a:prstGeom>
          <a:noFill/>
          <a:ln>
            <a:noFill/>
          </a:ln>
        </p:spPr>
        <p:txBody>
          <a:bodyPr anchorCtr="0" anchor="t" bIns="242375" lIns="242375" spcFirstLastPara="1" rIns="242375" wrap="square" tIns="242375">
            <a:noAutofit/>
          </a:bodyPr>
          <a:lstStyle/>
          <a:p>
            <a:pPr indent="0" lvl="0" marL="0" rtl="0" algn="l">
              <a:spcBef>
                <a:spcPts val="560"/>
              </a:spcBef>
              <a:spcAft>
                <a:spcPts val="0"/>
              </a:spcAft>
              <a:buClr>
                <a:schemeClr val="dk1"/>
              </a:buClr>
              <a:buSzPts val="1100"/>
              <a:buFont typeface="Arial"/>
              <a:buNone/>
            </a:pPr>
            <a:r>
              <a:rPr lang="en" sz="3000">
                <a:highlight>
                  <a:srgbClr val="D9EAD3"/>
                </a:highlight>
                <a:latin typeface="Oswald"/>
                <a:ea typeface="Oswald"/>
                <a:cs typeface="Oswald"/>
                <a:sym typeface="Oswald"/>
              </a:rPr>
              <a:t>Absorption of water and a few highly-lipid soluble substances (alcohol and Aspirin):</a:t>
            </a:r>
            <a:endParaRPr sz="3000">
              <a:highlight>
                <a:srgbClr val="D9EAD3"/>
              </a:highlight>
              <a:latin typeface="Oswald"/>
              <a:ea typeface="Oswald"/>
              <a:cs typeface="Oswald"/>
              <a:sym typeface="Oswald"/>
            </a:endParaRPr>
          </a:p>
          <a:p>
            <a:pPr indent="0" lvl="0" marL="0" rtl="0" algn="l">
              <a:lnSpc>
                <a:spcPct val="90000"/>
              </a:lnSpc>
              <a:spcBef>
                <a:spcPts val="560"/>
              </a:spcBef>
              <a:spcAft>
                <a:spcPts val="0"/>
              </a:spcAft>
              <a:buClr>
                <a:schemeClr val="dk1"/>
              </a:buClr>
              <a:buSzPts val="1100"/>
              <a:buFont typeface="Arial"/>
              <a:buNone/>
            </a:pPr>
            <a:r>
              <a:t/>
            </a:r>
            <a:endParaRPr sz="3000">
              <a:highlight>
                <a:srgbClr val="D9EAD3"/>
              </a:highlight>
              <a:latin typeface="Oswald"/>
              <a:ea typeface="Oswald"/>
              <a:cs typeface="Oswald"/>
              <a:sym typeface="Oswald"/>
            </a:endParaRPr>
          </a:p>
          <a:p>
            <a:pPr indent="0" lvl="0" marL="0" rtl="0" algn="l">
              <a:spcBef>
                <a:spcPts val="0"/>
              </a:spcBef>
              <a:spcAft>
                <a:spcPts val="0"/>
              </a:spcAft>
              <a:buNone/>
            </a:pPr>
            <a:r>
              <a:t/>
            </a:r>
            <a:endParaRPr sz="3000">
              <a:highlight>
                <a:srgbClr val="D9EAD3"/>
              </a:highlight>
              <a:latin typeface="Oswald"/>
              <a:ea typeface="Oswald"/>
              <a:cs typeface="Oswald"/>
              <a:sym typeface="Oswald"/>
            </a:endParaRPr>
          </a:p>
        </p:txBody>
      </p:sp>
      <p:grpSp>
        <p:nvGrpSpPr>
          <p:cNvPr id="337" name="Google Shape;337;p21"/>
          <p:cNvGrpSpPr/>
          <p:nvPr/>
        </p:nvGrpSpPr>
        <p:grpSpPr>
          <a:xfrm>
            <a:off x="251483" y="1487651"/>
            <a:ext cx="864190" cy="1188066"/>
            <a:chOff x="2391948" y="1635646"/>
            <a:chExt cx="805546" cy="1584088"/>
          </a:xfrm>
        </p:grpSpPr>
        <p:sp>
          <p:nvSpPr>
            <p:cNvPr id="338" name="Google Shape;338;p21"/>
            <p:cNvSpPr/>
            <p:nvPr/>
          </p:nvSpPr>
          <p:spPr>
            <a:xfrm>
              <a:off x="2391994" y="1635646"/>
              <a:ext cx="805500" cy="792000"/>
            </a:xfrm>
            <a:prstGeom prst="rect">
              <a:avLst/>
            </a:prstGeom>
            <a:solidFill>
              <a:srgbClr val="D9EA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3000" u="none" cap="none" strike="noStrike">
                <a:solidFill>
                  <a:srgbClr val="FFFFFF"/>
                </a:solidFill>
                <a:latin typeface="Merriweather"/>
                <a:ea typeface="Merriweather"/>
                <a:cs typeface="Merriweather"/>
                <a:sym typeface="Merriweather"/>
              </a:endParaRPr>
            </a:p>
          </p:txBody>
        </p:sp>
        <p:sp>
          <p:nvSpPr>
            <p:cNvPr id="339" name="Google Shape;339;p21"/>
            <p:cNvSpPr/>
            <p:nvPr/>
          </p:nvSpPr>
          <p:spPr>
            <a:xfrm rot="10800000">
              <a:off x="2391948" y="2427734"/>
              <a:ext cx="805500" cy="792000"/>
            </a:xfrm>
            <a:prstGeom prst="triangle">
              <a:avLst>
                <a:gd fmla="val 0" name="adj"/>
              </a:avLst>
            </a:prstGeom>
            <a:solidFill>
              <a:srgbClr val="D9EA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3000" u="none" cap="none" strike="noStrike">
                <a:solidFill>
                  <a:srgbClr val="FFFFFF"/>
                </a:solidFill>
                <a:latin typeface="Merriweather"/>
                <a:ea typeface="Merriweather"/>
                <a:cs typeface="Merriweather"/>
                <a:sym typeface="Merriweather"/>
              </a:endParaRPr>
            </a:p>
          </p:txBody>
        </p:sp>
      </p:grpSp>
      <p:sp>
        <p:nvSpPr>
          <p:cNvPr id="340" name="Google Shape;340;p21"/>
          <p:cNvSpPr txBox="1"/>
          <p:nvPr/>
        </p:nvSpPr>
        <p:spPr>
          <a:xfrm>
            <a:off x="293750" y="1506263"/>
            <a:ext cx="774300" cy="69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FFFFFF"/>
                </a:solidFill>
                <a:latin typeface="Merriweather"/>
                <a:ea typeface="Merriweather"/>
                <a:cs typeface="Merriweather"/>
                <a:sym typeface="Merriweather"/>
              </a:rPr>
              <a:t>3</a:t>
            </a:r>
            <a:endParaRPr sz="3000">
              <a:solidFill>
                <a:srgbClr val="FFFFFF"/>
              </a:solidFill>
              <a:latin typeface="Merriweather"/>
              <a:ea typeface="Merriweather"/>
              <a:cs typeface="Merriweather"/>
              <a:sym typeface="Merriweather"/>
            </a:endParaRPr>
          </a:p>
        </p:txBody>
      </p:sp>
      <p:sp>
        <p:nvSpPr>
          <p:cNvPr id="341" name="Google Shape;341;p21"/>
          <p:cNvSpPr txBox="1"/>
          <p:nvPr/>
        </p:nvSpPr>
        <p:spPr>
          <a:xfrm>
            <a:off x="963275" y="1393613"/>
            <a:ext cx="13290300" cy="6996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000">
                <a:highlight>
                  <a:srgbClr val="D9EAD3"/>
                </a:highlight>
                <a:latin typeface="Oswald"/>
                <a:ea typeface="Oswald"/>
                <a:cs typeface="Oswald"/>
                <a:sym typeface="Oswald"/>
              </a:rPr>
              <a:t>Regulate emptying of the chyme from the stomach into the small intestine(duodenum):</a:t>
            </a:r>
            <a:endParaRPr sz="3000">
              <a:highlight>
                <a:srgbClr val="D9EAD3"/>
              </a:highlight>
              <a:latin typeface="Oswald"/>
              <a:ea typeface="Oswald"/>
              <a:cs typeface="Oswald"/>
              <a:sym typeface="Oswald"/>
            </a:endParaRPr>
          </a:p>
        </p:txBody>
      </p:sp>
      <p:sp>
        <p:nvSpPr>
          <p:cNvPr id="342" name="Google Shape;342;p21"/>
          <p:cNvSpPr txBox="1"/>
          <p:nvPr/>
        </p:nvSpPr>
        <p:spPr>
          <a:xfrm>
            <a:off x="1219650" y="2492828"/>
            <a:ext cx="11763000" cy="1465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D9EAD3"/>
              </a:buClr>
              <a:buSzPts val="1800"/>
              <a:buFont typeface="Merriweather"/>
              <a:buChar char="★"/>
            </a:pPr>
            <a:r>
              <a:rPr b="1" lang="en" sz="1800">
                <a:latin typeface="Merriweather"/>
                <a:ea typeface="Merriweather"/>
                <a:cs typeface="Merriweather"/>
                <a:sym typeface="Merriweather"/>
              </a:rPr>
              <a:t>Chyme Is a murky semi-fluid or paste composed of food that is thoroughly mixed with gastric secretions .</a:t>
            </a:r>
            <a:endParaRPr b="1" sz="1800">
              <a:latin typeface="Merriweather"/>
              <a:ea typeface="Merriweather"/>
              <a:cs typeface="Merriweather"/>
              <a:sym typeface="Merriweather"/>
            </a:endParaRPr>
          </a:p>
          <a:p>
            <a:pPr indent="-342900" lvl="0" marL="457200" rtl="0" algn="l">
              <a:spcBef>
                <a:spcPts val="0"/>
              </a:spcBef>
              <a:spcAft>
                <a:spcPts val="0"/>
              </a:spcAft>
              <a:buClr>
                <a:srgbClr val="D0E0E3"/>
              </a:buClr>
              <a:buSzPts val="1800"/>
              <a:buFont typeface="Merriweather"/>
              <a:buChar char="★"/>
            </a:pPr>
            <a:r>
              <a:rPr lang="en" sz="1800">
                <a:solidFill>
                  <a:srgbClr val="45818E"/>
                </a:solidFill>
                <a:latin typeface="Merriweather"/>
                <a:ea typeface="Merriweather"/>
                <a:cs typeface="Merriweather"/>
                <a:sym typeface="Merriweather"/>
              </a:rPr>
              <a:t>Movement of chyme into duodenum is achieved by “Pyloric pump”</a:t>
            </a:r>
            <a:endParaRPr b="1" sz="1800">
              <a:solidFill>
                <a:srgbClr val="6AA84F"/>
              </a:solidFill>
              <a:latin typeface="Merriweather"/>
              <a:ea typeface="Merriweather"/>
              <a:cs typeface="Merriweather"/>
              <a:sym typeface="Merriweather"/>
            </a:endParaRPr>
          </a:p>
          <a:p>
            <a:pPr indent="0" lvl="0" marL="0" rtl="0" algn="l">
              <a:spcBef>
                <a:spcPts val="560"/>
              </a:spcBef>
              <a:spcAft>
                <a:spcPts val="0"/>
              </a:spcAft>
              <a:buNone/>
            </a:pPr>
            <a:r>
              <a:rPr lang="en" sz="1800">
                <a:latin typeface="Merriweather"/>
                <a:ea typeface="Merriweather"/>
                <a:cs typeface="Merriweather"/>
                <a:sym typeface="Merriweather"/>
              </a:rPr>
              <a:t>Each time a peristaltic wave passes from to the antrum to the pylorus, few millimeters of antral content move into the duodenum through the pyloric sphincter.</a:t>
            </a:r>
            <a:endParaRPr sz="1800">
              <a:latin typeface="Merriweather"/>
              <a:ea typeface="Merriweather"/>
              <a:cs typeface="Merriweather"/>
              <a:sym typeface="Merriweather"/>
            </a:endParaRPr>
          </a:p>
          <a:p>
            <a:pPr indent="0" lvl="0" marL="0" rtl="0" algn="l">
              <a:spcBef>
                <a:spcPts val="0"/>
              </a:spcBef>
              <a:spcAft>
                <a:spcPts val="0"/>
              </a:spcAft>
              <a:buNone/>
            </a:pPr>
            <a:r>
              <a:t/>
            </a:r>
            <a:endParaRPr b="1" sz="1600">
              <a:solidFill>
                <a:srgbClr val="6AA84F"/>
              </a:solidFill>
              <a:latin typeface="Merriweather"/>
              <a:ea typeface="Merriweather"/>
              <a:cs typeface="Merriweather"/>
              <a:sym typeface="Merriweather"/>
            </a:endParaRPr>
          </a:p>
          <a:p>
            <a:pPr indent="0" lvl="0" marL="0" rtl="0" algn="l">
              <a:spcBef>
                <a:spcPts val="0"/>
              </a:spcBef>
              <a:spcAft>
                <a:spcPts val="0"/>
              </a:spcAft>
              <a:buNone/>
            </a:pPr>
            <a:r>
              <a:t/>
            </a:r>
            <a:endParaRPr sz="1600">
              <a:solidFill>
                <a:srgbClr val="6AA84F"/>
              </a:solidFill>
              <a:latin typeface="Merriweather"/>
              <a:ea typeface="Merriweather"/>
              <a:cs typeface="Merriweather"/>
              <a:sym typeface="Merriweather"/>
            </a:endParaRPr>
          </a:p>
        </p:txBody>
      </p:sp>
      <p:sp>
        <p:nvSpPr>
          <p:cNvPr id="343" name="Google Shape;343;p21"/>
          <p:cNvSpPr txBox="1"/>
          <p:nvPr/>
        </p:nvSpPr>
        <p:spPr>
          <a:xfrm>
            <a:off x="575026" y="12087675"/>
            <a:ext cx="133203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900">
                <a:highlight>
                  <a:srgbClr val="D9EAD3"/>
                </a:highlight>
                <a:latin typeface="Oswald"/>
                <a:ea typeface="Oswald"/>
                <a:cs typeface="Oswald"/>
                <a:sym typeface="Oswald"/>
              </a:rPr>
              <a:t>Retropulsion Phenomena</a:t>
            </a:r>
            <a:r>
              <a:rPr lang="en" sz="3900">
                <a:solidFill>
                  <a:srgbClr val="93C47D"/>
                </a:solidFill>
                <a:latin typeface="Oswald"/>
                <a:ea typeface="Oswald"/>
                <a:cs typeface="Oswald"/>
                <a:sym typeface="Oswald"/>
              </a:rPr>
              <a:t>:</a:t>
            </a:r>
            <a:endParaRPr sz="3600">
              <a:solidFill>
                <a:srgbClr val="93C47D"/>
              </a:solidFill>
              <a:latin typeface="Oswald"/>
              <a:ea typeface="Oswald"/>
              <a:cs typeface="Oswald"/>
              <a:sym typeface="Oswald"/>
            </a:endParaRPr>
          </a:p>
        </p:txBody>
      </p:sp>
      <p:sp>
        <p:nvSpPr>
          <p:cNvPr id="344" name="Google Shape;344;p21"/>
          <p:cNvSpPr/>
          <p:nvPr/>
        </p:nvSpPr>
        <p:spPr>
          <a:xfrm>
            <a:off x="251466" y="12360227"/>
            <a:ext cx="468600" cy="433500"/>
          </a:xfrm>
          <a:prstGeom prst="rect">
            <a:avLst/>
          </a:prstGeom>
          <a:solidFill>
            <a:srgbClr val="B6D7A8"/>
          </a:solid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345" name="Google Shape;345;p21"/>
          <p:cNvSpPr txBox="1"/>
          <p:nvPr/>
        </p:nvSpPr>
        <p:spPr>
          <a:xfrm>
            <a:off x="413900" y="15075700"/>
            <a:ext cx="13038600" cy="109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solidFill>
                <a:schemeClr val="dk1"/>
              </a:solidFill>
              <a:latin typeface="Merriweather"/>
              <a:ea typeface="Merriweather"/>
              <a:cs typeface="Merriweather"/>
              <a:sym typeface="Merriweather"/>
            </a:endParaRPr>
          </a:p>
          <a:p>
            <a:pPr indent="-342900" lvl="0" marL="457200" rtl="0" algn="l">
              <a:spcBef>
                <a:spcPts val="0"/>
              </a:spcBef>
              <a:spcAft>
                <a:spcPts val="0"/>
              </a:spcAft>
              <a:buClr>
                <a:srgbClr val="D9D2E9"/>
              </a:buClr>
              <a:buSzPts val="1800"/>
              <a:buFont typeface="Merriweather"/>
              <a:buChar char="★"/>
            </a:pPr>
            <a:r>
              <a:rPr b="1" lang="en" sz="1800">
                <a:solidFill>
                  <a:srgbClr val="674EA7"/>
                </a:solidFill>
                <a:latin typeface="Merriweather"/>
                <a:ea typeface="Merriweather"/>
                <a:cs typeface="Merriweather"/>
                <a:sym typeface="Merriweather"/>
              </a:rPr>
              <a:t>These intense peristaltic contractions that cause emptying increase the pressure in the stomach to 50-70 cm of H</a:t>
            </a:r>
            <a:r>
              <a:rPr b="1" baseline="-25000" lang="en" sz="1800">
                <a:solidFill>
                  <a:srgbClr val="674EA7"/>
                </a:solidFill>
                <a:latin typeface="Merriweather"/>
                <a:ea typeface="Merriweather"/>
                <a:cs typeface="Merriweather"/>
                <a:sym typeface="Merriweather"/>
              </a:rPr>
              <a:t>2</a:t>
            </a:r>
            <a:r>
              <a:rPr b="1" lang="en" sz="1800">
                <a:solidFill>
                  <a:srgbClr val="674EA7"/>
                </a:solidFill>
                <a:latin typeface="Merriweather"/>
                <a:ea typeface="Merriweather"/>
                <a:cs typeface="Merriweather"/>
                <a:sym typeface="Merriweather"/>
              </a:rPr>
              <a:t>O (compared to a pressure of ~10 cm of H</a:t>
            </a:r>
            <a:r>
              <a:rPr b="1" baseline="-25000" lang="en" sz="1800">
                <a:solidFill>
                  <a:srgbClr val="674EA7"/>
                </a:solidFill>
                <a:latin typeface="Merriweather"/>
                <a:ea typeface="Merriweather"/>
                <a:cs typeface="Merriweather"/>
                <a:sym typeface="Merriweather"/>
              </a:rPr>
              <a:t>2</a:t>
            </a:r>
            <a:r>
              <a:rPr b="1" lang="en" sz="1800">
                <a:solidFill>
                  <a:srgbClr val="674EA7"/>
                </a:solidFill>
                <a:latin typeface="Merriweather"/>
                <a:ea typeface="Merriweather"/>
                <a:cs typeface="Merriweather"/>
                <a:sym typeface="Merriweather"/>
              </a:rPr>
              <a:t>O during the mixing peristaltic contractions).</a:t>
            </a:r>
            <a:endParaRPr sz="1800">
              <a:solidFill>
                <a:srgbClr val="674EA7"/>
              </a:solidFill>
              <a:latin typeface="Merriweather"/>
              <a:ea typeface="Merriweather"/>
              <a:cs typeface="Merriweather"/>
              <a:sym typeface="Merriweather"/>
            </a:endParaRPr>
          </a:p>
          <a:p>
            <a:pPr indent="0" lvl="0" marL="0" rtl="0" algn="l">
              <a:spcBef>
                <a:spcPts val="0"/>
              </a:spcBef>
              <a:spcAft>
                <a:spcPts val="0"/>
              </a:spcAft>
              <a:buNone/>
            </a:pPr>
            <a:r>
              <a:t/>
            </a:r>
            <a:endParaRPr/>
          </a:p>
        </p:txBody>
      </p:sp>
      <p:cxnSp>
        <p:nvCxnSpPr>
          <p:cNvPr id="346" name="Google Shape;346;p21"/>
          <p:cNvCxnSpPr>
            <a:stCxn id="321" idx="3"/>
          </p:cNvCxnSpPr>
          <p:nvPr/>
        </p:nvCxnSpPr>
        <p:spPr>
          <a:xfrm flipH="1">
            <a:off x="543864" y="14299671"/>
            <a:ext cx="5698500" cy="15600"/>
          </a:xfrm>
          <a:prstGeom prst="straightConnector1">
            <a:avLst/>
          </a:prstGeom>
          <a:noFill/>
          <a:ln cap="flat" cmpd="sng" w="28575">
            <a:solidFill>
              <a:srgbClr val="D9EAD3"/>
            </a:solidFill>
            <a:prstDash val="solid"/>
            <a:round/>
            <a:headEnd len="med" w="med" type="none"/>
            <a:tailEnd len="med" w="med" type="none"/>
          </a:ln>
        </p:spPr>
      </p:cxnSp>
      <p:sp>
        <p:nvSpPr>
          <p:cNvPr id="347" name="Google Shape;347;p21"/>
          <p:cNvSpPr txBox="1"/>
          <p:nvPr/>
        </p:nvSpPr>
        <p:spPr>
          <a:xfrm>
            <a:off x="246925" y="13127200"/>
            <a:ext cx="5952300" cy="118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6AA84F"/>
                </a:solidFill>
                <a:latin typeface="Merriweather"/>
                <a:ea typeface="Merriweather"/>
                <a:cs typeface="Merriweather"/>
                <a:sym typeface="Merriweather"/>
              </a:rPr>
              <a:t>As the trailing contraction </a:t>
            </a:r>
            <a:r>
              <a:rPr b="1" lang="en" sz="1600">
                <a:solidFill>
                  <a:srgbClr val="B7B7B7"/>
                </a:solidFill>
                <a:latin typeface="Merriweather"/>
                <a:ea typeface="Merriweather"/>
                <a:cs typeface="Merriweather"/>
                <a:sym typeface="Merriweather"/>
              </a:rPr>
              <a:t>(explained in the next page) </a:t>
            </a:r>
            <a:r>
              <a:rPr b="1" lang="en" sz="1600">
                <a:solidFill>
                  <a:srgbClr val="6AA84F"/>
                </a:solidFill>
                <a:latin typeface="Merriweather"/>
                <a:ea typeface="Merriweather"/>
                <a:cs typeface="Merriweather"/>
                <a:sym typeface="Merriweather"/>
              </a:rPr>
              <a:t>approaches the closed pylorus, the gastric contents are forced into an antral compartment of </a:t>
            </a:r>
            <a:r>
              <a:rPr b="1" lang="en" sz="1600">
                <a:solidFill>
                  <a:srgbClr val="274E13"/>
                </a:solidFill>
                <a:latin typeface="Merriweather"/>
                <a:ea typeface="Merriweather"/>
                <a:cs typeface="Merriweather"/>
                <a:sym typeface="Merriweather"/>
              </a:rPr>
              <a:t>ever-decreasing volume</a:t>
            </a:r>
            <a:r>
              <a:rPr b="1" lang="en" sz="1600">
                <a:solidFill>
                  <a:srgbClr val="6AA84F"/>
                </a:solidFill>
                <a:latin typeface="Merriweather"/>
                <a:ea typeface="Merriweather"/>
                <a:cs typeface="Merriweather"/>
                <a:sym typeface="Merriweather"/>
              </a:rPr>
              <a:t> and </a:t>
            </a:r>
            <a:r>
              <a:rPr b="1" lang="en" sz="1600">
                <a:solidFill>
                  <a:srgbClr val="274E13"/>
                </a:solidFill>
                <a:latin typeface="Merriweather"/>
                <a:ea typeface="Merriweather"/>
                <a:cs typeface="Merriweather"/>
                <a:sym typeface="Merriweather"/>
              </a:rPr>
              <a:t>progressively increasing pressure.</a:t>
            </a:r>
            <a:r>
              <a:rPr b="1" lang="en">
                <a:solidFill>
                  <a:srgbClr val="274E13"/>
                </a:solidFill>
                <a:latin typeface="Merriweather"/>
                <a:ea typeface="Merriweather"/>
                <a:cs typeface="Merriweather"/>
                <a:sym typeface="Merriweather"/>
              </a:rPr>
              <a:t> </a:t>
            </a:r>
            <a:endParaRPr>
              <a:solidFill>
                <a:srgbClr val="274E13"/>
              </a:solidFill>
              <a:latin typeface="Merriweather"/>
              <a:ea typeface="Merriweather"/>
              <a:cs typeface="Merriweather"/>
              <a:sym typeface="Merriweather"/>
            </a:endParaRPr>
          </a:p>
        </p:txBody>
      </p:sp>
      <p:pic>
        <p:nvPicPr>
          <p:cNvPr id="348" name="Google Shape;348;p21"/>
          <p:cNvPicPr preferRelativeResize="0"/>
          <p:nvPr/>
        </p:nvPicPr>
        <p:blipFill rotWithShape="1">
          <a:blip r:embed="rId3">
            <a:alphaModFix/>
          </a:blip>
          <a:srcRect b="0" l="0" r="0" t="0"/>
          <a:stretch/>
        </p:blipFill>
        <p:spPr>
          <a:xfrm>
            <a:off x="612575" y="16430462"/>
            <a:ext cx="6439500" cy="3105900"/>
          </a:xfrm>
          <a:prstGeom prst="rect">
            <a:avLst/>
          </a:prstGeom>
          <a:noFill/>
          <a:ln>
            <a:noFill/>
          </a:ln>
        </p:spPr>
      </p:pic>
      <p:pic>
        <p:nvPicPr>
          <p:cNvPr id="349" name="Google Shape;349;p21"/>
          <p:cNvPicPr preferRelativeResize="0"/>
          <p:nvPr/>
        </p:nvPicPr>
        <p:blipFill rotWithShape="1">
          <a:blip r:embed="rId4">
            <a:alphaModFix/>
          </a:blip>
          <a:srcRect b="852" l="-880" r="880" t="0"/>
          <a:stretch/>
        </p:blipFill>
        <p:spPr>
          <a:xfrm>
            <a:off x="7810450" y="16126600"/>
            <a:ext cx="4866000" cy="3303600"/>
          </a:xfrm>
          <a:prstGeom prst="rect">
            <a:avLst/>
          </a:prstGeom>
          <a:noFill/>
          <a:ln>
            <a:noFill/>
          </a:ln>
        </p:spPr>
      </p:pic>
      <p:sp>
        <p:nvSpPr>
          <p:cNvPr id="350" name="Google Shape;350;p21"/>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Three</a:t>
            </a:r>
            <a:endParaRPr sz="3500">
              <a:latin typeface="Oswald"/>
              <a:ea typeface="Oswald"/>
              <a:cs typeface="Oswald"/>
              <a:sym typeface="Oswald"/>
            </a:endParaRPr>
          </a:p>
        </p:txBody>
      </p:sp>
      <p:sp>
        <p:nvSpPr>
          <p:cNvPr id="351" name="Google Shape;351;p21"/>
          <p:cNvSpPr txBox="1"/>
          <p:nvPr/>
        </p:nvSpPr>
        <p:spPr>
          <a:xfrm flipH="1" rot="10800000">
            <a:off x="1403200" y="12225550"/>
            <a:ext cx="11277600" cy="17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1"/>
          <p:cNvSpPr txBox="1"/>
          <p:nvPr/>
        </p:nvSpPr>
        <p:spPr>
          <a:xfrm>
            <a:off x="1403200" y="10491063"/>
            <a:ext cx="11277600" cy="19101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b="1" lang="en" sz="2400">
                <a:solidFill>
                  <a:srgbClr val="76A5AF"/>
                </a:solidFill>
                <a:latin typeface="Merriweather"/>
                <a:ea typeface="Merriweather"/>
                <a:cs typeface="Merriweather"/>
                <a:sym typeface="Merriweather"/>
              </a:rPr>
              <a:t>Stomach is a poor absorptive area of GIT</a:t>
            </a:r>
            <a:r>
              <a:rPr b="1" lang="en" sz="3200">
                <a:solidFill>
                  <a:srgbClr val="76A5AF"/>
                </a:solidFill>
                <a:latin typeface="Calibri"/>
                <a:ea typeface="Calibri"/>
                <a:cs typeface="Calibri"/>
                <a:sym typeface="Calibri"/>
              </a:rPr>
              <a:t>:</a:t>
            </a:r>
            <a:endParaRPr b="1" sz="3200">
              <a:solidFill>
                <a:srgbClr val="76A5AF"/>
              </a:solidFill>
              <a:latin typeface="Calibri"/>
              <a:ea typeface="Calibri"/>
              <a:cs typeface="Calibri"/>
              <a:sym typeface="Calibri"/>
            </a:endParaRPr>
          </a:p>
          <a:p>
            <a:pPr indent="-355600" lvl="0" marL="457200" rtl="0" algn="l">
              <a:lnSpc>
                <a:spcPct val="115000"/>
              </a:lnSpc>
              <a:spcBef>
                <a:spcPts val="560"/>
              </a:spcBef>
              <a:spcAft>
                <a:spcPts val="0"/>
              </a:spcAft>
              <a:buClr>
                <a:srgbClr val="D0E0E3"/>
              </a:buClr>
              <a:buSzPts val="2000"/>
              <a:buFont typeface="Merriweather"/>
              <a:buChar char="★"/>
            </a:pPr>
            <a:r>
              <a:rPr lang="en" sz="2000">
                <a:latin typeface="Merriweather"/>
                <a:ea typeface="Merriweather"/>
                <a:cs typeface="Merriweather"/>
                <a:sym typeface="Merriweather"/>
              </a:rPr>
              <a:t>It lacks the villous type of absorptive membrane.</a:t>
            </a:r>
            <a:endParaRPr sz="2000">
              <a:latin typeface="Merriweather"/>
              <a:ea typeface="Merriweather"/>
              <a:cs typeface="Merriweather"/>
              <a:sym typeface="Merriweather"/>
            </a:endParaRPr>
          </a:p>
          <a:p>
            <a:pPr indent="-355600" lvl="0" marL="457200" rtl="0" algn="l">
              <a:lnSpc>
                <a:spcPct val="115000"/>
              </a:lnSpc>
              <a:spcBef>
                <a:spcPts val="0"/>
              </a:spcBef>
              <a:spcAft>
                <a:spcPts val="0"/>
              </a:spcAft>
              <a:buClr>
                <a:srgbClr val="D0E0E3"/>
              </a:buClr>
              <a:buSzPts val="2000"/>
              <a:buFont typeface="Merriweather"/>
              <a:buChar char="★"/>
            </a:pPr>
            <a:r>
              <a:rPr lang="en" sz="2000">
                <a:latin typeface="Merriweather"/>
                <a:ea typeface="Merriweather"/>
                <a:cs typeface="Merriweather"/>
                <a:sym typeface="Merriweather"/>
              </a:rPr>
              <a:t>It has tight junctions between epithelial cells.</a:t>
            </a:r>
            <a:endParaRPr/>
          </a:p>
        </p:txBody>
      </p:sp>
      <p:sp>
        <p:nvSpPr>
          <p:cNvPr id="353" name="Google Shape;353;p21"/>
          <p:cNvSpPr txBox="1"/>
          <p:nvPr/>
        </p:nvSpPr>
        <p:spPr>
          <a:xfrm>
            <a:off x="2319375" y="19222713"/>
            <a:ext cx="2282700" cy="71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Merriweather"/>
                <a:ea typeface="Merriweather"/>
                <a:cs typeface="Merriweather"/>
                <a:sym typeface="Merriweather"/>
              </a:rPr>
              <a:t>Figure 3-19</a:t>
            </a:r>
            <a:endParaRPr b="1" sz="2200">
              <a:latin typeface="Merriweather"/>
              <a:ea typeface="Merriweather"/>
              <a:cs typeface="Merriweather"/>
              <a:sym typeface="Merriweather"/>
            </a:endParaRPr>
          </a:p>
        </p:txBody>
      </p:sp>
      <p:sp>
        <p:nvSpPr>
          <p:cNvPr id="354" name="Google Shape;354;p21"/>
          <p:cNvSpPr txBox="1"/>
          <p:nvPr/>
        </p:nvSpPr>
        <p:spPr>
          <a:xfrm>
            <a:off x="10567100" y="19190538"/>
            <a:ext cx="2282700" cy="7131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Merriweather"/>
                <a:ea typeface="Merriweather"/>
                <a:cs typeface="Merriweather"/>
                <a:sym typeface="Merriweather"/>
              </a:rPr>
              <a:t>Figure 3-20</a:t>
            </a:r>
            <a:endParaRPr b="1" sz="2200">
              <a:latin typeface="Merriweather"/>
              <a:ea typeface="Merriweather"/>
              <a:cs typeface="Merriweather"/>
              <a:sym typeface="Merriweathe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