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19935825" cx="14097000"/>
  <p:notesSz cx="6858000" cy="9144000"/>
  <p:embeddedFontLst>
    <p:embeddedFont>
      <p:font typeface="Roboto"/>
      <p:regular r:id="rId19"/>
      <p:bold r:id="rId20"/>
      <p:italic r:id="rId21"/>
      <p:boldItalic r:id="rId22"/>
    </p:embeddedFont>
    <p:embeddedFont>
      <p:font typeface="Oswald"/>
      <p:regular r:id="rId23"/>
      <p:bold r:id="rId24"/>
    </p:embeddedFont>
    <p:embeddedFont>
      <p:font typeface="Merriweather"/>
      <p:regular r:id="rId25"/>
      <p:bold r:id="rId26"/>
      <p:italic r:id="rId27"/>
      <p:boldItalic r:id="rId28"/>
    </p:embeddedFont>
    <p:embeddedFont>
      <p:font typeface="Ex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279">
          <p15:clr>
            <a:srgbClr val="A4A3A4"/>
          </p15:clr>
        </p15:guide>
        <p15:guide id="2" pos="44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BE15DA9B-D477-42FE-A978-619BF41E4A0D}">
  <a:tblStyle styleId="{BE15DA9B-D477-42FE-A978-619BF41E4A0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6279" orient="horz"/>
        <p:guide pos="44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Oswald-bold.fntdata"/><Relationship Id="rId23" Type="http://schemas.openxmlformats.org/officeDocument/2006/relationships/font" Target="fonts/Oswald-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erriweather-bold.fntdata"/><Relationship Id="rId25" Type="http://schemas.openxmlformats.org/officeDocument/2006/relationships/font" Target="fonts/Merriweather-regular.fntdata"/><Relationship Id="rId28" Type="http://schemas.openxmlformats.org/officeDocument/2006/relationships/font" Target="fonts/Merriweather-boldItalic.fntdata"/><Relationship Id="rId27" Type="http://schemas.openxmlformats.org/officeDocument/2006/relationships/font" Target="fonts/Merriweather-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Exo-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Exo-italic.fntdata"/><Relationship Id="rId30" Type="http://schemas.openxmlformats.org/officeDocument/2006/relationships/font" Target="fonts/Exo-bold.fntdata"/><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font" Target="fonts/Exo-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Roboto-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758be8cb29_0_149: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758be8cb29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Google Shape;365;g75d7bddc3b_0_34: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75d7bddc3b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7" name="Shape 377"/>
        <p:cNvGrpSpPr/>
        <p:nvPr/>
      </p:nvGrpSpPr>
      <p:grpSpPr>
        <a:xfrm>
          <a:off x="0" y="0"/>
          <a:ext cx="0" cy="0"/>
          <a:chOff x="0" y="0"/>
          <a:chExt cx="0" cy="0"/>
        </a:xfrm>
      </p:grpSpPr>
      <p:sp>
        <p:nvSpPr>
          <p:cNvPr id="378" name="Google Shape;378;g758be8cb29_0_315:notes"/>
          <p:cNvSpPr/>
          <p:nvPr>
            <p:ph idx="2" type="sldImg"/>
          </p:nvPr>
        </p:nvSpPr>
        <p:spPr>
          <a:xfrm>
            <a:off x="2216979"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758be8cb29_0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Google Shape;388;g758be8cb29_0_321:notes"/>
          <p:cNvSpPr/>
          <p:nvPr>
            <p:ph idx="2" type="sldImg"/>
          </p:nvPr>
        </p:nvSpPr>
        <p:spPr>
          <a:xfrm>
            <a:off x="2216979"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758be8cb29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234f9ba87545e440_0: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34f9ba87545e44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75a4d96db1_0_42: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75a4d96db1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75a4d96db1_0_110: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75a4d96db1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75a4d96db1_0_424: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75a4d96db1_0_4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6d72335734154307_0: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6d7233573415430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g6d72335734154307_37: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6d72335734154307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g6d72335734154307_60: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6d72335734154307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Google Shape;343;g6d72335734154307_112: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6d72335734154307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480550" y="2885918"/>
            <a:ext cx="13135800" cy="7955700"/>
          </a:xfrm>
          <a:prstGeom prst="rect">
            <a:avLst/>
          </a:prstGeom>
        </p:spPr>
        <p:txBody>
          <a:bodyPr anchorCtr="0" anchor="b" bIns="212075" lIns="212075" spcFirstLastPara="1" rIns="212075" wrap="square" tIns="212075">
            <a:noAutofit/>
          </a:bodyPr>
          <a:lstStyle>
            <a:lvl1pPr lvl="0" algn="ctr">
              <a:spcBef>
                <a:spcPts val="0"/>
              </a:spcBef>
              <a:spcAft>
                <a:spcPts val="0"/>
              </a:spcAft>
              <a:buSzPts val="12100"/>
              <a:buNone/>
              <a:defRPr sz="12100"/>
            </a:lvl1pPr>
            <a:lvl2pPr lvl="1" algn="ctr">
              <a:spcBef>
                <a:spcPts val="0"/>
              </a:spcBef>
              <a:spcAft>
                <a:spcPts val="0"/>
              </a:spcAft>
              <a:buSzPts val="12100"/>
              <a:buNone/>
              <a:defRPr sz="12100"/>
            </a:lvl2pPr>
            <a:lvl3pPr lvl="2" algn="ctr">
              <a:spcBef>
                <a:spcPts val="0"/>
              </a:spcBef>
              <a:spcAft>
                <a:spcPts val="0"/>
              </a:spcAft>
              <a:buSzPts val="12100"/>
              <a:buNone/>
              <a:defRPr sz="12100"/>
            </a:lvl3pPr>
            <a:lvl4pPr lvl="3" algn="ctr">
              <a:spcBef>
                <a:spcPts val="0"/>
              </a:spcBef>
              <a:spcAft>
                <a:spcPts val="0"/>
              </a:spcAft>
              <a:buSzPts val="12100"/>
              <a:buNone/>
              <a:defRPr sz="12100"/>
            </a:lvl4pPr>
            <a:lvl5pPr lvl="4" algn="ctr">
              <a:spcBef>
                <a:spcPts val="0"/>
              </a:spcBef>
              <a:spcAft>
                <a:spcPts val="0"/>
              </a:spcAft>
              <a:buSzPts val="12100"/>
              <a:buNone/>
              <a:defRPr sz="12100"/>
            </a:lvl5pPr>
            <a:lvl6pPr lvl="5" algn="ctr">
              <a:spcBef>
                <a:spcPts val="0"/>
              </a:spcBef>
              <a:spcAft>
                <a:spcPts val="0"/>
              </a:spcAft>
              <a:buSzPts val="12100"/>
              <a:buNone/>
              <a:defRPr sz="12100"/>
            </a:lvl6pPr>
            <a:lvl7pPr lvl="6" algn="ctr">
              <a:spcBef>
                <a:spcPts val="0"/>
              </a:spcBef>
              <a:spcAft>
                <a:spcPts val="0"/>
              </a:spcAft>
              <a:buSzPts val="12100"/>
              <a:buNone/>
              <a:defRPr sz="12100"/>
            </a:lvl7pPr>
            <a:lvl8pPr lvl="7" algn="ctr">
              <a:spcBef>
                <a:spcPts val="0"/>
              </a:spcBef>
              <a:spcAft>
                <a:spcPts val="0"/>
              </a:spcAft>
              <a:buSzPts val="12100"/>
              <a:buNone/>
              <a:defRPr sz="12100"/>
            </a:lvl8pPr>
            <a:lvl9pPr lvl="8" algn="ctr">
              <a:spcBef>
                <a:spcPts val="0"/>
              </a:spcBef>
              <a:spcAft>
                <a:spcPts val="0"/>
              </a:spcAft>
              <a:buSzPts val="12100"/>
              <a:buNone/>
              <a:defRPr sz="12100"/>
            </a:lvl9pPr>
          </a:lstStyle>
          <a:p/>
        </p:txBody>
      </p:sp>
      <p:sp>
        <p:nvSpPr>
          <p:cNvPr id="11" name="Google Shape;11;p2"/>
          <p:cNvSpPr txBox="1"/>
          <p:nvPr>
            <p:ph idx="1" type="subTitle"/>
          </p:nvPr>
        </p:nvSpPr>
        <p:spPr>
          <a:xfrm>
            <a:off x="480538" y="10984859"/>
            <a:ext cx="13135800" cy="3072000"/>
          </a:xfrm>
          <a:prstGeom prst="rect">
            <a:avLst/>
          </a:prstGeom>
        </p:spPr>
        <p:txBody>
          <a:bodyPr anchorCtr="0" anchor="t" bIns="212075" lIns="212075" spcFirstLastPara="1" rIns="212075" wrap="square" tIns="212075">
            <a:noAutofit/>
          </a:bodyPr>
          <a:lstStyle>
            <a:lvl1pPr lvl="0" algn="ctr">
              <a:lnSpc>
                <a:spcPct val="100000"/>
              </a:lnSpc>
              <a:spcBef>
                <a:spcPts val="0"/>
              </a:spcBef>
              <a:spcAft>
                <a:spcPts val="0"/>
              </a:spcAft>
              <a:buSzPts val="6500"/>
              <a:buNone/>
              <a:defRPr sz="6500"/>
            </a:lvl1pPr>
            <a:lvl2pPr lvl="1" algn="ctr">
              <a:lnSpc>
                <a:spcPct val="100000"/>
              </a:lnSpc>
              <a:spcBef>
                <a:spcPts val="0"/>
              </a:spcBef>
              <a:spcAft>
                <a:spcPts val="0"/>
              </a:spcAft>
              <a:buSzPts val="6500"/>
              <a:buNone/>
              <a:defRPr sz="6500"/>
            </a:lvl2pPr>
            <a:lvl3pPr lvl="2" algn="ctr">
              <a:lnSpc>
                <a:spcPct val="100000"/>
              </a:lnSpc>
              <a:spcBef>
                <a:spcPts val="0"/>
              </a:spcBef>
              <a:spcAft>
                <a:spcPts val="0"/>
              </a:spcAft>
              <a:buSzPts val="6500"/>
              <a:buNone/>
              <a:defRPr sz="6500"/>
            </a:lvl3pPr>
            <a:lvl4pPr lvl="3" algn="ctr">
              <a:lnSpc>
                <a:spcPct val="100000"/>
              </a:lnSpc>
              <a:spcBef>
                <a:spcPts val="0"/>
              </a:spcBef>
              <a:spcAft>
                <a:spcPts val="0"/>
              </a:spcAft>
              <a:buSzPts val="6500"/>
              <a:buNone/>
              <a:defRPr sz="6500"/>
            </a:lvl4pPr>
            <a:lvl5pPr lvl="4" algn="ctr">
              <a:lnSpc>
                <a:spcPct val="100000"/>
              </a:lnSpc>
              <a:spcBef>
                <a:spcPts val="0"/>
              </a:spcBef>
              <a:spcAft>
                <a:spcPts val="0"/>
              </a:spcAft>
              <a:buSzPts val="6500"/>
              <a:buNone/>
              <a:defRPr sz="6500"/>
            </a:lvl5pPr>
            <a:lvl6pPr lvl="5" algn="ctr">
              <a:lnSpc>
                <a:spcPct val="100000"/>
              </a:lnSpc>
              <a:spcBef>
                <a:spcPts val="0"/>
              </a:spcBef>
              <a:spcAft>
                <a:spcPts val="0"/>
              </a:spcAft>
              <a:buSzPts val="6500"/>
              <a:buNone/>
              <a:defRPr sz="6500"/>
            </a:lvl6pPr>
            <a:lvl7pPr lvl="6" algn="ctr">
              <a:lnSpc>
                <a:spcPct val="100000"/>
              </a:lnSpc>
              <a:spcBef>
                <a:spcPts val="0"/>
              </a:spcBef>
              <a:spcAft>
                <a:spcPts val="0"/>
              </a:spcAft>
              <a:buSzPts val="6500"/>
              <a:buNone/>
              <a:defRPr sz="6500"/>
            </a:lvl7pPr>
            <a:lvl8pPr lvl="7" algn="ctr">
              <a:lnSpc>
                <a:spcPct val="100000"/>
              </a:lnSpc>
              <a:spcBef>
                <a:spcPts val="0"/>
              </a:spcBef>
              <a:spcAft>
                <a:spcPts val="0"/>
              </a:spcAft>
              <a:buSzPts val="6500"/>
              <a:buNone/>
              <a:defRPr sz="6500"/>
            </a:lvl8pPr>
            <a:lvl9pPr lvl="8" algn="ctr">
              <a:lnSpc>
                <a:spcPct val="100000"/>
              </a:lnSpc>
              <a:spcBef>
                <a:spcPts val="0"/>
              </a:spcBef>
              <a:spcAft>
                <a:spcPts val="0"/>
              </a:spcAft>
              <a:buSzPts val="6500"/>
              <a:buNone/>
              <a:defRPr sz="6500"/>
            </a:lvl9pPr>
          </a:lstStyle>
          <a:p/>
        </p:txBody>
      </p:sp>
      <p:sp>
        <p:nvSpPr>
          <p:cNvPr id="12" name="Google Shape;12;p2"/>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480538" y="4287259"/>
            <a:ext cx="13135800" cy="7610400"/>
          </a:xfrm>
          <a:prstGeom prst="rect">
            <a:avLst/>
          </a:prstGeom>
        </p:spPr>
        <p:txBody>
          <a:bodyPr anchorCtr="0" anchor="b" bIns="212075" lIns="212075" spcFirstLastPara="1" rIns="212075" wrap="square" tIns="212075">
            <a:noAutofit/>
          </a:bodyPr>
          <a:lstStyle>
            <a:lvl1pPr lvl="0" algn="ctr">
              <a:spcBef>
                <a:spcPts val="0"/>
              </a:spcBef>
              <a:spcAft>
                <a:spcPts val="0"/>
              </a:spcAft>
              <a:buSzPts val="27800"/>
              <a:buNone/>
              <a:defRPr sz="27800"/>
            </a:lvl1pPr>
            <a:lvl2pPr lvl="1" algn="ctr">
              <a:spcBef>
                <a:spcPts val="0"/>
              </a:spcBef>
              <a:spcAft>
                <a:spcPts val="0"/>
              </a:spcAft>
              <a:buSzPts val="27800"/>
              <a:buNone/>
              <a:defRPr sz="27800"/>
            </a:lvl2pPr>
            <a:lvl3pPr lvl="2" algn="ctr">
              <a:spcBef>
                <a:spcPts val="0"/>
              </a:spcBef>
              <a:spcAft>
                <a:spcPts val="0"/>
              </a:spcAft>
              <a:buSzPts val="27800"/>
              <a:buNone/>
              <a:defRPr sz="27800"/>
            </a:lvl3pPr>
            <a:lvl4pPr lvl="3" algn="ctr">
              <a:spcBef>
                <a:spcPts val="0"/>
              </a:spcBef>
              <a:spcAft>
                <a:spcPts val="0"/>
              </a:spcAft>
              <a:buSzPts val="27800"/>
              <a:buNone/>
              <a:defRPr sz="27800"/>
            </a:lvl4pPr>
            <a:lvl5pPr lvl="4" algn="ctr">
              <a:spcBef>
                <a:spcPts val="0"/>
              </a:spcBef>
              <a:spcAft>
                <a:spcPts val="0"/>
              </a:spcAft>
              <a:buSzPts val="27800"/>
              <a:buNone/>
              <a:defRPr sz="27800"/>
            </a:lvl5pPr>
            <a:lvl6pPr lvl="5" algn="ctr">
              <a:spcBef>
                <a:spcPts val="0"/>
              </a:spcBef>
              <a:spcAft>
                <a:spcPts val="0"/>
              </a:spcAft>
              <a:buSzPts val="27800"/>
              <a:buNone/>
              <a:defRPr sz="27800"/>
            </a:lvl6pPr>
            <a:lvl7pPr lvl="6" algn="ctr">
              <a:spcBef>
                <a:spcPts val="0"/>
              </a:spcBef>
              <a:spcAft>
                <a:spcPts val="0"/>
              </a:spcAft>
              <a:buSzPts val="27800"/>
              <a:buNone/>
              <a:defRPr sz="27800"/>
            </a:lvl7pPr>
            <a:lvl8pPr lvl="7" algn="ctr">
              <a:spcBef>
                <a:spcPts val="0"/>
              </a:spcBef>
              <a:spcAft>
                <a:spcPts val="0"/>
              </a:spcAft>
              <a:buSzPts val="27800"/>
              <a:buNone/>
              <a:defRPr sz="27800"/>
            </a:lvl8pPr>
            <a:lvl9pPr lvl="8" algn="ctr">
              <a:spcBef>
                <a:spcPts val="0"/>
              </a:spcBef>
              <a:spcAft>
                <a:spcPts val="0"/>
              </a:spcAft>
              <a:buSzPts val="27800"/>
              <a:buNone/>
              <a:defRPr sz="27800"/>
            </a:lvl9pPr>
          </a:lstStyle>
          <a:p>
            <a:r>
              <a:t>xx%</a:t>
            </a:r>
          </a:p>
        </p:txBody>
      </p:sp>
      <p:sp>
        <p:nvSpPr>
          <p:cNvPr id="46" name="Google Shape;46;p11"/>
          <p:cNvSpPr txBox="1"/>
          <p:nvPr>
            <p:ph idx="1" type="body"/>
          </p:nvPr>
        </p:nvSpPr>
        <p:spPr>
          <a:xfrm>
            <a:off x="480538" y="12217791"/>
            <a:ext cx="13135800" cy="5041800"/>
          </a:xfrm>
          <a:prstGeom prst="rect">
            <a:avLst/>
          </a:prstGeom>
        </p:spPr>
        <p:txBody>
          <a:bodyPr anchorCtr="0" anchor="t" bIns="212075" lIns="212075" spcFirstLastPara="1" rIns="212075" wrap="square" tIns="212075">
            <a:noAutofit/>
          </a:bodyPr>
          <a:lstStyle>
            <a:lvl1pPr indent="-495300" lvl="0" marL="457200" algn="ctr">
              <a:spcBef>
                <a:spcPts val="0"/>
              </a:spcBef>
              <a:spcAft>
                <a:spcPts val="0"/>
              </a:spcAft>
              <a:buSzPts val="4200"/>
              <a:buChar char="●"/>
              <a:defRPr/>
            </a:lvl1pPr>
            <a:lvl2pPr indent="-431800" lvl="1" marL="914400" algn="ctr">
              <a:spcBef>
                <a:spcPts val="3700"/>
              </a:spcBef>
              <a:spcAft>
                <a:spcPts val="0"/>
              </a:spcAft>
              <a:buSzPts val="3200"/>
              <a:buChar char="○"/>
              <a:defRPr/>
            </a:lvl2pPr>
            <a:lvl3pPr indent="-431800" lvl="2" marL="1371600" algn="ctr">
              <a:spcBef>
                <a:spcPts val="3700"/>
              </a:spcBef>
              <a:spcAft>
                <a:spcPts val="0"/>
              </a:spcAft>
              <a:buSzPts val="3200"/>
              <a:buChar char="■"/>
              <a:defRPr/>
            </a:lvl3pPr>
            <a:lvl4pPr indent="-431800" lvl="3" marL="1828800" algn="ctr">
              <a:spcBef>
                <a:spcPts val="3700"/>
              </a:spcBef>
              <a:spcAft>
                <a:spcPts val="0"/>
              </a:spcAft>
              <a:buSzPts val="3200"/>
              <a:buChar char="●"/>
              <a:defRPr/>
            </a:lvl4pPr>
            <a:lvl5pPr indent="-431800" lvl="4" marL="2286000" algn="ctr">
              <a:spcBef>
                <a:spcPts val="3700"/>
              </a:spcBef>
              <a:spcAft>
                <a:spcPts val="0"/>
              </a:spcAft>
              <a:buSzPts val="3200"/>
              <a:buChar char="○"/>
              <a:defRPr/>
            </a:lvl5pPr>
            <a:lvl6pPr indent="-431800" lvl="5" marL="2743200" algn="ctr">
              <a:spcBef>
                <a:spcPts val="3700"/>
              </a:spcBef>
              <a:spcAft>
                <a:spcPts val="0"/>
              </a:spcAft>
              <a:buSzPts val="3200"/>
              <a:buChar char="■"/>
              <a:defRPr/>
            </a:lvl6pPr>
            <a:lvl7pPr indent="-431800" lvl="6" marL="3200400" algn="ctr">
              <a:spcBef>
                <a:spcPts val="3700"/>
              </a:spcBef>
              <a:spcAft>
                <a:spcPts val="0"/>
              </a:spcAft>
              <a:buSzPts val="3200"/>
              <a:buChar char="●"/>
              <a:defRPr/>
            </a:lvl7pPr>
            <a:lvl8pPr indent="-431800" lvl="7" marL="3657600" algn="ctr">
              <a:spcBef>
                <a:spcPts val="3700"/>
              </a:spcBef>
              <a:spcAft>
                <a:spcPts val="0"/>
              </a:spcAft>
              <a:buSzPts val="3200"/>
              <a:buChar char="○"/>
              <a:defRPr/>
            </a:lvl8pPr>
            <a:lvl9pPr indent="-431800" lvl="8" marL="4114800" algn="ctr">
              <a:spcBef>
                <a:spcPts val="3700"/>
              </a:spcBef>
              <a:spcAft>
                <a:spcPts val="3700"/>
              </a:spcAft>
              <a:buSzPts val="3200"/>
              <a:buChar char="■"/>
              <a:defRPr/>
            </a:lvl9pPr>
          </a:lstStyle>
          <a:p/>
        </p:txBody>
      </p:sp>
      <p:sp>
        <p:nvSpPr>
          <p:cNvPr id="47" name="Google Shape;47;p11"/>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480538" y="8336535"/>
            <a:ext cx="13135800" cy="3262800"/>
          </a:xfrm>
          <a:prstGeom prst="rect">
            <a:avLst/>
          </a:prstGeom>
        </p:spPr>
        <p:txBody>
          <a:bodyPr anchorCtr="0" anchor="ctr" bIns="212075" lIns="212075" spcFirstLastPara="1" rIns="212075" wrap="square" tIns="212075">
            <a:noAutofit/>
          </a:bodyPr>
          <a:lstStyle>
            <a:lvl1pPr lvl="0" algn="ctr">
              <a:spcBef>
                <a:spcPts val="0"/>
              </a:spcBef>
              <a:spcAft>
                <a:spcPts val="0"/>
              </a:spcAft>
              <a:buSzPts val="8400"/>
              <a:buNone/>
              <a:defRPr sz="8400"/>
            </a:lvl1pPr>
            <a:lvl2pPr lvl="1" algn="ctr">
              <a:spcBef>
                <a:spcPts val="0"/>
              </a:spcBef>
              <a:spcAft>
                <a:spcPts val="0"/>
              </a:spcAft>
              <a:buSzPts val="8400"/>
              <a:buNone/>
              <a:defRPr sz="8400"/>
            </a:lvl2pPr>
            <a:lvl3pPr lvl="2" algn="ctr">
              <a:spcBef>
                <a:spcPts val="0"/>
              </a:spcBef>
              <a:spcAft>
                <a:spcPts val="0"/>
              </a:spcAft>
              <a:buSzPts val="8400"/>
              <a:buNone/>
              <a:defRPr sz="8400"/>
            </a:lvl3pPr>
            <a:lvl4pPr lvl="3" algn="ctr">
              <a:spcBef>
                <a:spcPts val="0"/>
              </a:spcBef>
              <a:spcAft>
                <a:spcPts val="0"/>
              </a:spcAft>
              <a:buSzPts val="8400"/>
              <a:buNone/>
              <a:defRPr sz="8400"/>
            </a:lvl4pPr>
            <a:lvl5pPr lvl="4" algn="ctr">
              <a:spcBef>
                <a:spcPts val="0"/>
              </a:spcBef>
              <a:spcAft>
                <a:spcPts val="0"/>
              </a:spcAft>
              <a:buSzPts val="8400"/>
              <a:buNone/>
              <a:defRPr sz="8400"/>
            </a:lvl5pPr>
            <a:lvl6pPr lvl="5" algn="ctr">
              <a:spcBef>
                <a:spcPts val="0"/>
              </a:spcBef>
              <a:spcAft>
                <a:spcPts val="0"/>
              </a:spcAft>
              <a:buSzPts val="8400"/>
              <a:buNone/>
              <a:defRPr sz="8400"/>
            </a:lvl6pPr>
            <a:lvl7pPr lvl="6" algn="ctr">
              <a:spcBef>
                <a:spcPts val="0"/>
              </a:spcBef>
              <a:spcAft>
                <a:spcPts val="0"/>
              </a:spcAft>
              <a:buSzPts val="8400"/>
              <a:buNone/>
              <a:defRPr sz="8400"/>
            </a:lvl7pPr>
            <a:lvl8pPr lvl="7" algn="ctr">
              <a:spcBef>
                <a:spcPts val="0"/>
              </a:spcBef>
              <a:spcAft>
                <a:spcPts val="0"/>
              </a:spcAft>
              <a:buSzPts val="8400"/>
              <a:buNone/>
              <a:defRPr sz="8400"/>
            </a:lvl8pPr>
            <a:lvl9pPr lvl="8" algn="ctr">
              <a:spcBef>
                <a:spcPts val="0"/>
              </a:spcBef>
              <a:spcAft>
                <a:spcPts val="0"/>
              </a:spcAft>
              <a:buSzPts val="8400"/>
              <a:buNone/>
              <a:defRPr sz="8400"/>
            </a:lvl9pPr>
          </a:lstStyle>
          <a:p/>
        </p:txBody>
      </p:sp>
      <p:sp>
        <p:nvSpPr>
          <p:cNvPr id="15" name="Google Shape;15;p3"/>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480538" y="1724884"/>
            <a:ext cx="13135800" cy="2219700"/>
          </a:xfrm>
          <a:prstGeom prst="rect">
            <a:avLst/>
          </a:prstGeom>
        </p:spPr>
        <p:txBody>
          <a:bodyPr anchorCtr="0" anchor="t" bIns="212075" lIns="212075" spcFirstLastPara="1" rIns="212075" wrap="square" tIns="212075">
            <a:noAutofit/>
          </a:bodyPr>
          <a:lstStyle>
            <a:lvl1pPr lvl="0">
              <a:spcBef>
                <a:spcPts val="0"/>
              </a:spcBef>
              <a:spcAft>
                <a:spcPts val="0"/>
              </a:spcAft>
              <a:buSzPts val="6500"/>
              <a:buNone/>
              <a:defRPr/>
            </a:lvl1pPr>
            <a:lvl2pPr lvl="1">
              <a:spcBef>
                <a:spcPts val="0"/>
              </a:spcBef>
              <a:spcAft>
                <a:spcPts val="0"/>
              </a:spcAft>
              <a:buSzPts val="6500"/>
              <a:buNone/>
              <a:defRPr/>
            </a:lvl2pPr>
            <a:lvl3pPr lvl="2">
              <a:spcBef>
                <a:spcPts val="0"/>
              </a:spcBef>
              <a:spcAft>
                <a:spcPts val="0"/>
              </a:spcAft>
              <a:buSzPts val="6500"/>
              <a:buNone/>
              <a:defRPr/>
            </a:lvl3pPr>
            <a:lvl4pPr lvl="3">
              <a:spcBef>
                <a:spcPts val="0"/>
              </a:spcBef>
              <a:spcAft>
                <a:spcPts val="0"/>
              </a:spcAft>
              <a:buSzPts val="6500"/>
              <a:buNone/>
              <a:defRPr/>
            </a:lvl4pPr>
            <a:lvl5pPr lvl="4">
              <a:spcBef>
                <a:spcPts val="0"/>
              </a:spcBef>
              <a:spcAft>
                <a:spcPts val="0"/>
              </a:spcAft>
              <a:buSzPts val="6500"/>
              <a:buNone/>
              <a:defRPr/>
            </a:lvl5pPr>
            <a:lvl6pPr lvl="5">
              <a:spcBef>
                <a:spcPts val="0"/>
              </a:spcBef>
              <a:spcAft>
                <a:spcPts val="0"/>
              </a:spcAft>
              <a:buSzPts val="6500"/>
              <a:buNone/>
              <a:defRPr/>
            </a:lvl6pPr>
            <a:lvl7pPr lvl="6">
              <a:spcBef>
                <a:spcPts val="0"/>
              </a:spcBef>
              <a:spcAft>
                <a:spcPts val="0"/>
              </a:spcAft>
              <a:buSzPts val="6500"/>
              <a:buNone/>
              <a:defRPr/>
            </a:lvl7pPr>
            <a:lvl8pPr lvl="7">
              <a:spcBef>
                <a:spcPts val="0"/>
              </a:spcBef>
              <a:spcAft>
                <a:spcPts val="0"/>
              </a:spcAft>
              <a:buSzPts val="6500"/>
              <a:buNone/>
              <a:defRPr/>
            </a:lvl8pPr>
            <a:lvl9pPr lvl="8">
              <a:spcBef>
                <a:spcPts val="0"/>
              </a:spcBef>
              <a:spcAft>
                <a:spcPts val="0"/>
              </a:spcAft>
              <a:buSzPts val="6500"/>
              <a:buNone/>
              <a:defRPr/>
            </a:lvl9pPr>
          </a:lstStyle>
          <a:p/>
        </p:txBody>
      </p:sp>
      <p:sp>
        <p:nvSpPr>
          <p:cNvPr id="18" name="Google Shape;18;p4"/>
          <p:cNvSpPr txBox="1"/>
          <p:nvPr>
            <p:ph idx="1" type="body"/>
          </p:nvPr>
        </p:nvSpPr>
        <p:spPr>
          <a:xfrm>
            <a:off x="480538" y="4466908"/>
            <a:ext cx="13135800" cy="13241700"/>
          </a:xfrm>
          <a:prstGeom prst="rect">
            <a:avLst/>
          </a:prstGeom>
        </p:spPr>
        <p:txBody>
          <a:bodyPr anchorCtr="0" anchor="t" bIns="212075" lIns="212075" spcFirstLastPara="1" rIns="212075" wrap="square" tIns="212075">
            <a:noAutofit/>
          </a:bodyPr>
          <a:lstStyle>
            <a:lvl1pPr indent="-495300" lvl="0" marL="457200">
              <a:spcBef>
                <a:spcPts val="0"/>
              </a:spcBef>
              <a:spcAft>
                <a:spcPts val="0"/>
              </a:spcAft>
              <a:buSzPts val="4200"/>
              <a:buChar char="●"/>
              <a:defRPr/>
            </a:lvl1pPr>
            <a:lvl2pPr indent="-431800" lvl="1" marL="914400">
              <a:spcBef>
                <a:spcPts val="3700"/>
              </a:spcBef>
              <a:spcAft>
                <a:spcPts val="0"/>
              </a:spcAft>
              <a:buSzPts val="3200"/>
              <a:buChar char="○"/>
              <a:defRPr/>
            </a:lvl2pPr>
            <a:lvl3pPr indent="-431800" lvl="2" marL="1371600">
              <a:spcBef>
                <a:spcPts val="3700"/>
              </a:spcBef>
              <a:spcAft>
                <a:spcPts val="0"/>
              </a:spcAft>
              <a:buSzPts val="3200"/>
              <a:buChar char="■"/>
              <a:defRPr/>
            </a:lvl3pPr>
            <a:lvl4pPr indent="-431800" lvl="3" marL="1828800">
              <a:spcBef>
                <a:spcPts val="3700"/>
              </a:spcBef>
              <a:spcAft>
                <a:spcPts val="0"/>
              </a:spcAft>
              <a:buSzPts val="3200"/>
              <a:buChar char="●"/>
              <a:defRPr/>
            </a:lvl4pPr>
            <a:lvl5pPr indent="-431800" lvl="4" marL="2286000">
              <a:spcBef>
                <a:spcPts val="3700"/>
              </a:spcBef>
              <a:spcAft>
                <a:spcPts val="0"/>
              </a:spcAft>
              <a:buSzPts val="3200"/>
              <a:buChar char="○"/>
              <a:defRPr/>
            </a:lvl5pPr>
            <a:lvl6pPr indent="-431800" lvl="5" marL="2743200">
              <a:spcBef>
                <a:spcPts val="3700"/>
              </a:spcBef>
              <a:spcAft>
                <a:spcPts val="0"/>
              </a:spcAft>
              <a:buSzPts val="3200"/>
              <a:buChar char="■"/>
              <a:defRPr/>
            </a:lvl6pPr>
            <a:lvl7pPr indent="-431800" lvl="6" marL="3200400">
              <a:spcBef>
                <a:spcPts val="3700"/>
              </a:spcBef>
              <a:spcAft>
                <a:spcPts val="0"/>
              </a:spcAft>
              <a:buSzPts val="3200"/>
              <a:buChar char="●"/>
              <a:defRPr/>
            </a:lvl7pPr>
            <a:lvl8pPr indent="-431800" lvl="7" marL="3657600">
              <a:spcBef>
                <a:spcPts val="3700"/>
              </a:spcBef>
              <a:spcAft>
                <a:spcPts val="0"/>
              </a:spcAft>
              <a:buSzPts val="3200"/>
              <a:buChar char="○"/>
              <a:defRPr/>
            </a:lvl8pPr>
            <a:lvl9pPr indent="-431800" lvl="8" marL="4114800">
              <a:spcBef>
                <a:spcPts val="3700"/>
              </a:spcBef>
              <a:spcAft>
                <a:spcPts val="3700"/>
              </a:spcAft>
              <a:buSzPts val="3200"/>
              <a:buChar char="■"/>
              <a:defRPr/>
            </a:lvl9pPr>
          </a:lstStyle>
          <a:p/>
        </p:txBody>
      </p:sp>
      <p:sp>
        <p:nvSpPr>
          <p:cNvPr id="19" name="Google Shape;19;p4"/>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480538" y="1724884"/>
            <a:ext cx="13135800" cy="2219700"/>
          </a:xfrm>
          <a:prstGeom prst="rect">
            <a:avLst/>
          </a:prstGeom>
        </p:spPr>
        <p:txBody>
          <a:bodyPr anchorCtr="0" anchor="t" bIns="212075" lIns="212075" spcFirstLastPara="1" rIns="212075" wrap="square" tIns="212075">
            <a:noAutofit/>
          </a:bodyPr>
          <a:lstStyle>
            <a:lvl1pPr lvl="0">
              <a:spcBef>
                <a:spcPts val="0"/>
              </a:spcBef>
              <a:spcAft>
                <a:spcPts val="0"/>
              </a:spcAft>
              <a:buSzPts val="6500"/>
              <a:buNone/>
              <a:defRPr/>
            </a:lvl1pPr>
            <a:lvl2pPr lvl="1">
              <a:spcBef>
                <a:spcPts val="0"/>
              </a:spcBef>
              <a:spcAft>
                <a:spcPts val="0"/>
              </a:spcAft>
              <a:buSzPts val="6500"/>
              <a:buNone/>
              <a:defRPr/>
            </a:lvl2pPr>
            <a:lvl3pPr lvl="2">
              <a:spcBef>
                <a:spcPts val="0"/>
              </a:spcBef>
              <a:spcAft>
                <a:spcPts val="0"/>
              </a:spcAft>
              <a:buSzPts val="6500"/>
              <a:buNone/>
              <a:defRPr/>
            </a:lvl3pPr>
            <a:lvl4pPr lvl="3">
              <a:spcBef>
                <a:spcPts val="0"/>
              </a:spcBef>
              <a:spcAft>
                <a:spcPts val="0"/>
              </a:spcAft>
              <a:buSzPts val="6500"/>
              <a:buNone/>
              <a:defRPr/>
            </a:lvl4pPr>
            <a:lvl5pPr lvl="4">
              <a:spcBef>
                <a:spcPts val="0"/>
              </a:spcBef>
              <a:spcAft>
                <a:spcPts val="0"/>
              </a:spcAft>
              <a:buSzPts val="6500"/>
              <a:buNone/>
              <a:defRPr/>
            </a:lvl5pPr>
            <a:lvl6pPr lvl="5">
              <a:spcBef>
                <a:spcPts val="0"/>
              </a:spcBef>
              <a:spcAft>
                <a:spcPts val="0"/>
              </a:spcAft>
              <a:buSzPts val="6500"/>
              <a:buNone/>
              <a:defRPr/>
            </a:lvl6pPr>
            <a:lvl7pPr lvl="6">
              <a:spcBef>
                <a:spcPts val="0"/>
              </a:spcBef>
              <a:spcAft>
                <a:spcPts val="0"/>
              </a:spcAft>
              <a:buSzPts val="6500"/>
              <a:buNone/>
              <a:defRPr/>
            </a:lvl7pPr>
            <a:lvl8pPr lvl="7">
              <a:spcBef>
                <a:spcPts val="0"/>
              </a:spcBef>
              <a:spcAft>
                <a:spcPts val="0"/>
              </a:spcAft>
              <a:buSzPts val="6500"/>
              <a:buNone/>
              <a:defRPr/>
            </a:lvl8pPr>
            <a:lvl9pPr lvl="8">
              <a:spcBef>
                <a:spcPts val="0"/>
              </a:spcBef>
              <a:spcAft>
                <a:spcPts val="0"/>
              </a:spcAft>
              <a:buSzPts val="6500"/>
              <a:buNone/>
              <a:defRPr/>
            </a:lvl9pPr>
          </a:lstStyle>
          <a:p/>
        </p:txBody>
      </p:sp>
      <p:sp>
        <p:nvSpPr>
          <p:cNvPr id="22" name="Google Shape;22;p5"/>
          <p:cNvSpPr txBox="1"/>
          <p:nvPr>
            <p:ph idx="1" type="body"/>
          </p:nvPr>
        </p:nvSpPr>
        <p:spPr>
          <a:xfrm>
            <a:off x="480538" y="4466908"/>
            <a:ext cx="6166500" cy="13241700"/>
          </a:xfrm>
          <a:prstGeom prst="rect">
            <a:avLst/>
          </a:prstGeom>
        </p:spPr>
        <p:txBody>
          <a:bodyPr anchorCtr="0" anchor="t" bIns="212075" lIns="212075" spcFirstLastPara="1" rIns="212075" wrap="square" tIns="212075">
            <a:noAutofit/>
          </a:bodyPr>
          <a:lstStyle>
            <a:lvl1pPr indent="-431800" lvl="0" marL="457200">
              <a:spcBef>
                <a:spcPts val="0"/>
              </a:spcBef>
              <a:spcAft>
                <a:spcPts val="0"/>
              </a:spcAft>
              <a:buSzPts val="3200"/>
              <a:buChar char="●"/>
              <a:defRPr sz="3200"/>
            </a:lvl1pPr>
            <a:lvl2pPr indent="-406400" lvl="1" marL="914400">
              <a:spcBef>
                <a:spcPts val="3700"/>
              </a:spcBef>
              <a:spcAft>
                <a:spcPts val="0"/>
              </a:spcAft>
              <a:buSzPts val="2800"/>
              <a:buChar char="○"/>
              <a:defRPr sz="2800"/>
            </a:lvl2pPr>
            <a:lvl3pPr indent="-406400" lvl="2" marL="1371600">
              <a:spcBef>
                <a:spcPts val="3700"/>
              </a:spcBef>
              <a:spcAft>
                <a:spcPts val="0"/>
              </a:spcAft>
              <a:buSzPts val="2800"/>
              <a:buChar char="■"/>
              <a:defRPr sz="2800"/>
            </a:lvl3pPr>
            <a:lvl4pPr indent="-406400" lvl="3" marL="1828800">
              <a:spcBef>
                <a:spcPts val="3700"/>
              </a:spcBef>
              <a:spcAft>
                <a:spcPts val="0"/>
              </a:spcAft>
              <a:buSzPts val="2800"/>
              <a:buChar char="●"/>
              <a:defRPr sz="2800"/>
            </a:lvl4pPr>
            <a:lvl5pPr indent="-406400" lvl="4" marL="2286000">
              <a:spcBef>
                <a:spcPts val="3700"/>
              </a:spcBef>
              <a:spcAft>
                <a:spcPts val="0"/>
              </a:spcAft>
              <a:buSzPts val="2800"/>
              <a:buChar char="○"/>
              <a:defRPr sz="2800"/>
            </a:lvl5pPr>
            <a:lvl6pPr indent="-406400" lvl="5" marL="2743200">
              <a:spcBef>
                <a:spcPts val="3700"/>
              </a:spcBef>
              <a:spcAft>
                <a:spcPts val="0"/>
              </a:spcAft>
              <a:buSzPts val="2800"/>
              <a:buChar char="■"/>
              <a:defRPr sz="2800"/>
            </a:lvl6pPr>
            <a:lvl7pPr indent="-406400" lvl="6" marL="3200400">
              <a:spcBef>
                <a:spcPts val="3700"/>
              </a:spcBef>
              <a:spcAft>
                <a:spcPts val="0"/>
              </a:spcAft>
              <a:buSzPts val="2800"/>
              <a:buChar char="●"/>
              <a:defRPr sz="2800"/>
            </a:lvl7pPr>
            <a:lvl8pPr indent="-406400" lvl="7" marL="3657600">
              <a:spcBef>
                <a:spcPts val="3700"/>
              </a:spcBef>
              <a:spcAft>
                <a:spcPts val="0"/>
              </a:spcAft>
              <a:buSzPts val="2800"/>
              <a:buChar char="○"/>
              <a:defRPr sz="2800"/>
            </a:lvl8pPr>
            <a:lvl9pPr indent="-406400" lvl="8" marL="4114800">
              <a:spcBef>
                <a:spcPts val="3700"/>
              </a:spcBef>
              <a:spcAft>
                <a:spcPts val="3700"/>
              </a:spcAft>
              <a:buSzPts val="2800"/>
              <a:buChar char="■"/>
              <a:defRPr sz="2800"/>
            </a:lvl9pPr>
          </a:lstStyle>
          <a:p/>
        </p:txBody>
      </p:sp>
      <p:sp>
        <p:nvSpPr>
          <p:cNvPr id="23" name="Google Shape;23;p5"/>
          <p:cNvSpPr txBox="1"/>
          <p:nvPr>
            <p:ph idx="2" type="body"/>
          </p:nvPr>
        </p:nvSpPr>
        <p:spPr>
          <a:xfrm>
            <a:off x="7449950" y="4466908"/>
            <a:ext cx="6166500" cy="13241700"/>
          </a:xfrm>
          <a:prstGeom prst="rect">
            <a:avLst/>
          </a:prstGeom>
        </p:spPr>
        <p:txBody>
          <a:bodyPr anchorCtr="0" anchor="t" bIns="212075" lIns="212075" spcFirstLastPara="1" rIns="212075" wrap="square" tIns="212075">
            <a:noAutofit/>
          </a:bodyPr>
          <a:lstStyle>
            <a:lvl1pPr indent="-431800" lvl="0" marL="457200">
              <a:spcBef>
                <a:spcPts val="0"/>
              </a:spcBef>
              <a:spcAft>
                <a:spcPts val="0"/>
              </a:spcAft>
              <a:buSzPts val="3200"/>
              <a:buChar char="●"/>
              <a:defRPr sz="3200"/>
            </a:lvl1pPr>
            <a:lvl2pPr indent="-406400" lvl="1" marL="914400">
              <a:spcBef>
                <a:spcPts val="3700"/>
              </a:spcBef>
              <a:spcAft>
                <a:spcPts val="0"/>
              </a:spcAft>
              <a:buSzPts val="2800"/>
              <a:buChar char="○"/>
              <a:defRPr sz="2800"/>
            </a:lvl2pPr>
            <a:lvl3pPr indent="-406400" lvl="2" marL="1371600">
              <a:spcBef>
                <a:spcPts val="3700"/>
              </a:spcBef>
              <a:spcAft>
                <a:spcPts val="0"/>
              </a:spcAft>
              <a:buSzPts val="2800"/>
              <a:buChar char="■"/>
              <a:defRPr sz="2800"/>
            </a:lvl3pPr>
            <a:lvl4pPr indent="-406400" lvl="3" marL="1828800">
              <a:spcBef>
                <a:spcPts val="3700"/>
              </a:spcBef>
              <a:spcAft>
                <a:spcPts val="0"/>
              </a:spcAft>
              <a:buSzPts val="2800"/>
              <a:buChar char="●"/>
              <a:defRPr sz="2800"/>
            </a:lvl4pPr>
            <a:lvl5pPr indent="-406400" lvl="4" marL="2286000">
              <a:spcBef>
                <a:spcPts val="3700"/>
              </a:spcBef>
              <a:spcAft>
                <a:spcPts val="0"/>
              </a:spcAft>
              <a:buSzPts val="2800"/>
              <a:buChar char="○"/>
              <a:defRPr sz="2800"/>
            </a:lvl5pPr>
            <a:lvl6pPr indent="-406400" lvl="5" marL="2743200">
              <a:spcBef>
                <a:spcPts val="3700"/>
              </a:spcBef>
              <a:spcAft>
                <a:spcPts val="0"/>
              </a:spcAft>
              <a:buSzPts val="2800"/>
              <a:buChar char="■"/>
              <a:defRPr sz="2800"/>
            </a:lvl6pPr>
            <a:lvl7pPr indent="-406400" lvl="6" marL="3200400">
              <a:spcBef>
                <a:spcPts val="3700"/>
              </a:spcBef>
              <a:spcAft>
                <a:spcPts val="0"/>
              </a:spcAft>
              <a:buSzPts val="2800"/>
              <a:buChar char="●"/>
              <a:defRPr sz="2800"/>
            </a:lvl7pPr>
            <a:lvl8pPr indent="-406400" lvl="7" marL="3657600">
              <a:spcBef>
                <a:spcPts val="3700"/>
              </a:spcBef>
              <a:spcAft>
                <a:spcPts val="0"/>
              </a:spcAft>
              <a:buSzPts val="2800"/>
              <a:buChar char="○"/>
              <a:defRPr sz="2800"/>
            </a:lvl8pPr>
            <a:lvl9pPr indent="-406400" lvl="8" marL="4114800">
              <a:spcBef>
                <a:spcPts val="3700"/>
              </a:spcBef>
              <a:spcAft>
                <a:spcPts val="3700"/>
              </a:spcAft>
              <a:buSzPts val="2800"/>
              <a:buChar char="■"/>
              <a:defRPr sz="2800"/>
            </a:lvl9pPr>
          </a:lstStyle>
          <a:p/>
        </p:txBody>
      </p:sp>
      <p:sp>
        <p:nvSpPr>
          <p:cNvPr id="24" name="Google Shape;24;p5"/>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480538" y="1724884"/>
            <a:ext cx="13135800" cy="2219700"/>
          </a:xfrm>
          <a:prstGeom prst="rect">
            <a:avLst/>
          </a:prstGeom>
        </p:spPr>
        <p:txBody>
          <a:bodyPr anchorCtr="0" anchor="t" bIns="212075" lIns="212075" spcFirstLastPara="1" rIns="212075" wrap="square" tIns="212075">
            <a:noAutofit/>
          </a:bodyPr>
          <a:lstStyle>
            <a:lvl1pPr lvl="0">
              <a:spcBef>
                <a:spcPts val="0"/>
              </a:spcBef>
              <a:spcAft>
                <a:spcPts val="0"/>
              </a:spcAft>
              <a:buSzPts val="6500"/>
              <a:buNone/>
              <a:defRPr/>
            </a:lvl1pPr>
            <a:lvl2pPr lvl="1">
              <a:spcBef>
                <a:spcPts val="0"/>
              </a:spcBef>
              <a:spcAft>
                <a:spcPts val="0"/>
              </a:spcAft>
              <a:buSzPts val="6500"/>
              <a:buNone/>
              <a:defRPr/>
            </a:lvl2pPr>
            <a:lvl3pPr lvl="2">
              <a:spcBef>
                <a:spcPts val="0"/>
              </a:spcBef>
              <a:spcAft>
                <a:spcPts val="0"/>
              </a:spcAft>
              <a:buSzPts val="6500"/>
              <a:buNone/>
              <a:defRPr/>
            </a:lvl3pPr>
            <a:lvl4pPr lvl="3">
              <a:spcBef>
                <a:spcPts val="0"/>
              </a:spcBef>
              <a:spcAft>
                <a:spcPts val="0"/>
              </a:spcAft>
              <a:buSzPts val="6500"/>
              <a:buNone/>
              <a:defRPr/>
            </a:lvl4pPr>
            <a:lvl5pPr lvl="4">
              <a:spcBef>
                <a:spcPts val="0"/>
              </a:spcBef>
              <a:spcAft>
                <a:spcPts val="0"/>
              </a:spcAft>
              <a:buSzPts val="6500"/>
              <a:buNone/>
              <a:defRPr/>
            </a:lvl5pPr>
            <a:lvl6pPr lvl="5">
              <a:spcBef>
                <a:spcPts val="0"/>
              </a:spcBef>
              <a:spcAft>
                <a:spcPts val="0"/>
              </a:spcAft>
              <a:buSzPts val="6500"/>
              <a:buNone/>
              <a:defRPr/>
            </a:lvl6pPr>
            <a:lvl7pPr lvl="6">
              <a:spcBef>
                <a:spcPts val="0"/>
              </a:spcBef>
              <a:spcAft>
                <a:spcPts val="0"/>
              </a:spcAft>
              <a:buSzPts val="6500"/>
              <a:buNone/>
              <a:defRPr/>
            </a:lvl7pPr>
            <a:lvl8pPr lvl="7">
              <a:spcBef>
                <a:spcPts val="0"/>
              </a:spcBef>
              <a:spcAft>
                <a:spcPts val="0"/>
              </a:spcAft>
              <a:buSzPts val="6500"/>
              <a:buNone/>
              <a:defRPr/>
            </a:lvl8pPr>
            <a:lvl9pPr lvl="8">
              <a:spcBef>
                <a:spcPts val="0"/>
              </a:spcBef>
              <a:spcAft>
                <a:spcPts val="0"/>
              </a:spcAft>
              <a:buSzPts val="6500"/>
              <a:buNone/>
              <a:defRPr/>
            </a:lvl9pPr>
          </a:lstStyle>
          <a:p/>
        </p:txBody>
      </p:sp>
      <p:sp>
        <p:nvSpPr>
          <p:cNvPr id="27" name="Google Shape;27;p6"/>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480538" y="2153464"/>
            <a:ext cx="4329000" cy="2928900"/>
          </a:xfrm>
          <a:prstGeom prst="rect">
            <a:avLst/>
          </a:prstGeom>
        </p:spPr>
        <p:txBody>
          <a:bodyPr anchorCtr="0" anchor="b" bIns="212075" lIns="212075" spcFirstLastPara="1" rIns="212075" wrap="square" tIns="212075">
            <a:noAutofit/>
          </a:bodyPr>
          <a:lstStyle>
            <a:lvl1pPr lvl="0">
              <a:spcBef>
                <a:spcPts val="0"/>
              </a:spcBef>
              <a:spcAft>
                <a:spcPts val="0"/>
              </a:spcAft>
              <a:buSzPts val="5600"/>
              <a:buNone/>
              <a:defRPr sz="5600"/>
            </a:lvl1pPr>
            <a:lvl2pPr lvl="1">
              <a:spcBef>
                <a:spcPts val="0"/>
              </a:spcBef>
              <a:spcAft>
                <a:spcPts val="0"/>
              </a:spcAft>
              <a:buSzPts val="5600"/>
              <a:buNone/>
              <a:defRPr sz="5600"/>
            </a:lvl2pPr>
            <a:lvl3pPr lvl="2">
              <a:spcBef>
                <a:spcPts val="0"/>
              </a:spcBef>
              <a:spcAft>
                <a:spcPts val="0"/>
              </a:spcAft>
              <a:buSzPts val="5600"/>
              <a:buNone/>
              <a:defRPr sz="5600"/>
            </a:lvl3pPr>
            <a:lvl4pPr lvl="3">
              <a:spcBef>
                <a:spcPts val="0"/>
              </a:spcBef>
              <a:spcAft>
                <a:spcPts val="0"/>
              </a:spcAft>
              <a:buSzPts val="5600"/>
              <a:buNone/>
              <a:defRPr sz="5600"/>
            </a:lvl4pPr>
            <a:lvl5pPr lvl="4">
              <a:spcBef>
                <a:spcPts val="0"/>
              </a:spcBef>
              <a:spcAft>
                <a:spcPts val="0"/>
              </a:spcAft>
              <a:buSzPts val="5600"/>
              <a:buNone/>
              <a:defRPr sz="5600"/>
            </a:lvl5pPr>
            <a:lvl6pPr lvl="5">
              <a:spcBef>
                <a:spcPts val="0"/>
              </a:spcBef>
              <a:spcAft>
                <a:spcPts val="0"/>
              </a:spcAft>
              <a:buSzPts val="5600"/>
              <a:buNone/>
              <a:defRPr sz="5600"/>
            </a:lvl6pPr>
            <a:lvl7pPr lvl="6">
              <a:spcBef>
                <a:spcPts val="0"/>
              </a:spcBef>
              <a:spcAft>
                <a:spcPts val="0"/>
              </a:spcAft>
              <a:buSzPts val="5600"/>
              <a:buNone/>
              <a:defRPr sz="5600"/>
            </a:lvl7pPr>
            <a:lvl8pPr lvl="7">
              <a:spcBef>
                <a:spcPts val="0"/>
              </a:spcBef>
              <a:spcAft>
                <a:spcPts val="0"/>
              </a:spcAft>
              <a:buSzPts val="5600"/>
              <a:buNone/>
              <a:defRPr sz="5600"/>
            </a:lvl8pPr>
            <a:lvl9pPr lvl="8">
              <a:spcBef>
                <a:spcPts val="0"/>
              </a:spcBef>
              <a:spcAft>
                <a:spcPts val="0"/>
              </a:spcAft>
              <a:buSzPts val="5600"/>
              <a:buNone/>
              <a:defRPr sz="5600"/>
            </a:lvl9pPr>
          </a:lstStyle>
          <a:p/>
        </p:txBody>
      </p:sp>
      <p:sp>
        <p:nvSpPr>
          <p:cNvPr id="30" name="Google Shape;30;p7"/>
          <p:cNvSpPr txBox="1"/>
          <p:nvPr>
            <p:ph idx="1" type="body"/>
          </p:nvPr>
        </p:nvSpPr>
        <p:spPr>
          <a:xfrm>
            <a:off x="480538" y="5385987"/>
            <a:ext cx="4329000" cy="12323100"/>
          </a:xfrm>
          <a:prstGeom prst="rect">
            <a:avLst/>
          </a:prstGeom>
        </p:spPr>
        <p:txBody>
          <a:bodyPr anchorCtr="0" anchor="t" bIns="212075" lIns="212075" spcFirstLastPara="1" rIns="212075" wrap="square" tIns="212075">
            <a:noAutofit/>
          </a:bodyPr>
          <a:lstStyle>
            <a:lvl1pPr indent="-406400" lvl="0" marL="457200">
              <a:spcBef>
                <a:spcPts val="0"/>
              </a:spcBef>
              <a:spcAft>
                <a:spcPts val="0"/>
              </a:spcAft>
              <a:buSzPts val="2800"/>
              <a:buChar char="●"/>
              <a:defRPr sz="2800"/>
            </a:lvl1pPr>
            <a:lvl2pPr indent="-406400" lvl="1" marL="914400">
              <a:spcBef>
                <a:spcPts val="3700"/>
              </a:spcBef>
              <a:spcAft>
                <a:spcPts val="0"/>
              </a:spcAft>
              <a:buSzPts val="2800"/>
              <a:buChar char="○"/>
              <a:defRPr sz="2800"/>
            </a:lvl2pPr>
            <a:lvl3pPr indent="-406400" lvl="2" marL="1371600">
              <a:spcBef>
                <a:spcPts val="3700"/>
              </a:spcBef>
              <a:spcAft>
                <a:spcPts val="0"/>
              </a:spcAft>
              <a:buSzPts val="2800"/>
              <a:buChar char="■"/>
              <a:defRPr sz="2800"/>
            </a:lvl3pPr>
            <a:lvl4pPr indent="-406400" lvl="3" marL="1828800">
              <a:spcBef>
                <a:spcPts val="3700"/>
              </a:spcBef>
              <a:spcAft>
                <a:spcPts val="0"/>
              </a:spcAft>
              <a:buSzPts val="2800"/>
              <a:buChar char="●"/>
              <a:defRPr sz="2800"/>
            </a:lvl4pPr>
            <a:lvl5pPr indent="-406400" lvl="4" marL="2286000">
              <a:spcBef>
                <a:spcPts val="3700"/>
              </a:spcBef>
              <a:spcAft>
                <a:spcPts val="0"/>
              </a:spcAft>
              <a:buSzPts val="2800"/>
              <a:buChar char="○"/>
              <a:defRPr sz="2800"/>
            </a:lvl5pPr>
            <a:lvl6pPr indent="-406400" lvl="5" marL="2743200">
              <a:spcBef>
                <a:spcPts val="3700"/>
              </a:spcBef>
              <a:spcAft>
                <a:spcPts val="0"/>
              </a:spcAft>
              <a:buSzPts val="2800"/>
              <a:buChar char="■"/>
              <a:defRPr sz="2800"/>
            </a:lvl6pPr>
            <a:lvl7pPr indent="-406400" lvl="6" marL="3200400">
              <a:spcBef>
                <a:spcPts val="3700"/>
              </a:spcBef>
              <a:spcAft>
                <a:spcPts val="0"/>
              </a:spcAft>
              <a:buSzPts val="2800"/>
              <a:buChar char="●"/>
              <a:defRPr sz="2800"/>
            </a:lvl7pPr>
            <a:lvl8pPr indent="-406400" lvl="7" marL="3657600">
              <a:spcBef>
                <a:spcPts val="3700"/>
              </a:spcBef>
              <a:spcAft>
                <a:spcPts val="0"/>
              </a:spcAft>
              <a:buSzPts val="2800"/>
              <a:buChar char="○"/>
              <a:defRPr sz="2800"/>
            </a:lvl8pPr>
            <a:lvl9pPr indent="-406400" lvl="8" marL="4114800">
              <a:spcBef>
                <a:spcPts val="3700"/>
              </a:spcBef>
              <a:spcAft>
                <a:spcPts val="3700"/>
              </a:spcAft>
              <a:buSzPts val="2800"/>
              <a:buChar char="■"/>
              <a:defRPr sz="2800"/>
            </a:lvl9pPr>
          </a:lstStyle>
          <a:p/>
        </p:txBody>
      </p:sp>
      <p:sp>
        <p:nvSpPr>
          <p:cNvPr id="31" name="Google Shape;31;p7"/>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755802" y="1744748"/>
            <a:ext cx="9816900" cy="15855600"/>
          </a:xfrm>
          <a:prstGeom prst="rect">
            <a:avLst/>
          </a:prstGeom>
        </p:spPr>
        <p:txBody>
          <a:bodyPr anchorCtr="0" anchor="ctr" bIns="212075" lIns="212075" spcFirstLastPara="1" rIns="212075" wrap="square" tIns="212075">
            <a:noAutofit/>
          </a:bodyPr>
          <a:lstStyle>
            <a:lvl1pPr lvl="0">
              <a:spcBef>
                <a:spcPts val="0"/>
              </a:spcBef>
              <a:spcAft>
                <a:spcPts val="0"/>
              </a:spcAft>
              <a:buSzPts val="11100"/>
              <a:buNone/>
              <a:defRPr sz="11100"/>
            </a:lvl1pPr>
            <a:lvl2pPr lvl="1">
              <a:spcBef>
                <a:spcPts val="0"/>
              </a:spcBef>
              <a:spcAft>
                <a:spcPts val="0"/>
              </a:spcAft>
              <a:buSzPts val="11100"/>
              <a:buNone/>
              <a:defRPr sz="11100"/>
            </a:lvl2pPr>
            <a:lvl3pPr lvl="2">
              <a:spcBef>
                <a:spcPts val="0"/>
              </a:spcBef>
              <a:spcAft>
                <a:spcPts val="0"/>
              </a:spcAft>
              <a:buSzPts val="11100"/>
              <a:buNone/>
              <a:defRPr sz="11100"/>
            </a:lvl3pPr>
            <a:lvl4pPr lvl="3">
              <a:spcBef>
                <a:spcPts val="0"/>
              </a:spcBef>
              <a:spcAft>
                <a:spcPts val="0"/>
              </a:spcAft>
              <a:buSzPts val="11100"/>
              <a:buNone/>
              <a:defRPr sz="11100"/>
            </a:lvl4pPr>
            <a:lvl5pPr lvl="4">
              <a:spcBef>
                <a:spcPts val="0"/>
              </a:spcBef>
              <a:spcAft>
                <a:spcPts val="0"/>
              </a:spcAft>
              <a:buSzPts val="11100"/>
              <a:buNone/>
              <a:defRPr sz="11100"/>
            </a:lvl5pPr>
            <a:lvl6pPr lvl="5">
              <a:spcBef>
                <a:spcPts val="0"/>
              </a:spcBef>
              <a:spcAft>
                <a:spcPts val="0"/>
              </a:spcAft>
              <a:buSzPts val="11100"/>
              <a:buNone/>
              <a:defRPr sz="11100"/>
            </a:lvl6pPr>
            <a:lvl7pPr lvl="6">
              <a:spcBef>
                <a:spcPts val="0"/>
              </a:spcBef>
              <a:spcAft>
                <a:spcPts val="0"/>
              </a:spcAft>
              <a:buSzPts val="11100"/>
              <a:buNone/>
              <a:defRPr sz="11100"/>
            </a:lvl7pPr>
            <a:lvl8pPr lvl="7">
              <a:spcBef>
                <a:spcPts val="0"/>
              </a:spcBef>
              <a:spcAft>
                <a:spcPts val="0"/>
              </a:spcAft>
              <a:buSzPts val="11100"/>
              <a:buNone/>
              <a:defRPr sz="11100"/>
            </a:lvl8pPr>
            <a:lvl9pPr lvl="8">
              <a:spcBef>
                <a:spcPts val="0"/>
              </a:spcBef>
              <a:spcAft>
                <a:spcPts val="0"/>
              </a:spcAft>
              <a:buSzPts val="11100"/>
              <a:buNone/>
              <a:defRPr sz="11100"/>
            </a:lvl9pPr>
          </a:lstStyle>
          <a:p/>
        </p:txBody>
      </p:sp>
      <p:sp>
        <p:nvSpPr>
          <p:cNvPr id="34" name="Google Shape;34;p8"/>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7048500" y="-484"/>
            <a:ext cx="7048500" cy="19935900"/>
          </a:xfrm>
          <a:prstGeom prst="rect">
            <a:avLst/>
          </a:prstGeom>
          <a:solidFill>
            <a:schemeClr val="lt2"/>
          </a:solidFill>
          <a:ln>
            <a:noFill/>
          </a:ln>
        </p:spPr>
        <p:txBody>
          <a:bodyPr anchorCtr="0" anchor="ctr" bIns="212075" lIns="212075" spcFirstLastPara="1" rIns="212075" wrap="square" tIns="21207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409313" y="4779695"/>
            <a:ext cx="6236400" cy="5745300"/>
          </a:xfrm>
          <a:prstGeom prst="rect">
            <a:avLst/>
          </a:prstGeom>
        </p:spPr>
        <p:txBody>
          <a:bodyPr anchorCtr="0" anchor="b" bIns="212075" lIns="212075" spcFirstLastPara="1" rIns="212075" wrap="square" tIns="212075">
            <a:noAutofit/>
          </a:bodyPr>
          <a:lstStyle>
            <a:lvl1pPr lvl="0" algn="ctr">
              <a:spcBef>
                <a:spcPts val="0"/>
              </a:spcBef>
              <a:spcAft>
                <a:spcPts val="0"/>
              </a:spcAft>
              <a:buSzPts val="9700"/>
              <a:buNone/>
              <a:defRPr sz="9700"/>
            </a:lvl1pPr>
            <a:lvl2pPr lvl="1" algn="ctr">
              <a:spcBef>
                <a:spcPts val="0"/>
              </a:spcBef>
              <a:spcAft>
                <a:spcPts val="0"/>
              </a:spcAft>
              <a:buSzPts val="9700"/>
              <a:buNone/>
              <a:defRPr sz="9700"/>
            </a:lvl2pPr>
            <a:lvl3pPr lvl="2" algn="ctr">
              <a:spcBef>
                <a:spcPts val="0"/>
              </a:spcBef>
              <a:spcAft>
                <a:spcPts val="0"/>
              </a:spcAft>
              <a:buSzPts val="9700"/>
              <a:buNone/>
              <a:defRPr sz="9700"/>
            </a:lvl3pPr>
            <a:lvl4pPr lvl="3" algn="ctr">
              <a:spcBef>
                <a:spcPts val="0"/>
              </a:spcBef>
              <a:spcAft>
                <a:spcPts val="0"/>
              </a:spcAft>
              <a:buSzPts val="9700"/>
              <a:buNone/>
              <a:defRPr sz="9700"/>
            </a:lvl4pPr>
            <a:lvl5pPr lvl="4" algn="ctr">
              <a:spcBef>
                <a:spcPts val="0"/>
              </a:spcBef>
              <a:spcAft>
                <a:spcPts val="0"/>
              </a:spcAft>
              <a:buSzPts val="9700"/>
              <a:buNone/>
              <a:defRPr sz="9700"/>
            </a:lvl5pPr>
            <a:lvl6pPr lvl="5" algn="ctr">
              <a:spcBef>
                <a:spcPts val="0"/>
              </a:spcBef>
              <a:spcAft>
                <a:spcPts val="0"/>
              </a:spcAft>
              <a:buSzPts val="9700"/>
              <a:buNone/>
              <a:defRPr sz="9700"/>
            </a:lvl6pPr>
            <a:lvl7pPr lvl="6" algn="ctr">
              <a:spcBef>
                <a:spcPts val="0"/>
              </a:spcBef>
              <a:spcAft>
                <a:spcPts val="0"/>
              </a:spcAft>
              <a:buSzPts val="9700"/>
              <a:buNone/>
              <a:defRPr sz="9700"/>
            </a:lvl7pPr>
            <a:lvl8pPr lvl="7" algn="ctr">
              <a:spcBef>
                <a:spcPts val="0"/>
              </a:spcBef>
              <a:spcAft>
                <a:spcPts val="0"/>
              </a:spcAft>
              <a:buSzPts val="9700"/>
              <a:buNone/>
              <a:defRPr sz="9700"/>
            </a:lvl8pPr>
            <a:lvl9pPr lvl="8" algn="ctr">
              <a:spcBef>
                <a:spcPts val="0"/>
              </a:spcBef>
              <a:spcAft>
                <a:spcPts val="0"/>
              </a:spcAft>
              <a:buSzPts val="9700"/>
              <a:buNone/>
              <a:defRPr sz="9700"/>
            </a:lvl9pPr>
          </a:lstStyle>
          <a:p/>
        </p:txBody>
      </p:sp>
      <p:sp>
        <p:nvSpPr>
          <p:cNvPr id="38" name="Google Shape;38;p9"/>
          <p:cNvSpPr txBox="1"/>
          <p:nvPr>
            <p:ph idx="1" type="subTitle"/>
          </p:nvPr>
        </p:nvSpPr>
        <p:spPr>
          <a:xfrm>
            <a:off x="409313" y="10864511"/>
            <a:ext cx="6236400" cy="4787100"/>
          </a:xfrm>
          <a:prstGeom prst="rect">
            <a:avLst/>
          </a:prstGeom>
        </p:spPr>
        <p:txBody>
          <a:bodyPr anchorCtr="0" anchor="t" bIns="212075" lIns="212075" spcFirstLastPara="1" rIns="212075" wrap="square" tIns="212075">
            <a:noAutofit/>
          </a:bodyPr>
          <a:lstStyle>
            <a:lvl1pPr lvl="0" algn="ctr">
              <a:lnSpc>
                <a:spcPct val="100000"/>
              </a:lnSpc>
              <a:spcBef>
                <a:spcPts val="0"/>
              </a:spcBef>
              <a:spcAft>
                <a:spcPts val="0"/>
              </a:spcAft>
              <a:buSzPts val="4900"/>
              <a:buNone/>
              <a:defRPr sz="4900"/>
            </a:lvl1pPr>
            <a:lvl2pPr lvl="1" algn="ctr">
              <a:lnSpc>
                <a:spcPct val="100000"/>
              </a:lnSpc>
              <a:spcBef>
                <a:spcPts val="0"/>
              </a:spcBef>
              <a:spcAft>
                <a:spcPts val="0"/>
              </a:spcAft>
              <a:buSzPts val="4900"/>
              <a:buNone/>
              <a:defRPr sz="4900"/>
            </a:lvl2pPr>
            <a:lvl3pPr lvl="2" algn="ctr">
              <a:lnSpc>
                <a:spcPct val="100000"/>
              </a:lnSpc>
              <a:spcBef>
                <a:spcPts val="0"/>
              </a:spcBef>
              <a:spcAft>
                <a:spcPts val="0"/>
              </a:spcAft>
              <a:buSzPts val="4900"/>
              <a:buNone/>
              <a:defRPr sz="4900"/>
            </a:lvl3pPr>
            <a:lvl4pPr lvl="3" algn="ctr">
              <a:lnSpc>
                <a:spcPct val="100000"/>
              </a:lnSpc>
              <a:spcBef>
                <a:spcPts val="0"/>
              </a:spcBef>
              <a:spcAft>
                <a:spcPts val="0"/>
              </a:spcAft>
              <a:buSzPts val="4900"/>
              <a:buNone/>
              <a:defRPr sz="4900"/>
            </a:lvl4pPr>
            <a:lvl5pPr lvl="4" algn="ctr">
              <a:lnSpc>
                <a:spcPct val="100000"/>
              </a:lnSpc>
              <a:spcBef>
                <a:spcPts val="0"/>
              </a:spcBef>
              <a:spcAft>
                <a:spcPts val="0"/>
              </a:spcAft>
              <a:buSzPts val="4900"/>
              <a:buNone/>
              <a:defRPr sz="4900"/>
            </a:lvl5pPr>
            <a:lvl6pPr lvl="5" algn="ctr">
              <a:lnSpc>
                <a:spcPct val="100000"/>
              </a:lnSpc>
              <a:spcBef>
                <a:spcPts val="0"/>
              </a:spcBef>
              <a:spcAft>
                <a:spcPts val="0"/>
              </a:spcAft>
              <a:buSzPts val="4900"/>
              <a:buNone/>
              <a:defRPr sz="4900"/>
            </a:lvl6pPr>
            <a:lvl7pPr lvl="6" algn="ctr">
              <a:lnSpc>
                <a:spcPct val="100000"/>
              </a:lnSpc>
              <a:spcBef>
                <a:spcPts val="0"/>
              </a:spcBef>
              <a:spcAft>
                <a:spcPts val="0"/>
              </a:spcAft>
              <a:buSzPts val="4900"/>
              <a:buNone/>
              <a:defRPr sz="4900"/>
            </a:lvl7pPr>
            <a:lvl8pPr lvl="7" algn="ctr">
              <a:lnSpc>
                <a:spcPct val="100000"/>
              </a:lnSpc>
              <a:spcBef>
                <a:spcPts val="0"/>
              </a:spcBef>
              <a:spcAft>
                <a:spcPts val="0"/>
              </a:spcAft>
              <a:buSzPts val="4900"/>
              <a:buNone/>
              <a:defRPr sz="4900"/>
            </a:lvl8pPr>
            <a:lvl9pPr lvl="8" algn="ctr">
              <a:lnSpc>
                <a:spcPct val="100000"/>
              </a:lnSpc>
              <a:spcBef>
                <a:spcPts val="0"/>
              </a:spcBef>
              <a:spcAft>
                <a:spcPts val="0"/>
              </a:spcAft>
              <a:buSzPts val="4900"/>
              <a:buNone/>
              <a:defRPr sz="4900"/>
            </a:lvl9pPr>
          </a:lstStyle>
          <a:p/>
        </p:txBody>
      </p:sp>
      <p:sp>
        <p:nvSpPr>
          <p:cNvPr id="39" name="Google Shape;39;p9"/>
          <p:cNvSpPr txBox="1"/>
          <p:nvPr>
            <p:ph idx="2" type="body"/>
          </p:nvPr>
        </p:nvSpPr>
        <p:spPr>
          <a:xfrm>
            <a:off x="7615063" y="2806461"/>
            <a:ext cx="5915400" cy="14322000"/>
          </a:xfrm>
          <a:prstGeom prst="rect">
            <a:avLst/>
          </a:prstGeom>
        </p:spPr>
        <p:txBody>
          <a:bodyPr anchorCtr="0" anchor="ctr" bIns="212075" lIns="212075" spcFirstLastPara="1" rIns="212075" wrap="square" tIns="212075">
            <a:noAutofit/>
          </a:bodyPr>
          <a:lstStyle>
            <a:lvl1pPr indent="-495300" lvl="0" marL="457200">
              <a:spcBef>
                <a:spcPts val="0"/>
              </a:spcBef>
              <a:spcAft>
                <a:spcPts val="0"/>
              </a:spcAft>
              <a:buSzPts val="4200"/>
              <a:buChar char="●"/>
              <a:defRPr/>
            </a:lvl1pPr>
            <a:lvl2pPr indent="-431800" lvl="1" marL="914400">
              <a:spcBef>
                <a:spcPts val="3700"/>
              </a:spcBef>
              <a:spcAft>
                <a:spcPts val="0"/>
              </a:spcAft>
              <a:buSzPts val="3200"/>
              <a:buChar char="○"/>
              <a:defRPr/>
            </a:lvl2pPr>
            <a:lvl3pPr indent="-431800" lvl="2" marL="1371600">
              <a:spcBef>
                <a:spcPts val="3700"/>
              </a:spcBef>
              <a:spcAft>
                <a:spcPts val="0"/>
              </a:spcAft>
              <a:buSzPts val="3200"/>
              <a:buChar char="■"/>
              <a:defRPr/>
            </a:lvl3pPr>
            <a:lvl4pPr indent="-431800" lvl="3" marL="1828800">
              <a:spcBef>
                <a:spcPts val="3700"/>
              </a:spcBef>
              <a:spcAft>
                <a:spcPts val="0"/>
              </a:spcAft>
              <a:buSzPts val="3200"/>
              <a:buChar char="●"/>
              <a:defRPr/>
            </a:lvl4pPr>
            <a:lvl5pPr indent="-431800" lvl="4" marL="2286000">
              <a:spcBef>
                <a:spcPts val="3700"/>
              </a:spcBef>
              <a:spcAft>
                <a:spcPts val="0"/>
              </a:spcAft>
              <a:buSzPts val="3200"/>
              <a:buChar char="○"/>
              <a:defRPr/>
            </a:lvl5pPr>
            <a:lvl6pPr indent="-431800" lvl="5" marL="2743200">
              <a:spcBef>
                <a:spcPts val="3700"/>
              </a:spcBef>
              <a:spcAft>
                <a:spcPts val="0"/>
              </a:spcAft>
              <a:buSzPts val="3200"/>
              <a:buChar char="■"/>
              <a:defRPr/>
            </a:lvl6pPr>
            <a:lvl7pPr indent="-431800" lvl="6" marL="3200400">
              <a:spcBef>
                <a:spcPts val="3700"/>
              </a:spcBef>
              <a:spcAft>
                <a:spcPts val="0"/>
              </a:spcAft>
              <a:buSzPts val="3200"/>
              <a:buChar char="●"/>
              <a:defRPr/>
            </a:lvl7pPr>
            <a:lvl8pPr indent="-431800" lvl="7" marL="3657600">
              <a:spcBef>
                <a:spcPts val="3700"/>
              </a:spcBef>
              <a:spcAft>
                <a:spcPts val="0"/>
              </a:spcAft>
              <a:buSzPts val="3200"/>
              <a:buChar char="○"/>
              <a:defRPr/>
            </a:lvl8pPr>
            <a:lvl9pPr indent="-431800" lvl="8" marL="4114800">
              <a:spcBef>
                <a:spcPts val="3700"/>
              </a:spcBef>
              <a:spcAft>
                <a:spcPts val="3700"/>
              </a:spcAft>
              <a:buSzPts val="3200"/>
              <a:buChar char="■"/>
              <a:defRPr/>
            </a:lvl9pPr>
          </a:lstStyle>
          <a:p/>
        </p:txBody>
      </p:sp>
      <p:sp>
        <p:nvSpPr>
          <p:cNvPr id="40" name="Google Shape;40;p9"/>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480538" y="16397395"/>
            <a:ext cx="9248100" cy="2345400"/>
          </a:xfrm>
          <a:prstGeom prst="rect">
            <a:avLst/>
          </a:prstGeom>
        </p:spPr>
        <p:txBody>
          <a:bodyPr anchorCtr="0" anchor="ctr" bIns="212075" lIns="212075" spcFirstLastPara="1" rIns="212075" wrap="square" tIns="212075">
            <a:noAutofit/>
          </a:bodyPr>
          <a:lstStyle>
            <a:lvl1pPr indent="-228600" lvl="0" marL="457200">
              <a:lnSpc>
                <a:spcPct val="100000"/>
              </a:lnSpc>
              <a:spcBef>
                <a:spcPts val="0"/>
              </a:spcBef>
              <a:spcAft>
                <a:spcPts val="0"/>
              </a:spcAft>
              <a:buSzPts val="4200"/>
              <a:buNone/>
              <a:defRPr/>
            </a:lvl1pPr>
          </a:lstStyle>
          <a:p/>
        </p:txBody>
      </p:sp>
      <p:sp>
        <p:nvSpPr>
          <p:cNvPr id="43" name="Google Shape;43;p10"/>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80538" y="1724884"/>
            <a:ext cx="13135800" cy="2219700"/>
          </a:xfrm>
          <a:prstGeom prst="rect">
            <a:avLst/>
          </a:prstGeom>
          <a:noFill/>
          <a:ln>
            <a:noFill/>
          </a:ln>
        </p:spPr>
        <p:txBody>
          <a:bodyPr anchorCtr="0" anchor="t" bIns="212075" lIns="212075" spcFirstLastPara="1" rIns="212075" wrap="square" tIns="212075">
            <a:noAutofit/>
          </a:bodyPr>
          <a:lstStyle>
            <a:lvl1pPr lvl="0">
              <a:spcBef>
                <a:spcPts val="0"/>
              </a:spcBef>
              <a:spcAft>
                <a:spcPts val="0"/>
              </a:spcAft>
              <a:buClr>
                <a:schemeClr val="dk1"/>
              </a:buClr>
              <a:buSzPts val="6500"/>
              <a:buNone/>
              <a:defRPr sz="6500">
                <a:solidFill>
                  <a:schemeClr val="dk1"/>
                </a:solidFill>
              </a:defRPr>
            </a:lvl1pPr>
            <a:lvl2pPr lvl="1">
              <a:spcBef>
                <a:spcPts val="0"/>
              </a:spcBef>
              <a:spcAft>
                <a:spcPts val="0"/>
              </a:spcAft>
              <a:buClr>
                <a:schemeClr val="dk1"/>
              </a:buClr>
              <a:buSzPts val="6500"/>
              <a:buNone/>
              <a:defRPr sz="6500">
                <a:solidFill>
                  <a:schemeClr val="dk1"/>
                </a:solidFill>
              </a:defRPr>
            </a:lvl2pPr>
            <a:lvl3pPr lvl="2">
              <a:spcBef>
                <a:spcPts val="0"/>
              </a:spcBef>
              <a:spcAft>
                <a:spcPts val="0"/>
              </a:spcAft>
              <a:buClr>
                <a:schemeClr val="dk1"/>
              </a:buClr>
              <a:buSzPts val="6500"/>
              <a:buNone/>
              <a:defRPr sz="6500">
                <a:solidFill>
                  <a:schemeClr val="dk1"/>
                </a:solidFill>
              </a:defRPr>
            </a:lvl3pPr>
            <a:lvl4pPr lvl="3">
              <a:spcBef>
                <a:spcPts val="0"/>
              </a:spcBef>
              <a:spcAft>
                <a:spcPts val="0"/>
              </a:spcAft>
              <a:buClr>
                <a:schemeClr val="dk1"/>
              </a:buClr>
              <a:buSzPts val="6500"/>
              <a:buNone/>
              <a:defRPr sz="6500">
                <a:solidFill>
                  <a:schemeClr val="dk1"/>
                </a:solidFill>
              </a:defRPr>
            </a:lvl4pPr>
            <a:lvl5pPr lvl="4">
              <a:spcBef>
                <a:spcPts val="0"/>
              </a:spcBef>
              <a:spcAft>
                <a:spcPts val="0"/>
              </a:spcAft>
              <a:buClr>
                <a:schemeClr val="dk1"/>
              </a:buClr>
              <a:buSzPts val="6500"/>
              <a:buNone/>
              <a:defRPr sz="6500">
                <a:solidFill>
                  <a:schemeClr val="dk1"/>
                </a:solidFill>
              </a:defRPr>
            </a:lvl5pPr>
            <a:lvl6pPr lvl="5">
              <a:spcBef>
                <a:spcPts val="0"/>
              </a:spcBef>
              <a:spcAft>
                <a:spcPts val="0"/>
              </a:spcAft>
              <a:buClr>
                <a:schemeClr val="dk1"/>
              </a:buClr>
              <a:buSzPts val="6500"/>
              <a:buNone/>
              <a:defRPr sz="6500">
                <a:solidFill>
                  <a:schemeClr val="dk1"/>
                </a:solidFill>
              </a:defRPr>
            </a:lvl6pPr>
            <a:lvl7pPr lvl="6">
              <a:spcBef>
                <a:spcPts val="0"/>
              </a:spcBef>
              <a:spcAft>
                <a:spcPts val="0"/>
              </a:spcAft>
              <a:buClr>
                <a:schemeClr val="dk1"/>
              </a:buClr>
              <a:buSzPts val="6500"/>
              <a:buNone/>
              <a:defRPr sz="6500">
                <a:solidFill>
                  <a:schemeClr val="dk1"/>
                </a:solidFill>
              </a:defRPr>
            </a:lvl7pPr>
            <a:lvl8pPr lvl="7">
              <a:spcBef>
                <a:spcPts val="0"/>
              </a:spcBef>
              <a:spcAft>
                <a:spcPts val="0"/>
              </a:spcAft>
              <a:buClr>
                <a:schemeClr val="dk1"/>
              </a:buClr>
              <a:buSzPts val="6500"/>
              <a:buNone/>
              <a:defRPr sz="6500">
                <a:solidFill>
                  <a:schemeClr val="dk1"/>
                </a:solidFill>
              </a:defRPr>
            </a:lvl8pPr>
            <a:lvl9pPr lvl="8">
              <a:spcBef>
                <a:spcPts val="0"/>
              </a:spcBef>
              <a:spcAft>
                <a:spcPts val="0"/>
              </a:spcAft>
              <a:buClr>
                <a:schemeClr val="dk1"/>
              </a:buClr>
              <a:buSzPts val="6500"/>
              <a:buNone/>
              <a:defRPr sz="6500">
                <a:solidFill>
                  <a:schemeClr val="dk1"/>
                </a:solidFill>
              </a:defRPr>
            </a:lvl9pPr>
          </a:lstStyle>
          <a:p/>
        </p:txBody>
      </p:sp>
      <p:sp>
        <p:nvSpPr>
          <p:cNvPr id="7" name="Google Shape;7;p1"/>
          <p:cNvSpPr txBox="1"/>
          <p:nvPr>
            <p:ph idx="1" type="body"/>
          </p:nvPr>
        </p:nvSpPr>
        <p:spPr>
          <a:xfrm>
            <a:off x="480538" y="4466908"/>
            <a:ext cx="13135800" cy="13241700"/>
          </a:xfrm>
          <a:prstGeom prst="rect">
            <a:avLst/>
          </a:prstGeom>
          <a:noFill/>
          <a:ln>
            <a:noFill/>
          </a:ln>
        </p:spPr>
        <p:txBody>
          <a:bodyPr anchorCtr="0" anchor="t" bIns="212075" lIns="212075" spcFirstLastPara="1" rIns="212075" wrap="square" tIns="212075">
            <a:noAutofit/>
          </a:bodyPr>
          <a:lstStyle>
            <a:lvl1pPr indent="-495300" lvl="0" marL="457200">
              <a:lnSpc>
                <a:spcPct val="115000"/>
              </a:lnSpc>
              <a:spcBef>
                <a:spcPts val="0"/>
              </a:spcBef>
              <a:spcAft>
                <a:spcPts val="0"/>
              </a:spcAft>
              <a:buClr>
                <a:schemeClr val="dk2"/>
              </a:buClr>
              <a:buSzPts val="4200"/>
              <a:buChar char="●"/>
              <a:defRPr sz="4200">
                <a:solidFill>
                  <a:schemeClr val="dk2"/>
                </a:solidFill>
              </a:defRPr>
            </a:lvl1pPr>
            <a:lvl2pPr indent="-431800" lvl="1" marL="914400">
              <a:lnSpc>
                <a:spcPct val="115000"/>
              </a:lnSpc>
              <a:spcBef>
                <a:spcPts val="3700"/>
              </a:spcBef>
              <a:spcAft>
                <a:spcPts val="0"/>
              </a:spcAft>
              <a:buClr>
                <a:schemeClr val="dk2"/>
              </a:buClr>
              <a:buSzPts val="3200"/>
              <a:buChar char="○"/>
              <a:defRPr sz="3200">
                <a:solidFill>
                  <a:schemeClr val="dk2"/>
                </a:solidFill>
              </a:defRPr>
            </a:lvl2pPr>
            <a:lvl3pPr indent="-431800" lvl="2" marL="1371600">
              <a:lnSpc>
                <a:spcPct val="115000"/>
              </a:lnSpc>
              <a:spcBef>
                <a:spcPts val="3700"/>
              </a:spcBef>
              <a:spcAft>
                <a:spcPts val="0"/>
              </a:spcAft>
              <a:buClr>
                <a:schemeClr val="dk2"/>
              </a:buClr>
              <a:buSzPts val="3200"/>
              <a:buChar char="■"/>
              <a:defRPr sz="3200">
                <a:solidFill>
                  <a:schemeClr val="dk2"/>
                </a:solidFill>
              </a:defRPr>
            </a:lvl3pPr>
            <a:lvl4pPr indent="-431800" lvl="3" marL="1828800">
              <a:lnSpc>
                <a:spcPct val="115000"/>
              </a:lnSpc>
              <a:spcBef>
                <a:spcPts val="3700"/>
              </a:spcBef>
              <a:spcAft>
                <a:spcPts val="0"/>
              </a:spcAft>
              <a:buClr>
                <a:schemeClr val="dk2"/>
              </a:buClr>
              <a:buSzPts val="3200"/>
              <a:buChar char="●"/>
              <a:defRPr sz="3200">
                <a:solidFill>
                  <a:schemeClr val="dk2"/>
                </a:solidFill>
              </a:defRPr>
            </a:lvl4pPr>
            <a:lvl5pPr indent="-431800" lvl="4" marL="2286000">
              <a:lnSpc>
                <a:spcPct val="115000"/>
              </a:lnSpc>
              <a:spcBef>
                <a:spcPts val="3700"/>
              </a:spcBef>
              <a:spcAft>
                <a:spcPts val="0"/>
              </a:spcAft>
              <a:buClr>
                <a:schemeClr val="dk2"/>
              </a:buClr>
              <a:buSzPts val="3200"/>
              <a:buChar char="○"/>
              <a:defRPr sz="3200">
                <a:solidFill>
                  <a:schemeClr val="dk2"/>
                </a:solidFill>
              </a:defRPr>
            </a:lvl5pPr>
            <a:lvl6pPr indent="-431800" lvl="5" marL="2743200">
              <a:lnSpc>
                <a:spcPct val="115000"/>
              </a:lnSpc>
              <a:spcBef>
                <a:spcPts val="3700"/>
              </a:spcBef>
              <a:spcAft>
                <a:spcPts val="0"/>
              </a:spcAft>
              <a:buClr>
                <a:schemeClr val="dk2"/>
              </a:buClr>
              <a:buSzPts val="3200"/>
              <a:buChar char="■"/>
              <a:defRPr sz="3200">
                <a:solidFill>
                  <a:schemeClr val="dk2"/>
                </a:solidFill>
              </a:defRPr>
            </a:lvl6pPr>
            <a:lvl7pPr indent="-431800" lvl="6" marL="3200400">
              <a:lnSpc>
                <a:spcPct val="115000"/>
              </a:lnSpc>
              <a:spcBef>
                <a:spcPts val="3700"/>
              </a:spcBef>
              <a:spcAft>
                <a:spcPts val="0"/>
              </a:spcAft>
              <a:buClr>
                <a:schemeClr val="dk2"/>
              </a:buClr>
              <a:buSzPts val="3200"/>
              <a:buChar char="●"/>
              <a:defRPr sz="3200">
                <a:solidFill>
                  <a:schemeClr val="dk2"/>
                </a:solidFill>
              </a:defRPr>
            </a:lvl7pPr>
            <a:lvl8pPr indent="-431800" lvl="7" marL="3657600">
              <a:lnSpc>
                <a:spcPct val="115000"/>
              </a:lnSpc>
              <a:spcBef>
                <a:spcPts val="3700"/>
              </a:spcBef>
              <a:spcAft>
                <a:spcPts val="0"/>
              </a:spcAft>
              <a:buClr>
                <a:schemeClr val="dk2"/>
              </a:buClr>
              <a:buSzPts val="3200"/>
              <a:buChar char="○"/>
              <a:defRPr sz="3200">
                <a:solidFill>
                  <a:schemeClr val="dk2"/>
                </a:solidFill>
              </a:defRPr>
            </a:lvl8pPr>
            <a:lvl9pPr indent="-431800" lvl="8" marL="4114800">
              <a:lnSpc>
                <a:spcPct val="115000"/>
              </a:lnSpc>
              <a:spcBef>
                <a:spcPts val="3700"/>
              </a:spcBef>
              <a:spcAft>
                <a:spcPts val="3700"/>
              </a:spcAft>
              <a:buClr>
                <a:schemeClr val="dk2"/>
              </a:buClr>
              <a:buSzPts val="3200"/>
              <a:buChar char="■"/>
              <a:defRPr sz="3200">
                <a:solidFill>
                  <a:schemeClr val="dk2"/>
                </a:solidFill>
              </a:defRPr>
            </a:lvl9pPr>
          </a:lstStyle>
          <a:p/>
        </p:txBody>
      </p:sp>
      <p:sp>
        <p:nvSpPr>
          <p:cNvPr id="8" name="Google Shape;8;p1"/>
          <p:cNvSpPr txBox="1"/>
          <p:nvPr>
            <p:ph idx="12" type="sldNum"/>
          </p:nvPr>
        </p:nvSpPr>
        <p:spPr>
          <a:xfrm>
            <a:off x="13061706" y="18074283"/>
            <a:ext cx="846000" cy="1525500"/>
          </a:xfrm>
          <a:prstGeom prst="rect">
            <a:avLst/>
          </a:prstGeom>
          <a:noFill/>
          <a:ln>
            <a:noFill/>
          </a:ln>
        </p:spPr>
        <p:txBody>
          <a:bodyPr anchorCtr="0" anchor="ctr" bIns="212075" lIns="212075" spcFirstLastPara="1" rIns="212075" wrap="square" tIns="212075">
            <a:noAutofit/>
          </a:bodyPr>
          <a:lstStyle>
            <a:lvl1pPr lvl="0" algn="r">
              <a:buNone/>
              <a:defRPr sz="2300">
                <a:solidFill>
                  <a:schemeClr val="dk2"/>
                </a:solidFill>
              </a:defRPr>
            </a:lvl1pPr>
            <a:lvl2pPr lvl="1" algn="r">
              <a:buNone/>
              <a:defRPr sz="2300">
                <a:solidFill>
                  <a:schemeClr val="dk2"/>
                </a:solidFill>
              </a:defRPr>
            </a:lvl2pPr>
            <a:lvl3pPr lvl="2" algn="r">
              <a:buNone/>
              <a:defRPr sz="2300">
                <a:solidFill>
                  <a:schemeClr val="dk2"/>
                </a:solidFill>
              </a:defRPr>
            </a:lvl3pPr>
            <a:lvl4pPr lvl="3" algn="r">
              <a:buNone/>
              <a:defRPr sz="2300">
                <a:solidFill>
                  <a:schemeClr val="dk2"/>
                </a:solidFill>
              </a:defRPr>
            </a:lvl4pPr>
            <a:lvl5pPr lvl="4" algn="r">
              <a:buNone/>
              <a:defRPr sz="2300">
                <a:solidFill>
                  <a:schemeClr val="dk2"/>
                </a:solidFill>
              </a:defRPr>
            </a:lvl5pPr>
            <a:lvl6pPr lvl="5" algn="r">
              <a:buNone/>
              <a:defRPr sz="2300">
                <a:solidFill>
                  <a:schemeClr val="dk2"/>
                </a:solidFill>
              </a:defRPr>
            </a:lvl6pPr>
            <a:lvl7pPr lvl="6" algn="r">
              <a:buNone/>
              <a:defRPr sz="2300">
                <a:solidFill>
                  <a:schemeClr val="dk2"/>
                </a:solidFill>
              </a:defRPr>
            </a:lvl7pPr>
            <a:lvl8pPr lvl="7" algn="r">
              <a:buNone/>
              <a:defRPr sz="2300">
                <a:solidFill>
                  <a:schemeClr val="dk2"/>
                </a:solidFill>
              </a:defRPr>
            </a:lvl8pPr>
            <a:lvl9pPr lvl="8" algn="r">
              <a:buNone/>
              <a:defRPr sz="2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jpg"/><Relationship Id="rId4" Type="http://schemas.openxmlformats.org/officeDocument/2006/relationships/hyperlink" Target="https://docs.google.com/presentation/d/1OL-yM93IlEqF0lVvDRCe7lmrR0XLJYnREOdl0VBCld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0.png"/><Relationship Id="rId4" Type="http://schemas.openxmlformats.org/officeDocument/2006/relationships/image" Target="../media/image19.png"/><Relationship Id="rId5"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3.png"/><Relationship Id="rId5" Type="http://schemas.openxmlformats.org/officeDocument/2006/relationships/image" Target="../media/image10.jpg"/><Relationship Id="rId6" Type="http://schemas.openxmlformats.org/officeDocument/2006/relationships/image" Target="../media/image5.jpg"/><Relationship Id="rId7"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1.jpg"/><Relationship Id="rId4" Type="http://schemas.openxmlformats.org/officeDocument/2006/relationships/image" Target="../media/image14.jpg"/><Relationship Id="rId5" Type="http://schemas.openxmlformats.org/officeDocument/2006/relationships/image" Target="../media/image2.jpg"/><Relationship Id="rId6"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26050"/>
            <a:ext cx="14097002" cy="19940428"/>
          </a:xfrm>
          <a:prstGeom prst="rect">
            <a:avLst/>
          </a:prstGeom>
          <a:noFill/>
          <a:ln>
            <a:noFill/>
          </a:ln>
        </p:spPr>
      </p:pic>
      <p:sp>
        <p:nvSpPr>
          <p:cNvPr id="55" name="Google Shape;55;p13"/>
          <p:cNvSpPr/>
          <p:nvPr/>
        </p:nvSpPr>
        <p:spPr>
          <a:xfrm>
            <a:off x="2981475" y="19427250"/>
            <a:ext cx="456600" cy="381300"/>
          </a:xfrm>
          <a:prstGeom prst="rect">
            <a:avLst/>
          </a:prstGeom>
          <a:solidFill>
            <a:srgbClr val="8E7CC3"/>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E69138"/>
              </a:solidFill>
            </a:endParaRPr>
          </a:p>
        </p:txBody>
      </p:sp>
      <p:sp>
        <p:nvSpPr>
          <p:cNvPr id="56" name="Google Shape;56;p13"/>
          <p:cNvSpPr txBox="1"/>
          <p:nvPr/>
        </p:nvSpPr>
        <p:spPr>
          <a:xfrm>
            <a:off x="3469525" y="19334050"/>
            <a:ext cx="1932900" cy="5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8E7CC3"/>
                </a:solidFill>
                <a:latin typeface="Oswald"/>
                <a:ea typeface="Oswald"/>
                <a:cs typeface="Oswald"/>
                <a:sym typeface="Oswald"/>
              </a:rPr>
              <a:t>MALE SLIDES</a:t>
            </a:r>
            <a:endParaRPr sz="2400">
              <a:solidFill>
                <a:srgbClr val="8E7CC3"/>
              </a:solidFill>
              <a:latin typeface="Oswald"/>
              <a:ea typeface="Oswald"/>
              <a:cs typeface="Oswald"/>
              <a:sym typeface="Oswald"/>
            </a:endParaRPr>
          </a:p>
        </p:txBody>
      </p:sp>
      <p:sp>
        <p:nvSpPr>
          <p:cNvPr id="57" name="Google Shape;57;p13"/>
          <p:cNvSpPr/>
          <p:nvPr/>
        </p:nvSpPr>
        <p:spPr>
          <a:xfrm>
            <a:off x="188950" y="19410400"/>
            <a:ext cx="456600" cy="381300"/>
          </a:xfrm>
          <a:prstGeom prst="rect">
            <a:avLst/>
          </a:prstGeom>
          <a:solidFill>
            <a:srgbClr val="CC4125"/>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E69138"/>
              </a:solidFill>
            </a:endParaRPr>
          </a:p>
        </p:txBody>
      </p:sp>
      <p:sp>
        <p:nvSpPr>
          <p:cNvPr id="58" name="Google Shape;58;p13"/>
          <p:cNvSpPr txBox="1"/>
          <p:nvPr/>
        </p:nvSpPr>
        <p:spPr>
          <a:xfrm>
            <a:off x="690825" y="19325625"/>
            <a:ext cx="1743300" cy="5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CC4125"/>
                </a:solidFill>
                <a:latin typeface="Oswald"/>
                <a:ea typeface="Oswald"/>
                <a:cs typeface="Oswald"/>
                <a:sym typeface="Oswald"/>
              </a:rPr>
              <a:t>IMPORTANT</a:t>
            </a:r>
            <a:endParaRPr sz="2400">
              <a:solidFill>
                <a:srgbClr val="CC4125"/>
              </a:solidFill>
              <a:latin typeface="Oswald"/>
              <a:ea typeface="Oswald"/>
              <a:cs typeface="Oswald"/>
              <a:sym typeface="Oswald"/>
            </a:endParaRPr>
          </a:p>
        </p:txBody>
      </p:sp>
      <p:sp>
        <p:nvSpPr>
          <p:cNvPr id="59" name="Google Shape;59;p13"/>
          <p:cNvSpPr txBox="1"/>
          <p:nvPr/>
        </p:nvSpPr>
        <p:spPr>
          <a:xfrm>
            <a:off x="8458025" y="19342475"/>
            <a:ext cx="1932900" cy="5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5818E"/>
                </a:solidFill>
                <a:latin typeface="Oswald"/>
                <a:ea typeface="Oswald"/>
                <a:cs typeface="Oswald"/>
                <a:sym typeface="Oswald"/>
              </a:rPr>
              <a:t>FEMALE SLIDES</a:t>
            </a:r>
            <a:endParaRPr sz="2400">
              <a:solidFill>
                <a:srgbClr val="45818E"/>
              </a:solidFill>
              <a:latin typeface="Oswald"/>
              <a:ea typeface="Oswald"/>
              <a:cs typeface="Oswald"/>
              <a:sym typeface="Oswald"/>
            </a:endParaRPr>
          </a:p>
        </p:txBody>
      </p:sp>
      <p:sp>
        <p:nvSpPr>
          <p:cNvPr id="60" name="Google Shape;60;p13"/>
          <p:cNvSpPr/>
          <p:nvPr/>
        </p:nvSpPr>
        <p:spPr>
          <a:xfrm>
            <a:off x="11087125" y="19410400"/>
            <a:ext cx="456600" cy="381300"/>
          </a:xfrm>
          <a:prstGeom prst="rect">
            <a:avLst/>
          </a:prstGeom>
          <a:solidFill>
            <a:srgbClr val="B45F06"/>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E69138"/>
              </a:solidFill>
            </a:endParaRPr>
          </a:p>
        </p:txBody>
      </p:sp>
      <p:sp>
        <p:nvSpPr>
          <p:cNvPr id="61" name="Google Shape;61;p13"/>
          <p:cNvSpPr txBox="1"/>
          <p:nvPr/>
        </p:nvSpPr>
        <p:spPr>
          <a:xfrm>
            <a:off x="11589000" y="19325625"/>
            <a:ext cx="2671800" cy="38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B45F06"/>
                </a:solidFill>
                <a:latin typeface="Oswald"/>
                <a:ea typeface="Oswald"/>
                <a:cs typeface="Oswald"/>
                <a:sym typeface="Oswald"/>
              </a:rPr>
              <a:t>LECTURER’S NOTES</a:t>
            </a:r>
            <a:endParaRPr sz="2400">
              <a:solidFill>
                <a:srgbClr val="B45F06"/>
              </a:solidFill>
              <a:latin typeface="Oswald"/>
              <a:ea typeface="Oswald"/>
              <a:cs typeface="Oswald"/>
              <a:sym typeface="Oswald"/>
            </a:endParaRPr>
          </a:p>
        </p:txBody>
      </p:sp>
      <p:sp>
        <p:nvSpPr>
          <p:cNvPr id="62" name="Google Shape;62;p13"/>
          <p:cNvSpPr/>
          <p:nvPr/>
        </p:nvSpPr>
        <p:spPr>
          <a:xfrm>
            <a:off x="6009500" y="19418825"/>
            <a:ext cx="456600" cy="381300"/>
          </a:xfrm>
          <a:prstGeom prst="rect">
            <a:avLst/>
          </a:prstGeom>
          <a:solidFill>
            <a:srgbClr val="999999"/>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999999"/>
              </a:solidFill>
            </a:endParaRPr>
          </a:p>
        </p:txBody>
      </p:sp>
      <p:sp>
        <p:nvSpPr>
          <p:cNvPr id="63" name="Google Shape;63;p13"/>
          <p:cNvSpPr txBox="1"/>
          <p:nvPr/>
        </p:nvSpPr>
        <p:spPr>
          <a:xfrm>
            <a:off x="6511375" y="19334050"/>
            <a:ext cx="1932900" cy="5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999999"/>
                </a:solidFill>
                <a:latin typeface="Oswald"/>
                <a:ea typeface="Oswald"/>
                <a:cs typeface="Oswald"/>
                <a:sym typeface="Oswald"/>
              </a:rPr>
              <a:t>EXTRA</a:t>
            </a:r>
            <a:endParaRPr sz="2400">
              <a:solidFill>
                <a:srgbClr val="999999"/>
              </a:solidFill>
              <a:latin typeface="Oswald"/>
              <a:ea typeface="Oswald"/>
              <a:cs typeface="Oswald"/>
              <a:sym typeface="Oswald"/>
            </a:endParaRPr>
          </a:p>
        </p:txBody>
      </p:sp>
      <p:sp>
        <p:nvSpPr>
          <p:cNvPr id="64" name="Google Shape;64;p13"/>
          <p:cNvSpPr/>
          <p:nvPr/>
        </p:nvSpPr>
        <p:spPr>
          <a:xfrm>
            <a:off x="7956150" y="19427250"/>
            <a:ext cx="456600" cy="381300"/>
          </a:xfrm>
          <a:prstGeom prst="rect">
            <a:avLst/>
          </a:prstGeom>
          <a:solidFill>
            <a:srgbClr val="45818E"/>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45818E"/>
              </a:solidFill>
            </a:endParaRPr>
          </a:p>
        </p:txBody>
      </p:sp>
      <p:sp>
        <p:nvSpPr>
          <p:cNvPr id="65" name="Google Shape;65;p13"/>
          <p:cNvSpPr txBox="1"/>
          <p:nvPr/>
        </p:nvSpPr>
        <p:spPr>
          <a:xfrm>
            <a:off x="188950" y="7088625"/>
            <a:ext cx="13608600" cy="159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100">
                <a:solidFill>
                  <a:srgbClr val="93C47D"/>
                </a:solidFill>
                <a:latin typeface="Oswald"/>
                <a:ea typeface="Oswald"/>
                <a:cs typeface="Oswald"/>
                <a:sym typeface="Oswald"/>
              </a:rPr>
              <a:t>LECTURE IV: Physiology of the Pancreas</a:t>
            </a:r>
            <a:endParaRPr sz="6100">
              <a:solidFill>
                <a:srgbClr val="93C47D"/>
              </a:solidFill>
              <a:latin typeface="Oswald"/>
              <a:ea typeface="Oswald"/>
              <a:cs typeface="Oswald"/>
              <a:sym typeface="Oswald"/>
            </a:endParaRPr>
          </a:p>
        </p:txBody>
      </p:sp>
      <p:sp>
        <p:nvSpPr>
          <p:cNvPr id="66" name="Google Shape;66;p13"/>
          <p:cNvSpPr txBox="1"/>
          <p:nvPr/>
        </p:nvSpPr>
        <p:spPr>
          <a:xfrm>
            <a:off x="5942135" y="18452325"/>
            <a:ext cx="30714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solidFill>
                  <a:srgbClr val="434343"/>
                </a:solidFill>
                <a:uFill>
                  <a:noFill/>
                </a:uFill>
                <a:latin typeface="Oswald"/>
                <a:ea typeface="Oswald"/>
                <a:cs typeface="Oswald"/>
                <a:sym typeface="Oswald"/>
                <a:hlinkClick r:id="rId4"/>
              </a:rPr>
              <a:t>EDITING FILE</a:t>
            </a:r>
            <a:endParaRPr sz="4800">
              <a:solidFill>
                <a:srgbClr val="434343"/>
              </a:solidFill>
              <a:latin typeface="Oswald"/>
              <a:ea typeface="Oswald"/>
              <a:cs typeface="Oswald"/>
              <a:sym typeface="Oswa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Google Shape;368;p22"/>
          <p:cNvSpPr txBox="1"/>
          <p:nvPr/>
        </p:nvSpPr>
        <p:spPr>
          <a:xfrm>
            <a:off x="214550" y="1095725"/>
            <a:ext cx="12169500" cy="11835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800">
                <a:latin typeface="Oswald"/>
                <a:ea typeface="Oswald"/>
                <a:cs typeface="Oswald"/>
                <a:sym typeface="Oswald"/>
              </a:rPr>
              <a:t>FURTHER READINGS</a:t>
            </a:r>
            <a:endParaRPr sz="4800">
              <a:latin typeface="Oswald"/>
              <a:ea typeface="Oswald"/>
              <a:cs typeface="Oswald"/>
              <a:sym typeface="Oswald"/>
            </a:endParaRPr>
          </a:p>
          <a:p>
            <a:pPr indent="0" lvl="0" marL="0" rtl="0" algn="l">
              <a:spcBef>
                <a:spcPts val="0"/>
              </a:spcBef>
              <a:spcAft>
                <a:spcPts val="0"/>
              </a:spcAft>
              <a:buNone/>
            </a:pPr>
            <a:r>
              <a:t/>
            </a:r>
            <a:endParaRPr sz="4800">
              <a:highlight>
                <a:srgbClr val="D9EAD3"/>
              </a:highlight>
              <a:latin typeface="Oswald"/>
              <a:ea typeface="Oswald"/>
              <a:cs typeface="Oswald"/>
              <a:sym typeface="Oswald"/>
            </a:endParaRPr>
          </a:p>
          <a:p>
            <a:pPr indent="0" lvl="0" marL="0" rtl="0" algn="l">
              <a:spcBef>
                <a:spcPts val="0"/>
              </a:spcBef>
              <a:spcAft>
                <a:spcPts val="0"/>
              </a:spcAft>
              <a:buNone/>
            </a:pPr>
            <a:r>
              <a:rPr lang="en" sz="4800">
                <a:highlight>
                  <a:srgbClr val="D9EAD3"/>
                </a:highlight>
                <a:latin typeface="Oswald"/>
                <a:ea typeface="Oswald"/>
                <a:cs typeface="Oswald"/>
                <a:sym typeface="Oswald"/>
              </a:rPr>
              <a:t> </a:t>
            </a:r>
            <a:endParaRPr sz="4800">
              <a:highlight>
                <a:srgbClr val="D9EAD3"/>
              </a:highlight>
              <a:latin typeface="Oswald"/>
              <a:ea typeface="Oswald"/>
              <a:cs typeface="Oswald"/>
              <a:sym typeface="Oswald"/>
            </a:endParaRPr>
          </a:p>
        </p:txBody>
      </p:sp>
      <p:sp>
        <p:nvSpPr>
          <p:cNvPr id="369" name="Google Shape;369;p22"/>
          <p:cNvSpPr txBox="1"/>
          <p:nvPr/>
        </p:nvSpPr>
        <p:spPr>
          <a:xfrm>
            <a:off x="483925" y="2002250"/>
            <a:ext cx="13080300" cy="1591200"/>
          </a:xfrm>
          <a:prstGeom prst="rect">
            <a:avLst/>
          </a:prstGeom>
          <a:noFill/>
          <a:ln>
            <a:noFill/>
          </a:ln>
        </p:spPr>
        <p:txBody>
          <a:bodyPr anchorCtr="0" anchor="t" bIns="91425" lIns="91425" spcFirstLastPara="1" rIns="91425" wrap="square" tIns="91425">
            <a:noAutofit/>
          </a:bodyPr>
          <a:lstStyle/>
          <a:p>
            <a:pPr indent="-374650" lvl="0" marL="457200" rtl="0" algn="l">
              <a:lnSpc>
                <a:spcPct val="150000"/>
              </a:lnSpc>
              <a:spcBef>
                <a:spcPts val="0"/>
              </a:spcBef>
              <a:spcAft>
                <a:spcPts val="0"/>
              </a:spcAft>
              <a:buSzPts val="2300"/>
              <a:buFont typeface="Merriweather"/>
              <a:buAutoNum type="arabicPeriod"/>
            </a:pPr>
            <a:r>
              <a:rPr b="1" lang="en" sz="2300">
                <a:latin typeface="Merriweather"/>
                <a:ea typeface="Merriweather"/>
                <a:cs typeface="Merriweather"/>
                <a:sym typeface="Merriweather"/>
              </a:rPr>
              <a:t>CCK secretion</a:t>
            </a:r>
            <a:endParaRPr sz="2300">
              <a:latin typeface="Merriweather"/>
              <a:ea typeface="Merriweather"/>
              <a:cs typeface="Merriweather"/>
              <a:sym typeface="Merriweather"/>
            </a:endParaRPr>
          </a:p>
        </p:txBody>
      </p:sp>
      <p:sp>
        <p:nvSpPr>
          <p:cNvPr id="370" name="Google Shape;370;p22"/>
          <p:cNvSpPr/>
          <p:nvPr/>
        </p:nvSpPr>
        <p:spPr>
          <a:xfrm>
            <a:off x="0" y="370466"/>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371" name="Google Shape;371;p22"/>
          <p:cNvSpPr txBox="1"/>
          <p:nvPr/>
        </p:nvSpPr>
        <p:spPr>
          <a:xfrm>
            <a:off x="11409324" y="3601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Four</a:t>
            </a:r>
            <a:endParaRPr sz="3500">
              <a:latin typeface="Oswald"/>
              <a:ea typeface="Oswald"/>
              <a:cs typeface="Oswald"/>
              <a:sym typeface="Oswald"/>
            </a:endParaRPr>
          </a:p>
        </p:txBody>
      </p:sp>
      <p:sp>
        <p:nvSpPr>
          <p:cNvPr id="372" name="Google Shape;372;p22"/>
          <p:cNvSpPr txBox="1"/>
          <p:nvPr/>
        </p:nvSpPr>
        <p:spPr>
          <a:xfrm>
            <a:off x="188014" y="3216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9</a:t>
            </a:r>
            <a:endParaRPr sz="4500">
              <a:solidFill>
                <a:srgbClr val="FFFFFF"/>
              </a:solidFill>
              <a:latin typeface="Oswald"/>
              <a:ea typeface="Oswald"/>
              <a:cs typeface="Oswald"/>
              <a:sym typeface="Oswald"/>
            </a:endParaRPr>
          </a:p>
        </p:txBody>
      </p:sp>
      <p:sp>
        <p:nvSpPr>
          <p:cNvPr id="373" name="Google Shape;373;p22"/>
          <p:cNvSpPr txBox="1"/>
          <p:nvPr/>
        </p:nvSpPr>
        <p:spPr>
          <a:xfrm>
            <a:off x="929925" y="321600"/>
            <a:ext cx="96690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400">
                <a:solidFill>
                  <a:srgbClr val="FFFFFF"/>
                </a:solidFill>
                <a:latin typeface="Oswald"/>
                <a:ea typeface="Oswald"/>
                <a:cs typeface="Oswald"/>
                <a:sym typeface="Oswald"/>
              </a:rPr>
              <a:t>PHYSIOLOGY OF THE PANCREAS </a:t>
            </a:r>
            <a:endParaRPr sz="3400">
              <a:solidFill>
                <a:srgbClr val="FFFFFF"/>
              </a:solidFill>
              <a:latin typeface="Oswald"/>
              <a:ea typeface="Oswald"/>
              <a:cs typeface="Oswald"/>
              <a:sym typeface="Oswald"/>
            </a:endParaRPr>
          </a:p>
        </p:txBody>
      </p:sp>
      <p:sp>
        <p:nvSpPr>
          <p:cNvPr id="374" name="Google Shape;374;p22"/>
          <p:cNvSpPr/>
          <p:nvPr/>
        </p:nvSpPr>
        <p:spPr>
          <a:xfrm>
            <a:off x="656616" y="3705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pic>
        <p:nvPicPr>
          <p:cNvPr id="375" name="Google Shape;375;p22"/>
          <p:cNvPicPr preferRelativeResize="0"/>
          <p:nvPr/>
        </p:nvPicPr>
        <p:blipFill rotWithShape="1">
          <a:blip r:embed="rId3">
            <a:alphaModFix/>
          </a:blip>
          <a:srcRect b="36609" l="22900" r="25992" t="23897"/>
          <a:stretch/>
        </p:blipFill>
        <p:spPr>
          <a:xfrm>
            <a:off x="656625" y="2649141"/>
            <a:ext cx="12169502" cy="6269161"/>
          </a:xfrm>
          <a:prstGeom prst="rect">
            <a:avLst/>
          </a:prstGeom>
          <a:noFill/>
          <a:ln cap="flat" cmpd="sng" w="9525">
            <a:solidFill>
              <a:srgbClr val="000000"/>
            </a:solidFill>
            <a:prstDash val="solid"/>
            <a:round/>
            <a:headEnd len="sm" w="sm" type="none"/>
            <a:tailEnd len="sm" w="sm" type="none"/>
          </a:ln>
        </p:spPr>
      </p:pic>
      <p:sp>
        <p:nvSpPr>
          <p:cNvPr id="376" name="Google Shape;376;p22"/>
          <p:cNvSpPr txBox="1"/>
          <p:nvPr/>
        </p:nvSpPr>
        <p:spPr>
          <a:xfrm>
            <a:off x="789130" y="9034825"/>
            <a:ext cx="13080300" cy="771000"/>
          </a:xfrm>
          <a:prstGeom prst="rect">
            <a:avLst/>
          </a:prstGeom>
          <a:noFill/>
          <a:ln>
            <a:noFill/>
          </a:ln>
        </p:spPr>
        <p:txBody>
          <a:bodyPr anchorCtr="0" anchor="t" bIns="242375" lIns="242375" spcFirstLastPara="1" rIns="242375" wrap="square" tIns="242375">
            <a:noAutofit/>
          </a:bodyPr>
          <a:lstStyle/>
          <a:p>
            <a:pPr indent="0" lvl="0" marL="0" rtl="0" algn="l">
              <a:lnSpc>
                <a:spcPct val="150000"/>
              </a:lnSpc>
              <a:spcBef>
                <a:spcPts val="0"/>
              </a:spcBef>
              <a:spcAft>
                <a:spcPts val="0"/>
              </a:spcAft>
              <a:buNone/>
            </a:pPr>
            <a:r>
              <a:rPr b="1" lang="en" sz="2700">
                <a:latin typeface="Merriweather"/>
                <a:ea typeface="Merriweather"/>
                <a:cs typeface="Merriweather"/>
                <a:sym typeface="Merriweather"/>
              </a:rPr>
              <a:t>Figure 4-16 </a:t>
            </a:r>
            <a:r>
              <a:rPr lang="en" sz="2700">
                <a:latin typeface="Merriweather"/>
                <a:ea typeface="Merriweather"/>
                <a:cs typeface="Merriweather"/>
                <a:sym typeface="Merriweather"/>
              </a:rPr>
              <a:t>N</a:t>
            </a:r>
            <a:r>
              <a:rPr lang="en" sz="2700">
                <a:latin typeface="Merriweather"/>
                <a:ea typeface="Merriweather"/>
                <a:cs typeface="Merriweather"/>
                <a:sym typeface="Merriweather"/>
              </a:rPr>
              <a:t>ote that trypsin is non-selective in its proteolytic activity, if there is abundance of trypsin in small intestines it will actually breakdown the peptides responsible for CCK secretion (CCK-RP or CCK-releasing peptide plus monitor peptide), thereby maintaining a negative feedback mechanism that protects both the pancreas and small intestines from autodigestion.</a:t>
            </a:r>
            <a:endParaRPr sz="2700">
              <a:latin typeface="Merriweather"/>
              <a:ea typeface="Merriweather"/>
              <a:cs typeface="Merriweather"/>
              <a:sym typeface="Merriweather"/>
            </a:endParaRPr>
          </a:p>
          <a:p>
            <a:pPr indent="0" lvl="0" marL="0" rtl="0" algn="l">
              <a:lnSpc>
                <a:spcPct val="150000"/>
              </a:lnSpc>
              <a:spcBef>
                <a:spcPts val="0"/>
              </a:spcBef>
              <a:spcAft>
                <a:spcPts val="0"/>
              </a:spcAft>
              <a:buNone/>
            </a:pPr>
            <a:r>
              <a:t/>
            </a:r>
            <a:endParaRPr sz="2700">
              <a:latin typeface="Merriweather"/>
              <a:ea typeface="Merriweather"/>
              <a:cs typeface="Merriweather"/>
              <a:sym typeface="Merriweather"/>
            </a:endParaRPr>
          </a:p>
          <a:p>
            <a:pPr indent="0" lvl="0" marL="0" rtl="0" algn="l">
              <a:lnSpc>
                <a:spcPct val="150000"/>
              </a:lnSpc>
              <a:spcBef>
                <a:spcPts val="0"/>
              </a:spcBef>
              <a:spcAft>
                <a:spcPts val="0"/>
              </a:spcAft>
              <a:buNone/>
            </a:pPr>
            <a:r>
              <a:rPr lang="en" sz="2700">
                <a:latin typeface="Merriweather"/>
                <a:ea typeface="Merriweather"/>
                <a:cs typeface="Merriweather"/>
                <a:sym typeface="Merriweather"/>
              </a:rPr>
              <a:t> Monitor peptide is normally present in small intestines, it is secreted by pancreas as a sensor for chyme content, if there is an </a:t>
            </a:r>
            <a:r>
              <a:rPr lang="en" sz="2700">
                <a:latin typeface="Merriweather"/>
                <a:ea typeface="Merriweather"/>
                <a:cs typeface="Merriweather"/>
                <a:sym typeface="Merriweather"/>
              </a:rPr>
              <a:t>abundance</a:t>
            </a:r>
            <a:r>
              <a:rPr lang="en" sz="2700">
                <a:latin typeface="Merriweather"/>
                <a:ea typeface="Merriweather"/>
                <a:cs typeface="Merriweather"/>
                <a:sym typeface="Merriweather"/>
              </a:rPr>
              <a:t> of trypsin, this peptide will be degraded by trypsin and it will act less on I cells to secrete CCK. Similarly, CCK-RP is secreted in large amounts in response to chyme contents rich in fats and peptides, when trypsin levels increase CCK-RP  will be degraded more and will act less on I cells to secrete CCK. Also, negative feedback. </a:t>
            </a:r>
            <a:endParaRPr sz="2700">
              <a:latin typeface="Merriweather"/>
              <a:ea typeface="Merriweather"/>
              <a:cs typeface="Merriweather"/>
              <a:sym typeface="Merriweathe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0" name="Shape 380"/>
        <p:cNvGrpSpPr/>
        <p:nvPr/>
      </p:nvGrpSpPr>
      <p:grpSpPr>
        <a:xfrm>
          <a:off x="0" y="0"/>
          <a:ext cx="0" cy="0"/>
          <a:chOff x="0" y="0"/>
          <a:chExt cx="0" cy="0"/>
        </a:xfrm>
      </p:grpSpPr>
      <p:pic>
        <p:nvPicPr>
          <p:cNvPr id="381" name="Google Shape;381;p23"/>
          <p:cNvPicPr preferRelativeResize="0"/>
          <p:nvPr/>
        </p:nvPicPr>
        <p:blipFill>
          <a:blip r:embed="rId3">
            <a:alphaModFix/>
          </a:blip>
          <a:stretch>
            <a:fillRect/>
          </a:stretch>
        </p:blipFill>
        <p:spPr>
          <a:xfrm>
            <a:off x="0" y="26056"/>
            <a:ext cx="14097002" cy="19940419"/>
          </a:xfrm>
          <a:prstGeom prst="rect">
            <a:avLst/>
          </a:prstGeom>
          <a:noFill/>
          <a:ln>
            <a:noFill/>
          </a:ln>
        </p:spPr>
      </p:pic>
      <p:sp>
        <p:nvSpPr>
          <p:cNvPr id="382" name="Google Shape;382;p23"/>
          <p:cNvSpPr txBox="1"/>
          <p:nvPr/>
        </p:nvSpPr>
        <p:spPr>
          <a:xfrm>
            <a:off x="1012600" y="2354775"/>
            <a:ext cx="11982900" cy="1228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rgbClr val="FFFFFF"/>
                </a:solidFill>
                <a:latin typeface="Oswald"/>
                <a:ea typeface="Oswald"/>
                <a:cs typeface="Oswald"/>
                <a:sym typeface="Oswald"/>
              </a:rPr>
              <a:t>1. </a:t>
            </a:r>
            <a:r>
              <a:rPr lang="en" sz="2600">
                <a:solidFill>
                  <a:srgbClr val="FFFFFF"/>
                </a:solidFill>
                <a:latin typeface="Oswald"/>
                <a:ea typeface="Oswald"/>
                <a:cs typeface="Oswald"/>
                <a:sym typeface="Oswald"/>
              </a:rPr>
              <a:t>Pancreatic secretion is stimulated by?</a:t>
            </a:r>
            <a:endParaRPr sz="2600">
              <a:solidFill>
                <a:srgbClr val="FFFFFF"/>
              </a:solidFill>
              <a:latin typeface="Oswald"/>
              <a:ea typeface="Oswald"/>
              <a:cs typeface="Oswald"/>
              <a:sym typeface="Oswald"/>
            </a:endParaRPr>
          </a:p>
          <a:p>
            <a:pPr indent="-393700" lvl="0" marL="457200" rtl="0" algn="l">
              <a:spcBef>
                <a:spcPts val="0"/>
              </a:spcBef>
              <a:spcAft>
                <a:spcPts val="0"/>
              </a:spcAft>
              <a:buClr>
                <a:srgbClr val="FFFFFF"/>
              </a:buClr>
              <a:buSzPts val="2600"/>
              <a:buFont typeface="Oswald"/>
              <a:buAutoNum type="alphaUcParenR"/>
            </a:pPr>
            <a:r>
              <a:rPr lang="en" sz="2600">
                <a:solidFill>
                  <a:srgbClr val="FFFFFF"/>
                </a:solidFill>
                <a:latin typeface="Oswald"/>
                <a:ea typeface="Oswald"/>
                <a:cs typeface="Oswald"/>
                <a:sym typeface="Oswald"/>
              </a:rPr>
              <a:t>Cholecystokinin </a:t>
            </a:r>
            <a:endParaRPr sz="2600">
              <a:solidFill>
                <a:srgbClr val="FFFFFF"/>
              </a:solidFill>
              <a:latin typeface="Oswald"/>
              <a:ea typeface="Oswald"/>
              <a:cs typeface="Oswald"/>
              <a:sym typeface="Oswald"/>
            </a:endParaRPr>
          </a:p>
          <a:p>
            <a:pPr indent="-393700" lvl="0" marL="457200" rtl="0" algn="l">
              <a:lnSpc>
                <a:spcPct val="115000"/>
              </a:lnSpc>
              <a:spcBef>
                <a:spcPts val="0"/>
              </a:spcBef>
              <a:spcAft>
                <a:spcPts val="0"/>
              </a:spcAft>
              <a:buClr>
                <a:srgbClr val="FFFFFF"/>
              </a:buClr>
              <a:buSzPts val="2600"/>
              <a:buFont typeface="Oswald"/>
              <a:buAutoNum type="alphaUcParenR"/>
            </a:pPr>
            <a:r>
              <a:rPr lang="en" sz="2600">
                <a:solidFill>
                  <a:srgbClr val="FFFFFF"/>
                </a:solidFill>
                <a:latin typeface="Oswald"/>
                <a:ea typeface="Oswald"/>
                <a:cs typeface="Oswald"/>
                <a:sym typeface="Oswald"/>
              </a:rPr>
              <a:t>Secretin </a:t>
            </a:r>
            <a:endParaRPr sz="2600">
              <a:solidFill>
                <a:srgbClr val="FFFFFF"/>
              </a:solidFill>
              <a:latin typeface="Oswald"/>
              <a:ea typeface="Oswald"/>
              <a:cs typeface="Oswald"/>
              <a:sym typeface="Oswald"/>
            </a:endParaRPr>
          </a:p>
          <a:p>
            <a:pPr indent="-393700" lvl="0" marL="457200" rtl="0" algn="l">
              <a:spcBef>
                <a:spcPts val="0"/>
              </a:spcBef>
              <a:spcAft>
                <a:spcPts val="0"/>
              </a:spcAft>
              <a:buClr>
                <a:srgbClr val="FFFFFF"/>
              </a:buClr>
              <a:buSzPts val="2600"/>
              <a:buFont typeface="Oswald"/>
              <a:buAutoNum type="alphaUcParenR"/>
            </a:pPr>
            <a:r>
              <a:rPr lang="en" sz="2600">
                <a:solidFill>
                  <a:srgbClr val="FFFFFF"/>
                </a:solidFill>
                <a:latin typeface="Oswald"/>
                <a:ea typeface="Oswald"/>
                <a:cs typeface="Oswald"/>
                <a:sym typeface="Oswald"/>
              </a:rPr>
              <a:t>Vagal stimulation</a:t>
            </a:r>
            <a:endParaRPr sz="2600">
              <a:solidFill>
                <a:srgbClr val="FFFFFF"/>
              </a:solidFill>
              <a:latin typeface="Oswald"/>
              <a:ea typeface="Oswald"/>
              <a:cs typeface="Oswald"/>
              <a:sym typeface="Oswald"/>
            </a:endParaRPr>
          </a:p>
          <a:p>
            <a:pPr indent="-393700" lvl="0" marL="457200" rtl="0" algn="l">
              <a:spcBef>
                <a:spcPts val="0"/>
              </a:spcBef>
              <a:spcAft>
                <a:spcPts val="0"/>
              </a:spcAft>
              <a:buClr>
                <a:srgbClr val="FFFFFF"/>
              </a:buClr>
              <a:buSzPts val="2600"/>
              <a:buFont typeface="Oswald"/>
              <a:buAutoNum type="alphaUcParenR"/>
            </a:pPr>
            <a:r>
              <a:rPr lang="en" sz="2600">
                <a:solidFill>
                  <a:srgbClr val="FFFFFF"/>
                </a:solidFill>
                <a:latin typeface="Oswald"/>
                <a:ea typeface="Oswald"/>
                <a:cs typeface="Oswald"/>
                <a:sym typeface="Oswald"/>
              </a:rPr>
              <a:t>All of the above factors </a:t>
            </a:r>
            <a:endParaRPr sz="2600">
              <a:solidFill>
                <a:srgbClr val="FFFFFF"/>
              </a:solidFill>
              <a:latin typeface="Oswald"/>
              <a:ea typeface="Oswald"/>
              <a:cs typeface="Oswald"/>
              <a:sym typeface="Oswald"/>
            </a:endParaRPr>
          </a:p>
          <a:p>
            <a:pPr indent="0" lvl="0" marL="0" rtl="0" algn="l">
              <a:spcBef>
                <a:spcPts val="0"/>
              </a:spcBef>
              <a:spcAft>
                <a:spcPts val="0"/>
              </a:spcAft>
              <a:buNone/>
            </a:pPr>
            <a:r>
              <a:t/>
            </a:r>
            <a:endParaRPr sz="2600">
              <a:solidFill>
                <a:srgbClr val="FFFFFF"/>
              </a:solidFill>
              <a:latin typeface="Oswald"/>
              <a:ea typeface="Oswald"/>
              <a:cs typeface="Oswald"/>
              <a:sym typeface="Oswald"/>
            </a:endParaRPr>
          </a:p>
          <a:p>
            <a:pPr indent="0" lvl="0" marL="0" rtl="0" algn="l">
              <a:spcBef>
                <a:spcPts val="0"/>
              </a:spcBef>
              <a:spcAft>
                <a:spcPts val="0"/>
              </a:spcAft>
              <a:buNone/>
            </a:pPr>
            <a:r>
              <a:rPr lang="en" sz="2600">
                <a:solidFill>
                  <a:schemeClr val="lt1"/>
                </a:solidFill>
                <a:latin typeface="Oswald"/>
                <a:ea typeface="Oswald"/>
                <a:cs typeface="Oswald"/>
                <a:sym typeface="Oswald"/>
              </a:rPr>
              <a:t>2. Which of the following is a function of the pancreas? </a:t>
            </a:r>
            <a:endParaRPr sz="2600">
              <a:solidFill>
                <a:schemeClr val="lt1"/>
              </a:solidFill>
              <a:latin typeface="Oswald"/>
              <a:ea typeface="Oswald"/>
              <a:cs typeface="Oswald"/>
              <a:sym typeface="Oswald"/>
            </a:endParaRPr>
          </a:p>
          <a:p>
            <a:pPr indent="-393700" lvl="0" marL="457200" rtl="0" algn="l">
              <a:spcBef>
                <a:spcPts val="0"/>
              </a:spcBef>
              <a:spcAft>
                <a:spcPts val="0"/>
              </a:spcAft>
              <a:buClr>
                <a:schemeClr val="lt1"/>
              </a:buClr>
              <a:buSzPts val="2600"/>
              <a:buFont typeface="Oswald"/>
              <a:buAutoNum type="alphaUcParenR"/>
            </a:pPr>
            <a:r>
              <a:rPr lang="en" sz="2600">
                <a:solidFill>
                  <a:schemeClr val="lt1"/>
                </a:solidFill>
                <a:latin typeface="Oswald"/>
                <a:ea typeface="Oswald"/>
                <a:cs typeface="Oswald"/>
                <a:sym typeface="Oswald"/>
              </a:rPr>
              <a:t>Increase acidity of chyme </a:t>
            </a:r>
            <a:endParaRPr sz="2600">
              <a:solidFill>
                <a:schemeClr val="lt1"/>
              </a:solidFill>
              <a:latin typeface="Oswald"/>
              <a:ea typeface="Oswald"/>
              <a:cs typeface="Oswald"/>
              <a:sym typeface="Oswald"/>
            </a:endParaRPr>
          </a:p>
          <a:p>
            <a:pPr indent="-393700" lvl="0" marL="457200" rtl="0" algn="l">
              <a:spcBef>
                <a:spcPts val="0"/>
              </a:spcBef>
              <a:spcAft>
                <a:spcPts val="0"/>
              </a:spcAft>
              <a:buClr>
                <a:schemeClr val="lt1"/>
              </a:buClr>
              <a:buSzPts val="2600"/>
              <a:buFont typeface="Oswald"/>
              <a:buAutoNum type="alphaUcParenR"/>
            </a:pPr>
            <a:r>
              <a:rPr lang="en" sz="2600">
                <a:solidFill>
                  <a:schemeClr val="lt1"/>
                </a:solidFill>
                <a:latin typeface="Oswald"/>
                <a:ea typeface="Oswald"/>
                <a:cs typeface="Oswald"/>
                <a:sym typeface="Oswald"/>
              </a:rPr>
              <a:t>Produce enzymes involved in the digestion</a:t>
            </a:r>
            <a:endParaRPr sz="2600">
              <a:solidFill>
                <a:schemeClr val="lt1"/>
              </a:solidFill>
              <a:latin typeface="Oswald"/>
              <a:ea typeface="Oswald"/>
              <a:cs typeface="Oswald"/>
              <a:sym typeface="Oswald"/>
            </a:endParaRPr>
          </a:p>
          <a:p>
            <a:pPr indent="-393700" lvl="0" marL="457200" rtl="0" algn="l">
              <a:spcBef>
                <a:spcPts val="0"/>
              </a:spcBef>
              <a:spcAft>
                <a:spcPts val="0"/>
              </a:spcAft>
              <a:buClr>
                <a:schemeClr val="lt1"/>
              </a:buClr>
              <a:buSzPts val="2600"/>
              <a:buFont typeface="Oswald"/>
              <a:buAutoNum type="alphaUcParenR"/>
            </a:pPr>
            <a:r>
              <a:rPr lang="en" sz="2600">
                <a:solidFill>
                  <a:schemeClr val="lt1"/>
                </a:solidFill>
                <a:latin typeface="Oswald"/>
                <a:ea typeface="Oswald"/>
                <a:cs typeface="Oswald"/>
                <a:sym typeface="Oswald"/>
              </a:rPr>
              <a:t>Secretes mucin to protect duodenal lining </a:t>
            </a:r>
            <a:endParaRPr sz="2600">
              <a:solidFill>
                <a:schemeClr val="lt1"/>
              </a:solidFill>
              <a:latin typeface="Oswald"/>
              <a:ea typeface="Oswald"/>
              <a:cs typeface="Oswald"/>
              <a:sym typeface="Oswald"/>
            </a:endParaRPr>
          </a:p>
          <a:p>
            <a:pPr indent="-393700" lvl="0" marL="457200" rtl="0" algn="l">
              <a:spcBef>
                <a:spcPts val="0"/>
              </a:spcBef>
              <a:spcAft>
                <a:spcPts val="0"/>
              </a:spcAft>
              <a:buClr>
                <a:schemeClr val="lt1"/>
              </a:buClr>
              <a:buSzPts val="2600"/>
              <a:buFont typeface="Oswald"/>
              <a:buAutoNum type="alphaUcParenR"/>
            </a:pPr>
            <a:r>
              <a:rPr lang="en" sz="2600">
                <a:solidFill>
                  <a:schemeClr val="lt1"/>
                </a:solidFill>
                <a:latin typeface="Oswald"/>
                <a:ea typeface="Oswald"/>
                <a:cs typeface="Oswald"/>
                <a:sym typeface="Oswald"/>
              </a:rPr>
              <a:t>Storage of digestive enzymes </a:t>
            </a:r>
            <a:endParaRPr sz="2600">
              <a:solidFill>
                <a:schemeClr val="lt1"/>
              </a:solidFill>
              <a:latin typeface="Oswald"/>
              <a:ea typeface="Oswald"/>
              <a:cs typeface="Oswald"/>
              <a:sym typeface="Oswald"/>
            </a:endParaRPr>
          </a:p>
          <a:p>
            <a:pPr indent="0" lvl="0" marL="0" rtl="0" algn="l">
              <a:spcBef>
                <a:spcPts val="0"/>
              </a:spcBef>
              <a:spcAft>
                <a:spcPts val="0"/>
              </a:spcAft>
              <a:buNone/>
            </a:pPr>
            <a:r>
              <a:t/>
            </a:r>
            <a:endParaRPr sz="2600">
              <a:solidFill>
                <a:schemeClr val="lt1"/>
              </a:solidFill>
              <a:latin typeface="Oswald"/>
              <a:ea typeface="Oswald"/>
              <a:cs typeface="Oswald"/>
              <a:sym typeface="Oswald"/>
            </a:endParaRPr>
          </a:p>
          <a:p>
            <a:pPr indent="0" lvl="0" marL="0" rtl="0" algn="l">
              <a:spcBef>
                <a:spcPts val="0"/>
              </a:spcBef>
              <a:spcAft>
                <a:spcPts val="0"/>
              </a:spcAft>
              <a:buNone/>
            </a:pPr>
            <a:r>
              <a:rPr lang="en" sz="2600">
                <a:solidFill>
                  <a:schemeClr val="lt1"/>
                </a:solidFill>
                <a:latin typeface="Oswald"/>
                <a:ea typeface="Oswald"/>
                <a:cs typeface="Oswald"/>
                <a:sym typeface="Oswald"/>
              </a:rPr>
              <a:t>3. Chymotrypsinogen is activated by which of the following?</a:t>
            </a:r>
            <a:endParaRPr sz="2600">
              <a:solidFill>
                <a:schemeClr val="lt1"/>
              </a:solidFill>
              <a:latin typeface="Oswald"/>
              <a:ea typeface="Oswald"/>
              <a:cs typeface="Oswald"/>
              <a:sym typeface="Oswald"/>
            </a:endParaRPr>
          </a:p>
          <a:p>
            <a:pPr indent="-393700" lvl="0" marL="457200" rtl="0" algn="l">
              <a:spcBef>
                <a:spcPts val="0"/>
              </a:spcBef>
              <a:spcAft>
                <a:spcPts val="0"/>
              </a:spcAft>
              <a:buClr>
                <a:schemeClr val="lt1"/>
              </a:buClr>
              <a:buSzPts val="2600"/>
              <a:buFont typeface="Oswald"/>
              <a:buAutoNum type="alphaUcParenR"/>
            </a:pPr>
            <a:r>
              <a:rPr lang="en" sz="2600">
                <a:solidFill>
                  <a:schemeClr val="lt1"/>
                </a:solidFill>
                <a:latin typeface="Oswald"/>
                <a:ea typeface="Oswald"/>
                <a:cs typeface="Oswald"/>
                <a:sym typeface="Oswald"/>
              </a:rPr>
              <a:t>Low PH in duodenum</a:t>
            </a:r>
            <a:endParaRPr sz="2600">
              <a:solidFill>
                <a:schemeClr val="lt1"/>
              </a:solidFill>
              <a:latin typeface="Oswald"/>
              <a:ea typeface="Oswald"/>
              <a:cs typeface="Oswald"/>
              <a:sym typeface="Oswald"/>
            </a:endParaRPr>
          </a:p>
          <a:p>
            <a:pPr indent="-393700" lvl="0" marL="457200" rtl="0" algn="l">
              <a:spcBef>
                <a:spcPts val="0"/>
              </a:spcBef>
              <a:spcAft>
                <a:spcPts val="0"/>
              </a:spcAft>
              <a:buClr>
                <a:schemeClr val="lt1"/>
              </a:buClr>
              <a:buSzPts val="2600"/>
              <a:buFont typeface="Oswald"/>
              <a:buAutoNum type="alphaUcParenR"/>
            </a:pPr>
            <a:r>
              <a:rPr lang="en" sz="2600">
                <a:solidFill>
                  <a:schemeClr val="lt1"/>
                </a:solidFill>
                <a:latin typeface="Oswald"/>
                <a:ea typeface="Oswald"/>
                <a:cs typeface="Oswald"/>
                <a:sym typeface="Oswald"/>
              </a:rPr>
              <a:t>Trypsin inhibitor</a:t>
            </a:r>
            <a:endParaRPr sz="2600">
              <a:solidFill>
                <a:schemeClr val="lt1"/>
              </a:solidFill>
              <a:latin typeface="Oswald"/>
              <a:ea typeface="Oswald"/>
              <a:cs typeface="Oswald"/>
              <a:sym typeface="Oswald"/>
            </a:endParaRPr>
          </a:p>
          <a:p>
            <a:pPr indent="-393700" lvl="0" marL="457200" rtl="0" algn="l">
              <a:spcBef>
                <a:spcPts val="0"/>
              </a:spcBef>
              <a:spcAft>
                <a:spcPts val="0"/>
              </a:spcAft>
              <a:buClr>
                <a:schemeClr val="lt1"/>
              </a:buClr>
              <a:buSzPts val="2600"/>
              <a:buFont typeface="Oswald"/>
              <a:buAutoNum type="alphaUcParenR"/>
            </a:pPr>
            <a:r>
              <a:rPr lang="en" sz="2600">
                <a:solidFill>
                  <a:schemeClr val="lt1"/>
                </a:solidFill>
                <a:latin typeface="Oswald"/>
                <a:ea typeface="Oswald"/>
                <a:cs typeface="Oswald"/>
                <a:sym typeface="Oswald"/>
              </a:rPr>
              <a:t>Trypsin </a:t>
            </a:r>
            <a:endParaRPr sz="2600">
              <a:solidFill>
                <a:schemeClr val="lt1"/>
              </a:solidFill>
              <a:latin typeface="Oswald"/>
              <a:ea typeface="Oswald"/>
              <a:cs typeface="Oswald"/>
              <a:sym typeface="Oswald"/>
            </a:endParaRPr>
          </a:p>
          <a:p>
            <a:pPr indent="-393700" lvl="0" marL="457200" rtl="0" algn="l">
              <a:spcBef>
                <a:spcPts val="0"/>
              </a:spcBef>
              <a:spcAft>
                <a:spcPts val="0"/>
              </a:spcAft>
              <a:buClr>
                <a:schemeClr val="lt1"/>
              </a:buClr>
              <a:buSzPts val="2600"/>
              <a:buFont typeface="Oswald"/>
              <a:buAutoNum type="alphaUcParenR"/>
            </a:pPr>
            <a:r>
              <a:rPr lang="en" sz="2600">
                <a:solidFill>
                  <a:schemeClr val="lt1"/>
                </a:solidFill>
                <a:latin typeface="Oswald"/>
                <a:ea typeface="Oswald"/>
                <a:cs typeface="Oswald"/>
                <a:sym typeface="Oswald"/>
              </a:rPr>
              <a:t>Enterokinase </a:t>
            </a:r>
            <a:endParaRPr sz="2600">
              <a:solidFill>
                <a:schemeClr val="lt1"/>
              </a:solidFill>
              <a:latin typeface="Oswald"/>
              <a:ea typeface="Oswald"/>
              <a:cs typeface="Oswald"/>
              <a:sym typeface="Oswald"/>
            </a:endParaRPr>
          </a:p>
          <a:p>
            <a:pPr indent="0" lvl="0" marL="0" rtl="0" algn="l">
              <a:spcBef>
                <a:spcPts val="0"/>
              </a:spcBef>
              <a:spcAft>
                <a:spcPts val="0"/>
              </a:spcAft>
              <a:buNone/>
            </a:pPr>
            <a:r>
              <a:t/>
            </a:r>
            <a:endParaRPr sz="2600">
              <a:solidFill>
                <a:schemeClr val="lt1"/>
              </a:solidFill>
              <a:latin typeface="Oswald"/>
              <a:ea typeface="Oswald"/>
              <a:cs typeface="Oswald"/>
              <a:sym typeface="Oswald"/>
            </a:endParaRPr>
          </a:p>
          <a:p>
            <a:pPr indent="0" lvl="0" marL="0" rtl="0" algn="l">
              <a:spcBef>
                <a:spcPts val="0"/>
              </a:spcBef>
              <a:spcAft>
                <a:spcPts val="0"/>
              </a:spcAft>
              <a:buNone/>
            </a:pPr>
            <a:r>
              <a:rPr lang="en" sz="2600">
                <a:solidFill>
                  <a:schemeClr val="lt1"/>
                </a:solidFill>
                <a:latin typeface="Oswald"/>
                <a:ea typeface="Oswald"/>
                <a:cs typeface="Oswald"/>
                <a:sym typeface="Oswald"/>
              </a:rPr>
              <a:t>4. Increased HCO</a:t>
            </a:r>
            <a:r>
              <a:rPr baseline="-25000" lang="en" sz="2600">
                <a:solidFill>
                  <a:schemeClr val="lt1"/>
                </a:solidFill>
                <a:latin typeface="Oswald"/>
                <a:ea typeface="Oswald"/>
                <a:cs typeface="Oswald"/>
                <a:sym typeface="Oswald"/>
              </a:rPr>
              <a:t>3</a:t>
            </a:r>
            <a:r>
              <a:rPr baseline="30000" lang="en" sz="2600">
                <a:solidFill>
                  <a:schemeClr val="lt1"/>
                </a:solidFill>
                <a:latin typeface="Oswald"/>
                <a:ea typeface="Oswald"/>
                <a:cs typeface="Oswald"/>
                <a:sym typeface="Oswald"/>
              </a:rPr>
              <a:t>- </a:t>
            </a:r>
            <a:r>
              <a:rPr lang="en" sz="2600">
                <a:solidFill>
                  <a:schemeClr val="lt1"/>
                </a:solidFill>
                <a:latin typeface="Oswald"/>
                <a:ea typeface="Oswald"/>
                <a:cs typeface="Oswald"/>
                <a:sym typeface="Oswald"/>
              </a:rPr>
              <a:t>exchange with Cl</a:t>
            </a:r>
            <a:r>
              <a:rPr baseline="30000" lang="en" sz="2600">
                <a:solidFill>
                  <a:schemeClr val="lt1"/>
                </a:solidFill>
                <a:latin typeface="Oswald"/>
                <a:ea typeface="Oswald"/>
                <a:cs typeface="Oswald"/>
                <a:sym typeface="Oswald"/>
              </a:rPr>
              <a:t>- </a:t>
            </a:r>
            <a:r>
              <a:rPr lang="en" sz="2600">
                <a:solidFill>
                  <a:schemeClr val="lt1"/>
                </a:solidFill>
                <a:latin typeface="Oswald"/>
                <a:ea typeface="Oswald"/>
                <a:cs typeface="Oswald"/>
                <a:sym typeface="Oswald"/>
              </a:rPr>
              <a:t>occurs by:</a:t>
            </a:r>
            <a:endParaRPr sz="2600">
              <a:solidFill>
                <a:schemeClr val="lt1"/>
              </a:solidFill>
              <a:latin typeface="Oswald"/>
              <a:ea typeface="Oswald"/>
              <a:cs typeface="Oswald"/>
              <a:sym typeface="Oswald"/>
            </a:endParaRPr>
          </a:p>
          <a:p>
            <a:pPr indent="-393700" lvl="0" marL="457200" rtl="0" algn="l">
              <a:spcBef>
                <a:spcPts val="0"/>
              </a:spcBef>
              <a:spcAft>
                <a:spcPts val="0"/>
              </a:spcAft>
              <a:buClr>
                <a:schemeClr val="lt1"/>
              </a:buClr>
              <a:buSzPts val="2600"/>
              <a:buFont typeface="Oswald"/>
              <a:buAutoNum type="alphaUcParenR"/>
            </a:pPr>
            <a:r>
              <a:rPr lang="en" sz="2600">
                <a:solidFill>
                  <a:schemeClr val="lt1"/>
                </a:solidFill>
                <a:latin typeface="Oswald"/>
                <a:ea typeface="Oswald"/>
                <a:cs typeface="Oswald"/>
                <a:sym typeface="Oswald"/>
              </a:rPr>
              <a:t>Increased secretion of cholecystokinin</a:t>
            </a:r>
            <a:endParaRPr sz="2600">
              <a:solidFill>
                <a:schemeClr val="lt1"/>
              </a:solidFill>
              <a:latin typeface="Oswald"/>
              <a:ea typeface="Oswald"/>
              <a:cs typeface="Oswald"/>
              <a:sym typeface="Oswald"/>
            </a:endParaRPr>
          </a:p>
          <a:p>
            <a:pPr indent="-393700" lvl="0" marL="457200" rtl="0" algn="l">
              <a:spcBef>
                <a:spcPts val="0"/>
              </a:spcBef>
              <a:spcAft>
                <a:spcPts val="0"/>
              </a:spcAft>
              <a:buClr>
                <a:schemeClr val="lt1"/>
              </a:buClr>
              <a:buSzPts val="2600"/>
              <a:buFont typeface="Oswald"/>
              <a:buAutoNum type="alphaUcParenR"/>
            </a:pPr>
            <a:r>
              <a:rPr lang="en" sz="2600">
                <a:solidFill>
                  <a:schemeClr val="lt1"/>
                </a:solidFill>
                <a:latin typeface="Oswald"/>
                <a:ea typeface="Oswald"/>
                <a:cs typeface="Oswald"/>
                <a:sym typeface="Oswald"/>
              </a:rPr>
              <a:t>Decreased secretion of cholecystokinin</a:t>
            </a:r>
            <a:endParaRPr sz="2600">
              <a:solidFill>
                <a:schemeClr val="lt1"/>
              </a:solidFill>
              <a:latin typeface="Oswald"/>
              <a:ea typeface="Oswald"/>
              <a:cs typeface="Oswald"/>
              <a:sym typeface="Oswald"/>
            </a:endParaRPr>
          </a:p>
          <a:p>
            <a:pPr indent="-393700" lvl="0" marL="457200" rtl="0" algn="l">
              <a:spcBef>
                <a:spcPts val="0"/>
              </a:spcBef>
              <a:spcAft>
                <a:spcPts val="0"/>
              </a:spcAft>
              <a:buClr>
                <a:schemeClr val="lt1"/>
              </a:buClr>
              <a:buSzPts val="2600"/>
              <a:buFont typeface="Oswald"/>
              <a:buAutoNum type="alphaUcParenR"/>
            </a:pPr>
            <a:r>
              <a:rPr lang="en" sz="2600">
                <a:solidFill>
                  <a:schemeClr val="lt1"/>
                </a:solidFill>
                <a:latin typeface="Oswald"/>
                <a:ea typeface="Oswald"/>
                <a:cs typeface="Oswald"/>
                <a:sym typeface="Oswald"/>
              </a:rPr>
              <a:t>Increased secretion of secretin</a:t>
            </a:r>
            <a:endParaRPr sz="2600">
              <a:solidFill>
                <a:schemeClr val="lt1"/>
              </a:solidFill>
              <a:latin typeface="Oswald"/>
              <a:ea typeface="Oswald"/>
              <a:cs typeface="Oswald"/>
              <a:sym typeface="Oswald"/>
            </a:endParaRPr>
          </a:p>
          <a:p>
            <a:pPr indent="-393700" lvl="0" marL="457200" rtl="0" algn="l">
              <a:spcBef>
                <a:spcPts val="0"/>
              </a:spcBef>
              <a:spcAft>
                <a:spcPts val="0"/>
              </a:spcAft>
              <a:buClr>
                <a:schemeClr val="lt1"/>
              </a:buClr>
              <a:buSzPts val="2600"/>
              <a:buFont typeface="Oswald"/>
              <a:buAutoNum type="alphaUcParenR"/>
            </a:pPr>
            <a:r>
              <a:rPr lang="en" sz="2600">
                <a:solidFill>
                  <a:schemeClr val="lt1"/>
                </a:solidFill>
                <a:latin typeface="Oswald"/>
                <a:ea typeface="Oswald"/>
                <a:cs typeface="Oswald"/>
                <a:sym typeface="Oswald"/>
              </a:rPr>
              <a:t>Decreased secretion of secretin</a:t>
            </a:r>
            <a:endParaRPr sz="2600">
              <a:solidFill>
                <a:schemeClr val="lt1"/>
              </a:solidFill>
              <a:latin typeface="Oswald"/>
              <a:ea typeface="Oswald"/>
              <a:cs typeface="Oswald"/>
              <a:sym typeface="Oswald"/>
            </a:endParaRPr>
          </a:p>
          <a:p>
            <a:pPr indent="0" lvl="0" marL="0" rtl="0" algn="l">
              <a:spcBef>
                <a:spcPts val="0"/>
              </a:spcBef>
              <a:spcAft>
                <a:spcPts val="0"/>
              </a:spcAft>
              <a:buNone/>
            </a:pPr>
            <a:r>
              <a:t/>
            </a:r>
            <a:endParaRPr sz="2600">
              <a:solidFill>
                <a:schemeClr val="lt1"/>
              </a:solidFill>
              <a:latin typeface="Oswald"/>
              <a:ea typeface="Oswald"/>
              <a:cs typeface="Oswald"/>
              <a:sym typeface="Oswald"/>
            </a:endParaRPr>
          </a:p>
          <a:p>
            <a:pPr indent="0" lvl="0" marL="0" rtl="0" algn="l">
              <a:spcBef>
                <a:spcPts val="0"/>
              </a:spcBef>
              <a:spcAft>
                <a:spcPts val="0"/>
              </a:spcAft>
              <a:buNone/>
            </a:pPr>
            <a:r>
              <a:rPr lang="en" sz="2600">
                <a:solidFill>
                  <a:schemeClr val="lt1"/>
                </a:solidFill>
                <a:latin typeface="Oswald"/>
                <a:ea typeface="Oswald"/>
                <a:cs typeface="Oswald"/>
                <a:sym typeface="Oswald"/>
              </a:rPr>
              <a:t>5. Pancreatic juice is released in response to:</a:t>
            </a:r>
            <a:endParaRPr sz="2600">
              <a:solidFill>
                <a:schemeClr val="lt1"/>
              </a:solidFill>
              <a:latin typeface="Oswald"/>
              <a:ea typeface="Oswald"/>
              <a:cs typeface="Oswald"/>
              <a:sym typeface="Oswald"/>
            </a:endParaRPr>
          </a:p>
          <a:p>
            <a:pPr indent="-393700" lvl="0" marL="457200" rtl="0" algn="l">
              <a:spcBef>
                <a:spcPts val="0"/>
              </a:spcBef>
              <a:spcAft>
                <a:spcPts val="0"/>
              </a:spcAft>
              <a:buClr>
                <a:schemeClr val="lt1"/>
              </a:buClr>
              <a:buSzPts val="2600"/>
              <a:buFont typeface="Oswald"/>
              <a:buAutoNum type="alphaUcParenR"/>
            </a:pPr>
            <a:r>
              <a:rPr lang="en" sz="2600">
                <a:solidFill>
                  <a:schemeClr val="lt1"/>
                </a:solidFill>
                <a:latin typeface="Oswald"/>
                <a:ea typeface="Oswald"/>
                <a:cs typeface="Oswald"/>
                <a:sym typeface="Oswald"/>
              </a:rPr>
              <a:t>Presence of chyme in stomach</a:t>
            </a:r>
            <a:endParaRPr sz="2600">
              <a:solidFill>
                <a:schemeClr val="lt1"/>
              </a:solidFill>
              <a:latin typeface="Oswald"/>
              <a:ea typeface="Oswald"/>
              <a:cs typeface="Oswald"/>
              <a:sym typeface="Oswald"/>
            </a:endParaRPr>
          </a:p>
          <a:p>
            <a:pPr indent="-393700" lvl="0" marL="457200" rtl="0" algn="l">
              <a:spcBef>
                <a:spcPts val="0"/>
              </a:spcBef>
              <a:spcAft>
                <a:spcPts val="0"/>
              </a:spcAft>
              <a:buClr>
                <a:schemeClr val="lt1"/>
              </a:buClr>
              <a:buSzPts val="2600"/>
              <a:buFont typeface="Oswald"/>
              <a:buAutoNum type="alphaUcParenR"/>
            </a:pPr>
            <a:r>
              <a:rPr lang="en" sz="2600">
                <a:solidFill>
                  <a:schemeClr val="lt1"/>
                </a:solidFill>
                <a:latin typeface="Oswald"/>
                <a:ea typeface="Oswald"/>
                <a:cs typeface="Oswald"/>
                <a:sym typeface="Oswald"/>
              </a:rPr>
              <a:t>Presence of chyme in small intestines</a:t>
            </a:r>
            <a:endParaRPr sz="2600">
              <a:solidFill>
                <a:schemeClr val="lt1"/>
              </a:solidFill>
              <a:latin typeface="Oswald"/>
              <a:ea typeface="Oswald"/>
              <a:cs typeface="Oswald"/>
              <a:sym typeface="Oswald"/>
            </a:endParaRPr>
          </a:p>
          <a:p>
            <a:pPr indent="-393700" lvl="0" marL="457200" rtl="0" algn="l">
              <a:spcBef>
                <a:spcPts val="0"/>
              </a:spcBef>
              <a:spcAft>
                <a:spcPts val="0"/>
              </a:spcAft>
              <a:buClr>
                <a:schemeClr val="lt1"/>
              </a:buClr>
              <a:buSzPts val="2600"/>
              <a:buFont typeface="Oswald"/>
              <a:buAutoNum type="alphaUcParenR"/>
            </a:pPr>
            <a:r>
              <a:rPr lang="en" sz="2600">
                <a:solidFill>
                  <a:schemeClr val="lt1"/>
                </a:solidFill>
                <a:latin typeface="Oswald"/>
                <a:ea typeface="Oswald"/>
                <a:cs typeface="Oswald"/>
                <a:sym typeface="Oswald"/>
              </a:rPr>
              <a:t>Hypoglycemia</a:t>
            </a:r>
            <a:endParaRPr sz="2600">
              <a:solidFill>
                <a:schemeClr val="lt1"/>
              </a:solidFill>
              <a:latin typeface="Oswald"/>
              <a:ea typeface="Oswald"/>
              <a:cs typeface="Oswald"/>
              <a:sym typeface="Oswald"/>
            </a:endParaRPr>
          </a:p>
          <a:p>
            <a:pPr indent="-393700" lvl="0" marL="457200" rtl="0" algn="l">
              <a:spcBef>
                <a:spcPts val="0"/>
              </a:spcBef>
              <a:spcAft>
                <a:spcPts val="0"/>
              </a:spcAft>
              <a:buClr>
                <a:schemeClr val="lt1"/>
              </a:buClr>
              <a:buSzPts val="2600"/>
              <a:buFont typeface="Oswald"/>
              <a:buAutoNum type="alphaUcParenR"/>
            </a:pPr>
            <a:r>
              <a:rPr lang="en" sz="2600">
                <a:solidFill>
                  <a:schemeClr val="lt1"/>
                </a:solidFill>
                <a:latin typeface="Oswald"/>
                <a:ea typeface="Oswald"/>
                <a:cs typeface="Oswald"/>
                <a:sym typeface="Oswald"/>
              </a:rPr>
              <a:t>Hyperglycemia</a:t>
            </a:r>
            <a:endParaRPr sz="2600">
              <a:solidFill>
                <a:schemeClr val="lt1"/>
              </a:solidFill>
              <a:latin typeface="Oswald"/>
              <a:ea typeface="Oswald"/>
              <a:cs typeface="Oswald"/>
              <a:sym typeface="Oswald"/>
            </a:endParaRPr>
          </a:p>
          <a:p>
            <a:pPr indent="0" lvl="0" marL="0" rtl="0" algn="l">
              <a:spcBef>
                <a:spcPts val="0"/>
              </a:spcBef>
              <a:spcAft>
                <a:spcPts val="0"/>
              </a:spcAft>
              <a:buNone/>
            </a:pPr>
            <a:r>
              <a:t/>
            </a:r>
            <a:endParaRPr sz="2600">
              <a:solidFill>
                <a:schemeClr val="lt1"/>
              </a:solidFill>
              <a:latin typeface="Oswald"/>
              <a:ea typeface="Oswald"/>
              <a:cs typeface="Oswald"/>
              <a:sym typeface="Oswald"/>
            </a:endParaRPr>
          </a:p>
        </p:txBody>
      </p:sp>
      <p:sp>
        <p:nvSpPr>
          <p:cNvPr id="383" name="Google Shape;383;p23"/>
          <p:cNvSpPr txBox="1"/>
          <p:nvPr/>
        </p:nvSpPr>
        <p:spPr>
          <a:xfrm>
            <a:off x="664950" y="14483550"/>
            <a:ext cx="6160500" cy="312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400">
                <a:solidFill>
                  <a:schemeClr val="lt1"/>
                </a:solidFill>
                <a:latin typeface="Oswald"/>
                <a:ea typeface="Oswald"/>
                <a:cs typeface="Oswald"/>
                <a:sym typeface="Oswald"/>
              </a:rPr>
              <a:t>SHORT ANSWER QUESTIONS</a:t>
            </a:r>
            <a:endParaRPr sz="2600">
              <a:solidFill>
                <a:srgbClr val="FFFFFF"/>
              </a:solidFill>
              <a:latin typeface="Oswald"/>
              <a:ea typeface="Oswald"/>
              <a:cs typeface="Oswald"/>
              <a:sym typeface="Oswald"/>
            </a:endParaRPr>
          </a:p>
          <a:p>
            <a:pPr indent="0" lvl="0" marL="0" rtl="0" algn="l">
              <a:spcBef>
                <a:spcPts val="0"/>
              </a:spcBef>
              <a:spcAft>
                <a:spcPts val="0"/>
              </a:spcAft>
              <a:buNone/>
            </a:pPr>
            <a:r>
              <a:rPr lang="en" sz="2600">
                <a:solidFill>
                  <a:srgbClr val="FFFFFF"/>
                </a:solidFill>
                <a:latin typeface="Oswald"/>
                <a:ea typeface="Oswald"/>
                <a:cs typeface="Oswald"/>
                <a:sym typeface="Oswald"/>
              </a:rPr>
              <a:t>Q1: Why </a:t>
            </a:r>
            <a:r>
              <a:rPr lang="en" sz="2600">
                <a:solidFill>
                  <a:srgbClr val="FFFFFF"/>
                </a:solidFill>
                <a:latin typeface="Oswald"/>
                <a:ea typeface="Oswald"/>
                <a:cs typeface="Oswald"/>
                <a:sym typeface="Oswald"/>
              </a:rPr>
              <a:t>does</a:t>
            </a:r>
            <a:r>
              <a:rPr lang="en" sz="2600">
                <a:solidFill>
                  <a:srgbClr val="FFFFFF"/>
                </a:solidFill>
                <a:latin typeface="Oswald"/>
                <a:ea typeface="Oswald"/>
                <a:cs typeface="Oswald"/>
                <a:sym typeface="Oswald"/>
              </a:rPr>
              <a:t> the pancreas secretes enzymes in an </a:t>
            </a:r>
            <a:r>
              <a:rPr lang="en" sz="2600">
                <a:solidFill>
                  <a:srgbClr val="FFFFFF"/>
                </a:solidFill>
                <a:latin typeface="Oswald"/>
                <a:ea typeface="Oswald"/>
                <a:cs typeface="Oswald"/>
                <a:sym typeface="Oswald"/>
              </a:rPr>
              <a:t>inactive</a:t>
            </a:r>
            <a:r>
              <a:rPr lang="en" sz="2600">
                <a:solidFill>
                  <a:srgbClr val="FFFFFF"/>
                </a:solidFill>
                <a:latin typeface="Oswald"/>
                <a:ea typeface="Oswald"/>
                <a:cs typeface="Oswald"/>
                <a:sym typeface="Oswald"/>
              </a:rPr>
              <a:t> form?</a:t>
            </a:r>
            <a:endParaRPr sz="2600">
              <a:solidFill>
                <a:srgbClr val="FFFFFF"/>
              </a:solidFill>
              <a:latin typeface="Oswald"/>
              <a:ea typeface="Oswald"/>
              <a:cs typeface="Oswald"/>
              <a:sym typeface="Oswald"/>
            </a:endParaRPr>
          </a:p>
          <a:p>
            <a:pPr indent="0" lvl="0" marL="0" rtl="0" algn="l">
              <a:spcBef>
                <a:spcPts val="0"/>
              </a:spcBef>
              <a:spcAft>
                <a:spcPts val="0"/>
              </a:spcAft>
              <a:buNone/>
            </a:pPr>
            <a:r>
              <a:t/>
            </a:r>
            <a:endParaRPr sz="2600">
              <a:solidFill>
                <a:srgbClr val="FFFFFF"/>
              </a:solidFill>
              <a:latin typeface="Oswald"/>
              <a:ea typeface="Oswald"/>
              <a:cs typeface="Oswald"/>
              <a:sym typeface="Oswald"/>
            </a:endParaRPr>
          </a:p>
          <a:p>
            <a:pPr indent="0" lvl="0" marL="0" rtl="0" algn="l">
              <a:spcBef>
                <a:spcPts val="0"/>
              </a:spcBef>
              <a:spcAft>
                <a:spcPts val="0"/>
              </a:spcAft>
              <a:buNone/>
            </a:pPr>
            <a:r>
              <a:t/>
            </a:r>
            <a:endParaRPr sz="2600">
              <a:solidFill>
                <a:srgbClr val="FFFFFF"/>
              </a:solidFill>
              <a:latin typeface="Oswald"/>
              <a:ea typeface="Oswald"/>
              <a:cs typeface="Oswald"/>
              <a:sym typeface="Oswald"/>
            </a:endParaRPr>
          </a:p>
          <a:p>
            <a:pPr indent="0" lvl="0" marL="0" rtl="0" algn="l">
              <a:spcBef>
                <a:spcPts val="0"/>
              </a:spcBef>
              <a:spcAft>
                <a:spcPts val="0"/>
              </a:spcAft>
              <a:buNone/>
            </a:pPr>
            <a:r>
              <a:rPr lang="en" sz="2600">
                <a:solidFill>
                  <a:srgbClr val="FFFFFF"/>
                </a:solidFill>
                <a:latin typeface="Oswald"/>
                <a:ea typeface="Oswald"/>
                <a:cs typeface="Oswald"/>
                <a:sym typeface="Oswald"/>
              </a:rPr>
              <a:t>Q2: Compare between phases of pancreatic secretion.</a:t>
            </a:r>
            <a:endParaRPr sz="2600">
              <a:solidFill>
                <a:srgbClr val="FFFFFF"/>
              </a:solidFill>
              <a:latin typeface="Oswald"/>
              <a:ea typeface="Oswald"/>
              <a:cs typeface="Oswald"/>
              <a:sym typeface="Oswald"/>
            </a:endParaRPr>
          </a:p>
        </p:txBody>
      </p:sp>
      <p:graphicFrame>
        <p:nvGraphicFramePr>
          <p:cNvPr id="384" name="Google Shape;384;p23"/>
          <p:cNvGraphicFramePr/>
          <p:nvPr/>
        </p:nvGraphicFramePr>
        <p:xfrm>
          <a:off x="7655797" y="15643111"/>
          <a:ext cx="3000000" cy="3000000"/>
        </p:xfrm>
        <a:graphic>
          <a:graphicData uri="http://schemas.openxmlformats.org/drawingml/2006/table">
            <a:tbl>
              <a:tblPr>
                <a:noFill/>
                <a:tableStyleId>{BE15DA9B-D477-42FE-A978-619BF41E4A0D}</a:tableStyleId>
              </a:tblPr>
              <a:tblGrid>
                <a:gridCol w="927125"/>
                <a:gridCol w="1658300"/>
                <a:gridCol w="1236575"/>
                <a:gridCol w="2203225"/>
              </a:tblGrid>
              <a:tr h="525675">
                <a:tc>
                  <a:txBody>
                    <a:bodyPr/>
                    <a:lstStyle/>
                    <a:p>
                      <a:pPr indent="0" lvl="0" marL="0" rtl="0" algn="ctr">
                        <a:spcBef>
                          <a:spcPts val="0"/>
                        </a:spcBef>
                        <a:spcAft>
                          <a:spcPts val="0"/>
                        </a:spcAft>
                        <a:buNone/>
                      </a:pPr>
                      <a:r>
                        <a:rPr b="1" lang="en" sz="1600">
                          <a:solidFill>
                            <a:srgbClr val="FFFFFF"/>
                          </a:solidFill>
                          <a:latin typeface="Oswald"/>
                          <a:ea typeface="Oswald"/>
                          <a:cs typeface="Oswald"/>
                          <a:sym typeface="Oswald"/>
                        </a:rPr>
                        <a:t>Phase</a:t>
                      </a:r>
                      <a:endParaRPr b="1" sz="1600">
                        <a:solidFill>
                          <a:srgbClr val="FFFFFF"/>
                        </a:solidFill>
                        <a:latin typeface="Oswald"/>
                        <a:ea typeface="Oswald"/>
                        <a:cs typeface="Oswald"/>
                        <a:sym typeface="Oswald"/>
                      </a:endParaRPr>
                    </a:p>
                  </a:txBody>
                  <a:tcPr marT="91425" marB="91425"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434343"/>
                    </a:solidFill>
                  </a:tcPr>
                </a:tc>
                <a:tc>
                  <a:txBody>
                    <a:bodyPr/>
                    <a:lstStyle/>
                    <a:p>
                      <a:pPr indent="0" lvl="0" marL="0" rtl="0" algn="ctr">
                        <a:spcBef>
                          <a:spcPts val="0"/>
                        </a:spcBef>
                        <a:spcAft>
                          <a:spcPts val="0"/>
                        </a:spcAft>
                        <a:buNone/>
                      </a:pPr>
                      <a:r>
                        <a:rPr b="1" lang="en" sz="1600">
                          <a:solidFill>
                            <a:srgbClr val="FFFFFF"/>
                          </a:solidFill>
                          <a:latin typeface="Oswald"/>
                          <a:ea typeface="Oswald"/>
                          <a:cs typeface="Oswald"/>
                          <a:sym typeface="Oswald"/>
                        </a:rPr>
                        <a:t>Cephalic </a:t>
                      </a:r>
                      <a:endParaRPr b="1" sz="1600">
                        <a:solidFill>
                          <a:srgbClr val="FFFFFF"/>
                        </a:solidFill>
                        <a:latin typeface="Oswald"/>
                        <a:ea typeface="Oswald"/>
                        <a:cs typeface="Oswald"/>
                        <a:sym typeface="Oswald"/>
                      </a:endParaRPr>
                    </a:p>
                    <a:p>
                      <a:pPr indent="0" lvl="0" marL="0" rtl="0" algn="ctr">
                        <a:spcBef>
                          <a:spcPts val="0"/>
                        </a:spcBef>
                        <a:spcAft>
                          <a:spcPts val="0"/>
                        </a:spcAft>
                        <a:buNone/>
                      </a:pPr>
                      <a:r>
                        <a:rPr b="1" lang="en" sz="1600">
                          <a:solidFill>
                            <a:srgbClr val="FFFFFF"/>
                          </a:solidFill>
                          <a:latin typeface="Oswald"/>
                          <a:ea typeface="Oswald"/>
                          <a:cs typeface="Oswald"/>
                          <a:sym typeface="Oswald"/>
                        </a:rPr>
                        <a:t>(20%)</a:t>
                      </a:r>
                      <a:endParaRPr b="1" sz="1600">
                        <a:solidFill>
                          <a:srgbClr val="FFFFFF"/>
                        </a:solidFill>
                        <a:latin typeface="Oswald"/>
                        <a:ea typeface="Oswald"/>
                        <a:cs typeface="Oswald"/>
                        <a:sym typeface="Oswald"/>
                      </a:endParaRPr>
                    </a:p>
                  </a:txBody>
                  <a:tcPr marT="91425" marB="91425"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FFFFFF"/>
                          </a:solidFill>
                          <a:latin typeface="Oswald"/>
                          <a:ea typeface="Oswald"/>
                          <a:cs typeface="Oswald"/>
                          <a:sym typeface="Oswald"/>
                        </a:rPr>
                        <a:t>Gastric </a:t>
                      </a:r>
                      <a:endParaRPr b="1" sz="1600">
                        <a:solidFill>
                          <a:srgbClr val="FFFFFF"/>
                        </a:solidFill>
                        <a:latin typeface="Oswald"/>
                        <a:ea typeface="Oswald"/>
                        <a:cs typeface="Oswald"/>
                        <a:sym typeface="Oswald"/>
                      </a:endParaRPr>
                    </a:p>
                    <a:p>
                      <a:pPr indent="0" lvl="0" marL="0" rtl="0" algn="ctr">
                        <a:spcBef>
                          <a:spcPts val="0"/>
                        </a:spcBef>
                        <a:spcAft>
                          <a:spcPts val="0"/>
                        </a:spcAft>
                        <a:buNone/>
                      </a:pPr>
                      <a:r>
                        <a:rPr b="1" lang="en" sz="1600">
                          <a:solidFill>
                            <a:srgbClr val="FFFFFF"/>
                          </a:solidFill>
                          <a:latin typeface="Oswald"/>
                          <a:ea typeface="Oswald"/>
                          <a:cs typeface="Oswald"/>
                          <a:sym typeface="Oswald"/>
                        </a:rPr>
                        <a:t>(5-10%)</a:t>
                      </a:r>
                      <a:endParaRPr b="1" sz="1600">
                        <a:solidFill>
                          <a:srgbClr val="FFFFFF"/>
                        </a:solidFill>
                        <a:latin typeface="Oswald"/>
                        <a:ea typeface="Oswald"/>
                        <a:cs typeface="Oswald"/>
                        <a:sym typeface="Oswald"/>
                      </a:endParaRPr>
                    </a:p>
                  </a:txBody>
                  <a:tcPr marT="91425" marB="91425"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FFFFFF"/>
                          </a:solidFill>
                          <a:latin typeface="Oswald"/>
                          <a:ea typeface="Oswald"/>
                          <a:cs typeface="Oswald"/>
                          <a:sym typeface="Oswald"/>
                        </a:rPr>
                        <a:t>Intestinal (70-75%)</a:t>
                      </a:r>
                      <a:endParaRPr b="1" sz="1600">
                        <a:solidFill>
                          <a:srgbClr val="FFFFFF"/>
                        </a:solidFill>
                        <a:latin typeface="Oswald"/>
                        <a:ea typeface="Oswald"/>
                        <a:cs typeface="Oswald"/>
                        <a:sym typeface="Oswald"/>
                      </a:endParaRPr>
                    </a:p>
                  </a:txBody>
                  <a:tcPr marT="91425" marB="91425"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r>
              <a:tr h="717650">
                <a:tc>
                  <a:txBody>
                    <a:bodyPr/>
                    <a:lstStyle/>
                    <a:p>
                      <a:pPr indent="0" lvl="0" marL="0" rtl="0" algn="ctr">
                        <a:spcBef>
                          <a:spcPts val="0"/>
                        </a:spcBef>
                        <a:spcAft>
                          <a:spcPts val="0"/>
                        </a:spcAft>
                        <a:buNone/>
                      </a:pPr>
                      <a:r>
                        <a:rPr b="1" lang="en" sz="1600">
                          <a:solidFill>
                            <a:srgbClr val="FFFFFF"/>
                          </a:solidFill>
                          <a:latin typeface="Oswald"/>
                          <a:ea typeface="Oswald"/>
                          <a:cs typeface="Oswald"/>
                          <a:sym typeface="Oswald"/>
                        </a:rPr>
                        <a:t>Stimulus</a:t>
                      </a:r>
                      <a:endParaRPr b="1" sz="1600">
                        <a:solidFill>
                          <a:srgbClr val="FFFFFF"/>
                        </a:solidFill>
                        <a:latin typeface="Oswald"/>
                        <a:ea typeface="Oswald"/>
                        <a:cs typeface="Oswald"/>
                        <a:sym typeface="Oswald"/>
                      </a:endParaRPr>
                    </a:p>
                  </a:txBody>
                  <a:tcPr marT="91425" marB="91425"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434343"/>
                    </a:solidFill>
                  </a:tcPr>
                </a:tc>
                <a:tc>
                  <a:txBody>
                    <a:bodyPr/>
                    <a:lstStyle/>
                    <a:p>
                      <a:pPr indent="0" lvl="0" marL="0" rtl="0" algn="ctr">
                        <a:spcBef>
                          <a:spcPts val="0"/>
                        </a:spcBef>
                        <a:spcAft>
                          <a:spcPts val="0"/>
                        </a:spcAft>
                        <a:buNone/>
                      </a:pPr>
                      <a:r>
                        <a:rPr lang="en" sz="1600">
                          <a:solidFill>
                            <a:srgbClr val="FFFFFF"/>
                          </a:solidFill>
                          <a:latin typeface="Oswald"/>
                          <a:ea typeface="Oswald"/>
                          <a:cs typeface="Oswald"/>
                          <a:sym typeface="Oswald"/>
                        </a:rPr>
                        <a:t>Smell, taste, chewing</a:t>
                      </a:r>
                      <a:endParaRPr sz="1600">
                        <a:solidFill>
                          <a:srgbClr val="FFFFFF"/>
                        </a:solidFill>
                        <a:latin typeface="Oswald"/>
                        <a:ea typeface="Oswald"/>
                        <a:cs typeface="Oswald"/>
                        <a:sym typeface="Oswald"/>
                      </a:endParaRPr>
                    </a:p>
                    <a:p>
                      <a:pPr indent="0" lvl="0" marL="0" rtl="0" algn="ctr">
                        <a:spcBef>
                          <a:spcPts val="0"/>
                        </a:spcBef>
                        <a:spcAft>
                          <a:spcPts val="0"/>
                        </a:spcAft>
                        <a:buNone/>
                      </a:pPr>
                      <a:r>
                        <a:rPr lang="en" sz="1600">
                          <a:solidFill>
                            <a:srgbClr val="FFFFFF"/>
                          </a:solidFill>
                          <a:latin typeface="Oswald"/>
                          <a:ea typeface="Oswald"/>
                          <a:cs typeface="Oswald"/>
                          <a:sym typeface="Oswald"/>
                        </a:rPr>
                        <a:t>and swallowing</a:t>
                      </a:r>
                      <a:endParaRPr sz="1600">
                        <a:solidFill>
                          <a:srgbClr val="FFFFFF"/>
                        </a:solidFill>
                        <a:latin typeface="Oswald"/>
                        <a:ea typeface="Oswald"/>
                        <a:cs typeface="Oswald"/>
                        <a:sym typeface="Oswald"/>
                      </a:endParaRPr>
                    </a:p>
                  </a:txBody>
                  <a:tcPr marT="91425" marB="91425"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n" sz="1600">
                          <a:solidFill>
                            <a:srgbClr val="FFFFFF"/>
                          </a:solidFill>
                          <a:latin typeface="Oswald"/>
                          <a:ea typeface="Oswald"/>
                          <a:cs typeface="Oswald"/>
                          <a:sym typeface="Oswald"/>
                        </a:rPr>
                        <a:t>Protein, gastric</a:t>
                      </a:r>
                      <a:endParaRPr sz="1600">
                        <a:solidFill>
                          <a:srgbClr val="FFFFFF"/>
                        </a:solidFill>
                        <a:latin typeface="Oswald"/>
                        <a:ea typeface="Oswald"/>
                        <a:cs typeface="Oswald"/>
                        <a:sym typeface="Oswald"/>
                      </a:endParaRPr>
                    </a:p>
                    <a:p>
                      <a:pPr indent="0" lvl="0" marL="0" rtl="0" algn="ctr">
                        <a:spcBef>
                          <a:spcPts val="0"/>
                        </a:spcBef>
                        <a:spcAft>
                          <a:spcPts val="0"/>
                        </a:spcAft>
                        <a:buClr>
                          <a:schemeClr val="dk1"/>
                        </a:buClr>
                        <a:buSzPts val="1100"/>
                        <a:buFont typeface="Arial"/>
                        <a:buNone/>
                      </a:pPr>
                      <a:r>
                        <a:rPr lang="en" sz="1600">
                          <a:solidFill>
                            <a:srgbClr val="FFFFFF"/>
                          </a:solidFill>
                          <a:latin typeface="Oswald"/>
                          <a:ea typeface="Oswald"/>
                          <a:cs typeface="Oswald"/>
                          <a:sym typeface="Oswald"/>
                        </a:rPr>
                        <a:t>distention</a:t>
                      </a:r>
                      <a:endParaRPr sz="1600">
                        <a:solidFill>
                          <a:srgbClr val="FFFFFF"/>
                        </a:solidFill>
                        <a:latin typeface="Oswald"/>
                        <a:ea typeface="Oswald"/>
                        <a:cs typeface="Oswald"/>
                        <a:sym typeface="Oswald"/>
                      </a:endParaRPr>
                    </a:p>
                  </a:txBody>
                  <a:tcPr marT="91425" marB="91425"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n" sz="1600">
                          <a:solidFill>
                            <a:srgbClr val="FFFFFF"/>
                          </a:solidFill>
                          <a:latin typeface="Oswald"/>
                          <a:ea typeface="Oswald"/>
                          <a:cs typeface="Oswald"/>
                          <a:sym typeface="Oswald"/>
                        </a:rPr>
                        <a:t>Amino acid and fatty</a:t>
                      </a:r>
                      <a:endParaRPr sz="1600">
                        <a:solidFill>
                          <a:srgbClr val="FFFFFF"/>
                        </a:solidFill>
                        <a:latin typeface="Oswald"/>
                        <a:ea typeface="Oswald"/>
                        <a:cs typeface="Oswald"/>
                        <a:sym typeface="Oswald"/>
                      </a:endParaRPr>
                    </a:p>
                    <a:p>
                      <a:pPr indent="0" lvl="0" marL="0" rtl="0" algn="ctr">
                        <a:spcBef>
                          <a:spcPts val="0"/>
                        </a:spcBef>
                        <a:spcAft>
                          <a:spcPts val="0"/>
                        </a:spcAft>
                        <a:buClr>
                          <a:schemeClr val="dk1"/>
                        </a:buClr>
                        <a:buSzPts val="1100"/>
                        <a:buFont typeface="Arial"/>
                        <a:buNone/>
                      </a:pPr>
                      <a:r>
                        <a:rPr lang="en" sz="1600">
                          <a:solidFill>
                            <a:srgbClr val="FFFFFF"/>
                          </a:solidFill>
                          <a:latin typeface="Oswald"/>
                          <a:ea typeface="Oswald"/>
                          <a:cs typeface="Oswald"/>
                          <a:sym typeface="Oswald"/>
                        </a:rPr>
                        <a:t>acids in chyme</a:t>
                      </a:r>
                      <a:endParaRPr sz="1600">
                        <a:solidFill>
                          <a:srgbClr val="FFFFFF"/>
                        </a:solidFill>
                        <a:latin typeface="Oswald"/>
                        <a:ea typeface="Oswald"/>
                        <a:cs typeface="Oswald"/>
                        <a:sym typeface="Oswald"/>
                      </a:endParaRPr>
                    </a:p>
                  </a:txBody>
                  <a:tcPr marT="91425" marB="91425"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r>
              <a:tr h="717650">
                <a:tc>
                  <a:txBody>
                    <a:bodyPr/>
                    <a:lstStyle/>
                    <a:p>
                      <a:pPr indent="0" lvl="0" marL="0" rtl="0" algn="ctr">
                        <a:spcBef>
                          <a:spcPts val="0"/>
                        </a:spcBef>
                        <a:spcAft>
                          <a:spcPts val="0"/>
                        </a:spcAft>
                        <a:buNone/>
                      </a:pPr>
                      <a:r>
                        <a:rPr b="1" lang="en" sz="1600">
                          <a:solidFill>
                            <a:srgbClr val="FFFFFF"/>
                          </a:solidFill>
                          <a:latin typeface="Oswald"/>
                          <a:ea typeface="Oswald"/>
                          <a:cs typeface="Oswald"/>
                          <a:sym typeface="Oswald"/>
                        </a:rPr>
                        <a:t>Mediator</a:t>
                      </a:r>
                      <a:endParaRPr b="1" sz="1600">
                        <a:solidFill>
                          <a:srgbClr val="FFFFFF"/>
                        </a:solidFill>
                        <a:latin typeface="Oswald"/>
                        <a:ea typeface="Oswald"/>
                        <a:cs typeface="Oswald"/>
                        <a:sym typeface="Oswald"/>
                      </a:endParaRPr>
                    </a:p>
                  </a:txBody>
                  <a:tcPr marT="91425" marB="91425"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434343"/>
                    </a:solidFill>
                  </a:tcPr>
                </a:tc>
                <a:tc>
                  <a:txBody>
                    <a:bodyPr/>
                    <a:lstStyle/>
                    <a:p>
                      <a:pPr indent="0" lvl="0" marL="0" rtl="0" algn="ctr">
                        <a:spcBef>
                          <a:spcPts val="0"/>
                        </a:spcBef>
                        <a:spcAft>
                          <a:spcPts val="0"/>
                        </a:spcAft>
                        <a:buClr>
                          <a:schemeClr val="dk1"/>
                        </a:buClr>
                        <a:buSzPts val="1100"/>
                        <a:buFont typeface="Arial"/>
                        <a:buNone/>
                      </a:pPr>
                      <a:r>
                        <a:rPr lang="en" sz="1600">
                          <a:solidFill>
                            <a:srgbClr val="FFFFFF"/>
                          </a:solidFill>
                          <a:latin typeface="Merriweather"/>
                          <a:ea typeface="Merriweather"/>
                          <a:cs typeface="Merriweather"/>
                          <a:sym typeface="Merriweather"/>
                        </a:rPr>
                        <a:t>Vagus nerve</a:t>
                      </a:r>
                      <a:endParaRPr sz="1600">
                        <a:solidFill>
                          <a:srgbClr val="FFFFFF"/>
                        </a:solidFill>
                        <a:latin typeface="Oswald"/>
                        <a:ea typeface="Oswald"/>
                        <a:cs typeface="Oswald"/>
                        <a:sym typeface="Oswald"/>
                      </a:endParaRPr>
                    </a:p>
                  </a:txBody>
                  <a:tcPr marT="91425" marB="91425"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1600">
                          <a:solidFill>
                            <a:srgbClr val="FFFFFF"/>
                          </a:solidFill>
                          <a:latin typeface="Merriweather"/>
                          <a:ea typeface="Merriweather"/>
                          <a:cs typeface="Merriweather"/>
                          <a:sym typeface="Merriweather"/>
                        </a:rPr>
                        <a:t>Vagus nerve</a:t>
                      </a:r>
                      <a:endParaRPr sz="1600">
                        <a:solidFill>
                          <a:srgbClr val="FFFFFF"/>
                        </a:solidFill>
                        <a:latin typeface="Oswald"/>
                        <a:ea typeface="Oswald"/>
                        <a:cs typeface="Oswald"/>
                        <a:sym typeface="Oswald"/>
                      </a:endParaRPr>
                    </a:p>
                  </a:txBody>
                  <a:tcPr marT="91425" marB="91425"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n" sz="1600">
                          <a:solidFill>
                            <a:srgbClr val="FFFFFF"/>
                          </a:solidFill>
                          <a:latin typeface="Oswald"/>
                          <a:ea typeface="Oswald"/>
                          <a:cs typeface="Oswald"/>
                          <a:sym typeface="Oswald"/>
                        </a:rPr>
                        <a:t>hormonal stimulation (Secretin, CCK), enteropancreatic reflexes. </a:t>
                      </a:r>
                      <a:endParaRPr sz="1600">
                        <a:solidFill>
                          <a:srgbClr val="FFFFFF"/>
                        </a:solidFill>
                        <a:latin typeface="Oswald"/>
                        <a:ea typeface="Oswald"/>
                        <a:cs typeface="Oswald"/>
                        <a:sym typeface="Oswald"/>
                      </a:endParaRPr>
                    </a:p>
                    <a:p>
                      <a:pPr indent="0" lvl="0" marL="0" rtl="0" algn="ctr">
                        <a:spcBef>
                          <a:spcPts val="0"/>
                        </a:spcBef>
                        <a:spcAft>
                          <a:spcPts val="0"/>
                        </a:spcAft>
                        <a:buClr>
                          <a:schemeClr val="dk1"/>
                        </a:buClr>
                        <a:buSzPts val="1100"/>
                        <a:buFont typeface="Arial"/>
                        <a:buNone/>
                      </a:pPr>
                      <a:r>
                        <a:t/>
                      </a:r>
                      <a:endParaRPr sz="1600">
                        <a:solidFill>
                          <a:srgbClr val="FFFFFF"/>
                        </a:solidFill>
                        <a:latin typeface="Oswald"/>
                        <a:ea typeface="Oswald"/>
                        <a:cs typeface="Oswald"/>
                        <a:sym typeface="Oswald"/>
                      </a:endParaRPr>
                    </a:p>
                  </a:txBody>
                  <a:tcPr marT="91425" marB="91425"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r>
            </a:tbl>
          </a:graphicData>
        </a:graphic>
      </p:graphicFrame>
      <p:sp>
        <p:nvSpPr>
          <p:cNvPr id="385" name="Google Shape;385;p23"/>
          <p:cNvSpPr txBox="1"/>
          <p:nvPr/>
        </p:nvSpPr>
        <p:spPr>
          <a:xfrm>
            <a:off x="7176250" y="14641875"/>
            <a:ext cx="6527100" cy="12297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Clr>
                <a:srgbClr val="FFFFFF"/>
              </a:buClr>
              <a:buSzPts val="1700"/>
              <a:buFont typeface="Oswald"/>
              <a:buAutoNum type="arabicParenR"/>
            </a:pPr>
            <a:r>
              <a:rPr lang="en" sz="1700">
                <a:solidFill>
                  <a:srgbClr val="FFFFFF"/>
                </a:solidFill>
                <a:latin typeface="Oswald"/>
                <a:ea typeface="Oswald"/>
                <a:cs typeface="Oswald"/>
                <a:sym typeface="Oswald"/>
              </a:rPr>
              <a:t>Because it secretes digestive enzymes that can digest the pancreas itself, so it secretes the enzymes in an inactive form to be activated in the duodenum.</a:t>
            </a:r>
            <a:r>
              <a:rPr lang="en" sz="1700">
                <a:solidFill>
                  <a:srgbClr val="FFFFFF"/>
                </a:solidFill>
                <a:latin typeface="Oswald"/>
                <a:ea typeface="Oswald"/>
                <a:cs typeface="Oswald"/>
                <a:sym typeface="Oswald"/>
              </a:rPr>
              <a:t> </a:t>
            </a:r>
            <a:endParaRPr sz="1700">
              <a:solidFill>
                <a:srgbClr val="FFFFFF"/>
              </a:solidFill>
              <a:latin typeface="Oswald"/>
              <a:ea typeface="Oswald"/>
              <a:cs typeface="Oswald"/>
              <a:sym typeface="Oswald"/>
            </a:endParaRPr>
          </a:p>
          <a:p>
            <a:pPr indent="-336550" lvl="0" marL="457200" rtl="0" algn="l">
              <a:spcBef>
                <a:spcPts val="0"/>
              </a:spcBef>
              <a:spcAft>
                <a:spcPts val="0"/>
              </a:spcAft>
              <a:buClr>
                <a:srgbClr val="FFFFFF"/>
              </a:buClr>
              <a:buSzPts val="1700"/>
              <a:buFont typeface="Oswald"/>
              <a:buAutoNum type="arabicParenR"/>
            </a:pPr>
            <a:r>
              <a:t/>
            </a:r>
            <a:endParaRPr sz="1700">
              <a:solidFill>
                <a:srgbClr val="FFFFFF"/>
              </a:solidFill>
              <a:latin typeface="Oswald"/>
              <a:ea typeface="Oswald"/>
              <a:cs typeface="Oswald"/>
              <a:sym typeface="Oswald"/>
            </a:endParaRPr>
          </a:p>
        </p:txBody>
      </p:sp>
      <p:sp>
        <p:nvSpPr>
          <p:cNvPr id="386" name="Google Shape;386;p23"/>
          <p:cNvSpPr txBox="1"/>
          <p:nvPr/>
        </p:nvSpPr>
        <p:spPr>
          <a:xfrm>
            <a:off x="10899400" y="18537450"/>
            <a:ext cx="11231400" cy="131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2000">
                <a:solidFill>
                  <a:srgbClr val="FFFFFF"/>
                </a:solidFill>
                <a:latin typeface="Oswald"/>
                <a:ea typeface="Oswald"/>
                <a:cs typeface="Oswald"/>
                <a:sym typeface="Oswald"/>
              </a:rPr>
              <a:t>ANSWER KEY: D, B, C, C, B</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0" name="Shape 390"/>
        <p:cNvGrpSpPr/>
        <p:nvPr/>
      </p:nvGrpSpPr>
      <p:grpSpPr>
        <a:xfrm>
          <a:off x="0" y="0"/>
          <a:ext cx="0" cy="0"/>
          <a:chOff x="0" y="0"/>
          <a:chExt cx="0" cy="0"/>
        </a:xfrm>
      </p:grpSpPr>
      <p:pic>
        <p:nvPicPr>
          <p:cNvPr id="391" name="Google Shape;391;p24"/>
          <p:cNvPicPr preferRelativeResize="0"/>
          <p:nvPr/>
        </p:nvPicPr>
        <p:blipFill>
          <a:blip r:embed="rId3">
            <a:alphaModFix/>
          </a:blip>
          <a:stretch>
            <a:fillRect/>
          </a:stretch>
        </p:blipFill>
        <p:spPr>
          <a:xfrm>
            <a:off x="0" y="-4594"/>
            <a:ext cx="14097002" cy="19940419"/>
          </a:xfrm>
          <a:prstGeom prst="rect">
            <a:avLst/>
          </a:prstGeom>
          <a:noFill/>
          <a:ln>
            <a:noFill/>
          </a:ln>
        </p:spPr>
      </p:pic>
      <p:sp>
        <p:nvSpPr>
          <p:cNvPr id="392" name="Google Shape;392;p24"/>
          <p:cNvSpPr txBox="1"/>
          <p:nvPr/>
        </p:nvSpPr>
        <p:spPr>
          <a:xfrm>
            <a:off x="-329650" y="9464700"/>
            <a:ext cx="6922800" cy="156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Oswald"/>
                <a:ea typeface="Oswald"/>
                <a:cs typeface="Oswald"/>
                <a:sym typeface="Oswald"/>
              </a:rPr>
              <a:t>FEMALE PHYSIOLOGY CO-LEADERS </a:t>
            </a:r>
            <a:endParaRPr sz="3600">
              <a:solidFill>
                <a:srgbClr val="FFFFFF"/>
              </a:solidFill>
              <a:latin typeface="Oswald"/>
              <a:ea typeface="Oswald"/>
              <a:cs typeface="Oswald"/>
              <a:sym typeface="Oswald"/>
            </a:endParaRPr>
          </a:p>
          <a:p>
            <a:pPr indent="0" lvl="0" marL="0" rtl="0" algn="ctr">
              <a:spcBef>
                <a:spcPts val="0"/>
              </a:spcBef>
              <a:spcAft>
                <a:spcPts val="0"/>
              </a:spcAft>
              <a:buNone/>
            </a:pPr>
            <a:r>
              <a:rPr lang="en" sz="3600">
                <a:solidFill>
                  <a:srgbClr val="FFFFFF"/>
                </a:solidFill>
                <a:latin typeface="Oswald"/>
                <a:ea typeface="Oswald"/>
                <a:cs typeface="Oswald"/>
                <a:sym typeface="Oswald"/>
              </a:rPr>
              <a:t>Maha Alnahdi, Taif Alshammari</a:t>
            </a:r>
            <a:endParaRPr sz="3600">
              <a:solidFill>
                <a:srgbClr val="FFFFFF"/>
              </a:solidFill>
              <a:latin typeface="Oswald"/>
              <a:ea typeface="Oswald"/>
              <a:cs typeface="Oswald"/>
              <a:sym typeface="Oswald"/>
            </a:endParaRPr>
          </a:p>
        </p:txBody>
      </p:sp>
      <p:sp>
        <p:nvSpPr>
          <p:cNvPr id="393" name="Google Shape;393;p24"/>
          <p:cNvSpPr txBox="1"/>
          <p:nvPr/>
        </p:nvSpPr>
        <p:spPr>
          <a:xfrm>
            <a:off x="7518950" y="9464700"/>
            <a:ext cx="6922800" cy="97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Oswald"/>
                <a:ea typeface="Oswald"/>
                <a:cs typeface="Oswald"/>
                <a:sym typeface="Oswald"/>
              </a:rPr>
              <a:t>MALE PHYSIOLOGY CO-LEADERS </a:t>
            </a:r>
            <a:endParaRPr sz="3600">
              <a:solidFill>
                <a:srgbClr val="FFFFFF"/>
              </a:solidFill>
              <a:latin typeface="Oswald"/>
              <a:ea typeface="Oswald"/>
              <a:cs typeface="Oswald"/>
              <a:sym typeface="Oswald"/>
            </a:endParaRPr>
          </a:p>
          <a:p>
            <a:pPr indent="0" lvl="0" marL="0" rtl="0" algn="ctr">
              <a:spcBef>
                <a:spcPts val="0"/>
              </a:spcBef>
              <a:spcAft>
                <a:spcPts val="0"/>
              </a:spcAft>
              <a:buNone/>
            </a:pPr>
            <a:r>
              <a:rPr lang="en" sz="3600">
                <a:solidFill>
                  <a:srgbClr val="FFFFFF"/>
                </a:solidFill>
                <a:latin typeface="Oswald"/>
                <a:ea typeface="Oswald"/>
                <a:cs typeface="Oswald"/>
                <a:sym typeface="Oswald"/>
              </a:rPr>
              <a:t>Nayef Alsaber, Hameed M. Humaid </a:t>
            </a:r>
            <a:endParaRPr sz="3600">
              <a:solidFill>
                <a:srgbClr val="FFFFFF"/>
              </a:solidFill>
              <a:latin typeface="Oswald"/>
              <a:ea typeface="Oswald"/>
              <a:cs typeface="Oswald"/>
              <a:sym typeface="Oswald"/>
            </a:endParaRPr>
          </a:p>
          <a:p>
            <a:pPr indent="0" lvl="0" marL="0" rtl="0" algn="ctr">
              <a:spcBef>
                <a:spcPts val="0"/>
              </a:spcBef>
              <a:spcAft>
                <a:spcPts val="0"/>
              </a:spcAft>
              <a:buNone/>
            </a:pPr>
            <a:r>
              <a:t/>
            </a:r>
            <a:endParaRPr sz="3600">
              <a:solidFill>
                <a:srgbClr val="FFFFFF"/>
              </a:solidFill>
              <a:latin typeface="Oswald"/>
              <a:ea typeface="Oswald"/>
              <a:cs typeface="Oswald"/>
              <a:sym typeface="Oswald"/>
            </a:endParaRPr>
          </a:p>
        </p:txBody>
      </p:sp>
      <p:sp>
        <p:nvSpPr>
          <p:cNvPr id="394" name="Google Shape;394;p24"/>
          <p:cNvSpPr txBox="1"/>
          <p:nvPr/>
        </p:nvSpPr>
        <p:spPr>
          <a:xfrm>
            <a:off x="5486400" y="11829700"/>
            <a:ext cx="9135000" cy="95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Oswald"/>
                <a:ea typeface="Oswald"/>
                <a:cs typeface="Oswald"/>
                <a:sym typeface="Oswald"/>
              </a:rPr>
              <a:t>REFERENCES</a:t>
            </a:r>
            <a:endParaRPr sz="3600">
              <a:solidFill>
                <a:srgbClr val="FFFFFF"/>
              </a:solidFill>
              <a:latin typeface="Oswald"/>
              <a:ea typeface="Oswald"/>
              <a:cs typeface="Oswald"/>
              <a:sym typeface="Oswald"/>
            </a:endParaRPr>
          </a:p>
          <a:p>
            <a:pPr indent="-419100" lvl="0" marL="457200" rtl="0" algn="ctr">
              <a:spcBef>
                <a:spcPts val="0"/>
              </a:spcBef>
              <a:spcAft>
                <a:spcPts val="0"/>
              </a:spcAft>
              <a:buClr>
                <a:srgbClr val="FFFFFF"/>
              </a:buClr>
              <a:buSzPts val="3000"/>
              <a:buFont typeface="Oswald"/>
              <a:buChar char="-"/>
            </a:pPr>
            <a:r>
              <a:rPr lang="en" sz="3000">
                <a:solidFill>
                  <a:srgbClr val="FFFFFF"/>
                </a:solidFill>
                <a:latin typeface="Oswald"/>
                <a:ea typeface="Oswald"/>
                <a:cs typeface="Oswald"/>
                <a:sym typeface="Oswald"/>
              </a:rPr>
              <a:t>Guyton and Hall Textbook of Medical Physiology</a:t>
            </a:r>
            <a:endParaRPr sz="3000">
              <a:solidFill>
                <a:srgbClr val="FFFFFF"/>
              </a:solidFill>
              <a:latin typeface="Oswald"/>
              <a:ea typeface="Oswald"/>
              <a:cs typeface="Oswald"/>
              <a:sym typeface="Oswald"/>
            </a:endParaRPr>
          </a:p>
          <a:p>
            <a:pPr indent="-419100" lvl="0" marL="457200" rtl="0" algn="ctr">
              <a:spcBef>
                <a:spcPts val="0"/>
              </a:spcBef>
              <a:spcAft>
                <a:spcPts val="0"/>
              </a:spcAft>
              <a:buClr>
                <a:srgbClr val="FFFFFF"/>
              </a:buClr>
              <a:buSzPts val="3000"/>
              <a:buFont typeface="Oswald"/>
              <a:buChar char="-"/>
            </a:pPr>
            <a:r>
              <a:rPr lang="en" sz="3000">
                <a:solidFill>
                  <a:srgbClr val="FFFFFF"/>
                </a:solidFill>
                <a:latin typeface="Oswald"/>
                <a:ea typeface="Oswald"/>
                <a:cs typeface="Oswald"/>
                <a:sym typeface="Oswald"/>
              </a:rPr>
              <a:t>Ganong’s Review of Medical Physiology</a:t>
            </a:r>
            <a:endParaRPr sz="3000">
              <a:solidFill>
                <a:srgbClr val="FFFFFF"/>
              </a:solidFill>
              <a:latin typeface="Oswald"/>
              <a:ea typeface="Oswald"/>
              <a:cs typeface="Oswald"/>
              <a:sym typeface="Oswald"/>
            </a:endParaRPr>
          </a:p>
        </p:txBody>
      </p:sp>
      <p:sp>
        <p:nvSpPr>
          <p:cNvPr id="395" name="Google Shape;395;p24"/>
          <p:cNvSpPr txBox="1"/>
          <p:nvPr/>
        </p:nvSpPr>
        <p:spPr>
          <a:xfrm>
            <a:off x="210775" y="5511800"/>
            <a:ext cx="13886400" cy="156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800">
                <a:solidFill>
                  <a:srgbClr val="FFFFFF"/>
                </a:solidFill>
                <a:latin typeface="Oswald"/>
                <a:ea typeface="Oswald"/>
                <a:cs typeface="Oswald"/>
                <a:sym typeface="Oswald"/>
              </a:rPr>
              <a:t>Haifa Alessa, Nouf Alhumaidhi </a:t>
            </a:r>
            <a:endParaRPr sz="4800">
              <a:solidFill>
                <a:srgbClr val="FFFFFF"/>
              </a:solidFill>
              <a:latin typeface="Oswald"/>
              <a:ea typeface="Oswald"/>
              <a:cs typeface="Oswald"/>
              <a:sym typeface="Oswa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4"/>
          <p:cNvSpPr txBox="1"/>
          <p:nvPr/>
        </p:nvSpPr>
        <p:spPr>
          <a:xfrm>
            <a:off x="550375" y="1419150"/>
            <a:ext cx="13137300" cy="31968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1200"/>
              </a:spcBef>
              <a:spcAft>
                <a:spcPts val="0"/>
              </a:spcAft>
              <a:buClr>
                <a:srgbClr val="674EA7"/>
              </a:buClr>
              <a:buSzPts val="2000"/>
              <a:buFont typeface="Merriweather"/>
              <a:buChar char="●"/>
            </a:pPr>
            <a:r>
              <a:rPr lang="en" sz="2000">
                <a:solidFill>
                  <a:srgbClr val="674EA7"/>
                </a:solidFill>
                <a:latin typeface="Merriweather"/>
                <a:ea typeface="Merriweather"/>
                <a:cs typeface="Merriweather"/>
                <a:sym typeface="Merriweather"/>
              </a:rPr>
              <a:t>Functional Anatomy</a:t>
            </a:r>
            <a:endParaRPr sz="2000">
              <a:solidFill>
                <a:srgbClr val="674EA7"/>
              </a:solidFill>
              <a:latin typeface="Merriweather"/>
              <a:ea typeface="Merriweather"/>
              <a:cs typeface="Merriweather"/>
              <a:sym typeface="Merriweather"/>
            </a:endParaRPr>
          </a:p>
          <a:p>
            <a:pPr indent="-355600" lvl="0" marL="457200" rtl="0" algn="l">
              <a:lnSpc>
                <a:spcPct val="115000"/>
              </a:lnSpc>
              <a:spcBef>
                <a:spcPts val="0"/>
              </a:spcBef>
              <a:spcAft>
                <a:spcPts val="0"/>
              </a:spcAft>
              <a:buClr>
                <a:srgbClr val="674EA7"/>
              </a:buClr>
              <a:buSzPts val="2000"/>
              <a:buFont typeface="Merriweather"/>
              <a:buChar char="●"/>
            </a:pPr>
            <a:r>
              <a:rPr lang="en" sz="2000">
                <a:solidFill>
                  <a:srgbClr val="674EA7"/>
                </a:solidFill>
                <a:latin typeface="Merriweather"/>
                <a:ea typeface="Merriweather"/>
                <a:cs typeface="Merriweather"/>
                <a:sym typeface="Merriweather"/>
              </a:rPr>
              <a:t>Major components of pancreatic juice and their physiologic roles</a:t>
            </a:r>
            <a:endParaRPr sz="2000">
              <a:solidFill>
                <a:srgbClr val="674EA7"/>
              </a:solidFill>
              <a:latin typeface="Merriweather"/>
              <a:ea typeface="Merriweather"/>
              <a:cs typeface="Merriweather"/>
              <a:sym typeface="Merriweather"/>
            </a:endParaRPr>
          </a:p>
          <a:p>
            <a:pPr indent="-355600" lvl="0" marL="457200" rtl="0" algn="l">
              <a:lnSpc>
                <a:spcPct val="115000"/>
              </a:lnSpc>
              <a:spcBef>
                <a:spcPts val="0"/>
              </a:spcBef>
              <a:spcAft>
                <a:spcPts val="0"/>
              </a:spcAft>
              <a:buClr>
                <a:srgbClr val="674EA7"/>
              </a:buClr>
              <a:buSzPts val="2000"/>
              <a:buFont typeface="Merriweather"/>
              <a:buChar char="●"/>
            </a:pPr>
            <a:r>
              <a:rPr lang="en" sz="2000">
                <a:solidFill>
                  <a:srgbClr val="674EA7"/>
                </a:solidFill>
                <a:latin typeface="Merriweather"/>
                <a:ea typeface="Merriweather"/>
                <a:cs typeface="Merriweather"/>
                <a:sym typeface="Merriweather"/>
              </a:rPr>
              <a:t>Cellular mechanisms of bicarbonate secretion</a:t>
            </a:r>
            <a:endParaRPr sz="2000">
              <a:solidFill>
                <a:srgbClr val="674EA7"/>
              </a:solidFill>
              <a:latin typeface="Merriweather"/>
              <a:ea typeface="Merriweather"/>
              <a:cs typeface="Merriweather"/>
              <a:sym typeface="Merriweather"/>
            </a:endParaRPr>
          </a:p>
          <a:p>
            <a:pPr indent="-355600" lvl="0" marL="457200" rtl="0" algn="l">
              <a:lnSpc>
                <a:spcPct val="115000"/>
              </a:lnSpc>
              <a:spcBef>
                <a:spcPts val="0"/>
              </a:spcBef>
              <a:spcAft>
                <a:spcPts val="0"/>
              </a:spcAft>
              <a:buClr>
                <a:srgbClr val="674EA7"/>
              </a:buClr>
              <a:buSzPts val="2000"/>
              <a:buFont typeface="Merriweather"/>
              <a:buChar char="●"/>
            </a:pPr>
            <a:r>
              <a:rPr lang="en" sz="2000">
                <a:solidFill>
                  <a:srgbClr val="674EA7"/>
                </a:solidFill>
                <a:latin typeface="Merriweather"/>
                <a:ea typeface="Merriweather"/>
                <a:cs typeface="Merriweather"/>
                <a:sym typeface="Merriweather"/>
              </a:rPr>
              <a:t>Cellular mechanisms of enzyme secretion</a:t>
            </a:r>
            <a:endParaRPr sz="2000">
              <a:solidFill>
                <a:srgbClr val="674EA7"/>
              </a:solidFill>
              <a:latin typeface="Merriweather"/>
              <a:ea typeface="Merriweather"/>
              <a:cs typeface="Merriweather"/>
              <a:sym typeface="Merriweather"/>
            </a:endParaRPr>
          </a:p>
          <a:p>
            <a:pPr indent="-355600" lvl="0" marL="457200" rtl="0" algn="l">
              <a:lnSpc>
                <a:spcPct val="115000"/>
              </a:lnSpc>
              <a:spcBef>
                <a:spcPts val="0"/>
              </a:spcBef>
              <a:spcAft>
                <a:spcPts val="0"/>
              </a:spcAft>
              <a:buClr>
                <a:srgbClr val="674EA7"/>
              </a:buClr>
              <a:buSzPts val="2000"/>
              <a:buFont typeface="Merriweather"/>
              <a:buChar char="●"/>
            </a:pPr>
            <a:r>
              <a:rPr lang="en" sz="2000">
                <a:solidFill>
                  <a:srgbClr val="674EA7"/>
                </a:solidFill>
                <a:latin typeface="Merriweather"/>
                <a:ea typeface="Merriweather"/>
                <a:cs typeface="Merriweather"/>
                <a:sym typeface="Merriweather"/>
              </a:rPr>
              <a:t>Activation of pancreatic enzymes</a:t>
            </a:r>
            <a:endParaRPr sz="2000">
              <a:solidFill>
                <a:srgbClr val="674EA7"/>
              </a:solidFill>
              <a:latin typeface="Merriweather"/>
              <a:ea typeface="Merriweather"/>
              <a:cs typeface="Merriweather"/>
              <a:sym typeface="Merriweather"/>
            </a:endParaRPr>
          </a:p>
          <a:p>
            <a:pPr indent="-355600" lvl="0" marL="457200" rtl="0" algn="l">
              <a:lnSpc>
                <a:spcPct val="115000"/>
              </a:lnSpc>
              <a:spcBef>
                <a:spcPts val="0"/>
              </a:spcBef>
              <a:spcAft>
                <a:spcPts val="0"/>
              </a:spcAft>
              <a:buClr>
                <a:srgbClr val="674EA7"/>
              </a:buClr>
              <a:buSzPts val="2000"/>
              <a:buFont typeface="Merriweather"/>
              <a:buChar char="●"/>
            </a:pPr>
            <a:r>
              <a:rPr lang="en" sz="2000">
                <a:solidFill>
                  <a:srgbClr val="674EA7"/>
                </a:solidFill>
                <a:latin typeface="Merriweather"/>
                <a:ea typeface="Merriweather"/>
                <a:cs typeface="Merriweather"/>
                <a:sym typeface="Merriweather"/>
              </a:rPr>
              <a:t>Hormonal &amp; neural regulation of pancreatic secretion</a:t>
            </a:r>
            <a:endParaRPr sz="2000">
              <a:solidFill>
                <a:srgbClr val="674EA7"/>
              </a:solidFill>
              <a:latin typeface="Merriweather"/>
              <a:ea typeface="Merriweather"/>
              <a:cs typeface="Merriweather"/>
              <a:sym typeface="Merriweather"/>
            </a:endParaRPr>
          </a:p>
          <a:p>
            <a:pPr indent="-355600" lvl="0" marL="457200" rtl="0" algn="l">
              <a:lnSpc>
                <a:spcPct val="115000"/>
              </a:lnSpc>
              <a:spcBef>
                <a:spcPts val="0"/>
              </a:spcBef>
              <a:spcAft>
                <a:spcPts val="0"/>
              </a:spcAft>
              <a:buClr>
                <a:srgbClr val="674EA7"/>
              </a:buClr>
              <a:buSzPts val="2000"/>
              <a:buFont typeface="Merriweather"/>
              <a:buChar char="●"/>
            </a:pPr>
            <a:r>
              <a:rPr lang="en" sz="2000">
                <a:solidFill>
                  <a:srgbClr val="674EA7"/>
                </a:solidFill>
                <a:latin typeface="Merriweather"/>
                <a:ea typeface="Merriweather"/>
                <a:cs typeface="Merriweather"/>
                <a:sym typeface="Merriweather"/>
              </a:rPr>
              <a:t>Potentiation of the secretory response</a:t>
            </a:r>
            <a:endParaRPr sz="2000">
              <a:solidFill>
                <a:srgbClr val="674EA7"/>
              </a:solidFill>
              <a:latin typeface="Merriweather"/>
              <a:ea typeface="Merriweather"/>
              <a:cs typeface="Merriweather"/>
              <a:sym typeface="Merriweather"/>
            </a:endParaRPr>
          </a:p>
          <a:p>
            <a:pPr indent="0" lvl="0" marL="0" rtl="0" algn="l">
              <a:spcBef>
                <a:spcPts val="1200"/>
              </a:spcBef>
              <a:spcAft>
                <a:spcPts val="0"/>
              </a:spcAft>
              <a:buNone/>
            </a:pPr>
            <a:r>
              <a:t/>
            </a:r>
            <a:endParaRPr sz="2000">
              <a:latin typeface="Merriweather"/>
              <a:ea typeface="Merriweather"/>
              <a:cs typeface="Merriweather"/>
              <a:sym typeface="Merriweather"/>
            </a:endParaRPr>
          </a:p>
        </p:txBody>
      </p:sp>
      <p:sp>
        <p:nvSpPr>
          <p:cNvPr id="72" name="Google Shape;72;p14"/>
          <p:cNvSpPr/>
          <p:nvPr/>
        </p:nvSpPr>
        <p:spPr>
          <a:xfrm>
            <a:off x="304525" y="6449275"/>
            <a:ext cx="13629000" cy="9185100"/>
          </a:xfrm>
          <a:prstGeom prst="rect">
            <a:avLst/>
          </a:prstGeom>
          <a:noFill/>
          <a:ln cap="flat" cmpd="sng" w="28575">
            <a:solidFill>
              <a:srgbClr val="D9EAD3"/>
            </a:solidFill>
            <a:prstDash val="dashDot"/>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73" name="Google Shape;73;p14"/>
          <p:cNvSpPr/>
          <p:nvPr/>
        </p:nvSpPr>
        <p:spPr>
          <a:xfrm>
            <a:off x="0" y="65666"/>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74" name="Google Shape;74;p14"/>
          <p:cNvSpPr/>
          <p:nvPr/>
        </p:nvSpPr>
        <p:spPr>
          <a:xfrm>
            <a:off x="656616" y="657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75" name="Google Shape;75;p14"/>
          <p:cNvSpPr/>
          <p:nvPr/>
        </p:nvSpPr>
        <p:spPr>
          <a:xfrm rot="10800000">
            <a:off x="302750" y="1222500"/>
            <a:ext cx="13446000" cy="3295800"/>
          </a:xfrm>
          <a:prstGeom prst="round1Rect">
            <a:avLst>
              <a:gd fmla="val 16667" name="adj"/>
            </a:avLst>
          </a:prstGeom>
          <a:noFill/>
          <a:ln cap="flat" cmpd="sng" w="38100">
            <a:solidFill>
              <a:srgbClr val="666666"/>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sz="1600"/>
          </a:p>
        </p:txBody>
      </p:sp>
      <p:sp>
        <p:nvSpPr>
          <p:cNvPr id="76" name="Google Shape;76;p14"/>
          <p:cNvSpPr txBox="1"/>
          <p:nvPr/>
        </p:nvSpPr>
        <p:spPr>
          <a:xfrm>
            <a:off x="11409324" y="553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Four</a:t>
            </a:r>
            <a:endParaRPr sz="3500">
              <a:latin typeface="Oswald"/>
              <a:ea typeface="Oswald"/>
              <a:cs typeface="Oswald"/>
              <a:sym typeface="Oswald"/>
            </a:endParaRPr>
          </a:p>
        </p:txBody>
      </p:sp>
      <p:sp>
        <p:nvSpPr>
          <p:cNvPr id="77" name="Google Shape;77;p14"/>
          <p:cNvSpPr/>
          <p:nvPr/>
        </p:nvSpPr>
        <p:spPr>
          <a:xfrm>
            <a:off x="780250" y="870041"/>
            <a:ext cx="13446000" cy="4335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78" name="Google Shape;78;p14"/>
          <p:cNvSpPr/>
          <p:nvPr/>
        </p:nvSpPr>
        <p:spPr>
          <a:xfrm>
            <a:off x="283700" y="870041"/>
            <a:ext cx="1887300" cy="433500"/>
          </a:xfrm>
          <a:prstGeom prst="rect">
            <a:avLst/>
          </a:prstGeom>
          <a:solidFill>
            <a:srgbClr val="666666"/>
          </a:solidFill>
          <a:ln cap="flat" cmpd="sng" w="9525">
            <a:solidFill>
              <a:srgbClr val="A3A3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4"/>
          <p:cNvSpPr txBox="1"/>
          <p:nvPr/>
        </p:nvSpPr>
        <p:spPr>
          <a:xfrm>
            <a:off x="331315" y="860941"/>
            <a:ext cx="1887300" cy="4335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2800">
                <a:solidFill>
                  <a:srgbClr val="FFFFFF"/>
                </a:solidFill>
                <a:latin typeface="Oswald"/>
                <a:ea typeface="Oswald"/>
                <a:cs typeface="Oswald"/>
                <a:sym typeface="Oswald"/>
              </a:rPr>
              <a:t>OBJECTIVES</a:t>
            </a:r>
            <a:endParaRPr sz="2800">
              <a:solidFill>
                <a:srgbClr val="FFFFFF"/>
              </a:solidFill>
              <a:latin typeface="Oswald"/>
              <a:ea typeface="Oswald"/>
              <a:cs typeface="Oswald"/>
              <a:sym typeface="Oswald"/>
            </a:endParaRPr>
          </a:p>
        </p:txBody>
      </p:sp>
      <p:sp>
        <p:nvSpPr>
          <p:cNvPr id="80" name="Google Shape;80;p14"/>
          <p:cNvSpPr txBox="1"/>
          <p:nvPr/>
        </p:nvSpPr>
        <p:spPr>
          <a:xfrm>
            <a:off x="188014" y="168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1</a:t>
            </a:r>
            <a:endParaRPr sz="4500">
              <a:solidFill>
                <a:srgbClr val="FFFFFF"/>
              </a:solidFill>
              <a:latin typeface="Oswald"/>
              <a:ea typeface="Oswald"/>
              <a:cs typeface="Oswald"/>
              <a:sym typeface="Oswald"/>
            </a:endParaRPr>
          </a:p>
        </p:txBody>
      </p:sp>
      <p:sp>
        <p:nvSpPr>
          <p:cNvPr id="81" name="Google Shape;81;p14"/>
          <p:cNvSpPr txBox="1"/>
          <p:nvPr/>
        </p:nvSpPr>
        <p:spPr>
          <a:xfrm>
            <a:off x="929925" y="16800"/>
            <a:ext cx="96690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400">
                <a:solidFill>
                  <a:srgbClr val="FFFFFF"/>
                </a:solidFill>
                <a:latin typeface="Oswald"/>
                <a:ea typeface="Oswald"/>
                <a:cs typeface="Oswald"/>
                <a:sym typeface="Oswald"/>
              </a:rPr>
              <a:t>PHYSIOLOGY OF THE PANCREAS </a:t>
            </a:r>
            <a:endParaRPr sz="3400">
              <a:solidFill>
                <a:srgbClr val="FFFFFF"/>
              </a:solidFill>
              <a:latin typeface="Oswald"/>
              <a:ea typeface="Oswald"/>
              <a:cs typeface="Oswald"/>
              <a:sym typeface="Oswald"/>
            </a:endParaRPr>
          </a:p>
        </p:txBody>
      </p:sp>
      <p:sp>
        <p:nvSpPr>
          <p:cNvPr id="82" name="Google Shape;82;p14"/>
          <p:cNvSpPr txBox="1"/>
          <p:nvPr/>
        </p:nvSpPr>
        <p:spPr>
          <a:xfrm>
            <a:off x="479850" y="4754700"/>
            <a:ext cx="13137300" cy="245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Oswald"/>
                <a:ea typeface="Oswald"/>
                <a:cs typeface="Oswald"/>
                <a:sym typeface="Oswald"/>
              </a:rPr>
              <a:t>    </a:t>
            </a:r>
            <a:r>
              <a:rPr lang="en" sz="4000">
                <a:highlight>
                  <a:srgbClr val="D9EAD3"/>
                </a:highlight>
                <a:latin typeface="Oswald"/>
                <a:ea typeface="Oswald"/>
                <a:cs typeface="Oswald"/>
                <a:sym typeface="Oswald"/>
              </a:rPr>
              <a:t>P</a:t>
            </a:r>
            <a:r>
              <a:rPr lang="en" sz="4000">
                <a:highlight>
                  <a:srgbClr val="D9EAD3"/>
                </a:highlight>
                <a:latin typeface="Oswald"/>
                <a:ea typeface="Oswald"/>
                <a:cs typeface="Oswald"/>
                <a:sym typeface="Oswald"/>
              </a:rPr>
              <a:t>ancreas</a:t>
            </a:r>
            <a:endParaRPr sz="4000">
              <a:solidFill>
                <a:schemeClr val="dk1"/>
              </a:solidFill>
              <a:highlight>
                <a:srgbClr val="D9EAD3"/>
              </a:highlight>
              <a:latin typeface="Merriweather"/>
              <a:ea typeface="Merriweather"/>
              <a:cs typeface="Merriweather"/>
              <a:sym typeface="Merriweather"/>
            </a:endParaRPr>
          </a:p>
          <a:p>
            <a:pPr indent="0" lvl="0" marL="0" rtl="0" algn="l">
              <a:lnSpc>
                <a:spcPct val="120000"/>
              </a:lnSpc>
              <a:spcBef>
                <a:spcPts val="0"/>
              </a:spcBef>
              <a:spcAft>
                <a:spcPts val="0"/>
              </a:spcAft>
              <a:buNone/>
            </a:pPr>
            <a:r>
              <a:rPr lang="en" sz="2400">
                <a:solidFill>
                  <a:schemeClr val="dk1"/>
                </a:solidFill>
                <a:latin typeface="Merriweather"/>
                <a:ea typeface="Merriweather"/>
                <a:cs typeface="Merriweather"/>
                <a:sym typeface="Merriweather"/>
              </a:rPr>
              <a:t>Lying</a:t>
            </a:r>
            <a:r>
              <a:rPr lang="en" sz="2400">
                <a:solidFill>
                  <a:schemeClr val="dk1"/>
                </a:solidFill>
                <a:latin typeface="Merriweather"/>
                <a:ea typeface="Merriweather"/>
                <a:cs typeface="Merriweather"/>
                <a:sym typeface="Merriweather"/>
              </a:rPr>
              <a:t> parallel to and beneath the stomach, it is a large compound gland with most of its internal structure similar to that of the salivary glands. It is composed of:</a:t>
            </a:r>
            <a:endParaRPr sz="2400">
              <a:solidFill>
                <a:schemeClr val="dk1"/>
              </a:solidFill>
              <a:latin typeface="Merriweather"/>
              <a:ea typeface="Merriweather"/>
              <a:cs typeface="Merriweather"/>
              <a:sym typeface="Merriweather"/>
            </a:endParaRPr>
          </a:p>
          <a:p>
            <a:pPr indent="0" lvl="0" marL="0" rtl="0" algn="l">
              <a:spcBef>
                <a:spcPts val="0"/>
              </a:spcBef>
              <a:spcAft>
                <a:spcPts val="0"/>
              </a:spcAft>
              <a:buNone/>
            </a:pPr>
            <a:r>
              <a:t/>
            </a:r>
            <a:endParaRPr sz="2400">
              <a:latin typeface="Merriweather"/>
              <a:ea typeface="Merriweather"/>
              <a:cs typeface="Merriweather"/>
              <a:sym typeface="Merriweather"/>
            </a:endParaRPr>
          </a:p>
        </p:txBody>
      </p:sp>
      <p:sp>
        <p:nvSpPr>
          <p:cNvPr id="83" name="Google Shape;83;p14"/>
          <p:cNvSpPr/>
          <p:nvPr/>
        </p:nvSpPr>
        <p:spPr>
          <a:xfrm>
            <a:off x="1212619" y="6575516"/>
            <a:ext cx="11331900" cy="106800"/>
          </a:xfrm>
          <a:prstGeom prst="flowChartAlternateProcess">
            <a:avLst/>
          </a:prstGeom>
          <a:solidFill>
            <a:srgbClr val="93C47D"/>
          </a:solidFill>
          <a:ln cap="flat" cmpd="sng" w="9525">
            <a:solidFill>
              <a:schemeClr val="dk2"/>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84" name="Google Shape;84;p14"/>
          <p:cNvSpPr/>
          <p:nvPr/>
        </p:nvSpPr>
        <p:spPr>
          <a:xfrm>
            <a:off x="7246600" y="8821838"/>
            <a:ext cx="6220500" cy="6566700"/>
          </a:xfrm>
          <a:prstGeom prst="rect">
            <a:avLst/>
          </a:prstGeom>
          <a:noFill/>
          <a:ln cap="flat" cmpd="sng" w="28575">
            <a:solidFill>
              <a:srgbClr val="93C47D"/>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85" name="Google Shape;85;p14"/>
          <p:cNvSpPr/>
          <p:nvPr/>
        </p:nvSpPr>
        <p:spPr>
          <a:xfrm>
            <a:off x="687925" y="8793675"/>
            <a:ext cx="6360600" cy="6594900"/>
          </a:xfrm>
          <a:prstGeom prst="rect">
            <a:avLst/>
          </a:prstGeom>
          <a:noFill/>
          <a:ln cap="flat" cmpd="sng" w="28575">
            <a:solidFill>
              <a:srgbClr val="93C47D"/>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86" name="Google Shape;86;p14"/>
          <p:cNvSpPr txBox="1"/>
          <p:nvPr/>
        </p:nvSpPr>
        <p:spPr>
          <a:xfrm>
            <a:off x="7246475" y="8793650"/>
            <a:ext cx="6220500" cy="5156100"/>
          </a:xfrm>
          <a:prstGeom prst="rect">
            <a:avLst/>
          </a:prstGeom>
          <a:noFill/>
          <a:ln>
            <a:noFill/>
          </a:ln>
        </p:spPr>
        <p:txBody>
          <a:bodyPr anchorCtr="0" anchor="t" bIns="242375" lIns="242375" spcFirstLastPara="1" rIns="242375" wrap="square" tIns="242375">
            <a:noAutofit/>
          </a:bodyPr>
          <a:lstStyle/>
          <a:p>
            <a:pPr indent="0" lvl="0" marL="0" rtl="0" algn="ctr">
              <a:spcBef>
                <a:spcPts val="0"/>
              </a:spcBef>
              <a:spcAft>
                <a:spcPts val="0"/>
              </a:spcAft>
              <a:buNone/>
            </a:pPr>
            <a:r>
              <a:rPr lang="en" sz="3700">
                <a:solidFill>
                  <a:srgbClr val="93C47D"/>
                </a:solidFill>
                <a:latin typeface="Oswald"/>
                <a:ea typeface="Oswald"/>
                <a:cs typeface="Oswald"/>
                <a:sym typeface="Oswald"/>
              </a:rPr>
              <a:t>Exocrine portion 95%</a:t>
            </a:r>
            <a:endParaRPr sz="3700">
              <a:solidFill>
                <a:srgbClr val="93C47D"/>
              </a:solidFill>
              <a:latin typeface="Oswald"/>
              <a:ea typeface="Oswald"/>
              <a:cs typeface="Oswald"/>
              <a:sym typeface="Oswald"/>
            </a:endParaRPr>
          </a:p>
          <a:p>
            <a:pPr indent="0" lvl="0" marL="0" rtl="0" algn="ctr">
              <a:lnSpc>
                <a:spcPct val="108000"/>
              </a:lnSpc>
              <a:spcBef>
                <a:spcPts val="800"/>
              </a:spcBef>
              <a:spcAft>
                <a:spcPts val="0"/>
              </a:spcAft>
              <a:buNone/>
            </a:pPr>
            <a:r>
              <a:rPr b="1" lang="en" sz="2400">
                <a:latin typeface="Merriweather"/>
                <a:ea typeface="Merriweather"/>
                <a:cs typeface="Merriweather"/>
                <a:sym typeface="Merriweather"/>
              </a:rPr>
              <a:t>(Acinar gland tissues) </a:t>
            </a:r>
            <a:endParaRPr b="1" sz="2400">
              <a:latin typeface="Merriweather"/>
              <a:ea typeface="Merriweather"/>
              <a:cs typeface="Merriweather"/>
              <a:sym typeface="Merriweather"/>
            </a:endParaRPr>
          </a:p>
          <a:p>
            <a:pPr indent="0" lvl="0" marL="0" rtl="0" algn="ctr">
              <a:lnSpc>
                <a:spcPct val="138000"/>
              </a:lnSpc>
              <a:spcBef>
                <a:spcPts val="0"/>
              </a:spcBef>
              <a:spcAft>
                <a:spcPts val="0"/>
              </a:spcAft>
              <a:buNone/>
            </a:pPr>
            <a:r>
              <a:rPr lang="en" sz="2400">
                <a:latin typeface="Merriweather"/>
                <a:ea typeface="Merriweather"/>
                <a:cs typeface="Merriweather"/>
                <a:sym typeface="Merriweather"/>
              </a:rPr>
              <a:t>Made of acinar &amp; ductal cells.</a:t>
            </a:r>
            <a:r>
              <a:rPr baseline="30000" lang="en" sz="2400">
                <a:latin typeface="Merriweather"/>
                <a:ea typeface="Merriweather"/>
                <a:cs typeface="Merriweather"/>
                <a:sym typeface="Merriweather"/>
              </a:rPr>
              <a:t>1</a:t>
            </a:r>
            <a:endParaRPr baseline="30000" sz="2400">
              <a:latin typeface="Merriweather"/>
              <a:ea typeface="Merriweather"/>
              <a:cs typeface="Merriweather"/>
              <a:sym typeface="Merriweather"/>
            </a:endParaRPr>
          </a:p>
          <a:p>
            <a:pPr indent="0" lvl="0" marL="0" rtl="0" algn="ctr">
              <a:lnSpc>
                <a:spcPct val="138000"/>
              </a:lnSpc>
              <a:spcBef>
                <a:spcPts val="0"/>
              </a:spcBef>
              <a:spcAft>
                <a:spcPts val="0"/>
              </a:spcAft>
              <a:buNone/>
            </a:pPr>
            <a:r>
              <a:rPr lang="en" sz="2400">
                <a:latin typeface="Merriweather"/>
                <a:ea typeface="Merriweather"/>
                <a:cs typeface="Merriweather"/>
                <a:sym typeface="Merriweather"/>
              </a:rPr>
              <a:t>secretes</a:t>
            </a:r>
            <a:r>
              <a:rPr lang="en" sz="2400">
                <a:latin typeface="Merriweather"/>
                <a:ea typeface="Merriweather"/>
                <a:cs typeface="Merriweather"/>
                <a:sym typeface="Merriweather"/>
              </a:rPr>
              <a:t> digestive enzymes, HCO</a:t>
            </a:r>
            <a:r>
              <a:rPr baseline="-25000" lang="en" sz="2400">
                <a:latin typeface="Merriweather"/>
                <a:ea typeface="Merriweather"/>
                <a:cs typeface="Merriweather"/>
                <a:sym typeface="Merriweather"/>
              </a:rPr>
              <a:t>3</a:t>
            </a:r>
            <a:r>
              <a:rPr baseline="30000" lang="en" sz="2400">
                <a:latin typeface="Merriweather"/>
                <a:ea typeface="Merriweather"/>
                <a:cs typeface="Merriweather"/>
                <a:sym typeface="Merriweather"/>
              </a:rPr>
              <a:t>-</a:t>
            </a:r>
            <a:r>
              <a:rPr lang="en" sz="2400">
                <a:latin typeface="Merriweather"/>
                <a:ea typeface="Merriweather"/>
                <a:cs typeface="Merriweather"/>
                <a:sym typeface="Merriweather"/>
              </a:rPr>
              <a:t> and water into the duodenum </a:t>
            </a:r>
            <a:r>
              <a:rPr lang="en" sz="2400">
                <a:solidFill>
                  <a:schemeClr val="dk1"/>
                </a:solidFill>
                <a:latin typeface="Merriweather"/>
                <a:ea typeface="Merriweather"/>
                <a:cs typeface="Merriweather"/>
                <a:sym typeface="Merriweather"/>
              </a:rPr>
              <a:t>.</a:t>
            </a:r>
            <a:endParaRPr sz="900">
              <a:solidFill>
                <a:schemeClr val="dk1"/>
              </a:solidFill>
            </a:endParaRPr>
          </a:p>
          <a:p>
            <a:pPr indent="0" lvl="0" marL="0" rtl="0" algn="ctr">
              <a:spcBef>
                <a:spcPts val="0"/>
              </a:spcBef>
              <a:spcAft>
                <a:spcPts val="0"/>
              </a:spcAft>
              <a:buNone/>
            </a:pPr>
            <a:r>
              <a:t/>
            </a:r>
            <a:endParaRPr sz="2900">
              <a:latin typeface="Merriweather"/>
              <a:ea typeface="Merriweather"/>
              <a:cs typeface="Merriweather"/>
              <a:sym typeface="Merriweather"/>
            </a:endParaRPr>
          </a:p>
        </p:txBody>
      </p:sp>
      <p:sp>
        <p:nvSpPr>
          <p:cNvPr id="87" name="Google Shape;87;p14"/>
          <p:cNvSpPr txBox="1"/>
          <p:nvPr/>
        </p:nvSpPr>
        <p:spPr>
          <a:xfrm>
            <a:off x="687925" y="8793675"/>
            <a:ext cx="6220500" cy="4760400"/>
          </a:xfrm>
          <a:prstGeom prst="rect">
            <a:avLst/>
          </a:prstGeom>
          <a:noFill/>
          <a:ln>
            <a:noFill/>
          </a:ln>
        </p:spPr>
        <p:txBody>
          <a:bodyPr anchorCtr="0" anchor="t" bIns="242375" lIns="242375" spcFirstLastPara="1" rIns="242375" wrap="square" tIns="242375">
            <a:noAutofit/>
          </a:bodyPr>
          <a:lstStyle/>
          <a:p>
            <a:pPr indent="0" lvl="0" marL="0" rtl="0" algn="ctr">
              <a:spcBef>
                <a:spcPts val="0"/>
              </a:spcBef>
              <a:spcAft>
                <a:spcPts val="0"/>
              </a:spcAft>
              <a:buNone/>
            </a:pPr>
            <a:r>
              <a:rPr lang="en" sz="3700">
                <a:solidFill>
                  <a:srgbClr val="93C47D"/>
                </a:solidFill>
                <a:latin typeface="Oswald"/>
                <a:ea typeface="Oswald"/>
                <a:cs typeface="Oswald"/>
                <a:sym typeface="Oswald"/>
              </a:rPr>
              <a:t>Endocrine portion 1-2%</a:t>
            </a:r>
            <a:endParaRPr sz="3700">
              <a:solidFill>
                <a:srgbClr val="93C47D"/>
              </a:solidFill>
              <a:latin typeface="Oswald"/>
              <a:ea typeface="Oswald"/>
              <a:cs typeface="Oswald"/>
              <a:sym typeface="Oswald"/>
            </a:endParaRPr>
          </a:p>
          <a:p>
            <a:pPr indent="0" lvl="0" marL="0" rtl="0" algn="ctr">
              <a:lnSpc>
                <a:spcPct val="138000"/>
              </a:lnSpc>
              <a:spcBef>
                <a:spcPts val="0"/>
              </a:spcBef>
              <a:spcAft>
                <a:spcPts val="0"/>
              </a:spcAft>
              <a:buNone/>
            </a:pPr>
            <a:r>
              <a:rPr b="1" lang="en" sz="2400">
                <a:latin typeface="Merriweather"/>
                <a:ea typeface="Merriweather"/>
                <a:cs typeface="Merriweather"/>
                <a:sym typeface="Merriweather"/>
              </a:rPr>
              <a:t>(Made of Islets of Langerhans)</a:t>
            </a:r>
            <a:endParaRPr b="1" sz="2400">
              <a:latin typeface="Merriweather"/>
              <a:ea typeface="Merriweather"/>
              <a:cs typeface="Merriweather"/>
              <a:sym typeface="Merriweather"/>
            </a:endParaRPr>
          </a:p>
          <a:p>
            <a:pPr indent="0" lvl="0" marL="0" rtl="0" algn="ctr">
              <a:lnSpc>
                <a:spcPct val="138000"/>
              </a:lnSpc>
              <a:spcBef>
                <a:spcPts val="0"/>
              </a:spcBef>
              <a:spcAft>
                <a:spcPts val="0"/>
              </a:spcAft>
              <a:buNone/>
            </a:pPr>
            <a:r>
              <a:rPr lang="en" sz="2400">
                <a:latin typeface="Merriweather"/>
                <a:ea typeface="Merriweather"/>
                <a:cs typeface="Merriweather"/>
                <a:sym typeface="Merriweather"/>
              </a:rPr>
              <a:t>Secrete </a:t>
            </a:r>
            <a:r>
              <a:rPr lang="en" sz="2400">
                <a:latin typeface="Merriweather"/>
                <a:ea typeface="Merriweather"/>
                <a:cs typeface="Merriweather"/>
                <a:sym typeface="Merriweather"/>
              </a:rPr>
              <a:t>hormones</a:t>
            </a:r>
            <a:r>
              <a:rPr lang="en" sz="2400">
                <a:latin typeface="Merriweather"/>
                <a:ea typeface="Merriweather"/>
                <a:cs typeface="Merriweather"/>
                <a:sym typeface="Merriweather"/>
              </a:rPr>
              <a:t> into the blood</a:t>
            </a:r>
            <a:endParaRPr sz="2400">
              <a:latin typeface="Merriweather"/>
              <a:ea typeface="Merriweather"/>
              <a:cs typeface="Merriweather"/>
              <a:sym typeface="Merriweather"/>
            </a:endParaRPr>
          </a:p>
          <a:p>
            <a:pPr indent="-381000" lvl="0" marL="457200" rtl="0" algn="ctr">
              <a:lnSpc>
                <a:spcPct val="138000"/>
              </a:lnSpc>
              <a:spcBef>
                <a:spcPts val="0"/>
              </a:spcBef>
              <a:spcAft>
                <a:spcPts val="0"/>
              </a:spcAft>
              <a:buSzPts val="2400"/>
              <a:buFont typeface="Merriweather"/>
              <a:buChar char="●"/>
            </a:pPr>
            <a:r>
              <a:rPr lang="en" sz="2400">
                <a:latin typeface="Merriweather"/>
                <a:ea typeface="Merriweather"/>
                <a:cs typeface="Merriweather"/>
                <a:sym typeface="Merriweather"/>
              </a:rPr>
              <a:t>Insulin (beta cells; 60%)</a:t>
            </a:r>
            <a:endParaRPr sz="2400">
              <a:latin typeface="Merriweather"/>
              <a:ea typeface="Merriweather"/>
              <a:cs typeface="Merriweather"/>
              <a:sym typeface="Merriweather"/>
            </a:endParaRPr>
          </a:p>
          <a:p>
            <a:pPr indent="-381000" lvl="0" marL="457200" rtl="0" algn="ctr">
              <a:lnSpc>
                <a:spcPct val="138000"/>
              </a:lnSpc>
              <a:spcBef>
                <a:spcPts val="0"/>
              </a:spcBef>
              <a:spcAft>
                <a:spcPts val="0"/>
              </a:spcAft>
              <a:buSzPts val="2400"/>
              <a:buFont typeface="Merriweather"/>
              <a:buChar char="●"/>
            </a:pPr>
            <a:r>
              <a:rPr lang="en" sz="2400">
                <a:latin typeface="Merriweather"/>
                <a:ea typeface="Merriweather"/>
                <a:cs typeface="Merriweather"/>
                <a:sym typeface="Merriweather"/>
              </a:rPr>
              <a:t>Glucagon (alpha cells; 25%)</a:t>
            </a:r>
            <a:endParaRPr sz="2400">
              <a:latin typeface="Merriweather"/>
              <a:ea typeface="Merriweather"/>
              <a:cs typeface="Merriweather"/>
              <a:sym typeface="Merriweather"/>
            </a:endParaRPr>
          </a:p>
          <a:p>
            <a:pPr indent="-381000" lvl="0" marL="457200" rtl="0" algn="ctr">
              <a:lnSpc>
                <a:spcPct val="138000"/>
              </a:lnSpc>
              <a:spcBef>
                <a:spcPts val="0"/>
              </a:spcBef>
              <a:spcAft>
                <a:spcPts val="0"/>
              </a:spcAft>
              <a:buSzPts val="2400"/>
              <a:buFont typeface="Merriweather"/>
              <a:buChar char="●"/>
            </a:pPr>
            <a:r>
              <a:rPr lang="en" sz="2400">
                <a:latin typeface="Merriweather"/>
                <a:ea typeface="Merriweather"/>
                <a:cs typeface="Merriweather"/>
                <a:sym typeface="Merriweather"/>
              </a:rPr>
              <a:t>Somatostatin (delta cells; 10%).</a:t>
            </a:r>
            <a:endParaRPr sz="2400">
              <a:latin typeface="Merriweather"/>
              <a:ea typeface="Merriweather"/>
              <a:cs typeface="Merriweather"/>
              <a:sym typeface="Merriweather"/>
            </a:endParaRPr>
          </a:p>
        </p:txBody>
      </p:sp>
      <p:sp>
        <p:nvSpPr>
          <p:cNvPr id="88" name="Google Shape;88;p14"/>
          <p:cNvSpPr/>
          <p:nvPr/>
        </p:nvSpPr>
        <p:spPr>
          <a:xfrm>
            <a:off x="3010800" y="6674450"/>
            <a:ext cx="106800" cy="2119200"/>
          </a:xfrm>
          <a:prstGeom prst="rect">
            <a:avLst/>
          </a:prstGeom>
          <a:solidFill>
            <a:srgbClr val="93C47D"/>
          </a:solidFill>
          <a:ln>
            <a:noFill/>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89" name="Google Shape;89;p14"/>
          <p:cNvSpPr/>
          <p:nvPr/>
        </p:nvSpPr>
        <p:spPr>
          <a:xfrm flipH="1">
            <a:off x="11037250" y="6575525"/>
            <a:ext cx="106800" cy="2218200"/>
          </a:xfrm>
          <a:prstGeom prst="rect">
            <a:avLst/>
          </a:prstGeom>
          <a:solidFill>
            <a:srgbClr val="93C47D"/>
          </a:solidFill>
          <a:ln>
            <a:noFill/>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pic>
        <p:nvPicPr>
          <p:cNvPr id="90" name="Google Shape;90;p14"/>
          <p:cNvPicPr preferRelativeResize="0"/>
          <p:nvPr/>
        </p:nvPicPr>
        <p:blipFill>
          <a:blip r:embed="rId3">
            <a:alphaModFix/>
          </a:blip>
          <a:stretch>
            <a:fillRect/>
          </a:stretch>
        </p:blipFill>
        <p:spPr>
          <a:xfrm>
            <a:off x="2016888" y="12093564"/>
            <a:ext cx="3562575" cy="2873062"/>
          </a:xfrm>
          <a:prstGeom prst="rect">
            <a:avLst/>
          </a:prstGeom>
          <a:noFill/>
          <a:ln cap="flat" cmpd="sng" w="9525">
            <a:solidFill>
              <a:srgbClr val="000000"/>
            </a:solidFill>
            <a:prstDash val="solid"/>
            <a:round/>
            <a:headEnd len="sm" w="sm" type="none"/>
            <a:tailEnd len="sm" w="sm" type="none"/>
          </a:ln>
        </p:spPr>
      </p:pic>
      <p:sp>
        <p:nvSpPr>
          <p:cNvPr id="91" name="Google Shape;91;p14"/>
          <p:cNvSpPr/>
          <p:nvPr/>
        </p:nvSpPr>
        <p:spPr>
          <a:xfrm>
            <a:off x="461323" y="4925274"/>
            <a:ext cx="468600" cy="433500"/>
          </a:xfrm>
          <a:prstGeom prst="rect">
            <a:avLst/>
          </a:prstGeom>
          <a:solidFill>
            <a:srgbClr val="93C47D"/>
          </a:solidFill>
          <a:ln cap="flat" cmpd="sng" w="9525">
            <a:solidFill>
              <a:srgbClr val="B7B7B7"/>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E69138"/>
              </a:solidFill>
            </a:endParaRPr>
          </a:p>
        </p:txBody>
      </p:sp>
      <p:pic>
        <p:nvPicPr>
          <p:cNvPr id="92" name="Google Shape;92;p14"/>
          <p:cNvPicPr preferRelativeResize="0"/>
          <p:nvPr/>
        </p:nvPicPr>
        <p:blipFill rotWithShape="1">
          <a:blip r:embed="rId4">
            <a:alphaModFix/>
          </a:blip>
          <a:srcRect b="1713" l="813" r="0" t="5668"/>
          <a:stretch/>
        </p:blipFill>
        <p:spPr>
          <a:xfrm>
            <a:off x="7624500" y="11975075"/>
            <a:ext cx="5509350" cy="2960700"/>
          </a:xfrm>
          <a:prstGeom prst="rect">
            <a:avLst/>
          </a:prstGeom>
          <a:noFill/>
          <a:ln cap="flat" cmpd="sng" w="9525">
            <a:solidFill>
              <a:schemeClr val="dk2"/>
            </a:solidFill>
            <a:prstDash val="solid"/>
            <a:round/>
            <a:headEnd len="sm" w="sm" type="none"/>
            <a:tailEnd len="sm" w="sm" type="none"/>
          </a:ln>
        </p:spPr>
      </p:pic>
      <p:sp>
        <p:nvSpPr>
          <p:cNvPr id="93" name="Google Shape;93;p14"/>
          <p:cNvSpPr txBox="1"/>
          <p:nvPr/>
        </p:nvSpPr>
        <p:spPr>
          <a:xfrm>
            <a:off x="348325" y="15713400"/>
            <a:ext cx="13446000" cy="3295800"/>
          </a:xfrm>
          <a:prstGeom prst="rect">
            <a:avLst/>
          </a:prstGeom>
          <a:noFill/>
          <a:ln>
            <a:noFill/>
          </a:ln>
        </p:spPr>
        <p:txBody>
          <a:bodyPr anchorCtr="0" anchor="t" bIns="91425" lIns="91425" spcFirstLastPara="1" rIns="91425" wrap="square" tIns="91425">
            <a:noAutofit/>
          </a:bodyPr>
          <a:lstStyle/>
          <a:p>
            <a:pPr indent="-355600" lvl="0" marL="457200" rtl="0" algn="l">
              <a:lnSpc>
                <a:spcPct val="150000"/>
              </a:lnSpc>
              <a:spcBef>
                <a:spcPts val="1200"/>
              </a:spcBef>
              <a:spcAft>
                <a:spcPts val="0"/>
              </a:spcAft>
              <a:buClr>
                <a:srgbClr val="D9EAD3"/>
              </a:buClr>
              <a:buSzPts val="2000"/>
              <a:buFont typeface="Merriweather"/>
              <a:buChar char="●"/>
            </a:pPr>
            <a:r>
              <a:rPr lang="en" sz="2000">
                <a:solidFill>
                  <a:schemeClr val="dk1"/>
                </a:solidFill>
                <a:latin typeface="Merriweather"/>
                <a:ea typeface="Merriweather"/>
                <a:cs typeface="Merriweather"/>
                <a:sym typeface="Merriweather"/>
              </a:rPr>
              <a:t>The pancreatic digestive enzymes are secreted by </a:t>
            </a:r>
            <a:r>
              <a:rPr b="1" lang="en" sz="2000">
                <a:solidFill>
                  <a:schemeClr val="dk1"/>
                </a:solidFill>
                <a:highlight>
                  <a:srgbClr val="D9EAD3"/>
                </a:highlight>
                <a:latin typeface="Merriweather"/>
                <a:ea typeface="Merriweather"/>
                <a:cs typeface="Merriweather"/>
                <a:sym typeface="Merriweather"/>
              </a:rPr>
              <a:t>pancreatic acini</a:t>
            </a:r>
            <a:r>
              <a:rPr b="1" lang="en" sz="2000">
                <a:solidFill>
                  <a:schemeClr val="dk1"/>
                </a:solidFill>
                <a:latin typeface="Merriweather"/>
                <a:ea typeface="Merriweather"/>
                <a:cs typeface="Merriweather"/>
                <a:sym typeface="Merriweather"/>
              </a:rPr>
              <a:t>.</a:t>
            </a:r>
            <a:endParaRPr sz="2000">
              <a:latin typeface="Merriweather"/>
              <a:ea typeface="Merriweather"/>
              <a:cs typeface="Merriweather"/>
              <a:sym typeface="Merriweather"/>
            </a:endParaRPr>
          </a:p>
          <a:p>
            <a:pPr indent="-355600" lvl="0" marL="457200" rtl="0" algn="l">
              <a:lnSpc>
                <a:spcPct val="150000"/>
              </a:lnSpc>
              <a:spcBef>
                <a:spcPts val="0"/>
              </a:spcBef>
              <a:spcAft>
                <a:spcPts val="0"/>
              </a:spcAft>
              <a:buClr>
                <a:srgbClr val="D9EAD3"/>
              </a:buClr>
              <a:buSzPts val="2000"/>
              <a:buFont typeface="Merriweather"/>
              <a:buChar char="●"/>
            </a:pPr>
            <a:r>
              <a:rPr lang="en" sz="2000">
                <a:latin typeface="Merriweather"/>
                <a:ea typeface="Merriweather"/>
                <a:cs typeface="Merriweather"/>
                <a:sym typeface="Merriweather"/>
              </a:rPr>
              <a:t>Large volumes of sodium bicarbonate solution are secreted by the </a:t>
            </a:r>
            <a:r>
              <a:rPr b="1" lang="en" sz="2000">
                <a:highlight>
                  <a:srgbClr val="D9EAD3"/>
                </a:highlight>
                <a:latin typeface="Merriweather"/>
                <a:ea typeface="Merriweather"/>
                <a:cs typeface="Merriweather"/>
                <a:sym typeface="Merriweather"/>
              </a:rPr>
              <a:t>small ductules</a:t>
            </a:r>
            <a:r>
              <a:rPr b="1" lang="en" sz="2000">
                <a:latin typeface="Merriweather"/>
                <a:ea typeface="Merriweather"/>
                <a:cs typeface="Merriweather"/>
                <a:sym typeface="Merriweather"/>
              </a:rPr>
              <a:t> </a:t>
            </a:r>
            <a:r>
              <a:rPr lang="en" sz="2000">
                <a:latin typeface="Merriweather"/>
                <a:ea typeface="Merriweather"/>
                <a:cs typeface="Merriweather"/>
                <a:sym typeface="Merriweather"/>
              </a:rPr>
              <a:t>and </a:t>
            </a:r>
            <a:r>
              <a:rPr b="1" lang="en" sz="2000">
                <a:highlight>
                  <a:srgbClr val="D9EAD3"/>
                </a:highlight>
                <a:latin typeface="Merriweather"/>
                <a:ea typeface="Merriweather"/>
                <a:cs typeface="Merriweather"/>
                <a:sym typeface="Merriweather"/>
              </a:rPr>
              <a:t>larger ducts</a:t>
            </a:r>
            <a:r>
              <a:rPr b="1" lang="en" sz="2000">
                <a:latin typeface="Merriweather"/>
                <a:ea typeface="Merriweather"/>
                <a:cs typeface="Merriweather"/>
                <a:sym typeface="Merriweather"/>
              </a:rPr>
              <a:t> </a:t>
            </a:r>
            <a:r>
              <a:rPr lang="en" sz="2000">
                <a:latin typeface="Merriweather"/>
                <a:ea typeface="Merriweather"/>
                <a:cs typeface="Merriweather"/>
                <a:sym typeface="Merriweather"/>
              </a:rPr>
              <a:t>leading from the acini.</a:t>
            </a:r>
            <a:endParaRPr sz="2000">
              <a:latin typeface="Merriweather"/>
              <a:ea typeface="Merriweather"/>
              <a:cs typeface="Merriweather"/>
              <a:sym typeface="Merriweather"/>
            </a:endParaRPr>
          </a:p>
          <a:p>
            <a:pPr indent="-355600" lvl="0" marL="457200" rtl="0" algn="l">
              <a:lnSpc>
                <a:spcPct val="150000"/>
              </a:lnSpc>
              <a:spcBef>
                <a:spcPts val="0"/>
              </a:spcBef>
              <a:spcAft>
                <a:spcPts val="0"/>
              </a:spcAft>
              <a:buClr>
                <a:srgbClr val="D9EAD3"/>
              </a:buClr>
              <a:buSzPts val="2000"/>
              <a:buFont typeface="Merriweather"/>
              <a:buChar char="●"/>
            </a:pPr>
            <a:r>
              <a:rPr lang="en" sz="2000">
                <a:highlight>
                  <a:srgbClr val="D9EAD3"/>
                </a:highlight>
                <a:latin typeface="Merriweather"/>
                <a:ea typeface="Merriweather"/>
                <a:cs typeface="Merriweather"/>
                <a:sym typeface="Merriweather"/>
              </a:rPr>
              <a:t>Pancreatic juice</a:t>
            </a:r>
            <a:r>
              <a:rPr lang="en" sz="2000">
                <a:latin typeface="Merriweather"/>
                <a:ea typeface="Merriweather"/>
                <a:cs typeface="Merriweather"/>
                <a:sym typeface="Merriweather"/>
              </a:rPr>
              <a:t> is secreted in response to the presence of chyme in the upper portions of the small intestine.</a:t>
            </a:r>
            <a:endParaRPr sz="2000">
              <a:latin typeface="Merriweather"/>
              <a:ea typeface="Merriweather"/>
              <a:cs typeface="Merriweather"/>
              <a:sym typeface="Merriweather"/>
            </a:endParaRPr>
          </a:p>
          <a:p>
            <a:pPr indent="-355600" lvl="0" marL="457200" rtl="0" algn="l">
              <a:lnSpc>
                <a:spcPct val="150000"/>
              </a:lnSpc>
              <a:spcBef>
                <a:spcPts val="0"/>
              </a:spcBef>
              <a:spcAft>
                <a:spcPts val="0"/>
              </a:spcAft>
              <a:buClr>
                <a:srgbClr val="D9EAD3"/>
              </a:buClr>
              <a:buSzPts val="2000"/>
              <a:buFont typeface="Merriweather"/>
              <a:buChar char="●"/>
            </a:pPr>
            <a:r>
              <a:rPr lang="en" sz="2000">
                <a:highlight>
                  <a:srgbClr val="D9EAD3"/>
                </a:highlight>
                <a:latin typeface="Merriweather"/>
                <a:ea typeface="Merriweather"/>
                <a:cs typeface="Merriweather"/>
                <a:sym typeface="Merriweather"/>
              </a:rPr>
              <a:t> Insulin</a:t>
            </a:r>
            <a:r>
              <a:rPr lang="en" sz="2000">
                <a:latin typeface="Merriweather"/>
                <a:ea typeface="Merriweather"/>
                <a:cs typeface="Merriweather"/>
                <a:sym typeface="Merriweather"/>
              </a:rPr>
              <a:t> and </a:t>
            </a:r>
            <a:r>
              <a:rPr lang="en" sz="2000">
                <a:highlight>
                  <a:srgbClr val="D9EAD3"/>
                </a:highlight>
                <a:latin typeface="Merriweather"/>
                <a:ea typeface="Merriweather"/>
                <a:cs typeface="Merriweather"/>
                <a:sym typeface="Merriweather"/>
              </a:rPr>
              <a:t>Glucagon</a:t>
            </a:r>
            <a:r>
              <a:rPr lang="en" sz="2000">
                <a:latin typeface="Merriweather"/>
                <a:ea typeface="Merriweather"/>
                <a:cs typeface="Merriweather"/>
                <a:sym typeface="Merriweather"/>
              </a:rPr>
              <a:t> </a:t>
            </a:r>
            <a:r>
              <a:rPr lang="en" sz="2000">
                <a:solidFill>
                  <a:schemeClr val="dk1"/>
                </a:solidFill>
                <a:latin typeface="Merriweather"/>
                <a:ea typeface="Merriweather"/>
                <a:cs typeface="Merriweather"/>
                <a:sym typeface="Merriweather"/>
              </a:rPr>
              <a:t>are crucial for normal regulation of glucose, lipid, and protein metabolism.</a:t>
            </a:r>
            <a:endParaRPr sz="2000">
              <a:latin typeface="Merriweather"/>
              <a:ea typeface="Merriweather"/>
              <a:cs typeface="Merriweather"/>
              <a:sym typeface="Merriweather"/>
            </a:endParaRPr>
          </a:p>
          <a:p>
            <a:pPr indent="0" lvl="0" marL="0" rtl="0" algn="l">
              <a:lnSpc>
                <a:spcPct val="150000"/>
              </a:lnSpc>
              <a:spcBef>
                <a:spcPts val="1200"/>
              </a:spcBef>
              <a:spcAft>
                <a:spcPts val="0"/>
              </a:spcAft>
              <a:buNone/>
            </a:pPr>
            <a:r>
              <a:t/>
            </a:r>
            <a:endParaRPr sz="2000"/>
          </a:p>
        </p:txBody>
      </p:sp>
      <p:sp>
        <p:nvSpPr>
          <p:cNvPr id="94" name="Google Shape;94;p14"/>
          <p:cNvSpPr txBox="1"/>
          <p:nvPr/>
        </p:nvSpPr>
        <p:spPr>
          <a:xfrm>
            <a:off x="1690375" y="14702832"/>
            <a:ext cx="4355700" cy="771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b="1" lang="en" sz="2700">
                <a:latin typeface="Merriweather"/>
                <a:ea typeface="Merriweather"/>
                <a:cs typeface="Merriweather"/>
                <a:sym typeface="Merriweather"/>
              </a:rPr>
              <a:t>Figure 4-2</a:t>
            </a:r>
            <a:endParaRPr b="1" sz="2700">
              <a:latin typeface="Merriweather"/>
              <a:ea typeface="Merriweather"/>
              <a:cs typeface="Merriweather"/>
              <a:sym typeface="Merriweather"/>
            </a:endParaRPr>
          </a:p>
        </p:txBody>
      </p:sp>
      <p:sp>
        <p:nvSpPr>
          <p:cNvPr id="95" name="Google Shape;95;p14"/>
          <p:cNvSpPr txBox="1"/>
          <p:nvPr/>
        </p:nvSpPr>
        <p:spPr>
          <a:xfrm>
            <a:off x="7888750" y="14679907"/>
            <a:ext cx="4355700" cy="771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b="1" lang="en" sz="2700">
                <a:latin typeface="Merriweather"/>
                <a:ea typeface="Merriweather"/>
                <a:cs typeface="Merriweather"/>
                <a:sym typeface="Merriweather"/>
              </a:rPr>
              <a:t>Figure 4-3</a:t>
            </a:r>
            <a:endParaRPr b="1" sz="2700">
              <a:latin typeface="Merriweather"/>
              <a:ea typeface="Merriweather"/>
              <a:cs typeface="Merriweather"/>
              <a:sym typeface="Merriweather"/>
            </a:endParaRPr>
          </a:p>
        </p:txBody>
      </p:sp>
      <p:pic>
        <p:nvPicPr>
          <p:cNvPr id="96" name="Google Shape;96;p14"/>
          <p:cNvPicPr preferRelativeResize="0"/>
          <p:nvPr/>
        </p:nvPicPr>
        <p:blipFill rotWithShape="1">
          <a:blip r:embed="rId5">
            <a:alphaModFix/>
          </a:blip>
          <a:srcRect b="6867" l="4706" r="6656" t="4972"/>
          <a:stretch/>
        </p:blipFill>
        <p:spPr>
          <a:xfrm>
            <a:off x="5851381" y="6736550"/>
            <a:ext cx="2707668" cy="1992600"/>
          </a:xfrm>
          <a:prstGeom prst="rect">
            <a:avLst/>
          </a:prstGeom>
          <a:noFill/>
          <a:ln>
            <a:noFill/>
          </a:ln>
        </p:spPr>
      </p:pic>
      <p:sp>
        <p:nvSpPr>
          <p:cNvPr id="97" name="Google Shape;97;p14"/>
          <p:cNvSpPr txBox="1"/>
          <p:nvPr/>
        </p:nvSpPr>
        <p:spPr>
          <a:xfrm>
            <a:off x="8498350" y="7366594"/>
            <a:ext cx="4355700" cy="771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b="1" lang="en" sz="2200">
                <a:latin typeface="Merriweather"/>
                <a:ea typeface="Merriweather"/>
                <a:cs typeface="Merriweather"/>
                <a:sym typeface="Merriweather"/>
              </a:rPr>
              <a:t>Figure 4-1</a:t>
            </a:r>
            <a:endParaRPr b="1" sz="2200">
              <a:latin typeface="Merriweather"/>
              <a:ea typeface="Merriweather"/>
              <a:cs typeface="Merriweather"/>
              <a:sym typeface="Merriweather"/>
            </a:endParaRPr>
          </a:p>
        </p:txBody>
      </p:sp>
      <p:sp>
        <p:nvSpPr>
          <p:cNvPr id="98" name="Google Shape;98;p14"/>
          <p:cNvSpPr/>
          <p:nvPr/>
        </p:nvSpPr>
        <p:spPr>
          <a:xfrm>
            <a:off x="545100" y="18817900"/>
            <a:ext cx="13585500" cy="4335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99" name="Google Shape;99;p14"/>
          <p:cNvSpPr/>
          <p:nvPr/>
        </p:nvSpPr>
        <p:spPr>
          <a:xfrm>
            <a:off x="0" y="18817900"/>
            <a:ext cx="468600" cy="433500"/>
          </a:xfrm>
          <a:prstGeom prst="rect">
            <a:avLst/>
          </a:prstGeom>
          <a:solidFill>
            <a:srgbClr val="666666"/>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00" name="Google Shape;100;p14"/>
          <p:cNvSpPr txBox="1"/>
          <p:nvPr/>
        </p:nvSpPr>
        <p:spPr>
          <a:xfrm>
            <a:off x="630800" y="18763525"/>
            <a:ext cx="25632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rgbClr val="FFFFFF"/>
                </a:solidFill>
                <a:latin typeface="Oswald"/>
                <a:ea typeface="Oswald"/>
                <a:cs typeface="Oswald"/>
                <a:sym typeface="Oswald"/>
              </a:rPr>
              <a:t>FOOTNOTES</a:t>
            </a:r>
            <a:endParaRPr sz="2500">
              <a:solidFill>
                <a:srgbClr val="FFFFFF"/>
              </a:solidFill>
              <a:latin typeface="Oswald"/>
              <a:ea typeface="Oswald"/>
              <a:cs typeface="Oswald"/>
              <a:sym typeface="Oswald"/>
            </a:endParaRPr>
          </a:p>
        </p:txBody>
      </p:sp>
      <p:sp>
        <p:nvSpPr>
          <p:cNvPr id="101" name="Google Shape;101;p14"/>
          <p:cNvSpPr txBox="1"/>
          <p:nvPr/>
        </p:nvSpPr>
        <p:spPr>
          <a:xfrm>
            <a:off x="-76200" y="19218825"/>
            <a:ext cx="14275500" cy="6996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Merriweather"/>
              <a:buAutoNum type="arabicPeriod"/>
            </a:pPr>
            <a:r>
              <a:rPr lang="en">
                <a:latin typeface="Merriweather"/>
                <a:ea typeface="Merriweather"/>
                <a:cs typeface="Merriweather"/>
                <a:sym typeface="Merriweather"/>
              </a:rPr>
              <a:t>Acinar cells arrange themselves like clusters of grapes, that eventually release their secretions into ducts. Collection of acinar cells is called acinus, acinus and duct </a:t>
            </a:r>
            <a:r>
              <a:rPr lang="en">
                <a:latin typeface="Merriweather"/>
                <a:ea typeface="Merriweather"/>
                <a:cs typeface="Merriweather"/>
                <a:sym typeface="Merriweather"/>
              </a:rPr>
              <a:t>constitute</a:t>
            </a:r>
            <a:r>
              <a:rPr lang="en">
                <a:latin typeface="Merriweather"/>
                <a:ea typeface="Merriweather"/>
                <a:cs typeface="Merriweather"/>
                <a:sym typeface="Merriweather"/>
              </a:rPr>
              <a:t> one exocrine gland.</a:t>
            </a:r>
            <a:endParaRPr>
              <a:latin typeface="Merriweather"/>
              <a:ea typeface="Merriweather"/>
              <a:cs typeface="Merriweather"/>
              <a:sym typeface="Merriweathe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cxnSp>
        <p:nvCxnSpPr>
          <p:cNvPr id="106" name="Google Shape;106;p15"/>
          <p:cNvCxnSpPr/>
          <p:nvPr/>
        </p:nvCxnSpPr>
        <p:spPr>
          <a:xfrm flipH="1" rot="10800000">
            <a:off x="2734563" y="13323363"/>
            <a:ext cx="3366000" cy="876600"/>
          </a:xfrm>
          <a:prstGeom prst="bentConnector3">
            <a:avLst>
              <a:gd fmla="val 50000" name="adj1"/>
            </a:avLst>
          </a:prstGeom>
          <a:noFill/>
          <a:ln cap="flat" cmpd="sng" w="28575">
            <a:solidFill>
              <a:srgbClr val="D9EAD3"/>
            </a:solidFill>
            <a:prstDash val="solid"/>
            <a:round/>
            <a:headEnd len="sm" w="sm" type="none"/>
            <a:tailEnd len="sm" w="sm" type="none"/>
          </a:ln>
        </p:spPr>
      </p:cxnSp>
      <p:cxnSp>
        <p:nvCxnSpPr>
          <p:cNvPr id="107" name="Google Shape;107;p15"/>
          <p:cNvCxnSpPr/>
          <p:nvPr/>
        </p:nvCxnSpPr>
        <p:spPr>
          <a:xfrm>
            <a:off x="6176838" y="13323413"/>
            <a:ext cx="4958100" cy="876600"/>
          </a:xfrm>
          <a:prstGeom prst="bentConnector3">
            <a:avLst>
              <a:gd fmla="val 50000" name="adj1"/>
            </a:avLst>
          </a:prstGeom>
          <a:noFill/>
          <a:ln cap="flat" cmpd="sng" w="28575">
            <a:solidFill>
              <a:srgbClr val="D9EAD3"/>
            </a:solidFill>
            <a:prstDash val="solid"/>
            <a:round/>
            <a:headEnd len="sm" w="sm" type="none"/>
            <a:tailEnd len="sm" w="sm" type="none"/>
          </a:ln>
        </p:spPr>
      </p:cxnSp>
      <p:sp>
        <p:nvSpPr>
          <p:cNvPr id="108" name="Google Shape;108;p15"/>
          <p:cNvSpPr/>
          <p:nvPr/>
        </p:nvSpPr>
        <p:spPr>
          <a:xfrm>
            <a:off x="1160553" y="5464607"/>
            <a:ext cx="695400" cy="699600"/>
          </a:xfrm>
          <a:prstGeom prst="ellipse">
            <a:avLst/>
          </a:prstGeom>
          <a:solidFill>
            <a:srgbClr val="B6D7A8"/>
          </a:solidFill>
          <a:ln cap="flat" cmpd="sng" w="28575">
            <a:solidFill>
              <a:srgbClr val="B6D7A8"/>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5"/>
          <p:cNvSpPr txBox="1"/>
          <p:nvPr/>
        </p:nvSpPr>
        <p:spPr>
          <a:xfrm>
            <a:off x="1122950" y="5522354"/>
            <a:ext cx="732600" cy="341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3000">
                <a:solidFill>
                  <a:srgbClr val="93C47D"/>
                </a:solidFill>
                <a:latin typeface="Exo"/>
                <a:ea typeface="Exo"/>
                <a:cs typeface="Exo"/>
                <a:sym typeface="Exo"/>
              </a:rPr>
              <a:t>3</a:t>
            </a:r>
            <a:endParaRPr b="1" sz="3000">
              <a:solidFill>
                <a:srgbClr val="93C47D"/>
              </a:solidFill>
              <a:latin typeface="Exo"/>
              <a:ea typeface="Exo"/>
              <a:cs typeface="Exo"/>
              <a:sym typeface="Exo"/>
            </a:endParaRPr>
          </a:p>
        </p:txBody>
      </p:sp>
      <p:sp>
        <p:nvSpPr>
          <p:cNvPr id="110" name="Google Shape;110;p15"/>
          <p:cNvSpPr/>
          <p:nvPr/>
        </p:nvSpPr>
        <p:spPr>
          <a:xfrm>
            <a:off x="1123253" y="4275653"/>
            <a:ext cx="695400" cy="699600"/>
          </a:xfrm>
          <a:prstGeom prst="ellipse">
            <a:avLst/>
          </a:prstGeom>
          <a:solidFill>
            <a:srgbClr val="D9EAD3"/>
          </a:solidFill>
          <a:ln cap="flat" cmpd="sng" w="28575">
            <a:solidFill>
              <a:srgbClr val="B6D7A8"/>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5"/>
          <p:cNvSpPr/>
          <p:nvPr/>
        </p:nvSpPr>
        <p:spPr>
          <a:xfrm>
            <a:off x="1122950" y="3086700"/>
            <a:ext cx="695400" cy="699600"/>
          </a:xfrm>
          <a:prstGeom prst="ellipse">
            <a:avLst/>
          </a:prstGeom>
          <a:solidFill>
            <a:srgbClr val="FFFFFF"/>
          </a:solidFill>
          <a:ln cap="flat" cmpd="sng" w="28575">
            <a:solidFill>
              <a:srgbClr val="D9EAD3"/>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5"/>
          <p:cNvSpPr txBox="1"/>
          <p:nvPr/>
        </p:nvSpPr>
        <p:spPr>
          <a:xfrm>
            <a:off x="1085850" y="3181500"/>
            <a:ext cx="732600" cy="433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3000">
                <a:solidFill>
                  <a:srgbClr val="D9EAD3"/>
                </a:solidFill>
                <a:latin typeface="Exo"/>
                <a:ea typeface="Exo"/>
                <a:cs typeface="Exo"/>
                <a:sym typeface="Exo"/>
              </a:rPr>
              <a:t>1</a:t>
            </a:r>
            <a:endParaRPr b="1" sz="3000">
              <a:solidFill>
                <a:srgbClr val="D9EAD3"/>
              </a:solidFill>
              <a:latin typeface="Exo"/>
              <a:ea typeface="Exo"/>
              <a:cs typeface="Exo"/>
              <a:sym typeface="Exo"/>
            </a:endParaRPr>
          </a:p>
        </p:txBody>
      </p:sp>
      <p:sp>
        <p:nvSpPr>
          <p:cNvPr id="113" name="Google Shape;113;p15"/>
          <p:cNvSpPr txBox="1"/>
          <p:nvPr/>
        </p:nvSpPr>
        <p:spPr>
          <a:xfrm>
            <a:off x="1085650" y="4333400"/>
            <a:ext cx="732600" cy="341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3000">
                <a:solidFill>
                  <a:srgbClr val="B6D7A8"/>
                </a:solidFill>
                <a:latin typeface="Exo"/>
                <a:ea typeface="Exo"/>
                <a:cs typeface="Exo"/>
                <a:sym typeface="Exo"/>
              </a:rPr>
              <a:t>2</a:t>
            </a:r>
            <a:endParaRPr b="1" sz="3000">
              <a:solidFill>
                <a:srgbClr val="B6D7A8"/>
              </a:solidFill>
              <a:latin typeface="Exo"/>
              <a:ea typeface="Exo"/>
              <a:cs typeface="Exo"/>
              <a:sym typeface="Exo"/>
            </a:endParaRPr>
          </a:p>
        </p:txBody>
      </p:sp>
      <p:sp>
        <p:nvSpPr>
          <p:cNvPr id="114" name="Google Shape;114;p15"/>
          <p:cNvSpPr txBox="1"/>
          <p:nvPr/>
        </p:nvSpPr>
        <p:spPr>
          <a:xfrm>
            <a:off x="204425" y="774725"/>
            <a:ext cx="12567000" cy="69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4800">
                <a:highlight>
                  <a:srgbClr val="FFFFFF"/>
                </a:highlight>
                <a:latin typeface="Merriweather"/>
                <a:ea typeface="Merriweather"/>
                <a:cs typeface="Merriweather"/>
                <a:sym typeface="Merriweather"/>
              </a:rPr>
              <a:t>    </a:t>
            </a:r>
            <a:r>
              <a:rPr lang="en" sz="4800">
                <a:highlight>
                  <a:srgbClr val="D9EAD3"/>
                </a:highlight>
                <a:latin typeface="Oswald"/>
                <a:ea typeface="Oswald"/>
                <a:cs typeface="Oswald"/>
                <a:sym typeface="Oswald"/>
              </a:rPr>
              <a:t>Pancreatic Secretion:</a:t>
            </a:r>
            <a:endParaRPr sz="4800">
              <a:highlight>
                <a:srgbClr val="D9EAD3"/>
              </a:highlight>
              <a:latin typeface="Oswald"/>
              <a:ea typeface="Oswald"/>
              <a:cs typeface="Oswald"/>
              <a:sym typeface="Oswald"/>
            </a:endParaRPr>
          </a:p>
          <a:p>
            <a:pPr indent="0" lvl="0" marL="0" rtl="0" algn="l">
              <a:lnSpc>
                <a:spcPct val="115000"/>
              </a:lnSpc>
              <a:spcBef>
                <a:spcPts val="1200"/>
              </a:spcBef>
              <a:spcAft>
                <a:spcPts val="1200"/>
              </a:spcAft>
              <a:buNone/>
            </a:pPr>
            <a:r>
              <a:t/>
            </a:r>
            <a:endParaRPr sz="2400">
              <a:latin typeface="Merriweather"/>
              <a:ea typeface="Merriweather"/>
              <a:cs typeface="Merriweather"/>
              <a:sym typeface="Merriweather"/>
            </a:endParaRPr>
          </a:p>
        </p:txBody>
      </p:sp>
      <p:sp>
        <p:nvSpPr>
          <p:cNvPr id="115" name="Google Shape;115;p15"/>
          <p:cNvSpPr/>
          <p:nvPr/>
        </p:nvSpPr>
        <p:spPr>
          <a:xfrm>
            <a:off x="251662" y="1183083"/>
            <a:ext cx="468600" cy="433500"/>
          </a:xfrm>
          <a:prstGeom prst="rect">
            <a:avLst/>
          </a:prstGeom>
          <a:solidFill>
            <a:srgbClr val="93C47D"/>
          </a:solidFill>
          <a:ln cap="flat" cmpd="sng" w="9525">
            <a:solidFill>
              <a:srgbClr val="B7B7B7"/>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E69138"/>
              </a:solidFill>
            </a:endParaRPr>
          </a:p>
        </p:txBody>
      </p:sp>
      <p:sp>
        <p:nvSpPr>
          <p:cNvPr id="116" name="Google Shape;116;p15"/>
          <p:cNvSpPr txBox="1"/>
          <p:nvPr/>
        </p:nvSpPr>
        <p:spPr>
          <a:xfrm>
            <a:off x="2296475" y="2774925"/>
            <a:ext cx="11331900" cy="2114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n" sz="2400">
                <a:solidFill>
                  <a:schemeClr val="dk1"/>
                </a:solidFill>
                <a:latin typeface="Merriweather"/>
                <a:ea typeface="Merriweather"/>
                <a:cs typeface="Merriweather"/>
                <a:sym typeface="Merriweather"/>
              </a:rPr>
              <a:t>To neutralize the acids in the duodenal chyme to optimum range (pH=7.0-8.0) for activity of pancreatic enzymes</a:t>
            </a:r>
            <a:r>
              <a:rPr lang="en" sz="2400">
                <a:solidFill>
                  <a:schemeClr val="dk1"/>
                </a:solidFill>
                <a:latin typeface="Merriweather"/>
                <a:ea typeface="Merriweather"/>
                <a:cs typeface="Merriweather"/>
                <a:sym typeface="Merriweather"/>
              </a:rPr>
              <a:t>.</a:t>
            </a:r>
            <a:endParaRPr sz="2400">
              <a:solidFill>
                <a:srgbClr val="FF0000"/>
              </a:solidFill>
              <a:latin typeface="Merriweather"/>
              <a:ea typeface="Merriweather"/>
              <a:cs typeface="Merriweather"/>
              <a:sym typeface="Merriweather"/>
            </a:endParaRPr>
          </a:p>
          <a:p>
            <a:pPr indent="0" lvl="0" marL="0" rtl="0" algn="l">
              <a:lnSpc>
                <a:spcPct val="100000"/>
              </a:lnSpc>
              <a:spcBef>
                <a:spcPts val="1200"/>
              </a:spcBef>
              <a:spcAft>
                <a:spcPts val="0"/>
              </a:spcAft>
              <a:buNone/>
            </a:pPr>
            <a:r>
              <a:t/>
            </a:r>
            <a:endParaRPr sz="2400">
              <a:solidFill>
                <a:srgbClr val="FF0000"/>
              </a:solidFill>
              <a:latin typeface="Merriweather"/>
              <a:ea typeface="Merriweather"/>
              <a:cs typeface="Merriweather"/>
              <a:sym typeface="Merriweather"/>
            </a:endParaRPr>
          </a:p>
          <a:p>
            <a:pPr indent="0" lvl="0" marL="0" rtl="0" algn="l">
              <a:lnSpc>
                <a:spcPct val="100000"/>
              </a:lnSpc>
              <a:spcBef>
                <a:spcPts val="1200"/>
              </a:spcBef>
              <a:spcAft>
                <a:spcPts val="0"/>
              </a:spcAft>
              <a:buNone/>
            </a:pPr>
            <a:r>
              <a:rPr lang="en" sz="2400">
                <a:solidFill>
                  <a:srgbClr val="FF0000"/>
                </a:solidFill>
                <a:latin typeface="Merriweather"/>
                <a:ea typeface="Merriweather"/>
                <a:cs typeface="Merriweather"/>
                <a:sym typeface="Merriweather"/>
              </a:rPr>
              <a:t>T</a:t>
            </a:r>
            <a:r>
              <a:rPr lang="en" sz="2400">
                <a:solidFill>
                  <a:srgbClr val="FF0000"/>
                </a:solidFill>
                <a:latin typeface="Merriweather"/>
                <a:ea typeface="Merriweather"/>
                <a:cs typeface="Merriweather"/>
                <a:sym typeface="Merriweather"/>
              </a:rPr>
              <a:t>o prevent damage to duodenal mucosa by acid &amp; pepsin.</a:t>
            </a:r>
            <a:endParaRPr sz="2400">
              <a:solidFill>
                <a:schemeClr val="dk1"/>
              </a:solidFill>
              <a:latin typeface="Merriweather"/>
              <a:ea typeface="Merriweather"/>
              <a:cs typeface="Merriweather"/>
              <a:sym typeface="Merriweather"/>
            </a:endParaRPr>
          </a:p>
          <a:p>
            <a:pPr indent="0" lvl="0" marL="0" rtl="0" algn="l">
              <a:lnSpc>
                <a:spcPct val="100000"/>
              </a:lnSpc>
              <a:spcBef>
                <a:spcPts val="1200"/>
              </a:spcBef>
              <a:spcAft>
                <a:spcPts val="0"/>
              </a:spcAft>
              <a:buNone/>
            </a:pPr>
            <a:r>
              <a:t/>
            </a:r>
            <a:endParaRPr sz="2400">
              <a:solidFill>
                <a:schemeClr val="dk1"/>
              </a:solidFill>
              <a:latin typeface="Merriweather"/>
              <a:ea typeface="Merriweather"/>
              <a:cs typeface="Merriweather"/>
              <a:sym typeface="Merriweather"/>
            </a:endParaRPr>
          </a:p>
          <a:p>
            <a:pPr indent="0" lvl="0" marL="0" rtl="0" algn="l">
              <a:spcBef>
                <a:spcPts val="1200"/>
              </a:spcBef>
              <a:spcAft>
                <a:spcPts val="1200"/>
              </a:spcAft>
              <a:buClr>
                <a:schemeClr val="dk1"/>
              </a:buClr>
              <a:buSzPts val="1100"/>
              <a:buFont typeface="Arial"/>
              <a:buNone/>
            </a:pPr>
            <a:r>
              <a:rPr lang="en" sz="2400">
                <a:solidFill>
                  <a:schemeClr val="dk1"/>
                </a:solidFill>
                <a:latin typeface="Merriweather"/>
                <a:ea typeface="Merriweather"/>
                <a:cs typeface="Merriweather"/>
                <a:sym typeface="Merriweather"/>
              </a:rPr>
              <a:t>To produce enzymes involved in the digestion of dietary </a:t>
            </a:r>
            <a:r>
              <a:rPr lang="en" sz="2400">
                <a:solidFill>
                  <a:schemeClr val="dk1"/>
                </a:solidFill>
                <a:highlight>
                  <a:srgbClr val="D9EAD3"/>
                </a:highlight>
                <a:latin typeface="Merriweather"/>
                <a:ea typeface="Merriweather"/>
                <a:cs typeface="Merriweather"/>
                <a:sym typeface="Merriweather"/>
              </a:rPr>
              <a:t>carbohydrate</a:t>
            </a:r>
            <a:r>
              <a:rPr lang="en" sz="2400">
                <a:solidFill>
                  <a:schemeClr val="dk1"/>
                </a:solidFill>
                <a:latin typeface="Merriweather"/>
                <a:ea typeface="Merriweather"/>
                <a:cs typeface="Merriweather"/>
                <a:sym typeface="Merriweather"/>
              </a:rPr>
              <a:t>, </a:t>
            </a:r>
            <a:r>
              <a:rPr lang="en" sz="2400">
                <a:solidFill>
                  <a:schemeClr val="dk1"/>
                </a:solidFill>
                <a:highlight>
                  <a:srgbClr val="D9EAD3"/>
                </a:highlight>
                <a:latin typeface="Merriweather"/>
                <a:ea typeface="Merriweather"/>
                <a:cs typeface="Merriweather"/>
                <a:sym typeface="Merriweather"/>
              </a:rPr>
              <a:t>fat</a:t>
            </a:r>
            <a:r>
              <a:rPr lang="en" sz="2400">
                <a:solidFill>
                  <a:schemeClr val="dk1"/>
                </a:solidFill>
                <a:latin typeface="Merriweather"/>
                <a:ea typeface="Merriweather"/>
                <a:cs typeface="Merriweather"/>
                <a:sym typeface="Merriweather"/>
              </a:rPr>
              <a:t>, and </a:t>
            </a:r>
            <a:r>
              <a:rPr lang="en" sz="2400">
                <a:solidFill>
                  <a:schemeClr val="dk1"/>
                </a:solidFill>
                <a:highlight>
                  <a:srgbClr val="D9EAD3"/>
                </a:highlight>
                <a:latin typeface="Merriweather"/>
                <a:ea typeface="Merriweather"/>
                <a:cs typeface="Merriweather"/>
                <a:sym typeface="Merriweather"/>
              </a:rPr>
              <a:t>protein</a:t>
            </a:r>
            <a:r>
              <a:rPr lang="en" sz="2400">
                <a:solidFill>
                  <a:schemeClr val="dk1"/>
                </a:solidFill>
                <a:latin typeface="Merriweather"/>
                <a:ea typeface="Merriweather"/>
                <a:cs typeface="Merriweather"/>
                <a:sym typeface="Merriweather"/>
              </a:rPr>
              <a:t>.</a:t>
            </a:r>
            <a:endParaRPr sz="2400">
              <a:solidFill>
                <a:schemeClr val="dk1"/>
              </a:solidFill>
              <a:latin typeface="Merriweather"/>
              <a:ea typeface="Merriweather"/>
              <a:cs typeface="Merriweather"/>
              <a:sym typeface="Merriweather"/>
            </a:endParaRPr>
          </a:p>
        </p:txBody>
      </p:sp>
      <p:graphicFrame>
        <p:nvGraphicFramePr>
          <p:cNvPr id="117" name="Google Shape;117;p15"/>
          <p:cNvGraphicFramePr/>
          <p:nvPr/>
        </p:nvGraphicFramePr>
        <p:xfrm>
          <a:off x="221325" y="6527813"/>
          <a:ext cx="3000000" cy="3000000"/>
        </p:xfrm>
        <a:graphic>
          <a:graphicData uri="http://schemas.openxmlformats.org/drawingml/2006/table">
            <a:tbl>
              <a:tblPr>
                <a:noFill/>
                <a:tableStyleId>{BE15DA9B-D477-42FE-A978-619BF41E4A0D}</a:tableStyleId>
              </a:tblPr>
              <a:tblGrid>
                <a:gridCol w="6827175"/>
                <a:gridCol w="6827175"/>
              </a:tblGrid>
              <a:tr h="979650">
                <a:tc>
                  <a:txBody>
                    <a:bodyPr/>
                    <a:lstStyle/>
                    <a:p>
                      <a:pPr indent="0" lvl="0" marL="0" rtl="0" algn="ctr">
                        <a:lnSpc>
                          <a:spcPct val="115000"/>
                        </a:lnSpc>
                        <a:spcBef>
                          <a:spcPts val="1200"/>
                        </a:spcBef>
                        <a:spcAft>
                          <a:spcPts val="1200"/>
                        </a:spcAft>
                        <a:buNone/>
                      </a:pPr>
                      <a:r>
                        <a:rPr b="1" lang="en" sz="3000">
                          <a:latin typeface="Merriweather"/>
                          <a:ea typeface="Merriweather"/>
                          <a:cs typeface="Merriweather"/>
                          <a:sym typeface="Merriweather"/>
                        </a:rPr>
                        <a:t>Acinar Cell Secretion</a:t>
                      </a:r>
                      <a:endParaRPr b="1" sz="3000">
                        <a:latin typeface="Merriweather"/>
                        <a:ea typeface="Merriweather"/>
                        <a:cs typeface="Merriweather"/>
                        <a:sym typeface="Merriweather"/>
                      </a:endParaRPr>
                    </a:p>
                  </a:txBody>
                  <a:tcPr marT="91425" marB="91425" marR="91425" marL="91425">
                    <a:lnL cap="flat" cmpd="sng" w="28575">
                      <a:solidFill>
                        <a:srgbClr val="D9D9D9">
                          <a:alpha val="0"/>
                        </a:srgbClr>
                      </a:solidFill>
                      <a:prstDash val="dashDot"/>
                      <a:round/>
                      <a:headEnd len="sm" w="sm" type="none"/>
                      <a:tailEnd len="sm" w="sm" type="none"/>
                    </a:lnL>
                    <a:lnR cap="flat" cmpd="sng" w="9525">
                      <a:solidFill>
                        <a:srgbClr val="D9D9D9"/>
                      </a:solidFill>
                      <a:prstDash val="solid"/>
                      <a:round/>
                      <a:headEnd len="sm" w="sm" type="none"/>
                      <a:tailEnd len="sm" w="sm" type="none"/>
                    </a:lnR>
                    <a:lnT cap="flat" cmpd="sng" w="28575">
                      <a:solidFill>
                        <a:srgbClr val="D9D9D9">
                          <a:alpha val="0"/>
                        </a:srgbClr>
                      </a:solidFill>
                      <a:prstDash val="dashDot"/>
                      <a:round/>
                      <a:headEnd len="sm" w="sm" type="none"/>
                      <a:tailEnd len="sm" w="sm" type="none"/>
                    </a:lnT>
                    <a:lnB cap="flat" cmpd="sng" w="28575">
                      <a:solidFill>
                        <a:srgbClr val="D9D9D9">
                          <a:alpha val="0"/>
                        </a:srgbClr>
                      </a:solidFill>
                      <a:prstDash val="dashDot"/>
                      <a:round/>
                      <a:headEnd len="sm" w="sm" type="none"/>
                      <a:tailEnd len="sm" w="sm" type="none"/>
                    </a:lnB>
                    <a:solidFill>
                      <a:srgbClr val="D0E0E3"/>
                    </a:solidFill>
                  </a:tcPr>
                </a:tc>
                <a:tc>
                  <a:txBody>
                    <a:bodyPr/>
                    <a:lstStyle/>
                    <a:p>
                      <a:pPr indent="0" lvl="0" marL="0" rtl="0" algn="ctr">
                        <a:lnSpc>
                          <a:spcPct val="115000"/>
                        </a:lnSpc>
                        <a:spcBef>
                          <a:spcPts val="1200"/>
                        </a:spcBef>
                        <a:spcAft>
                          <a:spcPts val="1200"/>
                        </a:spcAft>
                        <a:buNone/>
                      </a:pPr>
                      <a:r>
                        <a:rPr b="1" lang="en" sz="3000">
                          <a:latin typeface="Merriweather"/>
                          <a:ea typeface="Merriweather"/>
                          <a:cs typeface="Merriweather"/>
                          <a:sym typeface="Merriweather"/>
                        </a:rPr>
                        <a:t>Ductal Cell Secretion</a:t>
                      </a:r>
                      <a:endParaRPr b="1" sz="3000">
                        <a:latin typeface="Merriweather"/>
                        <a:ea typeface="Merriweather"/>
                        <a:cs typeface="Merriweather"/>
                        <a:sym typeface="Merriweather"/>
                      </a:endParaRPr>
                    </a:p>
                  </a:txBody>
                  <a:tcPr marT="91425" marB="91425" marR="91425" marL="91425">
                    <a:lnL cap="flat" cmpd="sng" w="9525">
                      <a:solidFill>
                        <a:srgbClr val="D9D9D9"/>
                      </a:solidFill>
                      <a:prstDash val="solid"/>
                      <a:round/>
                      <a:headEnd len="sm" w="sm" type="none"/>
                      <a:tailEnd len="sm" w="sm" type="none"/>
                    </a:lnL>
                    <a:lnR cap="flat" cmpd="sng" w="28575">
                      <a:solidFill>
                        <a:srgbClr val="D9D9D9">
                          <a:alpha val="0"/>
                        </a:srgbClr>
                      </a:solidFill>
                      <a:prstDash val="dashDot"/>
                      <a:round/>
                      <a:headEnd len="sm" w="sm" type="none"/>
                      <a:tailEnd len="sm" w="sm" type="none"/>
                    </a:lnR>
                    <a:lnT cap="flat" cmpd="sng" w="28575">
                      <a:solidFill>
                        <a:srgbClr val="D9D9D9">
                          <a:alpha val="0"/>
                        </a:srgbClr>
                      </a:solidFill>
                      <a:prstDash val="dashDot"/>
                      <a:round/>
                      <a:headEnd len="sm" w="sm" type="none"/>
                      <a:tailEnd len="sm" w="sm" type="none"/>
                    </a:lnT>
                    <a:lnB cap="flat" cmpd="sng" w="28575">
                      <a:solidFill>
                        <a:srgbClr val="D9D9D9">
                          <a:alpha val="0"/>
                        </a:srgbClr>
                      </a:solidFill>
                      <a:prstDash val="dashDot"/>
                      <a:round/>
                      <a:headEnd len="sm" w="sm" type="none"/>
                      <a:tailEnd len="sm" w="sm" type="none"/>
                    </a:lnB>
                    <a:solidFill>
                      <a:srgbClr val="D0E0E3"/>
                    </a:solidFill>
                  </a:tcPr>
                </a:tc>
              </a:tr>
              <a:tr h="4439000">
                <a:tc>
                  <a:txBody>
                    <a:bodyPr/>
                    <a:lstStyle/>
                    <a:p>
                      <a:pPr indent="-368300" lvl="0" marL="457200" rtl="0" algn="l">
                        <a:lnSpc>
                          <a:spcPct val="115000"/>
                        </a:lnSpc>
                        <a:spcBef>
                          <a:spcPts val="1200"/>
                        </a:spcBef>
                        <a:spcAft>
                          <a:spcPts val="0"/>
                        </a:spcAft>
                        <a:buSzPts val="2200"/>
                        <a:buFont typeface="Merriweather"/>
                        <a:buChar char="●"/>
                      </a:pPr>
                      <a:r>
                        <a:rPr lang="en" sz="2200">
                          <a:latin typeface="Merriweather"/>
                          <a:ea typeface="Merriweather"/>
                          <a:cs typeface="Merriweather"/>
                          <a:sym typeface="Merriweather"/>
                        </a:rPr>
                        <a:t>Acini provide the primary secretion in a solution with similar composition to plasma.</a:t>
                      </a:r>
                      <a:endParaRPr sz="2200">
                        <a:latin typeface="Merriweather"/>
                        <a:ea typeface="Merriweather"/>
                        <a:cs typeface="Merriweather"/>
                        <a:sym typeface="Merriweather"/>
                      </a:endParaRPr>
                    </a:p>
                    <a:p>
                      <a:pPr indent="-381000" lvl="0" marL="457200" rtl="0" algn="l">
                        <a:lnSpc>
                          <a:spcPct val="115000"/>
                        </a:lnSpc>
                        <a:spcBef>
                          <a:spcPts val="0"/>
                        </a:spcBef>
                        <a:spcAft>
                          <a:spcPts val="0"/>
                        </a:spcAft>
                        <a:buClr>
                          <a:srgbClr val="D0E0E3"/>
                        </a:buClr>
                        <a:buSzPts val="2400"/>
                        <a:buFont typeface="Merriweather"/>
                        <a:buChar char="●"/>
                      </a:pPr>
                      <a:r>
                        <a:rPr b="1" lang="en" sz="2400">
                          <a:highlight>
                            <a:srgbClr val="D0E0E3"/>
                          </a:highlight>
                          <a:latin typeface="Merriweather"/>
                          <a:ea typeface="Merriweather"/>
                          <a:cs typeface="Merriweather"/>
                          <a:sym typeface="Merriweather"/>
                        </a:rPr>
                        <a:t>Secrete</a:t>
                      </a:r>
                      <a:r>
                        <a:rPr lang="en" sz="2400">
                          <a:latin typeface="Merriweather"/>
                          <a:ea typeface="Merriweather"/>
                          <a:cs typeface="Merriweather"/>
                          <a:sym typeface="Merriweather"/>
                        </a:rPr>
                        <a:t> </a:t>
                      </a:r>
                      <a:r>
                        <a:rPr lang="en" sz="2000">
                          <a:latin typeface="Merriweather"/>
                          <a:ea typeface="Merriweather"/>
                          <a:cs typeface="Merriweather"/>
                          <a:sym typeface="Merriweather"/>
                        </a:rPr>
                        <a:t>a protein-rich (digestive enzymes) </a:t>
                      </a:r>
                      <a:r>
                        <a:rPr lang="en" sz="2000">
                          <a:solidFill>
                            <a:srgbClr val="999999"/>
                          </a:solidFill>
                          <a:latin typeface="Merriweather"/>
                          <a:ea typeface="Merriweather"/>
                          <a:cs typeface="Merriweather"/>
                          <a:sym typeface="Merriweather"/>
                        </a:rPr>
                        <a:t>proenzymes </a:t>
                      </a:r>
                      <a:r>
                        <a:rPr lang="en" sz="2000">
                          <a:latin typeface="Merriweather"/>
                          <a:ea typeface="Merriweather"/>
                          <a:cs typeface="Merriweather"/>
                          <a:sym typeface="Merriweather"/>
                        </a:rPr>
                        <a:t>secretion in an </a:t>
                      </a:r>
                      <a:r>
                        <a:rPr lang="en" sz="2000">
                          <a:solidFill>
                            <a:srgbClr val="FF0000"/>
                          </a:solidFill>
                          <a:latin typeface="Merriweather"/>
                          <a:ea typeface="Merriweather"/>
                          <a:cs typeface="Merriweather"/>
                          <a:sym typeface="Merriweather"/>
                        </a:rPr>
                        <a:t>isotonic</a:t>
                      </a:r>
                      <a:r>
                        <a:rPr lang="en" sz="2000">
                          <a:latin typeface="Merriweather"/>
                          <a:ea typeface="Merriweather"/>
                          <a:cs typeface="Merriweather"/>
                          <a:sym typeface="Merriweather"/>
                        </a:rPr>
                        <a:t> plasma-like fluid. </a:t>
                      </a:r>
                      <a:endParaRPr sz="2000">
                        <a:latin typeface="Merriweather"/>
                        <a:ea typeface="Merriweather"/>
                        <a:cs typeface="Merriweather"/>
                        <a:sym typeface="Merriweather"/>
                      </a:endParaRPr>
                    </a:p>
                    <a:p>
                      <a:pPr indent="0" lvl="0" marL="457200" rtl="0" algn="l">
                        <a:lnSpc>
                          <a:spcPct val="115000"/>
                        </a:lnSpc>
                        <a:spcBef>
                          <a:spcPts val="1200"/>
                        </a:spcBef>
                        <a:spcAft>
                          <a:spcPts val="0"/>
                        </a:spcAft>
                        <a:buNone/>
                      </a:pPr>
                      <a:r>
                        <a:t/>
                      </a:r>
                      <a:endParaRPr sz="600">
                        <a:latin typeface="Merriweather"/>
                        <a:ea typeface="Merriweather"/>
                        <a:cs typeface="Merriweather"/>
                        <a:sym typeface="Merriweather"/>
                      </a:endParaRPr>
                    </a:p>
                    <a:p>
                      <a:pPr indent="-355600" lvl="0" marL="457200" rtl="0" algn="l">
                        <a:lnSpc>
                          <a:spcPct val="115000"/>
                        </a:lnSpc>
                        <a:spcBef>
                          <a:spcPts val="1200"/>
                        </a:spcBef>
                        <a:spcAft>
                          <a:spcPts val="0"/>
                        </a:spcAft>
                        <a:buClr>
                          <a:srgbClr val="D0E0E3"/>
                        </a:buClr>
                        <a:buSzPts val="2000"/>
                        <a:buFont typeface="Merriweather"/>
                        <a:buChar char="●"/>
                      </a:pPr>
                      <a:r>
                        <a:rPr lang="en" sz="2000">
                          <a:latin typeface="Merriweather"/>
                          <a:ea typeface="Merriweather"/>
                          <a:cs typeface="Merriweather"/>
                          <a:sym typeface="Merriweather"/>
                        </a:rPr>
                        <a:t>Constitute </a:t>
                      </a:r>
                      <a:r>
                        <a:rPr lang="en" sz="2000">
                          <a:highlight>
                            <a:srgbClr val="D0E0E3"/>
                          </a:highlight>
                          <a:latin typeface="Merriweather"/>
                          <a:ea typeface="Merriweather"/>
                          <a:cs typeface="Merriweather"/>
                          <a:sym typeface="Merriweather"/>
                        </a:rPr>
                        <a:t>25%</a:t>
                      </a:r>
                      <a:r>
                        <a:rPr lang="en" sz="2000">
                          <a:latin typeface="Merriweather"/>
                          <a:ea typeface="Merriweather"/>
                          <a:cs typeface="Merriweather"/>
                          <a:sym typeface="Merriweather"/>
                        </a:rPr>
                        <a:t> of total pancreatic secretion.</a:t>
                      </a:r>
                      <a:endParaRPr sz="2000">
                        <a:latin typeface="Merriweather"/>
                        <a:ea typeface="Merriweather"/>
                        <a:cs typeface="Merriweather"/>
                        <a:sym typeface="Merriweather"/>
                      </a:endParaRPr>
                    </a:p>
                    <a:p>
                      <a:pPr indent="0" lvl="0" marL="0" rtl="0" algn="l">
                        <a:lnSpc>
                          <a:spcPct val="115000"/>
                        </a:lnSpc>
                        <a:spcBef>
                          <a:spcPts val="1200"/>
                        </a:spcBef>
                        <a:spcAft>
                          <a:spcPts val="0"/>
                        </a:spcAft>
                        <a:buNone/>
                      </a:pPr>
                      <a:r>
                        <a:t/>
                      </a:r>
                      <a:endParaRPr sz="600">
                        <a:latin typeface="Merriweather"/>
                        <a:ea typeface="Merriweather"/>
                        <a:cs typeface="Merriweather"/>
                        <a:sym typeface="Merriweather"/>
                      </a:endParaRPr>
                    </a:p>
                    <a:p>
                      <a:pPr indent="-381000" lvl="0" marL="457200" rtl="0" algn="l">
                        <a:lnSpc>
                          <a:spcPct val="115000"/>
                        </a:lnSpc>
                        <a:spcBef>
                          <a:spcPts val="1200"/>
                        </a:spcBef>
                        <a:spcAft>
                          <a:spcPts val="0"/>
                        </a:spcAft>
                        <a:buClr>
                          <a:srgbClr val="D0E0E3"/>
                        </a:buClr>
                        <a:buSzPts val="2400"/>
                        <a:buFont typeface="Merriweather"/>
                        <a:buChar char="●"/>
                      </a:pPr>
                      <a:r>
                        <a:rPr lang="en" sz="2000">
                          <a:latin typeface="Merriweather"/>
                          <a:ea typeface="Merriweather"/>
                          <a:cs typeface="Merriweather"/>
                          <a:sym typeface="Merriweather"/>
                        </a:rPr>
                        <a:t>Stimulated by</a:t>
                      </a:r>
                      <a:r>
                        <a:rPr lang="en" sz="2400">
                          <a:latin typeface="Merriweather"/>
                          <a:ea typeface="Merriweather"/>
                          <a:cs typeface="Merriweather"/>
                          <a:sym typeface="Merriweather"/>
                        </a:rPr>
                        <a:t> </a:t>
                      </a:r>
                      <a:r>
                        <a:rPr b="1" lang="en" sz="2400">
                          <a:highlight>
                            <a:srgbClr val="D0E0E3"/>
                          </a:highlight>
                          <a:latin typeface="Merriweather"/>
                          <a:ea typeface="Merriweather"/>
                          <a:cs typeface="Merriweather"/>
                          <a:sym typeface="Merriweather"/>
                        </a:rPr>
                        <a:t>CCK</a:t>
                      </a:r>
                      <a:r>
                        <a:rPr b="1" lang="en" sz="2400">
                          <a:latin typeface="Merriweather"/>
                          <a:ea typeface="Merriweather"/>
                          <a:cs typeface="Merriweather"/>
                          <a:sym typeface="Merriweather"/>
                        </a:rPr>
                        <a:t> &amp; </a:t>
                      </a:r>
                      <a:r>
                        <a:rPr b="1" lang="en" sz="2400">
                          <a:highlight>
                            <a:srgbClr val="D0E0E3"/>
                          </a:highlight>
                          <a:latin typeface="Merriweather"/>
                          <a:ea typeface="Merriweather"/>
                          <a:cs typeface="Merriweather"/>
                          <a:sym typeface="Merriweather"/>
                        </a:rPr>
                        <a:t>Ach</a:t>
                      </a:r>
                      <a:endParaRPr b="1" sz="2400">
                        <a:highlight>
                          <a:srgbClr val="D0E0E3"/>
                        </a:highlight>
                        <a:latin typeface="Merriweather"/>
                        <a:ea typeface="Merriweather"/>
                        <a:cs typeface="Merriweather"/>
                        <a:sym typeface="Merriweather"/>
                      </a:endParaRPr>
                    </a:p>
                    <a:p>
                      <a:pPr indent="0" lvl="0" marL="0" rtl="0" algn="l">
                        <a:lnSpc>
                          <a:spcPct val="115000"/>
                        </a:lnSpc>
                        <a:spcBef>
                          <a:spcPts val="1200"/>
                        </a:spcBef>
                        <a:spcAft>
                          <a:spcPts val="1200"/>
                        </a:spcAft>
                        <a:buClr>
                          <a:schemeClr val="dk1"/>
                        </a:buClr>
                        <a:buSzPts val="1100"/>
                        <a:buFont typeface="Arial"/>
                        <a:buNone/>
                      </a:pPr>
                      <a:r>
                        <a:t/>
                      </a:r>
                      <a:endParaRPr sz="2400">
                        <a:latin typeface="Merriweather"/>
                        <a:ea typeface="Merriweather"/>
                        <a:cs typeface="Merriweather"/>
                        <a:sym typeface="Merriweather"/>
                      </a:endParaRPr>
                    </a:p>
                  </a:txBody>
                  <a:tcPr marT="91425" marB="91425" marR="91425" marL="91425">
                    <a:lnL cap="flat" cmpd="sng" w="28575">
                      <a:solidFill>
                        <a:srgbClr val="D9D9D9"/>
                      </a:solidFill>
                      <a:prstDash val="dashDot"/>
                      <a:round/>
                      <a:headEnd len="sm" w="sm" type="none"/>
                      <a:tailEnd len="sm" w="sm" type="none"/>
                    </a:lnL>
                    <a:lnR cap="flat" cmpd="sng" w="28575">
                      <a:solidFill>
                        <a:srgbClr val="D9D9D9"/>
                      </a:solidFill>
                      <a:prstDash val="dashDot"/>
                      <a:round/>
                      <a:headEnd len="sm" w="sm" type="none"/>
                      <a:tailEnd len="sm" w="sm" type="none"/>
                    </a:lnR>
                    <a:lnT cap="flat" cmpd="sng" w="28575">
                      <a:solidFill>
                        <a:srgbClr val="D9D9D9">
                          <a:alpha val="0"/>
                        </a:srgbClr>
                      </a:solidFill>
                      <a:prstDash val="dashDot"/>
                      <a:round/>
                      <a:headEnd len="sm" w="sm" type="none"/>
                      <a:tailEnd len="sm" w="sm" type="none"/>
                    </a:lnT>
                    <a:lnB cap="flat" cmpd="sng" w="28575">
                      <a:solidFill>
                        <a:srgbClr val="D9D9D9"/>
                      </a:solidFill>
                      <a:prstDash val="dashDot"/>
                      <a:round/>
                      <a:headEnd len="sm" w="sm" type="none"/>
                      <a:tailEnd len="sm" w="sm" type="none"/>
                    </a:lnB>
                  </a:tcPr>
                </a:tc>
                <a:tc>
                  <a:txBody>
                    <a:bodyPr/>
                    <a:lstStyle/>
                    <a:p>
                      <a:pPr indent="-381000" lvl="0" marL="457200" rtl="0" algn="l">
                        <a:lnSpc>
                          <a:spcPct val="115000"/>
                        </a:lnSpc>
                        <a:spcBef>
                          <a:spcPts val="1200"/>
                        </a:spcBef>
                        <a:spcAft>
                          <a:spcPts val="0"/>
                        </a:spcAft>
                        <a:buClr>
                          <a:srgbClr val="D0E0E3"/>
                        </a:buClr>
                        <a:buSzPts val="2400"/>
                        <a:buFont typeface="Merriweather"/>
                        <a:buChar char="●"/>
                      </a:pPr>
                      <a:r>
                        <a:rPr lang="en" sz="2400">
                          <a:latin typeface="Merriweather"/>
                          <a:ea typeface="Merriweather"/>
                          <a:cs typeface="Merriweather"/>
                          <a:sym typeface="Merriweather"/>
                        </a:rPr>
                        <a:t> </a:t>
                      </a:r>
                      <a:r>
                        <a:rPr b="1" lang="en" sz="2400">
                          <a:highlight>
                            <a:srgbClr val="D0E0E3"/>
                          </a:highlight>
                          <a:latin typeface="Merriweather"/>
                          <a:ea typeface="Merriweather"/>
                          <a:cs typeface="Merriweather"/>
                          <a:sym typeface="Merriweather"/>
                        </a:rPr>
                        <a:t>Secretes</a:t>
                      </a:r>
                      <a:r>
                        <a:rPr lang="en" sz="2400">
                          <a:latin typeface="Merriweather"/>
                          <a:ea typeface="Merriweather"/>
                          <a:cs typeface="Merriweather"/>
                          <a:sym typeface="Merriweather"/>
                        </a:rPr>
                        <a:t> </a:t>
                      </a:r>
                      <a:r>
                        <a:rPr lang="en" sz="2000">
                          <a:latin typeface="Merriweather"/>
                          <a:ea typeface="Merriweather"/>
                          <a:cs typeface="Merriweather"/>
                          <a:sym typeface="Merriweather"/>
                        </a:rPr>
                        <a:t>a HCO</a:t>
                      </a:r>
                      <a:r>
                        <a:rPr baseline="-25000" lang="en" sz="2000">
                          <a:latin typeface="Merriweather"/>
                          <a:ea typeface="Merriweather"/>
                          <a:cs typeface="Merriweather"/>
                          <a:sym typeface="Merriweather"/>
                        </a:rPr>
                        <a:t>3</a:t>
                      </a:r>
                      <a:r>
                        <a:rPr baseline="30000" lang="en" sz="2000">
                          <a:latin typeface="Merriweather"/>
                          <a:ea typeface="Merriweather"/>
                          <a:cs typeface="Merriweather"/>
                          <a:sym typeface="Merriweather"/>
                        </a:rPr>
                        <a:t>-</a:t>
                      </a:r>
                      <a:r>
                        <a:rPr lang="en" sz="2000">
                          <a:latin typeface="Merriweather"/>
                          <a:ea typeface="Merriweather"/>
                          <a:cs typeface="Merriweather"/>
                          <a:sym typeface="Merriweather"/>
                        </a:rPr>
                        <a:t>-rich fluid that alkalinizes &amp; hydrates the protein-rich secretion of acinar cells.</a:t>
                      </a:r>
                      <a:r>
                        <a:rPr lang="en" sz="2400">
                          <a:latin typeface="Merriweather"/>
                          <a:ea typeface="Merriweather"/>
                          <a:cs typeface="Merriweather"/>
                          <a:sym typeface="Merriweather"/>
                        </a:rPr>
                        <a:t> </a:t>
                      </a:r>
                      <a:r>
                        <a:rPr lang="en" sz="2000">
                          <a:solidFill>
                            <a:srgbClr val="134F5C"/>
                          </a:solidFill>
                          <a:latin typeface="Merriweather"/>
                          <a:ea typeface="Merriweather"/>
                          <a:cs typeface="Merriweather"/>
                          <a:sym typeface="Merriweather"/>
                        </a:rPr>
                        <a:t>(to </a:t>
                      </a:r>
                      <a:r>
                        <a:rPr lang="en" sz="2000">
                          <a:solidFill>
                            <a:srgbClr val="134F5C"/>
                          </a:solidFill>
                          <a:latin typeface="Merriweather"/>
                          <a:ea typeface="Merriweather"/>
                          <a:cs typeface="Merriweather"/>
                          <a:sym typeface="Merriweather"/>
                        </a:rPr>
                        <a:t>dilute &amp; alkalinize the pancreatic juice)</a:t>
                      </a:r>
                      <a:endParaRPr sz="2000">
                        <a:solidFill>
                          <a:srgbClr val="134F5C"/>
                        </a:solidFill>
                        <a:latin typeface="Merriweather"/>
                        <a:ea typeface="Merriweather"/>
                        <a:cs typeface="Merriweather"/>
                        <a:sym typeface="Merriweather"/>
                      </a:endParaRPr>
                    </a:p>
                    <a:p>
                      <a:pPr indent="0" lvl="0" marL="457200" rtl="0" algn="l">
                        <a:lnSpc>
                          <a:spcPct val="115000"/>
                        </a:lnSpc>
                        <a:spcBef>
                          <a:spcPts val="1200"/>
                        </a:spcBef>
                        <a:spcAft>
                          <a:spcPts val="0"/>
                        </a:spcAft>
                        <a:buNone/>
                      </a:pPr>
                      <a:r>
                        <a:t/>
                      </a:r>
                      <a:endParaRPr sz="600">
                        <a:solidFill>
                          <a:srgbClr val="134F5C"/>
                        </a:solidFill>
                        <a:latin typeface="Merriweather"/>
                        <a:ea typeface="Merriweather"/>
                        <a:cs typeface="Merriweather"/>
                        <a:sym typeface="Merriweather"/>
                      </a:endParaRPr>
                    </a:p>
                    <a:p>
                      <a:pPr indent="-381000" lvl="0" marL="457200" rtl="0" algn="l">
                        <a:lnSpc>
                          <a:spcPct val="115000"/>
                        </a:lnSpc>
                        <a:spcBef>
                          <a:spcPts val="1200"/>
                        </a:spcBef>
                        <a:spcAft>
                          <a:spcPts val="0"/>
                        </a:spcAft>
                        <a:buClr>
                          <a:srgbClr val="D0E0E3"/>
                        </a:buClr>
                        <a:buSzPts val="2400"/>
                        <a:buFont typeface="Merriweather"/>
                        <a:buChar char="●"/>
                      </a:pPr>
                      <a:r>
                        <a:rPr lang="en" sz="2400">
                          <a:latin typeface="Merriweather"/>
                          <a:ea typeface="Merriweather"/>
                          <a:cs typeface="Merriweather"/>
                          <a:sym typeface="Merriweather"/>
                        </a:rPr>
                        <a:t> </a:t>
                      </a:r>
                      <a:r>
                        <a:rPr lang="en" sz="2000">
                          <a:latin typeface="Merriweather"/>
                          <a:ea typeface="Merriweather"/>
                          <a:cs typeface="Merriweather"/>
                          <a:sym typeface="Merriweather"/>
                        </a:rPr>
                        <a:t>Constitute </a:t>
                      </a:r>
                      <a:r>
                        <a:rPr lang="en" sz="2000">
                          <a:highlight>
                            <a:srgbClr val="D0E0E3"/>
                          </a:highlight>
                          <a:latin typeface="Merriweather"/>
                          <a:ea typeface="Merriweather"/>
                          <a:cs typeface="Merriweather"/>
                          <a:sym typeface="Merriweather"/>
                        </a:rPr>
                        <a:t>75%</a:t>
                      </a:r>
                      <a:r>
                        <a:rPr lang="en" sz="2000">
                          <a:latin typeface="Merriweather"/>
                          <a:ea typeface="Merriweather"/>
                          <a:cs typeface="Merriweather"/>
                          <a:sym typeface="Merriweather"/>
                        </a:rPr>
                        <a:t> of pancreatic secretion.</a:t>
                      </a:r>
                      <a:endParaRPr sz="2000">
                        <a:latin typeface="Merriweather"/>
                        <a:ea typeface="Merriweather"/>
                        <a:cs typeface="Merriweather"/>
                        <a:sym typeface="Merriweather"/>
                      </a:endParaRPr>
                    </a:p>
                    <a:p>
                      <a:pPr indent="0" lvl="0" marL="457200" rtl="0" algn="l">
                        <a:lnSpc>
                          <a:spcPct val="115000"/>
                        </a:lnSpc>
                        <a:spcBef>
                          <a:spcPts val="1200"/>
                        </a:spcBef>
                        <a:spcAft>
                          <a:spcPts val="0"/>
                        </a:spcAft>
                        <a:buNone/>
                      </a:pPr>
                      <a:r>
                        <a:t/>
                      </a:r>
                      <a:endParaRPr sz="600">
                        <a:latin typeface="Merriweather"/>
                        <a:ea typeface="Merriweather"/>
                        <a:cs typeface="Merriweather"/>
                        <a:sym typeface="Merriweather"/>
                      </a:endParaRPr>
                    </a:p>
                    <a:p>
                      <a:pPr indent="-381000" lvl="0" marL="457200" rtl="0" algn="l">
                        <a:lnSpc>
                          <a:spcPct val="115000"/>
                        </a:lnSpc>
                        <a:spcBef>
                          <a:spcPts val="1200"/>
                        </a:spcBef>
                        <a:spcAft>
                          <a:spcPts val="0"/>
                        </a:spcAft>
                        <a:buClr>
                          <a:srgbClr val="D0E0E3"/>
                        </a:buClr>
                        <a:buSzPts val="2400"/>
                        <a:buFont typeface="Merriweather"/>
                        <a:buChar char="●"/>
                      </a:pPr>
                      <a:r>
                        <a:rPr lang="en" sz="2400">
                          <a:latin typeface="Merriweather"/>
                          <a:ea typeface="Merriweather"/>
                          <a:cs typeface="Merriweather"/>
                          <a:sym typeface="Merriweather"/>
                        </a:rPr>
                        <a:t> </a:t>
                      </a:r>
                      <a:r>
                        <a:rPr lang="en" sz="2000">
                          <a:latin typeface="Merriweather"/>
                          <a:ea typeface="Merriweather"/>
                          <a:cs typeface="Merriweather"/>
                          <a:sym typeface="Merriweather"/>
                        </a:rPr>
                        <a:t>Stimulated by</a:t>
                      </a:r>
                      <a:r>
                        <a:rPr lang="en" sz="2400">
                          <a:latin typeface="Merriweather"/>
                          <a:ea typeface="Merriweather"/>
                          <a:cs typeface="Merriweather"/>
                          <a:sym typeface="Merriweather"/>
                        </a:rPr>
                        <a:t> </a:t>
                      </a:r>
                      <a:r>
                        <a:rPr b="1" lang="en" sz="2400">
                          <a:highlight>
                            <a:srgbClr val="D0E0E3"/>
                          </a:highlight>
                          <a:latin typeface="Merriweather"/>
                          <a:ea typeface="Merriweather"/>
                          <a:cs typeface="Merriweather"/>
                          <a:sym typeface="Merriweather"/>
                        </a:rPr>
                        <a:t>Secretin</a:t>
                      </a:r>
                      <a:r>
                        <a:rPr lang="en" sz="2400">
                          <a:highlight>
                            <a:srgbClr val="D0E0E3"/>
                          </a:highlight>
                          <a:latin typeface="Merriweather"/>
                          <a:ea typeface="Merriweather"/>
                          <a:cs typeface="Merriweather"/>
                          <a:sym typeface="Merriweather"/>
                        </a:rPr>
                        <a:t>.</a:t>
                      </a:r>
                      <a:endParaRPr sz="2400">
                        <a:highlight>
                          <a:srgbClr val="D0E0E3"/>
                        </a:highlight>
                        <a:latin typeface="Merriweather"/>
                        <a:ea typeface="Merriweather"/>
                        <a:cs typeface="Merriweather"/>
                        <a:sym typeface="Merriweather"/>
                      </a:endParaRPr>
                    </a:p>
                    <a:p>
                      <a:pPr indent="0" lvl="0" marL="457200" rtl="0" algn="l">
                        <a:lnSpc>
                          <a:spcPct val="115000"/>
                        </a:lnSpc>
                        <a:spcBef>
                          <a:spcPts val="1200"/>
                        </a:spcBef>
                        <a:spcAft>
                          <a:spcPts val="0"/>
                        </a:spcAft>
                        <a:buNone/>
                      </a:pPr>
                      <a:r>
                        <a:t/>
                      </a:r>
                      <a:endParaRPr sz="600">
                        <a:latin typeface="Merriweather"/>
                        <a:ea typeface="Merriweather"/>
                        <a:cs typeface="Merriweather"/>
                        <a:sym typeface="Merriweather"/>
                      </a:endParaRPr>
                    </a:p>
                    <a:p>
                      <a:pPr indent="-381000" lvl="0" marL="457200" rtl="0" algn="l">
                        <a:lnSpc>
                          <a:spcPct val="115000"/>
                        </a:lnSpc>
                        <a:spcBef>
                          <a:spcPts val="1200"/>
                        </a:spcBef>
                        <a:spcAft>
                          <a:spcPts val="0"/>
                        </a:spcAft>
                        <a:buClr>
                          <a:srgbClr val="D0E0E3"/>
                        </a:buClr>
                        <a:buSzPts val="2400"/>
                        <a:buFont typeface="Merriweather"/>
                        <a:buChar char="●"/>
                      </a:pPr>
                      <a:r>
                        <a:rPr lang="en" sz="2000">
                          <a:latin typeface="Merriweather"/>
                          <a:ea typeface="Merriweather"/>
                          <a:cs typeface="Merriweather"/>
                          <a:sym typeface="Merriweather"/>
                        </a:rPr>
                        <a:t>Effects of Secretin are potentiated by</a:t>
                      </a:r>
                      <a:r>
                        <a:rPr lang="en" sz="2400">
                          <a:latin typeface="Merriweather"/>
                          <a:ea typeface="Merriweather"/>
                          <a:cs typeface="Merriweather"/>
                          <a:sym typeface="Merriweather"/>
                        </a:rPr>
                        <a:t> </a:t>
                      </a:r>
                      <a:r>
                        <a:rPr b="1" lang="en" sz="2400">
                          <a:highlight>
                            <a:srgbClr val="D0E0E3"/>
                          </a:highlight>
                          <a:latin typeface="Merriweather"/>
                          <a:ea typeface="Merriweather"/>
                          <a:cs typeface="Merriweather"/>
                          <a:sym typeface="Merriweather"/>
                        </a:rPr>
                        <a:t>CCK </a:t>
                      </a:r>
                      <a:r>
                        <a:rPr b="1" lang="en" sz="2400">
                          <a:latin typeface="Merriweather"/>
                          <a:ea typeface="Merriweather"/>
                          <a:cs typeface="Merriweather"/>
                          <a:sym typeface="Merriweather"/>
                        </a:rPr>
                        <a:t>&amp; </a:t>
                      </a:r>
                      <a:r>
                        <a:rPr b="1" lang="en" sz="2400">
                          <a:highlight>
                            <a:srgbClr val="D0E0E3"/>
                          </a:highlight>
                          <a:latin typeface="Merriweather"/>
                          <a:ea typeface="Merriweather"/>
                          <a:cs typeface="Merriweather"/>
                          <a:sym typeface="Merriweather"/>
                        </a:rPr>
                        <a:t>Ach</a:t>
                      </a:r>
                      <a:endParaRPr sz="2400">
                        <a:highlight>
                          <a:srgbClr val="D0E0E3"/>
                        </a:highlight>
                        <a:latin typeface="Merriweather"/>
                        <a:ea typeface="Merriweather"/>
                        <a:cs typeface="Merriweather"/>
                        <a:sym typeface="Merriweather"/>
                      </a:endParaRPr>
                    </a:p>
                  </a:txBody>
                  <a:tcPr marT="91425" marB="91425" marR="91425" marL="91425">
                    <a:lnL cap="flat" cmpd="sng" w="28575">
                      <a:solidFill>
                        <a:srgbClr val="D9D9D9"/>
                      </a:solidFill>
                      <a:prstDash val="dashDot"/>
                      <a:round/>
                      <a:headEnd len="sm" w="sm" type="none"/>
                      <a:tailEnd len="sm" w="sm" type="none"/>
                    </a:lnL>
                    <a:lnR cap="flat" cmpd="sng" w="28575">
                      <a:solidFill>
                        <a:srgbClr val="D9D9D9"/>
                      </a:solidFill>
                      <a:prstDash val="dashDot"/>
                      <a:round/>
                      <a:headEnd len="sm" w="sm" type="none"/>
                      <a:tailEnd len="sm" w="sm" type="none"/>
                    </a:lnR>
                    <a:lnT cap="flat" cmpd="sng" w="28575">
                      <a:solidFill>
                        <a:srgbClr val="D9D9D9">
                          <a:alpha val="0"/>
                        </a:srgbClr>
                      </a:solidFill>
                      <a:prstDash val="dashDot"/>
                      <a:round/>
                      <a:headEnd len="sm" w="sm" type="none"/>
                      <a:tailEnd len="sm" w="sm" type="none"/>
                    </a:lnT>
                    <a:lnB cap="flat" cmpd="sng" w="28575">
                      <a:solidFill>
                        <a:srgbClr val="D9D9D9"/>
                      </a:solidFill>
                      <a:prstDash val="dashDot"/>
                      <a:round/>
                      <a:headEnd len="sm" w="sm" type="none"/>
                      <a:tailEnd len="sm" w="sm" type="none"/>
                    </a:lnB>
                  </a:tcPr>
                </a:tc>
              </a:tr>
            </a:tbl>
          </a:graphicData>
        </a:graphic>
      </p:graphicFrame>
      <p:sp>
        <p:nvSpPr>
          <p:cNvPr id="118" name="Google Shape;118;p15"/>
          <p:cNvSpPr/>
          <p:nvPr/>
        </p:nvSpPr>
        <p:spPr>
          <a:xfrm>
            <a:off x="2290113" y="12312063"/>
            <a:ext cx="8840100" cy="1011300"/>
          </a:xfrm>
          <a:prstGeom prst="rect">
            <a:avLst/>
          </a:prstGeom>
          <a:noFill/>
          <a:ln cap="flat" cmpd="sng" w="38100">
            <a:solidFill>
              <a:srgbClr val="B6D7A8"/>
            </a:solidFill>
            <a:prstDash val="dashDot"/>
            <a:round/>
            <a:headEnd len="sm" w="sm" type="none"/>
            <a:tailEnd len="sm" w="sm" type="none"/>
          </a:ln>
        </p:spPr>
        <p:txBody>
          <a:bodyPr anchorCtr="0" anchor="ctr" bIns="140950" lIns="140950" spcFirstLastPara="1" rIns="140950" wrap="square" tIns="140950">
            <a:noAutofit/>
          </a:bodyPr>
          <a:lstStyle/>
          <a:p>
            <a:pPr indent="0" lvl="0" marL="0" rtl="0" algn="ctr">
              <a:lnSpc>
                <a:spcPct val="115000"/>
              </a:lnSpc>
              <a:spcBef>
                <a:spcPts val="1200"/>
              </a:spcBef>
              <a:spcAft>
                <a:spcPts val="1200"/>
              </a:spcAft>
              <a:buClr>
                <a:schemeClr val="dk1"/>
              </a:buClr>
              <a:buSzPts val="1100"/>
              <a:buFont typeface="Arial"/>
              <a:buNone/>
            </a:pPr>
            <a:r>
              <a:rPr lang="en" sz="3600">
                <a:highlight>
                  <a:srgbClr val="D9EAD3"/>
                </a:highlight>
                <a:latin typeface="Oswald"/>
                <a:ea typeface="Oswald"/>
                <a:cs typeface="Oswald"/>
                <a:sym typeface="Oswald"/>
              </a:rPr>
              <a:t>Pancreatic Juice:</a:t>
            </a:r>
            <a:r>
              <a:rPr lang="en" sz="3600">
                <a:latin typeface="Oswald"/>
                <a:ea typeface="Oswald"/>
                <a:cs typeface="Oswald"/>
                <a:sym typeface="Oswald"/>
              </a:rPr>
              <a:t> </a:t>
            </a:r>
            <a:r>
              <a:rPr lang="en" sz="1600">
                <a:latin typeface="Merriweather"/>
                <a:ea typeface="Merriweather"/>
                <a:cs typeface="Merriweather"/>
                <a:sym typeface="Merriweather"/>
              </a:rPr>
              <a:t>Refers to the final combined product secreted by the exocrine pancreas.</a:t>
            </a:r>
            <a:endParaRPr sz="1600">
              <a:latin typeface="Merriweather"/>
              <a:ea typeface="Merriweather"/>
              <a:cs typeface="Merriweather"/>
              <a:sym typeface="Merriweather"/>
            </a:endParaRPr>
          </a:p>
        </p:txBody>
      </p:sp>
      <p:sp>
        <p:nvSpPr>
          <p:cNvPr id="119" name="Google Shape;119;p15"/>
          <p:cNvSpPr/>
          <p:nvPr/>
        </p:nvSpPr>
        <p:spPr>
          <a:xfrm>
            <a:off x="352387" y="14200013"/>
            <a:ext cx="5118000" cy="1011300"/>
          </a:xfrm>
          <a:prstGeom prst="rect">
            <a:avLst/>
          </a:prstGeom>
          <a:solidFill>
            <a:srgbClr val="B6D7A8"/>
          </a:solidFill>
          <a:ln>
            <a:noFill/>
          </a:ln>
        </p:spPr>
        <p:txBody>
          <a:bodyPr anchorCtr="0" anchor="ctr" bIns="140950" lIns="140950" spcFirstLastPara="1" rIns="140950" wrap="square" tIns="140950">
            <a:noAutofit/>
          </a:bodyPr>
          <a:lstStyle/>
          <a:p>
            <a:pPr indent="0" lvl="0" marL="0" rtl="0" algn="ctr">
              <a:lnSpc>
                <a:spcPct val="100000"/>
              </a:lnSpc>
              <a:spcBef>
                <a:spcPts val="1200"/>
              </a:spcBef>
              <a:spcAft>
                <a:spcPts val="1200"/>
              </a:spcAft>
              <a:buNone/>
            </a:pPr>
            <a:r>
              <a:rPr b="1" lang="en" sz="2700">
                <a:solidFill>
                  <a:srgbClr val="FFFFFF"/>
                </a:solidFill>
                <a:latin typeface="Merriweather"/>
                <a:ea typeface="Merriweather"/>
                <a:cs typeface="Merriweather"/>
                <a:sym typeface="Merriweather"/>
              </a:rPr>
              <a:t>Digestive enzymes</a:t>
            </a:r>
            <a:endParaRPr b="1" sz="2700">
              <a:solidFill>
                <a:srgbClr val="FFFFFF"/>
              </a:solidFill>
              <a:latin typeface="Merriweather"/>
              <a:ea typeface="Merriweather"/>
              <a:cs typeface="Merriweather"/>
              <a:sym typeface="Merriweather"/>
            </a:endParaRPr>
          </a:p>
        </p:txBody>
      </p:sp>
      <p:sp>
        <p:nvSpPr>
          <p:cNvPr id="120" name="Google Shape;120;p15"/>
          <p:cNvSpPr/>
          <p:nvPr/>
        </p:nvSpPr>
        <p:spPr>
          <a:xfrm>
            <a:off x="7677713" y="14200013"/>
            <a:ext cx="6066900" cy="1011300"/>
          </a:xfrm>
          <a:prstGeom prst="rect">
            <a:avLst/>
          </a:prstGeom>
          <a:solidFill>
            <a:srgbClr val="B6D7A8"/>
          </a:solidFill>
          <a:ln>
            <a:noFill/>
          </a:ln>
        </p:spPr>
        <p:txBody>
          <a:bodyPr anchorCtr="0" anchor="ctr" bIns="140950" lIns="140950" spcFirstLastPara="1" rIns="140950" wrap="square" tIns="140950">
            <a:noAutofit/>
          </a:bodyPr>
          <a:lstStyle/>
          <a:p>
            <a:pPr indent="0" lvl="0" marL="0" rtl="0" algn="ctr">
              <a:lnSpc>
                <a:spcPct val="115000"/>
              </a:lnSpc>
              <a:spcBef>
                <a:spcPts val="1200"/>
              </a:spcBef>
              <a:spcAft>
                <a:spcPts val="1200"/>
              </a:spcAft>
              <a:buNone/>
            </a:pPr>
            <a:r>
              <a:rPr b="1" lang="en" sz="2400">
                <a:solidFill>
                  <a:srgbClr val="FFFFFF"/>
                </a:solidFill>
                <a:latin typeface="Merriweather"/>
                <a:ea typeface="Merriweather"/>
                <a:cs typeface="Merriweather"/>
                <a:sym typeface="Merriweather"/>
              </a:rPr>
              <a:t>An electrolyte solution rich in HCO3-</a:t>
            </a:r>
            <a:endParaRPr b="1" sz="1500">
              <a:solidFill>
                <a:srgbClr val="FFFFFF"/>
              </a:solidFill>
              <a:latin typeface="Roboto"/>
              <a:ea typeface="Roboto"/>
              <a:cs typeface="Roboto"/>
              <a:sym typeface="Roboto"/>
            </a:endParaRPr>
          </a:p>
        </p:txBody>
      </p:sp>
      <p:sp>
        <p:nvSpPr>
          <p:cNvPr id="121" name="Google Shape;121;p15"/>
          <p:cNvSpPr/>
          <p:nvPr/>
        </p:nvSpPr>
        <p:spPr>
          <a:xfrm>
            <a:off x="9797088" y="16405463"/>
            <a:ext cx="3314400" cy="3184500"/>
          </a:xfrm>
          <a:prstGeom prst="rect">
            <a:avLst/>
          </a:prstGeom>
          <a:solidFill>
            <a:srgbClr val="FFFFFF"/>
          </a:solidFill>
          <a:ln cap="flat" cmpd="sng" w="28575">
            <a:solidFill>
              <a:srgbClr val="D9EAD3"/>
            </a:solidFill>
            <a:prstDash val="dashDot"/>
            <a:round/>
            <a:headEnd len="sm" w="sm" type="none"/>
            <a:tailEnd len="sm" w="sm" type="none"/>
          </a:ln>
        </p:spPr>
        <p:txBody>
          <a:bodyPr anchorCtr="0" anchor="t" bIns="140950" lIns="140950" spcFirstLastPara="1" rIns="140950" wrap="square" tIns="140950">
            <a:noAutofit/>
          </a:bodyPr>
          <a:lstStyle/>
          <a:p>
            <a:pPr indent="0" lvl="0" marL="0" rtl="0" algn="l">
              <a:lnSpc>
                <a:spcPct val="115000"/>
              </a:lnSpc>
              <a:spcBef>
                <a:spcPts val="1200"/>
              </a:spcBef>
              <a:spcAft>
                <a:spcPts val="0"/>
              </a:spcAft>
              <a:buClr>
                <a:schemeClr val="dk1"/>
              </a:buClr>
              <a:buSzPts val="1100"/>
              <a:buFont typeface="Arial"/>
              <a:buNone/>
            </a:pPr>
            <a:r>
              <a:rPr b="1" lang="en" sz="2400">
                <a:highlight>
                  <a:srgbClr val="D9EAD3"/>
                </a:highlight>
                <a:latin typeface="Merriweather"/>
                <a:ea typeface="Merriweather"/>
                <a:cs typeface="Merriweather"/>
                <a:sym typeface="Merriweather"/>
              </a:rPr>
              <a:t>Nucleolytic:</a:t>
            </a:r>
            <a:endParaRPr b="1" sz="2400">
              <a:highlight>
                <a:srgbClr val="D9EAD3"/>
              </a:highlight>
              <a:latin typeface="Merriweather"/>
              <a:ea typeface="Merriweather"/>
              <a:cs typeface="Merriweather"/>
              <a:sym typeface="Merriweather"/>
            </a:endParaRPr>
          </a:p>
          <a:p>
            <a:pPr indent="-381000" lvl="0" marL="457200" rtl="0" algn="l">
              <a:lnSpc>
                <a:spcPct val="115000"/>
              </a:lnSpc>
              <a:spcBef>
                <a:spcPts val="1200"/>
              </a:spcBef>
              <a:spcAft>
                <a:spcPts val="0"/>
              </a:spcAft>
              <a:buClr>
                <a:srgbClr val="D9EAD3"/>
              </a:buClr>
              <a:buSzPts val="2400"/>
              <a:buFont typeface="Merriweather"/>
              <a:buChar char="★"/>
            </a:pPr>
            <a:r>
              <a:rPr b="1" lang="en" sz="2400">
                <a:latin typeface="Merriweather"/>
                <a:ea typeface="Merriweather"/>
                <a:cs typeface="Merriweather"/>
                <a:sym typeface="Merriweather"/>
              </a:rPr>
              <a:t>For DNA &amp; RNA:</a:t>
            </a:r>
            <a:endParaRPr b="1" sz="2400">
              <a:latin typeface="Merriweather"/>
              <a:ea typeface="Merriweather"/>
              <a:cs typeface="Merriweather"/>
              <a:sym typeface="Merriweather"/>
            </a:endParaRPr>
          </a:p>
          <a:p>
            <a:pPr indent="0" lvl="0" marL="0" rtl="0" algn="l">
              <a:lnSpc>
                <a:spcPct val="115000"/>
              </a:lnSpc>
              <a:spcBef>
                <a:spcPts val="1200"/>
              </a:spcBef>
              <a:spcAft>
                <a:spcPts val="0"/>
              </a:spcAft>
              <a:buNone/>
            </a:pPr>
            <a:r>
              <a:rPr lang="en" sz="2400">
                <a:solidFill>
                  <a:srgbClr val="76A5AF"/>
                </a:solidFill>
                <a:latin typeface="Merriweather"/>
                <a:ea typeface="Merriweather"/>
                <a:cs typeface="Merriweather"/>
                <a:sym typeface="Merriweather"/>
              </a:rPr>
              <a:t>Nucleases</a:t>
            </a:r>
            <a:r>
              <a:rPr lang="en" sz="2400">
                <a:latin typeface="Merriweather"/>
                <a:ea typeface="Merriweather"/>
                <a:cs typeface="Merriweather"/>
                <a:sym typeface="Merriweather"/>
              </a:rPr>
              <a:t>, </a:t>
            </a:r>
            <a:r>
              <a:rPr lang="en" sz="2400">
                <a:solidFill>
                  <a:srgbClr val="674EA7"/>
                </a:solidFill>
                <a:latin typeface="Merriweather"/>
                <a:ea typeface="Merriweather"/>
                <a:cs typeface="Merriweather"/>
                <a:sym typeface="Merriweather"/>
              </a:rPr>
              <a:t>Ribonuclease, Deoxyribonuclease</a:t>
            </a:r>
            <a:endParaRPr sz="2400">
              <a:solidFill>
                <a:srgbClr val="674EA7"/>
              </a:solidFill>
              <a:latin typeface="Merriweather"/>
              <a:ea typeface="Merriweather"/>
              <a:cs typeface="Merriweather"/>
              <a:sym typeface="Merriweather"/>
            </a:endParaRPr>
          </a:p>
          <a:p>
            <a:pPr indent="0" lvl="0" marL="0" rtl="0" algn="l">
              <a:lnSpc>
                <a:spcPct val="115000"/>
              </a:lnSpc>
              <a:spcBef>
                <a:spcPts val="1200"/>
              </a:spcBef>
              <a:spcAft>
                <a:spcPts val="1200"/>
              </a:spcAft>
              <a:buNone/>
            </a:pPr>
            <a:r>
              <a:t/>
            </a:r>
            <a:endParaRPr sz="2400">
              <a:latin typeface="Merriweather"/>
              <a:ea typeface="Merriweather"/>
              <a:cs typeface="Merriweather"/>
              <a:sym typeface="Merriweather"/>
            </a:endParaRPr>
          </a:p>
        </p:txBody>
      </p:sp>
      <p:sp>
        <p:nvSpPr>
          <p:cNvPr id="122" name="Google Shape;122;p15"/>
          <p:cNvSpPr/>
          <p:nvPr/>
        </p:nvSpPr>
        <p:spPr>
          <a:xfrm>
            <a:off x="3946238" y="16405313"/>
            <a:ext cx="5645700" cy="3184500"/>
          </a:xfrm>
          <a:prstGeom prst="rect">
            <a:avLst/>
          </a:prstGeom>
          <a:solidFill>
            <a:srgbClr val="FFFFFF"/>
          </a:solidFill>
          <a:ln cap="flat" cmpd="sng" w="28575">
            <a:solidFill>
              <a:srgbClr val="D9EAD3"/>
            </a:solidFill>
            <a:prstDash val="dashDot"/>
            <a:round/>
            <a:headEnd len="sm" w="sm" type="none"/>
            <a:tailEnd len="sm" w="sm" type="none"/>
          </a:ln>
        </p:spPr>
        <p:txBody>
          <a:bodyPr anchorCtr="0" anchor="ctr" bIns="140950" lIns="140950" spcFirstLastPara="1" rIns="140950" wrap="square" tIns="140950">
            <a:noAutofit/>
          </a:bodyPr>
          <a:lstStyle/>
          <a:p>
            <a:pPr indent="0" lvl="0" marL="0" rtl="0" algn="l">
              <a:lnSpc>
                <a:spcPct val="115000"/>
              </a:lnSpc>
              <a:spcBef>
                <a:spcPts val="1200"/>
              </a:spcBef>
              <a:spcAft>
                <a:spcPts val="0"/>
              </a:spcAft>
              <a:buNone/>
            </a:pPr>
            <a:r>
              <a:rPr b="1" lang="en" sz="2400">
                <a:highlight>
                  <a:srgbClr val="D9EAD3"/>
                </a:highlight>
                <a:latin typeface="Merriweather"/>
                <a:ea typeface="Merriweather"/>
                <a:cs typeface="Merriweather"/>
                <a:sym typeface="Merriweather"/>
              </a:rPr>
              <a:t>Amylolytic:</a:t>
            </a:r>
            <a:endParaRPr b="1" sz="2400">
              <a:highlight>
                <a:srgbClr val="D9EAD3"/>
              </a:highlight>
              <a:latin typeface="Merriweather"/>
              <a:ea typeface="Merriweather"/>
              <a:cs typeface="Merriweather"/>
              <a:sym typeface="Merriweather"/>
            </a:endParaRPr>
          </a:p>
          <a:p>
            <a:pPr indent="-381000" lvl="0" marL="457200" rtl="0" algn="l">
              <a:lnSpc>
                <a:spcPct val="115000"/>
              </a:lnSpc>
              <a:spcBef>
                <a:spcPts val="1200"/>
              </a:spcBef>
              <a:spcAft>
                <a:spcPts val="0"/>
              </a:spcAft>
              <a:buClr>
                <a:srgbClr val="D9EAD3"/>
              </a:buClr>
              <a:buSzPts val="2400"/>
              <a:buFont typeface="Merriweather"/>
              <a:buChar char="★"/>
            </a:pPr>
            <a:r>
              <a:rPr b="1" lang="en" sz="2400">
                <a:latin typeface="Merriweather"/>
                <a:ea typeface="Merriweather"/>
                <a:cs typeface="Merriweather"/>
                <a:sym typeface="Merriweather"/>
              </a:rPr>
              <a:t>For lipids:</a:t>
            </a:r>
            <a:endParaRPr b="1" sz="2400">
              <a:latin typeface="Merriweather"/>
              <a:ea typeface="Merriweather"/>
              <a:cs typeface="Merriweather"/>
              <a:sym typeface="Merriweather"/>
            </a:endParaRPr>
          </a:p>
          <a:p>
            <a:pPr indent="0" lvl="0" marL="0" rtl="0" algn="l">
              <a:lnSpc>
                <a:spcPct val="115000"/>
              </a:lnSpc>
              <a:spcBef>
                <a:spcPts val="1200"/>
              </a:spcBef>
              <a:spcAft>
                <a:spcPts val="0"/>
              </a:spcAft>
              <a:buNone/>
            </a:pPr>
            <a:r>
              <a:rPr lang="en" sz="2400">
                <a:latin typeface="Merriweather"/>
                <a:ea typeface="Merriweather"/>
                <a:cs typeface="Merriweather"/>
                <a:sym typeface="Merriweather"/>
              </a:rPr>
              <a:t>Pancreatic lipase, </a:t>
            </a:r>
            <a:r>
              <a:rPr lang="en" sz="2400">
                <a:solidFill>
                  <a:srgbClr val="999999"/>
                </a:solidFill>
                <a:latin typeface="Merriweather"/>
                <a:ea typeface="Merriweather"/>
                <a:cs typeface="Merriweather"/>
                <a:sym typeface="Merriweather"/>
              </a:rPr>
              <a:t>Cholesterol</a:t>
            </a:r>
            <a:r>
              <a:rPr lang="en" sz="2400">
                <a:solidFill>
                  <a:srgbClr val="999999"/>
                </a:solidFill>
                <a:latin typeface="Merriweather"/>
                <a:ea typeface="Merriweather"/>
                <a:cs typeface="Merriweather"/>
                <a:sym typeface="Merriweather"/>
              </a:rPr>
              <a:t> </a:t>
            </a:r>
            <a:r>
              <a:rPr lang="en" sz="2400">
                <a:latin typeface="Merriweather"/>
                <a:ea typeface="Merriweather"/>
                <a:cs typeface="Merriweather"/>
                <a:sym typeface="Merriweather"/>
              </a:rPr>
              <a:t>Esterase, Phospholipase A2</a:t>
            </a:r>
            <a:endParaRPr sz="2400">
              <a:latin typeface="Merriweather"/>
              <a:ea typeface="Merriweather"/>
              <a:cs typeface="Merriweather"/>
              <a:sym typeface="Merriweather"/>
            </a:endParaRPr>
          </a:p>
          <a:p>
            <a:pPr indent="-381000" lvl="0" marL="457200" rtl="0" algn="l">
              <a:lnSpc>
                <a:spcPct val="115000"/>
              </a:lnSpc>
              <a:spcBef>
                <a:spcPts val="1200"/>
              </a:spcBef>
              <a:spcAft>
                <a:spcPts val="0"/>
              </a:spcAft>
              <a:buClr>
                <a:srgbClr val="D9EAD3"/>
              </a:buClr>
              <a:buSzPts val="2400"/>
              <a:buFont typeface="Merriweather"/>
              <a:buChar char="★"/>
            </a:pPr>
            <a:r>
              <a:rPr b="1" lang="en" sz="2400">
                <a:solidFill>
                  <a:schemeClr val="dk1"/>
                </a:solidFill>
                <a:latin typeface="Merriweather"/>
                <a:ea typeface="Merriweather"/>
                <a:cs typeface="Merriweather"/>
                <a:sym typeface="Merriweather"/>
              </a:rPr>
              <a:t>For carbohydrates:</a:t>
            </a:r>
            <a:endParaRPr b="1" sz="2400">
              <a:solidFill>
                <a:schemeClr val="dk1"/>
              </a:solidFill>
              <a:latin typeface="Merriweather"/>
              <a:ea typeface="Merriweather"/>
              <a:cs typeface="Merriweather"/>
              <a:sym typeface="Merriweather"/>
            </a:endParaRPr>
          </a:p>
          <a:p>
            <a:pPr indent="0" lvl="0" marL="0" rtl="0" algn="l">
              <a:lnSpc>
                <a:spcPct val="115000"/>
              </a:lnSpc>
              <a:spcBef>
                <a:spcPts val="1200"/>
              </a:spcBef>
              <a:spcAft>
                <a:spcPts val="1200"/>
              </a:spcAft>
              <a:buNone/>
            </a:pPr>
            <a:r>
              <a:rPr b="1" lang="en" sz="2400">
                <a:solidFill>
                  <a:schemeClr val="dk1"/>
                </a:solidFill>
                <a:latin typeface="Merriweather"/>
                <a:ea typeface="Merriweather"/>
                <a:cs typeface="Merriweather"/>
                <a:sym typeface="Merriweather"/>
              </a:rPr>
              <a:t>pancreatic</a:t>
            </a:r>
            <a:r>
              <a:rPr lang="en" sz="2400">
                <a:solidFill>
                  <a:schemeClr val="dk1"/>
                </a:solidFill>
                <a:latin typeface="Merriweather"/>
                <a:ea typeface="Merriweather"/>
                <a:cs typeface="Merriweather"/>
                <a:sym typeface="Merriweather"/>
              </a:rPr>
              <a:t> Amylase</a:t>
            </a:r>
            <a:endParaRPr sz="2400">
              <a:latin typeface="Merriweather"/>
              <a:ea typeface="Merriweather"/>
              <a:cs typeface="Merriweather"/>
              <a:sym typeface="Merriweather"/>
            </a:endParaRPr>
          </a:p>
        </p:txBody>
      </p:sp>
      <p:sp>
        <p:nvSpPr>
          <p:cNvPr id="123" name="Google Shape;123;p15"/>
          <p:cNvSpPr/>
          <p:nvPr/>
        </p:nvSpPr>
        <p:spPr>
          <a:xfrm>
            <a:off x="426688" y="16405313"/>
            <a:ext cx="3314400" cy="3184500"/>
          </a:xfrm>
          <a:prstGeom prst="rect">
            <a:avLst/>
          </a:prstGeom>
          <a:solidFill>
            <a:srgbClr val="FFFFFF"/>
          </a:solidFill>
          <a:ln cap="flat" cmpd="sng" w="28575">
            <a:solidFill>
              <a:srgbClr val="D9EAD3"/>
            </a:solidFill>
            <a:prstDash val="dashDot"/>
            <a:round/>
            <a:headEnd len="sm" w="sm" type="none"/>
            <a:tailEnd len="sm" w="sm" type="none"/>
          </a:ln>
        </p:spPr>
        <p:txBody>
          <a:bodyPr anchorCtr="0" anchor="ctr" bIns="140950" lIns="140950" spcFirstLastPara="1" rIns="140950" wrap="square" tIns="140950">
            <a:noAutofit/>
          </a:bodyPr>
          <a:lstStyle/>
          <a:p>
            <a:pPr indent="0" lvl="0" marL="0" rtl="0" algn="l">
              <a:lnSpc>
                <a:spcPct val="115000"/>
              </a:lnSpc>
              <a:spcBef>
                <a:spcPts val="1200"/>
              </a:spcBef>
              <a:spcAft>
                <a:spcPts val="0"/>
              </a:spcAft>
              <a:buNone/>
            </a:pPr>
            <a:r>
              <a:t/>
            </a:r>
            <a:endParaRPr b="1" sz="2400" u="sng">
              <a:latin typeface="Merriweather"/>
              <a:ea typeface="Merriweather"/>
              <a:cs typeface="Merriweather"/>
              <a:sym typeface="Merriweather"/>
            </a:endParaRPr>
          </a:p>
          <a:p>
            <a:pPr indent="0" lvl="0" marL="0" rtl="0" algn="l">
              <a:lnSpc>
                <a:spcPct val="115000"/>
              </a:lnSpc>
              <a:spcBef>
                <a:spcPts val="1200"/>
              </a:spcBef>
              <a:spcAft>
                <a:spcPts val="0"/>
              </a:spcAft>
              <a:buNone/>
            </a:pPr>
            <a:r>
              <a:rPr b="1" lang="en" sz="2400">
                <a:highlight>
                  <a:srgbClr val="D9EAD3"/>
                </a:highlight>
                <a:latin typeface="Merriweather"/>
                <a:ea typeface="Merriweather"/>
                <a:cs typeface="Merriweather"/>
                <a:sym typeface="Merriweather"/>
              </a:rPr>
              <a:t>Proteolytic:</a:t>
            </a:r>
            <a:endParaRPr b="1" sz="2400">
              <a:highlight>
                <a:srgbClr val="D9EAD3"/>
              </a:highlight>
              <a:latin typeface="Merriweather"/>
              <a:ea typeface="Merriweather"/>
              <a:cs typeface="Merriweather"/>
              <a:sym typeface="Merriweather"/>
            </a:endParaRPr>
          </a:p>
          <a:p>
            <a:pPr indent="-381000" lvl="0" marL="457200" rtl="0" algn="l">
              <a:lnSpc>
                <a:spcPct val="115000"/>
              </a:lnSpc>
              <a:spcBef>
                <a:spcPts val="1200"/>
              </a:spcBef>
              <a:spcAft>
                <a:spcPts val="0"/>
              </a:spcAft>
              <a:buClr>
                <a:srgbClr val="D9EAD3"/>
              </a:buClr>
              <a:buSzPts val="2400"/>
              <a:buFont typeface="Merriweather"/>
              <a:buChar char="★"/>
            </a:pPr>
            <a:r>
              <a:rPr b="1" lang="en" sz="2400">
                <a:solidFill>
                  <a:schemeClr val="dk1"/>
                </a:solidFill>
                <a:latin typeface="Merriweather"/>
                <a:ea typeface="Merriweather"/>
                <a:cs typeface="Merriweather"/>
                <a:sym typeface="Merriweather"/>
              </a:rPr>
              <a:t>For protein </a:t>
            </a:r>
            <a:endParaRPr b="1" sz="2400" u="sng">
              <a:latin typeface="Merriweather"/>
              <a:ea typeface="Merriweather"/>
              <a:cs typeface="Merriweather"/>
              <a:sym typeface="Merriweather"/>
            </a:endParaRPr>
          </a:p>
          <a:p>
            <a:pPr indent="0" lvl="0" marL="0" rtl="0" algn="l">
              <a:lnSpc>
                <a:spcPct val="115000"/>
              </a:lnSpc>
              <a:spcBef>
                <a:spcPts val="1200"/>
              </a:spcBef>
              <a:spcAft>
                <a:spcPts val="0"/>
              </a:spcAft>
              <a:buNone/>
            </a:pPr>
            <a:r>
              <a:rPr lang="en" sz="2400">
                <a:latin typeface="Merriweather"/>
                <a:ea typeface="Merriweather"/>
                <a:cs typeface="Merriweather"/>
                <a:sym typeface="Merriweather"/>
              </a:rPr>
              <a:t>Trypsin, Chymotrypsin, </a:t>
            </a:r>
            <a:r>
              <a:rPr lang="en" sz="2100">
                <a:latin typeface="Merriweather"/>
                <a:ea typeface="Merriweather"/>
                <a:cs typeface="Merriweather"/>
                <a:sym typeface="Merriweather"/>
              </a:rPr>
              <a:t>Carboxy</a:t>
            </a:r>
            <a:r>
              <a:rPr lang="en" sz="2100">
                <a:solidFill>
                  <a:srgbClr val="8E7CC3"/>
                </a:solidFill>
                <a:latin typeface="Merriweather"/>
                <a:ea typeface="Merriweather"/>
                <a:cs typeface="Merriweather"/>
                <a:sym typeface="Merriweather"/>
              </a:rPr>
              <a:t>poly</a:t>
            </a:r>
            <a:r>
              <a:rPr lang="en" sz="2100">
                <a:latin typeface="Merriweather"/>
                <a:ea typeface="Merriweather"/>
                <a:cs typeface="Merriweather"/>
                <a:sym typeface="Merriweather"/>
              </a:rPr>
              <a:t>peptidase</a:t>
            </a:r>
            <a:endParaRPr baseline="30000" sz="2100">
              <a:latin typeface="Merriweather"/>
              <a:ea typeface="Merriweather"/>
              <a:cs typeface="Merriweather"/>
              <a:sym typeface="Merriweather"/>
            </a:endParaRPr>
          </a:p>
          <a:p>
            <a:pPr indent="0" lvl="0" marL="0" rtl="0" algn="l">
              <a:lnSpc>
                <a:spcPct val="115000"/>
              </a:lnSpc>
              <a:spcBef>
                <a:spcPts val="1200"/>
              </a:spcBef>
              <a:spcAft>
                <a:spcPts val="0"/>
              </a:spcAft>
              <a:buNone/>
            </a:pPr>
            <a:r>
              <a:t/>
            </a:r>
            <a:endParaRPr sz="2100">
              <a:solidFill>
                <a:srgbClr val="8E7CC3"/>
              </a:solidFill>
              <a:latin typeface="Merriweather"/>
              <a:ea typeface="Merriweather"/>
              <a:cs typeface="Merriweather"/>
              <a:sym typeface="Merriweather"/>
            </a:endParaRPr>
          </a:p>
          <a:p>
            <a:pPr indent="0" lvl="0" marL="0" rtl="0" algn="l">
              <a:lnSpc>
                <a:spcPct val="115000"/>
              </a:lnSpc>
              <a:spcBef>
                <a:spcPts val="1200"/>
              </a:spcBef>
              <a:spcAft>
                <a:spcPts val="1200"/>
              </a:spcAft>
              <a:buNone/>
            </a:pPr>
            <a:r>
              <a:t/>
            </a:r>
            <a:endParaRPr sz="2400">
              <a:latin typeface="Merriweather"/>
              <a:ea typeface="Merriweather"/>
              <a:cs typeface="Merriweather"/>
              <a:sym typeface="Merriweather"/>
            </a:endParaRPr>
          </a:p>
        </p:txBody>
      </p:sp>
      <p:cxnSp>
        <p:nvCxnSpPr>
          <p:cNvPr id="124" name="Google Shape;124;p15"/>
          <p:cNvCxnSpPr>
            <a:stCxn id="119" idx="2"/>
            <a:endCxn id="123" idx="0"/>
          </p:cNvCxnSpPr>
          <p:nvPr/>
        </p:nvCxnSpPr>
        <p:spPr>
          <a:xfrm rot="5400000">
            <a:off x="1900687" y="15394613"/>
            <a:ext cx="1194000" cy="827400"/>
          </a:xfrm>
          <a:prstGeom prst="bentConnector3">
            <a:avLst>
              <a:gd fmla="val 50000" name="adj1"/>
            </a:avLst>
          </a:prstGeom>
          <a:noFill/>
          <a:ln cap="flat" cmpd="sng" w="38100">
            <a:solidFill>
              <a:srgbClr val="B6D7A8"/>
            </a:solidFill>
            <a:prstDash val="dashDot"/>
            <a:round/>
            <a:headEnd len="med" w="med" type="none"/>
            <a:tailEnd len="med" w="med" type="none"/>
          </a:ln>
        </p:spPr>
      </p:cxnSp>
      <p:cxnSp>
        <p:nvCxnSpPr>
          <p:cNvPr id="125" name="Google Shape;125;p15"/>
          <p:cNvCxnSpPr>
            <a:stCxn id="119" idx="2"/>
            <a:endCxn id="122" idx="0"/>
          </p:cNvCxnSpPr>
          <p:nvPr/>
        </p:nvCxnSpPr>
        <p:spPr>
          <a:xfrm flipH="1" rot="-5400000">
            <a:off x="4243237" y="13879463"/>
            <a:ext cx="1194000" cy="3857700"/>
          </a:xfrm>
          <a:prstGeom prst="bentConnector3">
            <a:avLst>
              <a:gd fmla="val 50000" name="adj1"/>
            </a:avLst>
          </a:prstGeom>
          <a:noFill/>
          <a:ln cap="flat" cmpd="sng" w="38100">
            <a:solidFill>
              <a:srgbClr val="B6D7A8"/>
            </a:solidFill>
            <a:prstDash val="dashDot"/>
            <a:round/>
            <a:headEnd len="med" w="med" type="none"/>
            <a:tailEnd len="med" w="med" type="none"/>
          </a:ln>
        </p:spPr>
      </p:cxnSp>
      <p:cxnSp>
        <p:nvCxnSpPr>
          <p:cNvPr id="126" name="Google Shape;126;p15"/>
          <p:cNvCxnSpPr>
            <a:stCxn id="119" idx="2"/>
            <a:endCxn id="121" idx="0"/>
          </p:cNvCxnSpPr>
          <p:nvPr/>
        </p:nvCxnSpPr>
        <p:spPr>
          <a:xfrm flipH="1" rot="-5400000">
            <a:off x="6585637" y="11537063"/>
            <a:ext cx="1194300" cy="8542800"/>
          </a:xfrm>
          <a:prstGeom prst="bentConnector3">
            <a:avLst>
              <a:gd fmla="val 49994" name="adj1"/>
            </a:avLst>
          </a:prstGeom>
          <a:noFill/>
          <a:ln cap="flat" cmpd="sng" w="38100">
            <a:solidFill>
              <a:srgbClr val="B6D7A8"/>
            </a:solidFill>
            <a:prstDash val="dashDot"/>
            <a:round/>
            <a:headEnd len="med" w="med" type="none"/>
            <a:tailEnd len="med" w="med" type="none"/>
          </a:ln>
        </p:spPr>
      </p:cxnSp>
      <p:sp>
        <p:nvSpPr>
          <p:cNvPr id="127" name="Google Shape;127;p15"/>
          <p:cNvSpPr/>
          <p:nvPr/>
        </p:nvSpPr>
        <p:spPr>
          <a:xfrm>
            <a:off x="0" y="65666"/>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28" name="Google Shape;128;p15"/>
          <p:cNvSpPr/>
          <p:nvPr/>
        </p:nvSpPr>
        <p:spPr>
          <a:xfrm>
            <a:off x="656616" y="657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29" name="Google Shape;129;p15"/>
          <p:cNvSpPr txBox="1"/>
          <p:nvPr/>
        </p:nvSpPr>
        <p:spPr>
          <a:xfrm>
            <a:off x="11409324" y="553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Four</a:t>
            </a:r>
            <a:endParaRPr sz="3500">
              <a:latin typeface="Oswald"/>
              <a:ea typeface="Oswald"/>
              <a:cs typeface="Oswald"/>
              <a:sym typeface="Oswald"/>
            </a:endParaRPr>
          </a:p>
        </p:txBody>
      </p:sp>
      <p:sp>
        <p:nvSpPr>
          <p:cNvPr id="130" name="Google Shape;130;p15"/>
          <p:cNvSpPr txBox="1"/>
          <p:nvPr/>
        </p:nvSpPr>
        <p:spPr>
          <a:xfrm>
            <a:off x="188014" y="168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2</a:t>
            </a:r>
            <a:endParaRPr sz="4500">
              <a:solidFill>
                <a:srgbClr val="FFFFFF"/>
              </a:solidFill>
              <a:latin typeface="Oswald"/>
              <a:ea typeface="Oswald"/>
              <a:cs typeface="Oswald"/>
              <a:sym typeface="Oswald"/>
            </a:endParaRPr>
          </a:p>
        </p:txBody>
      </p:sp>
      <p:sp>
        <p:nvSpPr>
          <p:cNvPr id="131" name="Google Shape;131;p15"/>
          <p:cNvSpPr txBox="1"/>
          <p:nvPr/>
        </p:nvSpPr>
        <p:spPr>
          <a:xfrm>
            <a:off x="929925" y="16800"/>
            <a:ext cx="96690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400">
                <a:solidFill>
                  <a:srgbClr val="FFFFFF"/>
                </a:solidFill>
                <a:latin typeface="Oswald"/>
                <a:ea typeface="Oswald"/>
                <a:cs typeface="Oswald"/>
                <a:sym typeface="Oswald"/>
              </a:rPr>
              <a:t>PHYSIOLOGY OF THE PANCREAS </a:t>
            </a:r>
            <a:endParaRPr sz="3400">
              <a:solidFill>
                <a:srgbClr val="FFFFFF"/>
              </a:solidFill>
              <a:latin typeface="Oswald"/>
              <a:ea typeface="Oswald"/>
              <a:cs typeface="Oswald"/>
              <a:sym typeface="Oswald"/>
            </a:endParaRPr>
          </a:p>
        </p:txBody>
      </p:sp>
      <p:sp>
        <p:nvSpPr>
          <p:cNvPr id="132" name="Google Shape;132;p15"/>
          <p:cNvSpPr txBox="1"/>
          <p:nvPr/>
        </p:nvSpPr>
        <p:spPr>
          <a:xfrm>
            <a:off x="523725" y="1717875"/>
            <a:ext cx="12172500" cy="1194000"/>
          </a:xfrm>
          <a:prstGeom prst="rect">
            <a:avLst/>
          </a:prstGeom>
          <a:noFill/>
          <a:ln>
            <a:noFill/>
          </a:ln>
        </p:spPr>
        <p:txBody>
          <a:bodyPr anchorCtr="0" anchor="t" bIns="91425" lIns="91425" spcFirstLastPara="1" rIns="91425" wrap="square" tIns="91425">
            <a:noAutofit/>
          </a:bodyPr>
          <a:lstStyle/>
          <a:p>
            <a:pPr indent="-374650" lvl="0" marL="457200" rtl="0" algn="l">
              <a:lnSpc>
                <a:spcPct val="115000"/>
              </a:lnSpc>
              <a:spcBef>
                <a:spcPts val="1200"/>
              </a:spcBef>
              <a:spcAft>
                <a:spcPts val="0"/>
              </a:spcAft>
              <a:buClr>
                <a:schemeClr val="dk1"/>
              </a:buClr>
              <a:buSzPts val="2300"/>
              <a:buFont typeface="Merriweather"/>
              <a:buChar char="●"/>
            </a:pPr>
            <a:r>
              <a:rPr b="1" lang="en" sz="2300">
                <a:solidFill>
                  <a:schemeClr val="dk1"/>
                </a:solidFill>
                <a:latin typeface="Merriweather"/>
                <a:ea typeface="Merriweather"/>
                <a:cs typeface="Merriweather"/>
                <a:sym typeface="Merriweather"/>
              </a:rPr>
              <a:t>Amount ≈ </a:t>
            </a:r>
            <a:r>
              <a:rPr b="1" lang="en" sz="2300">
                <a:solidFill>
                  <a:schemeClr val="dk1"/>
                </a:solidFill>
                <a:latin typeface="Merriweather"/>
                <a:ea typeface="Merriweather"/>
                <a:cs typeface="Merriweather"/>
                <a:sym typeface="Merriweather"/>
              </a:rPr>
              <a:t>1.5 L/day </a:t>
            </a:r>
            <a:r>
              <a:rPr b="1" lang="en" sz="2300">
                <a:solidFill>
                  <a:schemeClr val="dk1"/>
                </a:solidFill>
                <a:latin typeface="Merriweather"/>
                <a:ea typeface="Merriweather"/>
                <a:cs typeface="Merriweather"/>
                <a:sym typeface="Merriweather"/>
              </a:rPr>
              <a:t>in an adult human.</a:t>
            </a:r>
            <a:endParaRPr b="1" sz="2300">
              <a:solidFill>
                <a:schemeClr val="dk1"/>
              </a:solidFill>
              <a:latin typeface="Merriweather"/>
              <a:ea typeface="Merriweather"/>
              <a:cs typeface="Merriweather"/>
              <a:sym typeface="Merriweather"/>
            </a:endParaRPr>
          </a:p>
          <a:p>
            <a:pPr indent="-374650" lvl="0" marL="457200" rtl="0" algn="l">
              <a:lnSpc>
                <a:spcPct val="115000"/>
              </a:lnSpc>
              <a:spcBef>
                <a:spcPts val="0"/>
              </a:spcBef>
              <a:spcAft>
                <a:spcPts val="0"/>
              </a:spcAft>
              <a:buClr>
                <a:schemeClr val="dk1"/>
              </a:buClr>
              <a:buSzPts val="2300"/>
              <a:buFont typeface="Merriweather"/>
              <a:buChar char="●"/>
            </a:pPr>
            <a:r>
              <a:rPr b="1" lang="en" sz="2300">
                <a:solidFill>
                  <a:schemeClr val="dk1"/>
                </a:solidFill>
                <a:latin typeface="Merriweather"/>
                <a:ea typeface="Merriweather"/>
                <a:cs typeface="Merriweather"/>
                <a:sym typeface="Merriweather"/>
              </a:rPr>
              <a:t>The major functions of pancreatic secretion:</a:t>
            </a:r>
            <a:endParaRPr sz="23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16"/>
          <p:cNvSpPr/>
          <p:nvPr/>
        </p:nvSpPr>
        <p:spPr>
          <a:xfrm>
            <a:off x="523800" y="13393175"/>
            <a:ext cx="13005300" cy="3589800"/>
          </a:xfrm>
          <a:prstGeom prst="rect">
            <a:avLst/>
          </a:prstGeom>
          <a:noFill/>
          <a:ln cap="flat" cmpd="sng" w="28575">
            <a:solidFill>
              <a:srgbClr val="D9EAD3"/>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6"/>
          <p:cNvSpPr/>
          <p:nvPr/>
        </p:nvSpPr>
        <p:spPr>
          <a:xfrm>
            <a:off x="312575" y="6250375"/>
            <a:ext cx="4302600" cy="2232000"/>
          </a:xfrm>
          <a:prstGeom prst="roundRect">
            <a:avLst>
              <a:gd fmla="val 16667" name="adj"/>
            </a:avLst>
          </a:prstGeom>
          <a:solidFill>
            <a:srgbClr val="D9EAD3"/>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400">
                <a:solidFill>
                  <a:srgbClr val="274E13"/>
                </a:solidFill>
                <a:latin typeface="Merriweather"/>
                <a:ea typeface="Merriweather"/>
                <a:cs typeface="Merriweather"/>
                <a:sym typeface="Merriweather"/>
              </a:rPr>
              <a:t> </a:t>
            </a:r>
            <a:r>
              <a:rPr b="1" lang="en" sz="2400">
                <a:solidFill>
                  <a:srgbClr val="274E13"/>
                </a:solidFill>
                <a:latin typeface="Merriweather"/>
                <a:ea typeface="Merriweather"/>
                <a:cs typeface="Merriweather"/>
                <a:sym typeface="Merriweather"/>
              </a:rPr>
              <a:t>Trypsin</a:t>
            </a:r>
            <a:endParaRPr sz="2400">
              <a:solidFill>
                <a:srgbClr val="274E13"/>
              </a:solidFill>
              <a:latin typeface="Merriweather"/>
              <a:ea typeface="Merriweather"/>
              <a:cs typeface="Merriweather"/>
              <a:sym typeface="Merriweather"/>
            </a:endParaRPr>
          </a:p>
          <a:p>
            <a:pPr indent="0" lvl="0" marL="0" rtl="0" algn="ctr">
              <a:lnSpc>
                <a:spcPct val="115000"/>
              </a:lnSpc>
              <a:spcBef>
                <a:spcPts val="0"/>
              </a:spcBef>
              <a:spcAft>
                <a:spcPts val="0"/>
              </a:spcAft>
              <a:buNone/>
            </a:pPr>
            <a:r>
              <a:rPr lang="en" sz="2200">
                <a:solidFill>
                  <a:srgbClr val="274E13"/>
                </a:solidFill>
                <a:latin typeface="Merriweather"/>
                <a:ea typeface="Merriweather"/>
                <a:cs typeface="Merriweather"/>
                <a:sym typeface="Merriweather"/>
              </a:rPr>
              <a:t>(active form of </a:t>
            </a:r>
            <a:r>
              <a:rPr b="1" lang="en" sz="2200">
                <a:solidFill>
                  <a:srgbClr val="274E13"/>
                </a:solidFill>
                <a:latin typeface="Merriweather"/>
                <a:ea typeface="Merriweather"/>
                <a:cs typeface="Merriweather"/>
                <a:sym typeface="Merriweather"/>
              </a:rPr>
              <a:t>Trypsinogen)</a:t>
            </a:r>
            <a:endParaRPr b="1" sz="2200">
              <a:solidFill>
                <a:srgbClr val="274E13"/>
              </a:solidFill>
              <a:latin typeface="Merriweather"/>
              <a:ea typeface="Merriweather"/>
              <a:cs typeface="Merriweather"/>
              <a:sym typeface="Merriweather"/>
            </a:endParaRPr>
          </a:p>
        </p:txBody>
      </p:sp>
      <p:sp>
        <p:nvSpPr>
          <p:cNvPr id="139" name="Google Shape;139;p16"/>
          <p:cNvSpPr/>
          <p:nvPr/>
        </p:nvSpPr>
        <p:spPr>
          <a:xfrm>
            <a:off x="4788800" y="6250375"/>
            <a:ext cx="4066800" cy="2232000"/>
          </a:xfrm>
          <a:prstGeom prst="roundRect">
            <a:avLst>
              <a:gd fmla="val 16667" name="adj"/>
            </a:avLst>
          </a:prstGeom>
          <a:solidFill>
            <a:srgbClr val="B6D7A8"/>
          </a:solid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2400">
                <a:solidFill>
                  <a:srgbClr val="38761D"/>
                </a:solidFill>
                <a:latin typeface="Merriweather"/>
                <a:ea typeface="Merriweather"/>
                <a:cs typeface="Merriweather"/>
                <a:sym typeface="Merriweather"/>
              </a:rPr>
              <a:t>Chymotrypsin</a:t>
            </a:r>
            <a:endParaRPr sz="2400">
              <a:solidFill>
                <a:srgbClr val="38761D"/>
              </a:solidFill>
              <a:latin typeface="Merriweather"/>
              <a:ea typeface="Merriweather"/>
              <a:cs typeface="Merriweather"/>
              <a:sym typeface="Merriweather"/>
            </a:endParaRPr>
          </a:p>
          <a:p>
            <a:pPr indent="0" lvl="0" marL="0" rtl="0" algn="ctr">
              <a:lnSpc>
                <a:spcPct val="115000"/>
              </a:lnSpc>
              <a:spcBef>
                <a:spcPts val="0"/>
              </a:spcBef>
              <a:spcAft>
                <a:spcPts val="0"/>
              </a:spcAft>
              <a:buNone/>
            </a:pPr>
            <a:r>
              <a:rPr lang="en" sz="2200">
                <a:solidFill>
                  <a:srgbClr val="38761D"/>
                </a:solidFill>
                <a:latin typeface="Merriweather"/>
                <a:ea typeface="Merriweather"/>
                <a:cs typeface="Merriweather"/>
                <a:sym typeface="Merriweather"/>
              </a:rPr>
              <a:t>(active form of </a:t>
            </a:r>
            <a:r>
              <a:rPr b="1" lang="en" sz="2200">
                <a:solidFill>
                  <a:srgbClr val="38761D"/>
                </a:solidFill>
                <a:latin typeface="Merriweather"/>
                <a:ea typeface="Merriweather"/>
                <a:cs typeface="Merriweather"/>
                <a:sym typeface="Merriweather"/>
              </a:rPr>
              <a:t>Chymotrypsinogen)</a:t>
            </a:r>
            <a:endParaRPr b="1" sz="2200">
              <a:solidFill>
                <a:srgbClr val="38761D"/>
              </a:solidFill>
              <a:latin typeface="Merriweather"/>
              <a:ea typeface="Merriweather"/>
              <a:cs typeface="Merriweather"/>
              <a:sym typeface="Merriweather"/>
            </a:endParaRPr>
          </a:p>
        </p:txBody>
      </p:sp>
      <p:sp>
        <p:nvSpPr>
          <p:cNvPr id="140" name="Google Shape;140;p16"/>
          <p:cNvSpPr/>
          <p:nvPr/>
        </p:nvSpPr>
        <p:spPr>
          <a:xfrm>
            <a:off x="9278200" y="6250375"/>
            <a:ext cx="4509300" cy="2232000"/>
          </a:xfrm>
          <a:prstGeom prst="roundRect">
            <a:avLst>
              <a:gd fmla="val 16667" name="adj"/>
            </a:avLst>
          </a:prstGeom>
          <a:solidFill>
            <a:srgbClr val="93C47D"/>
          </a:solid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2400">
                <a:solidFill>
                  <a:srgbClr val="FFFFFF"/>
                </a:solidFill>
                <a:latin typeface="Merriweather"/>
                <a:ea typeface="Merriweather"/>
                <a:cs typeface="Merriweather"/>
                <a:sym typeface="Merriweather"/>
              </a:rPr>
              <a:t>Carboxypolypeptidase</a:t>
            </a:r>
            <a:endParaRPr b="1" sz="2400">
              <a:solidFill>
                <a:srgbClr val="FFFFFF"/>
              </a:solidFill>
              <a:latin typeface="Merriweather"/>
              <a:ea typeface="Merriweather"/>
              <a:cs typeface="Merriweather"/>
              <a:sym typeface="Merriweather"/>
            </a:endParaRPr>
          </a:p>
          <a:p>
            <a:pPr indent="0" lvl="0" marL="0" rtl="0" algn="ctr">
              <a:lnSpc>
                <a:spcPct val="115000"/>
              </a:lnSpc>
              <a:spcBef>
                <a:spcPts val="0"/>
              </a:spcBef>
              <a:spcAft>
                <a:spcPts val="0"/>
              </a:spcAft>
              <a:buNone/>
            </a:pPr>
            <a:r>
              <a:rPr lang="en" sz="2200">
                <a:solidFill>
                  <a:srgbClr val="FFFFFF"/>
                </a:solidFill>
                <a:latin typeface="Merriweather"/>
                <a:ea typeface="Merriweather"/>
                <a:cs typeface="Merriweather"/>
                <a:sym typeface="Merriweather"/>
              </a:rPr>
              <a:t>(</a:t>
            </a:r>
            <a:r>
              <a:rPr lang="en" sz="2200">
                <a:solidFill>
                  <a:srgbClr val="FFFFFF"/>
                </a:solidFill>
                <a:latin typeface="Merriweather"/>
                <a:ea typeface="Merriweather"/>
                <a:cs typeface="Merriweather"/>
                <a:sym typeface="Merriweather"/>
              </a:rPr>
              <a:t>active form of </a:t>
            </a:r>
            <a:r>
              <a:rPr b="1" lang="en" sz="2200">
                <a:solidFill>
                  <a:srgbClr val="FFFFFF"/>
                </a:solidFill>
                <a:latin typeface="Merriweather"/>
                <a:ea typeface="Merriweather"/>
                <a:cs typeface="Merriweather"/>
                <a:sym typeface="Merriweather"/>
              </a:rPr>
              <a:t>Procarboxypolypeptidase)</a:t>
            </a:r>
            <a:endParaRPr b="1" sz="2200">
              <a:solidFill>
                <a:srgbClr val="FFFFFF"/>
              </a:solidFill>
              <a:latin typeface="Merriweather"/>
              <a:ea typeface="Merriweather"/>
              <a:cs typeface="Merriweather"/>
              <a:sym typeface="Merriweather"/>
            </a:endParaRPr>
          </a:p>
        </p:txBody>
      </p:sp>
      <p:sp>
        <p:nvSpPr>
          <p:cNvPr id="141" name="Google Shape;141;p16"/>
          <p:cNvSpPr/>
          <p:nvPr/>
        </p:nvSpPr>
        <p:spPr>
          <a:xfrm>
            <a:off x="567913" y="8792175"/>
            <a:ext cx="6389700" cy="2507100"/>
          </a:xfrm>
          <a:prstGeom prst="rect">
            <a:avLst/>
          </a:prstGeom>
          <a:noFill/>
          <a:ln cap="flat" cmpd="sng" w="28575">
            <a:solidFill>
              <a:srgbClr val="B4A7D6"/>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400">
                <a:solidFill>
                  <a:schemeClr val="dk1"/>
                </a:solidFill>
                <a:highlight>
                  <a:srgbClr val="D9EAD3"/>
                </a:highlight>
                <a:latin typeface="Merriweather"/>
                <a:ea typeface="Merriweather"/>
                <a:cs typeface="Merriweather"/>
                <a:sym typeface="Merriweather"/>
              </a:rPr>
              <a:t>Trypsin</a:t>
            </a:r>
            <a:r>
              <a:rPr lang="en" sz="2400">
                <a:solidFill>
                  <a:schemeClr val="dk1"/>
                </a:solidFill>
                <a:latin typeface="Merriweather"/>
                <a:ea typeface="Merriweather"/>
                <a:cs typeface="Merriweather"/>
                <a:sym typeface="Merriweather"/>
              </a:rPr>
              <a:t> and </a:t>
            </a:r>
            <a:r>
              <a:rPr lang="en" sz="2400">
                <a:solidFill>
                  <a:schemeClr val="dk1"/>
                </a:solidFill>
                <a:highlight>
                  <a:srgbClr val="D9EAD3"/>
                </a:highlight>
                <a:latin typeface="Merriweather"/>
                <a:ea typeface="Merriweather"/>
                <a:cs typeface="Merriweather"/>
                <a:sym typeface="Merriweather"/>
              </a:rPr>
              <a:t>C</a:t>
            </a:r>
            <a:r>
              <a:rPr lang="en" sz="2400">
                <a:solidFill>
                  <a:schemeClr val="dk1"/>
                </a:solidFill>
                <a:highlight>
                  <a:srgbClr val="D9EAD3"/>
                </a:highlight>
                <a:latin typeface="Merriweather"/>
                <a:ea typeface="Merriweather"/>
                <a:cs typeface="Merriweather"/>
                <a:sym typeface="Merriweather"/>
              </a:rPr>
              <a:t>hymotrypsin</a:t>
            </a:r>
            <a:r>
              <a:rPr lang="en" sz="2400">
                <a:solidFill>
                  <a:schemeClr val="dk1"/>
                </a:solidFill>
                <a:latin typeface="Merriweather"/>
                <a:ea typeface="Merriweather"/>
                <a:cs typeface="Merriweather"/>
                <a:sym typeface="Merriweather"/>
              </a:rPr>
              <a:t> split whole and partially digested proteins into pe</a:t>
            </a:r>
            <a:r>
              <a:rPr lang="en" sz="2400">
                <a:latin typeface="Merriweather"/>
                <a:ea typeface="Merriweather"/>
                <a:cs typeface="Merriweather"/>
                <a:sym typeface="Merriweather"/>
              </a:rPr>
              <a:t>ptides of various sizes but do not cause release of individual amino acids. </a:t>
            </a:r>
            <a:endParaRPr sz="2400">
              <a:latin typeface="Merriweather"/>
              <a:ea typeface="Merriweather"/>
              <a:cs typeface="Merriweather"/>
              <a:sym typeface="Merriweather"/>
            </a:endParaRPr>
          </a:p>
        </p:txBody>
      </p:sp>
      <p:sp>
        <p:nvSpPr>
          <p:cNvPr id="142" name="Google Shape;142;p16"/>
          <p:cNvSpPr/>
          <p:nvPr/>
        </p:nvSpPr>
        <p:spPr>
          <a:xfrm>
            <a:off x="567875" y="12186563"/>
            <a:ext cx="13005300" cy="12066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1200"/>
              </a:spcBef>
              <a:spcAft>
                <a:spcPts val="0"/>
              </a:spcAft>
              <a:buNone/>
            </a:pPr>
            <a:r>
              <a:t/>
            </a:r>
            <a:endParaRPr sz="2400">
              <a:solidFill>
                <a:schemeClr val="dk1"/>
              </a:solidFill>
              <a:latin typeface="Merriweather"/>
              <a:ea typeface="Merriweather"/>
              <a:cs typeface="Merriweather"/>
              <a:sym typeface="Merriweather"/>
            </a:endParaRPr>
          </a:p>
          <a:p>
            <a:pPr indent="0" lvl="0" marL="0" rtl="0" algn="l">
              <a:lnSpc>
                <a:spcPct val="115000"/>
              </a:lnSpc>
              <a:spcBef>
                <a:spcPts val="1200"/>
              </a:spcBef>
              <a:spcAft>
                <a:spcPts val="1200"/>
              </a:spcAft>
              <a:buNone/>
            </a:pPr>
            <a:r>
              <a:rPr lang="en" sz="2600">
                <a:solidFill>
                  <a:schemeClr val="dk1"/>
                </a:solidFill>
                <a:latin typeface="Merriweather"/>
                <a:ea typeface="Merriweather"/>
                <a:cs typeface="Merriweather"/>
                <a:sym typeface="Merriweather"/>
              </a:rPr>
              <a:t>These enzymes become activated only after they are secreted into the </a:t>
            </a:r>
            <a:r>
              <a:rPr lang="en" sz="2600">
                <a:solidFill>
                  <a:schemeClr val="dk1"/>
                </a:solidFill>
                <a:highlight>
                  <a:srgbClr val="D9EAD3"/>
                </a:highlight>
                <a:latin typeface="Merriweather"/>
                <a:ea typeface="Merriweather"/>
                <a:cs typeface="Merriweather"/>
                <a:sym typeface="Merriweather"/>
              </a:rPr>
              <a:t>I</a:t>
            </a:r>
            <a:r>
              <a:rPr lang="en" sz="2600">
                <a:solidFill>
                  <a:schemeClr val="dk1"/>
                </a:solidFill>
                <a:highlight>
                  <a:srgbClr val="D9EAD3"/>
                </a:highlight>
                <a:latin typeface="Merriweather"/>
                <a:ea typeface="Merriweather"/>
                <a:cs typeface="Merriweather"/>
                <a:sym typeface="Merriweather"/>
              </a:rPr>
              <a:t>ntestinal Tract</a:t>
            </a:r>
            <a:r>
              <a:rPr lang="en" sz="2600">
                <a:solidFill>
                  <a:schemeClr val="dk1"/>
                </a:solidFill>
                <a:latin typeface="Merriweather"/>
                <a:ea typeface="Merriweather"/>
                <a:cs typeface="Merriweather"/>
                <a:sym typeface="Merriweather"/>
              </a:rPr>
              <a:t>.</a:t>
            </a:r>
            <a:endParaRPr sz="2600"/>
          </a:p>
        </p:txBody>
      </p:sp>
      <p:sp>
        <p:nvSpPr>
          <p:cNvPr id="143" name="Google Shape;143;p16"/>
          <p:cNvSpPr/>
          <p:nvPr/>
        </p:nvSpPr>
        <p:spPr>
          <a:xfrm>
            <a:off x="312585" y="5352395"/>
            <a:ext cx="468600" cy="433500"/>
          </a:xfrm>
          <a:prstGeom prst="rect">
            <a:avLst/>
          </a:prstGeom>
          <a:solidFill>
            <a:srgbClr val="93C47D"/>
          </a:solidFill>
          <a:ln cap="flat" cmpd="sng" w="9525">
            <a:solidFill>
              <a:srgbClr val="B7B7B7"/>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E69138"/>
              </a:solidFill>
            </a:endParaRPr>
          </a:p>
        </p:txBody>
      </p:sp>
      <p:sp>
        <p:nvSpPr>
          <p:cNvPr id="144" name="Google Shape;144;p16"/>
          <p:cNvSpPr txBox="1"/>
          <p:nvPr/>
        </p:nvSpPr>
        <p:spPr>
          <a:xfrm>
            <a:off x="843375" y="5174150"/>
            <a:ext cx="13005300" cy="1039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4200">
                <a:solidFill>
                  <a:schemeClr val="dk1"/>
                </a:solidFill>
                <a:highlight>
                  <a:srgbClr val="D9EAD3"/>
                </a:highlight>
                <a:latin typeface="Oswald"/>
                <a:ea typeface="Oswald"/>
                <a:cs typeface="Oswald"/>
                <a:sym typeface="Oswald"/>
              </a:rPr>
              <a:t>P</a:t>
            </a:r>
            <a:r>
              <a:rPr lang="en" sz="4200">
                <a:solidFill>
                  <a:schemeClr val="dk1"/>
                </a:solidFill>
                <a:highlight>
                  <a:srgbClr val="D9EAD3"/>
                </a:highlight>
                <a:latin typeface="Oswald"/>
                <a:ea typeface="Oswald"/>
                <a:cs typeface="Oswald"/>
                <a:sym typeface="Oswald"/>
              </a:rPr>
              <a:t>ancreatic enzymes for digesting proteins are: </a:t>
            </a:r>
            <a:endParaRPr sz="4200">
              <a:highlight>
                <a:srgbClr val="D9EAD3"/>
              </a:highlight>
              <a:latin typeface="Oswald"/>
              <a:ea typeface="Oswald"/>
              <a:cs typeface="Oswald"/>
              <a:sym typeface="Oswald"/>
            </a:endParaRPr>
          </a:p>
        </p:txBody>
      </p:sp>
      <p:sp>
        <p:nvSpPr>
          <p:cNvPr id="145" name="Google Shape;145;p16"/>
          <p:cNvSpPr/>
          <p:nvPr/>
        </p:nvSpPr>
        <p:spPr>
          <a:xfrm>
            <a:off x="0" y="370466"/>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46" name="Google Shape;146;p16"/>
          <p:cNvSpPr/>
          <p:nvPr/>
        </p:nvSpPr>
        <p:spPr>
          <a:xfrm>
            <a:off x="656616" y="3705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47" name="Google Shape;147;p16"/>
          <p:cNvSpPr txBox="1"/>
          <p:nvPr/>
        </p:nvSpPr>
        <p:spPr>
          <a:xfrm>
            <a:off x="11409324" y="3601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Four</a:t>
            </a:r>
            <a:endParaRPr sz="3500">
              <a:latin typeface="Oswald"/>
              <a:ea typeface="Oswald"/>
              <a:cs typeface="Oswald"/>
              <a:sym typeface="Oswald"/>
            </a:endParaRPr>
          </a:p>
        </p:txBody>
      </p:sp>
      <p:sp>
        <p:nvSpPr>
          <p:cNvPr id="148" name="Google Shape;148;p16"/>
          <p:cNvSpPr txBox="1"/>
          <p:nvPr/>
        </p:nvSpPr>
        <p:spPr>
          <a:xfrm>
            <a:off x="188014" y="3216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3</a:t>
            </a:r>
            <a:endParaRPr sz="4500">
              <a:solidFill>
                <a:srgbClr val="FFFFFF"/>
              </a:solidFill>
              <a:latin typeface="Oswald"/>
              <a:ea typeface="Oswald"/>
              <a:cs typeface="Oswald"/>
              <a:sym typeface="Oswald"/>
            </a:endParaRPr>
          </a:p>
        </p:txBody>
      </p:sp>
      <p:sp>
        <p:nvSpPr>
          <p:cNvPr id="149" name="Google Shape;149;p16"/>
          <p:cNvSpPr txBox="1"/>
          <p:nvPr/>
        </p:nvSpPr>
        <p:spPr>
          <a:xfrm>
            <a:off x="929925" y="321600"/>
            <a:ext cx="96690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400">
                <a:solidFill>
                  <a:srgbClr val="FFFFFF"/>
                </a:solidFill>
                <a:latin typeface="Oswald"/>
                <a:ea typeface="Oswald"/>
                <a:cs typeface="Oswald"/>
                <a:sym typeface="Oswald"/>
              </a:rPr>
              <a:t>PHYSIOLOGY OF THE PANCREAS </a:t>
            </a:r>
            <a:endParaRPr sz="3400">
              <a:solidFill>
                <a:srgbClr val="FFFFFF"/>
              </a:solidFill>
              <a:latin typeface="Oswald"/>
              <a:ea typeface="Oswald"/>
              <a:cs typeface="Oswald"/>
              <a:sym typeface="Oswald"/>
            </a:endParaRPr>
          </a:p>
        </p:txBody>
      </p:sp>
      <p:sp>
        <p:nvSpPr>
          <p:cNvPr id="150" name="Google Shape;150;p16"/>
          <p:cNvSpPr/>
          <p:nvPr/>
        </p:nvSpPr>
        <p:spPr>
          <a:xfrm>
            <a:off x="768075" y="14096200"/>
            <a:ext cx="841800" cy="841800"/>
          </a:xfrm>
          <a:prstGeom prst="donut">
            <a:avLst>
              <a:gd fmla="val 29997" name="adj"/>
            </a:avLst>
          </a:prstGeom>
          <a:solidFill>
            <a:srgbClr val="D9EA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6"/>
          <p:cNvSpPr txBox="1"/>
          <p:nvPr/>
        </p:nvSpPr>
        <p:spPr>
          <a:xfrm>
            <a:off x="1780125" y="13874688"/>
            <a:ext cx="10307700" cy="1249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lang="en" sz="2400">
                <a:solidFill>
                  <a:srgbClr val="FF0000"/>
                </a:solidFill>
                <a:latin typeface="Merriweather"/>
                <a:ea typeface="Merriweather"/>
                <a:cs typeface="Merriweather"/>
                <a:sym typeface="Merriweather"/>
              </a:rPr>
              <a:t>Enteropeptidase (</a:t>
            </a:r>
            <a:r>
              <a:rPr b="1" lang="en" sz="2400">
                <a:solidFill>
                  <a:srgbClr val="FF0000"/>
                </a:solidFill>
                <a:latin typeface="Merriweather"/>
                <a:ea typeface="Merriweather"/>
                <a:cs typeface="Merriweather"/>
                <a:sym typeface="Merriweather"/>
              </a:rPr>
              <a:t>enterokinase</a:t>
            </a:r>
            <a:r>
              <a:rPr lang="en" sz="2400">
                <a:solidFill>
                  <a:srgbClr val="FF0000"/>
                </a:solidFill>
                <a:latin typeface="Merriweather"/>
                <a:ea typeface="Merriweather"/>
                <a:cs typeface="Merriweather"/>
                <a:sym typeface="Merriweather"/>
              </a:rPr>
              <a:t>),</a:t>
            </a:r>
            <a:r>
              <a:rPr lang="en" sz="2400">
                <a:solidFill>
                  <a:schemeClr val="dk1"/>
                </a:solidFill>
                <a:latin typeface="Merriweather"/>
                <a:ea typeface="Merriweather"/>
                <a:cs typeface="Merriweather"/>
                <a:sym typeface="Merriweather"/>
              </a:rPr>
              <a:t> an enzyme secreted by the intestinal mucosa when chyme comes in contact with the mucosa.</a:t>
            </a:r>
            <a:endParaRPr/>
          </a:p>
        </p:txBody>
      </p:sp>
      <p:sp>
        <p:nvSpPr>
          <p:cNvPr id="152" name="Google Shape;152;p16"/>
          <p:cNvSpPr txBox="1"/>
          <p:nvPr/>
        </p:nvSpPr>
        <p:spPr>
          <a:xfrm>
            <a:off x="1774375" y="15275950"/>
            <a:ext cx="10460100" cy="1249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lang="en" sz="2400">
                <a:solidFill>
                  <a:schemeClr val="dk1"/>
                </a:solidFill>
                <a:latin typeface="Merriweather"/>
                <a:ea typeface="Merriweather"/>
                <a:cs typeface="Merriweather"/>
                <a:sym typeface="Merriweather"/>
              </a:rPr>
              <a:t>Trypsinogen can be autocatalytically activated by trypsin formed from previously secreted trypsinogen.</a:t>
            </a:r>
            <a:endParaRPr/>
          </a:p>
        </p:txBody>
      </p:sp>
      <p:sp>
        <p:nvSpPr>
          <p:cNvPr id="153" name="Google Shape;153;p16"/>
          <p:cNvSpPr/>
          <p:nvPr/>
        </p:nvSpPr>
        <p:spPr>
          <a:xfrm>
            <a:off x="7139363" y="8789075"/>
            <a:ext cx="6389700" cy="2507100"/>
          </a:xfrm>
          <a:prstGeom prst="rect">
            <a:avLst/>
          </a:prstGeom>
          <a:noFill/>
          <a:ln cap="flat" cmpd="sng" w="28575">
            <a:solidFill>
              <a:srgbClr val="B4A7D6"/>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400">
                <a:solidFill>
                  <a:schemeClr val="dk1"/>
                </a:solidFill>
                <a:highlight>
                  <a:srgbClr val="D9EAD3"/>
                </a:highlight>
                <a:latin typeface="Merriweather"/>
                <a:ea typeface="Merriweather"/>
                <a:cs typeface="Merriweather"/>
                <a:sym typeface="Merriweather"/>
              </a:rPr>
              <a:t>Carboxypolypeptidase</a:t>
            </a:r>
            <a:r>
              <a:rPr lang="en" sz="2400">
                <a:solidFill>
                  <a:schemeClr val="dk1"/>
                </a:solidFill>
                <a:latin typeface="Merriweather"/>
                <a:ea typeface="Merriweather"/>
                <a:cs typeface="Merriweather"/>
                <a:sym typeface="Merriweather"/>
              </a:rPr>
              <a:t> splits some peptides into individual amino acids, thus completing digestion of some proteins to amino acids. </a:t>
            </a:r>
            <a:endParaRPr sz="2400">
              <a:solidFill>
                <a:schemeClr val="dk1"/>
              </a:solidFill>
              <a:latin typeface="Merriweather"/>
              <a:ea typeface="Merriweather"/>
              <a:cs typeface="Merriweather"/>
              <a:sym typeface="Merriweather"/>
            </a:endParaRPr>
          </a:p>
        </p:txBody>
      </p:sp>
      <p:sp>
        <p:nvSpPr>
          <p:cNvPr id="154" name="Google Shape;154;p16"/>
          <p:cNvSpPr/>
          <p:nvPr/>
        </p:nvSpPr>
        <p:spPr>
          <a:xfrm>
            <a:off x="681614" y="13157700"/>
            <a:ext cx="5459700" cy="640800"/>
          </a:xfrm>
          <a:prstGeom prst="roundRect">
            <a:avLst>
              <a:gd fmla="val 16667" name="adj"/>
            </a:avLst>
          </a:prstGeom>
          <a:noFill/>
          <a:ln cap="flat" cmpd="sng" w="9525">
            <a:solidFill>
              <a:srgbClr val="D9EAD3"/>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2800">
                <a:highlight>
                  <a:srgbClr val="D9EAD3"/>
                </a:highlight>
                <a:latin typeface="Merriweather"/>
                <a:ea typeface="Merriweather"/>
                <a:cs typeface="Merriweather"/>
                <a:sym typeface="Merriweather"/>
              </a:rPr>
              <a:t>Trypsinogen is activated by:</a:t>
            </a:r>
            <a:endParaRPr sz="2800">
              <a:highlight>
                <a:srgbClr val="D9EAD3"/>
              </a:highlight>
              <a:latin typeface="Merriweather"/>
              <a:ea typeface="Merriweather"/>
              <a:cs typeface="Merriweather"/>
              <a:sym typeface="Merriweather"/>
            </a:endParaRPr>
          </a:p>
        </p:txBody>
      </p:sp>
      <p:sp>
        <p:nvSpPr>
          <p:cNvPr id="155" name="Google Shape;155;p16"/>
          <p:cNvSpPr/>
          <p:nvPr/>
        </p:nvSpPr>
        <p:spPr>
          <a:xfrm>
            <a:off x="560550" y="17739475"/>
            <a:ext cx="13005300" cy="1918800"/>
          </a:xfrm>
          <a:prstGeom prst="rect">
            <a:avLst/>
          </a:prstGeom>
          <a:noFill/>
          <a:ln cap="flat" cmpd="sng" w="28575">
            <a:solidFill>
              <a:srgbClr val="D9EAD3"/>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6"/>
          <p:cNvSpPr txBox="1"/>
          <p:nvPr/>
        </p:nvSpPr>
        <p:spPr>
          <a:xfrm>
            <a:off x="1872600" y="18408513"/>
            <a:ext cx="10307700" cy="1249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lang="en" sz="2400">
                <a:solidFill>
                  <a:schemeClr val="dk1"/>
                </a:solidFill>
                <a:latin typeface="Merriweather"/>
                <a:ea typeface="Merriweather"/>
                <a:cs typeface="Merriweather"/>
                <a:sym typeface="Merriweather"/>
              </a:rPr>
              <a:t>They are </a:t>
            </a:r>
            <a:r>
              <a:rPr lang="en" sz="2400">
                <a:solidFill>
                  <a:schemeClr val="dk1"/>
                </a:solidFill>
                <a:latin typeface="Merriweather"/>
                <a:ea typeface="Merriweather"/>
                <a:cs typeface="Merriweather"/>
                <a:sym typeface="Merriweather"/>
              </a:rPr>
              <a:t>activated by trypsin to form chymotrypsin and carboxypolypeptidase.</a:t>
            </a:r>
            <a:endParaRPr sz="2400">
              <a:latin typeface="Merriweather"/>
              <a:ea typeface="Merriweather"/>
              <a:cs typeface="Merriweather"/>
              <a:sym typeface="Merriweather"/>
            </a:endParaRPr>
          </a:p>
        </p:txBody>
      </p:sp>
      <p:sp>
        <p:nvSpPr>
          <p:cNvPr id="157" name="Google Shape;157;p16"/>
          <p:cNvSpPr/>
          <p:nvPr/>
        </p:nvSpPr>
        <p:spPr>
          <a:xfrm>
            <a:off x="718350" y="17504000"/>
            <a:ext cx="11924700" cy="6408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lang="en" sz="2800">
                <a:highlight>
                  <a:srgbClr val="D9EAD3"/>
                </a:highlight>
                <a:latin typeface="Merriweather"/>
                <a:ea typeface="Merriweather"/>
                <a:cs typeface="Merriweather"/>
                <a:sym typeface="Merriweather"/>
              </a:rPr>
              <a:t>C</a:t>
            </a:r>
            <a:r>
              <a:rPr lang="en" sz="2800">
                <a:highlight>
                  <a:srgbClr val="D9EAD3"/>
                </a:highlight>
                <a:latin typeface="Merriweather"/>
                <a:ea typeface="Merriweather"/>
                <a:cs typeface="Merriweather"/>
                <a:sym typeface="Merriweather"/>
              </a:rPr>
              <a:t>hymotrypsinogen and Procarboxypolypeptidase: </a:t>
            </a:r>
            <a:endParaRPr sz="2800">
              <a:highlight>
                <a:srgbClr val="D9EAD3"/>
              </a:highlight>
              <a:latin typeface="Merriweather"/>
              <a:ea typeface="Merriweather"/>
              <a:cs typeface="Merriweather"/>
              <a:sym typeface="Merriweather"/>
            </a:endParaRPr>
          </a:p>
        </p:txBody>
      </p:sp>
      <p:sp>
        <p:nvSpPr>
          <p:cNvPr id="158" name="Google Shape;158;p16"/>
          <p:cNvSpPr/>
          <p:nvPr/>
        </p:nvSpPr>
        <p:spPr>
          <a:xfrm>
            <a:off x="768075" y="15470988"/>
            <a:ext cx="841800" cy="841800"/>
          </a:xfrm>
          <a:prstGeom prst="donut">
            <a:avLst>
              <a:gd fmla="val 29997" name="adj"/>
            </a:avLst>
          </a:prstGeom>
          <a:solidFill>
            <a:srgbClr val="D9EA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6"/>
          <p:cNvSpPr/>
          <p:nvPr/>
        </p:nvSpPr>
        <p:spPr>
          <a:xfrm>
            <a:off x="804825" y="18601525"/>
            <a:ext cx="841800" cy="841800"/>
          </a:xfrm>
          <a:prstGeom prst="donut">
            <a:avLst>
              <a:gd fmla="val 29997" name="adj"/>
            </a:avLst>
          </a:prstGeom>
          <a:solidFill>
            <a:srgbClr val="D9EA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6"/>
          <p:cNvSpPr txBox="1"/>
          <p:nvPr/>
        </p:nvSpPr>
        <p:spPr>
          <a:xfrm>
            <a:off x="1157150" y="1200000"/>
            <a:ext cx="12051600" cy="96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4600">
                <a:solidFill>
                  <a:schemeClr val="dk1"/>
                </a:solidFill>
                <a:highlight>
                  <a:srgbClr val="D9D2E9"/>
                </a:highlight>
                <a:latin typeface="Oswald"/>
                <a:ea typeface="Oswald"/>
                <a:cs typeface="Oswald"/>
                <a:sym typeface="Oswald"/>
              </a:rPr>
              <a:t>Flow of Pancreatic Secretion into Duodenum:</a:t>
            </a:r>
            <a:endParaRPr sz="4600">
              <a:solidFill>
                <a:schemeClr val="dk1"/>
              </a:solidFill>
              <a:highlight>
                <a:srgbClr val="D9D2E9"/>
              </a:highlight>
              <a:latin typeface="Oswald"/>
              <a:ea typeface="Oswald"/>
              <a:cs typeface="Oswald"/>
              <a:sym typeface="Oswald"/>
            </a:endParaRPr>
          </a:p>
          <a:p>
            <a:pPr indent="0" lvl="0" marL="0" rtl="0" algn="l">
              <a:lnSpc>
                <a:spcPct val="115000"/>
              </a:lnSpc>
              <a:spcBef>
                <a:spcPts val="1200"/>
              </a:spcBef>
              <a:spcAft>
                <a:spcPts val="0"/>
              </a:spcAft>
              <a:buNone/>
            </a:pPr>
            <a:r>
              <a:t/>
            </a:r>
            <a:endParaRPr sz="2400">
              <a:solidFill>
                <a:schemeClr val="dk1"/>
              </a:solidFill>
              <a:latin typeface="Merriweather"/>
              <a:ea typeface="Merriweather"/>
              <a:cs typeface="Merriweather"/>
              <a:sym typeface="Merriweather"/>
            </a:endParaRPr>
          </a:p>
          <a:p>
            <a:pPr indent="0" lvl="0" marL="0" rtl="0" algn="l">
              <a:spcBef>
                <a:spcPts val="1200"/>
              </a:spcBef>
              <a:spcAft>
                <a:spcPts val="0"/>
              </a:spcAft>
              <a:buNone/>
            </a:pPr>
            <a:r>
              <a:t/>
            </a:r>
            <a:endParaRPr/>
          </a:p>
        </p:txBody>
      </p:sp>
      <p:sp>
        <p:nvSpPr>
          <p:cNvPr id="161" name="Google Shape;161;p16"/>
          <p:cNvSpPr txBox="1"/>
          <p:nvPr/>
        </p:nvSpPr>
        <p:spPr>
          <a:xfrm>
            <a:off x="713851" y="2341559"/>
            <a:ext cx="1020000" cy="593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3000">
                <a:solidFill>
                  <a:srgbClr val="B4A7D6"/>
                </a:solidFill>
                <a:latin typeface="Exo"/>
                <a:ea typeface="Exo"/>
                <a:cs typeface="Exo"/>
                <a:sym typeface="Exo"/>
              </a:rPr>
              <a:t>01</a:t>
            </a:r>
            <a:endParaRPr b="1" sz="3000">
              <a:solidFill>
                <a:srgbClr val="B4A7D6"/>
              </a:solidFill>
              <a:latin typeface="Exo"/>
              <a:ea typeface="Exo"/>
              <a:cs typeface="Exo"/>
              <a:sym typeface="Exo"/>
            </a:endParaRPr>
          </a:p>
        </p:txBody>
      </p:sp>
      <p:sp>
        <p:nvSpPr>
          <p:cNvPr id="162" name="Google Shape;162;p16"/>
          <p:cNvSpPr/>
          <p:nvPr/>
        </p:nvSpPr>
        <p:spPr>
          <a:xfrm rot="5400000">
            <a:off x="676675" y="2323075"/>
            <a:ext cx="1175400" cy="1385700"/>
          </a:xfrm>
          <a:prstGeom prst="chevron">
            <a:avLst>
              <a:gd fmla="val 50000" name="adj"/>
            </a:avLst>
          </a:prstGeom>
          <a:solidFill>
            <a:srgbClr val="D9D2E9"/>
          </a:solidFill>
          <a:ln cap="flat" cmpd="sng" w="9525">
            <a:solidFill>
              <a:srgbClr val="D9EA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6"/>
          <p:cNvSpPr/>
          <p:nvPr/>
        </p:nvSpPr>
        <p:spPr>
          <a:xfrm rot="5400000">
            <a:off x="697675" y="3696039"/>
            <a:ext cx="1133400" cy="1385700"/>
          </a:xfrm>
          <a:prstGeom prst="chevron">
            <a:avLst>
              <a:gd fmla="val 50000" name="adj"/>
            </a:avLst>
          </a:prstGeom>
          <a:solidFill>
            <a:srgbClr val="B4A7D6"/>
          </a:solidFill>
          <a:ln cap="flat" cmpd="sng" w="9525">
            <a:solidFill>
              <a:srgbClr val="D9EA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6"/>
          <p:cNvSpPr/>
          <p:nvPr/>
        </p:nvSpPr>
        <p:spPr>
          <a:xfrm>
            <a:off x="558963" y="1595201"/>
            <a:ext cx="468600" cy="433500"/>
          </a:xfrm>
          <a:prstGeom prst="rect">
            <a:avLst/>
          </a:prstGeom>
          <a:solidFill>
            <a:srgbClr val="B4A7D6"/>
          </a:solidFill>
          <a:ln cap="flat" cmpd="sng" w="9525">
            <a:solidFill>
              <a:srgbClr val="B7B7B7"/>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E69138"/>
              </a:solidFill>
            </a:endParaRPr>
          </a:p>
        </p:txBody>
      </p:sp>
      <p:sp>
        <p:nvSpPr>
          <p:cNvPr id="165" name="Google Shape;165;p16"/>
          <p:cNvSpPr txBox="1"/>
          <p:nvPr/>
        </p:nvSpPr>
        <p:spPr>
          <a:xfrm>
            <a:off x="2264138" y="2130325"/>
            <a:ext cx="11325600" cy="3141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2200">
                <a:solidFill>
                  <a:schemeClr val="dk1"/>
                </a:solidFill>
                <a:latin typeface="Merriweather"/>
                <a:ea typeface="Merriweather"/>
                <a:cs typeface="Merriweather"/>
                <a:sym typeface="Merriweather"/>
              </a:rPr>
              <a:t>The combined product of enzymes and NaHCO3 flows through a long pancreatic duct.</a:t>
            </a:r>
            <a:endParaRPr sz="2200">
              <a:solidFill>
                <a:schemeClr val="dk1"/>
              </a:solidFill>
              <a:latin typeface="Merriweather"/>
              <a:ea typeface="Merriweather"/>
              <a:cs typeface="Merriweather"/>
              <a:sym typeface="Merriweather"/>
            </a:endParaRPr>
          </a:p>
          <a:p>
            <a:pPr indent="0" lvl="0" marL="0" rtl="0" algn="l">
              <a:lnSpc>
                <a:spcPct val="115000"/>
              </a:lnSpc>
              <a:spcBef>
                <a:spcPts val="1200"/>
              </a:spcBef>
              <a:spcAft>
                <a:spcPts val="0"/>
              </a:spcAft>
              <a:buNone/>
            </a:pPr>
            <a:r>
              <a:t/>
            </a:r>
            <a:endParaRPr sz="2400">
              <a:solidFill>
                <a:schemeClr val="dk1"/>
              </a:solidFill>
              <a:latin typeface="Merriweather"/>
              <a:ea typeface="Merriweather"/>
              <a:cs typeface="Merriweather"/>
              <a:sym typeface="Merriweather"/>
            </a:endParaRPr>
          </a:p>
          <a:p>
            <a:pPr indent="0" lvl="0" marL="0" rtl="0" algn="l">
              <a:lnSpc>
                <a:spcPct val="115000"/>
              </a:lnSpc>
              <a:spcBef>
                <a:spcPts val="1200"/>
              </a:spcBef>
              <a:spcAft>
                <a:spcPts val="1200"/>
              </a:spcAft>
              <a:buNone/>
            </a:pPr>
            <a:r>
              <a:rPr lang="en" sz="2200">
                <a:solidFill>
                  <a:schemeClr val="dk1"/>
                </a:solidFill>
                <a:latin typeface="Merriweather"/>
                <a:ea typeface="Merriweather"/>
                <a:cs typeface="Merriweather"/>
                <a:sym typeface="Merriweather"/>
              </a:rPr>
              <a:t>Pancreatic duct joins the common bile duct immediately before it empties into the duodenum through the papilla of Vater, surrounded by the sphincter of Oddi.</a:t>
            </a:r>
            <a:endParaRPr sz="2200"/>
          </a:p>
        </p:txBody>
      </p:sp>
      <p:sp>
        <p:nvSpPr>
          <p:cNvPr id="166" name="Google Shape;166;p16"/>
          <p:cNvSpPr txBox="1"/>
          <p:nvPr/>
        </p:nvSpPr>
        <p:spPr>
          <a:xfrm>
            <a:off x="754363" y="3757859"/>
            <a:ext cx="1020000" cy="593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3000">
                <a:solidFill>
                  <a:srgbClr val="B4A7D6"/>
                </a:solidFill>
                <a:latin typeface="Exo"/>
                <a:ea typeface="Exo"/>
                <a:cs typeface="Exo"/>
                <a:sym typeface="Exo"/>
              </a:rPr>
              <a:t>02</a:t>
            </a:r>
            <a:endParaRPr b="1" sz="3000">
              <a:solidFill>
                <a:srgbClr val="B4A7D6"/>
              </a:solidFill>
              <a:latin typeface="Exo"/>
              <a:ea typeface="Exo"/>
              <a:cs typeface="Exo"/>
              <a:sym typeface="Ex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17"/>
          <p:cNvSpPr txBox="1"/>
          <p:nvPr/>
        </p:nvSpPr>
        <p:spPr>
          <a:xfrm>
            <a:off x="380400" y="1324325"/>
            <a:ext cx="8053800" cy="8326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4000">
                <a:latin typeface="Oswald"/>
                <a:ea typeface="Oswald"/>
                <a:cs typeface="Oswald"/>
                <a:sym typeface="Oswald"/>
              </a:rPr>
              <a:t>  </a:t>
            </a:r>
            <a:r>
              <a:rPr lang="en" sz="4000">
                <a:latin typeface="Oswald"/>
                <a:ea typeface="Oswald"/>
                <a:cs typeface="Oswald"/>
                <a:sym typeface="Oswald"/>
              </a:rPr>
              <a:t>    </a:t>
            </a:r>
            <a:r>
              <a:rPr lang="en" sz="4000">
                <a:highlight>
                  <a:srgbClr val="D9EAD3"/>
                </a:highlight>
                <a:latin typeface="Oswald"/>
                <a:ea typeface="Oswald"/>
                <a:cs typeface="Oswald"/>
                <a:sym typeface="Oswald"/>
              </a:rPr>
              <a:t>Trypsin Inhibitor:</a:t>
            </a:r>
            <a:endParaRPr sz="4000">
              <a:highlight>
                <a:srgbClr val="D9EAD3"/>
              </a:highlight>
              <a:latin typeface="Oswald"/>
              <a:ea typeface="Oswald"/>
              <a:cs typeface="Oswald"/>
              <a:sym typeface="Oswald"/>
            </a:endParaRPr>
          </a:p>
          <a:p>
            <a:pPr indent="-368300" lvl="0" marL="457200" rtl="0" algn="l">
              <a:lnSpc>
                <a:spcPct val="150000"/>
              </a:lnSpc>
              <a:spcBef>
                <a:spcPts val="1200"/>
              </a:spcBef>
              <a:spcAft>
                <a:spcPts val="0"/>
              </a:spcAft>
              <a:buSzPts val="2200"/>
              <a:buFont typeface="Merriweather"/>
              <a:buChar char="●"/>
            </a:pPr>
            <a:r>
              <a:rPr lang="en" sz="2200">
                <a:latin typeface="Merriweather"/>
                <a:ea typeface="Merriweather"/>
                <a:cs typeface="Merriweather"/>
                <a:sym typeface="Merriweather"/>
              </a:rPr>
              <a:t>Secretion of trypsin inhibitor prevents digestion of the pancreas itself.</a:t>
            </a:r>
            <a:endParaRPr sz="2200">
              <a:latin typeface="Merriweather"/>
              <a:ea typeface="Merriweather"/>
              <a:cs typeface="Merriweather"/>
              <a:sym typeface="Merriweather"/>
            </a:endParaRPr>
          </a:p>
          <a:p>
            <a:pPr indent="-368300" lvl="0" marL="457200" rtl="0" algn="l">
              <a:lnSpc>
                <a:spcPct val="150000"/>
              </a:lnSpc>
              <a:spcBef>
                <a:spcPts val="0"/>
              </a:spcBef>
              <a:spcAft>
                <a:spcPts val="0"/>
              </a:spcAft>
              <a:buClr>
                <a:srgbClr val="93C47D"/>
              </a:buClr>
              <a:buSzPts val="2200"/>
              <a:buFont typeface="Merriweather"/>
              <a:buChar char="●"/>
            </a:pPr>
            <a:r>
              <a:rPr lang="en" sz="2200">
                <a:latin typeface="Merriweather"/>
                <a:ea typeface="Merriweather"/>
                <a:cs typeface="Merriweather"/>
                <a:sym typeface="Merriweather"/>
              </a:rPr>
              <a:t>Proteolytic enzymes of the pancreatic juice </a:t>
            </a:r>
            <a:r>
              <a:rPr lang="en" sz="2200">
                <a:solidFill>
                  <a:srgbClr val="CC4125"/>
                </a:solidFill>
                <a:latin typeface="Merriweather"/>
                <a:ea typeface="Merriweather"/>
                <a:cs typeface="Merriweather"/>
                <a:sym typeface="Merriweather"/>
              </a:rPr>
              <a:t>do not become activated</a:t>
            </a:r>
            <a:r>
              <a:rPr lang="en" sz="2200">
                <a:latin typeface="Merriweather"/>
                <a:ea typeface="Merriweather"/>
                <a:cs typeface="Merriweather"/>
                <a:sym typeface="Merriweather"/>
              </a:rPr>
              <a:t> until after they have been secreted into the intestine because the trypsin and the other enzymes would digest the pancreas itself.</a:t>
            </a:r>
            <a:endParaRPr sz="2200">
              <a:latin typeface="Merriweather"/>
              <a:ea typeface="Merriweather"/>
              <a:cs typeface="Merriweather"/>
              <a:sym typeface="Merriweather"/>
            </a:endParaRPr>
          </a:p>
          <a:p>
            <a:pPr indent="-368300" lvl="0" marL="457200" rtl="0" algn="l">
              <a:lnSpc>
                <a:spcPct val="150000"/>
              </a:lnSpc>
              <a:spcBef>
                <a:spcPts val="0"/>
              </a:spcBef>
              <a:spcAft>
                <a:spcPts val="0"/>
              </a:spcAft>
              <a:buClr>
                <a:srgbClr val="93C47D"/>
              </a:buClr>
              <a:buSzPts val="2200"/>
              <a:buFont typeface="Merriweather"/>
              <a:buChar char="●"/>
            </a:pPr>
            <a:r>
              <a:rPr lang="en" sz="2200">
                <a:latin typeface="Merriweather"/>
                <a:ea typeface="Merriweather"/>
                <a:cs typeface="Merriweather"/>
                <a:sym typeface="Merriweather"/>
              </a:rPr>
              <a:t>The same cells that secrete proteolytic enzymes into the acini of the pancreas secrete another substance called </a:t>
            </a:r>
            <a:r>
              <a:rPr b="1" lang="en" sz="2200">
                <a:highlight>
                  <a:srgbClr val="D9EAD3"/>
                </a:highlight>
                <a:latin typeface="Merriweather"/>
                <a:ea typeface="Merriweather"/>
                <a:cs typeface="Merriweather"/>
                <a:sym typeface="Merriweather"/>
              </a:rPr>
              <a:t>trypsin inhibitor</a:t>
            </a:r>
            <a:r>
              <a:rPr lang="en" sz="2200">
                <a:latin typeface="Merriweather"/>
                <a:ea typeface="Merriweather"/>
                <a:cs typeface="Merriweather"/>
                <a:sym typeface="Merriweather"/>
              </a:rPr>
              <a:t>.</a:t>
            </a:r>
            <a:endParaRPr sz="2200">
              <a:latin typeface="Merriweather"/>
              <a:ea typeface="Merriweather"/>
              <a:cs typeface="Merriweather"/>
              <a:sym typeface="Merriweather"/>
            </a:endParaRPr>
          </a:p>
          <a:p>
            <a:pPr indent="-368300" lvl="0" marL="457200" rtl="0" algn="l">
              <a:lnSpc>
                <a:spcPct val="150000"/>
              </a:lnSpc>
              <a:spcBef>
                <a:spcPts val="0"/>
              </a:spcBef>
              <a:spcAft>
                <a:spcPts val="0"/>
              </a:spcAft>
              <a:buClr>
                <a:srgbClr val="93C47D"/>
              </a:buClr>
              <a:buSzPts val="2200"/>
              <a:buFont typeface="Merriweather"/>
              <a:buChar char="●"/>
            </a:pPr>
            <a:r>
              <a:rPr lang="en" sz="2200">
                <a:latin typeface="Merriweather"/>
                <a:ea typeface="Merriweather"/>
                <a:cs typeface="Merriweather"/>
                <a:sym typeface="Merriweather"/>
              </a:rPr>
              <a:t>Trypsin inhibitor is formed </a:t>
            </a:r>
            <a:r>
              <a:rPr lang="en" sz="2200">
                <a:latin typeface="Merriweather"/>
                <a:ea typeface="Merriweather"/>
                <a:cs typeface="Merriweather"/>
                <a:sym typeface="Merriweather"/>
              </a:rPr>
              <a:t> in the cytoplasm of the glandular cells, and it prevents activation of trypsin both inside the secretory cells and in the acini and ducts of the pancreas.</a:t>
            </a:r>
            <a:endParaRPr sz="2200">
              <a:latin typeface="Merriweather"/>
              <a:ea typeface="Merriweather"/>
              <a:cs typeface="Merriweather"/>
              <a:sym typeface="Merriweather"/>
            </a:endParaRPr>
          </a:p>
          <a:p>
            <a:pPr indent="-368300" lvl="0" marL="457200" rtl="0" algn="l">
              <a:lnSpc>
                <a:spcPct val="150000"/>
              </a:lnSpc>
              <a:spcBef>
                <a:spcPts val="0"/>
              </a:spcBef>
              <a:spcAft>
                <a:spcPts val="0"/>
              </a:spcAft>
              <a:buClr>
                <a:srgbClr val="93C47D"/>
              </a:buClr>
              <a:buSzPts val="2200"/>
              <a:buFont typeface="Merriweather"/>
              <a:buChar char="●"/>
            </a:pPr>
            <a:r>
              <a:rPr lang="en" sz="2200">
                <a:latin typeface="Merriweather"/>
                <a:ea typeface="Merriweather"/>
                <a:cs typeface="Merriweather"/>
                <a:sym typeface="Merriweather"/>
              </a:rPr>
              <a:t>Because trypsin activates the other pancreatic proteolytic enzymes, therefore </a:t>
            </a:r>
            <a:r>
              <a:rPr lang="en" sz="2200">
                <a:solidFill>
                  <a:srgbClr val="CC4125"/>
                </a:solidFill>
                <a:latin typeface="Merriweather"/>
                <a:ea typeface="Merriweather"/>
                <a:cs typeface="Merriweather"/>
                <a:sym typeface="Merriweather"/>
              </a:rPr>
              <a:t>trypsin inhibitor prevents activation of the other enzymes as well.</a:t>
            </a:r>
            <a:endParaRPr sz="2200">
              <a:solidFill>
                <a:srgbClr val="CC4125"/>
              </a:solidFill>
              <a:latin typeface="Merriweather"/>
              <a:ea typeface="Merriweather"/>
              <a:cs typeface="Merriweather"/>
              <a:sym typeface="Merriweather"/>
            </a:endParaRPr>
          </a:p>
          <a:p>
            <a:pPr indent="0" lvl="0" marL="0" rtl="0" algn="l">
              <a:spcBef>
                <a:spcPts val="1200"/>
              </a:spcBef>
              <a:spcAft>
                <a:spcPts val="0"/>
              </a:spcAft>
              <a:buNone/>
            </a:pPr>
            <a:r>
              <a:t/>
            </a:r>
            <a:endParaRPr sz="2400">
              <a:latin typeface="Merriweather"/>
              <a:ea typeface="Merriweather"/>
              <a:cs typeface="Merriweather"/>
              <a:sym typeface="Merriweather"/>
            </a:endParaRPr>
          </a:p>
        </p:txBody>
      </p:sp>
      <p:sp>
        <p:nvSpPr>
          <p:cNvPr id="172" name="Google Shape;172;p17"/>
          <p:cNvSpPr txBox="1"/>
          <p:nvPr/>
        </p:nvSpPr>
        <p:spPr>
          <a:xfrm>
            <a:off x="786600" y="14036975"/>
            <a:ext cx="11801100" cy="17427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000">
                <a:highlight>
                  <a:srgbClr val="D9EAD3"/>
                </a:highlight>
                <a:latin typeface="Oswald"/>
                <a:ea typeface="Oswald"/>
                <a:cs typeface="Oswald"/>
                <a:sym typeface="Oswald"/>
              </a:rPr>
              <a:t>Enzymes For Digesting Fat:</a:t>
            </a:r>
            <a:r>
              <a:rPr lang="en" sz="4000">
                <a:highlight>
                  <a:srgbClr val="D9D2E9"/>
                </a:highlight>
                <a:latin typeface="Oswald"/>
                <a:ea typeface="Oswald"/>
                <a:cs typeface="Oswald"/>
                <a:sym typeface="Oswald"/>
              </a:rPr>
              <a:t> </a:t>
            </a:r>
            <a:endParaRPr sz="4000">
              <a:highlight>
                <a:srgbClr val="D9D2E9"/>
              </a:highlight>
              <a:latin typeface="Oswald"/>
              <a:ea typeface="Oswald"/>
              <a:cs typeface="Oswald"/>
              <a:sym typeface="Oswald"/>
            </a:endParaRPr>
          </a:p>
        </p:txBody>
      </p:sp>
      <p:sp>
        <p:nvSpPr>
          <p:cNvPr id="173" name="Google Shape;173;p17"/>
          <p:cNvSpPr txBox="1"/>
          <p:nvPr/>
        </p:nvSpPr>
        <p:spPr>
          <a:xfrm>
            <a:off x="786600" y="10489263"/>
            <a:ext cx="12371400" cy="16578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000">
                <a:highlight>
                  <a:srgbClr val="D9EAD3"/>
                </a:highlight>
                <a:latin typeface="Oswald"/>
                <a:ea typeface="Oswald"/>
                <a:cs typeface="Oswald"/>
                <a:sym typeface="Oswald"/>
              </a:rPr>
              <a:t>Enzymes For Digesting Carbohydrate:</a:t>
            </a:r>
            <a:endParaRPr sz="4000">
              <a:highlight>
                <a:srgbClr val="D9D2E9"/>
              </a:highlight>
              <a:latin typeface="Oswald"/>
              <a:ea typeface="Oswald"/>
              <a:cs typeface="Oswald"/>
              <a:sym typeface="Oswald"/>
            </a:endParaRPr>
          </a:p>
        </p:txBody>
      </p:sp>
      <p:sp>
        <p:nvSpPr>
          <p:cNvPr id="174" name="Google Shape;174;p17"/>
          <p:cNvSpPr/>
          <p:nvPr/>
        </p:nvSpPr>
        <p:spPr>
          <a:xfrm>
            <a:off x="8510100" y="2102938"/>
            <a:ext cx="5244900" cy="54510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7"/>
          <p:cNvSpPr txBox="1"/>
          <p:nvPr/>
        </p:nvSpPr>
        <p:spPr>
          <a:xfrm>
            <a:off x="520350" y="11309500"/>
            <a:ext cx="7914000" cy="2484900"/>
          </a:xfrm>
          <a:prstGeom prst="rect">
            <a:avLst/>
          </a:prstGeom>
          <a:noFill/>
          <a:ln>
            <a:noFill/>
          </a:ln>
        </p:spPr>
        <p:txBody>
          <a:bodyPr anchorCtr="0" anchor="t" bIns="242375" lIns="242375" spcFirstLastPara="1" rIns="242375" wrap="square" tIns="242375">
            <a:noAutofit/>
          </a:bodyPr>
          <a:lstStyle/>
          <a:p>
            <a:pPr indent="-381000" lvl="0" marL="457200" rtl="0" algn="l">
              <a:lnSpc>
                <a:spcPct val="115000"/>
              </a:lnSpc>
              <a:spcBef>
                <a:spcPts val="1200"/>
              </a:spcBef>
              <a:spcAft>
                <a:spcPts val="0"/>
              </a:spcAft>
              <a:buClr>
                <a:schemeClr val="dk1"/>
              </a:buClr>
              <a:buSzPts val="2400"/>
              <a:buFont typeface="Merriweather"/>
              <a:buChar char="-"/>
            </a:pPr>
            <a:r>
              <a:rPr b="1" lang="en" sz="2400">
                <a:solidFill>
                  <a:schemeClr val="dk1"/>
                </a:solidFill>
                <a:highlight>
                  <a:srgbClr val="D9EAD3"/>
                </a:highlight>
                <a:latin typeface="Merriweather"/>
                <a:ea typeface="Merriweather"/>
                <a:cs typeface="Merriweather"/>
                <a:sym typeface="Merriweather"/>
              </a:rPr>
              <a:t>Pancreatic amylase</a:t>
            </a:r>
            <a:r>
              <a:rPr lang="en" sz="2400">
                <a:solidFill>
                  <a:schemeClr val="dk1"/>
                </a:solidFill>
                <a:highlight>
                  <a:srgbClr val="FFFFFF"/>
                </a:highlight>
                <a:latin typeface="Merriweather"/>
                <a:ea typeface="Merriweather"/>
                <a:cs typeface="Merriweather"/>
                <a:sym typeface="Merriweather"/>
              </a:rPr>
              <a:t>: it hydrolyzes starches, glycogen, and most other carbohydrates (except cellulose) to form mostly disaccharides and a few tri-saccharides.</a:t>
            </a:r>
            <a:endParaRPr sz="2400">
              <a:solidFill>
                <a:schemeClr val="dk1"/>
              </a:solidFill>
              <a:highlight>
                <a:srgbClr val="FFFFFF"/>
              </a:highlight>
              <a:latin typeface="Merriweather"/>
              <a:ea typeface="Merriweather"/>
              <a:cs typeface="Merriweather"/>
              <a:sym typeface="Merriweather"/>
            </a:endParaRPr>
          </a:p>
          <a:p>
            <a:pPr indent="0" lvl="0" marL="2425700" rtl="0" algn="l">
              <a:spcBef>
                <a:spcPts val="1200"/>
              </a:spcBef>
              <a:spcAft>
                <a:spcPts val="0"/>
              </a:spcAft>
              <a:buNone/>
            </a:pPr>
            <a:r>
              <a:t/>
            </a:r>
            <a:endParaRPr sz="2700">
              <a:latin typeface="Merriweather"/>
              <a:ea typeface="Merriweather"/>
              <a:cs typeface="Merriweather"/>
              <a:sym typeface="Merriweather"/>
            </a:endParaRPr>
          </a:p>
        </p:txBody>
      </p:sp>
      <p:sp>
        <p:nvSpPr>
          <p:cNvPr id="176" name="Google Shape;176;p17"/>
          <p:cNvSpPr/>
          <p:nvPr/>
        </p:nvSpPr>
        <p:spPr>
          <a:xfrm>
            <a:off x="459528" y="10829127"/>
            <a:ext cx="468600" cy="433500"/>
          </a:xfrm>
          <a:prstGeom prst="rect">
            <a:avLst/>
          </a:prstGeom>
          <a:solidFill>
            <a:srgbClr val="93C47D"/>
          </a:solidFill>
          <a:ln cap="flat" cmpd="sng" w="9525">
            <a:solidFill>
              <a:srgbClr val="B7B7B7"/>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D9EAD3"/>
              </a:solidFill>
            </a:endParaRPr>
          </a:p>
        </p:txBody>
      </p:sp>
      <p:pic>
        <p:nvPicPr>
          <p:cNvPr id="177" name="Google Shape;177;p17"/>
          <p:cNvPicPr preferRelativeResize="0"/>
          <p:nvPr/>
        </p:nvPicPr>
        <p:blipFill rotWithShape="1">
          <a:blip r:embed="rId3">
            <a:alphaModFix/>
          </a:blip>
          <a:srcRect b="0" l="5986" r="61459" t="13217"/>
          <a:stretch/>
        </p:blipFill>
        <p:spPr>
          <a:xfrm>
            <a:off x="8954700" y="11288310"/>
            <a:ext cx="4355702" cy="3752890"/>
          </a:xfrm>
          <a:prstGeom prst="rect">
            <a:avLst/>
          </a:prstGeom>
          <a:noFill/>
          <a:ln>
            <a:noFill/>
          </a:ln>
        </p:spPr>
      </p:pic>
      <p:sp>
        <p:nvSpPr>
          <p:cNvPr id="178" name="Google Shape;178;p17"/>
          <p:cNvSpPr txBox="1"/>
          <p:nvPr/>
        </p:nvSpPr>
        <p:spPr>
          <a:xfrm>
            <a:off x="596100" y="14614575"/>
            <a:ext cx="12904800" cy="3453300"/>
          </a:xfrm>
          <a:prstGeom prst="rect">
            <a:avLst/>
          </a:prstGeom>
          <a:noFill/>
          <a:ln>
            <a:noFill/>
          </a:ln>
        </p:spPr>
        <p:txBody>
          <a:bodyPr anchorCtr="0" anchor="t" bIns="242375" lIns="242375" spcFirstLastPara="1" rIns="242375" wrap="square" tIns="242375">
            <a:noAutofit/>
          </a:bodyPr>
          <a:lstStyle/>
          <a:p>
            <a:pPr indent="0" lvl="0" marL="0" rtl="0" algn="l">
              <a:lnSpc>
                <a:spcPct val="115000"/>
              </a:lnSpc>
              <a:spcBef>
                <a:spcPts val="1200"/>
              </a:spcBef>
              <a:spcAft>
                <a:spcPts val="0"/>
              </a:spcAft>
              <a:buNone/>
            </a:pPr>
            <a:r>
              <a:t/>
            </a:r>
            <a:endParaRPr b="1" sz="2400">
              <a:solidFill>
                <a:schemeClr val="dk1"/>
              </a:solidFill>
              <a:highlight>
                <a:srgbClr val="D9EAD3"/>
              </a:highlight>
              <a:latin typeface="Merriweather"/>
              <a:ea typeface="Merriweather"/>
              <a:cs typeface="Merriweather"/>
              <a:sym typeface="Merriweather"/>
            </a:endParaRPr>
          </a:p>
          <a:p>
            <a:pPr indent="0" lvl="0" marL="0" rtl="0" algn="l">
              <a:lnSpc>
                <a:spcPct val="115000"/>
              </a:lnSpc>
              <a:spcBef>
                <a:spcPts val="1200"/>
              </a:spcBef>
              <a:spcAft>
                <a:spcPts val="0"/>
              </a:spcAft>
              <a:buClr>
                <a:schemeClr val="dk1"/>
              </a:buClr>
              <a:buSzPts val="1100"/>
              <a:buFont typeface="Arial"/>
              <a:buNone/>
            </a:pPr>
            <a:r>
              <a:rPr lang="en" sz="2400">
                <a:solidFill>
                  <a:schemeClr val="dk1"/>
                </a:solidFill>
                <a:highlight>
                  <a:srgbClr val="FFFFFF"/>
                </a:highlight>
                <a:latin typeface="Merriweather"/>
                <a:ea typeface="Merriweather"/>
                <a:cs typeface="Merriweather"/>
                <a:sym typeface="Merriweather"/>
              </a:rPr>
              <a:t>(1) </a:t>
            </a:r>
            <a:r>
              <a:rPr lang="en" sz="2400">
                <a:solidFill>
                  <a:schemeClr val="dk1"/>
                </a:solidFill>
                <a:highlight>
                  <a:srgbClr val="D9EAD3"/>
                </a:highlight>
                <a:latin typeface="Merriweather"/>
                <a:ea typeface="Merriweather"/>
                <a:cs typeface="Merriweather"/>
                <a:sym typeface="Merriweather"/>
              </a:rPr>
              <a:t>Pancreatic lipase</a:t>
            </a:r>
            <a:r>
              <a:rPr lang="en" sz="2400">
                <a:solidFill>
                  <a:schemeClr val="dk1"/>
                </a:solidFill>
                <a:highlight>
                  <a:srgbClr val="FFFFFF"/>
                </a:highlight>
                <a:latin typeface="Merriweather"/>
                <a:ea typeface="Merriweather"/>
                <a:cs typeface="Merriweather"/>
                <a:sym typeface="Merriweather"/>
              </a:rPr>
              <a:t>   </a:t>
            </a:r>
            <a:r>
              <a:rPr lang="en" sz="2400">
                <a:solidFill>
                  <a:schemeClr val="dk1"/>
                </a:solidFill>
                <a:highlight>
                  <a:srgbClr val="FFFFFF"/>
                </a:highlight>
                <a:latin typeface="Merriweather"/>
                <a:ea typeface="Merriweather"/>
                <a:cs typeface="Merriweather"/>
                <a:sym typeface="Merriweather"/>
              </a:rPr>
              <a:t>(2) </a:t>
            </a:r>
            <a:r>
              <a:rPr lang="en" sz="2400">
                <a:solidFill>
                  <a:schemeClr val="dk1"/>
                </a:solidFill>
                <a:highlight>
                  <a:srgbClr val="D9EAD3"/>
                </a:highlight>
                <a:latin typeface="Merriweather"/>
                <a:ea typeface="Merriweather"/>
                <a:cs typeface="Merriweather"/>
                <a:sym typeface="Merriweather"/>
              </a:rPr>
              <a:t>Cholesterol esterase</a:t>
            </a:r>
            <a:r>
              <a:rPr lang="en" sz="2400">
                <a:solidFill>
                  <a:schemeClr val="dk1"/>
                </a:solidFill>
                <a:highlight>
                  <a:srgbClr val="FFFFFF"/>
                </a:highlight>
                <a:latin typeface="Merriweather"/>
                <a:ea typeface="Merriweather"/>
                <a:cs typeface="Merriweather"/>
                <a:sym typeface="Merriweather"/>
              </a:rPr>
              <a:t>    (3) </a:t>
            </a:r>
            <a:r>
              <a:rPr lang="en" sz="2400">
                <a:solidFill>
                  <a:schemeClr val="dk1"/>
                </a:solidFill>
                <a:highlight>
                  <a:srgbClr val="D9EAD3"/>
                </a:highlight>
                <a:latin typeface="Merriweather"/>
                <a:ea typeface="Merriweather"/>
                <a:cs typeface="Merriweather"/>
                <a:sym typeface="Merriweather"/>
              </a:rPr>
              <a:t>Phospholipase</a:t>
            </a:r>
            <a:endParaRPr sz="2400">
              <a:solidFill>
                <a:schemeClr val="dk1"/>
              </a:solidFill>
              <a:highlight>
                <a:srgbClr val="D9EAD3"/>
              </a:highlight>
              <a:latin typeface="Merriweather"/>
              <a:ea typeface="Merriweather"/>
              <a:cs typeface="Merriweather"/>
              <a:sym typeface="Merriweather"/>
            </a:endParaRPr>
          </a:p>
          <a:p>
            <a:pPr indent="0" lvl="0" marL="0" rtl="0" algn="l">
              <a:lnSpc>
                <a:spcPct val="115000"/>
              </a:lnSpc>
              <a:spcBef>
                <a:spcPts val="1200"/>
              </a:spcBef>
              <a:spcAft>
                <a:spcPts val="0"/>
              </a:spcAft>
              <a:buNone/>
            </a:pPr>
            <a:r>
              <a:t/>
            </a:r>
            <a:endParaRPr sz="2400">
              <a:solidFill>
                <a:schemeClr val="dk1"/>
              </a:solidFill>
              <a:highlight>
                <a:srgbClr val="FFFFFF"/>
              </a:highlight>
              <a:latin typeface="Merriweather"/>
              <a:ea typeface="Merriweather"/>
              <a:cs typeface="Merriweather"/>
              <a:sym typeface="Merriweather"/>
            </a:endParaRPr>
          </a:p>
          <a:p>
            <a:pPr indent="0" lvl="0" marL="2425700" rtl="0" algn="l">
              <a:spcBef>
                <a:spcPts val="1200"/>
              </a:spcBef>
              <a:spcAft>
                <a:spcPts val="0"/>
              </a:spcAft>
              <a:buNone/>
            </a:pPr>
            <a:r>
              <a:t/>
            </a:r>
            <a:endParaRPr sz="2700">
              <a:latin typeface="Merriweather"/>
              <a:ea typeface="Merriweather"/>
              <a:cs typeface="Merriweather"/>
              <a:sym typeface="Merriweather"/>
            </a:endParaRPr>
          </a:p>
        </p:txBody>
      </p:sp>
      <p:pic>
        <p:nvPicPr>
          <p:cNvPr id="179" name="Google Shape;179;p17"/>
          <p:cNvPicPr preferRelativeResize="0"/>
          <p:nvPr/>
        </p:nvPicPr>
        <p:blipFill>
          <a:blip r:embed="rId4">
            <a:alphaModFix/>
          </a:blip>
          <a:stretch>
            <a:fillRect/>
          </a:stretch>
        </p:blipFill>
        <p:spPr>
          <a:xfrm>
            <a:off x="1960750" y="16229228"/>
            <a:ext cx="7914000" cy="2497996"/>
          </a:xfrm>
          <a:prstGeom prst="rect">
            <a:avLst/>
          </a:prstGeom>
          <a:noFill/>
          <a:ln>
            <a:noFill/>
          </a:ln>
        </p:spPr>
      </p:pic>
      <p:sp>
        <p:nvSpPr>
          <p:cNvPr id="180" name="Google Shape;180;p17"/>
          <p:cNvSpPr txBox="1"/>
          <p:nvPr/>
        </p:nvSpPr>
        <p:spPr>
          <a:xfrm>
            <a:off x="11520700" y="14036969"/>
            <a:ext cx="4355700" cy="771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b="1" lang="en" sz="2700">
                <a:latin typeface="Merriweather"/>
                <a:ea typeface="Merriweather"/>
                <a:cs typeface="Merriweather"/>
                <a:sym typeface="Merriweather"/>
              </a:rPr>
              <a:t>Figure 4-5</a:t>
            </a:r>
            <a:endParaRPr b="1" sz="2700">
              <a:latin typeface="Merriweather"/>
              <a:ea typeface="Merriweather"/>
              <a:cs typeface="Merriweather"/>
              <a:sym typeface="Merriweather"/>
            </a:endParaRPr>
          </a:p>
        </p:txBody>
      </p:sp>
      <p:sp>
        <p:nvSpPr>
          <p:cNvPr id="181" name="Google Shape;181;p17"/>
          <p:cNvSpPr txBox="1"/>
          <p:nvPr/>
        </p:nvSpPr>
        <p:spPr>
          <a:xfrm>
            <a:off x="3488100" y="18694849"/>
            <a:ext cx="4355700" cy="6996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b="1" lang="en" sz="2700">
                <a:latin typeface="Merriweather"/>
                <a:ea typeface="Merriweather"/>
                <a:cs typeface="Merriweather"/>
                <a:sym typeface="Merriweather"/>
              </a:rPr>
              <a:t>Figure 4-6</a:t>
            </a:r>
            <a:endParaRPr b="1" sz="2700">
              <a:latin typeface="Merriweather"/>
              <a:ea typeface="Merriweather"/>
              <a:cs typeface="Merriweather"/>
              <a:sym typeface="Merriweather"/>
            </a:endParaRPr>
          </a:p>
        </p:txBody>
      </p:sp>
      <p:sp>
        <p:nvSpPr>
          <p:cNvPr id="182" name="Google Shape;182;p17"/>
          <p:cNvSpPr/>
          <p:nvPr/>
        </p:nvSpPr>
        <p:spPr>
          <a:xfrm>
            <a:off x="0" y="370466"/>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83" name="Google Shape;183;p17"/>
          <p:cNvSpPr/>
          <p:nvPr/>
        </p:nvSpPr>
        <p:spPr>
          <a:xfrm>
            <a:off x="656616" y="3705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84" name="Google Shape;184;p17"/>
          <p:cNvSpPr txBox="1"/>
          <p:nvPr/>
        </p:nvSpPr>
        <p:spPr>
          <a:xfrm>
            <a:off x="11409324" y="3601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Four</a:t>
            </a:r>
            <a:endParaRPr sz="3500">
              <a:latin typeface="Oswald"/>
              <a:ea typeface="Oswald"/>
              <a:cs typeface="Oswald"/>
              <a:sym typeface="Oswald"/>
            </a:endParaRPr>
          </a:p>
        </p:txBody>
      </p:sp>
      <p:sp>
        <p:nvSpPr>
          <p:cNvPr id="185" name="Google Shape;185;p17"/>
          <p:cNvSpPr txBox="1"/>
          <p:nvPr/>
        </p:nvSpPr>
        <p:spPr>
          <a:xfrm>
            <a:off x="188014" y="3216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4</a:t>
            </a:r>
            <a:endParaRPr sz="4500">
              <a:solidFill>
                <a:srgbClr val="FFFFFF"/>
              </a:solidFill>
              <a:latin typeface="Oswald"/>
              <a:ea typeface="Oswald"/>
              <a:cs typeface="Oswald"/>
              <a:sym typeface="Oswald"/>
            </a:endParaRPr>
          </a:p>
        </p:txBody>
      </p:sp>
      <p:sp>
        <p:nvSpPr>
          <p:cNvPr id="186" name="Google Shape;186;p17"/>
          <p:cNvSpPr txBox="1"/>
          <p:nvPr/>
        </p:nvSpPr>
        <p:spPr>
          <a:xfrm>
            <a:off x="929925" y="321600"/>
            <a:ext cx="96690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400">
                <a:solidFill>
                  <a:srgbClr val="FFFFFF"/>
                </a:solidFill>
                <a:latin typeface="Oswald"/>
                <a:ea typeface="Oswald"/>
                <a:cs typeface="Oswald"/>
                <a:sym typeface="Oswald"/>
              </a:rPr>
              <a:t>PHYSIOLOGY OF THE PANCREAS </a:t>
            </a:r>
            <a:endParaRPr sz="3400">
              <a:solidFill>
                <a:srgbClr val="FFFFFF"/>
              </a:solidFill>
              <a:latin typeface="Oswald"/>
              <a:ea typeface="Oswald"/>
              <a:cs typeface="Oswald"/>
              <a:sym typeface="Oswald"/>
            </a:endParaRPr>
          </a:p>
        </p:txBody>
      </p:sp>
      <p:sp>
        <p:nvSpPr>
          <p:cNvPr id="187" name="Google Shape;187;p17"/>
          <p:cNvSpPr/>
          <p:nvPr/>
        </p:nvSpPr>
        <p:spPr>
          <a:xfrm>
            <a:off x="459535" y="1669445"/>
            <a:ext cx="468600" cy="433500"/>
          </a:xfrm>
          <a:prstGeom prst="rect">
            <a:avLst/>
          </a:prstGeom>
          <a:solidFill>
            <a:srgbClr val="93C47D"/>
          </a:solidFill>
          <a:ln cap="flat" cmpd="sng" w="9525">
            <a:solidFill>
              <a:srgbClr val="B7B7B7"/>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E69138"/>
              </a:solidFill>
            </a:endParaRPr>
          </a:p>
        </p:txBody>
      </p:sp>
      <p:pic>
        <p:nvPicPr>
          <p:cNvPr id="188" name="Google Shape;188;p17"/>
          <p:cNvPicPr preferRelativeResize="0"/>
          <p:nvPr/>
        </p:nvPicPr>
        <p:blipFill rotWithShape="1">
          <a:blip r:embed="rId5">
            <a:alphaModFix/>
          </a:blip>
          <a:srcRect b="46279" l="38994" r="30741" t="0"/>
          <a:stretch/>
        </p:blipFill>
        <p:spPr>
          <a:xfrm>
            <a:off x="9874755" y="2275462"/>
            <a:ext cx="2911061" cy="1900837"/>
          </a:xfrm>
          <a:prstGeom prst="rect">
            <a:avLst/>
          </a:prstGeom>
          <a:noFill/>
          <a:ln>
            <a:noFill/>
          </a:ln>
        </p:spPr>
      </p:pic>
      <p:pic>
        <p:nvPicPr>
          <p:cNvPr id="189" name="Google Shape;189;p17"/>
          <p:cNvPicPr preferRelativeResize="0"/>
          <p:nvPr/>
        </p:nvPicPr>
        <p:blipFill rotWithShape="1">
          <a:blip r:embed="rId5">
            <a:alphaModFix/>
          </a:blip>
          <a:srcRect b="0" l="56887" r="5281" t="49819"/>
          <a:stretch/>
        </p:blipFill>
        <p:spPr>
          <a:xfrm>
            <a:off x="9603985" y="5808010"/>
            <a:ext cx="3548860" cy="1731702"/>
          </a:xfrm>
          <a:prstGeom prst="rect">
            <a:avLst/>
          </a:prstGeom>
          <a:noFill/>
          <a:ln>
            <a:noFill/>
          </a:ln>
        </p:spPr>
      </p:pic>
      <p:pic>
        <p:nvPicPr>
          <p:cNvPr id="190" name="Google Shape;190;p17"/>
          <p:cNvPicPr preferRelativeResize="0"/>
          <p:nvPr/>
        </p:nvPicPr>
        <p:blipFill rotWithShape="1">
          <a:blip r:embed="rId5">
            <a:alphaModFix/>
          </a:blip>
          <a:srcRect b="0" l="5920" r="42418" t="49819"/>
          <a:stretch/>
        </p:blipFill>
        <p:spPr>
          <a:xfrm>
            <a:off x="8759566" y="4087871"/>
            <a:ext cx="4846339" cy="1731712"/>
          </a:xfrm>
          <a:prstGeom prst="rect">
            <a:avLst/>
          </a:prstGeom>
          <a:noFill/>
          <a:ln>
            <a:noFill/>
          </a:ln>
        </p:spPr>
      </p:pic>
      <p:sp>
        <p:nvSpPr>
          <p:cNvPr id="191" name="Google Shape;191;p17"/>
          <p:cNvSpPr txBox="1"/>
          <p:nvPr/>
        </p:nvSpPr>
        <p:spPr>
          <a:xfrm>
            <a:off x="8527838" y="7530563"/>
            <a:ext cx="5604900" cy="17427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b="1" lang="en" sz="2700">
                <a:latin typeface="Merriweather"/>
                <a:ea typeface="Merriweather"/>
                <a:cs typeface="Merriweather"/>
                <a:sym typeface="Merriweather"/>
              </a:rPr>
              <a:t>Figure 4-4 </a:t>
            </a:r>
            <a:r>
              <a:rPr b="1" lang="en" sz="1800">
                <a:solidFill>
                  <a:schemeClr val="dk1"/>
                </a:solidFill>
                <a:latin typeface="Merriweather"/>
                <a:ea typeface="Merriweather"/>
                <a:cs typeface="Merriweather"/>
                <a:sym typeface="Merriweather"/>
              </a:rPr>
              <a:t>Activation of digestive enzymes in small intestine </a:t>
            </a:r>
            <a:endParaRPr b="1" sz="2700">
              <a:latin typeface="Merriweather"/>
              <a:ea typeface="Merriweather"/>
              <a:cs typeface="Merriweather"/>
              <a:sym typeface="Merriweather"/>
            </a:endParaRPr>
          </a:p>
        </p:txBody>
      </p:sp>
      <p:sp>
        <p:nvSpPr>
          <p:cNvPr id="192" name="Google Shape;192;p17"/>
          <p:cNvSpPr/>
          <p:nvPr/>
        </p:nvSpPr>
        <p:spPr>
          <a:xfrm>
            <a:off x="459528" y="14374477"/>
            <a:ext cx="468600" cy="433500"/>
          </a:xfrm>
          <a:prstGeom prst="rect">
            <a:avLst/>
          </a:prstGeom>
          <a:solidFill>
            <a:srgbClr val="93C47D"/>
          </a:solidFill>
          <a:ln cap="flat" cmpd="sng" w="9525">
            <a:solidFill>
              <a:srgbClr val="B7B7B7"/>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D9EAD3"/>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18"/>
          <p:cNvSpPr/>
          <p:nvPr/>
        </p:nvSpPr>
        <p:spPr>
          <a:xfrm flipH="1" rot="10800000">
            <a:off x="351150" y="1272409"/>
            <a:ext cx="13394700" cy="4994400"/>
          </a:xfrm>
          <a:prstGeom prst="round1Rect">
            <a:avLst>
              <a:gd fmla="val 16667" name="adj"/>
            </a:avLst>
          </a:prstGeom>
          <a:noFill/>
          <a:ln cap="flat" cmpd="sng" w="9525">
            <a:solidFill>
              <a:srgbClr val="93C47D"/>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98" name="Google Shape;198;p18"/>
          <p:cNvSpPr txBox="1"/>
          <p:nvPr/>
        </p:nvSpPr>
        <p:spPr>
          <a:xfrm>
            <a:off x="1250875" y="79850"/>
            <a:ext cx="10012200" cy="30279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t/>
            </a:r>
            <a:endParaRPr sz="3900">
              <a:latin typeface="Oswald"/>
              <a:ea typeface="Oswald"/>
              <a:cs typeface="Oswald"/>
              <a:sym typeface="Oswald"/>
            </a:endParaRPr>
          </a:p>
          <a:p>
            <a:pPr indent="0" lvl="0" marL="0" rtl="0" algn="l">
              <a:spcBef>
                <a:spcPts val="0"/>
              </a:spcBef>
              <a:spcAft>
                <a:spcPts val="0"/>
              </a:spcAft>
              <a:buNone/>
            </a:pPr>
            <a:r>
              <a:t/>
            </a:r>
            <a:endParaRPr sz="3900">
              <a:latin typeface="Oswald"/>
              <a:ea typeface="Oswald"/>
              <a:cs typeface="Oswald"/>
              <a:sym typeface="Oswald"/>
            </a:endParaRPr>
          </a:p>
        </p:txBody>
      </p:sp>
      <p:sp>
        <p:nvSpPr>
          <p:cNvPr id="199" name="Google Shape;199;p18"/>
          <p:cNvSpPr txBox="1"/>
          <p:nvPr/>
        </p:nvSpPr>
        <p:spPr>
          <a:xfrm>
            <a:off x="926275" y="1348100"/>
            <a:ext cx="8964900" cy="7662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3900">
                <a:highlight>
                  <a:srgbClr val="D9EAD3"/>
                </a:highlight>
                <a:latin typeface="Oswald"/>
                <a:ea typeface="Oswald"/>
                <a:cs typeface="Oswald"/>
                <a:sym typeface="Oswald"/>
              </a:rPr>
              <a:t>Pancreatic Secretions</a:t>
            </a:r>
            <a:endParaRPr sz="3900">
              <a:highlight>
                <a:srgbClr val="D9EAD3"/>
              </a:highlight>
              <a:latin typeface="Oswald"/>
              <a:ea typeface="Oswald"/>
              <a:cs typeface="Oswald"/>
              <a:sym typeface="Oswald"/>
            </a:endParaRPr>
          </a:p>
          <a:p>
            <a:pPr indent="0" lvl="0" marL="0" rtl="0" algn="l">
              <a:spcBef>
                <a:spcPts val="0"/>
              </a:spcBef>
              <a:spcAft>
                <a:spcPts val="0"/>
              </a:spcAft>
              <a:buNone/>
            </a:pPr>
            <a:r>
              <a:t/>
            </a:r>
            <a:endParaRPr sz="3900">
              <a:latin typeface="Oswald"/>
              <a:ea typeface="Oswald"/>
              <a:cs typeface="Oswald"/>
              <a:sym typeface="Oswald"/>
            </a:endParaRPr>
          </a:p>
          <a:p>
            <a:pPr indent="0" lvl="0" marL="0" rtl="0" algn="l">
              <a:spcBef>
                <a:spcPts val="0"/>
              </a:spcBef>
              <a:spcAft>
                <a:spcPts val="0"/>
              </a:spcAft>
              <a:buNone/>
            </a:pPr>
            <a:r>
              <a:t/>
            </a:r>
            <a:endParaRPr sz="3900">
              <a:latin typeface="Oswald"/>
              <a:ea typeface="Oswald"/>
              <a:cs typeface="Oswald"/>
              <a:sym typeface="Oswald"/>
            </a:endParaRPr>
          </a:p>
          <a:p>
            <a:pPr indent="0" lvl="0" marL="0" rtl="0" algn="l">
              <a:spcBef>
                <a:spcPts val="0"/>
              </a:spcBef>
              <a:spcAft>
                <a:spcPts val="0"/>
              </a:spcAft>
              <a:buNone/>
            </a:pPr>
            <a:r>
              <a:t/>
            </a:r>
            <a:endParaRPr sz="3900">
              <a:latin typeface="Oswald"/>
              <a:ea typeface="Oswald"/>
              <a:cs typeface="Oswald"/>
              <a:sym typeface="Oswald"/>
            </a:endParaRPr>
          </a:p>
        </p:txBody>
      </p:sp>
      <p:sp>
        <p:nvSpPr>
          <p:cNvPr id="200" name="Google Shape;200;p18"/>
          <p:cNvSpPr/>
          <p:nvPr/>
        </p:nvSpPr>
        <p:spPr>
          <a:xfrm>
            <a:off x="12310800" y="1271909"/>
            <a:ext cx="468600" cy="4994400"/>
          </a:xfrm>
          <a:prstGeom prst="rect">
            <a:avLst/>
          </a:prstGeom>
          <a:solidFill>
            <a:srgbClr val="93C47D"/>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01" name="Google Shape;201;p18"/>
          <p:cNvSpPr/>
          <p:nvPr/>
        </p:nvSpPr>
        <p:spPr>
          <a:xfrm>
            <a:off x="11552625" y="1271909"/>
            <a:ext cx="468600" cy="4994400"/>
          </a:xfrm>
          <a:prstGeom prst="rect">
            <a:avLst/>
          </a:prstGeom>
          <a:solidFill>
            <a:srgbClr val="93C47D"/>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02" name="Google Shape;202;p18"/>
          <p:cNvSpPr/>
          <p:nvPr/>
        </p:nvSpPr>
        <p:spPr>
          <a:xfrm>
            <a:off x="632068" y="1666077"/>
            <a:ext cx="468600" cy="433500"/>
          </a:xfrm>
          <a:prstGeom prst="rect">
            <a:avLst/>
          </a:prstGeom>
          <a:solidFill>
            <a:srgbClr val="93C47D"/>
          </a:solidFill>
          <a:ln cap="flat" cmpd="sng" w="9525">
            <a:solidFill>
              <a:srgbClr val="B7B7B7"/>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pic>
        <p:nvPicPr>
          <p:cNvPr id="203" name="Google Shape;203;p18"/>
          <p:cNvPicPr preferRelativeResize="0"/>
          <p:nvPr/>
        </p:nvPicPr>
        <p:blipFill rotWithShape="1">
          <a:blip r:embed="rId3">
            <a:alphaModFix/>
          </a:blip>
          <a:srcRect b="9997" l="2207" r="2645" t="2689"/>
          <a:stretch/>
        </p:blipFill>
        <p:spPr>
          <a:xfrm>
            <a:off x="8632725" y="13996350"/>
            <a:ext cx="4355699" cy="3041244"/>
          </a:xfrm>
          <a:prstGeom prst="rect">
            <a:avLst/>
          </a:prstGeom>
          <a:noFill/>
          <a:ln cap="flat" cmpd="sng" w="9525">
            <a:solidFill>
              <a:srgbClr val="000000"/>
            </a:solidFill>
            <a:prstDash val="solid"/>
            <a:round/>
            <a:headEnd len="sm" w="sm" type="none"/>
            <a:tailEnd len="sm" w="sm" type="none"/>
          </a:ln>
        </p:spPr>
      </p:pic>
      <p:sp>
        <p:nvSpPr>
          <p:cNvPr id="204" name="Google Shape;204;p18"/>
          <p:cNvSpPr txBox="1"/>
          <p:nvPr/>
        </p:nvSpPr>
        <p:spPr>
          <a:xfrm>
            <a:off x="1208802" y="6560319"/>
            <a:ext cx="7941000" cy="7662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3900">
                <a:highlight>
                  <a:srgbClr val="D9EAD3"/>
                </a:highlight>
                <a:latin typeface="Oswald"/>
                <a:ea typeface="Oswald"/>
                <a:cs typeface="Oswald"/>
                <a:sym typeface="Oswald"/>
              </a:rPr>
              <a:t>Mechanism of HCO</a:t>
            </a:r>
            <a:r>
              <a:rPr baseline="-25000" lang="en" sz="3900">
                <a:highlight>
                  <a:srgbClr val="D9EAD3"/>
                </a:highlight>
                <a:latin typeface="Oswald"/>
                <a:ea typeface="Oswald"/>
                <a:cs typeface="Oswald"/>
                <a:sym typeface="Oswald"/>
              </a:rPr>
              <a:t>3</a:t>
            </a:r>
            <a:r>
              <a:rPr baseline="30000" lang="en" sz="3900">
                <a:highlight>
                  <a:srgbClr val="D9EAD3"/>
                </a:highlight>
                <a:latin typeface="Oswald"/>
                <a:ea typeface="Oswald"/>
                <a:cs typeface="Oswald"/>
                <a:sym typeface="Oswald"/>
              </a:rPr>
              <a:t>- </a:t>
            </a:r>
            <a:r>
              <a:rPr lang="en" sz="3900">
                <a:highlight>
                  <a:srgbClr val="D9EAD3"/>
                </a:highlight>
                <a:latin typeface="Oswald"/>
                <a:ea typeface="Oswald"/>
                <a:cs typeface="Oswald"/>
                <a:sym typeface="Oswald"/>
              </a:rPr>
              <a:t>Secretion:</a:t>
            </a:r>
            <a:endParaRPr sz="3900">
              <a:highlight>
                <a:srgbClr val="D9EAD3"/>
              </a:highlight>
              <a:latin typeface="Oswald"/>
              <a:ea typeface="Oswald"/>
              <a:cs typeface="Oswald"/>
              <a:sym typeface="Oswald"/>
            </a:endParaRPr>
          </a:p>
          <a:p>
            <a:pPr indent="0" lvl="0" marL="0" rtl="0" algn="l">
              <a:spcBef>
                <a:spcPts val="0"/>
              </a:spcBef>
              <a:spcAft>
                <a:spcPts val="0"/>
              </a:spcAft>
              <a:buNone/>
            </a:pPr>
            <a:r>
              <a:t/>
            </a:r>
            <a:endParaRPr sz="3900">
              <a:latin typeface="Oswald"/>
              <a:ea typeface="Oswald"/>
              <a:cs typeface="Oswald"/>
              <a:sym typeface="Oswald"/>
            </a:endParaRPr>
          </a:p>
          <a:p>
            <a:pPr indent="0" lvl="0" marL="0" rtl="0" algn="l">
              <a:spcBef>
                <a:spcPts val="0"/>
              </a:spcBef>
              <a:spcAft>
                <a:spcPts val="0"/>
              </a:spcAft>
              <a:buNone/>
            </a:pPr>
            <a:r>
              <a:t/>
            </a:r>
            <a:endParaRPr sz="3900">
              <a:latin typeface="Oswald"/>
              <a:ea typeface="Oswald"/>
              <a:cs typeface="Oswald"/>
              <a:sym typeface="Oswald"/>
            </a:endParaRPr>
          </a:p>
          <a:p>
            <a:pPr indent="0" lvl="0" marL="0" rtl="0" algn="l">
              <a:spcBef>
                <a:spcPts val="0"/>
              </a:spcBef>
              <a:spcAft>
                <a:spcPts val="0"/>
              </a:spcAft>
              <a:buNone/>
            </a:pPr>
            <a:r>
              <a:t/>
            </a:r>
            <a:endParaRPr sz="3900">
              <a:latin typeface="Oswald"/>
              <a:ea typeface="Oswald"/>
              <a:cs typeface="Oswald"/>
              <a:sym typeface="Oswald"/>
            </a:endParaRPr>
          </a:p>
        </p:txBody>
      </p:sp>
      <p:sp>
        <p:nvSpPr>
          <p:cNvPr id="205" name="Google Shape;205;p18"/>
          <p:cNvSpPr/>
          <p:nvPr/>
        </p:nvSpPr>
        <p:spPr>
          <a:xfrm>
            <a:off x="777969" y="6928646"/>
            <a:ext cx="468600" cy="433500"/>
          </a:xfrm>
          <a:prstGeom prst="rect">
            <a:avLst/>
          </a:prstGeom>
          <a:solidFill>
            <a:srgbClr val="93C47D"/>
          </a:solidFill>
          <a:ln cap="flat" cmpd="sng" w="9525">
            <a:solidFill>
              <a:srgbClr val="B7B7B7"/>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cxnSp>
        <p:nvCxnSpPr>
          <p:cNvPr id="206" name="Google Shape;206;p18"/>
          <p:cNvCxnSpPr/>
          <p:nvPr/>
        </p:nvCxnSpPr>
        <p:spPr>
          <a:xfrm>
            <a:off x="1033232" y="7790504"/>
            <a:ext cx="40200" cy="5416500"/>
          </a:xfrm>
          <a:prstGeom prst="straightConnector1">
            <a:avLst/>
          </a:prstGeom>
          <a:noFill/>
          <a:ln cap="flat" cmpd="sng" w="47625">
            <a:solidFill>
              <a:srgbClr val="EFEFEF"/>
            </a:solidFill>
            <a:prstDash val="solid"/>
            <a:round/>
            <a:headEnd len="med" w="med" type="none"/>
            <a:tailEnd len="med" w="med" type="oval"/>
          </a:ln>
        </p:spPr>
      </p:cxnSp>
      <p:grpSp>
        <p:nvGrpSpPr>
          <p:cNvPr id="207" name="Google Shape;207;p18"/>
          <p:cNvGrpSpPr/>
          <p:nvPr/>
        </p:nvGrpSpPr>
        <p:grpSpPr>
          <a:xfrm>
            <a:off x="658398" y="7647101"/>
            <a:ext cx="789869" cy="766282"/>
            <a:chOff x="2186592" y="3408140"/>
            <a:chExt cx="1008000" cy="1008000"/>
          </a:xfrm>
        </p:grpSpPr>
        <p:sp>
          <p:nvSpPr>
            <p:cNvPr id="208" name="Google Shape;208;p18"/>
            <p:cNvSpPr/>
            <p:nvPr/>
          </p:nvSpPr>
          <p:spPr>
            <a:xfrm>
              <a:off x="2186592" y="3408140"/>
              <a:ext cx="1008000" cy="1008000"/>
            </a:xfrm>
            <a:prstGeom prst="ellipse">
              <a:avLst/>
            </a:prstGeom>
            <a:solidFill>
              <a:srgbClr val="D9EA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209" name="Google Shape;209;p18"/>
            <p:cNvSpPr/>
            <p:nvPr/>
          </p:nvSpPr>
          <p:spPr>
            <a:xfrm>
              <a:off x="2384574" y="3606136"/>
              <a:ext cx="612000" cy="612000"/>
            </a:xfrm>
            <a:prstGeom prst="ellipse">
              <a:avLst/>
            </a:prstGeom>
            <a:solidFill>
              <a:srgbClr val="93C4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210" name="Google Shape;210;p18"/>
            <p:cNvSpPr/>
            <p:nvPr/>
          </p:nvSpPr>
          <p:spPr>
            <a:xfrm>
              <a:off x="2270266" y="3742794"/>
              <a:ext cx="840600" cy="338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600">
                  <a:solidFill>
                    <a:srgbClr val="FFFFFF"/>
                  </a:solidFill>
                  <a:latin typeface="Exo"/>
                  <a:ea typeface="Exo"/>
                  <a:cs typeface="Exo"/>
                  <a:sym typeface="Exo"/>
                </a:rPr>
                <a:t>01</a:t>
              </a:r>
              <a:endParaRPr i="0" sz="1600" u="none" cap="none" strike="noStrike">
                <a:solidFill>
                  <a:srgbClr val="FFFFFF"/>
                </a:solidFill>
                <a:latin typeface="Exo"/>
                <a:ea typeface="Exo"/>
                <a:cs typeface="Exo"/>
                <a:sym typeface="Exo"/>
              </a:endParaRPr>
            </a:p>
          </p:txBody>
        </p:sp>
      </p:grpSp>
      <p:grpSp>
        <p:nvGrpSpPr>
          <p:cNvPr id="211" name="Google Shape;211;p18"/>
          <p:cNvGrpSpPr/>
          <p:nvPr/>
        </p:nvGrpSpPr>
        <p:grpSpPr>
          <a:xfrm>
            <a:off x="658405" y="8744439"/>
            <a:ext cx="789869" cy="766282"/>
            <a:chOff x="2186592" y="3408140"/>
            <a:chExt cx="1008000" cy="1008000"/>
          </a:xfrm>
        </p:grpSpPr>
        <p:sp>
          <p:nvSpPr>
            <p:cNvPr id="212" name="Google Shape;212;p18"/>
            <p:cNvSpPr/>
            <p:nvPr/>
          </p:nvSpPr>
          <p:spPr>
            <a:xfrm>
              <a:off x="2186592" y="3408140"/>
              <a:ext cx="1008000" cy="1008000"/>
            </a:xfrm>
            <a:prstGeom prst="ellipse">
              <a:avLst/>
            </a:prstGeom>
            <a:solidFill>
              <a:srgbClr val="D9EA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213" name="Google Shape;213;p18"/>
            <p:cNvSpPr/>
            <p:nvPr/>
          </p:nvSpPr>
          <p:spPr>
            <a:xfrm>
              <a:off x="2384574" y="3606136"/>
              <a:ext cx="612000" cy="612000"/>
            </a:xfrm>
            <a:prstGeom prst="ellipse">
              <a:avLst/>
            </a:prstGeom>
            <a:solidFill>
              <a:srgbClr val="93C4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214" name="Google Shape;214;p18"/>
            <p:cNvSpPr/>
            <p:nvPr/>
          </p:nvSpPr>
          <p:spPr>
            <a:xfrm>
              <a:off x="2270266" y="3742794"/>
              <a:ext cx="840600" cy="338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600">
                  <a:solidFill>
                    <a:srgbClr val="FFFFFF"/>
                  </a:solidFill>
                  <a:latin typeface="Exo"/>
                  <a:ea typeface="Exo"/>
                  <a:cs typeface="Exo"/>
                  <a:sym typeface="Exo"/>
                </a:rPr>
                <a:t>02</a:t>
              </a:r>
              <a:endParaRPr i="0" sz="1600" u="none" cap="none" strike="noStrike">
                <a:solidFill>
                  <a:srgbClr val="FFFFFF"/>
                </a:solidFill>
                <a:latin typeface="Exo"/>
                <a:ea typeface="Exo"/>
                <a:cs typeface="Exo"/>
                <a:sym typeface="Exo"/>
              </a:endParaRPr>
            </a:p>
          </p:txBody>
        </p:sp>
      </p:grpSp>
      <p:grpSp>
        <p:nvGrpSpPr>
          <p:cNvPr id="215" name="Google Shape;215;p18"/>
          <p:cNvGrpSpPr/>
          <p:nvPr/>
        </p:nvGrpSpPr>
        <p:grpSpPr>
          <a:xfrm>
            <a:off x="658392" y="9761507"/>
            <a:ext cx="789869" cy="766282"/>
            <a:chOff x="2186592" y="3408140"/>
            <a:chExt cx="1008000" cy="1008000"/>
          </a:xfrm>
        </p:grpSpPr>
        <p:sp>
          <p:nvSpPr>
            <p:cNvPr id="216" name="Google Shape;216;p18"/>
            <p:cNvSpPr/>
            <p:nvPr/>
          </p:nvSpPr>
          <p:spPr>
            <a:xfrm>
              <a:off x="2186592" y="3408140"/>
              <a:ext cx="1008000" cy="1008000"/>
            </a:xfrm>
            <a:prstGeom prst="ellipse">
              <a:avLst/>
            </a:prstGeom>
            <a:solidFill>
              <a:srgbClr val="D9EA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217" name="Google Shape;217;p18"/>
            <p:cNvSpPr/>
            <p:nvPr/>
          </p:nvSpPr>
          <p:spPr>
            <a:xfrm>
              <a:off x="2384574" y="3606136"/>
              <a:ext cx="612000" cy="612000"/>
            </a:xfrm>
            <a:prstGeom prst="ellipse">
              <a:avLst/>
            </a:prstGeom>
            <a:solidFill>
              <a:srgbClr val="93C4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218" name="Google Shape;218;p18"/>
            <p:cNvSpPr/>
            <p:nvPr/>
          </p:nvSpPr>
          <p:spPr>
            <a:xfrm>
              <a:off x="2270266" y="3742794"/>
              <a:ext cx="840600" cy="338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600">
                  <a:solidFill>
                    <a:srgbClr val="FFFFFF"/>
                  </a:solidFill>
                  <a:latin typeface="Exo"/>
                  <a:ea typeface="Exo"/>
                  <a:cs typeface="Exo"/>
                  <a:sym typeface="Exo"/>
                </a:rPr>
                <a:t>03</a:t>
              </a:r>
              <a:endParaRPr i="0" sz="1600" u="none" cap="none" strike="noStrike">
                <a:solidFill>
                  <a:srgbClr val="FFFFFF"/>
                </a:solidFill>
                <a:latin typeface="Exo"/>
                <a:ea typeface="Exo"/>
                <a:cs typeface="Exo"/>
                <a:sym typeface="Exo"/>
              </a:endParaRPr>
            </a:p>
          </p:txBody>
        </p:sp>
      </p:grpSp>
      <p:grpSp>
        <p:nvGrpSpPr>
          <p:cNvPr id="219" name="Google Shape;219;p18"/>
          <p:cNvGrpSpPr/>
          <p:nvPr/>
        </p:nvGrpSpPr>
        <p:grpSpPr>
          <a:xfrm>
            <a:off x="658405" y="10745517"/>
            <a:ext cx="789869" cy="766282"/>
            <a:chOff x="2186592" y="3408140"/>
            <a:chExt cx="1008000" cy="1008000"/>
          </a:xfrm>
        </p:grpSpPr>
        <p:sp>
          <p:nvSpPr>
            <p:cNvPr id="220" name="Google Shape;220;p18"/>
            <p:cNvSpPr/>
            <p:nvPr/>
          </p:nvSpPr>
          <p:spPr>
            <a:xfrm>
              <a:off x="2186592" y="3408140"/>
              <a:ext cx="1008000" cy="1008000"/>
            </a:xfrm>
            <a:prstGeom prst="ellipse">
              <a:avLst/>
            </a:prstGeom>
            <a:solidFill>
              <a:srgbClr val="D9EA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221" name="Google Shape;221;p18"/>
            <p:cNvSpPr/>
            <p:nvPr/>
          </p:nvSpPr>
          <p:spPr>
            <a:xfrm>
              <a:off x="2384574" y="3606136"/>
              <a:ext cx="612000" cy="612000"/>
            </a:xfrm>
            <a:prstGeom prst="ellipse">
              <a:avLst/>
            </a:prstGeom>
            <a:solidFill>
              <a:srgbClr val="93C4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222" name="Google Shape;222;p18"/>
            <p:cNvSpPr/>
            <p:nvPr/>
          </p:nvSpPr>
          <p:spPr>
            <a:xfrm>
              <a:off x="2270266" y="3742794"/>
              <a:ext cx="840600" cy="338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600">
                  <a:solidFill>
                    <a:srgbClr val="FFFFFF"/>
                  </a:solidFill>
                  <a:latin typeface="Exo"/>
                  <a:ea typeface="Exo"/>
                  <a:cs typeface="Exo"/>
                  <a:sym typeface="Exo"/>
                </a:rPr>
                <a:t>04</a:t>
              </a:r>
              <a:endParaRPr i="0" sz="1600" u="none" cap="none" strike="noStrike">
                <a:solidFill>
                  <a:srgbClr val="FFFFFF"/>
                </a:solidFill>
                <a:latin typeface="Exo"/>
                <a:ea typeface="Exo"/>
                <a:cs typeface="Exo"/>
                <a:sym typeface="Exo"/>
              </a:endParaRPr>
            </a:p>
          </p:txBody>
        </p:sp>
      </p:grpSp>
      <p:sp>
        <p:nvSpPr>
          <p:cNvPr id="223" name="Google Shape;223;p18"/>
          <p:cNvSpPr txBox="1"/>
          <p:nvPr/>
        </p:nvSpPr>
        <p:spPr>
          <a:xfrm>
            <a:off x="1522450" y="8888597"/>
            <a:ext cx="7941000" cy="57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93C47D"/>
                </a:solidFill>
                <a:latin typeface="Merriweather"/>
                <a:ea typeface="Merriweather"/>
                <a:cs typeface="Merriweather"/>
                <a:sym typeface="Merriweather"/>
              </a:rPr>
              <a:t>CO</a:t>
            </a:r>
            <a:r>
              <a:rPr b="1" baseline="-25000" lang="en" sz="2200">
                <a:solidFill>
                  <a:srgbClr val="93C47D"/>
                </a:solidFill>
                <a:latin typeface="Merriweather"/>
                <a:ea typeface="Merriweather"/>
                <a:cs typeface="Merriweather"/>
                <a:sym typeface="Merriweather"/>
              </a:rPr>
              <a:t>2</a:t>
            </a:r>
            <a:r>
              <a:rPr lang="en" sz="2200">
                <a:solidFill>
                  <a:schemeClr val="dk1"/>
                </a:solidFill>
                <a:latin typeface="Merriweather"/>
                <a:ea typeface="Merriweather"/>
                <a:cs typeface="Merriweather"/>
                <a:sym typeface="Merriweather"/>
              </a:rPr>
              <a:t> and </a:t>
            </a:r>
            <a:r>
              <a:rPr b="1" lang="en" sz="2200">
                <a:solidFill>
                  <a:srgbClr val="93C47D"/>
                </a:solidFill>
                <a:latin typeface="Merriweather"/>
                <a:ea typeface="Merriweather"/>
                <a:cs typeface="Merriweather"/>
                <a:sym typeface="Merriweather"/>
              </a:rPr>
              <a:t>H</a:t>
            </a:r>
            <a:r>
              <a:rPr b="1" baseline="-25000" lang="en" sz="2200">
                <a:solidFill>
                  <a:srgbClr val="93C47D"/>
                </a:solidFill>
                <a:latin typeface="Merriweather"/>
                <a:ea typeface="Merriweather"/>
                <a:cs typeface="Merriweather"/>
                <a:sym typeface="Merriweather"/>
              </a:rPr>
              <a:t>2</a:t>
            </a:r>
            <a:r>
              <a:rPr b="1" lang="en" sz="2200">
                <a:solidFill>
                  <a:srgbClr val="93C47D"/>
                </a:solidFill>
                <a:latin typeface="Merriweather"/>
                <a:ea typeface="Merriweather"/>
                <a:cs typeface="Merriweather"/>
                <a:sym typeface="Merriweather"/>
              </a:rPr>
              <a:t>O</a:t>
            </a:r>
            <a:r>
              <a:rPr lang="en" sz="2200">
                <a:solidFill>
                  <a:schemeClr val="dk1"/>
                </a:solidFill>
                <a:latin typeface="Merriweather"/>
                <a:ea typeface="Merriweather"/>
                <a:cs typeface="Merriweather"/>
                <a:sym typeface="Merriweather"/>
              </a:rPr>
              <a:t> combine in </a:t>
            </a:r>
            <a:r>
              <a:rPr lang="en" sz="2200">
                <a:solidFill>
                  <a:srgbClr val="B4A7D6"/>
                </a:solidFill>
                <a:latin typeface="Merriweather"/>
                <a:ea typeface="Merriweather"/>
                <a:cs typeface="Merriweather"/>
                <a:sym typeface="Merriweather"/>
              </a:rPr>
              <a:t>ductal </a:t>
            </a:r>
            <a:r>
              <a:rPr lang="en" sz="2200">
                <a:solidFill>
                  <a:schemeClr val="dk1"/>
                </a:solidFill>
                <a:latin typeface="Merriweather"/>
                <a:ea typeface="Merriweather"/>
                <a:cs typeface="Merriweather"/>
                <a:sym typeface="Merriweather"/>
              </a:rPr>
              <a:t>cells to form </a:t>
            </a:r>
            <a:r>
              <a:rPr b="1" lang="en" sz="2200">
                <a:solidFill>
                  <a:srgbClr val="93C47D"/>
                </a:solidFill>
                <a:latin typeface="Merriweather"/>
                <a:ea typeface="Merriweather"/>
                <a:cs typeface="Merriweather"/>
                <a:sym typeface="Merriweather"/>
              </a:rPr>
              <a:t>H</a:t>
            </a:r>
            <a:r>
              <a:rPr b="1" baseline="-25000" lang="en" sz="2200">
                <a:solidFill>
                  <a:srgbClr val="93C47D"/>
                </a:solidFill>
                <a:latin typeface="Merriweather"/>
                <a:ea typeface="Merriweather"/>
                <a:cs typeface="Merriweather"/>
                <a:sym typeface="Merriweather"/>
              </a:rPr>
              <a:t>2</a:t>
            </a:r>
            <a:r>
              <a:rPr b="1" lang="en" sz="2200">
                <a:solidFill>
                  <a:srgbClr val="93C47D"/>
                </a:solidFill>
                <a:latin typeface="Merriweather"/>
                <a:ea typeface="Merriweather"/>
                <a:cs typeface="Merriweather"/>
                <a:sym typeface="Merriweather"/>
              </a:rPr>
              <a:t>CO</a:t>
            </a:r>
            <a:r>
              <a:rPr b="1" baseline="-25000" lang="en" sz="2200">
                <a:solidFill>
                  <a:srgbClr val="93C47D"/>
                </a:solidFill>
                <a:latin typeface="Merriweather"/>
                <a:ea typeface="Merriweather"/>
                <a:cs typeface="Merriweather"/>
                <a:sym typeface="Merriweather"/>
              </a:rPr>
              <a:t>3</a:t>
            </a:r>
            <a:r>
              <a:rPr lang="en" sz="2200">
                <a:solidFill>
                  <a:schemeClr val="dk1"/>
                </a:solidFill>
                <a:latin typeface="Merriweather"/>
                <a:ea typeface="Merriweather"/>
                <a:cs typeface="Merriweather"/>
                <a:sym typeface="Merriweather"/>
              </a:rPr>
              <a:t>.</a:t>
            </a:r>
            <a:endParaRPr sz="2200"/>
          </a:p>
        </p:txBody>
      </p:sp>
      <p:sp>
        <p:nvSpPr>
          <p:cNvPr id="224" name="Google Shape;224;p18"/>
          <p:cNvSpPr txBox="1"/>
          <p:nvPr/>
        </p:nvSpPr>
        <p:spPr>
          <a:xfrm>
            <a:off x="1522441" y="9761561"/>
            <a:ext cx="7941000" cy="76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93C47D"/>
                </a:solidFill>
                <a:latin typeface="Merriweather"/>
                <a:ea typeface="Merriweather"/>
                <a:cs typeface="Merriweather"/>
                <a:sym typeface="Merriweather"/>
              </a:rPr>
              <a:t>H</a:t>
            </a:r>
            <a:r>
              <a:rPr b="1" baseline="-25000" lang="en" sz="2200">
                <a:solidFill>
                  <a:srgbClr val="93C47D"/>
                </a:solidFill>
                <a:latin typeface="Merriweather"/>
                <a:ea typeface="Merriweather"/>
                <a:cs typeface="Merriweather"/>
                <a:sym typeface="Merriweather"/>
              </a:rPr>
              <a:t>2</a:t>
            </a:r>
            <a:r>
              <a:rPr b="1" lang="en" sz="2200">
                <a:solidFill>
                  <a:srgbClr val="93C47D"/>
                </a:solidFill>
                <a:latin typeface="Merriweather"/>
                <a:ea typeface="Merriweather"/>
                <a:cs typeface="Merriweather"/>
                <a:sym typeface="Merriweather"/>
              </a:rPr>
              <a:t>CO</a:t>
            </a:r>
            <a:r>
              <a:rPr b="1" baseline="-25000" lang="en" sz="2200">
                <a:solidFill>
                  <a:srgbClr val="93C47D"/>
                </a:solidFill>
                <a:latin typeface="Merriweather"/>
                <a:ea typeface="Merriweather"/>
                <a:cs typeface="Merriweather"/>
                <a:sym typeface="Merriweather"/>
              </a:rPr>
              <a:t>3</a:t>
            </a:r>
            <a:r>
              <a:rPr lang="en" sz="2200">
                <a:solidFill>
                  <a:schemeClr val="dk1"/>
                </a:solidFill>
                <a:latin typeface="Merriweather"/>
                <a:ea typeface="Merriweather"/>
                <a:cs typeface="Merriweather"/>
                <a:sym typeface="Merriweather"/>
              </a:rPr>
              <a:t> dissociates into </a:t>
            </a:r>
            <a:r>
              <a:rPr b="1" lang="en" sz="2200">
                <a:solidFill>
                  <a:srgbClr val="93C47D"/>
                </a:solidFill>
                <a:latin typeface="Merriweather"/>
                <a:ea typeface="Merriweather"/>
                <a:cs typeface="Merriweather"/>
                <a:sym typeface="Merriweather"/>
              </a:rPr>
              <a:t>H</a:t>
            </a:r>
            <a:r>
              <a:rPr b="1" baseline="30000" lang="en" sz="2200">
                <a:solidFill>
                  <a:srgbClr val="93C47D"/>
                </a:solidFill>
                <a:latin typeface="Merriweather"/>
                <a:ea typeface="Merriweather"/>
                <a:cs typeface="Merriweather"/>
                <a:sym typeface="Merriweather"/>
              </a:rPr>
              <a:t>+</a:t>
            </a:r>
            <a:r>
              <a:rPr baseline="30000" lang="en" sz="2200">
                <a:solidFill>
                  <a:schemeClr val="dk1"/>
                </a:solidFill>
                <a:latin typeface="Merriweather"/>
                <a:ea typeface="Merriweather"/>
                <a:cs typeface="Merriweather"/>
                <a:sym typeface="Merriweather"/>
              </a:rPr>
              <a:t> </a:t>
            </a:r>
            <a:r>
              <a:rPr lang="en" sz="2200">
                <a:solidFill>
                  <a:schemeClr val="dk1"/>
                </a:solidFill>
                <a:latin typeface="Merriweather"/>
                <a:ea typeface="Merriweather"/>
                <a:cs typeface="Merriweather"/>
                <a:sym typeface="Merriweather"/>
              </a:rPr>
              <a:t>and </a:t>
            </a:r>
            <a:r>
              <a:rPr b="1" lang="en" sz="2200">
                <a:solidFill>
                  <a:srgbClr val="93C47D"/>
                </a:solidFill>
                <a:latin typeface="Merriweather"/>
                <a:ea typeface="Merriweather"/>
                <a:cs typeface="Merriweather"/>
                <a:sym typeface="Merriweather"/>
              </a:rPr>
              <a:t>HCO</a:t>
            </a:r>
            <a:r>
              <a:rPr b="1" baseline="-25000" lang="en" sz="2200">
                <a:solidFill>
                  <a:srgbClr val="93C47D"/>
                </a:solidFill>
                <a:latin typeface="Merriweather"/>
                <a:ea typeface="Merriweather"/>
                <a:cs typeface="Merriweather"/>
                <a:sym typeface="Merriweather"/>
              </a:rPr>
              <a:t>3</a:t>
            </a:r>
            <a:r>
              <a:rPr b="1" baseline="30000" lang="en" sz="2200">
                <a:solidFill>
                  <a:srgbClr val="93C47D"/>
                </a:solidFill>
                <a:latin typeface="Merriweather"/>
                <a:ea typeface="Merriweather"/>
                <a:cs typeface="Merriweather"/>
                <a:sym typeface="Merriweather"/>
              </a:rPr>
              <a:t>-</a:t>
            </a:r>
            <a:r>
              <a:rPr lang="en" sz="2200">
                <a:solidFill>
                  <a:schemeClr val="dk1"/>
                </a:solidFill>
                <a:latin typeface="Merriweather"/>
                <a:ea typeface="Merriweather"/>
                <a:cs typeface="Merriweather"/>
                <a:sym typeface="Merriweather"/>
              </a:rPr>
              <a:t>.</a:t>
            </a:r>
            <a:endParaRPr sz="2200">
              <a:solidFill>
                <a:schemeClr val="dk1"/>
              </a:solidFill>
              <a:latin typeface="Merriweather"/>
              <a:ea typeface="Merriweather"/>
              <a:cs typeface="Merriweather"/>
              <a:sym typeface="Merriweather"/>
            </a:endParaRPr>
          </a:p>
          <a:p>
            <a:pPr indent="0" lvl="0" marL="0" rtl="0" algn="l">
              <a:spcBef>
                <a:spcPts val="0"/>
              </a:spcBef>
              <a:spcAft>
                <a:spcPts val="0"/>
              </a:spcAft>
              <a:buNone/>
            </a:pPr>
            <a:r>
              <a:t/>
            </a:r>
            <a:endParaRPr sz="2200">
              <a:solidFill>
                <a:schemeClr val="dk1"/>
              </a:solidFill>
              <a:latin typeface="Merriweather"/>
              <a:ea typeface="Merriweather"/>
              <a:cs typeface="Merriweather"/>
              <a:sym typeface="Merriweather"/>
            </a:endParaRPr>
          </a:p>
        </p:txBody>
      </p:sp>
      <p:sp>
        <p:nvSpPr>
          <p:cNvPr id="225" name="Google Shape;225;p18"/>
          <p:cNvSpPr txBox="1"/>
          <p:nvPr/>
        </p:nvSpPr>
        <p:spPr>
          <a:xfrm>
            <a:off x="1544725" y="10665247"/>
            <a:ext cx="7313700" cy="110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93C47D"/>
                </a:solidFill>
                <a:latin typeface="Merriweather"/>
                <a:ea typeface="Merriweather"/>
                <a:cs typeface="Merriweather"/>
                <a:sym typeface="Merriweather"/>
              </a:rPr>
              <a:t>H</a:t>
            </a:r>
            <a:r>
              <a:rPr b="1" baseline="30000" lang="en" sz="2200">
                <a:solidFill>
                  <a:srgbClr val="93C47D"/>
                </a:solidFill>
                <a:latin typeface="Merriweather"/>
                <a:ea typeface="Merriweather"/>
                <a:cs typeface="Merriweather"/>
                <a:sym typeface="Merriweather"/>
              </a:rPr>
              <a:t>+</a:t>
            </a:r>
            <a:r>
              <a:rPr baseline="30000" lang="en" sz="2200">
                <a:solidFill>
                  <a:schemeClr val="dk1"/>
                </a:solidFill>
                <a:latin typeface="Merriweather"/>
                <a:ea typeface="Merriweather"/>
                <a:cs typeface="Merriweather"/>
                <a:sym typeface="Merriweather"/>
              </a:rPr>
              <a:t> </a:t>
            </a:r>
            <a:r>
              <a:rPr lang="en" sz="2200">
                <a:solidFill>
                  <a:schemeClr val="dk1"/>
                </a:solidFill>
                <a:latin typeface="Merriweather"/>
                <a:ea typeface="Merriweather"/>
                <a:cs typeface="Merriweather"/>
                <a:sym typeface="Merriweather"/>
              </a:rPr>
              <a:t> is transported into blood by </a:t>
            </a:r>
            <a:r>
              <a:rPr b="1" lang="en" sz="2200">
                <a:solidFill>
                  <a:srgbClr val="93C47D"/>
                </a:solidFill>
                <a:latin typeface="Merriweather"/>
                <a:ea typeface="Merriweather"/>
                <a:cs typeface="Merriweather"/>
                <a:sym typeface="Merriweather"/>
              </a:rPr>
              <a:t>Na</a:t>
            </a:r>
            <a:r>
              <a:rPr b="1" baseline="30000" lang="en" sz="2200">
                <a:solidFill>
                  <a:srgbClr val="93C47D"/>
                </a:solidFill>
                <a:latin typeface="Merriweather"/>
                <a:ea typeface="Merriweather"/>
                <a:cs typeface="Merriweather"/>
                <a:sym typeface="Merriweather"/>
              </a:rPr>
              <a:t>+</a:t>
            </a:r>
            <a:r>
              <a:rPr lang="en" sz="2200">
                <a:solidFill>
                  <a:schemeClr val="dk1"/>
                </a:solidFill>
                <a:latin typeface="Merriweather"/>
                <a:ea typeface="Merriweather"/>
                <a:cs typeface="Merriweather"/>
                <a:sym typeface="Merriweather"/>
              </a:rPr>
              <a:t>-</a:t>
            </a:r>
            <a:r>
              <a:rPr b="1" lang="en" sz="2200">
                <a:solidFill>
                  <a:srgbClr val="93C47D"/>
                </a:solidFill>
                <a:latin typeface="Merriweather"/>
                <a:ea typeface="Merriweather"/>
                <a:cs typeface="Merriweather"/>
                <a:sym typeface="Merriweather"/>
              </a:rPr>
              <a:t>H</a:t>
            </a:r>
            <a:r>
              <a:rPr b="1" baseline="30000" lang="en" sz="2200">
                <a:solidFill>
                  <a:srgbClr val="93C47D"/>
                </a:solidFill>
                <a:latin typeface="Merriweather"/>
                <a:ea typeface="Merriweather"/>
                <a:cs typeface="Merriweather"/>
                <a:sym typeface="Merriweather"/>
              </a:rPr>
              <a:t>+</a:t>
            </a:r>
            <a:r>
              <a:rPr baseline="30000" lang="en" sz="2200">
                <a:solidFill>
                  <a:schemeClr val="dk1"/>
                </a:solidFill>
                <a:latin typeface="Merriweather"/>
                <a:ea typeface="Merriweather"/>
                <a:cs typeface="Merriweather"/>
                <a:sym typeface="Merriweather"/>
              </a:rPr>
              <a:t> </a:t>
            </a:r>
            <a:r>
              <a:rPr lang="en" sz="2200">
                <a:solidFill>
                  <a:schemeClr val="dk1"/>
                </a:solidFill>
                <a:latin typeface="Merriweather"/>
                <a:ea typeface="Merriweather"/>
                <a:cs typeface="Merriweather"/>
                <a:sym typeface="Merriweather"/>
              </a:rPr>
              <a:t> exchanger at basolateral membrane of ductal cells.</a:t>
            </a:r>
            <a:endParaRPr sz="2200">
              <a:solidFill>
                <a:schemeClr val="dk1"/>
              </a:solidFill>
              <a:latin typeface="Merriweather"/>
              <a:ea typeface="Merriweather"/>
              <a:cs typeface="Merriweather"/>
              <a:sym typeface="Merriweather"/>
            </a:endParaRPr>
          </a:p>
          <a:p>
            <a:pPr indent="0" lvl="0" marL="0" rtl="0" algn="l">
              <a:spcBef>
                <a:spcPts val="0"/>
              </a:spcBef>
              <a:spcAft>
                <a:spcPts val="0"/>
              </a:spcAft>
              <a:buNone/>
            </a:pPr>
            <a:r>
              <a:t/>
            </a:r>
            <a:endParaRPr sz="2200">
              <a:solidFill>
                <a:schemeClr val="dk1"/>
              </a:solidFill>
              <a:latin typeface="Merriweather"/>
              <a:ea typeface="Merriweather"/>
              <a:cs typeface="Merriweather"/>
              <a:sym typeface="Merriweather"/>
            </a:endParaRPr>
          </a:p>
        </p:txBody>
      </p:sp>
      <p:sp>
        <p:nvSpPr>
          <p:cNvPr id="226" name="Google Shape;226;p18"/>
          <p:cNvSpPr txBox="1"/>
          <p:nvPr/>
        </p:nvSpPr>
        <p:spPr>
          <a:xfrm>
            <a:off x="1544725" y="11664909"/>
            <a:ext cx="7571100" cy="103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93C47D"/>
                </a:solidFill>
                <a:latin typeface="Merriweather"/>
                <a:ea typeface="Merriweather"/>
                <a:cs typeface="Merriweather"/>
                <a:sym typeface="Merriweather"/>
              </a:rPr>
              <a:t>HCO</a:t>
            </a:r>
            <a:r>
              <a:rPr b="1" baseline="-25000" lang="en" sz="2200">
                <a:solidFill>
                  <a:srgbClr val="93C47D"/>
                </a:solidFill>
                <a:latin typeface="Merriweather"/>
                <a:ea typeface="Merriweather"/>
                <a:cs typeface="Merriweather"/>
                <a:sym typeface="Merriweather"/>
              </a:rPr>
              <a:t>3</a:t>
            </a:r>
            <a:r>
              <a:rPr b="1" baseline="30000" lang="en" sz="2200">
                <a:solidFill>
                  <a:srgbClr val="93C47D"/>
                </a:solidFill>
                <a:latin typeface="Merriweather"/>
                <a:ea typeface="Merriweather"/>
                <a:cs typeface="Merriweather"/>
                <a:sym typeface="Merriweather"/>
              </a:rPr>
              <a:t>-</a:t>
            </a:r>
            <a:r>
              <a:rPr lang="en" sz="2200">
                <a:solidFill>
                  <a:schemeClr val="dk1"/>
                </a:solidFill>
                <a:latin typeface="Merriweather"/>
                <a:ea typeface="Merriweather"/>
                <a:cs typeface="Merriweather"/>
                <a:sym typeface="Merriweather"/>
              </a:rPr>
              <a:t> is secreted into pancreatic juice by </a:t>
            </a:r>
            <a:r>
              <a:rPr b="1" lang="en" sz="2200">
                <a:solidFill>
                  <a:srgbClr val="93C47D"/>
                </a:solidFill>
                <a:latin typeface="Merriweather"/>
                <a:ea typeface="Merriweather"/>
                <a:cs typeface="Merriweather"/>
                <a:sym typeface="Merriweather"/>
              </a:rPr>
              <a:t>Cl</a:t>
            </a:r>
            <a:r>
              <a:rPr b="1" baseline="30000" lang="en" sz="2200">
                <a:solidFill>
                  <a:srgbClr val="93C47D"/>
                </a:solidFill>
                <a:latin typeface="Merriweather"/>
                <a:ea typeface="Merriweather"/>
                <a:cs typeface="Merriweather"/>
                <a:sym typeface="Merriweather"/>
              </a:rPr>
              <a:t>-</a:t>
            </a:r>
            <a:r>
              <a:rPr lang="en" sz="2200">
                <a:solidFill>
                  <a:schemeClr val="dk1"/>
                </a:solidFill>
                <a:latin typeface="Merriweather"/>
                <a:ea typeface="Merriweather"/>
                <a:cs typeface="Merriweather"/>
                <a:sym typeface="Merriweather"/>
              </a:rPr>
              <a:t>-</a:t>
            </a:r>
            <a:r>
              <a:rPr b="1" lang="en" sz="2200">
                <a:solidFill>
                  <a:srgbClr val="93C47D"/>
                </a:solidFill>
                <a:latin typeface="Merriweather"/>
                <a:ea typeface="Merriweather"/>
                <a:cs typeface="Merriweather"/>
                <a:sym typeface="Merriweather"/>
              </a:rPr>
              <a:t>HCO</a:t>
            </a:r>
            <a:r>
              <a:rPr b="1" baseline="-25000" lang="en" sz="2200">
                <a:solidFill>
                  <a:srgbClr val="93C47D"/>
                </a:solidFill>
                <a:latin typeface="Merriweather"/>
                <a:ea typeface="Merriweather"/>
                <a:cs typeface="Merriweather"/>
                <a:sym typeface="Merriweather"/>
              </a:rPr>
              <a:t>3</a:t>
            </a:r>
            <a:r>
              <a:rPr b="1" baseline="30000" lang="en" sz="2200">
                <a:solidFill>
                  <a:srgbClr val="93C47D"/>
                </a:solidFill>
                <a:latin typeface="Merriweather"/>
                <a:ea typeface="Merriweather"/>
                <a:cs typeface="Merriweather"/>
                <a:sym typeface="Merriweather"/>
              </a:rPr>
              <a:t>-</a:t>
            </a:r>
            <a:endParaRPr sz="2200">
              <a:solidFill>
                <a:schemeClr val="dk1"/>
              </a:solidFill>
              <a:latin typeface="Merriweather"/>
              <a:ea typeface="Merriweather"/>
              <a:cs typeface="Merriweather"/>
              <a:sym typeface="Merriweather"/>
            </a:endParaRPr>
          </a:p>
          <a:p>
            <a:pPr indent="0" lvl="0" marL="0" rtl="0" algn="l">
              <a:spcBef>
                <a:spcPts val="0"/>
              </a:spcBef>
              <a:spcAft>
                <a:spcPts val="0"/>
              </a:spcAft>
              <a:buNone/>
            </a:pPr>
            <a:r>
              <a:rPr lang="en" sz="2200">
                <a:solidFill>
                  <a:schemeClr val="dk1"/>
                </a:solidFill>
                <a:latin typeface="Merriweather"/>
                <a:ea typeface="Merriweather"/>
                <a:cs typeface="Merriweather"/>
                <a:sym typeface="Merriweather"/>
              </a:rPr>
              <a:t>exchanger at apical membrane of ductal cells, </a:t>
            </a:r>
            <a:r>
              <a:rPr lang="en" sz="2200">
                <a:solidFill>
                  <a:srgbClr val="999999"/>
                </a:solidFill>
                <a:latin typeface="Merriweather"/>
                <a:ea typeface="Merriweather"/>
                <a:cs typeface="Merriweather"/>
                <a:sym typeface="Merriweather"/>
              </a:rPr>
              <a:t>followed by osmotic flow of water. </a:t>
            </a:r>
            <a:r>
              <a:rPr baseline="30000" lang="en" sz="2200">
                <a:solidFill>
                  <a:schemeClr val="dk1"/>
                </a:solidFill>
                <a:latin typeface="Merriweather"/>
                <a:ea typeface="Merriweather"/>
                <a:cs typeface="Merriweather"/>
                <a:sym typeface="Merriweather"/>
              </a:rPr>
              <a:t>1</a:t>
            </a:r>
            <a:endParaRPr baseline="30000" sz="2200">
              <a:solidFill>
                <a:schemeClr val="dk1"/>
              </a:solidFill>
              <a:latin typeface="Merriweather"/>
              <a:ea typeface="Merriweather"/>
              <a:cs typeface="Merriweather"/>
              <a:sym typeface="Merriweather"/>
            </a:endParaRPr>
          </a:p>
          <a:p>
            <a:pPr indent="0" lvl="0" marL="0" rtl="0" algn="l">
              <a:spcBef>
                <a:spcPts val="0"/>
              </a:spcBef>
              <a:spcAft>
                <a:spcPts val="0"/>
              </a:spcAft>
              <a:buNone/>
            </a:pPr>
            <a:r>
              <a:t/>
            </a:r>
            <a:endParaRPr sz="2200">
              <a:solidFill>
                <a:schemeClr val="dk1"/>
              </a:solidFill>
              <a:latin typeface="Merriweather"/>
              <a:ea typeface="Merriweather"/>
              <a:cs typeface="Merriweather"/>
              <a:sym typeface="Merriweather"/>
            </a:endParaRPr>
          </a:p>
        </p:txBody>
      </p:sp>
      <p:sp>
        <p:nvSpPr>
          <p:cNvPr id="227" name="Google Shape;227;p18"/>
          <p:cNvSpPr txBox="1"/>
          <p:nvPr/>
        </p:nvSpPr>
        <p:spPr>
          <a:xfrm>
            <a:off x="1073414" y="12874961"/>
            <a:ext cx="9792600" cy="12738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erriweather"/>
              <a:buChar char="●"/>
            </a:pPr>
            <a:r>
              <a:rPr lang="en" sz="2200">
                <a:solidFill>
                  <a:schemeClr val="dk1"/>
                </a:solidFill>
                <a:latin typeface="Merriweather"/>
                <a:ea typeface="Merriweather"/>
                <a:cs typeface="Merriweather"/>
                <a:sym typeface="Merriweather"/>
              </a:rPr>
              <a:t>Absorption of </a:t>
            </a:r>
            <a:r>
              <a:rPr b="1" lang="en" sz="2200">
                <a:solidFill>
                  <a:srgbClr val="93C47D"/>
                </a:solidFill>
                <a:latin typeface="Merriweather"/>
                <a:ea typeface="Merriweather"/>
                <a:cs typeface="Merriweather"/>
                <a:sym typeface="Merriweather"/>
              </a:rPr>
              <a:t>H</a:t>
            </a:r>
            <a:r>
              <a:rPr b="1" baseline="30000" lang="en" sz="2200">
                <a:solidFill>
                  <a:srgbClr val="93C47D"/>
                </a:solidFill>
                <a:latin typeface="Merriweather"/>
                <a:ea typeface="Merriweather"/>
                <a:cs typeface="Merriweather"/>
                <a:sym typeface="Merriweather"/>
              </a:rPr>
              <a:t>+</a:t>
            </a:r>
            <a:r>
              <a:rPr lang="en" sz="2200">
                <a:solidFill>
                  <a:schemeClr val="dk1"/>
                </a:solidFill>
                <a:latin typeface="Merriweather"/>
                <a:ea typeface="Merriweather"/>
                <a:cs typeface="Merriweather"/>
                <a:sym typeface="Merriweather"/>
              </a:rPr>
              <a:t> causes </a:t>
            </a:r>
            <a:r>
              <a:rPr b="1" lang="en" sz="2200">
                <a:solidFill>
                  <a:schemeClr val="dk1"/>
                </a:solidFill>
                <a:latin typeface="Merriweather"/>
                <a:ea typeface="Merriweather"/>
                <a:cs typeface="Merriweather"/>
                <a:sym typeface="Merriweather"/>
              </a:rPr>
              <a:t>acidification</a:t>
            </a:r>
            <a:r>
              <a:rPr lang="en" sz="2200">
                <a:solidFill>
                  <a:schemeClr val="dk1"/>
                </a:solidFill>
                <a:latin typeface="Merriweather"/>
                <a:ea typeface="Merriweather"/>
                <a:cs typeface="Merriweather"/>
                <a:sym typeface="Merriweather"/>
              </a:rPr>
              <a:t> of pancreatic venous blood.</a:t>
            </a:r>
            <a:r>
              <a:rPr baseline="30000" lang="en" sz="2200">
                <a:solidFill>
                  <a:schemeClr val="dk1"/>
                </a:solidFill>
                <a:latin typeface="Merriweather"/>
                <a:ea typeface="Merriweather"/>
                <a:cs typeface="Merriweather"/>
                <a:sym typeface="Merriweather"/>
              </a:rPr>
              <a:t>2</a:t>
            </a:r>
            <a:endParaRPr baseline="30000" sz="2200">
              <a:solidFill>
                <a:schemeClr val="dk1"/>
              </a:solidFill>
              <a:latin typeface="Merriweather"/>
              <a:ea typeface="Merriweather"/>
              <a:cs typeface="Merriweather"/>
              <a:sym typeface="Merriweather"/>
            </a:endParaRPr>
          </a:p>
        </p:txBody>
      </p:sp>
      <p:pic>
        <p:nvPicPr>
          <p:cNvPr id="228" name="Google Shape;228;p18"/>
          <p:cNvPicPr preferRelativeResize="0"/>
          <p:nvPr/>
        </p:nvPicPr>
        <p:blipFill rotWithShape="1">
          <a:blip r:embed="rId4">
            <a:alphaModFix/>
          </a:blip>
          <a:srcRect b="10934" l="28978" r="12668" t="20166"/>
          <a:stretch/>
        </p:blipFill>
        <p:spPr>
          <a:xfrm>
            <a:off x="8632724" y="7441100"/>
            <a:ext cx="5086850" cy="4504634"/>
          </a:xfrm>
          <a:prstGeom prst="rect">
            <a:avLst/>
          </a:prstGeom>
          <a:noFill/>
          <a:ln>
            <a:noFill/>
          </a:ln>
        </p:spPr>
      </p:pic>
      <p:sp>
        <p:nvSpPr>
          <p:cNvPr id="229" name="Google Shape;229;p18"/>
          <p:cNvSpPr txBox="1"/>
          <p:nvPr/>
        </p:nvSpPr>
        <p:spPr>
          <a:xfrm>
            <a:off x="658400" y="2294759"/>
            <a:ext cx="6565200" cy="3861600"/>
          </a:xfrm>
          <a:prstGeom prst="rect">
            <a:avLst/>
          </a:prstGeom>
          <a:noFill/>
          <a:ln>
            <a:noFill/>
          </a:ln>
        </p:spPr>
        <p:txBody>
          <a:bodyPr anchorCtr="0" anchor="t" bIns="91425" lIns="91425" spcFirstLastPara="1" rIns="91425" wrap="square" tIns="91425">
            <a:noAutofit/>
          </a:bodyPr>
          <a:lstStyle/>
          <a:p>
            <a:pPr indent="-349250" lvl="0" marL="457200" rtl="0" algn="l">
              <a:lnSpc>
                <a:spcPct val="115000"/>
              </a:lnSpc>
              <a:spcBef>
                <a:spcPts val="0"/>
              </a:spcBef>
              <a:spcAft>
                <a:spcPts val="0"/>
              </a:spcAft>
              <a:buSzPts val="1900"/>
              <a:buFont typeface="Merriweather"/>
              <a:buChar char="●"/>
            </a:pPr>
            <a:r>
              <a:rPr lang="en" sz="1900">
                <a:latin typeface="Merriweather"/>
                <a:ea typeface="Merriweather"/>
                <a:cs typeface="Merriweather"/>
                <a:sym typeface="Merriweather"/>
              </a:rPr>
              <a:t>The pancreas secrets about </a:t>
            </a:r>
            <a:r>
              <a:rPr b="1" lang="en" sz="1900">
                <a:solidFill>
                  <a:srgbClr val="93C47D"/>
                </a:solidFill>
                <a:latin typeface="Merriweather"/>
                <a:ea typeface="Merriweather"/>
                <a:cs typeface="Merriweather"/>
                <a:sym typeface="Merriweather"/>
              </a:rPr>
              <a:t>1</a:t>
            </a:r>
            <a:r>
              <a:rPr b="1" lang="en" sz="1900">
                <a:solidFill>
                  <a:srgbClr val="45818E"/>
                </a:solidFill>
                <a:latin typeface="Merriweather"/>
                <a:ea typeface="Merriweather"/>
                <a:cs typeface="Merriweather"/>
                <a:sym typeface="Merriweather"/>
              </a:rPr>
              <a:t> </a:t>
            </a:r>
            <a:r>
              <a:rPr b="1" lang="en" sz="1900">
                <a:solidFill>
                  <a:srgbClr val="93C47D"/>
                </a:solidFill>
                <a:latin typeface="Merriweather"/>
                <a:ea typeface="Merriweather"/>
                <a:cs typeface="Merriweather"/>
                <a:sym typeface="Merriweather"/>
              </a:rPr>
              <a:t>L/day</a:t>
            </a:r>
            <a:r>
              <a:rPr lang="en" sz="1900">
                <a:latin typeface="Merriweather"/>
                <a:ea typeface="Merriweather"/>
                <a:cs typeface="Merriweather"/>
                <a:sym typeface="Merriweather"/>
              </a:rPr>
              <a:t> of </a:t>
            </a:r>
            <a:r>
              <a:rPr b="1" lang="en" sz="1900">
                <a:solidFill>
                  <a:srgbClr val="93C47D"/>
                </a:solidFill>
                <a:latin typeface="Merriweather"/>
                <a:ea typeface="Merriweather"/>
                <a:cs typeface="Merriweather"/>
                <a:sym typeface="Merriweather"/>
              </a:rPr>
              <a:t>HCO</a:t>
            </a:r>
            <a:r>
              <a:rPr b="1" baseline="-25000" lang="en" sz="1900">
                <a:solidFill>
                  <a:srgbClr val="93C47D"/>
                </a:solidFill>
                <a:latin typeface="Merriweather"/>
                <a:ea typeface="Merriweather"/>
                <a:cs typeface="Merriweather"/>
                <a:sym typeface="Merriweather"/>
              </a:rPr>
              <a:t>3</a:t>
            </a:r>
            <a:r>
              <a:rPr b="1" baseline="30000" lang="en" sz="1900">
                <a:solidFill>
                  <a:srgbClr val="93C47D"/>
                </a:solidFill>
                <a:latin typeface="Merriweather"/>
                <a:ea typeface="Merriweather"/>
                <a:cs typeface="Merriweather"/>
                <a:sym typeface="Merriweather"/>
              </a:rPr>
              <a:t>- </a:t>
            </a:r>
            <a:r>
              <a:rPr lang="en" sz="1900">
                <a:latin typeface="Merriweather"/>
                <a:ea typeface="Merriweather"/>
                <a:cs typeface="Merriweather"/>
                <a:sym typeface="Merriweather"/>
              </a:rPr>
              <a:t>rich fluid from the epithelial cells of the ductules and ducts.</a:t>
            </a:r>
            <a:endParaRPr sz="1900">
              <a:latin typeface="Merriweather"/>
              <a:ea typeface="Merriweather"/>
              <a:cs typeface="Merriweather"/>
              <a:sym typeface="Merriweather"/>
            </a:endParaRPr>
          </a:p>
          <a:p>
            <a:pPr indent="-349250" lvl="0" marL="457200" rtl="0" algn="l">
              <a:lnSpc>
                <a:spcPct val="115000"/>
              </a:lnSpc>
              <a:spcBef>
                <a:spcPts val="0"/>
              </a:spcBef>
              <a:spcAft>
                <a:spcPts val="0"/>
              </a:spcAft>
              <a:buSzPts val="1900"/>
              <a:buFont typeface="Merriweather"/>
              <a:buChar char="●"/>
            </a:pPr>
            <a:r>
              <a:rPr b="1" lang="en" sz="1900">
                <a:solidFill>
                  <a:srgbClr val="93C47D"/>
                </a:solidFill>
                <a:latin typeface="Merriweather"/>
                <a:ea typeface="Merriweather"/>
                <a:cs typeface="Merriweather"/>
                <a:sym typeface="Merriweather"/>
              </a:rPr>
              <a:t>HCO</a:t>
            </a:r>
            <a:r>
              <a:rPr b="1" baseline="-25000" lang="en" sz="1900">
                <a:solidFill>
                  <a:srgbClr val="93C47D"/>
                </a:solidFill>
                <a:latin typeface="Merriweather"/>
                <a:ea typeface="Merriweather"/>
                <a:cs typeface="Merriweather"/>
                <a:sym typeface="Merriweather"/>
              </a:rPr>
              <a:t>3</a:t>
            </a:r>
            <a:r>
              <a:rPr b="1" baseline="30000" lang="en" sz="1900">
                <a:solidFill>
                  <a:srgbClr val="93C47D"/>
                </a:solidFill>
                <a:latin typeface="Merriweather"/>
                <a:ea typeface="Merriweather"/>
                <a:cs typeface="Merriweather"/>
                <a:sym typeface="Merriweather"/>
              </a:rPr>
              <a:t>-</a:t>
            </a:r>
            <a:r>
              <a:rPr lang="en" sz="1900">
                <a:latin typeface="Merriweather"/>
                <a:ea typeface="Merriweather"/>
                <a:cs typeface="Merriweather"/>
                <a:sym typeface="Merriweather"/>
              </a:rPr>
              <a:t> is exchanged for </a:t>
            </a:r>
            <a:r>
              <a:rPr b="1" lang="en" sz="1900">
                <a:solidFill>
                  <a:srgbClr val="93C47D"/>
                </a:solidFill>
                <a:latin typeface="Merriweather"/>
                <a:ea typeface="Merriweather"/>
                <a:cs typeface="Merriweather"/>
                <a:sym typeface="Merriweather"/>
              </a:rPr>
              <a:t>Cl</a:t>
            </a:r>
            <a:r>
              <a:rPr b="1" baseline="30000" lang="en" sz="1900">
                <a:solidFill>
                  <a:srgbClr val="93C47D"/>
                </a:solidFill>
                <a:latin typeface="Merriweather"/>
                <a:ea typeface="Merriweather"/>
                <a:cs typeface="Merriweather"/>
                <a:sym typeface="Merriweather"/>
              </a:rPr>
              <a:t>-</a:t>
            </a:r>
            <a:r>
              <a:rPr lang="en" sz="1900">
                <a:latin typeface="Merriweather"/>
                <a:ea typeface="Merriweather"/>
                <a:cs typeface="Merriweather"/>
                <a:sym typeface="Merriweather"/>
              </a:rPr>
              <a:t>.  Secretin increases the rate of this exchanger.</a:t>
            </a:r>
            <a:endParaRPr sz="1900">
              <a:latin typeface="Merriweather"/>
              <a:ea typeface="Merriweather"/>
              <a:cs typeface="Merriweather"/>
              <a:sym typeface="Merriweather"/>
            </a:endParaRPr>
          </a:p>
          <a:p>
            <a:pPr indent="-349250" lvl="0" marL="457200" rtl="0" algn="l">
              <a:lnSpc>
                <a:spcPct val="115000"/>
              </a:lnSpc>
              <a:spcBef>
                <a:spcPts val="0"/>
              </a:spcBef>
              <a:spcAft>
                <a:spcPts val="0"/>
              </a:spcAft>
              <a:buClr>
                <a:schemeClr val="dk1"/>
              </a:buClr>
              <a:buSzPts val="1900"/>
              <a:buFont typeface="Merriweather"/>
              <a:buChar char="●"/>
            </a:pPr>
            <a:r>
              <a:rPr lang="en" sz="1900">
                <a:solidFill>
                  <a:srgbClr val="674EA7"/>
                </a:solidFill>
                <a:latin typeface="Merriweather"/>
                <a:ea typeface="Merriweather"/>
                <a:cs typeface="Merriweather"/>
                <a:sym typeface="Merriweather"/>
              </a:rPr>
              <a:t>The osmolarity of pancreatic fluid is equal to that of plasma</a:t>
            </a:r>
            <a:r>
              <a:rPr lang="en" sz="1900">
                <a:solidFill>
                  <a:schemeClr val="dk1"/>
                </a:solidFill>
                <a:latin typeface="Merriweather"/>
                <a:ea typeface="Merriweather"/>
                <a:cs typeface="Merriweather"/>
                <a:sym typeface="Merriweather"/>
              </a:rPr>
              <a:t>. </a:t>
            </a:r>
            <a:endParaRPr sz="1900">
              <a:solidFill>
                <a:schemeClr val="dk1"/>
              </a:solidFill>
              <a:latin typeface="Merriweather"/>
              <a:ea typeface="Merriweather"/>
              <a:cs typeface="Merriweather"/>
              <a:sym typeface="Merriweather"/>
            </a:endParaRPr>
          </a:p>
          <a:p>
            <a:pPr indent="-349250" lvl="0" marL="457200" rtl="0" algn="l">
              <a:lnSpc>
                <a:spcPct val="115000"/>
              </a:lnSpc>
              <a:spcBef>
                <a:spcPts val="0"/>
              </a:spcBef>
              <a:spcAft>
                <a:spcPts val="0"/>
              </a:spcAft>
              <a:buClr>
                <a:schemeClr val="dk1"/>
              </a:buClr>
              <a:buSzPts val="1900"/>
              <a:buFont typeface="Merriweather"/>
              <a:buChar char="●"/>
            </a:pPr>
            <a:r>
              <a:rPr b="1" lang="en" sz="1900">
                <a:solidFill>
                  <a:srgbClr val="93C47D"/>
                </a:solidFill>
                <a:latin typeface="Merriweather"/>
                <a:ea typeface="Merriweather"/>
                <a:cs typeface="Merriweather"/>
                <a:sym typeface="Merriweather"/>
              </a:rPr>
              <a:t>HCO</a:t>
            </a:r>
            <a:r>
              <a:rPr b="1" baseline="-25000" lang="en" sz="1900">
                <a:solidFill>
                  <a:srgbClr val="93C47D"/>
                </a:solidFill>
                <a:latin typeface="Merriweather"/>
                <a:ea typeface="Merriweather"/>
                <a:cs typeface="Merriweather"/>
                <a:sym typeface="Merriweather"/>
              </a:rPr>
              <a:t>3</a:t>
            </a:r>
            <a:r>
              <a:rPr b="1" baseline="30000" lang="en" sz="1900">
                <a:solidFill>
                  <a:srgbClr val="93C47D"/>
                </a:solidFill>
                <a:latin typeface="Merriweather"/>
                <a:ea typeface="Merriweather"/>
                <a:cs typeface="Merriweather"/>
                <a:sym typeface="Merriweather"/>
              </a:rPr>
              <a:t>-</a:t>
            </a:r>
            <a:r>
              <a:rPr lang="en" sz="1900">
                <a:solidFill>
                  <a:schemeClr val="dk1"/>
                </a:solidFill>
                <a:latin typeface="Merriweather"/>
                <a:ea typeface="Merriweather"/>
                <a:cs typeface="Merriweather"/>
                <a:sym typeface="Merriweather"/>
              </a:rPr>
              <a:t> </a:t>
            </a:r>
            <a:r>
              <a:rPr lang="en" sz="1900">
                <a:solidFill>
                  <a:srgbClr val="674EA7"/>
                </a:solidFill>
                <a:latin typeface="Merriweather"/>
                <a:ea typeface="Merriweather"/>
                <a:cs typeface="Merriweather"/>
                <a:sym typeface="Merriweather"/>
              </a:rPr>
              <a:t>concentration increases with increasing secretion rate</a:t>
            </a:r>
            <a:r>
              <a:rPr lang="en" sz="1900">
                <a:solidFill>
                  <a:schemeClr val="dk1"/>
                </a:solidFill>
                <a:latin typeface="Merriweather"/>
                <a:ea typeface="Merriweather"/>
                <a:cs typeface="Merriweather"/>
                <a:sym typeface="Merriweather"/>
              </a:rPr>
              <a:t>.</a:t>
            </a:r>
            <a:endParaRPr sz="1900">
              <a:latin typeface="Merriweather"/>
              <a:ea typeface="Merriweather"/>
              <a:cs typeface="Merriweather"/>
              <a:sym typeface="Merriweather"/>
            </a:endParaRPr>
          </a:p>
        </p:txBody>
      </p:sp>
      <p:pic>
        <p:nvPicPr>
          <p:cNvPr id="230" name="Google Shape;230;p18"/>
          <p:cNvPicPr preferRelativeResize="0"/>
          <p:nvPr/>
        </p:nvPicPr>
        <p:blipFill>
          <a:blip r:embed="rId5">
            <a:alphaModFix/>
          </a:blip>
          <a:stretch>
            <a:fillRect/>
          </a:stretch>
        </p:blipFill>
        <p:spPr>
          <a:xfrm>
            <a:off x="7348252" y="1615822"/>
            <a:ext cx="6246224" cy="3380807"/>
          </a:xfrm>
          <a:prstGeom prst="rect">
            <a:avLst/>
          </a:prstGeom>
          <a:noFill/>
          <a:ln cap="flat" cmpd="sng" w="9525">
            <a:solidFill>
              <a:srgbClr val="000000"/>
            </a:solidFill>
            <a:prstDash val="solid"/>
            <a:round/>
            <a:headEnd len="sm" w="sm" type="none"/>
            <a:tailEnd len="sm" w="sm" type="none"/>
          </a:ln>
        </p:spPr>
      </p:pic>
      <p:sp>
        <p:nvSpPr>
          <p:cNvPr id="231" name="Google Shape;231;p18"/>
          <p:cNvSpPr txBox="1"/>
          <p:nvPr/>
        </p:nvSpPr>
        <p:spPr>
          <a:xfrm>
            <a:off x="6984500" y="4890867"/>
            <a:ext cx="6991200" cy="766200"/>
          </a:xfrm>
          <a:prstGeom prst="rect">
            <a:avLst/>
          </a:prstGeom>
          <a:noFill/>
          <a:ln>
            <a:noFill/>
          </a:ln>
        </p:spPr>
        <p:txBody>
          <a:bodyPr anchorCtr="0" anchor="t" bIns="242375" lIns="242375" spcFirstLastPara="1" rIns="242375" wrap="square" tIns="242375">
            <a:noAutofit/>
          </a:bodyPr>
          <a:lstStyle/>
          <a:p>
            <a:pPr indent="0" lvl="0" marL="0" rtl="0" algn="ctr">
              <a:spcBef>
                <a:spcPts val="0"/>
              </a:spcBef>
              <a:spcAft>
                <a:spcPts val="0"/>
              </a:spcAft>
              <a:buNone/>
            </a:pPr>
            <a:r>
              <a:rPr b="1" lang="en" sz="2700">
                <a:solidFill>
                  <a:schemeClr val="dk1"/>
                </a:solidFill>
                <a:latin typeface="Merriweather"/>
                <a:ea typeface="Merriweather"/>
                <a:cs typeface="Merriweather"/>
                <a:sym typeface="Merriweather"/>
              </a:rPr>
              <a:t>Figure 4-7, </a:t>
            </a:r>
            <a:r>
              <a:rPr b="1" lang="en" sz="2200">
                <a:highlight>
                  <a:srgbClr val="FFFFFF"/>
                </a:highlight>
                <a:latin typeface="Merriweather"/>
                <a:ea typeface="Merriweather"/>
                <a:cs typeface="Merriweather"/>
                <a:sym typeface="Merriweather"/>
              </a:rPr>
              <a:t>Flow Rate &amp; Pancreatic Secretion</a:t>
            </a:r>
            <a:endParaRPr b="1" sz="2200">
              <a:highlight>
                <a:srgbClr val="FFFFFF"/>
              </a:highlight>
              <a:latin typeface="Merriweather"/>
              <a:ea typeface="Merriweather"/>
              <a:cs typeface="Merriweather"/>
              <a:sym typeface="Merriweather"/>
            </a:endParaRPr>
          </a:p>
          <a:p>
            <a:pPr indent="0" lvl="0" marL="0" rtl="0" algn="ctr">
              <a:spcBef>
                <a:spcPts val="0"/>
              </a:spcBef>
              <a:spcAft>
                <a:spcPts val="0"/>
              </a:spcAft>
              <a:buNone/>
            </a:pPr>
            <a:r>
              <a:t/>
            </a:r>
            <a:endParaRPr b="1" sz="2200">
              <a:highlight>
                <a:srgbClr val="FFFFFF"/>
              </a:highlight>
              <a:latin typeface="Merriweather"/>
              <a:ea typeface="Merriweather"/>
              <a:cs typeface="Merriweather"/>
              <a:sym typeface="Merriweather"/>
            </a:endParaRPr>
          </a:p>
          <a:p>
            <a:pPr indent="0" lvl="0" marL="0" rtl="0" algn="ctr">
              <a:spcBef>
                <a:spcPts val="0"/>
              </a:spcBef>
              <a:spcAft>
                <a:spcPts val="0"/>
              </a:spcAft>
              <a:buNone/>
            </a:pPr>
            <a:r>
              <a:t/>
            </a:r>
            <a:endParaRPr b="1" sz="2200">
              <a:highlight>
                <a:srgbClr val="FFFFFF"/>
              </a:highlight>
              <a:latin typeface="Merriweather"/>
              <a:ea typeface="Merriweather"/>
              <a:cs typeface="Merriweather"/>
              <a:sym typeface="Merriweather"/>
            </a:endParaRPr>
          </a:p>
        </p:txBody>
      </p:sp>
      <p:sp>
        <p:nvSpPr>
          <p:cNvPr id="232" name="Google Shape;232;p18"/>
          <p:cNvSpPr txBox="1"/>
          <p:nvPr/>
        </p:nvSpPr>
        <p:spPr>
          <a:xfrm>
            <a:off x="1522450" y="7627409"/>
            <a:ext cx="7941000" cy="103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latin typeface="Merriweather"/>
                <a:ea typeface="Merriweather"/>
                <a:cs typeface="Merriweather"/>
                <a:sym typeface="Merriweather"/>
              </a:rPr>
              <a:t>B</a:t>
            </a:r>
            <a:r>
              <a:rPr lang="en" sz="2200">
                <a:solidFill>
                  <a:schemeClr val="dk1"/>
                </a:solidFill>
                <a:latin typeface="Merriweather"/>
                <a:ea typeface="Merriweather"/>
                <a:cs typeface="Merriweather"/>
                <a:sym typeface="Merriweather"/>
              </a:rPr>
              <a:t>asolateral membrane</a:t>
            </a:r>
            <a:r>
              <a:rPr lang="en" sz="2200">
                <a:solidFill>
                  <a:schemeClr val="dk1"/>
                </a:solidFill>
                <a:latin typeface="Merriweather"/>
                <a:ea typeface="Merriweather"/>
                <a:cs typeface="Merriweather"/>
                <a:sym typeface="Merriweather"/>
              </a:rPr>
              <a:t> contains </a:t>
            </a:r>
            <a:r>
              <a:rPr b="1" lang="en" sz="2200">
                <a:solidFill>
                  <a:srgbClr val="93C47D"/>
                </a:solidFill>
                <a:latin typeface="Merriweather"/>
                <a:ea typeface="Merriweather"/>
                <a:cs typeface="Merriweather"/>
                <a:sym typeface="Merriweather"/>
              </a:rPr>
              <a:t>Na</a:t>
            </a:r>
            <a:r>
              <a:rPr b="1" baseline="30000" lang="en" sz="2200">
                <a:solidFill>
                  <a:srgbClr val="93C47D"/>
                </a:solidFill>
                <a:latin typeface="Merriweather"/>
                <a:ea typeface="Merriweather"/>
                <a:cs typeface="Merriweather"/>
                <a:sym typeface="Merriweather"/>
              </a:rPr>
              <a:t>+</a:t>
            </a:r>
            <a:r>
              <a:rPr lang="en" sz="2200">
                <a:solidFill>
                  <a:schemeClr val="dk1"/>
                </a:solidFill>
                <a:latin typeface="Merriweather"/>
                <a:ea typeface="Merriweather"/>
                <a:cs typeface="Merriweather"/>
                <a:sym typeface="Merriweather"/>
              </a:rPr>
              <a:t>-</a:t>
            </a:r>
            <a:r>
              <a:rPr b="1" lang="en" sz="2200">
                <a:solidFill>
                  <a:srgbClr val="93C47D"/>
                </a:solidFill>
                <a:latin typeface="Merriweather"/>
                <a:ea typeface="Merriweather"/>
                <a:cs typeface="Merriweather"/>
                <a:sym typeface="Merriweather"/>
              </a:rPr>
              <a:t>K</a:t>
            </a:r>
            <a:r>
              <a:rPr b="1" baseline="30000" lang="en" sz="2200">
                <a:solidFill>
                  <a:srgbClr val="93C47D"/>
                </a:solidFill>
                <a:latin typeface="Merriweather"/>
                <a:ea typeface="Merriweather"/>
                <a:cs typeface="Merriweather"/>
                <a:sym typeface="Merriweather"/>
              </a:rPr>
              <a:t>+</a:t>
            </a:r>
            <a:r>
              <a:rPr lang="en" sz="2200">
                <a:solidFill>
                  <a:schemeClr val="dk1"/>
                </a:solidFill>
                <a:latin typeface="Merriweather"/>
                <a:ea typeface="Merriweather"/>
                <a:cs typeface="Merriweather"/>
                <a:sym typeface="Merriweather"/>
              </a:rPr>
              <a:t> ATPase and </a:t>
            </a:r>
            <a:endParaRPr sz="2200">
              <a:solidFill>
                <a:schemeClr val="dk1"/>
              </a:solidFill>
              <a:latin typeface="Merriweather"/>
              <a:ea typeface="Merriweather"/>
              <a:cs typeface="Merriweather"/>
              <a:sym typeface="Merriweather"/>
            </a:endParaRPr>
          </a:p>
          <a:p>
            <a:pPr indent="0" lvl="0" marL="0" rtl="0" algn="l">
              <a:spcBef>
                <a:spcPts val="0"/>
              </a:spcBef>
              <a:spcAft>
                <a:spcPts val="0"/>
              </a:spcAft>
              <a:buNone/>
            </a:pPr>
            <a:r>
              <a:rPr lang="en" sz="2200">
                <a:solidFill>
                  <a:schemeClr val="dk1"/>
                </a:solidFill>
                <a:latin typeface="Merriweather"/>
                <a:ea typeface="Merriweather"/>
                <a:cs typeface="Merriweather"/>
                <a:sym typeface="Merriweather"/>
              </a:rPr>
              <a:t>a </a:t>
            </a:r>
            <a:r>
              <a:rPr b="1" lang="en" sz="2200">
                <a:solidFill>
                  <a:srgbClr val="93C47D"/>
                </a:solidFill>
                <a:latin typeface="Merriweather"/>
                <a:ea typeface="Merriweather"/>
                <a:cs typeface="Merriweather"/>
                <a:sym typeface="Merriweather"/>
              </a:rPr>
              <a:t>Na</a:t>
            </a:r>
            <a:r>
              <a:rPr b="1" baseline="30000" lang="en" sz="2200">
                <a:solidFill>
                  <a:srgbClr val="93C47D"/>
                </a:solidFill>
                <a:latin typeface="Merriweather"/>
                <a:ea typeface="Merriweather"/>
                <a:cs typeface="Merriweather"/>
                <a:sym typeface="Merriweather"/>
              </a:rPr>
              <a:t>+</a:t>
            </a:r>
            <a:r>
              <a:rPr lang="en" sz="2200">
                <a:solidFill>
                  <a:schemeClr val="dk1"/>
                </a:solidFill>
                <a:latin typeface="Merriweather"/>
                <a:ea typeface="Merriweather"/>
                <a:cs typeface="Merriweather"/>
                <a:sym typeface="Merriweather"/>
              </a:rPr>
              <a:t>-</a:t>
            </a:r>
            <a:r>
              <a:rPr b="1" lang="en" sz="2200">
                <a:solidFill>
                  <a:srgbClr val="93C47D"/>
                </a:solidFill>
                <a:latin typeface="Merriweather"/>
                <a:ea typeface="Merriweather"/>
                <a:cs typeface="Merriweather"/>
                <a:sym typeface="Merriweather"/>
              </a:rPr>
              <a:t>H</a:t>
            </a:r>
            <a:r>
              <a:rPr b="1" baseline="30000" lang="en" sz="2200">
                <a:solidFill>
                  <a:srgbClr val="93C47D"/>
                </a:solidFill>
                <a:latin typeface="Merriweather"/>
                <a:ea typeface="Merriweather"/>
                <a:cs typeface="Merriweather"/>
                <a:sym typeface="Merriweather"/>
              </a:rPr>
              <a:t>+</a:t>
            </a:r>
            <a:r>
              <a:rPr lang="en" sz="2200">
                <a:solidFill>
                  <a:schemeClr val="dk1"/>
                </a:solidFill>
                <a:latin typeface="Merriweather"/>
                <a:ea typeface="Merriweather"/>
                <a:cs typeface="Merriweather"/>
                <a:sym typeface="Merriweather"/>
              </a:rPr>
              <a:t> exchanger. </a:t>
            </a:r>
            <a:r>
              <a:rPr lang="en" sz="2000">
                <a:solidFill>
                  <a:srgbClr val="999999"/>
                </a:solidFill>
                <a:latin typeface="Merriweather"/>
                <a:ea typeface="Merriweather"/>
                <a:cs typeface="Merriweather"/>
                <a:sym typeface="Merriweather"/>
              </a:rPr>
              <a:t>By this step, </a:t>
            </a:r>
            <a:r>
              <a:rPr b="1" lang="en" sz="2000">
                <a:solidFill>
                  <a:srgbClr val="999999"/>
                </a:solidFill>
                <a:latin typeface="Merriweather"/>
                <a:ea typeface="Merriweather"/>
                <a:cs typeface="Merriweather"/>
                <a:sym typeface="Merriweather"/>
              </a:rPr>
              <a:t>H</a:t>
            </a:r>
            <a:r>
              <a:rPr b="1" baseline="30000" lang="en" sz="2000">
                <a:solidFill>
                  <a:srgbClr val="999999"/>
                </a:solidFill>
                <a:latin typeface="Merriweather"/>
                <a:ea typeface="Merriweather"/>
                <a:cs typeface="Merriweather"/>
                <a:sym typeface="Merriweather"/>
              </a:rPr>
              <a:t>+ </a:t>
            </a:r>
            <a:r>
              <a:rPr lang="en" sz="2000">
                <a:solidFill>
                  <a:srgbClr val="999999"/>
                </a:solidFill>
                <a:latin typeface="Merriweather"/>
                <a:ea typeface="Merriweather"/>
                <a:cs typeface="Merriweather"/>
                <a:sym typeface="Merriweather"/>
              </a:rPr>
              <a:t>goes to the blood and combines with </a:t>
            </a:r>
            <a:r>
              <a:rPr b="1" lang="en" sz="2000">
                <a:solidFill>
                  <a:srgbClr val="999999"/>
                </a:solidFill>
                <a:latin typeface="Merriweather"/>
                <a:ea typeface="Merriweather"/>
                <a:cs typeface="Merriweather"/>
                <a:sym typeface="Merriweather"/>
              </a:rPr>
              <a:t>HCO</a:t>
            </a:r>
            <a:r>
              <a:rPr b="1" baseline="-25000" lang="en" sz="2000">
                <a:solidFill>
                  <a:srgbClr val="999999"/>
                </a:solidFill>
                <a:latin typeface="Merriweather"/>
                <a:ea typeface="Merriweather"/>
                <a:cs typeface="Merriweather"/>
                <a:sym typeface="Merriweather"/>
              </a:rPr>
              <a:t>3</a:t>
            </a:r>
            <a:r>
              <a:rPr b="1" baseline="30000" lang="en" sz="2000">
                <a:solidFill>
                  <a:srgbClr val="999999"/>
                </a:solidFill>
                <a:latin typeface="Merriweather"/>
                <a:ea typeface="Merriweather"/>
                <a:cs typeface="Merriweather"/>
                <a:sym typeface="Merriweather"/>
              </a:rPr>
              <a:t>- </a:t>
            </a:r>
            <a:r>
              <a:rPr baseline="-25000" lang="en" sz="2000">
                <a:solidFill>
                  <a:srgbClr val="999999"/>
                </a:solidFill>
                <a:latin typeface="Merriweather"/>
                <a:ea typeface="Merriweather"/>
                <a:cs typeface="Merriweather"/>
                <a:sym typeface="Merriweather"/>
              </a:rPr>
              <a:t> </a:t>
            </a:r>
            <a:r>
              <a:rPr lang="en" sz="2000">
                <a:solidFill>
                  <a:srgbClr val="999999"/>
                </a:solidFill>
                <a:latin typeface="Merriweather"/>
                <a:ea typeface="Merriweather"/>
                <a:cs typeface="Merriweather"/>
                <a:sym typeface="Merriweather"/>
              </a:rPr>
              <a:t>which results in </a:t>
            </a:r>
            <a:r>
              <a:rPr b="1" lang="en" sz="2000">
                <a:solidFill>
                  <a:srgbClr val="999999"/>
                </a:solidFill>
                <a:latin typeface="Merriweather"/>
                <a:ea typeface="Merriweather"/>
                <a:cs typeface="Merriweather"/>
                <a:sym typeface="Merriweather"/>
              </a:rPr>
              <a:t>CO</a:t>
            </a:r>
            <a:r>
              <a:rPr b="1" baseline="-25000" lang="en" sz="2000">
                <a:solidFill>
                  <a:srgbClr val="999999"/>
                </a:solidFill>
                <a:latin typeface="Merriweather"/>
                <a:ea typeface="Merriweather"/>
                <a:cs typeface="Merriweather"/>
                <a:sym typeface="Merriweather"/>
              </a:rPr>
              <a:t>2</a:t>
            </a:r>
            <a:r>
              <a:rPr lang="en" sz="2000">
                <a:solidFill>
                  <a:srgbClr val="999999"/>
                </a:solidFill>
                <a:latin typeface="Merriweather"/>
                <a:ea typeface="Merriweather"/>
                <a:cs typeface="Merriweather"/>
                <a:sym typeface="Merriweather"/>
              </a:rPr>
              <a:t> &amp;  </a:t>
            </a:r>
            <a:r>
              <a:rPr b="1" lang="en" sz="2000">
                <a:solidFill>
                  <a:srgbClr val="999999"/>
                </a:solidFill>
                <a:latin typeface="Merriweather"/>
                <a:ea typeface="Merriweather"/>
                <a:cs typeface="Merriweather"/>
                <a:sym typeface="Merriweather"/>
              </a:rPr>
              <a:t>H</a:t>
            </a:r>
            <a:r>
              <a:rPr b="1" baseline="-25000" lang="en" sz="2000">
                <a:solidFill>
                  <a:srgbClr val="999999"/>
                </a:solidFill>
                <a:latin typeface="Merriweather"/>
                <a:ea typeface="Merriweather"/>
                <a:cs typeface="Merriweather"/>
                <a:sym typeface="Merriweather"/>
              </a:rPr>
              <a:t>2</a:t>
            </a:r>
            <a:r>
              <a:rPr b="1" lang="en" sz="2000">
                <a:solidFill>
                  <a:srgbClr val="999999"/>
                </a:solidFill>
                <a:latin typeface="Merriweather"/>
                <a:ea typeface="Merriweather"/>
                <a:cs typeface="Merriweather"/>
                <a:sym typeface="Merriweather"/>
              </a:rPr>
              <a:t>O formation.</a:t>
            </a:r>
            <a:endParaRPr sz="2000">
              <a:solidFill>
                <a:srgbClr val="999999"/>
              </a:solidFill>
              <a:latin typeface="Merriweather"/>
              <a:ea typeface="Merriweather"/>
              <a:cs typeface="Merriweather"/>
              <a:sym typeface="Merriweather"/>
            </a:endParaRPr>
          </a:p>
        </p:txBody>
      </p:sp>
      <p:grpSp>
        <p:nvGrpSpPr>
          <p:cNvPr id="233" name="Google Shape;233;p18"/>
          <p:cNvGrpSpPr/>
          <p:nvPr/>
        </p:nvGrpSpPr>
        <p:grpSpPr>
          <a:xfrm>
            <a:off x="658395" y="11802737"/>
            <a:ext cx="789869" cy="766282"/>
            <a:chOff x="2186592" y="3408140"/>
            <a:chExt cx="1008000" cy="1008000"/>
          </a:xfrm>
        </p:grpSpPr>
        <p:sp>
          <p:nvSpPr>
            <p:cNvPr id="234" name="Google Shape;234;p18"/>
            <p:cNvSpPr/>
            <p:nvPr/>
          </p:nvSpPr>
          <p:spPr>
            <a:xfrm>
              <a:off x="2186592" y="3408140"/>
              <a:ext cx="1008000" cy="1008000"/>
            </a:xfrm>
            <a:prstGeom prst="ellipse">
              <a:avLst/>
            </a:prstGeom>
            <a:solidFill>
              <a:srgbClr val="D9EA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235" name="Google Shape;235;p18"/>
            <p:cNvSpPr/>
            <p:nvPr/>
          </p:nvSpPr>
          <p:spPr>
            <a:xfrm>
              <a:off x="2384574" y="3606136"/>
              <a:ext cx="612000" cy="612000"/>
            </a:xfrm>
            <a:prstGeom prst="ellipse">
              <a:avLst/>
            </a:prstGeom>
            <a:solidFill>
              <a:srgbClr val="93C4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236" name="Google Shape;236;p18"/>
            <p:cNvSpPr/>
            <p:nvPr/>
          </p:nvSpPr>
          <p:spPr>
            <a:xfrm>
              <a:off x="2270266" y="3742794"/>
              <a:ext cx="840600" cy="338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600">
                  <a:solidFill>
                    <a:srgbClr val="FFFFFF"/>
                  </a:solidFill>
                  <a:latin typeface="Exo"/>
                  <a:ea typeface="Exo"/>
                  <a:cs typeface="Exo"/>
                  <a:sym typeface="Exo"/>
                </a:rPr>
                <a:t>05</a:t>
              </a:r>
              <a:endParaRPr b="1" i="0" sz="1600" u="none" cap="none" strike="noStrike">
                <a:solidFill>
                  <a:srgbClr val="FFFFFF"/>
                </a:solidFill>
                <a:latin typeface="Exo"/>
                <a:ea typeface="Exo"/>
                <a:cs typeface="Exo"/>
                <a:sym typeface="Exo"/>
              </a:endParaRPr>
            </a:p>
          </p:txBody>
        </p:sp>
      </p:grpSp>
      <p:sp>
        <p:nvSpPr>
          <p:cNvPr id="237" name="Google Shape;237;p18"/>
          <p:cNvSpPr/>
          <p:nvPr/>
        </p:nvSpPr>
        <p:spPr>
          <a:xfrm>
            <a:off x="0" y="141874"/>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38" name="Google Shape;238;p18"/>
          <p:cNvSpPr txBox="1"/>
          <p:nvPr/>
        </p:nvSpPr>
        <p:spPr>
          <a:xfrm>
            <a:off x="11409324" y="1315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Four</a:t>
            </a:r>
            <a:endParaRPr sz="3500">
              <a:latin typeface="Oswald"/>
              <a:ea typeface="Oswald"/>
              <a:cs typeface="Oswald"/>
              <a:sym typeface="Oswald"/>
            </a:endParaRPr>
          </a:p>
        </p:txBody>
      </p:sp>
      <p:sp>
        <p:nvSpPr>
          <p:cNvPr id="239" name="Google Shape;239;p18"/>
          <p:cNvSpPr txBox="1"/>
          <p:nvPr/>
        </p:nvSpPr>
        <p:spPr>
          <a:xfrm>
            <a:off x="929925" y="92975"/>
            <a:ext cx="94107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400">
                <a:solidFill>
                  <a:srgbClr val="FFFFFF"/>
                </a:solidFill>
                <a:latin typeface="Oswald"/>
                <a:ea typeface="Oswald"/>
                <a:cs typeface="Oswald"/>
                <a:sym typeface="Oswald"/>
              </a:rPr>
              <a:t>PHYSIOLOGY OF THE PANCREAS </a:t>
            </a:r>
            <a:endParaRPr sz="3400">
              <a:solidFill>
                <a:srgbClr val="FFFFFF"/>
              </a:solidFill>
              <a:latin typeface="Oswald"/>
              <a:ea typeface="Oswald"/>
              <a:cs typeface="Oswald"/>
              <a:sym typeface="Oswald"/>
            </a:endParaRPr>
          </a:p>
        </p:txBody>
      </p:sp>
      <p:sp>
        <p:nvSpPr>
          <p:cNvPr id="240" name="Google Shape;240;p18"/>
          <p:cNvSpPr/>
          <p:nvPr/>
        </p:nvSpPr>
        <p:spPr>
          <a:xfrm>
            <a:off x="656616" y="141884"/>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41" name="Google Shape;241;p18"/>
          <p:cNvSpPr txBox="1"/>
          <p:nvPr/>
        </p:nvSpPr>
        <p:spPr>
          <a:xfrm>
            <a:off x="188014" y="930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5</a:t>
            </a:r>
            <a:endParaRPr sz="4500">
              <a:solidFill>
                <a:srgbClr val="FFFFFF"/>
              </a:solidFill>
              <a:latin typeface="Oswald"/>
              <a:ea typeface="Oswald"/>
              <a:cs typeface="Oswald"/>
              <a:sym typeface="Oswald"/>
            </a:endParaRPr>
          </a:p>
        </p:txBody>
      </p:sp>
      <p:sp>
        <p:nvSpPr>
          <p:cNvPr id="242" name="Google Shape;242;p18"/>
          <p:cNvSpPr txBox="1"/>
          <p:nvPr/>
        </p:nvSpPr>
        <p:spPr>
          <a:xfrm>
            <a:off x="10590900" y="11916600"/>
            <a:ext cx="4355700" cy="771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b="1" lang="en" sz="2700">
                <a:latin typeface="Merriweather"/>
                <a:ea typeface="Merriweather"/>
                <a:cs typeface="Merriweather"/>
                <a:sym typeface="Merriweather"/>
              </a:rPr>
              <a:t>Figure 4-8</a:t>
            </a:r>
            <a:endParaRPr b="1" sz="2700">
              <a:latin typeface="Merriweather"/>
              <a:ea typeface="Merriweather"/>
              <a:cs typeface="Merriweather"/>
              <a:sym typeface="Merriweather"/>
            </a:endParaRPr>
          </a:p>
        </p:txBody>
      </p:sp>
      <p:sp>
        <p:nvSpPr>
          <p:cNvPr id="243" name="Google Shape;243;p18"/>
          <p:cNvSpPr txBox="1"/>
          <p:nvPr/>
        </p:nvSpPr>
        <p:spPr>
          <a:xfrm>
            <a:off x="8487200" y="16846850"/>
            <a:ext cx="5086800" cy="771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b="1" lang="en" sz="2700">
                <a:latin typeface="Merriweather"/>
                <a:ea typeface="Merriweather"/>
                <a:cs typeface="Merriweather"/>
                <a:sym typeface="Merriweather"/>
              </a:rPr>
              <a:t>Figure 4-10, </a:t>
            </a:r>
            <a:r>
              <a:rPr b="1" lang="en" sz="2000">
                <a:solidFill>
                  <a:schemeClr val="dk1"/>
                </a:solidFill>
                <a:highlight>
                  <a:schemeClr val="lt1"/>
                </a:highlight>
                <a:latin typeface="Merriweather"/>
                <a:ea typeface="Merriweather"/>
                <a:cs typeface="Merriweather"/>
                <a:sym typeface="Merriweather"/>
              </a:rPr>
              <a:t>Secretion of Isosmotic Sodium Bicarbonate Solution</a:t>
            </a:r>
            <a:endParaRPr b="1" sz="2700">
              <a:latin typeface="Merriweather"/>
              <a:ea typeface="Merriweather"/>
              <a:cs typeface="Merriweather"/>
              <a:sym typeface="Merriweather"/>
            </a:endParaRPr>
          </a:p>
        </p:txBody>
      </p:sp>
      <p:sp>
        <p:nvSpPr>
          <p:cNvPr id="244" name="Google Shape;244;p18"/>
          <p:cNvSpPr txBox="1"/>
          <p:nvPr/>
        </p:nvSpPr>
        <p:spPr>
          <a:xfrm>
            <a:off x="1620925" y="17263250"/>
            <a:ext cx="4355700" cy="7662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b="1" lang="en" sz="2700">
                <a:latin typeface="Merriweather"/>
                <a:ea typeface="Merriweather"/>
                <a:cs typeface="Merriweather"/>
                <a:sym typeface="Merriweather"/>
              </a:rPr>
              <a:t>Figure 4-9</a:t>
            </a:r>
            <a:endParaRPr b="1" sz="2700">
              <a:latin typeface="Merriweather"/>
              <a:ea typeface="Merriweather"/>
              <a:cs typeface="Merriweather"/>
              <a:sym typeface="Merriweather"/>
            </a:endParaRPr>
          </a:p>
        </p:txBody>
      </p:sp>
      <p:sp>
        <p:nvSpPr>
          <p:cNvPr id="245" name="Google Shape;245;p18"/>
          <p:cNvSpPr/>
          <p:nvPr/>
        </p:nvSpPr>
        <p:spPr>
          <a:xfrm>
            <a:off x="545100" y="18208300"/>
            <a:ext cx="13585500" cy="4335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46" name="Google Shape;246;p18"/>
          <p:cNvSpPr/>
          <p:nvPr/>
        </p:nvSpPr>
        <p:spPr>
          <a:xfrm>
            <a:off x="0" y="18208300"/>
            <a:ext cx="468600" cy="433500"/>
          </a:xfrm>
          <a:prstGeom prst="rect">
            <a:avLst/>
          </a:prstGeom>
          <a:solidFill>
            <a:srgbClr val="666666"/>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47" name="Google Shape;247;p18"/>
          <p:cNvSpPr txBox="1"/>
          <p:nvPr/>
        </p:nvSpPr>
        <p:spPr>
          <a:xfrm>
            <a:off x="630800" y="18153925"/>
            <a:ext cx="25632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rgbClr val="FFFFFF"/>
                </a:solidFill>
                <a:latin typeface="Oswald"/>
                <a:ea typeface="Oswald"/>
                <a:cs typeface="Oswald"/>
                <a:sym typeface="Oswald"/>
              </a:rPr>
              <a:t>FOOTNOTES</a:t>
            </a:r>
            <a:endParaRPr sz="2500">
              <a:solidFill>
                <a:srgbClr val="FFFFFF"/>
              </a:solidFill>
              <a:latin typeface="Oswald"/>
              <a:ea typeface="Oswald"/>
              <a:cs typeface="Oswald"/>
              <a:sym typeface="Oswald"/>
            </a:endParaRPr>
          </a:p>
        </p:txBody>
      </p:sp>
      <p:pic>
        <p:nvPicPr>
          <p:cNvPr id="248" name="Google Shape;248;p18"/>
          <p:cNvPicPr preferRelativeResize="0"/>
          <p:nvPr/>
        </p:nvPicPr>
        <p:blipFill rotWithShape="1">
          <a:blip r:embed="rId6">
            <a:alphaModFix/>
          </a:blip>
          <a:srcRect b="10088" l="0" r="0" t="0"/>
          <a:stretch/>
        </p:blipFill>
        <p:spPr>
          <a:xfrm>
            <a:off x="240300" y="13945675"/>
            <a:ext cx="5086849" cy="3551749"/>
          </a:xfrm>
          <a:prstGeom prst="rect">
            <a:avLst/>
          </a:prstGeom>
          <a:noFill/>
          <a:ln cap="flat" cmpd="sng" w="9525">
            <a:solidFill>
              <a:srgbClr val="000000"/>
            </a:solidFill>
            <a:prstDash val="solid"/>
            <a:round/>
            <a:headEnd len="sm" w="sm" type="none"/>
            <a:tailEnd len="sm" w="sm" type="none"/>
          </a:ln>
        </p:spPr>
      </p:pic>
      <p:pic>
        <p:nvPicPr>
          <p:cNvPr id="249" name="Google Shape;249;p18"/>
          <p:cNvPicPr preferRelativeResize="0"/>
          <p:nvPr/>
        </p:nvPicPr>
        <p:blipFill>
          <a:blip r:embed="rId7">
            <a:alphaModFix/>
          </a:blip>
          <a:stretch>
            <a:fillRect/>
          </a:stretch>
        </p:blipFill>
        <p:spPr>
          <a:xfrm>
            <a:off x="5319750" y="13945675"/>
            <a:ext cx="2786376" cy="3551744"/>
          </a:xfrm>
          <a:prstGeom prst="rect">
            <a:avLst/>
          </a:prstGeom>
          <a:noFill/>
          <a:ln cap="flat" cmpd="sng" w="9525">
            <a:solidFill>
              <a:srgbClr val="000000"/>
            </a:solidFill>
            <a:prstDash val="solid"/>
            <a:round/>
            <a:headEnd len="sm" w="sm" type="none"/>
            <a:tailEnd len="sm" w="sm" type="none"/>
          </a:ln>
        </p:spPr>
      </p:pic>
      <p:sp>
        <p:nvSpPr>
          <p:cNvPr id="250" name="Google Shape;250;p18"/>
          <p:cNvSpPr txBox="1"/>
          <p:nvPr/>
        </p:nvSpPr>
        <p:spPr>
          <a:xfrm>
            <a:off x="0" y="18685425"/>
            <a:ext cx="14275500" cy="6996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Merriweather"/>
              <a:buAutoNum type="arabicPeriod"/>
            </a:pPr>
            <a:r>
              <a:rPr lang="en">
                <a:latin typeface="Merriweather"/>
                <a:ea typeface="Merriweather"/>
                <a:cs typeface="Merriweather"/>
                <a:sym typeface="Merriweather"/>
              </a:rPr>
              <a:t>This is a crucial step, and why </a:t>
            </a:r>
            <a:r>
              <a:rPr b="1" lang="en">
                <a:latin typeface="Merriweather"/>
                <a:ea typeface="Merriweather"/>
                <a:cs typeface="Merriweather"/>
                <a:sym typeface="Merriweather"/>
              </a:rPr>
              <a:t>cystic fibrosis</a:t>
            </a:r>
            <a:r>
              <a:rPr lang="en">
                <a:latin typeface="Merriweather"/>
                <a:ea typeface="Merriweather"/>
                <a:cs typeface="Merriweather"/>
                <a:sym typeface="Merriweather"/>
              </a:rPr>
              <a:t> causes pancreatitis. Failure of Cl</a:t>
            </a:r>
            <a:r>
              <a:rPr baseline="30000" lang="en">
                <a:latin typeface="Merriweather"/>
                <a:ea typeface="Merriweather"/>
                <a:cs typeface="Merriweather"/>
                <a:sym typeface="Merriweather"/>
              </a:rPr>
              <a:t>-  </a:t>
            </a:r>
            <a:r>
              <a:rPr lang="en">
                <a:latin typeface="Merriweather"/>
                <a:ea typeface="Merriweather"/>
                <a:cs typeface="Merriweather"/>
                <a:sym typeface="Merriweather"/>
              </a:rPr>
              <a:t>secretion by the channel (CFTR) seen in Figure 4-9 results in dysfunctional activity of Cl-HCO</a:t>
            </a:r>
            <a:r>
              <a:rPr baseline="-25000" lang="en">
                <a:latin typeface="Merriweather"/>
                <a:ea typeface="Merriweather"/>
                <a:cs typeface="Merriweather"/>
                <a:sym typeface="Merriweather"/>
              </a:rPr>
              <a:t>3</a:t>
            </a:r>
            <a:r>
              <a:rPr baseline="30000" lang="en">
                <a:latin typeface="Merriweather"/>
                <a:ea typeface="Merriweather"/>
                <a:cs typeface="Merriweather"/>
                <a:sym typeface="Merriweather"/>
              </a:rPr>
              <a:t>-</a:t>
            </a:r>
            <a:r>
              <a:rPr lang="en">
                <a:latin typeface="Merriweather"/>
                <a:ea typeface="Merriweather"/>
                <a:cs typeface="Merriweather"/>
                <a:sym typeface="Merriweather"/>
              </a:rPr>
              <a:t> exchanger, since there would be no chloride to exchange with bicarbonate. Bicarbonate then will not be secreted into the lumen, consequently, water will not flow into the lumen. Water is essential for the  pancreatic secretions to flow out of the pancreatic duct, without water the secretions will be thick and clogged, some proteases can get activated, and we will end up with pancreatitis.</a:t>
            </a:r>
            <a:endParaRPr>
              <a:latin typeface="Merriweather"/>
              <a:ea typeface="Merriweather"/>
              <a:cs typeface="Merriweather"/>
              <a:sym typeface="Merriweather"/>
            </a:endParaRPr>
          </a:p>
          <a:p>
            <a:pPr indent="-317500" lvl="0" marL="457200" rtl="0" algn="l">
              <a:spcBef>
                <a:spcPts val="0"/>
              </a:spcBef>
              <a:spcAft>
                <a:spcPts val="0"/>
              </a:spcAft>
              <a:buSzPts val="1400"/>
              <a:buFont typeface="Merriweather"/>
              <a:buAutoNum type="arabicPeriod"/>
            </a:pPr>
            <a:r>
              <a:rPr lang="en">
                <a:latin typeface="Merriweather"/>
                <a:ea typeface="Merriweather"/>
                <a:cs typeface="Merriweather"/>
                <a:sym typeface="Merriweather"/>
              </a:rPr>
              <a:t>Venous blood coming from pancreas is acidic, whereas venous blood coming from stomach is alkaline, it is sometimes referred to as “alkaline tide”.  </a:t>
            </a:r>
            <a:endParaRPr>
              <a:latin typeface="Merriweather"/>
              <a:ea typeface="Merriweather"/>
              <a:cs typeface="Merriweather"/>
              <a:sym typeface="Merriweathe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19"/>
          <p:cNvSpPr txBox="1"/>
          <p:nvPr/>
        </p:nvSpPr>
        <p:spPr>
          <a:xfrm>
            <a:off x="856900" y="608395"/>
            <a:ext cx="10012200" cy="9642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3900">
                <a:highlight>
                  <a:srgbClr val="D9EAD3"/>
                </a:highlight>
                <a:latin typeface="Oswald"/>
                <a:ea typeface="Oswald"/>
                <a:cs typeface="Oswald"/>
                <a:sym typeface="Oswald"/>
              </a:rPr>
              <a:t>Phases Of Pancreatic Secretion</a:t>
            </a:r>
            <a:endParaRPr sz="3900">
              <a:highlight>
                <a:srgbClr val="D9EAD3"/>
              </a:highlight>
              <a:latin typeface="Oswald"/>
              <a:ea typeface="Oswald"/>
              <a:cs typeface="Oswald"/>
              <a:sym typeface="Oswald"/>
            </a:endParaRPr>
          </a:p>
          <a:p>
            <a:pPr indent="0" lvl="0" marL="0" rtl="0" algn="l">
              <a:spcBef>
                <a:spcPts val="0"/>
              </a:spcBef>
              <a:spcAft>
                <a:spcPts val="0"/>
              </a:spcAft>
              <a:buNone/>
            </a:pPr>
            <a:r>
              <a:t/>
            </a:r>
            <a:endParaRPr sz="3900">
              <a:latin typeface="Oswald"/>
              <a:ea typeface="Oswald"/>
              <a:cs typeface="Oswald"/>
              <a:sym typeface="Oswald"/>
            </a:endParaRPr>
          </a:p>
          <a:p>
            <a:pPr indent="0" lvl="0" marL="0" rtl="0" algn="l">
              <a:spcBef>
                <a:spcPts val="0"/>
              </a:spcBef>
              <a:spcAft>
                <a:spcPts val="0"/>
              </a:spcAft>
              <a:buNone/>
            </a:pPr>
            <a:r>
              <a:t/>
            </a:r>
            <a:endParaRPr sz="3900">
              <a:latin typeface="Oswald"/>
              <a:ea typeface="Oswald"/>
              <a:cs typeface="Oswald"/>
              <a:sym typeface="Oswald"/>
            </a:endParaRPr>
          </a:p>
          <a:p>
            <a:pPr indent="0" lvl="0" marL="0" rtl="0" algn="l">
              <a:spcBef>
                <a:spcPts val="0"/>
              </a:spcBef>
              <a:spcAft>
                <a:spcPts val="0"/>
              </a:spcAft>
              <a:buNone/>
            </a:pPr>
            <a:r>
              <a:t/>
            </a:r>
            <a:endParaRPr sz="3900">
              <a:latin typeface="Oswald"/>
              <a:ea typeface="Oswald"/>
              <a:cs typeface="Oswald"/>
              <a:sym typeface="Oswald"/>
            </a:endParaRPr>
          </a:p>
        </p:txBody>
      </p:sp>
      <p:sp>
        <p:nvSpPr>
          <p:cNvPr id="256" name="Google Shape;256;p19"/>
          <p:cNvSpPr/>
          <p:nvPr/>
        </p:nvSpPr>
        <p:spPr>
          <a:xfrm>
            <a:off x="485693" y="947820"/>
            <a:ext cx="468600" cy="433500"/>
          </a:xfrm>
          <a:prstGeom prst="rect">
            <a:avLst/>
          </a:prstGeom>
          <a:solidFill>
            <a:srgbClr val="93C47D"/>
          </a:solidFill>
          <a:ln cap="flat" cmpd="sng" w="9525">
            <a:solidFill>
              <a:srgbClr val="B7B7B7"/>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57" name="Google Shape;257;p19"/>
          <p:cNvSpPr txBox="1"/>
          <p:nvPr/>
        </p:nvSpPr>
        <p:spPr>
          <a:xfrm>
            <a:off x="954300" y="1381326"/>
            <a:ext cx="12900300" cy="13671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D9EAD3"/>
              </a:buClr>
              <a:buSzPts val="2000"/>
              <a:buChar char="★"/>
            </a:pPr>
            <a:r>
              <a:rPr lang="en" sz="2000">
                <a:solidFill>
                  <a:schemeClr val="dk1"/>
                </a:solidFill>
                <a:latin typeface="Merriweather"/>
                <a:ea typeface="Merriweather"/>
                <a:cs typeface="Merriweather"/>
                <a:sym typeface="Merriweather"/>
              </a:rPr>
              <a:t>Pancreatic secretion is under neural and hormonal control.</a:t>
            </a:r>
            <a:endParaRPr sz="2000">
              <a:solidFill>
                <a:schemeClr val="dk1"/>
              </a:solidFill>
              <a:latin typeface="Merriweather"/>
              <a:ea typeface="Merriweather"/>
              <a:cs typeface="Merriweather"/>
              <a:sym typeface="Merriweather"/>
            </a:endParaRPr>
          </a:p>
          <a:p>
            <a:pPr indent="-355600" lvl="0" marL="457200" rtl="0" algn="l">
              <a:spcBef>
                <a:spcPts val="0"/>
              </a:spcBef>
              <a:spcAft>
                <a:spcPts val="0"/>
              </a:spcAft>
              <a:buClr>
                <a:srgbClr val="D9EAD3"/>
              </a:buClr>
              <a:buSzPts val="2000"/>
              <a:buChar char="★"/>
            </a:pPr>
            <a:r>
              <a:rPr lang="en" sz="2000">
                <a:solidFill>
                  <a:schemeClr val="dk1"/>
                </a:solidFill>
                <a:latin typeface="Merriweather"/>
                <a:ea typeface="Merriweather"/>
                <a:cs typeface="Merriweather"/>
                <a:sym typeface="Merriweather"/>
              </a:rPr>
              <a:t>It normally results from the combined effects of the multiple basic stimuli which potentiate each other.</a:t>
            </a:r>
            <a:endParaRPr sz="2000">
              <a:solidFill>
                <a:schemeClr val="dk1"/>
              </a:solidFill>
              <a:latin typeface="Merriweather"/>
              <a:ea typeface="Merriweather"/>
              <a:cs typeface="Merriweather"/>
              <a:sym typeface="Merriweather"/>
            </a:endParaRPr>
          </a:p>
        </p:txBody>
      </p:sp>
      <p:graphicFrame>
        <p:nvGraphicFramePr>
          <p:cNvPr id="258" name="Google Shape;258;p19"/>
          <p:cNvGraphicFramePr/>
          <p:nvPr/>
        </p:nvGraphicFramePr>
        <p:xfrm>
          <a:off x="714300" y="2461055"/>
          <a:ext cx="3000000" cy="3000000"/>
        </p:xfrm>
        <a:graphic>
          <a:graphicData uri="http://schemas.openxmlformats.org/drawingml/2006/table">
            <a:tbl>
              <a:tblPr>
                <a:noFill/>
                <a:tableStyleId>{BE15DA9B-D477-42FE-A978-619BF41E4A0D}</a:tableStyleId>
              </a:tblPr>
              <a:tblGrid>
                <a:gridCol w="1884775"/>
                <a:gridCol w="4239750"/>
                <a:gridCol w="2777800"/>
                <a:gridCol w="3934675"/>
              </a:tblGrid>
              <a:tr h="730375">
                <a:tc>
                  <a:txBody>
                    <a:bodyPr/>
                    <a:lstStyle/>
                    <a:p>
                      <a:pPr indent="0" lvl="0" marL="0" rtl="0" algn="ctr">
                        <a:spcBef>
                          <a:spcPts val="0"/>
                        </a:spcBef>
                        <a:spcAft>
                          <a:spcPts val="0"/>
                        </a:spcAft>
                        <a:buNone/>
                      </a:pPr>
                      <a:r>
                        <a:rPr b="1" lang="en" sz="2500">
                          <a:solidFill>
                            <a:srgbClr val="FFFFFF"/>
                          </a:solidFill>
                          <a:latin typeface="Merriweather"/>
                          <a:ea typeface="Merriweather"/>
                          <a:cs typeface="Merriweather"/>
                          <a:sym typeface="Merriweather"/>
                        </a:rPr>
                        <a:t>Phase</a:t>
                      </a:r>
                      <a:endParaRPr b="1" sz="2500">
                        <a:solidFill>
                          <a:srgbClr val="FFFFFF"/>
                        </a:solidFill>
                        <a:latin typeface="Merriweather"/>
                        <a:ea typeface="Merriweather"/>
                        <a:cs typeface="Merriweather"/>
                        <a:sym typeface="Merriweather"/>
                      </a:endParaRPr>
                    </a:p>
                  </a:txBody>
                  <a:tcPr marT="91425" marB="91425"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rPr b="1" lang="en" sz="2500">
                          <a:latin typeface="Merriweather"/>
                          <a:ea typeface="Merriweather"/>
                          <a:cs typeface="Merriweather"/>
                          <a:sym typeface="Merriweather"/>
                        </a:rPr>
                        <a:t>Cephalic </a:t>
                      </a:r>
                      <a:endParaRPr b="1" sz="2500">
                        <a:latin typeface="Merriweather"/>
                        <a:ea typeface="Merriweather"/>
                        <a:cs typeface="Merriweather"/>
                        <a:sym typeface="Merriweather"/>
                      </a:endParaRPr>
                    </a:p>
                    <a:p>
                      <a:pPr indent="0" lvl="0" marL="0" rtl="0" algn="ctr">
                        <a:spcBef>
                          <a:spcPts val="0"/>
                        </a:spcBef>
                        <a:spcAft>
                          <a:spcPts val="0"/>
                        </a:spcAft>
                        <a:buNone/>
                      </a:pPr>
                      <a:r>
                        <a:rPr b="1" lang="en" sz="2000">
                          <a:latin typeface="Merriweather"/>
                          <a:ea typeface="Merriweather"/>
                          <a:cs typeface="Merriweather"/>
                          <a:sym typeface="Merriweather"/>
                        </a:rPr>
                        <a:t>(20%)</a:t>
                      </a:r>
                      <a:endParaRPr b="1" sz="2000">
                        <a:latin typeface="Merriweather"/>
                        <a:ea typeface="Merriweather"/>
                        <a:cs typeface="Merriweather"/>
                        <a:sym typeface="Merriweather"/>
                      </a:endParaRPr>
                    </a:p>
                  </a:txBody>
                  <a:tcPr marT="91425" marB="91425" marR="91425" marL="91425" anchor="ctr">
                    <a:lnL cap="flat" cmpd="sng" w="19050">
                      <a:solidFill>
                        <a:srgbClr val="FFFFF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28575">
                      <a:solidFill>
                        <a:srgbClr val="D9EAD3"/>
                      </a:solidFill>
                      <a:prstDash val="dashDot"/>
                      <a:round/>
                      <a:headEnd len="sm" w="sm" type="none"/>
                      <a:tailEnd len="sm" w="sm" type="none"/>
                    </a:lnB>
                    <a:solidFill>
                      <a:srgbClr val="D9EAD3"/>
                    </a:solidFill>
                  </a:tcPr>
                </a:tc>
                <a:tc>
                  <a:txBody>
                    <a:bodyPr/>
                    <a:lstStyle/>
                    <a:p>
                      <a:pPr indent="0" lvl="0" marL="0" rtl="0" algn="ctr">
                        <a:spcBef>
                          <a:spcPts val="0"/>
                        </a:spcBef>
                        <a:spcAft>
                          <a:spcPts val="0"/>
                        </a:spcAft>
                        <a:buNone/>
                      </a:pPr>
                      <a:r>
                        <a:rPr b="1" lang="en" sz="2500">
                          <a:latin typeface="Merriweather"/>
                          <a:ea typeface="Merriweather"/>
                          <a:cs typeface="Merriweather"/>
                          <a:sym typeface="Merriweather"/>
                        </a:rPr>
                        <a:t>Gastric </a:t>
                      </a:r>
                      <a:endParaRPr b="1" sz="2500">
                        <a:latin typeface="Merriweather"/>
                        <a:ea typeface="Merriweather"/>
                        <a:cs typeface="Merriweather"/>
                        <a:sym typeface="Merriweather"/>
                      </a:endParaRPr>
                    </a:p>
                    <a:p>
                      <a:pPr indent="0" lvl="0" marL="0" rtl="0" algn="ctr">
                        <a:spcBef>
                          <a:spcPts val="0"/>
                        </a:spcBef>
                        <a:spcAft>
                          <a:spcPts val="0"/>
                        </a:spcAft>
                        <a:buNone/>
                      </a:pPr>
                      <a:r>
                        <a:rPr b="1" lang="en" sz="2000">
                          <a:latin typeface="Merriweather"/>
                          <a:ea typeface="Merriweather"/>
                          <a:cs typeface="Merriweather"/>
                          <a:sym typeface="Merriweather"/>
                        </a:rPr>
                        <a:t>(5-10%)</a:t>
                      </a:r>
                      <a:endParaRPr b="1" sz="2000">
                        <a:latin typeface="Merriweather"/>
                        <a:ea typeface="Merriweather"/>
                        <a:cs typeface="Merriweather"/>
                        <a:sym typeface="Merriweather"/>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28575">
                      <a:solidFill>
                        <a:srgbClr val="D9EAD3"/>
                      </a:solidFill>
                      <a:prstDash val="dashDot"/>
                      <a:round/>
                      <a:headEnd len="sm" w="sm" type="none"/>
                      <a:tailEnd len="sm" w="sm" type="none"/>
                    </a:lnB>
                    <a:solidFill>
                      <a:srgbClr val="B6D7A8"/>
                    </a:solidFill>
                  </a:tcPr>
                </a:tc>
                <a:tc>
                  <a:txBody>
                    <a:bodyPr/>
                    <a:lstStyle/>
                    <a:p>
                      <a:pPr indent="0" lvl="0" marL="0" rtl="0" algn="ctr">
                        <a:spcBef>
                          <a:spcPts val="0"/>
                        </a:spcBef>
                        <a:spcAft>
                          <a:spcPts val="0"/>
                        </a:spcAft>
                        <a:buNone/>
                      </a:pPr>
                      <a:r>
                        <a:rPr b="1" lang="en" sz="2500">
                          <a:latin typeface="Merriweather"/>
                          <a:ea typeface="Merriweather"/>
                          <a:cs typeface="Merriweather"/>
                          <a:sym typeface="Merriweather"/>
                        </a:rPr>
                        <a:t>Intestinal</a:t>
                      </a:r>
                      <a:endParaRPr b="1" sz="2500">
                        <a:latin typeface="Merriweather"/>
                        <a:ea typeface="Merriweather"/>
                        <a:cs typeface="Merriweather"/>
                        <a:sym typeface="Merriweather"/>
                      </a:endParaRPr>
                    </a:p>
                    <a:p>
                      <a:pPr indent="0" lvl="0" marL="0" rtl="0" algn="ctr">
                        <a:spcBef>
                          <a:spcPts val="0"/>
                        </a:spcBef>
                        <a:spcAft>
                          <a:spcPts val="0"/>
                        </a:spcAft>
                        <a:buNone/>
                      </a:pPr>
                      <a:r>
                        <a:rPr b="1" lang="en" sz="2000">
                          <a:latin typeface="Merriweather"/>
                          <a:ea typeface="Merriweather"/>
                          <a:cs typeface="Merriweather"/>
                          <a:sym typeface="Merriweather"/>
                        </a:rPr>
                        <a:t> (70-75%)</a:t>
                      </a:r>
                      <a:endParaRPr b="1" sz="2000">
                        <a:latin typeface="Merriweather"/>
                        <a:ea typeface="Merriweather"/>
                        <a:cs typeface="Merriweather"/>
                        <a:sym typeface="Merriweather"/>
                      </a:endParaRPr>
                    </a:p>
                  </a:txBody>
                  <a:tcPr marT="91425" marB="91425" marR="91425" marL="91425" anchor="ctr">
                    <a:lnL cap="flat" cmpd="sng" w="19050">
                      <a:solidFill>
                        <a:srgbClr val="EFEFEF"/>
                      </a:solidFill>
                      <a:prstDash val="solid"/>
                      <a:round/>
                      <a:headEnd len="sm" w="sm" type="none"/>
                      <a:tailEnd len="sm" w="sm" type="none"/>
                    </a:lnL>
                    <a:lnR cap="flat" cmpd="sng" w="19050">
                      <a:solidFill>
                        <a:srgbClr val="EFEFEF"/>
                      </a:solidFill>
                      <a:prstDash val="solid"/>
                      <a:round/>
                      <a:headEnd len="sm" w="sm" type="none"/>
                      <a:tailEnd len="sm" w="sm" type="none"/>
                    </a:lnR>
                    <a:lnT cap="flat" cmpd="sng" w="19050">
                      <a:solidFill>
                        <a:srgbClr val="EFEFEF"/>
                      </a:solidFill>
                      <a:prstDash val="solid"/>
                      <a:round/>
                      <a:headEnd len="sm" w="sm" type="none"/>
                      <a:tailEnd len="sm" w="sm" type="none"/>
                    </a:lnT>
                    <a:lnB cap="flat" cmpd="sng" w="28575">
                      <a:solidFill>
                        <a:srgbClr val="D9EAD3"/>
                      </a:solidFill>
                      <a:prstDash val="dashDot"/>
                      <a:round/>
                      <a:headEnd len="sm" w="sm" type="none"/>
                      <a:tailEnd len="sm" w="sm" type="none"/>
                    </a:lnB>
                    <a:solidFill>
                      <a:srgbClr val="93C47D"/>
                    </a:solidFill>
                  </a:tcPr>
                </a:tc>
              </a:tr>
              <a:tr h="714350">
                <a:tc>
                  <a:txBody>
                    <a:bodyPr/>
                    <a:lstStyle/>
                    <a:p>
                      <a:pPr indent="0" lvl="0" marL="0" rtl="0" algn="ctr">
                        <a:spcBef>
                          <a:spcPts val="0"/>
                        </a:spcBef>
                        <a:spcAft>
                          <a:spcPts val="0"/>
                        </a:spcAft>
                        <a:buNone/>
                      </a:pPr>
                      <a:r>
                        <a:rPr b="1" lang="en" sz="2500">
                          <a:solidFill>
                            <a:srgbClr val="FFFFFF"/>
                          </a:solidFill>
                          <a:latin typeface="Merriweather"/>
                          <a:ea typeface="Merriweather"/>
                          <a:cs typeface="Merriweather"/>
                          <a:sym typeface="Merriweather"/>
                        </a:rPr>
                        <a:t>Stimulus</a:t>
                      </a:r>
                      <a:endParaRPr b="1" sz="2500">
                        <a:solidFill>
                          <a:srgbClr val="FFFFFF"/>
                        </a:solidFill>
                        <a:latin typeface="Merriweather"/>
                        <a:ea typeface="Merriweather"/>
                        <a:cs typeface="Merriweather"/>
                        <a:sym typeface="Merriweather"/>
                      </a:endParaRPr>
                    </a:p>
                  </a:txBody>
                  <a:tcPr marT="91425" marB="91425" marR="91425" marL="91425" anchor="ctr">
                    <a:lnL cap="flat" cmpd="sng" w="19050">
                      <a:solidFill>
                        <a:srgbClr val="FFFFFF"/>
                      </a:solidFill>
                      <a:prstDash val="solid"/>
                      <a:round/>
                      <a:headEnd len="sm" w="sm" type="none"/>
                      <a:tailEnd len="sm" w="sm" type="none"/>
                    </a:lnL>
                    <a:lnR cap="flat" cmpd="sng" w="28575">
                      <a:solidFill>
                        <a:srgbClr val="D9EAD3"/>
                      </a:solidFill>
                      <a:prstDash val="dashDot"/>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None/>
                      </a:pPr>
                      <a:r>
                        <a:rPr lang="en" sz="2200">
                          <a:latin typeface="Merriweather"/>
                          <a:ea typeface="Merriweather"/>
                          <a:cs typeface="Merriweather"/>
                          <a:sym typeface="Merriweather"/>
                        </a:rPr>
                        <a:t>Smell, taste, chewing</a:t>
                      </a:r>
                      <a:endParaRPr sz="2200">
                        <a:latin typeface="Merriweather"/>
                        <a:ea typeface="Merriweather"/>
                        <a:cs typeface="Merriweather"/>
                        <a:sym typeface="Merriweather"/>
                      </a:endParaRPr>
                    </a:p>
                    <a:p>
                      <a:pPr indent="0" lvl="0" marL="0" rtl="0" algn="ctr">
                        <a:spcBef>
                          <a:spcPts val="0"/>
                        </a:spcBef>
                        <a:spcAft>
                          <a:spcPts val="0"/>
                        </a:spcAft>
                        <a:buNone/>
                      </a:pPr>
                      <a:r>
                        <a:rPr lang="en" sz="2200">
                          <a:latin typeface="Merriweather"/>
                          <a:ea typeface="Merriweather"/>
                          <a:cs typeface="Merriweather"/>
                          <a:sym typeface="Merriweather"/>
                        </a:rPr>
                        <a:t>and swallowing</a:t>
                      </a:r>
                      <a:endParaRPr sz="2200">
                        <a:latin typeface="Merriweather"/>
                        <a:ea typeface="Merriweather"/>
                        <a:cs typeface="Merriweather"/>
                        <a:sym typeface="Merriweather"/>
                      </a:endParaRPr>
                    </a:p>
                  </a:txBody>
                  <a:tcPr marT="91425" marB="91425" marR="91425" marL="91425" anchor="ctr">
                    <a:lnL cap="flat" cmpd="sng" w="28575">
                      <a:solidFill>
                        <a:srgbClr val="D9EAD3"/>
                      </a:solidFill>
                      <a:prstDash val="dashDot"/>
                      <a:round/>
                      <a:headEnd len="sm" w="sm" type="none"/>
                      <a:tailEnd len="sm" w="sm" type="none"/>
                    </a:lnL>
                    <a:lnR cap="flat" cmpd="sng" w="28575">
                      <a:solidFill>
                        <a:srgbClr val="D9EAD3"/>
                      </a:solidFill>
                      <a:prstDash val="dashDot"/>
                      <a:round/>
                      <a:headEnd len="sm" w="sm" type="none"/>
                      <a:tailEnd len="sm" w="sm" type="none"/>
                    </a:lnR>
                    <a:lnT cap="flat" cmpd="sng" w="28575">
                      <a:solidFill>
                        <a:srgbClr val="D9EAD3"/>
                      </a:solidFill>
                      <a:prstDash val="dashDot"/>
                      <a:round/>
                      <a:headEnd len="sm" w="sm" type="none"/>
                      <a:tailEnd len="sm" w="sm" type="none"/>
                    </a:lnT>
                    <a:lnB cap="flat" cmpd="sng" w="28575">
                      <a:solidFill>
                        <a:srgbClr val="D9EAD3"/>
                      </a:solidFill>
                      <a:prstDash val="dashDot"/>
                      <a:round/>
                      <a:headEnd len="sm" w="sm" type="none"/>
                      <a:tailEnd len="sm" w="sm" type="none"/>
                    </a:lnB>
                  </a:tcPr>
                </a:tc>
                <a:tc>
                  <a:txBody>
                    <a:bodyPr/>
                    <a:lstStyle/>
                    <a:p>
                      <a:pPr indent="0" lvl="0" marL="0" rtl="0" algn="ctr">
                        <a:spcBef>
                          <a:spcPts val="0"/>
                        </a:spcBef>
                        <a:spcAft>
                          <a:spcPts val="0"/>
                        </a:spcAft>
                        <a:buNone/>
                      </a:pPr>
                      <a:r>
                        <a:rPr lang="en" sz="2200">
                          <a:solidFill>
                            <a:schemeClr val="dk1"/>
                          </a:solidFill>
                          <a:latin typeface="Merriweather"/>
                          <a:ea typeface="Merriweather"/>
                          <a:cs typeface="Merriweather"/>
                          <a:sym typeface="Merriweather"/>
                        </a:rPr>
                        <a:t>Protein, gastric</a:t>
                      </a:r>
                      <a:endParaRPr sz="2200">
                        <a:solidFill>
                          <a:schemeClr val="dk1"/>
                        </a:solidFill>
                        <a:latin typeface="Merriweather"/>
                        <a:ea typeface="Merriweather"/>
                        <a:cs typeface="Merriweather"/>
                        <a:sym typeface="Merriweather"/>
                      </a:endParaRPr>
                    </a:p>
                    <a:p>
                      <a:pPr indent="0" lvl="0" marL="0" rtl="0" algn="ctr">
                        <a:spcBef>
                          <a:spcPts val="0"/>
                        </a:spcBef>
                        <a:spcAft>
                          <a:spcPts val="0"/>
                        </a:spcAft>
                        <a:buClr>
                          <a:schemeClr val="dk1"/>
                        </a:buClr>
                        <a:buSzPts val="1100"/>
                        <a:buFont typeface="Arial"/>
                        <a:buNone/>
                      </a:pPr>
                      <a:r>
                        <a:rPr lang="en" sz="2200">
                          <a:solidFill>
                            <a:schemeClr val="dk1"/>
                          </a:solidFill>
                          <a:latin typeface="Merriweather"/>
                          <a:ea typeface="Merriweather"/>
                          <a:cs typeface="Merriweather"/>
                          <a:sym typeface="Merriweather"/>
                        </a:rPr>
                        <a:t>distention</a:t>
                      </a:r>
                      <a:endParaRPr sz="2200">
                        <a:solidFill>
                          <a:schemeClr val="dk1"/>
                        </a:solidFill>
                        <a:latin typeface="Merriweather"/>
                        <a:ea typeface="Merriweather"/>
                        <a:cs typeface="Merriweather"/>
                        <a:sym typeface="Merriweather"/>
                      </a:endParaRPr>
                    </a:p>
                  </a:txBody>
                  <a:tcPr marT="91425" marB="91425" marR="91425" marL="91425" anchor="ctr">
                    <a:lnL cap="flat" cmpd="sng" w="28575">
                      <a:solidFill>
                        <a:srgbClr val="D9EAD3"/>
                      </a:solidFill>
                      <a:prstDash val="dashDot"/>
                      <a:round/>
                      <a:headEnd len="sm" w="sm" type="none"/>
                      <a:tailEnd len="sm" w="sm" type="none"/>
                    </a:lnL>
                    <a:lnR cap="flat" cmpd="sng" w="28575">
                      <a:solidFill>
                        <a:srgbClr val="D9EAD3"/>
                      </a:solidFill>
                      <a:prstDash val="dashDot"/>
                      <a:round/>
                      <a:headEnd len="sm" w="sm" type="none"/>
                      <a:tailEnd len="sm" w="sm" type="none"/>
                    </a:lnR>
                    <a:lnT cap="flat" cmpd="sng" w="28575">
                      <a:solidFill>
                        <a:srgbClr val="D9EAD3"/>
                      </a:solidFill>
                      <a:prstDash val="dashDot"/>
                      <a:round/>
                      <a:headEnd len="sm" w="sm" type="none"/>
                      <a:tailEnd len="sm" w="sm" type="none"/>
                    </a:lnT>
                    <a:lnB cap="flat" cmpd="sng" w="28575">
                      <a:solidFill>
                        <a:srgbClr val="D9EAD3"/>
                      </a:solidFill>
                      <a:prstDash val="dashDot"/>
                      <a:round/>
                      <a:headEnd len="sm" w="sm" type="none"/>
                      <a:tailEnd len="sm" w="sm" type="none"/>
                    </a:lnB>
                  </a:tcPr>
                </a:tc>
                <a:tc>
                  <a:txBody>
                    <a:bodyPr/>
                    <a:lstStyle/>
                    <a:p>
                      <a:pPr indent="0" lvl="0" marL="0" rtl="0" algn="ctr">
                        <a:spcBef>
                          <a:spcPts val="0"/>
                        </a:spcBef>
                        <a:spcAft>
                          <a:spcPts val="0"/>
                        </a:spcAft>
                        <a:buNone/>
                      </a:pPr>
                      <a:r>
                        <a:rPr lang="en" sz="2200">
                          <a:solidFill>
                            <a:schemeClr val="dk1"/>
                          </a:solidFill>
                          <a:latin typeface="Merriweather"/>
                          <a:ea typeface="Merriweather"/>
                          <a:cs typeface="Merriweather"/>
                          <a:sym typeface="Merriweather"/>
                        </a:rPr>
                        <a:t>Amino a</a:t>
                      </a:r>
                      <a:r>
                        <a:rPr lang="en" sz="2200">
                          <a:solidFill>
                            <a:schemeClr val="dk1"/>
                          </a:solidFill>
                          <a:latin typeface="Merriweather"/>
                          <a:ea typeface="Merriweather"/>
                          <a:cs typeface="Merriweather"/>
                          <a:sym typeface="Merriweather"/>
                        </a:rPr>
                        <a:t>cid and fatty</a:t>
                      </a:r>
                      <a:endParaRPr sz="2200">
                        <a:solidFill>
                          <a:schemeClr val="dk1"/>
                        </a:solidFill>
                        <a:latin typeface="Merriweather"/>
                        <a:ea typeface="Merriweather"/>
                        <a:cs typeface="Merriweather"/>
                        <a:sym typeface="Merriweather"/>
                      </a:endParaRPr>
                    </a:p>
                    <a:p>
                      <a:pPr indent="0" lvl="0" marL="0" rtl="0" algn="ctr">
                        <a:spcBef>
                          <a:spcPts val="0"/>
                        </a:spcBef>
                        <a:spcAft>
                          <a:spcPts val="0"/>
                        </a:spcAft>
                        <a:buClr>
                          <a:schemeClr val="dk1"/>
                        </a:buClr>
                        <a:buSzPts val="1100"/>
                        <a:buFont typeface="Arial"/>
                        <a:buNone/>
                      </a:pPr>
                      <a:r>
                        <a:rPr lang="en" sz="2200">
                          <a:solidFill>
                            <a:schemeClr val="dk1"/>
                          </a:solidFill>
                          <a:latin typeface="Merriweather"/>
                          <a:ea typeface="Merriweather"/>
                          <a:cs typeface="Merriweather"/>
                          <a:sym typeface="Merriweather"/>
                        </a:rPr>
                        <a:t>acids in chyme</a:t>
                      </a:r>
                      <a:endParaRPr sz="2200">
                        <a:solidFill>
                          <a:schemeClr val="dk1"/>
                        </a:solidFill>
                        <a:latin typeface="Merriweather"/>
                        <a:ea typeface="Merriweather"/>
                        <a:cs typeface="Merriweather"/>
                        <a:sym typeface="Merriweather"/>
                      </a:endParaRPr>
                    </a:p>
                  </a:txBody>
                  <a:tcPr marT="91425" marB="91425" marR="91425" marL="91425" anchor="ctr">
                    <a:lnL cap="flat" cmpd="sng" w="28575">
                      <a:solidFill>
                        <a:srgbClr val="D9EAD3"/>
                      </a:solidFill>
                      <a:prstDash val="dashDot"/>
                      <a:round/>
                      <a:headEnd len="sm" w="sm" type="none"/>
                      <a:tailEnd len="sm" w="sm" type="none"/>
                    </a:lnL>
                    <a:lnR cap="flat" cmpd="sng" w="28575">
                      <a:solidFill>
                        <a:srgbClr val="D9EAD3"/>
                      </a:solidFill>
                      <a:prstDash val="dashDot"/>
                      <a:round/>
                      <a:headEnd len="sm" w="sm" type="none"/>
                      <a:tailEnd len="sm" w="sm" type="none"/>
                    </a:lnR>
                    <a:lnT cap="flat" cmpd="sng" w="28575">
                      <a:solidFill>
                        <a:srgbClr val="D9EAD3"/>
                      </a:solidFill>
                      <a:prstDash val="dashDot"/>
                      <a:round/>
                      <a:headEnd len="sm" w="sm" type="none"/>
                      <a:tailEnd len="sm" w="sm" type="none"/>
                    </a:lnT>
                    <a:lnB cap="flat" cmpd="sng" w="28575">
                      <a:solidFill>
                        <a:srgbClr val="D9EAD3"/>
                      </a:solidFill>
                      <a:prstDash val="dashDot"/>
                      <a:round/>
                      <a:headEnd len="sm" w="sm" type="none"/>
                      <a:tailEnd len="sm" w="sm" type="none"/>
                    </a:lnB>
                  </a:tcPr>
                </a:tc>
              </a:tr>
              <a:tr h="1555275">
                <a:tc>
                  <a:txBody>
                    <a:bodyPr/>
                    <a:lstStyle/>
                    <a:p>
                      <a:pPr indent="0" lvl="0" marL="0" rtl="0" algn="ctr">
                        <a:spcBef>
                          <a:spcPts val="0"/>
                        </a:spcBef>
                        <a:spcAft>
                          <a:spcPts val="0"/>
                        </a:spcAft>
                        <a:buNone/>
                      </a:pPr>
                      <a:r>
                        <a:rPr b="1" lang="en" sz="2500">
                          <a:solidFill>
                            <a:srgbClr val="FFFFFF"/>
                          </a:solidFill>
                          <a:latin typeface="Merriweather"/>
                          <a:ea typeface="Merriweather"/>
                          <a:cs typeface="Merriweather"/>
                          <a:sym typeface="Merriweather"/>
                        </a:rPr>
                        <a:t>Mediator</a:t>
                      </a:r>
                      <a:endParaRPr b="1" sz="2500">
                        <a:solidFill>
                          <a:srgbClr val="FFFFFF"/>
                        </a:solidFill>
                        <a:latin typeface="Merriweather"/>
                        <a:ea typeface="Merriweather"/>
                        <a:cs typeface="Merriweather"/>
                        <a:sym typeface="Merriweather"/>
                      </a:endParaRPr>
                    </a:p>
                  </a:txBody>
                  <a:tcPr marT="91425" marB="91425" marR="91425" marL="91425" anchor="ctr">
                    <a:lnL cap="flat" cmpd="sng" w="19050">
                      <a:solidFill>
                        <a:srgbClr val="FFFFFF"/>
                      </a:solidFill>
                      <a:prstDash val="solid"/>
                      <a:round/>
                      <a:headEnd len="sm" w="sm" type="none"/>
                      <a:tailEnd len="sm" w="sm" type="none"/>
                    </a:lnL>
                    <a:lnR cap="flat" cmpd="sng" w="28575">
                      <a:solidFill>
                        <a:srgbClr val="D9EAD3"/>
                      </a:solidFill>
                      <a:prstDash val="dashDot"/>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6AA84F"/>
                    </a:solidFill>
                  </a:tcPr>
                </a:tc>
                <a:tc>
                  <a:txBody>
                    <a:bodyPr/>
                    <a:lstStyle/>
                    <a:p>
                      <a:pPr indent="0" lvl="0" marL="0" rtl="0" algn="ctr">
                        <a:spcBef>
                          <a:spcPts val="0"/>
                        </a:spcBef>
                        <a:spcAft>
                          <a:spcPts val="0"/>
                        </a:spcAft>
                        <a:buClr>
                          <a:schemeClr val="dk1"/>
                        </a:buClr>
                        <a:buSzPts val="1100"/>
                        <a:buFont typeface="Arial"/>
                        <a:buNone/>
                      </a:pPr>
                      <a:r>
                        <a:rPr lang="en" sz="2200">
                          <a:solidFill>
                            <a:schemeClr val="dk1"/>
                          </a:solidFill>
                          <a:latin typeface="Merriweather"/>
                          <a:ea typeface="Merriweather"/>
                          <a:cs typeface="Merriweather"/>
                          <a:sym typeface="Merriweather"/>
                        </a:rPr>
                        <a:t>Through Vagus nerve</a:t>
                      </a:r>
                      <a:endParaRPr sz="2200">
                        <a:solidFill>
                          <a:schemeClr val="dk1"/>
                        </a:solidFill>
                        <a:latin typeface="Merriweather"/>
                        <a:ea typeface="Merriweather"/>
                        <a:cs typeface="Merriweather"/>
                        <a:sym typeface="Merriweather"/>
                      </a:endParaRPr>
                    </a:p>
                    <a:p>
                      <a:pPr indent="0" lvl="0" marL="0" rtl="0" algn="ctr">
                        <a:spcBef>
                          <a:spcPts val="0"/>
                        </a:spcBef>
                        <a:spcAft>
                          <a:spcPts val="0"/>
                        </a:spcAft>
                        <a:buClr>
                          <a:schemeClr val="dk1"/>
                        </a:buClr>
                        <a:buSzPts val="1100"/>
                        <a:buFont typeface="Arial"/>
                        <a:buNone/>
                      </a:pPr>
                      <a:r>
                        <a:t/>
                      </a:r>
                      <a:endParaRPr sz="2200">
                        <a:solidFill>
                          <a:schemeClr val="dk1"/>
                        </a:solidFill>
                        <a:latin typeface="Merriweather"/>
                        <a:ea typeface="Merriweather"/>
                        <a:cs typeface="Merriweather"/>
                        <a:sym typeface="Merriweather"/>
                      </a:endParaRPr>
                    </a:p>
                  </a:txBody>
                  <a:tcPr marT="91425" marB="91425" marR="91425" marL="91425" anchor="ctr">
                    <a:lnL cap="flat" cmpd="sng" w="28575">
                      <a:solidFill>
                        <a:srgbClr val="D9EAD3"/>
                      </a:solidFill>
                      <a:prstDash val="dashDot"/>
                      <a:round/>
                      <a:headEnd len="sm" w="sm" type="none"/>
                      <a:tailEnd len="sm" w="sm" type="none"/>
                    </a:lnL>
                    <a:lnR cap="flat" cmpd="sng" w="28575">
                      <a:solidFill>
                        <a:srgbClr val="D9EAD3"/>
                      </a:solidFill>
                      <a:prstDash val="dashDot"/>
                      <a:round/>
                      <a:headEnd len="sm" w="sm" type="none"/>
                      <a:tailEnd len="sm" w="sm" type="none"/>
                    </a:lnR>
                    <a:lnT cap="flat" cmpd="sng" w="28575">
                      <a:solidFill>
                        <a:srgbClr val="D9EAD3"/>
                      </a:solidFill>
                      <a:prstDash val="dashDot"/>
                      <a:round/>
                      <a:headEnd len="sm" w="sm" type="none"/>
                      <a:tailEnd len="sm" w="sm" type="none"/>
                    </a:lnT>
                    <a:lnB cap="flat" cmpd="sng" w="28575">
                      <a:solidFill>
                        <a:srgbClr val="D9EAD3"/>
                      </a:solidFill>
                      <a:prstDash val="dashDot"/>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2200">
                          <a:solidFill>
                            <a:schemeClr val="dk1"/>
                          </a:solidFill>
                          <a:highlight>
                            <a:srgbClr val="D9EAD3"/>
                          </a:highlight>
                          <a:latin typeface="Merriweather"/>
                          <a:ea typeface="Merriweather"/>
                          <a:cs typeface="Merriweather"/>
                          <a:sym typeface="Merriweather"/>
                        </a:rPr>
                        <a:t>Through Vagus nerve</a:t>
                      </a:r>
                      <a:endParaRPr sz="2200">
                        <a:solidFill>
                          <a:schemeClr val="dk1"/>
                        </a:solidFill>
                        <a:highlight>
                          <a:srgbClr val="D9EAD3"/>
                        </a:highlight>
                        <a:latin typeface="Merriweather"/>
                        <a:ea typeface="Merriweather"/>
                        <a:cs typeface="Merriweather"/>
                        <a:sym typeface="Merriweather"/>
                      </a:endParaRPr>
                    </a:p>
                    <a:p>
                      <a:pPr indent="0" lvl="0" marL="0" rtl="0" algn="ctr">
                        <a:spcBef>
                          <a:spcPts val="0"/>
                        </a:spcBef>
                        <a:spcAft>
                          <a:spcPts val="0"/>
                        </a:spcAft>
                        <a:buClr>
                          <a:schemeClr val="dk1"/>
                        </a:buClr>
                        <a:buSzPts val="1100"/>
                        <a:buFont typeface="Arial"/>
                        <a:buNone/>
                      </a:pPr>
                      <a:r>
                        <a:t/>
                      </a:r>
                      <a:endParaRPr sz="2200">
                        <a:solidFill>
                          <a:schemeClr val="dk1"/>
                        </a:solidFill>
                        <a:highlight>
                          <a:srgbClr val="D9EAD3"/>
                        </a:highlight>
                        <a:latin typeface="Merriweather"/>
                        <a:ea typeface="Merriweather"/>
                        <a:cs typeface="Merriweather"/>
                        <a:sym typeface="Merriweather"/>
                      </a:endParaRPr>
                    </a:p>
                  </a:txBody>
                  <a:tcPr marT="91425" marB="91425" marR="91425" marL="91425" anchor="ctr">
                    <a:lnL cap="flat" cmpd="sng" w="28575">
                      <a:solidFill>
                        <a:srgbClr val="D9EAD3"/>
                      </a:solidFill>
                      <a:prstDash val="dashDot"/>
                      <a:round/>
                      <a:headEnd len="sm" w="sm" type="none"/>
                      <a:tailEnd len="sm" w="sm" type="none"/>
                    </a:lnL>
                    <a:lnR cap="flat" cmpd="sng" w="28575">
                      <a:solidFill>
                        <a:srgbClr val="D9EAD3"/>
                      </a:solidFill>
                      <a:prstDash val="dashDot"/>
                      <a:round/>
                      <a:headEnd len="sm" w="sm" type="none"/>
                      <a:tailEnd len="sm" w="sm" type="none"/>
                    </a:lnR>
                    <a:lnT cap="flat" cmpd="sng" w="28575">
                      <a:solidFill>
                        <a:srgbClr val="D9EAD3"/>
                      </a:solidFill>
                      <a:prstDash val="dashDot"/>
                      <a:round/>
                      <a:headEnd len="sm" w="sm" type="none"/>
                      <a:tailEnd len="sm" w="sm" type="none"/>
                    </a:lnT>
                    <a:lnB cap="flat" cmpd="sng" w="28575">
                      <a:solidFill>
                        <a:srgbClr val="D9EAD3"/>
                      </a:solidFill>
                      <a:prstDash val="dashDot"/>
                      <a:round/>
                      <a:headEnd len="sm" w="sm" type="none"/>
                      <a:tailEnd len="sm" w="sm" type="none"/>
                    </a:lnB>
                  </a:tcPr>
                </a:tc>
                <a:tc>
                  <a:txBody>
                    <a:bodyPr/>
                    <a:lstStyle/>
                    <a:p>
                      <a:pPr indent="0" lvl="0" marL="0" rtl="0" algn="ctr">
                        <a:spcBef>
                          <a:spcPts val="0"/>
                        </a:spcBef>
                        <a:spcAft>
                          <a:spcPts val="0"/>
                        </a:spcAft>
                        <a:buNone/>
                      </a:pPr>
                      <a:r>
                        <a:rPr lang="en" sz="2200">
                          <a:solidFill>
                            <a:schemeClr val="dk1"/>
                          </a:solidFill>
                          <a:latin typeface="Merriweather"/>
                          <a:ea typeface="Merriweather"/>
                          <a:cs typeface="Merriweather"/>
                          <a:sym typeface="Merriweather"/>
                        </a:rPr>
                        <a:t>Through hormonal stimulation (</a:t>
                      </a:r>
                      <a:r>
                        <a:rPr lang="en" sz="2200">
                          <a:solidFill>
                            <a:schemeClr val="dk1"/>
                          </a:solidFill>
                          <a:highlight>
                            <a:srgbClr val="D9EAD3"/>
                          </a:highlight>
                          <a:latin typeface="Merriweather"/>
                          <a:ea typeface="Merriweather"/>
                          <a:cs typeface="Merriweather"/>
                          <a:sym typeface="Merriweather"/>
                        </a:rPr>
                        <a:t>Secretin</a:t>
                      </a:r>
                      <a:r>
                        <a:rPr lang="en" sz="2200">
                          <a:solidFill>
                            <a:schemeClr val="dk1"/>
                          </a:solidFill>
                          <a:latin typeface="Merriweather"/>
                          <a:ea typeface="Merriweather"/>
                          <a:cs typeface="Merriweather"/>
                          <a:sym typeface="Merriweather"/>
                        </a:rPr>
                        <a:t>, </a:t>
                      </a:r>
                      <a:r>
                        <a:rPr lang="en" sz="2200">
                          <a:solidFill>
                            <a:schemeClr val="dk1"/>
                          </a:solidFill>
                          <a:highlight>
                            <a:srgbClr val="D9EAD3"/>
                          </a:highlight>
                          <a:latin typeface="Merriweather"/>
                          <a:ea typeface="Merriweather"/>
                          <a:cs typeface="Merriweather"/>
                          <a:sym typeface="Merriweather"/>
                        </a:rPr>
                        <a:t>CCK</a:t>
                      </a:r>
                      <a:r>
                        <a:rPr lang="en" sz="2200">
                          <a:solidFill>
                            <a:schemeClr val="dk1"/>
                          </a:solidFill>
                          <a:latin typeface="Merriweather"/>
                          <a:ea typeface="Merriweather"/>
                          <a:cs typeface="Merriweather"/>
                          <a:sym typeface="Merriweather"/>
                        </a:rPr>
                        <a:t>) and enteropancreatic reflexes.</a:t>
                      </a:r>
                      <a:r>
                        <a:rPr baseline="30000" lang="en" sz="2200">
                          <a:solidFill>
                            <a:schemeClr val="dk1"/>
                          </a:solidFill>
                          <a:latin typeface="Merriweather"/>
                          <a:ea typeface="Merriweather"/>
                          <a:cs typeface="Merriweather"/>
                          <a:sym typeface="Merriweather"/>
                        </a:rPr>
                        <a:t>3</a:t>
                      </a:r>
                      <a:endParaRPr baseline="30000" sz="2200">
                        <a:solidFill>
                          <a:schemeClr val="dk1"/>
                        </a:solidFill>
                        <a:latin typeface="Merriweather"/>
                        <a:ea typeface="Merriweather"/>
                        <a:cs typeface="Merriweather"/>
                        <a:sym typeface="Merriweather"/>
                      </a:endParaRPr>
                    </a:p>
                    <a:p>
                      <a:pPr indent="0" lvl="0" marL="0" rtl="0" algn="ctr">
                        <a:spcBef>
                          <a:spcPts val="0"/>
                        </a:spcBef>
                        <a:spcAft>
                          <a:spcPts val="0"/>
                        </a:spcAft>
                        <a:buClr>
                          <a:schemeClr val="dk1"/>
                        </a:buClr>
                        <a:buSzPts val="1100"/>
                        <a:buFont typeface="Arial"/>
                        <a:buNone/>
                      </a:pPr>
                      <a:r>
                        <a:t/>
                      </a:r>
                      <a:endParaRPr sz="2200">
                        <a:solidFill>
                          <a:schemeClr val="dk1"/>
                        </a:solidFill>
                        <a:latin typeface="Merriweather"/>
                        <a:ea typeface="Merriweather"/>
                        <a:cs typeface="Merriweather"/>
                        <a:sym typeface="Merriweather"/>
                      </a:endParaRPr>
                    </a:p>
                  </a:txBody>
                  <a:tcPr marT="91425" marB="91425" marR="91425" marL="91425" anchor="ctr">
                    <a:lnL cap="flat" cmpd="sng" w="28575">
                      <a:solidFill>
                        <a:srgbClr val="D9EAD3"/>
                      </a:solidFill>
                      <a:prstDash val="dashDot"/>
                      <a:round/>
                      <a:headEnd len="sm" w="sm" type="none"/>
                      <a:tailEnd len="sm" w="sm" type="none"/>
                    </a:lnL>
                    <a:lnR cap="flat" cmpd="sng" w="28575">
                      <a:solidFill>
                        <a:srgbClr val="D9EAD3"/>
                      </a:solidFill>
                      <a:prstDash val="dashDot"/>
                      <a:round/>
                      <a:headEnd len="sm" w="sm" type="none"/>
                      <a:tailEnd len="sm" w="sm" type="none"/>
                    </a:lnR>
                    <a:lnT cap="flat" cmpd="sng" w="28575">
                      <a:solidFill>
                        <a:srgbClr val="D9EAD3"/>
                      </a:solidFill>
                      <a:prstDash val="dashDot"/>
                      <a:round/>
                      <a:headEnd len="sm" w="sm" type="none"/>
                      <a:tailEnd len="sm" w="sm" type="none"/>
                    </a:lnT>
                    <a:lnB cap="flat" cmpd="sng" w="28575">
                      <a:solidFill>
                        <a:srgbClr val="D9EAD3"/>
                      </a:solidFill>
                      <a:prstDash val="dashDot"/>
                      <a:round/>
                      <a:headEnd len="sm" w="sm" type="none"/>
                      <a:tailEnd len="sm" w="sm" type="none"/>
                    </a:lnB>
                  </a:tcPr>
                </a:tc>
              </a:tr>
            </a:tbl>
          </a:graphicData>
        </a:graphic>
      </p:graphicFrame>
      <p:sp>
        <p:nvSpPr>
          <p:cNvPr id="259" name="Google Shape;259;p19"/>
          <p:cNvSpPr txBox="1"/>
          <p:nvPr/>
        </p:nvSpPr>
        <p:spPr>
          <a:xfrm>
            <a:off x="569675" y="5946375"/>
            <a:ext cx="11257800" cy="11022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3600">
                <a:highlight>
                  <a:srgbClr val="D9EAD3"/>
                </a:highlight>
                <a:latin typeface="Oswald"/>
                <a:ea typeface="Oswald"/>
                <a:cs typeface="Oswald"/>
                <a:sym typeface="Oswald"/>
              </a:rPr>
              <a:t>Pancreatic Secretion is Under </a:t>
            </a:r>
            <a:r>
              <a:rPr lang="en" sz="3600">
                <a:solidFill>
                  <a:schemeClr val="dk1"/>
                </a:solidFill>
                <a:highlight>
                  <a:srgbClr val="D9EAD3"/>
                </a:highlight>
                <a:latin typeface="Oswald"/>
                <a:ea typeface="Oswald"/>
                <a:cs typeface="Oswald"/>
                <a:sym typeface="Oswald"/>
              </a:rPr>
              <a:t>Neural and Hormonal Control</a:t>
            </a:r>
            <a:r>
              <a:rPr lang="en" sz="3600">
                <a:highlight>
                  <a:srgbClr val="D9EAD3"/>
                </a:highlight>
                <a:latin typeface="Oswald"/>
                <a:ea typeface="Oswald"/>
                <a:cs typeface="Oswald"/>
                <a:sym typeface="Oswald"/>
              </a:rPr>
              <a:t>: </a:t>
            </a:r>
            <a:endParaRPr sz="3600">
              <a:highlight>
                <a:srgbClr val="D9EAD3"/>
              </a:highlight>
              <a:latin typeface="Oswald"/>
              <a:ea typeface="Oswald"/>
              <a:cs typeface="Oswald"/>
              <a:sym typeface="Oswald"/>
            </a:endParaRPr>
          </a:p>
          <a:p>
            <a:pPr indent="0" lvl="0" marL="0" rtl="0" algn="l">
              <a:spcBef>
                <a:spcPts val="0"/>
              </a:spcBef>
              <a:spcAft>
                <a:spcPts val="0"/>
              </a:spcAft>
              <a:buNone/>
            </a:pPr>
            <a:r>
              <a:t/>
            </a:r>
            <a:endParaRPr sz="3000">
              <a:latin typeface="Oswald"/>
              <a:ea typeface="Oswald"/>
              <a:cs typeface="Oswald"/>
              <a:sym typeface="Oswald"/>
            </a:endParaRPr>
          </a:p>
          <a:p>
            <a:pPr indent="0" lvl="0" marL="0" rtl="0" algn="l">
              <a:spcBef>
                <a:spcPts val="0"/>
              </a:spcBef>
              <a:spcAft>
                <a:spcPts val="0"/>
              </a:spcAft>
              <a:buNone/>
            </a:pPr>
            <a:r>
              <a:t/>
            </a:r>
            <a:endParaRPr sz="3900">
              <a:latin typeface="Oswald"/>
              <a:ea typeface="Oswald"/>
              <a:cs typeface="Oswald"/>
              <a:sym typeface="Oswald"/>
            </a:endParaRPr>
          </a:p>
          <a:p>
            <a:pPr indent="0" lvl="0" marL="0" rtl="0" algn="l">
              <a:spcBef>
                <a:spcPts val="0"/>
              </a:spcBef>
              <a:spcAft>
                <a:spcPts val="0"/>
              </a:spcAft>
              <a:buNone/>
            </a:pPr>
            <a:r>
              <a:t/>
            </a:r>
            <a:endParaRPr sz="3900">
              <a:latin typeface="Oswald"/>
              <a:ea typeface="Oswald"/>
              <a:cs typeface="Oswald"/>
              <a:sym typeface="Oswald"/>
            </a:endParaRPr>
          </a:p>
          <a:p>
            <a:pPr indent="0" lvl="0" marL="0" rtl="0" algn="l">
              <a:spcBef>
                <a:spcPts val="0"/>
              </a:spcBef>
              <a:spcAft>
                <a:spcPts val="0"/>
              </a:spcAft>
              <a:buNone/>
            </a:pPr>
            <a:r>
              <a:t/>
            </a:r>
            <a:endParaRPr sz="3900">
              <a:latin typeface="Oswald"/>
              <a:ea typeface="Oswald"/>
              <a:cs typeface="Oswald"/>
              <a:sym typeface="Oswald"/>
            </a:endParaRPr>
          </a:p>
          <a:p>
            <a:pPr indent="0" lvl="0" marL="0" rtl="0" algn="l">
              <a:spcBef>
                <a:spcPts val="0"/>
              </a:spcBef>
              <a:spcAft>
                <a:spcPts val="0"/>
              </a:spcAft>
              <a:buNone/>
            </a:pPr>
            <a:r>
              <a:t/>
            </a:r>
            <a:endParaRPr sz="3900">
              <a:latin typeface="Oswald"/>
              <a:ea typeface="Oswald"/>
              <a:cs typeface="Oswald"/>
              <a:sym typeface="Oswald"/>
            </a:endParaRPr>
          </a:p>
        </p:txBody>
      </p:sp>
      <p:sp>
        <p:nvSpPr>
          <p:cNvPr id="260" name="Google Shape;260;p19"/>
          <p:cNvSpPr/>
          <p:nvPr/>
        </p:nvSpPr>
        <p:spPr>
          <a:xfrm>
            <a:off x="257093" y="6218201"/>
            <a:ext cx="468600" cy="433500"/>
          </a:xfrm>
          <a:prstGeom prst="rect">
            <a:avLst/>
          </a:prstGeom>
          <a:solidFill>
            <a:srgbClr val="93C47D"/>
          </a:solidFill>
          <a:ln cap="flat" cmpd="sng" w="9525">
            <a:solidFill>
              <a:srgbClr val="B7B7B7"/>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61" name="Google Shape;261;p19"/>
          <p:cNvSpPr txBox="1"/>
          <p:nvPr/>
        </p:nvSpPr>
        <p:spPr>
          <a:xfrm>
            <a:off x="203700" y="7391413"/>
            <a:ext cx="3603900" cy="774600"/>
          </a:xfrm>
          <a:prstGeom prst="rect">
            <a:avLst/>
          </a:prstGeom>
          <a:solidFill>
            <a:srgbClr val="D9EAD3"/>
          </a:solidFill>
          <a:ln>
            <a:noFill/>
          </a:ln>
        </p:spPr>
        <p:txBody>
          <a:bodyPr anchorCtr="0" anchor="ctr" bIns="45700" lIns="0" spcFirstLastPara="1" rIns="91425" wrap="square" tIns="45700">
            <a:noAutofit/>
          </a:bodyPr>
          <a:lstStyle/>
          <a:p>
            <a:pPr indent="0" lvl="0" marL="0" rtl="0" algn="ctr">
              <a:spcBef>
                <a:spcPts val="0"/>
              </a:spcBef>
              <a:spcAft>
                <a:spcPts val="0"/>
              </a:spcAft>
              <a:buNone/>
            </a:pPr>
            <a:r>
              <a:rPr b="1" lang="en" sz="2800">
                <a:solidFill>
                  <a:srgbClr val="274E13"/>
                </a:solidFill>
                <a:latin typeface="Merriweather"/>
                <a:ea typeface="Merriweather"/>
                <a:cs typeface="Merriweather"/>
                <a:sym typeface="Merriweather"/>
              </a:rPr>
              <a:t>Parasympathetic</a:t>
            </a:r>
            <a:endParaRPr baseline="30000" sz="2800">
              <a:solidFill>
                <a:srgbClr val="274E13"/>
              </a:solidFill>
              <a:latin typeface="Merriweather"/>
              <a:ea typeface="Merriweather"/>
              <a:cs typeface="Merriweather"/>
              <a:sym typeface="Merriweather"/>
            </a:endParaRPr>
          </a:p>
        </p:txBody>
      </p:sp>
      <p:sp>
        <p:nvSpPr>
          <p:cNvPr id="262" name="Google Shape;262;p19"/>
          <p:cNvSpPr txBox="1"/>
          <p:nvPr/>
        </p:nvSpPr>
        <p:spPr>
          <a:xfrm>
            <a:off x="3953527" y="7391413"/>
            <a:ext cx="5080200" cy="774600"/>
          </a:xfrm>
          <a:prstGeom prst="rect">
            <a:avLst/>
          </a:prstGeom>
          <a:solidFill>
            <a:srgbClr val="B6D7A8"/>
          </a:solidFill>
          <a:ln>
            <a:noFill/>
          </a:ln>
        </p:spPr>
        <p:txBody>
          <a:bodyPr anchorCtr="0" anchor="ctr" bIns="45700" lIns="0" spcFirstLastPara="1" rIns="91425" wrap="square" tIns="45700">
            <a:noAutofit/>
          </a:bodyPr>
          <a:lstStyle/>
          <a:p>
            <a:pPr indent="0" lvl="0" marL="0" rtl="0" algn="ctr">
              <a:spcBef>
                <a:spcPts val="0"/>
              </a:spcBef>
              <a:spcAft>
                <a:spcPts val="0"/>
              </a:spcAft>
              <a:buClr>
                <a:srgbClr val="FFFFFF"/>
              </a:buClr>
              <a:buSzPts val="1400"/>
              <a:buFont typeface="Arial"/>
              <a:buNone/>
            </a:pPr>
            <a:r>
              <a:rPr b="1" lang="en" sz="3000">
                <a:solidFill>
                  <a:srgbClr val="38761D"/>
                </a:solidFill>
                <a:latin typeface="Merriweather"/>
                <a:ea typeface="Merriweather"/>
                <a:cs typeface="Merriweather"/>
                <a:sym typeface="Merriweather"/>
              </a:rPr>
              <a:t>Secretin</a:t>
            </a:r>
            <a:endParaRPr sz="3000">
              <a:solidFill>
                <a:srgbClr val="38761D"/>
              </a:solidFill>
              <a:latin typeface="Merriweather"/>
              <a:ea typeface="Merriweather"/>
              <a:cs typeface="Merriweather"/>
              <a:sym typeface="Merriweather"/>
            </a:endParaRPr>
          </a:p>
        </p:txBody>
      </p:sp>
      <p:sp>
        <p:nvSpPr>
          <p:cNvPr id="263" name="Google Shape;263;p19"/>
          <p:cNvSpPr/>
          <p:nvPr/>
        </p:nvSpPr>
        <p:spPr>
          <a:xfrm>
            <a:off x="3953525" y="8265750"/>
            <a:ext cx="5080200" cy="49158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t" bIns="45700" lIns="91425" spcFirstLastPara="1" rIns="91425" wrap="square" tIns="45700">
            <a:noAutofit/>
          </a:bodyPr>
          <a:lstStyle/>
          <a:p>
            <a:pPr indent="0" lvl="0" marL="0" rtl="0" algn="ctr">
              <a:lnSpc>
                <a:spcPct val="100000"/>
              </a:lnSpc>
              <a:spcBef>
                <a:spcPts val="1000"/>
              </a:spcBef>
              <a:spcAft>
                <a:spcPts val="0"/>
              </a:spcAft>
              <a:buNone/>
            </a:pPr>
            <a:r>
              <a:rPr lang="en" sz="1900">
                <a:solidFill>
                  <a:srgbClr val="3F3F3F"/>
                </a:solidFill>
                <a:latin typeface="Merriweather"/>
                <a:ea typeface="Merriweather"/>
                <a:cs typeface="Merriweather"/>
                <a:sym typeface="Merriweather"/>
              </a:rPr>
              <a:t>Tends to stimulate a </a:t>
            </a:r>
            <a:r>
              <a:rPr b="1" lang="en" sz="1900">
                <a:solidFill>
                  <a:srgbClr val="93C47D"/>
                </a:solidFill>
                <a:latin typeface="Merriweather"/>
                <a:ea typeface="Merriweather"/>
                <a:cs typeface="Merriweather"/>
                <a:sym typeface="Merriweather"/>
              </a:rPr>
              <a:t>HCO</a:t>
            </a:r>
            <a:r>
              <a:rPr b="1" baseline="-25000" lang="en" sz="1900">
                <a:solidFill>
                  <a:srgbClr val="93C47D"/>
                </a:solidFill>
                <a:latin typeface="Merriweather"/>
                <a:ea typeface="Merriweather"/>
                <a:cs typeface="Merriweather"/>
                <a:sym typeface="Merriweather"/>
              </a:rPr>
              <a:t>3</a:t>
            </a:r>
            <a:r>
              <a:rPr b="1" baseline="30000" lang="en" sz="1900">
                <a:solidFill>
                  <a:srgbClr val="93C47D"/>
                </a:solidFill>
                <a:latin typeface="Merriweather"/>
                <a:ea typeface="Merriweather"/>
                <a:cs typeface="Merriweather"/>
                <a:sym typeface="Merriweather"/>
              </a:rPr>
              <a:t>-</a:t>
            </a:r>
            <a:r>
              <a:rPr lang="en" sz="1900">
                <a:solidFill>
                  <a:srgbClr val="3F3F3F"/>
                </a:solidFill>
                <a:latin typeface="Merriweather"/>
                <a:ea typeface="Merriweather"/>
                <a:cs typeface="Merriweather"/>
                <a:sym typeface="Merriweather"/>
              </a:rPr>
              <a:t> rich secretion by activating </a:t>
            </a:r>
            <a:r>
              <a:rPr b="1" i="1" lang="en" sz="1900">
                <a:solidFill>
                  <a:srgbClr val="3F3F3F"/>
                </a:solidFill>
                <a:latin typeface="Merriweather"/>
                <a:ea typeface="Merriweather"/>
                <a:cs typeface="Merriweather"/>
                <a:sym typeface="Merriweather"/>
              </a:rPr>
              <a:t>ductal cells</a:t>
            </a:r>
            <a:r>
              <a:rPr lang="en" sz="1900">
                <a:solidFill>
                  <a:srgbClr val="3F3F3F"/>
                </a:solidFill>
                <a:latin typeface="Merriweather"/>
                <a:ea typeface="Merriweather"/>
                <a:cs typeface="Merriweather"/>
                <a:sym typeface="Merriweather"/>
              </a:rPr>
              <a:t>.</a:t>
            </a:r>
            <a:endParaRPr sz="1900">
              <a:solidFill>
                <a:srgbClr val="3F3F3F"/>
              </a:solidFill>
              <a:latin typeface="Merriweather"/>
              <a:ea typeface="Merriweather"/>
              <a:cs typeface="Merriweather"/>
              <a:sym typeface="Merriweather"/>
            </a:endParaRPr>
          </a:p>
          <a:p>
            <a:pPr indent="-349250" lvl="0" marL="457200" rtl="0" algn="l">
              <a:lnSpc>
                <a:spcPct val="100000"/>
              </a:lnSpc>
              <a:spcBef>
                <a:spcPts val="1000"/>
              </a:spcBef>
              <a:spcAft>
                <a:spcPts val="0"/>
              </a:spcAft>
              <a:buClr>
                <a:srgbClr val="D0E0E3"/>
              </a:buClr>
              <a:buSzPts val="1900"/>
              <a:buFont typeface="Merriweather"/>
              <a:buChar char="★"/>
            </a:pPr>
            <a:r>
              <a:rPr lang="en" sz="1900">
                <a:solidFill>
                  <a:srgbClr val="45818E"/>
                </a:solidFill>
                <a:latin typeface="Merriweather"/>
                <a:ea typeface="Merriweather"/>
                <a:cs typeface="Merriweather"/>
                <a:sym typeface="Merriweather"/>
              </a:rPr>
              <a:t>27 amino acid polypeptide.</a:t>
            </a:r>
            <a:endParaRPr sz="1900">
              <a:solidFill>
                <a:srgbClr val="45818E"/>
              </a:solidFill>
              <a:latin typeface="Merriweather"/>
              <a:ea typeface="Merriweather"/>
              <a:cs typeface="Merriweather"/>
              <a:sym typeface="Merriweather"/>
            </a:endParaRPr>
          </a:p>
          <a:p>
            <a:pPr indent="-349250" lvl="0" marL="457200" rtl="0" algn="l">
              <a:lnSpc>
                <a:spcPct val="115000"/>
              </a:lnSpc>
              <a:spcBef>
                <a:spcPts val="0"/>
              </a:spcBef>
              <a:spcAft>
                <a:spcPts val="0"/>
              </a:spcAft>
              <a:buClr>
                <a:srgbClr val="D0E0E3"/>
              </a:buClr>
              <a:buSzPts val="1900"/>
              <a:buFont typeface="Merriweather"/>
              <a:buChar char="★"/>
            </a:pPr>
            <a:r>
              <a:rPr b="1" lang="en" sz="1900">
                <a:solidFill>
                  <a:srgbClr val="45818E"/>
                </a:solidFill>
                <a:latin typeface="Merriweather"/>
                <a:ea typeface="Merriweather"/>
                <a:cs typeface="Merriweather"/>
                <a:sym typeface="Merriweather"/>
              </a:rPr>
              <a:t>HCO</a:t>
            </a:r>
            <a:r>
              <a:rPr b="1" baseline="-25000" lang="en" sz="1900">
                <a:solidFill>
                  <a:srgbClr val="45818E"/>
                </a:solidFill>
                <a:latin typeface="Merriweather"/>
                <a:ea typeface="Merriweather"/>
                <a:cs typeface="Merriweather"/>
                <a:sym typeface="Merriweather"/>
              </a:rPr>
              <a:t>3</a:t>
            </a:r>
            <a:r>
              <a:rPr b="1" baseline="30000" lang="en" sz="1900">
                <a:solidFill>
                  <a:srgbClr val="45818E"/>
                </a:solidFill>
                <a:latin typeface="Merriweather"/>
                <a:ea typeface="Merriweather"/>
                <a:cs typeface="Merriweather"/>
                <a:sym typeface="Merriweather"/>
              </a:rPr>
              <a:t>-</a:t>
            </a:r>
            <a:r>
              <a:rPr b="1" baseline="30000" lang="en" sz="1900">
                <a:solidFill>
                  <a:srgbClr val="93C47D"/>
                </a:solidFill>
                <a:latin typeface="Merriweather"/>
                <a:ea typeface="Merriweather"/>
                <a:cs typeface="Merriweather"/>
                <a:sym typeface="Merriweather"/>
              </a:rPr>
              <a:t> </a:t>
            </a:r>
            <a:r>
              <a:rPr lang="en" sz="1900">
                <a:solidFill>
                  <a:srgbClr val="45818E"/>
                </a:solidFill>
                <a:latin typeface="Merriweather"/>
                <a:ea typeface="Merriweather"/>
                <a:cs typeface="Merriweather"/>
                <a:sym typeface="Merriweather"/>
              </a:rPr>
              <a:t>concentration in pancreatic secretion = </a:t>
            </a:r>
            <a:r>
              <a:rPr lang="en" sz="1900">
                <a:solidFill>
                  <a:srgbClr val="45818E"/>
                </a:solidFill>
                <a:latin typeface="Merriweather"/>
                <a:ea typeface="Merriweather"/>
                <a:cs typeface="Merriweather"/>
                <a:sym typeface="Merriweather"/>
              </a:rPr>
              <a:t>145 mmol</a:t>
            </a:r>
            <a:r>
              <a:rPr lang="en" sz="1900">
                <a:solidFill>
                  <a:srgbClr val="45818E"/>
                </a:solidFill>
                <a:latin typeface="Merriweather"/>
                <a:ea typeface="Merriweather"/>
                <a:cs typeface="Merriweather"/>
                <a:sym typeface="Merriweather"/>
              </a:rPr>
              <a:t>/L</a:t>
            </a:r>
            <a:endParaRPr sz="1900">
              <a:solidFill>
                <a:srgbClr val="45818E"/>
              </a:solidFill>
              <a:latin typeface="Merriweather"/>
              <a:ea typeface="Merriweather"/>
              <a:cs typeface="Merriweather"/>
              <a:sym typeface="Merriweather"/>
            </a:endParaRPr>
          </a:p>
          <a:p>
            <a:pPr indent="0" lvl="0" marL="457200" rtl="0" algn="l">
              <a:lnSpc>
                <a:spcPct val="100000"/>
              </a:lnSpc>
              <a:spcBef>
                <a:spcPts val="1000"/>
              </a:spcBef>
              <a:spcAft>
                <a:spcPts val="0"/>
              </a:spcAft>
              <a:buNone/>
            </a:pPr>
            <a:r>
              <a:t/>
            </a:r>
            <a:endParaRPr sz="1900">
              <a:solidFill>
                <a:srgbClr val="45818E"/>
              </a:solidFill>
              <a:latin typeface="Merriweather"/>
              <a:ea typeface="Merriweather"/>
              <a:cs typeface="Merriweather"/>
              <a:sym typeface="Merriweather"/>
            </a:endParaRPr>
          </a:p>
          <a:p>
            <a:pPr indent="-349250" lvl="0" marL="457200" rtl="0" algn="l">
              <a:lnSpc>
                <a:spcPct val="100000"/>
              </a:lnSpc>
              <a:spcBef>
                <a:spcPts val="1000"/>
              </a:spcBef>
              <a:spcAft>
                <a:spcPts val="0"/>
              </a:spcAft>
              <a:buClr>
                <a:srgbClr val="D9EAD3"/>
              </a:buClr>
              <a:buSzPts val="1900"/>
              <a:buFont typeface="Merriweather"/>
              <a:buChar char="●"/>
            </a:pPr>
            <a:r>
              <a:rPr b="1" lang="en" sz="1900">
                <a:solidFill>
                  <a:srgbClr val="3F3F3F"/>
                </a:solidFill>
                <a:highlight>
                  <a:srgbClr val="D9EAD3"/>
                </a:highlight>
                <a:latin typeface="Merriweather"/>
                <a:ea typeface="Merriweather"/>
                <a:cs typeface="Merriweather"/>
                <a:sym typeface="Merriweather"/>
              </a:rPr>
              <a:t>Release:</a:t>
            </a:r>
            <a:r>
              <a:rPr lang="en" sz="1900">
                <a:solidFill>
                  <a:srgbClr val="3F3F3F"/>
                </a:solidFill>
                <a:latin typeface="Merriweather"/>
                <a:ea typeface="Merriweather"/>
                <a:cs typeface="Merriweather"/>
                <a:sym typeface="Merriweather"/>
              </a:rPr>
              <a:t> </a:t>
            </a:r>
            <a:endParaRPr sz="1900">
              <a:solidFill>
                <a:srgbClr val="3F3F3F"/>
              </a:solidFill>
              <a:latin typeface="Merriweather"/>
              <a:ea typeface="Merriweather"/>
              <a:cs typeface="Merriweather"/>
              <a:sym typeface="Merriweather"/>
            </a:endParaRPr>
          </a:p>
          <a:p>
            <a:pPr indent="0" lvl="0" marL="457200" rtl="0" algn="l">
              <a:lnSpc>
                <a:spcPct val="100000"/>
              </a:lnSpc>
              <a:spcBef>
                <a:spcPts val="1000"/>
              </a:spcBef>
              <a:spcAft>
                <a:spcPts val="0"/>
              </a:spcAft>
              <a:buNone/>
            </a:pPr>
            <a:r>
              <a:rPr lang="en" sz="1900">
                <a:solidFill>
                  <a:srgbClr val="3F3F3F"/>
                </a:solidFill>
                <a:latin typeface="Merriweather"/>
                <a:ea typeface="Merriweather"/>
                <a:cs typeface="Merriweather"/>
                <a:sym typeface="Merriweather"/>
              </a:rPr>
              <a:t>From “</a:t>
            </a:r>
            <a:r>
              <a:rPr b="1" lang="en" sz="1900">
                <a:solidFill>
                  <a:srgbClr val="3F3F3F"/>
                </a:solidFill>
                <a:latin typeface="Merriweather"/>
                <a:ea typeface="Merriweather"/>
                <a:cs typeface="Merriweather"/>
                <a:sym typeface="Merriweather"/>
              </a:rPr>
              <a:t>S</a:t>
            </a:r>
            <a:r>
              <a:rPr lang="en" sz="1900">
                <a:solidFill>
                  <a:srgbClr val="3F3F3F"/>
                </a:solidFill>
                <a:latin typeface="Merriweather"/>
                <a:ea typeface="Merriweather"/>
                <a:cs typeface="Merriweather"/>
                <a:sym typeface="Merriweather"/>
              </a:rPr>
              <a:t>” cells in the mucosa of the </a:t>
            </a:r>
            <a:r>
              <a:rPr b="1" lang="en" sz="1900">
                <a:solidFill>
                  <a:srgbClr val="3F3F3F"/>
                </a:solidFill>
                <a:latin typeface="Merriweather"/>
                <a:ea typeface="Merriweather"/>
                <a:cs typeface="Merriweather"/>
                <a:sym typeface="Merriweather"/>
              </a:rPr>
              <a:t>duodenum &amp; jejunum</a:t>
            </a:r>
            <a:r>
              <a:rPr lang="en" sz="1900">
                <a:solidFill>
                  <a:srgbClr val="3F3F3F"/>
                </a:solidFill>
                <a:latin typeface="Merriweather"/>
                <a:ea typeface="Merriweather"/>
                <a:cs typeface="Merriweather"/>
                <a:sym typeface="Merriweather"/>
              </a:rPr>
              <a:t> (present as in an inactive form: prosecretin).</a:t>
            </a:r>
            <a:r>
              <a:rPr baseline="30000" lang="en" sz="1900">
                <a:solidFill>
                  <a:srgbClr val="3F3F3F"/>
                </a:solidFill>
                <a:latin typeface="Merriweather"/>
                <a:ea typeface="Merriweather"/>
                <a:cs typeface="Merriweather"/>
                <a:sym typeface="Merriweather"/>
              </a:rPr>
              <a:t>1</a:t>
            </a:r>
            <a:endParaRPr baseline="30000" sz="1900">
              <a:solidFill>
                <a:srgbClr val="3F3F3F"/>
              </a:solidFill>
              <a:latin typeface="Merriweather"/>
              <a:ea typeface="Merriweather"/>
              <a:cs typeface="Merriweather"/>
              <a:sym typeface="Merriweather"/>
            </a:endParaRPr>
          </a:p>
          <a:p>
            <a:pPr indent="-349250" lvl="0" marL="457200" rtl="0" algn="l">
              <a:lnSpc>
                <a:spcPct val="100000"/>
              </a:lnSpc>
              <a:spcBef>
                <a:spcPts val="1000"/>
              </a:spcBef>
              <a:spcAft>
                <a:spcPts val="0"/>
              </a:spcAft>
              <a:buClr>
                <a:srgbClr val="D9EAD3"/>
              </a:buClr>
              <a:buSzPts val="1900"/>
              <a:buFont typeface="Merriweather"/>
              <a:buChar char="●"/>
            </a:pPr>
            <a:r>
              <a:rPr b="1" lang="en" sz="1900">
                <a:solidFill>
                  <a:srgbClr val="3F3F3F"/>
                </a:solidFill>
                <a:highlight>
                  <a:srgbClr val="D9EAD3"/>
                </a:highlight>
                <a:latin typeface="Merriweather"/>
                <a:ea typeface="Merriweather"/>
                <a:cs typeface="Merriweather"/>
                <a:sym typeface="Merriweather"/>
              </a:rPr>
              <a:t>Stimulus:</a:t>
            </a:r>
            <a:r>
              <a:rPr lang="en" sz="1900">
                <a:solidFill>
                  <a:srgbClr val="3F3F3F"/>
                </a:solidFill>
                <a:latin typeface="Merriweather"/>
                <a:ea typeface="Merriweather"/>
                <a:cs typeface="Merriweather"/>
                <a:sym typeface="Merriweather"/>
              </a:rPr>
              <a:t> </a:t>
            </a:r>
            <a:endParaRPr sz="1900">
              <a:solidFill>
                <a:srgbClr val="3F3F3F"/>
              </a:solidFill>
              <a:latin typeface="Merriweather"/>
              <a:ea typeface="Merriweather"/>
              <a:cs typeface="Merriweather"/>
              <a:sym typeface="Merriweather"/>
            </a:endParaRPr>
          </a:p>
          <a:p>
            <a:pPr indent="0" lvl="0" marL="457200" rtl="0" algn="l">
              <a:lnSpc>
                <a:spcPct val="100000"/>
              </a:lnSpc>
              <a:spcBef>
                <a:spcPts val="1000"/>
              </a:spcBef>
              <a:spcAft>
                <a:spcPts val="0"/>
              </a:spcAft>
              <a:buNone/>
            </a:pPr>
            <a:r>
              <a:rPr lang="en" sz="1900">
                <a:solidFill>
                  <a:srgbClr val="3F3F3F"/>
                </a:solidFill>
                <a:latin typeface="Merriweather"/>
                <a:ea typeface="Merriweather"/>
                <a:cs typeface="Merriweather"/>
                <a:sym typeface="Merriweather"/>
              </a:rPr>
              <a:t>Mainly </a:t>
            </a:r>
            <a:r>
              <a:rPr b="1" lang="en" sz="1900">
                <a:solidFill>
                  <a:srgbClr val="3F3F3F"/>
                </a:solidFill>
                <a:latin typeface="Merriweather"/>
                <a:ea typeface="Merriweather"/>
                <a:cs typeface="Merriweather"/>
                <a:sym typeface="Merriweather"/>
              </a:rPr>
              <a:t>acid chyme</a:t>
            </a:r>
            <a:r>
              <a:rPr lang="en" sz="1900">
                <a:solidFill>
                  <a:srgbClr val="3F3F3F"/>
                </a:solidFill>
                <a:latin typeface="Merriweather"/>
                <a:ea typeface="Merriweather"/>
                <a:cs typeface="Merriweather"/>
                <a:sym typeface="Merriweather"/>
              </a:rPr>
              <a:t> with pH </a:t>
            </a:r>
            <a:r>
              <a:rPr lang="en" sz="1900">
                <a:solidFill>
                  <a:srgbClr val="93C47D"/>
                </a:solidFill>
                <a:latin typeface="Merriweather"/>
                <a:ea typeface="Merriweather"/>
                <a:cs typeface="Merriweather"/>
                <a:sym typeface="Merriweather"/>
              </a:rPr>
              <a:t>less</a:t>
            </a:r>
            <a:r>
              <a:rPr lang="en" sz="1900">
                <a:solidFill>
                  <a:srgbClr val="3F3F3F"/>
                </a:solidFill>
                <a:latin typeface="Merriweather"/>
                <a:ea typeface="Merriweather"/>
                <a:cs typeface="Merriweather"/>
                <a:sym typeface="Merriweather"/>
              </a:rPr>
              <a:t> </a:t>
            </a:r>
            <a:r>
              <a:rPr lang="en" sz="1900">
                <a:solidFill>
                  <a:srgbClr val="93C47D"/>
                </a:solidFill>
                <a:latin typeface="Merriweather"/>
                <a:ea typeface="Merriweather"/>
                <a:cs typeface="Merriweather"/>
                <a:sym typeface="Merriweather"/>
              </a:rPr>
              <a:t>than</a:t>
            </a:r>
            <a:r>
              <a:rPr lang="en" sz="1900">
                <a:solidFill>
                  <a:srgbClr val="3F3F3F"/>
                </a:solidFill>
                <a:latin typeface="Merriweather"/>
                <a:ea typeface="Merriweather"/>
                <a:cs typeface="Merriweather"/>
                <a:sym typeface="Merriweather"/>
              </a:rPr>
              <a:t> </a:t>
            </a:r>
            <a:r>
              <a:rPr b="1" lang="en" sz="1900">
                <a:solidFill>
                  <a:srgbClr val="93C47D"/>
                </a:solidFill>
                <a:latin typeface="Merriweather"/>
                <a:ea typeface="Merriweather"/>
                <a:cs typeface="Merriweather"/>
                <a:sym typeface="Merriweather"/>
              </a:rPr>
              <a:t>4.5-</a:t>
            </a:r>
            <a:r>
              <a:rPr b="1" lang="en" sz="1900">
                <a:solidFill>
                  <a:srgbClr val="674EA7"/>
                </a:solidFill>
                <a:latin typeface="Merriweather"/>
                <a:ea typeface="Merriweather"/>
                <a:cs typeface="Merriweather"/>
                <a:sym typeface="Merriweather"/>
              </a:rPr>
              <a:t>5.0</a:t>
            </a:r>
            <a:r>
              <a:rPr lang="en" sz="1900">
                <a:solidFill>
                  <a:srgbClr val="3F3F3F"/>
                </a:solidFill>
                <a:latin typeface="Merriweather"/>
                <a:ea typeface="Merriweather"/>
                <a:cs typeface="Merriweather"/>
                <a:sym typeface="Merriweather"/>
              </a:rPr>
              <a:t> in the duodenum.</a:t>
            </a:r>
            <a:endParaRPr sz="1900">
              <a:solidFill>
                <a:srgbClr val="3F3F3F"/>
              </a:solidFill>
              <a:latin typeface="Merriweather"/>
              <a:ea typeface="Merriweather"/>
              <a:cs typeface="Merriweather"/>
              <a:sym typeface="Merriweather"/>
            </a:endParaRPr>
          </a:p>
          <a:p>
            <a:pPr indent="0" lvl="0" marL="0" rtl="0" algn="ctr">
              <a:lnSpc>
                <a:spcPct val="100000"/>
              </a:lnSpc>
              <a:spcBef>
                <a:spcPts val="1000"/>
              </a:spcBef>
              <a:spcAft>
                <a:spcPts val="0"/>
              </a:spcAft>
              <a:buNone/>
            </a:pPr>
            <a:r>
              <a:t/>
            </a:r>
            <a:endParaRPr sz="2000">
              <a:solidFill>
                <a:srgbClr val="3F3F3F"/>
              </a:solidFill>
              <a:latin typeface="Merriweather"/>
              <a:ea typeface="Merriweather"/>
              <a:cs typeface="Merriweather"/>
              <a:sym typeface="Merriweather"/>
            </a:endParaRPr>
          </a:p>
        </p:txBody>
      </p:sp>
      <p:sp>
        <p:nvSpPr>
          <p:cNvPr id="264" name="Google Shape;264;p19"/>
          <p:cNvSpPr txBox="1"/>
          <p:nvPr/>
        </p:nvSpPr>
        <p:spPr>
          <a:xfrm>
            <a:off x="9179650" y="7391413"/>
            <a:ext cx="4622700" cy="774600"/>
          </a:xfrm>
          <a:prstGeom prst="rect">
            <a:avLst/>
          </a:prstGeom>
          <a:solidFill>
            <a:srgbClr val="93C47D"/>
          </a:solidFill>
          <a:ln>
            <a:noFill/>
          </a:ln>
        </p:spPr>
        <p:txBody>
          <a:bodyPr anchorCtr="0" anchor="ctr" bIns="45700" lIns="0" spcFirstLastPara="1" rIns="91425" wrap="square" tIns="45700">
            <a:noAutofit/>
          </a:bodyPr>
          <a:lstStyle/>
          <a:p>
            <a:pPr indent="0" lvl="0" marL="0" rtl="0" algn="ctr">
              <a:spcBef>
                <a:spcPts val="0"/>
              </a:spcBef>
              <a:spcAft>
                <a:spcPts val="0"/>
              </a:spcAft>
              <a:buClr>
                <a:srgbClr val="FFFFFF"/>
              </a:buClr>
              <a:buSzPts val="1400"/>
              <a:buFont typeface="Arial"/>
              <a:buNone/>
            </a:pPr>
            <a:r>
              <a:rPr b="1" lang="en" sz="3000">
                <a:solidFill>
                  <a:srgbClr val="FFFFFF"/>
                </a:solidFill>
                <a:latin typeface="Merriweather"/>
                <a:ea typeface="Merriweather"/>
                <a:cs typeface="Merriweather"/>
                <a:sym typeface="Merriweather"/>
              </a:rPr>
              <a:t>Cholecystokinin</a:t>
            </a:r>
            <a:r>
              <a:rPr b="1" baseline="30000" lang="en" sz="3000">
                <a:solidFill>
                  <a:srgbClr val="FFFFFF"/>
                </a:solidFill>
                <a:latin typeface="Merriweather"/>
                <a:ea typeface="Merriweather"/>
                <a:cs typeface="Merriweather"/>
                <a:sym typeface="Merriweather"/>
              </a:rPr>
              <a:t>2</a:t>
            </a:r>
            <a:endParaRPr baseline="30000" sz="3000">
              <a:solidFill>
                <a:srgbClr val="FFFFFF"/>
              </a:solidFill>
              <a:latin typeface="Merriweather"/>
              <a:ea typeface="Merriweather"/>
              <a:cs typeface="Merriweather"/>
              <a:sym typeface="Merriweather"/>
            </a:endParaRPr>
          </a:p>
        </p:txBody>
      </p:sp>
      <p:sp>
        <p:nvSpPr>
          <p:cNvPr id="265" name="Google Shape;265;p19"/>
          <p:cNvSpPr/>
          <p:nvPr/>
        </p:nvSpPr>
        <p:spPr>
          <a:xfrm>
            <a:off x="9179650" y="8265750"/>
            <a:ext cx="4622700" cy="49158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t" bIns="45700" lIns="91425" spcFirstLastPara="1" rIns="91425" wrap="square" tIns="45700">
            <a:noAutofit/>
          </a:bodyPr>
          <a:lstStyle/>
          <a:p>
            <a:pPr indent="0" lvl="0" marL="0" rtl="0" algn="ctr">
              <a:lnSpc>
                <a:spcPct val="100000"/>
              </a:lnSpc>
              <a:spcBef>
                <a:spcPts val="1000"/>
              </a:spcBef>
              <a:spcAft>
                <a:spcPts val="0"/>
              </a:spcAft>
              <a:buNone/>
            </a:pPr>
            <a:r>
              <a:rPr lang="en" sz="2000">
                <a:solidFill>
                  <a:srgbClr val="3F3F3F"/>
                </a:solidFill>
                <a:latin typeface="Merriweather"/>
                <a:ea typeface="Merriweather"/>
                <a:cs typeface="Merriweather"/>
                <a:sym typeface="Merriweather"/>
              </a:rPr>
              <a:t>Stimulates a marked increase in enzyme secretion by stimulating the </a:t>
            </a:r>
            <a:r>
              <a:rPr b="1" i="1" lang="en" sz="2000">
                <a:solidFill>
                  <a:srgbClr val="3F3F3F"/>
                </a:solidFill>
                <a:latin typeface="Merriweather"/>
                <a:ea typeface="Merriweather"/>
                <a:cs typeface="Merriweather"/>
                <a:sym typeface="Merriweather"/>
              </a:rPr>
              <a:t>acinar cells</a:t>
            </a:r>
            <a:r>
              <a:rPr lang="en" sz="2000">
                <a:solidFill>
                  <a:srgbClr val="3F3F3F"/>
                </a:solidFill>
                <a:latin typeface="Merriweather"/>
                <a:ea typeface="Merriweather"/>
                <a:cs typeface="Merriweather"/>
                <a:sym typeface="Merriweather"/>
              </a:rPr>
              <a:t>.</a:t>
            </a:r>
            <a:endParaRPr sz="2000">
              <a:solidFill>
                <a:srgbClr val="3F3F3F"/>
              </a:solidFill>
              <a:latin typeface="Merriweather"/>
              <a:ea typeface="Merriweather"/>
              <a:cs typeface="Merriweather"/>
              <a:sym typeface="Merriweather"/>
            </a:endParaRPr>
          </a:p>
          <a:p>
            <a:pPr indent="-355600" lvl="0" marL="457200" rtl="0" algn="l">
              <a:lnSpc>
                <a:spcPct val="100000"/>
              </a:lnSpc>
              <a:spcBef>
                <a:spcPts val="1000"/>
              </a:spcBef>
              <a:spcAft>
                <a:spcPts val="0"/>
              </a:spcAft>
              <a:buClr>
                <a:srgbClr val="D0E0E3"/>
              </a:buClr>
              <a:buSzPts val="2000"/>
              <a:buFont typeface="Merriweather"/>
              <a:buChar char="●"/>
            </a:pPr>
            <a:r>
              <a:rPr lang="en" sz="2000">
                <a:solidFill>
                  <a:srgbClr val="45818E"/>
                </a:solidFill>
                <a:latin typeface="Merriweather"/>
                <a:ea typeface="Merriweather"/>
                <a:cs typeface="Merriweather"/>
                <a:sym typeface="Merriweather"/>
              </a:rPr>
              <a:t>A 33-amino acid polypeptide.</a:t>
            </a:r>
            <a:endParaRPr sz="2000">
              <a:solidFill>
                <a:srgbClr val="45818E"/>
              </a:solidFill>
              <a:latin typeface="Merriweather"/>
              <a:ea typeface="Merriweather"/>
              <a:cs typeface="Merriweather"/>
              <a:sym typeface="Merriweather"/>
            </a:endParaRPr>
          </a:p>
          <a:p>
            <a:pPr indent="-355600" lvl="0" marL="457200" rtl="0" algn="l">
              <a:lnSpc>
                <a:spcPct val="100000"/>
              </a:lnSpc>
              <a:spcBef>
                <a:spcPts val="0"/>
              </a:spcBef>
              <a:spcAft>
                <a:spcPts val="0"/>
              </a:spcAft>
              <a:buClr>
                <a:srgbClr val="D9EAD3"/>
              </a:buClr>
              <a:buSzPts val="2000"/>
              <a:buFont typeface="Merriweather"/>
              <a:buChar char="●"/>
            </a:pPr>
            <a:r>
              <a:rPr b="1" lang="en" sz="2000">
                <a:solidFill>
                  <a:srgbClr val="3F3F3F"/>
                </a:solidFill>
                <a:highlight>
                  <a:srgbClr val="D9EAD3"/>
                </a:highlight>
                <a:latin typeface="Merriweather"/>
                <a:ea typeface="Merriweather"/>
                <a:cs typeface="Merriweather"/>
                <a:sym typeface="Merriweather"/>
              </a:rPr>
              <a:t>Release:</a:t>
            </a:r>
            <a:r>
              <a:rPr lang="en" sz="2000">
                <a:solidFill>
                  <a:srgbClr val="3F3F3F"/>
                </a:solidFill>
                <a:latin typeface="Merriweather"/>
                <a:ea typeface="Merriweather"/>
                <a:cs typeface="Merriweather"/>
                <a:sym typeface="Merriweather"/>
              </a:rPr>
              <a:t>  </a:t>
            </a:r>
            <a:endParaRPr sz="2000">
              <a:solidFill>
                <a:srgbClr val="3F3F3F"/>
              </a:solidFill>
              <a:latin typeface="Merriweather"/>
              <a:ea typeface="Merriweather"/>
              <a:cs typeface="Merriweather"/>
              <a:sym typeface="Merriweather"/>
            </a:endParaRPr>
          </a:p>
          <a:p>
            <a:pPr indent="0" lvl="0" marL="457200" rtl="0" algn="l">
              <a:lnSpc>
                <a:spcPct val="100000"/>
              </a:lnSpc>
              <a:spcBef>
                <a:spcPts val="1000"/>
              </a:spcBef>
              <a:spcAft>
                <a:spcPts val="0"/>
              </a:spcAft>
              <a:buNone/>
            </a:pPr>
            <a:r>
              <a:rPr lang="en" sz="2000">
                <a:solidFill>
                  <a:srgbClr val="3F3F3F"/>
                </a:solidFill>
                <a:latin typeface="Merriweather"/>
                <a:ea typeface="Merriweather"/>
                <a:cs typeface="Merriweather"/>
                <a:sym typeface="Merriweather"/>
              </a:rPr>
              <a:t>From enteroendocrine “</a:t>
            </a:r>
            <a:r>
              <a:rPr b="1" lang="en" sz="2000">
                <a:solidFill>
                  <a:srgbClr val="3F3F3F"/>
                </a:solidFill>
                <a:latin typeface="Merriweather"/>
                <a:ea typeface="Merriweather"/>
                <a:cs typeface="Merriweather"/>
                <a:sym typeface="Merriweather"/>
              </a:rPr>
              <a:t>I</a:t>
            </a:r>
            <a:r>
              <a:rPr lang="en" sz="2000">
                <a:solidFill>
                  <a:srgbClr val="3F3F3F"/>
                </a:solidFill>
                <a:latin typeface="Merriweather"/>
                <a:ea typeface="Merriweather"/>
                <a:cs typeface="Merriweather"/>
                <a:sym typeface="Merriweather"/>
              </a:rPr>
              <a:t>” cells in the mucosa of the</a:t>
            </a:r>
            <a:r>
              <a:rPr lang="en" sz="2000">
                <a:solidFill>
                  <a:srgbClr val="3F3F3F"/>
                </a:solidFill>
                <a:latin typeface="Merriweather"/>
                <a:ea typeface="Merriweather"/>
                <a:cs typeface="Merriweather"/>
                <a:sym typeface="Merriweather"/>
              </a:rPr>
              <a:t> </a:t>
            </a:r>
            <a:r>
              <a:rPr b="1" lang="en" sz="2000">
                <a:solidFill>
                  <a:srgbClr val="3F3F3F"/>
                </a:solidFill>
                <a:latin typeface="Merriweather"/>
                <a:ea typeface="Merriweather"/>
                <a:cs typeface="Merriweather"/>
                <a:sym typeface="Merriweather"/>
              </a:rPr>
              <a:t>duodenum &amp; upper jejunum</a:t>
            </a:r>
            <a:r>
              <a:rPr lang="en" sz="2000">
                <a:solidFill>
                  <a:srgbClr val="3F3F3F"/>
                </a:solidFill>
                <a:latin typeface="Merriweather"/>
                <a:ea typeface="Merriweather"/>
                <a:cs typeface="Merriweather"/>
                <a:sym typeface="Merriweather"/>
              </a:rPr>
              <a:t>.</a:t>
            </a:r>
            <a:r>
              <a:rPr baseline="30000" lang="en" sz="2000">
                <a:solidFill>
                  <a:srgbClr val="3F3F3F"/>
                </a:solidFill>
                <a:latin typeface="Merriweather"/>
                <a:ea typeface="Merriweather"/>
                <a:cs typeface="Merriweather"/>
                <a:sym typeface="Merriweather"/>
              </a:rPr>
              <a:t>1</a:t>
            </a:r>
            <a:endParaRPr baseline="30000" sz="2000">
              <a:solidFill>
                <a:srgbClr val="3F3F3F"/>
              </a:solidFill>
              <a:latin typeface="Merriweather"/>
              <a:ea typeface="Merriweather"/>
              <a:cs typeface="Merriweather"/>
              <a:sym typeface="Merriweather"/>
            </a:endParaRPr>
          </a:p>
          <a:p>
            <a:pPr indent="-355600" lvl="0" marL="457200" rtl="0" algn="l">
              <a:lnSpc>
                <a:spcPct val="100000"/>
              </a:lnSpc>
              <a:spcBef>
                <a:spcPts val="1000"/>
              </a:spcBef>
              <a:spcAft>
                <a:spcPts val="0"/>
              </a:spcAft>
              <a:buClr>
                <a:srgbClr val="D9EAD3"/>
              </a:buClr>
              <a:buSzPts val="2000"/>
              <a:buFont typeface="Merriweather"/>
              <a:buChar char="●"/>
            </a:pPr>
            <a:r>
              <a:rPr b="1" lang="en" sz="2000">
                <a:solidFill>
                  <a:srgbClr val="3F3F3F"/>
                </a:solidFill>
                <a:highlight>
                  <a:srgbClr val="D9EAD3"/>
                </a:highlight>
                <a:latin typeface="Merriweather"/>
                <a:ea typeface="Merriweather"/>
                <a:cs typeface="Merriweather"/>
                <a:sym typeface="Merriweather"/>
              </a:rPr>
              <a:t>Stimulus:</a:t>
            </a:r>
            <a:r>
              <a:rPr lang="en" sz="2000">
                <a:solidFill>
                  <a:srgbClr val="3F3F3F"/>
                </a:solidFill>
                <a:latin typeface="Merriweather"/>
                <a:ea typeface="Merriweather"/>
                <a:cs typeface="Merriweather"/>
                <a:sym typeface="Merriweather"/>
              </a:rPr>
              <a:t> </a:t>
            </a:r>
            <a:endParaRPr sz="2000">
              <a:solidFill>
                <a:srgbClr val="3F3F3F"/>
              </a:solidFill>
              <a:latin typeface="Merriweather"/>
              <a:ea typeface="Merriweather"/>
              <a:cs typeface="Merriweather"/>
              <a:sym typeface="Merriweather"/>
            </a:endParaRPr>
          </a:p>
          <a:p>
            <a:pPr indent="0" lvl="0" marL="457200" rtl="0" algn="l">
              <a:lnSpc>
                <a:spcPct val="100000"/>
              </a:lnSpc>
              <a:spcBef>
                <a:spcPts val="1000"/>
              </a:spcBef>
              <a:spcAft>
                <a:spcPts val="0"/>
              </a:spcAft>
              <a:buNone/>
            </a:pPr>
            <a:r>
              <a:rPr lang="en" sz="2000">
                <a:solidFill>
                  <a:srgbClr val="3F3F3F"/>
                </a:solidFill>
                <a:latin typeface="Merriweather"/>
                <a:ea typeface="Merriweather"/>
                <a:cs typeface="Merriweather"/>
                <a:sym typeface="Merriweather"/>
              </a:rPr>
              <a:t>By </a:t>
            </a:r>
            <a:r>
              <a:rPr b="1" lang="en" sz="2000">
                <a:solidFill>
                  <a:srgbClr val="3F3F3F"/>
                </a:solidFill>
                <a:latin typeface="Merriweather"/>
                <a:ea typeface="Merriweather"/>
                <a:cs typeface="Merriweather"/>
                <a:sym typeface="Merriweather"/>
              </a:rPr>
              <a:t>proteoses</a:t>
            </a:r>
            <a:r>
              <a:rPr lang="en" sz="2000">
                <a:solidFill>
                  <a:srgbClr val="3F3F3F"/>
                </a:solidFill>
                <a:latin typeface="Merriweather"/>
                <a:ea typeface="Merriweather"/>
                <a:cs typeface="Merriweather"/>
                <a:sym typeface="Merriweather"/>
              </a:rPr>
              <a:t>, </a:t>
            </a:r>
            <a:r>
              <a:rPr b="1" lang="en" sz="2000">
                <a:solidFill>
                  <a:srgbClr val="3F3F3F"/>
                </a:solidFill>
                <a:latin typeface="Merriweather"/>
                <a:ea typeface="Merriweather"/>
                <a:cs typeface="Merriweather"/>
                <a:sym typeface="Merriweather"/>
              </a:rPr>
              <a:t>peptones</a:t>
            </a:r>
            <a:r>
              <a:rPr lang="en" sz="2000">
                <a:solidFill>
                  <a:srgbClr val="3F3F3F"/>
                </a:solidFill>
                <a:latin typeface="Merriweather"/>
                <a:ea typeface="Merriweather"/>
                <a:cs typeface="Merriweather"/>
                <a:sym typeface="Merriweather"/>
              </a:rPr>
              <a:t> (products of partial protein digestion) &amp; </a:t>
            </a:r>
            <a:r>
              <a:rPr b="1" lang="en" sz="2000">
                <a:solidFill>
                  <a:srgbClr val="3F3F3F"/>
                </a:solidFill>
                <a:latin typeface="Merriweather"/>
                <a:ea typeface="Merriweather"/>
                <a:cs typeface="Merriweather"/>
                <a:sym typeface="Merriweather"/>
              </a:rPr>
              <a:t>long</a:t>
            </a:r>
            <a:r>
              <a:rPr b="1" lang="en" sz="2000">
                <a:solidFill>
                  <a:srgbClr val="3F3F3F"/>
                </a:solidFill>
                <a:latin typeface="Merriweather"/>
                <a:ea typeface="Merriweather"/>
                <a:cs typeface="Merriweather"/>
                <a:sym typeface="Merriweather"/>
              </a:rPr>
              <a:t>-</a:t>
            </a:r>
            <a:r>
              <a:rPr b="1" lang="en" sz="2000">
                <a:solidFill>
                  <a:srgbClr val="3F3F3F"/>
                </a:solidFill>
                <a:latin typeface="Merriweather"/>
                <a:ea typeface="Merriweather"/>
                <a:cs typeface="Merriweather"/>
                <a:sym typeface="Merriweather"/>
              </a:rPr>
              <a:t>chain fatty acids</a:t>
            </a:r>
            <a:r>
              <a:rPr lang="en" sz="2000">
                <a:solidFill>
                  <a:srgbClr val="3F3F3F"/>
                </a:solidFill>
                <a:latin typeface="Merriweather"/>
                <a:ea typeface="Merriweather"/>
                <a:cs typeface="Merriweather"/>
                <a:sym typeface="Merriweather"/>
              </a:rPr>
              <a:t> in the chyme.</a:t>
            </a:r>
            <a:endParaRPr sz="2000">
              <a:solidFill>
                <a:srgbClr val="3F3F3F"/>
              </a:solidFill>
              <a:latin typeface="Merriweather"/>
              <a:ea typeface="Merriweather"/>
              <a:cs typeface="Merriweather"/>
              <a:sym typeface="Merriweather"/>
            </a:endParaRPr>
          </a:p>
          <a:p>
            <a:pPr indent="0" lvl="0" marL="0" rtl="0" algn="ctr">
              <a:lnSpc>
                <a:spcPct val="100000"/>
              </a:lnSpc>
              <a:spcBef>
                <a:spcPts val="1000"/>
              </a:spcBef>
              <a:spcAft>
                <a:spcPts val="0"/>
              </a:spcAft>
              <a:buNone/>
            </a:pPr>
            <a:r>
              <a:t/>
            </a:r>
            <a:endParaRPr sz="2000">
              <a:solidFill>
                <a:srgbClr val="3F3F3F"/>
              </a:solidFill>
              <a:latin typeface="Merriweather"/>
              <a:ea typeface="Merriweather"/>
              <a:cs typeface="Merriweather"/>
              <a:sym typeface="Merriweather"/>
            </a:endParaRPr>
          </a:p>
          <a:p>
            <a:pPr indent="0" lvl="0" marL="0" rtl="0" algn="ctr">
              <a:lnSpc>
                <a:spcPct val="100000"/>
              </a:lnSpc>
              <a:spcBef>
                <a:spcPts val="1000"/>
              </a:spcBef>
              <a:spcAft>
                <a:spcPts val="0"/>
              </a:spcAft>
              <a:buNone/>
            </a:pPr>
            <a:r>
              <a:t/>
            </a:r>
            <a:endParaRPr sz="2000">
              <a:solidFill>
                <a:srgbClr val="3F3F3F"/>
              </a:solidFill>
              <a:latin typeface="Merriweather"/>
              <a:ea typeface="Merriweather"/>
              <a:cs typeface="Merriweather"/>
              <a:sym typeface="Merriweather"/>
            </a:endParaRPr>
          </a:p>
        </p:txBody>
      </p:sp>
      <p:sp>
        <p:nvSpPr>
          <p:cNvPr id="266" name="Google Shape;266;p19"/>
          <p:cNvSpPr txBox="1"/>
          <p:nvPr/>
        </p:nvSpPr>
        <p:spPr>
          <a:xfrm>
            <a:off x="156850" y="13115225"/>
            <a:ext cx="14097000" cy="4031700"/>
          </a:xfrm>
          <a:prstGeom prst="rect">
            <a:avLst/>
          </a:prstGeom>
          <a:noFill/>
          <a:ln>
            <a:noFill/>
          </a:ln>
        </p:spPr>
        <p:txBody>
          <a:bodyPr anchorCtr="0" anchor="t" bIns="91425" lIns="91425" spcFirstLastPara="1" rIns="91425" wrap="square" tIns="91425">
            <a:noAutofit/>
          </a:bodyPr>
          <a:lstStyle/>
          <a:p>
            <a:pPr indent="-349250" lvl="0" marL="457200" rtl="0" algn="l">
              <a:spcBef>
                <a:spcPts val="1000"/>
              </a:spcBef>
              <a:spcAft>
                <a:spcPts val="0"/>
              </a:spcAft>
              <a:buClr>
                <a:srgbClr val="D9EAD3"/>
              </a:buClr>
              <a:buSzPts val="1900"/>
              <a:buFont typeface="Merriweather"/>
              <a:buChar char="★"/>
            </a:pPr>
            <a:r>
              <a:rPr b="1" lang="en" sz="1900">
                <a:highlight>
                  <a:srgbClr val="D9EAD3"/>
                </a:highlight>
                <a:latin typeface="Merriweather"/>
                <a:ea typeface="Merriweather"/>
                <a:cs typeface="Merriweather"/>
                <a:sym typeface="Merriweather"/>
              </a:rPr>
              <a:t>Acetylcholine and cholecystokinin</a:t>
            </a:r>
            <a:r>
              <a:rPr lang="en" sz="1900">
                <a:latin typeface="Merriweather"/>
                <a:ea typeface="Merriweather"/>
                <a:cs typeface="Merriweather"/>
                <a:sym typeface="Merriweather"/>
              </a:rPr>
              <a:t> stimulate the acinar cells of the pancreas, causing production of large quantities of pancreatic digestive enzymes but relatively small quantities of water and electrolytes to go with the enzymes.</a:t>
            </a:r>
            <a:endParaRPr sz="1900">
              <a:latin typeface="Merriweather"/>
              <a:ea typeface="Merriweather"/>
              <a:cs typeface="Merriweather"/>
              <a:sym typeface="Merriweather"/>
            </a:endParaRPr>
          </a:p>
          <a:p>
            <a:pPr indent="0" lvl="0" marL="457200" rtl="0" algn="l">
              <a:spcBef>
                <a:spcPts val="1000"/>
              </a:spcBef>
              <a:spcAft>
                <a:spcPts val="0"/>
              </a:spcAft>
              <a:buNone/>
            </a:pPr>
            <a:r>
              <a:t/>
            </a:r>
            <a:endParaRPr sz="1900">
              <a:latin typeface="Merriweather"/>
              <a:ea typeface="Merriweather"/>
              <a:cs typeface="Merriweather"/>
              <a:sym typeface="Merriweather"/>
            </a:endParaRPr>
          </a:p>
          <a:p>
            <a:pPr indent="-349250" lvl="0" marL="457200" rtl="0" algn="l">
              <a:spcBef>
                <a:spcPts val="1000"/>
              </a:spcBef>
              <a:spcAft>
                <a:spcPts val="0"/>
              </a:spcAft>
              <a:buClr>
                <a:srgbClr val="D9EAD3"/>
              </a:buClr>
              <a:buSzPts val="1900"/>
              <a:buFont typeface="Merriweather"/>
              <a:buChar char="★"/>
            </a:pPr>
            <a:r>
              <a:rPr b="1" lang="en" sz="1900">
                <a:highlight>
                  <a:srgbClr val="D9EAD3"/>
                </a:highlight>
                <a:latin typeface="Merriweather"/>
                <a:ea typeface="Merriweather"/>
                <a:cs typeface="Merriweather"/>
                <a:sym typeface="Merriweather"/>
              </a:rPr>
              <a:t>Secretin</a:t>
            </a:r>
            <a:r>
              <a:rPr lang="en" sz="1900">
                <a:latin typeface="Merriweather"/>
                <a:ea typeface="Merriweather"/>
                <a:cs typeface="Merriweather"/>
                <a:sym typeface="Merriweather"/>
              </a:rPr>
              <a:t> stimulates secretion of large quantities of </a:t>
            </a:r>
            <a:r>
              <a:rPr i="1" lang="en" sz="1900">
                <a:latin typeface="Merriweather"/>
                <a:ea typeface="Merriweather"/>
                <a:cs typeface="Merriweather"/>
                <a:sym typeface="Merriweather"/>
              </a:rPr>
              <a:t>H</a:t>
            </a:r>
            <a:r>
              <a:rPr baseline="-25000" i="1" lang="en" sz="1900">
                <a:latin typeface="Merriweather"/>
                <a:ea typeface="Merriweather"/>
                <a:cs typeface="Merriweather"/>
                <a:sym typeface="Merriweather"/>
              </a:rPr>
              <a:t>2</a:t>
            </a:r>
            <a:r>
              <a:rPr i="1" lang="en" sz="1900">
                <a:latin typeface="Merriweather"/>
                <a:ea typeface="Merriweather"/>
                <a:cs typeface="Merriweather"/>
                <a:sym typeface="Merriweather"/>
              </a:rPr>
              <a:t>O &amp;  </a:t>
            </a:r>
            <a:r>
              <a:rPr i="1" lang="en" sz="1900">
                <a:solidFill>
                  <a:schemeClr val="dk1"/>
                </a:solidFill>
                <a:latin typeface="Merriweather"/>
                <a:ea typeface="Merriweather"/>
                <a:cs typeface="Merriweather"/>
                <a:sym typeface="Merriweather"/>
              </a:rPr>
              <a:t>NaHCO</a:t>
            </a:r>
            <a:r>
              <a:rPr baseline="-25000" i="1" lang="en" sz="1900">
                <a:solidFill>
                  <a:schemeClr val="dk1"/>
                </a:solidFill>
                <a:latin typeface="Merriweather"/>
                <a:ea typeface="Merriweather"/>
                <a:cs typeface="Merriweather"/>
                <a:sym typeface="Merriweather"/>
              </a:rPr>
              <a:t>3  </a:t>
            </a:r>
            <a:r>
              <a:rPr i="1" lang="en" sz="1900">
                <a:solidFill>
                  <a:schemeClr val="dk1"/>
                </a:solidFill>
                <a:latin typeface="Merriweather"/>
                <a:ea typeface="Merriweather"/>
                <a:cs typeface="Merriweather"/>
                <a:sym typeface="Merriweather"/>
              </a:rPr>
              <a:t>solution</a:t>
            </a:r>
            <a:r>
              <a:rPr lang="en" sz="1900">
                <a:solidFill>
                  <a:schemeClr val="dk1"/>
                </a:solidFill>
                <a:latin typeface="Merriweather"/>
                <a:ea typeface="Merriweather"/>
                <a:cs typeface="Merriweather"/>
                <a:sym typeface="Merriweather"/>
              </a:rPr>
              <a:t> by the pancreatic ductal </a:t>
            </a:r>
            <a:r>
              <a:rPr lang="en" sz="1900">
                <a:latin typeface="Merriweather"/>
                <a:ea typeface="Merriweather"/>
                <a:cs typeface="Merriweather"/>
                <a:sym typeface="Merriweather"/>
              </a:rPr>
              <a:t>epithelium.</a:t>
            </a:r>
            <a:endParaRPr sz="1900">
              <a:latin typeface="Merriweather"/>
              <a:ea typeface="Merriweather"/>
              <a:cs typeface="Merriweather"/>
              <a:sym typeface="Merriweather"/>
            </a:endParaRPr>
          </a:p>
          <a:p>
            <a:pPr indent="-349250" lvl="0" marL="457200" rtl="0" algn="l">
              <a:spcBef>
                <a:spcPts val="0"/>
              </a:spcBef>
              <a:spcAft>
                <a:spcPts val="0"/>
              </a:spcAft>
              <a:buClr>
                <a:srgbClr val="D9EAD3"/>
              </a:buClr>
              <a:buSzPts val="1900"/>
              <a:buFont typeface="Merriweather"/>
              <a:buChar char="★"/>
            </a:pPr>
            <a:r>
              <a:t/>
            </a:r>
            <a:endParaRPr sz="1900">
              <a:latin typeface="Merriweather"/>
              <a:ea typeface="Merriweather"/>
              <a:cs typeface="Merriweather"/>
              <a:sym typeface="Merriweather"/>
            </a:endParaRPr>
          </a:p>
          <a:p>
            <a:pPr indent="-349250" lvl="0" marL="457200" rtl="0" algn="l">
              <a:spcBef>
                <a:spcPts val="0"/>
              </a:spcBef>
              <a:spcAft>
                <a:spcPts val="0"/>
              </a:spcAft>
              <a:buClr>
                <a:srgbClr val="D9EAD3"/>
              </a:buClr>
              <a:buSzPts val="1900"/>
              <a:buFont typeface="Merriweather"/>
              <a:buChar char="★"/>
            </a:pPr>
            <a:r>
              <a:rPr b="1" lang="en" sz="1900">
                <a:highlight>
                  <a:srgbClr val="D9EAD3"/>
                </a:highlight>
                <a:latin typeface="Merriweather"/>
                <a:ea typeface="Merriweather"/>
                <a:cs typeface="Merriweather"/>
                <a:sym typeface="Merriweather"/>
              </a:rPr>
              <a:t>Secretin</a:t>
            </a:r>
            <a:r>
              <a:rPr b="1" lang="en" sz="1900">
                <a:latin typeface="Merriweather"/>
                <a:ea typeface="Merriweather"/>
                <a:cs typeface="Merriweather"/>
                <a:sym typeface="Merriweather"/>
              </a:rPr>
              <a:t> </a:t>
            </a:r>
            <a:r>
              <a:rPr lang="en" sz="1900">
                <a:latin typeface="Merriweather"/>
                <a:ea typeface="Merriweather"/>
                <a:cs typeface="Merriweather"/>
                <a:sym typeface="Merriweather"/>
              </a:rPr>
              <a:t>Causes the pancreas to secrete large quantities of fluid containing a high concentration of HCO</a:t>
            </a:r>
            <a:r>
              <a:rPr baseline="-25000" lang="en" sz="1900">
                <a:latin typeface="Merriweather"/>
                <a:ea typeface="Merriweather"/>
                <a:cs typeface="Merriweather"/>
                <a:sym typeface="Merriweather"/>
              </a:rPr>
              <a:t>3</a:t>
            </a:r>
            <a:r>
              <a:rPr baseline="30000" lang="en" sz="1900">
                <a:latin typeface="Merriweather"/>
                <a:ea typeface="Merriweather"/>
                <a:cs typeface="Merriweather"/>
                <a:sym typeface="Merriweather"/>
              </a:rPr>
              <a:t>- </a:t>
            </a:r>
            <a:r>
              <a:rPr lang="en" sz="1900">
                <a:latin typeface="Merriweather"/>
                <a:ea typeface="Merriweather"/>
                <a:cs typeface="Merriweather"/>
                <a:sym typeface="Merriweather"/>
              </a:rPr>
              <a:t> (up to 145 mEq/L = ~5X normal) but a low concentration of Cl-. </a:t>
            </a:r>
            <a:endParaRPr sz="1900">
              <a:latin typeface="Merriweather"/>
              <a:ea typeface="Merriweather"/>
              <a:cs typeface="Merriweather"/>
              <a:sym typeface="Merriweather"/>
            </a:endParaRPr>
          </a:p>
          <a:p>
            <a:pPr indent="0" lvl="0" marL="457200" rtl="0" algn="ctr">
              <a:spcBef>
                <a:spcPts val="1000"/>
              </a:spcBef>
              <a:spcAft>
                <a:spcPts val="0"/>
              </a:spcAft>
              <a:buNone/>
            </a:pPr>
            <a:r>
              <a:rPr b="1" lang="en" sz="1900">
                <a:solidFill>
                  <a:srgbClr val="38761D"/>
                </a:solidFill>
                <a:latin typeface="Merriweather"/>
                <a:ea typeface="Merriweather"/>
                <a:cs typeface="Merriweather"/>
                <a:sym typeface="Merriweather"/>
              </a:rPr>
              <a:t>HCl</a:t>
            </a:r>
            <a:r>
              <a:rPr b="1" i="1" lang="en" sz="1900">
                <a:latin typeface="Merriweather"/>
                <a:ea typeface="Merriweather"/>
                <a:cs typeface="Merriweather"/>
                <a:sym typeface="Merriweather"/>
              </a:rPr>
              <a:t> + </a:t>
            </a:r>
            <a:r>
              <a:rPr b="1" i="1" lang="en" sz="1900">
                <a:solidFill>
                  <a:srgbClr val="38761D"/>
                </a:solidFill>
                <a:latin typeface="Merriweather"/>
                <a:ea typeface="Merriweather"/>
                <a:cs typeface="Merriweather"/>
                <a:sym typeface="Merriweather"/>
              </a:rPr>
              <a:t>NaHCO</a:t>
            </a:r>
            <a:r>
              <a:rPr b="1" baseline="-25000" i="1" lang="en" sz="1900">
                <a:solidFill>
                  <a:srgbClr val="38761D"/>
                </a:solidFill>
                <a:latin typeface="Merriweather"/>
                <a:ea typeface="Merriweather"/>
                <a:cs typeface="Merriweather"/>
                <a:sym typeface="Merriweather"/>
              </a:rPr>
              <a:t>3</a:t>
            </a:r>
            <a:r>
              <a:rPr b="1" i="1" lang="en" sz="1900">
                <a:solidFill>
                  <a:schemeClr val="dk1"/>
                </a:solidFill>
                <a:latin typeface="Merriweather"/>
                <a:ea typeface="Merriweather"/>
                <a:cs typeface="Merriweather"/>
                <a:sym typeface="Merriweather"/>
              </a:rPr>
              <a:t> ➔ </a:t>
            </a:r>
            <a:r>
              <a:rPr b="1" i="1" lang="en" sz="1900">
                <a:solidFill>
                  <a:srgbClr val="38761D"/>
                </a:solidFill>
                <a:latin typeface="Merriweather"/>
                <a:ea typeface="Merriweather"/>
                <a:cs typeface="Merriweather"/>
                <a:sym typeface="Merriweather"/>
              </a:rPr>
              <a:t>NaCl</a:t>
            </a:r>
            <a:r>
              <a:rPr b="1" i="1" lang="en" sz="1900">
                <a:solidFill>
                  <a:schemeClr val="dk1"/>
                </a:solidFill>
                <a:latin typeface="Merriweather"/>
                <a:ea typeface="Merriweather"/>
                <a:cs typeface="Merriweather"/>
                <a:sym typeface="Merriweather"/>
              </a:rPr>
              <a:t> + </a:t>
            </a:r>
            <a:r>
              <a:rPr b="1" i="1" lang="en" sz="1900">
                <a:solidFill>
                  <a:srgbClr val="38761D"/>
                </a:solidFill>
                <a:latin typeface="Merriweather"/>
                <a:ea typeface="Merriweather"/>
                <a:cs typeface="Merriweather"/>
                <a:sym typeface="Merriweather"/>
              </a:rPr>
              <a:t>H2CO</a:t>
            </a:r>
            <a:r>
              <a:rPr b="1" baseline="-25000" i="1" lang="en" sz="1900">
                <a:solidFill>
                  <a:srgbClr val="38761D"/>
                </a:solidFill>
                <a:latin typeface="Merriweather"/>
                <a:ea typeface="Merriweather"/>
                <a:cs typeface="Merriweather"/>
                <a:sym typeface="Merriweather"/>
              </a:rPr>
              <a:t>3</a:t>
            </a:r>
            <a:r>
              <a:rPr b="1" baseline="-25000" i="1" lang="en" sz="1900">
                <a:solidFill>
                  <a:schemeClr val="dk1"/>
                </a:solidFill>
                <a:latin typeface="Merriweather"/>
                <a:ea typeface="Merriweather"/>
                <a:cs typeface="Merriweather"/>
                <a:sym typeface="Merriweather"/>
              </a:rPr>
              <a:t> </a:t>
            </a:r>
            <a:r>
              <a:rPr b="1" i="1" lang="en" sz="1900">
                <a:solidFill>
                  <a:schemeClr val="dk1"/>
                </a:solidFill>
                <a:latin typeface="Merriweather"/>
                <a:ea typeface="Merriweather"/>
                <a:cs typeface="Merriweather"/>
                <a:sym typeface="Merriweather"/>
              </a:rPr>
              <a:t> </a:t>
            </a:r>
            <a:r>
              <a:rPr lang="en" sz="1900">
                <a:solidFill>
                  <a:srgbClr val="93C47D"/>
                </a:solidFill>
                <a:latin typeface="Merriweather"/>
                <a:ea typeface="Merriweather"/>
                <a:cs typeface="Merriweather"/>
                <a:sym typeface="Merriweather"/>
              </a:rPr>
              <a:t>(</a:t>
            </a:r>
            <a:r>
              <a:rPr b="1" i="1" lang="en" sz="1900">
                <a:solidFill>
                  <a:srgbClr val="93C47D"/>
                </a:solidFill>
                <a:latin typeface="Merriweather"/>
                <a:ea typeface="Merriweather"/>
                <a:cs typeface="Merriweather"/>
                <a:sym typeface="Merriweather"/>
              </a:rPr>
              <a:t>H2CO</a:t>
            </a:r>
            <a:r>
              <a:rPr b="1" baseline="-25000" i="1" lang="en" sz="1900">
                <a:solidFill>
                  <a:srgbClr val="93C47D"/>
                </a:solidFill>
                <a:latin typeface="Merriweather"/>
                <a:ea typeface="Merriweather"/>
                <a:cs typeface="Merriweather"/>
                <a:sym typeface="Merriweather"/>
              </a:rPr>
              <a:t>3</a:t>
            </a:r>
            <a:r>
              <a:rPr lang="en" sz="1900">
                <a:solidFill>
                  <a:srgbClr val="93C47D"/>
                </a:solidFill>
                <a:latin typeface="Merriweather"/>
                <a:ea typeface="Merriweather"/>
                <a:cs typeface="Merriweather"/>
                <a:sym typeface="Merriweather"/>
              </a:rPr>
              <a:t> dissociates into CO2 and H2O).</a:t>
            </a:r>
            <a:endParaRPr sz="1900">
              <a:solidFill>
                <a:srgbClr val="93C47D"/>
              </a:solidFill>
              <a:latin typeface="Merriweather"/>
              <a:ea typeface="Merriweather"/>
              <a:cs typeface="Merriweather"/>
              <a:sym typeface="Merriweather"/>
            </a:endParaRPr>
          </a:p>
          <a:p>
            <a:pPr indent="0" lvl="0" marL="457200" rtl="0" algn="ctr">
              <a:spcBef>
                <a:spcPts val="1000"/>
              </a:spcBef>
              <a:spcAft>
                <a:spcPts val="0"/>
              </a:spcAft>
              <a:buNone/>
            </a:pPr>
            <a:r>
              <a:t/>
            </a:r>
            <a:endParaRPr sz="1900">
              <a:solidFill>
                <a:schemeClr val="dk1"/>
              </a:solidFill>
              <a:latin typeface="Merriweather"/>
              <a:ea typeface="Merriweather"/>
              <a:cs typeface="Merriweather"/>
              <a:sym typeface="Merriweather"/>
            </a:endParaRPr>
          </a:p>
          <a:p>
            <a:pPr indent="-349250" lvl="0" marL="457200" rtl="0" algn="l">
              <a:spcBef>
                <a:spcPts val="1000"/>
              </a:spcBef>
              <a:spcAft>
                <a:spcPts val="0"/>
              </a:spcAft>
              <a:buClr>
                <a:srgbClr val="D9EAD3"/>
              </a:buClr>
              <a:buSzPts val="1900"/>
              <a:buFont typeface="Merriweather"/>
              <a:buChar char="★"/>
            </a:pPr>
            <a:r>
              <a:rPr b="1" lang="en" sz="1900">
                <a:highlight>
                  <a:srgbClr val="D9EAD3"/>
                </a:highlight>
                <a:latin typeface="Merriweather"/>
                <a:ea typeface="Merriweather"/>
                <a:cs typeface="Merriweather"/>
                <a:sym typeface="Merriweather"/>
              </a:rPr>
              <a:t>Cholecystokinin</a:t>
            </a:r>
            <a:r>
              <a:rPr lang="en" sz="1900">
                <a:latin typeface="Merriweather"/>
                <a:ea typeface="Merriweather"/>
                <a:cs typeface="Merriweather"/>
                <a:sym typeface="Merriweather"/>
              </a:rPr>
              <a:t> effect is similar to that caused by vagal stimulation but even more pronounced, accounting for </a:t>
            </a:r>
            <a:r>
              <a:rPr lang="en" sz="1900">
                <a:highlight>
                  <a:srgbClr val="D9EAD3"/>
                </a:highlight>
                <a:latin typeface="Merriweather"/>
                <a:ea typeface="Merriweather"/>
                <a:cs typeface="Merriweather"/>
                <a:sym typeface="Merriweather"/>
              </a:rPr>
              <a:t>70-80%</a:t>
            </a:r>
            <a:r>
              <a:rPr lang="en" sz="1900">
                <a:latin typeface="Merriweather"/>
                <a:ea typeface="Merriweather"/>
                <a:cs typeface="Merriweather"/>
                <a:sym typeface="Merriweather"/>
              </a:rPr>
              <a:t> of the total secretion of the pancreatic digestive enzymes after a meal.</a:t>
            </a:r>
            <a:r>
              <a:rPr baseline="30000" lang="en" sz="1900">
                <a:latin typeface="Merriweather"/>
                <a:ea typeface="Merriweather"/>
                <a:cs typeface="Merriweather"/>
                <a:sym typeface="Merriweather"/>
              </a:rPr>
              <a:t>3</a:t>
            </a:r>
            <a:endParaRPr baseline="30000" sz="1900">
              <a:latin typeface="Merriweather"/>
              <a:ea typeface="Merriweather"/>
              <a:cs typeface="Merriweather"/>
              <a:sym typeface="Merriweather"/>
            </a:endParaRPr>
          </a:p>
        </p:txBody>
      </p:sp>
      <p:sp>
        <p:nvSpPr>
          <p:cNvPr id="267" name="Google Shape;267;p19"/>
          <p:cNvSpPr/>
          <p:nvPr/>
        </p:nvSpPr>
        <p:spPr>
          <a:xfrm>
            <a:off x="203700" y="8265750"/>
            <a:ext cx="3652800" cy="49158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t" bIns="45700" lIns="91425" spcFirstLastPara="1" rIns="91425" wrap="square" tIns="45700">
            <a:noAutofit/>
          </a:bodyPr>
          <a:lstStyle/>
          <a:p>
            <a:pPr indent="0" lvl="0" marL="0" rtl="0" algn="ctr">
              <a:lnSpc>
                <a:spcPct val="100000"/>
              </a:lnSpc>
              <a:spcBef>
                <a:spcPts val="1000"/>
              </a:spcBef>
              <a:spcAft>
                <a:spcPts val="0"/>
              </a:spcAft>
              <a:buNone/>
            </a:pPr>
            <a:r>
              <a:rPr lang="en" sz="2000">
                <a:solidFill>
                  <a:srgbClr val="3F3F3F"/>
                </a:solidFill>
                <a:latin typeface="Merriweather"/>
                <a:ea typeface="Merriweather"/>
                <a:cs typeface="Merriweather"/>
                <a:sym typeface="Merriweather"/>
              </a:rPr>
              <a:t>Stimulation through Ach on </a:t>
            </a:r>
            <a:r>
              <a:rPr b="1" i="1" lang="en" sz="2000">
                <a:solidFill>
                  <a:srgbClr val="3F3F3F"/>
                </a:solidFill>
                <a:latin typeface="Merriweather"/>
                <a:ea typeface="Merriweather"/>
                <a:cs typeface="Merriweather"/>
                <a:sym typeface="Merriweather"/>
              </a:rPr>
              <a:t>acinar cells</a:t>
            </a:r>
            <a:r>
              <a:rPr lang="en" sz="2000">
                <a:solidFill>
                  <a:srgbClr val="3F3F3F"/>
                </a:solidFill>
                <a:latin typeface="Merriweather"/>
                <a:ea typeface="Merriweather"/>
                <a:cs typeface="Merriweather"/>
                <a:sym typeface="Merriweather"/>
              </a:rPr>
              <a:t>, results in increase in enzyme secretion and </a:t>
            </a:r>
            <a:r>
              <a:rPr b="1" lang="en" sz="2200">
                <a:solidFill>
                  <a:srgbClr val="93C47D"/>
                </a:solidFill>
                <a:latin typeface="Merriweather"/>
                <a:ea typeface="Merriweather"/>
                <a:cs typeface="Merriweather"/>
                <a:sym typeface="Merriweather"/>
              </a:rPr>
              <a:t>HCO</a:t>
            </a:r>
            <a:r>
              <a:rPr b="1" baseline="-25000" lang="en" sz="2200">
                <a:solidFill>
                  <a:srgbClr val="93C47D"/>
                </a:solidFill>
                <a:latin typeface="Merriweather"/>
                <a:ea typeface="Merriweather"/>
                <a:cs typeface="Merriweather"/>
                <a:sym typeface="Merriweather"/>
              </a:rPr>
              <a:t>3</a:t>
            </a:r>
            <a:r>
              <a:rPr b="1" baseline="30000" lang="en" sz="2200">
                <a:solidFill>
                  <a:srgbClr val="93C47D"/>
                </a:solidFill>
                <a:latin typeface="Merriweather"/>
                <a:ea typeface="Merriweather"/>
                <a:cs typeface="Merriweather"/>
                <a:sym typeface="Merriweather"/>
              </a:rPr>
              <a:t>-</a:t>
            </a:r>
            <a:r>
              <a:rPr lang="en" sz="2000">
                <a:solidFill>
                  <a:srgbClr val="3F3F3F"/>
                </a:solidFill>
                <a:latin typeface="Merriweather"/>
                <a:ea typeface="Merriweather"/>
                <a:cs typeface="Merriweather"/>
                <a:sym typeface="Merriweather"/>
              </a:rPr>
              <a:t>.</a:t>
            </a:r>
            <a:endParaRPr sz="2000">
              <a:solidFill>
                <a:srgbClr val="3F3F3F"/>
              </a:solidFill>
              <a:latin typeface="Merriweather"/>
              <a:ea typeface="Merriweather"/>
              <a:cs typeface="Merriweather"/>
              <a:sym typeface="Merriweather"/>
            </a:endParaRPr>
          </a:p>
          <a:p>
            <a:pPr indent="0" lvl="0" marL="0" rtl="0" algn="ctr">
              <a:lnSpc>
                <a:spcPct val="100000"/>
              </a:lnSpc>
              <a:spcBef>
                <a:spcPts val="1000"/>
              </a:spcBef>
              <a:spcAft>
                <a:spcPts val="0"/>
              </a:spcAft>
              <a:buNone/>
            </a:pPr>
            <a:r>
              <a:rPr b="1" lang="en" sz="2000">
                <a:solidFill>
                  <a:srgbClr val="3F3F3F"/>
                </a:solidFill>
                <a:latin typeface="Merriweather"/>
                <a:ea typeface="Merriweather"/>
                <a:cs typeface="Merriweather"/>
                <a:sym typeface="Merriweather"/>
              </a:rPr>
              <a:t>Acetylcholine:</a:t>
            </a:r>
            <a:endParaRPr sz="2000">
              <a:solidFill>
                <a:srgbClr val="3F3F3F"/>
              </a:solidFill>
              <a:latin typeface="Merriweather"/>
              <a:ea typeface="Merriweather"/>
              <a:cs typeface="Merriweather"/>
              <a:sym typeface="Merriweather"/>
            </a:endParaRPr>
          </a:p>
          <a:p>
            <a:pPr indent="-355600" lvl="0" marL="457200" rtl="0" algn="l">
              <a:lnSpc>
                <a:spcPct val="100000"/>
              </a:lnSpc>
              <a:spcBef>
                <a:spcPts val="1000"/>
              </a:spcBef>
              <a:spcAft>
                <a:spcPts val="0"/>
              </a:spcAft>
              <a:buClr>
                <a:srgbClr val="D9EAD3"/>
              </a:buClr>
              <a:buSzPts val="2000"/>
              <a:buFont typeface="Merriweather"/>
              <a:buChar char="●"/>
            </a:pPr>
            <a:r>
              <a:rPr b="1" lang="en" sz="2000">
                <a:highlight>
                  <a:srgbClr val="D9EAD3"/>
                </a:highlight>
                <a:latin typeface="Merriweather"/>
                <a:ea typeface="Merriweather"/>
                <a:cs typeface="Merriweather"/>
                <a:sym typeface="Merriweather"/>
              </a:rPr>
              <a:t>Released</a:t>
            </a:r>
            <a:r>
              <a:rPr lang="en" sz="2000">
                <a:highlight>
                  <a:srgbClr val="D9EAD3"/>
                </a:highlight>
                <a:latin typeface="Merriweather"/>
                <a:ea typeface="Merriweather"/>
                <a:cs typeface="Merriweather"/>
                <a:sym typeface="Merriweather"/>
              </a:rPr>
              <a:t>:</a:t>
            </a:r>
            <a:r>
              <a:rPr lang="en" sz="2000">
                <a:solidFill>
                  <a:srgbClr val="3F3F3F"/>
                </a:solidFill>
                <a:latin typeface="Merriweather"/>
                <a:ea typeface="Merriweather"/>
                <a:cs typeface="Merriweather"/>
                <a:sym typeface="Merriweather"/>
              </a:rPr>
              <a:t> </a:t>
            </a:r>
            <a:endParaRPr sz="2000">
              <a:solidFill>
                <a:srgbClr val="3F3F3F"/>
              </a:solidFill>
              <a:latin typeface="Merriweather"/>
              <a:ea typeface="Merriweather"/>
              <a:cs typeface="Merriweather"/>
              <a:sym typeface="Merriweather"/>
            </a:endParaRPr>
          </a:p>
          <a:p>
            <a:pPr indent="0" lvl="0" marL="457200" rtl="0" algn="l">
              <a:lnSpc>
                <a:spcPct val="100000"/>
              </a:lnSpc>
              <a:spcBef>
                <a:spcPts val="1000"/>
              </a:spcBef>
              <a:spcAft>
                <a:spcPts val="0"/>
              </a:spcAft>
              <a:buNone/>
            </a:pPr>
            <a:r>
              <a:rPr lang="en" sz="2000">
                <a:solidFill>
                  <a:srgbClr val="3F3F3F"/>
                </a:solidFill>
                <a:latin typeface="Merriweather"/>
                <a:ea typeface="Merriweather"/>
                <a:cs typeface="Merriweather"/>
                <a:sym typeface="Merriweather"/>
              </a:rPr>
              <a:t>from the </a:t>
            </a:r>
            <a:r>
              <a:rPr b="1" lang="en" sz="2000">
                <a:solidFill>
                  <a:srgbClr val="3F3F3F"/>
                </a:solidFill>
                <a:latin typeface="Merriweather"/>
                <a:ea typeface="Merriweather"/>
                <a:cs typeface="Merriweather"/>
                <a:sym typeface="Merriweather"/>
              </a:rPr>
              <a:t>para-sympathetic vagus</a:t>
            </a:r>
            <a:r>
              <a:rPr lang="en" sz="2000">
                <a:solidFill>
                  <a:srgbClr val="3F3F3F"/>
                </a:solidFill>
                <a:latin typeface="Merriweather"/>
                <a:ea typeface="Merriweather"/>
                <a:cs typeface="Merriweather"/>
                <a:sym typeface="Merriweather"/>
              </a:rPr>
              <a:t> nerve endings &amp; other </a:t>
            </a:r>
            <a:r>
              <a:rPr b="1" lang="en" sz="2000">
                <a:solidFill>
                  <a:srgbClr val="3F3F3F"/>
                </a:solidFill>
                <a:latin typeface="Merriweather"/>
                <a:ea typeface="Merriweather"/>
                <a:cs typeface="Merriweather"/>
                <a:sym typeface="Merriweather"/>
              </a:rPr>
              <a:t>cholinergic nerves</a:t>
            </a:r>
            <a:r>
              <a:rPr lang="en" sz="2000">
                <a:solidFill>
                  <a:srgbClr val="3F3F3F"/>
                </a:solidFill>
                <a:latin typeface="Merriweather"/>
                <a:ea typeface="Merriweather"/>
                <a:cs typeface="Merriweather"/>
                <a:sym typeface="Merriweather"/>
              </a:rPr>
              <a:t> in the enteric nervous system.</a:t>
            </a:r>
            <a:endParaRPr sz="2000">
              <a:solidFill>
                <a:srgbClr val="3F3F3F"/>
              </a:solidFill>
              <a:latin typeface="Merriweather"/>
              <a:ea typeface="Merriweather"/>
              <a:cs typeface="Merriweather"/>
              <a:sym typeface="Merriweather"/>
            </a:endParaRPr>
          </a:p>
          <a:p>
            <a:pPr indent="0" lvl="0" marL="0" rtl="0" algn="ctr">
              <a:lnSpc>
                <a:spcPct val="100000"/>
              </a:lnSpc>
              <a:spcBef>
                <a:spcPts val="1000"/>
              </a:spcBef>
              <a:spcAft>
                <a:spcPts val="0"/>
              </a:spcAft>
              <a:buNone/>
            </a:pPr>
            <a:r>
              <a:t/>
            </a:r>
            <a:endParaRPr sz="2000">
              <a:solidFill>
                <a:srgbClr val="3F3F3F"/>
              </a:solidFill>
              <a:latin typeface="Merriweather"/>
              <a:ea typeface="Merriweather"/>
              <a:cs typeface="Merriweather"/>
              <a:sym typeface="Merriweather"/>
            </a:endParaRPr>
          </a:p>
        </p:txBody>
      </p:sp>
      <p:sp>
        <p:nvSpPr>
          <p:cNvPr id="268" name="Google Shape;268;p19"/>
          <p:cNvSpPr/>
          <p:nvPr/>
        </p:nvSpPr>
        <p:spPr>
          <a:xfrm>
            <a:off x="0" y="65674"/>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69" name="Google Shape;269;p19"/>
          <p:cNvSpPr txBox="1"/>
          <p:nvPr/>
        </p:nvSpPr>
        <p:spPr>
          <a:xfrm>
            <a:off x="11409324" y="553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Four</a:t>
            </a:r>
            <a:endParaRPr sz="3500">
              <a:latin typeface="Oswald"/>
              <a:ea typeface="Oswald"/>
              <a:cs typeface="Oswald"/>
              <a:sym typeface="Oswald"/>
            </a:endParaRPr>
          </a:p>
        </p:txBody>
      </p:sp>
      <p:sp>
        <p:nvSpPr>
          <p:cNvPr id="270" name="Google Shape;270;p19"/>
          <p:cNvSpPr txBox="1"/>
          <p:nvPr/>
        </p:nvSpPr>
        <p:spPr>
          <a:xfrm>
            <a:off x="188014" y="168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6</a:t>
            </a:r>
            <a:endParaRPr sz="4500">
              <a:solidFill>
                <a:srgbClr val="FFFFFF"/>
              </a:solidFill>
              <a:latin typeface="Oswald"/>
              <a:ea typeface="Oswald"/>
              <a:cs typeface="Oswald"/>
              <a:sym typeface="Oswald"/>
            </a:endParaRPr>
          </a:p>
        </p:txBody>
      </p:sp>
      <p:sp>
        <p:nvSpPr>
          <p:cNvPr id="271" name="Google Shape;271;p19"/>
          <p:cNvSpPr txBox="1"/>
          <p:nvPr/>
        </p:nvSpPr>
        <p:spPr>
          <a:xfrm>
            <a:off x="929925" y="16775"/>
            <a:ext cx="94107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400">
                <a:solidFill>
                  <a:srgbClr val="FFFFFF"/>
                </a:solidFill>
                <a:latin typeface="Oswald"/>
                <a:ea typeface="Oswald"/>
                <a:cs typeface="Oswald"/>
                <a:sym typeface="Oswald"/>
              </a:rPr>
              <a:t>PHYSIOLOGY OF THE PANCREAS </a:t>
            </a:r>
            <a:endParaRPr sz="3400">
              <a:solidFill>
                <a:srgbClr val="FFFFFF"/>
              </a:solidFill>
              <a:latin typeface="Oswald"/>
              <a:ea typeface="Oswald"/>
              <a:cs typeface="Oswald"/>
              <a:sym typeface="Oswald"/>
            </a:endParaRPr>
          </a:p>
        </p:txBody>
      </p:sp>
      <p:sp>
        <p:nvSpPr>
          <p:cNvPr id="272" name="Google Shape;272;p19"/>
          <p:cNvSpPr/>
          <p:nvPr/>
        </p:nvSpPr>
        <p:spPr>
          <a:xfrm>
            <a:off x="656616" y="65684"/>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73" name="Google Shape;273;p19"/>
          <p:cNvSpPr/>
          <p:nvPr/>
        </p:nvSpPr>
        <p:spPr>
          <a:xfrm>
            <a:off x="5968400" y="6805050"/>
            <a:ext cx="786600" cy="774600"/>
          </a:xfrm>
          <a:prstGeom prst="ellipse">
            <a:avLst/>
          </a:prstGeom>
          <a:noFill/>
          <a:ln cap="flat" cmpd="sng" w="28575">
            <a:solidFill>
              <a:srgbClr val="93C47D"/>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2900">
                <a:latin typeface="Oswald"/>
                <a:ea typeface="Oswald"/>
                <a:cs typeface="Oswald"/>
                <a:sym typeface="Oswald"/>
              </a:rPr>
              <a:t>02</a:t>
            </a:r>
            <a:endParaRPr sz="2900">
              <a:latin typeface="Oswald"/>
              <a:ea typeface="Oswald"/>
              <a:cs typeface="Oswald"/>
              <a:sym typeface="Oswald"/>
            </a:endParaRPr>
          </a:p>
        </p:txBody>
      </p:sp>
      <p:sp>
        <p:nvSpPr>
          <p:cNvPr id="274" name="Google Shape;274;p19"/>
          <p:cNvSpPr/>
          <p:nvPr/>
        </p:nvSpPr>
        <p:spPr>
          <a:xfrm>
            <a:off x="1612350" y="6797800"/>
            <a:ext cx="786600" cy="774600"/>
          </a:xfrm>
          <a:prstGeom prst="ellipse">
            <a:avLst/>
          </a:prstGeom>
          <a:noFill/>
          <a:ln cap="flat" cmpd="sng" w="28575">
            <a:solidFill>
              <a:srgbClr val="B6D7A8"/>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2900">
                <a:latin typeface="Oswald"/>
                <a:ea typeface="Oswald"/>
                <a:cs typeface="Oswald"/>
                <a:sym typeface="Oswald"/>
              </a:rPr>
              <a:t>01</a:t>
            </a:r>
            <a:endParaRPr sz="2900">
              <a:latin typeface="Oswald"/>
              <a:ea typeface="Oswald"/>
              <a:cs typeface="Oswald"/>
              <a:sym typeface="Oswald"/>
            </a:endParaRPr>
          </a:p>
        </p:txBody>
      </p:sp>
      <p:sp>
        <p:nvSpPr>
          <p:cNvPr id="275" name="Google Shape;275;p19"/>
          <p:cNvSpPr/>
          <p:nvPr/>
        </p:nvSpPr>
        <p:spPr>
          <a:xfrm>
            <a:off x="10997600" y="6805050"/>
            <a:ext cx="786600" cy="774600"/>
          </a:xfrm>
          <a:prstGeom prst="ellipse">
            <a:avLst/>
          </a:prstGeom>
          <a:noFill/>
          <a:ln cap="flat" cmpd="sng" w="28575">
            <a:solidFill>
              <a:srgbClr val="6AA84F"/>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2900">
                <a:latin typeface="Oswald"/>
                <a:ea typeface="Oswald"/>
                <a:cs typeface="Oswald"/>
                <a:sym typeface="Oswald"/>
              </a:rPr>
              <a:t>03</a:t>
            </a:r>
            <a:endParaRPr sz="2900">
              <a:latin typeface="Oswald"/>
              <a:ea typeface="Oswald"/>
              <a:cs typeface="Oswald"/>
              <a:sym typeface="Oswald"/>
            </a:endParaRPr>
          </a:p>
        </p:txBody>
      </p:sp>
      <p:sp>
        <p:nvSpPr>
          <p:cNvPr id="276" name="Google Shape;276;p19"/>
          <p:cNvSpPr/>
          <p:nvPr/>
        </p:nvSpPr>
        <p:spPr>
          <a:xfrm>
            <a:off x="545100" y="17598700"/>
            <a:ext cx="13585500" cy="4335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77" name="Google Shape;277;p19"/>
          <p:cNvSpPr/>
          <p:nvPr/>
        </p:nvSpPr>
        <p:spPr>
          <a:xfrm>
            <a:off x="0" y="17598700"/>
            <a:ext cx="468600" cy="433500"/>
          </a:xfrm>
          <a:prstGeom prst="rect">
            <a:avLst/>
          </a:prstGeom>
          <a:solidFill>
            <a:srgbClr val="666666"/>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78" name="Google Shape;278;p19"/>
          <p:cNvSpPr txBox="1"/>
          <p:nvPr/>
        </p:nvSpPr>
        <p:spPr>
          <a:xfrm>
            <a:off x="630800" y="17544325"/>
            <a:ext cx="25632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rgbClr val="FFFFFF"/>
                </a:solidFill>
                <a:latin typeface="Oswald"/>
                <a:ea typeface="Oswald"/>
                <a:cs typeface="Oswald"/>
                <a:sym typeface="Oswald"/>
              </a:rPr>
              <a:t>FOOTNOTES</a:t>
            </a:r>
            <a:endParaRPr sz="2500">
              <a:solidFill>
                <a:srgbClr val="FFFFFF"/>
              </a:solidFill>
              <a:latin typeface="Oswald"/>
              <a:ea typeface="Oswald"/>
              <a:cs typeface="Oswald"/>
              <a:sym typeface="Oswald"/>
            </a:endParaRPr>
          </a:p>
        </p:txBody>
      </p:sp>
      <p:sp>
        <p:nvSpPr>
          <p:cNvPr id="279" name="Google Shape;279;p19"/>
          <p:cNvSpPr txBox="1"/>
          <p:nvPr/>
        </p:nvSpPr>
        <p:spPr>
          <a:xfrm>
            <a:off x="-76200" y="17771025"/>
            <a:ext cx="14275500" cy="69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latin typeface="Merriweather"/>
              <a:ea typeface="Merriweather"/>
              <a:cs typeface="Merriweather"/>
              <a:sym typeface="Merriweather"/>
            </a:endParaRPr>
          </a:p>
          <a:p>
            <a:pPr indent="-317500" lvl="0" marL="457200" rtl="0" algn="l">
              <a:lnSpc>
                <a:spcPct val="115000"/>
              </a:lnSpc>
              <a:spcBef>
                <a:spcPts val="0"/>
              </a:spcBef>
              <a:spcAft>
                <a:spcPts val="0"/>
              </a:spcAft>
              <a:buSzPts val="1400"/>
              <a:buFont typeface="Merriweather"/>
              <a:buAutoNum type="arabicPeriod"/>
            </a:pPr>
            <a:r>
              <a:rPr lang="en">
                <a:latin typeface="Merriweather"/>
                <a:ea typeface="Merriweather"/>
                <a:cs typeface="Merriweather"/>
                <a:sym typeface="Merriweather"/>
              </a:rPr>
              <a:t>S cells function as </a:t>
            </a:r>
            <a:r>
              <a:rPr b="1" lang="en">
                <a:latin typeface="Merriweather"/>
                <a:ea typeface="Merriweather"/>
                <a:cs typeface="Merriweather"/>
                <a:sym typeface="Merriweather"/>
              </a:rPr>
              <a:t>pH sensors</a:t>
            </a:r>
            <a:r>
              <a:rPr lang="en">
                <a:latin typeface="Merriweather"/>
                <a:ea typeface="Merriweather"/>
                <a:cs typeface="Merriweather"/>
                <a:sym typeface="Merriweather"/>
              </a:rPr>
              <a:t>, the mechanisms are not clear but it could involve proton-gated ion channels. </a:t>
            </a:r>
            <a:endParaRPr>
              <a:latin typeface="Merriweather"/>
              <a:ea typeface="Merriweather"/>
              <a:cs typeface="Merriweather"/>
              <a:sym typeface="Merriweather"/>
            </a:endParaRPr>
          </a:p>
          <a:p>
            <a:pPr indent="-317500" lvl="0" marL="457200" rtl="0" algn="l">
              <a:lnSpc>
                <a:spcPct val="115000"/>
              </a:lnSpc>
              <a:spcBef>
                <a:spcPts val="0"/>
              </a:spcBef>
              <a:spcAft>
                <a:spcPts val="0"/>
              </a:spcAft>
              <a:buSzPts val="1400"/>
              <a:buFont typeface="Merriweather"/>
              <a:buAutoNum type="arabicPeriod"/>
            </a:pPr>
            <a:r>
              <a:rPr lang="en">
                <a:latin typeface="Merriweather"/>
                <a:ea typeface="Merriweather"/>
                <a:cs typeface="Merriweather"/>
                <a:sym typeface="Merriweather"/>
              </a:rPr>
              <a:t>Cholecystokinin is released in response to also cells sensing fatty acids and peptides in the lumen (probably ligand-gated ion channels) , these cells secrete </a:t>
            </a:r>
            <a:r>
              <a:rPr b="1" lang="en">
                <a:latin typeface="Merriweather"/>
                <a:ea typeface="Merriweather"/>
                <a:cs typeface="Merriweather"/>
                <a:sym typeface="Merriweather"/>
              </a:rPr>
              <a:t>CCK- releasing peptide</a:t>
            </a:r>
            <a:r>
              <a:rPr lang="en">
                <a:latin typeface="Merriweather"/>
                <a:ea typeface="Merriweather"/>
                <a:cs typeface="Merriweather"/>
                <a:sym typeface="Merriweather"/>
              </a:rPr>
              <a:t>, this peptide then binds on receptors on I cells and this will cause release of CCK. It’s worth noting that the pancreas itself sends a peptide to sense chyme content of the lumen, this peptide is called </a:t>
            </a:r>
            <a:r>
              <a:rPr b="1" lang="en">
                <a:latin typeface="Merriweather"/>
                <a:ea typeface="Merriweather"/>
                <a:cs typeface="Merriweather"/>
                <a:sym typeface="Merriweather"/>
              </a:rPr>
              <a:t>monitor peptide</a:t>
            </a:r>
            <a:r>
              <a:rPr lang="en">
                <a:latin typeface="Merriweather"/>
                <a:ea typeface="Merriweather"/>
                <a:cs typeface="Merriweather"/>
                <a:sym typeface="Merriweather"/>
              </a:rPr>
              <a:t>. Monitor peptide binds to I cells when chyme content supports CCK secretion. See further readings in our last page for illustrations. </a:t>
            </a:r>
            <a:endParaRPr>
              <a:latin typeface="Merriweather"/>
              <a:ea typeface="Merriweather"/>
              <a:cs typeface="Merriweather"/>
              <a:sym typeface="Merriweather"/>
            </a:endParaRPr>
          </a:p>
          <a:p>
            <a:pPr indent="-317500" lvl="0" marL="457200" rtl="0" algn="l">
              <a:lnSpc>
                <a:spcPct val="115000"/>
              </a:lnSpc>
              <a:spcBef>
                <a:spcPts val="0"/>
              </a:spcBef>
              <a:spcAft>
                <a:spcPts val="0"/>
              </a:spcAft>
              <a:buSzPts val="1400"/>
              <a:buFont typeface="Merriweather"/>
              <a:buAutoNum type="arabicPeriod"/>
            </a:pPr>
            <a:r>
              <a:rPr lang="en">
                <a:latin typeface="Merriweather"/>
                <a:ea typeface="Merriweather"/>
                <a:cs typeface="Merriweather"/>
                <a:sym typeface="Merriweather"/>
              </a:rPr>
              <a:t>Cholecystokinin actually has receptors on vagal afferents near to the site of its secretion in small intestines, CCK binds to those vagal afferents to initiate a vagovagal reflex that causes more pancreatic enzymes to be secreted by action of ACh on acinar cells. </a:t>
            </a:r>
            <a:r>
              <a:rPr b="1" lang="en">
                <a:latin typeface="Merriweather"/>
                <a:ea typeface="Merriweather"/>
                <a:cs typeface="Merriweather"/>
                <a:sym typeface="Merriweather"/>
              </a:rPr>
              <a:t>This is called an </a:t>
            </a:r>
            <a:r>
              <a:rPr b="1" i="1" lang="en">
                <a:latin typeface="Merriweather"/>
                <a:ea typeface="Merriweather"/>
                <a:cs typeface="Merriweather"/>
                <a:sym typeface="Merriweather"/>
              </a:rPr>
              <a:t>enteropancreatic reflex. </a:t>
            </a:r>
            <a:endParaRPr b="1" i="1">
              <a:latin typeface="Merriweather"/>
              <a:ea typeface="Merriweather"/>
              <a:cs typeface="Merriweather"/>
              <a:sym typeface="Merriweathe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Google Shape;284;p20"/>
          <p:cNvSpPr txBox="1"/>
          <p:nvPr/>
        </p:nvSpPr>
        <p:spPr>
          <a:xfrm>
            <a:off x="555600" y="1040250"/>
            <a:ext cx="10012200" cy="9045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500">
                <a:highlight>
                  <a:srgbClr val="D9EAD3"/>
                </a:highlight>
                <a:latin typeface="Oswald"/>
                <a:ea typeface="Oswald"/>
                <a:cs typeface="Oswald"/>
                <a:sym typeface="Oswald"/>
              </a:rPr>
              <a:t>Regulation of pancreatic secretion:</a:t>
            </a:r>
            <a:endParaRPr sz="4500">
              <a:highlight>
                <a:srgbClr val="D9EAD3"/>
              </a:highlight>
              <a:latin typeface="Oswald"/>
              <a:ea typeface="Oswald"/>
              <a:cs typeface="Oswald"/>
              <a:sym typeface="Oswald"/>
            </a:endParaRPr>
          </a:p>
          <a:p>
            <a:pPr indent="0" lvl="0" marL="0" rtl="0" algn="l">
              <a:spcBef>
                <a:spcPts val="0"/>
              </a:spcBef>
              <a:spcAft>
                <a:spcPts val="0"/>
              </a:spcAft>
              <a:buNone/>
            </a:pPr>
            <a:r>
              <a:t/>
            </a:r>
            <a:endParaRPr sz="4500">
              <a:latin typeface="Oswald"/>
              <a:ea typeface="Oswald"/>
              <a:cs typeface="Oswald"/>
              <a:sym typeface="Oswald"/>
            </a:endParaRPr>
          </a:p>
          <a:p>
            <a:pPr indent="0" lvl="0" marL="0" rtl="0" algn="l">
              <a:spcBef>
                <a:spcPts val="0"/>
              </a:spcBef>
              <a:spcAft>
                <a:spcPts val="0"/>
              </a:spcAft>
              <a:buNone/>
            </a:pPr>
            <a:r>
              <a:t/>
            </a:r>
            <a:endParaRPr sz="4500">
              <a:latin typeface="Oswald"/>
              <a:ea typeface="Oswald"/>
              <a:cs typeface="Oswald"/>
              <a:sym typeface="Oswald"/>
            </a:endParaRPr>
          </a:p>
          <a:p>
            <a:pPr indent="0" lvl="0" marL="0" rtl="0" algn="l">
              <a:spcBef>
                <a:spcPts val="0"/>
              </a:spcBef>
              <a:spcAft>
                <a:spcPts val="0"/>
              </a:spcAft>
              <a:buNone/>
            </a:pPr>
            <a:r>
              <a:t/>
            </a:r>
            <a:endParaRPr sz="4500">
              <a:latin typeface="Oswald"/>
              <a:ea typeface="Oswald"/>
              <a:cs typeface="Oswald"/>
              <a:sym typeface="Oswald"/>
            </a:endParaRPr>
          </a:p>
          <a:p>
            <a:pPr indent="0" lvl="0" marL="0" rtl="0" algn="l">
              <a:spcBef>
                <a:spcPts val="0"/>
              </a:spcBef>
              <a:spcAft>
                <a:spcPts val="0"/>
              </a:spcAft>
              <a:buNone/>
            </a:pPr>
            <a:r>
              <a:t/>
            </a:r>
            <a:endParaRPr sz="4500">
              <a:latin typeface="Oswald"/>
              <a:ea typeface="Oswald"/>
              <a:cs typeface="Oswald"/>
              <a:sym typeface="Oswald"/>
            </a:endParaRPr>
          </a:p>
        </p:txBody>
      </p:sp>
      <p:pic>
        <p:nvPicPr>
          <p:cNvPr id="285" name="Google Shape;285;p20"/>
          <p:cNvPicPr preferRelativeResize="0"/>
          <p:nvPr/>
        </p:nvPicPr>
        <p:blipFill rotWithShape="1">
          <a:blip r:embed="rId3">
            <a:alphaModFix/>
          </a:blip>
          <a:srcRect b="6812" l="0" r="0" t="0"/>
          <a:stretch/>
        </p:blipFill>
        <p:spPr>
          <a:xfrm>
            <a:off x="3255275" y="2333950"/>
            <a:ext cx="3808226" cy="3706275"/>
          </a:xfrm>
          <a:prstGeom prst="rect">
            <a:avLst/>
          </a:prstGeom>
          <a:noFill/>
          <a:ln>
            <a:noFill/>
          </a:ln>
        </p:spPr>
      </p:pic>
      <p:pic>
        <p:nvPicPr>
          <p:cNvPr id="286" name="Google Shape;286;p20"/>
          <p:cNvPicPr preferRelativeResize="0"/>
          <p:nvPr/>
        </p:nvPicPr>
        <p:blipFill rotWithShape="1">
          <a:blip r:embed="rId4">
            <a:alphaModFix/>
          </a:blip>
          <a:srcRect b="4214" l="0" r="0" t="0"/>
          <a:stretch/>
        </p:blipFill>
        <p:spPr>
          <a:xfrm>
            <a:off x="8330800" y="2084075"/>
            <a:ext cx="4003076" cy="4085595"/>
          </a:xfrm>
          <a:prstGeom prst="rect">
            <a:avLst/>
          </a:prstGeom>
          <a:noFill/>
          <a:ln>
            <a:noFill/>
          </a:ln>
        </p:spPr>
      </p:pic>
      <p:sp>
        <p:nvSpPr>
          <p:cNvPr id="287" name="Google Shape;287;p20"/>
          <p:cNvSpPr txBox="1"/>
          <p:nvPr/>
        </p:nvSpPr>
        <p:spPr>
          <a:xfrm>
            <a:off x="763650" y="6990950"/>
            <a:ext cx="10925100" cy="9045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500">
                <a:solidFill>
                  <a:srgbClr val="999999"/>
                </a:solidFill>
                <a:latin typeface="Oswald"/>
                <a:ea typeface="Oswald"/>
                <a:cs typeface="Oswald"/>
                <a:sym typeface="Oswald"/>
              </a:rPr>
              <a:t>Functions Of Secretin &amp; Cholecystokinin</a:t>
            </a:r>
            <a:endParaRPr sz="4500">
              <a:solidFill>
                <a:srgbClr val="999999"/>
              </a:solidFill>
              <a:latin typeface="Oswald"/>
              <a:ea typeface="Oswald"/>
              <a:cs typeface="Oswald"/>
              <a:sym typeface="Oswald"/>
            </a:endParaRPr>
          </a:p>
          <a:p>
            <a:pPr indent="0" lvl="0" marL="0" rtl="0" algn="l">
              <a:spcBef>
                <a:spcPts val="0"/>
              </a:spcBef>
              <a:spcAft>
                <a:spcPts val="0"/>
              </a:spcAft>
              <a:buNone/>
            </a:pPr>
            <a:r>
              <a:t/>
            </a:r>
            <a:endParaRPr sz="4500">
              <a:solidFill>
                <a:srgbClr val="999999"/>
              </a:solidFill>
              <a:latin typeface="Oswald"/>
              <a:ea typeface="Oswald"/>
              <a:cs typeface="Oswald"/>
              <a:sym typeface="Oswald"/>
            </a:endParaRPr>
          </a:p>
          <a:p>
            <a:pPr indent="0" lvl="0" marL="0" rtl="0" algn="l">
              <a:spcBef>
                <a:spcPts val="0"/>
              </a:spcBef>
              <a:spcAft>
                <a:spcPts val="0"/>
              </a:spcAft>
              <a:buNone/>
            </a:pPr>
            <a:r>
              <a:t/>
            </a:r>
            <a:endParaRPr sz="4500">
              <a:solidFill>
                <a:srgbClr val="999999"/>
              </a:solidFill>
              <a:latin typeface="Oswald"/>
              <a:ea typeface="Oswald"/>
              <a:cs typeface="Oswald"/>
              <a:sym typeface="Oswald"/>
            </a:endParaRPr>
          </a:p>
          <a:p>
            <a:pPr indent="0" lvl="0" marL="0" rtl="0" algn="l">
              <a:spcBef>
                <a:spcPts val="0"/>
              </a:spcBef>
              <a:spcAft>
                <a:spcPts val="0"/>
              </a:spcAft>
              <a:buNone/>
            </a:pPr>
            <a:r>
              <a:t/>
            </a:r>
            <a:endParaRPr sz="4500">
              <a:solidFill>
                <a:srgbClr val="999999"/>
              </a:solidFill>
              <a:latin typeface="Oswald"/>
              <a:ea typeface="Oswald"/>
              <a:cs typeface="Oswald"/>
              <a:sym typeface="Oswald"/>
            </a:endParaRPr>
          </a:p>
          <a:p>
            <a:pPr indent="0" lvl="0" marL="0" rtl="0" algn="l">
              <a:spcBef>
                <a:spcPts val="0"/>
              </a:spcBef>
              <a:spcAft>
                <a:spcPts val="0"/>
              </a:spcAft>
              <a:buNone/>
            </a:pPr>
            <a:r>
              <a:t/>
            </a:r>
            <a:endParaRPr sz="4500">
              <a:solidFill>
                <a:srgbClr val="999999"/>
              </a:solidFill>
              <a:latin typeface="Oswald"/>
              <a:ea typeface="Oswald"/>
              <a:cs typeface="Oswald"/>
              <a:sym typeface="Oswald"/>
            </a:endParaRPr>
          </a:p>
        </p:txBody>
      </p:sp>
      <p:sp>
        <p:nvSpPr>
          <p:cNvPr id="288" name="Google Shape;288;p20"/>
          <p:cNvSpPr/>
          <p:nvPr/>
        </p:nvSpPr>
        <p:spPr>
          <a:xfrm>
            <a:off x="295043" y="7361417"/>
            <a:ext cx="468600" cy="433500"/>
          </a:xfrm>
          <a:prstGeom prst="rect">
            <a:avLst/>
          </a:prstGeom>
          <a:solidFill>
            <a:srgbClr val="CCCCCC"/>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CCCCCC"/>
              </a:solidFill>
            </a:endParaRPr>
          </a:p>
        </p:txBody>
      </p:sp>
      <p:cxnSp>
        <p:nvCxnSpPr>
          <p:cNvPr id="289" name="Google Shape;289;p20"/>
          <p:cNvCxnSpPr>
            <a:stCxn id="290" idx="7"/>
          </p:cNvCxnSpPr>
          <p:nvPr/>
        </p:nvCxnSpPr>
        <p:spPr>
          <a:xfrm flipH="1" rot="10800000">
            <a:off x="5397469" y="9657779"/>
            <a:ext cx="217500" cy="265800"/>
          </a:xfrm>
          <a:prstGeom prst="straightConnector1">
            <a:avLst/>
          </a:prstGeom>
          <a:noFill/>
          <a:ln cap="flat" cmpd="sng" w="19050">
            <a:solidFill>
              <a:srgbClr val="274E13"/>
            </a:solidFill>
            <a:prstDash val="solid"/>
            <a:miter lim="800000"/>
            <a:headEnd len="sm" w="sm" type="none"/>
            <a:tailEnd len="med" w="med" type="stealth"/>
          </a:ln>
        </p:spPr>
      </p:cxnSp>
      <p:cxnSp>
        <p:nvCxnSpPr>
          <p:cNvPr id="291" name="Google Shape;291;p20"/>
          <p:cNvCxnSpPr>
            <a:stCxn id="290" idx="6"/>
          </p:cNvCxnSpPr>
          <p:nvPr/>
        </p:nvCxnSpPr>
        <p:spPr>
          <a:xfrm flipH="1" rot="10800000">
            <a:off x="5637392" y="10524461"/>
            <a:ext cx="470400" cy="300"/>
          </a:xfrm>
          <a:prstGeom prst="straightConnector1">
            <a:avLst/>
          </a:prstGeom>
          <a:noFill/>
          <a:ln cap="flat" cmpd="sng" w="19050">
            <a:solidFill>
              <a:srgbClr val="38761D"/>
            </a:solidFill>
            <a:prstDash val="solid"/>
            <a:miter lim="800000"/>
            <a:headEnd len="sm" w="sm" type="none"/>
            <a:tailEnd len="med" w="med" type="stealth"/>
          </a:ln>
        </p:spPr>
      </p:cxnSp>
      <p:cxnSp>
        <p:nvCxnSpPr>
          <p:cNvPr id="292" name="Google Shape;292;p20"/>
          <p:cNvCxnSpPr>
            <a:stCxn id="290" idx="5"/>
          </p:cNvCxnSpPr>
          <p:nvPr/>
        </p:nvCxnSpPr>
        <p:spPr>
          <a:xfrm>
            <a:off x="5397469" y="11125943"/>
            <a:ext cx="207900" cy="347400"/>
          </a:xfrm>
          <a:prstGeom prst="straightConnector1">
            <a:avLst/>
          </a:prstGeom>
          <a:noFill/>
          <a:ln cap="flat" cmpd="sng" w="19050">
            <a:solidFill>
              <a:srgbClr val="6AA84F"/>
            </a:solidFill>
            <a:prstDash val="solid"/>
            <a:miter lim="800000"/>
            <a:headEnd len="sm" w="sm" type="none"/>
            <a:tailEnd len="med" w="med" type="stealth"/>
          </a:ln>
        </p:spPr>
      </p:cxnSp>
      <p:cxnSp>
        <p:nvCxnSpPr>
          <p:cNvPr id="293" name="Google Shape;293;p20"/>
          <p:cNvCxnSpPr>
            <a:stCxn id="290" idx="1"/>
          </p:cNvCxnSpPr>
          <p:nvPr/>
        </p:nvCxnSpPr>
        <p:spPr>
          <a:xfrm rot="10800000">
            <a:off x="4024516" y="9606179"/>
            <a:ext cx="214500" cy="317400"/>
          </a:xfrm>
          <a:prstGeom prst="straightConnector1">
            <a:avLst/>
          </a:prstGeom>
          <a:noFill/>
          <a:ln cap="flat" cmpd="sng" w="19050">
            <a:solidFill>
              <a:srgbClr val="D9EAD3"/>
            </a:solidFill>
            <a:prstDash val="solid"/>
            <a:miter lim="800000"/>
            <a:headEnd len="sm" w="sm" type="none"/>
            <a:tailEnd len="med" w="med" type="stealth"/>
          </a:ln>
        </p:spPr>
      </p:cxnSp>
      <p:cxnSp>
        <p:nvCxnSpPr>
          <p:cNvPr id="294" name="Google Shape;294;p20"/>
          <p:cNvCxnSpPr>
            <a:stCxn id="295" idx="1"/>
          </p:cNvCxnSpPr>
          <p:nvPr/>
        </p:nvCxnSpPr>
        <p:spPr>
          <a:xfrm rot="10800000">
            <a:off x="3491122" y="10489983"/>
            <a:ext cx="626100" cy="23700"/>
          </a:xfrm>
          <a:prstGeom prst="straightConnector1">
            <a:avLst/>
          </a:prstGeom>
          <a:noFill/>
          <a:ln cap="flat" cmpd="sng" w="19050">
            <a:solidFill>
              <a:srgbClr val="B6D7A8"/>
            </a:solidFill>
            <a:prstDash val="solid"/>
            <a:miter lim="800000"/>
            <a:headEnd len="sm" w="sm" type="none"/>
            <a:tailEnd len="med" w="med" type="stealth"/>
          </a:ln>
        </p:spPr>
      </p:cxnSp>
      <p:cxnSp>
        <p:nvCxnSpPr>
          <p:cNvPr id="296" name="Google Shape;296;p20"/>
          <p:cNvCxnSpPr>
            <a:stCxn id="290" idx="3"/>
          </p:cNvCxnSpPr>
          <p:nvPr/>
        </p:nvCxnSpPr>
        <p:spPr>
          <a:xfrm flipH="1">
            <a:off x="4024516" y="11125943"/>
            <a:ext cx="214500" cy="399000"/>
          </a:xfrm>
          <a:prstGeom prst="straightConnector1">
            <a:avLst/>
          </a:prstGeom>
          <a:noFill/>
          <a:ln cap="flat" cmpd="sng" w="19050">
            <a:solidFill>
              <a:srgbClr val="93C47D"/>
            </a:solidFill>
            <a:prstDash val="solid"/>
            <a:miter lim="800000"/>
            <a:headEnd len="sm" w="sm" type="none"/>
            <a:tailEnd len="med" w="med" type="stealth"/>
          </a:ln>
        </p:spPr>
      </p:cxnSp>
      <p:sp>
        <p:nvSpPr>
          <p:cNvPr id="290" name="Google Shape;290;p20"/>
          <p:cNvSpPr/>
          <p:nvPr/>
        </p:nvSpPr>
        <p:spPr>
          <a:xfrm>
            <a:off x="3999092" y="9674561"/>
            <a:ext cx="1638300" cy="1700400"/>
          </a:xfrm>
          <a:prstGeom prst="ellipse">
            <a:avLst/>
          </a:prstGeom>
          <a:solidFill>
            <a:srgbClr val="FFFFFF"/>
          </a:solidFill>
          <a:ln cap="flat" cmpd="sng" w="12700">
            <a:solidFill>
              <a:srgbClr val="FFFFFF"/>
            </a:solidFill>
            <a:prstDash val="solid"/>
            <a:miter lim="800000"/>
            <a:headEnd len="sm" w="sm" type="none"/>
            <a:tailEnd len="sm" w="sm" type="none"/>
          </a:ln>
          <a:effectLst>
            <a:outerShdw blurRad="57150" rotWithShape="0" algn="bl" dir="5400000" dist="19050">
              <a:srgbClr val="CEAE7E">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97" name="Google Shape;297;p20"/>
          <p:cNvSpPr/>
          <p:nvPr/>
        </p:nvSpPr>
        <p:spPr>
          <a:xfrm>
            <a:off x="6269869" y="10141137"/>
            <a:ext cx="806100" cy="904500"/>
          </a:xfrm>
          <a:prstGeom prst="ellipse">
            <a:avLst/>
          </a:prstGeom>
          <a:solidFill>
            <a:srgbClr val="38761D"/>
          </a:solidFill>
          <a:ln cap="flat" cmpd="sng" w="38100">
            <a:solidFill>
              <a:srgbClr val="38761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2400">
                <a:solidFill>
                  <a:srgbClr val="FFFFFF"/>
                </a:solidFill>
                <a:latin typeface="Exo"/>
                <a:ea typeface="Exo"/>
                <a:cs typeface="Exo"/>
                <a:sym typeface="Exo"/>
              </a:rPr>
              <a:t>2</a:t>
            </a:r>
            <a:endParaRPr b="1" sz="2400">
              <a:solidFill>
                <a:srgbClr val="FFFFFF"/>
              </a:solidFill>
              <a:latin typeface="Exo"/>
              <a:ea typeface="Exo"/>
              <a:cs typeface="Exo"/>
              <a:sym typeface="Exo"/>
            </a:endParaRPr>
          </a:p>
        </p:txBody>
      </p:sp>
      <p:sp>
        <p:nvSpPr>
          <p:cNvPr id="298" name="Google Shape;298;p20"/>
          <p:cNvSpPr/>
          <p:nvPr/>
        </p:nvSpPr>
        <p:spPr>
          <a:xfrm>
            <a:off x="5463444" y="11723922"/>
            <a:ext cx="806100" cy="904500"/>
          </a:xfrm>
          <a:prstGeom prst="ellipse">
            <a:avLst/>
          </a:prstGeom>
          <a:solidFill>
            <a:srgbClr val="6AA84F"/>
          </a:solidFill>
          <a:ln cap="flat" cmpd="sng" w="38100">
            <a:solidFill>
              <a:srgbClr val="6AA84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2400">
                <a:solidFill>
                  <a:srgbClr val="FFFFFF"/>
                </a:solidFill>
                <a:latin typeface="Exo"/>
                <a:ea typeface="Exo"/>
                <a:cs typeface="Exo"/>
                <a:sym typeface="Exo"/>
              </a:rPr>
              <a:t>3</a:t>
            </a:r>
            <a:endParaRPr b="1" sz="2400">
              <a:solidFill>
                <a:srgbClr val="FFFFFF"/>
              </a:solidFill>
              <a:latin typeface="Exo"/>
              <a:ea typeface="Exo"/>
              <a:cs typeface="Exo"/>
              <a:sym typeface="Exo"/>
            </a:endParaRPr>
          </a:p>
        </p:txBody>
      </p:sp>
      <p:sp>
        <p:nvSpPr>
          <p:cNvPr id="299" name="Google Shape;299;p20"/>
          <p:cNvSpPr/>
          <p:nvPr/>
        </p:nvSpPr>
        <p:spPr>
          <a:xfrm>
            <a:off x="5463448" y="8558352"/>
            <a:ext cx="806100" cy="904500"/>
          </a:xfrm>
          <a:prstGeom prst="ellipse">
            <a:avLst/>
          </a:prstGeom>
          <a:solidFill>
            <a:srgbClr val="274E13"/>
          </a:solidFill>
          <a:ln cap="flat" cmpd="sng" w="38100">
            <a:solidFill>
              <a:srgbClr val="274E1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2400">
                <a:solidFill>
                  <a:srgbClr val="FFFFFF"/>
                </a:solidFill>
                <a:latin typeface="Exo"/>
                <a:ea typeface="Exo"/>
                <a:cs typeface="Exo"/>
                <a:sym typeface="Exo"/>
              </a:rPr>
              <a:t>1</a:t>
            </a:r>
            <a:endParaRPr b="1" sz="2400">
              <a:solidFill>
                <a:srgbClr val="FFFFFF"/>
              </a:solidFill>
              <a:latin typeface="Exo"/>
              <a:ea typeface="Exo"/>
              <a:cs typeface="Exo"/>
              <a:sym typeface="Exo"/>
            </a:endParaRPr>
          </a:p>
        </p:txBody>
      </p:sp>
      <p:sp>
        <p:nvSpPr>
          <p:cNvPr id="300" name="Google Shape;300;p20"/>
          <p:cNvSpPr/>
          <p:nvPr/>
        </p:nvSpPr>
        <p:spPr>
          <a:xfrm flipH="1">
            <a:off x="2480028" y="10145443"/>
            <a:ext cx="806100" cy="904500"/>
          </a:xfrm>
          <a:prstGeom prst="ellipse">
            <a:avLst/>
          </a:prstGeom>
          <a:solidFill>
            <a:srgbClr val="B6D7A8"/>
          </a:solidFill>
          <a:ln cap="flat" cmpd="sng" w="38100">
            <a:solidFill>
              <a:srgbClr val="B6D7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2400">
                <a:solidFill>
                  <a:srgbClr val="FFFFFF"/>
                </a:solidFill>
                <a:latin typeface="Exo"/>
                <a:ea typeface="Exo"/>
                <a:cs typeface="Exo"/>
                <a:sym typeface="Exo"/>
              </a:rPr>
              <a:t>5</a:t>
            </a:r>
            <a:endParaRPr b="1" sz="2400">
              <a:solidFill>
                <a:srgbClr val="FFFFFF"/>
              </a:solidFill>
              <a:latin typeface="Exo"/>
              <a:ea typeface="Exo"/>
              <a:cs typeface="Exo"/>
              <a:sym typeface="Exo"/>
            </a:endParaRPr>
          </a:p>
        </p:txBody>
      </p:sp>
      <p:sp>
        <p:nvSpPr>
          <p:cNvPr id="301" name="Google Shape;301;p20"/>
          <p:cNvSpPr/>
          <p:nvPr/>
        </p:nvSpPr>
        <p:spPr>
          <a:xfrm flipH="1">
            <a:off x="3286452" y="11728228"/>
            <a:ext cx="806100" cy="904500"/>
          </a:xfrm>
          <a:prstGeom prst="ellipse">
            <a:avLst/>
          </a:prstGeom>
          <a:solidFill>
            <a:srgbClr val="93C47D"/>
          </a:solidFill>
          <a:ln cap="flat" cmpd="sng" w="38100">
            <a:solidFill>
              <a:srgbClr val="93C4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2400">
                <a:solidFill>
                  <a:srgbClr val="FFFFFF"/>
                </a:solidFill>
                <a:latin typeface="Exo"/>
                <a:ea typeface="Exo"/>
                <a:cs typeface="Exo"/>
                <a:sym typeface="Exo"/>
              </a:rPr>
              <a:t>4</a:t>
            </a:r>
            <a:endParaRPr b="1" sz="2400">
              <a:solidFill>
                <a:srgbClr val="FFFFFF"/>
              </a:solidFill>
              <a:latin typeface="Exo"/>
              <a:ea typeface="Exo"/>
              <a:cs typeface="Exo"/>
              <a:sym typeface="Exo"/>
            </a:endParaRPr>
          </a:p>
        </p:txBody>
      </p:sp>
      <p:sp>
        <p:nvSpPr>
          <p:cNvPr id="302" name="Google Shape;302;p20"/>
          <p:cNvSpPr/>
          <p:nvPr/>
        </p:nvSpPr>
        <p:spPr>
          <a:xfrm flipH="1">
            <a:off x="3286448" y="8562658"/>
            <a:ext cx="806100" cy="904500"/>
          </a:xfrm>
          <a:prstGeom prst="ellipse">
            <a:avLst/>
          </a:prstGeom>
          <a:solidFill>
            <a:srgbClr val="D9EAD3"/>
          </a:solidFill>
          <a:ln cap="flat" cmpd="sng" w="38100">
            <a:solidFill>
              <a:srgbClr val="D9EAD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2400">
                <a:solidFill>
                  <a:srgbClr val="FFFFFF"/>
                </a:solidFill>
                <a:latin typeface="Exo"/>
                <a:ea typeface="Exo"/>
                <a:cs typeface="Exo"/>
                <a:sym typeface="Exo"/>
              </a:rPr>
              <a:t>6</a:t>
            </a:r>
            <a:endParaRPr b="1" sz="2400">
              <a:solidFill>
                <a:srgbClr val="FFFFFF"/>
              </a:solidFill>
              <a:latin typeface="Exo"/>
              <a:ea typeface="Exo"/>
              <a:cs typeface="Exo"/>
              <a:sym typeface="Exo"/>
            </a:endParaRPr>
          </a:p>
        </p:txBody>
      </p:sp>
      <p:sp>
        <p:nvSpPr>
          <p:cNvPr id="295" name="Google Shape;295;p20"/>
          <p:cNvSpPr txBox="1"/>
          <p:nvPr/>
        </p:nvSpPr>
        <p:spPr>
          <a:xfrm>
            <a:off x="4117222" y="9987633"/>
            <a:ext cx="1384500" cy="1052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2200">
                <a:latin typeface="Merriweather"/>
                <a:ea typeface="Merriweather"/>
                <a:cs typeface="Merriweather"/>
                <a:sym typeface="Merriweather"/>
              </a:rPr>
              <a:t>Secretin</a:t>
            </a:r>
            <a:endParaRPr b="1" sz="2200">
              <a:latin typeface="Merriweather"/>
              <a:ea typeface="Merriweather"/>
              <a:cs typeface="Merriweather"/>
              <a:sym typeface="Merriweather"/>
            </a:endParaRPr>
          </a:p>
        </p:txBody>
      </p:sp>
      <p:sp>
        <p:nvSpPr>
          <p:cNvPr id="303" name="Google Shape;303;p20"/>
          <p:cNvSpPr txBox="1"/>
          <p:nvPr/>
        </p:nvSpPr>
        <p:spPr>
          <a:xfrm>
            <a:off x="6107800" y="8701675"/>
            <a:ext cx="3459300" cy="904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1700">
                <a:solidFill>
                  <a:srgbClr val="999999"/>
                </a:solidFill>
                <a:highlight>
                  <a:srgbClr val="D9EAD3"/>
                </a:highlight>
                <a:latin typeface="Merriweather"/>
                <a:ea typeface="Merriweather"/>
                <a:cs typeface="Merriweather"/>
                <a:sym typeface="Merriweather"/>
              </a:rPr>
              <a:t>Stimulates</a:t>
            </a:r>
            <a:endParaRPr b="1" sz="1700">
              <a:solidFill>
                <a:srgbClr val="999999"/>
              </a:solidFill>
              <a:highlight>
                <a:srgbClr val="D9EAD3"/>
              </a:highlight>
              <a:latin typeface="Merriweather"/>
              <a:ea typeface="Merriweather"/>
              <a:cs typeface="Merriweather"/>
              <a:sym typeface="Merriweather"/>
            </a:endParaRPr>
          </a:p>
          <a:p>
            <a:pPr indent="0" lvl="0" marL="0" rtl="0" algn="ctr">
              <a:lnSpc>
                <a:spcPct val="100000"/>
              </a:lnSpc>
              <a:spcBef>
                <a:spcPts val="0"/>
              </a:spcBef>
              <a:spcAft>
                <a:spcPts val="0"/>
              </a:spcAft>
              <a:buNone/>
            </a:pPr>
            <a:r>
              <a:rPr lang="en" sz="1700">
                <a:solidFill>
                  <a:srgbClr val="999999"/>
                </a:solidFill>
                <a:latin typeface="Merriweather"/>
                <a:ea typeface="Merriweather"/>
                <a:cs typeface="Merriweather"/>
                <a:sym typeface="Merriweather"/>
              </a:rPr>
              <a:t>Pancreatic secretion rich in </a:t>
            </a:r>
            <a:r>
              <a:rPr b="1" lang="en" sz="1700">
                <a:solidFill>
                  <a:srgbClr val="999999"/>
                </a:solidFill>
                <a:latin typeface="Merriweather"/>
                <a:ea typeface="Merriweather"/>
                <a:cs typeface="Merriweather"/>
                <a:sym typeface="Merriweather"/>
              </a:rPr>
              <a:t>HCO</a:t>
            </a:r>
            <a:r>
              <a:rPr b="1" baseline="-25000" lang="en" sz="1700">
                <a:solidFill>
                  <a:srgbClr val="999999"/>
                </a:solidFill>
                <a:latin typeface="Merriweather"/>
                <a:ea typeface="Merriweather"/>
                <a:cs typeface="Merriweather"/>
                <a:sym typeface="Merriweather"/>
              </a:rPr>
              <a:t>3</a:t>
            </a:r>
            <a:r>
              <a:rPr b="1" baseline="30000" lang="en" sz="1700">
                <a:solidFill>
                  <a:srgbClr val="999999"/>
                </a:solidFill>
                <a:latin typeface="Merriweather"/>
                <a:ea typeface="Merriweather"/>
                <a:cs typeface="Merriweather"/>
                <a:sym typeface="Merriweather"/>
              </a:rPr>
              <a:t>-</a:t>
            </a:r>
            <a:r>
              <a:rPr lang="en" sz="1700">
                <a:solidFill>
                  <a:srgbClr val="999999"/>
                </a:solidFill>
                <a:latin typeface="Merriweather"/>
                <a:ea typeface="Merriweather"/>
                <a:cs typeface="Merriweather"/>
                <a:sym typeface="Merriweather"/>
              </a:rPr>
              <a:t>  and </a:t>
            </a:r>
            <a:r>
              <a:rPr b="1" lang="en" sz="1700">
                <a:solidFill>
                  <a:srgbClr val="999999"/>
                </a:solidFill>
                <a:latin typeface="Merriweather"/>
                <a:ea typeface="Merriweather"/>
                <a:cs typeface="Merriweather"/>
                <a:sym typeface="Merriweather"/>
              </a:rPr>
              <a:t>H</a:t>
            </a:r>
            <a:r>
              <a:rPr b="1" baseline="-25000" lang="en" sz="1700">
                <a:solidFill>
                  <a:srgbClr val="999999"/>
                </a:solidFill>
                <a:latin typeface="Merriweather"/>
                <a:ea typeface="Merriweather"/>
                <a:cs typeface="Merriweather"/>
                <a:sym typeface="Merriweather"/>
              </a:rPr>
              <a:t>2</a:t>
            </a:r>
            <a:r>
              <a:rPr b="1" lang="en" sz="1700">
                <a:solidFill>
                  <a:srgbClr val="999999"/>
                </a:solidFill>
                <a:latin typeface="Merriweather"/>
                <a:ea typeface="Merriweather"/>
                <a:cs typeface="Merriweather"/>
                <a:sym typeface="Merriweather"/>
              </a:rPr>
              <a:t>O</a:t>
            </a:r>
            <a:r>
              <a:rPr lang="en" sz="1700">
                <a:solidFill>
                  <a:srgbClr val="999999"/>
                </a:solidFill>
                <a:latin typeface="Merriweather"/>
                <a:ea typeface="Merriweather"/>
                <a:cs typeface="Merriweather"/>
                <a:sym typeface="Merriweather"/>
              </a:rPr>
              <a:t>  from duct  cells.</a:t>
            </a:r>
            <a:endParaRPr sz="1700">
              <a:solidFill>
                <a:srgbClr val="999999"/>
              </a:solidFill>
              <a:latin typeface="Merriweather"/>
              <a:ea typeface="Merriweather"/>
              <a:cs typeface="Merriweather"/>
              <a:sym typeface="Merriweather"/>
            </a:endParaRPr>
          </a:p>
          <a:p>
            <a:pPr indent="0" lvl="0" marL="457200" rtl="0" algn="ctr">
              <a:lnSpc>
                <a:spcPct val="100000"/>
              </a:lnSpc>
              <a:spcBef>
                <a:spcPts val="0"/>
              </a:spcBef>
              <a:spcAft>
                <a:spcPts val="0"/>
              </a:spcAft>
              <a:buNone/>
            </a:pPr>
            <a:r>
              <a:t/>
            </a:r>
            <a:endParaRPr sz="1700">
              <a:solidFill>
                <a:srgbClr val="999999"/>
              </a:solidFill>
              <a:latin typeface="Merriweather"/>
              <a:ea typeface="Merriweather"/>
              <a:cs typeface="Merriweather"/>
              <a:sym typeface="Merriweather"/>
            </a:endParaRPr>
          </a:p>
          <a:p>
            <a:pPr indent="0" lvl="0" marL="0" rtl="0" algn="ctr">
              <a:lnSpc>
                <a:spcPct val="100000"/>
              </a:lnSpc>
              <a:spcBef>
                <a:spcPts val="0"/>
              </a:spcBef>
              <a:spcAft>
                <a:spcPts val="0"/>
              </a:spcAft>
              <a:buNone/>
            </a:pPr>
            <a:r>
              <a:t/>
            </a:r>
            <a:endParaRPr sz="1700">
              <a:solidFill>
                <a:srgbClr val="999999"/>
              </a:solidFill>
              <a:latin typeface="Merriweather"/>
              <a:ea typeface="Merriweather"/>
              <a:cs typeface="Merriweather"/>
              <a:sym typeface="Merriweather"/>
            </a:endParaRPr>
          </a:p>
        </p:txBody>
      </p:sp>
      <p:sp>
        <p:nvSpPr>
          <p:cNvPr id="304" name="Google Shape;304;p20"/>
          <p:cNvSpPr txBox="1"/>
          <p:nvPr/>
        </p:nvSpPr>
        <p:spPr>
          <a:xfrm>
            <a:off x="6538950" y="10218675"/>
            <a:ext cx="2896500" cy="749400"/>
          </a:xfrm>
          <a:prstGeom prst="rect">
            <a:avLst/>
          </a:prstGeom>
          <a:noFill/>
          <a:ln>
            <a:noFill/>
          </a:ln>
        </p:spPr>
        <p:txBody>
          <a:bodyPr anchorCtr="0" anchor="ctr" bIns="91425" lIns="91425" spcFirstLastPara="1" rIns="91425" wrap="square" tIns="91425">
            <a:noAutofit/>
          </a:bodyPr>
          <a:lstStyle/>
          <a:p>
            <a:pPr indent="0" lvl="0" marL="457200" rtl="0" algn="ctr">
              <a:spcBef>
                <a:spcPts val="0"/>
              </a:spcBef>
              <a:spcAft>
                <a:spcPts val="0"/>
              </a:spcAft>
              <a:buNone/>
            </a:pPr>
            <a:r>
              <a:rPr b="1" lang="en" sz="1700">
                <a:solidFill>
                  <a:srgbClr val="999999"/>
                </a:solidFill>
                <a:highlight>
                  <a:srgbClr val="D9EAD3"/>
                </a:highlight>
                <a:latin typeface="Merriweather"/>
                <a:ea typeface="Merriweather"/>
                <a:cs typeface="Merriweather"/>
                <a:sym typeface="Merriweather"/>
              </a:rPr>
              <a:t>Augments</a:t>
            </a:r>
            <a:endParaRPr b="1" sz="1700">
              <a:solidFill>
                <a:srgbClr val="999999"/>
              </a:solidFill>
              <a:highlight>
                <a:srgbClr val="D9EAD3"/>
              </a:highlight>
              <a:latin typeface="Merriweather"/>
              <a:ea typeface="Merriweather"/>
              <a:cs typeface="Merriweather"/>
              <a:sym typeface="Merriweather"/>
            </a:endParaRPr>
          </a:p>
          <a:p>
            <a:pPr indent="0" lvl="0" marL="457200" rtl="0" algn="ctr">
              <a:spcBef>
                <a:spcPts val="0"/>
              </a:spcBef>
              <a:spcAft>
                <a:spcPts val="0"/>
              </a:spcAft>
              <a:buNone/>
            </a:pPr>
            <a:r>
              <a:rPr lang="en" sz="1700">
                <a:solidFill>
                  <a:srgbClr val="999999"/>
                </a:solidFill>
                <a:latin typeface="Merriweather"/>
                <a:ea typeface="Merriweather"/>
                <a:cs typeface="Merriweather"/>
                <a:sym typeface="Merriweather"/>
              </a:rPr>
              <a:t>stimulation of enzyme secretion</a:t>
            </a:r>
            <a:endParaRPr sz="1700">
              <a:solidFill>
                <a:srgbClr val="999999"/>
              </a:solidFill>
              <a:latin typeface="Merriweather"/>
              <a:ea typeface="Merriweather"/>
              <a:cs typeface="Merriweather"/>
              <a:sym typeface="Merriweather"/>
            </a:endParaRPr>
          </a:p>
          <a:p>
            <a:pPr indent="0" lvl="0" marL="457200" rtl="0" algn="ctr">
              <a:spcBef>
                <a:spcPts val="0"/>
              </a:spcBef>
              <a:spcAft>
                <a:spcPts val="0"/>
              </a:spcAft>
              <a:buNone/>
            </a:pPr>
            <a:r>
              <a:rPr lang="en" sz="1700">
                <a:solidFill>
                  <a:srgbClr val="999999"/>
                </a:solidFill>
                <a:latin typeface="Merriweather"/>
                <a:ea typeface="Merriweather"/>
                <a:cs typeface="Merriweather"/>
                <a:sym typeface="Merriweather"/>
              </a:rPr>
              <a:t> by CCK.</a:t>
            </a:r>
            <a:endParaRPr sz="1700">
              <a:solidFill>
                <a:srgbClr val="999999"/>
              </a:solidFill>
              <a:latin typeface="Merriweather"/>
              <a:ea typeface="Merriweather"/>
              <a:cs typeface="Merriweather"/>
              <a:sym typeface="Merriweather"/>
            </a:endParaRPr>
          </a:p>
          <a:p>
            <a:pPr indent="0" lvl="0" marL="0" rtl="0" algn="ctr">
              <a:spcBef>
                <a:spcPts val="0"/>
              </a:spcBef>
              <a:spcAft>
                <a:spcPts val="0"/>
              </a:spcAft>
              <a:buNone/>
            </a:pPr>
            <a:r>
              <a:t/>
            </a:r>
            <a:endParaRPr sz="1700">
              <a:solidFill>
                <a:srgbClr val="999999"/>
              </a:solidFill>
              <a:latin typeface="Merriweather"/>
              <a:ea typeface="Merriweather"/>
              <a:cs typeface="Merriweather"/>
              <a:sym typeface="Merriweather"/>
            </a:endParaRPr>
          </a:p>
        </p:txBody>
      </p:sp>
      <p:sp>
        <p:nvSpPr>
          <p:cNvPr id="305" name="Google Shape;305;p20"/>
          <p:cNvSpPr txBox="1"/>
          <p:nvPr/>
        </p:nvSpPr>
        <p:spPr>
          <a:xfrm>
            <a:off x="6534925" y="11899800"/>
            <a:ext cx="3024300" cy="74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rgbClr val="999999"/>
                </a:solidFill>
                <a:highlight>
                  <a:srgbClr val="D9EAD3"/>
                </a:highlight>
                <a:latin typeface="Merriweather"/>
                <a:ea typeface="Merriweather"/>
                <a:cs typeface="Merriweather"/>
                <a:sym typeface="Merriweather"/>
              </a:rPr>
              <a:t>Stimulates</a:t>
            </a:r>
            <a:endParaRPr b="1" sz="1700">
              <a:solidFill>
                <a:srgbClr val="999999"/>
              </a:solidFill>
              <a:highlight>
                <a:srgbClr val="D9EAD3"/>
              </a:highlight>
              <a:latin typeface="Merriweather"/>
              <a:ea typeface="Merriweather"/>
              <a:cs typeface="Merriweather"/>
              <a:sym typeface="Merriweather"/>
            </a:endParaRPr>
          </a:p>
          <a:p>
            <a:pPr indent="0" lvl="0" marL="0" rtl="0" algn="ctr">
              <a:spcBef>
                <a:spcPts val="0"/>
              </a:spcBef>
              <a:spcAft>
                <a:spcPts val="0"/>
              </a:spcAft>
              <a:buNone/>
            </a:pPr>
            <a:r>
              <a:rPr lang="en" sz="1700">
                <a:solidFill>
                  <a:srgbClr val="999999"/>
                </a:solidFill>
                <a:latin typeface="Merriweather"/>
                <a:ea typeface="Merriweather"/>
                <a:cs typeface="Merriweather"/>
                <a:sym typeface="Merriweather"/>
              </a:rPr>
              <a:t>hepatic bile flow and </a:t>
            </a:r>
            <a:r>
              <a:rPr b="1" lang="en" sz="1700">
                <a:solidFill>
                  <a:srgbClr val="999999"/>
                </a:solidFill>
                <a:latin typeface="Merriweather"/>
                <a:ea typeface="Merriweather"/>
                <a:cs typeface="Merriweather"/>
                <a:sym typeface="Merriweather"/>
              </a:rPr>
              <a:t>HCO</a:t>
            </a:r>
            <a:r>
              <a:rPr b="1" baseline="-25000" lang="en" sz="1700">
                <a:solidFill>
                  <a:srgbClr val="999999"/>
                </a:solidFill>
                <a:latin typeface="Merriweather"/>
                <a:ea typeface="Merriweather"/>
                <a:cs typeface="Merriweather"/>
                <a:sym typeface="Merriweather"/>
              </a:rPr>
              <a:t>3</a:t>
            </a:r>
            <a:r>
              <a:rPr b="1" baseline="30000" lang="en" sz="1700">
                <a:solidFill>
                  <a:srgbClr val="999999"/>
                </a:solidFill>
                <a:latin typeface="Merriweather"/>
                <a:ea typeface="Merriweather"/>
                <a:cs typeface="Merriweather"/>
                <a:sym typeface="Merriweather"/>
              </a:rPr>
              <a:t>-</a:t>
            </a:r>
            <a:r>
              <a:rPr lang="en" sz="1700">
                <a:solidFill>
                  <a:srgbClr val="999999"/>
                </a:solidFill>
                <a:latin typeface="Merriweather"/>
                <a:ea typeface="Merriweather"/>
                <a:cs typeface="Merriweather"/>
                <a:sym typeface="Merriweather"/>
              </a:rPr>
              <a:t> secretion.</a:t>
            </a:r>
            <a:endParaRPr sz="1700">
              <a:solidFill>
                <a:srgbClr val="999999"/>
              </a:solidFill>
              <a:latin typeface="Merriweather"/>
              <a:ea typeface="Merriweather"/>
              <a:cs typeface="Merriweather"/>
              <a:sym typeface="Merriweather"/>
            </a:endParaRPr>
          </a:p>
          <a:p>
            <a:pPr indent="0" lvl="0" marL="0" rtl="0" algn="ctr">
              <a:spcBef>
                <a:spcPts val="0"/>
              </a:spcBef>
              <a:spcAft>
                <a:spcPts val="0"/>
              </a:spcAft>
              <a:buNone/>
            </a:pPr>
            <a:r>
              <a:t/>
            </a:r>
            <a:endParaRPr sz="1700">
              <a:solidFill>
                <a:srgbClr val="999999"/>
              </a:solidFill>
              <a:latin typeface="Merriweather"/>
              <a:ea typeface="Merriweather"/>
              <a:cs typeface="Merriweather"/>
              <a:sym typeface="Merriweather"/>
            </a:endParaRPr>
          </a:p>
        </p:txBody>
      </p:sp>
      <p:sp>
        <p:nvSpPr>
          <p:cNvPr id="306" name="Google Shape;306;p20"/>
          <p:cNvSpPr txBox="1"/>
          <p:nvPr/>
        </p:nvSpPr>
        <p:spPr>
          <a:xfrm>
            <a:off x="0" y="10390025"/>
            <a:ext cx="2480100" cy="59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rgbClr val="999999"/>
                </a:solidFill>
                <a:highlight>
                  <a:srgbClr val="D9EAD3"/>
                </a:highlight>
                <a:latin typeface="Merriweather"/>
                <a:ea typeface="Merriweather"/>
                <a:cs typeface="Merriweather"/>
                <a:sym typeface="Merriweather"/>
              </a:rPr>
              <a:t>Inhibit</a:t>
            </a:r>
            <a:endParaRPr b="1" sz="1700">
              <a:solidFill>
                <a:srgbClr val="999999"/>
              </a:solidFill>
              <a:highlight>
                <a:srgbClr val="D9EAD3"/>
              </a:highlight>
              <a:latin typeface="Merriweather"/>
              <a:ea typeface="Merriweather"/>
              <a:cs typeface="Merriweather"/>
              <a:sym typeface="Merriweather"/>
            </a:endParaRPr>
          </a:p>
          <a:p>
            <a:pPr indent="0" lvl="0" marL="0" rtl="0" algn="ctr">
              <a:spcBef>
                <a:spcPts val="0"/>
              </a:spcBef>
              <a:spcAft>
                <a:spcPts val="0"/>
              </a:spcAft>
              <a:buNone/>
            </a:pPr>
            <a:r>
              <a:rPr lang="en" sz="1700">
                <a:solidFill>
                  <a:srgbClr val="999999"/>
                </a:solidFill>
                <a:latin typeface="Merriweather"/>
                <a:ea typeface="Merriweather"/>
                <a:cs typeface="Merriweather"/>
                <a:sym typeface="Merriweather"/>
              </a:rPr>
              <a:t>gastric motility, contracts pylorus and slows gastric emptying, relaxes LES.</a:t>
            </a:r>
            <a:endParaRPr sz="1700">
              <a:solidFill>
                <a:srgbClr val="999999"/>
              </a:solidFill>
              <a:latin typeface="Merriweather"/>
              <a:ea typeface="Merriweather"/>
              <a:cs typeface="Merriweather"/>
              <a:sym typeface="Merriweather"/>
            </a:endParaRPr>
          </a:p>
          <a:p>
            <a:pPr indent="0" lvl="0" marL="0" rtl="0" algn="ctr">
              <a:spcBef>
                <a:spcPts val="0"/>
              </a:spcBef>
              <a:spcAft>
                <a:spcPts val="0"/>
              </a:spcAft>
              <a:buNone/>
            </a:pPr>
            <a:r>
              <a:t/>
            </a:r>
            <a:endParaRPr sz="1700">
              <a:solidFill>
                <a:srgbClr val="999999"/>
              </a:solidFill>
              <a:latin typeface="Merriweather"/>
              <a:ea typeface="Merriweather"/>
              <a:cs typeface="Merriweather"/>
              <a:sym typeface="Merriweather"/>
            </a:endParaRPr>
          </a:p>
        </p:txBody>
      </p:sp>
      <p:sp>
        <p:nvSpPr>
          <p:cNvPr id="307" name="Google Shape;307;p20"/>
          <p:cNvSpPr txBox="1"/>
          <p:nvPr/>
        </p:nvSpPr>
        <p:spPr>
          <a:xfrm>
            <a:off x="605975" y="8885275"/>
            <a:ext cx="2649300" cy="16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rgbClr val="999999"/>
                </a:solidFill>
                <a:highlight>
                  <a:srgbClr val="D9EAD3"/>
                </a:highlight>
                <a:latin typeface="Merriweather"/>
                <a:ea typeface="Merriweather"/>
                <a:cs typeface="Merriweather"/>
                <a:sym typeface="Merriweather"/>
              </a:rPr>
              <a:t>Inhibit</a:t>
            </a:r>
            <a:endParaRPr b="1" sz="1700">
              <a:solidFill>
                <a:srgbClr val="999999"/>
              </a:solidFill>
              <a:highlight>
                <a:srgbClr val="D9EAD3"/>
              </a:highlight>
              <a:latin typeface="Merriweather"/>
              <a:ea typeface="Merriweather"/>
              <a:cs typeface="Merriweather"/>
              <a:sym typeface="Merriweather"/>
            </a:endParaRPr>
          </a:p>
          <a:p>
            <a:pPr indent="0" lvl="0" marL="0" rtl="0" algn="ctr">
              <a:spcBef>
                <a:spcPts val="0"/>
              </a:spcBef>
              <a:spcAft>
                <a:spcPts val="0"/>
              </a:spcAft>
              <a:buNone/>
            </a:pPr>
            <a:r>
              <a:rPr lang="en" sz="1700">
                <a:solidFill>
                  <a:srgbClr val="999999"/>
                </a:solidFill>
                <a:latin typeface="Merriweather"/>
                <a:ea typeface="Merriweather"/>
                <a:cs typeface="Merriweather"/>
                <a:sym typeface="Merriweather"/>
              </a:rPr>
              <a:t>intestinal motility and contracts ileocecal sphincter.</a:t>
            </a:r>
            <a:endParaRPr sz="1700">
              <a:solidFill>
                <a:srgbClr val="999999"/>
              </a:solidFill>
              <a:latin typeface="Merriweather"/>
              <a:ea typeface="Merriweather"/>
              <a:cs typeface="Merriweather"/>
              <a:sym typeface="Merriweather"/>
            </a:endParaRPr>
          </a:p>
          <a:p>
            <a:pPr indent="0" lvl="0" marL="0" rtl="0" algn="ctr">
              <a:spcBef>
                <a:spcPts val="0"/>
              </a:spcBef>
              <a:spcAft>
                <a:spcPts val="0"/>
              </a:spcAft>
              <a:buNone/>
            </a:pPr>
            <a:r>
              <a:t/>
            </a:r>
            <a:endParaRPr sz="1700">
              <a:solidFill>
                <a:srgbClr val="999999"/>
              </a:solidFill>
              <a:latin typeface="Merriweather"/>
              <a:ea typeface="Merriweather"/>
              <a:cs typeface="Merriweather"/>
              <a:sym typeface="Merriweather"/>
            </a:endParaRPr>
          </a:p>
        </p:txBody>
      </p:sp>
      <p:sp>
        <p:nvSpPr>
          <p:cNvPr id="308" name="Google Shape;308;p20"/>
          <p:cNvSpPr txBox="1"/>
          <p:nvPr/>
        </p:nvSpPr>
        <p:spPr>
          <a:xfrm>
            <a:off x="92450" y="12051300"/>
            <a:ext cx="3194100" cy="59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rgbClr val="999999"/>
                </a:solidFill>
                <a:highlight>
                  <a:srgbClr val="D9EAD3"/>
                </a:highlight>
                <a:latin typeface="Merriweather"/>
                <a:ea typeface="Merriweather"/>
                <a:cs typeface="Merriweather"/>
                <a:sym typeface="Merriweather"/>
              </a:rPr>
              <a:t>Inhibit</a:t>
            </a:r>
            <a:endParaRPr b="1" sz="1700">
              <a:solidFill>
                <a:srgbClr val="999999"/>
              </a:solidFill>
              <a:highlight>
                <a:srgbClr val="D9EAD3"/>
              </a:highlight>
              <a:latin typeface="Merriweather"/>
              <a:ea typeface="Merriweather"/>
              <a:cs typeface="Merriweather"/>
              <a:sym typeface="Merriweather"/>
            </a:endParaRPr>
          </a:p>
          <a:p>
            <a:pPr indent="0" lvl="0" marL="0" rtl="0" algn="ctr">
              <a:spcBef>
                <a:spcPts val="0"/>
              </a:spcBef>
              <a:spcAft>
                <a:spcPts val="0"/>
              </a:spcAft>
              <a:buNone/>
            </a:pPr>
            <a:r>
              <a:rPr lang="en" sz="1700">
                <a:solidFill>
                  <a:srgbClr val="999999"/>
                </a:solidFill>
                <a:latin typeface="Merriweather"/>
                <a:ea typeface="Merriweather"/>
                <a:cs typeface="Merriweather"/>
                <a:sym typeface="Merriweather"/>
              </a:rPr>
              <a:t>gastric acid secretion and  gastrin release, </a:t>
            </a:r>
            <a:r>
              <a:rPr lang="en" sz="1700" u="sng">
                <a:solidFill>
                  <a:srgbClr val="999999"/>
                </a:solidFill>
                <a:latin typeface="Merriweather"/>
                <a:ea typeface="Merriweather"/>
                <a:cs typeface="Merriweather"/>
                <a:sym typeface="Merriweather"/>
              </a:rPr>
              <a:t>but</a:t>
            </a:r>
            <a:r>
              <a:rPr lang="en" sz="1700">
                <a:solidFill>
                  <a:srgbClr val="999999"/>
                </a:solidFill>
                <a:latin typeface="Merriweather"/>
                <a:ea typeface="Merriweather"/>
                <a:cs typeface="Merriweather"/>
                <a:sym typeface="Merriweather"/>
              </a:rPr>
              <a:t> it </a:t>
            </a:r>
            <a:r>
              <a:rPr b="1" lang="en" sz="1700">
                <a:solidFill>
                  <a:srgbClr val="999999"/>
                </a:solidFill>
                <a:highlight>
                  <a:srgbClr val="D9EAD3"/>
                </a:highlight>
                <a:latin typeface="Merriweather"/>
                <a:ea typeface="Merriweather"/>
                <a:cs typeface="Merriweather"/>
                <a:sym typeface="Merriweather"/>
              </a:rPr>
              <a:t>stimulates</a:t>
            </a:r>
            <a:r>
              <a:rPr lang="en" sz="1700">
                <a:solidFill>
                  <a:srgbClr val="999999"/>
                </a:solidFill>
                <a:latin typeface="Merriweather"/>
                <a:ea typeface="Merriweather"/>
                <a:cs typeface="Merriweather"/>
                <a:sym typeface="Merriweather"/>
              </a:rPr>
              <a:t> pepsin secretion.</a:t>
            </a:r>
            <a:endParaRPr sz="1700">
              <a:solidFill>
                <a:srgbClr val="999999"/>
              </a:solidFill>
              <a:latin typeface="Merriweather"/>
              <a:ea typeface="Merriweather"/>
              <a:cs typeface="Merriweather"/>
              <a:sym typeface="Merriweather"/>
            </a:endParaRPr>
          </a:p>
          <a:p>
            <a:pPr indent="0" lvl="0" marL="0" rtl="0" algn="ctr">
              <a:spcBef>
                <a:spcPts val="0"/>
              </a:spcBef>
              <a:spcAft>
                <a:spcPts val="0"/>
              </a:spcAft>
              <a:buNone/>
            </a:pPr>
            <a:r>
              <a:t/>
            </a:r>
            <a:endParaRPr sz="1700">
              <a:solidFill>
                <a:srgbClr val="999999"/>
              </a:solidFill>
              <a:latin typeface="Merriweather"/>
              <a:ea typeface="Merriweather"/>
              <a:cs typeface="Merriweather"/>
              <a:sym typeface="Merriweather"/>
            </a:endParaRPr>
          </a:p>
        </p:txBody>
      </p:sp>
      <p:cxnSp>
        <p:nvCxnSpPr>
          <p:cNvPr id="309" name="Google Shape;309;p20"/>
          <p:cNvCxnSpPr>
            <a:stCxn id="310" idx="7"/>
          </p:cNvCxnSpPr>
          <p:nvPr/>
        </p:nvCxnSpPr>
        <p:spPr>
          <a:xfrm flipH="1" rot="10800000">
            <a:off x="5634444" y="15500879"/>
            <a:ext cx="217500" cy="265800"/>
          </a:xfrm>
          <a:prstGeom prst="straightConnector1">
            <a:avLst/>
          </a:prstGeom>
          <a:noFill/>
          <a:ln cap="flat" cmpd="sng" w="19050">
            <a:solidFill>
              <a:srgbClr val="274E13"/>
            </a:solidFill>
            <a:prstDash val="solid"/>
            <a:miter lim="800000"/>
            <a:headEnd len="sm" w="sm" type="none"/>
            <a:tailEnd len="med" w="med" type="stealth"/>
          </a:ln>
        </p:spPr>
      </p:cxnSp>
      <p:cxnSp>
        <p:nvCxnSpPr>
          <p:cNvPr id="311" name="Google Shape;311;p20"/>
          <p:cNvCxnSpPr>
            <a:stCxn id="310" idx="6"/>
          </p:cNvCxnSpPr>
          <p:nvPr/>
        </p:nvCxnSpPr>
        <p:spPr>
          <a:xfrm flipH="1" rot="10800000">
            <a:off x="5874367" y="16367561"/>
            <a:ext cx="470400" cy="300"/>
          </a:xfrm>
          <a:prstGeom prst="straightConnector1">
            <a:avLst/>
          </a:prstGeom>
          <a:noFill/>
          <a:ln cap="flat" cmpd="sng" w="19050">
            <a:solidFill>
              <a:srgbClr val="38761D"/>
            </a:solidFill>
            <a:prstDash val="solid"/>
            <a:miter lim="800000"/>
            <a:headEnd len="sm" w="sm" type="none"/>
            <a:tailEnd len="med" w="med" type="stealth"/>
          </a:ln>
        </p:spPr>
      </p:cxnSp>
      <p:cxnSp>
        <p:nvCxnSpPr>
          <p:cNvPr id="312" name="Google Shape;312;p20"/>
          <p:cNvCxnSpPr>
            <a:stCxn id="310" idx="5"/>
          </p:cNvCxnSpPr>
          <p:nvPr/>
        </p:nvCxnSpPr>
        <p:spPr>
          <a:xfrm>
            <a:off x="5634444" y="16969043"/>
            <a:ext cx="207900" cy="347400"/>
          </a:xfrm>
          <a:prstGeom prst="straightConnector1">
            <a:avLst/>
          </a:prstGeom>
          <a:noFill/>
          <a:ln cap="flat" cmpd="sng" w="19050">
            <a:solidFill>
              <a:srgbClr val="6AA84F"/>
            </a:solidFill>
            <a:prstDash val="solid"/>
            <a:miter lim="800000"/>
            <a:headEnd len="sm" w="sm" type="none"/>
            <a:tailEnd len="med" w="med" type="stealth"/>
          </a:ln>
        </p:spPr>
      </p:cxnSp>
      <p:cxnSp>
        <p:nvCxnSpPr>
          <p:cNvPr id="313" name="Google Shape;313;p20"/>
          <p:cNvCxnSpPr>
            <a:stCxn id="310" idx="1"/>
          </p:cNvCxnSpPr>
          <p:nvPr/>
        </p:nvCxnSpPr>
        <p:spPr>
          <a:xfrm rot="10800000">
            <a:off x="4261491" y="15449279"/>
            <a:ext cx="214500" cy="317400"/>
          </a:xfrm>
          <a:prstGeom prst="straightConnector1">
            <a:avLst/>
          </a:prstGeom>
          <a:noFill/>
          <a:ln cap="flat" cmpd="sng" w="19050">
            <a:solidFill>
              <a:srgbClr val="D9EAD3"/>
            </a:solidFill>
            <a:prstDash val="solid"/>
            <a:miter lim="800000"/>
            <a:headEnd len="sm" w="sm" type="none"/>
            <a:tailEnd len="med" w="med" type="stealth"/>
          </a:ln>
        </p:spPr>
      </p:cxnSp>
      <p:cxnSp>
        <p:nvCxnSpPr>
          <p:cNvPr id="314" name="Google Shape;314;p20"/>
          <p:cNvCxnSpPr>
            <a:stCxn id="315" idx="1"/>
          </p:cNvCxnSpPr>
          <p:nvPr/>
        </p:nvCxnSpPr>
        <p:spPr>
          <a:xfrm rot="10800000">
            <a:off x="3609975" y="16344163"/>
            <a:ext cx="626100" cy="23700"/>
          </a:xfrm>
          <a:prstGeom prst="straightConnector1">
            <a:avLst/>
          </a:prstGeom>
          <a:noFill/>
          <a:ln cap="flat" cmpd="sng" w="19050">
            <a:solidFill>
              <a:srgbClr val="B6D7A8"/>
            </a:solidFill>
            <a:prstDash val="solid"/>
            <a:miter lim="800000"/>
            <a:headEnd len="sm" w="sm" type="none"/>
            <a:tailEnd len="med" w="med" type="stealth"/>
          </a:ln>
        </p:spPr>
      </p:cxnSp>
      <p:cxnSp>
        <p:nvCxnSpPr>
          <p:cNvPr id="316" name="Google Shape;316;p20"/>
          <p:cNvCxnSpPr>
            <a:stCxn id="310" idx="3"/>
          </p:cNvCxnSpPr>
          <p:nvPr/>
        </p:nvCxnSpPr>
        <p:spPr>
          <a:xfrm flipH="1">
            <a:off x="4261491" y="16969043"/>
            <a:ext cx="214500" cy="399000"/>
          </a:xfrm>
          <a:prstGeom prst="straightConnector1">
            <a:avLst/>
          </a:prstGeom>
          <a:noFill/>
          <a:ln cap="flat" cmpd="sng" w="19050">
            <a:solidFill>
              <a:srgbClr val="93C47D"/>
            </a:solidFill>
            <a:prstDash val="solid"/>
            <a:miter lim="800000"/>
            <a:headEnd len="sm" w="sm" type="none"/>
            <a:tailEnd len="med" w="med" type="stealth"/>
          </a:ln>
        </p:spPr>
      </p:cxnSp>
      <p:sp>
        <p:nvSpPr>
          <p:cNvPr id="310" name="Google Shape;310;p20"/>
          <p:cNvSpPr/>
          <p:nvPr/>
        </p:nvSpPr>
        <p:spPr>
          <a:xfrm>
            <a:off x="4236067" y="15517661"/>
            <a:ext cx="1638300" cy="1700400"/>
          </a:xfrm>
          <a:prstGeom prst="ellipse">
            <a:avLst/>
          </a:prstGeom>
          <a:solidFill>
            <a:srgbClr val="FFFFFF"/>
          </a:solidFill>
          <a:ln cap="flat" cmpd="sng" w="12700">
            <a:solidFill>
              <a:srgbClr val="FFFFFF"/>
            </a:solidFill>
            <a:prstDash val="solid"/>
            <a:miter lim="800000"/>
            <a:headEnd len="sm" w="sm" type="none"/>
            <a:tailEnd len="sm" w="sm" type="none"/>
          </a:ln>
          <a:effectLst>
            <a:outerShdw blurRad="57150" rotWithShape="0" algn="bl" dir="5400000" dist="19050">
              <a:srgbClr val="CEAE7E">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17" name="Google Shape;317;p20"/>
          <p:cNvSpPr/>
          <p:nvPr/>
        </p:nvSpPr>
        <p:spPr>
          <a:xfrm>
            <a:off x="6506844" y="15984237"/>
            <a:ext cx="806100" cy="904500"/>
          </a:xfrm>
          <a:prstGeom prst="ellipse">
            <a:avLst/>
          </a:prstGeom>
          <a:noFill/>
          <a:ln cap="flat" cmpd="sng" w="38100">
            <a:solidFill>
              <a:srgbClr val="38761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2400">
                <a:solidFill>
                  <a:srgbClr val="38761D"/>
                </a:solidFill>
                <a:latin typeface="Exo"/>
                <a:ea typeface="Exo"/>
                <a:cs typeface="Exo"/>
                <a:sym typeface="Exo"/>
              </a:rPr>
              <a:t>2</a:t>
            </a:r>
            <a:endParaRPr b="1" sz="2400">
              <a:solidFill>
                <a:srgbClr val="38761D"/>
              </a:solidFill>
              <a:latin typeface="Exo"/>
              <a:ea typeface="Exo"/>
              <a:cs typeface="Exo"/>
              <a:sym typeface="Exo"/>
            </a:endParaRPr>
          </a:p>
        </p:txBody>
      </p:sp>
      <p:sp>
        <p:nvSpPr>
          <p:cNvPr id="318" name="Google Shape;318;p20"/>
          <p:cNvSpPr/>
          <p:nvPr/>
        </p:nvSpPr>
        <p:spPr>
          <a:xfrm>
            <a:off x="5700419" y="17567022"/>
            <a:ext cx="806100" cy="904500"/>
          </a:xfrm>
          <a:prstGeom prst="ellipse">
            <a:avLst/>
          </a:prstGeom>
          <a:noFill/>
          <a:ln cap="flat" cmpd="sng" w="38100">
            <a:solidFill>
              <a:srgbClr val="6AA84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2400">
                <a:solidFill>
                  <a:srgbClr val="6AA84F"/>
                </a:solidFill>
                <a:latin typeface="Exo"/>
                <a:ea typeface="Exo"/>
                <a:cs typeface="Exo"/>
                <a:sym typeface="Exo"/>
              </a:rPr>
              <a:t>3</a:t>
            </a:r>
            <a:endParaRPr b="1" sz="2400">
              <a:solidFill>
                <a:srgbClr val="6AA84F"/>
              </a:solidFill>
              <a:latin typeface="Exo"/>
              <a:ea typeface="Exo"/>
              <a:cs typeface="Exo"/>
              <a:sym typeface="Exo"/>
            </a:endParaRPr>
          </a:p>
        </p:txBody>
      </p:sp>
      <p:sp>
        <p:nvSpPr>
          <p:cNvPr id="319" name="Google Shape;319;p20"/>
          <p:cNvSpPr/>
          <p:nvPr/>
        </p:nvSpPr>
        <p:spPr>
          <a:xfrm>
            <a:off x="5700423" y="14401452"/>
            <a:ext cx="806100" cy="904500"/>
          </a:xfrm>
          <a:prstGeom prst="ellipse">
            <a:avLst/>
          </a:prstGeom>
          <a:noFill/>
          <a:ln cap="flat" cmpd="sng" w="38100">
            <a:solidFill>
              <a:srgbClr val="274E1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2400">
                <a:solidFill>
                  <a:srgbClr val="274E13"/>
                </a:solidFill>
                <a:latin typeface="Exo"/>
                <a:ea typeface="Exo"/>
                <a:cs typeface="Exo"/>
                <a:sym typeface="Exo"/>
              </a:rPr>
              <a:t>1</a:t>
            </a:r>
            <a:endParaRPr b="1" sz="2400">
              <a:solidFill>
                <a:srgbClr val="274E13"/>
              </a:solidFill>
              <a:latin typeface="Exo"/>
              <a:ea typeface="Exo"/>
              <a:cs typeface="Exo"/>
              <a:sym typeface="Exo"/>
            </a:endParaRPr>
          </a:p>
        </p:txBody>
      </p:sp>
      <p:sp>
        <p:nvSpPr>
          <p:cNvPr id="320" name="Google Shape;320;p20"/>
          <p:cNvSpPr/>
          <p:nvPr/>
        </p:nvSpPr>
        <p:spPr>
          <a:xfrm flipH="1">
            <a:off x="2717003" y="15988543"/>
            <a:ext cx="806100" cy="904500"/>
          </a:xfrm>
          <a:prstGeom prst="ellipse">
            <a:avLst/>
          </a:prstGeom>
          <a:noFill/>
          <a:ln cap="flat" cmpd="sng" w="38100">
            <a:solidFill>
              <a:srgbClr val="B6D7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2400">
                <a:solidFill>
                  <a:srgbClr val="B6D7A8"/>
                </a:solidFill>
                <a:latin typeface="Exo"/>
                <a:ea typeface="Exo"/>
                <a:cs typeface="Exo"/>
                <a:sym typeface="Exo"/>
              </a:rPr>
              <a:t>5</a:t>
            </a:r>
            <a:endParaRPr b="1" sz="2400">
              <a:solidFill>
                <a:srgbClr val="B6D7A8"/>
              </a:solidFill>
              <a:latin typeface="Exo"/>
              <a:ea typeface="Exo"/>
              <a:cs typeface="Exo"/>
              <a:sym typeface="Exo"/>
            </a:endParaRPr>
          </a:p>
        </p:txBody>
      </p:sp>
      <p:sp>
        <p:nvSpPr>
          <p:cNvPr id="321" name="Google Shape;321;p20"/>
          <p:cNvSpPr/>
          <p:nvPr/>
        </p:nvSpPr>
        <p:spPr>
          <a:xfrm flipH="1">
            <a:off x="3523427" y="17571328"/>
            <a:ext cx="806100" cy="904500"/>
          </a:xfrm>
          <a:prstGeom prst="ellipse">
            <a:avLst/>
          </a:prstGeom>
          <a:noFill/>
          <a:ln cap="flat" cmpd="sng" w="38100">
            <a:solidFill>
              <a:srgbClr val="93C4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2400">
                <a:solidFill>
                  <a:srgbClr val="93C47D"/>
                </a:solidFill>
                <a:latin typeface="Exo"/>
                <a:ea typeface="Exo"/>
                <a:cs typeface="Exo"/>
                <a:sym typeface="Exo"/>
              </a:rPr>
              <a:t>4</a:t>
            </a:r>
            <a:endParaRPr b="1" sz="2400">
              <a:solidFill>
                <a:srgbClr val="93C47D"/>
              </a:solidFill>
              <a:latin typeface="Exo"/>
              <a:ea typeface="Exo"/>
              <a:cs typeface="Exo"/>
              <a:sym typeface="Exo"/>
            </a:endParaRPr>
          </a:p>
        </p:txBody>
      </p:sp>
      <p:sp>
        <p:nvSpPr>
          <p:cNvPr id="322" name="Google Shape;322;p20"/>
          <p:cNvSpPr/>
          <p:nvPr/>
        </p:nvSpPr>
        <p:spPr>
          <a:xfrm flipH="1">
            <a:off x="3523423" y="14405758"/>
            <a:ext cx="806100" cy="904500"/>
          </a:xfrm>
          <a:prstGeom prst="ellipse">
            <a:avLst/>
          </a:prstGeom>
          <a:noFill/>
          <a:ln cap="flat" cmpd="sng" w="38100">
            <a:solidFill>
              <a:srgbClr val="D9EAD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2400">
                <a:solidFill>
                  <a:srgbClr val="D9EAD3"/>
                </a:solidFill>
                <a:latin typeface="Exo"/>
                <a:ea typeface="Exo"/>
                <a:cs typeface="Exo"/>
                <a:sym typeface="Exo"/>
              </a:rPr>
              <a:t>6</a:t>
            </a:r>
            <a:endParaRPr b="1" sz="2400">
              <a:solidFill>
                <a:srgbClr val="D9EAD3"/>
              </a:solidFill>
              <a:latin typeface="Exo"/>
              <a:ea typeface="Exo"/>
              <a:cs typeface="Exo"/>
              <a:sym typeface="Exo"/>
            </a:endParaRPr>
          </a:p>
        </p:txBody>
      </p:sp>
      <p:sp>
        <p:nvSpPr>
          <p:cNvPr id="315" name="Google Shape;315;p20"/>
          <p:cNvSpPr txBox="1"/>
          <p:nvPr/>
        </p:nvSpPr>
        <p:spPr>
          <a:xfrm>
            <a:off x="4236075" y="15841813"/>
            <a:ext cx="1638300" cy="1052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2200">
                <a:latin typeface="Merriweather"/>
                <a:ea typeface="Merriweather"/>
                <a:cs typeface="Merriweather"/>
                <a:sym typeface="Merriweather"/>
              </a:rPr>
              <a:t>CCK</a:t>
            </a:r>
            <a:endParaRPr b="1" sz="2200">
              <a:latin typeface="Merriweather"/>
              <a:ea typeface="Merriweather"/>
              <a:cs typeface="Merriweather"/>
              <a:sym typeface="Merriweather"/>
            </a:endParaRPr>
          </a:p>
        </p:txBody>
      </p:sp>
      <p:sp>
        <p:nvSpPr>
          <p:cNvPr id="323" name="Google Shape;323;p20"/>
          <p:cNvSpPr txBox="1"/>
          <p:nvPr/>
        </p:nvSpPr>
        <p:spPr>
          <a:xfrm>
            <a:off x="6421125" y="14067088"/>
            <a:ext cx="3744900" cy="170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rgbClr val="999999"/>
                </a:solidFill>
                <a:highlight>
                  <a:srgbClr val="D9EAD3"/>
                </a:highlight>
                <a:latin typeface="Merriweather"/>
                <a:ea typeface="Merriweather"/>
                <a:cs typeface="Merriweather"/>
                <a:sym typeface="Merriweather"/>
              </a:rPr>
              <a:t>Stimulates</a:t>
            </a:r>
            <a:endParaRPr b="1" sz="1700">
              <a:solidFill>
                <a:srgbClr val="999999"/>
              </a:solidFill>
              <a:highlight>
                <a:srgbClr val="D9EAD3"/>
              </a:highlight>
              <a:latin typeface="Merriweather"/>
              <a:ea typeface="Merriweather"/>
              <a:cs typeface="Merriweather"/>
              <a:sym typeface="Merriweather"/>
            </a:endParaRPr>
          </a:p>
          <a:p>
            <a:pPr indent="0" lvl="0" marL="0" rtl="0" algn="ctr">
              <a:spcBef>
                <a:spcPts val="0"/>
              </a:spcBef>
              <a:spcAft>
                <a:spcPts val="0"/>
              </a:spcAft>
              <a:buNone/>
            </a:pPr>
            <a:r>
              <a:rPr lang="en" sz="1700">
                <a:solidFill>
                  <a:srgbClr val="999999"/>
                </a:solidFill>
                <a:latin typeface="Merriweather"/>
                <a:ea typeface="Merriweather"/>
                <a:cs typeface="Merriweather"/>
                <a:sym typeface="Merriweather"/>
              </a:rPr>
              <a:t>Pancreatic enzyme secretion, accounting for  70-80% of total pancreatic digestive enzymes secretion after meal.</a:t>
            </a:r>
            <a:endParaRPr sz="1700">
              <a:solidFill>
                <a:srgbClr val="999999"/>
              </a:solidFill>
              <a:latin typeface="Merriweather"/>
              <a:ea typeface="Merriweather"/>
              <a:cs typeface="Merriweather"/>
              <a:sym typeface="Merriweather"/>
            </a:endParaRPr>
          </a:p>
          <a:p>
            <a:pPr indent="0" lvl="0" marL="457200" rtl="0" algn="ctr">
              <a:spcBef>
                <a:spcPts val="0"/>
              </a:spcBef>
              <a:spcAft>
                <a:spcPts val="0"/>
              </a:spcAft>
              <a:buNone/>
            </a:pPr>
            <a:r>
              <a:t/>
            </a:r>
            <a:endParaRPr sz="1700">
              <a:solidFill>
                <a:srgbClr val="999999"/>
              </a:solidFill>
              <a:latin typeface="Merriweather"/>
              <a:ea typeface="Merriweather"/>
              <a:cs typeface="Merriweather"/>
              <a:sym typeface="Merriweather"/>
            </a:endParaRPr>
          </a:p>
          <a:p>
            <a:pPr indent="0" lvl="0" marL="0" rtl="0" algn="ctr">
              <a:spcBef>
                <a:spcPts val="0"/>
              </a:spcBef>
              <a:spcAft>
                <a:spcPts val="0"/>
              </a:spcAft>
              <a:buNone/>
            </a:pPr>
            <a:r>
              <a:t/>
            </a:r>
            <a:endParaRPr sz="1700">
              <a:solidFill>
                <a:srgbClr val="999999"/>
              </a:solidFill>
              <a:latin typeface="Merriweather"/>
              <a:ea typeface="Merriweather"/>
              <a:cs typeface="Merriweather"/>
              <a:sym typeface="Merriweather"/>
            </a:endParaRPr>
          </a:p>
        </p:txBody>
      </p:sp>
      <p:sp>
        <p:nvSpPr>
          <p:cNvPr id="324" name="Google Shape;324;p20"/>
          <p:cNvSpPr txBox="1"/>
          <p:nvPr/>
        </p:nvSpPr>
        <p:spPr>
          <a:xfrm>
            <a:off x="7189138" y="15721500"/>
            <a:ext cx="2896500" cy="2103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rgbClr val="999999"/>
                </a:solidFill>
                <a:highlight>
                  <a:srgbClr val="D9EAD3"/>
                </a:highlight>
                <a:latin typeface="Merriweather"/>
                <a:ea typeface="Merriweather"/>
                <a:cs typeface="Merriweather"/>
                <a:sym typeface="Merriweather"/>
              </a:rPr>
              <a:t>Augments</a:t>
            </a:r>
            <a:endParaRPr b="1" sz="1700">
              <a:solidFill>
                <a:srgbClr val="999999"/>
              </a:solidFill>
              <a:highlight>
                <a:srgbClr val="D9EAD3"/>
              </a:highlight>
              <a:latin typeface="Merriweather"/>
              <a:ea typeface="Merriweather"/>
              <a:cs typeface="Merriweather"/>
              <a:sym typeface="Merriweather"/>
            </a:endParaRPr>
          </a:p>
          <a:p>
            <a:pPr indent="0" lvl="0" marL="0" rtl="0" algn="ctr">
              <a:spcBef>
                <a:spcPts val="0"/>
              </a:spcBef>
              <a:spcAft>
                <a:spcPts val="0"/>
              </a:spcAft>
              <a:buNone/>
            </a:pPr>
            <a:r>
              <a:rPr lang="en" sz="1700">
                <a:solidFill>
                  <a:srgbClr val="999999"/>
                </a:solidFill>
                <a:latin typeface="Merriweather"/>
                <a:ea typeface="Merriweather"/>
                <a:cs typeface="Merriweather"/>
                <a:sym typeface="Merriweather"/>
              </a:rPr>
              <a:t>stimulation of </a:t>
            </a:r>
            <a:r>
              <a:rPr b="1" lang="en" sz="1700">
                <a:solidFill>
                  <a:srgbClr val="999999"/>
                </a:solidFill>
                <a:latin typeface="Merriweather"/>
                <a:ea typeface="Merriweather"/>
                <a:cs typeface="Merriweather"/>
                <a:sym typeface="Merriweather"/>
              </a:rPr>
              <a:t>H</a:t>
            </a:r>
            <a:r>
              <a:rPr b="1" baseline="-25000" lang="en" sz="1700">
                <a:solidFill>
                  <a:srgbClr val="999999"/>
                </a:solidFill>
                <a:latin typeface="Merriweather"/>
                <a:ea typeface="Merriweather"/>
                <a:cs typeface="Merriweather"/>
                <a:sym typeface="Merriweather"/>
              </a:rPr>
              <a:t>2</a:t>
            </a:r>
            <a:r>
              <a:rPr b="1" lang="en" sz="1700">
                <a:solidFill>
                  <a:srgbClr val="999999"/>
                </a:solidFill>
                <a:latin typeface="Merriweather"/>
                <a:ea typeface="Merriweather"/>
                <a:cs typeface="Merriweather"/>
                <a:sym typeface="Merriweather"/>
              </a:rPr>
              <a:t>O</a:t>
            </a:r>
            <a:r>
              <a:rPr lang="en" sz="1700">
                <a:solidFill>
                  <a:srgbClr val="999999"/>
                </a:solidFill>
                <a:latin typeface="Merriweather"/>
                <a:ea typeface="Merriweather"/>
                <a:cs typeface="Merriweather"/>
                <a:sym typeface="Merriweather"/>
              </a:rPr>
              <a:t> and </a:t>
            </a:r>
            <a:r>
              <a:rPr b="1" lang="en" sz="1700">
                <a:solidFill>
                  <a:srgbClr val="999999"/>
                </a:solidFill>
                <a:latin typeface="Merriweather"/>
                <a:ea typeface="Merriweather"/>
                <a:cs typeface="Merriweather"/>
                <a:sym typeface="Merriweather"/>
              </a:rPr>
              <a:t>HCO</a:t>
            </a:r>
            <a:r>
              <a:rPr b="1" baseline="-25000" lang="en" sz="1700">
                <a:solidFill>
                  <a:srgbClr val="999999"/>
                </a:solidFill>
                <a:latin typeface="Merriweather"/>
                <a:ea typeface="Merriweather"/>
                <a:cs typeface="Merriweather"/>
                <a:sym typeface="Merriweather"/>
              </a:rPr>
              <a:t>3</a:t>
            </a:r>
            <a:r>
              <a:rPr b="1" baseline="30000" lang="en" sz="1700">
                <a:solidFill>
                  <a:srgbClr val="999999"/>
                </a:solidFill>
                <a:latin typeface="Merriweather"/>
                <a:ea typeface="Merriweather"/>
                <a:cs typeface="Merriweather"/>
                <a:sym typeface="Merriweather"/>
              </a:rPr>
              <a:t>-</a:t>
            </a:r>
            <a:r>
              <a:rPr lang="en" sz="1700">
                <a:solidFill>
                  <a:srgbClr val="999999"/>
                </a:solidFill>
                <a:latin typeface="Merriweather"/>
                <a:ea typeface="Merriweather"/>
                <a:cs typeface="Merriweather"/>
                <a:sym typeface="Merriweather"/>
              </a:rPr>
              <a:t> secretion by secretin.</a:t>
            </a:r>
            <a:endParaRPr sz="1700">
              <a:solidFill>
                <a:srgbClr val="999999"/>
              </a:solidFill>
              <a:latin typeface="Merriweather"/>
              <a:ea typeface="Merriweather"/>
              <a:cs typeface="Merriweather"/>
              <a:sym typeface="Merriweather"/>
            </a:endParaRPr>
          </a:p>
          <a:p>
            <a:pPr indent="0" lvl="0" marL="457200" rtl="0" algn="ctr">
              <a:spcBef>
                <a:spcPts val="0"/>
              </a:spcBef>
              <a:spcAft>
                <a:spcPts val="0"/>
              </a:spcAft>
              <a:buNone/>
            </a:pPr>
            <a:r>
              <a:t/>
            </a:r>
            <a:endParaRPr sz="1700">
              <a:solidFill>
                <a:srgbClr val="999999"/>
              </a:solidFill>
              <a:latin typeface="Merriweather"/>
              <a:ea typeface="Merriweather"/>
              <a:cs typeface="Merriweather"/>
              <a:sym typeface="Merriweather"/>
            </a:endParaRPr>
          </a:p>
          <a:p>
            <a:pPr indent="0" lvl="0" marL="457200" rtl="0" algn="ctr">
              <a:spcBef>
                <a:spcPts val="0"/>
              </a:spcBef>
              <a:spcAft>
                <a:spcPts val="0"/>
              </a:spcAft>
              <a:buNone/>
            </a:pPr>
            <a:r>
              <a:t/>
            </a:r>
            <a:endParaRPr sz="1700">
              <a:solidFill>
                <a:srgbClr val="999999"/>
              </a:solidFill>
              <a:latin typeface="Merriweather"/>
              <a:ea typeface="Merriweather"/>
              <a:cs typeface="Merriweather"/>
              <a:sym typeface="Merriweather"/>
            </a:endParaRPr>
          </a:p>
          <a:p>
            <a:pPr indent="0" lvl="0" marL="0" rtl="0" algn="ctr">
              <a:spcBef>
                <a:spcPts val="0"/>
              </a:spcBef>
              <a:spcAft>
                <a:spcPts val="0"/>
              </a:spcAft>
              <a:buNone/>
            </a:pPr>
            <a:r>
              <a:t/>
            </a:r>
            <a:endParaRPr sz="1700">
              <a:solidFill>
                <a:srgbClr val="999999"/>
              </a:solidFill>
              <a:latin typeface="Merriweather"/>
              <a:ea typeface="Merriweather"/>
              <a:cs typeface="Merriweather"/>
              <a:sym typeface="Merriweather"/>
            </a:endParaRPr>
          </a:p>
        </p:txBody>
      </p:sp>
      <p:sp>
        <p:nvSpPr>
          <p:cNvPr id="325" name="Google Shape;325;p20"/>
          <p:cNvSpPr txBox="1"/>
          <p:nvPr/>
        </p:nvSpPr>
        <p:spPr>
          <a:xfrm>
            <a:off x="6534915" y="17580050"/>
            <a:ext cx="3194100" cy="1508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rgbClr val="999999"/>
                </a:solidFill>
                <a:highlight>
                  <a:srgbClr val="D9EAD3"/>
                </a:highlight>
                <a:latin typeface="Merriweather"/>
                <a:ea typeface="Merriweather"/>
                <a:cs typeface="Merriweather"/>
                <a:sym typeface="Merriweather"/>
              </a:rPr>
              <a:t>Stimulates</a:t>
            </a:r>
            <a:endParaRPr b="1" sz="1700">
              <a:solidFill>
                <a:srgbClr val="999999"/>
              </a:solidFill>
              <a:highlight>
                <a:srgbClr val="D9EAD3"/>
              </a:highlight>
              <a:latin typeface="Merriweather"/>
              <a:ea typeface="Merriweather"/>
              <a:cs typeface="Merriweather"/>
              <a:sym typeface="Merriweather"/>
            </a:endParaRPr>
          </a:p>
          <a:p>
            <a:pPr indent="0" lvl="0" marL="0" rtl="0" algn="ctr">
              <a:spcBef>
                <a:spcPts val="0"/>
              </a:spcBef>
              <a:spcAft>
                <a:spcPts val="0"/>
              </a:spcAft>
              <a:buNone/>
            </a:pPr>
            <a:r>
              <a:rPr lang="en" sz="1700">
                <a:solidFill>
                  <a:srgbClr val="999999"/>
                </a:solidFill>
                <a:latin typeface="Merriweather"/>
                <a:ea typeface="Merriweather"/>
                <a:cs typeface="Merriweather"/>
                <a:sym typeface="Merriweather"/>
              </a:rPr>
              <a:t>intestinal motility and relaxes ileocecal sphincter.</a:t>
            </a:r>
            <a:endParaRPr sz="1700">
              <a:solidFill>
                <a:srgbClr val="999999"/>
              </a:solidFill>
              <a:latin typeface="Merriweather"/>
              <a:ea typeface="Merriweather"/>
              <a:cs typeface="Merriweather"/>
              <a:sym typeface="Merriweather"/>
            </a:endParaRPr>
          </a:p>
          <a:p>
            <a:pPr indent="0" lvl="0" marL="457200" rtl="0" algn="ctr">
              <a:spcBef>
                <a:spcPts val="0"/>
              </a:spcBef>
              <a:spcAft>
                <a:spcPts val="0"/>
              </a:spcAft>
              <a:buNone/>
            </a:pPr>
            <a:r>
              <a:t/>
            </a:r>
            <a:endParaRPr sz="1700">
              <a:solidFill>
                <a:srgbClr val="999999"/>
              </a:solidFill>
              <a:latin typeface="Merriweather"/>
              <a:ea typeface="Merriweather"/>
              <a:cs typeface="Merriweather"/>
              <a:sym typeface="Merriweather"/>
            </a:endParaRPr>
          </a:p>
          <a:p>
            <a:pPr indent="0" lvl="0" marL="457200" rtl="0" algn="ctr">
              <a:spcBef>
                <a:spcPts val="0"/>
              </a:spcBef>
              <a:spcAft>
                <a:spcPts val="0"/>
              </a:spcAft>
              <a:buNone/>
            </a:pPr>
            <a:r>
              <a:rPr lang="en" sz="1700">
                <a:solidFill>
                  <a:srgbClr val="999999"/>
                </a:solidFill>
                <a:latin typeface="Merriweather"/>
                <a:ea typeface="Merriweather"/>
                <a:cs typeface="Merriweather"/>
                <a:sym typeface="Merriweather"/>
              </a:rPr>
              <a:t> </a:t>
            </a:r>
            <a:endParaRPr sz="1700">
              <a:solidFill>
                <a:srgbClr val="999999"/>
              </a:solidFill>
              <a:latin typeface="Merriweather"/>
              <a:ea typeface="Merriweather"/>
              <a:cs typeface="Merriweather"/>
              <a:sym typeface="Merriweather"/>
            </a:endParaRPr>
          </a:p>
        </p:txBody>
      </p:sp>
      <p:sp>
        <p:nvSpPr>
          <p:cNvPr id="326" name="Google Shape;326;p20"/>
          <p:cNvSpPr txBox="1"/>
          <p:nvPr/>
        </p:nvSpPr>
        <p:spPr>
          <a:xfrm>
            <a:off x="175650" y="17795425"/>
            <a:ext cx="3347700" cy="1508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rgbClr val="999999"/>
                </a:solidFill>
                <a:highlight>
                  <a:srgbClr val="D9EAD3"/>
                </a:highlight>
                <a:latin typeface="Merriweather"/>
                <a:ea typeface="Merriweather"/>
                <a:cs typeface="Merriweather"/>
                <a:sym typeface="Merriweather"/>
              </a:rPr>
              <a:t>Contract</a:t>
            </a:r>
            <a:endParaRPr b="1" sz="1700">
              <a:solidFill>
                <a:srgbClr val="999999"/>
              </a:solidFill>
              <a:highlight>
                <a:srgbClr val="D9EAD3"/>
              </a:highlight>
              <a:latin typeface="Merriweather"/>
              <a:ea typeface="Merriweather"/>
              <a:cs typeface="Merriweather"/>
              <a:sym typeface="Merriweather"/>
            </a:endParaRPr>
          </a:p>
          <a:p>
            <a:pPr indent="0" lvl="0" marL="0" rtl="0" algn="ctr">
              <a:spcBef>
                <a:spcPts val="0"/>
              </a:spcBef>
              <a:spcAft>
                <a:spcPts val="0"/>
              </a:spcAft>
              <a:buNone/>
            </a:pPr>
            <a:r>
              <a:rPr lang="en" sz="1700">
                <a:solidFill>
                  <a:srgbClr val="999999"/>
                </a:solidFill>
                <a:latin typeface="Merriweather"/>
                <a:ea typeface="Merriweather"/>
                <a:cs typeface="Merriweather"/>
                <a:sym typeface="Merriweather"/>
              </a:rPr>
              <a:t>Gallbladder, relaxes sphincter of Oddi and causes bile discharge into intestine.</a:t>
            </a:r>
            <a:endParaRPr sz="1700">
              <a:solidFill>
                <a:srgbClr val="999999"/>
              </a:solidFill>
              <a:latin typeface="Merriweather"/>
              <a:ea typeface="Merriweather"/>
              <a:cs typeface="Merriweather"/>
              <a:sym typeface="Merriweather"/>
            </a:endParaRPr>
          </a:p>
          <a:p>
            <a:pPr indent="0" lvl="0" marL="457200" rtl="0" algn="ctr">
              <a:spcBef>
                <a:spcPts val="0"/>
              </a:spcBef>
              <a:spcAft>
                <a:spcPts val="0"/>
              </a:spcAft>
              <a:buNone/>
            </a:pPr>
            <a:r>
              <a:t/>
            </a:r>
            <a:endParaRPr sz="1700">
              <a:solidFill>
                <a:srgbClr val="999999"/>
              </a:solidFill>
              <a:latin typeface="Merriweather"/>
              <a:ea typeface="Merriweather"/>
              <a:cs typeface="Merriweather"/>
              <a:sym typeface="Merriweather"/>
            </a:endParaRPr>
          </a:p>
          <a:p>
            <a:pPr indent="0" lvl="0" marL="457200" rtl="0" algn="ctr">
              <a:spcBef>
                <a:spcPts val="0"/>
              </a:spcBef>
              <a:spcAft>
                <a:spcPts val="0"/>
              </a:spcAft>
              <a:buNone/>
            </a:pPr>
            <a:r>
              <a:rPr lang="en" sz="1700">
                <a:solidFill>
                  <a:srgbClr val="999999"/>
                </a:solidFill>
                <a:latin typeface="Merriweather"/>
                <a:ea typeface="Merriweather"/>
                <a:cs typeface="Merriweather"/>
                <a:sym typeface="Merriweather"/>
              </a:rPr>
              <a:t> </a:t>
            </a:r>
            <a:endParaRPr sz="1700">
              <a:solidFill>
                <a:srgbClr val="999999"/>
              </a:solidFill>
              <a:latin typeface="Merriweather"/>
              <a:ea typeface="Merriweather"/>
              <a:cs typeface="Merriweather"/>
              <a:sym typeface="Merriweather"/>
            </a:endParaRPr>
          </a:p>
        </p:txBody>
      </p:sp>
      <p:sp>
        <p:nvSpPr>
          <p:cNvPr id="327" name="Google Shape;327;p20"/>
          <p:cNvSpPr txBox="1"/>
          <p:nvPr/>
        </p:nvSpPr>
        <p:spPr>
          <a:xfrm>
            <a:off x="-55575" y="15853875"/>
            <a:ext cx="2772600" cy="136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700">
                <a:solidFill>
                  <a:srgbClr val="999999"/>
                </a:solidFill>
                <a:highlight>
                  <a:srgbClr val="D9EAD3"/>
                </a:highlight>
                <a:latin typeface="Merriweather"/>
                <a:ea typeface="Merriweather"/>
                <a:cs typeface="Merriweather"/>
                <a:sym typeface="Merriweather"/>
              </a:rPr>
              <a:t>Has:</a:t>
            </a:r>
            <a:r>
              <a:rPr b="1" lang="en" sz="1700">
                <a:solidFill>
                  <a:srgbClr val="999999"/>
                </a:solidFill>
                <a:highlight>
                  <a:srgbClr val="FFFFFF"/>
                </a:highlight>
                <a:latin typeface="Merriweather"/>
                <a:ea typeface="Merriweather"/>
                <a:cs typeface="Merriweather"/>
                <a:sym typeface="Merriweather"/>
              </a:rPr>
              <a:t> </a:t>
            </a:r>
            <a:r>
              <a:rPr lang="en" sz="1700">
                <a:solidFill>
                  <a:srgbClr val="999999"/>
                </a:solidFill>
                <a:highlight>
                  <a:srgbClr val="FFFFFF"/>
                </a:highlight>
                <a:latin typeface="Merriweather"/>
                <a:ea typeface="Merriweather"/>
                <a:cs typeface="Merriweather"/>
                <a:sym typeface="Merriweather"/>
              </a:rPr>
              <a:t>trophic</a:t>
            </a:r>
            <a:r>
              <a:rPr lang="en" sz="1700">
                <a:solidFill>
                  <a:srgbClr val="999999"/>
                </a:solidFill>
                <a:latin typeface="Merriweather"/>
                <a:ea typeface="Merriweather"/>
                <a:cs typeface="Merriweather"/>
                <a:sym typeface="Merriweather"/>
              </a:rPr>
              <a:t> effect on pancreas. </a:t>
            </a:r>
            <a:r>
              <a:rPr b="1" lang="en" sz="1700">
                <a:solidFill>
                  <a:srgbClr val="999999"/>
                </a:solidFill>
                <a:highlight>
                  <a:srgbClr val="D9EAD3"/>
                </a:highlight>
                <a:latin typeface="Merriweather"/>
                <a:ea typeface="Merriweather"/>
                <a:cs typeface="Merriweather"/>
                <a:sym typeface="Merriweather"/>
              </a:rPr>
              <a:t>In addition</a:t>
            </a:r>
            <a:r>
              <a:rPr b="1" lang="en" sz="1700">
                <a:solidFill>
                  <a:srgbClr val="999999"/>
                </a:solidFill>
                <a:latin typeface="Merriweather"/>
                <a:ea typeface="Merriweather"/>
                <a:cs typeface="Merriweather"/>
                <a:sym typeface="Merriweather"/>
              </a:rPr>
              <a:t>, </a:t>
            </a:r>
            <a:r>
              <a:rPr lang="en" sz="1700">
                <a:solidFill>
                  <a:srgbClr val="999999"/>
                </a:solidFill>
                <a:latin typeface="Merriweather"/>
                <a:ea typeface="Merriweather"/>
                <a:cs typeface="Merriweather"/>
                <a:sym typeface="Merriweather"/>
              </a:rPr>
              <a:t>it may be concerned with the mechanism of satiety.</a:t>
            </a:r>
            <a:endParaRPr sz="1700">
              <a:solidFill>
                <a:srgbClr val="999999"/>
              </a:solidFill>
              <a:latin typeface="Merriweather"/>
              <a:ea typeface="Merriweather"/>
              <a:cs typeface="Merriweather"/>
              <a:sym typeface="Merriweather"/>
            </a:endParaRPr>
          </a:p>
          <a:p>
            <a:pPr indent="0" lvl="0" marL="457200" rtl="0" algn="ctr">
              <a:spcBef>
                <a:spcPts val="0"/>
              </a:spcBef>
              <a:spcAft>
                <a:spcPts val="0"/>
              </a:spcAft>
              <a:buNone/>
            </a:pPr>
            <a:r>
              <a:t/>
            </a:r>
            <a:endParaRPr sz="1700">
              <a:solidFill>
                <a:srgbClr val="999999"/>
              </a:solidFill>
              <a:latin typeface="Merriweather"/>
              <a:ea typeface="Merriweather"/>
              <a:cs typeface="Merriweather"/>
              <a:sym typeface="Merriweather"/>
            </a:endParaRPr>
          </a:p>
          <a:p>
            <a:pPr indent="0" lvl="0" marL="457200" rtl="0" algn="ctr">
              <a:spcBef>
                <a:spcPts val="0"/>
              </a:spcBef>
              <a:spcAft>
                <a:spcPts val="0"/>
              </a:spcAft>
              <a:buNone/>
            </a:pPr>
            <a:r>
              <a:t/>
            </a:r>
            <a:endParaRPr sz="1700">
              <a:solidFill>
                <a:srgbClr val="999999"/>
              </a:solidFill>
              <a:latin typeface="Merriweather"/>
              <a:ea typeface="Merriweather"/>
              <a:cs typeface="Merriweather"/>
              <a:sym typeface="Merriweather"/>
            </a:endParaRPr>
          </a:p>
          <a:p>
            <a:pPr indent="0" lvl="0" marL="457200" rtl="0" algn="ctr">
              <a:spcBef>
                <a:spcPts val="0"/>
              </a:spcBef>
              <a:spcAft>
                <a:spcPts val="0"/>
              </a:spcAft>
              <a:buNone/>
            </a:pPr>
            <a:r>
              <a:t/>
            </a:r>
            <a:endParaRPr sz="1700">
              <a:solidFill>
                <a:srgbClr val="999999"/>
              </a:solidFill>
              <a:latin typeface="Merriweather"/>
              <a:ea typeface="Merriweather"/>
              <a:cs typeface="Merriweather"/>
              <a:sym typeface="Merriweather"/>
            </a:endParaRPr>
          </a:p>
          <a:p>
            <a:pPr indent="0" lvl="0" marL="457200" rtl="0" algn="ctr">
              <a:spcBef>
                <a:spcPts val="0"/>
              </a:spcBef>
              <a:spcAft>
                <a:spcPts val="0"/>
              </a:spcAft>
              <a:buNone/>
            </a:pPr>
            <a:r>
              <a:t/>
            </a:r>
            <a:endParaRPr sz="1700">
              <a:solidFill>
                <a:srgbClr val="999999"/>
              </a:solidFill>
              <a:latin typeface="Merriweather"/>
              <a:ea typeface="Merriweather"/>
              <a:cs typeface="Merriweather"/>
              <a:sym typeface="Merriweather"/>
            </a:endParaRPr>
          </a:p>
        </p:txBody>
      </p:sp>
      <p:sp>
        <p:nvSpPr>
          <p:cNvPr id="328" name="Google Shape;328;p20"/>
          <p:cNvSpPr txBox="1"/>
          <p:nvPr/>
        </p:nvSpPr>
        <p:spPr>
          <a:xfrm>
            <a:off x="175659" y="14213392"/>
            <a:ext cx="3194100" cy="1508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rgbClr val="999999"/>
                </a:solidFill>
                <a:highlight>
                  <a:srgbClr val="D9EAD3"/>
                </a:highlight>
                <a:latin typeface="Merriweather"/>
                <a:ea typeface="Merriweather"/>
                <a:cs typeface="Merriweather"/>
                <a:sym typeface="Merriweather"/>
              </a:rPr>
              <a:t>Inhibits</a:t>
            </a:r>
            <a:endParaRPr b="1" sz="1700">
              <a:solidFill>
                <a:srgbClr val="999999"/>
              </a:solidFill>
              <a:highlight>
                <a:srgbClr val="D9EAD3"/>
              </a:highlight>
              <a:latin typeface="Merriweather"/>
              <a:ea typeface="Merriweather"/>
              <a:cs typeface="Merriweather"/>
              <a:sym typeface="Merriweather"/>
            </a:endParaRPr>
          </a:p>
          <a:p>
            <a:pPr indent="0" lvl="0" marL="0" rtl="0" algn="ctr">
              <a:spcBef>
                <a:spcPts val="0"/>
              </a:spcBef>
              <a:spcAft>
                <a:spcPts val="0"/>
              </a:spcAft>
              <a:buNone/>
            </a:pPr>
            <a:r>
              <a:rPr lang="en" sz="1700">
                <a:solidFill>
                  <a:srgbClr val="999999"/>
                </a:solidFill>
                <a:latin typeface="Merriweather"/>
                <a:ea typeface="Merriweather"/>
                <a:cs typeface="Merriweather"/>
                <a:sym typeface="Merriweather"/>
              </a:rPr>
              <a:t>stomach contraction moderately and slows its emptying.</a:t>
            </a:r>
            <a:endParaRPr sz="1700">
              <a:solidFill>
                <a:srgbClr val="999999"/>
              </a:solidFill>
              <a:latin typeface="Merriweather"/>
              <a:ea typeface="Merriweather"/>
              <a:cs typeface="Merriweather"/>
              <a:sym typeface="Merriweather"/>
            </a:endParaRPr>
          </a:p>
          <a:p>
            <a:pPr indent="0" lvl="0" marL="457200" rtl="0" algn="ctr">
              <a:spcBef>
                <a:spcPts val="0"/>
              </a:spcBef>
              <a:spcAft>
                <a:spcPts val="0"/>
              </a:spcAft>
              <a:buNone/>
            </a:pPr>
            <a:r>
              <a:t/>
            </a:r>
            <a:endParaRPr sz="1700">
              <a:solidFill>
                <a:srgbClr val="999999"/>
              </a:solidFill>
              <a:latin typeface="Merriweather"/>
              <a:ea typeface="Merriweather"/>
              <a:cs typeface="Merriweather"/>
              <a:sym typeface="Merriweather"/>
            </a:endParaRPr>
          </a:p>
          <a:p>
            <a:pPr indent="0" lvl="0" marL="457200" rtl="0" algn="ctr">
              <a:spcBef>
                <a:spcPts val="0"/>
              </a:spcBef>
              <a:spcAft>
                <a:spcPts val="0"/>
              </a:spcAft>
              <a:buNone/>
            </a:pPr>
            <a:r>
              <a:t/>
            </a:r>
            <a:endParaRPr sz="1700">
              <a:solidFill>
                <a:srgbClr val="999999"/>
              </a:solidFill>
              <a:latin typeface="Merriweather"/>
              <a:ea typeface="Merriweather"/>
              <a:cs typeface="Merriweather"/>
              <a:sym typeface="Merriweather"/>
            </a:endParaRPr>
          </a:p>
          <a:p>
            <a:pPr indent="0" lvl="0" marL="457200" rtl="0" algn="ctr">
              <a:spcBef>
                <a:spcPts val="0"/>
              </a:spcBef>
              <a:spcAft>
                <a:spcPts val="0"/>
              </a:spcAft>
              <a:buNone/>
            </a:pPr>
            <a:r>
              <a:rPr lang="en" sz="1700">
                <a:solidFill>
                  <a:srgbClr val="999999"/>
                </a:solidFill>
                <a:latin typeface="Merriweather"/>
                <a:ea typeface="Merriweather"/>
                <a:cs typeface="Merriweather"/>
                <a:sym typeface="Merriweather"/>
              </a:rPr>
              <a:t> </a:t>
            </a:r>
            <a:endParaRPr sz="1700">
              <a:solidFill>
                <a:srgbClr val="999999"/>
              </a:solidFill>
              <a:latin typeface="Merriweather"/>
              <a:ea typeface="Merriweather"/>
              <a:cs typeface="Merriweather"/>
              <a:sym typeface="Merriweather"/>
            </a:endParaRPr>
          </a:p>
        </p:txBody>
      </p:sp>
      <p:cxnSp>
        <p:nvCxnSpPr>
          <p:cNvPr id="329" name="Google Shape;329;p20"/>
          <p:cNvCxnSpPr/>
          <p:nvPr/>
        </p:nvCxnSpPr>
        <p:spPr>
          <a:xfrm flipH="1" rot="10800000">
            <a:off x="92439" y="13304413"/>
            <a:ext cx="10221600" cy="10500"/>
          </a:xfrm>
          <a:prstGeom prst="straightConnector1">
            <a:avLst/>
          </a:prstGeom>
          <a:noFill/>
          <a:ln cap="flat" cmpd="sng" w="57150">
            <a:solidFill>
              <a:srgbClr val="D9EAD3"/>
            </a:solidFill>
            <a:prstDash val="dot"/>
            <a:round/>
            <a:headEnd len="med" w="med" type="none"/>
            <a:tailEnd len="med" w="med" type="oval"/>
          </a:ln>
        </p:spPr>
      </p:cxnSp>
      <p:pic>
        <p:nvPicPr>
          <p:cNvPr id="330" name="Google Shape;330;p20"/>
          <p:cNvPicPr preferRelativeResize="0"/>
          <p:nvPr/>
        </p:nvPicPr>
        <p:blipFill rotWithShape="1">
          <a:blip r:embed="rId5">
            <a:alphaModFix/>
          </a:blip>
          <a:srcRect b="9080" l="33744" r="0" t="19977"/>
          <a:stretch/>
        </p:blipFill>
        <p:spPr>
          <a:xfrm>
            <a:off x="9637975" y="8863150"/>
            <a:ext cx="4003075" cy="3214750"/>
          </a:xfrm>
          <a:prstGeom prst="rect">
            <a:avLst/>
          </a:prstGeom>
          <a:noFill/>
          <a:ln>
            <a:noFill/>
          </a:ln>
        </p:spPr>
      </p:pic>
      <p:pic>
        <p:nvPicPr>
          <p:cNvPr id="331" name="Google Shape;331;p20"/>
          <p:cNvPicPr preferRelativeResize="0"/>
          <p:nvPr/>
        </p:nvPicPr>
        <p:blipFill>
          <a:blip r:embed="rId6">
            <a:alphaModFix/>
          </a:blip>
          <a:stretch>
            <a:fillRect/>
          </a:stretch>
        </p:blipFill>
        <p:spPr>
          <a:xfrm>
            <a:off x="10001251" y="15305962"/>
            <a:ext cx="4003073" cy="2766927"/>
          </a:xfrm>
          <a:prstGeom prst="rect">
            <a:avLst/>
          </a:prstGeom>
          <a:noFill/>
          <a:ln>
            <a:noFill/>
          </a:ln>
        </p:spPr>
      </p:pic>
      <p:sp>
        <p:nvSpPr>
          <p:cNvPr id="332" name="Google Shape;332;p20"/>
          <p:cNvSpPr/>
          <p:nvPr/>
        </p:nvSpPr>
        <p:spPr>
          <a:xfrm>
            <a:off x="0" y="370479"/>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333" name="Google Shape;333;p20"/>
          <p:cNvSpPr txBox="1"/>
          <p:nvPr/>
        </p:nvSpPr>
        <p:spPr>
          <a:xfrm>
            <a:off x="11409324" y="3601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Four</a:t>
            </a:r>
            <a:endParaRPr sz="3500">
              <a:latin typeface="Oswald"/>
              <a:ea typeface="Oswald"/>
              <a:cs typeface="Oswald"/>
              <a:sym typeface="Oswald"/>
            </a:endParaRPr>
          </a:p>
        </p:txBody>
      </p:sp>
      <p:sp>
        <p:nvSpPr>
          <p:cNvPr id="334" name="Google Shape;334;p20"/>
          <p:cNvSpPr txBox="1"/>
          <p:nvPr/>
        </p:nvSpPr>
        <p:spPr>
          <a:xfrm>
            <a:off x="188014" y="3216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7</a:t>
            </a:r>
            <a:endParaRPr sz="4500">
              <a:solidFill>
                <a:srgbClr val="FFFFFF"/>
              </a:solidFill>
              <a:latin typeface="Oswald"/>
              <a:ea typeface="Oswald"/>
              <a:cs typeface="Oswald"/>
              <a:sym typeface="Oswald"/>
            </a:endParaRPr>
          </a:p>
        </p:txBody>
      </p:sp>
      <p:sp>
        <p:nvSpPr>
          <p:cNvPr id="335" name="Google Shape;335;p20"/>
          <p:cNvSpPr txBox="1"/>
          <p:nvPr/>
        </p:nvSpPr>
        <p:spPr>
          <a:xfrm>
            <a:off x="929925" y="321575"/>
            <a:ext cx="94107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400">
                <a:solidFill>
                  <a:srgbClr val="FFFFFF"/>
                </a:solidFill>
                <a:latin typeface="Oswald"/>
                <a:ea typeface="Oswald"/>
                <a:cs typeface="Oswald"/>
                <a:sym typeface="Oswald"/>
              </a:rPr>
              <a:t>PHYSIOLOGY OF THE PANCREAS </a:t>
            </a:r>
            <a:endParaRPr sz="3400">
              <a:solidFill>
                <a:srgbClr val="FFFFFF"/>
              </a:solidFill>
              <a:latin typeface="Oswald"/>
              <a:ea typeface="Oswald"/>
              <a:cs typeface="Oswald"/>
              <a:sym typeface="Oswald"/>
            </a:endParaRPr>
          </a:p>
        </p:txBody>
      </p:sp>
      <p:sp>
        <p:nvSpPr>
          <p:cNvPr id="336" name="Google Shape;336;p20"/>
          <p:cNvSpPr/>
          <p:nvPr/>
        </p:nvSpPr>
        <p:spPr>
          <a:xfrm>
            <a:off x="656616" y="3705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337" name="Google Shape;337;p20"/>
          <p:cNvSpPr/>
          <p:nvPr/>
        </p:nvSpPr>
        <p:spPr>
          <a:xfrm>
            <a:off x="254180" y="1418430"/>
            <a:ext cx="468600" cy="433500"/>
          </a:xfrm>
          <a:prstGeom prst="rect">
            <a:avLst/>
          </a:prstGeom>
          <a:solidFill>
            <a:srgbClr val="93C47D"/>
          </a:solidFill>
          <a:ln cap="flat" cmpd="sng" w="9525">
            <a:solidFill>
              <a:srgbClr val="B7B7B7"/>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338" name="Google Shape;338;p20"/>
          <p:cNvSpPr txBox="1"/>
          <p:nvPr/>
        </p:nvSpPr>
        <p:spPr>
          <a:xfrm>
            <a:off x="10632600" y="18616332"/>
            <a:ext cx="4355700" cy="771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b="1" lang="en" sz="2700">
                <a:latin typeface="Merriweather"/>
                <a:ea typeface="Merriweather"/>
                <a:cs typeface="Merriweather"/>
                <a:sym typeface="Merriweather"/>
              </a:rPr>
              <a:t>Figure 4-14</a:t>
            </a:r>
            <a:endParaRPr b="1" sz="2700">
              <a:latin typeface="Merriweather"/>
              <a:ea typeface="Merriweather"/>
              <a:cs typeface="Merriweather"/>
              <a:sym typeface="Merriweather"/>
            </a:endParaRPr>
          </a:p>
        </p:txBody>
      </p:sp>
      <p:sp>
        <p:nvSpPr>
          <p:cNvPr id="339" name="Google Shape;339;p20"/>
          <p:cNvSpPr txBox="1"/>
          <p:nvPr/>
        </p:nvSpPr>
        <p:spPr>
          <a:xfrm>
            <a:off x="10556400" y="12179607"/>
            <a:ext cx="4355700" cy="771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b="1" lang="en" sz="2700">
                <a:latin typeface="Merriweather"/>
                <a:ea typeface="Merriweather"/>
                <a:cs typeface="Merriweather"/>
                <a:sym typeface="Merriweather"/>
              </a:rPr>
              <a:t>Figure 4-13</a:t>
            </a:r>
            <a:endParaRPr b="1" sz="2700">
              <a:latin typeface="Merriweather"/>
              <a:ea typeface="Merriweather"/>
              <a:cs typeface="Merriweather"/>
              <a:sym typeface="Merriweather"/>
            </a:endParaRPr>
          </a:p>
        </p:txBody>
      </p:sp>
      <p:sp>
        <p:nvSpPr>
          <p:cNvPr id="340" name="Google Shape;340;p20"/>
          <p:cNvSpPr txBox="1"/>
          <p:nvPr/>
        </p:nvSpPr>
        <p:spPr>
          <a:xfrm>
            <a:off x="8969703" y="6134875"/>
            <a:ext cx="3652800" cy="771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b="1" lang="en" sz="2700">
                <a:latin typeface="Merriweather"/>
                <a:ea typeface="Merriweather"/>
                <a:cs typeface="Merriweather"/>
                <a:sym typeface="Merriweather"/>
              </a:rPr>
              <a:t>Figure 4-12</a:t>
            </a:r>
            <a:endParaRPr b="1" sz="2700">
              <a:latin typeface="Merriweather"/>
              <a:ea typeface="Merriweather"/>
              <a:cs typeface="Merriweather"/>
              <a:sym typeface="Merriweather"/>
            </a:endParaRPr>
          </a:p>
        </p:txBody>
      </p:sp>
      <p:sp>
        <p:nvSpPr>
          <p:cNvPr id="341" name="Google Shape;341;p20"/>
          <p:cNvSpPr txBox="1"/>
          <p:nvPr/>
        </p:nvSpPr>
        <p:spPr>
          <a:xfrm>
            <a:off x="3383838" y="6011494"/>
            <a:ext cx="4355700" cy="771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b="1" lang="en" sz="2700">
                <a:latin typeface="Merriweather"/>
                <a:ea typeface="Merriweather"/>
                <a:cs typeface="Merriweather"/>
                <a:sym typeface="Merriweather"/>
              </a:rPr>
              <a:t>Figure 4-11</a:t>
            </a:r>
            <a:endParaRPr b="1" sz="2700">
              <a:latin typeface="Merriweather"/>
              <a:ea typeface="Merriweather"/>
              <a:cs typeface="Merriweather"/>
              <a:sym typeface="Merriweathe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sp>
        <p:nvSpPr>
          <p:cNvPr id="346" name="Google Shape;346;p21"/>
          <p:cNvSpPr txBox="1"/>
          <p:nvPr/>
        </p:nvSpPr>
        <p:spPr>
          <a:xfrm>
            <a:off x="993978" y="1070071"/>
            <a:ext cx="10012200" cy="30279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500">
                <a:highlight>
                  <a:srgbClr val="D9D2E9"/>
                </a:highlight>
                <a:latin typeface="Oswald"/>
                <a:ea typeface="Oswald"/>
                <a:cs typeface="Oswald"/>
                <a:sym typeface="Oswald"/>
              </a:rPr>
              <a:t>Multiplicative or Potentiation Effects of:</a:t>
            </a:r>
            <a:endParaRPr sz="4500">
              <a:highlight>
                <a:srgbClr val="D9D2E9"/>
              </a:highlight>
              <a:latin typeface="Oswald"/>
              <a:ea typeface="Oswald"/>
              <a:cs typeface="Oswald"/>
              <a:sym typeface="Oswald"/>
            </a:endParaRPr>
          </a:p>
          <a:p>
            <a:pPr indent="0" lvl="0" marL="0" rtl="0" algn="l">
              <a:spcBef>
                <a:spcPts val="0"/>
              </a:spcBef>
              <a:spcAft>
                <a:spcPts val="0"/>
              </a:spcAft>
              <a:buNone/>
            </a:pPr>
            <a:r>
              <a:rPr lang="en" sz="3500">
                <a:solidFill>
                  <a:srgbClr val="674EA7"/>
                </a:solidFill>
                <a:latin typeface="Oswald"/>
                <a:ea typeface="Oswald"/>
                <a:cs typeface="Oswald"/>
                <a:sym typeface="Oswald"/>
              </a:rPr>
              <a:t>Different Pancreatic Secretion Stimuli</a:t>
            </a:r>
            <a:endParaRPr sz="3500">
              <a:solidFill>
                <a:srgbClr val="674EA7"/>
              </a:solidFill>
              <a:latin typeface="Oswald"/>
              <a:ea typeface="Oswald"/>
              <a:cs typeface="Oswald"/>
              <a:sym typeface="Oswald"/>
            </a:endParaRPr>
          </a:p>
          <a:p>
            <a:pPr indent="0" lvl="0" marL="0" rtl="0" algn="l">
              <a:spcBef>
                <a:spcPts val="0"/>
              </a:spcBef>
              <a:spcAft>
                <a:spcPts val="0"/>
              </a:spcAft>
              <a:buNone/>
            </a:pPr>
            <a:r>
              <a:t/>
            </a:r>
            <a:endParaRPr sz="3900">
              <a:solidFill>
                <a:srgbClr val="674EA7"/>
              </a:solidFill>
              <a:latin typeface="Oswald"/>
              <a:ea typeface="Oswald"/>
              <a:cs typeface="Oswald"/>
              <a:sym typeface="Oswald"/>
            </a:endParaRPr>
          </a:p>
          <a:p>
            <a:pPr indent="0" lvl="0" marL="0" rtl="0" algn="l">
              <a:spcBef>
                <a:spcPts val="0"/>
              </a:spcBef>
              <a:spcAft>
                <a:spcPts val="0"/>
              </a:spcAft>
              <a:buNone/>
            </a:pPr>
            <a:r>
              <a:t/>
            </a:r>
            <a:endParaRPr sz="3900">
              <a:solidFill>
                <a:srgbClr val="674EA7"/>
              </a:solidFill>
              <a:latin typeface="Oswald"/>
              <a:ea typeface="Oswald"/>
              <a:cs typeface="Oswald"/>
              <a:sym typeface="Oswald"/>
            </a:endParaRPr>
          </a:p>
          <a:p>
            <a:pPr indent="0" lvl="0" marL="0" rtl="0" algn="l">
              <a:spcBef>
                <a:spcPts val="0"/>
              </a:spcBef>
              <a:spcAft>
                <a:spcPts val="0"/>
              </a:spcAft>
              <a:buNone/>
            </a:pPr>
            <a:r>
              <a:t/>
            </a:r>
            <a:endParaRPr sz="3900">
              <a:solidFill>
                <a:srgbClr val="674EA7"/>
              </a:solidFill>
              <a:latin typeface="Oswald"/>
              <a:ea typeface="Oswald"/>
              <a:cs typeface="Oswald"/>
              <a:sym typeface="Oswald"/>
            </a:endParaRPr>
          </a:p>
          <a:p>
            <a:pPr indent="0" lvl="0" marL="0" rtl="0" algn="l">
              <a:spcBef>
                <a:spcPts val="0"/>
              </a:spcBef>
              <a:spcAft>
                <a:spcPts val="0"/>
              </a:spcAft>
              <a:buNone/>
            </a:pPr>
            <a:r>
              <a:t/>
            </a:r>
            <a:endParaRPr sz="3900">
              <a:solidFill>
                <a:srgbClr val="674EA7"/>
              </a:solidFill>
              <a:latin typeface="Oswald"/>
              <a:ea typeface="Oswald"/>
              <a:cs typeface="Oswald"/>
              <a:sym typeface="Oswald"/>
            </a:endParaRPr>
          </a:p>
          <a:p>
            <a:pPr indent="0" lvl="0" marL="0" rtl="0" algn="l">
              <a:spcBef>
                <a:spcPts val="0"/>
              </a:spcBef>
              <a:spcAft>
                <a:spcPts val="0"/>
              </a:spcAft>
              <a:buNone/>
            </a:pPr>
            <a:r>
              <a:t/>
            </a:r>
            <a:endParaRPr sz="3900">
              <a:solidFill>
                <a:srgbClr val="674EA7"/>
              </a:solidFill>
              <a:latin typeface="Oswald"/>
              <a:ea typeface="Oswald"/>
              <a:cs typeface="Oswald"/>
              <a:sym typeface="Oswald"/>
            </a:endParaRPr>
          </a:p>
        </p:txBody>
      </p:sp>
      <p:sp>
        <p:nvSpPr>
          <p:cNvPr id="347" name="Google Shape;347;p21"/>
          <p:cNvSpPr/>
          <p:nvPr/>
        </p:nvSpPr>
        <p:spPr>
          <a:xfrm>
            <a:off x="451370" y="1464238"/>
            <a:ext cx="468600" cy="433500"/>
          </a:xfrm>
          <a:prstGeom prst="rect">
            <a:avLst/>
          </a:prstGeom>
          <a:solidFill>
            <a:srgbClr val="B4A7D6"/>
          </a:solidFill>
          <a:ln cap="flat" cmpd="sng" w="9525">
            <a:solidFill>
              <a:srgbClr val="B7B7B7"/>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348" name="Google Shape;348;p21"/>
          <p:cNvSpPr txBox="1"/>
          <p:nvPr/>
        </p:nvSpPr>
        <p:spPr>
          <a:xfrm>
            <a:off x="647596" y="2922843"/>
            <a:ext cx="1020000" cy="593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3000">
                <a:solidFill>
                  <a:srgbClr val="D9D2E9"/>
                </a:solidFill>
                <a:latin typeface="Exo"/>
                <a:ea typeface="Exo"/>
                <a:cs typeface="Exo"/>
                <a:sym typeface="Exo"/>
              </a:rPr>
              <a:t>01</a:t>
            </a:r>
            <a:endParaRPr b="1" sz="3000">
              <a:solidFill>
                <a:srgbClr val="D9D2E9"/>
              </a:solidFill>
              <a:latin typeface="Exo"/>
              <a:ea typeface="Exo"/>
              <a:cs typeface="Exo"/>
              <a:sym typeface="Exo"/>
            </a:endParaRPr>
          </a:p>
        </p:txBody>
      </p:sp>
      <p:sp>
        <p:nvSpPr>
          <p:cNvPr id="349" name="Google Shape;349;p21"/>
          <p:cNvSpPr txBox="1"/>
          <p:nvPr/>
        </p:nvSpPr>
        <p:spPr>
          <a:xfrm>
            <a:off x="1749833" y="2922834"/>
            <a:ext cx="10012200" cy="1327800"/>
          </a:xfrm>
          <a:prstGeom prst="rect">
            <a:avLst/>
          </a:prstGeom>
          <a:noFill/>
          <a:ln>
            <a:noFill/>
          </a:ln>
        </p:spPr>
        <p:txBody>
          <a:bodyPr anchorCtr="0" anchor="ctr" bIns="45700" lIns="91425" spcFirstLastPara="1" rIns="91425" wrap="square" tIns="45700">
            <a:noAutofit/>
          </a:bodyPr>
          <a:lstStyle/>
          <a:p>
            <a:pPr indent="0" lvl="0" marL="457200" marR="0" rtl="0" algn="l">
              <a:lnSpc>
                <a:spcPct val="100000"/>
              </a:lnSpc>
              <a:spcBef>
                <a:spcPts val="0"/>
              </a:spcBef>
              <a:spcAft>
                <a:spcPts val="0"/>
              </a:spcAft>
              <a:buNone/>
            </a:pPr>
            <a:r>
              <a:rPr lang="en" sz="2500">
                <a:latin typeface="Merriweather"/>
                <a:ea typeface="Merriweather"/>
                <a:cs typeface="Merriweather"/>
                <a:sym typeface="Merriweather"/>
              </a:rPr>
              <a:t>Usually, pancreatic secretions are the result of multiple stimuli (Ach, cholecystokinin, and secretin) rather than one stimulus alone.</a:t>
            </a:r>
            <a:endParaRPr sz="2500">
              <a:latin typeface="Merriweather"/>
              <a:ea typeface="Merriweather"/>
              <a:cs typeface="Merriweather"/>
              <a:sym typeface="Merriweather"/>
            </a:endParaRPr>
          </a:p>
        </p:txBody>
      </p:sp>
      <p:sp>
        <p:nvSpPr>
          <p:cNvPr id="350" name="Google Shape;350;p21"/>
          <p:cNvSpPr txBox="1"/>
          <p:nvPr/>
        </p:nvSpPr>
        <p:spPr>
          <a:xfrm>
            <a:off x="680471" y="4617243"/>
            <a:ext cx="1020000" cy="593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3000">
                <a:solidFill>
                  <a:srgbClr val="B4A7D6"/>
                </a:solidFill>
                <a:latin typeface="Exo"/>
                <a:ea typeface="Exo"/>
                <a:cs typeface="Exo"/>
                <a:sym typeface="Exo"/>
              </a:rPr>
              <a:t>02</a:t>
            </a:r>
            <a:endParaRPr b="1" sz="3000">
              <a:solidFill>
                <a:srgbClr val="B4A7D6"/>
              </a:solidFill>
              <a:latin typeface="Exo"/>
              <a:ea typeface="Exo"/>
              <a:cs typeface="Exo"/>
              <a:sym typeface="Exo"/>
            </a:endParaRPr>
          </a:p>
        </p:txBody>
      </p:sp>
      <p:sp>
        <p:nvSpPr>
          <p:cNvPr id="351" name="Google Shape;351;p21"/>
          <p:cNvSpPr txBox="1"/>
          <p:nvPr/>
        </p:nvSpPr>
        <p:spPr>
          <a:xfrm>
            <a:off x="1782708" y="4617234"/>
            <a:ext cx="11860500" cy="1327800"/>
          </a:xfrm>
          <a:prstGeom prst="rect">
            <a:avLst/>
          </a:prstGeom>
          <a:noFill/>
          <a:ln>
            <a:noFill/>
          </a:ln>
        </p:spPr>
        <p:txBody>
          <a:bodyPr anchorCtr="0" anchor="ctr" bIns="45700" lIns="91425" spcFirstLastPara="1" rIns="91425" wrap="square" tIns="45700">
            <a:noAutofit/>
          </a:bodyPr>
          <a:lstStyle/>
          <a:p>
            <a:pPr indent="0" lvl="0" marL="457200" marR="0" rtl="0" algn="l">
              <a:lnSpc>
                <a:spcPct val="100000"/>
              </a:lnSpc>
              <a:spcBef>
                <a:spcPts val="0"/>
              </a:spcBef>
              <a:spcAft>
                <a:spcPts val="0"/>
              </a:spcAft>
              <a:buNone/>
            </a:pPr>
            <a:r>
              <a:rPr lang="en" sz="2500">
                <a:latin typeface="Merriweather"/>
                <a:ea typeface="Merriweather"/>
                <a:cs typeface="Merriweather"/>
                <a:sym typeface="Merriweather"/>
              </a:rPr>
              <a:t>When all these different stimuli of  pancreatic secretion occur at once, then the total secretion is far greater than the sum of  the secretions caused by each stimulus separately.</a:t>
            </a:r>
            <a:endParaRPr sz="2500">
              <a:latin typeface="Merriweather"/>
              <a:ea typeface="Merriweather"/>
              <a:cs typeface="Merriweather"/>
              <a:sym typeface="Merriweather"/>
            </a:endParaRPr>
          </a:p>
        </p:txBody>
      </p:sp>
      <p:sp>
        <p:nvSpPr>
          <p:cNvPr id="352" name="Google Shape;352;p21"/>
          <p:cNvSpPr txBox="1"/>
          <p:nvPr/>
        </p:nvSpPr>
        <p:spPr>
          <a:xfrm>
            <a:off x="636646" y="6218090"/>
            <a:ext cx="1020000" cy="593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3000">
                <a:solidFill>
                  <a:srgbClr val="674EA7"/>
                </a:solidFill>
                <a:latin typeface="Exo"/>
                <a:ea typeface="Exo"/>
                <a:cs typeface="Exo"/>
                <a:sym typeface="Exo"/>
              </a:rPr>
              <a:t>03</a:t>
            </a:r>
            <a:endParaRPr b="1" sz="3000">
              <a:solidFill>
                <a:srgbClr val="674EA7"/>
              </a:solidFill>
              <a:latin typeface="Exo"/>
              <a:ea typeface="Exo"/>
              <a:cs typeface="Exo"/>
              <a:sym typeface="Exo"/>
            </a:endParaRPr>
          </a:p>
        </p:txBody>
      </p:sp>
      <p:sp>
        <p:nvSpPr>
          <p:cNvPr id="353" name="Google Shape;353;p21"/>
          <p:cNvSpPr txBox="1"/>
          <p:nvPr/>
        </p:nvSpPr>
        <p:spPr>
          <a:xfrm>
            <a:off x="1738883" y="6218080"/>
            <a:ext cx="10012200" cy="1327800"/>
          </a:xfrm>
          <a:prstGeom prst="rect">
            <a:avLst/>
          </a:prstGeom>
          <a:noFill/>
          <a:ln>
            <a:noFill/>
          </a:ln>
        </p:spPr>
        <p:txBody>
          <a:bodyPr anchorCtr="0" anchor="ctr" bIns="45700" lIns="91425" spcFirstLastPara="1" rIns="91425" wrap="square" tIns="45700">
            <a:noAutofit/>
          </a:bodyPr>
          <a:lstStyle/>
          <a:p>
            <a:pPr indent="0" lvl="0" marL="457200" marR="0" rtl="0" algn="l">
              <a:lnSpc>
                <a:spcPct val="100000"/>
              </a:lnSpc>
              <a:spcBef>
                <a:spcPts val="0"/>
              </a:spcBef>
              <a:spcAft>
                <a:spcPts val="0"/>
              </a:spcAft>
              <a:buNone/>
            </a:pPr>
            <a:r>
              <a:rPr lang="en" sz="2500">
                <a:latin typeface="Merriweather"/>
                <a:ea typeface="Merriweather"/>
                <a:cs typeface="Merriweather"/>
                <a:sym typeface="Merriweather"/>
              </a:rPr>
              <a:t>The stimuli are said to “multiply” or  “potentiate” one another.</a:t>
            </a:r>
            <a:endParaRPr sz="2500">
              <a:latin typeface="Merriweather"/>
              <a:ea typeface="Merriweather"/>
              <a:cs typeface="Merriweather"/>
              <a:sym typeface="Merriweather"/>
            </a:endParaRPr>
          </a:p>
        </p:txBody>
      </p:sp>
      <p:sp>
        <p:nvSpPr>
          <p:cNvPr id="354" name="Google Shape;354;p21"/>
          <p:cNvSpPr/>
          <p:nvPr/>
        </p:nvSpPr>
        <p:spPr>
          <a:xfrm rot="5400000">
            <a:off x="530608" y="2984157"/>
            <a:ext cx="1335000" cy="1385700"/>
          </a:xfrm>
          <a:prstGeom prst="chevron">
            <a:avLst>
              <a:gd fmla="val 50000" name="adj"/>
            </a:avLst>
          </a:prstGeom>
          <a:solidFill>
            <a:srgbClr val="D9D2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1"/>
          <p:cNvSpPr/>
          <p:nvPr/>
        </p:nvSpPr>
        <p:spPr>
          <a:xfrm rot="5400000">
            <a:off x="530608" y="4702321"/>
            <a:ext cx="1335000" cy="1385700"/>
          </a:xfrm>
          <a:prstGeom prst="chevron">
            <a:avLst>
              <a:gd fmla="val 50000" name="adj"/>
            </a:avLst>
          </a:prstGeom>
          <a:solidFill>
            <a:srgbClr val="B4A7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1"/>
          <p:cNvSpPr/>
          <p:nvPr/>
        </p:nvSpPr>
        <p:spPr>
          <a:xfrm rot="5400000">
            <a:off x="479158" y="6286282"/>
            <a:ext cx="1335000" cy="1385700"/>
          </a:xfrm>
          <a:prstGeom prst="chevron">
            <a:avLst>
              <a:gd fmla="val 50000" name="adj"/>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57" name="Google Shape;357;p21"/>
          <p:cNvPicPr preferRelativeResize="0"/>
          <p:nvPr/>
        </p:nvPicPr>
        <p:blipFill rotWithShape="1">
          <a:blip r:embed="rId3">
            <a:alphaModFix/>
          </a:blip>
          <a:srcRect b="6924" l="0" r="0" t="0"/>
          <a:stretch/>
        </p:blipFill>
        <p:spPr>
          <a:xfrm>
            <a:off x="3263575" y="7536600"/>
            <a:ext cx="6984701" cy="6603626"/>
          </a:xfrm>
          <a:prstGeom prst="rect">
            <a:avLst/>
          </a:prstGeom>
          <a:noFill/>
          <a:ln>
            <a:noFill/>
          </a:ln>
        </p:spPr>
      </p:pic>
      <p:sp>
        <p:nvSpPr>
          <p:cNvPr id="358" name="Google Shape;358;p21"/>
          <p:cNvSpPr/>
          <p:nvPr/>
        </p:nvSpPr>
        <p:spPr>
          <a:xfrm>
            <a:off x="0" y="370466"/>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359" name="Google Shape;359;p21"/>
          <p:cNvSpPr txBox="1"/>
          <p:nvPr/>
        </p:nvSpPr>
        <p:spPr>
          <a:xfrm>
            <a:off x="11409324" y="3601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Four</a:t>
            </a:r>
            <a:endParaRPr sz="3500">
              <a:latin typeface="Oswald"/>
              <a:ea typeface="Oswald"/>
              <a:cs typeface="Oswald"/>
              <a:sym typeface="Oswald"/>
            </a:endParaRPr>
          </a:p>
        </p:txBody>
      </p:sp>
      <p:sp>
        <p:nvSpPr>
          <p:cNvPr id="360" name="Google Shape;360;p21"/>
          <p:cNvSpPr txBox="1"/>
          <p:nvPr/>
        </p:nvSpPr>
        <p:spPr>
          <a:xfrm>
            <a:off x="188014" y="3216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8</a:t>
            </a:r>
            <a:endParaRPr sz="4500">
              <a:solidFill>
                <a:srgbClr val="FFFFFF"/>
              </a:solidFill>
              <a:latin typeface="Oswald"/>
              <a:ea typeface="Oswald"/>
              <a:cs typeface="Oswald"/>
              <a:sym typeface="Oswald"/>
            </a:endParaRPr>
          </a:p>
        </p:txBody>
      </p:sp>
      <p:sp>
        <p:nvSpPr>
          <p:cNvPr id="361" name="Google Shape;361;p21"/>
          <p:cNvSpPr txBox="1"/>
          <p:nvPr/>
        </p:nvSpPr>
        <p:spPr>
          <a:xfrm>
            <a:off x="929925" y="321600"/>
            <a:ext cx="96690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400">
                <a:solidFill>
                  <a:srgbClr val="FFFFFF"/>
                </a:solidFill>
                <a:latin typeface="Oswald"/>
                <a:ea typeface="Oswald"/>
                <a:cs typeface="Oswald"/>
                <a:sym typeface="Oswald"/>
              </a:rPr>
              <a:t>PHYSIOLOGY OF THE PANCREAS </a:t>
            </a:r>
            <a:endParaRPr sz="3400">
              <a:solidFill>
                <a:srgbClr val="FFFFFF"/>
              </a:solidFill>
              <a:latin typeface="Oswald"/>
              <a:ea typeface="Oswald"/>
              <a:cs typeface="Oswald"/>
              <a:sym typeface="Oswald"/>
            </a:endParaRPr>
          </a:p>
        </p:txBody>
      </p:sp>
      <p:sp>
        <p:nvSpPr>
          <p:cNvPr id="362" name="Google Shape;362;p21"/>
          <p:cNvSpPr/>
          <p:nvPr/>
        </p:nvSpPr>
        <p:spPr>
          <a:xfrm>
            <a:off x="656616" y="3705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363" name="Google Shape;363;p21"/>
          <p:cNvSpPr txBox="1"/>
          <p:nvPr/>
        </p:nvSpPr>
        <p:spPr>
          <a:xfrm>
            <a:off x="5446288" y="13987832"/>
            <a:ext cx="4355700" cy="771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b="1" lang="en" sz="2700">
                <a:latin typeface="Merriweather"/>
                <a:ea typeface="Merriweather"/>
                <a:cs typeface="Merriweather"/>
                <a:sym typeface="Merriweather"/>
              </a:rPr>
              <a:t>Figure 4-15</a:t>
            </a:r>
            <a:endParaRPr b="1" sz="2700">
              <a:latin typeface="Merriweather"/>
              <a:ea typeface="Merriweather"/>
              <a:cs typeface="Merriweather"/>
              <a:sym typeface="Merriweathe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