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9935825" cx="14097000"/>
  <p:notesSz cx="6858000" cy="9144000"/>
  <p:embeddedFontLst>
    <p:embeddedFont>
      <p:font typeface="Oswald"/>
      <p:regular r:id="rId17"/>
      <p:bold r:id="rId18"/>
    </p:embeddedFont>
    <p:embeddedFont>
      <p:font typeface="Merriweather"/>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A4CCC33-6409-44D9-8E56-CDF96C543BAD}">
  <a:tblStyle styleId="{EA4CCC33-6409-44D9-8E56-CDF96C543B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bold.fntdata"/><Relationship Id="rId11" Type="http://schemas.openxmlformats.org/officeDocument/2006/relationships/slide" Target="slides/slide5.xml"/><Relationship Id="rId22" Type="http://schemas.openxmlformats.org/officeDocument/2006/relationships/font" Target="fonts/Merriweather-boldItalic.fntdata"/><Relationship Id="rId10" Type="http://schemas.openxmlformats.org/officeDocument/2006/relationships/slide" Target="slides/slide4.xml"/><Relationship Id="rId21" Type="http://schemas.openxmlformats.org/officeDocument/2006/relationships/font" Target="fonts/Merriweather-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Oswald-regular.fntdata"/><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Merriweather-regular.fntdata"/><Relationship Id="rId6" Type="http://schemas.openxmlformats.org/officeDocument/2006/relationships/notesMaster" Target="notesMasters/notesMaster1.xml"/><Relationship Id="rId18" Type="http://schemas.openxmlformats.org/officeDocument/2006/relationships/font" Target="fonts/Oswald-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fnKvErPwY4" TargetMode="External"/><Relationship Id="rId3" Type="http://schemas.openxmlformats.org/officeDocument/2006/relationships/hyperlink" Target="https://www.youtube.com/watch?v=jn0QIlaDVYs" TargetMode="External"/><Relationship Id="rId4" Type="http://schemas.openxmlformats.org/officeDocument/2006/relationships/hyperlink" Target="https://www.youtube.com/watch?v=f6y5SykbqJ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34f9ba87545e44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34f9ba87545e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a:t>
            </a:r>
            <a:r>
              <a:rPr lang="en" u="sng">
                <a:solidFill>
                  <a:schemeClr val="hlink"/>
                </a:solidFill>
                <a:hlinkClick r:id="rId2"/>
              </a:rPr>
              <a:t>https://www.youtube.com/watch?v=PfnKvErPwY4</a:t>
            </a:r>
            <a:r>
              <a:rPr lang="en"/>
              <a:t> </a:t>
            </a:r>
            <a:endParaRPr/>
          </a:p>
          <a:p>
            <a:pPr indent="0" lvl="0" marL="0" rtl="0" algn="l">
              <a:spcBef>
                <a:spcPts val="0"/>
              </a:spcBef>
              <a:spcAft>
                <a:spcPts val="0"/>
              </a:spcAft>
              <a:buNone/>
            </a:pPr>
            <a:r>
              <a:rPr lang="en"/>
              <a:t>2.</a:t>
            </a:r>
            <a:r>
              <a:rPr lang="en" u="sng">
                <a:solidFill>
                  <a:schemeClr val="hlink"/>
                </a:solidFill>
                <a:hlinkClick r:id="rId3"/>
              </a:rPr>
              <a:t>https://www.youtube.com/watch?v=jn0QIlaDVYs</a:t>
            </a:r>
            <a:r>
              <a:rPr lang="en"/>
              <a:t> </a:t>
            </a:r>
            <a:endParaRPr/>
          </a:p>
          <a:p>
            <a:pPr indent="0" lvl="0" marL="0" rtl="0" algn="l">
              <a:spcBef>
                <a:spcPts val="0"/>
              </a:spcBef>
              <a:spcAft>
                <a:spcPts val="0"/>
              </a:spcAft>
              <a:buNone/>
            </a:pPr>
            <a:r>
              <a:rPr lang="en"/>
              <a:t>4.</a:t>
            </a:r>
            <a:r>
              <a:rPr lang="en" u="sng">
                <a:solidFill>
                  <a:schemeClr val="hlink"/>
                </a:solidFill>
                <a:hlinkClick r:id="rId4"/>
              </a:rPr>
              <a:t>https://www.youtube.com/watch?v=f6y5SykbqJE</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c01f7a158_0_3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c01f7a15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1b7c3af068c1fc2f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b7c3af068c1fc2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c5a73a3b4_0_4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c5a73a3b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6c5a73a3b4_0_6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c5a73a3b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5d0c4ac47_0_4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5d0c4ac4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c5a73a3b4_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c5a73a3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hyperlink" Target="https://docs.google.com/presentation/d/1OL-yM93IlEqF0lVvDRCe7lmrR0XLJYnREOdl0VBCl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3.png"/><Relationship Id="rId10" Type="http://schemas.openxmlformats.org/officeDocument/2006/relationships/image" Target="../media/image15.png"/><Relationship Id="rId9" Type="http://schemas.openxmlformats.org/officeDocument/2006/relationships/hyperlink" Target="https://www.youtube.com/watch?v=PfnKvErPwY4" TargetMode="External"/><Relationship Id="rId5" Type="http://schemas.openxmlformats.org/officeDocument/2006/relationships/image" Target="../media/image9.png"/><Relationship Id="rId6" Type="http://schemas.openxmlformats.org/officeDocument/2006/relationships/hyperlink" Target="https://www.youtube.com/watch?v=jn0QIlaDVYs" TargetMode="External"/><Relationship Id="rId7" Type="http://schemas.openxmlformats.org/officeDocument/2006/relationships/image" Target="../media/image1.png"/><Relationship Id="rId8" Type="http://schemas.openxmlformats.org/officeDocument/2006/relationships/hyperlink" Target="https://www.youtube.com/watch?v=f6y5SykbqJ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8.png"/><Relationship Id="rId6" Type="http://schemas.openxmlformats.org/officeDocument/2006/relationships/image" Target="../media/image5.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24.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6050"/>
            <a:ext cx="14097002" cy="199404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088625"/>
            <a:ext cx="13608600" cy="15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100">
                <a:solidFill>
                  <a:srgbClr val="93C47D"/>
                </a:solidFill>
                <a:latin typeface="Oswald"/>
                <a:ea typeface="Oswald"/>
                <a:cs typeface="Oswald"/>
                <a:sym typeface="Oswald"/>
              </a:rPr>
              <a:t>LECTURE V: Physiology of the Small Intestine: Motility and Secretion</a:t>
            </a:r>
            <a:endParaRPr sz="6100">
              <a:solidFill>
                <a:srgbClr val="93C47D"/>
              </a:solidFill>
              <a:latin typeface="Oswald"/>
              <a:ea typeface="Oswald"/>
              <a:cs typeface="Oswald"/>
              <a:sym typeface="Oswald"/>
            </a:endParaRPr>
          </a:p>
        </p:txBody>
      </p:sp>
      <p:sp>
        <p:nvSpPr>
          <p:cNvPr id="66" name="Google Shape;66;p13"/>
          <p:cNvSpPr txBox="1"/>
          <p:nvPr/>
        </p:nvSpPr>
        <p:spPr>
          <a:xfrm>
            <a:off x="5942135" y="18452325"/>
            <a:ext cx="3071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34343"/>
                </a:solidFill>
                <a:uFill>
                  <a:noFill/>
                </a:uFill>
                <a:latin typeface="Oswald"/>
                <a:ea typeface="Oswald"/>
                <a:cs typeface="Oswald"/>
                <a:sym typeface="Oswald"/>
                <a:hlinkClick r:id="rId4"/>
              </a:rPr>
              <a:t>EDITING FILE</a:t>
            </a:r>
            <a:endParaRPr sz="48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pic>
        <p:nvPicPr>
          <p:cNvPr id="285" name="Google Shape;285;p22"/>
          <p:cNvPicPr preferRelativeResize="0"/>
          <p:nvPr/>
        </p:nvPicPr>
        <p:blipFill>
          <a:blip r:embed="rId3">
            <a:alphaModFix/>
          </a:blip>
          <a:stretch>
            <a:fillRect/>
          </a:stretch>
        </p:blipFill>
        <p:spPr>
          <a:xfrm>
            <a:off x="0" y="-4594"/>
            <a:ext cx="14097002" cy="19940419"/>
          </a:xfrm>
          <a:prstGeom prst="rect">
            <a:avLst/>
          </a:prstGeom>
          <a:noFill/>
          <a:ln>
            <a:noFill/>
          </a:ln>
        </p:spPr>
      </p:pic>
      <p:sp>
        <p:nvSpPr>
          <p:cNvPr id="286" name="Google Shape;286;p22"/>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287" name="Google Shape;287;p22"/>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288" name="Google Shape;288;p22"/>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289" name="Google Shape;289;p22"/>
          <p:cNvSpPr txBox="1"/>
          <p:nvPr/>
        </p:nvSpPr>
        <p:spPr>
          <a:xfrm>
            <a:off x="4336500" y="5373975"/>
            <a:ext cx="5470500" cy="13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800">
                <a:solidFill>
                  <a:srgbClr val="FFFFFF"/>
                </a:solidFill>
                <a:latin typeface="Oswald"/>
                <a:ea typeface="Oswald"/>
                <a:cs typeface="Oswald"/>
                <a:sym typeface="Oswald"/>
              </a:rPr>
              <a:t>Nujud Alabdullatif</a:t>
            </a:r>
            <a:endParaRPr sz="58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 name="Google Shape;72;p14"/>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rot="10800000">
            <a:off x="302750" y="1526975"/>
            <a:ext cx="13446000" cy="20181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a:t>
            </a:r>
            <a:r>
              <a:rPr lang="en" sz="3500">
                <a:latin typeface="Oswald"/>
                <a:ea typeface="Oswald"/>
                <a:cs typeface="Oswald"/>
                <a:sym typeface="Oswald"/>
              </a:rPr>
              <a:t>Five </a:t>
            </a:r>
            <a:endParaRPr sz="3500">
              <a:latin typeface="Oswald"/>
              <a:ea typeface="Oswald"/>
              <a:cs typeface="Oswald"/>
              <a:sym typeface="Oswald"/>
            </a:endParaRPr>
          </a:p>
        </p:txBody>
      </p:sp>
      <p:sp>
        <p:nvSpPr>
          <p:cNvPr id="75" name="Google Shape;75;p14"/>
          <p:cNvSpPr/>
          <p:nvPr/>
        </p:nvSpPr>
        <p:spPr>
          <a:xfrm>
            <a:off x="780250" y="1174841"/>
            <a:ext cx="134460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p:nvPr/>
        </p:nvSpPr>
        <p:spPr>
          <a:xfrm>
            <a:off x="283700" y="11748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331315" y="11657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78" name="Google Shape;78;p14"/>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79" name="Google Shape;79;p14"/>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80" name="Google Shape;80;p14"/>
          <p:cNvSpPr txBox="1"/>
          <p:nvPr/>
        </p:nvSpPr>
        <p:spPr>
          <a:xfrm>
            <a:off x="416525" y="1713100"/>
            <a:ext cx="12742200" cy="1863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erriweather"/>
              <a:buChar char="●"/>
            </a:pPr>
            <a:r>
              <a:rPr b="1" lang="en" sz="1800">
                <a:latin typeface="Merriweather"/>
                <a:ea typeface="Merriweather"/>
                <a:cs typeface="Merriweather"/>
                <a:sym typeface="Merriweather"/>
              </a:rPr>
              <a:t>Motility</a:t>
            </a:r>
            <a:r>
              <a:rPr lang="en" sz="1800">
                <a:latin typeface="Merriweather"/>
                <a:ea typeface="Merriweather"/>
                <a:cs typeface="Merriweather"/>
                <a:sym typeface="Merriweather"/>
              </a:rPr>
              <a:t> in the small intestine.</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b="1" lang="en" sz="1800">
                <a:latin typeface="Merriweather"/>
                <a:ea typeface="Merriweather"/>
                <a:cs typeface="Merriweather"/>
                <a:sym typeface="Merriweather"/>
              </a:rPr>
              <a:t>Control</a:t>
            </a:r>
            <a:r>
              <a:rPr lang="en" sz="1800">
                <a:latin typeface="Merriweather"/>
                <a:ea typeface="Merriweather"/>
                <a:cs typeface="Merriweather"/>
                <a:sym typeface="Merriweather"/>
              </a:rPr>
              <a:t> of intestinal motility.</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b="1" lang="en" sz="1800">
                <a:latin typeface="Merriweather"/>
                <a:ea typeface="Merriweather"/>
                <a:cs typeface="Merriweather"/>
                <a:sym typeface="Merriweather"/>
              </a:rPr>
              <a:t>Secretions</a:t>
            </a:r>
            <a:r>
              <a:rPr lang="en" sz="1800">
                <a:latin typeface="Merriweather"/>
                <a:ea typeface="Merriweather"/>
                <a:cs typeface="Merriweather"/>
                <a:sym typeface="Merriweather"/>
              </a:rPr>
              <a:t> of the small intestine.</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b="1" lang="en" sz="1800">
                <a:latin typeface="Merriweather"/>
                <a:ea typeface="Merriweather"/>
                <a:cs typeface="Merriweather"/>
                <a:sym typeface="Merriweather"/>
              </a:rPr>
              <a:t>Digestion</a:t>
            </a:r>
            <a:r>
              <a:rPr lang="en" sz="1800">
                <a:latin typeface="Merriweather"/>
                <a:ea typeface="Merriweather"/>
                <a:cs typeface="Merriweather"/>
                <a:sym typeface="Merriweather"/>
              </a:rPr>
              <a:t> of carbohydrates, proteins and fats. </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lang="en" sz="1800">
                <a:latin typeface="Merriweather"/>
                <a:ea typeface="Merriweather"/>
                <a:cs typeface="Merriweather"/>
                <a:sym typeface="Merriweather"/>
              </a:rPr>
              <a:t>Basic principles of gastrointestinal </a:t>
            </a:r>
            <a:r>
              <a:rPr b="1" lang="en" sz="1800">
                <a:latin typeface="Merriweather"/>
                <a:ea typeface="Merriweather"/>
                <a:cs typeface="Merriweather"/>
                <a:sym typeface="Merriweather"/>
              </a:rPr>
              <a:t>absorption of </a:t>
            </a:r>
            <a:r>
              <a:rPr b="1" lang="en" sz="1800">
                <a:latin typeface="Merriweather"/>
                <a:ea typeface="Merriweather"/>
                <a:cs typeface="Merriweather"/>
                <a:sym typeface="Merriweather"/>
              </a:rPr>
              <a:t>carbohydrates</a:t>
            </a:r>
            <a:r>
              <a:rPr lang="en" sz="1800">
                <a:latin typeface="Merriweather"/>
                <a:ea typeface="Merriweather"/>
                <a:cs typeface="Merriweather"/>
                <a:sym typeface="Merriweather"/>
              </a:rPr>
              <a:t>, </a:t>
            </a:r>
            <a:r>
              <a:rPr b="1" lang="en" sz="1800">
                <a:latin typeface="Merriweather"/>
                <a:ea typeface="Merriweather"/>
                <a:cs typeface="Merriweather"/>
                <a:sym typeface="Merriweather"/>
              </a:rPr>
              <a:t>proteins and fats.</a:t>
            </a:r>
            <a:endParaRPr sz="1800">
              <a:latin typeface="Merriweather"/>
              <a:ea typeface="Merriweather"/>
              <a:cs typeface="Merriweather"/>
              <a:sym typeface="Merriweather"/>
            </a:endParaRPr>
          </a:p>
          <a:p>
            <a:pPr indent="-342900" lvl="0" marL="457200" rtl="0" algn="l">
              <a:spcBef>
                <a:spcPts val="0"/>
              </a:spcBef>
              <a:spcAft>
                <a:spcPts val="0"/>
              </a:spcAft>
              <a:buSzPts val="1800"/>
              <a:buFont typeface="Merriweather"/>
              <a:buChar char="●"/>
            </a:pPr>
            <a:r>
              <a:rPr lang="en" sz="1800">
                <a:latin typeface="Merriweather"/>
                <a:ea typeface="Merriweather"/>
                <a:cs typeface="Merriweather"/>
                <a:sym typeface="Merriweather"/>
              </a:rPr>
              <a:t>Absorption and secretion of </a:t>
            </a:r>
            <a:r>
              <a:rPr b="1" lang="en" sz="1800">
                <a:latin typeface="Merriweather"/>
                <a:ea typeface="Merriweather"/>
                <a:cs typeface="Merriweather"/>
                <a:sym typeface="Merriweather"/>
              </a:rPr>
              <a:t>electrolytes</a:t>
            </a:r>
            <a:r>
              <a:rPr lang="en" sz="1800">
                <a:latin typeface="Merriweather"/>
                <a:ea typeface="Merriweather"/>
                <a:cs typeface="Merriweather"/>
                <a:sym typeface="Merriweather"/>
              </a:rPr>
              <a:t> and </a:t>
            </a:r>
            <a:r>
              <a:rPr b="1" lang="en" sz="1800">
                <a:latin typeface="Merriweather"/>
                <a:ea typeface="Merriweather"/>
                <a:cs typeface="Merriweather"/>
                <a:sym typeface="Merriweather"/>
              </a:rPr>
              <a:t>water</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p:txBody>
      </p:sp>
      <p:sp>
        <p:nvSpPr>
          <p:cNvPr id="81" name="Google Shape;81;p14"/>
          <p:cNvSpPr txBox="1"/>
          <p:nvPr/>
        </p:nvSpPr>
        <p:spPr>
          <a:xfrm>
            <a:off x="207500" y="4557050"/>
            <a:ext cx="134460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Merriweather"/>
                <a:ea typeface="Merriweather"/>
                <a:cs typeface="Merriweather"/>
                <a:sym typeface="Merriweather"/>
              </a:rPr>
              <a:t>The movements of the small intestine can be divided into five main types of movement:</a:t>
            </a:r>
            <a:endParaRPr sz="2400">
              <a:latin typeface="Merriweather"/>
              <a:ea typeface="Merriweather"/>
              <a:cs typeface="Merriweather"/>
              <a:sym typeface="Merriweather"/>
            </a:endParaRPr>
          </a:p>
        </p:txBody>
      </p:sp>
      <p:sp>
        <p:nvSpPr>
          <p:cNvPr id="82" name="Google Shape;82;p14"/>
          <p:cNvSpPr txBox="1"/>
          <p:nvPr/>
        </p:nvSpPr>
        <p:spPr>
          <a:xfrm>
            <a:off x="597728" y="3509775"/>
            <a:ext cx="927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highlight>
                  <a:srgbClr val="D9EAD3"/>
                </a:highlight>
                <a:latin typeface="Oswald"/>
                <a:ea typeface="Oswald"/>
                <a:cs typeface="Oswald"/>
                <a:sym typeface="Oswald"/>
              </a:rPr>
              <a:t>Motility in the small intestine</a:t>
            </a:r>
            <a:endParaRPr sz="4800">
              <a:highlight>
                <a:srgbClr val="D9EAD3"/>
              </a:highlight>
              <a:latin typeface="Oswald"/>
              <a:ea typeface="Oswald"/>
              <a:cs typeface="Oswald"/>
              <a:sym typeface="Oswald"/>
            </a:endParaRPr>
          </a:p>
        </p:txBody>
      </p:sp>
      <p:sp>
        <p:nvSpPr>
          <p:cNvPr id="83" name="Google Shape;83;p14"/>
          <p:cNvSpPr/>
          <p:nvPr/>
        </p:nvSpPr>
        <p:spPr>
          <a:xfrm>
            <a:off x="283703" y="3903927"/>
            <a:ext cx="468600" cy="4335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4" name="Google Shape;84;p14"/>
          <p:cNvSpPr txBox="1"/>
          <p:nvPr/>
        </p:nvSpPr>
        <p:spPr>
          <a:xfrm>
            <a:off x="95925" y="5823800"/>
            <a:ext cx="4905900" cy="73374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lang="en" sz="1500">
                <a:latin typeface="Merriweather"/>
                <a:ea typeface="Merriweather"/>
                <a:cs typeface="Merriweather"/>
                <a:sym typeface="Merriweather"/>
              </a:rPr>
              <a:t>Stimulus           distention .</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lang="en" sz="1500">
                <a:latin typeface="Merriweather"/>
                <a:ea typeface="Merriweather"/>
                <a:cs typeface="Merriweather"/>
                <a:sym typeface="Merriweather"/>
              </a:rPr>
              <a:t>activated by enteric nervous system (ENS). </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lang="en" sz="1500">
                <a:latin typeface="Merriweather"/>
                <a:ea typeface="Merriweather"/>
                <a:cs typeface="Merriweather"/>
                <a:sym typeface="Merriweather"/>
              </a:rPr>
              <a:t>It's a localized contraction of circular smooth muscles that constricts (divide) the intestine into spaced segments, last for fraction of min.</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Merriweather"/>
              <a:buChar char="●"/>
            </a:pPr>
            <a:r>
              <a:rPr lang="en" sz="1500">
                <a:latin typeface="Merriweather"/>
                <a:ea typeface="Merriweather"/>
                <a:cs typeface="Merriweather"/>
                <a:sym typeface="Merriweather"/>
              </a:rPr>
              <a:t>chain of </a:t>
            </a:r>
            <a:r>
              <a:rPr b="1" lang="en" sz="1500">
                <a:highlight>
                  <a:srgbClr val="D9EAD3"/>
                </a:highlight>
                <a:latin typeface="Merriweather"/>
                <a:ea typeface="Merriweather"/>
                <a:cs typeface="Merriweather"/>
                <a:sym typeface="Merriweather"/>
              </a:rPr>
              <a:t>sausages </a:t>
            </a:r>
            <a:r>
              <a:rPr b="1" lang="en" sz="1500">
                <a:solidFill>
                  <a:schemeClr val="dk1"/>
                </a:solidFill>
                <a:highlight>
                  <a:srgbClr val="D9EAD3"/>
                </a:highlight>
                <a:latin typeface="Merriweather"/>
                <a:ea typeface="Merriweather"/>
                <a:cs typeface="Merriweather"/>
                <a:sym typeface="Merriweather"/>
              </a:rPr>
              <a:t>appearance</a:t>
            </a:r>
            <a:r>
              <a:rPr lang="en" sz="1500">
                <a:latin typeface="Merriweather"/>
                <a:ea typeface="Merriweather"/>
                <a:cs typeface="Merriweather"/>
                <a:sym typeface="Merriweather"/>
              </a:rPr>
              <a:t> (</a:t>
            </a:r>
            <a:r>
              <a:rPr lang="en" sz="1500">
                <a:latin typeface="Merriweather"/>
                <a:ea typeface="Merriweather"/>
                <a:cs typeface="Merriweather"/>
                <a:sym typeface="Merriweather"/>
              </a:rPr>
              <a:t>As one of segmentation contractions relaxes, a new often begins at points between the previous ones).  </a:t>
            </a:r>
            <a:endParaRPr sz="1500">
              <a:latin typeface="Merriweather"/>
              <a:ea typeface="Merriweather"/>
              <a:cs typeface="Merriweather"/>
              <a:sym typeface="Merriweather"/>
            </a:endParaRPr>
          </a:p>
          <a:p>
            <a:pPr indent="0" lvl="0" marL="0" rtl="0" algn="ctr">
              <a:lnSpc>
                <a:spcPct val="115000"/>
              </a:lnSpc>
              <a:spcBef>
                <a:spcPts val="0"/>
              </a:spcBef>
              <a:spcAft>
                <a:spcPts val="0"/>
              </a:spcAft>
              <a:buNone/>
            </a:pPr>
            <a:r>
              <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SzPts val="1500"/>
              <a:buFont typeface="Anaheim"/>
              <a:buChar char="●"/>
            </a:pPr>
            <a:r>
              <a:rPr lang="en" sz="1500">
                <a:highlight>
                  <a:srgbClr val="D9D2E9"/>
                </a:highlight>
                <a:latin typeface="Merriweather"/>
                <a:ea typeface="Merriweather"/>
                <a:cs typeface="Merriweather"/>
                <a:sym typeface="Merriweather"/>
              </a:rPr>
              <a:t>The segmentation contractions become weak when the excitatory activity of ENS is </a:t>
            </a:r>
            <a:r>
              <a:rPr lang="en" sz="1500">
                <a:latin typeface="Merriweather"/>
                <a:ea typeface="Merriweather"/>
                <a:cs typeface="Merriweather"/>
                <a:sym typeface="Merriweather"/>
              </a:rPr>
              <a:t>blocked by the drug atropine</a:t>
            </a:r>
            <a:r>
              <a:rPr baseline="30000" lang="en" sz="1500">
                <a:latin typeface="Merriweather"/>
                <a:ea typeface="Merriweather"/>
                <a:cs typeface="Merriweather"/>
                <a:sym typeface="Merriweather"/>
              </a:rPr>
              <a:t>1</a:t>
            </a:r>
            <a:r>
              <a:rPr lang="en" sz="1500">
                <a:latin typeface="Merriweather"/>
                <a:ea typeface="Merriweather"/>
                <a:cs typeface="Merriweather"/>
                <a:sym typeface="Merriweather"/>
              </a:rPr>
              <a:t>.</a:t>
            </a:r>
            <a:endParaRPr sz="1500">
              <a:latin typeface="Merriweather"/>
              <a:ea typeface="Merriweather"/>
              <a:cs typeface="Merriweather"/>
              <a:sym typeface="Merriweather"/>
            </a:endParaRPr>
          </a:p>
          <a:p>
            <a:pPr indent="0" lvl="0" marL="0" rtl="0" algn="ctr">
              <a:spcBef>
                <a:spcPts val="0"/>
              </a:spcBef>
              <a:spcAft>
                <a:spcPts val="0"/>
              </a:spcAft>
              <a:buClr>
                <a:srgbClr val="000000"/>
              </a:buClr>
              <a:buSzPts val="1100"/>
              <a:buFont typeface="Arial"/>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l">
              <a:spcBef>
                <a:spcPts val="0"/>
              </a:spcBef>
              <a:spcAft>
                <a:spcPts val="0"/>
              </a:spcAft>
              <a:buNone/>
            </a:pPr>
            <a:r>
              <a:t/>
            </a:r>
            <a:endParaRPr sz="1000">
              <a:latin typeface="Merriweather"/>
              <a:ea typeface="Merriweather"/>
              <a:cs typeface="Merriweather"/>
              <a:sym typeface="Merriweather"/>
            </a:endParaRPr>
          </a:p>
          <a:p>
            <a:pPr indent="0" lvl="0" marL="0" rtl="0" algn="l">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a:p>
            <a:pPr indent="0" lvl="0" marL="0" rtl="0" algn="ctr">
              <a:spcBef>
                <a:spcPts val="0"/>
              </a:spcBef>
              <a:spcAft>
                <a:spcPts val="0"/>
              </a:spcAft>
              <a:buNone/>
            </a:pPr>
            <a:r>
              <a:t/>
            </a:r>
            <a:endParaRPr sz="1000">
              <a:latin typeface="Merriweather"/>
              <a:ea typeface="Merriweather"/>
              <a:cs typeface="Merriweather"/>
              <a:sym typeface="Merriweather"/>
            </a:endParaRPr>
          </a:p>
        </p:txBody>
      </p:sp>
      <p:sp>
        <p:nvSpPr>
          <p:cNvPr id="85" name="Google Shape;85;p14"/>
          <p:cNvSpPr txBox="1"/>
          <p:nvPr/>
        </p:nvSpPr>
        <p:spPr>
          <a:xfrm>
            <a:off x="8906200" y="5882075"/>
            <a:ext cx="4956000" cy="72792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500">
              <a:solidFill>
                <a:schemeClr val="dk1"/>
              </a:solidFill>
              <a:latin typeface="Merriweather"/>
              <a:ea typeface="Merriweather"/>
              <a:cs typeface="Merriweather"/>
              <a:sym typeface="Merriweather"/>
            </a:endParaRPr>
          </a:p>
          <a:p>
            <a:pPr indent="-323850" lvl="0" marL="457200" rtl="0" algn="l">
              <a:spcBef>
                <a:spcPts val="0"/>
              </a:spcBef>
              <a:spcAft>
                <a:spcPts val="0"/>
              </a:spcAft>
              <a:buClr>
                <a:schemeClr val="dk1"/>
              </a:buClr>
              <a:buSzPts val="1500"/>
              <a:buFont typeface="Merriweather"/>
              <a:buChar char="●"/>
            </a:pPr>
            <a:r>
              <a:rPr lang="en" sz="1500">
                <a:solidFill>
                  <a:schemeClr val="dk1"/>
                </a:solidFill>
                <a:latin typeface="Merriweather"/>
                <a:ea typeface="Merriweather"/>
                <a:cs typeface="Merriweather"/>
                <a:sym typeface="Merriweather"/>
              </a:rPr>
              <a:t>Stimulus           distention .</a:t>
            </a:r>
            <a:endParaRPr sz="1500">
              <a:latin typeface="Merriweather"/>
              <a:ea typeface="Merriweather"/>
              <a:cs typeface="Merriweather"/>
              <a:sym typeface="Merriweather"/>
            </a:endParaRPr>
          </a:p>
          <a:p>
            <a:pPr indent="0" lvl="0" marL="0" rtl="0" algn="l">
              <a:spcBef>
                <a:spcPts val="0"/>
              </a:spcBef>
              <a:spcAft>
                <a:spcPts val="0"/>
              </a:spcAft>
              <a:buNone/>
            </a:pPr>
            <a:r>
              <a:rPr lang="en" sz="1500">
                <a:latin typeface="Merriweather"/>
                <a:ea typeface="Merriweather"/>
                <a:cs typeface="Merriweather"/>
                <a:sym typeface="Merriweather"/>
              </a:rPr>
              <a:t>A contraction ring appears, moves forward</a:t>
            </a:r>
            <a:endParaRPr sz="1500">
              <a:latin typeface="Merriweather"/>
              <a:ea typeface="Merriweather"/>
              <a:cs typeface="Merriweather"/>
              <a:sym typeface="Merriweather"/>
            </a:endParaRPr>
          </a:p>
          <a:p>
            <a:pPr indent="0" lvl="0" marL="0" rtl="0" algn="l">
              <a:spcBef>
                <a:spcPts val="0"/>
              </a:spcBef>
              <a:spcAft>
                <a:spcPts val="0"/>
              </a:spcAft>
              <a:buNone/>
            </a:pPr>
            <a:r>
              <a:rPr lang="en" sz="1500">
                <a:solidFill>
                  <a:schemeClr val="dk1"/>
                </a:solidFill>
                <a:latin typeface="Merriweather"/>
                <a:ea typeface="Merriweather"/>
                <a:cs typeface="Merriweather"/>
                <a:sym typeface="Merriweather"/>
              </a:rPr>
              <a:t>occur in any part of the small intestine, at velocity of 0.5 to 2.0 cm/sec, it's </a:t>
            </a:r>
            <a:r>
              <a:rPr lang="en" sz="1500">
                <a:highlight>
                  <a:srgbClr val="D9EAD3"/>
                </a:highlight>
                <a:latin typeface="Merriweather"/>
                <a:ea typeface="Merriweather"/>
                <a:cs typeface="Merriweather"/>
                <a:sym typeface="Merriweather"/>
              </a:rPr>
              <a:t>faster in</a:t>
            </a:r>
            <a:r>
              <a:rPr lang="en" sz="1500">
                <a:latin typeface="Merriweather"/>
                <a:ea typeface="Merriweather"/>
                <a:cs typeface="Merriweather"/>
                <a:sym typeface="Merriweather"/>
              </a:rPr>
              <a:t> proximal intestine</a:t>
            </a:r>
            <a:r>
              <a:rPr lang="en" sz="1500">
                <a:highlight>
                  <a:srgbClr val="D9EAD3"/>
                </a:highlight>
                <a:latin typeface="Merriweather"/>
                <a:ea typeface="Merriweather"/>
                <a:cs typeface="Merriweather"/>
                <a:sym typeface="Merriweather"/>
              </a:rPr>
              <a:t> slower in</a:t>
            </a:r>
            <a:r>
              <a:rPr lang="en" sz="1500">
                <a:latin typeface="Merriweather"/>
                <a:ea typeface="Merriweather"/>
                <a:cs typeface="Merriweather"/>
                <a:sym typeface="Merriweather"/>
              </a:rPr>
              <a:t> the terminal intestine. </a:t>
            </a:r>
            <a:endParaRPr sz="1500">
              <a:latin typeface="Merriweather"/>
              <a:ea typeface="Merriweather"/>
              <a:cs typeface="Merriweather"/>
              <a:sym typeface="Merriweather"/>
            </a:endParaRPr>
          </a:p>
          <a:p>
            <a:pPr indent="0" lvl="0" marL="0" rtl="0" algn="l">
              <a:spcBef>
                <a:spcPts val="0"/>
              </a:spcBef>
              <a:spcAft>
                <a:spcPts val="0"/>
              </a:spcAft>
              <a:buNone/>
            </a:pPr>
            <a:r>
              <a:rPr lang="en" sz="1500">
                <a:solidFill>
                  <a:srgbClr val="8E7CC3"/>
                </a:solidFill>
                <a:latin typeface="Merriweather"/>
                <a:ea typeface="Merriweather"/>
                <a:cs typeface="Merriweather"/>
                <a:sym typeface="Merriweather"/>
              </a:rPr>
              <a:t>very weak after traveling only 3 to </a:t>
            </a:r>
            <a:r>
              <a:rPr lang="en" sz="1500">
                <a:solidFill>
                  <a:srgbClr val="8E7CC3"/>
                </a:solidFill>
                <a:latin typeface="Merriweather"/>
                <a:ea typeface="Merriweather"/>
                <a:cs typeface="Merriweather"/>
                <a:sym typeface="Merriweather"/>
              </a:rPr>
              <a:t>5 cm</a:t>
            </a:r>
            <a:r>
              <a:rPr lang="en" sz="1500">
                <a:solidFill>
                  <a:srgbClr val="8E7CC3"/>
                </a:solidFill>
                <a:latin typeface="Merriweather"/>
                <a:ea typeface="Merriweather"/>
                <a:cs typeface="Merriweather"/>
                <a:sym typeface="Merriweather"/>
              </a:rPr>
              <a:t>, the net movement along the small intestine normally averages only 1 cm/min</a:t>
            </a:r>
            <a:r>
              <a:rPr lang="en" sz="1500">
                <a:latin typeface="Merriweather"/>
                <a:ea typeface="Merriweather"/>
                <a:cs typeface="Merriweather"/>
                <a:sym typeface="Merriweather"/>
              </a:rPr>
              <a:t> .</a:t>
            </a:r>
            <a:endParaRPr sz="1500">
              <a:latin typeface="Merriweather"/>
              <a:ea typeface="Merriweather"/>
              <a:cs typeface="Merriweather"/>
              <a:sym typeface="Merriweather"/>
            </a:endParaRPr>
          </a:p>
          <a:p>
            <a:pPr indent="-323850" lvl="0" marL="457200" rtl="0" algn="l">
              <a:spcBef>
                <a:spcPts val="0"/>
              </a:spcBef>
              <a:spcAft>
                <a:spcPts val="0"/>
              </a:spcAft>
              <a:buSzPts val="1500"/>
              <a:buFont typeface="Merriweather"/>
              <a:buChar char="●"/>
            </a:pPr>
            <a:r>
              <a:rPr b="1" lang="en" sz="1500">
                <a:highlight>
                  <a:srgbClr val="D9EAD3"/>
                </a:highlight>
                <a:latin typeface="Merriweather"/>
                <a:ea typeface="Merriweather"/>
                <a:cs typeface="Merriweather"/>
                <a:sym typeface="Merriweather"/>
              </a:rPr>
              <a:t>3 - 5 hours</a:t>
            </a:r>
            <a:r>
              <a:rPr lang="en" sz="1500">
                <a:latin typeface="Merriweather"/>
                <a:ea typeface="Merriweather"/>
                <a:cs typeface="Merriweather"/>
                <a:sym typeface="Merriweather"/>
              </a:rPr>
              <a:t> are required for passage of chyme from the pylorus to the ileocecal valve.</a:t>
            </a:r>
            <a:endParaRPr sz="1500">
              <a:latin typeface="Merriweather"/>
              <a:ea typeface="Merriweather"/>
              <a:cs typeface="Merriweather"/>
              <a:sym typeface="Merriweather"/>
            </a:endParaRPr>
          </a:p>
          <a:p>
            <a:pPr indent="0" lvl="0" marL="0" rtl="0" algn="l">
              <a:spcBef>
                <a:spcPts val="0"/>
              </a:spcBef>
              <a:spcAft>
                <a:spcPts val="0"/>
              </a:spcAft>
              <a:buNone/>
            </a:pPr>
            <a:r>
              <a:t/>
            </a:r>
            <a:endParaRPr sz="1000">
              <a:latin typeface="Merriweather"/>
              <a:ea typeface="Merriweather"/>
              <a:cs typeface="Merriweather"/>
              <a:sym typeface="Merriweather"/>
            </a:endParaRPr>
          </a:p>
          <a:p>
            <a:pPr indent="-323850" lvl="0" marL="457200" rtl="0" algn="l">
              <a:spcBef>
                <a:spcPts val="0"/>
              </a:spcBef>
              <a:spcAft>
                <a:spcPts val="0"/>
              </a:spcAft>
              <a:buClr>
                <a:schemeClr val="dk1"/>
              </a:buClr>
              <a:buSzPts val="1500"/>
              <a:buFont typeface="Anaheim"/>
              <a:buChar char="●"/>
            </a:pPr>
            <a:r>
              <a:rPr lang="en" sz="1500">
                <a:solidFill>
                  <a:schemeClr val="dk1"/>
                </a:solidFill>
                <a:latin typeface="Merriweather"/>
                <a:ea typeface="Merriweather"/>
                <a:cs typeface="Merriweather"/>
                <a:sym typeface="Merriweather"/>
              </a:rPr>
              <a:t>Myenteric plexus is important for these movements</a:t>
            </a:r>
            <a:endParaRPr sz="1500">
              <a:solidFill>
                <a:schemeClr val="dk1"/>
              </a:solidFill>
              <a:latin typeface="Merriweather"/>
              <a:ea typeface="Merriweather"/>
              <a:cs typeface="Merriweather"/>
              <a:sym typeface="Merriweather"/>
            </a:endParaRPr>
          </a:p>
          <a:p>
            <a:pPr indent="-323850" lvl="0" marL="457200" rtl="0" algn="l">
              <a:spcBef>
                <a:spcPts val="0"/>
              </a:spcBef>
              <a:spcAft>
                <a:spcPts val="0"/>
              </a:spcAft>
              <a:buClr>
                <a:schemeClr val="dk1"/>
              </a:buClr>
              <a:buSzPts val="1500"/>
              <a:buFont typeface="Anaheim"/>
              <a:buChar char="●"/>
            </a:pPr>
            <a:r>
              <a:rPr lang="en" sz="1500">
                <a:solidFill>
                  <a:schemeClr val="dk1"/>
                </a:solidFill>
                <a:latin typeface="Merriweather"/>
                <a:ea typeface="Merriweather"/>
                <a:cs typeface="Merriweather"/>
                <a:sym typeface="Merriweather"/>
              </a:rPr>
              <a:t> </a:t>
            </a:r>
            <a:r>
              <a:rPr b="1" lang="en" sz="1500">
                <a:solidFill>
                  <a:schemeClr val="dk1"/>
                </a:solidFill>
                <a:latin typeface="Merriweather"/>
                <a:ea typeface="Merriweather"/>
                <a:cs typeface="Merriweather"/>
                <a:sym typeface="Merriweather"/>
              </a:rPr>
              <a:t>blocked by</a:t>
            </a:r>
            <a:r>
              <a:rPr lang="en" sz="1500">
                <a:solidFill>
                  <a:schemeClr val="dk1"/>
                </a:solidFill>
                <a:latin typeface="Merriweather"/>
                <a:ea typeface="Merriweather"/>
                <a:cs typeface="Merriweather"/>
                <a:sym typeface="Merriweather"/>
              </a:rPr>
              <a:t> atropine</a:t>
            </a:r>
            <a:endParaRPr sz="15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t/>
            </a:r>
            <a:endParaRPr sz="1500">
              <a:solidFill>
                <a:schemeClr val="dk1"/>
              </a:solidFill>
              <a:latin typeface="Merriweather"/>
              <a:ea typeface="Merriweather"/>
              <a:cs typeface="Merriweather"/>
              <a:sym typeface="Merriweather"/>
            </a:endParaRPr>
          </a:p>
          <a:p>
            <a:pPr indent="-330200" lvl="0" marL="457200" rtl="0" algn="l">
              <a:lnSpc>
                <a:spcPct val="150000"/>
              </a:lnSpc>
              <a:spcBef>
                <a:spcPts val="0"/>
              </a:spcBef>
              <a:spcAft>
                <a:spcPts val="0"/>
              </a:spcAft>
              <a:buSzPts val="1600"/>
              <a:buFont typeface="Merriweather"/>
              <a:buChar char="●"/>
            </a:pPr>
            <a:r>
              <a:rPr b="1" lang="en" sz="1600">
                <a:highlight>
                  <a:srgbClr val="D9EAD3"/>
                </a:highlight>
                <a:latin typeface="Merriweather"/>
                <a:ea typeface="Merriweather"/>
                <a:cs typeface="Merriweather"/>
                <a:sym typeface="Merriweather"/>
              </a:rPr>
              <a:t>Its divide into:</a:t>
            </a:r>
            <a:endParaRPr b="1" sz="1500">
              <a:highlight>
                <a:srgbClr val="D9EAD3"/>
              </a:highlight>
              <a:latin typeface="Merriweather"/>
              <a:ea typeface="Merriweather"/>
              <a:cs typeface="Merriweather"/>
              <a:sym typeface="Merriweather"/>
            </a:endParaRPr>
          </a:p>
          <a:p>
            <a:pPr indent="-323850" lvl="0" marL="457200" rtl="0" algn="l">
              <a:lnSpc>
                <a:spcPct val="115000"/>
              </a:lnSpc>
              <a:spcBef>
                <a:spcPts val="0"/>
              </a:spcBef>
              <a:spcAft>
                <a:spcPts val="0"/>
              </a:spcAft>
              <a:buClr>
                <a:srgbClr val="D9EAD3"/>
              </a:buClr>
              <a:buSzPts val="1500"/>
              <a:buFont typeface="Merriweather"/>
              <a:buChar char="★"/>
            </a:pPr>
            <a:r>
              <a:rPr b="1" lang="en" sz="1600">
                <a:solidFill>
                  <a:schemeClr val="dk1"/>
                </a:solidFill>
                <a:highlight>
                  <a:srgbClr val="D9EAD3"/>
                </a:highlight>
                <a:latin typeface="Merriweather"/>
                <a:ea typeface="Merriweather"/>
                <a:cs typeface="Merriweather"/>
                <a:sym typeface="Merriweather"/>
              </a:rPr>
              <a:t>Receiving segment</a:t>
            </a:r>
            <a:r>
              <a:rPr b="1" lang="en" sz="1500">
                <a:solidFill>
                  <a:schemeClr val="dk1"/>
                </a:solidFill>
                <a:highlight>
                  <a:srgbClr val="D9EAD3"/>
                </a:highlight>
                <a:latin typeface="Merriweather"/>
                <a:ea typeface="Merriweather"/>
                <a:cs typeface="Merriweather"/>
                <a:sym typeface="Merriweather"/>
              </a:rPr>
              <a:t> </a:t>
            </a:r>
            <a:r>
              <a:rPr lang="en" sz="1500">
                <a:solidFill>
                  <a:schemeClr val="dk1"/>
                </a:solidFill>
                <a:latin typeface="Merriweather"/>
                <a:ea typeface="Merriweather"/>
                <a:cs typeface="Merriweather"/>
                <a:sym typeface="Merriweather"/>
              </a:rPr>
              <a:t>that contract longitudinal and  relax circular muscles.</a:t>
            </a:r>
            <a:endParaRPr sz="1500">
              <a:solidFill>
                <a:schemeClr val="dk1"/>
              </a:solidFill>
              <a:latin typeface="Merriweather"/>
              <a:ea typeface="Merriweather"/>
              <a:cs typeface="Merriweather"/>
              <a:sym typeface="Merriweather"/>
            </a:endParaRPr>
          </a:p>
          <a:p>
            <a:pPr indent="-323850" lvl="0" marL="457200" rtl="0" algn="l">
              <a:lnSpc>
                <a:spcPct val="115000"/>
              </a:lnSpc>
              <a:spcBef>
                <a:spcPts val="0"/>
              </a:spcBef>
              <a:spcAft>
                <a:spcPts val="0"/>
              </a:spcAft>
              <a:buClr>
                <a:srgbClr val="D9EAD3"/>
              </a:buClr>
              <a:buSzPts val="1500"/>
              <a:buFont typeface="Merriweather"/>
              <a:buChar char="★"/>
            </a:pPr>
            <a:r>
              <a:rPr b="1" lang="en" sz="1600">
                <a:solidFill>
                  <a:schemeClr val="dk1"/>
                </a:solidFill>
                <a:highlight>
                  <a:srgbClr val="D9EAD3"/>
                </a:highlight>
                <a:latin typeface="Merriweather"/>
                <a:ea typeface="Merriweather"/>
                <a:cs typeface="Merriweather"/>
                <a:sym typeface="Merriweather"/>
              </a:rPr>
              <a:t>Propulsive segment</a:t>
            </a:r>
            <a:r>
              <a:rPr lang="en" sz="1500">
                <a:solidFill>
                  <a:schemeClr val="dk1"/>
                </a:solidFill>
                <a:latin typeface="Merriweather"/>
                <a:ea typeface="Merriweather"/>
                <a:cs typeface="Merriweather"/>
                <a:sym typeface="Merriweather"/>
              </a:rPr>
              <a:t> that contract circular and relax longitudinal Muscles.</a:t>
            </a:r>
            <a:endParaRPr sz="1500">
              <a:latin typeface="Merriweather"/>
              <a:ea typeface="Merriweather"/>
              <a:cs typeface="Merriweather"/>
              <a:sym typeface="Merriweather"/>
            </a:endParaRPr>
          </a:p>
          <a:p>
            <a:pPr indent="0" lvl="0" marL="45720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0" rtl="0" algn="l">
              <a:spcBef>
                <a:spcPts val="0"/>
              </a:spcBef>
              <a:spcAft>
                <a:spcPts val="0"/>
              </a:spcAft>
              <a:buNone/>
            </a:pPr>
            <a:r>
              <a:t/>
            </a:r>
            <a:endParaRPr sz="1500">
              <a:latin typeface="Merriweather"/>
              <a:ea typeface="Merriweather"/>
              <a:cs typeface="Merriweather"/>
              <a:sym typeface="Merriweather"/>
            </a:endParaRPr>
          </a:p>
          <a:p>
            <a:pPr indent="0" lvl="0" marL="457200" rtl="0" algn="l">
              <a:spcBef>
                <a:spcPts val="0"/>
              </a:spcBef>
              <a:spcAft>
                <a:spcPts val="0"/>
              </a:spcAft>
              <a:buNone/>
            </a:pPr>
            <a:r>
              <a:t/>
            </a:r>
            <a:endParaRPr sz="1500">
              <a:latin typeface="Merriweather"/>
              <a:ea typeface="Merriweather"/>
              <a:cs typeface="Merriweather"/>
              <a:sym typeface="Merriweather"/>
            </a:endParaRPr>
          </a:p>
          <a:p>
            <a:pPr indent="0" lvl="0" marL="457200" rtl="0" algn="l">
              <a:spcBef>
                <a:spcPts val="0"/>
              </a:spcBef>
              <a:spcAft>
                <a:spcPts val="0"/>
              </a:spcAft>
              <a:buNone/>
            </a:pPr>
            <a:r>
              <a:t/>
            </a:r>
            <a:endParaRPr sz="1500">
              <a:latin typeface="Merriweather"/>
              <a:ea typeface="Merriweather"/>
              <a:cs typeface="Merriweather"/>
              <a:sym typeface="Merriweather"/>
            </a:endParaRPr>
          </a:p>
        </p:txBody>
      </p:sp>
      <p:sp>
        <p:nvSpPr>
          <p:cNvPr id="86" name="Google Shape;86;p14"/>
          <p:cNvSpPr txBox="1"/>
          <p:nvPr/>
        </p:nvSpPr>
        <p:spPr>
          <a:xfrm>
            <a:off x="8965450" y="5357650"/>
            <a:ext cx="4787400" cy="508200"/>
          </a:xfrm>
          <a:prstGeom prst="rect">
            <a:avLst/>
          </a:prstGeom>
          <a:solidFill>
            <a:srgbClr val="B6D7A8"/>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FFFFFF"/>
                </a:solidFill>
                <a:latin typeface="Merriweather"/>
                <a:ea typeface="Merriweather"/>
                <a:cs typeface="Merriweather"/>
                <a:sym typeface="Merriweather"/>
              </a:rPr>
              <a:t>Propulsive / </a:t>
            </a:r>
            <a:r>
              <a:rPr b="1" lang="en" sz="2000">
                <a:solidFill>
                  <a:srgbClr val="FFFFFF"/>
                </a:solidFill>
                <a:highlight>
                  <a:srgbClr val="38761D"/>
                </a:highlight>
                <a:latin typeface="Merriweather"/>
                <a:ea typeface="Merriweather"/>
                <a:cs typeface="Merriweather"/>
                <a:sym typeface="Merriweather"/>
              </a:rPr>
              <a:t>Peristalsis</a:t>
            </a:r>
            <a:r>
              <a:rPr b="1" lang="en" sz="2000">
                <a:solidFill>
                  <a:srgbClr val="FFFFFF"/>
                </a:solidFill>
                <a:latin typeface="Merriweather"/>
                <a:ea typeface="Merriweather"/>
                <a:cs typeface="Merriweather"/>
                <a:sym typeface="Merriweather"/>
              </a:rPr>
              <a:t> contractions </a:t>
            </a:r>
            <a:endParaRPr b="1" sz="2000">
              <a:solidFill>
                <a:srgbClr val="FFFFFF"/>
              </a:solidFill>
              <a:latin typeface="Merriweather"/>
              <a:ea typeface="Merriweather"/>
              <a:cs typeface="Merriweather"/>
              <a:sym typeface="Merriweather"/>
            </a:endParaRPr>
          </a:p>
        </p:txBody>
      </p:sp>
      <p:sp>
        <p:nvSpPr>
          <p:cNvPr id="87" name="Google Shape;87;p14"/>
          <p:cNvSpPr txBox="1"/>
          <p:nvPr/>
        </p:nvSpPr>
        <p:spPr>
          <a:xfrm>
            <a:off x="95925" y="13896675"/>
            <a:ext cx="4685400" cy="48642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They’re bursts of depolarizatio</a:t>
            </a:r>
            <a:r>
              <a:rPr lang="en" sz="1600">
                <a:latin typeface="Merriweather"/>
                <a:ea typeface="Merriweather"/>
                <a:cs typeface="Merriweather"/>
                <a:sym typeface="Merriweather"/>
              </a:rPr>
              <a:t>n </a:t>
            </a:r>
            <a:r>
              <a:rPr lang="en" sz="1600">
                <a:latin typeface="Merriweather"/>
                <a:ea typeface="Merriweather"/>
                <a:cs typeface="Merriweather"/>
                <a:sym typeface="Merriweather"/>
              </a:rPr>
              <a:t>accompanied by peristaltic contraction that </a:t>
            </a:r>
            <a:r>
              <a:rPr lang="en" sz="1600">
                <a:highlight>
                  <a:srgbClr val="D9EAD3"/>
                </a:highlight>
                <a:latin typeface="Merriweather"/>
                <a:ea typeface="Merriweather"/>
                <a:cs typeface="Merriweather"/>
                <a:sym typeface="Merriweather"/>
              </a:rPr>
              <a:t>begins in empty stomach</a:t>
            </a:r>
            <a:r>
              <a:rPr lang="en" sz="1600">
                <a:latin typeface="Merriweather"/>
                <a:ea typeface="Merriweather"/>
                <a:cs typeface="Merriweather"/>
                <a:sym typeface="Merriweather"/>
              </a:rPr>
              <a:t> during </a:t>
            </a:r>
            <a:r>
              <a:rPr lang="en" sz="1600" u="sng">
                <a:latin typeface="Merriweather"/>
                <a:ea typeface="Merriweather"/>
                <a:cs typeface="Merriweather"/>
                <a:sym typeface="Merriweather"/>
              </a:rPr>
              <a:t>interdigestive period</a:t>
            </a:r>
            <a:r>
              <a:rPr lang="en" sz="1600">
                <a:latin typeface="Merriweather"/>
                <a:ea typeface="Merriweather"/>
                <a:cs typeface="Merriweather"/>
                <a:sym typeface="Merriweather"/>
              </a:rPr>
              <a:t> (after absorption occurs)</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latin typeface="Merriweather"/>
                <a:ea typeface="Merriweather"/>
                <a:cs typeface="Merriweather"/>
                <a:sym typeface="Merriweather"/>
              </a:rPr>
              <a:t>travels </a:t>
            </a:r>
            <a:r>
              <a:rPr lang="en" sz="1600">
                <a:latin typeface="Merriweather"/>
                <a:ea typeface="Merriweather"/>
                <a:cs typeface="Merriweather"/>
                <a:sym typeface="Merriweather"/>
              </a:rPr>
              <a:t>along</a:t>
            </a:r>
            <a:r>
              <a:rPr lang="en" sz="1600">
                <a:latin typeface="Merriweather"/>
                <a:ea typeface="Merriweather"/>
                <a:cs typeface="Merriweather"/>
                <a:sym typeface="Merriweather"/>
              </a:rPr>
              <a:t> whole length of small intestine to reach ileocaecal valve </a:t>
            </a:r>
            <a:r>
              <a:rPr lang="en" sz="1600">
                <a:highlight>
                  <a:srgbClr val="D9EAD3"/>
                </a:highlight>
                <a:latin typeface="Merriweather"/>
                <a:ea typeface="Merriweather"/>
                <a:cs typeface="Merriweather"/>
                <a:sym typeface="Merriweather"/>
              </a:rPr>
              <a:t>after 1.5-2 h</a:t>
            </a:r>
            <a:r>
              <a:rPr lang="en" sz="1600">
                <a:latin typeface="Merriweather"/>
                <a:ea typeface="Merriweather"/>
                <a:cs typeface="Merriweather"/>
                <a:sym typeface="Merriweather"/>
              </a:rPr>
              <a:t>. Where it disappears then a new wave starts.</a:t>
            </a:r>
            <a:endParaRPr sz="1600">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latin typeface="Merriweather"/>
                <a:ea typeface="Merriweather"/>
                <a:cs typeface="Merriweather"/>
                <a:sym typeface="Merriweather"/>
              </a:rPr>
              <a:t>Its activity  </a:t>
            </a:r>
            <a:r>
              <a:rPr b="1" lang="en" sz="1500">
                <a:highlight>
                  <a:srgbClr val="D9EAD3"/>
                </a:highlight>
                <a:latin typeface="Merriweather"/>
                <a:ea typeface="Merriweather"/>
                <a:cs typeface="Merriweather"/>
                <a:sym typeface="Merriweather"/>
              </a:rPr>
              <a:t>terminates</a:t>
            </a:r>
            <a:r>
              <a:rPr lang="en" sz="1500">
                <a:latin typeface="Merriweather"/>
                <a:ea typeface="Merriweather"/>
                <a:cs typeface="Merriweather"/>
                <a:sym typeface="Merriweather"/>
              </a:rPr>
              <a:t> as soon as food is ingested.</a:t>
            </a:r>
            <a:endParaRPr sz="1500">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Anaheim"/>
              <a:buChar char="★"/>
            </a:pPr>
            <a:r>
              <a:rPr lang="en" sz="1500">
                <a:latin typeface="Merriweather"/>
                <a:ea typeface="Merriweather"/>
                <a:cs typeface="Merriweather"/>
                <a:sym typeface="Merriweather"/>
              </a:rPr>
              <a:t>Its  function is to propel/sweep any remnants in stomach &amp; small intestine into colon during the interdigestive period(</a:t>
            </a:r>
            <a:r>
              <a:rPr lang="en" sz="1500">
                <a:latin typeface="Merriweather"/>
                <a:ea typeface="Merriweather"/>
                <a:cs typeface="Merriweather"/>
                <a:sym typeface="Merriweather"/>
              </a:rPr>
              <a:t> in between meals)</a:t>
            </a:r>
            <a:r>
              <a:rPr lang="en" sz="1500">
                <a:latin typeface="Merriweather"/>
                <a:ea typeface="Merriweather"/>
                <a:cs typeface="Merriweather"/>
                <a:sym typeface="Merriweather"/>
              </a:rPr>
              <a:t>.</a:t>
            </a:r>
            <a:endParaRPr sz="1500">
              <a:latin typeface="Merriweather"/>
              <a:ea typeface="Merriweather"/>
              <a:cs typeface="Merriweather"/>
              <a:sym typeface="Merriweather"/>
            </a:endParaRPr>
          </a:p>
          <a:p>
            <a:pPr indent="-323850" lvl="0" marL="457200" rtl="0" algn="l">
              <a:lnSpc>
                <a:spcPct val="115000"/>
              </a:lnSpc>
              <a:spcBef>
                <a:spcPts val="0"/>
              </a:spcBef>
              <a:spcAft>
                <a:spcPts val="0"/>
              </a:spcAft>
              <a:buClr>
                <a:srgbClr val="D9EAD3"/>
              </a:buClr>
              <a:buSzPts val="1500"/>
              <a:buFont typeface="Merriweather"/>
              <a:buChar char="★"/>
            </a:pPr>
            <a:r>
              <a:rPr lang="en" sz="1500">
                <a:latin typeface="Merriweather"/>
                <a:ea typeface="Merriweather"/>
                <a:cs typeface="Merriweather"/>
                <a:sym typeface="Merriweather"/>
              </a:rPr>
              <a:t>Regulated by autonomic nerves and by release of hormone </a:t>
            </a:r>
            <a:r>
              <a:rPr b="1" lang="en" sz="1600">
                <a:highlight>
                  <a:srgbClr val="D9EAD3"/>
                </a:highlight>
                <a:latin typeface="Merriweather"/>
                <a:ea typeface="Merriweather"/>
                <a:cs typeface="Merriweather"/>
                <a:sym typeface="Merriweather"/>
              </a:rPr>
              <a:t>motilin</a:t>
            </a:r>
            <a:r>
              <a:rPr b="1" lang="en" sz="1600">
                <a:latin typeface="Merriweather"/>
                <a:ea typeface="Merriweather"/>
                <a:cs typeface="Merriweather"/>
                <a:sym typeface="Merriweather"/>
              </a:rPr>
              <a:t>.</a:t>
            </a:r>
            <a:endParaRPr b="1" sz="1600">
              <a:latin typeface="Merriweather"/>
              <a:ea typeface="Merriweather"/>
              <a:cs typeface="Merriweather"/>
              <a:sym typeface="Merriweather"/>
            </a:endParaRPr>
          </a:p>
          <a:p>
            <a:pPr indent="0" lvl="0" marL="0" rtl="0" algn="ctr">
              <a:spcBef>
                <a:spcPts val="1200"/>
              </a:spcBef>
              <a:spcAft>
                <a:spcPts val="0"/>
              </a:spcAft>
              <a:buNone/>
            </a:pPr>
            <a:r>
              <a:t/>
            </a:r>
            <a:endParaRPr>
              <a:latin typeface="Merriweather"/>
              <a:ea typeface="Merriweather"/>
              <a:cs typeface="Merriweather"/>
              <a:sym typeface="Merriweather"/>
            </a:endParaRPr>
          </a:p>
        </p:txBody>
      </p:sp>
      <p:sp>
        <p:nvSpPr>
          <p:cNvPr id="88" name="Google Shape;88;p14"/>
          <p:cNvSpPr txBox="1"/>
          <p:nvPr/>
        </p:nvSpPr>
        <p:spPr>
          <a:xfrm>
            <a:off x="331325" y="13393677"/>
            <a:ext cx="4304700" cy="5778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solidFill>
                  <a:srgbClr val="FFFFFF"/>
                </a:solidFill>
                <a:latin typeface="Merriweather"/>
                <a:ea typeface="Merriweather"/>
                <a:cs typeface="Merriweather"/>
                <a:sym typeface="Merriweather"/>
              </a:rPr>
              <a:t>Migrating motor complex </a:t>
            </a:r>
            <a:r>
              <a:rPr b="1" lang="en">
                <a:solidFill>
                  <a:srgbClr val="FFFFFF"/>
                </a:solidFill>
                <a:latin typeface="Merriweather"/>
                <a:ea typeface="Merriweather"/>
                <a:cs typeface="Merriweather"/>
                <a:sym typeface="Merriweather"/>
              </a:rPr>
              <a:t>(MMC)</a:t>
            </a:r>
            <a:endParaRPr b="1">
              <a:solidFill>
                <a:srgbClr val="FFFFFF"/>
              </a:solidFill>
              <a:latin typeface="Merriweather"/>
              <a:ea typeface="Merriweather"/>
              <a:cs typeface="Merriweather"/>
              <a:sym typeface="Merriweather"/>
            </a:endParaRPr>
          </a:p>
        </p:txBody>
      </p:sp>
      <p:sp>
        <p:nvSpPr>
          <p:cNvPr id="89" name="Google Shape;89;p14"/>
          <p:cNvSpPr txBox="1"/>
          <p:nvPr/>
        </p:nvSpPr>
        <p:spPr>
          <a:xfrm>
            <a:off x="4930525" y="13894875"/>
            <a:ext cx="4387800" cy="47946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A wave of contraction in the alimentary canal that passes in an </a:t>
            </a:r>
            <a:r>
              <a:rPr b="1" lang="en" sz="1600">
                <a:highlight>
                  <a:srgbClr val="D9EAD3"/>
                </a:highlight>
                <a:latin typeface="Merriweather"/>
                <a:ea typeface="Merriweather"/>
                <a:cs typeface="Merriweather"/>
                <a:sym typeface="Merriweather"/>
              </a:rPr>
              <a:t>oral direction</a:t>
            </a:r>
            <a:r>
              <a:rPr lang="en" sz="1600">
                <a:latin typeface="Merriweather"/>
                <a:ea typeface="Merriweather"/>
                <a:cs typeface="Merriweather"/>
                <a:sym typeface="Merriweather"/>
              </a:rPr>
              <a:t>(i.e. upward or backwards) </a:t>
            </a:r>
            <a:r>
              <a:rPr lang="en" sz="1600">
                <a:latin typeface="Merriweather"/>
                <a:ea typeface="Merriweather"/>
                <a:cs typeface="Merriweather"/>
                <a:sym typeface="Merriweather"/>
              </a:rPr>
              <a:t>and propel the chyme in the opposite direction</a:t>
            </a:r>
            <a:r>
              <a:rPr baseline="30000" lang="en" sz="1600">
                <a:latin typeface="Merriweather"/>
                <a:ea typeface="Merriweather"/>
                <a:cs typeface="Merriweather"/>
                <a:sym typeface="Merriweather"/>
              </a:rPr>
              <a:t>2</a:t>
            </a:r>
            <a:r>
              <a:rPr lang="en" sz="1600">
                <a:latin typeface="Merriweather"/>
                <a:ea typeface="Merriweather"/>
                <a:cs typeface="Merriweather"/>
                <a:sym typeface="Merriweather"/>
              </a:rPr>
              <a:t>. </a:t>
            </a:r>
            <a:endParaRPr sz="1600">
              <a:latin typeface="Merriweather"/>
              <a:ea typeface="Merriweather"/>
              <a:cs typeface="Merriweather"/>
              <a:sym typeface="Merriweather"/>
            </a:endParaRPr>
          </a:p>
          <a:p>
            <a:pPr indent="0" lvl="0" marL="0" rtl="0" algn="ctr">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1600">
                <a:latin typeface="Merriweather"/>
                <a:ea typeface="Merriweather"/>
                <a:cs typeface="Merriweather"/>
                <a:sym typeface="Merriweather"/>
              </a:rPr>
              <a:t> Occurs between:-</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latin typeface="Merriweather"/>
                <a:ea typeface="Merriweather"/>
                <a:cs typeface="Merriweather"/>
                <a:sym typeface="Merriweather"/>
              </a:rPr>
              <a:t> Stomach and duodenum to allow more time for neutralization of chyme.</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latin typeface="Merriweather"/>
                <a:ea typeface="Merriweather"/>
                <a:cs typeface="Merriweather"/>
                <a:sym typeface="Merriweather"/>
              </a:rPr>
              <a:t> Ileum and caecum to allow more time for absorption.</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B45F06"/>
              </a:buClr>
              <a:buSzPts val="1600"/>
              <a:buFont typeface="Merriweather"/>
              <a:buChar char="★"/>
            </a:pPr>
            <a:r>
              <a:rPr lang="en" sz="1600">
                <a:solidFill>
                  <a:srgbClr val="B45F06"/>
                </a:solidFill>
                <a:latin typeface="Merriweather"/>
                <a:ea typeface="Merriweather"/>
                <a:cs typeface="Merriweather"/>
                <a:sym typeface="Merriweather"/>
              </a:rPr>
              <a:t>Mostly p</a:t>
            </a:r>
            <a:r>
              <a:rPr lang="en" sz="1600">
                <a:solidFill>
                  <a:srgbClr val="B45F06"/>
                </a:solidFill>
                <a:latin typeface="Merriweather"/>
                <a:ea typeface="Merriweather"/>
                <a:cs typeface="Merriweather"/>
                <a:sym typeface="Merriweather"/>
              </a:rPr>
              <a:t>hysiological</a:t>
            </a:r>
            <a:r>
              <a:rPr lang="en" sz="1600">
                <a:solidFill>
                  <a:srgbClr val="B45F06"/>
                </a:solidFill>
                <a:latin typeface="Merriweather"/>
                <a:ea typeface="Merriweather"/>
                <a:cs typeface="Merriweather"/>
                <a:sym typeface="Merriweather"/>
              </a:rPr>
              <a:t> </a:t>
            </a:r>
            <a:endParaRPr sz="1600">
              <a:solidFill>
                <a:srgbClr val="B45F06"/>
              </a:solidFill>
              <a:latin typeface="Merriweather"/>
              <a:ea typeface="Merriweather"/>
              <a:cs typeface="Merriweather"/>
              <a:sym typeface="Merriweather"/>
            </a:endParaRPr>
          </a:p>
          <a:p>
            <a:pPr indent="0" lvl="0" marL="0" rtl="0" algn="l">
              <a:spcBef>
                <a:spcPts val="0"/>
              </a:spcBef>
              <a:spcAft>
                <a:spcPts val="0"/>
              </a:spcAft>
              <a:buNone/>
            </a:pPr>
            <a:r>
              <a:t/>
            </a:r>
            <a:endParaRPr sz="1600">
              <a:latin typeface="Merriweather"/>
              <a:ea typeface="Merriweather"/>
              <a:cs typeface="Merriweather"/>
              <a:sym typeface="Merriweather"/>
            </a:endParaRPr>
          </a:p>
        </p:txBody>
      </p:sp>
      <p:sp>
        <p:nvSpPr>
          <p:cNvPr id="90" name="Google Shape;90;p14"/>
          <p:cNvSpPr txBox="1"/>
          <p:nvPr/>
        </p:nvSpPr>
        <p:spPr>
          <a:xfrm>
            <a:off x="5001750" y="13416163"/>
            <a:ext cx="4161300" cy="577800"/>
          </a:xfrm>
          <a:prstGeom prst="rect">
            <a:avLst/>
          </a:prstGeom>
          <a:solidFill>
            <a:srgbClr val="B6D7A8"/>
          </a:solid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200">
                <a:solidFill>
                  <a:srgbClr val="FFFFFF"/>
                </a:solidFill>
                <a:latin typeface="Merriweather"/>
                <a:ea typeface="Merriweather"/>
                <a:cs typeface="Merriweather"/>
                <a:sym typeface="Merriweather"/>
              </a:rPr>
              <a:t>Antiperistalsis</a:t>
            </a:r>
            <a:endParaRPr b="1" sz="2200">
              <a:solidFill>
                <a:srgbClr val="FFFFFF"/>
              </a:solidFill>
              <a:latin typeface="Merriweather"/>
              <a:ea typeface="Merriweather"/>
              <a:cs typeface="Merriweather"/>
              <a:sym typeface="Merriweather"/>
            </a:endParaRPr>
          </a:p>
        </p:txBody>
      </p:sp>
      <p:sp>
        <p:nvSpPr>
          <p:cNvPr id="91" name="Google Shape;91;p14"/>
          <p:cNvSpPr txBox="1"/>
          <p:nvPr/>
        </p:nvSpPr>
        <p:spPr>
          <a:xfrm>
            <a:off x="248300" y="5322850"/>
            <a:ext cx="4634400" cy="577800"/>
          </a:xfrm>
          <a:prstGeom prst="rect">
            <a:avLst/>
          </a:prstGeom>
          <a:solidFill>
            <a:srgbClr val="B6D7A8"/>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rgbClr val="FFFFFF"/>
                </a:solidFill>
                <a:latin typeface="Merriweather"/>
                <a:ea typeface="Merriweather"/>
                <a:cs typeface="Merriweather"/>
                <a:sym typeface="Merriweather"/>
              </a:rPr>
              <a:t>Segmenting / </a:t>
            </a:r>
            <a:r>
              <a:rPr b="1" lang="en" sz="2000">
                <a:solidFill>
                  <a:srgbClr val="FFFFFF"/>
                </a:solidFill>
                <a:highlight>
                  <a:srgbClr val="38761D"/>
                </a:highlight>
                <a:latin typeface="Merriweather"/>
                <a:ea typeface="Merriweather"/>
                <a:cs typeface="Merriweather"/>
                <a:sym typeface="Merriweather"/>
              </a:rPr>
              <a:t>Mixing</a:t>
            </a:r>
            <a:r>
              <a:rPr b="1" lang="en" sz="2000">
                <a:solidFill>
                  <a:srgbClr val="FFFFFF"/>
                </a:solidFill>
                <a:latin typeface="Merriweather"/>
                <a:ea typeface="Merriweather"/>
                <a:cs typeface="Merriweather"/>
                <a:sym typeface="Merriweather"/>
              </a:rPr>
              <a:t>  contractions</a:t>
            </a:r>
            <a:endParaRPr b="1" sz="2000">
              <a:solidFill>
                <a:srgbClr val="FFFFFF"/>
              </a:solidFill>
              <a:latin typeface="Merriweather"/>
              <a:ea typeface="Merriweather"/>
              <a:cs typeface="Merriweather"/>
              <a:sym typeface="Merriweather"/>
            </a:endParaRPr>
          </a:p>
        </p:txBody>
      </p:sp>
      <p:sp>
        <p:nvSpPr>
          <p:cNvPr id="92" name="Google Shape;92;p14"/>
          <p:cNvSpPr txBox="1"/>
          <p:nvPr/>
        </p:nvSpPr>
        <p:spPr>
          <a:xfrm>
            <a:off x="9467475" y="13896675"/>
            <a:ext cx="4387800" cy="4794600"/>
          </a:xfrm>
          <a:prstGeom prst="rect">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600">
              <a:latin typeface="Merriweather"/>
              <a:ea typeface="Merriweather"/>
              <a:cs typeface="Merriweather"/>
              <a:sym typeface="Merriweather"/>
            </a:endParaRPr>
          </a:p>
          <a:p>
            <a:pPr indent="0" lvl="0" marL="0" rtl="0" algn="l">
              <a:spcBef>
                <a:spcPts val="0"/>
              </a:spcBef>
              <a:spcAft>
                <a:spcPts val="0"/>
              </a:spcAft>
              <a:buNone/>
            </a:pPr>
            <a:r>
              <a:rPr lang="en" sz="1600">
                <a:latin typeface="Merriweather"/>
                <a:ea typeface="Merriweather"/>
                <a:cs typeface="Merriweather"/>
                <a:sym typeface="Merriweather"/>
              </a:rPr>
              <a:t>Powerful rapid peristalsis </a:t>
            </a:r>
            <a:r>
              <a:rPr lang="en" sz="1600">
                <a:highlight>
                  <a:srgbClr val="D9EAD3"/>
                </a:highlight>
                <a:latin typeface="Merriweather"/>
                <a:ea typeface="Merriweather"/>
                <a:cs typeface="Merriweather"/>
                <a:sym typeface="Merriweather"/>
              </a:rPr>
              <a:t>due</a:t>
            </a:r>
            <a:r>
              <a:rPr lang="en" sz="1600">
                <a:highlight>
                  <a:srgbClr val="D9EAD3"/>
                </a:highlight>
                <a:latin typeface="Merriweather"/>
                <a:ea typeface="Merriweather"/>
                <a:cs typeface="Merriweather"/>
                <a:sym typeface="Merriweather"/>
              </a:rPr>
              <a:t> to intense irritation </a:t>
            </a:r>
            <a:r>
              <a:rPr lang="en" sz="1600">
                <a:latin typeface="Merriweather"/>
                <a:ea typeface="Merriweather"/>
                <a:cs typeface="Merriweather"/>
                <a:sym typeface="Merriweather"/>
              </a:rPr>
              <a:t>of intestinal mucosa (eg: infectious diarrhea).</a:t>
            </a:r>
            <a:endParaRPr sz="1600">
              <a:latin typeface="Merriweather"/>
              <a:ea typeface="Merriweather"/>
              <a:cs typeface="Merriweather"/>
              <a:sym typeface="Merriweather"/>
            </a:endParaRPr>
          </a:p>
          <a:p>
            <a:pPr indent="0" lvl="0" marL="0" rtl="0" algn="ctr">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Anaheim"/>
              <a:buChar char="★"/>
            </a:pPr>
            <a:r>
              <a:rPr b="1" lang="en" sz="1600">
                <a:latin typeface="Merriweather"/>
                <a:ea typeface="Merriweather"/>
                <a:cs typeface="Merriweather"/>
                <a:sym typeface="Merriweather"/>
              </a:rPr>
              <a:t>Initiated</a:t>
            </a:r>
            <a:r>
              <a:rPr lang="en" sz="1600">
                <a:latin typeface="Merriweather"/>
                <a:ea typeface="Merriweather"/>
                <a:cs typeface="Merriweather"/>
                <a:sym typeface="Merriweather"/>
              </a:rPr>
              <a:t> mainly by extrinsic nervous reflexes to brain stem and back to gut. </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Anaheim"/>
              <a:buChar char="★"/>
            </a:pPr>
            <a:r>
              <a:rPr lang="en" sz="1600">
                <a:latin typeface="Merriweather"/>
                <a:ea typeface="Merriweather"/>
                <a:cs typeface="Merriweather"/>
                <a:sym typeface="Merriweather"/>
              </a:rPr>
              <a:t>Sweeps the contents of intestine into the colon and thereby </a:t>
            </a:r>
            <a:r>
              <a:rPr b="1" lang="en" sz="1600">
                <a:latin typeface="Merriweather"/>
                <a:ea typeface="Merriweather"/>
                <a:cs typeface="Merriweather"/>
                <a:sym typeface="Merriweather"/>
              </a:rPr>
              <a:t>relieving the small intestine</a:t>
            </a:r>
            <a:r>
              <a:rPr lang="en" sz="1600">
                <a:latin typeface="Merriweather"/>
                <a:ea typeface="Merriweather"/>
                <a:cs typeface="Merriweather"/>
                <a:sym typeface="Merriweather"/>
              </a:rPr>
              <a:t> of irritative chyme or excessive distension.</a:t>
            </a:r>
            <a:endParaRPr sz="1600">
              <a:latin typeface="Merriweather"/>
              <a:ea typeface="Merriweather"/>
              <a:cs typeface="Merriweather"/>
              <a:sym typeface="Merriweather"/>
            </a:endParaRPr>
          </a:p>
          <a:p>
            <a:pPr indent="0" lvl="0" marL="457200" rtl="0" algn="l">
              <a:spcBef>
                <a:spcPts val="0"/>
              </a:spcBef>
              <a:spcAft>
                <a:spcPts val="0"/>
              </a:spcAft>
              <a:buNone/>
            </a:pPr>
            <a:r>
              <a:t/>
            </a:r>
            <a:endParaRPr sz="1600">
              <a:latin typeface="Merriweather"/>
              <a:ea typeface="Merriweather"/>
              <a:cs typeface="Merriweather"/>
              <a:sym typeface="Merriweather"/>
            </a:endParaRPr>
          </a:p>
          <a:p>
            <a:pPr indent="-330200" lvl="0" marL="457200" rtl="0" algn="l">
              <a:spcBef>
                <a:spcPts val="0"/>
              </a:spcBef>
              <a:spcAft>
                <a:spcPts val="0"/>
              </a:spcAft>
              <a:buClr>
                <a:srgbClr val="F9CB9C"/>
              </a:buClr>
              <a:buSzPts val="1600"/>
              <a:buFont typeface="Merriweather"/>
              <a:buChar char="★"/>
            </a:pPr>
            <a:r>
              <a:rPr lang="en" sz="1600">
                <a:solidFill>
                  <a:srgbClr val="B45F06"/>
                </a:solidFill>
                <a:latin typeface="Merriweather"/>
                <a:ea typeface="Merriweather"/>
                <a:cs typeface="Merriweather"/>
                <a:sym typeface="Merriweather"/>
              </a:rPr>
              <a:t>Pathological</a:t>
            </a:r>
            <a:r>
              <a:rPr lang="en" sz="1600">
                <a:solidFill>
                  <a:srgbClr val="E69138"/>
                </a:solidFill>
                <a:latin typeface="Merriweather"/>
                <a:ea typeface="Merriweather"/>
                <a:cs typeface="Merriweather"/>
                <a:sym typeface="Merriweather"/>
              </a:rPr>
              <a:t> </a:t>
            </a:r>
            <a:endParaRPr sz="1600">
              <a:solidFill>
                <a:srgbClr val="E69138"/>
              </a:solidFill>
              <a:latin typeface="Merriweather"/>
              <a:ea typeface="Merriweather"/>
              <a:cs typeface="Merriweather"/>
              <a:sym typeface="Merriweather"/>
            </a:endParaRPr>
          </a:p>
        </p:txBody>
      </p:sp>
      <p:sp>
        <p:nvSpPr>
          <p:cNvPr id="93" name="Google Shape;93;p14"/>
          <p:cNvSpPr txBox="1"/>
          <p:nvPr/>
        </p:nvSpPr>
        <p:spPr>
          <a:xfrm>
            <a:off x="9528775" y="13428477"/>
            <a:ext cx="4161300" cy="577800"/>
          </a:xfrm>
          <a:prstGeom prst="rect">
            <a:avLst/>
          </a:prstGeom>
          <a:solidFill>
            <a:srgbClr val="B6D7A8"/>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Merriweather"/>
                <a:ea typeface="Merriweather"/>
                <a:cs typeface="Merriweather"/>
                <a:sym typeface="Merriweather"/>
              </a:rPr>
              <a:t>Peristaltic rush</a:t>
            </a:r>
            <a:endParaRPr b="1" sz="2200">
              <a:solidFill>
                <a:srgbClr val="FFFFFF"/>
              </a:solidFill>
              <a:latin typeface="Merriweather"/>
              <a:ea typeface="Merriweather"/>
              <a:cs typeface="Merriweather"/>
              <a:sym typeface="Merriweather"/>
            </a:endParaRPr>
          </a:p>
        </p:txBody>
      </p:sp>
      <p:pic>
        <p:nvPicPr>
          <p:cNvPr id="94" name="Google Shape;94;p14"/>
          <p:cNvPicPr preferRelativeResize="0"/>
          <p:nvPr/>
        </p:nvPicPr>
        <p:blipFill>
          <a:blip r:embed="rId3">
            <a:alphaModFix/>
          </a:blip>
          <a:stretch>
            <a:fillRect/>
          </a:stretch>
        </p:blipFill>
        <p:spPr>
          <a:xfrm>
            <a:off x="10260525" y="11069737"/>
            <a:ext cx="1887300" cy="859988"/>
          </a:xfrm>
          <a:prstGeom prst="rect">
            <a:avLst/>
          </a:prstGeom>
          <a:noFill/>
          <a:ln>
            <a:noFill/>
          </a:ln>
        </p:spPr>
      </p:pic>
      <p:pic>
        <p:nvPicPr>
          <p:cNvPr id="95" name="Google Shape;95;p14"/>
          <p:cNvPicPr preferRelativeResize="0"/>
          <p:nvPr/>
        </p:nvPicPr>
        <p:blipFill>
          <a:blip r:embed="rId4">
            <a:alphaModFix/>
          </a:blip>
          <a:stretch>
            <a:fillRect/>
          </a:stretch>
        </p:blipFill>
        <p:spPr>
          <a:xfrm>
            <a:off x="1253392" y="9974459"/>
            <a:ext cx="1800299" cy="1552457"/>
          </a:xfrm>
          <a:prstGeom prst="rect">
            <a:avLst/>
          </a:prstGeom>
          <a:noFill/>
          <a:ln>
            <a:noFill/>
          </a:ln>
        </p:spPr>
      </p:pic>
      <p:sp>
        <p:nvSpPr>
          <p:cNvPr id="96" name="Google Shape;96;p14"/>
          <p:cNvSpPr txBox="1"/>
          <p:nvPr/>
        </p:nvSpPr>
        <p:spPr>
          <a:xfrm>
            <a:off x="3144225" y="10504350"/>
            <a:ext cx="1419000" cy="385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200">
                <a:latin typeface="Merriweather"/>
                <a:ea typeface="Merriweather"/>
                <a:cs typeface="Merriweather"/>
                <a:sym typeface="Merriweather"/>
              </a:rPr>
              <a:t>Figure  5-1</a:t>
            </a:r>
            <a:endParaRPr b="1" sz="1200">
              <a:latin typeface="Merriweather"/>
              <a:ea typeface="Merriweather"/>
              <a:cs typeface="Merriweather"/>
              <a:sym typeface="Merriweather"/>
            </a:endParaRPr>
          </a:p>
        </p:txBody>
      </p:sp>
      <p:sp>
        <p:nvSpPr>
          <p:cNvPr id="97" name="Google Shape;97;p14"/>
          <p:cNvSpPr txBox="1"/>
          <p:nvPr/>
        </p:nvSpPr>
        <p:spPr>
          <a:xfrm>
            <a:off x="6205973" y="10179240"/>
            <a:ext cx="2224800" cy="338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200">
                <a:latin typeface="Merriweather"/>
                <a:ea typeface="Merriweather"/>
                <a:cs typeface="Merriweather"/>
                <a:sym typeface="Merriweather"/>
              </a:rPr>
              <a:t>Figure  5-2</a:t>
            </a:r>
            <a:endParaRPr b="1" sz="1200">
              <a:latin typeface="Merriweather"/>
              <a:ea typeface="Merriweather"/>
              <a:cs typeface="Merriweather"/>
              <a:sym typeface="Merriweather"/>
            </a:endParaRPr>
          </a:p>
        </p:txBody>
      </p:sp>
      <p:pic>
        <p:nvPicPr>
          <p:cNvPr id="98" name="Google Shape;98;p14"/>
          <p:cNvPicPr preferRelativeResize="0"/>
          <p:nvPr/>
        </p:nvPicPr>
        <p:blipFill>
          <a:blip r:embed="rId5">
            <a:alphaModFix/>
          </a:blip>
          <a:stretch>
            <a:fillRect/>
          </a:stretch>
        </p:blipFill>
        <p:spPr>
          <a:xfrm>
            <a:off x="5215384" y="7121776"/>
            <a:ext cx="3409514" cy="3174445"/>
          </a:xfrm>
          <a:prstGeom prst="rect">
            <a:avLst/>
          </a:prstGeom>
          <a:noFill/>
          <a:ln cap="flat" cmpd="sng" w="19050">
            <a:solidFill>
              <a:schemeClr val="dk2"/>
            </a:solidFill>
            <a:prstDash val="solid"/>
            <a:round/>
            <a:headEnd len="sm" w="sm" type="none"/>
            <a:tailEnd len="sm" w="sm" type="none"/>
          </a:ln>
        </p:spPr>
      </p:pic>
      <p:sp>
        <p:nvSpPr>
          <p:cNvPr id="99" name="Google Shape;99;p14"/>
          <p:cNvSpPr txBox="1"/>
          <p:nvPr/>
        </p:nvSpPr>
        <p:spPr>
          <a:xfrm>
            <a:off x="4971950" y="6182600"/>
            <a:ext cx="3986400" cy="78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dk1"/>
                </a:solidFill>
                <a:highlight>
                  <a:srgbClr val="D9EAD3"/>
                </a:highlight>
                <a:latin typeface="Oswald"/>
                <a:ea typeface="Oswald"/>
                <a:cs typeface="Oswald"/>
                <a:sym typeface="Oswald"/>
              </a:rPr>
              <a:t>Mixing</a:t>
            </a:r>
            <a:r>
              <a:rPr lang="en" sz="3600">
                <a:solidFill>
                  <a:schemeClr val="dk1"/>
                </a:solidFill>
                <a:latin typeface="Oswald"/>
                <a:ea typeface="Oswald"/>
                <a:cs typeface="Oswald"/>
                <a:sym typeface="Oswald"/>
              </a:rPr>
              <a:t> V.S </a:t>
            </a:r>
            <a:r>
              <a:rPr lang="en" sz="3600">
                <a:solidFill>
                  <a:schemeClr val="dk1"/>
                </a:solidFill>
                <a:highlight>
                  <a:srgbClr val="D9EAD3"/>
                </a:highlight>
                <a:latin typeface="Oswald"/>
                <a:ea typeface="Oswald"/>
                <a:cs typeface="Oswald"/>
                <a:sym typeface="Oswald"/>
              </a:rPr>
              <a:t>Peristalsis</a:t>
            </a:r>
            <a:endParaRPr sz="3600">
              <a:solidFill>
                <a:schemeClr val="dk1"/>
              </a:solidFill>
              <a:highlight>
                <a:srgbClr val="D9EAD3"/>
              </a:highlight>
              <a:latin typeface="Oswald"/>
              <a:ea typeface="Oswald"/>
              <a:cs typeface="Oswald"/>
              <a:sym typeface="Oswald"/>
            </a:endParaRPr>
          </a:p>
        </p:txBody>
      </p:sp>
      <p:sp>
        <p:nvSpPr>
          <p:cNvPr id="100" name="Google Shape;100;p14"/>
          <p:cNvSpPr txBox="1"/>
          <p:nvPr/>
        </p:nvSpPr>
        <p:spPr>
          <a:xfrm>
            <a:off x="8982400" y="11154575"/>
            <a:ext cx="1346700" cy="385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200">
                <a:latin typeface="Merriweather"/>
                <a:ea typeface="Merriweather"/>
                <a:cs typeface="Merriweather"/>
                <a:sym typeface="Merriweather"/>
              </a:rPr>
              <a:t>Figure  5-3</a:t>
            </a:r>
            <a:endParaRPr b="1" sz="1200">
              <a:latin typeface="Merriweather"/>
              <a:ea typeface="Merriweather"/>
              <a:cs typeface="Merriweather"/>
              <a:sym typeface="Merriweather"/>
            </a:endParaRPr>
          </a:p>
        </p:txBody>
      </p:sp>
      <p:sp>
        <p:nvSpPr>
          <p:cNvPr id="101" name="Google Shape;101;p14"/>
          <p:cNvSpPr txBox="1"/>
          <p:nvPr/>
        </p:nvSpPr>
        <p:spPr>
          <a:xfrm>
            <a:off x="0" y="18817904"/>
            <a:ext cx="6438000" cy="385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02" name="Google Shape;102;p14"/>
          <p:cNvSpPr/>
          <p:nvPr/>
        </p:nvSpPr>
        <p:spPr>
          <a:xfrm>
            <a:off x="545100" y="188179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3" name="Google Shape;103;p14"/>
          <p:cNvSpPr/>
          <p:nvPr/>
        </p:nvSpPr>
        <p:spPr>
          <a:xfrm>
            <a:off x="0" y="188179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4" name="Google Shape;104;p14"/>
          <p:cNvSpPr txBox="1"/>
          <p:nvPr/>
        </p:nvSpPr>
        <p:spPr>
          <a:xfrm>
            <a:off x="630800" y="187635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05" name="Google Shape;105;p14"/>
          <p:cNvSpPr txBox="1"/>
          <p:nvPr/>
        </p:nvSpPr>
        <p:spPr>
          <a:xfrm>
            <a:off x="188025" y="19342275"/>
            <a:ext cx="13585500" cy="860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000000"/>
              </a:buClr>
              <a:buSzPts val="1000"/>
              <a:buFont typeface="Merriweather"/>
              <a:buAutoNum type="arabicPeriod"/>
            </a:pPr>
            <a:r>
              <a:rPr lang="en" sz="1000">
                <a:latin typeface="Merriweather"/>
                <a:ea typeface="Merriweather"/>
                <a:cs typeface="Merriweather"/>
                <a:sym typeface="Merriweather"/>
              </a:rPr>
              <a:t>Parasympatholytic (</a:t>
            </a:r>
            <a:r>
              <a:rPr lang="en" sz="1000">
                <a:latin typeface="Merriweather"/>
                <a:ea typeface="Merriweather"/>
                <a:cs typeface="Merriweather"/>
                <a:sym typeface="Merriweather"/>
              </a:rPr>
              <a:t>sympathomimetic</a:t>
            </a:r>
            <a:r>
              <a:rPr lang="en" sz="1000">
                <a:latin typeface="Merriweather"/>
                <a:ea typeface="Merriweather"/>
                <a:cs typeface="Merriweather"/>
                <a:sym typeface="Merriweather"/>
              </a:rPr>
              <a:t>).</a:t>
            </a:r>
            <a:endParaRPr sz="1000">
              <a:latin typeface="Merriweather"/>
              <a:ea typeface="Merriweather"/>
              <a:cs typeface="Merriweather"/>
              <a:sym typeface="Merriweather"/>
            </a:endParaRPr>
          </a:p>
          <a:p>
            <a:pPr indent="-292100" lvl="0" marL="457200" rtl="0" algn="l">
              <a:spcBef>
                <a:spcPts val="0"/>
              </a:spcBef>
              <a:spcAft>
                <a:spcPts val="0"/>
              </a:spcAft>
              <a:buClr>
                <a:srgbClr val="000000"/>
              </a:buClr>
              <a:buSzPts val="1000"/>
              <a:buFont typeface="Merriweather"/>
              <a:buAutoNum type="arabicPeriod"/>
            </a:pPr>
            <a:r>
              <a:rPr lang="en" sz="1000">
                <a:latin typeface="Merriweather"/>
                <a:ea typeface="Merriweather"/>
                <a:cs typeface="Merriweather"/>
                <a:sym typeface="Merriweather"/>
              </a:rPr>
              <a:t>Antiperistalsis is the opposite to peristalsis in which the bolus moves forward or in anal direction. These actions happen physiologically in the mentioned cases, but antiperistasis can occur pathologically in cases such as: vomiting.</a:t>
            </a:r>
            <a:endParaRPr sz="1000">
              <a:latin typeface="Merriweather"/>
              <a:ea typeface="Merriweather"/>
              <a:cs typeface="Merriweather"/>
              <a:sym typeface="Merriweather"/>
            </a:endParaRPr>
          </a:p>
          <a:p>
            <a:pPr indent="0" lvl="0" marL="457200" rtl="0" algn="l">
              <a:spcBef>
                <a:spcPts val="0"/>
              </a:spcBef>
              <a:spcAft>
                <a:spcPts val="0"/>
              </a:spcAft>
              <a:buNone/>
            </a:pPr>
            <a:r>
              <a:t/>
            </a:r>
            <a:endParaRPr sz="1000">
              <a:latin typeface="Merriweather"/>
              <a:ea typeface="Merriweather"/>
              <a:cs typeface="Merriweather"/>
              <a:sym typeface="Merriweather"/>
            </a:endParaRPr>
          </a:p>
        </p:txBody>
      </p:sp>
      <p:pic>
        <p:nvPicPr>
          <p:cNvPr id="106" name="Google Shape;106;p14">
            <a:hlinkClick r:id="rId6"/>
          </p:cNvPr>
          <p:cNvPicPr preferRelativeResize="0"/>
          <p:nvPr/>
        </p:nvPicPr>
        <p:blipFill>
          <a:blip r:embed="rId7">
            <a:alphaModFix/>
          </a:blip>
          <a:stretch>
            <a:fillRect/>
          </a:stretch>
        </p:blipFill>
        <p:spPr>
          <a:xfrm>
            <a:off x="13285846" y="5922800"/>
            <a:ext cx="569438" cy="385501"/>
          </a:xfrm>
          <a:prstGeom prst="rect">
            <a:avLst/>
          </a:prstGeom>
          <a:noFill/>
          <a:ln>
            <a:noFill/>
          </a:ln>
        </p:spPr>
      </p:pic>
      <p:pic>
        <p:nvPicPr>
          <p:cNvPr id="107" name="Google Shape;107;p14">
            <a:hlinkClick r:id="rId8"/>
          </p:cNvPr>
          <p:cNvPicPr preferRelativeResize="0"/>
          <p:nvPr/>
        </p:nvPicPr>
        <p:blipFill>
          <a:blip r:embed="rId7">
            <a:alphaModFix/>
          </a:blip>
          <a:stretch>
            <a:fillRect/>
          </a:stretch>
        </p:blipFill>
        <p:spPr>
          <a:xfrm>
            <a:off x="8517426" y="13484076"/>
            <a:ext cx="569426" cy="385492"/>
          </a:xfrm>
          <a:prstGeom prst="rect">
            <a:avLst/>
          </a:prstGeom>
          <a:noFill/>
          <a:ln>
            <a:noFill/>
          </a:ln>
        </p:spPr>
      </p:pic>
      <p:pic>
        <p:nvPicPr>
          <p:cNvPr id="108" name="Google Shape;108;p14">
            <a:hlinkClick r:id="rId9"/>
          </p:cNvPr>
          <p:cNvPicPr preferRelativeResize="0"/>
          <p:nvPr/>
        </p:nvPicPr>
        <p:blipFill>
          <a:blip r:embed="rId7">
            <a:alphaModFix/>
          </a:blip>
          <a:stretch>
            <a:fillRect/>
          </a:stretch>
        </p:blipFill>
        <p:spPr>
          <a:xfrm>
            <a:off x="4346300" y="5965594"/>
            <a:ext cx="569425" cy="385481"/>
          </a:xfrm>
          <a:prstGeom prst="rect">
            <a:avLst/>
          </a:prstGeom>
          <a:noFill/>
          <a:ln>
            <a:noFill/>
          </a:ln>
        </p:spPr>
      </p:pic>
      <p:sp>
        <p:nvSpPr>
          <p:cNvPr id="109" name="Google Shape;109;p14"/>
          <p:cNvSpPr txBox="1"/>
          <p:nvPr/>
        </p:nvSpPr>
        <p:spPr>
          <a:xfrm>
            <a:off x="35625" y="11561300"/>
            <a:ext cx="5400000" cy="12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highlight>
                  <a:srgbClr val="D9EAD3"/>
                </a:highlight>
                <a:latin typeface="Merriweather"/>
                <a:ea typeface="Merriweather"/>
                <a:cs typeface="Merriweather"/>
                <a:sym typeface="Merriweather"/>
              </a:rPr>
              <a:t> </a:t>
            </a:r>
            <a:r>
              <a:rPr b="1" lang="en" sz="1500">
                <a:solidFill>
                  <a:schemeClr val="dk1"/>
                </a:solidFill>
                <a:highlight>
                  <a:srgbClr val="D9EAD3"/>
                </a:highlight>
                <a:latin typeface="Merriweather"/>
                <a:ea typeface="Merriweather"/>
                <a:cs typeface="Merriweather"/>
                <a:sym typeface="Merriweather"/>
              </a:rPr>
              <a:t> The significance of segmentation contraction:</a:t>
            </a:r>
            <a:endParaRPr b="1" sz="1500">
              <a:solidFill>
                <a:schemeClr val="dk1"/>
              </a:solidFill>
              <a:highlight>
                <a:srgbClr val="D9EAD3"/>
              </a:highlight>
              <a:latin typeface="Merriweather"/>
              <a:ea typeface="Merriweather"/>
              <a:cs typeface="Merriweather"/>
              <a:sym typeface="Merriweather"/>
            </a:endParaRPr>
          </a:p>
          <a:p>
            <a:pPr indent="0" lvl="0" marL="457200" rtl="0" algn="l">
              <a:spcBef>
                <a:spcPts val="0"/>
              </a:spcBef>
              <a:spcAft>
                <a:spcPts val="0"/>
              </a:spcAft>
              <a:buNone/>
            </a:pPr>
            <a:r>
              <a:rPr lang="en" sz="1600">
                <a:solidFill>
                  <a:schemeClr val="dk1"/>
                </a:solidFill>
                <a:latin typeface="Merriweather"/>
                <a:ea typeface="Merriweather"/>
                <a:cs typeface="Merriweather"/>
                <a:sym typeface="Merriweather"/>
              </a:rPr>
              <a:t> </a:t>
            </a:r>
            <a:endParaRPr sz="1600">
              <a:solidFill>
                <a:schemeClr val="dk1"/>
              </a:solidFill>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solidFill>
                  <a:schemeClr val="dk1"/>
                </a:solidFill>
                <a:latin typeface="Merriweather"/>
                <a:ea typeface="Merriweather"/>
                <a:cs typeface="Merriweather"/>
                <a:sym typeface="Merriweather"/>
              </a:rPr>
              <a:t>  Blend different juices with the chyme.</a:t>
            </a:r>
            <a:endParaRPr sz="1600">
              <a:solidFill>
                <a:schemeClr val="dk1"/>
              </a:solidFill>
              <a:latin typeface="Merriweather"/>
              <a:ea typeface="Merriweather"/>
              <a:cs typeface="Merriweather"/>
              <a:sym typeface="Merriweather"/>
            </a:endParaRPr>
          </a:p>
          <a:p>
            <a:pPr indent="-330200" lvl="0" marL="457200" rtl="0" algn="l">
              <a:spcBef>
                <a:spcPts val="0"/>
              </a:spcBef>
              <a:spcAft>
                <a:spcPts val="0"/>
              </a:spcAft>
              <a:buClr>
                <a:srgbClr val="D9EAD3"/>
              </a:buClr>
              <a:buSzPts val="1600"/>
              <a:buFont typeface="Merriweather"/>
              <a:buChar char="★"/>
            </a:pPr>
            <a:r>
              <a:rPr lang="en" sz="1600">
                <a:solidFill>
                  <a:schemeClr val="dk1"/>
                </a:solidFill>
                <a:latin typeface="Merriweather"/>
                <a:ea typeface="Merriweather"/>
                <a:cs typeface="Merriweather"/>
                <a:sym typeface="Merriweather"/>
              </a:rPr>
              <a:t>Bring products in contact with absorptive surfaces.</a:t>
            </a:r>
            <a:endParaRPr sz="1600">
              <a:solidFill>
                <a:schemeClr val="dk1"/>
              </a:solidFill>
              <a:latin typeface="Merriweather"/>
              <a:ea typeface="Merriweather"/>
              <a:cs typeface="Merriweather"/>
              <a:sym typeface="Merriweather"/>
            </a:endParaRPr>
          </a:p>
        </p:txBody>
      </p:sp>
      <p:cxnSp>
        <p:nvCxnSpPr>
          <p:cNvPr id="110" name="Google Shape;110;p14"/>
          <p:cNvCxnSpPr/>
          <p:nvPr/>
        </p:nvCxnSpPr>
        <p:spPr>
          <a:xfrm>
            <a:off x="1546075" y="6267950"/>
            <a:ext cx="423600" cy="0"/>
          </a:xfrm>
          <a:prstGeom prst="straightConnector1">
            <a:avLst/>
          </a:prstGeom>
          <a:noFill/>
          <a:ln cap="flat" cmpd="sng" w="9525">
            <a:solidFill>
              <a:schemeClr val="dk2"/>
            </a:solidFill>
            <a:prstDash val="solid"/>
            <a:round/>
            <a:headEnd len="med" w="med" type="none"/>
            <a:tailEnd len="med" w="med" type="triangle"/>
          </a:ln>
        </p:spPr>
      </p:cxnSp>
      <p:cxnSp>
        <p:nvCxnSpPr>
          <p:cNvPr id="111" name="Google Shape;111;p14"/>
          <p:cNvCxnSpPr/>
          <p:nvPr/>
        </p:nvCxnSpPr>
        <p:spPr>
          <a:xfrm>
            <a:off x="10329100" y="6353100"/>
            <a:ext cx="423600" cy="0"/>
          </a:xfrm>
          <a:prstGeom prst="straightConnector1">
            <a:avLst/>
          </a:prstGeom>
          <a:noFill/>
          <a:ln cap="flat" cmpd="sng" w="9525">
            <a:solidFill>
              <a:schemeClr val="dk2"/>
            </a:solidFill>
            <a:prstDash val="solid"/>
            <a:round/>
            <a:headEnd len="med" w="med" type="none"/>
            <a:tailEnd len="med" w="med" type="triangle"/>
          </a:ln>
        </p:spPr>
      </p:cxnSp>
      <p:sp>
        <p:nvSpPr>
          <p:cNvPr id="112" name="Google Shape;112;p14"/>
          <p:cNvSpPr txBox="1"/>
          <p:nvPr/>
        </p:nvSpPr>
        <p:spPr>
          <a:xfrm>
            <a:off x="8906200" y="12035150"/>
            <a:ext cx="4905900" cy="12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highlight>
                  <a:srgbClr val="D9EAD3"/>
                </a:highlight>
                <a:latin typeface="Merriweather"/>
                <a:ea typeface="Merriweather"/>
                <a:cs typeface="Merriweather"/>
                <a:sym typeface="Merriweather"/>
              </a:rPr>
              <a:t>The significance of peristaltic contractions:</a:t>
            </a:r>
            <a:endParaRPr b="1" sz="1500">
              <a:solidFill>
                <a:schemeClr val="dk1"/>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1000">
              <a:solidFill>
                <a:schemeClr val="dk1"/>
              </a:solidFill>
              <a:highlight>
                <a:srgbClr val="D9EAD3"/>
              </a:highlight>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solidFill>
                  <a:schemeClr val="dk1"/>
                </a:solidFill>
                <a:latin typeface="Merriweather"/>
                <a:ea typeface="Merriweather"/>
                <a:cs typeface="Merriweather"/>
                <a:sym typeface="Merriweather"/>
              </a:rPr>
              <a:t>Organize propulsion of material over variable distances within the intestinal lumen.</a:t>
            </a:r>
            <a:endParaRPr sz="15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b="1" sz="1500">
              <a:solidFill>
                <a:schemeClr val="dk1"/>
              </a:solidFill>
              <a:highlight>
                <a:srgbClr val="D9EAD3"/>
              </a:highlight>
              <a:latin typeface="Merriweather"/>
              <a:ea typeface="Merriweather"/>
              <a:cs typeface="Merriweather"/>
              <a:sym typeface="Merriweather"/>
            </a:endParaRPr>
          </a:p>
        </p:txBody>
      </p:sp>
      <p:pic>
        <p:nvPicPr>
          <p:cNvPr id="113" name="Google Shape;113;p14"/>
          <p:cNvPicPr preferRelativeResize="0"/>
          <p:nvPr/>
        </p:nvPicPr>
        <p:blipFill>
          <a:blip r:embed="rId10">
            <a:alphaModFix/>
          </a:blip>
          <a:stretch>
            <a:fillRect/>
          </a:stretch>
        </p:blipFill>
        <p:spPr>
          <a:xfrm>
            <a:off x="12753621" y="2458584"/>
            <a:ext cx="964200" cy="96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5"/>
          <p:cNvSpPr/>
          <p:nvPr/>
        </p:nvSpPr>
        <p:spPr>
          <a:xfrm>
            <a:off x="0" y="205641"/>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9" name="Google Shape;119;p15"/>
          <p:cNvSpPr/>
          <p:nvPr/>
        </p:nvSpPr>
        <p:spPr>
          <a:xfrm>
            <a:off x="656616" y="205686"/>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0" name="Google Shape;120;p15"/>
          <p:cNvSpPr txBox="1"/>
          <p:nvPr/>
        </p:nvSpPr>
        <p:spPr>
          <a:xfrm>
            <a:off x="11409324" y="195300"/>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121" name="Google Shape;121;p15"/>
          <p:cNvSpPr txBox="1"/>
          <p:nvPr/>
        </p:nvSpPr>
        <p:spPr>
          <a:xfrm>
            <a:off x="188014" y="156777"/>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22" name="Google Shape;122;p15"/>
          <p:cNvSpPr txBox="1"/>
          <p:nvPr/>
        </p:nvSpPr>
        <p:spPr>
          <a:xfrm>
            <a:off x="929925" y="156775"/>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123" name="Google Shape;123;p15"/>
          <p:cNvSpPr/>
          <p:nvPr/>
        </p:nvSpPr>
        <p:spPr>
          <a:xfrm>
            <a:off x="316675" y="4725250"/>
            <a:ext cx="6312600" cy="47895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4" name="Google Shape;124;p15"/>
          <p:cNvSpPr txBox="1"/>
          <p:nvPr/>
        </p:nvSpPr>
        <p:spPr>
          <a:xfrm>
            <a:off x="3222575" y="3140700"/>
            <a:ext cx="7452300" cy="913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000">
                <a:highlight>
                  <a:srgbClr val="D9EAD3"/>
                </a:highlight>
                <a:latin typeface="Oswald"/>
                <a:ea typeface="Oswald"/>
                <a:cs typeface="Oswald"/>
                <a:sym typeface="Oswald"/>
              </a:rPr>
              <a:t>CONTROL OF INTESTINAL MOTILITY</a:t>
            </a:r>
            <a:endParaRPr sz="4000">
              <a:highlight>
                <a:srgbClr val="D9EAD3"/>
              </a:highlight>
              <a:latin typeface="Oswald"/>
              <a:ea typeface="Oswald"/>
              <a:cs typeface="Oswald"/>
              <a:sym typeface="Oswald"/>
            </a:endParaRPr>
          </a:p>
        </p:txBody>
      </p:sp>
      <p:sp>
        <p:nvSpPr>
          <p:cNvPr id="125" name="Google Shape;125;p15"/>
          <p:cNvSpPr txBox="1"/>
          <p:nvPr/>
        </p:nvSpPr>
        <p:spPr>
          <a:xfrm>
            <a:off x="397625" y="4518300"/>
            <a:ext cx="5810700" cy="47895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700">
                <a:solidFill>
                  <a:srgbClr val="93C47D"/>
                </a:solidFill>
                <a:latin typeface="Oswald"/>
                <a:ea typeface="Oswald"/>
                <a:cs typeface="Oswald"/>
                <a:sym typeface="Oswald"/>
              </a:rPr>
              <a:t>NEURONAL</a:t>
            </a:r>
            <a:endParaRPr sz="3700">
              <a:solidFill>
                <a:srgbClr val="93C47D"/>
              </a:solidFill>
              <a:latin typeface="Oswald"/>
              <a:ea typeface="Oswald"/>
              <a:cs typeface="Oswald"/>
              <a:sym typeface="Oswald"/>
            </a:endParaRPr>
          </a:p>
          <a:p>
            <a:pPr indent="-374650" lvl="0" marL="457200" rtl="0" algn="l">
              <a:spcBef>
                <a:spcPts val="0"/>
              </a:spcBef>
              <a:spcAft>
                <a:spcPts val="0"/>
              </a:spcAft>
              <a:buClr>
                <a:srgbClr val="D9EAD3"/>
              </a:buClr>
              <a:buSzPts val="2300"/>
              <a:buFont typeface="Merriweather"/>
              <a:buChar char="●"/>
            </a:pPr>
            <a:r>
              <a:rPr b="1" lang="en" sz="2200">
                <a:latin typeface="Merriweather"/>
                <a:ea typeface="Merriweather"/>
                <a:cs typeface="Merriweather"/>
                <a:sym typeface="Merriweather"/>
              </a:rPr>
              <a:t>Vagal</a:t>
            </a:r>
            <a:r>
              <a:rPr b="1" lang="en" sz="1000">
                <a:solidFill>
                  <a:srgbClr val="E69138"/>
                </a:solidFill>
                <a:latin typeface="Merriweather"/>
                <a:ea typeface="Merriweather"/>
                <a:cs typeface="Merriweather"/>
                <a:sym typeface="Merriweather"/>
              </a:rPr>
              <a:t>(parasympathetic)</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a:p>
            <a:pPr indent="0" lvl="0" marL="457200" rtl="0" algn="l">
              <a:spcBef>
                <a:spcPts val="0"/>
              </a:spcBef>
              <a:spcAft>
                <a:spcPts val="0"/>
              </a:spcAft>
              <a:buNone/>
            </a:pPr>
            <a:r>
              <a:rPr lang="en" sz="1900">
                <a:latin typeface="Merriweather"/>
                <a:ea typeface="Merriweather"/>
                <a:cs typeface="Merriweather"/>
                <a:sym typeface="Merriweather"/>
              </a:rPr>
              <a:t>excitation </a:t>
            </a:r>
            <a:r>
              <a:rPr lang="en" sz="1900" u="sng">
                <a:highlight>
                  <a:srgbClr val="D9EAD3"/>
                </a:highlight>
                <a:latin typeface="Merriweather"/>
                <a:ea typeface="Merriweather"/>
                <a:cs typeface="Merriweather"/>
                <a:sym typeface="Merriweather"/>
              </a:rPr>
              <a:t>increases</a:t>
            </a:r>
            <a:r>
              <a:rPr lang="en" sz="1900">
                <a:latin typeface="Merriweather"/>
                <a:ea typeface="Merriweather"/>
                <a:cs typeface="Merriweather"/>
                <a:sym typeface="Merriweather"/>
              </a:rPr>
              <a:t> intestinal and villous movements.</a:t>
            </a:r>
            <a:endParaRPr sz="1900">
              <a:latin typeface="Merriweather"/>
              <a:ea typeface="Merriweather"/>
              <a:cs typeface="Merriweather"/>
              <a:sym typeface="Merriweather"/>
            </a:endParaRPr>
          </a:p>
          <a:p>
            <a:pPr indent="-374650" lvl="0" marL="457200" rtl="0" algn="l">
              <a:spcBef>
                <a:spcPts val="0"/>
              </a:spcBef>
              <a:spcAft>
                <a:spcPts val="0"/>
              </a:spcAft>
              <a:buClr>
                <a:srgbClr val="D9EAD3"/>
              </a:buClr>
              <a:buSzPts val="2300"/>
              <a:buFont typeface="Merriweather"/>
              <a:buChar char="●"/>
            </a:pPr>
            <a:r>
              <a:rPr b="1" lang="en" sz="2300">
                <a:latin typeface="Merriweather"/>
                <a:ea typeface="Merriweather"/>
                <a:cs typeface="Merriweather"/>
                <a:sym typeface="Merriweather"/>
              </a:rPr>
              <a:t>Sympathetic</a:t>
            </a:r>
            <a:r>
              <a:rPr lang="en" sz="2300">
                <a:latin typeface="Merriweather"/>
                <a:ea typeface="Merriweather"/>
                <a:cs typeface="Merriweather"/>
                <a:sym typeface="Merriweather"/>
              </a:rPr>
              <a:t>:</a:t>
            </a:r>
            <a:endParaRPr sz="2300">
              <a:latin typeface="Merriweather"/>
              <a:ea typeface="Merriweather"/>
              <a:cs typeface="Merriweather"/>
              <a:sym typeface="Merriweather"/>
            </a:endParaRPr>
          </a:p>
          <a:p>
            <a:pPr indent="0" lvl="0" marL="457200" rtl="0" algn="l">
              <a:spcBef>
                <a:spcPts val="0"/>
              </a:spcBef>
              <a:spcAft>
                <a:spcPts val="0"/>
              </a:spcAft>
              <a:buNone/>
            </a:pPr>
            <a:r>
              <a:rPr lang="en" sz="1900">
                <a:latin typeface="Merriweather"/>
                <a:ea typeface="Merriweather"/>
                <a:cs typeface="Merriweather"/>
                <a:sym typeface="Merriweather"/>
              </a:rPr>
              <a:t>excitation </a:t>
            </a:r>
            <a:r>
              <a:rPr lang="en" sz="1900" u="sng">
                <a:highlight>
                  <a:srgbClr val="D9EAD3"/>
                </a:highlight>
                <a:latin typeface="Merriweather"/>
                <a:ea typeface="Merriweather"/>
                <a:cs typeface="Merriweather"/>
                <a:sym typeface="Merriweather"/>
              </a:rPr>
              <a:t>decreases</a:t>
            </a:r>
            <a:r>
              <a:rPr lang="en" sz="1900">
                <a:latin typeface="Merriweather"/>
                <a:ea typeface="Merriweather"/>
                <a:cs typeface="Merriweather"/>
                <a:sym typeface="Merriweather"/>
              </a:rPr>
              <a:t> intestinal and villous movements.</a:t>
            </a:r>
            <a:endParaRPr sz="1900">
              <a:latin typeface="Merriweather"/>
              <a:ea typeface="Merriweather"/>
              <a:cs typeface="Merriweather"/>
              <a:sym typeface="Merriweather"/>
            </a:endParaRPr>
          </a:p>
          <a:p>
            <a:pPr indent="0" lvl="0" marL="457200" rtl="0" algn="l">
              <a:spcBef>
                <a:spcPts val="0"/>
              </a:spcBef>
              <a:spcAft>
                <a:spcPts val="0"/>
              </a:spcAft>
              <a:buNone/>
            </a:pPr>
            <a:r>
              <a:t/>
            </a:r>
            <a:endParaRPr sz="1900">
              <a:latin typeface="Merriweather"/>
              <a:ea typeface="Merriweather"/>
              <a:cs typeface="Merriweather"/>
              <a:sym typeface="Merriweather"/>
            </a:endParaRPr>
          </a:p>
          <a:p>
            <a:pPr indent="0" lvl="0" marL="0" rtl="0" algn="l">
              <a:lnSpc>
                <a:spcPct val="150000"/>
              </a:lnSpc>
              <a:spcBef>
                <a:spcPts val="0"/>
              </a:spcBef>
              <a:spcAft>
                <a:spcPts val="0"/>
              </a:spcAft>
              <a:buNone/>
            </a:pPr>
            <a:r>
              <a:rPr b="1" lang="en" sz="2200">
                <a:solidFill>
                  <a:schemeClr val="dk1"/>
                </a:solidFill>
                <a:highlight>
                  <a:srgbClr val="D9EAD3"/>
                </a:highlight>
                <a:latin typeface="Merriweather"/>
                <a:ea typeface="Merriweather"/>
                <a:cs typeface="Merriweather"/>
                <a:sym typeface="Merriweather"/>
              </a:rPr>
              <a:t>Gastroileal reflex:</a:t>
            </a:r>
            <a:endParaRPr b="1" sz="2200">
              <a:solidFill>
                <a:schemeClr val="dk1"/>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rPr lang="en" sz="1600">
                <a:solidFill>
                  <a:schemeClr val="dk1"/>
                </a:solidFill>
                <a:highlight>
                  <a:srgbClr val="D9EAD3"/>
                </a:highlight>
                <a:latin typeface="Merriweather"/>
                <a:ea typeface="Merriweather"/>
                <a:cs typeface="Merriweather"/>
                <a:sym typeface="Merriweather"/>
              </a:rPr>
              <a:t>Initiated by</a:t>
            </a:r>
            <a:r>
              <a:rPr lang="en" sz="1600">
                <a:solidFill>
                  <a:schemeClr val="dk1"/>
                </a:solidFill>
                <a:latin typeface="Merriweather"/>
                <a:ea typeface="Merriweather"/>
                <a:cs typeface="Merriweather"/>
                <a:sym typeface="Merriweather"/>
              </a:rPr>
              <a:t> gastric distension mediated by vagus nerve.  </a:t>
            </a:r>
            <a:endParaRPr sz="16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1600">
                <a:solidFill>
                  <a:schemeClr val="dk1"/>
                </a:solidFill>
                <a:latin typeface="Merriweather"/>
                <a:ea typeface="Merriweather"/>
                <a:cs typeface="Merriweather"/>
                <a:sym typeface="Merriweather"/>
              </a:rPr>
              <a:t>Impulses are </a:t>
            </a:r>
            <a:r>
              <a:rPr lang="en" sz="1600">
                <a:solidFill>
                  <a:schemeClr val="dk1"/>
                </a:solidFill>
                <a:highlight>
                  <a:srgbClr val="D9EAD3"/>
                </a:highlight>
                <a:latin typeface="Merriweather"/>
                <a:ea typeface="Merriweather"/>
                <a:cs typeface="Merriweather"/>
                <a:sym typeface="Merriweather"/>
              </a:rPr>
              <a:t>conducted through</a:t>
            </a:r>
            <a:r>
              <a:rPr lang="en" sz="1600">
                <a:solidFill>
                  <a:schemeClr val="dk1"/>
                </a:solidFill>
                <a:latin typeface="Merriweather"/>
                <a:ea typeface="Merriweather"/>
                <a:cs typeface="Merriweather"/>
                <a:sym typeface="Merriweather"/>
              </a:rPr>
              <a:t> myenteric plexus to initiate a fast peristaltic wave passing to the ileum.  </a:t>
            </a:r>
            <a:endParaRPr sz="16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1600">
                <a:solidFill>
                  <a:schemeClr val="dk1"/>
                </a:solidFill>
                <a:latin typeface="Merriweather"/>
                <a:ea typeface="Merriweather"/>
                <a:cs typeface="Merriweather"/>
                <a:sym typeface="Merriweather"/>
              </a:rPr>
              <a:t>The ileocaecal valve relaxes allowing chyme to pass into cecum.</a:t>
            </a:r>
            <a:endParaRPr sz="16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1600">
              <a:solidFill>
                <a:schemeClr val="dk1"/>
              </a:solidFill>
              <a:latin typeface="Merriweather"/>
              <a:ea typeface="Merriweather"/>
              <a:cs typeface="Merriweather"/>
              <a:sym typeface="Merriweather"/>
            </a:endParaRPr>
          </a:p>
        </p:txBody>
      </p:sp>
      <p:sp>
        <p:nvSpPr>
          <p:cNvPr id="126" name="Google Shape;126;p15"/>
          <p:cNvSpPr txBox="1"/>
          <p:nvPr/>
        </p:nvSpPr>
        <p:spPr>
          <a:xfrm>
            <a:off x="3083625" y="9416450"/>
            <a:ext cx="7452300" cy="883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600">
                <a:highlight>
                  <a:srgbClr val="D9EAD3"/>
                </a:highlight>
                <a:latin typeface="Oswald"/>
                <a:ea typeface="Oswald"/>
                <a:cs typeface="Oswald"/>
                <a:sym typeface="Oswald"/>
              </a:rPr>
              <a:t>Source </a:t>
            </a:r>
            <a:r>
              <a:rPr lang="en" sz="3600">
                <a:solidFill>
                  <a:schemeClr val="dk1"/>
                </a:solidFill>
                <a:highlight>
                  <a:srgbClr val="D9EAD3"/>
                </a:highlight>
                <a:latin typeface="Oswald"/>
                <a:ea typeface="Oswald"/>
                <a:cs typeface="Oswald"/>
                <a:sym typeface="Oswald"/>
              </a:rPr>
              <a:t>Of Small Intestinal </a:t>
            </a:r>
            <a:r>
              <a:rPr lang="en" sz="3600">
                <a:highlight>
                  <a:srgbClr val="D9EAD3"/>
                </a:highlight>
                <a:latin typeface="Oswald"/>
                <a:ea typeface="Oswald"/>
                <a:cs typeface="Oswald"/>
                <a:sym typeface="Oswald"/>
              </a:rPr>
              <a:t>Secretions</a:t>
            </a:r>
            <a:r>
              <a:rPr lang="en" sz="4000">
                <a:highlight>
                  <a:srgbClr val="D9EAD3"/>
                </a:highlight>
                <a:latin typeface="Oswald"/>
                <a:ea typeface="Oswald"/>
                <a:cs typeface="Oswald"/>
                <a:sym typeface="Oswald"/>
              </a:rPr>
              <a:t> </a:t>
            </a:r>
            <a:endParaRPr sz="4000">
              <a:highlight>
                <a:srgbClr val="D9EAD3"/>
              </a:highlight>
              <a:latin typeface="Oswald"/>
              <a:ea typeface="Oswald"/>
              <a:cs typeface="Oswald"/>
              <a:sym typeface="Oswald"/>
            </a:endParaRPr>
          </a:p>
        </p:txBody>
      </p:sp>
      <p:cxnSp>
        <p:nvCxnSpPr>
          <p:cNvPr id="127" name="Google Shape;127;p15"/>
          <p:cNvCxnSpPr>
            <a:stCxn id="124" idx="2"/>
            <a:endCxn id="123" idx="0"/>
          </p:cNvCxnSpPr>
          <p:nvPr/>
        </p:nvCxnSpPr>
        <p:spPr>
          <a:xfrm rot="5400000">
            <a:off x="4875125" y="2651700"/>
            <a:ext cx="671400" cy="3475800"/>
          </a:xfrm>
          <a:prstGeom prst="bentConnector3">
            <a:avLst>
              <a:gd fmla="val 49996" name="adj1"/>
            </a:avLst>
          </a:prstGeom>
          <a:noFill/>
          <a:ln cap="flat" cmpd="sng" w="28575">
            <a:solidFill>
              <a:srgbClr val="D9EAD3"/>
            </a:solidFill>
            <a:prstDash val="dashDot"/>
            <a:round/>
            <a:headEnd len="med" w="med" type="none"/>
            <a:tailEnd len="med" w="med" type="none"/>
          </a:ln>
        </p:spPr>
      </p:cxnSp>
      <p:sp>
        <p:nvSpPr>
          <p:cNvPr id="128" name="Google Shape;128;p15"/>
          <p:cNvSpPr/>
          <p:nvPr/>
        </p:nvSpPr>
        <p:spPr>
          <a:xfrm>
            <a:off x="7246100" y="4725250"/>
            <a:ext cx="6241500" cy="47895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9" name="Google Shape;129;p15"/>
          <p:cNvSpPr txBox="1"/>
          <p:nvPr/>
        </p:nvSpPr>
        <p:spPr>
          <a:xfrm>
            <a:off x="7496976" y="4558800"/>
            <a:ext cx="5746500" cy="48666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None/>
            </a:pPr>
            <a:r>
              <a:rPr lang="en" sz="3400">
                <a:solidFill>
                  <a:srgbClr val="93C47D"/>
                </a:solidFill>
                <a:latin typeface="Oswald"/>
                <a:ea typeface="Oswald"/>
                <a:cs typeface="Oswald"/>
                <a:sym typeface="Oswald"/>
              </a:rPr>
              <a:t>HORMONAL</a:t>
            </a:r>
            <a:endParaRPr sz="3400">
              <a:solidFill>
                <a:srgbClr val="93C47D"/>
              </a:solidFill>
              <a:latin typeface="Oswald"/>
              <a:ea typeface="Oswald"/>
              <a:cs typeface="Oswald"/>
              <a:sym typeface="Oswald"/>
            </a:endParaRPr>
          </a:p>
          <a:p>
            <a:pPr indent="-361950" lvl="0" marL="457200" rtl="0" algn="l">
              <a:spcBef>
                <a:spcPts val="0"/>
              </a:spcBef>
              <a:spcAft>
                <a:spcPts val="0"/>
              </a:spcAft>
              <a:buSzPts val="2100"/>
              <a:buFont typeface="Merriweather"/>
              <a:buChar char="●"/>
            </a:pPr>
            <a:r>
              <a:rPr lang="en" sz="2100">
                <a:highlight>
                  <a:srgbClr val="D9EAD3"/>
                </a:highlight>
                <a:latin typeface="Merriweather"/>
                <a:ea typeface="Merriweather"/>
                <a:cs typeface="Merriweather"/>
                <a:sym typeface="Merriweather"/>
              </a:rPr>
              <a:t>Gastrin</a:t>
            </a:r>
            <a:r>
              <a:rPr lang="en" sz="2100">
                <a:latin typeface="Merriweather"/>
                <a:ea typeface="Merriweather"/>
                <a:cs typeface="Merriweather"/>
                <a:sym typeface="Merriweather"/>
              </a:rPr>
              <a:t>, </a:t>
            </a:r>
            <a:r>
              <a:rPr lang="en" sz="2100">
                <a:highlight>
                  <a:srgbClr val="D9EAD3"/>
                </a:highlight>
                <a:latin typeface="Merriweather"/>
                <a:ea typeface="Merriweather"/>
                <a:cs typeface="Merriweather"/>
                <a:sym typeface="Merriweather"/>
              </a:rPr>
              <a:t>CCK</a:t>
            </a:r>
            <a:r>
              <a:rPr lang="en" sz="2100">
                <a:latin typeface="Merriweather"/>
                <a:ea typeface="Merriweather"/>
                <a:cs typeface="Merriweather"/>
                <a:sym typeface="Merriweather"/>
              </a:rPr>
              <a:t>, </a:t>
            </a:r>
            <a:r>
              <a:rPr lang="en" sz="2100">
                <a:highlight>
                  <a:srgbClr val="D9EAD3"/>
                </a:highlight>
                <a:latin typeface="Merriweather"/>
                <a:ea typeface="Merriweather"/>
                <a:cs typeface="Merriweather"/>
                <a:sym typeface="Merriweather"/>
              </a:rPr>
              <a:t>insulin</a:t>
            </a:r>
            <a:r>
              <a:rPr lang="en" sz="2100">
                <a:latin typeface="Merriweather"/>
                <a:ea typeface="Merriweather"/>
                <a:cs typeface="Merriweather"/>
                <a:sym typeface="Merriweather"/>
              </a:rPr>
              <a:t> and </a:t>
            </a:r>
            <a:r>
              <a:rPr lang="en" sz="2100">
                <a:highlight>
                  <a:srgbClr val="D9EAD3"/>
                </a:highlight>
                <a:latin typeface="Merriweather"/>
                <a:ea typeface="Merriweather"/>
                <a:cs typeface="Merriweather"/>
                <a:sym typeface="Merriweather"/>
              </a:rPr>
              <a:t>serotonin</a:t>
            </a:r>
            <a:r>
              <a:rPr lang="en" sz="2100">
                <a:latin typeface="Merriweather"/>
                <a:ea typeface="Merriweather"/>
                <a:cs typeface="Merriweather"/>
                <a:sym typeface="Merriweather"/>
              </a:rPr>
              <a:t> </a:t>
            </a:r>
            <a:r>
              <a:rPr lang="en" sz="2100">
                <a:highlight>
                  <a:srgbClr val="FFF2CC"/>
                </a:highlight>
                <a:latin typeface="Merriweather"/>
                <a:ea typeface="Merriweather"/>
                <a:cs typeface="Merriweather"/>
                <a:sym typeface="Merriweather"/>
              </a:rPr>
              <a:t>stimulate</a:t>
            </a:r>
            <a:r>
              <a:rPr lang="en" sz="2100">
                <a:latin typeface="Merriweather"/>
                <a:ea typeface="Merriweather"/>
                <a:cs typeface="Merriweather"/>
                <a:sym typeface="Merriweather"/>
              </a:rPr>
              <a:t> intestinal motility.  </a:t>
            </a:r>
            <a:endParaRPr sz="2100">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sz="2100">
                <a:highlight>
                  <a:srgbClr val="D9EAD3"/>
                </a:highlight>
                <a:latin typeface="Merriweather"/>
                <a:ea typeface="Merriweather"/>
                <a:cs typeface="Merriweather"/>
                <a:sym typeface="Merriweather"/>
              </a:rPr>
              <a:t>Gastrin</a:t>
            </a:r>
            <a:r>
              <a:rPr lang="en" sz="2100">
                <a:latin typeface="Merriweather"/>
                <a:ea typeface="Merriweather"/>
                <a:cs typeface="Merriweather"/>
                <a:sym typeface="Merriweather"/>
              </a:rPr>
              <a:t> and </a:t>
            </a:r>
            <a:r>
              <a:rPr lang="en" sz="2100">
                <a:highlight>
                  <a:srgbClr val="D9EAD3"/>
                </a:highlight>
                <a:latin typeface="Merriweather"/>
                <a:ea typeface="Merriweather"/>
                <a:cs typeface="Merriweather"/>
                <a:sym typeface="Merriweather"/>
              </a:rPr>
              <a:t>CCK</a:t>
            </a:r>
            <a:r>
              <a:rPr baseline="30000" lang="en" sz="2100">
                <a:highlight>
                  <a:srgbClr val="D9EAD3"/>
                </a:highlight>
                <a:latin typeface="Merriweather"/>
                <a:ea typeface="Merriweather"/>
                <a:cs typeface="Merriweather"/>
                <a:sym typeface="Merriweather"/>
              </a:rPr>
              <a:t>2</a:t>
            </a:r>
            <a:r>
              <a:rPr baseline="30000" lang="en" sz="2100">
                <a:latin typeface="Merriweather"/>
                <a:ea typeface="Merriweather"/>
                <a:cs typeface="Merriweather"/>
                <a:sym typeface="Merriweather"/>
              </a:rPr>
              <a:t>  </a:t>
            </a:r>
            <a:r>
              <a:rPr lang="en" sz="2100">
                <a:highlight>
                  <a:srgbClr val="FFF2CC"/>
                </a:highlight>
                <a:latin typeface="Merriweather"/>
                <a:ea typeface="Merriweather"/>
                <a:cs typeface="Merriweather"/>
                <a:sym typeface="Merriweather"/>
              </a:rPr>
              <a:t>relax </a:t>
            </a:r>
            <a:r>
              <a:rPr lang="en" sz="2100">
                <a:latin typeface="Merriweather"/>
                <a:ea typeface="Merriweather"/>
                <a:cs typeface="Merriweather"/>
                <a:sym typeface="Merriweather"/>
              </a:rPr>
              <a:t>ileocaecal sphincter.</a:t>
            </a:r>
            <a:endParaRPr sz="2100">
              <a:latin typeface="Merriweather"/>
              <a:ea typeface="Merriweather"/>
              <a:cs typeface="Merriweather"/>
              <a:sym typeface="Merriweather"/>
            </a:endParaRPr>
          </a:p>
          <a:p>
            <a:pPr indent="-361950" lvl="0" marL="457200" rtl="0" algn="l">
              <a:spcBef>
                <a:spcPts val="0"/>
              </a:spcBef>
              <a:spcAft>
                <a:spcPts val="0"/>
              </a:spcAft>
              <a:buClr>
                <a:schemeClr val="dk1"/>
              </a:buClr>
              <a:buSzPts val="2100"/>
              <a:buFont typeface="Merriweather"/>
              <a:buChar char="●"/>
            </a:pPr>
            <a:r>
              <a:rPr lang="en" sz="2100">
                <a:solidFill>
                  <a:schemeClr val="dk1"/>
                </a:solidFill>
                <a:highlight>
                  <a:srgbClr val="D9EAD3"/>
                </a:highlight>
                <a:latin typeface="Merriweather"/>
                <a:ea typeface="Merriweather"/>
                <a:cs typeface="Merriweather"/>
                <a:sym typeface="Merriweather"/>
              </a:rPr>
              <a:t>Secretin</a:t>
            </a:r>
            <a:r>
              <a:rPr baseline="30000" lang="en" sz="2100">
                <a:solidFill>
                  <a:schemeClr val="dk1"/>
                </a:solidFill>
                <a:highlight>
                  <a:srgbClr val="D9EAD3"/>
                </a:highlight>
                <a:latin typeface="Merriweather"/>
                <a:ea typeface="Merriweather"/>
                <a:cs typeface="Merriweather"/>
                <a:sym typeface="Merriweather"/>
              </a:rPr>
              <a:t>2</a:t>
            </a:r>
            <a:r>
              <a:rPr lang="en" sz="2100">
                <a:solidFill>
                  <a:schemeClr val="dk1"/>
                </a:solidFill>
                <a:latin typeface="Merriweather"/>
                <a:ea typeface="Merriweather"/>
                <a:cs typeface="Merriweather"/>
                <a:sym typeface="Merriweather"/>
              </a:rPr>
              <a:t> and </a:t>
            </a:r>
            <a:r>
              <a:rPr lang="en" sz="2100">
                <a:solidFill>
                  <a:schemeClr val="dk1"/>
                </a:solidFill>
                <a:highlight>
                  <a:srgbClr val="D9EAD3"/>
                </a:highlight>
                <a:latin typeface="Merriweather"/>
                <a:ea typeface="Merriweather"/>
                <a:cs typeface="Merriweather"/>
                <a:sym typeface="Merriweather"/>
              </a:rPr>
              <a:t>glucagon</a:t>
            </a:r>
            <a:r>
              <a:rPr lang="en" sz="2100">
                <a:solidFill>
                  <a:schemeClr val="dk1"/>
                </a:solidFill>
                <a:latin typeface="Merriweather"/>
                <a:ea typeface="Merriweather"/>
                <a:cs typeface="Merriweather"/>
                <a:sym typeface="Merriweather"/>
              </a:rPr>
              <a:t> </a:t>
            </a:r>
            <a:r>
              <a:rPr lang="en" sz="2100">
                <a:solidFill>
                  <a:schemeClr val="dk1"/>
                </a:solidFill>
                <a:highlight>
                  <a:srgbClr val="FFF2CC"/>
                </a:highlight>
                <a:latin typeface="Merriweather"/>
                <a:ea typeface="Merriweather"/>
                <a:cs typeface="Merriweather"/>
                <a:sym typeface="Merriweather"/>
              </a:rPr>
              <a:t>inhibits</a:t>
            </a:r>
            <a:r>
              <a:rPr lang="en" sz="2100">
                <a:solidFill>
                  <a:schemeClr val="dk1"/>
                </a:solidFill>
                <a:latin typeface="Merriweather"/>
                <a:ea typeface="Merriweather"/>
                <a:cs typeface="Merriweather"/>
                <a:sym typeface="Merriweather"/>
              </a:rPr>
              <a:t> intestinal motility and </a:t>
            </a:r>
            <a:r>
              <a:rPr lang="en" sz="2100">
                <a:solidFill>
                  <a:schemeClr val="dk1"/>
                </a:solidFill>
                <a:highlight>
                  <a:srgbClr val="FFF2CC"/>
                </a:highlight>
                <a:latin typeface="Merriweather"/>
                <a:ea typeface="Merriweather"/>
                <a:cs typeface="Merriweather"/>
                <a:sym typeface="Merriweather"/>
              </a:rPr>
              <a:t>contract</a:t>
            </a:r>
            <a:r>
              <a:rPr lang="en" sz="2100">
                <a:solidFill>
                  <a:schemeClr val="dk1"/>
                </a:solidFill>
                <a:latin typeface="Merriweather"/>
                <a:ea typeface="Merriweather"/>
                <a:cs typeface="Merriweather"/>
                <a:sym typeface="Merriweather"/>
              </a:rPr>
              <a:t> ileocaecal sphincter.</a:t>
            </a:r>
            <a:endParaRPr sz="2100">
              <a:solidFill>
                <a:schemeClr val="dk1"/>
              </a:solidFill>
              <a:latin typeface="Merriweather"/>
              <a:ea typeface="Merriweather"/>
              <a:cs typeface="Merriweather"/>
              <a:sym typeface="Merriweather"/>
            </a:endParaRPr>
          </a:p>
          <a:p>
            <a:pPr indent="-361950" lvl="0" marL="457200" rtl="0" algn="l">
              <a:spcBef>
                <a:spcPts val="0"/>
              </a:spcBef>
              <a:spcAft>
                <a:spcPts val="0"/>
              </a:spcAft>
              <a:buClr>
                <a:schemeClr val="dk1"/>
              </a:buClr>
              <a:buSzPts val="2100"/>
              <a:buFont typeface="Merriweather"/>
              <a:buChar char="●"/>
            </a:pPr>
            <a:r>
              <a:rPr lang="en" sz="2100">
                <a:solidFill>
                  <a:schemeClr val="dk1"/>
                </a:solidFill>
                <a:highlight>
                  <a:srgbClr val="D9EAD3"/>
                </a:highlight>
                <a:latin typeface="Merriweather"/>
                <a:ea typeface="Merriweather"/>
                <a:cs typeface="Merriweather"/>
                <a:sym typeface="Merriweather"/>
              </a:rPr>
              <a:t>Motilin</a:t>
            </a:r>
            <a:r>
              <a:rPr lang="en" sz="2100">
                <a:solidFill>
                  <a:schemeClr val="dk1"/>
                </a:solidFill>
                <a:latin typeface="Merriweather"/>
                <a:ea typeface="Merriweather"/>
                <a:cs typeface="Merriweather"/>
                <a:sym typeface="Merriweather"/>
              </a:rPr>
              <a:t> secreted from duodenum </a:t>
            </a:r>
            <a:r>
              <a:rPr lang="en" sz="2100">
                <a:solidFill>
                  <a:schemeClr val="dk1"/>
                </a:solidFill>
                <a:highlight>
                  <a:srgbClr val="FFF2CC"/>
                </a:highlight>
                <a:latin typeface="Merriweather"/>
                <a:ea typeface="Merriweather"/>
                <a:cs typeface="Merriweather"/>
                <a:sym typeface="Merriweather"/>
              </a:rPr>
              <a:t>stimulates</a:t>
            </a:r>
            <a:r>
              <a:rPr lang="en" sz="2100">
                <a:solidFill>
                  <a:schemeClr val="dk1"/>
                </a:solidFill>
                <a:latin typeface="Merriweather"/>
                <a:ea typeface="Merriweather"/>
                <a:cs typeface="Merriweather"/>
                <a:sym typeface="Merriweather"/>
              </a:rPr>
              <a:t> intestinal motility and </a:t>
            </a:r>
            <a:r>
              <a:rPr lang="en" sz="2100">
                <a:solidFill>
                  <a:schemeClr val="dk1"/>
                </a:solidFill>
                <a:highlight>
                  <a:srgbClr val="FFF2CC"/>
                </a:highlight>
                <a:latin typeface="Merriweather"/>
                <a:ea typeface="Merriweather"/>
                <a:cs typeface="Merriweather"/>
                <a:sym typeface="Merriweather"/>
              </a:rPr>
              <a:t>regulate</a:t>
            </a:r>
            <a:r>
              <a:rPr lang="en" sz="2100">
                <a:solidFill>
                  <a:schemeClr val="dk1"/>
                </a:solidFill>
                <a:latin typeface="Merriweather"/>
                <a:ea typeface="Merriweather"/>
                <a:cs typeface="Merriweather"/>
                <a:sym typeface="Merriweather"/>
              </a:rPr>
              <a:t> MMC.  </a:t>
            </a:r>
            <a:endParaRPr sz="21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1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1500">
                <a:solidFill>
                  <a:schemeClr val="dk1"/>
                </a:solidFill>
              </a:rPr>
              <a:t>*</a:t>
            </a:r>
            <a:r>
              <a:rPr lang="en" sz="1500">
                <a:solidFill>
                  <a:schemeClr val="dk1"/>
                </a:solidFill>
                <a:latin typeface="Merriweather"/>
                <a:ea typeface="Merriweather"/>
                <a:cs typeface="Merriweather"/>
                <a:sym typeface="Merriweather"/>
              </a:rPr>
              <a:t>Remember that </a:t>
            </a:r>
            <a:r>
              <a:rPr b="1" lang="en" sz="1500">
                <a:solidFill>
                  <a:schemeClr val="dk1"/>
                </a:solidFill>
                <a:latin typeface="Merriweather"/>
                <a:ea typeface="Merriweather"/>
                <a:cs typeface="Merriweather"/>
                <a:sym typeface="Merriweather"/>
              </a:rPr>
              <a:t>Villikinin</a:t>
            </a:r>
            <a:r>
              <a:rPr lang="en" sz="1500">
                <a:solidFill>
                  <a:schemeClr val="dk1"/>
                </a:solidFill>
                <a:latin typeface="Merriweather"/>
                <a:ea typeface="Merriweather"/>
                <a:cs typeface="Merriweather"/>
                <a:sym typeface="Merriweather"/>
              </a:rPr>
              <a:t> stimulates movement of the villi.</a:t>
            </a:r>
            <a:endParaRPr sz="1500">
              <a:solidFill>
                <a:schemeClr val="dk1"/>
              </a:solidFill>
              <a:latin typeface="Merriweather"/>
              <a:ea typeface="Merriweather"/>
              <a:cs typeface="Merriweather"/>
              <a:sym typeface="Merriweather"/>
            </a:endParaRPr>
          </a:p>
        </p:txBody>
      </p:sp>
      <p:cxnSp>
        <p:nvCxnSpPr>
          <p:cNvPr id="130" name="Google Shape;130;p15"/>
          <p:cNvCxnSpPr/>
          <p:nvPr/>
        </p:nvCxnSpPr>
        <p:spPr>
          <a:xfrm>
            <a:off x="6948725" y="4380875"/>
            <a:ext cx="4248000" cy="396900"/>
          </a:xfrm>
          <a:prstGeom prst="bentConnector3">
            <a:avLst>
              <a:gd fmla="val 101003" name="adj1"/>
            </a:avLst>
          </a:prstGeom>
          <a:noFill/>
          <a:ln cap="flat" cmpd="sng" w="28575">
            <a:solidFill>
              <a:srgbClr val="D9EAD3"/>
            </a:solidFill>
            <a:prstDash val="dashDot"/>
            <a:round/>
            <a:headEnd len="med" w="med" type="none"/>
            <a:tailEnd len="med" w="med" type="none"/>
          </a:ln>
        </p:spPr>
      </p:cxnSp>
      <p:sp>
        <p:nvSpPr>
          <p:cNvPr id="131" name="Google Shape;131;p15"/>
          <p:cNvSpPr/>
          <p:nvPr/>
        </p:nvSpPr>
        <p:spPr>
          <a:xfrm>
            <a:off x="176975" y="1523900"/>
            <a:ext cx="13585500" cy="1800300"/>
          </a:xfrm>
          <a:prstGeom prst="rect">
            <a:avLst/>
          </a:prstGeom>
          <a:noFill/>
          <a:ln cap="flat" cmpd="sng" w="28575">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Clr>
                <a:schemeClr val="dk1"/>
              </a:buClr>
              <a:buSzPts val="1100"/>
              <a:buFont typeface="Arial"/>
              <a:buNone/>
            </a:pPr>
            <a:r>
              <a:rPr lang="en" sz="1800">
                <a:latin typeface="Merriweather"/>
                <a:ea typeface="Merriweather"/>
                <a:cs typeface="Merriweather"/>
                <a:sym typeface="Merriweather"/>
              </a:rPr>
              <a:t>The villous movement consists of </a:t>
            </a:r>
            <a:r>
              <a:rPr b="1" lang="en" sz="1800">
                <a:highlight>
                  <a:srgbClr val="D9EAD3"/>
                </a:highlight>
                <a:latin typeface="Merriweather"/>
                <a:ea typeface="Merriweather"/>
                <a:cs typeface="Merriweather"/>
                <a:sym typeface="Merriweather"/>
              </a:rPr>
              <a:t>fast shortening</a:t>
            </a:r>
            <a:r>
              <a:rPr lang="en" sz="1800">
                <a:latin typeface="Merriweather"/>
                <a:ea typeface="Merriweather"/>
                <a:cs typeface="Merriweather"/>
                <a:sym typeface="Merriweather"/>
              </a:rPr>
              <a:t> and </a:t>
            </a:r>
            <a:r>
              <a:rPr b="1" lang="en" sz="1800">
                <a:highlight>
                  <a:srgbClr val="D9EAD3"/>
                </a:highlight>
                <a:latin typeface="Merriweather"/>
                <a:ea typeface="Merriweather"/>
                <a:cs typeface="Merriweather"/>
                <a:sym typeface="Merriweather"/>
              </a:rPr>
              <a:t>slow lengthening</a:t>
            </a:r>
            <a:r>
              <a:rPr lang="en" sz="1800">
                <a:latin typeface="Merriweather"/>
                <a:ea typeface="Merriweather"/>
                <a:cs typeface="Merriweather"/>
                <a:sym typeface="Merriweather"/>
              </a:rPr>
              <a:t> as well as </a:t>
            </a:r>
            <a:r>
              <a:rPr b="1" lang="en" sz="1800">
                <a:highlight>
                  <a:srgbClr val="D9EAD3"/>
                </a:highlight>
                <a:latin typeface="Merriweather"/>
                <a:ea typeface="Merriweather"/>
                <a:cs typeface="Merriweather"/>
                <a:sym typeface="Merriweather"/>
              </a:rPr>
              <a:t>side to side movements</a:t>
            </a:r>
            <a:r>
              <a:rPr lang="en" sz="1800">
                <a:latin typeface="Merriweather"/>
                <a:ea typeface="Merriweather"/>
                <a:cs typeface="Merriweather"/>
                <a:sym typeface="Merriweather"/>
              </a:rPr>
              <a:t>.</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Villous contractions are initiated by local nervous reflexes in response to chyme in small intestine. </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They are stimulated by </a:t>
            </a:r>
            <a:r>
              <a:rPr b="1" lang="en" sz="2000">
                <a:highlight>
                  <a:srgbClr val="D9EAD3"/>
                </a:highlight>
                <a:latin typeface="Merriweather"/>
                <a:ea typeface="Merriweather"/>
                <a:cs typeface="Merriweather"/>
                <a:sym typeface="Merriweather"/>
              </a:rPr>
              <a:t>villikinin</a:t>
            </a:r>
            <a:r>
              <a:rPr baseline="30000" lang="en" sz="1300">
                <a:latin typeface="Merriweather"/>
                <a:ea typeface="Merriweather"/>
                <a:cs typeface="Merriweather"/>
                <a:sym typeface="Merriweather"/>
              </a:rPr>
              <a:t>1</a:t>
            </a:r>
            <a:r>
              <a:rPr lang="en" sz="1800">
                <a:latin typeface="Merriweather"/>
                <a:ea typeface="Merriweather"/>
                <a:cs typeface="Merriweather"/>
                <a:sym typeface="Merriweather"/>
              </a:rPr>
              <a:t> hormone</a:t>
            </a:r>
            <a:r>
              <a:rPr baseline="30000" lang="en" sz="1800">
                <a:latin typeface="Merriweather"/>
                <a:ea typeface="Merriweather"/>
                <a:cs typeface="Merriweather"/>
                <a:sym typeface="Merriweather"/>
              </a:rPr>
              <a:t> </a:t>
            </a:r>
            <a:r>
              <a:rPr lang="en" sz="1800">
                <a:latin typeface="Merriweather"/>
                <a:ea typeface="Merriweather"/>
                <a:cs typeface="Merriweather"/>
                <a:sym typeface="Merriweather"/>
              </a:rPr>
              <a:t>released by intestinal mucosa when it comes in contact with digestive products.</a:t>
            </a:r>
            <a:endParaRPr sz="1800">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latin typeface="Merriweather"/>
                <a:ea typeface="Merriweather"/>
                <a:cs typeface="Merriweather"/>
                <a:sym typeface="Merriweather"/>
              </a:rPr>
              <a:t>They facilitate absorption and lymph flow from central lacteals into lymphatic system.</a:t>
            </a:r>
            <a:endParaRPr sz="1800">
              <a:latin typeface="Merriweather"/>
              <a:ea typeface="Merriweather"/>
              <a:cs typeface="Merriweather"/>
              <a:sym typeface="Merriweather"/>
            </a:endParaRPr>
          </a:p>
        </p:txBody>
      </p:sp>
      <p:sp>
        <p:nvSpPr>
          <p:cNvPr id="132" name="Google Shape;132;p15"/>
          <p:cNvSpPr txBox="1"/>
          <p:nvPr/>
        </p:nvSpPr>
        <p:spPr>
          <a:xfrm>
            <a:off x="34400" y="778500"/>
            <a:ext cx="9278400" cy="860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000">
                <a:highlight>
                  <a:srgbClr val="D9EAD3"/>
                </a:highlight>
                <a:latin typeface="Oswald"/>
                <a:ea typeface="Oswald"/>
                <a:cs typeface="Oswald"/>
                <a:sym typeface="Oswald"/>
              </a:rPr>
              <a:t>Movement Of Villi</a:t>
            </a:r>
            <a:endParaRPr sz="4000">
              <a:highlight>
                <a:srgbClr val="D9EAD3"/>
              </a:highlight>
              <a:latin typeface="Oswald"/>
              <a:ea typeface="Oswald"/>
              <a:cs typeface="Oswald"/>
              <a:sym typeface="Oswald"/>
            </a:endParaRPr>
          </a:p>
        </p:txBody>
      </p:sp>
      <p:sp>
        <p:nvSpPr>
          <p:cNvPr id="133" name="Google Shape;133;p15"/>
          <p:cNvSpPr/>
          <p:nvPr/>
        </p:nvSpPr>
        <p:spPr>
          <a:xfrm>
            <a:off x="6206050" y="10671825"/>
            <a:ext cx="34800" cy="7651200"/>
          </a:xfrm>
          <a:prstGeom prst="rect">
            <a:avLst/>
          </a:prstGeom>
          <a:noFill/>
          <a:ln cap="flat" cmpd="sng" w="19050">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nvSpPr>
        <p:spPr>
          <a:xfrm>
            <a:off x="889825" y="10358275"/>
            <a:ext cx="4290600" cy="88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solidFill>
                  <a:schemeClr val="dk1"/>
                </a:solidFill>
                <a:highlight>
                  <a:srgbClr val="D9EAD3"/>
                </a:highlight>
                <a:latin typeface="Oswald"/>
                <a:ea typeface="Oswald"/>
                <a:cs typeface="Oswald"/>
                <a:sym typeface="Oswald"/>
              </a:rPr>
              <a:t>Brunner’s Glands</a:t>
            </a:r>
            <a:endParaRPr sz="3000">
              <a:highlight>
                <a:srgbClr val="D9EAD3"/>
              </a:highlight>
              <a:latin typeface="Oswald"/>
              <a:ea typeface="Oswald"/>
              <a:cs typeface="Oswald"/>
              <a:sym typeface="Oswald"/>
            </a:endParaRPr>
          </a:p>
        </p:txBody>
      </p:sp>
      <p:sp>
        <p:nvSpPr>
          <p:cNvPr id="135" name="Google Shape;135;p15"/>
          <p:cNvSpPr txBox="1"/>
          <p:nvPr/>
        </p:nvSpPr>
        <p:spPr>
          <a:xfrm>
            <a:off x="7824025" y="10358275"/>
            <a:ext cx="4290600" cy="88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highlight>
                  <a:srgbClr val="D9EAD3"/>
                </a:highlight>
                <a:latin typeface="Oswald"/>
                <a:ea typeface="Oswald"/>
                <a:cs typeface="Oswald"/>
                <a:sym typeface="Oswald"/>
              </a:rPr>
              <a:t>Crypts of Lieberkühn</a:t>
            </a:r>
            <a:endParaRPr sz="3000">
              <a:highlight>
                <a:srgbClr val="D9EAD3"/>
              </a:highlight>
              <a:latin typeface="Oswald"/>
              <a:ea typeface="Oswald"/>
              <a:cs typeface="Oswald"/>
              <a:sym typeface="Oswald"/>
            </a:endParaRPr>
          </a:p>
        </p:txBody>
      </p:sp>
      <p:sp>
        <p:nvSpPr>
          <p:cNvPr id="136" name="Google Shape;136;p15"/>
          <p:cNvSpPr txBox="1"/>
          <p:nvPr/>
        </p:nvSpPr>
        <p:spPr>
          <a:xfrm>
            <a:off x="374350" y="11167900"/>
            <a:ext cx="5974200" cy="4153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D9EAD3"/>
              </a:buClr>
              <a:buSzPts val="1800"/>
              <a:buChar char="★"/>
            </a:pPr>
            <a:r>
              <a:rPr b="1" lang="en" sz="2000">
                <a:highlight>
                  <a:srgbClr val="D9EAD3"/>
                </a:highlight>
                <a:latin typeface="Merriweather"/>
                <a:ea typeface="Merriweather"/>
                <a:cs typeface="Merriweather"/>
                <a:sym typeface="Merriweather"/>
              </a:rPr>
              <a:t>Located in</a:t>
            </a:r>
            <a:r>
              <a:rPr lang="en" sz="1800">
                <a:latin typeface="Merriweather"/>
                <a:ea typeface="Merriweather"/>
                <a:cs typeface="Merriweather"/>
                <a:sym typeface="Merriweather"/>
              </a:rPr>
              <a:t> the </a:t>
            </a:r>
            <a:r>
              <a:rPr lang="en" sz="1800">
                <a:solidFill>
                  <a:schemeClr val="dk1"/>
                </a:solidFill>
                <a:latin typeface="Merriweather"/>
                <a:ea typeface="Merriweather"/>
                <a:cs typeface="Merriweather"/>
                <a:sym typeface="Merriweather"/>
              </a:rPr>
              <a:t>wall of the first few centimeters of the duodenum.</a:t>
            </a:r>
            <a:endParaRPr sz="1800">
              <a:solidFill>
                <a:schemeClr val="dk1"/>
              </a:solidFill>
              <a:latin typeface="Merriweather"/>
              <a:ea typeface="Merriweather"/>
              <a:cs typeface="Merriweather"/>
              <a:sym typeface="Merriweather"/>
            </a:endParaRPr>
          </a:p>
          <a:p>
            <a:pPr indent="0" lvl="0" marL="457200" rtl="0" algn="l">
              <a:spcBef>
                <a:spcPts val="0"/>
              </a:spcBef>
              <a:spcAft>
                <a:spcPts val="0"/>
              </a:spcAft>
              <a:buNone/>
            </a:pPr>
            <a:r>
              <a:t/>
            </a:r>
            <a:endParaRPr sz="1800">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Char char="★"/>
            </a:pPr>
            <a:r>
              <a:rPr lang="en" sz="2000">
                <a:solidFill>
                  <a:schemeClr val="dk1"/>
                </a:solidFill>
                <a:highlight>
                  <a:srgbClr val="D9EAD3"/>
                </a:highlight>
                <a:latin typeface="Merriweather"/>
                <a:ea typeface="Merriweather"/>
                <a:cs typeface="Merriweather"/>
                <a:sym typeface="Merriweather"/>
              </a:rPr>
              <a:t>Secrete</a:t>
            </a:r>
            <a:r>
              <a:rPr lang="en" sz="1800">
                <a:solidFill>
                  <a:schemeClr val="dk1"/>
                </a:solidFill>
                <a:latin typeface="Merriweather"/>
                <a:ea typeface="Merriweather"/>
                <a:cs typeface="Merriweather"/>
                <a:sym typeface="Merriweather"/>
              </a:rPr>
              <a:t> large amounts of alkaline </a:t>
            </a:r>
            <a:r>
              <a:rPr b="1" lang="en" sz="1800">
                <a:solidFill>
                  <a:schemeClr val="dk1"/>
                </a:solidFill>
                <a:latin typeface="Merriweather"/>
                <a:ea typeface="Merriweather"/>
                <a:cs typeface="Merriweather"/>
                <a:sym typeface="Merriweather"/>
              </a:rPr>
              <a:t>mucus to protect</a:t>
            </a:r>
            <a:r>
              <a:rPr lang="en" sz="1800">
                <a:solidFill>
                  <a:schemeClr val="dk1"/>
                </a:solidFill>
                <a:latin typeface="Merriweather"/>
                <a:ea typeface="Merriweather"/>
                <a:cs typeface="Merriweather"/>
                <a:sym typeface="Merriweather"/>
              </a:rPr>
              <a:t> the mucosa, which contains a large amount of bicarbonate ions.</a:t>
            </a:r>
            <a:endParaRPr sz="1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a:solidFill>
                <a:srgbClr val="8E7CC3"/>
              </a:solidFill>
              <a:latin typeface="Merriweather"/>
              <a:ea typeface="Merriweather"/>
              <a:cs typeface="Merriweather"/>
              <a:sym typeface="Merriweather"/>
            </a:endParaRPr>
          </a:p>
          <a:p>
            <a:pPr indent="0" lvl="0" marL="0" rtl="0" algn="l">
              <a:spcBef>
                <a:spcPts val="0"/>
              </a:spcBef>
              <a:spcAft>
                <a:spcPts val="0"/>
              </a:spcAft>
              <a:buNone/>
            </a:pPr>
            <a:r>
              <a:rPr b="1" lang="en" sz="2000">
                <a:solidFill>
                  <a:schemeClr val="dk1"/>
                </a:solidFill>
                <a:highlight>
                  <a:srgbClr val="D9EAD3"/>
                </a:highlight>
                <a:latin typeface="Merriweather"/>
                <a:ea typeface="Merriweather"/>
                <a:cs typeface="Merriweather"/>
                <a:sym typeface="Merriweather"/>
              </a:rPr>
              <a:t>stimulated by :</a:t>
            </a:r>
            <a:endParaRPr b="1" sz="2000">
              <a:solidFill>
                <a:schemeClr val="dk1"/>
              </a:solidFill>
              <a:highlight>
                <a:srgbClr val="D9EAD3"/>
              </a:highlight>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solidFill>
                  <a:schemeClr val="dk1"/>
                </a:solidFill>
                <a:latin typeface="Merriweather"/>
                <a:ea typeface="Merriweather"/>
                <a:cs typeface="Merriweather"/>
                <a:sym typeface="Merriweather"/>
              </a:rPr>
              <a:t>secretin, tactile (</a:t>
            </a:r>
            <a:r>
              <a:rPr lang="en" sz="1500">
                <a:solidFill>
                  <a:srgbClr val="B45F06"/>
                </a:solidFill>
                <a:latin typeface="Merriweather"/>
                <a:ea typeface="Merriweather"/>
                <a:cs typeface="Merriweather"/>
                <a:sym typeface="Merriweather"/>
              </a:rPr>
              <a:t>chyme contacts brushborder</a:t>
            </a:r>
            <a:r>
              <a:rPr lang="en" sz="1500">
                <a:solidFill>
                  <a:schemeClr val="dk1"/>
                </a:solidFill>
                <a:latin typeface="Merriweather"/>
                <a:ea typeface="Merriweather"/>
                <a:cs typeface="Merriweather"/>
                <a:sym typeface="Merriweather"/>
              </a:rPr>
              <a:t>) and vagal stimulation, </a:t>
            </a:r>
            <a:r>
              <a:rPr lang="en">
                <a:solidFill>
                  <a:srgbClr val="8E7CC3"/>
                </a:solidFill>
                <a:latin typeface="Merriweather"/>
                <a:ea typeface="Merriweather"/>
                <a:cs typeface="Merriweather"/>
                <a:sym typeface="Merriweather"/>
              </a:rPr>
              <a:t>irritating stimuli on the duodenal mucosa.</a:t>
            </a:r>
            <a:endParaRPr sz="1500">
              <a:solidFill>
                <a:schemeClr val="dk1"/>
              </a:solidFill>
              <a:latin typeface="Merriweather"/>
              <a:ea typeface="Merriweather"/>
              <a:cs typeface="Merriweather"/>
              <a:sym typeface="Merriweather"/>
            </a:endParaRPr>
          </a:p>
          <a:p>
            <a:pPr indent="0" lvl="0" marL="0" rtl="0" algn="l">
              <a:spcBef>
                <a:spcPts val="0"/>
              </a:spcBef>
              <a:spcAft>
                <a:spcPts val="0"/>
              </a:spcAft>
              <a:buNone/>
            </a:pPr>
            <a:r>
              <a:rPr b="1" lang="en" sz="2000">
                <a:solidFill>
                  <a:schemeClr val="dk1"/>
                </a:solidFill>
                <a:highlight>
                  <a:srgbClr val="D9EAD3"/>
                </a:highlight>
                <a:latin typeface="Merriweather"/>
                <a:ea typeface="Merriweather"/>
                <a:cs typeface="Merriweather"/>
                <a:sym typeface="Merriweather"/>
              </a:rPr>
              <a:t>inhibited by:</a:t>
            </a:r>
            <a:endParaRPr b="1" sz="2000">
              <a:solidFill>
                <a:schemeClr val="dk1"/>
              </a:solidFill>
              <a:highlight>
                <a:srgbClr val="D9EAD3"/>
              </a:highlight>
              <a:latin typeface="Merriweather"/>
              <a:ea typeface="Merriweather"/>
              <a:cs typeface="Merriweather"/>
              <a:sym typeface="Merriweather"/>
            </a:endParaRPr>
          </a:p>
          <a:p>
            <a:pPr indent="-323850" lvl="0" marL="457200" rtl="0" algn="l">
              <a:spcBef>
                <a:spcPts val="0"/>
              </a:spcBef>
              <a:spcAft>
                <a:spcPts val="0"/>
              </a:spcAft>
              <a:buClr>
                <a:srgbClr val="D9EAD3"/>
              </a:buClr>
              <a:buSzPts val="1500"/>
              <a:buFont typeface="Merriweather"/>
              <a:buChar char="●"/>
            </a:pPr>
            <a:r>
              <a:rPr lang="en" sz="1500">
                <a:solidFill>
                  <a:schemeClr val="dk1"/>
                </a:solidFill>
                <a:latin typeface="Merriweather"/>
                <a:ea typeface="Merriweather"/>
                <a:cs typeface="Merriweather"/>
                <a:sym typeface="Merriweather"/>
              </a:rPr>
              <a:t> sympathetic stimulation.</a:t>
            </a:r>
            <a:endParaRPr>
              <a:solidFill>
                <a:srgbClr val="8E7CC3"/>
              </a:solidFill>
              <a:latin typeface="Merriweather"/>
              <a:ea typeface="Merriweather"/>
              <a:cs typeface="Merriweather"/>
              <a:sym typeface="Merriweather"/>
            </a:endParaRPr>
          </a:p>
        </p:txBody>
      </p:sp>
      <p:sp>
        <p:nvSpPr>
          <p:cNvPr id="137" name="Google Shape;137;p15"/>
          <p:cNvSpPr txBox="1"/>
          <p:nvPr/>
        </p:nvSpPr>
        <p:spPr>
          <a:xfrm>
            <a:off x="6396625" y="10927425"/>
            <a:ext cx="7452300" cy="7855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D9EAD3"/>
              </a:buClr>
              <a:buSzPts val="1800"/>
              <a:buChar char="★"/>
            </a:pPr>
            <a:r>
              <a:rPr b="1" lang="en" sz="2000">
                <a:highlight>
                  <a:srgbClr val="D9EAD3"/>
                </a:highlight>
                <a:latin typeface="Merriweather"/>
                <a:ea typeface="Merriweather"/>
                <a:cs typeface="Merriweather"/>
                <a:sym typeface="Merriweather"/>
              </a:rPr>
              <a:t>Located in</a:t>
            </a:r>
            <a:r>
              <a:rPr lang="en" sz="1800">
                <a:latin typeface="Merriweather"/>
                <a:ea typeface="Merriweather"/>
                <a:cs typeface="Merriweather"/>
                <a:sym typeface="Merriweather"/>
              </a:rPr>
              <a:t> </a:t>
            </a:r>
            <a:r>
              <a:rPr lang="en" sz="1600">
                <a:solidFill>
                  <a:schemeClr val="dk1"/>
                </a:solidFill>
                <a:latin typeface="Merriweather"/>
                <a:ea typeface="Merriweather"/>
                <a:cs typeface="Merriweather"/>
                <a:sym typeface="Merriweather"/>
              </a:rPr>
              <a:t>small pits which lie between intestinal villi</a:t>
            </a:r>
            <a:endParaRPr sz="1800">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Char char="★"/>
            </a:pPr>
            <a:r>
              <a:rPr lang="en" sz="2000">
                <a:solidFill>
                  <a:schemeClr val="dk1"/>
                </a:solidFill>
                <a:highlight>
                  <a:srgbClr val="D9EAD3"/>
                </a:highlight>
                <a:latin typeface="Merriweather"/>
                <a:ea typeface="Merriweather"/>
                <a:cs typeface="Merriweather"/>
                <a:sym typeface="Merriweather"/>
              </a:rPr>
              <a:t>Secrete</a:t>
            </a:r>
            <a:r>
              <a:rPr lang="en" sz="1800">
                <a:solidFill>
                  <a:schemeClr val="dk1"/>
                </a:solidFill>
                <a:latin typeface="Merriweather"/>
                <a:ea typeface="Merriweather"/>
                <a:cs typeface="Merriweather"/>
                <a:sym typeface="Merriweather"/>
              </a:rPr>
              <a:t> </a:t>
            </a:r>
            <a:r>
              <a:rPr lang="en" sz="1600">
                <a:solidFill>
                  <a:schemeClr val="dk1"/>
                </a:solidFill>
                <a:latin typeface="Merriweather"/>
                <a:ea typeface="Merriweather"/>
                <a:cs typeface="Merriweather"/>
                <a:sym typeface="Merriweather"/>
              </a:rPr>
              <a:t>Intestinal juices (</a:t>
            </a:r>
            <a:r>
              <a:rPr lang="en" sz="1600">
                <a:solidFill>
                  <a:srgbClr val="45818E"/>
                </a:solidFill>
                <a:latin typeface="Merriweather"/>
                <a:ea typeface="Merriweather"/>
                <a:cs typeface="Merriweather"/>
                <a:sym typeface="Merriweather"/>
              </a:rPr>
              <a:t>Succus Entericus</a:t>
            </a:r>
            <a:r>
              <a:rPr lang="en" sz="1600">
                <a:solidFill>
                  <a:schemeClr val="dk1"/>
                </a:solidFill>
                <a:latin typeface="Merriweather"/>
                <a:ea typeface="Merriweather"/>
                <a:cs typeface="Merriweather"/>
                <a:sym typeface="Merriweather"/>
              </a:rPr>
              <a:t>)</a:t>
            </a:r>
            <a:r>
              <a:rPr lang="en" sz="1800">
                <a:solidFill>
                  <a:schemeClr val="dk1"/>
                </a:solidFill>
                <a:latin typeface="Merriweather"/>
                <a:ea typeface="Merriweather"/>
                <a:cs typeface="Merriweather"/>
                <a:sym typeface="Merriweather"/>
              </a:rPr>
              <a:t>.</a:t>
            </a:r>
            <a:endParaRPr sz="18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1500">
                <a:solidFill>
                  <a:srgbClr val="8E7CC3"/>
                </a:solidFill>
                <a:latin typeface="Merriweather"/>
                <a:ea typeface="Merriweather"/>
                <a:cs typeface="Merriweather"/>
                <a:sym typeface="Merriweather"/>
              </a:rPr>
              <a:t>The surfaces crypts and villi are covered by an epithelium composed of 2 types of cells: </a:t>
            </a:r>
            <a:endParaRPr sz="1500">
              <a:solidFill>
                <a:srgbClr val="8E7CC3"/>
              </a:solidFill>
              <a:latin typeface="Merriweather"/>
              <a:ea typeface="Merriweather"/>
              <a:cs typeface="Merriweather"/>
              <a:sym typeface="Merriweather"/>
            </a:endParaRPr>
          </a:p>
          <a:p>
            <a:pPr indent="-323850" lvl="0" marL="457200" rtl="0" algn="l">
              <a:spcBef>
                <a:spcPts val="0"/>
              </a:spcBef>
              <a:spcAft>
                <a:spcPts val="0"/>
              </a:spcAft>
              <a:buClr>
                <a:srgbClr val="D9D2E9"/>
              </a:buClr>
              <a:buSzPts val="1500"/>
              <a:buFont typeface="Merriweather"/>
              <a:buChar char="➔"/>
            </a:pPr>
            <a:r>
              <a:rPr lang="en" sz="1500">
                <a:solidFill>
                  <a:srgbClr val="8E7CC3"/>
                </a:solidFill>
                <a:latin typeface="Merriweather"/>
                <a:ea typeface="Merriweather"/>
                <a:cs typeface="Merriweather"/>
                <a:sym typeface="Merriweather"/>
              </a:rPr>
              <a:t> goblet cell </a:t>
            </a:r>
            <a:r>
              <a:rPr b="1" lang="en" sz="1500">
                <a:solidFill>
                  <a:schemeClr val="dk1"/>
                </a:solidFill>
                <a:highlight>
                  <a:srgbClr val="D9D2E9"/>
                </a:highlight>
                <a:latin typeface="Merriweather"/>
                <a:ea typeface="Merriweather"/>
                <a:cs typeface="Merriweather"/>
                <a:sym typeface="Merriweather"/>
              </a:rPr>
              <a:t>secrete</a:t>
            </a:r>
            <a:r>
              <a:rPr lang="en" sz="1500">
                <a:solidFill>
                  <a:srgbClr val="8E7CC3"/>
                </a:solidFill>
                <a:latin typeface="Merriweather"/>
                <a:ea typeface="Merriweather"/>
                <a:cs typeface="Merriweather"/>
                <a:sym typeface="Merriweather"/>
              </a:rPr>
              <a:t> mucus.</a:t>
            </a:r>
            <a:endParaRPr sz="1500">
              <a:solidFill>
                <a:srgbClr val="8E7CC3"/>
              </a:solidFill>
              <a:latin typeface="Merriweather"/>
              <a:ea typeface="Merriweather"/>
              <a:cs typeface="Merriweather"/>
              <a:sym typeface="Merriweather"/>
            </a:endParaRPr>
          </a:p>
          <a:p>
            <a:pPr indent="-323850" lvl="0" marL="457200" rtl="0" algn="l">
              <a:spcBef>
                <a:spcPts val="0"/>
              </a:spcBef>
              <a:spcAft>
                <a:spcPts val="0"/>
              </a:spcAft>
              <a:buClr>
                <a:srgbClr val="D9D2E9"/>
              </a:buClr>
              <a:buSzPts val="1500"/>
              <a:buFont typeface="Merriweather"/>
              <a:buChar char="➔"/>
            </a:pPr>
            <a:r>
              <a:rPr lang="en" sz="1500">
                <a:solidFill>
                  <a:srgbClr val="8E7CC3"/>
                </a:solidFill>
                <a:latin typeface="Merriweather"/>
                <a:ea typeface="Merriweather"/>
                <a:cs typeface="Merriweather"/>
                <a:sym typeface="Merriweather"/>
              </a:rPr>
              <a:t> enterocytes </a:t>
            </a:r>
            <a:r>
              <a:rPr b="1" lang="en" sz="1500">
                <a:solidFill>
                  <a:schemeClr val="dk1"/>
                </a:solidFill>
                <a:highlight>
                  <a:srgbClr val="D9D2E9"/>
                </a:highlight>
                <a:latin typeface="Merriweather"/>
                <a:ea typeface="Merriweather"/>
                <a:cs typeface="Merriweather"/>
                <a:sym typeface="Merriweather"/>
              </a:rPr>
              <a:t>secrete</a:t>
            </a:r>
            <a:r>
              <a:rPr lang="en" sz="1500">
                <a:solidFill>
                  <a:srgbClr val="8E7CC3"/>
                </a:solidFill>
                <a:latin typeface="Merriweather"/>
                <a:ea typeface="Merriweather"/>
                <a:cs typeface="Merriweather"/>
                <a:sym typeface="Merriweather"/>
              </a:rPr>
              <a:t> large quantities of H2O and electrolytes. And </a:t>
            </a:r>
            <a:r>
              <a:rPr lang="en" sz="1500" u="sng">
                <a:solidFill>
                  <a:srgbClr val="8E7CC3"/>
                </a:solidFill>
                <a:latin typeface="Merriweather"/>
                <a:ea typeface="Merriweather"/>
                <a:cs typeface="Merriweather"/>
                <a:sym typeface="Merriweather"/>
              </a:rPr>
              <a:t>reabsorb</a:t>
            </a:r>
            <a:r>
              <a:rPr lang="en" sz="1500">
                <a:solidFill>
                  <a:srgbClr val="8E7CC3"/>
                </a:solidFill>
                <a:latin typeface="Merriweather"/>
                <a:ea typeface="Merriweather"/>
                <a:cs typeface="Merriweather"/>
                <a:sym typeface="Merriweather"/>
              </a:rPr>
              <a:t> H2O &amp; end-products of digestion over the surfaces of adjacent villi.</a:t>
            </a:r>
            <a:endParaRPr sz="1500">
              <a:solidFill>
                <a:srgbClr val="8E7CC3"/>
              </a:solidFill>
              <a:latin typeface="Merriweather"/>
              <a:ea typeface="Merriweather"/>
              <a:cs typeface="Merriweather"/>
              <a:sym typeface="Merriweather"/>
            </a:endParaRPr>
          </a:p>
          <a:p>
            <a:pPr indent="-342900" lvl="0" marL="457200" rtl="0" algn="l">
              <a:spcBef>
                <a:spcPts val="0"/>
              </a:spcBef>
              <a:spcAft>
                <a:spcPts val="0"/>
              </a:spcAft>
              <a:buClr>
                <a:srgbClr val="D9EAD3"/>
              </a:buClr>
              <a:buSzPts val="1800"/>
              <a:buFont typeface="Merriweather"/>
              <a:buChar char="★"/>
            </a:pPr>
            <a:r>
              <a:rPr lang="en" sz="1800">
                <a:solidFill>
                  <a:schemeClr val="dk1"/>
                </a:solidFill>
                <a:highlight>
                  <a:srgbClr val="D9EAD3"/>
                </a:highlight>
                <a:latin typeface="Merriweather"/>
                <a:ea typeface="Merriweather"/>
                <a:cs typeface="Merriweather"/>
                <a:sym typeface="Merriweather"/>
              </a:rPr>
              <a:t>The enterocytes of the mucosa contain the following digestive enzymes:</a:t>
            </a:r>
            <a:endParaRPr sz="1800">
              <a:solidFill>
                <a:schemeClr val="dk1"/>
              </a:solidFill>
              <a:highlight>
                <a:srgbClr val="D9EAD3"/>
              </a:highlight>
              <a:latin typeface="Merriweather"/>
              <a:ea typeface="Merriweather"/>
              <a:cs typeface="Merriweather"/>
              <a:sym typeface="Merriweather"/>
            </a:endParaRPr>
          </a:p>
          <a:p>
            <a:pPr indent="-323850" lvl="0" marL="457200" rtl="0" algn="l">
              <a:lnSpc>
                <a:spcPct val="100000"/>
              </a:lnSpc>
              <a:spcBef>
                <a:spcPts val="0"/>
              </a:spcBef>
              <a:spcAft>
                <a:spcPts val="0"/>
              </a:spcAft>
              <a:buClr>
                <a:srgbClr val="93C47D"/>
              </a:buClr>
              <a:buSzPts val="1500"/>
              <a:buFont typeface="Merriweather"/>
              <a:buChar char="➔"/>
            </a:pPr>
            <a:r>
              <a:rPr lang="en" sz="1500">
                <a:solidFill>
                  <a:srgbClr val="6AA84F"/>
                </a:solidFill>
                <a:latin typeface="Merriweather"/>
                <a:ea typeface="Merriweather"/>
                <a:cs typeface="Merriweather"/>
                <a:sym typeface="Merriweather"/>
              </a:rPr>
              <a:t>Aminopeptidases, Oligopeptidases, Intracellular di / tri peptidases </a:t>
            </a:r>
            <a:r>
              <a:rPr lang="en" sz="1200">
                <a:solidFill>
                  <a:srgbClr val="6AA84F"/>
                </a:solidFill>
                <a:latin typeface="Merriweather"/>
                <a:ea typeface="Merriweather"/>
                <a:cs typeface="Merriweather"/>
                <a:sym typeface="Merriweather"/>
              </a:rPr>
              <a:t>for splitting small peptides into amino acids</a:t>
            </a:r>
            <a:r>
              <a:rPr lang="en" sz="1500">
                <a:solidFill>
                  <a:srgbClr val="6AA84F"/>
                </a:solidFill>
                <a:latin typeface="Merriweather"/>
                <a:ea typeface="Merriweather"/>
                <a:cs typeface="Merriweather"/>
                <a:sym typeface="Merriweather"/>
              </a:rPr>
              <a:t>.</a:t>
            </a:r>
            <a:endParaRPr sz="1500">
              <a:solidFill>
                <a:srgbClr val="6AA84F"/>
              </a:solidFill>
              <a:latin typeface="Merriweather"/>
              <a:ea typeface="Merriweather"/>
              <a:cs typeface="Merriweather"/>
              <a:sym typeface="Merriweather"/>
            </a:endParaRPr>
          </a:p>
          <a:p>
            <a:pPr indent="0" lvl="0" marL="457200" rtl="0" algn="l">
              <a:lnSpc>
                <a:spcPct val="100000"/>
              </a:lnSpc>
              <a:spcBef>
                <a:spcPts val="0"/>
              </a:spcBef>
              <a:spcAft>
                <a:spcPts val="0"/>
              </a:spcAft>
              <a:buNone/>
            </a:pPr>
            <a:r>
              <a:t/>
            </a:r>
            <a:endParaRPr sz="700">
              <a:solidFill>
                <a:srgbClr val="6AA84F"/>
              </a:solidFill>
              <a:latin typeface="Merriweather"/>
              <a:ea typeface="Merriweather"/>
              <a:cs typeface="Merriweather"/>
              <a:sym typeface="Merriweather"/>
            </a:endParaRPr>
          </a:p>
          <a:p>
            <a:pPr indent="-323850" lvl="0" marL="457200" rtl="0" algn="l">
              <a:lnSpc>
                <a:spcPct val="100000"/>
              </a:lnSpc>
              <a:spcBef>
                <a:spcPts val="0"/>
              </a:spcBef>
              <a:spcAft>
                <a:spcPts val="0"/>
              </a:spcAft>
              <a:buClr>
                <a:srgbClr val="B6D7A8"/>
              </a:buClr>
              <a:buSzPts val="1500"/>
              <a:buFont typeface="Merriweather"/>
              <a:buChar char="➔"/>
            </a:pPr>
            <a:r>
              <a:rPr lang="en" sz="1500">
                <a:solidFill>
                  <a:srgbClr val="674EA7"/>
                </a:solidFill>
                <a:latin typeface="Merriweather"/>
                <a:ea typeface="Merriweather"/>
                <a:cs typeface="Merriweather"/>
                <a:sym typeface="Merriweather"/>
              </a:rPr>
              <a:t> </a:t>
            </a:r>
            <a:r>
              <a:rPr lang="en" sz="1500">
                <a:solidFill>
                  <a:srgbClr val="6AA84F"/>
                </a:solidFill>
                <a:latin typeface="Merriweather"/>
                <a:ea typeface="Merriweather"/>
                <a:cs typeface="Merriweather"/>
                <a:sym typeface="Merriweather"/>
              </a:rPr>
              <a:t>sucrase, maltase,</a:t>
            </a:r>
            <a:r>
              <a:rPr lang="en" sz="1500">
                <a:solidFill>
                  <a:srgbClr val="674EA7"/>
                </a:solidFill>
                <a:latin typeface="Merriweather"/>
                <a:ea typeface="Merriweather"/>
                <a:cs typeface="Merriweather"/>
                <a:sym typeface="Merriweather"/>
              </a:rPr>
              <a:t> isomaltase, </a:t>
            </a:r>
            <a:r>
              <a:rPr lang="en" sz="1500">
                <a:solidFill>
                  <a:srgbClr val="6AA84F"/>
                </a:solidFill>
                <a:latin typeface="Merriweather"/>
                <a:ea typeface="Merriweather"/>
                <a:cs typeface="Merriweather"/>
                <a:sym typeface="Merriweather"/>
              </a:rPr>
              <a:t>lactase</a:t>
            </a:r>
            <a:r>
              <a:rPr lang="en" sz="1500">
                <a:solidFill>
                  <a:srgbClr val="674EA7"/>
                </a:solidFill>
                <a:latin typeface="Merriweather"/>
                <a:ea typeface="Merriweather"/>
                <a:cs typeface="Merriweather"/>
                <a:sym typeface="Merriweather"/>
              </a:rPr>
              <a:t> </a:t>
            </a:r>
            <a:r>
              <a:rPr lang="en" sz="1500">
                <a:solidFill>
                  <a:srgbClr val="6AA84F"/>
                </a:solidFill>
                <a:latin typeface="Merriweather"/>
                <a:ea typeface="Merriweather"/>
                <a:cs typeface="Merriweather"/>
                <a:sym typeface="Merriweather"/>
              </a:rPr>
              <a:t>,a-dextrinase </a:t>
            </a:r>
            <a:r>
              <a:rPr lang="en" sz="1200">
                <a:solidFill>
                  <a:srgbClr val="6AA84F"/>
                </a:solidFill>
                <a:latin typeface="Merriweather"/>
                <a:ea typeface="Merriweather"/>
                <a:cs typeface="Merriweather"/>
                <a:sym typeface="Merriweather"/>
              </a:rPr>
              <a:t>for  splitting disaccharides into monosaccharides.</a:t>
            </a:r>
            <a:endParaRPr sz="1200">
              <a:solidFill>
                <a:srgbClr val="6AA84F"/>
              </a:solidFill>
              <a:latin typeface="Merriweather"/>
              <a:ea typeface="Merriweather"/>
              <a:cs typeface="Merriweather"/>
              <a:sym typeface="Merriweather"/>
            </a:endParaRPr>
          </a:p>
          <a:p>
            <a:pPr indent="0" lvl="0" marL="457200" rtl="0" algn="l">
              <a:lnSpc>
                <a:spcPct val="100000"/>
              </a:lnSpc>
              <a:spcBef>
                <a:spcPts val="0"/>
              </a:spcBef>
              <a:spcAft>
                <a:spcPts val="0"/>
              </a:spcAft>
              <a:buNone/>
            </a:pPr>
            <a:r>
              <a:t/>
            </a:r>
            <a:endParaRPr sz="700">
              <a:solidFill>
                <a:srgbClr val="6AA84F"/>
              </a:solidFill>
              <a:latin typeface="Merriweather"/>
              <a:ea typeface="Merriweather"/>
              <a:cs typeface="Merriweather"/>
              <a:sym typeface="Merriweather"/>
            </a:endParaRPr>
          </a:p>
          <a:p>
            <a:pPr indent="-323850" lvl="0" marL="457200" rtl="0" algn="l">
              <a:lnSpc>
                <a:spcPct val="100000"/>
              </a:lnSpc>
              <a:spcBef>
                <a:spcPts val="0"/>
              </a:spcBef>
              <a:spcAft>
                <a:spcPts val="0"/>
              </a:spcAft>
              <a:buClr>
                <a:srgbClr val="D9D2E9"/>
              </a:buClr>
              <a:buSzPts val="1500"/>
              <a:buFont typeface="Merriweather"/>
              <a:buChar char="➔"/>
            </a:pPr>
            <a:r>
              <a:rPr lang="en" sz="1500">
                <a:solidFill>
                  <a:srgbClr val="674EA7"/>
                </a:solidFill>
                <a:latin typeface="Merriweather"/>
                <a:ea typeface="Merriweather"/>
                <a:cs typeface="Merriweather"/>
                <a:sym typeface="Merriweather"/>
              </a:rPr>
              <a:t>Small amounts of </a:t>
            </a:r>
            <a:r>
              <a:rPr b="1" lang="en" sz="1500">
                <a:solidFill>
                  <a:srgbClr val="674EA7"/>
                </a:solidFill>
                <a:latin typeface="Merriweather"/>
                <a:ea typeface="Merriweather"/>
                <a:cs typeface="Merriweather"/>
                <a:sym typeface="Merriweather"/>
              </a:rPr>
              <a:t>intestinal lipase</a:t>
            </a:r>
            <a:r>
              <a:rPr lang="en" sz="1500">
                <a:solidFill>
                  <a:srgbClr val="674EA7"/>
                </a:solidFill>
                <a:latin typeface="Merriweather"/>
                <a:ea typeface="Merriweather"/>
                <a:cs typeface="Merriweather"/>
                <a:sym typeface="Merriweather"/>
              </a:rPr>
              <a:t> </a:t>
            </a:r>
            <a:r>
              <a:rPr lang="en" sz="1200">
                <a:solidFill>
                  <a:srgbClr val="674EA7"/>
                </a:solidFill>
                <a:latin typeface="Merriweather"/>
                <a:ea typeface="Merriweather"/>
                <a:cs typeface="Merriweather"/>
                <a:sym typeface="Merriweather"/>
              </a:rPr>
              <a:t>for splitting neutral fats into glycerol and fatty acids.</a:t>
            </a:r>
            <a:r>
              <a:rPr lang="en" sz="1500">
                <a:solidFill>
                  <a:srgbClr val="674EA7"/>
                </a:solidFill>
                <a:latin typeface="Merriweather"/>
                <a:ea typeface="Merriweather"/>
                <a:cs typeface="Merriweather"/>
                <a:sym typeface="Merriweather"/>
              </a:rPr>
              <a:t> </a:t>
            </a:r>
            <a:endParaRPr sz="700">
              <a:solidFill>
                <a:srgbClr val="674EA7"/>
              </a:solidFill>
              <a:latin typeface="Merriweather"/>
              <a:ea typeface="Merriweather"/>
              <a:cs typeface="Merriweather"/>
              <a:sym typeface="Merriweather"/>
            </a:endParaRPr>
          </a:p>
          <a:p>
            <a:pPr indent="-323850" lvl="0" marL="457200" rtl="0" algn="l">
              <a:lnSpc>
                <a:spcPct val="100000"/>
              </a:lnSpc>
              <a:spcBef>
                <a:spcPts val="0"/>
              </a:spcBef>
              <a:spcAft>
                <a:spcPts val="0"/>
              </a:spcAft>
              <a:buClr>
                <a:srgbClr val="D9D2E9"/>
              </a:buClr>
              <a:buSzPts val="1500"/>
              <a:buFont typeface="Merriweather"/>
              <a:buChar char="➔"/>
            </a:pPr>
            <a:r>
              <a:rPr b="1" lang="en" sz="1500">
                <a:solidFill>
                  <a:srgbClr val="674EA7"/>
                </a:solidFill>
                <a:latin typeface="Merriweather"/>
                <a:ea typeface="Merriweather"/>
                <a:cs typeface="Merriweather"/>
                <a:sym typeface="Merriweather"/>
              </a:rPr>
              <a:t>Nucleotidases</a:t>
            </a:r>
            <a:r>
              <a:rPr lang="en" sz="1500">
                <a:solidFill>
                  <a:srgbClr val="674EA7"/>
                </a:solidFill>
                <a:latin typeface="Merriweather"/>
                <a:ea typeface="Merriweather"/>
                <a:cs typeface="Merriweather"/>
                <a:sym typeface="Merriweather"/>
              </a:rPr>
              <a:t> for splitting nucleotides into purine and pyrimidine bases, phosphoric acid and pentose sugar.</a:t>
            </a:r>
            <a:endParaRPr sz="1500">
              <a:solidFill>
                <a:srgbClr val="674EA7"/>
              </a:solidFill>
              <a:latin typeface="Merriweather"/>
              <a:ea typeface="Merriweather"/>
              <a:cs typeface="Merriweather"/>
              <a:sym typeface="Merriweather"/>
            </a:endParaRPr>
          </a:p>
          <a:p>
            <a:pPr indent="-330200" lvl="0" marL="457200" rtl="0" algn="l">
              <a:lnSpc>
                <a:spcPct val="115000"/>
              </a:lnSpc>
              <a:spcBef>
                <a:spcPts val="0"/>
              </a:spcBef>
              <a:spcAft>
                <a:spcPts val="0"/>
              </a:spcAft>
              <a:buClr>
                <a:srgbClr val="A2C4C9"/>
              </a:buClr>
              <a:buSzPts val="1600"/>
              <a:buFont typeface="Merriweather"/>
              <a:buChar char="★"/>
            </a:pPr>
            <a:r>
              <a:rPr lang="en" sz="1600">
                <a:solidFill>
                  <a:schemeClr val="dk1"/>
                </a:solidFill>
                <a:highlight>
                  <a:srgbClr val="D0E0E3"/>
                </a:highlight>
                <a:latin typeface="Merriweather"/>
                <a:ea typeface="Merriweather"/>
                <a:cs typeface="Merriweather"/>
                <a:sym typeface="Merriweather"/>
              </a:rPr>
              <a:t>Intestinal juice participates in the </a:t>
            </a:r>
            <a:r>
              <a:rPr lang="en" sz="1600" u="sng">
                <a:solidFill>
                  <a:schemeClr val="dk1"/>
                </a:solidFill>
                <a:highlight>
                  <a:srgbClr val="D0E0E3"/>
                </a:highlight>
                <a:latin typeface="Merriweather"/>
                <a:ea typeface="Merriweather"/>
                <a:cs typeface="Merriweather"/>
                <a:sym typeface="Merriweather"/>
              </a:rPr>
              <a:t>neutralization</a:t>
            </a:r>
            <a:r>
              <a:rPr lang="en" sz="1600">
                <a:solidFill>
                  <a:schemeClr val="dk1"/>
                </a:solidFill>
                <a:highlight>
                  <a:srgbClr val="D0E0E3"/>
                </a:highlight>
                <a:latin typeface="Merriweather"/>
                <a:ea typeface="Merriweather"/>
                <a:cs typeface="Merriweather"/>
                <a:sym typeface="Merriweather"/>
              </a:rPr>
              <a:t> of acid chyme delivered from stomach. </a:t>
            </a:r>
            <a:endParaRPr sz="1600">
              <a:solidFill>
                <a:schemeClr val="dk1"/>
              </a:solidFill>
              <a:highlight>
                <a:srgbClr val="D0E0E3"/>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 sz="1500">
                <a:highlight>
                  <a:schemeClr val="lt1"/>
                </a:highlight>
                <a:latin typeface="Merriweather"/>
                <a:ea typeface="Merriweather"/>
                <a:cs typeface="Merriweather"/>
                <a:sym typeface="Merriweather"/>
              </a:rPr>
              <a:t>At a volume of  </a:t>
            </a:r>
            <a:r>
              <a:rPr b="1" lang="en" sz="1500">
                <a:highlight>
                  <a:schemeClr val="lt1"/>
                </a:highlight>
                <a:latin typeface="Merriweather"/>
                <a:ea typeface="Merriweather"/>
                <a:cs typeface="Merriweather"/>
                <a:sym typeface="Merriweather"/>
              </a:rPr>
              <a:t>1800 ml/day</a:t>
            </a:r>
            <a:r>
              <a:rPr lang="en" sz="1500">
                <a:highlight>
                  <a:schemeClr val="lt1"/>
                </a:highlight>
                <a:latin typeface="Merriweather"/>
                <a:ea typeface="Merriweather"/>
                <a:cs typeface="Merriweather"/>
                <a:sym typeface="Merriweather"/>
              </a:rPr>
              <a:t> (Composition: </a:t>
            </a:r>
            <a:r>
              <a:rPr b="1" lang="en" sz="1500">
                <a:highlight>
                  <a:schemeClr val="lt1"/>
                </a:highlight>
                <a:latin typeface="Merriweather"/>
                <a:ea typeface="Merriweather"/>
                <a:cs typeface="Merriweather"/>
                <a:sym typeface="Merriweather"/>
              </a:rPr>
              <a:t>0.6 % organic (</a:t>
            </a:r>
            <a:r>
              <a:rPr lang="en" sz="1500">
                <a:solidFill>
                  <a:srgbClr val="B45F06"/>
                </a:solidFill>
                <a:highlight>
                  <a:schemeClr val="lt1"/>
                </a:highlight>
                <a:latin typeface="Merriweather"/>
                <a:ea typeface="Merriweather"/>
                <a:cs typeface="Merriweather"/>
                <a:sym typeface="Merriweather"/>
              </a:rPr>
              <a:t>enzymes &amp; mucus</a:t>
            </a:r>
            <a:r>
              <a:rPr b="1" lang="en" sz="1500">
                <a:highlight>
                  <a:schemeClr val="lt1"/>
                </a:highlight>
                <a:latin typeface="Merriweather"/>
                <a:ea typeface="Merriweather"/>
                <a:cs typeface="Merriweather"/>
                <a:sym typeface="Merriweather"/>
              </a:rPr>
              <a:t>)</a:t>
            </a:r>
            <a:r>
              <a:rPr lang="en" sz="1500">
                <a:highlight>
                  <a:schemeClr val="lt1"/>
                </a:highlight>
                <a:latin typeface="Merriweather"/>
                <a:ea typeface="Merriweather"/>
                <a:cs typeface="Merriweather"/>
                <a:sym typeface="Merriweather"/>
              </a:rPr>
              <a:t>, </a:t>
            </a:r>
            <a:r>
              <a:rPr b="1" lang="en" sz="1500">
                <a:highlight>
                  <a:schemeClr val="lt1"/>
                </a:highlight>
                <a:latin typeface="Merriweather"/>
                <a:ea typeface="Merriweather"/>
                <a:cs typeface="Merriweather"/>
                <a:sym typeface="Merriweather"/>
              </a:rPr>
              <a:t>1 % inorganic (</a:t>
            </a:r>
            <a:r>
              <a:rPr lang="en" sz="1500">
                <a:solidFill>
                  <a:srgbClr val="B45F06"/>
                </a:solidFill>
                <a:highlight>
                  <a:schemeClr val="lt1"/>
                </a:highlight>
                <a:latin typeface="Merriweather"/>
                <a:ea typeface="Merriweather"/>
                <a:cs typeface="Merriweather"/>
                <a:sym typeface="Merriweather"/>
              </a:rPr>
              <a:t>electrolytes</a:t>
            </a:r>
            <a:r>
              <a:rPr b="1" lang="en" sz="1500">
                <a:highlight>
                  <a:schemeClr val="lt1"/>
                </a:highlight>
                <a:latin typeface="Merriweather"/>
                <a:ea typeface="Merriweather"/>
                <a:cs typeface="Merriweather"/>
                <a:sym typeface="Merriweather"/>
              </a:rPr>
              <a:t>)</a:t>
            </a:r>
            <a:r>
              <a:rPr lang="en" sz="1500">
                <a:highlight>
                  <a:schemeClr val="lt1"/>
                </a:highlight>
                <a:latin typeface="Merriweather"/>
                <a:ea typeface="Merriweather"/>
                <a:cs typeface="Merriweather"/>
                <a:sym typeface="Merriweather"/>
              </a:rPr>
              <a:t> substance and a</a:t>
            </a:r>
            <a:r>
              <a:rPr lang="en" sz="1500">
                <a:solidFill>
                  <a:srgbClr val="45818E"/>
                </a:solidFill>
                <a:highlight>
                  <a:schemeClr val="lt1"/>
                </a:highlight>
                <a:latin typeface="Merriweather"/>
                <a:ea typeface="Merriweather"/>
                <a:cs typeface="Merriweather"/>
                <a:sym typeface="Merriweather"/>
              </a:rPr>
              <a:t> </a:t>
            </a:r>
            <a:r>
              <a:rPr b="1" lang="en" sz="1500">
                <a:solidFill>
                  <a:schemeClr val="dk1"/>
                </a:solidFill>
                <a:highlight>
                  <a:srgbClr val="D0E0E3"/>
                </a:highlight>
                <a:latin typeface="Merriweather"/>
                <a:ea typeface="Merriweather"/>
                <a:cs typeface="Merriweather"/>
                <a:sym typeface="Merriweather"/>
              </a:rPr>
              <a:t>pH: 7.5-8</a:t>
            </a:r>
            <a:r>
              <a:rPr lang="en" sz="1500">
                <a:solidFill>
                  <a:schemeClr val="dk1"/>
                </a:solidFill>
                <a:highlight>
                  <a:srgbClr val="D0E0E3"/>
                </a:highlight>
                <a:latin typeface="Merriweather"/>
                <a:ea typeface="Merriweather"/>
                <a:cs typeface="Merriweather"/>
                <a:sym typeface="Merriweather"/>
              </a:rPr>
              <a:t> .</a:t>
            </a:r>
            <a:endParaRPr sz="1500">
              <a:solidFill>
                <a:schemeClr val="dk1"/>
              </a:solidFill>
              <a:highlight>
                <a:srgbClr val="D0E0E3"/>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A2C4C9"/>
              </a:buClr>
              <a:buSzPts val="1600"/>
              <a:buFont typeface="Merriweather"/>
              <a:buChar char="★"/>
            </a:pPr>
            <a:r>
              <a:rPr lang="en" sz="1600">
                <a:solidFill>
                  <a:srgbClr val="45818E"/>
                </a:solidFill>
                <a:highlight>
                  <a:schemeClr val="lt1"/>
                </a:highlight>
                <a:latin typeface="Merriweather"/>
                <a:ea typeface="Merriweather"/>
                <a:cs typeface="Merriweather"/>
                <a:sym typeface="Merriweather"/>
              </a:rPr>
              <a:t>Most of the enzymes are found either in the </a:t>
            </a:r>
            <a:r>
              <a:rPr lang="en" sz="1600">
                <a:solidFill>
                  <a:schemeClr val="dk1"/>
                </a:solidFill>
                <a:highlight>
                  <a:srgbClr val="D0E0E3"/>
                </a:highlight>
                <a:latin typeface="Merriweather"/>
                <a:ea typeface="Merriweather"/>
                <a:cs typeface="Merriweather"/>
                <a:sym typeface="Merriweather"/>
              </a:rPr>
              <a:t>brush border</a:t>
            </a:r>
            <a:r>
              <a:rPr lang="en" sz="1600">
                <a:solidFill>
                  <a:srgbClr val="45818E"/>
                </a:solidFill>
                <a:highlight>
                  <a:schemeClr val="lt1"/>
                </a:highlight>
                <a:latin typeface="Merriweather"/>
                <a:ea typeface="Merriweather"/>
                <a:cs typeface="Merriweather"/>
                <a:sym typeface="Merriweather"/>
              </a:rPr>
              <a:t> or in the </a:t>
            </a:r>
            <a:r>
              <a:rPr lang="en" sz="1600">
                <a:solidFill>
                  <a:schemeClr val="dk1"/>
                </a:solidFill>
                <a:highlight>
                  <a:srgbClr val="D0E0E3"/>
                </a:highlight>
                <a:latin typeface="Merriweather"/>
                <a:ea typeface="Merriweather"/>
                <a:cs typeface="Merriweather"/>
                <a:sym typeface="Merriweather"/>
              </a:rPr>
              <a:t>cytoplasm of the enterocytes</a:t>
            </a:r>
            <a:r>
              <a:rPr lang="en" sz="1600">
                <a:solidFill>
                  <a:srgbClr val="45818E"/>
                </a:solidFill>
                <a:highlight>
                  <a:schemeClr val="lt1"/>
                </a:highlight>
                <a:latin typeface="Merriweather"/>
                <a:ea typeface="Merriweather"/>
                <a:cs typeface="Merriweather"/>
                <a:sym typeface="Merriweather"/>
              </a:rPr>
              <a:t>.</a:t>
            </a:r>
            <a:endParaRPr sz="1600">
              <a:solidFill>
                <a:srgbClr val="45818E"/>
              </a:solidFill>
              <a:highlight>
                <a:schemeClr val="lt1"/>
              </a:highlight>
              <a:latin typeface="Merriweather"/>
              <a:ea typeface="Merriweather"/>
              <a:cs typeface="Merriweather"/>
              <a:sym typeface="Merriweather"/>
            </a:endParaRPr>
          </a:p>
          <a:p>
            <a:pPr indent="-330200" lvl="0" marL="457200" rtl="0" algn="l">
              <a:lnSpc>
                <a:spcPct val="115000"/>
              </a:lnSpc>
              <a:spcBef>
                <a:spcPts val="0"/>
              </a:spcBef>
              <a:spcAft>
                <a:spcPts val="0"/>
              </a:spcAft>
              <a:buClr>
                <a:srgbClr val="A2C4C9"/>
              </a:buClr>
              <a:buSzPts val="1600"/>
              <a:buFont typeface="Merriweather"/>
              <a:buChar char="★"/>
            </a:pPr>
            <a:r>
              <a:rPr b="1" lang="en" sz="1600">
                <a:solidFill>
                  <a:schemeClr val="dk1"/>
                </a:solidFill>
                <a:highlight>
                  <a:srgbClr val="D0E0E3"/>
                </a:highlight>
                <a:latin typeface="Merriweather"/>
                <a:ea typeface="Merriweather"/>
                <a:cs typeface="Merriweather"/>
                <a:sym typeface="Merriweather"/>
              </a:rPr>
              <a:t>enteropeptidase</a:t>
            </a:r>
            <a:r>
              <a:rPr lang="en" sz="1600">
                <a:solidFill>
                  <a:schemeClr val="dk1"/>
                </a:solidFill>
                <a:latin typeface="Merriweather"/>
                <a:ea typeface="Merriweather"/>
                <a:cs typeface="Merriweather"/>
                <a:sym typeface="Merriweather"/>
              </a:rPr>
              <a:t> </a:t>
            </a:r>
            <a:r>
              <a:rPr lang="en" sz="1600">
                <a:solidFill>
                  <a:srgbClr val="45818E"/>
                </a:solidFill>
                <a:highlight>
                  <a:schemeClr val="lt1"/>
                </a:highlight>
                <a:latin typeface="Merriweather"/>
                <a:ea typeface="Merriweather"/>
                <a:cs typeface="Merriweather"/>
                <a:sym typeface="Merriweather"/>
              </a:rPr>
              <a:t>and </a:t>
            </a:r>
            <a:r>
              <a:rPr b="1" lang="en" sz="1600">
                <a:solidFill>
                  <a:schemeClr val="dk1"/>
                </a:solidFill>
                <a:highlight>
                  <a:srgbClr val="D0E0E3"/>
                </a:highlight>
                <a:latin typeface="Merriweather"/>
                <a:ea typeface="Merriweather"/>
                <a:cs typeface="Merriweather"/>
                <a:sym typeface="Merriweather"/>
              </a:rPr>
              <a:t>amylase </a:t>
            </a:r>
            <a:r>
              <a:rPr lang="en" sz="1600">
                <a:solidFill>
                  <a:srgbClr val="45818E"/>
                </a:solidFill>
                <a:highlight>
                  <a:schemeClr val="lt1"/>
                </a:highlight>
                <a:latin typeface="Merriweather"/>
                <a:ea typeface="Merriweather"/>
                <a:cs typeface="Merriweather"/>
                <a:sym typeface="Merriweather"/>
              </a:rPr>
              <a:t>secreted into the lumen.</a:t>
            </a:r>
            <a:endParaRPr sz="1500">
              <a:solidFill>
                <a:schemeClr val="dk1"/>
              </a:solidFill>
              <a:highlight>
                <a:srgbClr val="D0E0E3"/>
              </a:highlight>
              <a:latin typeface="Merriweather"/>
              <a:ea typeface="Merriweather"/>
              <a:cs typeface="Merriweather"/>
              <a:sym typeface="Merriweather"/>
            </a:endParaRPr>
          </a:p>
          <a:p>
            <a:pPr indent="0" lvl="0" marL="0" rtl="0" algn="l">
              <a:spcBef>
                <a:spcPts val="0"/>
              </a:spcBef>
              <a:spcAft>
                <a:spcPts val="0"/>
              </a:spcAft>
              <a:buNone/>
            </a:pPr>
            <a:r>
              <a:t/>
            </a:r>
            <a:endParaRPr sz="6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b="1" lang="en" sz="2000">
                <a:solidFill>
                  <a:schemeClr val="dk1"/>
                </a:solidFill>
                <a:highlight>
                  <a:srgbClr val="D9EAD3"/>
                </a:highlight>
                <a:latin typeface="Merriweather"/>
                <a:ea typeface="Merriweather"/>
                <a:cs typeface="Merriweather"/>
                <a:sym typeface="Merriweather"/>
              </a:rPr>
              <a:t>stimulated by :</a:t>
            </a:r>
            <a:endParaRPr b="1" sz="2000">
              <a:solidFill>
                <a:schemeClr val="dk1"/>
              </a:solidFill>
              <a:highlight>
                <a:srgbClr val="D9EAD3"/>
              </a:highlight>
              <a:latin typeface="Merriweather"/>
              <a:ea typeface="Merriweather"/>
              <a:cs typeface="Merriweather"/>
              <a:sym typeface="Merriweather"/>
            </a:endParaRPr>
          </a:p>
          <a:p>
            <a:pPr indent="-311150" lvl="0" marL="457200" rtl="0" algn="l">
              <a:spcBef>
                <a:spcPts val="0"/>
              </a:spcBef>
              <a:spcAft>
                <a:spcPts val="0"/>
              </a:spcAft>
              <a:buClr>
                <a:schemeClr val="dk1"/>
              </a:buClr>
              <a:buSzPts val="1300"/>
              <a:buFont typeface="Merriweather"/>
              <a:buChar char="●"/>
            </a:pPr>
            <a:r>
              <a:rPr lang="en" sz="1300">
                <a:solidFill>
                  <a:schemeClr val="dk1"/>
                </a:solidFill>
                <a:latin typeface="Merriweather"/>
                <a:ea typeface="Merriweather"/>
                <a:cs typeface="Merriweather"/>
                <a:sym typeface="Merriweather"/>
              </a:rPr>
              <a:t>Distension, tactile and irritating stimuli.</a:t>
            </a:r>
            <a:endParaRPr sz="1300">
              <a:solidFill>
                <a:schemeClr val="dk1"/>
              </a:solidFill>
              <a:latin typeface="Merriweather"/>
              <a:ea typeface="Merriweather"/>
              <a:cs typeface="Merriweather"/>
              <a:sym typeface="Merriweather"/>
            </a:endParaRPr>
          </a:p>
          <a:p>
            <a:pPr indent="-311150" lvl="0" marL="457200" rtl="0" algn="l">
              <a:spcBef>
                <a:spcPts val="0"/>
              </a:spcBef>
              <a:spcAft>
                <a:spcPts val="0"/>
              </a:spcAft>
              <a:buClr>
                <a:schemeClr val="dk1"/>
              </a:buClr>
              <a:buSzPts val="1300"/>
              <a:buFont typeface="Merriweather"/>
              <a:buChar char="●"/>
            </a:pPr>
            <a:r>
              <a:rPr lang="en" sz="1300">
                <a:solidFill>
                  <a:schemeClr val="dk1"/>
                </a:solidFill>
                <a:latin typeface="Merriweather"/>
                <a:ea typeface="Merriweather"/>
                <a:cs typeface="Merriweather"/>
                <a:sym typeface="Merriweather"/>
              </a:rPr>
              <a:t>Hormones as gastrin, secretin, CCK &amp; </a:t>
            </a:r>
            <a:r>
              <a:rPr lang="en" sz="1300">
                <a:solidFill>
                  <a:srgbClr val="45818E"/>
                </a:solidFill>
                <a:highlight>
                  <a:schemeClr val="lt1"/>
                </a:highlight>
                <a:latin typeface="Merriweather"/>
                <a:ea typeface="Merriweather"/>
                <a:cs typeface="Merriweather"/>
                <a:sym typeface="Merriweather"/>
              </a:rPr>
              <a:t>glucagons &amp;</a:t>
            </a:r>
            <a:r>
              <a:rPr lang="en" sz="1300">
                <a:solidFill>
                  <a:srgbClr val="7030A0"/>
                </a:solidFill>
                <a:highlight>
                  <a:schemeClr val="lt1"/>
                </a:highlight>
                <a:latin typeface="Merriweather"/>
                <a:ea typeface="Merriweather"/>
                <a:cs typeface="Merriweather"/>
                <a:sym typeface="Merriweather"/>
              </a:rPr>
              <a:t> </a:t>
            </a:r>
            <a:r>
              <a:rPr lang="en" sz="1300">
                <a:solidFill>
                  <a:srgbClr val="45818E"/>
                </a:solidFill>
                <a:latin typeface="Merriweather"/>
                <a:ea typeface="Merriweather"/>
                <a:cs typeface="Merriweather"/>
                <a:sym typeface="Merriweather"/>
              </a:rPr>
              <a:t>enterocrinin(</a:t>
            </a:r>
            <a:r>
              <a:rPr lang="en" sz="1300">
                <a:solidFill>
                  <a:srgbClr val="B45F06"/>
                </a:solidFill>
                <a:latin typeface="Merriweather"/>
                <a:ea typeface="Merriweather"/>
                <a:cs typeface="Merriweather"/>
                <a:sym typeface="Merriweather"/>
              </a:rPr>
              <a:t>produced by small intestine</a:t>
            </a:r>
            <a:r>
              <a:rPr lang="en" sz="1300">
                <a:solidFill>
                  <a:srgbClr val="45818E"/>
                </a:solidFill>
                <a:latin typeface="Merriweather"/>
                <a:ea typeface="Merriweather"/>
                <a:cs typeface="Merriweather"/>
                <a:sym typeface="Merriweather"/>
              </a:rPr>
              <a:t>)</a:t>
            </a:r>
            <a:r>
              <a:rPr lang="en" sz="1300">
                <a:solidFill>
                  <a:schemeClr val="dk1"/>
                </a:solidFill>
                <a:latin typeface="Merriweather"/>
                <a:ea typeface="Merriweather"/>
                <a:cs typeface="Merriweather"/>
                <a:sym typeface="Merriweather"/>
              </a:rPr>
              <a:t>.</a:t>
            </a:r>
            <a:endParaRPr sz="1300">
              <a:solidFill>
                <a:schemeClr val="dk1"/>
              </a:solidFill>
              <a:latin typeface="Merriweather"/>
              <a:ea typeface="Merriweather"/>
              <a:cs typeface="Merriweather"/>
              <a:sym typeface="Merriweather"/>
            </a:endParaRPr>
          </a:p>
          <a:p>
            <a:pPr indent="0" lvl="0" marL="0" rtl="0" algn="l">
              <a:spcBef>
                <a:spcPts val="0"/>
              </a:spcBef>
              <a:spcAft>
                <a:spcPts val="0"/>
              </a:spcAft>
              <a:buNone/>
            </a:pPr>
            <a:r>
              <a:rPr b="1" lang="en" sz="1600">
                <a:solidFill>
                  <a:schemeClr val="dk1"/>
                </a:solidFill>
                <a:highlight>
                  <a:srgbClr val="D9EAD3"/>
                </a:highlight>
                <a:latin typeface="Merriweather"/>
                <a:ea typeface="Merriweather"/>
                <a:cs typeface="Merriweather"/>
                <a:sym typeface="Merriweather"/>
              </a:rPr>
              <a:t>Inhibited by:</a:t>
            </a:r>
            <a:r>
              <a:rPr lang="en" sz="1300">
                <a:solidFill>
                  <a:schemeClr val="dk1"/>
                </a:solidFill>
                <a:latin typeface="Merriweather"/>
                <a:ea typeface="Merriweather"/>
                <a:cs typeface="Merriweather"/>
                <a:sym typeface="Merriweather"/>
              </a:rPr>
              <a:t> </a:t>
            </a:r>
            <a:r>
              <a:rPr lang="en" sz="1500">
                <a:solidFill>
                  <a:schemeClr val="dk1"/>
                </a:solidFill>
                <a:latin typeface="Merriweather"/>
                <a:ea typeface="Merriweather"/>
                <a:cs typeface="Merriweather"/>
                <a:sym typeface="Merriweather"/>
              </a:rPr>
              <a:t> sympathetic stimulation.</a:t>
            </a:r>
            <a:endParaRPr>
              <a:solidFill>
                <a:srgbClr val="8E7CC3"/>
              </a:solidFill>
              <a:latin typeface="Merriweather"/>
              <a:ea typeface="Merriweather"/>
              <a:cs typeface="Merriweather"/>
              <a:sym typeface="Merriweather"/>
            </a:endParaRPr>
          </a:p>
        </p:txBody>
      </p:sp>
      <p:cxnSp>
        <p:nvCxnSpPr>
          <p:cNvPr id="138" name="Google Shape;138;p15"/>
          <p:cNvCxnSpPr/>
          <p:nvPr/>
        </p:nvCxnSpPr>
        <p:spPr>
          <a:xfrm flipH="1">
            <a:off x="1167925" y="9955525"/>
            <a:ext cx="1768800" cy="771600"/>
          </a:xfrm>
          <a:prstGeom prst="curvedConnector3">
            <a:avLst>
              <a:gd fmla="val 140205" name="adj1"/>
            </a:avLst>
          </a:prstGeom>
          <a:noFill/>
          <a:ln cap="flat" cmpd="sng" w="28575">
            <a:solidFill>
              <a:srgbClr val="D9D9D9"/>
            </a:solidFill>
            <a:prstDash val="dashDot"/>
            <a:round/>
            <a:headEnd len="med" w="med" type="none"/>
            <a:tailEnd len="med" w="med" type="none"/>
          </a:ln>
        </p:spPr>
      </p:cxnSp>
      <p:cxnSp>
        <p:nvCxnSpPr>
          <p:cNvPr id="139" name="Google Shape;139;p15"/>
          <p:cNvCxnSpPr/>
          <p:nvPr/>
        </p:nvCxnSpPr>
        <p:spPr>
          <a:xfrm>
            <a:off x="9808375" y="9874300"/>
            <a:ext cx="2001600" cy="925800"/>
          </a:xfrm>
          <a:prstGeom prst="curvedConnector3">
            <a:avLst>
              <a:gd fmla="val 140339" name="adj1"/>
            </a:avLst>
          </a:prstGeom>
          <a:noFill/>
          <a:ln cap="flat" cmpd="sng" w="28575">
            <a:solidFill>
              <a:srgbClr val="CCCCCC"/>
            </a:solidFill>
            <a:prstDash val="dashDot"/>
            <a:round/>
            <a:headEnd len="med" w="med" type="none"/>
            <a:tailEnd len="med" w="med" type="none"/>
          </a:ln>
        </p:spPr>
      </p:cxnSp>
      <p:sp>
        <p:nvSpPr>
          <p:cNvPr id="140" name="Google Shape;140;p15"/>
          <p:cNvSpPr/>
          <p:nvPr/>
        </p:nvSpPr>
        <p:spPr>
          <a:xfrm>
            <a:off x="539100" y="18959050"/>
            <a:ext cx="13585500" cy="2841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1" name="Google Shape;141;p15"/>
          <p:cNvSpPr/>
          <p:nvPr/>
        </p:nvSpPr>
        <p:spPr>
          <a:xfrm>
            <a:off x="34400" y="18958900"/>
            <a:ext cx="428100" cy="2841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2" name="Google Shape;142;p15"/>
          <p:cNvSpPr txBox="1"/>
          <p:nvPr/>
        </p:nvSpPr>
        <p:spPr>
          <a:xfrm>
            <a:off x="556475" y="18860313"/>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Oswald"/>
                <a:ea typeface="Oswald"/>
                <a:cs typeface="Oswald"/>
                <a:sym typeface="Oswald"/>
              </a:rPr>
              <a:t>FOOTNOTES</a:t>
            </a:r>
            <a:endParaRPr sz="2000">
              <a:solidFill>
                <a:srgbClr val="FFFFFF"/>
              </a:solidFill>
              <a:latin typeface="Oswald"/>
              <a:ea typeface="Oswald"/>
              <a:cs typeface="Oswald"/>
              <a:sym typeface="Oswald"/>
            </a:endParaRPr>
          </a:p>
        </p:txBody>
      </p:sp>
      <p:sp>
        <p:nvSpPr>
          <p:cNvPr id="143" name="Google Shape;143;p15"/>
          <p:cNvSpPr txBox="1"/>
          <p:nvPr/>
        </p:nvSpPr>
        <p:spPr>
          <a:xfrm>
            <a:off x="-79350" y="19298950"/>
            <a:ext cx="14255700" cy="783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B45F06"/>
              </a:buClr>
              <a:buSzPts val="1100"/>
              <a:buFont typeface="Merriweather"/>
              <a:buAutoNum type="arabicPeriod"/>
            </a:pPr>
            <a:r>
              <a:rPr lang="en" sz="1100">
                <a:solidFill>
                  <a:srgbClr val="B45F06"/>
                </a:solidFill>
                <a:latin typeface="Merriweather"/>
                <a:ea typeface="Merriweather"/>
                <a:cs typeface="Merriweather"/>
                <a:sym typeface="Merriweather"/>
              </a:rPr>
              <a:t>Suffix kinin = stimulator.</a:t>
            </a:r>
            <a:endParaRPr sz="1100">
              <a:solidFill>
                <a:srgbClr val="B45F06"/>
              </a:solidFill>
              <a:latin typeface="Merriweather"/>
              <a:ea typeface="Merriweather"/>
              <a:cs typeface="Merriweather"/>
              <a:sym typeface="Merriweather"/>
            </a:endParaRPr>
          </a:p>
          <a:p>
            <a:pPr indent="-298450" lvl="0" marL="457200" rtl="0" algn="l">
              <a:spcBef>
                <a:spcPts val="0"/>
              </a:spcBef>
              <a:spcAft>
                <a:spcPts val="0"/>
              </a:spcAft>
              <a:buClr>
                <a:srgbClr val="B45F06"/>
              </a:buClr>
              <a:buSzPts val="1100"/>
              <a:buFont typeface="Merriweather"/>
              <a:buAutoNum type="arabicPeriod"/>
            </a:pPr>
            <a:r>
              <a:rPr lang="en" sz="1100">
                <a:solidFill>
                  <a:srgbClr val="B45F06"/>
                </a:solidFill>
                <a:latin typeface="Merriweather"/>
                <a:ea typeface="Merriweather"/>
                <a:cs typeface="Merriweather"/>
                <a:sym typeface="Merriweather"/>
              </a:rPr>
              <a:t>Recall that both Secretin and CCK increase pancreatic secretions, yet it’s notable here that they’re opposing in action.</a:t>
            </a:r>
            <a:endParaRPr sz="1100">
              <a:solidFill>
                <a:srgbClr val="B45F06"/>
              </a:solidFill>
            </a:endParaRPr>
          </a:p>
          <a:p>
            <a:pPr indent="0" lvl="0" marL="0" rtl="0" algn="l">
              <a:spcBef>
                <a:spcPts val="0"/>
              </a:spcBef>
              <a:spcAft>
                <a:spcPts val="0"/>
              </a:spcAft>
              <a:buNone/>
            </a:pPr>
            <a:r>
              <a:t/>
            </a:r>
            <a:endParaRPr sz="1300">
              <a:solidFill>
                <a:srgbClr val="B45F06"/>
              </a:solidFill>
              <a:latin typeface="Merriweather"/>
              <a:ea typeface="Merriweather"/>
              <a:cs typeface="Merriweather"/>
              <a:sym typeface="Merriweather"/>
            </a:endParaRPr>
          </a:p>
        </p:txBody>
      </p:sp>
      <p:sp>
        <p:nvSpPr>
          <p:cNvPr id="144" name="Google Shape;144;p15"/>
          <p:cNvSpPr/>
          <p:nvPr/>
        </p:nvSpPr>
        <p:spPr>
          <a:xfrm>
            <a:off x="13267175" y="1482150"/>
            <a:ext cx="468600" cy="4335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5"/>
          <p:cNvPicPr preferRelativeResize="0"/>
          <p:nvPr/>
        </p:nvPicPr>
        <p:blipFill>
          <a:blip r:embed="rId3">
            <a:alphaModFix/>
          </a:blip>
          <a:stretch>
            <a:fillRect/>
          </a:stretch>
        </p:blipFill>
        <p:spPr>
          <a:xfrm>
            <a:off x="13327470" y="1532099"/>
            <a:ext cx="356306" cy="3657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pic>
        <p:nvPicPr>
          <p:cNvPr id="150" name="Google Shape;150;p16"/>
          <p:cNvPicPr preferRelativeResize="0"/>
          <p:nvPr/>
        </p:nvPicPr>
        <p:blipFill>
          <a:blip r:embed="rId3">
            <a:alphaModFix/>
          </a:blip>
          <a:stretch>
            <a:fillRect/>
          </a:stretch>
        </p:blipFill>
        <p:spPr>
          <a:xfrm>
            <a:off x="164800" y="15218225"/>
            <a:ext cx="7074299" cy="3004500"/>
          </a:xfrm>
          <a:prstGeom prst="rect">
            <a:avLst/>
          </a:prstGeom>
          <a:noFill/>
          <a:ln>
            <a:noFill/>
          </a:ln>
        </p:spPr>
      </p:pic>
      <p:sp>
        <p:nvSpPr>
          <p:cNvPr id="151" name="Google Shape;151;p16"/>
          <p:cNvSpPr/>
          <p:nvPr/>
        </p:nvSpPr>
        <p:spPr>
          <a:xfrm>
            <a:off x="188025" y="3442700"/>
            <a:ext cx="13487700" cy="11532300"/>
          </a:xfrm>
          <a:prstGeom prst="roundRect">
            <a:avLst>
              <a:gd fmla="val 7080" name="adj"/>
            </a:avLst>
          </a:prstGeom>
          <a:noFill/>
          <a:ln cap="flat" cmpd="sng" w="28575">
            <a:solidFill>
              <a:srgbClr val="D9EAD3"/>
            </a:solidFill>
            <a:prstDash val="dashDot"/>
            <a:round/>
            <a:headEnd len="sm" w="sm" type="none"/>
            <a:tailEnd len="sm" w="sm" type="none"/>
          </a:ln>
        </p:spPr>
        <p:txBody>
          <a:bodyPr anchorCtr="0" anchor="t" bIns="91425" lIns="91425" spcFirstLastPara="1" rIns="91425" wrap="square" tIns="91425">
            <a:noAutofit/>
          </a:bodyPr>
          <a:lstStyle/>
          <a:p>
            <a:pPr indent="-457200" lvl="0" marL="457200" rtl="0" algn="l">
              <a:spcBef>
                <a:spcPts val="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Digestion of </a:t>
            </a:r>
            <a:r>
              <a:rPr lang="en" sz="3600">
                <a:solidFill>
                  <a:srgbClr val="38761D"/>
                </a:solidFill>
                <a:highlight>
                  <a:srgbClr val="D9EAD3"/>
                </a:highlight>
                <a:latin typeface="Oswald"/>
                <a:ea typeface="Oswald"/>
                <a:cs typeface="Oswald"/>
                <a:sym typeface="Oswald"/>
              </a:rPr>
              <a:t>Carbohydrate</a:t>
            </a:r>
            <a:endParaRPr b="1" sz="2200">
              <a:solidFill>
                <a:schemeClr val="dk1"/>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2200">
              <a:solidFill>
                <a:schemeClr val="dk1"/>
              </a:solidFill>
              <a:highlight>
                <a:srgbClr val="D9D2E9"/>
              </a:highlight>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b="1" lang="en" sz="2200">
                <a:solidFill>
                  <a:schemeClr val="dk1"/>
                </a:solidFill>
                <a:highlight>
                  <a:srgbClr val="D9D2E9"/>
                </a:highlight>
                <a:latin typeface="Merriweather"/>
                <a:ea typeface="Merriweather"/>
                <a:cs typeface="Merriweather"/>
                <a:sym typeface="Merriweather"/>
              </a:rPr>
              <a:t>In the Mouth and Stomach:</a:t>
            </a:r>
            <a:endParaRPr b="1" sz="2200">
              <a:solidFill>
                <a:schemeClr val="dk1"/>
              </a:solidFill>
              <a:highlight>
                <a:srgbClr val="D9D2E9"/>
              </a:highlight>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chemeClr val="dk1"/>
                </a:solidFill>
                <a:latin typeface="Merriweather"/>
                <a:ea typeface="Merriweather"/>
                <a:cs typeface="Merriweather"/>
                <a:sym typeface="Merriweather"/>
              </a:rPr>
              <a:t> T</a:t>
            </a:r>
            <a:r>
              <a:rPr lang="en" sz="1800">
                <a:solidFill>
                  <a:srgbClr val="20124D"/>
                </a:solidFill>
                <a:latin typeface="Merriweather"/>
                <a:ea typeface="Merriweather"/>
                <a:cs typeface="Merriweather"/>
                <a:sym typeface="Merriweather"/>
              </a:rPr>
              <a:t>he </a:t>
            </a:r>
            <a:r>
              <a:rPr b="1" lang="en" sz="1800">
                <a:solidFill>
                  <a:schemeClr val="dk1"/>
                </a:solidFill>
                <a:highlight>
                  <a:srgbClr val="D9D2E9"/>
                </a:highlight>
                <a:latin typeface="Merriweather"/>
                <a:ea typeface="Merriweather"/>
                <a:cs typeface="Merriweather"/>
                <a:sym typeface="Merriweather"/>
              </a:rPr>
              <a:t>ptyalin (an α-amylase)</a:t>
            </a:r>
            <a:r>
              <a:rPr lang="en" sz="1800">
                <a:solidFill>
                  <a:schemeClr val="dk1"/>
                </a:solidFill>
                <a:latin typeface="Merriweather"/>
                <a:ea typeface="Merriweather"/>
                <a:cs typeface="Merriweather"/>
                <a:sym typeface="Merriweather"/>
              </a:rPr>
              <a:t> </a:t>
            </a:r>
            <a:r>
              <a:rPr lang="en" sz="1800">
                <a:solidFill>
                  <a:srgbClr val="20124D"/>
                </a:solidFill>
                <a:latin typeface="Merriweather"/>
                <a:ea typeface="Merriweather"/>
                <a:cs typeface="Merriweather"/>
                <a:sym typeface="Merriweather"/>
              </a:rPr>
              <a:t>enzyme in saliva hydrolyzes </a:t>
            </a:r>
            <a:r>
              <a:rPr b="1" lang="en" sz="1800">
                <a:solidFill>
                  <a:srgbClr val="20124D"/>
                </a:solidFill>
                <a:latin typeface="Merriweather"/>
                <a:ea typeface="Merriweather"/>
                <a:cs typeface="Merriweather"/>
                <a:sym typeface="Merriweather"/>
              </a:rPr>
              <a:t>starch into the disaccharide </a:t>
            </a:r>
            <a:r>
              <a:rPr lang="en" sz="1800">
                <a:solidFill>
                  <a:srgbClr val="20124D"/>
                </a:solidFill>
                <a:latin typeface="Merriweather"/>
                <a:ea typeface="Merriweather"/>
                <a:cs typeface="Merriweather"/>
                <a:sym typeface="Merriweather"/>
              </a:rPr>
              <a:t>maltose and other small polymers of glucose.</a:t>
            </a:r>
            <a:endParaRPr sz="1800">
              <a:solidFill>
                <a:srgbClr val="20124D"/>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rgbClr val="20124D"/>
                </a:solidFill>
                <a:latin typeface="Merriweather"/>
                <a:ea typeface="Merriweather"/>
                <a:cs typeface="Merriweather"/>
                <a:sym typeface="Merriweather"/>
              </a:rPr>
              <a:t>The starch digestion sometimes continues in the fundus and body of the stomach for </a:t>
            </a:r>
            <a:r>
              <a:rPr b="1" lang="en" sz="1800">
                <a:solidFill>
                  <a:srgbClr val="20124D"/>
                </a:solidFill>
                <a:highlight>
                  <a:srgbClr val="D9D2E9"/>
                </a:highlight>
                <a:latin typeface="Merriweather"/>
                <a:ea typeface="Merriweather"/>
                <a:cs typeface="Merriweather"/>
                <a:sym typeface="Merriweather"/>
              </a:rPr>
              <a:t> 1 hour</a:t>
            </a:r>
            <a:r>
              <a:rPr lang="en" sz="1800">
                <a:solidFill>
                  <a:srgbClr val="20124D"/>
                </a:solidFill>
                <a:latin typeface="Merriweather"/>
                <a:ea typeface="Merriweather"/>
                <a:cs typeface="Merriweather"/>
                <a:sym typeface="Merriweather"/>
              </a:rPr>
              <a:t> before the food becomes mixed with the stomach secretions</a:t>
            </a:r>
            <a:r>
              <a:rPr lang="en" sz="1800">
                <a:solidFill>
                  <a:schemeClr val="dk1"/>
                </a:solidFill>
                <a:latin typeface="Merriweather"/>
                <a:ea typeface="Merriweather"/>
                <a:cs typeface="Merriweather"/>
                <a:sym typeface="Merriweather"/>
              </a:rPr>
              <a:t>.</a:t>
            </a:r>
            <a:endParaRPr sz="18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2000">
                <a:solidFill>
                  <a:schemeClr val="dk1"/>
                </a:solidFill>
                <a:highlight>
                  <a:srgbClr val="D9EAD3"/>
                </a:highlight>
                <a:latin typeface="Merriweather"/>
                <a:ea typeface="Merriweather"/>
                <a:cs typeface="Merriweather"/>
                <a:sym typeface="Merriweather"/>
              </a:rPr>
              <a:t>In the Small Intestine </a:t>
            </a:r>
            <a:r>
              <a:rPr lang="en" sz="2000">
                <a:solidFill>
                  <a:schemeClr val="dk1"/>
                </a:solidFill>
                <a:highlight>
                  <a:srgbClr val="D9D2E9"/>
                </a:highlight>
                <a:latin typeface="Merriweather"/>
                <a:ea typeface="Merriweather"/>
                <a:cs typeface="Merriweather"/>
                <a:sym typeface="Merriweather"/>
              </a:rPr>
              <a:t>(by Pancreatic Amylase):</a:t>
            </a:r>
            <a:endParaRPr sz="2000">
              <a:solidFill>
                <a:schemeClr val="dk1"/>
              </a:solidFill>
              <a:highlight>
                <a:srgbClr val="D9D2E9"/>
              </a:highlight>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rgbClr val="20124D"/>
                </a:solidFill>
                <a:latin typeface="Merriweather"/>
                <a:ea typeface="Merriweather"/>
                <a:cs typeface="Merriweather"/>
                <a:sym typeface="Merriweather"/>
              </a:rPr>
              <a:t>Pancreatic secretion has </a:t>
            </a:r>
            <a:r>
              <a:rPr lang="en" sz="1800">
                <a:solidFill>
                  <a:srgbClr val="20124D"/>
                </a:solidFill>
                <a:highlight>
                  <a:srgbClr val="D9D2E9"/>
                </a:highlight>
                <a:latin typeface="Merriweather"/>
                <a:ea typeface="Merriweather"/>
                <a:cs typeface="Merriweather"/>
                <a:sym typeface="Merriweather"/>
              </a:rPr>
              <a:t>α-amylase</a:t>
            </a:r>
            <a:r>
              <a:rPr lang="en" sz="1800">
                <a:solidFill>
                  <a:schemeClr val="dk1"/>
                </a:solidFill>
                <a:latin typeface="Merriweather"/>
                <a:ea typeface="Merriweather"/>
                <a:cs typeface="Merriweather"/>
                <a:sym typeface="Merriweather"/>
              </a:rPr>
              <a:t> </a:t>
            </a:r>
            <a:r>
              <a:rPr lang="en" sz="1600">
                <a:solidFill>
                  <a:srgbClr val="8E7CC3"/>
                </a:solidFill>
                <a:latin typeface="Merriweather"/>
                <a:ea typeface="Merriweather"/>
                <a:cs typeface="Merriweather"/>
                <a:sym typeface="Merriweather"/>
              </a:rPr>
              <a:t>(identical in its function with the α-amylase of saliva but is several times as powerful)</a:t>
            </a:r>
            <a:r>
              <a:rPr lang="en" sz="1800">
                <a:solidFill>
                  <a:schemeClr val="dk1"/>
                </a:solidFill>
                <a:latin typeface="Merriweather"/>
                <a:ea typeface="Merriweather"/>
                <a:cs typeface="Merriweather"/>
                <a:sym typeface="Merriweather"/>
              </a:rPr>
              <a:t>.</a:t>
            </a:r>
            <a:endParaRPr sz="1800">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rgbClr val="20124D"/>
                </a:solidFill>
                <a:latin typeface="Merriweather"/>
                <a:ea typeface="Merriweather"/>
                <a:cs typeface="Merriweather"/>
                <a:sym typeface="Merriweather"/>
              </a:rPr>
              <a:t>within </a:t>
            </a:r>
            <a:r>
              <a:rPr lang="en" sz="1800">
                <a:solidFill>
                  <a:srgbClr val="20124D"/>
                </a:solidFill>
                <a:highlight>
                  <a:srgbClr val="D9D2E9"/>
                </a:highlight>
                <a:latin typeface="Merriweather"/>
                <a:ea typeface="Merriweather"/>
                <a:cs typeface="Merriweather"/>
                <a:sym typeface="Merriweather"/>
              </a:rPr>
              <a:t>15 to 30 minutes</a:t>
            </a:r>
            <a:r>
              <a:rPr lang="en" sz="1800">
                <a:solidFill>
                  <a:srgbClr val="20124D"/>
                </a:solidFill>
                <a:latin typeface="Merriweather"/>
                <a:ea typeface="Merriweather"/>
                <a:cs typeface="Merriweather"/>
                <a:sym typeface="Merriweather"/>
              </a:rPr>
              <a:t> after the chyme empties into the duodenum and mixes with pancreatic juice, carbohydrates will have become digested. </a:t>
            </a:r>
            <a:endParaRPr sz="1800">
              <a:solidFill>
                <a:srgbClr val="20124D"/>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rgbClr val="20124D"/>
                </a:solidFill>
                <a:latin typeface="Merriweather"/>
                <a:ea typeface="Merriweather"/>
                <a:cs typeface="Merriweather"/>
                <a:sym typeface="Merriweather"/>
              </a:rPr>
              <a:t>The carbohydrates are almost converted into maltose and/or other very small glucose polymers before passing beyond the duodenum or upper jejunum.</a:t>
            </a:r>
            <a:endParaRPr sz="1800">
              <a:solidFill>
                <a:srgbClr val="20124D"/>
              </a:solidFill>
              <a:latin typeface="Merriweather"/>
              <a:ea typeface="Merriweather"/>
              <a:cs typeface="Merriweather"/>
              <a:sym typeface="Merriweather"/>
            </a:endParaRPr>
          </a:p>
          <a:p>
            <a:pPr indent="0" lvl="0" marL="457200" rtl="0" algn="l">
              <a:spcBef>
                <a:spcPts val="0"/>
              </a:spcBef>
              <a:spcAft>
                <a:spcPts val="0"/>
              </a:spcAft>
              <a:buClr>
                <a:schemeClr val="dk1"/>
              </a:buClr>
              <a:buSzPts val="1100"/>
              <a:buFont typeface="Arial"/>
              <a:buNone/>
            </a:pPr>
            <a:r>
              <a:t/>
            </a:r>
            <a:endParaRPr sz="1800">
              <a:solidFill>
                <a:schemeClr val="dk1"/>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b="1" lang="en" sz="1800">
                <a:solidFill>
                  <a:schemeClr val="dk1"/>
                </a:solidFill>
                <a:highlight>
                  <a:srgbClr val="D9EAD3"/>
                </a:highlight>
                <a:latin typeface="Merriweather"/>
                <a:ea typeface="Merriweather"/>
                <a:cs typeface="Merriweather"/>
                <a:sym typeface="Merriweather"/>
              </a:rPr>
              <a:t>The enterocytes lining the villi contain 4 enzymes</a:t>
            </a:r>
            <a:r>
              <a:rPr lang="en" sz="1800">
                <a:solidFill>
                  <a:schemeClr val="dk1"/>
                </a:solidFill>
                <a:highlight>
                  <a:schemeClr val="lt1"/>
                </a:highlight>
                <a:latin typeface="Merriweather"/>
                <a:ea typeface="Merriweather"/>
                <a:cs typeface="Merriweather"/>
                <a:sym typeface="Merriweather"/>
              </a:rPr>
              <a:t> (lactase, sucrase, maltase, and a-dextrinase , </a:t>
            </a:r>
            <a:r>
              <a:rPr lang="en" sz="1800">
                <a:solidFill>
                  <a:srgbClr val="674EA7"/>
                </a:solidFill>
                <a:latin typeface="Merriweather"/>
                <a:ea typeface="Merriweather"/>
                <a:cs typeface="Merriweather"/>
                <a:sym typeface="Merriweather"/>
              </a:rPr>
              <a:t>isomaltase</a:t>
            </a:r>
            <a:r>
              <a:rPr lang="en" sz="1800">
                <a:solidFill>
                  <a:schemeClr val="dk1"/>
                </a:solidFill>
                <a:highlight>
                  <a:schemeClr val="lt1"/>
                </a:highlight>
                <a:latin typeface="Merriweather"/>
                <a:ea typeface="Merriweather"/>
                <a:cs typeface="Merriweather"/>
                <a:sym typeface="Merriweather"/>
              </a:rPr>
              <a:t>), which are capable of splitting the disaccharides lactose, sucrose, and maltose plus other small glucose polymers, into their constituent monosaccharides.</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en" sz="1800">
                <a:solidFill>
                  <a:schemeClr val="dk1"/>
                </a:solidFill>
                <a:highlight>
                  <a:schemeClr val="lt1"/>
                </a:highlight>
                <a:latin typeface="Merriweather"/>
                <a:ea typeface="Merriweather"/>
                <a:cs typeface="Merriweather"/>
                <a:sym typeface="Merriweather"/>
              </a:rPr>
              <a:t>These enzymes are located in the enterocytes covering the intestinal microvilli brush border, so disaccharides are digested as they come in contact with these enterocytes.</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t/>
            </a:r>
            <a:endParaRPr sz="1800">
              <a:solidFill>
                <a:schemeClr val="dk1"/>
              </a:solidFill>
              <a:highlight>
                <a:schemeClr val="lt1"/>
              </a:highlight>
              <a:latin typeface="Merriweather"/>
              <a:ea typeface="Merriweather"/>
              <a:cs typeface="Merriweather"/>
              <a:sym typeface="Merriweather"/>
            </a:endParaRPr>
          </a:p>
          <a:p>
            <a:pPr indent="-457200" lvl="0" marL="457200" rtl="0" algn="l">
              <a:spcBef>
                <a:spcPts val="120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Absorption of </a:t>
            </a:r>
            <a:r>
              <a:rPr lang="en" sz="3600">
                <a:solidFill>
                  <a:srgbClr val="38761D"/>
                </a:solidFill>
                <a:highlight>
                  <a:srgbClr val="D9EAD3"/>
                </a:highlight>
                <a:latin typeface="Oswald"/>
                <a:ea typeface="Oswald"/>
                <a:cs typeface="Oswald"/>
                <a:sym typeface="Oswald"/>
              </a:rPr>
              <a:t>Carbohydrate</a:t>
            </a:r>
            <a:endParaRPr sz="3600">
              <a:solidFill>
                <a:srgbClr val="6AA84F"/>
              </a:solidFill>
              <a:latin typeface="Oswald"/>
              <a:ea typeface="Oswald"/>
              <a:cs typeface="Oswald"/>
              <a:sym typeface="Oswald"/>
            </a:endParaRPr>
          </a:p>
          <a:p>
            <a:pPr indent="0" lvl="0" marL="0" rtl="0" algn="l">
              <a:lnSpc>
                <a:spcPct val="115000"/>
              </a:lnSpc>
              <a:spcBef>
                <a:spcPts val="1200"/>
              </a:spcBef>
              <a:spcAft>
                <a:spcPts val="0"/>
              </a:spcAft>
              <a:buClr>
                <a:schemeClr val="dk1"/>
              </a:buClr>
              <a:buSzPts val="1100"/>
              <a:buFont typeface="Arial"/>
              <a:buNone/>
            </a:pPr>
            <a:r>
              <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120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p:txBody>
      </p:sp>
      <p:sp>
        <p:nvSpPr>
          <p:cNvPr id="152" name="Google Shape;152;p16"/>
          <p:cNvSpPr/>
          <p:nvPr/>
        </p:nvSpPr>
        <p:spPr>
          <a:xfrm>
            <a:off x="0" y="199931"/>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3" name="Google Shape;153;p16"/>
          <p:cNvSpPr/>
          <p:nvPr/>
        </p:nvSpPr>
        <p:spPr>
          <a:xfrm>
            <a:off x="656616" y="199976"/>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4" name="Google Shape;154;p16"/>
          <p:cNvSpPr txBox="1"/>
          <p:nvPr/>
        </p:nvSpPr>
        <p:spPr>
          <a:xfrm>
            <a:off x="11409324" y="189590"/>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155" name="Google Shape;155;p16"/>
          <p:cNvSpPr txBox="1"/>
          <p:nvPr/>
        </p:nvSpPr>
        <p:spPr>
          <a:xfrm>
            <a:off x="188014" y="151066"/>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156" name="Google Shape;156;p16"/>
          <p:cNvSpPr txBox="1"/>
          <p:nvPr/>
        </p:nvSpPr>
        <p:spPr>
          <a:xfrm>
            <a:off x="929925" y="151064"/>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157" name="Google Shape;157;p16"/>
          <p:cNvSpPr/>
          <p:nvPr/>
        </p:nvSpPr>
        <p:spPr>
          <a:xfrm>
            <a:off x="3134807" y="1070225"/>
            <a:ext cx="7074300" cy="5931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Oswald"/>
                <a:ea typeface="Oswald"/>
                <a:cs typeface="Oswald"/>
                <a:sym typeface="Oswald"/>
              </a:rPr>
              <a:t>Digestion and absorption of :</a:t>
            </a:r>
            <a:endParaRPr sz="3600">
              <a:solidFill>
                <a:srgbClr val="6AA84F"/>
              </a:solidFill>
              <a:latin typeface="Oswald"/>
              <a:ea typeface="Oswald"/>
              <a:cs typeface="Oswald"/>
              <a:sym typeface="Oswald"/>
            </a:endParaRPr>
          </a:p>
        </p:txBody>
      </p:sp>
      <p:sp>
        <p:nvSpPr>
          <p:cNvPr id="158" name="Google Shape;158;p16"/>
          <p:cNvSpPr/>
          <p:nvPr/>
        </p:nvSpPr>
        <p:spPr>
          <a:xfrm>
            <a:off x="1202775" y="2138772"/>
            <a:ext cx="3411300" cy="8373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6AA84F"/>
                </a:solidFill>
                <a:latin typeface="Merriweather"/>
                <a:ea typeface="Merriweather"/>
                <a:cs typeface="Merriweather"/>
                <a:sym typeface="Merriweather"/>
              </a:rPr>
              <a:t>Carbohydrates</a:t>
            </a:r>
            <a:endParaRPr sz="3000">
              <a:solidFill>
                <a:srgbClr val="6AA84F"/>
              </a:solidFill>
              <a:latin typeface="Merriweather"/>
              <a:ea typeface="Merriweather"/>
              <a:cs typeface="Merriweather"/>
              <a:sym typeface="Merriweather"/>
            </a:endParaRPr>
          </a:p>
        </p:txBody>
      </p:sp>
      <p:sp>
        <p:nvSpPr>
          <p:cNvPr id="159" name="Google Shape;159;p16"/>
          <p:cNvSpPr/>
          <p:nvPr/>
        </p:nvSpPr>
        <p:spPr>
          <a:xfrm>
            <a:off x="5300650" y="2138772"/>
            <a:ext cx="3411300" cy="8373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74E13"/>
                </a:solidFill>
                <a:latin typeface="Merriweather"/>
                <a:ea typeface="Merriweather"/>
                <a:cs typeface="Merriweather"/>
                <a:sym typeface="Merriweather"/>
              </a:rPr>
              <a:t>P</a:t>
            </a:r>
            <a:r>
              <a:rPr lang="en" sz="3600">
                <a:solidFill>
                  <a:srgbClr val="274E13"/>
                </a:solidFill>
                <a:latin typeface="Merriweather"/>
                <a:ea typeface="Merriweather"/>
                <a:cs typeface="Merriweather"/>
                <a:sym typeface="Merriweather"/>
              </a:rPr>
              <a:t>rotein</a:t>
            </a:r>
            <a:endParaRPr sz="3600">
              <a:solidFill>
                <a:srgbClr val="274E13"/>
              </a:solidFill>
              <a:latin typeface="Merriweather"/>
              <a:ea typeface="Merriweather"/>
              <a:cs typeface="Merriweather"/>
              <a:sym typeface="Merriweather"/>
            </a:endParaRPr>
          </a:p>
        </p:txBody>
      </p:sp>
      <p:sp>
        <p:nvSpPr>
          <p:cNvPr id="160" name="Google Shape;160;p16"/>
          <p:cNvSpPr/>
          <p:nvPr/>
        </p:nvSpPr>
        <p:spPr>
          <a:xfrm>
            <a:off x="9324025" y="2138775"/>
            <a:ext cx="3411300" cy="837300"/>
          </a:xfrm>
          <a:prstGeom prst="roundRect">
            <a:avLst>
              <a:gd fmla="val 16667" name="adj"/>
            </a:avLst>
          </a:prstGeom>
          <a:solidFill>
            <a:srgbClr val="D9EAD3"/>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74E13"/>
                </a:solidFill>
                <a:latin typeface="Merriweather"/>
                <a:ea typeface="Merriweather"/>
                <a:cs typeface="Merriweather"/>
                <a:sym typeface="Merriweather"/>
              </a:rPr>
              <a:t>F</a:t>
            </a:r>
            <a:r>
              <a:rPr lang="en" sz="3600">
                <a:solidFill>
                  <a:srgbClr val="274E13"/>
                </a:solidFill>
                <a:latin typeface="Merriweather"/>
                <a:ea typeface="Merriweather"/>
                <a:cs typeface="Merriweather"/>
                <a:sym typeface="Merriweather"/>
              </a:rPr>
              <a:t>ats</a:t>
            </a:r>
            <a:endParaRPr sz="3600">
              <a:solidFill>
                <a:srgbClr val="274E13"/>
              </a:solidFill>
              <a:latin typeface="Merriweather"/>
              <a:ea typeface="Merriweather"/>
              <a:cs typeface="Merriweather"/>
              <a:sym typeface="Merriweather"/>
            </a:endParaRPr>
          </a:p>
        </p:txBody>
      </p:sp>
      <p:cxnSp>
        <p:nvCxnSpPr>
          <p:cNvPr id="161" name="Google Shape;161;p16"/>
          <p:cNvCxnSpPr>
            <a:stCxn id="158" idx="2"/>
            <a:endCxn id="151" idx="0"/>
          </p:cNvCxnSpPr>
          <p:nvPr/>
        </p:nvCxnSpPr>
        <p:spPr>
          <a:xfrm flipH="1" rot="-5400000">
            <a:off x="4686975" y="1197522"/>
            <a:ext cx="466500" cy="4023600"/>
          </a:xfrm>
          <a:prstGeom prst="curvedConnector3">
            <a:avLst>
              <a:gd fmla="val 50014" name="adj1"/>
            </a:avLst>
          </a:prstGeom>
          <a:noFill/>
          <a:ln cap="flat" cmpd="sng" w="28575">
            <a:solidFill>
              <a:srgbClr val="D9EAD3"/>
            </a:solidFill>
            <a:prstDash val="dashDot"/>
            <a:round/>
            <a:headEnd len="med" w="med" type="none"/>
            <a:tailEnd len="med" w="med" type="none"/>
          </a:ln>
        </p:spPr>
      </p:cxnSp>
      <p:sp>
        <p:nvSpPr>
          <p:cNvPr id="162" name="Google Shape;162;p16"/>
          <p:cNvSpPr txBox="1"/>
          <p:nvPr/>
        </p:nvSpPr>
        <p:spPr>
          <a:xfrm rot="-854">
            <a:off x="189950" y="17523737"/>
            <a:ext cx="1207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5-5</a:t>
            </a:r>
            <a:endParaRPr sz="1000">
              <a:highlight>
                <a:srgbClr val="FFFFFF"/>
              </a:highlight>
              <a:latin typeface="Merriweather"/>
              <a:ea typeface="Merriweather"/>
              <a:cs typeface="Merriweather"/>
              <a:sym typeface="Merriweather"/>
            </a:endParaRPr>
          </a:p>
        </p:txBody>
      </p:sp>
      <p:pic>
        <p:nvPicPr>
          <p:cNvPr id="163" name="Google Shape;163;p16"/>
          <p:cNvPicPr preferRelativeResize="0"/>
          <p:nvPr/>
        </p:nvPicPr>
        <p:blipFill rotWithShape="1">
          <a:blip r:embed="rId4">
            <a:alphaModFix/>
          </a:blip>
          <a:srcRect b="19217" l="14968" r="42878" t="27428"/>
          <a:stretch/>
        </p:blipFill>
        <p:spPr>
          <a:xfrm>
            <a:off x="10209000" y="10828171"/>
            <a:ext cx="3240026" cy="3569649"/>
          </a:xfrm>
          <a:prstGeom prst="rect">
            <a:avLst/>
          </a:prstGeom>
          <a:noFill/>
          <a:ln>
            <a:noFill/>
          </a:ln>
        </p:spPr>
      </p:pic>
      <p:sp>
        <p:nvSpPr>
          <p:cNvPr id="164" name="Google Shape;164;p16"/>
          <p:cNvSpPr/>
          <p:nvPr/>
        </p:nvSpPr>
        <p:spPr>
          <a:xfrm>
            <a:off x="8711950" y="15512747"/>
            <a:ext cx="4922100" cy="30045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p:nvPr/>
        </p:nvSpPr>
        <p:spPr>
          <a:xfrm>
            <a:off x="8711948" y="15139527"/>
            <a:ext cx="4922100" cy="3345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300">
                <a:solidFill>
                  <a:schemeClr val="lt1"/>
                </a:solidFill>
                <a:latin typeface="Oswald"/>
                <a:ea typeface="Oswald"/>
                <a:cs typeface="Oswald"/>
                <a:sym typeface="Oswald"/>
              </a:rPr>
              <a:t>CLINICAL RELEVANCE</a:t>
            </a:r>
            <a:endParaRPr sz="2300"/>
          </a:p>
        </p:txBody>
      </p:sp>
      <p:sp>
        <p:nvSpPr>
          <p:cNvPr id="166" name="Google Shape;166;p16"/>
          <p:cNvSpPr txBox="1"/>
          <p:nvPr/>
        </p:nvSpPr>
        <p:spPr>
          <a:xfrm>
            <a:off x="8736282" y="15556452"/>
            <a:ext cx="4749600" cy="1039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FFFFFF"/>
              </a:buClr>
              <a:buSzPts val="1600"/>
              <a:buFont typeface="Merriweather"/>
              <a:buChar char="●"/>
            </a:pPr>
            <a:r>
              <a:rPr lang="en" sz="1600">
                <a:solidFill>
                  <a:srgbClr val="FFFFFF"/>
                </a:solidFill>
                <a:latin typeface="Merriweather"/>
                <a:ea typeface="Merriweather"/>
                <a:cs typeface="Merriweather"/>
                <a:sym typeface="Merriweather"/>
              </a:rPr>
              <a:t>Glucose enters the cell with Na+ on the SGLT symporter and exits on GLUT2. </a:t>
            </a:r>
            <a:endParaRPr sz="1600">
              <a:solidFill>
                <a:srgbClr val="FFFFFF"/>
              </a:solidFill>
              <a:latin typeface="Merriweather"/>
              <a:ea typeface="Merriweather"/>
              <a:cs typeface="Merriweather"/>
              <a:sym typeface="Merriweather"/>
            </a:endParaRPr>
          </a:p>
          <a:p>
            <a:pPr indent="-330200" lvl="0" marL="457200" rtl="0" algn="l">
              <a:spcBef>
                <a:spcPts val="0"/>
              </a:spcBef>
              <a:spcAft>
                <a:spcPts val="0"/>
              </a:spcAft>
              <a:buClr>
                <a:srgbClr val="FFFFFF"/>
              </a:buClr>
              <a:buSzPts val="1600"/>
              <a:buFont typeface="Merriweather"/>
              <a:buChar char="●"/>
            </a:pPr>
            <a:r>
              <a:rPr lang="en" sz="1600">
                <a:solidFill>
                  <a:srgbClr val="FFFFFF"/>
                </a:solidFill>
                <a:latin typeface="Merriweather"/>
                <a:ea typeface="Merriweather"/>
                <a:cs typeface="Merriweather"/>
                <a:sym typeface="Merriweather"/>
              </a:rPr>
              <a:t>Fructose enters on GLUT5 and exits on GLUT2.</a:t>
            </a:r>
            <a:endParaRPr sz="1600">
              <a:solidFill>
                <a:srgbClr val="FFFFFF"/>
              </a:solidFill>
              <a:latin typeface="Merriweather"/>
              <a:ea typeface="Merriweather"/>
              <a:cs typeface="Merriweather"/>
              <a:sym typeface="Merriweather"/>
            </a:endParaRPr>
          </a:p>
          <a:p>
            <a:pPr indent="0" lvl="0" marL="0" rtl="0" algn="l">
              <a:spcBef>
                <a:spcPts val="0"/>
              </a:spcBef>
              <a:spcAft>
                <a:spcPts val="0"/>
              </a:spcAft>
              <a:buNone/>
            </a:pPr>
            <a:r>
              <a:rPr lang="en" sz="1600">
                <a:solidFill>
                  <a:srgbClr val="FFFFFF"/>
                </a:solidFill>
                <a:highlight>
                  <a:srgbClr val="B45F06"/>
                </a:highlight>
                <a:latin typeface="Merriweather"/>
                <a:ea typeface="Merriweather"/>
                <a:cs typeface="Merriweather"/>
                <a:sym typeface="Merriweather"/>
              </a:rPr>
              <a:t>Both of which can be blocked to produce therapeutic action</a:t>
            </a:r>
            <a:r>
              <a:rPr baseline="30000" lang="en" sz="1600">
                <a:solidFill>
                  <a:srgbClr val="FFFFFF"/>
                </a:solidFill>
                <a:highlight>
                  <a:srgbClr val="B45F06"/>
                </a:highlight>
                <a:latin typeface="Merriweather"/>
                <a:ea typeface="Merriweather"/>
                <a:cs typeface="Merriweather"/>
                <a:sym typeface="Merriweather"/>
              </a:rPr>
              <a:t>2</a:t>
            </a:r>
            <a:r>
              <a:rPr lang="en" sz="1600">
                <a:solidFill>
                  <a:srgbClr val="FFFFFF"/>
                </a:solidFill>
                <a:highlight>
                  <a:srgbClr val="B45F06"/>
                </a:highlight>
                <a:latin typeface="Merriweather"/>
                <a:ea typeface="Merriweather"/>
                <a:cs typeface="Merriweather"/>
                <a:sym typeface="Merriweather"/>
              </a:rPr>
              <a:t>.</a:t>
            </a:r>
            <a:endParaRPr sz="1600">
              <a:solidFill>
                <a:srgbClr val="FFFFFF"/>
              </a:solidFill>
              <a:highlight>
                <a:srgbClr val="B45F06"/>
              </a:highlight>
              <a:latin typeface="Merriweather"/>
              <a:ea typeface="Merriweather"/>
              <a:cs typeface="Merriweather"/>
              <a:sym typeface="Merriweather"/>
            </a:endParaRPr>
          </a:p>
          <a:p>
            <a:pPr indent="0" lvl="0" marL="0" rtl="0" algn="l">
              <a:spcBef>
                <a:spcPts val="0"/>
              </a:spcBef>
              <a:spcAft>
                <a:spcPts val="0"/>
              </a:spcAft>
              <a:buNone/>
            </a:pPr>
            <a:r>
              <a:t/>
            </a:r>
            <a:endParaRPr sz="1600">
              <a:solidFill>
                <a:srgbClr val="FFFFFF"/>
              </a:solidFill>
              <a:latin typeface="Merriweather"/>
              <a:ea typeface="Merriweather"/>
              <a:cs typeface="Merriweather"/>
              <a:sym typeface="Merriweather"/>
            </a:endParaRPr>
          </a:p>
        </p:txBody>
      </p:sp>
      <p:pic>
        <p:nvPicPr>
          <p:cNvPr id="167" name="Google Shape;167;p16"/>
          <p:cNvPicPr preferRelativeResize="0"/>
          <p:nvPr/>
        </p:nvPicPr>
        <p:blipFill rotWithShape="1">
          <a:blip r:embed="rId5">
            <a:alphaModFix/>
          </a:blip>
          <a:srcRect b="38024" l="8512" r="35668" t="16869"/>
          <a:stretch/>
        </p:blipFill>
        <p:spPr>
          <a:xfrm>
            <a:off x="10855761" y="16954275"/>
            <a:ext cx="2778288" cy="1562974"/>
          </a:xfrm>
          <a:prstGeom prst="rect">
            <a:avLst/>
          </a:prstGeom>
          <a:noFill/>
          <a:ln>
            <a:noFill/>
          </a:ln>
        </p:spPr>
      </p:pic>
      <p:sp>
        <p:nvSpPr>
          <p:cNvPr id="168" name="Google Shape;168;p16"/>
          <p:cNvSpPr txBox="1"/>
          <p:nvPr/>
        </p:nvSpPr>
        <p:spPr>
          <a:xfrm rot="-2096">
            <a:off x="9074725" y="17544787"/>
            <a:ext cx="1476000" cy="6978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solidFill>
                  <a:srgbClr val="FFFFFF"/>
                </a:solidFill>
                <a:latin typeface="Merriweather"/>
                <a:ea typeface="Merriweather"/>
                <a:cs typeface="Merriweather"/>
                <a:sym typeface="Merriweather"/>
              </a:rPr>
              <a:t>Figure 5-6</a:t>
            </a:r>
            <a:endParaRPr sz="1000">
              <a:solidFill>
                <a:srgbClr val="FFFFFF"/>
              </a:solidFill>
              <a:highlight>
                <a:srgbClr val="FFFFFF"/>
              </a:highlight>
              <a:latin typeface="Merriweather"/>
              <a:ea typeface="Merriweather"/>
              <a:cs typeface="Merriweather"/>
              <a:sym typeface="Merriweather"/>
            </a:endParaRPr>
          </a:p>
        </p:txBody>
      </p:sp>
      <p:sp>
        <p:nvSpPr>
          <p:cNvPr id="169" name="Google Shape;169;p16"/>
          <p:cNvSpPr/>
          <p:nvPr/>
        </p:nvSpPr>
        <p:spPr>
          <a:xfrm>
            <a:off x="545100" y="18650989"/>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0" name="Google Shape;170;p16"/>
          <p:cNvSpPr/>
          <p:nvPr/>
        </p:nvSpPr>
        <p:spPr>
          <a:xfrm>
            <a:off x="0" y="18650977"/>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1" name="Google Shape;171;p16"/>
          <p:cNvSpPr txBox="1"/>
          <p:nvPr/>
        </p:nvSpPr>
        <p:spPr>
          <a:xfrm>
            <a:off x="630800" y="18596602"/>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72" name="Google Shape;172;p16"/>
          <p:cNvSpPr txBox="1"/>
          <p:nvPr/>
        </p:nvSpPr>
        <p:spPr>
          <a:xfrm>
            <a:off x="-136150" y="19043700"/>
            <a:ext cx="14253900" cy="89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erriweather"/>
              <a:buAutoNum type="arabicPeriod"/>
            </a:pPr>
            <a:r>
              <a:rPr lang="en" sz="1200">
                <a:latin typeface="Merriweather"/>
                <a:ea typeface="Merriweather"/>
                <a:cs typeface="Merriweather"/>
                <a:sym typeface="Merriweather"/>
              </a:rPr>
              <a:t>Meat and other products contain nucleic acids (pentose + nitrogen ring+ phosphate group), these nucleotides can be broken by pancreatic nuclease into nucleosides (pentose + nitrogen ring), nucleosides are further hydrolysed by intestinal nucleosidase into a free nitrogen ring and a pentose sugar (ribose), this pentose sugar can then be absorbed. </a:t>
            </a:r>
            <a:endParaRPr sz="1200">
              <a:latin typeface="Merriweather"/>
              <a:ea typeface="Merriweather"/>
              <a:cs typeface="Merriweather"/>
              <a:sym typeface="Merriweather"/>
            </a:endParaRPr>
          </a:p>
          <a:p>
            <a:pPr indent="-304800" lvl="0" marL="457200" rtl="0" algn="l">
              <a:spcBef>
                <a:spcPts val="0"/>
              </a:spcBef>
              <a:spcAft>
                <a:spcPts val="0"/>
              </a:spcAft>
              <a:buClr>
                <a:schemeClr val="dk1"/>
              </a:buClr>
              <a:buSzPts val="1200"/>
              <a:buFont typeface="Merriweather"/>
              <a:buAutoNum type="arabicPeriod"/>
            </a:pPr>
            <a:r>
              <a:rPr lang="en" sz="1300">
                <a:solidFill>
                  <a:schemeClr val="dk1"/>
                </a:solidFill>
                <a:latin typeface="Merriweather"/>
                <a:ea typeface="Merriweather"/>
                <a:cs typeface="Merriweather"/>
                <a:sym typeface="Merriweather"/>
              </a:rPr>
              <a:t>glucose excretion can be induced by blocking the activity of the renal sodium-glucose cotransporter 2 (SGLT-2) which  corrects hyperglycemia independently of insulin.</a:t>
            </a:r>
            <a:endParaRPr sz="1200">
              <a:latin typeface="Merriweather"/>
              <a:ea typeface="Merriweather"/>
              <a:cs typeface="Merriweather"/>
              <a:sym typeface="Merriweather"/>
            </a:endParaRPr>
          </a:p>
        </p:txBody>
      </p:sp>
      <p:sp>
        <p:nvSpPr>
          <p:cNvPr id="173" name="Google Shape;173;p16"/>
          <p:cNvSpPr txBox="1"/>
          <p:nvPr/>
        </p:nvSpPr>
        <p:spPr>
          <a:xfrm>
            <a:off x="528300" y="11960550"/>
            <a:ext cx="9680700" cy="264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800">
                <a:solidFill>
                  <a:schemeClr val="dk1"/>
                </a:solidFill>
                <a:highlight>
                  <a:schemeClr val="lt1"/>
                </a:highlight>
                <a:latin typeface="Merriweather"/>
                <a:ea typeface="Merriweather"/>
                <a:cs typeface="Merriweather"/>
                <a:sym typeface="Merriweather"/>
              </a:rPr>
              <a:t>All the carbohydrates in the food are absorbed in the form of </a:t>
            </a:r>
            <a:r>
              <a:rPr b="1" lang="en" sz="1800">
                <a:solidFill>
                  <a:schemeClr val="dk1"/>
                </a:solidFill>
                <a:highlight>
                  <a:srgbClr val="D9EAD3"/>
                </a:highlight>
                <a:latin typeface="Merriweather"/>
                <a:ea typeface="Merriweather"/>
                <a:cs typeface="Merriweather"/>
                <a:sym typeface="Merriweather"/>
              </a:rPr>
              <a:t>monosaccharides</a:t>
            </a:r>
            <a:r>
              <a:rPr lang="en" sz="1800">
                <a:solidFill>
                  <a:schemeClr val="dk1"/>
                </a:solidFill>
                <a:highlight>
                  <a:schemeClr val="lt1"/>
                </a:highlight>
                <a:latin typeface="Merriweather"/>
                <a:ea typeface="Merriweather"/>
                <a:cs typeface="Merriweather"/>
                <a:sym typeface="Merriweather"/>
              </a:rPr>
              <a:t> only a small fraction are absorbed as </a:t>
            </a:r>
            <a:r>
              <a:rPr b="1" lang="en" sz="1800">
                <a:solidFill>
                  <a:schemeClr val="dk1"/>
                </a:solidFill>
                <a:highlight>
                  <a:srgbClr val="D9EAD3"/>
                </a:highlight>
                <a:latin typeface="Merriweather"/>
                <a:ea typeface="Merriweather"/>
                <a:cs typeface="Merriweather"/>
                <a:sym typeface="Merriweather"/>
              </a:rPr>
              <a:t>disaccharides</a:t>
            </a:r>
            <a:r>
              <a:rPr lang="en" sz="1800">
                <a:solidFill>
                  <a:schemeClr val="dk1"/>
                </a:solidFill>
                <a:highlight>
                  <a:schemeClr val="lt1"/>
                </a:highlight>
                <a:latin typeface="Merriweather"/>
                <a:ea typeface="Merriweather"/>
                <a:cs typeface="Merriweather"/>
                <a:sym typeface="Merriweather"/>
              </a:rPr>
              <a:t>.</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1200"/>
              </a:spcBef>
              <a:spcAft>
                <a:spcPts val="0"/>
              </a:spcAft>
              <a:buClr>
                <a:schemeClr val="dk1"/>
              </a:buClr>
              <a:buSzPts val="1800"/>
              <a:buFont typeface="Merriweather"/>
              <a:buChar char="●"/>
            </a:pPr>
            <a:r>
              <a:rPr lang="en" sz="2000">
                <a:solidFill>
                  <a:schemeClr val="dk1"/>
                </a:solidFill>
                <a:highlight>
                  <a:srgbClr val="D9EAD3"/>
                </a:highlight>
                <a:latin typeface="Merriweather"/>
                <a:ea typeface="Merriweather"/>
                <a:cs typeface="Merriweather"/>
                <a:sym typeface="Merriweather"/>
              </a:rPr>
              <a:t>Glucose</a:t>
            </a:r>
            <a:r>
              <a:rPr lang="en" sz="1800">
                <a:solidFill>
                  <a:schemeClr val="dk1"/>
                </a:solidFill>
                <a:highlight>
                  <a:schemeClr val="lt1"/>
                </a:highlight>
                <a:latin typeface="Merriweather"/>
                <a:ea typeface="Merriweather"/>
                <a:cs typeface="Merriweather"/>
                <a:sym typeface="Merriweather"/>
              </a:rPr>
              <a:t> and galactose absorption occurs in a co-transport mode with active transport of Na+ (2ry active transport) </a:t>
            </a:r>
            <a:r>
              <a:rPr lang="en">
                <a:solidFill>
                  <a:srgbClr val="B45F06"/>
                </a:solidFill>
                <a:highlight>
                  <a:schemeClr val="lt1"/>
                </a:highlight>
                <a:latin typeface="Merriweather"/>
                <a:ea typeface="Merriweather"/>
                <a:cs typeface="Merriweather"/>
                <a:sym typeface="Merriweather"/>
              </a:rPr>
              <a:t>(fastest)</a:t>
            </a:r>
            <a:r>
              <a:rPr lang="en" sz="1800">
                <a:solidFill>
                  <a:schemeClr val="dk1"/>
                </a:solidFill>
                <a:highlight>
                  <a:schemeClr val="lt1"/>
                </a:highlight>
                <a:latin typeface="Merriweather"/>
                <a:ea typeface="Merriweather"/>
                <a:cs typeface="Merriweather"/>
                <a:sym typeface="Merriweather"/>
              </a:rPr>
              <a:t>.</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2000">
                <a:solidFill>
                  <a:schemeClr val="dk1"/>
                </a:solidFill>
                <a:highlight>
                  <a:srgbClr val="D9EAD3"/>
                </a:highlight>
                <a:latin typeface="Merriweather"/>
                <a:ea typeface="Merriweather"/>
                <a:cs typeface="Merriweather"/>
                <a:sym typeface="Merriweather"/>
              </a:rPr>
              <a:t>Fructose</a:t>
            </a:r>
            <a:r>
              <a:rPr lang="en" sz="1800">
                <a:solidFill>
                  <a:schemeClr val="dk1"/>
                </a:solidFill>
                <a:highlight>
                  <a:schemeClr val="lt1"/>
                </a:highlight>
                <a:latin typeface="Merriweather"/>
                <a:ea typeface="Merriweather"/>
                <a:cs typeface="Merriweather"/>
                <a:sym typeface="Merriweather"/>
              </a:rPr>
              <a:t> is independent on Na+ but it transports in luminal membrane via facilitated diffusion.</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45818E"/>
              </a:buClr>
              <a:buSzPts val="1800"/>
              <a:buFont typeface="Merriweather"/>
              <a:buChar char="●"/>
            </a:pPr>
            <a:r>
              <a:rPr lang="en" sz="1800">
                <a:solidFill>
                  <a:schemeClr val="dk1"/>
                </a:solidFill>
                <a:highlight>
                  <a:srgbClr val="D0E0E3"/>
                </a:highlight>
                <a:latin typeface="Merriweather"/>
                <a:ea typeface="Merriweather"/>
                <a:cs typeface="Merriweather"/>
                <a:sym typeface="Merriweather"/>
              </a:rPr>
              <a:t>Pentose is transported by passive diffusion</a:t>
            </a:r>
            <a:r>
              <a:rPr baseline="30000" lang="en" sz="1800">
                <a:solidFill>
                  <a:schemeClr val="dk1"/>
                </a:solidFill>
                <a:highlight>
                  <a:srgbClr val="D0E0E3"/>
                </a:highlight>
                <a:latin typeface="Merriweather"/>
                <a:ea typeface="Merriweather"/>
                <a:cs typeface="Merriweather"/>
                <a:sym typeface="Merriweather"/>
              </a:rPr>
              <a:t>1</a:t>
            </a:r>
            <a:r>
              <a:rPr lang="en" sz="1800">
                <a:solidFill>
                  <a:schemeClr val="dk1"/>
                </a:solidFill>
                <a:highlight>
                  <a:srgbClr val="D0E0E3"/>
                </a:highlight>
                <a:latin typeface="Merriweather"/>
                <a:ea typeface="Merriweather"/>
                <a:cs typeface="Merriweather"/>
                <a:sym typeface="Merriweather"/>
              </a:rPr>
              <a:t> </a:t>
            </a:r>
            <a:r>
              <a:rPr lang="en">
                <a:solidFill>
                  <a:srgbClr val="B45F06"/>
                </a:solidFill>
                <a:highlight>
                  <a:schemeClr val="lt1"/>
                </a:highlight>
                <a:latin typeface="Merriweather"/>
                <a:ea typeface="Merriweather"/>
                <a:cs typeface="Merriweather"/>
                <a:sym typeface="Merriweather"/>
              </a:rPr>
              <a:t>(slowest)</a:t>
            </a:r>
            <a:endParaRPr>
              <a:solidFill>
                <a:srgbClr val="B45F06"/>
              </a:solidFill>
            </a:endParaRPr>
          </a:p>
          <a:p>
            <a:pPr indent="0" lvl="0" marL="0" rtl="0" algn="l">
              <a:spcBef>
                <a:spcPts val="120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p>
        </p:txBody>
      </p:sp>
      <p:sp>
        <p:nvSpPr>
          <p:cNvPr id="174" name="Google Shape;174;p16"/>
          <p:cNvSpPr txBox="1"/>
          <p:nvPr/>
        </p:nvSpPr>
        <p:spPr>
          <a:xfrm rot="-854">
            <a:off x="11104700" y="14281762"/>
            <a:ext cx="1207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5-4</a:t>
            </a:r>
            <a:endParaRPr sz="1000">
              <a:highlight>
                <a:srgbClr val="FFFFFF"/>
              </a:highlight>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17"/>
          <p:cNvSpPr/>
          <p:nvPr/>
        </p:nvSpPr>
        <p:spPr>
          <a:xfrm>
            <a:off x="0" y="199931"/>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0" name="Google Shape;180;p17"/>
          <p:cNvSpPr/>
          <p:nvPr/>
        </p:nvSpPr>
        <p:spPr>
          <a:xfrm>
            <a:off x="656616" y="199976"/>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1" name="Google Shape;181;p17"/>
          <p:cNvSpPr txBox="1"/>
          <p:nvPr/>
        </p:nvSpPr>
        <p:spPr>
          <a:xfrm>
            <a:off x="11409324" y="189590"/>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182" name="Google Shape;182;p17"/>
          <p:cNvSpPr txBox="1"/>
          <p:nvPr/>
        </p:nvSpPr>
        <p:spPr>
          <a:xfrm>
            <a:off x="188014" y="151066"/>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183" name="Google Shape;183;p17"/>
          <p:cNvSpPr txBox="1"/>
          <p:nvPr/>
        </p:nvSpPr>
        <p:spPr>
          <a:xfrm>
            <a:off x="929925" y="151064"/>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184" name="Google Shape;184;p17"/>
          <p:cNvSpPr/>
          <p:nvPr/>
        </p:nvSpPr>
        <p:spPr>
          <a:xfrm>
            <a:off x="70775" y="4633200"/>
            <a:ext cx="13717800" cy="138324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6AA84F"/>
                </a:solidFill>
                <a:latin typeface="Oswald"/>
                <a:ea typeface="Oswald"/>
                <a:cs typeface="Oswald"/>
                <a:sym typeface="Oswald"/>
              </a:rPr>
              <a:t>   </a:t>
            </a:r>
            <a:r>
              <a:rPr lang="en" sz="3600">
                <a:solidFill>
                  <a:srgbClr val="6AA84F"/>
                </a:solidFill>
                <a:latin typeface="Oswald"/>
                <a:ea typeface="Oswald"/>
                <a:cs typeface="Oswald"/>
                <a:sym typeface="Oswald"/>
              </a:rPr>
              <a:t>Digestion of </a:t>
            </a:r>
            <a:r>
              <a:rPr lang="en" sz="3600">
                <a:solidFill>
                  <a:srgbClr val="38761D"/>
                </a:solidFill>
                <a:highlight>
                  <a:srgbClr val="D9EAD3"/>
                </a:highlight>
                <a:latin typeface="Oswald"/>
                <a:ea typeface="Oswald"/>
                <a:cs typeface="Oswald"/>
                <a:sym typeface="Oswald"/>
              </a:rPr>
              <a:t>Proteins</a:t>
            </a:r>
            <a:r>
              <a:rPr lang="en" sz="3600">
                <a:solidFill>
                  <a:srgbClr val="6AA84F"/>
                </a:solidFill>
                <a:highlight>
                  <a:srgbClr val="D9EAD3"/>
                </a:highlight>
                <a:latin typeface="Oswald"/>
                <a:ea typeface="Oswald"/>
                <a:cs typeface="Oswald"/>
                <a:sym typeface="Oswald"/>
              </a:rPr>
              <a:t>:</a:t>
            </a:r>
            <a:endParaRPr b="1" sz="2200">
              <a:solidFill>
                <a:schemeClr val="dk1"/>
              </a:solidFill>
              <a:highlight>
                <a:srgbClr val="D9EAD3"/>
              </a:highlight>
              <a:latin typeface="Merriweather"/>
              <a:ea typeface="Merriweather"/>
              <a:cs typeface="Merriweather"/>
              <a:sym typeface="Merriweather"/>
            </a:endParaRPr>
          </a:p>
          <a:p>
            <a:pPr indent="0" lvl="0" marL="0" rtl="0" algn="l">
              <a:spcBef>
                <a:spcPts val="0"/>
              </a:spcBef>
              <a:spcAft>
                <a:spcPts val="0"/>
              </a:spcAft>
              <a:buNone/>
            </a:pPr>
            <a:r>
              <a:t/>
            </a:r>
            <a:endParaRPr b="1" sz="2200">
              <a:solidFill>
                <a:schemeClr val="dk1"/>
              </a:solidFill>
              <a:highlight>
                <a:srgbClr val="D9D2E9"/>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b="1" lang="en" sz="2400">
                <a:solidFill>
                  <a:schemeClr val="dk1"/>
                </a:solidFill>
                <a:highlight>
                  <a:srgbClr val="D9D2E9"/>
                </a:highlight>
                <a:latin typeface="Merriweather"/>
                <a:ea typeface="Merriweather"/>
                <a:cs typeface="Merriweather"/>
                <a:sym typeface="Merriweather"/>
              </a:rPr>
              <a:t>Digestion of protein in the stomach :</a:t>
            </a:r>
            <a:endParaRPr b="1" sz="2400">
              <a:solidFill>
                <a:schemeClr val="dk1"/>
              </a:solidFill>
              <a:highlight>
                <a:srgbClr val="D9D2E9"/>
              </a:highlight>
              <a:latin typeface="Merriweather"/>
              <a:ea typeface="Merriweather"/>
              <a:cs typeface="Merriweather"/>
              <a:sym typeface="Merriweather"/>
            </a:endParaRPr>
          </a:p>
          <a:p>
            <a:pPr indent="-342900" lvl="0" marL="457200" rtl="0" algn="l">
              <a:spcBef>
                <a:spcPts val="1200"/>
              </a:spcBef>
              <a:spcAft>
                <a:spcPts val="0"/>
              </a:spcAft>
              <a:buClr>
                <a:srgbClr val="D9D2E9"/>
              </a:buClr>
              <a:buSzPts val="1800"/>
              <a:buFont typeface="Merriweather"/>
              <a:buChar char="★"/>
            </a:pPr>
            <a:r>
              <a:rPr b="1" lang="en" sz="2100">
                <a:solidFill>
                  <a:schemeClr val="dk1"/>
                </a:solidFill>
                <a:highlight>
                  <a:srgbClr val="D9D2E9"/>
                </a:highlight>
                <a:latin typeface="Merriweather"/>
                <a:ea typeface="Merriweather"/>
                <a:cs typeface="Merriweather"/>
                <a:sym typeface="Merriweather"/>
              </a:rPr>
              <a:t>Pepsin</a:t>
            </a:r>
            <a:r>
              <a:rPr lang="en" sz="1800">
                <a:solidFill>
                  <a:schemeClr val="dk1"/>
                </a:solidFill>
                <a:highlight>
                  <a:schemeClr val="lt1"/>
                </a:highlight>
                <a:latin typeface="Merriweather"/>
                <a:ea typeface="Merriweather"/>
                <a:cs typeface="Merriweather"/>
                <a:sym typeface="Merriweather"/>
              </a:rPr>
              <a:t> is the important peptic enzyme of the stomach (active at a </a:t>
            </a:r>
            <a:r>
              <a:rPr lang="en" sz="1800">
                <a:solidFill>
                  <a:schemeClr val="dk1"/>
                </a:solidFill>
                <a:highlight>
                  <a:srgbClr val="D9D2E9"/>
                </a:highlight>
                <a:latin typeface="Merriweather"/>
                <a:ea typeface="Merriweather"/>
                <a:cs typeface="Merriweather"/>
                <a:sym typeface="Merriweather"/>
              </a:rPr>
              <a:t>pH:2-3</a:t>
            </a:r>
            <a:r>
              <a:rPr lang="en" sz="1800">
                <a:solidFill>
                  <a:schemeClr val="dk1"/>
                </a:solidFill>
                <a:highlight>
                  <a:schemeClr val="lt1"/>
                </a:highlight>
                <a:latin typeface="Merriweather"/>
                <a:ea typeface="Merriweather"/>
                <a:cs typeface="Merriweather"/>
                <a:sym typeface="Merriweather"/>
              </a:rPr>
              <a:t>, inactive at a </a:t>
            </a:r>
            <a:r>
              <a:rPr lang="en" sz="1800">
                <a:solidFill>
                  <a:schemeClr val="dk1"/>
                </a:solidFill>
                <a:highlight>
                  <a:srgbClr val="D9D2E9"/>
                </a:highlight>
                <a:latin typeface="Merriweather"/>
                <a:ea typeface="Merriweather"/>
                <a:cs typeface="Merriweather"/>
                <a:sym typeface="Merriweather"/>
              </a:rPr>
              <a:t>pH above about 5.0)</a:t>
            </a:r>
            <a:r>
              <a:rPr lang="en" sz="1800">
                <a:solidFill>
                  <a:schemeClr val="dk1"/>
                </a:solidFill>
                <a:highlight>
                  <a:schemeClr val="lt1"/>
                </a:highlight>
                <a:latin typeface="Merriweather"/>
                <a:ea typeface="Merriweather"/>
                <a:cs typeface="Merriweather"/>
                <a:sym typeface="Merriweather"/>
              </a:rPr>
              <a:t>. Recall that the pH of the stomach averages around 2.0 - 3.0.</a:t>
            </a:r>
            <a:endParaRPr sz="1800">
              <a:solidFill>
                <a:schemeClr val="dk1"/>
              </a:solidFill>
              <a:highlight>
                <a:schemeClr val="lt1"/>
              </a:highlight>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pepsin have the ability to digest the protein collagen.</a:t>
            </a:r>
            <a:endParaRPr sz="1800">
              <a:solidFill>
                <a:schemeClr val="dk1"/>
              </a:solidFill>
              <a:highlight>
                <a:schemeClr val="lt1"/>
              </a:highlight>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Collagen is a major constituent of the intercellular connective tissue of meats therefore, for the digestive enzymes of the digestive tract to penetrate meats and digest the other meat proteins, it is first necessary that the collagen fibers be digested.</a:t>
            </a:r>
            <a:endParaRPr sz="1800">
              <a:solidFill>
                <a:schemeClr val="dk1"/>
              </a:solidFill>
              <a:highlight>
                <a:schemeClr val="lt1"/>
              </a:highlight>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 Pepsin initiates the process of protein digestion, usually providing </a:t>
            </a:r>
            <a:r>
              <a:rPr lang="en" sz="1800">
                <a:solidFill>
                  <a:schemeClr val="dk1"/>
                </a:solidFill>
                <a:highlight>
                  <a:srgbClr val="D9D2E9"/>
                </a:highlight>
                <a:latin typeface="Merriweather"/>
                <a:ea typeface="Merriweather"/>
                <a:cs typeface="Merriweather"/>
                <a:sym typeface="Merriweather"/>
              </a:rPr>
              <a:t>10 to 20 %</a:t>
            </a:r>
            <a:r>
              <a:rPr lang="en" sz="1800">
                <a:solidFill>
                  <a:schemeClr val="dk1"/>
                </a:solidFill>
                <a:highlight>
                  <a:schemeClr val="lt1"/>
                </a:highlight>
                <a:latin typeface="Merriweather"/>
                <a:ea typeface="Merriweather"/>
                <a:cs typeface="Merriweather"/>
                <a:sym typeface="Merriweather"/>
              </a:rPr>
              <a:t> of the total protein digestion.</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0"/>
              </a:spcBef>
              <a:spcAft>
                <a:spcPts val="0"/>
              </a:spcAft>
              <a:buNone/>
            </a:pPr>
            <a:r>
              <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0"/>
              </a:spcBef>
              <a:spcAft>
                <a:spcPts val="0"/>
              </a:spcAft>
              <a:buNone/>
            </a:pPr>
            <a:r>
              <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0"/>
              </a:spcBef>
              <a:spcAft>
                <a:spcPts val="0"/>
              </a:spcAft>
              <a:buNone/>
            </a:pPr>
            <a:r>
              <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0"/>
              </a:spcBef>
              <a:spcAft>
                <a:spcPts val="0"/>
              </a:spcAft>
              <a:buNone/>
            </a:pPr>
            <a:r>
              <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0"/>
              </a:spcBef>
              <a:spcAft>
                <a:spcPts val="0"/>
              </a:spcAft>
              <a:buNone/>
            </a:pPr>
            <a:r>
              <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b="1" lang="en" sz="2400">
                <a:solidFill>
                  <a:schemeClr val="dk1"/>
                </a:solidFill>
                <a:highlight>
                  <a:srgbClr val="D9EAD3"/>
                </a:highlight>
                <a:latin typeface="Merriweather"/>
                <a:ea typeface="Merriweather"/>
                <a:cs typeface="Merriweather"/>
                <a:sym typeface="Merriweather"/>
              </a:rPr>
              <a:t>Digestion of protein in the intestines:</a:t>
            </a:r>
            <a:endParaRPr b="1" sz="2400">
              <a:solidFill>
                <a:schemeClr val="dk1"/>
              </a:solidFill>
              <a:highlight>
                <a:srgbClr val="D9EAD3"/>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chemeClr val="dk1"/>
                </a:solidFill>
                <a:highlight>
                  <a:schemeClr val="lt1"/>
                </a:highlight>
                <a:latin typeface="Merriweather"/>
                <a:ea typeface="Merriweather"/>
                <a:cs typeface="Merriweather"/>
                <a:sym typeface="Merriweather"/>
              </a:rPr>
              <a:t>A small percentage of proteins are digested to </a:t>
            </a:r>
            <a:r>
              <a:rPr lang="en" sz="1800">
                <a:solidFill>
                  <a:srgbClr val="38761D"/>
                </a:solidFill>
                <a:highlight>
                  <a:schemeClr val="lt1"/>
                </a:highlight>
                <a:latin typeface="Merriweather"/>
                <a:ea typeface="Merriweather"/>
                <a:cs typeface="Merriweather"/>
                <a:sym typeface="Merriweather"/>
              </a:rPr>
              <a:t>amino acids(AA)</a:t>
            </a:r>
            <a:r>
              <a:rPr lang="en" sz="1800">
                <a:solidFill>
                  <a:schemeClr val="dk1"/>
                </a:solidFill>
                <a:highlight>
                  <a:schemeClr val="lt1"/>
                </a:highlight>
                <a:latin typeface="Merriweather"/>
                <a:ea typeface="Merriweather"/>
                <a:cs typeface="Merriweather"/>
                <a:sym typeface="Merriweather"/>
              </a:rPr>
              <a:t> by the pancreatic juices.</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rgbClr val="674EA7"/>
                </a:solidFill>
                <a:highlight>
                  <a:schemeClr val="lt1"/>
                </a:highlight>
                <a:latin typeface="Merriweather"/>
                <a:ea typeface="Merriweather"/>
                <a:cs typeface="Merriweather"/>
                <a:sym typeface="Merriweather"/>
              </a:rPr>
              <a:t>Both trypsin and chymotrypsin split protein molecules into small polypeptides; carboxypolypeptidase then cleaves individual AA from the carboxyl ends of the polypeptides.</a:t>
            </a:r>
            <a:endParaRPr sz="1800">
              <a:solidFill>
                <a:srgbClr val="674EA7"/>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rgbClr val="674EA7"/>
                </a:solidFill>
                <a:highlight>
                  <a:schemeClr val="lt1"/>
                </a:highlight>
                <a:latin typeface="Merriweather"/>
                <a:ea typeface="Merriweather"/>
                <a:cs typeface="Merriweather"/>
                <a:sym typeface="Merriweather"/>
              </a:rPr>
              <a:t>Proelastase is converted into elastase, which then digests elastin fibers that partially hold meats together.</a:t>
            </a:r>
            <a:endParaRPr sz="1800">
              <a:solidFill>
                <a:srgbClr val="674EA7"/>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chemeClr val="dk1"/>
                </a:solidFill>
                <a:highlight>
                  <a:schemeClr val="lt1"/>
                </a:highlight>
                <a:latin typeface="Merriweather"/>
                <a:ea typeface="Merriweather"/>
                <a:cs typeface="Merriweather"/>
                <a:sym typeface="Merriweather"/>
              </a:rPr>
              <a:t>Most remain as dipeptides and tripeptides to be digested by Peptidases (di/tri peptidases) in the Enterocytes mainly in the duodenum and jejunum(</a:t>
            </a:r>
            <a:r>
              <a:rPr lang="en" sz="1800">
                <a:solidFill>
                  <a:srgbClr val="B45F06"/>
                </a:solidFill>
                <a:highlight>
                  <a:schemeClr val="lt1"/>
                </a:highlight>
                <a:latin typeface="Merriweather"/>
                <a:ea typeface="Merriweather"/>
                <a:cs typeface="Merriweather"/>
                <a:sym typeface="Merriweather"/>
              </a:rPr>
              <a:t>intracellularly</a:t>
            </a:r>
            <a:r>
              <a:rPr lang="en" sz="1800">
                <a:solidFill>
                  <a:schemeClr val="dk1"/>
                </a:solidFill>
                <a:highlight>
                  <a:schemeClr val="lt1"/>
                </a:highlight>
                <a:latin typeface="Merriweather"/>
                <a:ea typeface="Merriweather"/>
                <a:cs typeface="Merriweather"/>
                <a:sym typeface="Merriweather"/>
              </a:rPr>
              <a:t>).</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800">
                <a:solidFill>
                  <a:schemeClr val="dk1"/>
                </a:solidFill>
                <a:highlight>
                  <a:schemeClr val="lt1"/>
                </a:highlight>
                <a:latin typeface="Merriweather"/>
                <a:ea typeface="Merriweather"/>
                <a:cs typeface="Merriweather"/>
                <a:sym typeface="Merriweather"/>
              </a:rPr>
              <a:t>Most protein digestion occurs in the duodenum and jejunum by </a:t>
            </a:r>
            <a:r>
              <a:rPr lang="en" sz="1800">
                <a:solidFill>
                  <a:schemeClr val="dk1"/>
                </a:solidFill>
                <a:highlight>
                  <a:srgbClr val="D9EAD3"/>
                </a:highlight>
                <a:latin typeface="Merriweather"/>
                <a:ea typeface="Merriweather"/>
                <a:cs typeface="Merriweather"/>
                <a:sym typeface="Merriweather"/>
              </a:rPr>
              <a:t>aminopeptidases</a:t>
            </a:r>
            <a:r>
              <a:rPr lang="en" sz="1800">
                <a:solidFill>
                  <a:schemeClr val="dk1"/>
                </a:solidFill>
                <a:highlight>
                  <a:schemeClr val="lt1"/>
                </a:highlight>
                <a:latin typeface="Merriweather"/>
                <a:ea typeface="Merriweather"/>
                <a:cs typeface="Merriweather"/>
                <a:sym typeface="Merriweather"/>
              </a:rPr>
              <a:t>, </a:t>
            </a:r>
            <a:r>
              <a:rPr lang="en" sz="1800">
                <a:solidFill>
                  <a:schemeClr val="dk1"/>
                </a:solidFill>
                <a:highlight>
                  <a:srgbClr val="D9EAD3"/>
                </a:highlight>
                <a:latin typeface="Merriweather"/>
                <a:ea typeface="Merriweather"/>
                <a:cs typeface="Merriweather"/>
                <a:sym typeface="Merriweather"/>
              </a:rPr>
              <a:t>oligopeptidases</a:t>
            </a:r>
            <a:r>
              <a:rPr lang="en" sz="1800">
                <a:solidFill>
                  <a:schemeClr val="dk1"/>
                </a:solidFill>
                <a:highlight>
                  <a:schemeClr val="lt1"/>
                </a:highlight>
                <a:latin typeface="Merriweather"/>
                <a:ea typeface="Merriweather"/>
                <a:cs typeface="Merriweather"/>
                <a:sym typeface="Merriweather"/>
              </a:rPr>
              <a:t> and </a:t>
            </a:r>
            <a:r>
              <a:rPr lang="en" sz="1800">
                <a:solidFill>
                  <a:schemeClr val="dk1"/>
                </a:solidFill>
                <a:highlight>
                  <a:srgbClr val="D9EAD3"/>
                </a:highlight>
                <a:latin typeface="Merriweather"/>
                <a:ea typeface="Merriweather"/>
                <a:cs typeface="Merriweather"/>
                <a:sym typeface="Merriweather"/>
              </a:rPr>
              <a:t>Di/tri peptidases</a:t>
            </a:r>
            <a:r>
              <a:rPr lang="en" sz="1800">
                <a:solidFill>
                  <a:schemeClr val="dk1"/>
                </a:solidFill>
                <a:highlight>
                  <a:schemeClr val="lt1"/>
                </a:highlight>
                <a:latin typeface="Merriweather"/>
                <a:ea typeface="Merriweather"/>
                <a:cs typeface="Merriweather"/>
                <a:sym typeface="Merriweather"/>
              </a:rPr>
              <a:t> .</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sz="1800">
              <a:solidFill>
                <a:schemeClr val="dk1"/>
              </a:solidFill>
              <a:highlight>
                <a:schemeClr val="lt1"/>
              </a:highlight>
              <a:latin typeface="Merriweather"/>
              <a:ea typeface="Merriweather"/>
              <a:cs typeface="Merriweather"/>
              <a:sym typeface="Merriweather"/>
            </a:endParaRPr>
          </a:p>
          <a:p>
            <a:pPr indent="-457200" lvl="0" marL="457200" rtl="0" algn="l">
              <a:spcBef>
                <a:spcPts val="120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Absorption of </a:t>
            </a:r>
            <a:r>
              <a:rPr lang="en" sz="3600">
                <a:solidFill>
                  <a:srgbClr val="38761D"/>
                </a:solidFill>
                <a:highlight>
                  <a:srgbClr val="D9EAD3"/>
                </a:highlight>
                <a:latin typeface="Oswald"/>
                <a:ea typeface="Oswald"/>
                <a:cs typeface="Oswald"/>
                <a:sym typeface="Oswald"/>
              </a:rPr>
              <a:t>Proteins</a:t>
            </a:r>
            <a:r>
              <a:rPr lang="en" sz="3600">
                <a:solidFill>
                  <a:srgbClr val="6AA84F"/>
                </a:solidFill>
                <a:latin typeface="Oswald"/>
                <a:ea typeface="Oswald"/>
                <a:cs typeface="Oswald"/>
                <a:sym typeface="Oswald"/>
              </a:rPr>
              <a:t>:</a:t>
            </a:r>
            <a:endParaRPr sz="3600">
              <a:solidFill>
                <a:srgbClr val="6AA84F"/>
              </a:solidFill>
              <a:latin typeface="Oswald"/>
              <a:ea typeface="Oswald"/>
              <a:cs typeface="Oswald"/>
              <a:sym typeface="Oswald"/>
            </a:endParaRPr>
          </a:p>
          <a:p>
            <a:pPr indent="0" lvl="0" marL="457200" rtl="0" algn="l">
              <a:spcBef>
                <a:spcPts val="0"/>
              </a:spcBef>
              <a:spcAft>
                <a:spcPts val="0"/>
              </a:spcAft>
              <a:buNone/>
            </a:pPr>
            <a:r>
              <a:t/>
            </a:r>
            <a:endParaRPr sz="700">
              <a:solidFill>
                <a:srgbClr val="6AA84F"/>
              </a:solidFill>
              <a:latin typeface="Oswald"/>
              <a:ea typeface="Oswald"/>
              <a:cs typeface="Oswald"/>
              <a:sym typeface="Oswald"/>
            </a:endParaRPr>
          </a:p>
          <a:p>
            <a:pPr indent="-342900" lvl="0" marL="457200" rtl="0" algn="l">
              <a:lnSpc>
                <a:spcPct val="115000"/>
              </a:lnSpc>
              <a:spcBef>
                <a:spcPts val="1200"/>
              </a:spcBef>
              <a:spcAft>
                <a:spcPts val="0"/>
              </a:spcAft>
              <a:buClr>
                <a:srgbClr val="D9EAD3"/>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Proteins are </a:t>
            </a:r>
            <a:r>
              <a:rPr lang="en" sz="1800">
                <a:solidFill>
                  <a:srgbClr val="6AA84F"/>
                </a:solidFill>
                <a:highlight>
                  <a:schemeClr val="lt1"/>
                </a:highlight>
                <a:latin typeface="Merriweather"/>
                <a:ea typeface="Merriweather"/>
                <a:cs typeface="Merriweather"/>
                <a:sym typeface="Merriweather"/>
              </a:rPr>
              <a:t>absorbed in the form</a:t>
            </a:r>
            <a:r>
              <a:rPr lang="en" sz="1800">
                <a:solidFill>
                  <a:schemeClr val="dk1"/>
                </a:solidFill>
                <a:highlight>
                  <a:schemeClr val="lt1"/>
                </a:highlight>
                <a:latin typeface="Merriweather"/>
                <a:ea typeface="Merriweather"/>
                <a:cs typeface="Merriweather"/>
                <a:sym typeface="Merriweather"/>
              </a:rPr>
              <a:t> of dipeptides, tripeptides, and a few free amino acids.</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 D- AA</a:t>
            </a:r>
            <a:r>
              <a:rPr baseline="30000" lang="en" sz="1800">
                <a:solidFill>
                  <a:schemeClr val="dk1"/>
                </a:solidFill>
                <a:highlight>
                  <a:schemeClr val="lt1"/>
                </a:highlight>
                <a:latin typeface="Merriweather"/>
                <a:ea typeface="Merriweather"/>
                <a:cs typeface="Merriweather"/>
                <a:sym typeface="Merriweather"/>
              </a:rPr>
              <a:t>1 </a:t>
            </a:r>
            <a:r>
              <a:rPr lang="en" sz="1800">
                <a:solidFill>
                  <a:schemeClr val="dk1"/>
                </a:solidFill>
                <a:highlight>
                  <a:schemeClr val="lt1"/>
                </a:highlight>
                <a:latin typeface="Merriweather"/>
                <a:ea typeface="Merriweather"/>
                <a:cs typeface="Merriweather"/>
                <a:sym typeface="Merriweather"/>
              </a:rPr>
              <a:t>are transported by </a:t>
            </a:r>
            <a:r>
              <a:rPr b="1" lang="en" sz="1800">
                <a:solidFill>
                  <a:schemeClr val="dk1"/>
                </a:solidFill>
                <a:highlight>
                  <a:srgbClr val="D9EAD3"/>
                </a:highlight>
                <a:latin typeface="Merriweather"/>
                <a:ea typeface="Merriweather"/>
                <a:cs typeface="Merriweather"/>
                <a:sym typeface="Merriweather"/>
              </a:rPr>
              <a:t>passive diffusion</a:t>
            </a:r>
            <a:r>
              <a:rPr lang="en" sz="1800">
                <a:solidFill>
                  <a:schemeClr val="dk1"/>
                </a:solidFill>
                <a:highlight>
                  <a:schemeClr val="lt1"/>
                </a:highlight>
                <a:latin typeface="Merriweather"/>
                <a:ea typeface="Merriweather"/>
                <a:cs typeface="Merriweather"/>
                <a:sym typeface="Merriweather"/>
              </a:rPr>
              <a:t>.</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 L- AA </a:t>
            </a:r>
            <a:r>
              <a:rPr baseline="30000" lang="en" sz="1800">
                <a:solidFill>
                  <a:schemeClr val="dk1"/>
                </a:solidFill>
                <a:highlight>
                  <a:schemeClr val="lt1"/>
                </a:highlight>
                <a:latin typeface="Merriweather"/>
                <a:ea typeface="Merriweather"/>
                <a:cs typeface="Merriweather"/>
                <a:sym typeface="Merriweather"/>
              </a:rPr>
              <a:t>1</a:t>
            </a:r>
            <a:r>
              <a:rPr lang="en" sz="1800">
                <a:solidFill>
                  <a:schemeClr val="dk1"/>
                </a:solidFill>
                <a:highlight>
                  <a:schemeClr val="lt1"/>
                </a:highlight>
                <a:latin typeface="Merriweather"/>
                <a:ea typeface="Merriweather"/>
                <a:cs typeface="Merriweather"/>
                <a:sym typeface="Merriweather"/>
              </a:rPr>
              <a:t> are transported by </a:t>
            </a:r>
            <a:r>
              <a:rPr b="1" lang="en" sz="1800">
                <a:solidFill>
                  <a:schemeClr val="dk1"/>
                </a:solidFill>
                <a:highlight>
                  <a:srgbClr val="D9EAD3"/>
                </a:highlight>
                <a:latin typeface="Merriweather"/>
                <a:ea typeface="Merriweather"/>
                <a:cs typeface="Merriweather"/>
                <a:sym typeface="Merriweather"/>
              </a:rPr>
              <a:t>2ry active transport</a:t>
            </a:r>
            <a:r>
              <a:rPr lang="en" sz="1800">
                <a:solidFill>
                  <a:schemeClr val="dk1"/>
                </a:solidFill>
                <a:highlight>
                  <a:schemeClr val="lt1"/>
                </a:highlight>
                <a:latin typeface="Merriweather"/>
                <a:ea typeface="Merriweather"/>
                <a:cs typeface="Merriweather"/>
                <a:sym typeface="Merriweather"/>
              </a:rPr>
              <a:t>.</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Di and tripeptides cross the brush border by active transport protein carrier. Then they're hydrolyzed by brush border and cytoplasmic oligopeptidases.</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rgbClr val="D9EAD3"/>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AA leaves the cell at the basolateral membrane by </a:t>
            </a:r>
            <a:r>
              <a:rPr b="1" lang="en" sz="1800">
                <a:solidFill>
                  <a:schemeClr val="dk1"/>
                </a:solidFill>
                <a:highlight>
                  <a:srgbClr val="D9EAD3"/>
                </a:highlight>
                <a:latin typeface="Merriweather"/>
                <a:ea typeface="Merriweather"/>
                <a:cs typeface="Merriweather"/>
                <a:sym typeface="Merriweather"/>
              </a:rPr>
              <a:t>facilitated transport.</a:t>
            </a:r>
            <a:endParaRPr b="1" sz="1800">
              <a:solidFill>
                <a:schemeClr val="dk1"/>
              </a:solidFill>
              <a:highlight>
                <a:srgbClr val="D9EAD3"/>
              </a:highlight>
              <a:latin typeface="Merriweather"/>
              <a:ea typeface="Merriweather"/>
              <a:cs typeface="Merriweather"/>
              <a:sym typeface="Merriweather"/>
            </a:endParaRPr>
          </a:p>
          <a:p>
            <a:pPr indent="0" lvl="0" marL="0" rtl="0" algn="l">
              <a:spcBef>
                <a:spcPts val="1200"/>
              </a:spcBef>
              <a:spcAft>
                <a:spcPts val="0"/>
              </a:spcAft>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solidFill>
                <a:schemeClr val="dk1"/>
              </a:solidFill>
              <a:latin typeface="Merriweather"/>
              <a:ea typeface="Merriweather"/>
              <a:cs typeface="Merriweather"/>
              <a:sym typeface="Merriweather"/>
            </a:endParaRPr>
          </a:p>
        </p:txBody>
      </p:sp>
      <p:sp>
        <p:nvSpPr>
          <p:cNvPr id="185" name="Google Shape;185;p17"/>
          <p:cNvSpPr/>
          <p:nvPr/>
        </p:nvSpPr>
        <p:spPr>
          <a:xfrm>
            <a:off x="3072975" y="1070225"/>
            <a:ext cx="7119900" cy="11499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Oswald"/>
                <a:ea typeface="Oswald"/>
                <a:cs typeface="Oswald"/>
                <a:sym typeface="Oswald"/>
              </a:rPr>
              <a:t>Digestion and absorption of :</a:t>
            </a:r>
            <a:endParaRPr sz="3600">
              <a:solidFill>
                <a:srgbClr val="6AA84F"/>
              </a:solidFill>
              <a:latin typeface="Oswald"/>
              <a:ea typeface="Oswald"/>
              <a:cs typeface="Oswald"/>
              <a:sym typeface="Oswald"/>
            </a:endParaRPr>
          </a:p>
        </p:txBody>
      </p:sp>
      <p:sp>
        <p:nvSpPr>
          <p:cNvPr id="186" name="Google Shape;186;p17"/>
          <p:cNvSpPr/>
          <p:nvPr/>
        </p:nvSpPr>
        <p:spPr>
          <a:xfrm>
            <a:off x="742125" y="2586000"/>
            <a:ext cx="3488700" cy="14832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274E13"/>
                </a:solidFill>
                <a:latin typeface="Merriweather"/>
                <a:ea typeface="Merriweather"/>
                <a:cs typeface="Merriweather"/>
                <a:sym typeface="Merriweather"/>
              </a:rPr>
              <a:t>Carbohydrates</a:t>
            </a:r>
            <a:endParaRPr sz="3000">
              <a:solidFill>
                <a:srgbClr val="274E13"/>
              </a:solidFill>
              <a:latin typeface="Merriweather"/>
              <a:ea typeface="Merriweather"/>
              <a:cs typeface="Merriweather"/>
              <a:sym typeface="Merriweather"/>
            </a:endParaRPr>
          </a:p>
        </p:txBody>
      </p:sp>
      <p:sp>
        <p:nvSpPr>
          <p:cNvPr id="187" name="Google Shape;187;p17"/>
          <p:cNvSpPr/>
          <p:nvPr/>
        </p:nvSpPr>
        <p:spPr>
          <a:xfrm>
            <a:off x="4933125" y="2586000"/>
            <a:ext cx="3488700" cy="14832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Merriweather"/>
                <a:ea typeface="Merriweather"/>
                <a:cs typeface="Merriweather"/>
                <a:sym typeface="Merriweather"/>
              </a:rPr>
              <a:t>P</a:t>
            </a:r>
            <a:r>
              <a:rPr lang="en" sz="3600">
                <a:solidFill>
                  <a:srgbClr val="6AA84F"/>
                </a:solidFill>
                <a:latin typeface="Merriweather"/>
                <a:ea typeface="Merriweather"/>
                <a:cs typeface="Merriweather"/>
                <a:sym typeface="Merriweather"/>
              </a:rPr>
              <a:t>rotein</a:t>
            </a:r>
            <a:endParaRPr sz="3600">
              <a:solidFill>
                <a:srgbClr val="6AA84F"/>
              </a:solidFill>
              <a:latin typeface="Merriweather"/>
              <a:ea typeface="Merriweather"/>
              <a:cs typeface="Merriweather"/>
              <a:sym typeface="Merriweather"/>
            </a:endParaRPr>
          </a:p>
        </p:txBody>
      </p:sp>
      <p:sp>
        <p:nvSpPr>
          <p:cNvPr id="188" name="Google Shape;188;p17"/>
          <p:cNvSpPr/>
          <p:nvPr/>
        </p:nvSpPr>
        <p:spPr>
          <a:xfrm>
            <a:off x="9047925" y="2586000"/>
            <a:ext cx="3488700" cy="1483200"/>
          </a:xfrm>
          <a:prstGeom prst="roundRect">
            <a:avLst>
              <a:gd fmla="val 16667" name="adj"/>
            </a:avLst>
          </a:prstGeom>
          <a:solidFill>
            <a:srgbClr val="D9EAD3"/>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74E13"/>
                </a:solidFill>
                <a:latin typeface="Merriweather"/>
                <a:ea typeface="Merriweather"/>
                <a:cs typeface="Merriweather"/>
                <a:sym typeface="Merriweather"/>
              </a:rPr>
              <a:t>F</a:t>
            </a:r>
            <a:r>
              <a:rPr lang="en" sz="3600">
                <a:solidFill>
                  <a:srgbClr val="274E13"/>
                </a:solidFill>
                <a:latin typeface="Merriweather"/>
                <a:ea typeface="Merriweather"/>
                <a:cs typeface="Merriweather"/>
                <a:sym typeface="Merriweather"/>
              </a:rPr>
              <a:t>ats</a:t>
            </a:r>
            <a:endParaRPr sz="3600">
              <a:solidFill>
                <a:srgbClr val="274E13"/>
              </a:solidFill>
              <a:latin typeface="Merriweather"/>
              <a:ea typeface="Merriweather"/>
              <a:cs typeface="Merriweather"/>
              <a:sym typeface="Merriweather"/>
            </a:endParaRPr>
          </a:p>
        </p:txBody>
      </p:sp>
      <p:cxnSp>
        <p:nvCxnSpPr>
          <p:cNvPr id="189" name="Google Shape;189;p17"/>
          <p:cNvCxnSpPr>
            <a:stCxn id="187" idx="2"/>
            <a:endCxn id="184" idx="0"/>
          </p:cNvCxnSpPr>
          <p:nvPr/>
        </p:nvCxnSpPr>
        <p:spPr>
          <a:xfrm flipH="1" rot="-5400000">
            <a:off x="6521625" y="4225050"/>
            <a:ext cx="564000" cy="252300"/>
          </a:xfrm>
          <a:prstGeom prst="curvedConnector3">
            <a:avLst>
              <a:gd fmla="val 50000" name="adj1"/>
            </a:avLst>
          </a:prstGeom>
          <a:noFill/>
          <a:ln cap="flat" cmpd="sng" w="28575">
            <a:solidFill>
              <a:srgbClr val="D9EAD3"/>
            </a:solidFill>
            <a:prstDash val="dashDot"/>
            <a:round/>
            <a:headEnd len="med" w="med" type="none"/>
            <a:tailEnd len="med" w="med" type="none"/>
          </a:ln>
        </p:spPr>
      </p:cxnSp>
      <p:pic>
        <p:nvPicPr>
          <p:cNvPr id="190" name="Google Shape;190;p17"/>
          <p:cNvPicPr preferRelativeResize="0"/>
          <p:nvPr/>
        </p:nvPicPr>
        <p:blipFill rotWithShape="1">
          <a:blip r:embed="rId3">
            <a:alphaModFix/>
          </a:blip>
          <a:srcRect b="16794" l="12316" r="44572" t="28854"/>
          <a:stretch/>
        </p:blipFill>
        <p:spPr>
          <a:xfrm>
            <a:off x="11409325" y="8516800"/>
            <a:ext cx="2109925" cy="2497726"/>
          </a:xfrm>
          <a:prstGeom prst="rect">
            <a:avLst/>
          </a:prstGeom>
          <a:noFill/>
          <a:ln>
            <a:noFill/>
          </a:ln>
        </p:spPr>
      </p:pic>
      <p:pic>
        <p:nvPicPr>
          <p:cNvPr id="191" name="Google Shape;191;p17"/>
          <p:cNvPicPr preferRelativeResize="0"/>
          <p:nvPr/>
        </p:nvPicPr>
        <p:blipFill rotWithShape="1">
          <a:blip r:embed="rId4">
            <a:alphaModFix/>
          </a:blip>
          <a:srcRect b="22662" l="22520" r="35783" t="41949"/>
          <a:stretch/>
        </p:blipFill>
        <p:spPr>
          <a:xfrm>
            <a:off x="11231750" y="13832575"/>
            <a:ext cx="2563199" cy="2153426"/>
          </a:xfrm>
          <a:prstGeom prst="rect">
            <a:avLst/>
          </a:prstGeom>
          <a:noFill/>
          <a:ln>
            <a:noFill/>
          </a:ln>
        </p:spPr>
      </p:pic>
      <p:sp>
        <p:nvSpPr>
          <p:cNvPr id="192" name="Google Shape;192;p17"/>
          <p:cNvSpPr/>
          <p:nvPr/>
        </p:nvSpPr>
        <p:spPr>
          <a:xfrm>
            <a:off x="539100" y="189619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3" name="Google Shape;193;p17"/>
          <p:cNvSpPr/>
          <p:nvPr/>
        </p:nvSpPr>
        <p:spPr>
          <a:xfrm>
            <a:off x="-6000" y="18961888"/>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4" name="Google Shape;194;p17"/>
          <p:cNvSpPr txBox="1"/>
          <p:nvPr/>
        </p:nvSpPr>
        <p:spPr>
          <a:xfrm>
            <a:off x="624800" y="18907513"/>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95" name="Google Shape;195;p17"/>
          <p:cNvSpPr txBox="1"/>
          <p:nvPr/>
        </p:nvSpPr>
        <p:spPr>
          <a:xfrm>
            <a:off x="-110400" y="19486100"/>
            <a:ext cx="14228100" cy="433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Merriweather"/>
              <a:buAutoNum type="arabicPeriod"/>
            </a:pPr>
            <a:r>
              <a:rPr lang="en" sz="1300">
                <a:solidFill>
                  <a:schemeClr val="dk1"/>
                </a:solidFill>
                <a:latin typeface="Merriweather"/>
                <a:ea typeface="Merriweather"/>
                <a:cs typeface="Merriweather"/>
                <a:sym typeface="Merriweather"/>
              </a:rPr>
              <a:t>Only L-amino acids are manufactured in cells and incorporated into proteins. Some D-amino acids are found in the cell walls of bacteria, but not in bacterial proteins</a:t>
            </a:r>
            <a:endParaRPr/>
          </a:p>
        </p:txBody>
      </p:sp>
      <p:sp>
        <p:nvSpPr>
          <p:cNvPr id="196" name="Google Shape;196;p17"/>
          <p:cNvSpPr txBox="1"/>
          <p:nvPr/>
        </p:nvSpPr>
        <p:spPr>
          <a:xfrm rot="-854">
            <a:off x="11836850" y="10741875"/>
            <a:ext cx="1207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5-7</a:t>
            </a:r>
            <a:endParaRPr sz="1000">
              <a:highlight>
                <a:srgbClr val="FFFFFF"/>
              </a:highlight>
              <a:latin typeface="Merriweather"/>
              <a:ea typeface="Merriweather"/>
              <a:cs typeface="Merriweather"/>
              <a:sym typeface="Merriweather"/>
            </a:endParaRPr>
          </a:p>
        </p:txBody>
      </p:sp>
      <p:sp>
        <p:nvSpPr>
          <p:cNvPr id="197" name="Google Shape;197;p17"/>
          <p:cNvSpPr txBox="1"/>
          <p:nvPr/>
        </p:nvSpPr>
        <p:spPr>
          <a:xfrm rot="-854">
            <a:off x="11950450" y="15765212"/>
            <a:ext cx="1207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5-8</a:t>
            </a:r>
            <a:endParaRPr sz="1000">
              <a:highlight>
                <a:srgbClr val="FFFFFF"/>
              </a:highlight>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18"/>
          <p:cNvSpPr/>
          <p:nvPr/>
        </p:nvSpPr>
        <p:spPr>
          <a:xfrm>
            <a:off x="0" y="199931"/>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3" name="Google Shape;203;p18"/>
          <p:cNvSpPr/>
          <p:nvPr/>
        </p:nvSpPr>
        <p:spPr>
          <a:xfrm>
            <a:off x="656616" y="199976"/>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4" name="Google Shape;204;p18"/>
          <p:cNvSpPr txBox="1"/>
          <p:nvPr/>
        </p:nvSpPr>
        <p:spPr>
          <a:xfrm>
            <a:off x="11409324" y="189590"/>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205" name="Google Shape;205;p18"/>
          <p:cNvSpPr txBox="1"/>
          <p:nvPr/>
        </p:nvSpPr>
        <p:spPr>
          <a:xfrm>
            <a:off x="188014" y="151066"/>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206" name="Google Shape;206;p18"/>
          <p:cNvSpPr txBox="1"/>
          <p:nvPr/>
        </p:nvSpPr>
        <p:spPr>
          <a:xfrm>
            <a:off x="929925" y="151064"/>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207" name="Google Shape;207;p18"/>
          <p:cNvSpPr/>
          <p:nvPr/>
        </p:nvSpPr>
        <p:spPr>
          <a:xfrm>
            <a:off x="70775" y="4404600"/>
            <a:ext cx="13717800" cy="15152100"/>
          </a:xfrm>
          <a:prstGeom prst="roundRect">
            <a:avLst>
              <a:gd fmla="val 16667" name="adj"/>
            </a:avLst>
          </a:prstGeom>
          <a:no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6AA84F"/>
                </a:solidFill>
                <a:latin typeface="Oswald"/>
                <a:ea typeface="Oswald"/>
                <a:cs typeface="Oswald"/>
                <a:sym typeface="Oswald"/>
              </a:rPr>
              <a:t> </a:t>
            </a:r>
            <a:endParaRPr sz="3600">
              <a:solidFill>
                <a:srgbClr val="6AA84F"/>
              </a:solidFill>
              <a:latin typeface="Oswald"/>
              <a:ea typeface="Oswald"/>
              <a:cs typeface="Oswald"/>
              <a:sym typeface="Oswald"/>
            </a:endParaRPr>
          </a:p>
          <a:p>
            <a:pPr indent="-457200" lvl="0" marL="457200" rtl="0" algn="l">
              <a:spcBef>
                <a:spcPts val="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Digestion of -</a:t>
            </a:r>
            <a:r>
              <a:rPr lang="en" sz="3600">
                <a:solidFill>
                  <a:srgbClr val="38761D"/>
                </a:solidFill>
                <a:highlight>
                  <a:srgbClr val="D9EAD3"/>
                </a:highlight>
                <a:latin typeface="Oswald"/>
                <a:ea typeface="Oswald"/>
                <a:cs typeface="Oswald"/>
                <a:sym typeface="Oswald"/>
              </a:rPr>
              <a:t>Fat</a:t>
            </a:r>
            <a:r>
              <a:rPr lang="en" sz="3600">
                <a:solidFill>
                  <a:srgbClr val="6AA84F"/>
                </a:solidFill>
                <a:highlight>
                  <a:srgbClr val="D9EAD3"/>
                </a:highlight>
                <a:latin typeface="Oswald"/>
                <a:ea typeface="Oswald"/>
                <a:cs typeface="Oswald"/>
                <a:sym typeface="Oswald"/>
              </a:rPr>
              <a:t>:</a:t>
            </a:r>
            <a:endParaRPr sz="700">
              <a:solidFill>
                <a:srgbClr val="6AA84F"/>
              </a:solidFill>
              <a:highlight>
                <a:srgbClr val="D9EAD3"/>
              </a:highlight>
              <a:latin typeface="Oswald"/>
              <a:ea typeface="Oswald"/>
              <a:cs typeface="Oswald"/>
              <a:sym typeface="Oswald"/>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Bile salts and lecithin in the bile help fat digestion by </a:t>
            </a:r>
            <a:r>
              <a:rPr lang="en" sz="1800" u="sng">
                <a:solidFill>
                  <a:schemeClr val="dk1"/>
                </a:solidFill>
                <a:highlight>
                  <a:schemeClr val="lt1"/>
                </a:highlight>
                <a:latin typeface="Merriweather"/>
                <a:ea typeface="Merriweather"/>
                <a:cs typeface="Merriweather"/>
                <a:sym typeface="Merriweather"/>
              </a:rPr>
              <a:t>make the fat globules</a:t>
            </a:r>
            <a:r>
              <a:rPr lang="en" sz="1800">
                <a:solidFill>
                  <a:schemeClr val="dk1"/>
                </a:solidFill>
                <a:highlight>
                  <a:schemeClr val="lt1"/>
                </a:highlight>
                <a:latin typeface="Merriweather"/>
                <a:ea typeface="Merriweather"/>
                <a:cs typeface="Merriweather"/>
                <a:sym typeface="Merriweather"/>
              </a:rPr>
              <a:t> readily fragmentable with the water in</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 the small intestine (emulsification of fat)---&gt;Bile salts break the fat globules into very small sizes, so that the</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 water-soluble digestive enzymes can act on the globule surfaces.</a:t>
            </a:r>
            <a:endParaRPr sz="1800">
              <a:solidFill>
                <a:schemeClr val="dk1"/>
              </a:solidFill>
              <a:highlight>
                <a:schemeClr val="lt1"/>
              </a:highlight>
              <a:latin typeface="Merriweather"/>
              <a:ea typeface="Merriweather"/>
              <a:cs typeface="Merriweather"/>
              <a:sym typeface="Merriweather"/>
            </a:endParaRPr>
          </a:p>
          <a:p>
            <a:pPr indent="-342900" lvl="0" marL="457200" rtl="0" algn="l">
              <a:lnSpc>
                <a:spcPct val="115000"/>
              </a:lnSpc>
              <a:spcBef>
                <a:spcPts val="0"/>
              </a:spcBef>
              <a:spcAft>
                <a:spcPts val="0"/>
              </a:spcAft>
              <a:buClr>
                <a:schemeClr val="dk1"/>
              </a:buClr>
              <a:buSzPts val="1800"/>
              <a:buFont typeface="Merriweather"/>
              <a:buChar char="★"/>
            </a:pPr>
            <a:r>
              <a:rPr lang="en" sz="1800">
                <a:solidFill>
                  <a:srgbClr val="674EA7"/>
                </a:solidFill>
                <a:latin typeface="Merriweather"/>
                <a:ea typeface="Merriweather"/>
                <a:cs typeface="Merriweather"/>
                <a:sym typeface="Merriweather"/>
              </a:rPr>
              <a:t>All fat digestion occurs in the small intestine</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a:solidFill>
                <a:schemeClr val="dk1"/>
              </a:solidFill>
              <a:highlight>
                <a:schemeClr val="lt1"/>
              </a:highlight>
              <a:latin typeface="Merriweather"/>
              <a:ea typeface="Merriweather"/>
              <a:cs typeface="Merriweather"/>
              <a:sym typeface="Merriweather"/>
            </a:endParaRPr>
          </a:p>
          <a:p>
            <a:pPr indent="-457200" lvl="0" marL="457200" rtl="0" algn="l">
              <a:spcBef>
                <a:spcPts val="1200"/>
              </a:spcBef>
              <a:spcAft>
                <a:spcPts val="0"/>
              </a:spcAft>
              <a:buClr>
                <a:srgbClr val="D9D2E9"/>
              </a:buClr>
              <a:buSzPts val="3600"/>
              <a:buFont typeface="Oswald"/>
              <a:buChar char="➔"/>
            </a:pPr>
            <a:r>
              <a:rPr lang="en" sz="3600">
                <a:solidFill>
                  <a:srgbClr val="674EA7"/>
                </a:solidFill>
                <a:latin typeface="Oswald"/>
                <a:ea typeface="Oswald"/>
                <a:cs typeface="Oswald"/>
                <a:sym typeface="Oswald"/>
              </a:rPr>
              <a:t>Digestion of</a:t>
            </a:r>
            <a:r>
              <a:rPr lang="en" sz="3600">
                <a:solidFill>
                  <a:schemeClr val="dk1"/>
                </a:solidFill>
                <a:latin typeface="Oswald"/>
                <a:ea typeface="Oswald"/>
                <a:cs typeface="Oswald"/>
                <a:sym typeface="Oswald"/>
              </a:rPr>
              <a:t> </a:t>
            </a:r>
            <a:r>
              <a:rPr lang="en" sz="3600">
                <a:solidFill>
                  <a:srgbClr val="351C75"/>
                </a:solidFill>
                <a:highlight>
                  <a:srgbClr val="D9D2E9"/>
                </a:highlight>
                <a:latin typeface="Oswald"/>
                <a:ea typeface="Oswald"/>
                <a:cs typeface="Oswald"/>
                <a:sym typeface="Oswald"/>
              </a:rPr>
              <a:t>triglycerides</a:t>
            </a:r>
            <a:r>
              <a:rPr lang="en" sz="3600">
                <a:solidFill>
                  <a:schemeClr val="dk1"/>
                </a:solidFill>
                <a:highlight>
                  <a:srgbClr val="D9D2E9"/>
                </a:highlight>
                <a:latin typeface="Oswald"/>
                <a:ea typeface="Oswald"/>
                <a:cs typeface="Oswald"/>
                <a:sym typeface="Oswald"/>
              </a:rPr>
              <a:t>:</a:t>
            </a:r>
            <a:endParaRPr>
              <a:solidFill>
                <a:schemeClr val="dk1"/>
              </a:solidFill>
              <a:highlight>
                <a:schemeClr val="lt1"/>
              </a:highlight>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sz="1800">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chemeClr val="dk1"/>
                </a:solidFill>
                <a:latin typeface="Merriweather"/>
                <a:ea typeface="Merriweather"/>
                <a:cs typeface="Merriweather"/>
                <a:sym typeface="Merriweather"/>
              </a:rPr>
              <a:t>The most important enzyme for digestion of the triglycerides is </a:t>
            </a:r>
            <a:r>
              <a:rPr b="1" lang="en" sz="1800">
                <a:solidFill>
                  <a:schemeClr val="dk1"/>
                </a:solidFill>
                <a:highlight>
                  <a:srgbClr val="D9D2E9"/>
                </a:highlight>
                <a:latin typeface="Merriweather"/>
                <a:ea typeface="Merriweather"/>
                <a:cs typeface="Merriweather"/>
                <a:sym typeface="Merriweather"/>
              </a:rPr>
              <a:t>pancreatic lipase</a:t>
            </a:r>
            <a:r>
              <a:rPr lang="en" sz="1800">
                <a:solidFill>
                  <a:srgbClr val="674EA7"/>
                </a:solidFill>
                <a:latin typeface="Merriweather"/>
                <a:ea typeface="Merriweather"/>
                <a:cs typeface="Merriweather"/>
                <a:sym typeface="Merriweather"/>
              </a:rPr>
              <a:t> for splitting neutral fats into glycerol and fatty acids. </a:t>
            </a:r>
            <a:endParaRPr sz="1800">
              <a:solidFill>
                <a:srgbClr val="674EA7"/>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chemeClr val="dk1"/>
                </a:solidFill>
                <a:latin typeface="Merriweather"/>
                <a:ea typeface="Merriweather"/>
                <a:cs typeface="Merriweather"/>
                <a:sym typeface="Merriweather"/>
              </a:rPr>
              <a:t>Reduction in pancreatic secretion leads to Steatorrhea.</a:t>
            </a:r>
            <a:endParaRPr sz="1800">
              <a:solidFill>
                <a:schemeClr val="dk1"/>
              </a:solidFill>
              <a:latin typeface="Merriweather"/>
              <a:ea typeface="Merriweather"/>
              <a:cs typeface="Merriweather"/>
              <a:sym typeface="Merriweather"/>
            </a:endParaRPr>
          </a:p>
          <a:p>
            <a:pPr indent="-342900" lvl="0" marL="457200" rtl="0" algn="l">
              <a:spcBef>
                <a:spcPts val="0"/>
              </a:spcBef>
              <a:spcAft>
                <a:spcPts val="0"/>
              </a:spcAft>
              <a:buClr>
                <a:srgbClr val="D9D2E9"/>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Less than 10 % of triglycerides is digested in the stomach by lingual lipase.</a:t>
            </a:r>
            <a:endParaRPr sz="18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sz="1800">
              <a:solidFill>
                <a:schemeClr val="dk1"/>
              </a:solidFill>
              <a:highlight>
                <a:schemeClr val="lt1"/>
              </a:highlight>
              <a:latin typeface="Merriweather"/>
              <a:ea typeface="Merriweather"/>
              <a:cs typeface="Merriweather"/>
              <a:sym typeface="Merriweather"/>
            </a:endParaRPr>
          </a:p>
          <a:p>
            <a:pPr indent="-457200" lvl="0" marL="457200" rtl="0" algn="l">
              <a:spcBef>
                <a:spcPts val="1200"/>
              </a:spcBef>
              <a:spcAft>
                <a:spcPts val="0"/>
              </a:spcAft>
              <a:buClr>
                <a:srgbClr val="D9EAD3"/>
              </a:buClr>
              <a:buSzPts val="3600"/>
              <a:buFont typeface="Oswald"/>
              <a:buChar char="➔"/>
            </a:pPr>
            <a:r>
              <a:rPr lang="en" sz="3600">
                <a:solidFill>
                  <a:srgbClr val="6AA84F"/>
                </a:solidFill>
                <a:latin typeface="Oswald"/>
                <a:ea typeface="Oswald"/>
                <a:cs typeface="Oswald"/>
                <a:sym typeface="Oswald"/>
              </a:rPr>
              <a:t>Absorption of -</a:t>
            </a:r>
            <a:r>
              <a:rPr lang="en" sz="3600">
                <a:solidFill>
                  <a:srgbClr val="38761D"/>
                </a:solidFill>
                <a:highlight>
                  <a:srgbClr val="D9EAD3"/>
                </a:highlight>
                <a:latin typeface="Oswald"/>
                <a:ea typeface="Oswald"/>
                <a:cs typeface="Oswald"/>
                <a:sym typeface="Oswald"/>
              </a:rPr>
              <a:t>Fat</a:t>
            </a:r>
            <a:r>
              <a:rPr lang="en" sz="3600">
                <a:solidFill>
                  <a:srgbClr val="6AA84F"/>
                </a:solidFill>
                <a:latin typeface="Oswald"/>
                <a:ea typeface="Oswald"/>
                <a:cs typeface="Oswald"/>
                <a:sym typeface="Oswald"/>
              </a:rPr>
              <a:t>:</a:t>
            </a:r>
            <a:endParaRPr sz="2400">
              <a:solidFill>
                <a:schemeClr val="dk1"/>
              </a:solidFill>
              <a:highlight>
                <a:srgbClr val="B6D7A8"/>
              </a:highlight>
              <a:latin typeface="Oswald"/>
              <a:ea typeface="Oswald"/>
              <a:cs typeface="Oswald"/>
              <a:sym typeface="Oswald"/>
            </a:endParaRPr>
          </a:p>
          <a:p>
            <a:pPr indent="0" lvl="0" marL="0" rtl="0" algn="l">
              <a:spcBef>
                <a:spcPts val="0"/>
              </a:spcBef>
              <a:spcAft>
                <a:spcPts val="0"/>
              </a:spcAft>
              <a:buNone/>
            </a:pPr>
            <a:r>
              <a:t/>
            </a:r>
            <a:endParaRPr sz="1800">
              <a:solidFill>
                <a:schemeClr val="dk1"/>
              </a:solidFill>
              <a:latin typeface="Merriweather"/>
              <a:ea typeface="Merriweather"/>
              <a:cs typeface="Merriweather"/>
              <a:sym typeface="Merriweather"/>
            </a:endParaRPr>
          </a:p>
          <a:p>
            <a:pPr indent="-342900" lvl="0" marL="457200" rtl="0" algn="l">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Bile salts have the ability to form micelles.</a:t>
            </a:r>
            <a:endParaRPr sz="1800">
              <a:solidFill>
                <a:schemeClr val="dk1"/>
              </a:solidFill>
              <a:highlight>
                <a:srgbClr val="B6D7A8"/>
              </a:highlight>
              <a:latin typeface="Merriweather"/>
              <a:ea typeface="Merriweather"/>
              <a:cs typeface="Merriweather"/>
              <a:sym typeface="Merriweather"/>
            </a:endParaRPr>
          </a:p>
          <a:p>
            <a:pPr indent="-342900" lvl="0" marL="457200" rtl="0" algn="l">
              <a:spcBef>
                <a:spcPts val="0"/>
              </a:spcBef>
              <a:spcAft>
                <a:spcPts val="0"/>
              </a:spcAft>
              <a:buClr>
                <a:schemeClr val="dk1"/>
              </a:buClr>
              <a:buSzPts val="1800"/>
              <a:buFont typeface="Merriweather"/>
              <a:buChar char="★"/>
            </a:pPr>
            <a:r>
              <a:rPr lang="en" sz="1800">
                <a:solidFill>
                  <a:schemeClr val="dk1"/>
                </a:solidFill>
                <a:highlight>
                  <a:schemeClr val="lt1"/>
                </a:highlight>
                <a:latin typeface="Merriweather"/>
                <a:ea typeface="Merriweather"/>
                <a:cs typeface="Merriweather"/>
                <a:sym typeface="Merriweather"/>
              </a:rPr>
              <a:t>Bile salt &amp; lecithin are </a:t>
            </a:r>
            <a:r>
              <a:rPr lang="en" sz="1800">
                <a:solidFill>
                  <a:schemeClr val="dk1"/>
                </a:solidFill>
                <a:highlight>
                  <a:srgbClr val="D9EAD3"/>
                </a:highlight>
                <a:latin typeface="Merriweather"/>
                <a:ea typeface="Merriweather"/>
                <a:cs typeface="Merriweather"/>
                <a:sym typeface="Merriweather"/>
              </a:rPr>
              <a:t>amphipathic molecules</a:t>
            </a:r>
            <a:r>
              <a:rPr lang="en" sz="1800">
                <a:solidFill>
                  <a:schemeClr val="dk1"/>
                </a:solidFill>
                <a:highlight>
                  <a:schemeClr val="lt1"/>
                </a:highlight>
                <a:latin typeface="Merriweather"/>
                <a:ea typeface="Merriweather"/>
                <a:cs typeface="Merriweather"/>
                <a:sym typeface="Merriweather"/>
              </a:rPr>
              <a:t>, each composed of a </a:t>
            </a:r>
            <a:r>
              <a:rPr lang="en" sz="1800">
                <a:solidFill>
                  <a:schemeClr val="dk1"/>
                </a:solidFill>
                <a:highlight>
                  <a:srgbClr val="D9EAD3"/>
                </a:highlight>
                <a:latin typeface="Merriweather"/>
                <a:ea typeface="Merriweather"/>
                <a:cs typeface="Merriweather"/>
                <a:sym typeface="Merriweather"/>
              </a:rPr>
              <a:t>sterol nucleus (fat-soluble)</a:t>
            </a:r>
            <a:r>
              <a:rPr lang="en" sz="1800">
                <a:solidFill>
                  <a:schemeClr val="dk1"/>
                </a:solidFill>
                <a:highlight>
                  <a:schemeClr val="lt1"/>
                </a:highlight>
                <a:latin typeface="Merriweather"/>
                <a:ea typeface="Merriweather"/>
                <a:cs typeface="Merriweather"/>
                <a:sym typeface="Merriweather"/>
              </a:rPr>
              <a:t> and </a:t>
            </a:r>
            <a:r>
              <a:rPr lang="en" sz="1800">
                <a:solidFill>
                  <a:schemeClr val="dk1"/>
                </a:solidFill>
                <a:highlight>
                  <a:srgbClr val="D9EAD3"/>
                </a:highlight>
                <a:latin typeface="Merriweather"/>
                <a:ea typeface="Merriweather"/>
                <a:cs typeface="Merriweather"/>
                <a:sym typeface="Merriweather"/>
              </a:rPr>
              <a:t>a polar group(water-soluble).</a:t>
            </a:r>
            <a:r>
              <a:rPr lang="en" sz="1800">
                <a:solidFill>
                  <a:schemeClr val="dk1"/>
                </a:solidFill>
                <a:highlight>
                  <a:schemeClr val="lt1"/>
                </a:highlight>
                <a:latin typeface="Merriweather"/>
                <a:ea typeface="Merriweather"/>
                <a:cs typeface="Merriweather"/>
                <a:sym typeface="Merriweather"/>
              </a:rPr>
              <a:t> </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1200"/>
              </a:spcBef>
              <a:spcAft>
                <a:spcPts val="0"/>
              </a:spcAft>
              <a:buNone/>
            </a:pPr>
            <a:r>
              <a:rPr lang="en" sz="1800">
                <a:solidFill>
                  <a:schemeClr val="dk1"/>
                </a:solidFill>
                <a:highlight>
                  <a:schemeClr val="lt1"/>
                </a:highlight>
                <a:latin typeface="Merriweather"/>
                <a:ea typeface="Merriweather"/>
                <a:cs typeface="Merriweather"/>
                <a:sym typeface="Merriweather"/>
              </a:rPr>
              <a:t>The polar parts are (-ve) charged</a:t>
            </a:r>
            <a:r>
              <a:rPr lang="en" sz="1800">
                <a:solidFill>
                  <a:srgbClr val="674EA7"/>
                </a:solidFill>
                <a:highlight>
                  <a:schemeClr val="lt1"/>
                </a:highlight>
                <a:latin typeface="Merriweather"/>
                <a:ea typeface="Merriweather"/>
                <a:cs typeface="Merriweather"/>
                <a:sym typeface="Merriweather"/>
              </a:rPr>
              <a:t>-the points where ionization occurs in water-</a:t>
            </a:r>
            <a:r>
              <a:rPr lang="en" sz="1800">
                <a:solidFill>
                  <a:schemeClr val="dk1"/>
                </a:solidFill>
                <a:highlight>
                  <a:schemeClr val="lt1"/>
                </a:highlight>
                <a:latin typeface="Merriweather"/>
                <a:ea typeface="Merriweather"/>
                <a:cs typeface="Merriweather"/>
                <a:sym typeface="Merriweather"/>
              </a:rPr>
              <a:t>, they allow the entire micelle globule to dissolve in the water of the digestive fluids. </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1200"/>
              </a:spcBef>
              <a:spcAft>
                <a:spcPts val="0"/>
              </a:spcAft>
              <a:buNone/>
            </a:pPr>
            <a:r>
              <a:rPr lang="en" sz="1800">
                <a:solidFill>
                  <a:schemeClr val="dk1"/>
                </a:solidFill>
                <a:highlight>
                  <a:schemeClr val="lt1"/>
                </a:highlight>
                <a:latin typeface="Merriweather"/>
                <a:ea typeface="Merriweather"/>
                <a:cs typeface="Merriweather"/>
                <a:sym typeface="Merriweather"/>
              </a:rPr>
              <a:t>Micelles are small spherical, cylindrical globules </a:t>
            </a:r>
            <a:r>
              <a:rPr lang="en" sz="1800">
                <a:solidFill>
                  <a:schemeClr val="dk1"/>
                </a:solidFill>
                <a:latin typeface="Merriweather"/>
                <a:ea typeface="Merriweather"/>
                <a:cs typeface="Merriweather"/>
                <a:sym typeface="Merriweather"/>
              </a:rPr>
              <a:t>3 to 6 nm in diameter </a:t>
            </a:r>
            <a:r>
              <a:rPr lang="en" sz="1800">
                <a:solidFill>
                  <a:schemeClr val="dk1"/>
                </a:solidFill>
                <a:highlight>
                  <a:schemeClr val="lt1"/>
                </a:highlight>
                <a:latin typeface="Merriweather"/>
                <a:ea typeface="Merriweather"/>
                <a:cs typeface="Merriweather"/>
                <a:sym typeface="Merriweather"/>
              </a:rPr>
              <a:t>composed of 20 to 40 molecules of bile salts , Which carry Fatty acids(FA) &amp; monoglycerides(MG) to the luminal borders of the intestinal epithelial cells.</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1200"/>
              </a:spcBef>
              <a:spcAft>
                <a:spcPts val="0"/>
              </a:spcAft>
              <a:buNone/>
            </a:pPr>
            <a:r>
              <a:rPr lang="en" sz="1800">
                <a:solidFill>
                  <a:schemeClr val="dk1"/>
                </a:solidFill>
                <a:highlight>
                  <a:srgbClr val="D9EAD3"/>
                </a:highlight>
                <a:latin typeface="Merriweather"/>
                <a:ea typeface="Merriweather"/>
                <a:cs typeface="Merriweather"/>
                <a:sym typeface="Merriweather"/>
              </a:rPr>
              <a:t>Long chain </a:t>
            </a:r>
            <a:r>
              <a:rPr lang="en" sz="1700">
                <a:solidFill>
                  <a:schemeClr val="dk1"/>
                </a:solidFill>
                <a:highlight>
                  <a:srgbClr val="D9EAD3"/>
                </a:highlight>
                <a:latin typeface="Merriweather"/>
                <a:ea typeface="Merriweather"/>
                <a:cs typeface="Merriweather"/>
                <a:sym typeface="Merriweather"/>
              </a:rPr>
              <a:t>Fatty acids (FA)</a:t>
            </a:r>
            <a:r>
              <a:rPr lang="en" sz="1700">
                <a:solidFill>
                  <a:schemeClr val="dk1"/>
                </a:solidFill>
                <a:highlight>
                  <a:schemeClr val="lt1"/>
                </a:highlight>
                <a:latin typeface="Merriweather"/>
                <a:ea typeface="Merriweather"/>
                <a:cs typeface="Merriweather"/>
                <a:sym typeface="Merriweather"/>
              </a:rPr>
              <a:t> &amp; </a:t>
            </a:r>
            <a:r>
              <a:rPr lang="en" sz="1700">
                <a:solidFill>
                  <a:schemeClr val="dk1"/>
                </a:solidFill>
                <a:highlight>
                  <a:srgbClr val="D9EAD3"/>
                </a:highlight>
                <a:latin typeface="Merriweather"/>
                <a:ea typeface="Merriweather"/>
                <a:cs typeface="Merriweather"/>
                <a:sym typeface="Merriweather"/>
              </a:rPr>
              <a:t>monoglycerides (MG)</a:t>
            </a:r>
            <a:r>
              <a:rPr lang="en" sz="1800">
                <a:solidFill>
                  <a:schemeClr val="dk1"/>
                </a:solidFill>
                <a:highlight>
                  <a:schemeClr val="lt1"/>
                </a:highlight>
                <a:latin typeface="Merriweather"/>
                <a:ea typeface="Merriweather"/>
                <a:cs typeface="Merriweather"/>
                <a:sym typeface="Merriweather"/>
              </a:rPr>
              <a:t>, </a:t>
            </a:r>
            <a:r>
              <a:rPr lang="en" sz="1800">
                <a:solidFill>
                  <a:schemeClr val="dk1"/>
                </a:solidFill>
                <a:highlight>
                  <a:srgbClr val="D9EAD3"/>
                </a:highlight>
                <a:latin typeface="Merriweather"/>
                <a:ea typeface="Merriweather"/>
                <a:cs typeface="Merriweather"/>
                <a:sym typeface="Merriweather"/>
              </a:rPr>
              <a:t>cholesterol</a:t>
            </a:r>
            <a:r>
              <a:rPr lang="en" sz="1800">
                <a:solidFill>
                  <a:schemeClr val="dk1"/>
                </a:solidFill>
                <a:highlight>
                  <a:schemeClr val="lt1"/>
                </a:highlight>
                <a:latin typeface="Merriweather"/>
                <a:ea typeface="Merriweather"/>
                <a:cs typeface="Merriweather"/>
                <a:sym typeface="Merriweather"/>
              </a:rPr>
              <a:t> and </a:t>
            </a:r>
            <a:r>
              <a:rPr lang="en" sz="1800">
                <a:solidFill>
                  <a:schemeClr val="dk1"/>
                </a:solidFill>
                <a:highlight>
                  <a:srgbClr val="D9EAD3"/>
                </a:highlight>
                <a:latin typeface="Merriweather"/>
                <a:ea typeface="Merriweather"/>
                <a:cs typeface="Merriweather"/>
                <a:sym typeface="Merriweather"/>
              </a:rPr>
              <a:t>fat soluble vitamins</a:t>
            </a:r>
            <a:r>
              <a:rPr lang="en" sz="1800">
                <a:solidFill>
                  <a:schemeClr val="dk1"/>
                </a:solidFill>
                <a:highlight>
                  <a:schemeClr val="lt1"/>
                </a:highlight>
                <a:latin typeface="Merriweather"/>
                <a:ea typeface="Merriweather"/>
                <a:cs typeface="Merriweather"/>
                <a:sym typeface="Merriweather"/>
              </a:rPr>
              <a:t> are incorporated into the interior of the micelle.</a:t>
            </a:r>
            <a:endParaRPr sz="1800">
              <a:solidFill>
                <a:schemeClr val="dk1"/>
              </a:solidFill>
              <a:highlight>
                <a:schemeClr val="lt1"/>
              </a:highlight>
              <a:latin typeface="Merriweather"/>
              <a:ea typeface="Merriweather"/>
              <a:cs typeface="Merriweather"/>
              <a:sym typeface="Merriweather"/>
            </a:endParaRPr>
          </a:p>
          <a:p>
            <a:pPr indent="0" lvl="0" marL="0" rtl="0" algn="l">
              <a:spcBef>
                <a:spcPts val="1200"/>
              </a:spcBef>
              <a:spcAft>
                <a:spcPts val="0"/>
              </a:spcAft>
              <a:buNone/>
            </a:pPr>
            <a:r>
              <a:rPr lang="en" sz="1800">
                <a:solidFill>
                  <a:schemeClr val="dk1"/>
                </a:solidFill>
                <a:highlight>
                  <a:schemeClr val="lt1"/>
                </a:highlight>
                <a:latin typeface="Merriweather"/>
                <a:ea typeface="Merriweather"/>
                <a:cs typeface="Merriweather"/>
                <a:sym typeface="Merriweather"/>
              </a:rPr>
              <a:t>In the presence of micelles, about </a:t>
            </a:r>
            <a:r>
              <a:rPr lang="en" sz="1800">
                <a:solidFill>
                  <a:schemeClr val="dk1"/>
                </a:solidFill>
                <a:highlight>
                  <a:srgbClr val="D9D2E9"/>
                </a:highlight>
                <a:latin typeface="Merriweather"/>
                <a:ea typeface="Merriweather"/>
                <a:cs typeface="Merriweather"/>
                <a:sym typeface="Merriweather"/>
              </a:rPr>
              <a:t>97 %</a:t>
            </a:r>
            <a:r>
              <a:rPr lang="en" sz="1800">
                <a:solidFill>
                  <a:schemeClr val="dk1"/>
                </a:solidFill>
                <a:highlight>
                  <a:schemeClr val="lt1"/>
                </a:highlight>
                <a:latin typeface="Merriweather"/>
                <a:ea typeface="Merriweather"/>
                <a:cs typeface="Merriweather"/>
                <a:sym typeface="Merriweather"/>
              </a:rPr>
              <a:t> of the fat is absorbed in the small intestine. </a:t>
            </a:r>
            <a:r>
              <a:rPr lang="en" sz="1800">
                <a:solidFill>
                  <a:srgbClr val="674EA7"/>
                </a:solidFill>
                <a:highlight>
                  <a:schemeClr val="lt1"/>
                </a:highlight>
                <a:latin typeface="Merriweather"/>
                <a:ea typeface="Merriweather"/>
                <a:cs typeface="Merriweather"/>
                <a:sym typeface="Merriweather"/>
              </a:rPr>
              <a:t>in the absence of the bile micelles, only 40 to 50 % can be absorbed.</a:t>
            </a:r>
            <a:endParaRPr sz="1800">
              <a:solidFill>
                <a:srgbClr val="674EA7"/>
              </a:solidFill>
              <a:highlight>
                <a:schemeClr val="lt1"/>
              </a:highlight>
              <a:latin typeface="Merriweather"/>
              <a:ea typeface="Merriweather"/>
              <a:cs typeface="Merriweather"/>
              <a:sym typeface="Merriweather"/>
            </a:endParaRPr>
          </a:p>
          <a:p>
            <a:pPr indent="0" lvl="0" marL="0" rtl="0" algn="l">
              <a:spcBef>
                <a:spcPts val="1200"/>
              </a:spcBef>
              <a:spcAft>
                <a:spcPts val="0"/>
              </a:spcAft>
              <a:buNone/>
            </a:pPr>
            <a:r>
              <a:t/>
            </a:r>
            <a:endParaRPr sz="1100">
              <a:solidFill>
                <a:srgbClr val="674EA7"/>
              </a:solidFill>
              <a:highlight>
                <a:schemeClr val="lt1"/>
              </a:highlight>
              <a:latin typeface="Merriweather"/>
              <a:ea typeface="Merriweather"/>
              <a:cs typeface="Merriweather"/>
              <a:sym typeface="Merriweather"/>
            </a:endParaRPr>
          </a:p>
          <a:p>
            <a:pPr indent="0" lvl="0" marL="0" rtl="0" algn="l">
              <a:spcBef>
                <a:spcPts val="1200"/>
              </a:spcBef>
              <a:spcAft>
                <a:spcPts val="0"/>
              </a:spcAft>
              <a:buNone/>
            </a:pPr>
            <a:r>
              <a:t/>
            </a:r>
            <a:endParaRPr sz="1100">
              <a:solidFill>
                <a:srgbClr val="674EA7"/>
              </a:solidFill>
              <a:highlight>
                <a:schemeClr val="lt1"/>
              </a:highlight>
              <a:latin typeface="Merriweather"/>
              <a:ea typeface="Merriweather"/>
              <a:cs typeface="Merriweather"/>
              <a:sym typeface="Merriweather"/>
            </a:endParaRPr>
          </a:p>
          <a:p>
            <a:pPr indent="-457200" lvl="0" marL="457200" rtl="0" algn="l">
              <a:spcBef>
                <a:spcPts val="1200"/>
              </a:spcBef>
              <a:spcAft>
                <a:spcPts val="0"/>
              </a:spcAft>
              <a:buClr>
                <a:srgbClr val="A2C4C9"/>
              </a:buClr>
              <a:buSzPts val="3600"/>
              <a:buFont typeface="Oswald"/>
              <a:buChar char="➔"/>
            </a:pPr>
            <a:r>
              <a:rPr lang="en" sz="3600">
                <a:solidFill>
                  <a:srgbClr val="134F5C"/>
                </a:solidFill>
                <a:highlight>
                  <a:srgbClr val="D0E0E3"/>
                </a:highlight>
                <a:latin typeface="Oswald"/>
                <a:ea typeface="Oswald"/>
                <a:cs typeface="Oswald"/>
                <a:sym typeface="Oswald"/>
              </a:rPr>
              <a:t>Steps of fat absorption:</a:t>
            </a:r>
            <a:endParaRPr sz="1800">
              <a:solidFill>
                <a:srgbClr val="134F5C"/>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700">
                <a:solidFill>
                  <a:schemeClr val="dk1"/>
                </a:solidFill>
                <a:highlight>
                  <a:srgbClr val="D0E0E3"/>
                </a:highlight>
                <a:latin typeface="Merriweather"/>
                <a:ea typeface="Merriweather"/>
                <a:cs typeface="Merriweather"/>
                <a:sym typeface="Merriweather"/>
              </a:rPr>
              <a:t>Fatty acids (FA)</a:t>
            </a:r>
            <a:r>
              <a:rPr lang="en" sz="1700">
                <a:solidFill>
                  <a:schemeClr val="dk1"/>
                </a:solidFill>
                <a:highlight>
                  <a:schemeClr val="lt1"/>
                </a:highlight>
                <a:latin typeface="Merriweather"/>
                <a:ea typeface="Merriweather"/>
                <a:cs typeface="Merriweather"/>
                <a:sym typeface="Merriweather"/>
              </a:rPr>
              <a:t> &amp; </a:t>
            </a:r>
            <a:r>
              <a:rPr lang="en" sz="1700">
                <a:solidFill>
                  <a:schemeClr val="dk1"/>
                </a:solidFill>
                <a:highlight>
                  <a:srgbClr val="D0E0E3"/>
                </a:highlight>
                <a:latin typeface="Merriweather"/>
                <a:ea typeface="Merriweather"/>
                <a:cs typeface="Merriweather"/>
                <a:sym typeface="Merriweather"/>
              </a:rPr>
              <a:t>monoglycerides (MG)</a:t>
            </a:r>
            <a:r>
              <a:rPr lang="en" sz="1700">
                <a:solidFill>
                  <a:schemeClr val="dk1"/>
                </a:solidFill>
                <a:highlight>
                  <a:schemeClr val="lt1"/>
                </a:highlight>
                <a:latin typeface="Merriweather"/>
                <a:ea typeface="Merriweather"/>
                <a:cs typeface="Merriweather"/>
                <a:sym typeface="Merriweather"/>
              </a:rPr>
              <a:t> associated with the micelles in lumen of intestine.</a:t>
            </a:r>
            <a:endParaRPr sz="1700">
              <a:solidFill>
                <a:schemeClr val="dk1"/>
              </a:solidFill>
              <a:highlight>
                <a:schemeClr val="lt1"/>
              </a:highlight>
              <a:latin typeface="Merriweather"/>
              <a:ea typeface="Merriweather"/>
              <a:cs typeface="Merriweather"/>
              <a:sym typeface="Merriweather"/>
            </a:endParaRPr>
          </a:p>
          <a:p>
            <a:pPr indent="-336550" lvl="0" marL="457200" rtl="0" algn="l">
              <a:lnSpc>
                <a:spcPct val="115000"/>
              </a:lnSpc>
              <a:spcBef>
                <a:spcPts val="1200"/>
              </a:spcBef>
              <a:spcAft>
                <a:spcPts val="0"/>
              </a:spcAft>
              <a:buClr>
                <a:schemeClr val="dk1"/>
              </a:buClr>
              <a:buSzPts val="1700"/>
              <a:buFont typeface="Merriweather"/>
              <a:buAutoNum type="arabicPeriod"/>
            </a:pPr>
            <a:r>
              <a:rPr lang="en" sz="1700">
                <a:solidFill>
                  <a:schemeClr val="dk1"/>
                </a:solidFill>
                <a:highlight>
                  <a:schemeClr val="lt1"/>
                </a:highlight>
                <a:latin typeface="Merriweather"/>
                <a:ea typeface="Merriweather"/>
                <a:cs typeface="Merriweather"/>
                <a:sym typeface="Merriweather"/>
              </a:rPr>
              <a:t> </a:t>
            </a:r>
            <a:r>
              <a:rPr lang="en" sz="1600">
                <a:solidFill>
                  <a:schemeClr val="dk1"/>
                </a:solidFill>
                <a:highlight>
                  <a:schemeClr val="lt1"/>
                </a:highlight>
                <a:latin typeface="Merriweather"/>
                <a:ea typeface="Merriweather"/>
                <a:cs typeface="Merriweather"/>
                <a:sym typeface="Merriweather"/>
              </a:rPr>
              <a:t>FA &amp; MG leave micelles and enter epithelial cell by </a:t>
            </a:r>
            <a:r>
              <a:rPr b="1" lang="en" sz="1600">
                <a:solidFill>
                  <a:schemeClr val="dk1"/>
                </a:solidFill>
                <a:highlight>
                  <a:srgbClr val="A2C4C9"/>
                </a:highlight>
                <a:latin typeface="Merriweather"/>
                <a:ea typeface="Merriweather"/>
                <a:cs typeface="Merriweather"/>
                <a:sym typeface="Merriweather"/>
              </a:rPr>
              <a:t>diffusion</a:t>
            </a:r>
            <a:r>
              <a:rPr lang="en" sz="1600">
                <a:solidFill>
                  <a:schemeClr val="dk1"/>
                </a:solidFill>
                <a:highlight>
                  <a:schemeClr val="lt1"/>
                </a:highlight>
                <a:latin typeface="Merriweather"/>
                <a:ea typeface="Merriweather"/>
                <a:cs typeface="Merriweather"/>
                <a:sym typeface="Merriweather"/>
              </a:rPr>
              <a:t>.</a:t>
            </a:r>
            <a:endParaRPr sz="1600">
              <a:solidFill>
                <a:schemeClr val="dk1"/>
              </a:solidFill>
              <a:highlight>
                <a:schemeClr val="lt1"/>
              </a:highlight>
              <a:latin typeface="Merriweather"/>
              <a:ea typeface="Merriweather"/>
              <a:cs typeface="Merriweather"/>
              <a:sym typeface="Merriweather"/>
            </a:endParaRPr>
          </a:p>
          <a:p>
            <a:pPr indent="-330200" lvl="0" marL="457200" rtl="0" algn="l">
              <a:lnSpc>
                <a:spcPct val="115000"/>
              </a:lnSpc>
              <a:spcBef>
                <a:spcPts val="0"/>
              </a:spcBef>
              <a:spcAft>
                <a:spcPts val="0"/>
              </a:spcAft>
              <a:buClr>
                <a:schemeClr val="dk1"/>
              </a:buClr>
              <a:buSzPts val="1600"/>
              <a:buFont typeface="Merriweather"/>
              <a:buAutoNum type="arabicPeriod"/>
            </a:pPr>
            <a:r>
              <a:rPr lang="en" sz="1600">
                <a:solidFill>
                  <a:schemeClr val="dk1"/>
                </a:solidFill>
                <a:highlight>
                  <a:schemeClr val="lt1"/>
                </a:highlight>
                <a:latin typeface="Merriweather"/>
                <a:ea typeface="Merriweather"/>
                <a:cs typeface="Merriweather"/>
                <a:sym typeface="Merriweather"/>
              </a:rPr>
              <a:t> FA are used to synthesis triglycerides in agranular endoplasmic reticulum.</a:t>
            </a:r>
            <a:endParaRPr sz="1600">
              <a:solidFill>
                <a:schemeClr val="dk1"/>
              </a:solidFill>
              <a:highlight>
                <a:schemeClr val="lt1"/>
              </a:highlight>
              <a:latin typeface="Merriweather"/>
              <a:ea typeface="Merriweather"/>
              <a:cs typeface="Merriweather"/>
              <a:sym typeface="Merriweather"/>
            </a:endParaRPr>
          </a:p>
          <a:p>
            <a:pPr indent="-330200" lvl="0" marL="457200" rtl="0" algn="l">
              <a:lnSpc>
                <a:spcPct val="115000"/>
              </a:lnSpc>
              <a:spcBef>
                <a:spcPts val="0"/>
              </a:spcBef>
              <a:spcAft>
                <a:spcPts val="0"/>
              </a:spcAft>
              <a:buClr>
                <a:schemeClr val="dk1"/>
              </a:buClr>
              <a:buSzPts val="1600"/>
              <a:buFont typeface="Merriweather"/>
              <a:buAutoNum type="arabicPeriod"/>
            </a:pPr>
            <a:r>
              <a:rPr lang="en" sz="1600">
                <a:solidFill>
                  <a:schemeClr val="dk1"/>
                </a:solidFill>
                <a:highlight>
                  <a:schemeClr val="lt1"/>
                </a:highlight>
                <a:latin typeface="Merriweather"/>
                <a:ea typeface="Merriweather"/>
                <a:cs typeface="Merriweather"/>
                <a:sym typeface="Merriweather"/>
              </a:rPr>
              <a:t> Fatty globules are combined with proteins to form chylomicrons within Golgi apparatus.</a:t>
            </a:r>
            <a:endParaRPr sz="1600">
              <a:solidFill>
                <a:schemeClr val="dk1"/>
              </a:solidFill>
              <a:highlight>
                <a:schemeClr val="lt1"/>
              </a:highlight>
              <a:latin typeface="Merriweather"/>
              <a:ea typeface="Merriweather"/>
              <a:cs typeface="Merriweather"/>
              <a:sym typeface="Merriweather"/>
            </a:endParaRPr>
          </a:p>
          <a:p>
            <a:pPr indent="-330200" lvl="0" marL="457200" rtl="0" algn="l">
              <a:lnSpc>
                <a:spcPct val="115000"/>
              </a:lnSpc>
              <a:spcBef>
                <a:spcPts val="0"/>
              </a:spcBef>
              <a:spcAft>
                <a:spcPts val="0"/>
              </a:spcAft>
              <a:buClr>
                <a:schemeClr val="dk1"/>
              </a:buClr>
              <a:buSzPts val="1600"/>
              <a:buFont typeface="Merriweather"/>
              <a:buAutoNum type="arabicPeriod"/>
            </a:pPr>
            <a:r>
              <a:rPr lang="en" sz="1600">
                <a:solidFill>
                  <a:schemeClr val="dk1"/>
                </a:solidFill>
                <a:highlight>
                  <a:schemeClr val="lt1"/>
                </a:highlight>
                <a:latin typeface="Merriweather"/>
                <a:ea typeface="Merriweather"/>
                <a:cs typeface="Merriweather"/>
                <a:sym typeface="Merriweather"/>
              </a:rPr>
              <a:t> Vesicles containing chylomicrons leave epithelial cells by exocytosis and enter a lacteal (lymph capillary).</a:t>
            </a:r>
            <a:endParaRPr sz="1600">
              <a:solidFill>
                <a:schemeClr val="dk1"/>
              </a:solidFill>
              <a:highlight>
                <a:schemeClr val="lt1"/>
              </a:highlight>
              <a:latin typeface="Merriweather"/>
              <a:ea typeface="Merriweather"/>
              <a:cs typeface="Merriweather"/>
              <a:sym typeface="Merriweather"/>
            </a:endParaRPr>
          </a:p>
          <a:p>
            <a:pPr indent="-330200" lvl="0" marL="457200" rtl="0" algn="l">
              <a:lnSpc>
                <a:spcPct val="115000"/>
              </a:lnSpc>
              <a:spcBef>
                <a:spcPts val="0"/>
              </a:spcBef>
              <a:spcAft>
                <a:spcPts val="0"/>
              </a:spcAft>
              <a:buClr>
                <a:schemeClr val="dk1"/>
              </a:buClr>
              <a:buSzPts val="1600"/>
              <a:buFont typeface="Merriweather"/>
              <a:buAutoNum type="arabicPeriod"/>
            </a:pPr>
            <a:r>
              <a:rPr lang="en" sz="1600">
                <a:solidFill>
                  <a:schemeClr val="dk1"/>
                </a:solidFill>
                <a:highlight>
                  <a:schemeClr val="lt1"/>
                </a:highlight>
                <a:latin typeface="Merriweather"/>
                <a:ea typeface="Merriweather"/>
                <a:cs typeface="Merriweather"/>
                <a:sym typeface="Merriweather"/>
              </a:rPr>
              <a:t>Lymph in the lacteal transport chylomicrons away from the intestine </a:t>
            </a:r>
            <a:endParaRPr sz="1600">
              <a:solidFill>
                <a:schemeClr val="dk1"/>
              </a:solidFill>
              <a:highlight>
                <a:schemeClr val="lt1"/>
              </a:highlight>
              <a:latin typeface="Merriweather"/>
              <a:ea typeface="Merriweather"/>
              <a:cs typeface="Merriweather"/>
              <a:sym typeface="Merriweather"/>
            </a:endParaRPr>
          </a:p>
          <a:p>
            <a:pPr indent="0" lvl="0" marL="457200" rtl="0" algn="l">
              <a:lnSpc>
                <a:spcPct val="115000"/>
              </a:lnSpc>
              <a:spcBef>
                <a:spcPts val="1200"/>
              </a:spcBef>
              <a:spcAft>
                <a:spcPts val="0"/>
              </a:spcAft>
              <a:buNone/>
            </a:pPr>
            <a:r>
              <a:rPr lang="en" sz="1700">
                <a:solidFill>
                  <a:srgbClr val="B45F06"/>
                </a:solidFill>
                <a:highlight>
                  <a:schemeClr val="lt1"/>
                </a:highlight>
                <a:latin typeface="Merriweather"/>
                <a:ea typeface="Merriweather"/>
                <a:cs typeface="Merriweather"/>
                <a:sym typeface="Merriweather"/>
              </a:rPr>
              <a:t>(to the thoracic duct and finally drain in the blood)</a:t>
            </a:r>
            <a:endParaRPr>
              <a:solidFill>
                <a:schemeClr val="dk1"/>
              </a:solidFill>
              <a:latin typeface="Merriweather"/>
              <a:ea typeface="Merriweather"/>
              <a:cs typeface="Merriweather"/>
              <a:sym typeface="Merriweather"/>
            </a:endParaRPr>
          </a:p>
          <a:p>
            <a:pPr indent="0" lvl="0" marL="0" rtl="0" algn="l">
              <a:spcBef>
                <a:spcPts val="1200"/>
              </a:spcBef>
              <a:spcAft>
                <a:spcPts val="0"/>
              </a:spcAft>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a:solidFill>
                <a:schemeClr val="dk1"/>
              </a:solidFill>
              <a:latin typeface="Merriweather"/>
              <a:ea typeface="Merriweather"/>
              <a:cs typeface="Merriweather"/>
              <a:sym typeface="Merriweather"/>
            </a:endParaRPr>
          </a:p>
        </p:txBody>
      </p:sp>
      <p:sp>
        <p:nvSpPr>
          <p:cNvPr id="208" name="Google Shape;208;p18"/>
          <p:cNvSpPr/>
          <p:nvPr/>
        </p:nvSpPr>
        <p:spPr>
          <a:xfrm>
            <a:off x="3072975" y="1070225"/>
            <a:ext cx="7119900" cy="11499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Oswald"/>
                <a:ea typeface="Oswald"/>
                <a:cs typeface="Oswald"/>
                <a:sym typeface="Oswald"/>
              </a:rPr>
              <a:t>Digestion and absorption of :</a:t>
            </a:r>
            <a:endParaRPr sz="3600">
              <a:solidFill>
                <a:srgbClr val="6AA84F"/>
              </a:solidFill>
              <a:latin typeface="Oswald"/>
              <a:ea typeface="Oswald"/>
              <a:cs typeface="Oswald"/>
              <a:sym typeface="Oswald"/>
            </a:endParaRPr>
          </a:p>
        </p:txBody>
      </p:sp>
      <p:sp>
        <p:nvSpPr>
          <p:cNvPr id="209" name="Google Shape;209;p18"/>
          <p:cNvSpPr/>
          <p:nvPr/>
        </p:nvSpPr>
        <p:spPr>
          <a:xfrm>
            <a:off x="742125" y="2586000"/>
            <a:ext cx="3488700" cy="12138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274E13"/>
                </a:solidFill>
                <a:latin typeface="Merriweather"/>
                <a:ea typeface="Merriweather"/>
                <a:cs typeface="Merriweather"/>
                <a:sym typeface="Merriweather"/>
              </a:rPr>
              <a:t>Carbohydrates</a:t>
            </a:r>
            <a:endParaRPr sz="3000">
              <a:solidFill>
                <a:srgbClr val="274E13"/>
              </a:solidFill>
              <a:latin typeface="Merriweather"/>
              <a:ea typeface="Merriweather"/>
              <a:cs typeface="Merriweather"/>
              <a:sym typeface="Merriweather"/>
            </a:endParaRPr>
          </a:p>
        </p:txBody>
      </p:sp>
      <p:sp>
        <p:nvSpPr>
          <p:cNvPr id="210" name="Google Shape;210;p18"/>
          <p:cNvSpPr/>
          <p:nvPr/>
        </p:nvSpPr>
        <p:spPr>
          <a:xfrm>
            <a:off x="4933125" y="2586000"/>
            <a:ext cx="3488700" cy="1159200"/>
          </a:xfrm>
          <a:prstGeom prst="roundRect">
            <a:avLst>
              <a:gd fmla="val 16667" name="adj"/>
            </a:avLst>
          </a:prstGeom>
          <a:solidFill>
            <a:srgbClr val="D9EAD3"/>
          </a:solidFill>
          <a:ln cap="flat" cmpd="sng" w="28575">
            <a:solidFill>
              <a:srgbClr val="D9EAD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74E13"/>
                </a:solidFill>
                <a:latin typeface="Merriweather"/>
                <a:ea typeface="Merriweather"/>
                <a:cs typeface="Merriweather"/>
                <a:sym typeface="Merriweather"/>
              </a:rPr>
              <a:t>protein</a:t>
            </a:r>
            <a:endParaRPr sz="3600">
              <a:solidFill>
                <a:srgbClr val="274E13"/>
              </a:solidFill>
              <a:latin typeface="Merriweather"/>
              <a:ea typeface="Merriweather"/>
              <a:cs typeface="Merriweather"/>
              <a:sym typeface="Merriweather"/>
            </a:endParaRPr>
          </a:p>
        </p:txBody>
      </p:sp>
      <p:sp>
        <p:nvSpPr>
          <p:cNvPr id="211" name="Google Shape;211;p18"/>
          <p:cNvSpPr/>
          <p:nvPr/>
        </p:nvSpPr>
        <p:spPr>
          <a:xfrm>
            <a:off x="9047925" y="2586000"/>
            <a:ext cx="3488700" cy="1213800"/>
          </a:xfrm>
          <a:prstGeom prst="roundRect">
            <a:avLst>
              <a:gd fmla="val 16667" name="adj"/>
            </a:avLst>
          </a:prstGeom>
          <a:no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Merriweather"/>
                <a:ea typeface="Merriweather"/>
                <a:cs typeface="Merriweather"/>
                <a:sym typeface="Merriweather"/>
              </a:rPr>
              <a:t>fats</a:t>
            </a:r>
            <a:endParaRPr sz="3600">
              <a:solidFill>
                <a:srgbClr val="6AA84F"/>
              </a:solidFill>
              <a:latin typeface="Merriweather"/>
              <a:ea typeface="Merriweather"/>
              <a:cs typeface="Merriweather"/>
              <a:sym typeface="Merriweather"/>
            </a:endParaRPr>
          </a:p>
        </p:txBody>
      </p:sp>
      <p:cxnSp>
        <p:nvCxnSpPr>
          <p:cNvPr id="212" name="Google Shape;212;p18"/>
          <p:cNvCxnSpPr>
            <a:stCxn id="211" idx="2"/>
            <a:endCxn id="207" idx="0"/>
          </p:cNvCxnSpPr>
          <p:nvPr/>
        </p:nvCxnSpPr>
        <p:spPr>
          <a:xfrm rot="5400000">
            <a:off x="8558625" y="2170950"/>
            <a:ext cx="604800" cy="3862500"/>
          </a:xfrm>
          <a:prstGeom prst="curvedConnector3">
            <a:avLst>
              <a:gd fmla="val 50000" name="adj1"/>
            </a:avLst>
          </a:prstGeom>
          <a:noFill/>
          <a:ln cap="flat" cmpd="sng" w="28575">
            <a:solidFill>
              <a:srgbClr val="D9EAD3"/>
            </a:solidFill>
            <a:prstDash val="dashDot"/>
            <a:round/>
            <a:headEnd len="med" w="med" type="none"/>
            <a:tailEnd len="med" w="med" type="none"/>
          </a:ln>
        </p:spPr>
      </p:cxnSp>
      <p:pic>
        <p:nvPicPr>
          <p:cNvPr id="213" name="Google Shape;213;p18"/>
          <p:cNvPicPr preferRelativeResize="0"/>
          <p:nvPr/>
        </p:nvPicPr>
        <p:blipFill rotWithShape="1">
          <a:blip r:embed="rId3">
            <a:alphaModFix/>
          </a:blip>
          <a:srcRect b="19644" l="1972" r="30719" t="45168"/>
          <a:stretch/>
        </p:blipFill>
        <p:spPr>
          <a:xfrm>
            <a:off x="9807350" y="9761900"/>
            <a:ext cx="3780425" cy="1263800"/>
          </a:xfrm>
          <a:prstGeom prst="rect">
            <a:avLst/>
          </a:prstGeom>
          <a:noFill/>
          <a:ln>
            <a:noFill/>
          </a:ln>
        </p:spPr>
      </p:pic>
      <p:pic>
        <p:nvPicPr>
          <p:cNvPr id="214" name="Google Shape;214;p18"/>
          <p:cNvPicPr preferRelativeResize="0"/>
          <p:nvPr/>
        </p:nvPicPr>
        <p:blipFill rotWithShape="1">
          <a:blip r:embed="rId4">
            <a:alphaModFix/>
          </a:blip>
          <a:srcRect b="22600" l="15259" r="40549" t="35679"/>
          <a:stretch/>
        </p:blipFill>
        <p:spPr>
          <a:xfrm>
            <a:off x="10951075" y="6582075"/>
            <a:ext cx="2460125" cy="2058249"/>
          </a:xfrm>
          <a:prstGeom prst="rect">
            <a:avLst/>
          </a:prstGeom>
          <a:noFill/>
          <a:ln>
            <a:noFill/>
          </a:ln>
        </p:spPr>
      </p:pic>
      <p:pic>
        <p:nvPicPr>
          <p:cNvPr id="215" name="Google Shape;215;p18"/>
          <p:cNvPicPr preferRelativeResize="0"/>
          <p:nvPr/>
        </p:nvPicPr>
        <p:blipFill rotWithShape="1">
          <a:blip r:embed="rId5">
            <a:alphaModFix/>
          </a:blip>
          <a:srcRect b="20620" l="1239" r="51274" t="50035"/>
          <a:stretch/>
        </p:blipFill>
        <p:spPr>
          <a:xfrm>
            <a:off x="6907475" y="6992800"/>
            <a:ext cx="2944751" cy="1612700"/>
          </a:xfrm>
          <a:prstGeom prst="rect">
            <a:avLst/>
          </a:prstGeom>
          <a:noFill/>
          <a:ln>
            <a:noFill/>
          </a:ln>
        </p:spPr>
      </p:pic>
      <p:pic>
        <p:nvPicPr>
          <p:cNvPr id="216" name="Google Shape;216;p18"/>
          <p:cNvPicPr preferRelativeResize="0"/>
          <p:nvPr/>
        </p:nvPicPr>
        <p:blipFill rotWithShape="1">
          <a:blip r:embed="rId6">
            <a:alphaModFix/>
          </a:blip>
          <a:srcRect b="37598" l="3331" r="32602" t="25911"/>
          <a:stretch/>
        </p:blipFill>
        <p:spPr>
          <a:xfrm>
            <a:off x="10623000" y="15136375"/>
            <a:ext cx="3090926" cy="1560199"/>
          </a:xfrm>
          <a:prstGeom prst="rect">
            <a:avLst/>
          </a:prstGeom>
          <a:noFill/>
          <a:ln>
            <a:noFill/>
          </a:ln>
        </p:spPr>
      </p:pic>
      <p:pic>
        <p:nvPicPr>
          <p:cNvPr id="217" name="Google Shape;217;p18"/>
          <p:cNvPicPr preferRelativeResize="0"/>
          <p:nvPr/>
        </p:nvPicPr>
        <p:blipFill>
          <a:blip r:embed="rId7">
            <a:alphaModFix/>
          </a:blip>
          <a:stretch>
            <a:fillRect/>
          </a:stretch>
        </p:blipFill>
        <p:spPr>
          <a:xfrm>
            <a:off x="12231820" y="16909098"/>
            <a:ext cx="956667" cy="1612700"/>
          </a:xfrm>
          <a:prstGeom prst="rect">
            <a:avLst/>
          </a:prstGeom>
          <a:noFill/>
          <a:ln>
            <a:noFill/>
          </a:ln>
        </p:spPr>
      </p:pic>
      <p:sp>
        <p:nvSpPr>
          <p:cNvPr id="218" name="Google Shape;218;p18"/>
          <p:cNvSpPr txBox="1"/>
          <p:nvPr/>
        </p:nvSpPr>
        <p:spPr>
          <a:xfrm rot="-854">
            <a:off x="7587900" y="8121712"/>
            <a:ext cx="1207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5-9</a:t>
            </a:r>
            <a:endParaRPr sz="1000">
              <a:highlight>
                <a:srgbClr val="FFFFFF"/>
              </a:highlight>
              <a:latin typeface="Merriweather"/>
              <a:ea typeface="Merriweather"/>
              <a:cs typeface="Merriweather"/>
              <a:sym typeface="Merriweather"/>
            </a:endParaRPr>
          </a:p>
        </p:txBody>
      </p:sp>
      <p:sp>
        <p:nvSpPr>
          <p:cNvPr id="219" name="Google Shape;219;p18"/>
          <p:cNvSpPr txBox="1"/>
          <p:nvPr/>
        </p:nvSpPr>
        <p:spPr>
          <a:xfrm rot="-788">
            <a:off x="10076825" y="8121725"/>
            <a:ext cx="1309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5-10</a:t>
            </a:r>
            <a:endParaRPr sz="1000">
              <a:highlight>
                <a:srgbClr val="FFFFFF"/>
              </a:highlight>
              <a:latin typeface="Merriweather"/>
              <a:ea typeface="Merriweather"/>
              <a:cs typeface="Merriweather"/>
              <a:sym typeface="Merriweather"/>
            </a:endParaRPr>
          </a:p>
        </p:txBody>
      </p:sp>
      <p:sp>
        <p:nvSpPr>
          <p:cNvPr id="220" name="Google Shape;220;p18"/>
          <p:cNvSpPr txBox="1"/>
          <p:nvPr/>
        </p:nvSpPr>
        <p:spPr>
          <a:xfrm rot="-788">
            <a:off x="11067425" y="10864925"/>
            <a:ext cx="1309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5-11</a:t>
            </a:r>
            <a:endParaRPr sz="1000">
              <a:highlight>
                <a:srgbClr val="FFFFFF"/>
              </a:highlight>
              <a:latin typeface="Merriweather"/>
              <a:ea typeface="Merriweather"/>
              <a:cs typeface="Merriweather"/>
              <a:sym typeface="Merriweather"/>
            </a:endParaRPr>
          </a:p>
        </p:txBody>
      </p:sp>
      <p:sp>
        <p:nvSpPr>
          <p:cNvPr id="221" name="Google Shape;221;p18"/>
          <p:cNvSpPr txBox="1"/>
          <p:nvPr/>
        </p:nvSpPr>
        <p:spPr>
          <a:xfrm rot="-788">
            <a:off x="11526537" y="16363725"/>
            <a:ext cx="1309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5-12</a:t>
            </a:r>
            <a:endParaRPr sz="1000">
              <a:highlight>
                <a:srgbClr val="FFFFFF"/>
              </a:highlight>
              <a:latin typeface="Merriweather"/>
              <a:ea typeface="Merriweather"/>
              <a:cs typeface="Merriweather"/>
              <a:sym typeface="Merriweather"/>
            </a:endParaRPr>
          </a:p>
        </p:txBody>
      </p:sp>
      <p:sp>
        <p:nvSpPr>
          <p:cNvPr id="222" name="Google Shape;222;p18"/>
          <p:cNvSpPr txBox="1"/>
          <p:nvPr/>
        </p:nvSpPr>
        <p:spPr>
          <a:xfrm rot="-788">
            <a:off x="12059937" y="18268725"/>
            <a:ext cx="1309200" cy="699000"/>
          </a:xfrm>
          <a:prstGeom prst="rect">
            <a:avLst/>
          </a:prstGeom>
          <a:noFill/>
          <a:ln>
            <a:noFill/>
          </a:ln>
        </p:spPr>
        <p:txBody>
          <a:bodyPr anchorCtr="0" anchor="b" bIns="242375" lIns="242375" spcFirstLastPara="1" rIns="242375" wrap="square" tIns="242375">
            <a:noAutofit/>
          </a:bodyPr>
          <a:lstStyle/>
          <a:p>
            <a:pPr indent="0" lvl="0" marL="0" rtl="0" algn="l">
              <a:spcBef>
                <a:spcPts val="0"/>
              </a:spcBef>
              <a:spcAft>
                <a:spcPts val="0"/>
              </a:spcAft>
              <a:buNone/>
            </a:pPr>
            <a:r>
              <a:rPr b="1" lang="en" sz="1000">
                <a:latin typeface="Merriweather"/>
                <a:ea typeface="Merriweather"/>
                <a:cs typeface="Merriweather"/>
                <a:sym typeface="Merriweather"/>
              </a:rPr>
              <a:t>Figure 5-13</a:t>
            </a:r>
            <a:endParaRPr sz="1000">
              <a:highlight>
                <a:srgbClr val="FFFFFF"/>
              </a:highlight>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19"/>
          <p:cNvSpPr/>
          <p:nvPr/>
        </p:nvSpPr>
        <p:spPr>
          <a:xfrm>
            <a:off x="0" y="199931"/>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8" name="Google Shape;228;p19"/>
          <p:cNvSpPr/>
          <p:nvPr/>
        </p:nvSpPr>
        <p:spPr>
          <a:xfrm>
            <a:off x="656616" y="199976"/>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9" name="Google Shape;229;p19"/>
          <p:cNvSpPr txBox="1"/>
          <p:nvPr/>
        </p:nvSpPr>
        <p:spPr>
          <a:xfrm>
            <a:off x="11409324" y="189590"/>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230" name="Google Shape;230;p19"/>
          <p:cNvSpPr txBox="1"/>
          <p:nvPr/>
        </p:nvSpPr>
        <p:spPr>
          <a:xfrm>
            <a:off x="188014" y="151066"/>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231" name="Google Shape;231;p19"/>
          <p:cNvSpPr txBox="1"/>
          <p:nvPr/>
        </p:nvSpPr>
        <p:spPr>
          <a:xfrm>
            <a:off x="929925" y="151064"/>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232" name="Google Shape;232;p19"/>
          <p:cNvSpPr txBox="1"/>
          <p:nvPr/>
        </p:nvSpPr>
        <p:spPr>
          <a:xfrm>
            <a:off x="188025" y="6477575"/>
            <a:ext cx="11331900" cy="4098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200"/>
              </a:spcBef>
              <a:spcAft>
                <a:spcPts val="0"/>
              </a:spcAft>
              <a:buNone/>
            </a:pPr>
            <a:r>
              <a:t/>
            </a:r>
            <a:endParaRPr b="1" sz="400">
              <a:highlight>
                <a:srgbClr val="D9EAD3"/>
              </a:highlight>
              <a:latin typeface="Merriweather"/>
              <a:ea typeface="Merriweather"/>
              <a:cs typeface="Merriweather"/>
              <a:sym typeface="Merriweather"/>
            </a:endParaRPr>
          </a:p>
          <a:p>
            <a:pPr indent="-381000" lvl="0" marL="457200" rtl="0" algn="l">
              <a:lnSpc>
                <a:spcPct val="115000"/>
              </a:lnSpc>
              <a:spcBef>
                <a:spcPts val="1200"/>
              </a:spcBef>
              <a:spcAft>
                <a:spcPts val="0"/>
              </a:spcAft>
              <a:buClr>
                <a:srgbClr val="D9EAD3"/>
              </a:buClr>
              <a:buSzPts val="2400"/>
              <a:buFont typeface="Merriweather"/>
              <a:buChar char="●"/>
            </a:pPr>
            <a:r>
              <a:rPr b="1" lang="en" sz="2400">
                <a:highlight>
                  <a:srgbClr val="D9EAD3"/>
                </a:highlight>
                <a:latin typeface="Merriweather"/>
                <a:ea typeface="Merriweather"/>
                <a:cs typeface="Merriweather"/>
                <a:sym typeface="Merriweather"/>
              </a:rPr>
              <a:t>Fat-soluble vitamins</a:t>
            </a:r>
            <a:r>
              <a:rPr lang="en" sz="2400">
                <a:highlight>
                  <a:srgbClr val="FFFFFF"/>
                </a:highlight>
                <a:latin typeface="Merriweather"/>
                <a:ea typeface="Merriweather"/>
                <a:cs typeface="Merriweather"/>
                <a:sym typeface="Merriweather"/>
              </a:rPr>
              <a:t> (A, D, E, &amp; K) are incorporated into micelles and absorbed along with other lipids.</a:t>
            </a:r>
            <a:endParaRPr sz="2400">
              <a:highlight>
                <a:srgbClr val="FFFFFF"/>
              </a:highlight>
              <a:latin typeface="Merriweather"/>
              <a:ea typeface="Merriweather"/>
              <a:cs typeface="Merriweather"/>
              <a:sym typeface="Merriweather"/>
            </a:endParaRPr>
          </a:p>
          <a:p>
            <a:pPr indent="0" lvl="0" marL="457200" rtl="0" algn="l">
              <a:lnSpc>
                <a:spcPct val="115000"/>
              </a:lnSpc>
              <a:spcBef>
                <a:spcPts val="1200"/>
              </a:spcBef>
              <a:spcAft>
                <a:spcPts val="0"/>
              </a:spcAft>
              <a:buNone/>
            </a:pPr>
            <a:r>
              <a:t/>
            </a:r>
            <a:endParaRPr sz="400">
              <a:highlight>
                <a:srgbClr val="FFFFFF"/>
              </a:highlight>
              <a:latin typeface="Merriweather"/>
              <a:ea typeface="Merriweather"/>
              <a:cs typeface="Merriweather"/>
              <a:sym typeface="Merriweather"/>
            </a:endParaRPr>
          </a:p>
          <a:p>
            <a:pPr indent="-381000" lvl="0" marL="457200" rtl="0" algn="l">
              <a:lnSpc>
                <a:spcPct val="115000"/>
              </a:lnSpc>
              <a:spcBef>
                <a:spcPts val="1200"/>
              </a:spcBef>
              <a:spcAft>
                <a:spcPts val="0"/>
              </a:spcAft>
              <a:buClr>
                <a:srgbClr val="D9EAD3"/>
              </a:buClr>
              <a:buSzPts val="2400"/>
              <a:buFont typeface="Merriweather"/>
              <a:buChar char="●"/>
            </a:pPr>
            <a:r>
              <a:rPr lang="en" sz="2400">
                <a:highlight>
                  <a:srgbClr val="FFFFFF"/>
                </a:highlight>
                <a:latin typeface="Merriweather"/>
                <a:ea typeface="Merriweather"/>
                <a:cs typeface="Merriweather"/>
                <a:sym typeface="Merriweather"/>
              </a:rPr>
              <a:t> </a:t>
            </a:r>
            <a:r>
              <a:rPr b="1" lang="en" sz="2400">
                <a:highlight>
                  <a:srgbClr val="D9EAD3"/>
                </a:highlight>
                <a:latin typeface="Merriweather"/>
                <a:ea typeface="Merriweather"/>
                <a:cs typeface="Merriweather"/>
                <a:sym typeface="Merriweather"/>
              </a:rPr>
              <a:t>water-soluble vitamins</a:t>
            </a:r>
            <a:r>
              <a:rPr b="1" lang="en" sz="2400">
                <a:highlight>
                  <a:srgbClr val="FFFFFF"/>
                </a:highlight>
                <a:latin typeface="Merriweather"/>
                <a:ea typeface="Merriweather"/>
                <a:cs typeface="Merriweather"/>
                <a:sym typeface="Merriweather"/>
              </a:rPr>
              <a:t> </a:t>
            </a:r>
            <a:r>
              <a:rPr lang="en" sz="2400">
                <a:highlight>
                  <a:srgbClr val="FFFFFF"/>
                </a:highlight>
                <a:latin typeface="Merriweather"/>
                <a:ea typeface="Merriweather"/>
                <a:cs typeface="Merriweather"/>
                <a:sym typeface="Merriweather"/>
              </a:rPr>
              <a:t>(C, B1, B2, B6, and folic acid) most are absorbed by Na+-dependent cotransport mechanisms.</a:t>
            </a:r>
            <a:endParaRPr sz="2400">
              <a:highlight>
                <a:srgbClr val="FFFFFF"/>
              </a:highlight>
              <a:latin typeface="Merriweather"/>
              <a:ea typeface="Merriweather"/>
              <a:cs typeface="Merriweather"/>
              <a:sym typeface="Merriweather"/>
            </a:endParaRPr>
          </a:p>
          <a:p>
            <a:pPr indent="-381000" lvl="1" marL="914400" rtl="0" algn="l">
              <a:lnSpc>
                <a:spcPct val="115000"/>
              </a:lnSpc>
              <a:spcBef>
                <a:spcPts val="0"/>
              </a:spcBef>
              <a:spcAft>
                <a:spcPts val="0"/>
              </a:spcAft>
              <a:buSzPts val="2400"/>
              <a:buFont typeface="Merriweather"/>
              <a:buChar char="○"/>
            </a:pPr>
            <a:r>
              <a:rPr b="1" lang="en" sz="2400">
                <a:solidFill>
                  <a:srgbClr val="38761D"/>
                </a:solidFill>
                <a:highlight>
                  <a:srgbClr val="FFFFFF"/>
                </a:highlight>
                <a:latin typeface="Merriweather"/>
                <a:ea typeface="Merriweather"/>
                <a:cs typeface="Merriweather"/>
                <a:sym typeface="Merriweather"/>
              </a:rPr>
              <a:t>Vitamin B12</a:t>
            </a:r>
            <a:r>
              <a:rPr lang="en" sz="2400">
                <a:highlight>
                  <a:srgbClr val="FFFFFF"/>
                </a:highlight>
                <a:latin typeface="Merriweather"/>
                <a:ea typeface="Merriweather"/>
                <a:cs typeface="Merriweather"/>
                <a:sym typeface="Merriweather"/>
              </a:rPr>
              <a:t> is absorbed in the terminal part of ileum and requires intrinsic factor. So in the following cases </a:t>
            </a:r>
            <a:r>
              <a:rPr lang="en" sz="2400">
                <a:highlight>
                  <a:srgbClr val="FFFFFF"/>
                </a:highlight>
                <a:latin typeface="Merriweather"/>
                <a:ea typeface="Merriweather"/>
                <a:cs typeface="Merriweather"/>
                <a:sym typeface="Merriweather"/>
              </a:rPr>
              <a:t>deficiency</a:t>
            </a:r>
            <a:r>
              <a:rPr lang="en" sz="2400">
                <a:highlight>
                  <a:srgbClr val="FFFFFF"/>
                </a:highlight>
                <a:latin typeface="Merriweather"/>
                <a:ea typeface="Merriweather"/>
                <a:cs typeface="Merriweather"/>
                <a:sym typeface="Merriweather"/>
              </a:rPr>
              <a:t> </a:t>
            </a:r>
            <a:r>
              <a:rPr lang="en" sz="2400">
                <a:highlight>
                  <a:srgbClr val="FFFFFF"/>
                </a:highlight>
                <a:latin typeface="Merriweather"/>
                <a:ea typeface="Merriweather"/>
                <a:cs typeface="Merriweather"/>
                <a:sym typeface="Merriweather"/>
              </a:rPr>
              <a:t>occurs</a:t>
            </a:r>
            <a:r>
              <a:rPr lang="en" sz="2400">
                <a:highlight>
                  <a:srgbClr val="FFFFFF"/>
                </a:highlight>
                <a:latin typeface="Merriweather"/>
                <a:ea typeface="Merriweather"/>
                <a:cs typeface="Merriweather"/>
                <a:sym typeface="Merriweather"/>
              </a:rPr>
              <a:t>.</a:t>
            </a:r>
            <a:endParaRPr sz="2400">
              <a:highlight>
                <a:srgbClr val="FFFFFF"/>
              </a:highlight>
              <a:latin typeface="Merriweather"/>
              <a:ea typeface="Merriweather"/>
              <a:cs typeface="Merriweather"/>
              <a:sym typeface="Merriweather"/>
            </a:endParaRPr>
          </a:p>
          <a:p>
            <a:pPr indent="0" lvl="0" marL="914400" rtl="0" algn="l">
              <a:lnSpc>
                <a:spcPct val="115000"/>
              </a:lnSpc>
              <a:spcBef>
                <a:spcPts val="1200"/>
              </a:spcBef>
              <a:spcAft>
                <a:spcPts val="0"/>
              </a:spcAft>
              <a:buNone/>
            </a:pPr>
            <a:r>
              <a:rPr lang="en" sz="2400">
                <a:solidFill>
                  <a:srgbClr val="45818E"/>
                </a:solidFill>
                <a:highlight>
                  <a:srgbClr val="FFFFFF"/>
                </a:highlight>
                <a:latin typeface="Merriweather"/>
                <a:ea typeface="Merriweather"/>
                <a:cs typeface="Merriweather"/>
                <a:sym typeface="Merriweather"/>
              </a:rPr>
              <a:t>- Ileal resection → vitamin B12 deficiency</a:t>
            </a:r>
            <a:r>
              <a:rPr baseline="30000" lang="en" sz="2400">
                <a:solidFill>
                  <a:srgbClr val="45818E"/>
                </a:solidFill>
                <a:highlight>
                  <a:srgbClr val="FFFFFF"/>
                </a:highlight>
                <a:latin typeface="Merriweather"/>
                <a:ea typeface="Merriweather"/>
                <a:cs typeface="Merriweather"/>
                <a:sym typeface="Merriweather"/>
              </a:rPr>
              <a:t>1</a:t>
            </a:r>
            <a:r>
              <a:rPr lang="en" sz="2400">
                <a:solidFill>
                  <a:srgbClr val="45818E"/>
                </a:solidFill>
                <a:highlight>
                  <a:srgbClr val="FFFFFF"/>
                </a:highlight>
                <a:latin typeface="Merriweather"/>
                <a:ea typeface="Merriweather"/>
                <a:cs typeface="Merriweather"/>
                <a:sym typeface="Merriweather"/>
              </a:rPr>
              <a:t>.  </a:t>
            </a:r>
            <a:endParaRPr sz="2400">
              <a:solidFill>
                <a:srgbClr val="45818E"/>
              </a:solidFill>
              <a:highlight>
                <a:srgbClr val="FFFFFF"/>
              </a:highlight>
              <a:latin typeface="Merriweather"/>
              <a:ea typeface="Merriweather"/>
              <a:cs typeface="Merriweather"/>
              <a:sym typeface="Merriweather"/>
            </a:endParaRPr>
          </a:p>
          <a:p>
            <a:pPr indent="0" lvl="0" marL="914400" rtl="0" algn="l">
              <a:lnSpc>
                <a:spcPct val="115000"/>
              </a:lnSpc>
              <a:spcBef>
                <a:spcPts val="1200"/>
              </a:spcBef>
              <a:spcAft>
                <a:spcPts val="0"/>
              </a:spcAft>
              <a:buNone/>
            </a:pPr>
            <a:r>
              <a:rPr lang="en" sz="2400">
                <a:highlight>
                  <a:srgbClr val="FFFFFF"/>
                </a:highlight>
                <a:latin typeface="Merriweather"/>
                <a:ea typeface="Merriweather"/>
                <a:cs typeface="Merriweather"/>
                <a:sym typeface="Merriweather"/>
              </a:rPr>
              <a:t>-Gastrectomy → loss of intrinsic factor → pernicious anemia.</a:t>
            </a:r>
            <a:endParaRPr sz="2400">
              <a:highlight>
                <a:srgbClr val="FFFFFF"/>
              </a:highlight>
              <a:latin typeface="Merriweather"/>
              <a:ea typeface="Merriweather"/>
              <a:cs typeface="Merriweather"/>
              <a:sym typeface="Merriweather"/>
            </a:endParaRPr>
          </a:p>
          <a:p>
            <a:pPr indent="0" lvl="0" marL="0" rtl="0" algn="l">
              <a:spcBef>
                <a:spcPts val="1200"/>
              </a:spcBef>
              <a:spcAft>
                <a:spcPts val="0"/>
              </a:spcAft>
              <a:buNone/>
            </a:pPr>
            <a:r>
              <a:t/>
            </a:r>
            <a:endParaRPr sz="2400">
              <a:latin typeface="Merriweather"/>
              <a:ea typeface="Merriweather"/>
              <a:cs typeface="Merriweather"/>
              <a:sym typeface="Merriweather"/>
            </a:endParaRPr>
          </a:p>
        </p:txBody>
      </p:sp>
      <p:sp>
        <p:nvSpPr>
          <p:cNvPr id="233" name="Google Shape;233;p19"/>
          <p:cNvSpPr txBox="1"/>
          <p:nvPr/>
        </p:nvSpPr>
        <p:spPr>
          <a:xfrm>
            <a:off x="434550" y="12265771"/>
            <a:ext cx="10361400" cy="337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2400">
                <a:highlight>
                  <a:srgbClr val="FFFFFF"/>
                </a:highlight>
                <a:latin typeface="Merriweather"/>
                <a:ea typeface="Merriweather"/>
                <a:cs typeface="Merriweather"/>
                <a:sym typeface="Merriweather"/>
              </a:rPr>
              <a:t>Electrolytes and H2O cross intestinal epithelial cells by either </a:t>
            </a:r>
            <a:r>
              <a:rPr lang="en" sz="2400">
                <a:highlight>
                  <a:srgbClr val="D9EAD3"/>
                </a:highlight>
                <a:latin typeface="Merriweather"/>
                <a:ea typeface="Merriweather"/>
                <a:cs typeface="Merriweather"/>
                <a:sym typeface="Merriweather"/>
              </a:rPr>
              <a:t>transcellular</a:t>
            </a:r>
            <a:r>
              <a:rPr lang="en" sz="2400">
                <a:highlight>
                  <a:srgbClr val="FFFFFF"/>
                </a:highlight>
                <a:latin typeface="Merriweather"/>
                <a:ea typeface="Merriweather"/>
                <a:cs typeface="Merriweather"/>
                <a:sym typeface="Merriweather"/>
              </a:rPr>
              <a:t> or </a:t>
            </a:r>
            <a:r>
              <a:rPr lang="en" sz="2400">
                <a:highlight>
                  <a:srgbClr val="D9EAD3"/>
                </a:highlight>
                <a:latin typeface="Merriweather"/>
                <a:ea typeface="Merriweather"/>
                <a:cs typeface="Merriweather"/>
                <a:sym typeface="Merriweather"/>
              </a:rPr>
              <a:t>paracellular</a:t>
            </a:r>
            <a:r>
              <a:rPr lang="en" sz="2400">
                <a:highlight>
                  <a:srgbClr val="FFFFFF"/>
                </a:highlight>
                <a:latin typeface="Merriweather"/>
                <a:ea typeface="Merriweather"/>
                <a:cs typeface="Merriweather"/>
                <a:sym typeface="Merriweather"/>
              </a:rPr>
              <a:t> route</a:t>
            </a:r>
            <a:r>
              <a:rPr lang="en">
                <a:solidFill>
                  <a:srgbClr val="B45F06"/>
                </a:solidFill>
                <a:highlight>
                  <a:srgbClr val="FFFFFF"/>
                </a:highlight>
                <a:latin typeface="Merriweather"/>
                <a:ea typeface="Merriweather"/>
                <a:cs typeface="Merriweather"/>
                <a:sym typeface="Merriweather"/>
              </a:rPr>
              <a:t>( fig 5-13)</a:t>
            </a:r>
            <a:endParaRPr>
              <a:solidFill>
                <a:srgbClr val="B45F06"/>
              </a:solidFill>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2400">
                <a:highlight>
                  <a:srgbClr val="FFFFFF"/>
                </a:highlight>
                <a:latin typeface="Merriweather"/>
                <a:ea typeface="Merriweather"/>
                <a:cs typeface="Merriweather"/>
                <a:sym typeface="Merriweather"/>
              </a:rPr>
              <a:t>The permeability of the tight junctions varies with the type of epithelium.</a:t>
            </a:r>
            <a:endParaRPr sz="2400">
              <a:highlight>
                <a:srgbClr val="FFFFFF"/>
              </a:highlight>
              <a:latin typeface="Merriweather"/>
              <a:ea typeface="Merriweather"/>
              <a:cs typeface="Merriweather"/>
              <a:sym typeface="Merriweather"/>
            </a:endParaRPr>
          </a:p>
          <a:p>
            <a:pPr indent="-381000" lvl="0" marL="457200" rtl="0" algn="l">
              <a:lnSpc>
                <a:spcPct val="115000"/>
              </a:lnSpc>
              <a:spcBef>
                <a:spcPts val="1200"/>
              </a:spcBef>
              <a:spcAft>
                <a:spcPts val="0"/>
              </a:spcAft>
              <a:buSzPts val="2400"/>
              <a:buFont typeface="Merriweather"/>
              <a:buChar char="●"/>
            </a:pPr>
            <a:r>
              <a:rPr lang="en" sz="2400">
                <a:highlight>
                  <a:srgbClr val="FFFFFF"/>
                </a:highlight>
                <a:latin typeface="Merriweather"/>
                <a:ea typeface="Merriweather"/>
                <a:cs typeface="Merriweather"/>
                <a:sym typeface="Merriweather"/>
              </a:rPr>
              <a:t>Leaky epithelia are in the</a:t>
            </a:r>
            <a:r>
              <a:rPr lang="en" sz="2400">
                <a:highlight>
                  <a:srgbClr val="D9EAD3"/>
                </a:highlight>
                <a:latin typeface="Merriweather"/>
                <a:ea typeface="Merriweather"/>
                <a:cs typeface="Merriweather"/>
                <a:sym typeface="Merriweather"/>
              </a:rPr>
              <a:t> small intestine</a:t>
            </a:r>
            <a:r>
              <a:rPr lang="en" sz="2400">
                <a:highlight>
                  <a:srgbClr val="FFFFFF"/>
                </a:highlight>
                <a:latin typeface="Merriweather"/>
                <a:ea typeface="Merriweather"/>
                <a:cs typeface="Merriweather"/>
                <a:sym typeface="Merriweather"/>
              </a:rPr>
              <a:t> and </a:t>
            </a:r>
            <a:r>
              <a:rPr lang="en" sz="2400">
                <a:highlight>
                  <a:srgbClr val="B6D7A8"/>
                </a:highlight>
                <a:latin typeface="Merriweather"/>
                <a:ea typeface="Merriweather"/>
                <a:cs typeface="Merriweather"/>
                <a:sym typeface="Merriweather"/>
              </a:rPr>
              <a:t>gallbladder.</a:t>
            </a:r>
            <a:endParaRPr sz="2400">
              <a:highlight>
                <a:srgbClr val="B6D7A8"/>
              </a:highlight>
              <a:latin typeface="Merriweather"/>
              <a:ea typeface="Merriweather"/>
              <a:cs typeface="Merriweather"/>
              <a:sym typeface="Merriweather"/>
            </a:endParaRPr>
          </a:p>
          <a:p>
            <a:pPr indent="-381000" lvl="0" marL="457200" rtl="0" algn="l">
              <a:lnSpc>
                <a:spcPct val="115000"/>
              </a:lnSpc>
              <a:spcBef>
                <a:spcPts val="0"/>
              </a:spcBef>
              <a:spcAft>
                <a:spcPts val="0"/>
              </a:spcAft>
              <a:buSzPts val="2400"/>
              <a:buFont typeface="Merriweather"/>
              <a:buChar char="●"/>
            </a:pPr>
            <a:r>
              <a:rPr lang="en" sz="2400">
                <a:highlight>
                  <a:srgbClr val="FFFFFF"/>
                </a:highlight>
                <a:latin typeface="Merriweather"/>
                <a:ea typeface="Merriweather"/>
                <a:cs typeface="Merriweather"/>
                <a:sym typeface="Merriweather"/>
              </a:rPr>
              <a:t>A tight epithelium is in the</a:t>
            </a:r>
            <a:r>
              <a:rPr lang="en" sz="2400">
                <a:highlight>
                  <a:srgbClr val="6AA84F"/>
                </a:highlight>
                <a:latin typeface="Merriweather"/>
                <a:ea typeface="Merriweather"/>
                <a:cs typeface="Merriweather"/>
                <a:sym typeface="Merriweather"/>
              </a:rPr>
              <a:t> colon.</a:t>
            </a:r>
            <a:endParaRPr sz="2400">
              <a:highlight>
                <a:srgbClr val="6AA84F"/>
              </a:highlight>
              <a:latin typeface="Merriweather"/>
              <a:ea typeface="Merriweather"/>
              <a:cs typeface="Merriweather"/>
              <a:sym typeface="Merriweather"/>
            </a:endParaRPr>
          </a:p>
          <a:p>
            <a:pPr indent="0" lvl="0" marL="0" rtl="0" algn="l">
              <a:lnSpc>
                <a:spcPct val="115000"/>
              </a:lnSpc>
              <a:spcBef>
                <a:spcPts val="1200"/>
              </a:spcBef>
              <a:spcAft>
                <a:spcPts val="1200"/>
              </a:spcAft>
              <a:buClr>
                <a:schemeClr val="dk1"/>
              </a:buClr>
              <a:buSzPts val="1100"/>
              <a:buFont typeface="Arial"/>
              <a:buNone/>
            </a:pPr>
            <a:r>
              <a:t/>
            </a:r>
            <a:endParaRPr sz="2400">
              <a:solidFill>
                <a:srgbClr val="45818E"/>
              </a:solidFill>
              <a:highlight>
                <a:srgbClr val="FFFFFF"/>
              </a:highlight>
              <a:latin typeface="Merriweather"/>
              <a:ea typeface="Merriweather"/>
              <a:cs typeface="Merriweather"/>
              <a:sym typeface="Merriweather"/>
            </a:endParaRPr>
          </a:p>
        </p:txBody>
      </p:sp>
      <p:sp>
        <p:nvSpPr>
          <p:cNvPr id="234" name="Google Shape;234;p19"/>
          <p:cNvSpPr txBox="1"/>
          <p:nvPr/>
        </p:nvSpPr>
        <p:spPr>
          <a:xfrm>
            <a:off x="521400" y="5910950"/>
            <a:ext cx="137337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500">
                <a:highlight>
                  <a:srgbClr val="D9EAD3"/>
                </a:highlight>
                <a:latin typeface="Oswald"/>
                <a:ea typeface="Oswald"/>
                <a:cs typeface="Oswald"/>
                <a:sym typeface="Oswald"/>
              </a:rPr>
              <a:t>Vitamins </a:t>
            </a:r>
            <a:r>
              <a:rPr lang="en" sz="4500">
                <a:highlight>
                  <a:srgbClr val="D9EAD3"/>
                </a:highlight>
                <a:latin typeface="Oswald"/>
                <a:ea typeface="Oswald"/>
                <a:cs typeface="Oswald"/>
                <a:sym typeface="Oswald"/>
              </a:rPr>
              <a:t>a</a:t>
            </a:r>
            <a:r>
              <a:rPr lang="en" sz="4500">
                <a:highlight>
                  <a:srgbClr val="D9EAD3"/>
                </a:highlight>
                <a:latin typeface="Oswald"/>
                <a:ea typeface="Oswald"/>
                <a:cs typeface="Oswald"/>
                <a:sym typeface="Oswald"/>
              </a:rPr>
              <a:t>bsorption</a:t>
            </a:r>
            <a:r>
              <a:rPr lang="en" sz="4500">
                <a:highlight>
                  <a:srgbClr val="D9EAD3"/>
                </a:highlight>
                <a:latin typeface="Oswald"/>
                <a:ea typeface="Oswald"/>
                <a:cs typeface="Oswald"/>
                <a:sym typeface="Oswald"/>
              </a:rPr>
              <a:t> </a:t>
            </a:r>
            <a:endParaRPr sz="4500" u="sng">
              <a:highlight>
                <a:srgbClr val="D9EAD3"/>
              </a:highlight>
              <a:latin typeface="Oswald"/>
              <a:ea typeface="Oswald"/>
              <a:cs typeface="Oswald"/>
              <a:sym typeface="Oswald"/>
            </a:endParaRPr>
          </a:p>
        </p:txBody>
      </p:sp>
      <p:sp>
        <p:nvSpPr>
          <p:cNvPr id="235" name="Google Shape;235;p19"/>
          <p:cNvSpPr/>
          <p:nvPr/>
        </p:nvSpPr>
        <p:spPr>
          <a:xfrm>
            <a:off x="205200" y="6085563"/>
            <a:ext cx="468600" cy="4827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36" name="Google Shape;236;p19"/>
          <p:cNvPicPr preferRelativeResize="0"/>
          <p:nvPr/>
        </p:nvPicPr>
        <p:blipFill>
          <a:blip r:embed="rId3">
            <a:alphaModFix/>
          </a:blip>
          <a:stretch>
            <a:fillRect/>
          </a:stretch>
        </p:blipFill>
        <p:spPr>
          <a:xfrm>
            <a:off x="11424788" y="6281038"/>
            <a:ext cx="2143125" cy="3619500"/>
          </a:xfrm>
          <a:prstGeom prst="rect">
            <a:avLst/>
          </a:prstGeom>
          <a:noFill/>
          <a:ln>
            <a:noFill/>
          </a:ln>
        </p:spPr>
      </p:pic>
      <p:sp>
        <p:nvSpPr>
          <p:cNvPr id="237" name="Google Shape;237;p19"/>
          <p:cNvSpPr txBox="1"/>
          <p:nvPr/>
        </p:nvSpPr>
        <p:spPr>
          <a:xfrm>
            <a:off x="11552897" y="9800275"/>
            <a:ext cx="31593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5-15</a:t>
            </a:r>
            <a:endParaRPr b="1" sz="1800">
              <a:latin typeface="Merriweather"/>
              <a:ea typeface="Merriweather"/>
              <a:cs typeface="Merriweather"/>
              <a:sym typeface="Merriweather"/>
            </a:endParaRPr>
          </a:p>
        </p:txBody>
      </p:sp>
      <p:sp>
        <p:nvSpPr>
          <p:cNvPr id="238" name="Google Shape;238;p19"/>
          <p:cNvSpPr txBox="1"/>
          <p:nvPr/>
        </p:nvSpPr>
        <p:spPr>
          <a:xfrm>
            <a:off x="597598" y="11634325"/>
            <a:ext cx="116607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500">
                <a:highlight>
                  <a:srgbClr val="D9EAD3"/>
                </a:highlight>
                <a:latin typeface="Oswald"/>
                <a:ea typeface="Oswald"/>
                <a:cs typeface="Oswald"/>
                <a:sym typeface="Oswald"/>
              </a:rPr>
              <a:t>Water And Electrolytes Secretion &amp; Absorption </a:t>
            </a:r>
            <a:endParaRPr sz="4500" u="sng">
              <a:highlight>
                <a:srgbClr val="D9EAD3"/>
              </a:highlight>
              <a:latin typeface="Oswald"/>
              <a:ea typeface="Oswald"/>
              <a:cs typeface="Oswald"/>
              <a:sym typeface="Oswald"/>
            </a:endParaRPr>
          </a:p>
        </p:txBody>
      </p:sp>
      <p:sp>
        <p:nvSpPr>
          <p:cNvPr id="239" name="Google Shape;239;p19"/>
          <p:cNvSpPr/>
          <p:nvPr/>
        </p:nvSpPr>
        <p:spPr>
          <a:xfrm>
            <a:off x="264225" y="11783050"/>
            <a:ext cx="468600" cy="4827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40" name="Google Shape;240;p19"/>
          <p:cNvPicPr preferRelativeResize="0"/>
          <p:nvPr/>
        </p:nvPicPr>
        <p:blipFill rotWithShape="1">
          <a:blip r:embed="rId4">
            <a:alphaModFix/>
          </a:blip>
          <a:srcRect b="3735" l="0" r="3725" t="0"/>
          <a:stretch/>
        </p:blipFill>
        <p:spPr>
          <a:xfrm>
            <a:off x="11086247" y="11948628"/>
            <a:ext cx="2820225" cy="2315300"/>
          </a:xfrm>
          <a:prstGeom prst="rect">
            <a:avLst/>
          </a:prstGeom>
          <a:noFill/>
          <a:ln>
            <a:noFill/>
          </a:ln>
        </p:spPr>
      </p:pic>
      <p:sp>
        <p:nvSpPr>
          <p:cNvPr id="241" name="Google Shape;241;p19"/>
          <p:cNvSpPr txBox="1"/>
          <p:nvPr/>
        </p:nvSpPr>
        <p:spPr>
          <a:xfrm>
            <a:off x="11053053" y="14266838"/>
            <a:ext cx="28866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700">
                <a:latin typeface="Merriweather"/>
                <a:ea typeface="Merriweather"/>
                <a:cs typeface="Merriweather"/>
                <a:sym typeface="Merriweather"/>
              </a:rPr>
              <a:t>Figure 5-16</a:t>
            </a:r>
            <a:endParaRPr b="1" sz="1700">
              <a:latin typeface="Merriweather"/>
              <a:ea typeface="Merriweather"/>
              <a:cs typeface="Merriweather"/>
              <a:sym typeface="Merriweather"/>
            </a:endParaRPr>
          </a:p>
        </p:txBody>
      </p:sp>
      <p:pic>
        <p:nvPicPr>
          <p:cNvPr id="242" name="Google Shape;242;p19"/>
          <p:cNvPicPr preferRelativeResize="0"/>
          <p:nvPr/>
        </p:nvPicPr>
        <p:blipFill rotWithShape="1">
          <a:blip r:embed="rId5">
            <a:alphaModFix/>
          </a:blip>
          <a:srcRect b="22595" l="18377" r="49963" t="39550"/>
          <a:stretch/>
        </p:blipFill>
        <p:spPr>
          <a:xfrm>
            <a:off x="11050162" y="14969375"/>
            <a:ext cx="2820224" cy="2432025"/>
          </a:xfrm>
          <a:prstGeom prst="rect">
            <a:avLst/>
          </a:prstGeom>
          <a:noFill/>
          <a:ln>
            <a:noFill/>
          </a:ln>
        </p:spPr>
      </p:pic>
      <p:pic>
        <p:nvPicPr>
          <p:cNvPr id="243" name="Google Shape;243;p19"/>
          <p:cNvPicPr preferRelativeResize="0"/>
          <p:nvPr/>
        </p:nvPicPr>
        <p:blipFill rotWithShape="1">
          <a:blip r:embed="rId6">
            <a:alphaModFix/>
          </a:blip>
          <a:srcRect b="28234" l="16994" r="27360" t="20624"/>
          <a:stretch/>
        </p:blipFill>
        <p:spPr>
          <a:xfrm>
            <a:off x="1274879" y="15478875"/>
            <a:ext cx="2745044" cy="2985299"/>
          </a:xfrm>
          <a:prstGeom prst="rect">
            <a:avLst/>
          </a:prstGeom>
          <a:noFill/>
          <a:ln cap="flat" cmpd="sng" w="28575">
            <a:solidFill>
              <a:srgbClr val="FFFFFF"/>
            </a:solidFill>
            <a:prstDash val="solid"/>
            <a:round/>
            <a:headEnd len="sm" w="sm" type="none"/>
            <a:tailEnd len="sm" w="sm" type="none"/>
          </a:ln>
        </p:spPr>
      </p:pic>
      <p:sp>
        <p:nvSpPr>
          <p:cNvPr id="244" name="Google Shape;244;p19"/>
          <p:cNvSpPr txBox="1"/>
          <p:nvPr/>
        </p:nvSpPr>
        <p:spPr>
          <a:xfrm>
            <a:off x="11248093" y="17357688"/>
            <a:ext cx="28866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700">
                <a:latin typeface="Merriweather"/>
                <a:ea typeface="Merriweather"/>
                <a:cs typeface="Merriweather"/>
                <a:sym typeface="Merriweather"/>
              </a:rPr>
              <a:t>Figure 5-17</a:t>
            </a:r>
            <a:endParaRPr b="1" sz="1700">
              <a:latin typeface="Merriweather"/>
              <a:ea typeface="Merriweather"/>
              <a:cs typeface="Merriweather"/>
              <a:sym typeface="Merriweather"/>
            </a:endParaRPr>
          </a:p>
        </p:txBody>
      </p:sp>
      <p:sp>
        <p:nvSpPr>
          <p:cNvPr id="245" name="Google Shape;245;p19"/>
          <p:cNvSpPr txBox="1"/>
          <p:nvPr/>
        </p:nvSpPr>
        <p:spPr>
          <a:xfrm>
            <a:off x="4094775" y="17230751"/>
            <a:ext cx="4947900" cy="1370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300">
                <a:latin typeface="Merriweather"/>
                <a:ea typeface="Merriweather"/>
                <a:cs typeface="Merriweather"/>
                <a:sym typeface="Merriweather"/>
              </a:rPr>
              <a:t>Figure 5-18, </a:t>
            </a:r>
            <a:r>
              <a:rPr lang="en" sz="1300">
                <a:solidFill>
                  <a:srgbClr val="B45F06"/>
                </a:solidFill>
                <a:highlight>
                  <a:schemeClr val="lt1"/>
                </a:highlight>
                <a:latin typeface="Merriweather"/>
                <a:ea typeface="Merriweather"/>
                <a:cs typeface="Merriweather"/>
                <a:sym typeface="Merriweather"/>
              </a:rPr>
              <a:t>Total Secreted + Ingested = 9000 ml/day</a:t>
            </a:r>
            <a:endParaRPr sz="1300">
              <a:solidFill>
                <a:srgbClr val="B45F06"/>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1200"/>
              </a:spcAft>
              <a:buClr>
                <a:schemeClr val="dk1"/>
              </a:buClr>
              <a:buSzPts val="1100"/>
              <a:buFont typeface="Arial"/>
              <a:buNone/>
            </a:pPr>
            <a:r>
              <a:rPr lang="en" sz="1300">
                <a:solidFill>
                  <a:srgbClr val="B45F06"/>
                </a:solidFill>
                <a:highlight>
                  <a:schemeClr val="lt1"/>
                </a:highlight>
                <a:latin typeface="Merriweather"/>
                <a:ea typeface="Merriweather"/>
                <a:cs typeface="Merriweather"/>
                <a:sym typeface="Merriweather"/>
              </a:rPr>
              <a:t>Total  Absorbed = 8900 ml/day (8500ml from S-intestine, 400ml from colon), so only 100 ml/day gets excreted.</a:t>
            </a:r>
            <a:endParaRPr b="1" sz="1300">
              <a:solidFill>
                <a:srgbClr val="B45F06"/>
              </a:solidFill>
              <a:latin typeface="Merriweather"/>
              <a:ea typeface="Merriweather"/>
              <a:cs typeface="Merriweather"/>
              <a:sym typeface="Merriweather"/>
            </a:endParaRPr>
          </a:p>
        </p:txBody>
      </p:sp>
      <p:sp>
        <p:nvSpPr>
          <p:cNvPr id="246" name="Google Shape;246;p19"/>
          <p:cNvSpPr/>
          <p:nvPr/>
        </p:nvSpPr>
        <p:spPr>
          <a:xfrm>
            <a:off x="272548" y="1399645"/>
            <a:ext cx="468600" cy="433500"/>
          </a:xfrm>
          <a:prstGeom prst="rect">
            <a:avLst/>
          </a:prstGeom>
          <a:solidFill>
            <a:srgbClr val="B6D7A8"/>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247" name="Google Shape;247;p19"/>
          <p:cNvSpPr/>
          <p:nvPr/>
        </p:nvSpPr>
        <p:spPr>
          <a:xfrm>
            <a:off x="272550" y="1790588"/>
            <a:ext cx="9252600" cy="2985300"/>
          </a:xfrm>
          <a:prstGeom prst="rect">
            <a:avLst/>
          </a:prstGeom>
          <a:noFill/>
          <a:ln cap="flat" cmpd="sng" w="38100">
            <a:solidFill>
              <a:srgbClr val="D9EAD3"/>
            </a:solidFill>
            <a:prstDash val="dashDot"/>
            <a:round/>
            <a:headEnd len="sm" w="sm" type="none"/>
            <a:tailEnd len="sm" w="sm" type="none"/>
          </a:ln>
        </p:spPr>
        <p:txBody>
          <a:bodyPr anchorCtr="0" anchor="ctr" bIns="242375" lIns="242375" spcFirstLastPara="1" rIns="242375" wrap="square" tIns="242375">
            <a:noAutofit/>
          </a:bodyPr>
          <a:lstStyle/>
          <a:p>
            <a:pPr indent="-336550" lvl="0" marL="457200" rtl="0" algn="l">
              <a:spcBef>
                <a:spcPts val="0"/>
              </a:spcBef>
              <a:spcAft>
                <a:spcPts val="0"/>
              </a:spcAft>
              <a:buSzPts val="1700"/>
              <a:buFont typeface="Merriweather"/>
              <a:buChar char="●"/>
            </a:pPr>
            <a:r>
              <a:rPr lang="en" sz="1700">
                <a:latin typeface="Merriweather"/>
                <a:ea typeface="Merriweather"/>
                <a:cs typeface="Merriweather"/>
                <a:sym typeface="Merriweather"/>
              </a:rPr>
              <a:t>The absorptive surface of  the small intestinal mucosa shows  many folds called </a:t>
            </a:r>
            <a:r>
              <a:rPr b="1" lang="en" sz="1700" u="sng">
                <a:latin typeface="Merriweather"/>
                <a:ea typeface="Merriweather"/>
                <a:cs typeface="Merriweather"/>
                <a:sym typeface="Merriweather"/>
              </a:rPr>
              <a:t>valvulae conniventes</a:t>
            </a:r>
            <a:r>
              <a:rPr lang="en" sz="1700">
                <a:latin typeface="Merriweather"/>
                <a:ea typeface="Merriweather"/>
                <a:cs typeface="Merriweather"/>
                <a:sym typeface="Merriweather"/>
              </a:rPr>
              <a:t>, well developed in the duodenum and jejunum. They increase the surface area of  the absorptive mucosa </a:t>
            </a:r>
            <a:r>
              <a:rPr lang="en" sz="1700">
                <a:highlight>
                  <a:srgbClr val="D9EAD3"/>
                </a:highlight>
                <a:latin typeface="Merriweather"/>
                <a:ea typeface="Merriweather"/>
                <a:cs typeface="Merriweather"/>
                <a:sym typeface="Merriweather"/>
              </a:rPr>
              <a:t>X </a:t>
            </a:r>
            <a:r>
              <a:rPr b="1" lang="en" sz="1700">
                <a:highlight>
                  <a:srgbClr val="D9EAD3"/>
                </a:highlight>
                <a:latin typeface="Merriweather"/>
                <a:ea typeface="Merriweather"/>
                <a:cs typeface="Merriweather"/>
                <a:sym typeface="Merriweather"/>
              </a:rPr>
              <a:t>3-fold</a:t>
            </a:r>
            <a:r>
              <a:rPr lang="en" sz="1700">
                <a:highlight>
                  <a:srgbClr val="D9EAD3"/>
                </a:highlight>
                <a:latin typeface="Merriweather"/>
                <a:ea typeface="Merriweather"/>
                <a:cs typeface="Merriweather"/>
                <a:sym typeface="Merriweather"/>
              </a:rPr>
              <a:t> .</a:t>
            </a:r>
            <a:endParaRPr sz="1700">
              <a:highlight>
                <a:srgbClr val="D9EAD3"/>
              </a:highlight>
              <a:latin typeface="Merriweather"/>
              <a:ea typeface="Merriweather"/>
              <a:cs typeface="Merriweather"/>
              <a:sym typeface="Merriweather"/>
            </a:endParaRPr>
          </a:p>
          <a:p>
            <a:pPr indent="-336550" lvl="0" marL="457200" rtl="0" algn="l">
              <a:spcBef>
                <a:spcPts val="0"/>
              </a:spcBef>
              <a:spcAft>
                <a:spcPts val="0"/>
              </a:spcAft>
              <a:buSzPts val="1700"/>
              <a:buFont typeface="Merriweather"/>
              <a:buChar char="●"/>
            </a:pPr>
            <a:r>
              <a:rPr lang="en" sz="1700">
                <a:latin typeface="Merriweather"/>
                <a:ea typeface="Merriweather"/>
                <a:cs typeface="Merriweather"/>
                <a:sym typeface="Merriweather"/>
              </a:rPr>
              <a:t>The presence of  </a:t>
            </a:r>
            <a:r>
              <a:rPr b="1" lang="en" sz="1700" u="sng">
                <a:latin typeface="Merriweather"/>
                <a:ea typeface="Merriweather"/>
                <a:cs typeface="Merriweather"/>
                <a:sym typeface="Merriweather"/>
              </a:rPr>
              <a:t>villi</a:t>
            </a:r>
            <a:r>
              <a:rPr lang="en" sz="1700">
                <a:latin typeface="Merriweather"/>
                <a:ea typeface="Merriweather"/>
                <a:cs typeface="Merriweather"/>
                <a:sym typeface="Merriweather"/>
              </a:rPr>
              <a:t> on the mucosal surface enhances </a:t>
            </a:r>
            <a:r>
              <a:rPr lang="en" sz="1700">
                <a:highlight>
                  <a:srgbClr val="D9EAD3"/>
                </a:highlight>
                <a:latin typeface="Merriweather"/>
                <a:ea typeface="Merriweather"/>
                <a:cs typeface="Merriweather"/>
                <a:sym typeface="Merriweather"/>
              </a:rPr>
              <a:t>X</a:t>
            </a:r>
            <a:r>
              <a:rPr b="1" lang="en" sz="1700">
                <a:highlight>
                  <a:srgbClr val="D9EAD3"/>
                </a:highlight>
                <a:latin typeface="Merriweather"/>
                <a:ea typeface="Merriweather"/>
                <a:cs typeface="Merriweather"/>
                <a:sym typeface="Merriweather"/>
              </a:rPr>
              <a:t> 10-fold .</a:t>
            </a:r>
            <a:r>
              <a:rPr lang="en" sz="1700">
                <a:latin typeface="Merriweather"/>
                <a:ea typeface="Merriweather"/>
                <a:cs typeface="Merriweather"/>
                <a:sym typeface="Merriweather"/>
              </a:rPr>
              <a:t> </a:t>
            </a:r>
            <a:endParaRPr sz="1700">
              <a:latin typeface="Merriweather"/>
              <a:ea typeface="Merriweather"/>
              <a:cs typeface="Merriweather"/>
              <a:sym typeface="Merriweather"/>
            </a:endParaRPr>
          </a:p>
          <a:p>
            <a:pPr indent="-336550" lvl="0" marL="457200" rtl="0" algn="l">
              <a:spcBef>
                <a:spcPts val="0"/>
              </a:spcBef>
              <a:spcAft>
                <a:spcPts val="0"/>
              </a:spcAft>
              <a:buSzPts val="1700"/>
              <a:buFont typeface="Merriweather"/>
              <a:buChar char="●"/>
            </a:pPr>
            <a:r>
              <a:rPr lang="en" sz="1700">
                <a:latin typeface="Merriweather"/>
                <a:ea typeface="Merriweather"/>
                <a:cs typeface="Merriweather"/>
                <a:sym typeface="Merriweather"/>
              </a:rPr>
              <a:t>The epithelial cell on each villus is characterized by a</a:t>
            </a:r>
            <a:r>
              <a:rPr b="1" lang="en" sz="1700" u="sng">
                <a:latin typeface="Merriweather"/>
                <a:ea typeface="Merriweather"/>
                <a:cs typeface="Merriweather"/>
                <a:sym typeface="Merriweather"/>
              </a:rPr>
              <a:t> brush border</a:t>
            </a:r>
            <a:r>
              <a:rPr lang="en" sz="1700">
                <a:latin typeface="Merriweather"/>
                <a:ea typeface="Merriweather"/>
                <a:cs typeface="Merriweather"/>
                <a:sym typeface="Merriweather"/>
              </a:rPr>
              <a:t>,(Provides the surface area equivalent to a tennis court) consisting  of  as many as 1000 microvilli (</a:t>
            </a:r>
            <a:r>
              <a:rPr lang="en" sz="1700">
                <a:highlight>
                  <a:srgbClr val="D9EAD3"/>
                </a:highlight>
                <a:latin typeface="Merriweather"/>
                <a:ea typeface="Merriweather"/>
                <a:cs typeface="Merriweather"/>
                <a:sym typeface="Merriweather"/>
              </a:rPr>
              <a:t>X </a:t>
            </a:r>
            <a:r>
              <a:rPr b="1" lang="en" sz="1700">
                <a:highlight>
                  <a:srgbClr val="D9EAD3"/>
                </a:highlight>
                <a:latin typeface="Merriweather"/>
                <a:ea typeface="Merriweather"/>
                <a:cs typeface="Merriweather"/>
                <a:sym typeface="Merriweather"/>
              </a:rPr>
              <a:t>20- fold</a:t>
            </a:r>
            <a:r>
              <a:rPr lang="en" sz="1700">
                <a:latin typeface="Merriweather"/>
                <a:ea typeface="Merriweather"/>
                <a:cs typeface="Merriweather"/>
                <a:sym typeface="Merriweather"/>
              </a:rPr>
              <a:t>).</a:t>
            </a:r>
            <a:endParaRPr sz="1700">
              <a:latin typeface="Merriweather"/>
              <a:ea typeface="Merriweather"/>
              <a:cs typeface="Merriweather"/>
              <a:sym typeface="Merriweather"/>
            </a:endParaRPr>
          </a:p>
          <a:p>
            <a:pPr indent="0" lvl="0" marL="0" rtl="0" algn="l">
              <a:spcBef>
                <a:spcPts val="0"/>
              </a:spcBef>
              <a:spcAft>
                <a:spcPts val="0"/>
              </a:spcAft>
              <a:buNone/>
            </a:pPr>
            <a:r>
              <a:t/>
            </a:r>
            <a:endParaRPr sz="1700">
              <a:latin typeface="Merriweather"/>
              <a:ea typeface="Merriweather"/>
              <a:cs typeface="Merriweather"/>
              <a:sym typeface="Merriweather"/>
            </a:endParaRPr>
          </a:p>
          <a:p>
            <a:pPr indent="0" lvl="0" marL="0" rtl="0" algn="l">
              <a:spcBef>
                <a:spcPts val="0"/>
              </a:spcBef>
              <a:spcAft>
                <a:spcPts val="0"/>
              </a:spcAft>
              <a:buNone/>
            </a:pPr>
            <a:r>
              <a:rPr lang="en" sz="1700">
                <a:latin typeface="Merriweather"/>
                <a:ea typeface="Merriweather"/>
                <a:cs typeface="Merriweather"/>
                <a:sym typeface="Merriweather"/>
              </a:rPr>
              <a:t>All these increase the intestinal surface </a:t>
            </a:r>
            <a:r>
              <a:rPr lang="en" sz="1700">
                <a:highlight>
                  <a:srgbClr val="D9EAD3"/>
                </a:highlight>
                <a:latin typeface="Merriweather"/>
                <a:ea typeface="Merriweather"/>
                <a:cs typeface="Merriweather"/>
                <a:sym typeface="Merriweather"/>
              </a:rPr>
              <a:t>600x</a:t>
            </a:r>
            <a:endParaRPr sz="1700">
              <a:highlight>
                <a:srgbClr val="D9EAD3"/>
              </a:highlight>
              <a:latin typeface="Merriweather"/>
              <a:ea typeface="Merriweather"/>
              <a:cs typeface="Merriweather"/>
              <a:sym typeface="Merriweather"/>
            </a:endParaRPr>
          </a:p>
        </p:txBody>
      </p:sp>
      <p:sp>
        <p:nvSpPr>
          <p:cNvPr id="248" name="Google Shape;248;p19"/>
          <p:cNvSpPr txBox="1"/>
          <p:nvPr/>
        </p:nvSpPr>
        <p:spPr>
          <a:xfrm>
            <a:off x="595950" y="1224894"/>
            <a:ext cx="129999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500">
                <a:highlight>
                  <a:srgbClr val="D9EAD3"/>
                </a:highlight>
                <a:latin typeface="Oswald"/>
                <a:ea typeface="Oswald"/>
                <a:cs typeface="Oswald"/>
                <a:sym typeface="Oswald"/>
              </a:rPr>
              <a:t>Absorptive surface</a:t>
            </a:r>
            <a:endParaRPr sz="4500" u="sng">
              <a:highlight>
                <a:srgbClr val="D9EAD3"/>
              </a:highlight>
              <a:latin typeface="Oswald"/>
              <a:ea typeface="Oswald"/>
              <a:cs typeface="Oswald"/>
              <a:sym typeface="Oswald"/>
            </a:endParaRPr>
          </a:p>
        </p:txBody>
      </p:sp>
      <p:pic>
        <p:nvPicPr>
          <p:cNvPr id="249" name="Google Shape;249;p19"/>
          <p:cNvPicPr preferRelativeResize="0"/>
          <p:nvPr/>
        </p:nvPicPr>
        <p:blipFill>
          <a:blip r:embed="rId7">
            <a:alphaModFix/>
          </a:blip>
          <a:stretch>
            <a:fillRect/>
          </a:stretch>
        </p:blipFill>
        <p:spPr>
          <a:xfrm>
            <a:off x="10450900" y="1136663"/>
            <a:ext cx="2869245" cy="3236350"/>
          </a:xfrm>
          <a:prstGeom prst="rect">
            <a:avLst/>
          </a:prstGeom>
          <a:noFill/>
          <a:ln>
            <a:noFill/>
          </a:ln>
        </p:spPr>
      </p:pic>
      <p:sp>
        <p:nvSpPr>
          <p:cNvPr id="250" name="Google Shape;250;p19"/>
          <p:cNvSpPr txBox="1"/>
          <p:nvPr/>
        </p:nvSpPr>
        <p:spPr>
          <a:xfrm>
            <a:off x="10039425" y="4461238"/>
            <a:ext cx="40575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5-14</a:t>
            </a:r>
            <a:r>
              <a:rPr b="1" lang="en" sz="2700">
                <a:latin typeface="Merriweather"/>
                <a:ea typeface="Merriweather"/>
                <a:cs typeface="Merriweather"/>
                <a:sym typeface="Merriweather"/>
              </a:rPr>
              <a:t>, </a:t>
            </a:r>
            <a:r>
              <a:rPr lang="en">
                <a:highlight>
                  <a:srgbClr val="FFFFFF"/>
                </a:highlight>
                <a:latin typeface="Merriweather"/>
                <a:ea typeface="Merriweather"/>
                <a:cs typeface="Merriweather"/>
                <a:sym typeface="Merriweather"/>
              </a:rPr>
              <a:t>Longitudinal section of the small intestine, showing the valvulae conniventes covered by villi</a:t>
            </a:r>
            <a:endParaRPr>
              <a:latin typeface="Merriweather"/>
              <a:ea typeface="Merriweather"/>
              <a:cs typeface="Merriweather"/>
              <a:sym typeface="Merriweather"/>
            </a:endParaRPr>
          </a:p>
        </p:txBody>
      </p:sp>
      <p:sp>
        <p:nvSpPr>
          <p:cNvPr id="251" name="Google Shape;251;p19"/>
          <p:cNvSpPr/>
          <p:nvPr/>
        </p:nvSpPr>
        <p:spPr>
          <a:xfrm>
            <a:off x="539100" y="186571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2" name="Google Shape;252;p19"/>
          <p:cNvSpPr/>
          <p:nvPr/>
        </p:nvSpPr>
        <p:spPr>
          <a:xfrm>
            <a:off x="-6000" y="18657088"/>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3" name="Google Shape;253;p19"/>
          <p:cNvSpPr txBox="1"/>
          <p:nvPr/>
        </p:nvSpPr>
        <p:spPr>
          <a:xfrm>
            <a:off x="624800" y="18602713"/>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254" name="Google Shape;254;p19"/>
          <p:cNvSpPr txBox="1"/>
          <p:nvPr/>
        </p:nvSpPr>
        <p:spPr>
          <a:xfrm>
            <a:off x="-79350" y="19146550"/>
            <a:ext cx="13933500" cy="783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erriweather"/>
              <a:buAutoNum type="arabicPeriod"/>
            </a:pPr>
            <a:r>
              <a:rPr lang="en" sz="1300">
                <a:latin typeface="Merriweather"/>
                <a:ea typeface="Merriweather"/>
                <a:cs typeface="Merriweather"/>
                <a:sym typeface="Merriweather"/>
              </a:rPr>
              <a:t>Recall from the CNS block, that the absorption of  vitamin B12 occurs in the small intestines. While the production occurs in the large intestines and that’s why we need to supplement it in the diet </a:t>
            </a:r>
            <a:endParaRPr sz="1300">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graphicFrame>
        <p:nvGraphicFramePr>
          <p:cNvPr id="259" name="Google Shape;259;p20"/>
          <p:cNvGraphicFramePr/>
          <p:nvPr/>
        </p:nvGraphicFramePr>
        <p:xfrm>
          <a:off x="381000" y="1342130"/>
          <a:ext cx="3000000" cy="3000000"/>
        </p:xfrm>
        <a:graphic>
          <a:graphicData uri="http://schemas.openxmlformats.org/drawingml/2006/table">
            <a:tbl>
              <a:tblPr>
                <a:noFill/>
                <a:tableStyleId>{EA4CCC33-6409-44D9-8E56-CDF96C543BAD}</a:tableStyleId>
              </a:tblPr>
              <a:tblGrid>
                <a:gridCol w="6688050"/>
                <a:gridCol w="6688050"/>
              </a:tblGrid>
              <a:tr h="854300">
                <a:tc>
                  <a:txBody>
                    <a:bodyPr/>
                    <a:lstStyle/>
                    <a:p>
                      <a:pPr indent="0" lvl="0" marL="0" rtl="0" algn="ctr">
                        <a:spcBef>
                          <a:spcPts val="0"/>
                        </a:spcBef>
                        <a:spcAft>
                          <a:spcPts val="0"/>
                        </a:spcAft>
                        <a:buNone/>
                      </a:pPr>
                      <a:r>
                        <a:rPr lang="en" sz="4500">
                          <a:solidFill>
                            <a:srgbClr val="6AA84F"/>
                          </a:solidFill>
                          <a:highlight>
                            <a:srgbClr val="D9EAD3"/>
                          </a:highlight>
                          <a:latin typeface="Oswald"/>
                          <a:ea typeface="Oswald"/>
                          <a:cs typeface="Oswald"/>
                          <a:sym typeface="Oswald"/>
                        </a:rPr>
                        <a:t> </a:t>
                      </a:r>
                      <a:r>
                        <a:rPr lang="en" sz="4500">
                          <a:solidFill>
                            <a:srgbClr val="274E13"/>
                          </a:solidFill>
                          <a:highlight>
                            <a:srgbClr val="D9EAD3"/>
                          </a:highlight>
                          <a:latin typeface="Oswald"/>
                          <a:ea typeface="Oswald"/>
                          <a:cs typeface="Oswald"/>
                          <a:sym typeface="Oswald"/>
                        </a:rPr>
                        <a:t>Na+</a:t>
                      </a:r>
                      <a:r>
                        <a:rPr lang="en" sz="4500">
                          <a:solidFill>
                            <a:srgbClr val="6AA84F"/>
                          </a:solidFill>
                          <a:highlight>
                            <a:srgbClr val="D9EAD3"/>
                          </a:highlight>
                          <a:latin typeface="Oswald"/>
                          <a:ea typeface="Oswald"/>
                          <a:cs typeface="Oswald"/>
                          <a:sym typeface="Oswald"/>
                        </a:rPr>
                        <a:t> absorption</a:t>
                      </a:r>
                      <a:r>
                        <a:rPr lang="en" sz="4500">
                          <a:solidFill>
                            <a:srgbClr val="6AA84F"/>
                          </a:solidFill>
                          <a:latin typeface="Oswald"/>
                          <a:ea typeface="Oswald"/>
                          <a:cs typeface="Oswald"/>
                          <a:sym typeface="Oswald"/>
                        </a:rPr>
                        <a:t> </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4200">
                          <a:solidFill>
                            <a:srgbClr val="274E13"/>
                          </a:solidFill>
                          <a:highlight>
                            <a:srgbClr val="D9EAD3"/>
                          </a:highlight>
                          <a:latin typeface="Merriweather"/>
                          <a:ea typeface="Merriweather"/>
                          <a:cs typeface="Merriweather"/>
                          <a:sym typeface="Merriweather"/>
                        </a:rPr>
                        <a:t>Cl</a:t>
                      </a:r>
                      <a:r>
                        <a:rPr b="1" baseline="30000" lang="en" sz="4200">
                          <a:solidFill>
                            <a:srgbClr val="274E13"/>
                          </a:solidFill>
                          <a:highlight>
                            <a:srgbClr val="D9EAD3"/>
                          </a:highlight>
                          <a:latin typeface="Merriweather"/>
                          <a:ea typeface="Merriweather"/>
                          <a:cs typeface="Merriweather"/>
                          <a:sym typeface="Merriweather"/>
                        </a:rPr>
                        <a:t>-</a:t>
                      </a:r>
                      <a:r>
                        <a:rPr lang="en" sz="4500">
                          <a:solidFill>
                            <a:srgbClr val="6AA84F"/>
                          </a:solidFill>
                          <a:highlight>
                            <a:srgbClr val="D9EAD3"/>
                          </a:highlight>
                          <a:latin typeface="Oswald"/>
                          <a:ea typeface="Oswald"/>
                          <a:cs typeface="Oswald"/>
                          <a:sym typeface="Oswald"/>
                        </a:rPr>
                        <a:t> absorption</a:t>
                      </a:r>
                      <a:endParaRPr>
                        <a:solidFill>
                          <a:srgbClr val="6AA84F"/>
                        </a:solidFill>
                        <a:highlight>
                          <a:srgbClr val="D9EAD3"/>
                        </a:highlight>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2615400">
                <a:tc rowSpan="3">
                  <a:txBody>
                    <a:bodyPr/>
                    <a:lstStyle/>
                    <a:p>
                      <a:pPr indent="0" lvl="0" marL="0" rtl="0" algn="l">
                        <a:lnSpc>
                          <a:spcPct val="115000"/>
                        </a:lnSpc>
                        <a:spcBef>
                          <a:spcPts val="1200"/>
                        </a:spcBef>
                        <a:spcAft>
                          <a:spcPts val="0"/>
                        </a:spcAft>
                        <a:buNone/>
                      </a:pPr>
                      <a:r>
                        <a:rPr lang="en" sz="2200">
                          <a:solidFill>
                            <a:schemeClr val="dk1"/>
                          </a:solidFill>
                          <a:highlight>
                            <a:schemeClr val="lt1"/>
                          </a:highlight>
                          <a:latin typeface="Merriweather"/>
                          <a:ea typeface="Merriweather"/>
                          <a:cs typeface="Merriweather"/>
                          <a:sym typeface="Merriweather"/>
                        </a:rPr>
                        <a:t>Na+ moves into the intestinal cells by the following mechanisms:</a:t>
                      </a:r>
                      <a:endParaRPr sz="2200">
                        <a:solidFill>
                          <a:schemeClr val="dk1"/>
                        </a:solidFill>
                        <a:highlight>
                          <a:schemeClr val="lt1"/>
                        </a:highlight>
                        <a:latin typeface="Merriweather"/>
                        <a:ea typeface="Merriweather"/>
                        <a:cs typeface="Merriweather"/>
                        <a:sym typeface="Merriweather"/>
                      </a:endParaRPr>
                    </a:p>
                    <a:p>
                      <a:pPr indent="-368300" lvl="0" marL="457200" rtl="0" algn="l">
                        <a:lnSpc>
                          <a:spcPct val="115000"/>
                        </a:lnSpc>
                        <a:spcBef>
                          <a:spcPts val="1200"/>
                        </a:spcBef>
                        <a:spcAft>
                          <a:spcPts val="0"/>
                        </a:spcAft>
                        <a:buClr>
                          <a:srgbClr val="D9EAD3"/>
                        </a:buClr>
                        <a:buSzPts val="2200"/>
                        <a:buFont typeface="Merriweather"/>
                        <a:buChar char="★"/>
                      </a:pPr>
                      <a:r>
                        <a:rPr b="1" lang="en" sz="2200">
                          <a:solidFill>
                            <a:schemeClr val="dk1"/>
                          </a:solidFill>
                          <a:highlight>
                            <a:schemeClr val="lt1"/>
                          </a:highlight>
                          <a:latin typeface="Merriweather"/>
                          <a:ea typeface="Merriweather"/>
                          <a:cs typeface="Merriweather"/>
                          <a:sym typeface="Merriweather"/>
                        </a:rPr>
                        <a:t>Passive</a:t>
                      </a:r>
                      <a:r>
                        <a:rPr lang="en" sz="2200">
                          <a:solidFill>
                            <a:schemeClr val="dk1"/>
                          </a:solidFill>
                          <a:highlight>
                            <a:schemeClr val="lt1"/>
                          </a:highlight>
                          <a:latin typeface="Merriweather"/>
                          <a:ea typeface="Merriweather"/>
                          <a:cs typeface="Merriweather"/>
                          <a:sym typeface="Merriweather"/>
                        </a:rPr>
                        <a:t> diffusion.</a:t>
                      </a:r>
                      <a:endParaRPr sz="2200">
                        <a:solidFill>
                          <a:schemeClr val="dk1"/>
                        </a:solidFill>
                        <a:highlight>
                          <a:schemeClr val="lt1"/>
                        </a:highlight>
                        <a:latin typeface="Merriweather"/>
                        <a:ea typeface="Merriweather"/>
                        <a:cs typeface="Merriweather"/>
                        <a:sym typeface="Merriweather"/>
                      </a:endParaRPr>
                    </a:p>
                    <a:p>
                      <a:pPr indent="-368300" lvl="0" marL="457200" rtl="0" algn="l">
                        <a:lnSpc>
                          <a:spcPct val="115000"/>
                        </a:lnSpc>
                        <a:spcBef>
                          <a:spcPts val="0"/>
                        </a:spcBef>
                        <a:spcAft>
                          <a:spcPts val="0"/>
                        </a:spcAft>
                        <a:buClr>
                          <a:srgbClr val="D9EAD3"/>
                        </a:buClr>
                        <a:buSzPts val="2200"/>
                        <a:buFont typeface="Merriweather"/>
                        <a:buChar char="★"/>
                      </a:pPr>
                      <a:r>
                        <a:rPr b="1" lang="en" sz="2200">
                          <a:solidFill>
                            <a:schemeClr val="dk1"/>
                          </a:solidFill>
                          <a:highlight>
                            <a:schemeClr val="lt1"/>
                          </a:highlight>
                          <a:latin typeface="Merriweather"/>
                          <a:ea typeface="Merriweather"/>
                          <a:cs typeface="Merriweather"/>
                          <a:sym typeface="Merriweather"/>
                        </a:rPr>
                        <a:t>Na+</a:t>
                      </a:r>
                      <a:r>
                        <a:rPr lang="en" sz="2200">
                          <a:solidFill>
                            <a:schemeClr val="dk1"/>
                          </a:solidFill>
                          <a:highlight>
                            <a:schemeClr val="lt1"/>
                          </a:highlight>
                          <a:latin typeface="Merriweather"/>
                          <a:ea typeface="Merriweather"/>
                          <a:cs typeface="Merriweather"/>
                          <a:sym typeface="Merriweather"/>
                        </a:rPr>
                        <a:t> - </a:t>
                      </a:r>
                      <a:r>
                        <a:rPr b="1" lang="en" sz="2200">
                          <a:solidFill>
                            <a:srgbClr val="6AA84F"/>
                          </a:solidFill>
                          <a:highlight>
                            <a:schemeClr val="lt1"/>
                          </a:highlight>
                          <a:latin typeface="Merriweather"/>
                          <a:ea typeface="Merriweather"/>
                          <a:cs typeface="Merriweather"/>
                          <a:sym typeface="Merriweather"/>
                        </a:rPr>
                        <a:t>glucose</a:t>
                      </a:r>
                      <a:r>
                        <a:rPr lang="en" sz="2200">
                          <a:solidFill>
                            <a:schemeClr val="dk1"/>
                          </a:solidFill>
                          <a:highlight>
                            <a:schemeClr val="lt1"/>
                          </a:highlight>
                          <a:latin typeface="Merriweather"/>
                          <a:ea typeface="Merriweather"/>
                          <a:cs typeface="Merriweather"/>
                          <a:sym typeface="Merriweather"/>
                        </a:rPr>
                        <a:t> </a:t>
                      </a:r>
                      <a:r>
                        <a:rPr lang="en" sz="2200" u="sng">
                          <a:solidFill>
                            <a:schemeClr val="dk1"/>
                          </a:solidFill>
                          <a:highlight>
                            <a:schemeClr val="lt1"/>
                          </a:highlight>
                          <a:latin typeface="Merriweather"/>
                          <a:ea typeface="Merriweather"/>
                          <a:cs typeface="Merriweather"/>
                          <a:sym typeface="Merriweather"/>
                        </a:rPr>
                        <a:t>or</a:t>
                      </a:r>
                      <a:r>
                        <a:rPr lang="en" sz="2200">
                          <a:solidFill>
                            <a:schemeClr val="dk1"/>
                          </a:solidFill>
                          <a:highlight>
                            <a:schemeClr val="lt1"/>
                          </a:highlight>
                          <a:latin typeface="Merriweather"/>
                          <a:ea typeface="Merriweather"/>
                          <a:cs typeface="Merriweather"/>
                          <a:sym typeface="Merriweather"/>
                        </a:rPr>
                        <a:t> </a:t>
                      </a:r>
                      <a:r>
                        <a:rPr b="1" lang="en" sz="2200">
                          <a:solidFill>
                            <a:schemeClr val="dk1"/>
                          </a:solidFill>
                          <a:highlight>
                            <a:schemeClr val="lt1"/>
                          </a:highlight>
                          <a:latin typeface="Merriweather"/>
                          <a:ea typeface="Merriweather"/>
                          <a:cs typeface="Merriweather"/>
                          <a:sym typeface="Merriweather"/>
                        </a:rPr>
                        <a:t>Na+ </a:t>
                      </a:r>
                      <a:r>
                        <a:rPr lang="en" sz="2200">
                          <a:solidFill>
                            <a:schemeClr val="dk1"/>
                          </a:solidFill>
                          <a:highlight>
                            <a:schemeClr val="lt1"/>
                          </a:highlight>
                          <a:latin typeface="Merriweather"/>
                          <a:ea typeface="Merriweather"/>
                          <a:cs typeface="Merriweather"/>
                          <a:sym typeface="Merriweather"/>
                        </a:rPr>
                        <a:t>- </a:t>
                      </a:r>
                      <a:r>
                        <a:rPr b="1" lang="en" sz="2200">
                          <a:solidFill>
                            <a:srgbClr val="6AA84F"/>
                          </a:solidFill>
                          <a:highlight>
                            <a:schemeClr val="lt1"/>
                          </a:highlight>
                          <a:latin typeface="Merriweather"/>
                          <a:ea typeface="Merriweather"/>
                          <a:cs typeface="Merriweather"/>
                          <a:sym typeface="Merriweather"/>
                        </a:rPr>
                        <a:t>amino acid</a:t>
                      </a:r>
                      <a:r>
                        <a:rPr b="1" lang="en" sz="2200">
                          <a:solidFill>
                            <a:schemeClr val="dk1"/>
                          </a:solidFill>
                          <a:highlight>
                            <a:schemeClr val="lt1"/>
                          </a:highlight>
                          <a:latin typeface="Merriweather"/>
                          <a:ea typeface="Merriweather"/>
                          <a:cs typeface="Merriweather"/>
                          <a:sym typeface="Merriweather"/>
                        </a:rPr>
                        <a:t> </a:t>
                      </a:r>
                      <a:r>
                        <a:rPr lang="en" sz="2200">
                          <a:solidFill>
                            <a:schemeClr val="dk1"/>
                          </a:solidFill>
                          <a:highlight>
                            <a:schemeClr val="lt1"/>
                          </a:highlight>
                          <a:latin typeface="Merriweather"/>
                          <a:ea typeface="Merriweather"/>
                          <a:cs typeface="Merriweather"/>
                          <a:sym typeface="Merriweather"/>
                        </a:rPr>
                        <a:t>co-transport.</a:t>
                      </a:r>
                      <a:endParaRPr sz="2200">
                        <a:solidFill>
                          <a:schemeClr val="dk1"/>
                        </a:solidFill>
                        <a:highlight>
                          <a:schemeClr val="lt1"/>
                        </a:highlight>
                        <a:latin typeface="Merriweather"/>
                        <a:ea typeface="Merriweather"/>
                        <a:cs typeface="Merriweather"/>
                        <a:sym typeface="Merriweather"/>
                      </a:endParaRPr>
                    </a:p>
                    <a:p>
                      <a:pPr indent="-368300" lvl="0" marL="457200" rtl="0" algn="l">
                        <a:lnSpc>
                          <a:spcPct val="115000"/>
                        </a:lnSpc>
                        <a:spcBef>
                          <a:spcPts val="0"/>
                        </a:spcBef>
                        <a:spcAft>
                          <a:spcPts val="0"/>
                        </a:spcAft>
                        <a:buClr>
                          <a:srgbClr val="D9EAD3"/>
                        </a:buClr>
                        <a:buSzPts val="2200"/>
                        <a:buFont typeface="Merriweather"/>
                        <a:buChar char="★"/>
                      </a:pPr>
                      <a:r>
                        <a:rPr b="1" lang="en" sz="2200">
                          <a:solidFill>
                            <a:schemeClr val="dk1"/>
                          </a:solidFill>
                          <a:highlight>
                            <a:schemeClr val="lt1"/>
                          </a:highlight>
                          <a:latin typeface="Merriweather"/>
                          <a:ea typeface="Merriweather"/>
                          <a:cs typeface="Merriweather"/>
                          <a:sym typeface="Merriweather"/>
                        </a:rPr>
                        <a:t>Na+ </a:t>
                      </a:r>
                      <a:r>
                        <a:rPr lang="en" sz="2200">
                          <a:solidFill>
                            <a:schemeClr val="dk1"/>
                          </a:solidFill>
                          <a:highlight>
                            <a:schemeClr val="lt1"/>
                          </a:highlight>
                          <a:latin typeface="Merriweather"/>
                          <a:ea typeface="Merriweather"/>
                          <a:cs typeface="Merriweather"/>
                          <a:sym typeface="Merriweather"/>
                        </a:rPr>
                        <a:t>- </a:t>
                      </a:r>
                      <a:r>
                        <a:rPr b="1" lang="en" sz="2200">
                          <a:solidFill>
                            <a:srgbClr val="6AA84F"/>
                          </a:solidFill>
                          <a:highlight>
                            <a:schemeClr val="lt1"/>
                          </a:highlight>
                          <a:latin typeface="Merriweather"/>
                          <a:ea typeface="Merriweather"/>
                          <a:cs typeface="Merriweather"/>
                          <a:sym typeface="Merriweather"/>
                        </a:rPr>
                        <a:t>Cl-</a:t>
                      </a:r>
                      <a:r>
                        <a:rPr lang="en" sz="2200">
                          <a:solidFill>
                            <a:schemeClr val="dk1"/>
                          </a:solidFill>
                          <a:highlight>
                            <a:schemeClr val="lt1"/>
                          </a:highlight>
                          <a:latin typeface="Merriweather"/>
                          <a:ea typeface="Merriweather"/>
                          <a:cs typeface="Merriweather"/>
                          <a:sym typeface="Merriweather"/>
                        </a:rPr>
                        <a:t> exchange.</a:t>
                      </a:r>
                      <a:endParaRPr sz="2200">
                        <a:solidFill>
                          <a:schemeClr val="dk1"/>
                        </a:solidFill>
                        <a:highlight>
                          <a:schemeClr val="lt1"/>
                        </a:highlight>
                        <a:latin typeface="Merriweather"/>
                        <a:ea typeface="Merriweather"/>
                        <a:cs typeface="Merriweather"/>
                        <a:sym typeface="Merriweather"/>
                      </a:endParaRPr>
                    </a:p>
                    <a:p>
                      <a:pPr indent="-368300" lvl="0" marL="457200" rtl="0" algn="l">
                        <a:lnSpc>
                          <a:spcPct val="115000"/>
                        </a:lnSpc>
                        <a:spcBef>
                          <a:spcPts val="0"/>
                        </a:spcBef>
                        <a:spcAft>
                          <a:spcPts val="0"/>
                        </a:spcAft>
                        <a:buClr>
                          <a:srgbClr val="D9EAD3"/>
                        </a:buClr>
                        <a:buSzPts val="2200"/>
                        <a:buFont typeface="Merriweather"/>
                        <a:buChar char="★"/>
                      </a:pPr>
                      <a:r>
                        <a:rPr b="1" lang="en" sz="2200">
                          <a:solidFill>
                            <a:schemeClr val="dk1"/>
                          </a:solidFill>
                          <a:highlight>
                            <a:schemeClr val="lt1"/>
                          </a:highlight>
                          <a:latin typeface="Merriweather"/>
                          <a:ea typeface="Merriweather"/>
                          <a:cs typeface="Merriweather"/>
                          <a:sym typeface="Merriweather"/>
                        </a:rPr>
                        <a:t>Na+</a:t>
                      </a:r>
                      <a:r>
                        <a:rPr lang="en" sz="2200">
                          <a:solidFill>
                            <a:schemeClr val="dk1"/>
                          </a:solidFill>
                          <a:highlight>
                            <a:schemeClr val="lt1"/>
                          </a:highlight>
                          <a:latin typeface="Merriweather"/>
                          <a:ea typeface="Merriweather"/>
                          <a:cs typeface="Merriweather"/>
                          <a:sym typeface="Merriweather"/>
                        </a:rPr>
                        <a:t> - </a:t>
                      </a:r>
                      <a:r>
                        <a:rPr b="1" lang="en" sz="2200">
                          <a:solidFill>
                            <a:srgbClr val="6AA84F"/>
                          </a:solidFill>
                          <a:highlight>
                            <a:schemeClr val="lt1"/>
                          </a:highlight>
                          <a:latin typeface="Merriweather"/>
                          <a:ea typeface="Merriweather"/>
                          <a:cs typeface="Merriweather"/>
                          <a:sym typeface="Merriweather"/>
                        </a:rPr>
                        <a:t>H+</a:t>
                      </a:r>
                      <a:r>
                        <a:rPr lang="en" sz="2200">
                          <a:solidFill>
                            <a:schemeClr val="dk1"/>
                          </a:solidFill>
                          <a:highlight>
                            <a:schemeClr val="lt1"/>
                          </a:highlight>
                          <a:latin typeface="Merriweather"/>
                          <a:ea typeface="Merriweather"/>
                          <a:cs typeface="Merriweather"/>
                          <a:sym typeface="Merriweather"/>
                        </a:rPr>
                        <a:t> exchange</a:t>
                      </a:r>
                      <a:r>
                        <a:rPr baseline="30000" lang="en" sz="2200">
                          <a:solidFill>
                            <a:schemeClr val="dk1"/>
                          </a:solidFill>
                          <a:highlight>
                            <a:schemeClr val="lt1"/>
                          </a:highlight>
                          <a:latin typeface="Merriweather"/>
                          <a:ea typeface="Merriweather"/>
                          <a:cs typeface="Merriweather"/>
                          <a:sym typeface="Merriweather"/>
                        </a:rPr>
                        <a:t>1</a:t>
                      </a:r>
                      <a:r>
                        <a:rPr lang="en" sz="2200">
                          <a:solidFill>
                            <a:schemeClr val="dk1"/>
                          </a:solidFill>
                          <a:highlight>
                            <a:schemeClr val="lt1"/>
                          </a:highlight>
                          <a:latin typeface="Merriweather"/>
                          <a:ea typeface="Merriweather"/>
                          <a:cs typeface="Merriweather"/>
                          <a:sym typeface="Merriweather"/>
                        </a:rPr>
                        <a:t>.</a:t>
                      </a:r>
                      <a:endParaRPr sz="22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2200">
                          <a:solidFill>
                            <a:schemeClr val="dk1"/>
                          </a:solidFill>
                          <a:highlight>
                            <a:schemeClr val="lt1"/>
                          </a:highlight>
                          <a:latin typeface="Merriweather"/>
                          <a:ea typeface="Merriweather"/>
                          <a:cs typeface="Merriweather"/>
                          <a:sym typeface="Merriweather"/>
                        </a:rPr>
                        <a:t>The next step is </a:t>
                      </a:r>
                      <a:r>
                        <a:rPr lang="en" sz="2200">
                          <a:solidFill>
                            <a:schemeClr val="dk1"/>
                          </a:solidFill>
                          <a:highlight>
                            <a:srgbClr val="D9EAD3"/>
                          </a:highlight>
                          <a:latin typeface="Merriweather"/>
                          <a:ea typeface="Merriweather"/>
                          <a:cs typeface="Merriweather"/>
                          <a:sym typeface="Merriweather"/>
                        </a:rPr>
                        <a:t>osmosis of water</a:t>
                      </a:r>
                      <a:r>
                        <a:rPr lang="en" sz="2200">
                          <a:solidFill>
                            <a:schemeClr val="dk1"/>
                          </a:solidFill>
                          <a:highlight>
                            <a:schemeClr val="lt1"/>
                          </a:highlight>
                          <a:latin typeface="Merriweather"/>
                          <a:ea typeface="Merriweather"/>
                          <a:cs typeface="Merriweather"/>
                          <a:sym typeface="Merriweather"/>
                        </a:rPr>
                        <a:t> into the </a:t>
                      </a:r>
                      <a:r>
                        <a:rPr b="1" lang="en" sz="2200">
                          <a:solidFill>
                            <a:schemeClr val="dk1"/>
                          </a:solidFill>
                          <a:highlight>
                            <a:schemeClr val="lt1"/>
                          </a:highlight>
                          <a:latin typeface="Merriweather"/>
                          <a:ea typeface="Merriweather"/>
                          <a:cs typeface="Merriweather"/>
                          <a:sym typeface="Merriweather"/>
                        </a:rPr>
                        <a:t>paracellular</a:t>
                      </a:r>
                      <a:r>
                        <a:rPr lang="en" sz="2200">
                          <a:solidFill>
                            <a:schemeClr val="dk1"/>
                          </a:solidFill>
                          <a:highlight>
                            <a:schemeClr val="lt1"/>
                          </a:highlight>
                          <a:latin typeface="Merriweather"/>
                          <a:ea typeface="Merriweather"/>
                          <a:cs typeface="Merriweather"/>
                          <a:sym typeface="Merriweather"/>
                        </a:rPr>
                        <a:t> spaces;</a:t>
                      </a:r>
                      <a:r>
                        <a:rPr lang="en" sz="2400">
                          <a:solidFill>
                            <a:schemeClr val="dk1"/>
                          </a:solidFill>
                          <a:highlight>
                            <a:schemeClr val="lt1"/>
                          </a:highlight>
                          <a:latin typeface="Merriweather"/>
                          <a:ea typeface="Merriweather"/>
                          <a:cs typeface="Merriweather"/>
                          <a:sym typeface="Merriweather"/>
                        </a:rPr>
                        <a:t> </a:t>
                      </a:r>
                      <a:r>
                        <a:rPr lang="en" sz="1800">
                          <a:solidFill>
                            <a:srgbClr val="674EA7"/>
                          </a:solidFill>
                          <a:highlight>
                            <a:schemeClr val="lt1"/>
                          </a:highlight>
                          <a:latin typeface="Merriweather"/>
                          <a:ea typeface="Merriweather"/>
                          <a:cs typeface="Merriweather"/>
                          <a:sym typeface="Merriweather"/>
                        </a:rPr>
                        <a:t>because a large osmotic gradient has been created by the elevated concentration of ions in the paracellular space.</a:t>
                      </a:r>
                      <a:endParaRPr sz="2400">
                        <a:solidFill>
                          <a:srgbClr val="674EA7"/>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b="1" lang="en" sz="2200">
                          <a:solidFill>
                            <a:schemeClr val="dk1"/>
                          </a:solidFill>
                          <a:highlight>
                            <a:srgbClr val="D9EAD3"/>
                          </a:highlight>
                          <a:latin typeface="Merriweather"/>
                          <a:ea typeface="Merriweather"/>
                          <a:cs typeface="Merriweather"/>
                          <a:sym typeface="Merriweather"/>
                        </a:rPr>
                        <a:t>Aldosterone Enhances</a:t>
                      </a:r>
                      <a:r>
                        <a:rPr lang="en" sz="2200">
                          <a:solidFill>
                            <a:schemeClr val="dk1"/>
                          </a:solidFill>
                          <a:highlight>
                            <a:schemeClr val="lt1"/>
                          </a:highlight>
                          <a:latin typeface="Merriweather"/>
                          <a:ea typeface="Merriweather"/>
                          <a:cs typeface="Merriweather"/>
                          <a:sym typeface="Merriweather"/>
                        </a:rPr>
                        <a:t> Na+ Absorption. </a:t>
                      </a:r>
                      <a:endParaRPr sz="2200">
                        <a:solidFill>
                          <a:schemeClr val="dk1"/>
                        </a:solidFill>
                        <a:highlight>
                          <a:schemeClr val="lt1"/>
                        </a:highlight>
                        <a:latin typeface="Merriweather"/>
                        <a:ea typeface="Merriweather"/>
                        <a:cs typeface="Merriweather"/>
                        <a:sym typeface="Merriweather"/>
                      </a:endParaRPr>
                    </a:p>
                    <a:p>
                      <a:pPr indent="0" lvl="0" marL="0" rtl="0" algn="l">
                        <a:lnSpc>
                          <a:spcPct val="115000"/>
                        </a:lnSpc>
                        <a:spcBef>
                          <a:spcPts val="1200"/>
                        </a:spcBef>
                        <a:spcAft>
                          <a:spcPts val="1200"/>
                        </a:spcAft>
                        <a:buNone/>
                      </a:pPr>
                      <a:r>
                        <a:rPr lang="en" sz="1800">
                          <a:highlight>
                            <a:schemeClr val="lt1"/>
                          </a:highlight>
                          <a:latin typeface="Merriweather"/>
                          <a:ea typeface="Merriweather"/>
                          <a:cs typeface="Merriweather"/>
                          <a:sym typeface="Merriweather"/>
                        </a:rPr>
                        <a:t>This effect is important in the colon because it allows virtually no loss of NaCl and water.</a:t>
                      </a:r>
                      <a:endParaRPr sz="1800"/>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lnSpc>
                          <a:spcPct val="115000"/>
                        </a:lnSpc>
                        <a:spcBef>
                          <a:spcPts val="1200"/>
                        </a:spcBef>
                        <a:spcAft>
                          <a:spcPts val="0"/>
                        </a:spcAft>
                        <a:buClr>
                          <a:schemeClr val="dk1"/>
                        </a:buClr>
                        <a:buSzPts val="1100"/>
                        <a:buFont typeface="Arial"/>
                        <a:buNone/>
                      </a:pPr>
                      <a:r>
                        <a:rPr lang="en" sz="2200">
                          <a:solidFill>
                            <a:srgbClr val="93C47D"/>
                          </a:solidFill>
                          <a:latin typeface="Merriweather"/>
                          <a:ea typeface="Merriweather"/>
                          <a:cs typeface="Merriweather"/>
                          <a:sym typeface="Merriweather"/>
                        </a:rPr>
                        <a:t>Cl</a:t>
                      </a:r>
                      <a:r>
                        <a:rPr baseline="30000" lang="en" sz="2200">
                          <a:solidFill>
                            <a:srgbClr val="93C47D"/>
                          </a:solidFill>
                          <a:latin typeface="Merriweather"/>
                          <a:ea typeface="Merriweather"/>
                          <a:cs typeface="Merriweather"/>
                          <a:sym typeface="Merriweather"/>
                        </a:rPr>
                        <a:t>-</a:t>
                      </a:r>
                      <a:r>
                        <a:rPr lang="en" sz="2200">
                          <a:solidFill>
                            <a:schemeClr val="dk1"/>
                          </a:solidFill>
                          <a:highlight>
                            <a:srgbClr val="FFFFFF"/>
                          </a:highlight>
                          <a:latin typeface="Merriweather"/>
                          <a:ea typeface="Merriweather"/>
                          <a:cs typeface="Merriweather"/>
                          <a:sym typeface="Merriweather"/>
                        </a:rPr>
                        <a:t> absorption accompanies Na+ absorption by the following mechanisms:</a:t>
                      </a:r>
                      <a:endParaRPr sz="2200">
                        <a:solidFill>
                          <a:schemeClr val="dk1"/>
                        </a:solidFill>
                        <a:highlight>
                          <a:srgbClr val="FFFFFF"/>
                        </a:highlight>
                        <a:latin typeface="Merriweather"/>
                        <a:ea typeface="Merriweather"/>
                        <a:cs typeface="Merriweather"/>
                        <a:sym typeface="Merriweather"/>
                      </a:endParaRPr>
                    </a:p>
                    <a:p>
                      <a:pPr indent="-381000" lvl="0" marL="457200" rtl="0" algn="l">
                        <a:lnSpc>
                          <a:spcPct val="115000"/>
                        </a:lnSpc>
                        <a:spcBef>
                          <a:spcPts val="1200"/>
                        </a:spcBef>
                        <a:spcAft>
                          <a:spcPts val="0"/>
                        </a:spcAft>
                        <a:buClr>
                          <a:srgbClr val="D9EAD3"/>
                        </a:buClr>
                        <a:buSzPts val="2400"/>
                        <a:buFont typeface="Merriweather"/>
                        <a:buChar char="★"/>
                      </a:pPr>
                      <a:r>
                        <a:rPr b="1" lang="en" sz="2400">
                          <a:solidFill>
                            <a:srgbClr val="6AA84F"/>
                          </a:solidFill>
                          <a:highlight>
                            <a:srgbClr val="FFFFFF"/>
                          </a:highlight>
                          <a:latin typeface="Merriweather"/>
                          <a:ea typeface="Merriweather"/>
                          <a:cs typeface="Merriweather"/>
                          <a:sym typeface="Merriweather"/>
                        </a:rPr>
                        <a:t>Passive</a:t>
                      </a:r>
                      <a:r>
                        <a:rPr lang="en" sz="2400">
                          <a:solidFill>
                            <a:srgbClr val="6AA84F"/>
                          </a:solidFill>
                          <a:highlight>
                            <a:srgbClr val="FFFFFF"/>
                          </a:highlight>
                          <a:latin typeface="Merriweather"/>
                          <a:ea typeface="Merriweather"/>
                          <a:cs typeface="Merriweather"/>
                          <a:sym typeface="Merriweather"/>
                        </a:rPr>
                        <a:t> diffusion</a:t>
                      </a:r>
                      <a:endParaRPr sz="2400">
                        <a:solidFill>
                          <a:srgbClr val="6AA84F"/>
                        </a:solidFill>
                        <a:highlight>
                          <a:srgbClr val="FFFFFF"/>
                        </a:highlight>
                        <a:latin typeface="Merriweather"/>
                        <a:ea typeface="Merriweather"/>
                        <a:cs typeface="Merriweather"/>
                        <a:sym typeface="Merriweather"/>
                      </a:endParaRPr>
                    </a:p>
                    <a:p>
                      <a:pPr indent="-381000" lvl="0" marL="457200" rtl="0" algn="l">
                        <a:lnSpc>
                          <a:spcPct val="115000"/>
                        </a:lnSpc>
                        <a:spcBef>
                          <a:spcPts val="0"/>
                        </a:spcBef>
                        <a:spcAft>
                          <a:spcPts val="0"/>
                        </a:spcAft>
                        <a:buClr>
                          <a:srgbClr val="D9EAD3"/>
                        </a:buClr>
                        <a:buSzPts val="2400"/>
                        <a:buFont typeface="Merriweather"/>
                        <a:buChar char="★"/>
                      </a:pPr>
                      <a:r>
                        <a:rPr b="1" lang="en" sz="2400">
                          <a:solidFill>
                            <a:srgbClr val="6AA84F"/>
                          </a:solidFill>
                          <a:highlight>
                            <a:srgbClr val="FFFFFF"/>
                          </a:highlight>
                          <a:latin typeface="Merriweather"/>
                          <a:ea typeface="Merriweather"/>
                          <a:cs typeface="Merriweather"/>
                          <a:sym typeface="Merriweather"/>
                        </a:rPr>
                        <a:t>Na+</a:t>
                      </a:r>
                      <a:r>
                        <a:rPr lang="en" sz="2400">
                          <a:solidFill>
                            <a:schemeClr val="dk1"/>
                          </a:solidFill>
                          <a:highlight>
                            <a:srgbClr val="FFFFFF"/>
                          </a:highlight>
                          <a:latin typeface="Merriweather"/>
                          <a:ea typeface="Merriweather"/>
                          <a:cs typeface="Merriweather"/>
                          <a:sym typeface="Merriweather"/>
                        </a:rPr>
                        <a:t> -</a:t>
                      </a:r>
                      <a:r>
                        <a:rPr b="1" lang="en" sz="2400">
                          <a:solidFill>
                            <a:schemeClr val="dk1"/>
                          </a:solidFill>
                          <a:highlight>
                            <a:srgbClr val="FFFFFF"/>
                          </a:highlight>
                          <a:latin typeface="Merriweather"/>
                          <a:ea typeface="Merriweather"/>
                          <a:cs typeface="Merriweather"/>
                          <a:sym typeface="Merriweather"/>
                        </a:rPr>
                        <a:t> </a:t>
                      </a:r>
                      <a:r>
                        <a:rPr lang="en" sz="2200">
                          <a:latin typeface="Merriweather"/>
                          <a:ea typeface="Merriweather"/>
                          <a:cs typeface="Merriweather"/>
                          <a:sym typeface="Merriweather"/>
                        </a:rPr>
                        <a:t>Cl</a:t>
                      </a:r>
                      <a:r>
                        <a:rPr baseline="30000" lang="en" sz="2200">
                          <a:latin typeface="Merriweather"/>
                          <a:ea typeface="Merriweather"/>
                          <a:cs typeface="Merriweather"/>
                          <a:sym typeface="Merriweather"/>
                        </a:rPr>
                        <a:t>-</a:t>
                      </a:r>
                      <a:r>
                        <a:rPr lang="en" sz="2200">
                          <a:solidFill>
                            <a:schemeClr val="dk1"/>
                          </a:solidFill>
                          <a:highlight>
                            <a:srgbClr val="FFFFFF"/>
                          </a:highlight>
                          <a:latin typeface="Merriweather"/>
                          <a:ea typeface="Merriweather"/>
                          <a:cs typeface="Merriweather"/>
                          <a:sym typeface="Merriweather"/>
                        </a:rPr>
                        <a:t> </a:t>
                      </a:r>
                      <a:r>
                        <a:rPr lang="en" sz="2400">
                          <a:solidFill>
                            <a:schemeClr val="dk1"/>
                          </a:solidFill>
                          <a:highlight>
                            <a:srgbClr val="FFFFFF"/>
                          </a:highlight>
                          <a:latin typeface="Merriweather"/>
                          <a:ea typeface="Merriweather"/>
                          <a:cs typeface="Merriweather"/>
                          <a:sym typeface="Merriweather"/>
                        </a:rPr>
                        <a:t>cotransport</a:t>
                      </a:r>
                      <a:endParaRPr sz="2400">
                        <a:solidFill>
                          <a:schemeClr val="dk1"/>
                        </a:solidFill>
                        <a:highlight>
                          <a:srgbClr val="FFFFFF"/>
                        </a:highlight>
                        <a:latin typeface="Merriweather"/>
                        <a:ea typeface="Merriweather"/>
                        <a:cs typeface="Merriweather"/>
                        <a:sym typeface="Merriweather"/>
                      </a:endParaRPr>
                    </a:p>
                    <a:p>
                      <a:pPr indent="-381000" lvl="0" marL="457200" rtl="0" algn="l">
                        <a:lnSpc>
                          <a:spcPct val="115000"/>
                        </a:lnSpc>
                        <a:spcBef>
                          <a:spcPts val="0"/>
                        </a:spcBef>
                        <a:spcAft>
                          <a:spcPts val="0"/>
                        </a:spcAft>
                        <a:buClr>
                          <a:srgbClr val="D9EAD3"/>
                        </a:buClr>
                        <a:buSzPts val="2400"/>
                        <a:buFont typeface="Merriweather"/>
                        <a:buChar char="★"/>
                      </a:pPr>
                      <a:r>
                        <a:rPr lang="en" sz="2200">
                          <a:latin typeface="Merriweather"/>
                          <a:ea typeface="Merriweather"/>
                          <a:cs typeface="Merriweather"/>
                          <a:sym typeface="Merriweather"/>
                        </a:rPr>
                        <a:t>Cl</a:t>
                      </a:r>
                      <a:r>
                        <a:rPr baseline="30000" lang="en" sz="2200">
                          <a:latin typeface="Merriweather"/>
                          <a:ea typeface="Merriweather"/>
                          <a:cs typeface="Merriweather"/>
                          <a:sym typeface="Merriweather"/>
                        </a:rPr>
                        <a:t>-</a:t>
                      </a:r>
                      <a:r>
                        <a:rPr lang="en" sz="2400">
                          <a:solidFill>
                            <a:schemeClr val="dk1"/>
                          </a:solidFill>
                          <a:highlight>
                            <a:srgbClr val="FFFFFF"/>
                          </a:highlight>
                          <a:latin typeface="Merriweather"/>
                          <a:ea typeface="Merriweather"/>
                          <a:cs typeface="Merriweather"/>
                          <a:sym typeface="Merriweather"/>
                        </a:rPr>
                        <a:t> - </a:t>
                      </a:r>
                      <a:r>
                        <a:rPr b="1" lang="en" sz="2400">
                          <a:solidFill>
                            <a:srgbClr val="6AA84F"/>
                          </a:solidFill>
                          <a:highlight>
                            <a:srgbClr val="FFFFFF"/>
                          </a:highlight>
                          <a:latin typeface="Merriweather"/>
                          <a:ea typeface="Merriweather"/>
                          <a:cs typeface="Merriweather"/>
                          <a:sym typeface="Merriweather"/>
                        </a:rPr>
                        <a:t>HCO-</a:t>
                      </a:r>
                      <a:r>
                        <a:rPr lang="en" sz="2400">
                          <a:solidFill>
                            <a:schemeClr val="dk1"/>
                          </a:solidFill>
                          <a:highlight>
                            <a:srgbClr val="FFFFFF"/>
                          </a:highlight>
                          <a:latin typeface="Merriweather"/>
                          <a:ea typeface="Merriweather"/>
                          <a:cs typeface="Merriweather"/>
                          <a:sym typeface="Merriweather"/>
                        </a:rPr>
                        <a:t> exchange</a:t>
                      </a:r>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tcPr>
                </a:tc>
              </a:tr>
              <a:tr h="854300">
                <a:tc vMerge="1"/>
                <a:tc>
                  <a:txBody>
                    <a:bodyPr/>
                    <a:lstStyle/>
                    <a:p>
                      <a:pPr indent="0" lvl="0" marL="0" rtl="0" algn="ctr">
                        <a:spcBef>
                          <a:spcPts val="0"/>
                        </a:spcBef>
                        <a:spcAft>
                          <a:spcPts val="0"/>
                        </a:spcAft>
                        <a:buNone/>
                      </a:pPr>
                      <a:r>
                        <a:rPr lang="en" sz="4500">
                          <a:solidFill>
                            <a:srgbClr val="274E13"/>
                          </a:solidFill>
                          <a:highlight>
                            <a:srgbClr val="D9EAD3"/>
                          </a:highlight>
                          <a:latin typeface="Oswald"/>
                          <a:ea typeface="Oswald"/>
                          <a:cs typeface="Oswald"/>
                          <a:sym typeface="Oswald"/>
                        </a:rPr>
                        <a:t>Ca++</a:t>
                      </a:r>
                      <a:r>
                        <a:rPr lang="en" sz="4500">
                          <a:solidFill>
                            <a:srgbClr val="6AA84F"/>
                          </a:solidFill>
                          <a:highlight>
                            <a:srgbClr val="D9EAD3"/>
                          </a:highlight>
                          <a:latin typeface="Oswald"/>
                          <a:ea typeface="Oswald"/>
                          <a:cs typeface="Oswald"/>
                          <a:sym typeface="Oswald"/>
                        </a:rPr>
                        <a:t> absorption</a:t>
                      </a:r>
                      <a:endParaRPr sz="2400">
                        <a:solidFill>
                          <a:srgbClr val="6AA84F"/>
                        </a:solidFill>
                        <a:highlight>
                          <a:srgbClr val="D9EAD3"/>
                        </a:highlight>
                        <a:latin typeface="Merriweather"/>
                        <a:ea typeface="Merriweather"/>
                        <a:cs typeface="Merriweather"/>
                        <a:sym typeface="Merriweather"/>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D9EAD3"/>
                      </a:solidFill>
                      <a:prstDash val="dashDot"/>
                      <a:round/>
                      <a:headEnd len="sm" w="sm" type="none"/>
                      <a:tailEnd len="sm" w="sm" type="none"/>
                    </a:lnB>
                    <a:solidFill>
                      <a:srgbClr val="D9EAD3"/>
                    </a:solidFill>
                  </a:tcPr>
                </a:tc>
              </a:tr>
              <a:tr h="3169700">
                <a:tc vMerge="1"/>
                <a:tc>
                  <a:txBody>
                    <a:bodyPr/>
                    <a:lstStyle/>
                    <a:p>
                      <a:pPr indent="0" lvl="0" marL="0" rtl="0" algn="l">
                        <a:lnSpc>
                          <a:spcPct val="115000"/>
                        </a:lnSpc>
                        <a:spcBef>
                          <a:spcPts val="120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Low plasma Ca</a:t>
                      </a:r>
                      <a:r>
                        <a:rPr lang="en"/>
                        <a:t>++</a:t>
                      </a:r>
                      <a:r>
                        <a:rPr lang="en" sz="2400">
                          <a:solidFill>
                            <a:schemeClr val="dk1"/>
                          </a:solidFill>
                          <a:latin typeface="Merriweather"/>
                          <a:ea typeface="Merriweather"/>
                          <a:cs typeface="Merriweather"/>
                          <a:sym typeface="Merriweather"/>
                        </a:rPr>
                        <a:t> </a:t>
                      </a:r>
                      <a:r>
                        <a:rPr lang="en" sz="1900">
                          <a:solidFill>
                            <a:schemeClr val="dk1"/>
                          </a:solidFill>
                          <a:latin typeface="Merriweather"/>
                          <a:ea typeface="Merriweather"/>
                          <a:cs typeface="Merriweather"/>
                          <a:sym typeface="Merriweather"/>
                        </a:rPr>
                        <a:t>→ </a:t>
                      </a:r>
                      <a:r>
                        <a:rPr lang="en" sz="2200">
                          <a:solidFill>
                            <a:schemeClr val="dk1"/>
                          </a:solidFill>
                          <a:latin typeface="Merriweather"/>
                          <a:ea typeface="Merriweather"/>
                          <a:cs typeface="Merriweather"/>
                          <a:sym typeface="Merriweather"/>
                        </a:rPr>
                        <a:t>Elevated</a:t>
                      </a:r>
                      <a:r>
                        <a:rPr lang="en" sz="1900">
                          <a:solidFill>
                            <a:schemeClr val="dk1"/>
                          </a:solidFill>
                          <a:latin typeface="Merriweather"/>
                          <a:ea typeface="Merriweather"/>
                          <a:cs typeface="Merriweather"/>
                          <a:sym typeface="Merriweather"/>
                        </a:rPr>
                        <a:t> </a:t>
                      </a:r>
                      <a:r>
                        <a:rPr lang="en" sz="2400">
                          <a:solidFill>
                            <a:schemeClr val="dk1"/>
                          </a:solidFill>
                          <a:latin typeface="Merriweather"/>
                          <a:ea typeface="Merriweather"/>
                          <a:cs typeface="Merriweather"/>
                          <a:sym typeface="Merriweather"/>
                        </a:rPr>
                        <a:t>Parathyroid hormone activates Vitamin D:-</a:t>
                      </a:r>
                      <a:endParaRPr sz="2400">
                        <a:solidFill>
                          <a:schemeClr val="dk1"/>
                        </a:solidFill>
                        <a:latin typeface="Merriweather"/>
                        <a:ea typeface="Merriweather"/>
                        <a:cs typeface="Merriweather"/>
                        <a:sym typeface="Merriweather"/>
                      </a:endParaRPr>
                    </a:p>
                    <a:p>
                      <a:pPr indent="0" lvl="0" marL="0" rtl="0" algn="ctr">
                        <a:lnSpc>
                          <a:spcPct val="115000"/>
                        </a:lnSpc>
                        <a:spcBef>
                          <a:spcPts val="1200"/>
                        </a:spcBef>
                        <a:spcAft>
                          <a:spcPts val="0"/>
                        </a:spcAft>
                        <a:buClr>
                          <a:schemeClr val="dk1"/>
                        </a:buClr>
                        <a:buSzPts val="1100"/>
                        <a:buFont typeface="Arial"/>
                        <a:buNone/>
                      </a:pPr>
                      <a:r>
                        <a:rPr lang="en" sz="1600">
                          <a:solidFill>
                            <a:schemeClr val="dk1"/>
                          </a:solidFill>
                          <a:latin typeface="Merriweather"/>
                          <a:ea typeface="Merriweather"/>
                          <a:cs typeface="Merriweather"/>
                          <a:sym typeface="Merriweather"/>
                        </a:rPr>
                        <a:t>25-hydroxy-vitamin D3  → 1,25-dihydroxy-vitamin D3</a:t>
                      </a:r>
                      <a:endParaRPr sz="1600">
                        <a:solidFill>
                          <a:schemeClr val="dk1"/>
                        </a:solidFill>
                        <a:latin typeface="Merriweather"/>
                        <a:ea typeface="Merriweather"/>
                        <a:cs typeface="Merriweather"/>
                        <a:sym typeface="Merriweather"/>
                      </a:endParaRPr>
                    </a:p>
                    <a:p>
                      <a:pPr indent="0" lvl="0" marL="0" rtl="0" algn="l">
                        <a:lnSpc>
                          <a:spcPct val="115000"/>
                        </a:lnSpc>
                        <a:spcBef>
                          <a:spcPts val="1200"/>
                        </a:spcBef>
                        <a:spcAft>
                          <a:spcPts val="1200"/>
                        </a:spcAft>
                        <a:buClr>
                          <a:schemeClr val="dk1"/>
                        </a:buClr>
                        <a:buSzPts val="1100"/>
                        <a:buFont typeface="Arial"/>
                        <a:buNone/>
                      </a:pPr>
                      <a:r>
                        <a:rPr lang="en" sz="2400">
                          <a:solidFill>
                            <a:schemeClr val="dk1"/>
                          </a:solidFill>
                          <a:latin typeface="Merriweather"/>
                          <a:ea typeface="Merriweather"/>
                          <a:cs typeface="Merriweather"/>
                          <a:sym typeface="Merriweather"/>
                        </a:rPr>
                        <a:t>Which stimulates synthesis of </a:t>
                      </a:r>
                      <a:r>
                        <a:rPr b="1" lang="en" sz="2400">
                          <a:solidFill>
                            <a:schemeClr val="dk1"/>
                          </a:solidFill>
                          <a:highlight>
                            <a:srgbClr val="D9EAD3"/>
                          </a:highlight>
                          <a:latin typeface="Merriweather"/>
                          <a:ea typeface="Merriweather"/>
                          <a:cs typeface="Merriweather"/>
                          <a:sym typeface="Merriweather"/>
                        </a:rPr>
                        <a:t>Calcium binding protein</a:t>
                      </a:r>
                      <a:r>
                        <a:rPr lang="en" sz="2400">
                          <a:solidFill>
                            <a:schemeClr val="dk1"/>
                          </a:solidFill>
                          <a:latin typeface="Merriweather"/>
                          <a:ea typeface="Merriweather"/>
                          <a:cs typeface="Merriweather"/>
                          <a:sym typeface="Merriweather"/>
                        </a:rPr>
                        <a:t> and</a:t>
                      </a:r>
                      <a:r>
                        <a:rPr b="1" lang="en" sz="2400">
                          <a:solidFill>
                            <a:schemeClr val="dk1"/>
                          </a:solidFill>
                          <a:latin typeface="Merriweather"/>
                          <a:ea typeface="Merriweather"/>
                          <a:cs typeface="Merriweather"/>
                          <a:sym typeface="Merriweather"/>
                        </a:rPr>
                        <a:t> </a:t>
                      </a:r>
                      <a:r>
                        <a:rPr b="1" lang="en" sz="2400">
                          <a:solidFill>
                            <a:schemeClr val="dk1"/>
                          </a:solidFill>
                          <a:highlight>
                            <a:srgbClr val="D9EAD3"/>
                          </a:highlight>
                          <a:latin typeface="Merriweather"/>
                          <a:ea typeface="Merriweather"/>
                          <a:cs typeface="Merriweather"/>
                          <a:sym typeface="Merriweather"/>
                        </a:rPr>
                        <a:t>Calcium- ATPase</a:t>
                      </a:r>
                      <a:r>
                        <a:rPr lang="en" sz="2400">
                          <a:solidFill>
                            <a:schemeClr val="dk1"/>
                          </a:solidFill>
                          <a:latin typeface="Merriweather"/>
                          <a:ea typeface="Merriweather"/>
                          <a:cs typeface="Merriweather"/>
                          <a:sym typeface="Merriweather"/>
                        </a:rPr>
                        <a:t> in enterocytes</a:t>
                      </a:r>
                      <a:endParaRPr sz="4500">
                        <a:solidFill>
                          <a:srgbClr val="6AA84F"/>
                        </a:solidFill>
                        <a:latin typeface="Oswald"/>
                        <a:ea typeface="Oswald"/>
                        <a:cs typeface="Oswald"/>
                        <a:sym typeface="Oswald"/>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D9EAD3"/>
                      </a:solidFill>
                      <a:prstDash val="dashDot"/>
                      <a:round/>
                      <a:headEnd len="sm" w="sm" type="none"/>
                      <a:tailEnd len="sm" w="sm" type="none"/>
                    </a:lnT>
                    <a:lnB cap="flat" cmpd="sng" w="28575">
                      <a:solidFill>
                        <a:srgbClr val="FFFFFF"/>
                      </a:solidFill>
                      <a:prstDash val="solid"/>
                      <a:round/>
                      <a:headEnd len="sm" w="sm" type="none"/>
                      <a:tailEnd len="sm" w="sm" type="none"/>
                    </a:lnB>
                  </a:tcPr>
                </a:tc>
              </a:tr>
              <a:tr h="936175">
                <a:tc>
                  <a:txBody>
                    <a:bodyPr/>
                    <a:lstStyle/>
                    <a:p>
                      <a:pPr indent="0" lvl="0" marL="0" rtl="0" algn="ctr">
                        <a:spcBef>
                          <a:spcPts val="0"/>
                        </a:spcBef>
                        <a:spcAft>
                          <a:spcPts val="0"/>
                        </a:spcAft>
                        <a:buClr>
                          <a:schemeClr val="dk1"/>
                        </a:buClr>
                        <a:buSzPts val="1100"/>
                        <a:buFont typeface="Arial"/>
                        <a:buNone/>
                      </a:pPr>
                      <a:r>
                        <a:rPr lang="en" sz="4500">
                          <a:solidFill>
                            <a:srgbClr val="93C47D"/>
                          </a:solidFill>
                          <a:latin typeface="Oswald"/>
                          <a:ea typeface="Oswald"/>
                          <a:cs typeface="Oswald"/>
                          <a:sym typeface="Oswald"/>
                        </a:rPr>
                        <a:t> </a:t>
                      </a:r>
                      <a:r>
                        <a:rPr lang="en" sz="4000">
                          <a:solidFill>
                            <a:srgbClr val="6AA84F"/>
                          </a:solidFill>
                          <a:highlight>
                            <a:srgbClr val="D9EAD3"/>
                          </a:highlight>
                          <a:latin typeface="Oswald"/>
                          <a:ea typeface="Oswald"/>
                          <a:cs typeface="Oswald"/>
                          <a:sym typeface="Oswald"/>
                        </a:rPr>
                        <a:t>absorption and secretion of </a:t>
                      </a:r>
                      <a:r>
                        <a:rPr lang="en" sz="4000">
                          <a:solidFill>
                            <a:srgbClr val="274E13"/>
                          </a:solidFill>
                          <a:highlight>
                            <a:srgbClr val="D9EAD3"/>
                          </a:highlight>
                          <a:latin typeface="Oswald"/>
                          <a:ea typeface="Oswald"/>
                          <a:cs typeface="Oswald"/>
                          <a:sym typeface="Oswald"/>
                        </a:rPr>
                        <a:t>K+</a:t>
                      </a:r>
                      <a:endParaRPr sz="4000">
                        <a:solidFill>
                          <a:srgbClr val="274E13"/>
                        </a:solidFill>
                        <a:highlight>
                          <a:srgbClr val="D9EAD3"/>
                        </a:highlight>
                        <a:latin typeface="Merriweather"/>
                        <a:ea typeface="Merriweather"/>
                        <a:cs typeface="Merriweather"/>
                        <a:sym typeface="Merriweathe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sz="3900">
                          <a:solidFill>
                            <a:srgbClr val="6AA84F"/>
                          </a:solidFill>
                          <a:highlight>
                            <a:srgbClr val="D9EAD3"/>
                          </a:highlight>
                          <a:latin typeface="Oswald"/>
                          <a:ea typeface="Oswald"/>
                          <a:cs typeface="Oswald"/>
                          <a:sym typeface="Oswald"/>
                        </a:rPr>
                        <a:t> Secretion of </a:t>
                      </a:r>
                      <a:r>
                        <a:rPr lang="en" sz="3900">
                          <a:solidFill>
                            <a:srgbClr val="274E13"/>
                          </a:solidFill>
                          <a:highlight>
                            <a:srgbClr val="D9EAD3"/>
                          </a:highlight>
                          <a:latin typeface="Oswald"/>
                          <a:ea typeface="Oswald"/>
                          <a:cs typeface="Oswald"/>
                          <a:sym typeface="Oswald"/>
                        </a:rPr>
                        <a:t>HCO</a:t>
                      </a:r>
                      <a:r>
                        <a:rPr baseline="-25000" lang="en" sz="3900">
                          <a:solidFill>
                            <a:srgbClr val="274E13"/>
                          </a:solidFill>
                          <a:highlight>
                            <a:srgbClr val="D9EAD3"/>
                          </a:highlight>
                          <a:latin typeface="Oswald"/>
                          <a:ea typeface="Oswald"/>
                          <a:cs typeface="Oswald"/>
                          <a:sym typeface="Oswald"/>
                        </a:rPr>
                        <a:t>3</a:t>
                      </a:r>
                      <a:r>
                        <a:rPr lang="en" sz="3900">
                          <a:solidFill>
                            <a:srgbClr val="6AA84F"/>
                          </a:solidFill>
                          <a:highlight>
                            <a:srgbClr val="D9EAD3"/>
                          </a:highlight>
                          <a:latin typeface="Oswald"/>
                          <a:ea typeface="Oswald"/>
                          <a:cs typeface="Oswald"/>
                          <a:sym typeface="Oswald"/>
                        </a:rPr>
                        <a:t> in the ileum</a:t>
                      </a:r>
                      <a:endParaRPr sz="3900">
                        <a:solidFill>
                          <a:srgbClr val="6AA84F"/>
                        </a:solidFill>
                        <a:highlight>
                          <a:srgbClr val="D9EAD3"/>
                        </a:highlight>
                        <a:latin typeface="Merriweather"/>
                        <a:ea typeface="Merriweather"/>
                        <a:cs typeface="Merriweather"/>
                        <a:sym typeface="Merriweather"/>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2924600">
                <a:tc>
                  <a:txBody>
                    <a:bodyPr/>
                    <a:lstStyle/>
                    <a:p>
                      <a:pPr indent="0" lvl="0" marL="0" rtl="0" algn="l">
                        <a:spcBef>
                          <a:spcPts val="0"/>
                        </a:spcBef>
                        <a:spcAft>
                          <a:spcPts val="0"/>
                        </a:spcAft>
                        <a:buNone/>
                      </a:pPr>
                      <a:r>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 </a:t>
                      </a:r>
                      <a:r>
                        <a:rPr lang="en" sz="2200">
                          <a:highlight>
                            <a:srgbClr val="D9EAD3"/>
                          </a:highlight>
                          <a:latin typeface="Merriweather"/>
                          <a:ea typeface="Merriweather"/>
                          <a:cs typeface="Merriweather"/>
                          <a:sym typeface="Merriweather"/>
                        </a:rPr>
                        <a:t>K+</a:t>
                      </a:r>
                      <a:r>
                        <a:rPr lang="en" sz="2200">
                          <a:latin typeface="Merriweather"/>
                          <a:ea typeface="Merriweather"/>
                          <a:cs typeface="Merriweather"/>
                          <a:sym typeface="Merriweather"/>
                        </a:rPr>
                        <a:t> is absorbed in the small intestine by </a:t>
                      </a:r>
                      <a:r>
                        <a:rPr b="1" lang="en" sz="2200">
                          <a:solidFill>
                            <a:srgbClr val="93C47D"/>
                          </a:solidFill>
                          <a:latin typeface="Merriweather"/>
                          <a:ea typeface="Merriweather"/>
                          <a:cs typeface="Merriweather"/>
                          <a:sym typeface="Merriweather"/>
                        </a:rPr>
                        <a:t>passive diffusion</a:t>
                      </a:r>
                      <a:r>
                        <a:rPr b="1" lang="en" sz="2200">
                          <a:latin typeface="Merriweather"/>
                          <a:ea typeface="Merriweather"/>
                          <a:cs typeface="Merriweather"/>
                          <a:sym typeface="Merriweather"/>
                        </a:rPr>
                        <a:t>.</a:t>
                      </a:r>
                      <a:endParaRPr b="1"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 K+ secretion in the colon is </a:t>
                      </a:r>
                      <a:r>
                        <a:rPr b="1" lang="en" sz="2200">
                          <a:highlight>
                            <a:srgbClr val="D9EAD3"/>
                          </a:highlight>
                          <a:latin typeface="Merriweather"/>
                          <a:ea typeface="Merriweather"/>
                          <a:cs typeface="Merriweather"/>
                          <a:sym typeface="Merriweather"/>
                        </a:rPr>
                        <a:t>stimulated by aldosterone</a:t>
                      </a:r>
                      <a:r>
                        <a:rPr b="1" lang="en" sz="2200">
                          <a:latin typeface="Merriweather"/>
                          <a:ea typeface="Merriweather"/>
                          <a:cs typeface="Merriweather"/>
                          <a:sym typeface="Merriweather"/>
                        </a:rPr>
                        <a:t>.</a:t>
                      </a:r>
                      <a:endParaRPr b="1"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 Excessive loss of  K+ in diarrheal fluids causes </a:t>
                      </a:r>
                      <a:r>
                        <a:rPr b="1" lang="en" sz="2200">
                          <a:highlight>
                            <a:srgbClr val="D9EAD3"/>
                          </a:highlight>
                          <a:latin typeface="Merriweather"/>
                          <a:ea typeface="Merriweather"/>
                          <a:cs typeface="Merriweather"/>
                          <a:sym typeface="Merriweather"/>
                        </a:rPr>
                        <a:t>hypokalemia</a:t>
                      </a:r>
                      <a:r>
                        <a:rPr lang="en" sz="2200">
                          <a:latin typeface="Merriweather"/>
                          <a:ea typeface="Merriweather"/>
                          <a:cs typeface="Merriweather"/>
                          <a:sym typeface="Merriweather"/>
                        </a:rPr>
                        <a:t>.</a:t>
                      </a:r>
                      <a:endParaRPr sz="2400">
                        <a:solidFill>
                          <a:schemeClr val="dk1"/>
                        </a:solidFill>
                        <a:highlight>
                          <a:schemeClr val="lt1"/>
                        </a:highlight>
                        <a:latin typeface="Merriweather"/>
                        <a:ea typeface="Merriweather"/>
                        <a:cs typeface="Merriweather"/>
                        <a:sym typeface="Merriweather"/>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tcPr>
                </a:tc>
                <a:tc>
                  <a:txBody>
                    <a:bodyPr/>
                    <a:lstStyle/>
                    <a:p>
                      <a:pPr indent="0" lvl="0" marL="0" rtl="0" algn="l">
                        <a:spcBef>
                          <a:spcPts val="0"/>
                        </a:spcBef>
                        <a:spcAft>
                          <a:spcPts val="0"/>
                        </a:spcAft>
                        <a:buNone/>
                      </a:pPr>
                      <a:r>
                        <a:rPr lang="en" sz="2100">
                          <a:latin typeface="Merriweather"/>
                          <a:ea typeface="Merriweather"/>
                          <a:cs typeface="Merriweather"/>
                          <a:sym typeface="Merriweather"/>
                        </a:rPr>
                        <a:t>The epithelial cells on the surfaces of the villi in the </a:t>
                      </a:r>
                      <a:r>
                        <a:rPr lang="en" sz="2100">
                          <a:highlight>
                            <a:srgbClr val="D9EAD3"/>
                          </a:highlight>
                          <a:latin typeface="Merriweather"/>
                          <a:ea typeface="Merriweather"/>
                          <a:cs typeface="Merriweather"/>
                          <a:sym typeface="Merriweather"/>
                        </a:rPr>
                        <a:t>ileum</a:t>
                      </a:r>
                      <a:r>
                        <a:rPr lang="en" sz="2100">
                          <a:latin typeface="Merriweather"/>
                          <a:ea typeface="Merriweather"/>
                          <a:cs typeface="Merriweather"/>
                          <a:sym typeface="Merriweather"/>
                        </a:rPr>
                        <a:t> and </a:t>
                      </a:r>
                      <a:r>
                        <a:rPr lang="en" sz="2100">
                          <a:highlight>
                            <a:srgbClr val="D9EAD3"/>
                          </a:highlight>
                          <a:latin typeface="Merriweather"/>
                          <a:ea typeface="Merriweather"/>
                          <a:cs typeface="Merriweather"/>
                          <a:sym typeface="Merriweather"/>
                        </a:rPr>
                        <a:t>large intestine</a:t>
                      </a:r>
                      <a:r>
                        <a:rPr lang="en" sz="2100">
                          <a:latin typeface="Merriweather"/>
                          <a:ea typeface="Merriweather"/>
                          <a:cs typeface="Merriweather"/>
                          <a:sym typeface="Merriweather"/>
                        </a:rPr>
                        <a:t> have a special capability of secreting bicarbonate ions </a:t>
                      </a:r>
                      <a:r>
                        <a:rPr b="1" lang="en" sz="2100">
                          <a:highlight>
                            <a:srgbClr val="D9EAD3"/>
                          </a:highlight>
                          <a:latin typeface="Merriweather"/>
                          <a:ea typeface="Merriweather"/>
                          <a:cs typeface="Merriweather"/>
                          <a:sym typeface="Merriweather"/>
                        </a:rPr>
                        <a:t>in exchange for absorption of </a:t>
                      </a:r>
                      <a:r>
                        <a:rPr b="1" lang="en" sz="2100">
                          <a:solidFill>
                            <a:srgbClr val="6AA84F"/>
                          </a:solidFill>
                          <a:highlight>
                            <a:srgbClr val="D9EAD3"/>
                          </a:highlight>
                          <a:latin typeface="Merriweather"/>
                          <a:ea typeface="Merriweather"/>
                          <a:cs typeface="Merriweather"/>
                          <a:sym typeface="Merriweather"/>
                        </a:rPr>
                        <a:t>Cl-</a:t>
                      </a:r>
                      <a:r>
                        <a:rPr lang="en" sz="2100">
                          <a:highlight>
                            <a:srgbClr val="D9EAD3"/>
                          </a:highlight>
                          <a:latin typeface="Merriweather"/>
                          <a:ea typeface="Merriweather"/>
                          <a:cs typeface="Merriweather"/>
                          <a:sym typeface="Merriweather"/>
                        </a:rPr>
                        <a:t>.</a:t>
                      </a:r>
                      <a:r>
                        <a:rPr lang="en" sz="2100">
                          <a:latin typeface="Merriweather"/>
                          <a:ea typeface="Merriweather"/>
                          <a:cs typeface="Merriweather"/>
                          <a:sym typeface="Merriweather"/>
                        </a:rPr>
                        <a:t> </a:t>
                      </a:r>
                      <a:endParaRPr sz="2100">
                        <a:latin typeface="Merriweather"/>
                        <a:ea typeface="Merriweather"/>
                        <a:cs typeface="Merriweather"/>
                        <a:sym typeface="Merriweather"/>
                      </a:endParaRPr>
                    </a:p>
                    <a:p>
                      <a:pPr indent="0" lvl="0" marL="0" rtl="0" algn="l">
                        <a:spcBef>
                          <a:spcPts val="0"/>
                        </a:spcBef>
                        <a:spcAft>
                          <a:spcPts val="0"/>
                        </a:spcAft>
                        <a:buNone/>
                      </a:pPr>
                      <a:r>
                        <a:t/>
                      </a:r>
                      <a:endParaRPr sz="2100">
                        <a:latin typeface="Merriweather"/>
                        <a:ea typeface="Merriweather"/>
                        <a:cs typeface="Merriweather"/>
                        <a:sym typeface="Merriweather"/>
                      </a:endParaRPr>
                    </a:p>
                    <a:p>
                      <a:pPr indent="0" lvl="0" marL="0" rtl="0" algn="l">
                        <a:spcBef>
                          <a:spcPts val="0"/>
                        </a:spcBef>
                        <a:spcAft>
                          <a:spcPts val="0"/>
                        </a:spcAft>
                        <a:buNone/>
                      </a:pPr>
                      <a:r>
                        <a:rPr lang="en" sz="2100">
                          <a:latin typeface="Merriweather"/>
                          <a:ea typeface="Merriweather"/>
                          <a:cs typeface="Merriweather"/>
                          <a:sym typeface="Merriweather"/>
                        </a:rPr>
                        <a:t>So it provides </a:t>
                      </a:r>
                      <a:r>
                        <a:rPr b="1" lang="en" sz="2100">
                          <a:highlight>
                            <a:srgbClr val="D9EAD3"/>
                          </a:highlight>
                          <a:latin typeface="Merriweather"/>
                          <a:ea typeface="Merriweather"/>
                          <a:cs typeface="Merriweather"/>
                          <a:sym typeface="Merriweather"/>
                        </a:rPr>
                        <a:t>alkaline bicarbonate ions</a:t>
                      </a:r>
                      <a:r>
                        <a:rPr lang="en" sz="2100">
                          <a:latin typeface="Merriweather"/>
                          <a:ea typeface="Merriweather"/>
                          <a:cs typeface="Merriweather"/>
                          <a:sym typeface="Merriweather"/>
                        </a:rPr>
                        <a:t> that </a:t>
                      </a:r>
                      <a:r>
                        <a:rPr b="1" lang="en" sz="2100">
                          <a:latin typeface="Merriweather"/>
                          <a:ea typeface="Merriweather"/>
                          <a:cs typeface="Merriweather"/>
                          <a:sym typeface="Merriweather"/>
                        </a:rPr>
                        <a:t>neutralize acid</a:t>
                      </a:r>
                      <a:r>
                        <a:rPr lang="en" sz="2100">
                          <a:latin typeface="Merriweather"/>
                          <a:ea typeface="Merriweather"/>
                          <a:cs typeface="Merriweather"/>
                          <a:sym typeface="Merriweather"/>
                        </a:rPr>
                        <a:t> products formed by bacteria in the large intestine.</a:t>
                      </a:r>
                      <a:endParaRPr sz="2100">
                        <a:latin typeface="Merriweather"/>
                        <a:ea typeface="Merriweather"/>
                        <a:cs typeface="Merriweather"/>
                        <a:sym typeface="Merriweather"/>
                      </a:endParaRPr>
                    </a:p>
                  </a:txBody>
                  <a:tcPr marT="91425" marB="91425" marR="91425" marL="91425">
                    <a:lnL cap="flat" cmpd="sng" w="28575">
                      <a:solidFill>
                        <a:srgbClr val="D9EAD3"/>
                      </a:solidFill>
                      <a:prstDash val="dashDot"/>
                      <a:round/>
                      <a:headEnd len="sm" w="sm" type="none"/>
                      <a:tailEnd len="sm" w="sm" type="none"/>
                    </a:lnL>
                    <a:lnR cap="flat" cmpd="sng" w="28575">
                      <a:solidFill>
                        <a:srgbClr val="D9EAD3"/>
                      </a:solidFill>
                      <a:prstDash val="dashDot"/>
                      <a:round/>
                      <a:headEnd len="sm" w="sm" type="none"/>
                      <a:tailEnd len="sm" w="sm" type="none"/>
                    </a:lnR>
                    <a:lnT cap="flat" cmpd="sng" w="28575">
                      <a:solidFill>
                        <a:srgbClr val="FFFFFF"/>
                      </a:solidFill>
                      <a:prstDash val="solid"/>
                      <a:round/>
                      <a:headEnd len="sm" w="sm" type="none"/>
                      <a:tailEnd len="sm" w="sm" type="none"/>
                    </a:lnT>
                    <a:lnB cap="flat" cmpd="sng" w="28575">
                      <a:solidFill>
                        <a:srgbClr val="D9EAD3"/>
                      </a:solidFill>
                      <a:prstDash val="dashDot"/>
                      <a:round/>
                      <a:headEnd len="sm" w="sm" type="none"/>
                      <a:tailEnd len="sm" w="sm" type="none"/>
                    </a:lnB>
                  </a:tcPr>
                </a:tc>
              </a:tr>
            </a:tbl>
          </a:graphicData>
        </a:graphic>
      </p:graphicFrame>
      <p:sp>
        <p:nvSpPr>
          <p:cNvPr id="260" name="Google Shape;260;p20"/>
          <p:cNvSpPr/>
          <p:nvPr/>
        </p:nvSpPr>
        <p:spPr>
          <a:xfrm>
            <a:off x="0" y="199931"/>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61" name="Google Shape;261;p20"/>
          <p:cNvSpPr/>
          <p:nvPr/>
        </p:nvSpPr>
        <p:spPr>
          <a:xfrm>
            <a:off x="656616" y="199976"/>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62" name="Google Shape;262;p20"/>
          <p:cNvSpPr txBox="1"/>
          <p:nvPr/>
        </p:nvSpPr>
        <p:spPr>
          <a:xfrm>
            <a:off x="11409324" y="189590"/>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Five </a:t>
            </a:r>
            <a:endParaRPr sz="3500">
              <a:latin typeface="Oswald"/>
              <a:ea typeface="Oswald"/>
              <a:cs typeface="Oswald"/>
              <a:sym typeface="Oswald"/>
            </a:endParaRPr>
          </a:p>
        </p:txBody>
      </p:sp>
      <p:sp>
        <p:nvSpPr>
          <p:cNvPr id="263" name="Google Shape;263;p20"/>
          <p:cNvSpPr txBox="1"/>
          <p:nvPr/>
        </p:nvSpPr>
        <p:spPr>
          <a:xfrm>
            <a:off x="188014" y="151066"/>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sp>
        <p:nvSpPr>
          <p:cNvPr id="264" name="Google Shape;264;p20"/>
          <p:cNvSpPr txBox="1"/>
          <p:nvPr/>
        </p:nvSpPr>
        <p:spPr>
          <a:xfrm>
            <a:off x="929925" y="151064"/>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THE SMALL INTESTINE: MOTILITY AND SECRETION</a:t>
            </a:r>
            <a:endParaRPr sz="3200">
              <a:solidFill>
                <a:srgbClr val="FFFFFF"/>
              </a:solidFill>
              <a:latin typeface="Oswald"/>
              <a:ea typeface="Oswald"/>
              <a:cs typeface="Oswald"/>
              <a:sym typeface="Oswald"/>
            </a:endParaRPr>
          </a:p>
        </p:txBody>
      </p:sp>
      <p:sp>
        <p:nvSpPr>
          <p:cNvPr id="265" name="Google Shape;265;p20"/>
          <p:cNvSpPr txBox="1"/>
          <p:nvPr/>
        </p:nvSpPr>
        <p:spPr>
          <a:xfrm>
            <a:off x="285025" y="14600775"/>
            <a:ext cx="11570400" cy="2476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D0E0E3"/>
              </a:buClr>
              <a:buSzPts val="2400"/>
              <a:buFont typeface="Merriweather"/>
              <a:buChar char="★"/>
            </a:pPr>
            <a:r>
              <a:rPr lang="en" sz="2400">
                <a:latin typeface="Merriweather"/>
                <a:ea typeface="Merriweather"/>
                <a:cs typeface="Merriweather"/>
                <a:sym typeface="Merriweather"/>
              </a:rPr>
              <a:t>Glucocorticoid =  absorption of </a:t>
            </a:r>
            <a:r>
              <a:rPr lang="en" sz="2400">
                <a:highlight>
                  <a:srgbClr val="D0E0E3"/>
                </a:highlight>
                <a:latin typeface="Merriweather"/>
                <a:ea typeface="Merriweather"/>
                <a:cs typeface="Merriweather"/>
                <a:sym typeface="Merriweather"/>
              </a:rPr>
              <a:t>H2O</a:t>
            </a:r>
            <a:r>
              <a:rPr lang="en" sz="2400">
                <a:latin typeface="Merriweather"/>
                <a:ea typeface="Merriweather"/>
                <a:cs typeface="Merriweather"/>
                <a:sym typeface="Merriweather"/>
              </a:rPr>
              <a:t> &amp; </a:t>
            </a:r>
            <a:r>
              <a:rPr lang="en" sz="2400">
                <a:highlight>
                  <a:srgbClr val="D0E0E3"/>
                </a:highlight>
                <a:latin typeface="Merriweather"/>
                <a:ea typeface="Merriweather"/>
                <a:cs typeface="Merriweather"/>
                <a:sym typeface="Merriweather"/>
              </a:rPr>
              <a:t>ions</a:t>
            </a:r>
            <a:r>
              <a:rPr lang="en" sz="2400">
                <a:latin typeface="Merriweather"/>
                <a:ea typeface="Merriweather"/>
                <a:cs typeface="Merriweather"/>
                <a:sym typeface="Merriweather"/>
              </a:rPr>
              <a:t> </a:t>
            </a:r>
            <a:r>
              <a:rPr lang="en" sz="2400">
                <a:solidFill>
                  <a:srgbClr val="45818E"/>
                </a:solidFill>
                <a:latin typeface="Merriweather"/>
                <a:ea typeface="Merriweather"/>
                <a:cs typeface="Merriweather"/>
                <a:sym typeface="Merriweather"/>
              </a:rPr>
              <a:t>(small &amp; large intestine).</a:t>
            </a:r>
            <a:endParaRPr sz="2400">
              <a:solidFill>
                <a:srgbClr val="45818E"/>
              </a:solidFill>
              <a:latin typeface="Merriweather"/>
              <a:ea typeface="Merriweather"/>
              <a:cs typeface="Merriweather"/>
              <a:sym typeface="Merriweather"/>
            </a:endParaRPr>
          </a:p>
          <a:p>
            <a:pPr indent="0" lvl="0" marL="457200" rtl="0" algn="l">
              <a:spcBef>
                <a:spcPts val="0"/>
              </a:spcBef>
              <a:spcAft>
                <a:spcPts val="0"/>
              </a:spcAft>
              <a:buNone/>
            </a:pPr>
            <a:r>
              <a:rPr lang="en" sz="2400">
                <a:latin typeface="Merriweather"/>
                <a:ea typeface="Merriweather"/>
                <a:cs typeface="Merriweather"/>
                <a:sym typeface="Merriweather"/>
              </a:rPr>
              <a:t>  </a:t>
            </a:r>
            <a:endParaRPr sz="2400">
              <a:latin typeface="Merriweather"/>
              <a:ea typeface="Merriweather"/>
              <a:cs typeface="Merriweather"/>
              <a:sym typeface="Merriweather"/>
            </a:endParaRPr>
          </a:p>
          <a:p>
            <a:pPr indent="-381000" lvl="0" marL="457200" rtl="0" algn="l">
              <a:spcBef>
                <a:spcPts val="0"/>
              </a:spcBef>
              <a:spcAft>
                <a:spcPts val="0"/>
              </a:spcAft>
              <a:buClr>
                <a:srgbClr val="D0E0E3"/>
              </a:buClr>
              <a:buSzPts val="2400"/>
              <a:buFont typeface="Merriweather"/>
              <a:buChar char="★"/>
            </a:pPr>
            <a:r>
              <a:rPr lang="en" sz="2400">
                <a:latin typeface="Merriweather"/>
                <a:ea typeface="Merriweather"/>
                <a:cs typeface="Merriweather"/>
                <a:sym typeface="Merriweather"/>
              </a:rPr>
              <a:t>Somatostatin =  </a:t>
            </a:r>
            <a:r>
              <a:rPr lang="en" sz="2400">
                <a:solidFill>
                  <a:schemeClr val="dk1"/>
                </a:solidFill>
                <a:latin typeface="Merriweather"/>
                <a:ea typeface="Merriweather"/>
                <a:cs typeface="Merriweather"/>
                <a:sym typeface="Merriweather"/>
              </a:rPr>
              <a:t>absorption of </a:t>
            </a:r>
            <a:r>
              <a:rPr lang="en" sz="2400">
                <a:highlight>
                  <a:srgbClr val="D0E0E3"/>
                </a:highlight>
                <a:latin typeface="Merriweather"/>
                <a:ea typeface="Merriweather"/>
                <a:cs typeface="Merriweather"/>
                <a:sym typeface="Merriweather"/>
              </a:rPr>
              <a:t>H2O</a:t>
            </a:r>
            <a:r>
              <a:rPr lang="en" sz="2400">
                <a:latin typeface="Merriweather"/>
                <a:ea typeface="Merriweather"/>
                <a:cs typeface="Merriweather"/>
                <a:sym typeface="Merriweather"/>
              </a:rPr>
              <a:t> &amp; </a:t>
            </a:r>
            <a:r>
              <a:rPr lang="en" sz="2400">
                <a:highlight>
                  <a:srgbClr val="D0E0E3"/>
                </a:highlight>
                <a:latin typeface="Merriweather"/>
                <a:ea typeface="Merriweather"/>
                <a:cs typeface="Merriweather"/>
                <a:sym typeface="Merriweather"/>
              </a:rPr>
              <a:t>ions</a:t>
            </a:r>
            <a:r>
              <a:rPr lang="en" sz="2400">
                <a:latin typeface="Merriweather"/>
                <a:ea typeface="Merriweather"/>
                <a:cs typeface="Merriweather"/>
                <a:sym typeface="Merriweather"/>
              </a:rPr>
              <a:t> </a:t>
            </a:r>
            <a:r>
              <a:rPr lang="en" sz="2400">
                <a:solidFill>
                  <a:srgbClr val="45818E"/>
                </a:solidFill>
                <a:latin typeface="Merriweather"/>
                <a:ea typeface="Merriweather"/>
                <a:cs typeface="Merriweather"/>
                <a:sym typeface="Merriweather"/>
              </a:rPr>
              <a:t>(ileum &amp; colon).</a:t>
            </a:r>
            <a:endParaRPr sz="2400">
              <a:solidFill>
                <a:srgbClr val="45818E"/>
              </a:solidFill>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45818E"/>
              </a:solidFill>
              <a:latin typeface="Merriweather"/>
              <a:ea typeface="Merriweather"/>
              <a:cs typeface="Merriweather"/>
              <a:sym typeface="Merriweather"/>
            </a:endParaRPr>
          </a:p>
          <a:p>
            <a:pPr indent="-381000" lvl="0" marL="457200" rtl="0" algn="l">
              <a:spcBef>
                <a:spcPts val="0"/>
              </a:spcBef>
              <a:spcAft>
                <a:spcPts val="0"/>
              </a:spcAft>
              <a:buClr>
                <a:srgbClr val="D0E0E3"/>
              </a:buClr>
              <a:buSzPts val="2400"/>
              <a:buFont typeface="Merriweather"/>
              <a:buChar char="★"/>
            </a:pPr>
            <a:r>
              <a:rPr lang="en" sz="2400">
                <a:latin typeface="Merriweather"/>
                <a:ea typeface="Merriweather"/>
                <a:cs typeface="Merriweather"/>
                <a:sym typeface="Merriweather"/>
              </a:rPr>
              <a:t>Epinephrine =  </a:t>
            </a:r>
            <a:r>
              <a:rPr lang="en" sz="2400">
                <a:solidFill>
                  <a:schemeClr val="dk1"/>
                </a:solidFill>
                <a:latin typeface="Merriweather"/>
                <a:ea typeface="Merriweather"/>
                <a:cs typeface="Merriweather"/>
                <a:sym typeface="Merriweather"/>
              </a:rPr>
              <a:t>absorption of </a:t>
            </a:r>
            <a:r>
              <a:rPr lang="en" sz="2400">
                <a:highlight>
                  <a:srgbClr val="D0E0E3"/>
                </a:highlight>
                <a:latin typeface="Merriweather"/>
                <a:ea typeface="Merriweather"/>
                <a:cs typeface="Merriweather"/>
                <a:sym typeface="Merriweather"/>
              </a:rPr>
              <a:t>NaCl</a:t>
            </a:r>
            <a:r>
              <a:rPr lang="en" sz="2400">
                <a:latin typeface="Merriweather"/>
                <a:ea typeface="Merriweather"/>
                <a:cs typeface="Merriweather"/>
                <a:sym typeface="Merriweather"/>
              </a:rPr>
              <a:t> </a:t>
            </a:r>
            <a:r>
              <a:rPr lang="en" sz="2400">
                <a:solidFill>
                  <a:srgbClr val="45818E"/>
                </a:solidFill>
                <a:latin typeface="Merriweather"/>
                <a:ea typeface="Merriweather"/>
                <a:cs typeface="Merriweather"/>
                <a:sym typeface="Merriweather"/>
              </a:rPr>
              <a:t>(ileum)</a:t>
            </a:r>
            <a:r>
              <a:rPr lang="en" sz="2400">
                <a:latin typeface="Merriweather"/>
                <a:ea typeface="Merriweather"/>
                <a:cs typeface="Merriweather"/>
                <a:sym typeface="Merriweather"/>
              </a:rPr>
              <a:t>.</a:t>
            </a:r>
            <a:endParaRPr sz="2400">
              <a:latin typeface="Merriweather"/>
              <a:ea typeface="Merriweather"/>
              <a:cs typeface="Merriweather"/>
              <a:sym typeface="Merriweather"/>
            </a:endParaRPr>
          </a:p>
          <a:p>
            <a:pPr indent="0" lvl="0" marL="457200" rtl="0" algn="l">
              <a:spcBef>
                <a:spcPts val="0"/>
              </a:spcBef>
              <a:spcAft>
                <a:spcPts val="0"/>
              </a:spcAft>
              <a:buNone/>
            </a:pPr>
            <a:r>
              <a:t/>
            </a:r>
            <a:endParaRPr sz="2400">
              <a:latin typeface="Merriweather"/>
              <a:ea typeface="Merriweather"/>
              <a:cs typeface="Merriweather"/>
              <a:sym typeface="Merriweather"/>
            </a:endParaRPr>
          </a:p>
          <a:p>
            <a:pPr indent="-381000" lvl="0" marL="457200" rtl="0" algn="l">
              <a:spcBef>
                <a:spcPts val="0"/>
              </a:spcBef>
              <a:spcAft>
                <a:spcPts val="0"/>
              </a:spcAft>
              <a:buClr>
                <a:srgbClr val="D0E0E3"/>
              </a:buClr>
              <a:buSzPts val="2400"/>
              <a:buFont typeface="Merriweather"/>
              <a:buChar char="★"/>
            </a:pPr>
            <a:r>
              <a:rPr lang="en" sz="2400">
                <a:latin typeface="Merriweather"/>
                <a:ea typeface="Merriweather"/>
                <a:cs typeface="Merriweather"/>
                <a:sym typeface="Merriweather"/>
              </a:rPr>
              <a:t>Aldosterone = synthesis of Na+ channels </a:t>
            </a:r>
            <a:r>
              <a:rPr lang="en" sz="2400">
                <a:solidFill>
                  <a:srgbClr val="45818E"/>
                </a:solidFill>
                <a:latin typeface="Merriweather"/>
                <a:ea typeface="Merriweather"/>
                <a:cs typeface="Merriweather"/>
                <a:sym typeface="Merriweather"/>
              </a:rPr>
              <a:t>(colon).</a:t>
            </a:r>
            <a:endParaRPr sz="2400">
              <a:solidFill>
                <a:srgbClr val="45818E"/>
              </a:solidFill>
              <a:latin typeface="Merriweather"/>
              <a:ea typeface="Merriweather"/>
              <a:cs typeface="Merriweather"/>
              <a:sym typeface="Merriweather"/>
            </a:endParaRPr>
          </a:p>
        </p:txBody>
      </p:sp>
      <p:sp>
        <p:nvSpPr>
          <p:cNvPr id="266" name="Google Shape;266;p20"/>
          <p:cNvSpPr txBox="1"/>
          <p:nvPr/>
        </p:nvSpPr>
        <p:spPr>
          <a:xfrm>
            <a:off x="673800" y="13607150"/>
            <a:ext cx="13733700" cy="783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Clr>
                <a:schemeClr val="dk1"/>
              </a:buClr>
              <a:buSzPts val="1100"/>
              <a:buFont typeface="Arial"/>
              <a:buNone/>
            </a:pPr>
            <a:r>
              <a:rPr lang="en" sz="4500">
                <a:highlight>
                  <a:srgbClr val="D0E0E3"/>
                </a:highlight>
                <a:latin typeface="Oswald"/>
                <a:ea typeface="Oswald"/>
                <a:cs typeface="Oswald"/>
                <a:sym typeface="Oswald"/>
              </a:rPr>
              <a:t>Hormonal control of absorption &amp; secretion </a:t>
            </a:r>
            <a:endParaRPr sz="4500" u="sng">
              <a:highlight>
                <a:srgbClr val="D0E0E3"/>
              </a:highlight>
              <a:latin typeface="Oswald"/>
              <a:ea typeface="Oswald"/>
              <a:cs typeface="Oswald"/>
              <a:sym typeface="Oswald"/>
            </a:endParaRPr>
          </a:p>
        </p:txBody>
      </p:sp>
      <p:sp>
        <p:nvSpPr>
          <p:cNvPr id="267" name="Google Shape;267;p20"/>
          <p:cNvSpPr/>
          <p:nvPr/>
        </p:nvSpPr>
        <p:spPr>
          <a:xfrm>
            <a:off x="205200" y="13781763"/>
            <a:ext cx="468600" cy="4827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sp>
        <p:nvSpPr>
          <p:cNvPr id="268" name="Google Shape;268;p20"/>
          <p:cNvSpPr/>
          <p:nvPr/>
        </p:nvSpPr>
        <p:spPr>
          <a:xfrm>
            <a:off x="539100" y="186571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69" name="Google Shape;269;p20"/>
          <p:cNvSpPr/>
          <p:nvPr/>
        </p:nvSpPr>
        <p:spPr>
          <a:xfrm>
            <a:off x="-6000" y="18657088"/>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70" name="Google Shape;270;p20"/>
          <p:cNvSpPr txBox="1"/>
          <p:nvPr/>
        </p:nvSpPr>
        <p:spPr>
          <a:xfrm>
            <a:off x="624800" y="18602713"/>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271" name="Google Shape;271;p20"/>
          <p:cNvSpPr txBox="1"/>
          <p:nvPr/>
        </p:nvSpPr>
        <p:spPr>
          <a:xfrm>
            <a:off x="-79350" y="19146550"/>
            <a:ext cx="13933500" cy="783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erriweather"/>
              <a:buAutoNum type="arabicPeriod"/>
            </a:pPr>
            <a:r>
              <a:rPr lang="en" sz="1300">
                <a:latin typeface="Merriweather"/>
                <a:ea typeface="Merriweather"/>
                <a:cs typeface="Merriweather"/>
                <a:sym typeface="Merriweather"/>
              </a:rPr>
              <a:t>The</a:t>
            </a:r>
            <a:r>
              <a:rPr lang="en" sz="1300">
                <a:latin typeface="Merriweather"/>
                <a:ea typeface="Merriweather"/>
                <a:cs typeface="Merriweather"/>
                <a:sym typeface="Merriweather"/>
              </a:rPr>
              <a:t> sodium-hydrogen exchanger/antiporter is primarily responsible for maintaining the balance of sodium. It is also indirectly linked to buffering of blood pH by means of absorbing Na in exchange with H which binds with HCO3- to make up H2CO3 which then dissociates into water and CO2 and finally enter the ducal cell to form HCO3- that gets secreted into the lumen, hence the buffering action. (And yes, HCO3- can’t simply pass).</a:t>
            </a:r>
            <a:endParaRPr sz="1300">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id="276" name="Google Shape;276;p21"/>
          <p:cNvPicPr preferRelativeResize="0"/>
          <p:nvPr/>
        </p:nvPicPr>
        <p:blipFill>
          <a:blip r:embed="rId3">
            <a:alphaModFix/>
          </a:blip>
          <a:stretch>
            <a:fillRect/>
          </a:stretch>
        </p:blipFill>
        <p:spPr>
          <a:xfrm>
            <a:off x="0" y="26056"/>
            <a:ext cx="14097002" cy="19940419"/>
          </a:xfrm>
          <a:prstGeom prst="rect">
            <a:avLst/>
          </a:prstGeom>
          <a:noFill/>
          <a:ln>
            <a:noFill/>
          </a:ln>
        </p:spPr>
      </p:pic>
      <p:sp>
        <p:nvSpPr>
          <p:cNvPr id="277" name="Google Shape;277;p21"/>
          <p:cNvSpPr txBox="1"/>
          <p:nvPr/>
        </p:nvSpPr>
        <p:spPr>
          <a:xfrm>
            <a:off x="599250" y="2513900"/>
            <a:ext cx="12648300" cy="12015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Oswald"/>
              <a:buAutoNum type="arabicPeriod"/>
            </a:pPr>
            <a:r>
              <a:rPr lang="en" sz="2400">
                <a:solidFill>
                  <a:srgbClr val="FFFFFF"/>
                </a:solidFill>
                <a:latin typeface="Oswald"/>
                <a:ea typeface="Oswald"/>
                <a:cs typeface="Oswald"/>
                <a:sym typeface="Oswald"/>
              </a:rPr>
              <a:t>The migrating motor complex is triggered by the release of which of the following</a:t>
            </a:r>
            <a:r>
              <a:rPr lang="en" sz="2400">
                <a:solidFill>
                  <a:srgbClr val="FFFFFF"/>
                </a:solidFill>
                <a:latin typeface="Oswald"/>
                <a:ea typeface="Oswald"/>
                <a:cs typeface="Oswald"/>
                <a:sym typeface="Oswald"/>
              </a:rPr>
              <a:t>?</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Motilin </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NO</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CC</a:t>
            </a:r>
            <a:r>
              <a:rPr lang="en" sz="2400">
                <a:solidFill>
                  <a:srgbClr val="FFFFFF"/>
                </a:solidFill>
                <a:latin typeface="Oswald"/>
                <a:ea typeface="Oswald"/>
                <a:cs typeface="Oswald"/>
                <a:sym typeface="Oswald"/>
              </a:rPr>
              <a:t>K</a:t>
            </a:r>
            <a:endParaRPr sz="24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0" lvl="0" marL="0" rtl="0" algn="l">
              <a:spcBef>
                <a:spcPts val="0"/>
              </a:spcBef>
              <a:spcAft>
                <a:spcPts val="0"/>
              </a:spcAft>
              <a:buNone/>
            </a:pPr>
            <a:r>
              <a:rPr lang="en" sz="2400">
                <a:solidFill>
                  <a:srgbClr val="FFFFFF"/>
                </a:solidFill>
                <a:latin typeface="Oswald"/>
                <a:ea typeface="Oswald"/>
                <a:cs typeface="Oswald"/>
                <a:sym typeface="Oswald"/>
              </a:rPr>
              <a:t> </a:t>
            </a:r>
            <a:endParaRPr sz="2400">
              <a:solidFill>
                <a:srgbClr val="FFFFFF"/>
              </a:solidFill>
              <a:latin typeface="Oswald"/>
              <a:ea typeface="Oswald"/>
              <a:cs typeface="Oswald"/>
              <a:sym typeface="Oswald"/>
            </a:endParaRPr>
          </a:p>
          <a:p>
            <a:pPr indent="0" lvl="0" marL="0" rtl="0" algn="l">
              <a:spcBef>
                <a:spcPts val="0"/>
              </a:spcBef>
              <a:spcAft>
                <a:spcPts val="0"/>
              </a:spcAft>
              <a:buNone/>
            </a:pPr>
            <a:r>
              <a:rPr lang="en" sz="2400">
                <a:solidFill>
                  <a:srgbClr val="FFFFFF"/>
                </a:solidFill>
                <a:latin typeface="Oswald"/>
                <a:ea typeface="Oswald"/>
                <a:cs typeface="Oswald"/>
                <a:sym typeface="Oswald"/>
              </a:rPr>
              <a:t>2.   </a:t>
            </a:r>
            <a:r>
              <a:rPr lang="en" sz="2400">
                <a:solidFill>
                  <a:srgbClr val="FFFFFF"/>
                </a:solidFill>
                <a:latin typeface="Oswald"/>
                <a:ea typeface="Oswald"/>
                <a:cs typeface="Oswald"/>
                <a:sym typeface="Oswald"/>
              </a:rPr>
              <a:t>An example of a pathological </a:t>
            </a:r>
            <a:r>
              <a:rPr lang="en" sz="2400">
                <a:solidFill>
                  <a:srgbClr val="FFFFFF"/>
                </a:solidFill>
                <a:latin typeface="Oswald"/>
                <a:ea typeface="Oswald"/>
                <a:cs typeface="Oswald"/>
                <a:sym typeface="Oswald"/>
              </a:rPr>
              <a:t>Antiperistaltic movement:</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Duodenum —&gt; Stomach</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Stomach—&gt; esophagus </a:t>
            </a:r>
            <a:endParaRPr sz="2400" strike="sngStrike">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Caecum—&gt; Ileum</a:t>
            </a:r>
            <a:endParaRPr sz="24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0" lvl="0" marL="0" rtl="0" algn="l">
              <a:spcBef>
                <a:spcPts val="0"/>
              </a:spcBef>
              <a:spcAft>
                <a:spcPts val="0"/>
              </a:spcAft>
              <a:buNone/>
            </a:pPr>
            <a:r>
              <a:rPr lang="en" sz="2400">
                <a:solidFill>
                  <a:srgbClr val="FFFFFF"/>
                </a:solidFill>
                <a:latin typeface="Oswald"/>
                <a:ea typeface="Oswald"/>
                <a:cs typeface="Oswald"/>
                <a:sym typeface="Oswald"/>
              </a:rPr>
              <a:t>3. The propulsive contractions are:</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Slower in proximal intestines and stops at terminal intestines.</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Slower in the terminal and faster at the proximal intestines.</a:t>
            </a:r>
            <a:endParaRPr sz="2400">
              <a:solidFill>
                <a:srgbClr val="FFFFFF"/>
              </a:solidFill>
              <a:latin typeface="Oswald"/>
              <a:ea typeface="Oswald"/>
              <a:cs typeface="Oswald"/>
              <a:sym typeface="Oswald"/>
            </a:endParaRPr>
          </a:p>
          <a:p>
            <a:pPr indent="0" lvl="0" marL="457200" rtl="0" algn="l">
              <a:spcBef>
                <a:spcPts val="0"/>
              </a:spcBef>
              <a:spcAft>
                <a:spcPts val="0"/>
              </a:spcAft>
              <a:buNone/>
            </a:pPr>
            <a:r>
              <a:rPr lang="en" sz="2400">
                <a:solidFill>
                  <a:srgbClr val="FFFFFF"/>
                </a:solidFill>
                <a:latin typeface="Oswald"/>
                <a:ea typeface="Oswald"/>
                <a:cs typeface="Oswald"/>
                <a:sym typeface="Oswald"/>
              </a:rPr>
              <a:t>C.   Speed is equal at both ends.</a:t>
            </a:r>
            <a:endParaRPr sz="24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0" lvl="0" marL="0" rtl="0" algn="l">
              <a:spcBef>
                <a:spcPts val="0"/>
              </a:spcBef>
              <a:spcAft>
                <a:spcPts val="0"/>
              </a:spcAft>
              <a:buNone/>
            </a:pPr>
            <a:r>
              <a:rPr lang="en" sz="2400">
                <a:solidFill>
                  <a:srgbClr val="FFFFFF"/>
                </a:solidFill>
                <a:latin typeface="Oswald"/>
                <a:ea typeface="Oswald"/>
                <a:cs typeface="Oswald"/>
                <a:sym typeface="Oswald"/>
              </a:rPr>
              <a:t>4. Amino acids leave the cell at the basolateral border via:</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Facilitated diffusion</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Secondary active transport </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Primary active transport</a:t>
            </a:r>
            <a:endParaRPr sz="24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0" lvl="0" marL="0" rtl="0" algn="l">
              <a:spcBef>
                <a:spcPts val="0"/>
              </a:spcBef>
              <a:spcAft>
                <a:spcPts val="0"/>
              </a:spcAft>
              <a:buNone/>
            </a:pPr>
            <a:r>
              <a:rPr lang="en" sz="2400">
                <a:solidFill>
                  <a:srgbClr val="FFFFFF"/>
                </a:solidFill>
                <a:latin typeface="Oswald"/>
                <a:ea typeface="Oswald"/>
                <a:cs typeface="Oswald"/>
                <a:sym typeface="Oswald"/>
              </a:rPr>
              <a:t>5. Which if the following stimulate intestinal motility and relax the ileocecal sphincter?</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CCK</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rgbClr val="FFFFFF"/>
                </a:solidFill>
                <a:latin typeface="Oswald"/>
                <a:ea typeface="Oswald"/>
                <a:cs typeface="Oswald"/>
                <a:sym typeface="Oswald"/>
              </a:rPr>
              <a:t>Secretin</a:t>
            </a:r>
            <a:endParaRPr sz="2400">
              <a:solidFill>
                <a:srgbClr val="FFFFFF"/>
              </a:solidFill>
              <a:latin typeface="Oswald"/>
              <a:ea typeface="Oswald"/>
              <a:cs typeface="Oswald"/>
              <a:sym typeface="Oswald"/>
            </a:endParaRPr>
          </a:p>
          <a:p>
            <a:pPr indent="-381000" lvl="0" marL="914400" rtl="0" algn="l">
              <a:spcBef>
                <a:spcPts val="0"/>
              </a:spcBef>
              <a:spcAft>
                <a:spcPts val="0"/>
              </a:spcAft>
              <a:buClr>
                <a:srgbClr val="FFFFFF"/>
              </a:buClr>
              <a:buSzPts val="2400"/>
              <a:buFont typeface="Oswald"/>
              <a:buAutoNum type="alphaUcPeriod"/>
            </a:pPr>
            <a:r>
              <a:rPr lang="en" sz="2400">
                <a:solidFill>
                  <a:schemeClr val="lt1"/>
                </a:solidFill>
                <a:latin typeface="Oswald"/>
                <a:ea typeface="Oswald"/>
                <a:cs typeface="Oswald"/>
                <a:sym typeface="Oswald"/>
              </a:rPr>
              <a:t>Gastrin</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rPr lang="en" sz="2400">
                <a:solidFill>
                  <a:schemeClr val="lt1"/>
                </a:solidFill>
                <a:latin typeface="Oswald"/>
                <a:ea typeface="Oswald"/>
                <a:cs typeface="Oswald"/>
                <a:sym typeface="Oswald"/>
              </a:rPr>
              <a:t>6. Most protein digestion occur in:</a:t>
            </a:r>
            <a:endParaRPr sz="2400">
              <a:solidFill>
                <a:schemeClr val="lt1"/>
              </a:solidFill>
              <a:latin typeface="Oswald"/>
              <a:ea typeface="Oswald"/>
              <a:cs typeface="Oswald"/>
              <a:sym typeface="Oswald"/>
            </a:endParaRPr>
          </a:p>
          <a:p>
            <a:pPr indent="-381000" lvl="0" marL="914400" rtl="0" algn="l">
              <a:spcBef>
                <a:spcPts val="0"/>
              </a:spcBef>
              <a:spcAft>
                <a:spcPts val="0"/>
              </a:spcAft>
              <a:buClr>
                <a:schemeClr val="lt1"/>
              </a:buClr>
              <a:buSzPts val="2400"/>
              <a:buFont typeface="Oswald"/>
              <a:buAutoNum type="alphaUcPeriod"/>
            </a:pPr>
            <a:r>
              <a:rPr lang="en" sz="2400">
                <a:solidFill>
                  <a:schemeClr val="lt1"/>
                </a:solidFill>
                <a:latin typeface="Oswald"/>
                <a:ea typeface="Oswald"/>
                <a:cs typeface="Oswald"/>
                <a:sym typeface="Oswald"/>
              </a:rPr>
              <a:t>Large intestines </a:t>
            </a:r>
            <a:endParaRPr sz="2400">
              <a:solidFill>
                <a:schemeClr val="lt1"/>
              </a:solidFill>
              <a:latin typeface="Oswald"/>
              <a:ea typeface="Oswald"/>
              <a:cs typeface="Oswald"/>
              <a:sym typeface="Oswald"/>
            </a:endParaRPr>
          </a:p>
          <a:p>
            <a:pPr indent="-381000" lvl="0" marL="914400" rtl="0" algn="l">
              <a:spcBef>
                <a:spcPts val="0"/>
              </a:spcBef>
              <a:spcAft>
                <a:spcPts val="0"/>
              </a:spcAft>
              <a:buClr>
                <a:schemeClr val="lt1"/>
              </a:buClr>
              <a:buSzPts val="2400"/>
              <a:buFont typeface="Oswald"/>
              <a:buAutoNum type="alphaUcPeriod"/>
            </a:pPr>
            <a:r>
              <a:rPr lang="en" sz="2400">
                <a:solidFill>
                  <a:schemeClr val="lt1"/>
                </a:solidFill>
                <a:latin typeface="Oswald"/>
                <a:ea typeface="Oswald"/>
                <a:cs typeface="Oswald"/>
                <a:sym typeface="Oswald"/>
              </a:rPr>
              <a:t>Mouth</a:t>
            </a:r>
            <a:endParaRPr sz="2400">
              <a:solidFill>
                <a:schemeClr val="lt1"/>
              </a:solidFill>
              <a:latin typeface="Oswald"/>
              <a:ea typeface="Oswald"/>
              <a:cs typeface="Oswald"/>
              <a:sym typeface="Oswald"/>
            </a:endParaRPr>
          </a:p>
          <a:p>
            <a:pPr indent="-381000" lvl="0" marL="914400" rtl="0" algn="l">
              <a:spcBef>
                <a:spcPts val="0"/>
              </a:spcBef>
              <a:spcAft>
                <a:spcPts val="0"/>
              </a:spcAft>
              <a:buClr>
                <a:schemeClr val="lt1"/>
              </a:buClr>
              <a:buSzPts val="2400"/>
              <a:buFont typeface="Oswald"/>
              <a:buAutoNum type="alphaUcPeriod"/>
            </a:pPr>
            <a:r>
              <a:rPr lang="en" sz="2400">
                <a:solidFill>
                  <a:schemeClr val="lt1"/>
                </a:solidFill>
                <a:latin typeface="Oswald"/>
                <a:ea typeface="Oswald"/>
                <a:cs typeface="Oswald"/>
                <a:sym typeface="Oswald"/>
              </a:rPr>
              <a:t>Duodenum </a:t>
            </a:r>
            <a:endParaRPr sz="2400">
              <a:solidFill>
                <a:schemeClr val="lt1"/>
              </a:solidFill>
              <a:latin typeface="Oswald"/>
              <a:ea typeface="Oswald"/>
              <a:cs typeface="Oswald"/>
              <a:sym typeface="Oswald"/>
            </a:endParaRPr>
          </a:p>
          <a:p>
            <a:pPr indent="0" lvl="0" marL="457200" rtl="0" algn="l">
              <a:spcBef>
                <a:spcPts val="0"/>
              </a:spcBef>
              <a:spcAft>
                <a:spcPts val="0"/>
              </a:spcAft>
              <a:buNone/>
            </a:pPr>
            <a:r>
              <a:t/>
            </a:r>
            <a:endParaRPr sz="2400">
              <a:solidFill>
                <a:schemeClr val="lt1"/>
              </a:solidFill>
              <a:latin typeface="Oswald"/>
              <a:ea typeface="Oswald"/>
              <a:cs typeface="Oswald"/>
              <a:sym typeface="Oswald"/>
            </a:endParaRPr>
          </a:p>
          <a:p>
            <a:pPr indent="0" lvl="0" marL="0" rtl="0" algn="l">
              <a:spcBef>
                <a:spcPts val="0"/>
              </a:spcBef>
              <a:spcAft>
                <a:spcPts val="0"/>
              </a:spcAft>
              <a:buNone/>
            </a:pPr>
            <a:r>
              <a:t/>
            </a:r>
            <a:endParaRPr sz="2400">
              <a:solidFill>
                <a:schemeClr val="lt1"/>
              </a:solidFill>
              <a:latin typeface="Oswald"/>
              <a:ea typeface="Oswald"/>
              <a:cs typeface="Oswald"/>
              <a:sym typeface="Oswald"/>
            </a:endParaRPr>
          </a:p>
        </p:txBody>
      </p:sp>
      <p:sp>
        <p:nvSpPr>
          <p:cNvPr id="278" name="Google Shape;278;p21"/>
          <p:cNvSpPr txBox="1"/>
          <p:nvPr/>
        </p:nvSpPr>
        <p:spPr>
          <a:xfrm>
            <a:off x="414175" y="15007100"/>
            <a:ext cx="6419700" cy="41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chemeClr val="lt1"/>
                </a:solidFill>
                <a:latin typeface="Oswald"/>
                <a:ea typeface="Oswald"/>
                <a:cs typeface="Oswald"/>
                <a:sym typeface="Oswald"/>
              </a:rPr>
              <a:t>SHORT ANSWER QUESTIONS</a:t>
            </a:r>
            <a:endParaRPr sz="24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FFFFFF"/>
              </a:solidFill>
              <a:latin typeface="Oswald"/>
              <a:ea typeface="Oswald"/>
              <a:cs typeface="Oswald"/>
              <a:sym typeface="Oswald"/>
            </a:endParaRPr>
          </a:p>
          <a:p>
            <a:pPr indent="0" lvl="0" marL="0" rtl="0" algn="l">
              <a:spcBef>
                <a:spcPts val="0"/>
              </a:spcBef>
              <a:spcAft>
                <a:spcPts val="0"/>
              </a:spcAft>
              <a:buNone/>
            </a:pPr>
            <a:r>
              <a:rPr lang="en" sz="2400">
                <a:solidFill>
                  <a:srgbClr val="FFFFFF"/>
                </a:solidFill>
                <a:latin typeface="Oswald"/>
                <a:ea typeface="Oswald"/>
                <a:cs typeface="Oswald"/>
                <a:sym typeface="Oswald"/>
              </a:rPr>
              <a:t>Q1: </a:t>
            </a:r>
            <a:r>
              <a:rPr lang="en" sz="2400">
                <a:solidFill>
                  <a:srgbClr val="FFFFFF"/>
                </a:solidFill>
                <a:latin typeface="Oswald"/>
                <a:ea typeface="Oswald"/>
                <a:cs typeface="Oswald"/>
                <a:sym typeface="Oswald"/>
              </a:rPr>
              <a:t>What are the mechanisms of Na</a:t>
            </a:r>
            <a:r>
              <a:rPr baseline="30000" lang="en" sz="2400">
                <a:solidFill>
                  <a:srgbClr val="FFFFFF"/>
                </a:solidFill>
                <a:latin typeface="Oswald"/>
                <a:ea typeface="Oswald"/>
                <a:cs typeface="Oswald"/>
                <a:sym typeface="Oswald"/>
              </a:rPr>
              <a:t>+</a:t>
            </a:r>
            <a:r>
              <a:rPr lang="en" sz="2400">
                <a:solidFill>
                  <a:srgbClr val="FFFFFF"/>
                </a:solidFill>
                <a:latin typeface="Oswald"/>
                <a:ea typeface="Oswald"/>
                <a:cs typeface="Oswald"/>
                <a:sym typeface="Oswald"/>
              </a:rPr>
              <a:t> absorption?</a:t>
            </a:r>
            <a:endParaRPr sz="2400">
              <a:solidFill>
                <a:srgbClr val="FFFFFF"/>
              </a:solidFill>
              <a:latin typeface="Oswald"/>
              <a:ea typeface="Oswald"/>
              <a:cs typeface="Oswald"/>
              <a:sym typeface="Oswald"/>
            </a:endParaRPr>
          </a:p>
          <a:p>
            <a:pPr indent="0" lvl="0" marL="0" rtl="0" algn="l">
              <a:spcBef>
                <a:spcPts val="0"/>
              </a:spcBef>
              <a:spcAft>
                <a:spcPts val="0"/>
              </a:spcAft>
              <a:buNone/>
            </a:pPr>
            <a:r>
              <a:rPr lang="en" sz="2400">
                <a:solidFill>
                  <a:srgbClr val="FFFFFF"/>
                </a:solidFill>
                <a:latin typeface="Oswald"/>
                <a:ea typeface="Oswald"/>
                <a:cs typeface="Oswald"/>
                <a:sym typeface="Oswald"/>
              </a:rPr>
              <a:t>Q2: What are the functions of the following enzymes: Maltase, Sucrase, lactase?</a:t>
            </a:r>
            <a:endParaRPr sz="2400">
              <a:solidFill>
                <a:srgbClr val="FFFFFF"/>
              </a:solidFill>
              <a:latin typeface="Oswald"/>
              <a:ea typeface="Oswald"/>
              <a:cs typeface="Oswald"/>
              <a:sym typeface="Oswald"/>
            </a:endParaRPr>
          </a:p>
        </p:txBody>
      </p:sp>
      <p:sp>
        <p:nvSpPr>
          <p:cNvPr id="279" name="Google Shape;279;p21"/>
          <p:cNvSpPr txBox="1"/>
          <p:nvPr/>
        </p:nvSpPr>
        <p:spPr>
          <a:xfrm>
            <a:off x="6664825" y="15478025"/>
            <a:ext cx="6835800" cy="2982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Oswald"/>
              <a:buAutoNum type="arabicPeriod"/>
            </a:pPr>
            <a:r>
              <a:rPr lang="en" sz="2000">
                <a:solidFill>
                  <a:srgbClr val="FFFFFF"/>
                </a:solidFill>
                <a:latin typeface="Oswald"/>
                <a:ea typeface="Oswald"/>
                <a:cs typeface="Oswald"/>
                <a:sym typeface="Oswald"/>
              </a:rPr>
              <a:t>Passive diffusion, Na+-glucose or Na+-amino acid co-transport, Na+-Cl- exchange &amp; Na+-H+ exchange.</a:t>
            </a:r>
            <a:endParaRPr sz="2000">
              <a:solidFill>
                <a:srgbClr val="FFFFFF"/>
              </a:solidFill>
              <a:latin typeface="Oswald"/>
              <a:ea typeface="Oswald"/>
              <a:cs typeface="Oswald"/>
              <a:sym typeface="Oswald"/>
            </a:endParaRPr>
          </a:p>
          <a:p>
            <a:pPr indent="-355600" lvl="0" marL="457200" rtl="0" algn="l">
              <a:spcBef>
                <a:spcPts val="0"/>
              </a:spcBef>
              <a:spcAft>
                <a:spcPts val="0"/>
              </a:spcAft>
              <a:buClr>
                <a:srgbClr val="FFFFFF"/>
              </a:buClr>
              <a:buSzPts val="2000"/>
              <a:buFont typeface="Oswald"/>
              <a:buAutoNum type="arabicPeriod"/>
            </a:pPr>
            <a:r>
              <a:t/>
            </a:r>
            <a:endParaRPr sz="2000">
              <a:solidFill>
                <a:srgbClr val="FFFFFF"/>
              </a:solidFill>
              <a:latin typeface="Oswald"/>
              <a:ea typeface="Oswald"/>
              <a:cs typeface="Oswald"/>
              <a:sym typeface="Oswald"/>
            </a:endParaRPr>
          </a:p>
          <a:p>
            <a:pPr indent="-355600" lvl="0" marL="457200" rtl="0" algn="l">
              <a:spcBef>
                <a:spcPts val="0"/>
              </a:spcBef>
              <a:spcAft>
                <a:spcPts val="0"/>
              </a:spcAft>
              <a:buClr>
                <a:srgbClr val="FFFFFF"/>
              </a:buClr>
              <a:buSzPts val="2000"/>
              <a:buFont typeface="Oswald"/>
              <a:buChar char="-"/>
            </a:pPr>
            <a:r>
              <a:rPr lang="en" sz="2000">
                <a:solidFill>
                  <a:srgbClr val="FFFFFF"/>
                </a:solidFill>
                <a:latin typeface="Oswald"/>
                <a:ea typeface="Oswald"/>
                <a:cs typeface="Oswald"/>
                <a:sym typeface="Oswald"/>
              </a:rPr>
              <a:t>Maltase: a brush border enzyme that splits maltose into 2 glucose.</a:t>
            </a:r>
            <a:endParaRPr sz="2000">
              <a:solidFill>
                <a:srgbClr val="FFFFFF"/>
              </a:solidFill>
              <a:latin typeface="Oswald"/>
              <a:ea typeface="Oswald"/>
              <a:cs typeface="Oswald"/>
              <a:sym typeface="Oswald"/>
            </a:endParaRPr>
          </a:p>
          <a:p>
            <a:pPr indent="-355600" lvl="0" marL="457200" rtl="0" algn="l">
              <a:spcBef>
                <a:spcPts val="0"/>
              </a:spcBef>
              <a:spcAft>
                <a:spcPts val="0"/>
              </a:spcAft>
              <a:buClr>
                <a:srgbClr val="FFFFFF"/>
              </a:buClr>
              <a:buSzPts val="2000"/>
              <a:buFont typeface="Oswald"/>
              <a:buChar char="-"/>
            </a:pPr>
            <a:r>
              <a:rPr lang="en" sz="2000">
                <a:solidFill>
                  <a:srgbClr val="FFFFFF"/>
                </a:solidFill>
                <a:latin typeface="Oswald"/>
                <a:ea typeface="Oswald"/>
                <a:cs typeface="Oswald"/>
                <a:sym typeface="Oswald"/>
              </a:rPr>
              <a:t>Sucrase: </a:t>
            </a:r>
            <a:r>
              <a:rPr lang="en" sz="2000">
                <a:solidFill>
                  <a:srgbClr val="FFFFFF"/>
                </a:solidFill>
                <a:latin typeface="Oswald"/>
                <a:ea typeface="Oswald"/>
                <a:cs typeface="Oswald"/>
                <a:sym typeface="Oswald"/>
              </a:rPr>
              <a:t>a brush border enzyme that splits sucrose into glucose &amp; fructose.</a:t>
            </a:r>
            <a:endParaRPr sz="2000">
              <a:solidFill>
                <a:srgbClr val="FFFFFF"/>
              </a:solidFill>
              <a:latin typeface="Oswald"/>
              <a:ea typeface="Oswald"/>
              <a:cs typeface="Oswald"/>
              <a:sym typeface="Oswald"/>
            </a:endParaRPr>
          </a:p>
          <a:p>
            <a:pPr indent="-355600" lvl="0" marL="457200" rtl="0" algn="l">
              <a:spcBef>
                <a:spcPts val="0"/>
              </a:spcBef>
              <a:spcAft>
                <a:spcPts val="0"/>
              </a:spcAft>
              <a:buClr>
                <a:srgbClr val="FFFFFF"/>
              </a:buClr>
              <a:buSzPts val="2000"/>
              <a:buFont typeface="Oswald"/>
              <a:buChar char="-"/>
            </a:pPr>
            <a:r>
              <a:rPr lang="en" sz="2000">
                <a:solidFill>
                  <a:srgbClr val="FFFFFF"/>
                </a:solidFill>
                <a:latin typeface="Oswald"/>
                <a:ea typeface="Oswald"/>
                <a:cs typeface="Oswald"/>
                <a:sym typeface="Oswald"/>
              </a:rPr>
              <a:t>Lactase: a brush border enzyme that splits lactose into glucose &amp; galactose.</a:t>
            </a:r>
            <a:endParaRPr sz="2000">
              <a:solidFill>
                <a:srgbClr val="FFFFFF"/>
              </a:solidFill>
              <a:latin typeface="Oswald"/>
              <a:ea typeface="Oswald"/>
              <a:cs typeface="Oswald"/>
              <a:sym typeface="Oswald"/>
            </a:endParaRPr>
          </a:p>
          <a:p>
            <a:pPr indent="0" lvl="0" marL="0" rtl="0" algn="l">
              <a:spcBef>
                <a:spcPts val="0"/>
              </a:spcBef>
              <a:spcAft>
                <a:spcPts val="0"/>
              </a:spcAft>
              <a:buNone/>
            </a:pPr>
            <a:r>
              <a:t/>
            </a:r>
            <a:endParaRPr sz="2000">
              <a:solidFill>
                <a:srgbClr val="FFFFFF"/>
              </a:solidFill>
              <a:latin typeface="Oswald"/>
              <a:ea typeface="Oswald"/>
              <a:cs typeface="Oswald"/>
              <a:sym typeface="Oswald"/>
            </a:endParaRPr>
          </a:p>
        </p:txBody>
      </p:sp>
      <p:sp>
        <p:nvSpPr>
          <p:cNvPr id="280" name="Google Shape;280;p21"/>
          <p:cNvSpPr txBox="1"/>
          <p:nvPr/>
        </p:nvSpPr>
        <p:spPr>
          <a:xfrm>
            <a:off x="10703575" y="18461250"/>
            <a:ext cx="114276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000">
                <a:solidFill>
                  <a:srgbClr val="FFFFFF"/>
                </a:solidFill>
                <a:latin typeface="Oswald"/>
                <a:ea typeface="Oswald"/>
                <a:cs typeface="Oswald"/>
                <a:sym typeface="Oswald"/>
              </a:rPr>
              <a:t>ANSWER KEY: A, B, B, A, A&amp;C, C</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