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Lst>
  <p:sldSz cy="19935825" cx="14097000"/>
  <p:notesSz cx="6858000" cy="9144000"/>
  <p:embeddedFontLst>
    <p:embeddedFont>
      <p:font typeface="Roboto"/>
      <p:regular r:id="rId55"/>
      <p:bold r:id="rId56"/>
      <p:italic r:id="rId57"/>
      <p:boldItalic r:id="rId58"/>
    </p:embeddedFont>
    <p:embeddedFont>
      <p:font typeface="Oswald"/>
      <p:regular r:id="rId59"/>
      <p:bold r:id="rId60"/>
    </p:embeddedFont>
    <p:embeddedFont>
      <p:font typeface="Merriweather Black"/>
      <p:bold r:id="rId61"/>
      <p:boldItalic r:id="rId62"/>
    </p:embeddedFont>
    <p:embeddedFont>
      <p:font typeface="Merriweather"/>
      <p:regular r:id="rId63"/>
      <p:bold r:id="rId64"/>
      <p:italic r:id="rId65"/>
      <p:boldItalic r:id="rId66"/>
    </p:embeddedFont>
    <p:embeddedFont>
      <p:font typeface="Exo"/>
      <p:regular r:id="rId67"/>
      <p:bold r:id="rId68"/>
      <p:italic r:id="rId69"/>
      <p:boldItalic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6279">
          <p15:clr>
            <a:srgbClr val="A4A3A4"/>
          </p15:clr>
        </p15:guide>
        <p15:guide id="2" pos="44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913CD2CA-665F-4009-8238-03A690E2F055}">
  <a:tblStyle styleId="{913CD2CA-665F-4009-8238-03A690E2F05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E01B9A68-8C08-4C9D-A934-3CDC75502035}"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6279" orient="horz"/>
        <p:guide pos="44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0" Type="http://schemas.openxmlformats.org/officeDocument/2006/relationships/font" Target="fonts/Exo-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MerriweatherBlack-boldItalic.fntdata"/><Relationship Id="rId61" Type="http://schemas.openxmlformats.org/officeDocument/2006/relationships/font" Target="fonts/MerriweatherBlack-bold.fntdata"/><Relationship Id="rId20" Type="http://schemas.openxmlformats.org/officeDocument/2006/relationships/slide" Target="slides/slide14.xml"/><Relationship Id="rId64" Type="http://schemas.openxmlformats.org/officeDocument/2006/relationships/font" Target="fonts/Merriweather-bold.fntdata"/><Relationship Id="rId63" Type="http://schemas.openxmlformats.org/officeDocument/2006/relationships/font" Target="fonts/Merriweather-regular.fntdata"/><Relationship Id="rId22" Type="http://schemas.openxmlformats.org/officeDocument/2006/relationships/slide" Target="slides/slide16.xml"/><Relationship Id="rId66" Type="http://schemas.openxmlformats.org/officeDocument/2006/relationships/font" Target="fonts/Merriweather-boldItalic.fntdata"/><Relationship Id="rId21" Type="http://schemas.openxmlformats.org/officeDocument/2006/relationships/slide" Target="slides/slide15.xml"/><Relationship Id="rId65" Type="http://schemas.openxmlformats.org/officeDocument/2006/relationships/font" Target="fonts/Merriweather-italic.fntdata"/><Relationship Id="rId24" Type="http://schemas.openxmlformats.org/officeDocument/2006/relationships/slide" Target="slides/slide18.xml"/><Relationship Id="rId68" Type="http://schemas.openxmlformats.org/officeDocument/2006/relationships/font" Target="fonts/Exo-bold.fntdata"/><Relationship Id="rId23" Type="http://schemas.openxmlformats.org/officeDocument/2006/relationships/slide" Target="slides/slide17.xml"/><Relationship Id="rId67" Type="http://schemas.openxmlformats.org/officeDocument/2006/relationships/font" Target="fonts/Exo-regular.fntdata"/><Relationship Id="rId60" Type="http://schemas.openxmlformats.org/officeDocument/2006/relationships/font" Target="fonts/Oswald-bold.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Exo-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Roboto-regular.fntdata"/><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Roboto-italic.fntdata"/><Relationship Id="rId12" Type="http://schemas.openxmlformats.org/officeDocument/2006/relationships/slide" Target="slides/slide6.xml"/><Relationship Id="rId56" Type="http://schemas.openxmlformats.org/officeDocument/2006/relationships/font" Target="fonts/Roboto-bold.fntdata"/><Relationship Id="rId15" Type="http://schemas.openxmlformats.org/officeDocument/2006/relationships/slide" Target="slides/slide9.xml"/><Relationship Id="rId59" Type="http://schemas.openxmlformats.org/officeDocument/2006/relationships/font" Target="fonts/Oswald-regular.fntdata"/><Relationship Id="rId14" Type="http://schemas.openxmlformats.org/officeDocument/2006/relationships/slide" Target="slides/slide8.xml"/><Relationship Id="rId58" Type="http://schemas.openxmlformats.org/officeDocument/2006/relationships/font" Target="fonts/Roboto-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758be8cb29_0_149: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758be8cb29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g6d19c570ec_0_41: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6d19c570ec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8" name="Shape 428"/>
        <p:cNvGrpSpPr/>
        <p:nvPr/>
      </p:nvGrpSpPr>
      <p:grpSpPr>
        <a:xfrm>
          <a:off x="0" y="0"/>
          <a:ext cx="0" cy="0"/>
          <a:chOff x="0" y="0"/>
          <a:chExt cx="0" cy="0"/>
        </a:xfrm>
      </p:grpSpPr>
      <p:sp>
        <p:nvSpPr>
          <p:cNvPr id="429" name="Google Shape;429;g6d19c570ec_0_137: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6d19c570ec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0" name="Shape 470"/>
        <p:cNvGrpSpPr/>
        <p:nvPr/>
      </p:nvGrpSpPr>
      <p:grpSpPr>
        <a:xfrm>
          <a:off x="0" y="0"/>
          <a:ext cx="0" cy="0"/>
          <a:chOff x="0" y="0"/>
          <a:chExt cx="0" cy="0"/>
        </a:xfrm>
      </p:grpSpPr>
      <p:sp>
        <p:nvSpPr>
          <p:cNvPr id="471" name="Google Shape;471;g6d19c570ec_0_367: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6d19c570ec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7" name="Shape 497"/>
        <p:cNvGrpSpPr/>
        <p:nvPr/>
      </p:nvGrpSpPr>
      <p:grpSpPr>
        <a:xfrm>
          <a:off x="0" y="0"/>
          <a:ext cx="0" cy="0"/>
          <a:chOff x="0" y="0"/>
          <a:chExt cx="0" cy="0"/>
        </a:xfrm>
      </p:grpSpPr>
      <p:sp>
        <p:nvSpPr>
          <p:cNvPr id="498" name="Google Shape;498;g6d19c570ec_0_438: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6d19c570ec_0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2" name="Shape 522"/>
        <p:cNvGrpSpPr/>
        <p:nvPr/>
      </p:nvGrpSpPr>
      <p:grpSpPr>
        <a:xfrm>
          <a:off x="0" y="0"/>
          <a:ext cx="0" cy="0"/>
          <a:chOff x="0" y="0"/>
          <a:chExt cx="0" cy="0"/>
        </a:xfrm>
      </p:grpSpPr>
      <p:sp>
        <p:nvSpPr>
          <p:cNvPr id="523" name="Google Shape;523;g76578ba72f_1_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76578ba72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5" name="Shape 535"/>
        <p:cNvGrpSpPr/>
        <p:nvPr/>
      </p:nvGrpSpPr>
      <p:grpSpPr>
        <a:xfrm>
          <a:off x="0" y="0"/>
          <a:ext cx="0" cy="0"/>
          <a:chOff x="0" y="0"/>
          <a:chExt cx="0" cy="0"/>
        </a:xfrm>
      </p:grpSpPr>
      <p:sp>
        <p:nvSpPr>
          <p:cNvPr id="536" name="Google Shape;536;g6d9b8e80a8_1_503: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6d9b8e80a8_1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5" name="Shape 575"/>
        <p:cNvGrpSpPr/>
        <p:nvPr/>
      </p:nvGrpSpPr>
      <p:grpSpPr>
        <a:xfrm>
          <a:off x="0" y="0"/>
          <a:ext cx="0" cy="0"/>
          <a:chOff x="0" y="0"/>
          <a:chExt cx="0" cy="0"/>
        </a:xfrm>
      </p:grpSpPr>
      <p:sp>
        <p:nvSpPr>
          <p:cNvPr id="576" name="Google Shape;576;g6d9b8e80a8_1_541: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6d9b8e80a8_1_5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8" name="Shape 618"/>
        <p:cNvGrpSpPr/>
        <p:nvPr/>
      </p:nvGrpSpPr>
      <p:grpSpPr>
        <a:xfrm>
          <a:off x="0" y="0"/>
          <a:ext cx="0" cy="0"/>
          <a:chOff x="0" y="0"/>
          <a:chExt cx="0" cy="0"/>
        </a:xfrm>
      </p:grpSpPr>
      <p:sp>
        <p:nvSpPr>
          <p:cNvPr id="619" name="Google Shape;619;g6d9b8e80a8_1_582: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6d9b8e80a8_1_5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6" name="Shape 676"/>
        <p:cNvGrpSpPr/>
        <p:nvPr/>
      </p:nvGrpSpPr>
      <p:grpSpPr>
        <a:xfrm>
          <a:off x="0" y="0"/>
          <a:ext cx="0" cy="0"/>
          <a:chOff x="0" y="0"/>
          <a:chExt cx="0" cy="0"/>
        </a:xfrm>
      </p:grpSpPr>
      <p:sp>
        <p:nvSpPr>
          <p:cNvPr id="677" name="Google Shape;677;g6d9b8e80a8_1_638: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6d9b8e80a8_1_6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4" name="Shape 704"/>
        <p:cNvGrpSpPr/>
        <p:nvPr/>
      </p:nvGrpSpPr>
      <p:grpSpPr>
        <a:xfrm>
          <a:off x="0" y="0"/>
          <a:ext cx="0" cy="0"/>
          <a:chOff x="0" y="0"/>
          <a:chExt cx="0" cy="0"/>
        </a:xfrm>
      </p:grpSpPr>
      <p:sp>
        <p:nvSpPr>
          <p:cNvPr id="705" name="Google Shape;705;g6d19c570ec_0_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6d19c570e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6d9b8e80a8_1_245: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6d9b8e80a8_1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6" name="Shape 746"/>
        <p:cNvGrpSpPr/>
        <p:nvPr/>
      </p:nvGrpSpPr>
      <p:grpSpPr>
        <a:xfrm>
          <a:off x="0" y="0"/>
          <a:ext cx="0" cy="0"/>
          <a:chOff x="0" y="0"/>
          <a:chExt cx="0" cy="0"/>
        </a:xfrm>
      </p:grpSpPr>
      <p:sp>
        <p:nvSpPr>
          <p:cNvPr id="747" name="Google Shape;747;g6d19c570ec_0_516: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48" name="Google Shape;748;g6d19c570ec_0_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4" name="Shape 774"/>
        <p:cNvGrpSpPr/>
        <p:nvPr/>
      </p:nvGrpSpPr>
      <p:grpSpPr>
        <a:xfrm>
          <a:off x="0" y="0"/>
          <a:ext cx="0" cy="0"/>
          <a:chOff x="0" y="0"/>
          <a:chExt cx="0" cy="0"/>
        </a:xfrm>
      </p:grpSpPr>
      <p:sp>
        <p:nvSpPr>
          <p:cNvPr id="775" name="Google Shape;775;g6d19c570ec_0_593: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76" name="Google Shape;776;g6d19c570ec_0_5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0" name="Shape 800"/>
        <p:cNvGrpSpPr/>
        <p:nvPr/>
      </p:nvGrpSpPr>
      <p:grpSpPr>
        <a:xfrm>
          <a:off x="0" y="0"/>
          <a:ext cx="0" cy="0"/>
          <a:chOff x="0" y="0"/>
          <a:chExt cx="0" cy="0"/>
        </a:xfrm>
      </p:grpSpPr>
      <p:sp>
        <p:nvSpPr>
          <p:cNvPr id="801" name="Google Shape;801;g6d19c570ec_0_637: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6d19c570ec_0_6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4" name="Shape 824"/>
        <p:cNvGrpSpPr/>
        <p:nvPr/>
      </p:nvGrpSpPr>
      <p:grpSpPr>
        <a:xfrm>
          <a:off x="0" y="0"/>
          <a:ext cx="0" cy="0"/>
          <a:chOff x="0" y="0"/>
          <a:chExt cx="0" cy="0"/>
        </a:xfrm>
      </p:grpSpPr>
      <p:sp>
        <p:nvSpPr>
          <p:cNvPr id="825" name="Google Shape;825;g6d19c570ec_0_732: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26" name="Google Shape;826;g6d19c570ec_0_7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7" name="Shape 877"/>
        <p:cNvGrpSpPr/>
        <p:nvPr/>
      </p:nvGrpSpPr>
      <p:grpSpPr>
        <a:xfrm>
          <a:off x="0" y="0"/>
          <a:ext cx="0" cy="0"/>
          <a:chOff x="0" y="0"/>
          <a:chExt cx="0" cy="0"/>
        </a:xfrm>
      </p:grpSpPr>
      <p:sp>
        <p:nvSpPr>
          <p:cNvPr id="878" name="Google Shape;878;g6d19c570ec_0_684: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79" name="Google Shape;879;g6d19c570ec_0_6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2" name="Shape 922"/>
        <p:cNvGrpSpPr/>
        <p:nvPr/>
      </p:nvGrpSpPr>
      <p:grpSpPr>
        <a:xfrm>
          <a:off x="0" y="0"/>
          <a:ext cx="0" cy="0"/>
          <a:chOff x="0" y="0"/>
          <a:chExt cx="0" cy="0"/>
        </a:xfrm>
      </p:grpSpPr>
      <p:sp>
        <p:nvSpPr>
          <p:cNvPr id="923" name="Google Shape;923;g6d19c570ec_0_74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924" name="Google Shape;924;g6d19c570ec_0_7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0" name="Shape 980"/>
        <p:cNvGrpSpPr/>
        <p:nvPr/>
      </p:nvGrpSpPr>
      <p:grpSpPr>
        <a:xfrm>
          <a:off x="0" y="0"/>
          <a:ext cx="0" cy="0"/>
          <a:chOff x="0" y="0"/>
          <a:chExt cx="0" cy="0"/>
        </a:xfrm>
      </p:grpSpPr>
      <p:sp>
        <p:nvSpPr>
          <p:cNvPr id="981" name="Google Shape;981;g6d19c570ec_0_929: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982" name="Google Shape;982;g6d19c570ec_0_9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0" name="Shape 1020"/>
        <p:cNvGrpSpPr/>
        <p:nvPr/>
      </p:nvGrpSpPr>
      <p:grpSpPr>
        <a:xfrm>
          <a:off x="0" y="0"/>
          <a:ext cx="0" cy="0"/>
          <a:chOff x="0" y="0"/>
          <a:chExt cx="0" cy="0"/>
        </a:xfrm>
      </p:grpSpPr>
      <p:sp>
        <p:nvSpPr>
          <p:cNvPr id="1021" name="Google Shape;1021;g6d19c570ec_0_1028: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022" name="Google Shape;1022;g6d19c570ec_0_10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2" name="Shape 1042"/>
        <p:cNvGrpSpPr/>
        <p:nvPr/>
      </p:nvGrpSpPr>
      <p:grpSpPr>
        <a:xfrm>
          <a:off x="0" y="0"/>
          <a:ext cx="0" cy="0"/>
          <a:chOff x="0" y="0"/>
          <a:chExt cx="0" cy="0"/>
        </a:xfrm>
      </p:grpSpPr>
      <p:sp>
        <p:nvSpPr>
          <p:cNvPr id="1043" name="Google Shape;1043;g6d19c570ec_0_748: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044" name="Google Shape;1044;g6d19c570ec_0_7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2" name="Shape 1062"/>
        <p:cNvGrpSpPr/>
        <p:nvPr/>
      </p:nvGrpSpPr>
      <p:grpSpPr>
        <a:xfrm>
          <a:off x="0" y="0"/>
          <a:ext cx="0" cy="0"/>
          <a:chOff x="0" y="0"/>
          <a:chExt cx="0" cy="0"/>
        </a:xfrm>
      </p:grpSpPr>
      <p:sp>
        <p:nvSpPr>
          <p:cNvPr id="1063" name="Google Shape;1063;g6d19c570ec_0_902: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064" name="Google Shape;1064;g6d19c570ec_0_9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g6d9b8e80a8_1_274: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6d9b8e80a8_1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8" name="Shape 1088"/>
        <p:cNvGrpSpPr/>
        <p:nvPr/>
      </p:nvGrpSpPr>
      <p:grpSpPr>
        <a:xfrm>
          <a:off x="0" y="0"/>
          <a:ext cx="0" cy="0"/>
          <a:chOff x="0" y="0"/>
          <a:chExt cx="0" cy="0"/>
        </a:xfrm>
      </p:grpSpPr>
      <p:sp>
        <p:nvSpPr>
          <p:cNvPr id="1089" name="Google Shape;1089;g6d54ccfdd2_0_57: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090" name="Google Shape;1090;g6d54ccfdd2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2" name="Shape 1122"/>
        <p:cNvGrpSpPr/>
        <p:nvPr/>
      </p:nvGrpSpPr>
      <p:grpSpPr>
        <a:xfrm>
          <a:off x="0" y="0"/>
          <a:ext cx="0" cy="0"/>
          <a:chOff x="0" y="0"/>
          <a:chExt cx="0" cy="0"/>
        </a:xfrm>
      </p:grpSpPr>
      <p:sp>
        <p:nvSpPr>
          <p:cNvPr id="1123" name="Google Shape;1123;g20d010632acffd5c_1: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124" name="Google Shape;1124;g20d010632acffd5c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1" name="Shape 1151"/>
        <p:cNvGrpSpPr/>
        <p:nvPr/>
      </p:nvGrpSpPr>
      <p:grpSpPr>
        <a:xfrm>
          <a:off x="0" y="0"/>
          <a:ext cx="0" cy="0"/>
          <a:chOff x="0" y="0"/>
          <a:chExt cx="0" cy="0"/>
        </a:xfrm>
      </p:grpSpPr>
      <p:sp>
        <p:nvSpPr>
          <p:cNvPr id="1152" name="Google Shape;1152;g7680df7a3f_0_23: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153" name="Google Shape;1153;g7680df7a3f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6" name="Shape 1186"/>
        <p:cNvGrpSpPr/>
        <p:nvPr/>
      </p:nvGrpSpPr>
      <p:grpSpPr>
        <a:xfrm>
          <a:off x="0" y="0"/>
          <a:ext cx="0" cy="0"/>
          <a:chOff x="0" y="0"/>
          <a:chExt cx="0" cy="0"/>
        </a:xfrm>
      </p:grpSpPr>
      <p:sp>
        <p:nvSpPr>
          <p:cNvPr id="1187" name="Google Shape;1187;g7680df7a3f_0_78: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188" name="Google Shape;1188;g7680df7a3f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5" name="Shape 1215"/>
        <p:cNvGrpSpPr/>
        <p:nvPr/>
      </p:nvGrpSpPr>
      <p:grpSpPr>
        <a:xfrm>
          <a:off x="0" y="0"/>
          <a:ext cx="0" cy="0"/>
          <a:chOff x="0" y="0"/>
          <a:chExt cx="0" cy="0"/>
        </a:xfrm>
      </p:grpSpPr>
      <p:sp>
        <p:nvSpPr>
          <p:cNvPr id="1216" name="Google Shape;1216;g7680df7a3f_0_128: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217" name="Google Shape;1217;g7680df7a3f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6" name="Shape 1236"/>
        <p:cNvGrpSpPr/>
        <p:nvPr/>
      </p:nvGrpSpPr>
      <p:grpSpPr>
        <a:xfrm>
          <a:off x="0" y="0"/>
          <a:ext cx="0" cy="0"/>
          <a:chOff x="0" y="0"/>
          <a:chExt cx="0" cy="0"/>
        </a:xfrm>
      </p:grpSpPr>
      <p:sp>
        <p:nvSpPr>
          <p:cNvPr id="1237" name="Google Shape;1237;g3012ffb616af7e63_0: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238" name="Google Shape;1238;g3012ffb616af7e6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7" name="Shape 1287"/>
        <p:cNvGrpSpPr/>
        <p:nvPr/>
      </p:nvGrpSpPr>
      <p:grpSpPr>
        <a:xfrm>
          <a:off x="0" y="0"/>
          <a:ext cx="0" cy="0"/>
          <a:chOff x="0" y="0"/>
          <a:chExt cx="0" cy="0"/>
        </a:xfrm>
      </p:grpSpPr>
      <p:sp>
        <p:nvSpPr>
          <p:cNvPr id="1288" name="Google Shape;1288;g3012ffb616af7e63_33: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289" name="Google Shape;1289;g3012ffb616af7e63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4" name="Shape 1324"/>
        <p:cNvGrpSpPr/>
        <p:nvPr/>
      </p:nvGrpSpPr>
      <p:grpSpPr>
        <a:xfrm>
          <a:off x="0" y="0"/>
          <a:ext cx="0" cy="0"/>
          <a:chOff x="0" y="0"/>
          <a:chExt cx="0" cy="0"/>
        </a:xfrm>
      </p:grpSpPr>
      <p:sp>
        <p:nvSpPr>
          <p:cNvPr id="1325" name="Google Shape;1325;g3012ffb616af7e63_75: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326" name="Google Shape;1326;g3012ffb616af7e63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5" name="Shape 1345"/>
        <p:cNvGrpSpPr/>
        <p:nvPr/>
      </p:nvGrpSpPr>
      <p:grpSpPr>
        <a:xfrm>
          <a:off x="0" y="0"/>
          <a:ext cx="0" cy="0"/>
          <a:chOff x="0" y="0"/>
          <a:chExt cx="0" cy="0"/>
        </a:xfrm>
      </p:grpSpPr>
      <p:sp>
        <p:nvSpPr>
          <p:cNvPr id="1346" name="Google Shape;1346;g3012ffb616af7e63_134: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347" name="Google Shape;1347;g3012ffb616af7e63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6" name="Shape 1366"/>
        <p:cNvGrpSpPr/>
        <p:nvPr/>
      </p:nvGrpSpPr>
      <p:grpSpPr>
        <a:xfrm>
          <a:off x="0" y="0"/>
          <a:ext cx="0" cy="0"/>
          <a:chOff x="0" y="0"/>
          <a:chExt cx="0" cy="0"/>
        </a:xfrm>
      </p:grpSpPr>
      <p:sp>
        <p:nvSpPr>
          <p:cNvPr id="1367" name="Google Shape;1367;g3012ffb616af7e63_149: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368" name="Google Shape;1368;g3012ffb616af7e63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g6d9b8e80a8_1_298: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6d9b8e80a8_1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4" name="Shape 1384"/>
        <p:cNvGrpSpPr/>
        <p:nvPr/>
      </p:nvGrpSpPr>
      <p:grpSpPr>
        <a:xfrm>
          <a:off x="0" y="0"/>
          <a:ext cx="0" cy="0"/>
          <a:chOff x="0" y="0"/>
          <a:chExt cx="0" cy="0"/>
        </a:xfrm>
      </p:grpSpPr>
      <p:sp>
        <p:nvSpPr>
          <p:cNvPr id="1385" name="Google Shape;1385;g3012ffb616af7e63_173: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386" name="Google Shape;1386;g3012ffb616af7e63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1" name="Shape 1401"/>
        <p:cNvGrpSpPr/>
        <p:nvPr/>
      </p:nvGrpSpPr>
      <p:grpSpPr>
        <a:xfrm>
          <a:off x="0" y="0"/>
          <a:ext cx="0" cy="0"/>
          <a:chOff x="0" y="0"/>
          <a:chExt cx="0" cy="0"/>
        </a:xfrm>
      </p:grpSpPr>
      <p:sp>
        <p:nvSpPr>
          <p:cNvPr id="1402" name="Google Shape;1402;g6d87a76f41_0_0: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403" name="Google Shape;1403;g6d87a76f4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6" name="Shape 1476"/>
        <p:cNvGrpSpPr/>
        <p:nvPr/>
      </p:nvGrpSpPr>
      <p:grpSpPr>
        <a:xfrm>
          <a:off x="0" y="0"/>
          <a:ext cx="0" cy="0"/>
          <a:chOff x="0" y="0"/>
          <a:chExt cx="0" cy="0"/>
        </a:xfrm>
      </p:grpSpPr>
      <p:sp>
        <p:nvSpPr>
          <p:cNvPr id="1477" name="Google Shape;1477;g6d87a76f41_0_84: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478" name="Google Shape;1478;g6d87a76f41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6" name="Shape 1536"/>
        <p:cNvGrpSpPr/>
        <p:nvPr/>
      </p:nvGrpSpPr>
      <p:grpSpPr>
        <a:xfrm>
          <a:off x="0" y="0"/>
          <a:ext cx="0" cy="0"/>
          <a:chOff x="0" y="0"/>
          <a:chExt cx="0" cy="0"/>
        </a:xfrm>
      </p:grpSpPr>
      <p:sp>
        <p:nvSpPr>
          <p:cNvPr id="1537" name="Google Shape;1537;g6d87a76f41_0_269: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538" name="Google Shape;1538;g6d87a76f41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2" name="Shape 1582"/>
        <p:cNvGrpSpPr/>
        <p:nvPr/>
      </p:nvGrpSpPr>
      <p:grpSpPr>
        <a:xfrm>
          <a:off x="0" y="0"/>
          <a:ext cx="0" cy="0"/>
          <a:chOff x="0" y="0"/>
          <a:chExt cx="0" cy="0"/>
        </a:xfrm>
      </p:grpSpPr>
      <p:sp>
        <p:nvSpPr>
          <p:cNvPr id="1583" name="Google Shape;1583;g769acfa012_0_0: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584" name="Google Shape;1584;g769acfa01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5" name="Shape 1615"/>
        <p:cNvGrpSpPr/>
        <p:nvPr/>
      </p:nvGrpSpPr>
      <p:grpSpPr>
        <a:xfrm>
          <a:off x="0" y="0"/>
          <a:ext cx="0" cy="0"/>
          <a:chOff x="0" y="0"/>
          <a:chExt cx="0" cy="0"/>
        </a:xfrm>
      </p:grpSpPr>
      <p:sp>
        <p:nvSpPr>
          <p:cNvPr id="1616" name="Google Shape;1616;g769acfa012_0_106: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617" name="Google Shape;1617;g769acfa012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4" name="Shape 1644"/>
        <p:cNvGrpSpPr/>
        <p:nvPr/>
      </p:nvGrpSpPr>
      <p:grpSpPr>
        <a:xfrm>
          <a:off x="0" y="0"/>
          <a:ext cx="0" cy="0"/>
          <a:chOff x="0" y="0"/>
          <a:chExt cx="0" cy="0"/>
        </a:xfrm>
      </p:grpSpPr>
      <p:sp>
        <p:nvSpPr>
          <p:cNvPr id="1645" name="Google Shape;1645;g6e0c960e42_0_0: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646" name="Google Shape;1646;g6e0c960e4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0" name="Shape 1670"/>
        <p:cNvGrpSpPr/>
        <p:nvPr/>
      </p:nvGrpSpPr>
      <p:grpSpPr>
        <a:xfrm>
          <a:off x="0" y="0"/>
          <a:ext cx="0" cy="0"/>
          <a:chOff x="0" y="0"/>
          <a:chExt cx="0" cy="0"/>
        </a:xfrm>
      </p:grpSpPr>
      <p:sp>
        <p:nvSpPr>
          <p:cNvPr id="1671" name="Google Shape;1671;g6e0c960e42_1_1: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672" name="Google Shape;1672;g6e0c960e42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2" name="Shape 1712"/>
        <p:cNvGrpSpPr/>
        <p:nvPr/>
      </p:nvGrpSpPr>
      <p:grpSpPr>
        <a:xfrm>
          <a:off x="0" y="0"/>
          <a:ext cx="0" cy="0"/>
          <a:chOff x="0" y="0"/>
          <a:chExt cx="0" cy="0"/>
        </a:xfrm>
      </p:grpSpPr>
      <p:sp>
        <p:nvSpPr>
          <p:cNvPr id="1713" name="Google Shape;1713;g763cf292ed_0_0: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714" name="Google Shape;1714;g763cf292e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6d9b8e80a8_1_332: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6d9b8e80a8_1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g6d9b8e80a8_1_376: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6d9b8e80a8_1_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g6d9b8e80a8_1_425: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6d9b8e80a8_1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g6d9b8e80a8_1_47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6d9b8e80a8_1_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g234f9ba87545e440_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34f9ba87545e44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480550" y="2885918"/>
            <a:ext cx="13135800" cy="79557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12100"/>
              <a:buNone/>
              <a:defRPr sz="12100"/>
            </a:lvl1pPr>
            <a:lvl2pPr lvl="1" algn="ctr">
              <a:spcBef>
                <a:spcPts val="0"/>
              </a:spcBef>
              <a:spcAft>
                <a:spcPts val="0"/>
              </a:spcAft>
              <a:buSzPts val="12100"/>
              <a:buNone/>
              <a:defRPr sz="12100"/>
            </a:lvl2pPr>
            <a:lvl3pPr lvl="2" algn="ctr">
              <a:spcBef>
                <a:spcPts val="0"/>
              </a:spcBef>
              <a:spcAft>
                <a:spcPts val="0"/>
              </a:spcAft>
              <a:buSzPts val="12100"/>
              <a:buNone/>
              <a:defRPr sz="12100"/>
            </a:lvl3pPr>
            <a:lvl4pPr lvl="3" algn="ctr">
              <a:spcBef>
                <a:spcPts val="0"/>
              </a:spcBef>
              <a:spcAft>
                <a:spcPts val="0"/>
              </a:spcAft>
              <a:buSzPts val="12100"/>
              <a:buNone/>
              <a:defRPr sz="12100"/>
            </a:lvl4pPr>
            <a:lvl5pPr lvl="4" algn="ctr">
              <a:spcBef>
                <a:spcPts val="0"/>
              </a:spcBef>
              <a:spcAft>
                <a:spcPts val="0"/>
              </a:spcAft>
              <a:buSzPts val="12100"/>
              <a:buNone/>
              <a:defRPr sz="12100"/>
            </a:lvl5pPr>
            <a:lvl6pPr lvl="5" algn="ctr">
              <a:spcBef>
                <a:spcPts val="0"/>
              </a:spcBef>
              <a:spcAft>
                <a:spcPts val="0"/>
              </a:spcAft>
              <a:buSzPts val="12100"/>
              <a:buNone/>
              <a:defRPr sz="12100"/>
            </a:lvl6pPr>
            <a:lvl7pPr lvl="6" algn="ctr">
              <a:spcBef>
                <a:spcPts val="0"/>
              </a:spcBef>
              <a:spcAft>
                <a:spcPts val="0"/>
              </a:spcAft>
              <a:buSzPts val="12100"/>
              <a:buNone/>
              <a:defRPr sz="12100"/>
            </a:lvl7pPr>
            <a:lvl8pPr lvl="7" algn="ctr">
              <a:spcBef>
                <a:spcPts val="0"/>
              </a:spcBef>
              <a:spcAft>
                <a:spcPts val="0"/>
              </a:spcAft>
              <a:buSzPts val="12100"/>
              <a:buNone/>
              <a:defRPr sz="12100"/>
            </a:lvl8pPr>
            <a:lvl9pPr lvl="8" algn="ctr">
              <a:spcBef>
                <a:spcPts val="0"/>
              </a:spcBef>
              <a:spcAft>
                <a:spcPts val="0"/>
              </a:spcAft>
              <a:buSzPts val="12100"/>
              <a:buNone/>
              <a:defRPr sz="12100"/>
            </a:lvl9pPr>
          </a:lstStyle>
          <a:p/>
        </p:txBody>
      </p:sp>
      <p:sp>
        <p:nvSpPr>
          <p:cNvPr id="11" name="Google Shape;11;p2"/>
          <p:cNvSpPr txBox="1"/>
          <p:nvPr>
            <p:ph idx="1" type="subTitle"/>
          </p:nvPr>
        </p:nvSpPr>
        <p:spPr>
          <a:xfrm>
            <a:off x="480538" y="10984859"/>
            <a:ext cx="13135800" cy="3072000"/>
          </a:xfrm>
          <a:prstGeom prst="rect">
            <a:avLst/>
          </a:prstGeom>
        </p:spPr>
        <p:txBody>
          <a:bodyPr anchorCtr="0" anchor="t" bIns="212075" lIns="212075" spcFirstLastPara="1" rIns="212075" wrap="square" tIns="212075">
            <a:noAutofit/>
          </a:bodyPr>
          <a:lstStyle>
            <a:lvl1pPr lvl="0" algn="ctr">
              <a:lnSpc>
                <a:spcPct val="100000"/>
              </a:lnSpc>
              <a:spcBef>
                <a:spcPts val="0"/>
              </a:spcBef>
              <a:spcAft>
                <a:spcPts val="0"/>
              </a:spcAft>
              <a:buSzPts val="6500"/>
              <a:buNone/>
              <a:defRPr sz="6500"/>
            </a:lvl1pPr>
            <a:lvl2pPr lvl="1" algn="ctr">
              <a:lnSpc>
                <a:spcPct val="100000"/>
              </a:lnSpc>
              <a:spcBef>
                <a:spcPts val="0"/>
              </a:spcBef>
              <a:spcAft>
                <a:spcPts val="0"/>
              </a:spcAft>
              <a:buSzPts val="6500"/>
              <a:buNone/>
              <a:defRPr sz="6500"/>
            </a:lvl2pPr>
            <a:lvl3pPr lvl="2" algn="ctr">
              <a:lnSpc>
                <a:spcPct val="100000"/>
              </a:lnSpc>
              <a:spcBef>
                <a:spcPts val="0"/>
              </a:spcBef>
              <a:spcAft>
                <a:spcPts val="0"/>
              </a:spcAft>
              <a:buSzPts val="6500"/>
              <a:buNone/>
              <a:defRPr sz="6500"/>
            </a:lvl3pPr>
            <a:lvl4pPr lvl="3" algn="ctr">
              <a:lnSpc>
                <a:spcPct val="100000"/>
              </a:lnSpc>
              <a:spcBef>
                <a:spcPts val="0"/>
              </a:spcBef>
              <a:spcAft>
                <a:spcPts val="0"/>
              </a:spcAft>
              <a:buSzPts val="6500"/>
              <a:buNone/>
              <a:defRPr sz="6500"/>
            </a:lvl4pPr>
            <a:lvl5pPr lvl="4" algn="ctr">
              <a:lnSpc>
                <a:spcPct val="100000"/>
              </a:lnSpc>
              <a:spcBef>
                <a:spcPts val="0"/>
              </a:spcBef>
              <a:spcAft>
                <a:spcPts val="0"/>
              </a:spcAft>
              <a:buSzPts val="6500"/>
              <a:buNone/>
              <a:defRPr sz="6500"/>
            </a:lvl5pPr>
            <a:lvl6pPr lvl="5" algn="ctr">
              <a:lnSpc>
                <a:spcPct val="100000"/>
              </a:lnSpc>
              <a:spcBef>
                <a:spcPts val="0"/>
              </a:spcBef>
              <a:spcAft>
                <a:spcPts val="0"/>
              </a:spcAft>
              <a:buSzPts val="6500"/>
              <a:buNone/>
              <a:defRPr sz="6500"/>
            </a:lvl6pPr>
            <a:lvl7pPr lvl="6" algn="ctr">
              <a:lnSpc>
                <a:spcPct val="100000"/>
              </a:lnSpc>
              <a:spcBef>
                <a:spcPts val="0"/>
              </a:spcBef>
              <a:spcAft>
                <a:spcPts val="0"/>
              </a:spcAft>
              <a:buSzPts val="6500"/>
              <a:buNone/>
              <a:defRPr sz="6500"/>
            </a:lvl7pPr>
            <a:lvl8pPr lvl="7" algn="ctr">
              <a:lnSpc>
                <a:spcPct val="100000"/>
              </a:lnSpc>
              <a:spcBef>
                <a:spcPts val="0"/>
              </a:spcBef>
              <a:spcAft>
                <a:spcPts val="0"/>
              </a:spcAft>
              <a:buSzPts val="6500"/>
              <a:buNone/>
              <a:defRPr sz="6500"/>
            </a:lvl8pPr>
            <a:lvl9pPr lvl="8" algn="ctr">
              <a:lnSpc>
                <a:spcPct val="100000"/>
              </a:lnSpc>
              <a:spcBef>
                <a:spcPts val="0"/>
              </a:spcBef>
              <a:spcAft>
                <a:spcPts val="0"/>
              </a:spcAft>
              <a:buSzPts val="6500"/>
              <a:buNone/>
              <a:defRPr sz="6500"/>
            </a:lvl9pPr>
          </a:lstStyle>
          <a:p/>
        </p:txBody>
      </p:sp>
      <p:sp>
        <p:nvSpPr>
          <p:cNvPr id="12" name="Google Shape;12;p2"/>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480538" y="4287259"/>
            <a:ext cx="13135800" cy="76104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27800"/>
              <a:buNone/>
              <a:defRPr sz="27800"/>
            </a:lvl1pPr>
            <a:lvl2pPr lvl="1" algn="ctr">
              <a:spcBef>
                <a:spcPts val="0"/>
              </a:spcBef>
              <a:spcAft>
                <a:spcPts val="0"/>
              </a:spcAft>
              <a:buSzPts val="27800"/>
              <a:buNone/>
              <a:defRPr sz="27800"/>
            </a:lvl2pPr>
            <a:lvl3pPr lvl="2" algn="ctr">
              <a:spcBef>
                <a:spcPts val="0"/>
              </a:spcBef>
              <a:spcAft>
                <a:spcPts val="0"/>
              </a:spcAft>
              <a:buSzPts val="27800"/>
              <a:buNone/>
              <a:defRPr sz="27800"/>
            </a:lvl3pPr>
            <a:lvl4pPr lvl="3" algn="ctr">
              <a:spcBef>
                <a:spcPts val="0"/>
              </a:spcBef>
              <a:spcAft>
                <a:spcPts val="0"/>
              </a:spcAft>
              <a:buSzPts val="27800"/>
              <a:buNone/>
              <a:defRPr sz="27800"/>
            </a:lvl4pPr>
            <a:lvl5pPr lvl="4" algn="ctr">
              <a:spcBef>
                <a:spcPts val="0"/>
              </a:spcBef>
              <a:spcAft>
                <a:spcPts val="0"/>
              </a:spcAft>
              <a:buSzPts val="27800"/>
              <a:buNone/>
              <a:defRPr sz="27800"/>
            </a:lvl5pPr>
            <a:lvl6pPr lvl="5" algn="ctr">
              <a:spcBef>
                <a:spcPts val="0"/>
              </a:spcBef>
              <a:spcAft>
                <a:spcPts val="0"/>
              </a:spcAft>
              <a:buSzPts val="27800"/>
              <a:buNone/>
              <a:defRPr sz="27800"/>
            </a:lvl6pPr>
            <a:lvl7pPr lvl="6" algn="ctr">
              <a:spcBef>
                <a:spcPts val="0"/>
              </a:spcBef>
              <a:spcAft>
                <a:spcPts val="0"/>
              </a:spcAft>
              <a:buSzPts val="27800"/>
              <a:buNone/>
              <a:defRPr sz="27800"/>
            </a:lvl7pPr>
            <a:lvl8pPr lvl="7" algn="ctr">
              <a:spcBef>
                <a:spcPts val="0"/>
              </a:spcBef>
              <a:spcAft>
                <a:spcPts val="0"/>
              </a:spcAft>
              <a:buSzPts val="27800"/>
              <a:buNone/>
              <a:defRPr sz="27800"/>
            </a:lvl8pPr>
            <a:lvl9pPr lvl="8" algn="ctr">
              <a:spcBef>
                <a:spcPts val="0"/>
              </a:spcBef>
              <a:spcAft>
                <a:spcPts val="0"/>
              </a:spcAft>
              <a:buSzPts val="27800"/>
              <a:buNone/>
              <a:defRPr sz="27800"/>
            </a:lvl9pPr>
          </a:lstStyle>
          <a:p>
            <a:r>
              <a:t>xx%</a:t>
            </a:r>
          </a:p>
        </p:txBody>
      </p:sp>
      <p:sp>
        <p:nvSpPr>
          <p:cNvPr id="46" name="Google Shape;46;p11"/>
          <p:cNvSpPr txBox="1"/>
          <p:nvPr>
            <p:ph idx="1" type="body"/>
          </p:nvPr>
        </p:nvSpPr>
        <p:spPr>
          <a:xfrm>
            <a:off x="480538" y="12217791"/>
            <a:ext cx="13135800" cy="5041800"/>
          </a:xfrm>
          <a:prstGeom prst="rect">
            <a:avLst/>
          </a:prstGeom>
        </p:spPr>
        <p:txBody>
          <a:bodyPr anchorCtr="0" anchor="t" bIns="212075" lIns="212075" spcFirstLastPara="1" rIns="212075" wrap="square" tIns="212075">
            <a:noAutofit/>
          </a:bodyPr>
          <a:lstStyle>
            <a:lvl1pPr indent="-495300" lvl="0" marL="457200" algn="ctr">
              <a:spcBef>
                <a:spcPts val="0"/>
              </a:spcBef>
              <a:spcAft>
                <a:spcPts val="0"/>
              </a:spcAft>
              <a:buSzPts val="4200"/>
              <a:buChar char="●"/>
              <a:defRPr/>
            </a:lvl1pPr>
            <a:lvl2pPr indent="-431800" lvl="1" marL="914400" algn="ctr">
              <a:spcBef>
                <a:spcPts val="3700"/>
              </a:spcBef>
              <a:spcAft>
                <a:spcPts val="0"/>
              </a:spcAft>
              <a:buSzPts val="3200"/>
              <a:buChar char="○"/>
              <a:defRPr/>
            </a:lvl2pPr>
            <a:lvl3pPr indent="-431800" lvl="2" marL="1371600" algn="ctr">
              <a:spcBef>
                <a:spcPts val="3700"/>
              </a:spcBef>
              <a:spcAft>
                <a:spcPts val="0"/>
              </a:spcAft>
              <a:buSzPts val="3200"/>
              <a:buChar char="■"/>
              <a:defRPr/>
            </a:lvl3pPr>
            <a:lvl4pPr indent="-431800" lvl="3" marL="1828800" algn="ctr">
              <a:spcBef>
                <a:spcPts val="3700"/>
              </a:spcBef>
              <a:spcAft>
                <a:spcPts val="0"/>
              </a:spcAft>
              <a:buSzPts val="3200"/>
              <a:buChar char="●"/>
              <a:defRPr/>
            </a:lvl4pPr>
            <a:lvl5pPr indent="-431800" lvl="4" marL="2286000" algn="ctr">
              <a:spcBef>
                <a:spcPts val="3700"/>
              </a:spcBef>
              <a:spcAft>
                <a:spcPts val="0"/>
              </a:spcAft>
              <a:buSzPts val="3200"/>
              <a:buChar char="○"/>
              <a:defRPr/>
            </a:lvl5pPr>
            <a:lvl6pPr indent="-431800" lvl="5" marL="2743200" algn="ctr">
              <a:spcBef>
                <a:spcPts val="3700"/>
              </a:spcBef>
              <a:spcAft>
                <a:spcPts val="0"/>
              </a:spcAft>
              <a:buSzPts val="3200"/>
              <a:buChar char="■"/>
              <a:defRPr/>
            </a:lvl6pPr>
            <a:lvl7pPr indent="-431800" lvl="6" marL="3200400" algn="ctr">
              <a:spcBef>
                <a:spcPts val="3700"/>
              </a:spcBef>
              <a:spcAft>
                <a:spcPts val="0"/>
              </a:spcAft>
              <a:buSzPts val="3200"/>
              <a:buChar char="●"/>
              <a:defRPr/>
            </a:lvl7pPr>
            <a:lvl8pPr indent="-431800" lvl="7" marL="3657600" algn="ctr">
              <a:spcBef>
                <a:spcPts val="3700"/>
              </a:spcBef>
              <a:spcAft>
                <a:spcPts val="0"/>
              </a:spcAft>
              <a:buSzPts val="3200"/>
              <a:buChar char="○"/>
              <a:defRPr/>
            </a:lvl8pPr>
            <a:lvl9pPr indent="-431800" lvl="8" marL="4114800" algn="ctr">
              <a:spcBef>
                <a:spcPts val="3700"/>
              </a:spcBef>
              <a:spcAft>
                <a:spcPts val="3700"/>
              </a:spcAft>
              <a:buSzPts val="3200"/>
              <a:buChar char="■"/>
              <a:defRPr/>
            </a:lvl9pPr>
          </a:lstStyle>
          <a:p/>
        </p:txBody>
      </p:sp>
      <p:sp>
        <p:nvSpPr>
          <p:cNvPr id="47" name="Google Shape;47;p11"/>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480538" y="8336535"/>
            <a:ext cx="13135800" cy="3262800"/>
          </a:xfrm>
          <a:prstGeom prst="rect">
            <a:avLst/>
          </a:prstGeom>
        </p:spPr>
        <p:txBody>
          <a:bodyPr anchorCtr="0" anchor="ctr" bIns="212075" lIns="212075" spcFirstLastPara="1" rIns="212075" wrap="square" tIns="212075">
            <a:noAutofit/>
          </a:bodyPr>
          <a:lstStyle>
            <a:lvl1pPr lvl="0" algn="ctr">
              <a:spcBef>
                <a:spcPts val="0"/>
              </a:spcBef>
              <a:spcAft>
                <a:spcPts val="0"/>
              </a:spcAft>
              <a:buSzPts val="8400"/>
              <a:buNone/>
              <a:defRPr sz="8400"/>
            </a:lvl1pPr>
            <a:lvl2pPr lvl="1" algn="ctr">
              <a:spcBef>
                <a:spcPts val="0"/>
              </a:spcBef>
              <a:spcAft>
                <a:spcPts val="0"/>
              </a:spcAft>
              <a:buSzPts val="8400"/>
              <a:buNone/>
              <a:defRPr sz="8400"/>
            </a:lvl2pPr>
            <a:lvl3pPr lvl="2" algn="ctr">
              <a:spcBef>
                <a:spcPts val="0"/>
              </a:spcBef>
              <a:spcAft>
                <a:spcPts val="0"/>
              </a:spcAft>
              <a:buSzPts val="8400"/>
              <a:buNone/>
              <a:defRPr sz="8400"/>
            </a:lvl3pPr>
            <a:lvl4pPr lvl="3" algn="ctr">
              <a:spcBef>
                <a:spcPts val="0"/>
              </a:spcBef>
              <a:spcAft>
                <a:spcPts val="0"/>
              </a:spcAft>
              <a:buSzPts val="8400"/>
              <a:buNone/>
              <a:defRPr sz="8400"/>
            </a:lvl4pPr>
            <a:lvl5pPr lvl="4" algn="ctr">
              <a:spcBef>
                <a:spcPts val="0"/>
              </a:spcBef>
              <a:spcAft>
                <a:spcPts val="0"/>
              </a:spcAft>
              <a:buSzPts val="8400"/>
              <a:buNone/>
              <a:defRPr sz="8400"/>
            </a:lvl5pPr>
            <a:lvl6pPr lvl="5" algn="ctr">
              <a:spcBef>
                <a:spcPts val="0"/>
              </a:spcBef>
              <a:spcAft>
                <a:spcPts val="0"/>
              </a:spcAft>
              <a:buSzPts val="8400"/>
              <a:buNone/>
              <a:defRPr sz="8400"/>
            </a:lvl6pPr>
            <a:lvl7pPr lvl="6" algn="ctr">
              <a:spcBef>
                <a:spcPts val="0"/>
              </a:spcBef>
              <a:spcAft>
                <a:spcPts val="0"/>
              </a:spcAft>
              <a:buSzPts val="8400"/>
              <a:buNone/>
              <a:defRPr sz="8400"/>
            </a:lvl7pPr>
            <a:lvl8pPr lvl="7" algn="ctr">
              <a:spcBef>
                <a:spcPts val="0"/>
              </a:spcBef>
              <a:spcAft>
                <a:spcPts val="0"/>
              </a:spcAft>
              <a:buSzPts val="8400"/>
              <a:buNone/>
              <a:defRPr sz="8400"/>
            </a:lvl8pPr>
            <a:lvl9pPr lvl="8" algn="ctr">
              <a:spcBef>
                <a:spcPts val="0"/>
              </a:spcBef>
              <a:spcAft>
                <a:spcPts val="0"/>
              </a:spcAft>
              <a:buSzPts val="8400"/>
              <a:buNone/>
              <a:defRPr sz="8400"/>
            </a:lvl9pPr>
          </a:lstStyle>
          <a:p/>
        </p:txBody>
      </p:sp>
      <p:sp>
        <p:nvSpPr>
          <p:cNvPr id="15" name="Google Shape;15;p3"/>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18" name="Google Shape;18;p4"/>
          <p:cNvSpPr txBox="1"/>
          <p:nvPr>
            <p:ph idx="1" type="body"/>
          </p:nvPr>
        </p:nvSpPr>
        <p:spPr>
          <a:xfrm>
            <a:off x="480538" y="4466908"/>
            <a:ext cx="13135800" cy="13241700"/>
          </a:xfrm>
          <a:prstGeom prst="rect">
            <a:avLst/>
          </a:prstGeom>
        </p:spPr>
        <p:txBody>
          <a:bodyPr anchorCtr="0" anchor="t" bIns="212075" lIns="212075" spcFirstLastPara="1" rIns="212075" wrap="square" tIns="212075">
            <a:noAutofit/>
          </a:bodyPr>
          <a:lstStyle>
            <a:lvl1pPr indent="-495300" lvl="0" marL="457200">
              <a:spcBef>
                <a:spcPts val="0"/>
              </a:spcBef>
              <a:spcAft>
                <a:spcPts val="0"/>
              </a:spcAft>
              <a:buSzPts val="4200"/>
              <a:buChar char="●"/>
              <a:defRPr/>
            </a:lvl1pPr>
            <a:lvl2pPr indent="-431800" lvl="1" marL="914400">
              <a:spcBef>
                <a:spcPts val="3700"/>
              </a:spcBef>
              <a:spcAft>
                <a:spcPts val="0"/>
              </a:spcAft>
              <a:buSzPts val="3200"/>
              <a:buChar char="○"/>
              <a:defRPr/>
            </a:lvl2pPr>
            <a:lvl3pPr indent="-431800" lvl="2" marL="1371600">
              <a:spcBef>
                <a:spcPts val="3700"/>
              </a:spcBef>
              <a:spcAft>
                <a:spcPts val="0"/>
              </a:spcAft>
              <a:buSzPts val="3200"/>
              <a:buChar char="■"/>
              <a:defRPr/>
            </a:lvl3pPr>
            <a:lvl4pPr indent="-431800" lvl="3" marL="1828800">
              <a:spcBef>
                <a:spcPts val="3700"/>
              </a:spcBef>
              <a:spcAft>
                <a:spcPts val="0"/>
              </a:spcAft>
              <a:buSzPts val="3200"/>
              <a:buChar char="●"/>
              <a:defRPr/>
            </a:lvl4pPr>
            <a:lvl5pPr indent="-431800" lvl="4" marL="2286000">
              <a:spcBef>
                <a:spcPts val="3700"/>
              </a:spcBef>
              <a:spcAft>
                <a:spcPts val="0"/>
              </a:spcAft>
              <a:buSzPts val="3200"/>
              <a:buChar char="○"/>
              <a:defRPr/>
            </a:lvl5pPr>
            <a:lvl6pPr indent="-431800" lvl="5" marL="2743200">
              <a:spcBef>
                <a:spcPts val="3700"/>
              </a:spcBef>
              <a:spcAft>
                <a:spcPts val="0"/>
              </a:spcAft>
              <a:buSzPts val="3200"/>
              <a:buChar char="■"/>
              <a:defRPr/>
            </a:lvl6pPr>
            <a:lvl7pPr indent="-431800" lvl="6" marL="3200400">
              <a:spcBef>
                <a:spcPts val="3700"/>
              </a:spcBef>
              <a:spcAft>
                <a:spcPts val="0"/>
              </a:spcAft>
              <a:buSzPts val="3200"/>
              <a:buChar char="●"/>
              <a:defRPr/>
            </a:lvl7pPr>
            <a:lvl8pPr indent="-431800" lvl="7" marL="3657600">
              <a:spcBef>
                <a:spcPts val="3700"/>
              </a:spcBef>
              <a:spcAft>
                <a:spcPts val="0"/>
              </a:spcAft>
              <a:buSzPts val="3200"/>
              <a:buChar char="○"/>
              <a:defRPr/>
            </a:lvl8pPr>
            <a:lvl9pPr indent="-431800" lvl="8" marL="4114800">
              <a:spcBef>
                <a:spcPts val="3700"/>
              </a:spcBef>
              <a:spcAft>
                <a:spcPts val="3700"/>
              </a:spcAft>
              <a:buSzPts val="3200"/>
              <a:buChar char="■"/>
              <a:defRPr/>
            </a:lvl9pPr>
          </a:lstStyle>
          <a:p/>
        </p:txBody>
      </p:sp>
      <p:sp>
        <p:nvSpPr>
          <p:cNvPr id="19" name="Google Shape;19;p4"/>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22" name="Google Shape;22;p5"/>
          <p:cNvSpPr txBox="1"/>
          <p:nvPr>
            <p:ph idx="1" type="body"/>
          </p:nvPr>
        </p:nvSpPr>
        <p:spPr>
          <a:xfrm>
            <a:off x="480538" y="4466908"/>
            <a:ext cx="6166500" cy="13241700"/>
          </a:xfrm>
          <a:prstGeom prst="rect">
            <a:avLst/>
          </a:prstGeom>
        </p:spPr>
        <p:txBody>
          <a:bodyPr anchorCtr="0" anchor="t" bIns="212075" lIns="212075" spcFirstLastPara="1" rIns="212075" wrap="square" tIns="212075">
            <a:noAutofit/>
          </a:bodyPr>
          <a:lstStyle>
            <a:lvl1pPr indent="-431800" lvl="0" marL="457200">
              <a:spcBef>
                <a:spcPts val="0"/>
              </a:spcBef>
              <a:spcAft>
                <a:spcPts val="0"/>
              </a:spcAft>
              <a:buSzPts val="3200"/>
              <a:buChar char="●"/>
              <a:defRPr sz="32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23" name="Google Shape;23;p5"/>
          <p:cNvSpPr txBox="1"/>
          <p:nvPr>
            <p:ph idx="2" type="body"/>
          </p:nvPr>
        </p:nvSpPr>
        <p:spPr>
          <a:xfrm>
            <a:off x="7449950" y="4466908"/>
            <a:ext cx="6166500" cy="13241700"/>
          </a:xfrm>
          <a:prstGeom prst="rect">
            <a:avLst/>
          </a:prstGeom>
        </p:spPr>
        <p:txBody>
          <a:bodyPr anchorCtr="0" anchor="t" bIns="212075" lIns="212075" spcFirstLastPara="1" rIns="212075" wrap="square" tIns="212075">
            <a:noAutofit/>
          </a:bodyPr>
          <a:lstStyle>
            <a:lvl1pPr indent="-431800" lvl="0" marL="457200">
              <a:spcBef>
                <a:spcPts val="0"/>
              </a:spcBef>
              <a:spcAft>
                <a:spcPts val="0"/>
              </a:spcAft>
              <a:buSzPts val="3200"/>
              <a:buChar char="●"/>
              <a:defRPr sz="32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24" name="Google Shape;24;p5"/>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27" name="Google Shape;27;p6"/>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480538" y="2153464"/>
            <a:ext cx="4329000" cy="2928900"/>
          </a:xfrm>
          <a:prstGeom prst="rect">
            <a:avLst/>
          </a:prstGeom>
        </p:spPr>
        <p:txBody>
          <a:bodyPr anchorCtr="0" anchor="b" bIns="212075" lIns="212075" spcFirstLastPara="1" rIns="212075" wrap="square" tIns="212075">
            <a:noAutofit/>
          </a:bodyPr>
          <a:lstStyle>
            <a:lvl1pPr lvl="0">
              <a:spcBef>
                <a:spcPts val="0"/>
              </a:spcBef>
              <a:spcAft>
                <a:spcPts val="0"/>
              </a:spcAft>
              <a:buSzPts val="5600"/>
              <a:buNone/>
              <a:defRPr sz="5600"/>
            </a:lvl1pPr>
            <a:lvl2pPr lvl="1">
              <a:spcBef>
                <a:spcPts val="0"/>
              </a:spcBef>
              <a:spcAft>
                <a:spcPts val="0"/>
              </a:spcAft>
              <a:buSzPts val="5600"/>
              <a:buNone/>
              <a:defRPr sz="5600"/>
            </a:lvl2pPr>
            <a:lvl3pPr lvl="2">
              <a:spcBef>
                <a:spcPts val="0"/>
              </a:spcBef>
              <a:spcAft>
                <a:spcPts val="0"/>
              </a:spcAft>
              <a:buSzPts val="5600"/>
              <a:buNone/>
              <a:defRPr sz="5600"/>
            </a:lvl3pPr>
            <a:lvl4pPr lvl="3">
              <a:spcBef>
                <a:spcPts val="0"/>
              </a:spcBef>
              <a:spcAft>
                <a:spcPts val="0"/>
              </a:spcAft>
              <a:buSzPts val="5600"/>
              <a:buNone/>
              <a:defRPr sz="5600"/>
            </a:lvl4pPr>
            <a:lvl5pPr lvl="4">
              <a:spcBef>
                <a:spcPts val="0"/>
              </a:spcBef>
              <a:spcAft>
                <a:spcPts val="0"/>
              </a:spcAft>
              <a:buSzPts val="5600"/>
              <a:buNone/>
              <a:defRPr sz="5600"/>
            </a:lvl5pPr>
            <a:lvl6pPr lvl="5">
              <a:spcBef>
                <a:spcPts val="0"/>
              </a:spcBef>
              <a:spcAft>
                <a:spcPts val="0"/>
              </a:spcAft>
              <a:buSzPts val="5600"/>
              <a:buNone/>
              <a:defRPr sz="5600"/>
            </a:lvl6pPr>
            <a:lvl7pPr lvl="6">
              <a:spcBef>
                <a:spcPts val="0"/>
              </a:spcBef>
              <a:spcAft>
                <a:spcPts val="0"/>
              </a:spcAft>
              <a:buSzPts val="5600"/>
              <a:buNone/>
              <a:defRPr sz="5600"/>
            </a:lvl7pPr>
            <a:lvl8pPr lvl="7">
              <a:spcBef>
                <a:spcPts val="0"/>
              </a:spcBef>
              <a:spcAft>
                <a:spcPts val="0"/>
              </a:spcAft>
              <a:buSzPts val="5600"/>
              <a:buNone/>
              <a:defRPr sz="5600"/>
            </a:lvl8pPr>
            <a:lvl9pPr lvl="8">
              <a:spcBef>
                <a:spcPts val="0"/>
              </a:spcBef>
              <a:spcAft>
                <a:spcPts val="0"/>
              </a:spcAft>
              <a:buSzPts val="5600"/>
              <a:buNone/>
              <a:defRPr sz="5600"/>
            </a:lvl9pPr>
          </a:lstStyle>
          <a:p/>
        </p:txBody>
      </p:sp>
      <p:sp>
        <p:nvSpPr>
          <p:cNvPr id="30" name="Google Shape;30;p7"/>
          <p:cNvSpPr txBox="1"/>
          <p:nvPr>
            <p:ph idx="1" type="body"/>
          </p:nvPr>
        </p:nvSpPr>
        <p:spPr>
          <a:xfrm>
            <a:off x="480538" y="5385987"/>
            <a:ext cx="4329000" cy="12323100"/>
          </a:xfrm>
          <a:prstGeom prst="rect">
            <a:avLst/>
          </a:prstGeom>
        </p:spPr>
        <p:txBody>
          <a:bodyPr anchorCtr="0" anchor="t" bIns="212075" lIns="212075" spcFirstLastPara="1" rIns="212075" wrap="square" tIns="212075">
            <a:noAutofit/>
          </a:bodyPr>
          <a:lstStyle>
            <a:lvl1pPr indent="-406400" lvl="0" marL="457200">
              <a:spcBef>
                <a:spcPts val="0"/>
              </a:spcBef>
              <a:spcAft>
                <a:spcPts val="0"/>
              </a:spcAft>
              <a:buSzPts val="2800"/>
              <a:buChar char="●"/>
              <a:defRPr sz="28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31" name="Google Shape;31;p7"/>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755802" y="1744748"/>
            <a:ext cx="9816900" cy="15855600"/>
          </a:xfrm>
          <a:prstGeom prst="rect">
            <a:avLst/>
          </a:prstGeom>
        </p:spPr>
        <p:txBody>
          <a:bodyPr anchorCtr="0" anchor="ctr" bIns="212075" lIns="212075" spcFirstLastPara="1" rIns="212075" wrap="square" tIns="212075">
            <a:noAutofit/>
          </a:bodyPr>
          <a:lstStyle>
            <a:lvl1pPr lvl="0">
              <a:spcBef>
                <a:spcPts val="0"/>
              </a:spcBef>
              <a:spcAft>
                <a:spcPts val="0"/>
              </a:spcAft>
              <a:buSzPts val="11100"/>
              <a:buNone/>
              <a:defRPr sz="11100"/>
            </a:lvl1pPr>
            <a:lvl2pPr lvl="1">
              <a:spcBef>
                <a:spcPts val="0"/>
              </a:spcBef>
              <a:spcAft>
                <a:spcPts val="0"/>
              </a:spcAft>
              <a:buSzPts val="11100"/>
              <a:buNone/>
              <a:defRPr sz="11100"/>
            </a:lvl2pPr>
            <a:lvl3pPr lvl="2">
              <a:spcBef>
                <a:spcPts val="0"/>
              </a:spcBef>
              <a:spcAft>
                <a:spcPts val="0"/>
              </a:spcAft>
              <a:buSzPts val="11100"/>
              <a:buNone/>
              <a:defRPr sz="11100"/>
            </a:lvl3pPr>
            <a:lvl4pPr lvl="3">
              <a:spcBef>
                <a:spcPts val="0"/>
              </a:spcBef>
              <a:spcAft>
                <a:spcPts val="0"/>
              </a:spcAft>
              <a:buSzPts val="11100"/>
              <a:buNone/>
              <a:defRPr sz="11100"/>
            </a:lvl4pPr>
            <a:lvl5pPr lvl="4">
              <a:spcBef>
                <a:spcPts val="0"/>
              </a:spcBef>
              <a:spcAft>
                <a:spcPts val="0"/>
              </a:spcAft>
              <a:buSzPts val="11100"/>
              <a:buNone/>
              <a:defRPr sz="11100"/>
            </a:lvl5pPr>
            <a:lvl6pPr lvl="5">
              <a:spcBef>
                <a:spcPts val="0"/>
              </a:spcBef>
              <a:spcAft>
                <a:spcPts val="0"/>
              </a:spcAft>
              <a:buSzPts val="11100"/>
              <a:buNone/>
              <a:defRPr sz="11100"/>
            </a:lvl6pPr>
            <a:lvl7pPr lvl="6">
              <a:spcBef>
                <a:spcPts val="0"/>
              </a:spcBef>
              <a:spcAft>
                <a:spcPts val="0"/>
              </a:spcAft>
              <a:buSzPts val="11100"/>
              <a:buNone/>
              <a:defRPr sz="11100"/>
            </a:lvl7pPr>
            <a:lvl8pPr lvl="7">
              <a:spcBef>
                <a:spcPts val="0"/>
              </a:spcBef>
              <a:spcAft>
                <a:spcPts val="0"/>
              </a:spcAft>
              <a:buSzPts val="11100"/>
              <a:buNone/>
              <a:defRPr sz="11100"/>
            </a:lvl8pPr>
            <a:lvl9pPr lvl="8">
              <a:spcBef>
                <a:spcPts val="0"/>
              </a:spcBef>
              <a:spcAft>
                <a:spcPts val="0"/>
              </a:spcAft>
              <a:buSzPts val="11100"/>
              <a:buNone/>
              <a:defRPr sz="11100"/>
            </a:lvl9pPr>
          </a:lstStyle>
          <a:p/>
        </p:txBody>
      </p:sp>
      <p:sp>
        <p:nvSpPr>
          <p:cNvPr id="34" name="Google Shape;34;p8"/>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7048500" y="-484"/>
            <a:ext cx="7048500" cy="19935900"/>
          </a:xfrm>
          <a:prstGeom prst="rect">
            <a:avLst/>
          </a:prstGeom>
          <a:solidFill>
            <a:schemeClr val="lt2"/>
          </a:solidFill>
          <a:ln>
            <a:noFill/>
          </a:ln>
        </p:spPr>
        <p:txBody>
          <a:bodyPr anchorCtr="0" anchor="ctr" bIns="212075" lIns="212075" spcFirstLastPara="1" rIns="212075" wrap="square" tIns="21207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409313" y="4779695"/>
            <a:ext cx="6236400" cy="57453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9700"/>
              <a:buNone/>
              <a:defRPr sz="9700"/>
            </a:lvl1pPr>
            <a:lvl2pPr lvl="1" algn="ctr">
              <a:spcBef>
                <a:spcPts val="0"/>
              </a:spcBef>
              <a:spcAft>
                <a:spcPts val="0"/>
              </a:spcAft>
              <a:buSzPts val="9700"/>
              <a:buNone/>
              <a:defRPr sz="9700"/>
            </a:lvl2pPr>
            <a:lvl3pPr lvl="2" algn="ctr">
              <a:spcBef>
                <a:spcPts val="0"/>
              </a:spcBef>
              <a:spcAft>
                <a:spcPts val="0"/>
              </a:spcAft>
              <a:buSzPts val="9700"/>
              <a:buNone/>
              <a:defRPr sz="9700"/>
            </a:lvl3pPr>
            <a:lvl4pPr lvl="3" algn="ctr">
              <a:spcBef>
                <a:spcPts val="0"/>
              </a:spcBef>
              <a:spcAft>
                <a:spcPts val="0"/>
              </a:spcAft>
              <a:buSzPts val="9700"/>
              <a:buNone/>
              <a:defRPr sz="9700"/>
            </a:lvl4pPr>
            <a:lvl5pPr lvl="4" algn="ctr">
              <a:spcBef>
                <a:spcPts val="0"/>
              </a:spcBef>
              <a:spcAft>
                <a:spcPts val="0"/>
              </a:spcAft>
              <a:buSzPts val="9700"/>
              <a:buNone/>
              <a:defRPr sz="9700"/>
            </a:lvl5pPr>
            <a:lvl6pPr lvl="5" algn="ctr">
              <a:spcBef>
                <a:spcPts val="0"/>
              </a:spcBef>
              <a:spcAft>
                <a:spcPts val="0"/>
              </a:spcAft>
              <a:buSzPts val="9700"/>
              <a:buNone/>
              <a:defRPr sz="9700"/>
            </a:lvl6pPr>
            <a:lvl7pPr lvl="6" algn="ctr">
              <a:spcBef>
                <a:spcPts val="0"/>
              </a:spcBef>
              <a:spcAft>
                <a:spcPts val="0"/>
              </a:spcAft>
              <a:buSzPts val="9700"/>
              <a:buNone/>
              <a:defRPr sz="9700"/>
            </a:lvl7pPr>
            <a:lvl8pPr lvl="7" algn="ctr">
              <a:spcBef>
                <a:spcPts val="0"/>
              </a:spcBef>
              <a:spcAft>
                <a:spcPts val="0"/>
              </a:spcAft>
              <a:buSzPts val="9700"/>
              <a:buNone/>
              <a:defRPr sz="9700"/>
            </a:lvl8pPr>
            <a:lvl9pPr lvl="8" algn="ctr">
              <a:spcBef>
                <a:spcPts val="0"/>
              </a:spcBef>
              <a:spcAft>
                <a:spcPts val="0"/>
              </a:spcAft>
              <a:buSzPts val="9700"/>
              <a:buNone/>
              <a:defRPr sz="9700"/>
            </a:lvl9pPr>
          </a:lstStyle>
          <a:p/>
        </p:txBody>
      </p:sp>
      <p:sp>
        <p:nvSpPr>
          <p:cNvPr id="38" name="Google Shape;38;p9"/>
          <p:cNvSpPr txBox="1"/>
          <p:nvPr>
            <p:ph idx="1" type="subTitle"/>
          </p:nvPr>
        </p:nvSpPr>
        <p:spPr>
          <a:xfrm>
            <a:off x="409313" y="10864511"/>
            <a:ext cx="6236400" cy="4787100"/>
          </a:xfrm>
          <a:prstGeom prst="rect">
            <a:avLst/>
          </a:prstGeom>
        </p:spPr>
        <p:txBody>
          <a:bodyPr anchorCtr="0" anchor="t" bIns="212075" lIns="212075" spcFirstLastPara="1" rIns="212075" wrap="square" tIns="212075">
            <a:noAutofit/>
          </a:bodyPr>
          <a:lstStyle>
            <a:lvl1pPr lvl="0" algn="ctr">
              <a:lnSpc>
                <a:spcPct val="100000"/>
              </a:lnSpc>
              <a:spcBef>
                <a:spcPts val="0"/>
              </a:spcBef>
              <a:spcAft>
                <a:spcPts val="0"/>
              </a:spcAft>
              <a:buSzPts val="4900"/>
              <a:buNone/>
              <a:defRPr sz="4900"/>
            </a:lvl1pPr>
            <a:lvl2pPr lvl="1" algn="ctr">
              <a:lnSpc>
                <a:spcPct val="100000"/>
              </a:lnSpc>
              <a:spcBef>
                <a:spcPts val="0"/>
              </a:spcBef>
              <a:spcAft>
                <a:spcPts val="0"/>
              </a:spcAft>
              <a:buSzPts val="4900"/>
              <a:buNone/>
              <a:defRPr sz="4900"/>
            </a:lvl2pPr>
            <a:lvl3pPr lvl="2" algn="ctr">
              <a:lnSpc>
                <a:spcPct val="100000"/>
              </a:lnSpc>
              <a:spcBef>
                <a:spcPts val="0"/>
              </a:spcBef>
              <a:spcAft>
                <a:spcPts val="0"/>
              </a:spcAft>
              <a:buSzPts val="4900"/>
              <a:buNone/>
              <a:defRPr sz="4900"/>
            </a:lvl3pPr>
            <a:lvl4pPr lvl="3" algn="ctr">
              <a:lnSpc>
                <a:spcPct val="100000"/>
              </a:lnSpc>
              <a:spcBef>
                <a:spcPts val="0"/>
              </a:spcBef>
              <a:spcAft>
                <a:spcPts val="0"/>
              </a:spcAft>
              <a:buSzPts val="4900"/>
              <a:buNone/>
              <a:defRPr sz="4900"/>
            </a:lvl4pPr>
            <a:lvl5pPr lvl="4" algn="ctr">
              <a:lnSpc>
                <a:spcPct val="100000"/>
              </a:lnSpc>
              <a:spcBef>
                <a:spcPts val="0"/>
              </a:spcBef>
              <a:spcAft>
                <a:spcPts val="0"/>
              </a:spcAft>
              <a:buSzPts val="4900"/>
              <a:buNone/>
              <a:defRPr sz="4900"/>
            </a:lvl5pPr>
            <a:lvl6pPr lvl="5" algn="ctr">
              <a:lnSpc>
                <a:spcPct val="100000"/>
              </a:lnSpc>
              <a:spcBef>
                <a:spcPts val="0"/>
              </a:spcBef>
              <a:spcAft>
                <a:spcPts val="0"/>
              </a:spcAft>
              <a:buSzPts val="4900"/>
              <a:buNone/>
              <a:defRPr sz="4900"/>
            </a:lvl6pPr>
            <a:lvl7pPr lvl="6" algn="ctr">
              <a:lnSpc>
                <a:spcPct val="100000"/>
              </a:lnSpc>
              <a:spcBef>
                <a:spcPts val="0"/>
              </a:spcBef>
              <a:spcAft>
                <a:spcPts val="0"/>
              </a:spcAft>
              <a:buSzPts val="4900"/>
              <a:buNone/>
              <a:defRPr sz="4900"/>
            </a:lvl7pPr>
            <a:lvl8pPr lvl="7" algn="ctr">
              <a:lnSpc>
                <a:spcPct val="100000"/>
              </a:lnSpc>
              <a:spcBef>
                <a:spcPts val="0"/>
              </a:spcBef>
              <a:spcAft>
                <a:spcPts val="0"/>
              </a:spcAft>
              <a:buSzPts val="4900"/>
              <a:buNone/>
              <a:defRPr sz="4900"/>
            </a:lvl8pPr>
            <a:lvl9pPr lvl="8" algn="ctr">
              <a:lnSpc>
                <a:spcPct val="100000"/>
              </a:lnSpc>
              <a:spcBef>
                <a:spcPts val="0"/>
              </a:spcBef>
              <a:spcAft>
                <a:spcPts val="0"/>
              </a:spcAft>
              <a:buSzPts val="4900"/>
              <a:buNone/>
              <a:defRPr sz="4900"/>
            </a:lvl9pPr>
          </a:lstStyle>
          <a:p/>
        </p:txBody>
      </p:sp>
      <p:sp>
        <p:nvSpPr>
          <p:cNvPr id="39" name="Google Shape;39;p9"/>
          <p:cNvSpPr txBox="1"/>
          <p:nvPr>
            <p:ph idx="2" type="body"/>
          </p:nvPr>
        </p:nvSpPr>
        <p:spPr>
          <a:xfrm>
            <a:off x="7615063" y="2806461"/>
            <a:ext cx="5915400" cy="14322000"/>
          </a:xfrm>
          <a:prstGeom prst="rect">
            <a:avLst/>
          </a:prstGeom>
        </p:spPr>
        <p:txBody>
          <a:bodyPr anchorCtr="0" anchor="ctr" bIns="212075" lIns="212075" spcFirstLastPara="1" rIns="212075" wrap="square" tIns="212075">
            <a:noAutofit/>
          </a:bodyPr>
          <a:lstStyle>
            <a:lvl1pPr indent="-495300" lvl="0" marL="457200">
              <a:spcBef>
                <a:spcPts val="0"/>
              </a:spcBef>
              <a:spcAft>
                <a:spcPts val="0"/>
              </a:spcAft>
              <a:buSzPts val="4200"/>
              <a:buChar char="●"/>
              <a:defRPr/>
            </a:lvl1pPr>
            <a:lvl2pPr indent="-431800" lvl="1" marL="914400">
              <a:spcBef>
                <a:spcPts val="3700"/>
              </a:spcBef>
              <a:spcAft>
                <a:spcPts val="0"/>
              </a:spcAft>
              <a:buSzPts val="3200"/>
              <a:buChar char="○"/>
              <a:defRPr/>
            </a:lvl2pPr>
            <a:lvl3pPr indent="-431800" lvl="2" marL="1371600">
              <a:spcBef>
                <a:spcPts val="3700"/>
              </a:spcBef>
              <a:spcAft>
                <a:spcPts val="0"/>
              </a:spcAft>
              <a:buSzPts val="3200"/>
              <a:buChar char="■"/>
              <a:defRPr/>
            </a:lvl3pPr>
            <a:lvl4pPr indent="-431800" lvl="3" marL="1828800">
              <a:spcBef>
                <a:spcPts val="3700"/>
              </a:spcBef>
              <a:spcAft>
                <a:spcPts val="0"/>
              </a:spcAft>
              <a:buSzPts val="3200"/>
              <a:buChar char="●"/>
              <a:defRPr/>
            </a:lvl4pPr>
            <a:lvl5pPr indent="-431800" lvl="4" marL="2286000">
              <a:spcBef>
                <a:spcPts val="3700"/>
              </a:spcBef>
              <a:spcAft>
                <a:spcPts val="0"/>
              </a:spcAft>
              <a:buSzPts val="3200"/>
              <a:buChar char="○"/>
              <a:defRPr/>
            </a:lvl5pPr>
            <a:lvl6pPr indent="-431800" lvl="5" marL="2743200">
              <a:spcBef>
                <a:spcPts val="3700"/>
              </a:spcBef>
              <a:spcAft>
                <a:spcPts val="0"/>
              </a:spcAft>
              <a:buSzPts val="3200"/>
              <a:buChar char="■"/>
              <a:defRPr/>
            </a:lvl6pPr>
            <a:lvl7pPr indent="-431800" lvl="6" marL="3200400">
              <a:spcBef>
                <a:spcPts val="3700"/>
              </a:spcBef>
              <a:spcAft>
                <a:spcPts val="0"/>
              </a:spcAft>
              <a:buSzPts val="3200"/>
              <a:buChar char="●"/>
              <a:defRPr/>
            </a:lvl7pPr>
            <a:lvl8pPr indent="-431800" lvl="7" marL="3657600">
              <a:spcBef>
                <a:spcPts val="3700"/>
              </a:spcBef>
              <a:spcAft>
                <a:spcPts val="0"/>
              </a:spcAft>
              <a:buSzPts val="3200"/>
              <a:buChar char="○"/>
              <a:defRPr/>
            </a:lvl8pPr>
            <a:lvl9pPr indent="-431800" lvl="8" marL="4114800">
              <a:spcBef>
                <a:spcPts val="3700"/>
              </a:spcBef>
              <a:spcAft>
                <a:spcPts val="3700"/>
              </a:spcAft>
              <a:buSzPts val="3200"/>
              <a:buChar char="■"/>
              <a:defRPr/>
            </a:lvl9pPr>
          </a:lstStyle>
          <a:p/>
        </p:txBody>
      </p:sp>
      <p:sp>
        <p:nvSpPr>
          <p:cNvPr id="40" name="Google Shape;40;p9"/>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480538" y="16397395"/>
            <a:ext cx="9248100" cy="2345400"/>
          </a:xfrm>
          <a:prstGeom prst="rect">
            <a:avLst/>
          </a:prstGeom>
        </p:spPr>
        <p:txBody>
          <a:bodyPr anchorCtr="0" anchor="ctr" bIns="212075" lIns="212075" spcFirstLastPara="1" rIns="212075" wrap="square" tIns="212075">
            <a:noAutofit/>
          </a:bodyPr>
          <a:lstStyle>
            <a:lvl1pPr indent="-228600" lvl="0" marL="457200">
              <a:lnSpc>
                <a:spcPct val="100000"/>
              </a:lnSpc>
              <a:spcBef>
                <a:spcPts val="0"/>
              </a:spcBef>
              <a:spcAft>
                <a:spcPts val="0"/>
              </a:spcAft>
              <a:buSzPts val="4200"/>
              <a:buNone/>
              <a:defRPr/>
            </a:lvl1pPr>
          </a:lstStyle>
          <a:p/>
        </p:txBody>
      </p:sp>
      <p:sp>
        <p:nvSpPr>
          <p:cNvPr id="43" name="Google Shape;43;p10"/>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80538" y="1724884"/>
            <a:ext cx="13135800" cy="2219700"/>
          </a:xfrm>
          <a:prstGeom prst="rect">
            <a:avLst/>
          </a:prstGeom>
          <a:noFill/>
          <a:ln>
            <a:noFill/>
          </a:ln>
        </p:spPr>
        <p:txBody>
          <a:bodyPr anchorCtr="0" anchor="t" bIns="212075" lIns="212075" spcFirstLastPara="1" rIns="212075" wrap="square" tIns="212075">
            <a:noAutofit/>
          </a:bodyPr>
          <a:lstStyle>
            <a:lvl1pPr lvl="0">
              <a:spcBef>
                <a:spcPts val="0"/>
              </a:spcBef>
              <a:spcAft>
                <a:spcPts val="0"/>
              </a:spcAft>
              <a:buClr>
                <a:schemeClr val="dk1"/>
              </a:buClr>
              <a:buSzPts val="6500"/>
              <a:buNone/>
              <a:defRPr sz="6500">
                <a:solidFill>
                  <a:schemeClr val="dk1"/>
                </a:solidFill>
              </a:defRPr>
            </a:lvl1pPr>
            <a:lvl2pPr lvl="1">
              <a:spcBef>
                <a:spcPts val="0"/>
              </a:spcBef>
              <a:spcAft>
                <a:spcPts val="0"/>
              </a:spcAft>
              <a:buClr>
                <a:schemeClr val="dk1"/>
              </a:buClr>
              <a:buSzPts val="6500"/>
              <a:buNone/>
              <a:defRPr sz="6500">
                <a:solidFill>
                  <a:schemeClr val="dk1"/>
                </a:solidFill>
              </a:defRPr>
            </a:lvl2pPr>
            <a:lvl3pPr lvl="2">
              <a:spcBef>
                <a:spcPts val="0"/>
              </a:spcBef>
              <a:spcAft>
                <a:spcPts val="0"/>
              </a:spcAft>
              <a:buClr>
                <a:schemeClr val="dk1"/>
              </a:buClr>
              <a:buSzPts val="6500"/>
              <a:buNone/>
              <a:defRPr sz="6500">
                <a:solidFill>
                  <a:schemeClr val="dk1"/>
                </a:solidFill>
              </a:defRPr>
            </a:lvl3pPr>
            <a:lvl4pPr lvl="3">
              <a:spcBef>
                <a:spcPts val="0"/>
              </a:spcBef>
              <a:spcAft>
                <a:spcPts val="0"/>
              </a:spcAft>
              <a:buClr>
                <a:schemeClr val="dk1"/>
              </a:buClr>
              <a:buSzPts val="6500"/>
              <a:buNone/>
              <a:defRPr sz="6500">
                <a:solidFill>
                  <a:schemeClr val="dk1"/>
                </a:solidFill>
              </a:defRPr>
            </a:lvl4pPr>
            <a:lvl5pPr lvl="4">
              <a:spcBef>
                <a:spcPts val="0"/>
              </a:spcBef>
              <a:spcAft>
                <a:spcPts val="0"/>
              </a:spcAft>
              <a:buClr>
                <a:schemeClr val="dk1"/>
              </a:buClr>
              <a:buSzPts val="6500"/>
              <a:buNone/>
              <a:defRPr sz="6500">
                <a:solidFill>
                  <a:schemeClr val="dk1"/>
                </a:solidFill>
              </a:defRPr>
            </a:lvl5pPr>
            <a:lvl6pPr lvl="5">
              <a:spcBef>
                <a:spcPts val="0"/>
              </a:spcBef>
              <a:spcAft>
                <a:spcPts val="0"/>
              </a:spcAft>
              <a:buClr>
                <a:schemeClr val="dk1"/>
              </a:buClr>
              <a:buSzPts val="6500"/>
              <a:buNone/>
              <a:defRPr sz="6500">
                <a:solidFill>
                  <a:schemeClr val="dk1"/>
                </a:solidFill>
              </a:defRPr>
            </a:lvl6pPr>
            <a:lvl7pPr lvl="6">
              <a:spcBef>
                <a:spcPts val="0"/>
              </a:spcBef>
              <a:spcAft>
                <a:spcPts val="0"/>
              </a:spcAft>
              <a:buClr>
                <a:schemeClr val="dk1"/>
              </a:buClr>
              <a:buSzPts val="6500"/>
              <a:buNone/>
              <a:defRPr sz="6500">
                <a:solidFill>
                  <a:schemeClr val="dk1"/>
                </a:solidFill>
              </a:defRPr>
            </a:lvl7pPr>
            <a:lvl8pPr lvl="7">
              <a:spcBef>
                <a:spcPts val="0"/>
              </a:spcBef>
              <a:spcAft>
                <a:spcPts val="0"/>
              </a:spcAft>
              <a:buClr>
                <a:schemeClr val="dk1"/>
              </a:buClr>
              <a:buSzPts val="6500"/>
              <a:buNone/>
              <a:defRPr sz="6500">
                <a:solidFill>
                  <a:schemeClr val="dk1"/>
                </a:solidFill>
              </a:defRPr>
            </a:lvl8pPr>
            <a:lvl9pPr lvl="8">
              <a:spcBef>
                <a:spcPts val="0"/>
              </a:spcBef>
              <a:spcAft>
                <a:spcPts val="0"/>
              </a:spcAft>
              <a:buClr>
                <a:schemeClr val="dk1"/>
              </a:buClr>
              <a:buSzPts val="6500"/>
              <a:buNone/>
              <a:defRPr sz="6500">
                <a:solidFill>
                  <a:schemeClr val="dk1"/>
                </a:solidFill>
              </a:defRPr>
            </a:lvl9pPr>
          </a:lstStyle>
          <a:p/>
        </p:txBody>
      </p:sp>
      <p:sp>
        <p:nvSpPr>
          <p:cNvPr id="7" name="Google Shape;7;p1"/>
          <p:cNvSpPr txBox="1"/>
          <p:nvPr>
            <p:ph idx="1" type="body"/>
          </p:nvPr>
        </p:nvSpPr>
        <p:spPr>
          <a:xfrm>
            <a:off x="480538" y="4466908"/>
            <a:ext cx="13135800" cy="13241700"/>
          </a:xfrm>
          <a:prstGeom prst="rect">
            <a:avLst/>
          </a:prstGeom>
          <a:noFill/>
          <a:ln>
            <a:noFill/>
          </a:ln>
        </p:spPr>
        <p:txBody>
          <a:bodyPr anchorCtr="0" anchor="t" bIns="212075" lIns="212075" spcFirstLastPara="1" rIns="212075" wrap="square" tIns="212075">
            <a:noAutofit/>
          </a:bodyPr>
          <a:lstStyle>
            <a:lvl1pPr indent="-495300" lvl="0" marL="457200">
              <a:lnSpc>
                <a:spcPct val="115000"/>
              </a:lnSpc>
              <a:spcBef>
                <a:spcPts val="0"/>
              </a:spcBef>
              <a:spcAft>
                <a:spcPts val="0"/>
              </a:spcAft>
              <a:buClr>
                <a:schemeClr val="dk2"/>
              </a:buClr>
              <a:buSzPts val="4200"/>
              <a:buChar char="●"/>
              <a:defRPr sz="4200">
                <a:solidFill>
                  <a:schemeClr val="dk2"/>
                </a:solidFill>
              </a:defRPr>
            </a:lvl1pPr>
            <a:lvl2pPr indent="-431800" lvl="1" marL="914400">
              <a:lnSpc>
                <a:spcPct val="115000"/>
              </a:lnSpc>
              <a:spcBef>
                <a:spcPts val="3700"/>
              </a:spcBef>
              <a:spcAft>
                <a:spcPts val="0"/>
              </a:spcAft>
              <a:buClr>
                <a:schemeClr val="dk2"/>
              </a:buClr>
              <a:buSzPts val="3200"/>
              <a:buChar char="○"/>
              <a:defRPr sz="3200">
                <a:solidFill>
                  <a:schemeClr val="dk2"/>
                </a:solidFill>
              </a:defRPr>
            </a:lvl2pPr>
            <a:lvl3pPr indent="-431800" lvl="2" marL="1371600">
              <a:lnSpc>
                <a:spcPct val="115000"/>
              </a:lnSpc>
              <a:spcBef>
                <a:spcPts val="3700"/>
              </a:spcBef>
              <a:spcAft>
                <a:spcPts val="0"/>
              </a:spcAft>
              <a:buClr>
                <a:schemeClr val="dk2"/>
              </a:buClr>
              <a:buSzPts val="3200"/>
              <a:buChar char="■"/>
              <a:defRPr sz="3200">
                <a:solidFill>
                  <a:schemeClr val="dk2"/>
                </a:solidFill>
              </a:defRPr>
            </a:lvl3pPr>
            <a:lvl4pPr indent="-431800" lvl="3" marL="1828800">
              <a:lnSpc>
                <a:spcPct val="115000"/>
              </a:lnSpc>
              <a:spcBef>
                <a:spcPts val="3700"/>
              </a:spcBef>
              <a:spcAft>
                <a:spcPts val="0"/>
              </a:spcAft>
              <a:buClr>
                <a:schemeClr val="dk2"/>
              </a:buClr>
              <a:buSzPts val="3200"/>
              <a:buChar char="●"/>
              <a:defRPr sz="3200">
                <a:solidFill>
                  <a:schemeClr val="dk2"/>
                </a:solidFill>
              </a:defRPr>
            </a:lvl4pPr>
            <a:lvl5pPr indent="-431800" lvl="4" marL="2286000">
              <a:lnSpc>
                <a:spcPct val="115000"/>
              </a:lnSpc>
              <a:spcBef>
                <a:spcPts val="3700"/>
              </a:spcBef>
              <a:spcAft>
                <a:spcPts val="0"/>
              </a:spcAft>
              <a:buClr>
                <a:schemeClr val="dk2"/>
              </a:buClr>
              <a:buSzPts val="3200"/>
              <a:buChar char="○"/>
              <a:defRPr sz="3200">
                <a:solidFill>
                  <a:schemeClr val="dk2"/>
                </a:solidFill>
              </a:defRPr>
            </a:lvl5pPr>
            <a:lvl6pPr indent="-431800" lvl="5" marL="2743200">
              <a:lnSpc>
                <a:spcPct val="115000"/>
              </a:lnSpc>
              <a:spcBef>
                <a:spcPts val="3700"/>
              </a:spcBef>
              <a:spcAft>
                <a:spcPts val="0"/>
              </a:spcAft>
              <a:buClr>
                <a:schemeClr val="dk2"/>
              </a:buClr>
              <a:buSzPts val="3200"/>
              <a:buChar char="■"/>
              <a:defRPr sz="3200">
                <a:solidFill>
                  <a:schemeClr val="dk2"/>
                </a:solidFill>
              </a:defRPr>
            </a:lvl6pPr>
            <a:lvl7pPr indent="-431800" lvl="6" marL="3200400">
              <a:lnSpc>
                <a:spcPct val="115000"/>
              </a:lnSpc>
              <a:spcBef>
                <a:spcPts val="3700"/>
              </a:spcBef>
              <a:spcAft>
                <a:spcPts val="0"/>
              </a:spcAft>
              <a:buClr>
                <a:schemeClr val="dk2"/>
              </a:buClr>
              <a:buSzPts val="3200"/>
              <a:buChar char="●"/>
              <a:defRPr sz="3200">
                <a:solidFill>
                  <a:schemeClr val="dk2"/>
                </a:solidFill>
              </a:defRPr>
            </a:lvl7pPr>
            <a:lvl8pPr indent="-431800" lvl="7" marL="3657600">
              <a:lnSpc>
                <a:spcPct val="115000"/>
              </a:lnSpc>
              <a:spcBef>
                <a:spcPts val="3700"/>
              </a:spcBef>
              <a:spcAft>
                <a:spcPts val="0"/>
              </a:spcAft>
              <a:buClr>
                <a:schemeClr val="dk2"/>
              </a:buClr>
              <a:buSzPts val="3200"/>
              <a:buChar char="○"/>
              <a:defRPr sz="3200">
                <a:solidFill>
                  <a:schemeClr val="dk2"/>
                </a:solidFill>
              </a:defRPr>
            </a:lvl8pPr>
            <a:lvl9pPr indent="-431800" lvl="8" marL="4114800">
              <a:lnSpc>
                <a:spcPct val="115000"/>
              </a:lnSpc>
              <a:spcBef>
                <a:spcPts val="3700"/>
              </a:spcBef>
              <a:spcAft>
                <a:spcPts val="3700"/>
              </a:spcAft>
              <a:buClr>
                <a:schemeClr val="dk2"/>
              </a:buClr>
              <a:buSzPts val="3200"/>
              <a:buChar char="■"/>
              <a:defRPr sz="3200">
                <a:solidFill>
                  <a:schemeClr val="dk2"/>
                </a:solidFill>
              </a:defRPr>
            </a:lvl9pPr>
          </a:lstStyle>
          <a:p/>
        </p:txBody>
      </p:sp>
      <p:sp>
        <p:nvSpPr>
          <p:cNvPr id="8" name="Google Shape;8;p1"/>
          <p:cNvSpPr txBox="1"/>
          <p:nvPr>
            <p:ph idx="12" type="sldNum"/>
          </p:nvPr>
        </p:nvSpPr>
        <p:spPr>
          <a:xfrm>
            <a:off x="13061706" y="18074283"/>
            <a:ext cx="846000" cy="1525500"/>
          </a:xfrm>
          <a:prstGeom prst="rect">
            <a:avLst/>
          </a:prstGeom>
          <a:noFill/>
          <a:ln>
            <a:noFill/>
          </a:ln>
        </p:spPr>
        <p:txBody>
          <a:bodyPr anchorCtr="0" anchor="ctr" bIns="212075" lIns="212075" spcFirstLastPara="1" rIns="212075" wrap="square" tIns="212075">
            <a:noAutofit/>
          </a:bodyPr>
          <a:lstStyle>
            <a:lvl1pPr lvl="0" algn="r">
              <a:buNone/>
              <a:defRPr sz="2300">
                <a:solidFill>
                  <a:schemeClr val="dk2"/>
                </a:solidFill>
              </a:defRPr>
            </a:lvl1pPr>
            <a:lvl2pPr lvl="1" algn="r">
              <a:buNone/>
              <a:defRPr sz="2300">
                <a:solidFill>
                  <a:schemeClr val="dk2"/>
                </a:solidFill>
              </a:defRPr>
            </a:lvl2pPr>
            <a:lvl3pPr lvl="2" algn="r">
              <a:buNone/>
              <a:defRPr sz="2300">
                <a:solidFill>
                  <a:schemeClr val="dk2"/>
                </a:solidFill>
              </a:defRPr>
            </a:lvl3pPr>
            <a:lvl4pPr lvl="3" algn="r">
              <a:buNone/>
              <a:defRPr sz="2300">
                <a:solidFill>
                  <a:schemeClr val="dk2"/>
                </a:solidFill>
              </a:defRPr>
            </a:lvl4pPr>
            <a:lvl5pPr lvl="4" algn="r">
              <a:buNone/>
              <a:defRPr sz="2300">
                <a:solidFill>
                  <a:schemeClr val="dk2"/>
                </a:solidFill>
              </a:defRPr>
            </a:lvl5pPr>
            <a:lvl6pPr lvl="5" algn="r">
              <a:buNone/>
              <a:defRPr sz="2300">
                <a:solidFill>
                  <a:schemeClr val="dk2"/>
                </a:solidFill>
              </a:defRPr>
            </a:lvl6pPr>
            <a:lvl7pPr lvl="6" algn="r">
              <a:buNone/>
              <a:defRPr sz="2300">
                <a:solidFill>
                  <a:schemeClr val="dk2"/>
                </a:solidFill>
              </a:defRPr>
            </a:lvl7pPr>
            <a:lvl8pPr lvl="7" algn="r">
              <a:buNone/>
              <a:defRPr sz="2300">
                <a:solidFill>
                  <a:schemeClr val="dk2"/>
                </a:solidFill>
              </a:defRPr>
            </a:lvl8pPr>
            <a:lvl9pPr lvl="8" algn="r">
              <a:buNone/>
              <a:defRPr sz="2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4.jpg"/><Relationship Id="rId4" Type="http://schemas.openxmlformats.org/officeDocument/2006/relationships/hyperlink" Target="https://docs.google.com/presentation/d/1OL-yM93IlEqF0lVvDRCe7lmrR0XLJYnREOdl0VBCldk"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23.png"/><Relationship Id="rId5"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58.png"/><Relationship Id="rId5" Type="http://schemas.openxmlformats.org/officeDocument/2006/relationships/image" Target="../media/image6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30.jpg"/><Relationship Id="rId4" Type="http://schemas.openxmlformats.org/officeDocument/2006/relationships/image" Target="../media/image29.png"/><Relationship Id="rId5" Type="http://schemas.openxmlformats.org/officeDocument/2006/relationships/image" Target="../media/image54.jpg"/><Relationship Id="rId6" Type="http://schemas.openxmlformats.org/officeDocument/2006/relationships/image" Target="../media/image32.jpg"/><Relationship Id="rId7" Type="http://schemas.openxmlformats.org/officeDocument/2006/relationships/image" Target="../media/image3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36.jpg"/><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8.png"/><Relationship Id="rId4" Type="http://schemas.openxmlformats.org/officeDocument/2006/relationships/image" Target="../media/image48.png"/><Relationship Id="rId10" Type="http://schemas.openxmlformats.org/officeDocument/2006/relationships/image" Target="../media/image39.png"/><Relationship Id="rId9" Type="http://schemas.openxmlformats.org/officeDocument/2006/relationships/hyperlink" Target="https://www.youtube.com/watch?v=PfnKvErPwY4" TargetMode="External"/><Relationship Id="rId5" Type="http://schemas.openxmlformats.org/officeDocument/2006/relationships/image" Target="../media/image51.png"/><Relationship Id="rId6" Type="http://schemas.openxmlformats.org/officeDocument/2006/relationships/hyperlink" Target="https://www.youtube.com/watch?v=jn0QIlaDVYs" TargetMode="External"/><Relationship Id="rId7" Type="http://schemas.openxmlformats.org/officeDocument/2006/relationships/image" Target="../media/image37.png"/><Relationship Id="rId8" Type="http://schemas.openxmlformats.org/officeDocument/2006/relationships/hyperlink" Target="https://www.youtube.com/watch?v=f6y5SykbqJ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jpg"/><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3.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9.png"/><Relationship Id="rId4" Type="http://schemas.openxmlformats.org/officeDocument/2006/relationships/image" Target="../media/image9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6.jpg"/><Relationship Id="rId4" Type="http://schemas.openxmlformats.org/officeDocument/2006/relationships/image" Target="../media/image46.jpg"/><Relationship Id="rId5" Type="http://schemas.openxmlformats.org/officeDocument/2006/relationships/image" Target="../media/image45.png"/><Relationship Id="rId6" Type="http://schemas.openxmlformats.org/officeDocument/2006/relationships/image" Target="../media/image5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7.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4.jpg"/><Relationship Id="rId4" Type="http://schemas.openxmlformats.org/officeDocument/2006/relationships/image" Target="../media/image57.png"/><Relationship Id="rId5" Type="http://schemas.openxmlformats.org/officeDocument/2006/relationships/image" Target="../media/image5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9.jpg"/><Relationship Id="rId4" Type="http://schemas.openxmlformats.org/officeDocument/2006/relationships/image" Target="../media/image55.jpg"/><Relationship Id="rId5" Type="http://schemas.openxmlformats.org/officeDocument/2006/relationships/image" Target="../media/image5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9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90.png"/><Relationship Id="rId4" Type="http://schemas.openxmlformats.org/officeDocument/2006/relationships/image" Target="../media/image94.jpg"/><Relationship Id="rId5" Type="http://schemas.openxmlformats.org/officeDocument/2006/relationships/image" Target="../media/image9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3.jpg"/><Relationship Id="rId4" Type="http://schemas.openxmlformats.org/officeDocument/2006/relationships/image" Target="../media/image6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01.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81.jp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7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6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68.jpg"/><Relationship Id="rId4" Type="http://schemas.openxmlformats.org/officeDocument/2006/relationships/image" Target="../media/image6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7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66.jpg"/><Relationship Id="rId4" Type="http://schemas.openxmlformats.org/officeDocument/2006/relationships/image" Target="../media/image7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jpg"/><Relationship Id="rId4" Type="http://schemas.openxmlformats.org/officeDocument/2006/relationships/image" Target="../media/image9.jpg"/><Relationship Id="rId10" Type="http://schemas.openxmlformats.org/officeDocument/2006/relationships/image" Target="../media/image8.jpg"/><Relationship Id="rId9" Type="http://schemas.openxmlformats.org/officeDocument/2006/relationships/image" Target="../media/image14.jpg"/><Relationship Id="rId5" Type="http://schemas.openxmlformats.org/officeDocument/2006/relationships/image" Target="../media/image11.jpg"/><Relationship Id="rId6" Type="http://schemas.openxmlformats.org/officeDocument/2006/relationships/image" Target="../media/image6.jpg"/><Relationship Id="rId7" Type="http://schemas.openxmlformats.org/officeDocument/2006/relationships/image" Target="../media/image2.jpg"/><Relationship Id="rId8"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71.jpg"/><Relationship Id="rId4" Type="http://schemas.openxmlformats.org/officeDocument/2006/relationships/image" Target="../media/image7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74.png"/><Relationship Id="rId4" Type="http://schemas.openxmlformats.org/officeDocument/2006/relationships/image" Target="../media/image80.png"/><Relationship Id="rId5" Type="http://schemas.openxmlformats.org/officeDocument/2006/relationships/image" Target="../media/image93.png"/><Relationship Id="rId6" Type="http://schemas.openxmlformats.org/officeDocument/2006/relationships/image" Target="../media/image77.png"/><Relationship Id="rId7" Type="http://schemas.openxmlformats.org/officeDocument/2006/relationships/image" Target="../media/image9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8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8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78.jpg"/><Relationship Id="rId4" Type="http://schemas.openxmlformats.org/officeDocument/2006/relationships/image" Target="../media/image8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84.jpg"/><Relationship Id="rId4" Type="http://schemas.openxmlformats.org/officeDocument/2006/relationships/image" Target="../media/image85.jpg"/><Relationship Id="rId5" Type="http://schemas.openxmlformats.org/officeDocument/2006/relationships/image" Target="../media/image8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89.jpg"/><Relationship Id="rId4" Type="http://schemas.openxmlformats.org/officeDocument/2006/relationships/image" Target="../media/image8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92.jpg"/><Relationship Id="rId4" Type="http://schemas.openxmlformats.org/officeDocument/2006/relationships/image" Target="../media/image9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9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6.jpg"/><Relationship Id="rId4" Type="http://schemas.openxmlformats.org/officeDocument/2006/relationships/image" Target="../media/image27.jpg"/><Relationship Id="rId5" Type="http://schemas.openxmlformats.org/officeDocument/2006/relationships/image" Target="../media/image10.jpg"/><Relationship Id="rId6" Type="http://schemas.openxmlformats.org/officeDocument/2006/relationships/image" Target="../media/image3.jpg"/><Relationship Id="rId7" Type="http://schemas.openxmlformats.org/officeDocument/2006/relationships/image" Target="../media/image16.jpg"/><Relationship Id="rId8"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59.png"/><Relationship Id="rId5" Type="http://schemas.openxmlformats.org/officeDocument/2006/relationships/image" Target="../media/image10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3.jp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jp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26050"/>
            <a:ext cx="14097002" cy="19940428"/>
          </a:xfrm>
          <a:prstGeom prst="rect">
            <a:avLst/>
          </a:prstGeom>
          <a:noFill/>
          <a:ln>
            <a:noFill/>
          </a:ln>
        </p:spPr>
      </p:pic>
      <p:sp>
        <p:nvSpPr>
          <p:cNvPr id="55" name="Google Shape;55;p13"/>
          <p:cNvSpPr/>
          <p:nvPr/>
        </p:nvSpPr>
        <p:spPr>
          <a:xfrm>
            <a:off x="2981475" y="19427250"/>
            <a:ext cx="456600" cy="381300"/>
          </a:xfrm>
          <a:prstGeom prst="rect">
            <a:avLst/>
          </a:prstGeom>
          <a:solidFill>
            <a:srgbClr val="8E7CC3"/>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56" name="Google Shape;56;p13"/>
          <p:cNvSpPr txBox="1"/>
          <p:nvPr/>
        </p:nvSpPr>
        <p:spPr>
          <a:xfrm>
            <a:off x="3469525" y="19334050"/>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8E7CC3"/>
                </a:solidFill>
                <a:latin typeface="Oswald"/>
                <a:ea typeface="Oswald"/>
                <a:cs typeface="Oswald"/>
                <a:sym typeface="Oswald"/>
              </a:rPr>
              <a:t>MALE SLIDES</a:t>
            </a:r>
            <a:endParaRPr sz="2400">
              <a:solidFill>
                <a:srgbClr val="8E7CC3"/>
              </a:solidFill>
              <a:latin typeface="Oswald"/>
              <a:ea typeface="Oswald"/>
              <a:cs typeface="Oswald"/>
              <a:sym typeface="Oswald"/>
            </a:endParaRPr>
          </a:p>
        </p:txBody>
      </p:sp>
      <p:sp>
        <p:nvSpPr>
          <p:cNvPr id="57" name="Google Shape;57;p13"/>
          <p:cNvSpPr/>
          <p:nvPr/>
        </p:nvSpPr>
        <p:spPr>
          <a:xfrm>
            <a:off x="188950" y="19410400"/>
            <a:ext cx="456600" cy="381300"/>
          </a:xfrm>
          <a:prstGeom prst="rect">
            <a:avLst/>
          </a:prstGeom>
          <a:solidFill>
            <a:srgbClr val="CC4125"/>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58" name="Google Shape;58;p13"/>
          <p:cNvSpPr txBox="1"/>
          <p:nvPr/>
        </p:nvSpPr>
        <p:spPr>
          <a:xfrm>
            <a:off x="690825" y="19325625"/>
            <a:ext cx="17433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CC4125"/>
                </a:solidFill>
                <a:latin typeface="Oswald"/>
                <a:ea typeface="Oswald"/>
                <a:cs typeface="Oswald"/>
                <a:sym typeface="Oswald"/>
              </a:rPr>
              <a:t>IMPORTANT</a:t>
            </a:r>
            <a:endParaRPr sz="2400">
              <a:solidFill>
                <a:srgbClr val="CC4125"/>
              </a:solidFill>
              <a:latin typeface="Oswald"/>
              <a:ea typeface="Oswald"/>
              <a:cs typeface="Oswald"/>
              <a:sym typeface="Oswald"/>
            </a:endParaRPr>
          </a:p>
        </p:txBody>
      </p:sp>
      <p:sp>
        <p:nvSpPr>
          <p:cNvPr id="59" name="Google Shape;59;p13"/>
          <p:cNvSpPr txBox="1"/>
          <p:nvPr/>
        </p:nvSpPr>
        <p:spPr>
          <a:xfrm>
            <a:off x="8458025" y="19342475"/>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45818E"/>
                </a:solidFill>
                <a:latin typeface="Oswald"/>
                <a:ea typeface="Oswald"/>
                <a:cs typeface="Oswald"/>
                <a:sym typeface="Oswald"/>
              </a:rPr>
              <a:t>FEMALE SLIDES</a:t>
            </a:r>
            <a:endParaRPr sz="2400">
              <a:solidFill>
                <a:srgbClr val="45818E"/>
              </a:solidFill>
              <a:latin typeface="Oswald"/>
              <a:ea typeface="Oswald"/>
              <a:cs typeface="Oswald"/>
              <a:sym typeface="Oswald"/>
            </a:endParaRPr>
          </a:p>
        </p:txBody>
      </p:sp>
      <p:sp>
        <p:nvSpPr>
          <p:cNvPr id="60" name="Google Shape;60;p13"/>
          <p:cNvSpPr/>
          <p:nvPr/>
        </p:nvSpPr>
        <p:spPr>
          <a:xfrm>
            <a:off x="11087125" y="19410400"/>
            <a:ext cx="456600" cy="381300"/>
          </a:xfrm>
          <a:prstGeom prst="rect">
            <a:avLst/>
          </a:prstGeom>
          <a:solidFill>
            <a:srgbClr val="B45F06"/>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61" name="Google Shape;61;p13"/>
          <p:cNvSpPr txBox="1"/>
          <p:nvPr/>
        </p:nvSpPr>
        <p:spPr>
          <a:xfrm>
            <a:off x="11589000" y="19325625"/>
            <a:ext cx="26718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B45F06"/>
                </a:solidFill>
                <a:latin typeface="Oswald"/>
                <a:ea typeface="Oswald"/>
                <a:cs typeface="Oswald"/>
                <a:sym typeface="Oswald"/>
              </a:rPr>
              <a:t>LECTURER’S NOTES</a:t>
            </a:r>
            <a:endParaRPr sz="2400">
              <a:solidFill>
                <a:srgbClr val="B45F06"/>
              </a:solidFill>
              <a:latin typeface="Oswald"/>
              <a:ea typeface="Oswald"/>
              <a:cs typeface="Oswald"/>
              <a:sym typeface="Oswald"/>
            </a:endParaRPr>
          </a:p>
        </p:txBody>
      </p:sp>
      <p:sp>
        <p:nvSpPr>
          <p:cNvPr id="62" name="Google Shape;62;p13"/>
          <p:cNvSpPr/>
          <p:nvPr/>
        </p:nvSpPr>
        <p:spPr>
          <a:xfrm>
            <a:off x="6009500" y="19418825"/>
            <a:ext cx="456600" cy="381300"/>
          </a:xfrm>
          <a:prstGeom prst="rect">
            <a:avLst/>
          </a:prstGeom>
          <a:solidFill>
            <a:srgbClr val="999999"/>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999999"/>
              </a:solidFill>
            </a:endParaRPr>
          </a:p>
        </p:txBody>
      </p:sp>
      <p:sp>
        <p:nvSpPr>
          <p:cNvPr id="63" name="Google Shape;63;p13"/>
          <p:cNvSpPr txBox="1"/>
          <p:nvPr/>
        </p:nvSpPr>
        <p:spPr>
          <a:xfrm>
            <a:off x="6511375" y="19334050"/>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999999"/>
                </a:solidFill>
                <a:latin typeface="Oswald"/>
                <a:ea typeface="Oswald"/>
                <a:cs typeface="Oswald"/>
                <a:sym typeface="Oswald"/>
              </a:rPr>
              <a:t>EXTRA</a:t>
            </a:r>
            <a:endParaRPr sz="2400">
              <a:solidFill>
                <a:srgbClr val="999999"/>
              </a:solidFill>
              <a:latin typeface="Oswald"/>
              <a:ea typeface="Oswald"/>
              <a:cs typeface="Oswald"/>
              <a:sym typeface="Oswald"/>
            </a:endParaRPr>
          </a:p>
        </p:txBody>
      </p:sp>
      <p:sp>
        <p:nvSpPr>
          <p:cNvPr id="64" name="Google Shape;64;p13"/>
          <p:cNvSpPr/>
          <p:nvPr/>
        </p:nvSpPr>
        <p:spPr>
          <a:xfrm>
            <a:off x="7956150" y="19427250"/>
            <a:ext cx="456600" cy="381300"/>
          </a:xfrm>
          <a:prstGeom prst="rect">
            <a:avLst/>
          </a:prstGeom>
          <a:solidFill>
            <a:srgbClr val="45818E"/>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45818E"/>
              </a:solidFill>
            </a:endParaRPr>
          </a:p>
        </p:txBody>
      </p:sp>
      <p:sp>
        <p:nvSpPr>
          <p:cNvPr id="65" name="Google Shape;65;p13"/>
          <p:cNvSpPr txBox="1"/>
          <p:nvPr/>
        </p:nvSpPr>
        <p:spPr>
          <a:xfrm>
            <a:off x="9" y="7296435"/>
            <a:ext cx="13608600" cy="209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100">
                <a:solidFill>
                  <a:srgbClr val="93C47D"/>
                </a:solidFill>
                <a:latin typeface="Oswald"/>
                <a:ea typeface="Oswald"/>
                <a:cs typeface="Oswald"/>
                <a:sym typeface="Oswald"/>
              </a:rPr>
              <a:t>R E V I S I O N   F I L E</a:t>
            </a:r>
            <a:endParaRPr sz="6100">
              <a:solidFill>
                <a:srgbClr val="93C47D"/>
              </a:solidFill>
              <a:latin typeface="Oswald"/>
              <a:ea typeface="Oswald"/>
              <a:cs typeface="Oswald"/>
              <a:sym typeface="Oswald"/>
            </a:endParaRPr>
          </a:p>
          <a:p>
            <a:pPr indent="0" lvl="0" marL="0" rtl="0" algn="ctr">
              <a:spcBef>
                <a:spcPts val="0"/>
              </a:spcBef>
              <a:spcAft>
                <a:spcPts val="0"/>
              </a:spcAft>
              <a:buNone/>
            </a:pPr>
            <a:r>
              <a:t/>
            </a:r>
            <a:endParaRPr sz="6100">
              <a:solidFill>
                <a:srgbClr val="93C47D"/>
              </a:solidFill>
              <a:latin typeface="Oswald"/>
              <a:ea typeface="Oswald"/>
              <a:cs typeface="Oswald"/>
              <a:sym typeface="Oswald"/>
            </a:endParaRPr>
          </a:p>
        </p:txBody>
      </p:sp>
      <p:sp>
        <p:nvSpPr>
          <p:cNvPr id="66" name="Google Shape;66;p13"/>
          <p:cNvSpPr txBox="1"/>
          <p:nvPr/>
        </p:nvSpPr>
        <p:spPr>
          <a:xfrm>
            <a:off x="5942135" y="18452325"/>
            <a:ext cx="3071400" cy="8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rgbClr val="434343"/>
                </a:solidFill>
                <a:uFill>
                  <a:noFill/>
                </a:uFill>
                <a:latin typeface="Oswald"/>
                <a:ea typeface="Oswald"/>
                <a:cs typeface="Oswald"/>
                <a:sym typeface="Oswald"/>
                <a:hlinkClick r:id="rId4"/>
              </a:rPr>
              <a:t>EDITING FILE</a:t>
            </a:r>
            <a:endParaRPr sz="4800">
              <a:solidFill>
                <a:srgbClr val="434343"/>
              </a:solidFill>
              <a:latin typeface="Oswald"/>
              <a:ea typeface="Oswald"/>
              <a:cs typeface="Oswald"/>
              <a:sym typeface="Oswa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Google Shape;365;p22"/>
          <p:cNvSpPr txBox="1"/>
          <p:nvPr/>
        </p:nvSpPr>
        <p:spPr>
          <a:xfrm>
            <a:off x="438596" y="7868875"/>
            <a:ext cx="14259900" cy="9642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600">
                <a:solidFill>
                  <a:srgbClr val="6AA84F"/>
                </a:solidFill>
                <a:latin typeface="Oswald"/>
                <a:ea typeface="Oswald"/>
                <a:cs typeface="Oswald"/>
                <a:sym typeface="Oswald"/>
              </a:rPr>
              <a:t>Other Gastric Secretions-</a:t>
            </a:r>
            <a:r>
              <a:rPr lang="en" sz="3600">
                <a:solidFill>
                  <a:srgbClr val="38761D"/>
                </a:solidFill>
                <a:highlight>
                  <a:srgbClr val="D9EAD3"/>
                </a:highlight>
                <a:latin typeface="Oswald"/>
                <a:ea typeface="Oswald"/>
                <a:cs typeface="Oswald"/>
                <a:sym typeface="Oswald"/>
              </a:rPr>
              <a:t>Pepsin</a:t>
            </a:r>
            <a:r>
              <a:rPr lang="en" sz="3600">
                <a:solidFill>
                  <a:srgbClr val="6AA84F"/>
                </a:solidFill>
                <a:latin typeface="Oswald"/>
                <a:ea typeface="Oswald"/>
                <a:cs typeface="Oswald"/>
                <a:sym typeface="Oswald"/>
              </a:rPr>
              <a:t>:</a:t>
            </a:r>
            <a:endParaRPr sz="3600">
              <a:solidFill>
                <a:srgbClr val="6AA84F"/>
              </a:solidFill>
              <a:latin typeface="Oswald"/>
              <a:ea typeface="Oswald"/>
              <a:cs typeface="Oswald"/>
              <a:sym typeface="Oswald"/>
            </a:endParaRPr>
          </a:p>
        </p:txBody>
      </p:sp>
      <p:sp>
        <p:nvSpPr>
          <p:cNvPr id="366" name="Google Shape;366;p22"/>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67" name="Google Shape;367;p22"/>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68" name="Google Shape;368;p22"/>
          <p:cNvSpPr txBox="1"/>
          <p:nvPr/>
        </p:nvSpPr>
        <p:spPr>
          <a:xfrm>
            <a:off x="133350" y="360125"/>
            <a:ext cx="523200" cy="661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9</a:t>
            </a:r>
            <a:endParaRPr sz="3900">
              <a:solidFill>
                <a:srgbClr val="FFFFFF"/>
              </a:solidFill>
              <a:latin typeface="Oswald"/>
              <a:ea typeface="Oswald"/>
              <a:cs typeface="Oswald"/>
              <a:sym typeface="Oswald"/>
            </a:endParaRPr>
          </a:p>
        </p:txBody>
      </p:sp>
      <p:sp>
        <p:nvSpPr>
          <p:cNvPr id="369" name="Google Shape;369;p22"/>
          <p:cNvSpPr txBox="1"/>
          <p:nvPr/>
        </p:nvSpPr>
        <p:spPr>
          <a:xfrm>
            <a:off x="929925" y="3216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2900">
                <a:solidFill>
                  <a:srgbClr val="FFFFFF"/>
                </a:solidFill>
                <a:latin typeface="Oswald"/>
                <a:ea typeface="Oswald"/>
                <a:cs typeface="Oswald"/>
                <a:sym typeface="Oswald"/>
              </a:rPr>
              <a:t>PHYSIOLOGY OF THE STOMACH AND REGULATION OF GASTRIC SECRETIONS </a:t>
            </a:r>
            <a:endParaRPr sz="2900">
              <a:solidFill>
                <a:srgbClr val="FFFFFF"/>
              </a:solidFill>
              <a:latin typeface="Oswald"/>
              <a:ea typeface="Oswald"/>
              <a:cs typeface="Oswald"/>
              <a:sym typeface="Oswald"/>
            </a:endParaRPr>
          </a:p>
        </p:txBody>
      </p:sp>
      <p:sp>
        <p:nvSpPr>
          <p:cNvPr id="370" name="Google Shape;370;p22"/>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Three</a:t>
            </a:r>
            <a:endParaRPr sz="3500">
              <a:latin typeface="Oswald"/>
              <a:ea typeface="Oswald"/>
              <a:cs typeface="Oswald"/>
              <a:sym typeface="Oswald"/>
            </a:endParaRPr>
          </a:p>
        </p:txBody>
      </p:sp>
      <p:sp>
        <p:nvSpPr>
          <p:cNvPr id="371" name="Google Shape;371;p22"/>
          <p:cNvSpPr txBox="1"/>
          <p:nvPr/>
        </p:nvSpPr>
        <p:spPr>
          <a:xfrm>
            <a:off x="437119" y="1100400"/>
            <a:ext cx="113319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600">
                <a:highlight>
                  <a:srgbClr val="D9EAD3"/>
                </a:highlight>
                <a:latin typeface="Oswald"/>
                <a:ea typeface="Oswald"/>
                <a:cs typeface="Oswald"/>
                <a:sym typeface="Oswald"/>
              </a:rPr>
              <a:t>Control of HCL secretion </a:t>
            </a:r>
            <a:endParaRPr sz="3600">
              <a:highlight>
                <a:srgbClr val="D9EAD3"/>
              </a:highlight>
              <a:latin typeface="Oswald"/>
              <a:ea typeface="Oswald"/>
              <a:cs typeface="Oswald"/>
              <a:sym typeface="Oswald"/>
            </a:endParaRPr>
          </a:p>
        </p:txBody>
      </p:sp>
      <p:sp>
        <p:nvSpPr>
          <p:cNvPr id="372" name="Google Shape;372;p22"/>
          <p:cNvSpPr/>
          <p:nvPr/>
        </p:nvSpPr>
        <p:spPr>
          <a:xfrm rot="-5400000">
            <a:off x="-1647525" y="4268019"/>
            <a:ext cx="4351200" cy="617400"/>
          </a:xfrm>
          <a:prstGeom prst="roundRect">
            <a:avLst>
              <a:gd fmla="val 16667" name="adj"/>
            </a:avLst>
          </a:prstGeom>
          <a:noFill/>
          <a:ln cap="flat" cmpd="sng" w="28575">
            <a:solidFill>
              <a:srgbClr val="45818E"/>
            </a:solidFill>
            <a:prstDash val="dot"/>
            <a:round/>
            <a:headEnd len="sm" w="sm" type="none"/>
            <a:tailEnd len="sm" w="sm" type="none"/>
          </a:ln>
        </p:spPr>
        <p:txBody>
          <a:bodyPr anchorCtr="0" anchor="ctr" bIns="140950" lIns="140950" spcFirstLastPara="1" rIns="140950" wrap="square" tIns="140950">
            <a:noAutofit/>
          </a:bodyPr>
          <a:lstStyle/>
          <a:p>
            <a:pPr indent="0" lvl="0" marL="0" rtl="0" algn="ctr">
              <a:spcBef>
                <a:spcPts val="0"/>
              </a:spcBef>
              <a:spcAft>
                <a:spcPts val="0"/>
              </a:spcAft>
              <a:buNone/>
            </a:pPr>
            <a:r>
              <a:rPr b="1" lang="en" sz="2000">
                <a:solidFill>
                  <a:srgbClr val="38761D"/>
                </a:solidFill>
                <a:latin typeface="Merriweather"/>
                <a:ea typeface="Merriweather"/>
                <a:cs typeface="Merriweather"/>
                <a:sym typeface="Merriweather"/>
              </a:rPr>
              <a:t>HCL secretion control</a:t>
            </a:r>
            <a:endParaRPr b="1" sz="2000">
              <a:solidFill>
                <a:srgbClr val="38761D"/>
              </a:solidFill>
              <a:latin typeface="Merriweather"/>
              <a:ea typeface="Merriweather"/>
              <a:cs typeface="Merriweather"/>
              <a:sym typeface="Merriweather"/>
            </a:endParaRPr>
          </a:p>
        </p:txBody>
      </p:sp>
      <p:sp>
        <p:nvSpPr>
          <p:cNvPr id="373" name="Google Shape;373;p22"/>
          <p:cNvSpPr/>
          <p:nvPr/>
        </p:nvSpPr>
        <p:spPr>
          <a:xfrm>
            <a:off x="1467609" y="2756977"/>
            <a:ext cx="2375400" cy="705000"/>
          </a:xfrm>
          <a:prstGeom prst="roundRect">
            <a:avLst>
              <a:gd fmla="val 16667" name="adj"/>
            </a:avLst>
          </a:prstGeom>
          <a:solidFill>
            <a:srgbClr val="D9EAD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b="1" lang="en" sz="2400">
                <a:solidFill>
                  <a:srgbClr val="FFFFFF"/>
                </a:solidFill>
                <a:latin typeface="Merriweather"/>
                <a:ea typeface="Merriweather"/>
                <a:cs typeface="Merriweather"/>
                <a:sym typeface="Merriweather"/>
              </a:rPr>
              <a:t>Neural</a:t>
            </a:r>
            <a:endParaRPr b="1" sz="2400">
              <a:solidFill>
                <a:srgbClr val="FFFFFF"/>
              </a:solidFill>
              <a:latin typeface="Merriweather"/>
              <a:ea typeface="Merriweather"/>
              <a:cs typeface="Merriweather"/>
              <a:sym typeface="Merriweather"/>
            </a:endParaRPr>
          </a:p>
        </p:txBody>
      </p:sp>
      <p:sp>
        <p:nvSpPr>
          <p:cNvPr id="374" name="Google Shape;374;p22"/>
          <p:cNvSpPr/>
          <p:nvPr/>
        </p:nvSpPr>
        <p:spPr>
          <a:xfrm>
            <a:off x="1508424" y="4293825"/>
            <a:ext cx="2375400" cy="705000"/>
          </a:xfrm>
          <a:prstGeom prst="roundRect">
            <a:avLst>
              <a:gd fmla="val 16667" name="adj"/>
            </a:avLst>
          </a:prstGeom>
          <a:solidFill>
            <a:srgbClr val="D9EAD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b="1" lang="en" sz="2400">
                <a:solidFill>
                  <a:srgbClr val="FFFFFF"/>
                </a:solidFill>
                <a:latin typeface="Merriweather"/>
                <a:ea typeface="Merriweather"/>
                <a:cs typeface="Merriweather"/>
                <a:sym typeface="Merriweather"/>
              </a:rPr>
              <a:t>Hormonal</a:t>
            </a:r>
            <a:endParaRPr b="1" sz="2400">
              <a:solidFill>
                <a:srgbClr val="FFFFFF"/>
              </a:solidFill>
              <a:latin typeface="Merriweather"/>
              <a:ea typeface="Merriweather"/>
              <a:cs typeface="Merriweather"/>
              <a:sym typeface="Merriweather"/>
            </a:endParaRPr>
          </a:p>
        </p:txBody>
      </p:sp>
      <p:sp>
        <p:nvSpPr>
          <p:cNvPr id="375" name="Google Shape;375;p22"/>
          <p:cNvSpPr/>
          <p:nvPr/>
        </p:nvSpPr>
        <p:spPr>
          <a:xfrm>
            <a:off x="4555313" y="2136868"/>
            <a:ext cx="2375400" cy="705000"/>
          </a:xfrm>
          <a:prstGeom prst="roundRect">
            <a:avLst>
              <a:gd fmla="val 16667" name="adj"/>
            </a:avLst>
          </a:prstGeom>
          <a:solidFill>
            <a:srgbClr val="D9EAD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b="1" lang="en" sz="2400">
                <a:solidFill>
                  <a:srgbClr val="FFFFFF"/>
                </a:solidFill>
                <a:latin typeface="Merriweather"/>
                <a:ea typeface="Merriweather"/>
                <a:cs typeface="Merriweather"/>
                <a:sym typeface="Merriweather"/>
              </a:rPr>
              <a:t>direct</a:t>
            </a:r>
            <a:endParaRPr b="1" sz="2400">
              <a:solidFill>
                <a:srgbClr val="FFFFFF"/>
              </a:solidFill>
              <a:latin typeface="Merriweather"/>
              <a:ea typeface="Merriweather"/>
              <a:cs typeface="Merriweather"/>
              <a:sym typeface="Merriweather"/>
            </a:endParaRPr>
          </a:p>
        </p:txBody>
      </p:sp>
      <p:sp>
        <p:nvSpPr>
          <p:cNvPr id="376" name="Google Shape;376;p22"/>
          <p:cNvSpPr/>
          <p:nvPr/>
        </p:nvSpPr>
        <p:spPr>
          <a:xfrm>
            <a:off x="4555313" y="3616168"/>
            <a:ext cx="2375400" cy="705000"/>
          </a:xfrm>
          <a:prstGeom prst="roundRect">
            <a:avLst>
              <a:gd fmla="val 16667" name="adj"/>
            </a:avLst>
          </a:prstGeom>
          <a:solidFill>
            <a:srgbClr val="D9EAD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b="1" lang="en" sz="2400">
                <a:solidFill>
                  <a:srgbClr val="FFFFFF"/>
                </a:solidFill>
                <a:latin typeface="Merriweather"/>
                <a:ea typeface="Merriweather"/>
                <a:cs typeface="Merriweather"/>
                <a:sym typeface="Merriweather"/>
              </a:rPr>
              <a:t>indirect</a:t>
            </a:r>
            <a:endParaRPr b="1" sz="2400">
              <a:solidFill>
                <a:srgbClr val="FFFFFF"/>
              </a:solidFill>
              <a:latin typeface="Merriweather"/>
              <a:ea typeface="Merriweather"/>
              <a:cs typeface="Merriweather"/>
              <a:sym typeface="Merriweather"/>
            </a:endParaRPr>
          </a:p>
        </p:txBody>
      </p:sp>
      <p:sp>
        <p:nvSpPr>
          <p:cNvPr id="377" name="Google Shape;377;p22"/>
          <p:cNvSpPr/>
          <p:nvPr/>
        </p:nvSpPr>
        <p:spPr>
          <a:xfrm>
            <a:off x="4555313" y="4831498"/>
            <a:ext cx="2375400" cy="705000"/>
          </a:xfrm>
          <a:prstGeom prst="roundRect">
            <a:avLst>
              <a:gd fmla="val 16667" name="adj"/>
            </a:avLst>
          </a:prstGeom>
          <a:solidFill>
            <a:srgbClr val="D9EAD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b="1" lang="en" sz="2400">
                <a:solidFill>
                  <a:srgbClr val="FFFFFF"/>
                </a:solidFill>
                <a:latin typeface="Merriweather"/>
                <a:ea typeface="Merriweather"/>
                <a:cs typeface="Merriweather"/>
                <a:sym typeface="Merriweather"/>
              </a:rPr>
              <a:t>Gastrin</a:t>
            </a:r>
            <a:endParaRPr b="1" sz="2400">
              <a:solidFill>
                <a:srgbClr val="FFFFFF"/>
              </a:solidFill>
              <a:latin typeface="Merriweather"/>
              <a:ea typeface="Merriweather"/>
              <a:cs typeface="Merriweather"/>
              <a:sym typeface="Merriweather"/>
            </a:endParaRPr>
          </a:p>
          <a:p>
            <a:pPr indent="0" lvl="0" marL="0" rtl="0" algn="ctr">
              <a:spcBef>
                <a:spcPts val="0"/>
              </a:spcBef>
              <a:spcAft>
                <a:spcPts val="0"/>
              </a:spcAft>
              <a:buNone/>
            </a:pPr>
            <a:r>
              <a:rPr lang="en" sz="900">
                <a:solidFill>
                  <a:srgbClr val="B45F06"/>
                </a:solidFill>
                <a:latin typeface="Merriweather"/>
                <a:ea typeface="Merriweather"/>
                <a:cs typeface="Merriweather"/>
                <a:sym typeface="Merriweather"/>
              </a:rPr>
              <a:t>(Endocrine secretion)</a:t>
            </a:r>
            <a:endParaRPr baseline="30000" sz="900">
              <a:solidFill>
                <a:srgbClr val="B45F06"/>
              </a:solidFill>
              <a:latin typeface="Merriweather"/>
              <a:ea typeface="Merriweather"/>
              <a:cs typeface="Merriweather"/>
              <a:sym typeface="Merriweather"/>
            </a:endParaRPr>
          </a:p>
        </p:txBody>
      </p:sp>
      <p:sp>
        <p:nvSpPr>
          <p:cNvPr id="378" name="Google Shape;378;p22"/>
          <p:cNvSpPr/>
          <p:nvPr/>
        </p:nvSpPr>
        <p:spPr>
          <a:xfrm>
            <a:off x="4555313" y="6048305"/>
            <a:ext cx="2375400" cy="705000"/>
          </a:xfrm>
          <a:prstGeom prst="roundRect">
            <a:avLst>
              <a:gd fmla="val 16667" name="adj"/>
            </a:avLst>
          </a:prstGeom>
          <a:solidFill>
            <a:srgbClr val="D9EAD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b="1" lang="en" sz="2400">
                <a:solidFill>
                  <a:srgbClr val="FFFFFF"/>
                </a:solidFill>
                <a:latin typeface="Merriweather"/>
                <a:ea typeface="Merriweather"/>
                <a:cs typeface="Merriweather"/>
                <a:sym typeface="Merriweather"/>
              </a:rPr>
              <a:t>histamine</a:t>
            </a:r>
            <a:endParaRPr b="1" sz="2400">
              <a:solidFill>
                <a:srgbClr val="FFFFFF"/>
              </a:solidFill>
              <a:latin typeface="Merriweather"/>
              <a:ea typeface="Merriweather"/>
              <a:cs typeface="Merriweather"/>
              <a:sym typeface="Merriweather"/>
            </a:endParaRPr>
          </a:p>
        </p:txBody>
      </p:sp>
      <p:sp>
        <p:nvSpPr>
          <p:cNvPr id="379" name="Google Shape;379;p22"/>
          <p:cNvSpPr/>
          <p:nvPr/>
        </p:nvSpPr>
        <p:spPr>
          <a:xfrm>
            <a:off x="1508424" y="5613792"/>
            <a:ext cx="2375400" cy="705000"/>
          </a:xfrm>
          <a:prstGeom prst="roundRect">
            <a:avLst>
              <a:gd fmla="val 16667" name="adj"/>
            </a:avLst>
          </a:prstGeom>
          <a:solidFill>
            <a:srgbClr val="D9EAD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b="1" lang="en" sz="2400">
                <a:solidFill>
                  <a:srgbClr val="FFFFFF"/>
                </a:solidFill>
                <a:latin typeface="Merriweather"/>
                <a:ea typeface="Merriweather"/>
                <a:cs typeface="Merriweather"/>
                <a:sym typeface="Merriweather"/>
              </a:rPr>
              <a:t>Paracrine</a:t>
            </a:r>
            <a:endParaRPr b="1" sz="2400">
              <a:solidFill>
                <a:srgbClr val="FFFFFF"/>
              </a:solidFill>
              <a:latin typeface="Merriweather"/>
              <a:ea typeface="Merriweather"/>
              <a:cs typeface="Merriweather"/>
              <a:sym typeface="Merriweather"/>
            </a:endParaRPr>
          </a:p>
        </p:txBody>
      </p:sp>
      <p:sp>
        <p:nvSpPr>
          <p:cNvPr id="380" name="Google Shape;380;p22"/>
          <p:cNvSpPr/>
          <p:nvPr/>
        </p:nvSpPr>
        <p:spPr>
          <a:xfrm>
            <a:off x="7913900" y="2741500"/>
            <a:ext cx="5839800" cy="1281600"/>
          </a:xfrm>
          <a:prstGeom prst="roundRect">
            <a:avLst>
              <a:gd fmla="val 16667" name="adj"/>
            </a:avLst>
          </a:prstGeom>
          <a:solidFill>
            <a:srgbClr val="D9EAD3"/>
          </a:solidFill>
          <a:ln cap="flat" cmpd="sng" w="9525">
            <a:solidFill>
              <a:srgbClr val="45818E"/>
            </a:solidFill>
            <a:prstDash val="solid"/>
            <a:round/>
            <a:headEnd len="sm" w="sm" type="none"/>
            <a:tailEnd len="sm" w="sm" type="none"/>
          </a:ln>
        </p:spPr>
        <p:txBody>
          <a:bodyPr anchorCtr="0" anchor="ctr" bIns="140950" lIns="140950" spcFirstLastPara="1" rIns="140950" wrap="square" tIns="140950">
            <a:noAutofit/>
          </a:bodyPr>
          <a:lstStyle/>
          <a:p>
            <a:pPr indent="0" lvl="0" marL="0" rtl="0" algn="ctr">
              <a:spcBef>
                <a:spcPts val="0"/>
              </a:spcBef>
              <a:spcAft>
                <a:spcPts val="0"/>
              </a:spcAft>
              <a:buNone/>
            </a:pPr>
            <a:r>
              <a:rPr b="1" lang="en" sz="1900">
                <a:solidFill>
                  <a:srgbClr val="FFFFFF"/>
                </a:solidFill>
                <a:latin typeface="Merriweather"/>
                <a:ea typeface="Merriweather"/>
                <a:cs typeface="Merriweather"/>
                <a:sym typeface="Merriweather"/>
              </a:rPr>
              <a:t>Act on G cells by releasing</a:t>
            </a:r>
            <a:r>
              <a:rPr b="1" lang="en" sz="1700">
                <a:solidFill>
                  <a:srgbClr val="FFFFFF"/>
                </a:solidFill>
                <a:latin typeface="Merriweather"/>
                <a:ea typeface="Merriweather"/>
                <a:cs typeface="Merriweather"/>
                <a:sym typeface="Merriweather"/>
              </a:rPr>
              <a:t> </a:t>
            </a:r>
            <a:r>
              <a:rPr b="1" lang="en" sz="1700">
                <a:solidFill>
                  <a:srgbClr val="6AA84F"/>
                </a:solidFill>
                <a:latin typeface="Merriweather"/>
                <a:ea typeface="Merriweather"/>
                <a:cs typeface="Merriweather"/>
                <a:sym typeface="Merriweather"/>
              </a:rPr>
              <a:t>Gastrin releasing peptide(GRP)</a:t>
            </a:r>
            <a:r>
              <a:rPr b="1" lang="en" sz="1700">
                <a:solidFill>
                  <a:srgbClr val="FFFFFF"/>
                </a:solidFill>
                <a:latin typeface="Merriweather"/>
                <a:ea typeface="Merriweather"/>
                <a:cs typeface="Merriweather"/>
                <a:sym typeface="Merriweather"/>
              </a:rPr>
              <a:t> </a:t>
            </a:r>
            <a:r>
              <a:rPr lang="en">
                <a:solidFill>
                  <a:srgbClr val="FFFFFF"/>
                </a:solidFill>
                <a:latin typeface="Merriweather"/>
                <a:ea typeface="Merriweather"/>
                <a:cs typeface="Merriweather"/>
                <a:sym typeface="Merriweather"/>
              </a:rPr>
              <a:t>→</a:t>
            </a:r>
            <a:r>
              <a:rPr b="1" lang="en" sz="1900">
                <a:solidFill>
                  <a:srgbClr val="FFFFFF"/>
                </a:solidFill>
                <a:latin typeface="Merriweather"/>
                <a:ea typeface="Merriweather"/>
                <a:cs typeface="Merriweather"/>
                <a:sym typeface="Merriweather"/>
              </a:rPr>
              <a:t> secrete gastrin which act on CCK</a:t>
            </a:r>
            <a:r>
              <a:rPr b="1" baseline="-25000" lang="en" sz="1900">
                <a:solidFill>
                  <a:srgbClr val="FFFFFF"/>
                </a:solidFill>
                <a:latin typeface="Merriweather"/>
                <a:ea typeface="Merriweather"/>
                <a:cs typeface="Merriweather"/>
                <a:sym typeface="Merriweather"/>
              </a:rPr>
              <a:t>B </a:t>
            </a:r>
            <a:r>
              <a:rPr b="1" lang="en" sz="1900">
                <a:solidFill>
                  <a:srgbClr val="FFFFFF"/>
                </a:solidFill>
                <a:latin typeface="Merriweather"/>
                <a:ea typeface="Merriweather"/>
                <a:cs typeface="Merriweather"/>
                <a:sym typeface="Merriweather"/>
              </a:rPr>
              <a:t>receptor</a:t>
            </a:r>
            <a:r>
              <a:rPr b="1" baseline="30000" lang="en" sz="1900">
                <a:solidFill>
                  <a:srgbClr val="FFFFFF"/>
                </a:solidFill>
                <a:latin typeface="Merriweather"/>
                <a:ea typeface="Merriweather"/>
                <a:cs typeface="Merriweather"/>
                <a:sym typeface="Merriweather"/>
              </a:rPr>
              <a:t> </a:t>
            </a:r>
            <a:r>
              <a:rPr b="1" lang="en" sz="1900">
                <a:solidFill>
                  <a:srgbClr val="FFFFFF"/>
                </a:solidFill>
                <a:latin typeface="Merriweather"/>
                <a:ea typeface="Merriweather"/>
                <a:cs typeface="Merriweather"/>
                <a:sym typeface="Merriweather"/>
              </a:rPr>
              <a:t>of parietal cells </a:t>
            </a:r>
            <a:r>
              <a:rPr lang="en">
                <a:solidFill>
                  <a:srgbClr val="FFFFFF"/>
                </a:solidFill>
                <a:latin typeface="Merriweather"/>
                <a:ea typeface="Merriweather"/>
                <a:cs typeface="Merriweather"/>
                <a:sym typeface="Merriweather"/>
              </a:rPr>
              <a:t>→</a:t>
            </a:r>
            <a:r>
              <a:rPr b="1" lang="en" sz="1900">
                <a:solidFill>
                  <a:srgbClr val="FFFFFF"/>
                </a:solidFill>
                <a:latin typeface="Merriweather"/>
                <a:ea typeface="Merriweather"/>
                <a:cs typeface="Merriweather"/>
                <a:sym typeface="Merriweather"/>
              </a:rPr>
              <a:t> increases HCL secretion</a:t>
            </a:r>
            <a:endParaRPr b="1" sz="1900">
              <a:solidFill>
                <a:srgbClr val="FFFFFF"/>
              </a:solidFill>
              <a:latin typeface="Merriweather"/>
              <a:ea typeface="Merriweather"/>
              <a:cs typeface="Merriweather"/>
              <a:sym typeface="Merriweather"/>
            </a:endParaRPr>
          </a:p>
        </p:txBody>
      </p:sp>
      <p:sp>
        <p:nvSpPr>
          <p:cNvPr id="381" name="Google Shape;381;p22"/>
          <p:cNvSpPr/>
          <p:nvPr/>
        </p:nvSpPr>
        <p:spPr>
          <a:xfrm>
            <a:off x="7913896" y="1872875"/>
            <a:ext cx="5839800" cy="705000"/>
          </a:xfrm>
          <a:prstGeom prst="roundRect">
            <a:avLst>
              <a:gd fmla="val 16667" name="adj"/>
            </a:avLst>
          </a:prstGeom>
          <a:solidFill>
            <a:srgbClr val="D9EAD3"/>
          </a:solidFill>
          <a:ln cap="flat" cmpd="sng" w="9525">
            <a:solidFill>
              <a:srgbClr val="45818E"/>
            </a:solidFill>
            <a:prstDash val="solid"/>
            <a:round/>
            <a:headEnd len="sm" w="sm" type="none"/>
            <a:tailEnd len="sm" w="sm" type="none"/>
          </a:ln>
        </p:spPr>
        <p:txBody>
          <a:bodyPr anchorCtr="0" anchor="ctr" bIns="140950" lIns="140950" spcFirstLastPara="1" rIns="140950" wrap="square" tIns="140950">
            <a:noAutofit/>
          </a:bodyPr>
          <a:lstStyle/>
          <a:p>
            <a:pPr indent="0" lvl="0" marL="0" rtl="0" algn="ctr">
              <a:spcBef>
                <a:spcPts val="0"/>
              </a:spcBef>
              <a:spcAft>
                <a:spcPts val="0"/>
              </a:spcAft>
              <a:buNone/>
            </a:pPr>
            <a:r>
              <a:rPr b="1" lang="en" sz="1900">
                <a:solidFill>
                  <a:srgbClr val="FFFFFF"/>
                </a:solidFill>
                <a:latin typeface="Merriweather"/>
                <a:ea typeface="Merriweather"/>
                <a:cs typeface="Merriweather"/>
                <a:sym typeface="Merriweather"/>
              </a:rPr>
              <a:t>Ach act on parietal cells </a:t>
            </a:r>
            <a:r>
              <a:rPr lang="en">
                <a:solidFill>
                  <a:srgbClr val="FFFFFF"/>
                </a:solidFill>
                <a:latin typeface="Merriweather"/>
                <a:ea typeface="Merriweather"/>
                <a:cs typeface="Merriweather"/>
                <a:sym typeface="Merriweather"/>
              </a:rPr>
              <a:t>→</a:t>
            </a:r>
            <a:r>
              <a:rPr lang="en" sz="1200">
                <a:solidFill>
                  <a:srgbClr val="000000"/>
                </a:solidFill>
                <a:latin typeface="Merriweather"/>
                <a:ea typeface="Merriweather"/>
                <a:cs typeface="Merriweather"/>
                <a:sym typeface="Merriweather"/>
              </a:rPr>
              <a:t> </a:t>
            </a:r>
            <a:r>
              <a:rPr b="1" lang="en" sz="1900">
                <a:solidFill>
                  <a:srgbClr val="FFFFFF"/>
                </a:solidFill>
                <a:latin typeface="Merriweather"/>
                <a:ea typeface="Merriweather"/>
                <a:cs typeface="Merriweather"/>
                <a:sym typeface="Merriweather"/>
              </a:rPr>
              <a:t>increases HCL secretion</a:t>
            </a:r>
            <a:endParaRPr b="1" sz="1900">
              <a:solidFill>
                <a:srgbClr val="FFFFFF"/>
              </a:solidFill>
              <a:latin typeface="Merriweather"/>
              <a:ea typeface="Merriweather"/>
              <a:cs typeface="Merriweather"/>
              <a:sym typeface="Merriweather"/>
            </a:endParaRPr>
          </a:p>
        </p:txBody>
      </p:sp>
      <p:sp>
        <p:nvSpPr>
          <p:cNvPr id="382" name="Google Shape;382;p22"/>
          <p:cNvSpPr/>
          <p:nvPr/>
        </p:nvSpPr>
        <p:spPr>
          <a:xfrm>
            <a:off x="7913896" y="4186715"/>
            <a:ext cx="5839800" cy="1281600"/>
          </a:xfrm>
          <a:prstGeom prst="roundRect">
            <a:avLst>
              <a:gd fmla="val 16667" name="adj"/>
            </a:avLst>
          </a:prstGeom>
          <a:solidFill>
            <a:srgbClr val="D9EAD3"/>
          </a:solidFill>
          <a:ln cap="flat" cmpd="sng" w="9525">
            <a:solidFill>
              <a:srgbClr val="45818E"/>
            </a:solidFill>
            <a:prstDash val="solid"/>
            <a:round/>
            <a:headEnd len="sm" w="sm" type="none"/>
            <a:tailEnd len="sm" w="sm" type="none"/>
          </a:ln>
        </p:spPr>
        <p:txBody>
          <a:bodyPr anchorCtr="0" anchor="ctr" bIns="140950" lIns="140950" spcFirstLastPara="1" rIns="140950" wrap="square" tIns="140950">
            <a:noAutofit/>
          </a:bodyPr>
          <a:lstStyle/>
          <a:p>
            <a:pPr indent="0" lvl="0" marL="0" rtl="0" algn="ctr">
              <a:spcBef>
                <a:spcPts val="0"/>
              </a:spcBef>
              <a:spcAft>
                <a:spcPts val="0"/>
              </a:spcAft>
              <a:buNone/>
            </a:pPr>
            <a:r>
              <a:rPr b="1" lang="en" sz="1700">
                <a:solidFill>
                  <a:srgbClr val="FFFFFF"/>
                </a:solidFill>
                <a:latin typeface="Merriweather"/>
                <a:ea typeface="Merriweather"/>
                <a:cs typeface="Merriweather"/>
                <a:sym typeface="Merriweather"/>
              </a:rPr>
              <a:t>Act on </a:t>
            </a:r>
            <a:r>
              <a:rPr b="1" lang="en" sz="1700">
                <a:solidFill>
                  <a:srgbClr val="6AA84F"/>
                </a:solidFill>
                <a:latin typeface="Merriweather"/>
                <a:ea typeface="Merriweather"/>
                <a:cs typeface="Merriweather"/>
                <a:sym typeface="Merriweather"/>
              </a:rPr>
              <a:t>enterochromaffin like cells (ECL)</a:t>
            </a:r>
            <a:r>
              <a:rPr b="1" lang="en" sz="1700">
                <a:solidFill>
                  <a:srgbClr val="FFFFFF"/>
                </a:solidFill>
                <a:latin typeface="Merriweather"/>
                <a:ea typeface="Merriweather"/>
                <a:cs typeface="Merriweather"/>
                <a:sym typeface="Merriweather"/>
              </a:rPr>
              <a:t> </a:t>
            </a:r>
            <a:r>
              <a:rPr b="1" lang="en" sz="1900">
                <a:solidFill>
                  <a:srgbClr val="FFFFFF"/>
                </a:solidFill>
                <a:latin typeface="Merriweather"/>
                <a:ea typeface="Merriweather"/>
                <a:cs typeface="Merriweather"/>
                <a:sym typeface="Merriweather"/>
              </a:rPr>
              <a:t>which secrete histamine </a:t>
            </a:r>
            <a:r>
              <a:rPr b="1" lang="en">
                <a:solidFill>
                  <a:srgbClr val="FFFFFF"/>
                </a:solidFill>
                <a:latin typeface="Merriweather"/>
                <a:ea typeface="Merriweather"/>
                <a:cs typeface="Merriweather"/>
                <a:sym typeface="Merriweather"/>
              </a:rPr>
              <a:t>→</a:t>
            </a:r>
            <a:r>
              <a:rPr b="1" lang="en" sz="1900">
                <a:solidFill>
                  <a:srgbClr val="FFFFFF"/>
                </a:solidFill>
                <a:latin typeface="Merriweather"/>
                <a:ea typeface="Merriweather"/>
                <a:cs typeface="Merriweather"/>
                <a:sym typeface="Merriweather"/>
              </a:rPr>
              <a:t> act on H2 receptor of parietal cell </a:t>
            </a:r>
            <a:r>
              <a:rPr lang="en">
                <a:solidFill>
                  <a:srgbClr val="FFFFFF"/>
                </a:solidFill>
                <a:latin typeface="Merriweather"/>
                <a:ea typeface="Merriweather"/>
                <a:cs typeface="Merriweather"/>
                <a:sym typeface="Merriweather"/>
              </a:rPr>
              <a:t>→</a:t>
            </a:r>
            <a:r>
              <a:rPr b="1" lang="en" sz="1900">
                <a:solidFill>
                  <a:srgbClr val="FFFFFF"/>
                </a:solidFill>
                <a:latin typeface="Merriweather"/>
                <a:ea typeface="Merriweather"/>
                <a:cs typeface="Merriweather"/>
                <a:sym typeface="Merriweather"/>
              </a:rPr>
              <a:t> increases HCL secretion.</a:t>
            </a:r>
            <a:endParaRPr b="1" sz="1900">
              <a:solidFill>
                <a:srgbClr val="FFFFFF"/>
              </a:solidFill>
              <a:latin typeface="Merriweather"/>
              <a:ea typeface="Merriweather"/>
              <a:cs typeface="Merriweather"/>
              <a:sym typeface="Merriweather"/>
            </a:endParaRPr>
          </a:p>
        </p:txBody>
      </p:sp>
      <p:sp>
        <p:nvSpPr>
          <p:cNvPr id="383" name="Google Shape;383;p22"/>
          <p:cNvSpPr/>
          <p:nvPr/>
        </p:nvSpPr>
        <p:spPr>
          <a:xfrm>
            <a:off x="7913896" y="5858673"/>
            <a:ext cx="5839800" cy="1467300"/>
          </a:xfrm>
          <a:prstGeom prst="roundRect">
            <a:avLst>
              <a:gd fmla="val 16667" name="adj"/>
            </a:avLst>
          </a:prstGeom>
          <a:solidFill>
            <a:srgbClr val="D9EAD3"/>
          </a:solidFill>
          <a:ln cap="flat" cmpd="sng" w="9525">
            <a:solidFill>
              <a:srgbClr val="45818E"/>
            </a:solidFill>
            <a:prstDash val="solid"/>
            <a:round/>
            <a:headEnd len="sm" w="sm" type="none"/>
            <a:tailEnd len="sm" w="sm" type="none"/>
          </a:ln>
        </p:spPr>
        <p:txBody>
          <a:bodyPr anchorCtr="0" anchor="ctr" bIns="140950" lIns="140950" spcFirstLastPara="1" rIns="140950" wrap="square" tIns="140950">
            <a:noAutofit/>
          </a:bodyPr>
          <a:lstStyle/>
          <a:p>
            <a:pPr indent="0" lvl="0" marL="0" rtl="0" algn="ctr">
              <a:spcBef>
                <a:spcPts val="0"/>
              </a:spcBef>
              <a:spcAft>
                <a:spcPts val="0"/>
              </a:spcAft>
              <a:buNone/>
            </a:pPr>
            <a:r>
              <a:rPr b="1" lang="en" sz="1900">
                <a:solidFill>
                  <a:srgbClr val="FFFFFF"/>
                </a:solidFill>
                <a:latin typeface="Merriweather"/>
                <a:ea typeface="Merriweather"/>
                <a:cs typeface="Merriweather"/>
                <a:sym typeface="Merriweather"/>
              </a:rPr>
              <a:t>Histamine activate H2 receptor on parietal cells thus increase HCL secretion.</a:t>
            </a:r>
            <a:endParaRPr b="1" sz="1900">
              <a:solidFill>
                <a:srgbClr val="FFFFFF"/>
              </a:solidFill>
              <a:latin typeface="Merriweather"/>
              <a:ea typeface="Merriweather"/>
              <a:cs typeface="Merriweather"/>
              <a:sym typeface="Merriweather"/>
            </a:endParaRPr>
          </a:p>
          <a:p>
            <a:pPr indent="0" lvl="0" marL="0" rtl="0" algn="ctr">
              <a:spcBef>
                <a:spcPts val="480"/>
              </a:spcBef>
              <a:spcAft>
                <a:spcPts val="0"/>
              </a:spcAft>
              <a:buNone/>
            </a:pPr>
            <a:r>
              <a:rPr lang="en" sz="1200">
                <a:solidFill>
                  <a:srgbClr val="6AA84F"/>
                </a:solidFill>
                <a:latin typeface="Merriweather"/>
                <a:ea typeface="Merriweather"/>
                <a:cs typeface="Merriweather"/>
                <a:sym typeface="Merriweather"/>
              </a:rPr>
              <a:t>H2 blockers are </a:t>
            </a:r>
            <a:r>
              <a:rPr b="1" lang="en" sz="1200">
                <a:solidFill>
                  <a:srgbClr val="6AA84F"/>
                </a:solidFill>
                <a:latin typeface="Times New Roman"/>
                <a:ea typeface="Times New Roman"/>
                <a:cs typeface="Times New Roman"/>
                <a:sym typeface="Times New Roman"/>
              </a:rPr>
              <a:t>used for the treatment of peptic ulcer disease or gastroesophageal reflux disease. (e.g, </a:t>
            </a:r>
            <a:r>
              <a:rPr lang="en" sz="1200">
                <a:solidFill>
                  <a:srgbClr val="6AA84F"/>
                </a:solidFill>
                <a:latin typeface="Merriweather"/>
                <a:ea typeface="Merriweather"/>
                <a:cs typeface="Merriweather"/>
                <a:sym typeface="Merriweather"/>
              </a:rPr>
              <a:t>Cimetidine)</a:t>
            </a:r>
            <a:endParaRPr b="1" sz="1200">
              <a:solidFill>
                <a:srgbClr val="6AA84F"/>
              </a:solidFill>
              <a:latin typeface="Merriweather"/>
              <a:ea typeface="Merriweather"/>
              <a:cs typeface="Merriweather"/>
              <a:sym typeface="Merriweather"/>
            </a:endParaRPr>
          </a:p>
        </p:txBody>
      </p:sp>
      <p:cxnSp>
        <p:nvCxnSpPr>
          <p:cNvPr id="384" name="Google Shape;384;p22"/>
          <p:cNvCxnSpPr>
            <a:stCxn id="374" idx="3"/>
            <a:endCxn id="377" idx="1"/>
          </p:cNvCxnSpPr>
          <p:nvPr/>
        </p:nvCxnSpPr>
        <p:spPr>
          <a:xfrm>
            <a:off x="3883824" y="4646325"/>
            <a:ext cx="671400" cy="537600"/>
          </a:xfrm>
          <a:prstGeom prst="curvedConnector3">
            <a:avLst>
              <a:gd fmla="val 50007" name="adj1"/>
            </a:avLst>
          </a:prstGeom>
          <a:noFill/>
          <a:ln cap="flat" cmpd="sng" w="19050">
            <a:solidFill>
              <a:srgbClr val="B6D7A8"/>
            </a:solidFill>
            <a:prstDash val="dot"/>
            <a:round/>
            <a:headEnd len="med" w="med" type="none"/>
            <a:tailEnd len="med" w="med" type="none"/>
          </a:ln>
        </p:spPr>
      </p:cxnSp>
      <p:cxnSp>
        <p:nvCxnSpPr>
          <p:cNvPr id="385" name="Google Shape;385;p22"/>
          <p:cNvCxnSpPr>
            <a:stCxn id="379" idx="3"/>
            <a:endCxn id="378" idx="1"/>
          </p:cNvCxnSpPr>
          <p:nvPr/>
        </p:nvCxnSpPr>
        <p:spPr>
          <a:xfrm>
            <a:off x="3883824" y="5966292"/>
            <a:ext cx="671400" cy="434400"/>
          </a:xfrm>
          <a:prstGeom prst="curvedConnector3">
            <a:avLst>
              <a:gd fmla="val 50007" name="adj1"/>
            </a:avLst>
          </a:prstGeom>
          <a:noFill/>
          <a:ln cap="flat" cmpd="sng" w="19050">
            <a:solidFill>
              <a:srgbClr val="B6D7A8"/>
            </a:solidFill>
            <a:prstDash val="dot"/>
            <a:round/>
            <a:headEnd len="med" w="med" type="none"/>
            <a:tailEnd len="med" w="med" type="none"/>
          </a:ln>
        </p:spPr>
      </p:cxnSp>
      <p:cxnSp>
        <p:nvCxnSpPr>
          <p:cNvPr id="386" name="Google Shape;386;p22"/>
          <p:cNvCxnSpPr>
            <a:stCxn id="373" idx="3"/>
            <a:endCxn id="376" idx="1"/>
          </p:cNvCxnSpPr>
          <p:nvPr/>
        </p:nvCxnSpPr>
        <p:spPr>
          <a:xfrm>
            <a:off x="3843009" y="3109477"/>
            <a:ext cx="712200" cy="859200"/>
          </a:xfrm>
          <a:prstGeom prst="curvedConnector3">
            <a:avLst>
              <a:gd fmla="val 50007" name="adj1"/>
            </a:avLst>
          </a:prstGeom>
          <a:noFill/>
          <a:ln cap="flat" cmpd="sng" w="19050">
            <a:solidFill>
              <a:srgbClr val="B6D7A8"/>
            </a:solidFill>
            <a:prstDash val="dot"/>
            <a:round/>
            <a:headEnd len="med" w="med" type="none"/>
            <a:tailEnd len="med" w="med" type="none"/>
          </a:ln>
        </p:spPr>
      </p:cxnSp>
      <p:cxnSp>
        <p:nvCxnSpPr>
          <p:cNvPr id="387" name="Google Shape;387;p22"/>
          <p:cNvCxnSpPr>
            <a:stCxn id="373" idx="3"/>
            <a:endCxn id="375" idx="1"/>
          </p:cNvCxnSpPr>
          <p:nvPr/>
        </p:nvCxnSpPr>
        <p:spPr>
          <a:xfrm flipH="1" rot="10800000">
            <a:off x="3843009" y="2489377"/>
            <a:ext cx="712200" cy="620100"/>
          </a:xfrm>
          <a:prstGeom prst="curvedConnector3">
            <a:avLst>
              <a:gd fmla="val 50007" name="adj1"/>
            </a:avLst>
          </a:prstGeom>
          <a:noFill/>
          <a:ln cap="flat" cmpd="sng" w="19050">
            <a:solidFill>
              <a:srgbClr val="B6D7A8"/>
            </a:solidFill>
            <a:prstDash val="dot"/>
            <a:round/>
            <a:headEnd len="med" w="med" type="none"/>
            <a:tailEnd len="med" w="med" type="none"/>
          </a:ln>
        </p:spPr>
      </p:cxnSp>
      <p:cxnSp>
        <p:nvCxnSpPr>
          <p:cNvPr id="388" name="Google Shape;388;p22"/>
          <p:cNvCxnSpPr>
            <a:stCxn id="372" idx="2"/>
            <a:endCxn id="373" idx="1"/>
          </p:cNvCxnSpPr>
          <p:nvPr/>
        </p:nvCxnSpPr>
        <p:spPr>
          <a:xfrm flipH="1" rot="10800000">
            <a:off x="836775" y="3109419"/>
            <a:ext cx="630900" cy="1467300"/>
          </a:xfrm>
          <a:prstGeom prst="curvedConnector3">
            <a:avLst>
              <a:gd fmla="val 49995" name="adj1"/>
            </a:avLst>
          </a:prstGeom>
          <a:noFill/>
          <a:ln cap="flat" cmpd="sng" w="19050">
            <a:solidFill>
              <a:srgbClr val="B6D7A8"/>
            </a:solidFill>
            <a:prstDash val="dot"/>
            <a:round/>
            <a:headEnd len="med" w="med" type="none"/>
            <a:tailEnd len="med" w="med" type="none"/>
          </a:ln>
        </p:spPr>
      </p:cxnSp>
      <p:cxnSp>
        <p:nvCxnSpPr>
          <p:cNvPr id="389" name="Google Shape;389;p22"/>
          <p:cNvCxnSpPr>
            <a:stCxn id="372" idx="2"/>
            <a:endCxn id="374" idx="1"/>
          </p:cNvCxnSpPr>
          <p:nvPr/>
        </p:nvCxnSpPr>
        <p:spPr>
          <a:xfrm>
            <a:off x="836775" y="4576719"/>
            <a:ext cx="671700" cy="69600"/>
          </a:xfrm>
          <a:prstGeom prst="curvedConnector3">
            <a:avLst>
              <a:gd fmla="val 49996" name="adj1"/>
            </a:avLst>
          </a:prstGeom>
          <a:noFill/>
          <a:ln cap="flat" cmpd="sng" w="19050">
            <a:solidFill>
              <a:srgbClr val="B6D7A8"/>
            </a:solidFill>
            <a:prstDash val="dot"/>
            <a:round/>
            <a:headEnd len="med" w="med" type="none"/>
            <a:tailEnd len="med" w="med" type="none"/>
          </a:ln>
        </p:spPr>
      </p:cxnSp>
      <p:cxnSp>
        <p:nvCxnSpPr>
          <p:cNvPr id="390" name="Google Shape;390;p22"/>
          <p:cNvCxnSpPr>
            <a:stCxn id="379" idx="1"/>
            <a:endCxn id="372" idx="2"/>
          </p:cNvCxnSpPr>
          <p:nvPr/>
        </p:nvCxnSpPr>
        <p:spPr>
          <a:xfrm rot="10800000">
            <a:off x="836724" y="4576692"/>
            <a:ext cx="671700" cy="1389600"/>
          </a:xfrm>
          <a:prstGeom prst="curvedConnector3">
            <a:avLst>
              <a:gd fmla="val 49996" name="adj1"/>
            </a:avLst>
          </a:prstGeom>
          <a:noFill/>
          <a:ln cap="flat" cmpd="sng" w="19050">
            <a:solidFill>
              <a:srgbClr val="B6D7A8"/>
            </a:solidFill>
            <a:prstDash val="dot"/>
            <a:round/>
            <a:headEnd len="med" w="med" type="none"/>
            <a:tailEnd len="med" w="med" type="none"/>
          </a:ln>
        </p:spPr>
      </p:cxnSp>
      <p:cxnSp>
        <p:nvCxnSpPr>
          <p:cNvPr id="391" name="Google Shape;391;p22"/>
          <p:cNvCxnSpPr>
            <a:stCxn id="378" idx="3"/>
            <a:endCxn id="383" idx="1"/>
          </p:cNvCxnSpPr>
          <p:nvPr/>
        </p:nvCxnSpPr>
        <p:spPr>
          <a:xfrm>
            <a:off x="6930713" y="6400805"/>
            <a:ext cx="983100" cy="191400"/>
          </a:xfrm>
          <a:prstGeom prst="curvedConnector3">
            <a:avLst>
              <a:gd fmla="val 50004" name="adj1"/>
            </a:avLst>
          </a:prstGeom>
          <a:noFill/>
          <a:ln cap="flat" cmpd="sng" w="19050">
            <a:solidFill>
              <a:srgbClr val="B6D7A8"/>
            </a:solidFill>
            <a:prstDash val="dot"/>
            <a:round/>
            <a:headEnd len="med" w="med" type="none"/>
            <a:tailEnd len="med" w="med" type="none"/>
          </a:ln>
        </p:spPr>
      </p:cxnSp>
      <p:cxnSp>
        <p:nvCxnSpPr>
          <p:cNvPr id="392" name="Google Shape;392;p22"/>
          <p:cNvCxnSpPr>
            <a:stCxn id="375" idx="3"/>
            <a:endCxn id="381" idx="1"/>
          </p:cNvCxnSpPr>
          <p:nvPr/>
        </p:nvCxnSpPr>
        <p:spPr>
          <a:xfrm flipH="1" rot="10800000">
            <a:off x="6930713" y="2225368"/>
            <a:ext cx="983100" cy="264000"/>
          </a:xfrm>
          <a:prstGeom prst="curvedConnector3">
            <a:avLst>
              <a:gd fmla="val 50004" name="adj1"/>
            </a:avLst>
          </a:prstGeom>
          <a:noFill/>
          <a:ln cap="flat" cmpd="sng" w="19050">
            <a:solidFill>
              <a:srgbClr val="B6D7A8"/>
            </a:solidFill>
            <a:prstDash val="dot"/>
            <a:round/>
            <a:headEnd len="med" w="med" type="none"/>
            <a:tailEnd len="med" w="med" type="none"/>
          </a:ln>
        </p:spPr>
      </p:cxnSp>
      <p:cxnSp>
        <p:nvCxnSpPr>
          <p:cNvPr id="393" name="Google Shape;393;p22"/>
          <p:cNvCxnSpPr>
            <a:stCxn id="376" idx="3"/>
            <a:endCxn id="380" idx="1"/>
          </p:cNvCxnSpPr>
          <p:nvPr/>
        </p:nvCxnSpPr>
        <p:spPr>
          <a:xfrm flipH="1" rot="10800000">
            <a:off x="6930713" y="3382168"/>
            <a:ext cx="983100" cy="586500"/>
          </a:xfrm>
          <a:prstGeom prst="curvedConnector3">
            <a:avLst>
              <a:gd fmla="val 50004" name="adj1"/>
            </a:avLst>
          </a:prstGeom>
          <a:noFill/>
          <a:ln cap="flat" cmpd="sng" w="19050">
            <a:solidFill>
              <a:srgbClr val="B6D7A8"/>
            </a:solidFill>
            <a:prstDash val="dot"/>
            <a:round/>
            <a:headEnd len="med" w="med" type="none"/>
            <a:tailEnd len="med" w="med" type="none"/>
          </a:ln>
        </p:spPr>
      </p:cxnSp>
      <p:cxnSp>
        <p:nvCxnSpPr>
          <p:cNvPr id="394" name="Google Shape;394;p22"/>
          <p:cNvCxnSpPr>
            <a:stCxn id="376" idx="3"/>
            <a:endCxn id="382" idx="1"/>
          </p:cNvCxnSpPr>
          <p:nvPr/>
        </p:nvCxnSpPr>
        <p:spPr>
          <a:xfrm>
            <a:off x="6930713" y="3968668"/>
            <a:ext cx="983100" cy="858900"/>
          </a:xfrm>
          <a:prstGeom prst="curvedConnector3">
            <a:avLst>
              <a:gd fmla="val 50004" name="adj1"/>
            </a:avLst>
          </a:prstGeom>
          <a:noFill/>
          <a:ln cap="flat" cmpd="sng" w="19050">
            <a:solidFill>
              <a:srgbClr val="B6D7A8"/>
            </a:solidFill>
            <a:prstDash val="dot"/>
            <a:round/>
            <a:headEnd len="med" w="med" type="none"/>
            <a:tailEnd len="med" w="med" type="none"/>
          </a:ln>
        </p:spPr>
      </p:cxnSp>
      <p:sp>
        <p:nvSpPr>
          <p:cNvPr id="395" name="Google Shape;395;p22"/>
          <p:cNvSpPr txBox="1"/>
          <p:nvPr/>
        </p:nvSpPr>
        <p:spPr>
          <a:xfrm>
            <a:off x="7716644" y="7897675"/>
            <a:ext cx="113319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600">
                <a:solidFill>
                  <a:srgbClr val="6AA84F"/>
                </a:solidFill>
                <a:latin typeface="Oswald"/>
                <a:ea typeface="Oswald"/>
                <a:cs typeface="Oswald"/>
                <a:sym typeface="Oswald"/>
              </a:rPr>
              <a:t>Other Gastric Secretions-</a:t>
            </a:r>
            <a:r>
              <a:rPr lang="en" sz="3600">
                <a:solidFill>
                  <a:srgbClr val="38761D"/>
                </a:solidFill>
                <a:highlight>
                  <a:srgbClr val="D9EAD3"/>
                </a:highlight>
                <a:latin typeface="Oswald"/>
                <a:ea typeface="Oswald"/>
                <a:cs typeface="Oswald"/>
                <a:sym typeface="Oswald"/>
              </a:rPr>
              <a:t>Mucus</a:t>
            </a:r>
            <a:r>
              <a:rPr lang="en" sz="3600">
                <a:solidFill>
                  <a:srgbClr val="6AA84F"/>
                </a:solidFill>
                <a:latin typeface="Oswald"/>
                <a:ea typeface="Oswald"/>
                <a:cs typeface="Oswald"/>
                <a:sym typeface="Oswald"/>
              </a:rPr>
              <a:t>:</a:t>
            </a:r>
            <a:endParaRPr sz="3600">
              <a:solidFill>
                <a:srgbClr val="6AA84F"/>
              </a:solidFill>
              <a:latin typeface="Oswald"/>
              <a:ea typeface="Oswald"/>
              <a:cs typeface="Oswald"/>
              <a:sym typeface="Oswald"/>
            </a:endParaRPr>
          </a:p>
        </p:txBody>
      </p:sp>
      <p:sp>
        <p:nvSpPr>
          <p:cNvPr id="396" name="Google Shape;396;p22"/>
          <p:cNvSpPr/>
          <p:nvPr/>
        </p:nvSpPr>
        <p:spPr>
          <a:xfrm>
            <a:off x="7331041" y="8165427"/>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397" name="Google Shape;397;p22"/>
          <p:cNvSpPr txBox="1"/>
          <p:nvPr/>
        </p:nvSpPr>
        <p:spPr>
          <a:xfrm>
            <a:off x="7254850" y="8833074"/>
            <a:ext cx="6825600" cy="20169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93C47D"/>
              </a:buClr>
              <a:buSzPts val="1400"/>
              <a:buFont typeface="Merriweather"/>
              <a:buChar char="●"/>
            </a:pPr>
            <a:r>
              <a:rPr lang="en" sz="1800">
                <a:latin typeface="Merriweather"/>
                <a:ea typeface="Merriweather"/>
                <a:cs typeface="Merriweather"/>
                <a:sym typeface="Merriweather"/>
              </a:rPr>
              <a:t>Bicarbonate rich mucus layer protects the stomach mucosa. </a:t>
            </a:r>
            <a:r>
              <a:rPr lang="en" sz="1200">
                <a:solidFill>
                  <a:srgbClr val="B45F06"/>
                </a:solidFill>
                <a:latin typeface="Merriweather"/>
                <a:ea typeface="Merriweather"/>
                <a:cs typeface="Merriweather"/>
                <a:sym typeface="Merriweather"/>
              </a:rPr>
              <a:t>(Mucus is a protein, so it needs to be produced continuously because it gets degraded by pepsin).</a:t>
            </a:r>
            <a:endParaRPr sz="1200">
              <a:solidFill>
                <a:srgbClr val="B45F06"/>
              </a:solidFill>
              <a:latin typeface="Merriweather"/>
              <a:ea typeface="Merriweather"/>
              <a:cs typeface="Merriweather"/>
              <a:sym typeface="Merriweather"/>
            </a:endParaRPr>
          </a:p>
        </p:txBody>
      </p:sp>
      <p:sp>
        <p:nvSpPr>
          <p:cNvPr id="398" name="Google Shape;398;p22"/>
          <p:cNvSpPr/>
          <p:nvPr/>
        </p:nvSpPr>
        <p:spPr>
          <a:xfrm>
            <a:off x="170226" y="8142625"/>
            <a:ext cx="4488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399" name="Google Shape;399;p22"/>
          <p:cNvSpPr txBox="1"/>
          <p:nvPr/>
        </p:nvSpPr>
        <p:spPr>
          <a:xfrm>
            <a:off x="-66650" y="8741450"/>
            <a:ext cx="7321500" cy="39207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rgbClr val="93C47D"/>
              </a:buClr>
              <a:buSzPts val="2100"/>
              <a:buFont typeface="Merriweather"/>
              <a:buChar char="●"/>
            </a:pPr>
            <a:r>
              <a:rPr lang="en" sz="1800">
                <a:latin typeface="Merriweather"/>
                <a:ea typeface="Merriweather"/>
                <a:cs typeface="Merriweather"/>
                <a:sym typeface="Merriweather"/>
              </a:rPr>
              <a:t>Several types of pepsinogen secreted from chief cells. They are</a:t>
            </a:r>
            <a:r>
              <a:rPr lang="en" sz="1800">
                <a:solidFill>
                  <a:srgbClr val="274E13"/>
                </a:solidFill>
                <a:latin typeface="Merriweather"/>
                <a:ea typeface="Merriweather"/>
                <a:cs typeface="Merriweather"/>
                <a:sym typeface="Merriweather"/>
              </a:rPr>
              <a:t> </a:t>
            </a:r>
            <a:r>
              <a:rPr lang="en" sz="1800">
                <a:solidFill>
                  <a:srgbClr val="6AA84F"/>
                </a:solidFill>
                <a:latin typeface="Merriweather"/>
                <a:ea typeface="Merriweather"/>
                <a:cs typeface="Merriweather"/>
                <a:sym typeface="Merriweather"/>
              </a:rPr>
              <a:t>activated by</a:t>
            </a:r>
            <a:r>
              <a:rPr lang="en" sz="1800">
                <a:solidFill>
                  <a:srgbClr val="274E13"/>
                </a:solidFill>
                <a:latin typeface="Merriweather"/>
                <a:ea typeface="Merriweather"/>
                <a:cs typeface="Merriweather"/>
                <a:sym typeface="Merriweather"/>
              </a:rPr>
              <a:t> </a:t>
            </a:r>
            <a:r>
              <a:rPr lang="en" sz="1800">
                <a:latin typeface="Merriweather"/>
                <a:ea typeface="Merriweather"/>
                <a:cs typeface="Merriweather"/>
                <a:sym typeface="Merriweather"/>
              </a:rPr>
              <a:t>HCl into pepsin and once activated, they can activate more pepsinogen</a:t>
            </a:r>
            <a:r>
              <a:rPr lang="en" sz="1800">
                <a:solidFill>
                  <a:srgbClr val="274E13"/>
                </a:solidFill>
                <a:latin typeface="Merriweather"/>
                <a:ea typeface="Merriweather"/>
                <a:cs typeface="Merriweather"/>
                <a:sym typeface="Merriweather"/>
              </a:rPr>
              <a:t>. </a:t>
            </a:r>
            <a:r>
              <a:rPr lang="en" sz="1200">
                <a:solidFill>
                  <a:srgbClr val="B45F06"/>
                </a:solidFill>
                <a:latin typeface="Merriweather"/>
                <a:ea typeface="Merriweather"/>
                <a:cs typeface="Merriweather"/>
                <a:sym typeface="Merriweather"/>
              </a:rPr>
              <a:t>These amino acids or peptides activate G cells to secrete Gastrin thus increasing HCL secretion.</a:t>
            </a:r>
            <a:endParaRPr sz="1200">
              <a:solidFill>
                <a:srgbClr val="B45F06"/>
              </a:solidFill>
              <a:latin typeface="Merriweather"/>
              <a:ea typeface="Merriweather"/>
              <a:cs typeface="Merriweather"/>
              <a:sym typeface="Merriweather"/>
            </a:endParaRPr>
          </a:p>
          <a:p>
            <a:pPr indent="0" lvl="0" marL="457200" rtl="0" algn="l">
              <a:spcBef>
                <a:spcPts val="0"/>
              </a:spcBef>
              <a:spcAft>
                <a:spcPts val="0"/>
              </a:spcAft>
              <a:buNone/>
            </a:pPr>
            <a:r>
              <a:t/>
            </a:r>
            <a:endParaRPr sz="1200">
              <a:solidFill>
                <a:srgbClr val="B45F06"/>
              </a:solidFill>
              <a:latin typeface="Merriweather"/>
              <a:ea typeface="Merriweather"/>
              <a:cs typeface="Merriweather"/>
              <a:sym typeface="Merriweather"/>
            </a:endParaRPr>
          </a:p>
          <a:p>
            <a:pPr indent="-342900" lvl="0" marL="457200" rtl="0" algn="l">
              <a:spcBef>
                <a:spcPts val="0"/>
              </a:spcBef>
              <a:spcAft>
                <a:spcPts val="0"/>
              </a:spcAft>
              <a:buClr>
                <a:srgbClr val="B6D7A8"/>
              </a:buClr>
              <a:buSzPts val="1800"/>
              <a:buFont typeface="Merriweather"/>
              <a:buChar char="●"/>
            </a:pPr>
            <a:r>
              <a:rPr lang="en" sz="1800">
                <a:latin typeface="Merriweather"/>
                <a:ea typeface="Merriweather"/>
                <a:cs typeface="Merriweather"/>
                <a:sym typeface="Merriweather"/>
              </a:rPr>
              <a:t>The optimum pH is </a:t>
            </a:r>
            <a:r>
              <a:rPr lang="en" sz="1800">
                <a:solidFill>
                  <a:srgbClr val="8E7CC3"/>
                </a:solidFill>
                <a:latin typeface="Merriweather"/>
                <a:ea typeface="Merriweather"/>
                <a:cs typeface="Merriweather"/>
                <a:sym typeface="Merriweather"/>
              </a:rPr>
              <a:t>(1.5-3.5) </a:t>
            </a:r>
            <a:r>
              <a:rPr lang="en" sz="1800">
                <a:solidFill>
                  <a:srgbClr val="76A5AF"/>
                </a:solidFill>
                <a:latin typeface="Merriweather"/>
                <a:ea typeface="Merriweather"/>
                <a:cs typeface="Merriweather"/>
                <a:sym typeface="Merriweather"/>
              </a:rPr>
              <a:t>(1.8-3.5) , </a:t>
            </a:r>
            <a:r>
              <a:rPr lang="en" sz="1800">
                <a:solidFill>
                  <a:schemeClr val="dk1"/>
                </a:solidFill>
                <a:latin typeface="Merriweather"/>
                <a:ea typeface="Merriweather"/>
                <a:cs typeface="Merriweather"/>
                <a:sym typeface="Merriweather"/>
              </a:rPr>
              <a:t>pH &gt; 5 </a:t>
            </a:r>
            <a:r>
              <a:rPr lang="en" sz="1800">
                <a:solidFill>
                  <a:srgbClr val="FF0000"/>
                </a:solidFill>
                <a:latin typeface="Merriweather"/>
                <a:ea typeface="Merriweather"/>
                <a:cs typeface="Merriweather"/>
                <a:sym typeface="Merriweather"/>
              </a:rPr>
              <a:t>in</a:t>
            </a:r>
            <a:r>
              <a:rPr lang="en" sz="1800">
                <a:solidFill>
                  <a:schemeClr val="dk1"/>
                </a:solidFill>
                <a:latin typeface="Merriweather"/>
                <a:ea typeface="Merriweather"/>
                <a:cs typeface="Merriweather"/>
                <a:sym typeface="Merriweather"/>
              </a:rPr>
              <a:t>activates pepsin</a:t>
            </a:r>
            <a:r>
              <a:rPr lang="en" sz="1800">
                <a:solidFill>
                  <a:srgbClr val="76A5AF"/>
                </a:solidFill>
                <a:latin typeface="Merriweather"/>
                <a:ea typeface="Merriweather"/>
                <a:cs typeface="Merriweather"/>
                <a:sym typeface="Merriweather"/>
              </a:rPr>
              <a:t>.</a:t>
            </a:r>
            <a:endParaRPr sz="1800">
              <a:solidFill>
                <a:srgbClr val="76A5AF"/>
              </a:solidFill>
              <a:latin typeface="Merriweather"/>
              <a:ea typeface="Merriweather"/>
              <a:cs typeface="Merriweather"/>
              <a:sym typeface="Merriweather"/>
            </a:endParaRPr>
          </a:p>
          <a:p>
            <a:pPr indent="-342900" lvl="0" marL="457200" rtl="0" algn="l">
              <a:spcBef>
                <a:spcPts val="0"/>
              </a:spcBef>
              <a:spcAft>
                <a:spcPts val="0"/>
              </a:spcAft>
              <a:buClr>
                <a:srgbClr val="B6D7A8"/>
              </a:buClr>
              <a:buSzPts val="1800"/>
              <a:buFont typeface="Merriweather"/>
              <a:buChar char="●"/>
            </a:pPr>
            <a:r>
              <a:rPr lang="en" sz="1800">
                <a:latin typeface="Merriweather"/>
                <a:ea typeface="Merriweather"/>
                <a:cs typeface="Merriweather"/>
                <a:sym typeface="Merriweather"/>
              </a:rPr>
              <a:t>it</a:t>
            </a:r>
            <a:r>
              <a:rPr lang="en" sz="1800">
                <a:latin typeface="Merriweather"/>
                <a:ea typeface="Merriweather"/>
                <a:cs typeface="Merriweather"/>
                <a:sym typeface="Merriweather"/>
              </a:rPr>
              <a:t> breaks down proteins into peptones &amp; polypeptides.</a:t>
            </a:r>
            <a:endParaRPr sz="1800">
              <a:latin typeface="Merriweather"/>
              <a:ea typeface="Merriweather"/>
              <a:cs typeface="Merriweather"/>
              <a:sym typeface="Merriweather"/>
            </a:endParaRPr>
          </a:p>
          <a:p>
            <a:pPr indent="0" lvl="0" marL="0" rtl="0" algn="l">
              <a:spcBef>
                <a:spcPts val="0"/>
              </a:spcBef>
              <a:spcAft>
                <a:spcPts val="0"/>
              </a:spcAft>
              <a:buNone/>
            </a:pPr>
            <a:r>
              <a:t/>
            </a:r>
            <a:endParaRPr sz="2100">
              <a:latin typeface="Merriweather"/>
              <a:ea typeface="Merriweather"/>
              <a:cs typeface="Merriweather"/>
              <a:sym typeface="Merriweather"/>
            </a:endParaRPr>
          </a:p>
          <a:p>
            <a:pPr indent="0" lvl="0" marL="0" rtl="0" algn="l">
              <a:spcBef>
                <a:spcPts val="0"/>
              </a:spcBef>
              <a:spcAft>
                <a:spcPts val="0"/>
              </a:spcAft>
              <a:buNone/>
            </a:pPr>
            <a:r>
              <a:t/>
            </a:r>
            <a:endParaRPr sz="2100">
              <a:solidFill>
                <a:srgbClr val="999999"/>
              </a:solidFill>
              <a:latin typeface="Merriweather"/>
              <a:ea typeface="Merriweather"/>
              <a:cs typeface="Merriweather"/>
              <a:sym typeface="Merriweather"/>
            </a:endParaRPr>
          </a:p>
        </p:txBody>
      </p:sp>
      <p:sp>
        <p:nvSpPr>
          <p:cNvPr id="400" name="Google Shape;400;p22"/>
          <p:cNvSpPr txBox="1"/>
          <p:nvPr/>
        </p:nvSpPr>
        <p:spPr>
          <a:xfrm>
            <a:off x="1075525" y="13314675"/>
            <a:ext cx="12276000" cy="2144400"/>
          </a:xfrm>
          <a:prstGeom prst="rect">
            <a:avLst/>
          </a:prstGeom>
          <a:noFill/>
          <a:ln>
            <a:noFill/>
          </a:ln>
        </p:spPr>
        <p:txBody>
          <a:bodyPr anchorCtr="0" anchor="t" bIns="91425" lIns="91425" spcFirstLastPara="1" rIns="91425" wrap="square" tIns="91425">
            <a:noAutofit/>
          </a:bodyPr>
          <a:lstStyle/>
          <a:p>
            <a:pPr indent="0" lvl="0" marL="0" rtl="0" algn="l">
              <a:spcBef>
                <a:spcPts val="1400"/>
              </a:spcBef>
              <a:spcAft>
                <a:spcPts val="0"/>
              </a:spcAft>
              <a:buNone/>
            </a:pPr>
            <a:r>
              <a:t/>
            </a:r>
            <a:endParaRPr sz="1600">
              <a:solidFill>
                <a:srgbClr val="B4A7D6"/>
              </a:solidFill>
              <a:latin typeface="Merriweather"/>
              <a:ea typeface="Merriweather"/>
              <a:cs typeface="Merriweather"/>
              <a:sym typeface="Merriweather"/>
            </a:endParaRPr>
          </a:p>
          <a:p>
            <a:pPr indent="-304800" lvl="0" marL="457200" rtl="0" algn="l">
              <a:spcBef>
                <a:spcPts val="1400"/>
              </a:spcBef>
              <a:spcAft>
                <a:spcPts val="0"/>
              </a:spcAft>
              <a:buClr>
                <a:srgbClr val="93C47D"/>
              </a:buClr>
              <a:buSzPts val="1200"/>
              <a:buFont typeface="Merriweather"/>
              <a:buChar char="★"/>
            </a:pPr>
            <a:r>
              <a:rPr lang="en" sz="1600">
                <a:latin typeface="Merriweather"/>
                <a:ea typeface="Merriweather"/>
                <a:cs typeface="Merriweather"/>
                <a:sym typeface="Merriweather"/>
              </a:rPr>
              <a:t>stomach is stretched by food                                              from the </a:t>
            </a:r>
            <a:r>
              <a:rPr lang="en" sz="1600">
                <a:highlight>
                  <a:srgbClr val="D9EAD3"/>
                </a:highlight>
                <a:latin typeface="Merriweather"/>
                <a:ea typeface="Merriweather"/>
                <a:cs typeface="Merriweather"/>
                <a:sym typeface="Merriweather"/>
              </a:rPr>
              <a:t>stomach</a:t>
            </a:r>
            <a:r>
              <a:rPr lang="en" sz="1600">
                <a:latin typeface="Merriweather"/>
                <a:ea typeface="Merriweather"/>
                <a:cs typeface="Merriweather"/>
                <a:sym typeface="Merriweather"/>
              </a:rPr>
              <a:t> to the </a:t>
            </a:r>
            <a:r>
              <a:rPr lang="en" sz="1600">
                <a:highlight>
                  <a:srgbClr val="D9EAD3"/>
                </a:highlight>
                <a:latin typeface="Merriweather"/>
                <a:ea typeface="Merriweather"/>
                <a:cs typeface="Merriweather"/>
                <a:sym typeface="Merriweather"/>
              </a:rPr>
              <a:t>brain stem</a:t>
            </a:r>
            <a:r>
              <a:rPr lang="en" sz="1600">
                <a:latin typeface="Merriweather"/>
                <a:ea typeface="Merriweather"/>
                <a:cs typeface="Merriweather"/>
                <a:sym typeface="Merriweather"/>
              </a:rPr>
              <a:t> and back to the muscular wall of it resulting in </a:t>
            </a:r>
            <a:r>
              <a:rPr b="1" lang="en" sz="1600">
                <a:highlight>
                  <a:srgbClr val="D9EAD3"/>
                </a:highlight>
                <a:latin typeface="Merriweather"/>
                <a:ea typeface="Merriweather"/>
                <a:cs typeface="Merriweather"/>
                <a:sym typeface="Merriweather"/>
              </a:rPr>
              <a:t>reduction in muscular wall tone</a:t>
            </a:r>
            <a:r>
              <a:rPr lang="en" sz="1600">
                <a:latin typeface="Merriweather"/>
                <a:ea typeface="Merriweather"/>
                <a:cs typeface="Merriweather"/>
                <a:sym typeface="Merriweather"/>
              </a:rPr>
              <a:t> which allows storage.</a:t>
            </a:r>
            <a:endParaRPr sz="1600">
              <a:latin typeface="Merriweather"/>
              <a:ea typeface="Merriweather"/>
              <a:cs typeface="Merriweather"/>
              <a:sym typeface="Merriweather"/>
            </a:endParaRPr>
          </a:p>
          <a:p>
            <a:pPr indent="0" lvl="0" marL="0" rtl="0" algn="l">
              <a:spcBef>
                <a:spcPts val="1400"/>
              </a:spcBef>
              <a:spcAft>
                <a:spcPts val="0"/>
              </a:spcAft>
              <a:buNone/>
            </a:pPr>
            <a:r>
              <a:rPr lang="en" sz="1600">
                <a:latin typeface="Merriweather"/>
                <a:ea typeface="Merriweather"/>
                <a:cs typeface="Merriweather"/>
                <a:sym typeface="Merriweather"/>
              </a:rPr>
              <a:t>Stomach can store </a:t>
            </a:r>
            <a:r>
              <a:rPr lang="en" sz="1600">
                <a:highlight>
                  <a:srgbClr val="D9EAD3"/>
                </a:highlight>
                <a:latin typeface="Merriweather"/>
                <a:ea typeface="Merriweather"/>
                <a:cs typeface="Merriweather"/>
                <a:sym typeface="Merriweather"/>
              </a:rPr>
              <a:t>0.8-1.5</a:t>
            </a:r>
            <a:r>
              <a:rPr lang="en" sz="1600">
                <a:latin typeface="Merriweather"/>
                <a:ea typeface="Merriweather"/>
                <a:cs typeface="Merriweather"/>
                <a:sym typeface="Merriweather"/>
              </a:rPr>
              <a:t> L of food.</a:t>
            </a:r>
            <a:endParaRPr sz="1600">
              <a:solidFill>
                <a:srgbClr val="8E7CC3"/>
              </a:solidFill>
              <a:latin typeface="Merriweather"/>
              <a:ea typeface="Merriweather"/>
              <a:cs typeface="Merriweather"/>
              <a:sym typeface="Merriweather"/>
            </a:endParaRPr>
          </a:p>
          <a:p>
            <a:pPr indent="0" lvl="0" marL="0" rtl="0" algn="l">
              <a:spcBef>
                <a:spcPts val="0"/>
              </a:spcBef>
              <a:spcAft>
                <a:spcPts val="0"/>
              </a:spcAft>
              <a:buNone/>
            </a:pPr>
            <a:r>
              <a:t/>
            </a:r>
            <a:endParaRPr sz="1600">
              <a:solidFill>
                <a:srgbClr val="8E7CC3"/>
              </a:solidFill>
              <a:latin typeface="Merriweather"/>
              <a:ea typeface="Merriweather"/>
              <a:cs typeface="Merriweather"/>
              <a:sym typeface="Merriweather"/>
            </a:endParaRPr>
          </a:p>
        </p:txBody>
      </p:sp>
      <p:sp>
        <p:nvSpPr>
          <p:cNvPr id="401" name="Google Shape;401;p22"/>
          <p:cNvSpPr txBox="1"/>
          <p:nvPr/>
        </p:nvSpPr>
        <p:spPr>
          <a:xfrm>
            <a:off x="983975" y="15790900"/>
            <a:ext cx="12484200" cy="2352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800">
              <a:solidFill>
                <a:srgbClr val="8E7CC3"/>
              </a:solidFill>
              <a:latin typeface="Merriweather"/>
              <a:ea typeface="Merriweather"/>
              <a:cs typeface="Merriweather"/>
              <a:sym typeface="Merriweather"/>
            </a:endParaRPr>
          </a:p>
          <a:p>
            <a:pPr indent="-330200" lvl="0" marL="457200" rtl="0" algn="l">
              <a:lnSpc>
                <a:spcPct val="115000"/>
              </a:lnSpc>
              <a:spcBef>
                <a:spcPts val="0"/>
              </a:spcBef>
              <a:spcAft>
                <a:spcPts val="0"/>
              </a:spcAft>
              <a:buClr>
                <a:srgbClr val="B6D7A8"/>
              </a:buClr>
              <a:buSzPts val="1600"/>
              <a:buFont typeface="Merriweather"/>
              <a:buChar char="★"/>
            </a:pPr>
            <a:r>
              <a:rPr lang="en" sz="1600">
                <a:solidFill>
                  <a:schemeClr val="dk1"/>
                </a:solidFill>
                <a:latin typeface="Merriweather"/>
                <a:ea typeface="Merriweather"/>
                <a:cs typeface="Merriweather"/>
                <a:sym typeface="Merriweather"/>
              </a:rPr>
              <a:t>Food </a:t>
            </a:r>
            <a:r>
              <a:rPr lang="en" sz="1600">
                <a:latin typeface="Merriweather"/>
                <a:ea typeface="Merriweather"/>
                <a:cs typeface="Merriweather"/>
                <a:sym typeface="Merriweather"/>
              </a:rPr>
              <a:t>presence causes weak peristaltic constrictor waves called </a:t>
            </a:r>
            <a:r>
              <a:rPr b="1" lang="en" sz="1600">
                <a:highlight>
                  <a:srgbClr val="D9EAD3"/>
                </a:highlight>
                <a:latin typeface="Merriweather"/>
                <a:ea typeface="Merriweather"/>
                <a:cs typeface="Merriweather"/>
                <a:sym typeface="Merriweather"/>
              </a:rPr>
              <a:t>mixing/constrictor waves.</a:t>
            </a:r>
            <a:endParaRPr b="1" sz="1600">
              <a:highlight>
                <a:srgbClr val="D9EAD3"/>
              </a:highlight>
              <a:latin typeface="Merriweather"/>
              <a:ea typeface="Merriweather"/>
              <a:cs typeface="Merriweather"/>
              <a:sym typeface="Merriweather"/>
            </a:endParaRPr>
          </a:p>
          <a:p>
            <a:pPr indent="-330200" lvl="0" marL="457200" rtl="0" algn="l">
              <a:lnSpc>
                <a:spcPct val="115000"/>
              </a:lnSpc>
              <a:spcBef>
                <a:spcPts val="0"/>
              </a:spcBef>
              <a:spcAft>
                <a:spcPts val="0"/>
              </a:spcAft>
              <a:buClr>
                <a:srgbClr val="B6D7A8"/>
              </a:buClr>
              <a:buSzPts val="1600"/>
              <a:buFont typeface="Merriweather"/>
              <a:buChar char="★"/>
            </a:pPr>
            <a:r>
              <a:rPr lang="en" sz="1600">
                <a:latin typeface="Merriweather"/>
                <a:ea typeface="Merriweather"/>
                <a:cs typeface="Merriweather"/>
                <a:sym typeface="Merriweather"/>
              </a:rPr>
              <a:t>It </a:t>
            </a:r>
            <a:r>
              <a:rPr lang="en" sz="1600">
                <a:latin typeface="Merriweather"/>
                <a:ea typeface="Merriweather"/>
                <a:cs typeface="Merriweather"/>
                <a:sym typeface="Merriweather"/>
              </a:rPr>
              <a:t> progress from the body             antrum and become </a:t>
            </a:r>
            <a:r>
              <a:rPr lang="en" sz="1600">
                <a:highlight>
                  <a:srgbClr val="D9EAD3"/>
                </a:highlight>
                <a:latin typeface="Merriweather"/>
                <a:ea typeface="Merriweather"/>
                <a:cs typeface="Merriweather"/>
                <a:sym typeface="Merriweather"/>
              </a:rPr>
              <a:t>intense</a:t>
            </a:r>
            <a:r>
              <a:rPr lang="en" sz="1600">
                <a:latin typeface="Merriweather"/>
                <a:ea typeface="Merriweather"/>
                <a:cs typeface="Merriweather"/>
                <a:sym typeface="Merriweather"/>
              </a:rPr>
              <a:t>, forcing the chyme to mix and move under high pressure from the antrum        the pylorus.</a:t>
            </a:r>
            <a:endParaRPr sz="1600">
              <a:latin typeface="Merriweather"/>
              <a:ea typeface="Merriweather"/>
              <a:cs typeface="Merriweather"/>
              <a:sym typeface="Merriweather"/>
            </a:endParaRPr>
          </a:p>
          <a:p>
            <a:pPr indent="-330200" lvl="0" marL="457200" rtl="0" algn="l">
              <a:lnSpc>
                <a:spcPct val="115000"/>
              </a:lnSpc>
              <a:spcBef>
                <a:spcPts val="0"/>
              </a:spcBef>
              <a:spcAft>
                <a:spcPts val="0"/>
              </a:spcAft>
              <a:buClr>
                <a:srgbClr val="B6D7A8"/>
              </a:buClr>
              <a:buSzPts val="1600"/>
              <a:buFont typeface="Merriweather"/>
              <a:buChar char="★"/>
            </a:pPr>
            <a:r>
              <a:rPr b="1" lang="en" sz="1600">
                <a:highlight>
                  <a:srgbClr val="D9EAD3"/>
                </a:highlight>
                <a:latin typeface="Merriweather"/>
                <a:ea typeface="Merriweather"/>
                <a:cs typeface="Merriweather"/>
                <a:sym typeface="Merriweather"/>
              </a:rPr>
              <a:t>Retropulsion</a:t>
            </a:r>
            <a:r>
              <a:rPr lang="en" sz="1600">
                <a:latin typeface="Merriweather"/>
                <a:ea typeface="Merriweather"/>
                <a:cs typeface="Merriweather"/>
                <a:sym typeface="Merriweather"/>
              </a:rPr>
              <a:t> results when it move against a tight pylorus.</a:t>
            </a:r>
            <a:endParaRPr sz="1600">
              <a:latin typeface="Merriweather"/>
              <a:ea typeface="Merriweather"/>
              <a:cs typeface="Merriweather"/>
              <a:sym typeface="Merriweather"/>
            </a:endParaRPr>
          </a:p>
          <a:p>
            <a:pPr indent="0" lvl="0" marL="304800" rtl="0" algn="l">
              <a:spcBef>
                <a:spcPts val="560"/>
              </a:spcBef>
              <a:spcAft>
                <a:spcPts val="0"/>
              </a:spcAft>
              <a:buNone/>
            </a:pPr>
            <a:r>
              <a:t/>
            </a:r>
            <a:endParaRPr sz="1800">
              <a:solidFill>
                <a:srgbClr val="93C47D"/>
              </a:solidFill>
              <a:latin typeface="Merriweather"/>
              <a:ea typeface="Merriweather"/>
              <a:cs typeface="Merriweather"/>
              <a:sym typeface="Merriweather"/>
            </a:endParaRPr>
          </a:p>
        </p:txBody>
      </p:sp>
      <p:sp>
        <p:nvSpPr>
          <p:cNvPr id="402" name="Google Shape;402;p22"/>
          <p:cNvSpPr txBox="1"/>
          <p:nvPr/>
        </p:nvSpPr>
        <p:spPr>
          <a:xfrm>
            <a:off x="1011125" y="18280100"/>
            <a:ext cx="12484200" cy="13101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B6D7A8"/>
              </a:buClr>
              <a:buSzPts val="1600"/>
              <a:buFont typeface="Merriweather"/>
              <a:buChar char="★"/>
            </a:pPr>
            <a:r>
              <a:rPr lang="en" sz="1600">
                <a:latin typeface="Merriweather"/>
                <a:ea typeface="Merriweather"/>
                <a:cs typeface="Merriweather"/>
                <a:sym typeface="Merriweather"/>
              </a:rPr>
              <a:t>Rhythmical peristaltic contractions that can become </a:t>
            </a:r>
            <a:r>
              <a:rPr b="1" lang="en" sz="1600">
                <a:latin typeface="Merriweather"/>
                <a:ea typeface="Merriweather"/>
                <a:cs typeface="Merriweather"/>
                <a:sym typeface="Merriweather"/>
              </a:rPr>
              <a:t>very strong</a:t>
            </a:r>
            <a:r>
              <a:rPr lang="en" sz="1600">
                <a:latin typeface="Merriweather"/>
                <a:ea typeface="Merriweather"/>
                <a:cs typeface="Merriweather"/>
                <a:sym typeface="Merriweather"/>
              </a:rPr>
              <a:t> and </a:t>
            </a:r>
            <a:r>
              <a:rPr b="1" lang="en" sz="1600">
                <a:latin typeface="Merriweather"/>
                <a:ea typeface="Merriweather"/>
                <a:cs typeface="Merriweather"/>
                <a:sym typeface="Merriweather"/>
              </a:rPr>
              <a:t>fuse</a:t>
            </a:r>
            <a:r>
              <a:rPr lang="en" sz="1600">
                <a:latin typeface="Merriweather"/>
                <a:ea typeface="Merriweather"/>
                <a:cs typeface="Merriweather"/>
                <a:sym typeface="Merriweather"/>
              </a:rPr>
              <a:t> to form a continuing tetanic contraction lasting sometimes 2-3 minutes .</a:t>
            </a:r>
            <a:endParaRPr sz="1600">
              <a:latin typeface="Merriweather"/>
              <a:ea typeface="Merriweather"/>
              <a:cs typeface="Merriweather"/>
              <a:sym typeface="Merriweather"/>
            </a:endParaRPr>
          </a:p>
          <a:p>
            <a:pPr indent="-330200" lvl="0" marL="457200" rtl="0" algn="l">
              <a:spcBef>
                <a:spcPts val="0"/>
              </a:spcBef>
              <a:spcAft>
                <a:spcPts val="0"/>
              </a:spcAft>
              <a:buClr>
                <a:srgbClr val="B6D7A8"/>
              </a:buClr>
              <a:buSzPts val="1600"/>
              <a:buFont typeface="Merriweather"/>
              <a:buChar char="★"/>
            </a:pPr>
            <a:r>
              <a:rPr lang="en" sz="1600">
                <a:latin typeface="Merriweather"/>
                <a:ea typeface="Merriweather"/>
                <a:cs typeface="Merriweather"/>
                <a:sym typeface="Merriweather"/>
              </a:rPr>
              <a:t>It’s intense in young healthy people and </a:t>
            </a:r>
            <a:r>
              <a:rPr lang="en" sz="1600">
                <a:highlight>
                  <a:srgbClr val="D9EAD3"/>
                </a:highlight>
                <a:latin typeface="Merriweather"/>
                <a:ea typeface="Merriweather"/>
                <a:cs typeface="Merriweather"/>
                <a:sym typeface="Merriweather"/>
              </a:rPr>
              <a:t>increase by</a:t>
            </a:r>
            <a:r>
              <a:rPr lang="en" sz="1600">
                <a:latin typeface="Merriweather"/>
                <a:ea typeface="Merriweather"/>
                <a:cs typeface="Merriweather"/>
                <a:sym typeface="Merriweather"/>
              </a:rPr>
              <a:t> low blood glucose levels. </a:t>
            </a:r>
            <a:endParaRPr sz="1600">
              <a:latin typeface="Merriweather"/>
              <a:ea typeface="Merriweather"/>
              <a:cs typeface="Merriweather"/>
              <a:sym typeface="Merriweather"/>
            </a:endParaRPr>
          </a:p>
          <a:p>
            <a:pPr indent="-330200" lvl="0" marL="457200" rtl="0" algn="l">
              <a:spcBef>
                <a:spcPts val="0"/>
              </a:spcBef>
              <a:spcAft>
                <a:spcPts val="0"/>
              </a:spcAft>
              <a:buClr>
                <a:srgbClr val="B6D7A8"/>
              </a:buClr>
              <a:buSzPts val="1600"/>
              <a:buFont typeface="Merriweather"/>
              <a:buChar char="★"/>
            </a:pPr>
            <a:r>
              <a:rPr lang="en" sz="1600">
                <a:latin typeface="Merriweather"/>
                <a:ea typeface="Merriweather"/>
                <a:cs typeface="Merriweather"/>
                <a:sym typeface="Merriweather"/>
              </a:rPr>
              <a:t>Hunger pain can begin after </a:t>
            </a:r>
            <a:r>
              <a:rPr lang="en" sz="1600">
                <a:highlight>
                  <a:srgbClr val="D9EAD3"/>
                </a:highlight>
                <a:latin typeface="Merriweather"/>
                <a:ea typeface="Merriweather"/>
                <a:cs typeface="Merriweather"/>
                <a:sym typeface="Merriweather"/>
              </a:rPr>
              <a:t>12-24</a:t>
            </a:r>
            <a:r>
              <a:rPr lang="en" sz="1600">
                <a:latin typeface="Merriweather"/>
                <a:ea typeface="Merriweather"/>
                <a:cs typeface="Merriweather"/>
                <a:sym typeface="Merriweather"/>
              </a:rPr>
              <a:t> hr of last food ingestion. </a:t>
            </a:r>
            <a:endParaRPr sz="1600">
              <a:latin typeface="Merriweather"/>
              <a:ea typeface="Merriweather"/>
              <a:cs typeface="Merriweather"/>
              <a:sym typeface="Merriweather"/>
            </a:endParaRPr>
          </a:p>
          <a:p>
            <a:pPr indent="0" lvl="0" marL="0" rtl="0" algn="l">
              <a:spcBef>
                <a:spcPts val="0"/>
              </a:spcBef>
              <a:spcAft>
                <a:spcPts val="0"/>
              </a:spcAft>
              <a:buNone/>
            </a:pPr>
            <a:r>
              <a:t/>
            </a:r>
            <a:endParaRPr sz="1600">
              <a:latin typeface="Merriweather"/>
              <a:ea typeface="Merriweather"/>
              <a:cs typeface="Merriweather"/>
              <a:sym typeface="Merriweather"/>
            </a:endParaRPr>
          </a:p>
        </p:txBody>
      </p:sp>
      <p:sp>
        <p:nvSpPr>
          <p:cNvPr id="403" name="Google Shape;403;p22"/>
          <p:cNvSpPr txBox="1"/>
          <p:nvPr/>
        </p:nvSpPr>
        <p:spPr>
          <a:xfrm>
            <a:off x="847825" y="17474663"/>
            <a:ext cx="13290300" cy="6996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000">
                <a:highlight>
                  <a:srgbClr val="D9EAD3"/>
                </a:highlight>
                <a:latin typeface="Oswald"/>
                <a:ea typeface="Oswald"/>
                <a:cs typeface="Oswald"/>
                <a:sym typeface="Oswald"/>
              </a:rPr>
              <a:t>Regulate emptying of the chyme from the stomach into the small intestine(duodenum):</a:t>
            </a:r>
            <a:endParaRPr sz="3000">
              <a:highlight>
                <a:srgbClr val="D9EAD3"/>
              </a:highlight>
              <a:latin typeface="Oswald"/>
              <a:ea typeface="Oswald"/>
              <a:cs typeface="Oswald"/>
              <a:sym typeface="Oswald"/>
            </a:endParaRPr>
          </a:p>
        </p:txBody>
      </p:sp>
      <p:sp>
        <p:nvSpPr>
          <p:cNvPr id="404" name="Google Shape;404;p22"/>
          <p:cNvSpPr txBox="1"/>
          <p:nvPr/>
        </p:nvSpPr>
        <p:spPr>
          <a:xfrm>
            <a:off x="495519" y="12250450"/>
            <a:ext cx="113319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600">
                <a:solidFill>
                  <a:srgbClr val="6AA84F"/>
                </a:solidFill>
                <a:latin typeface="Oswald"/>
                <a:ea typeface="Oswald"/>
                <a:cs typeface="Oswald"/>
                <a:sym typeface="Oswald"/>
              </a:rPr>
              <a:t> </a:t>
            </a:r>
            <a:r>
              <a:rPr lang="en" sz="3600">
                <a:highlight>
                  <a:srgbClr val="D9EAD3"/>
                </a:highlight>
                <a:latin typeface="Oswald"/>
                <a:ea typeface="Oswald"/>
                <a:cs typeface="Oswald"/>
                <a:sym typeface="Oswald"/>
              </a:rPr>
              <a:t>Function Of Stomach Movement:</a:t>
            </a:r>
            <a:endParaRPr sz="3600">
              <a:solidFill>
                <a:srgbClr val="6AA84F"/>
              </a:solidFill>
              <a:latin typeface="Oswald"/>
              <a:ea typeface="Oswald"/>
              <a:cs typeface="Oswald"/>
              <a:sym typeface="Oswald"/>
            </a:endParaRPr>
          </a:p>
        </p:txBody>
      </p:sp>
      <p:cxnSp>
        <p:nvCxnSpPr>
          <p:cNvPr id="405" name="Google Shape;405;p22"/>
          <p:cNvCxnSpPr/>
          <p:nvPr/>
        </p:nvCxnSpPr>
        <p:spPr>
          <a:xfrm flipH="1">
            <a:off x="670125" y="13509525"/>
            <a:ext cx="600" cy="5333700"/>
          </a:xfrm>
          <a:prstGeom prst="straightConnector1">
            <a:avLst/>
          </a:prstGeom>
          <a:noFill/>
          <a:ln cap="flat" cmpd="sng" w="28575">
            <a:solidFill>
              <a:srgbClr val="D9D9D9"/>
            </a:solidFill>
            <a:prstDash val="dashDot"/>
            <a:round/>
            <a:headEnd len="med" w="med" type="none"/>
            <a:tailEnd len="med" w="med" type="oval"/>
          </a:ln>
        </p:spPr>
      </p:cxnSp>
      <p:grpSp>
        <p:nvGrpSpPr>
          <p:cNvPr id="406" name="Google Shape;406;p22"/>
          <p:cNvGrpSpPr/>
          <p:nvPr/>
        </p:nvGrpSpPr>
        <p:grpSpPr>
          <a:xfrm>
            <a:off x="365021" y="13368794"/>
            <a:ext cx="542857" cy="690979"/>
            <a:chOff x="2391948" y="1635646"/>
            <a:chExt cx="805546" cy="1584088"/>
          </a:xfrm>
        </p:grpSpPr>
        <p:sp>
          <p:nvSpPr>
            <p:cNvPr id="407" name="Google Shape;407;p22"/>
            <p:cNvSpPr/>
            <p:nvPr/>
          </p:nvSpPr>
          <p:spPr>
            <a:xfrm>
              <a:off x="2391994" y="1635646"/>
              <a:ext cx="805500" cy="792000"/>
            </a:xfrm>
            <a:prstGeom prst="rect">
              <a:avLst/>
            </a:prstGeom>
            <a:solidFill>
              <a:srgbClr val="D9EA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3000" u="none" cap="none" strike="noStrike">
                <a:solidFill>
                  <a:srgbClr val="FFFFFF"/>
                </a:solidFill>
                <a:latin typeface="Merriweather"/>
                <a:ea typeface="Merriweather"/>
                <a:cs typeface="Merriweather"/>
                <a:sym typeface="Merriweather"/>
              </a:endParaRPr>
            </a:p>
          </p:txBody>
        </p:sp>
        <p:sp>
          <p:nvSpPr>
            <p:cNvPr id="408" name="Google Shape;408;p22"/>
            <p:cNvSpPr/>
            <p:nvPr/>
          </p:nvSpPr>
          <p:spPr>
            <a:xfrm rot="10800000">
              <a:off x="2391948" y="2427734"/>
              <a:ext cx="805500" cy="792000"/>
            </a:xfrm>
            <a:prstGeom prst="triangle">
              <a:avLst>
                <a:gd fmla="val 0" name="adj"/>
              </a:avLst>
            </a:prstGeom>
            <a:solidFill>
              <a:srgbClr val="D9EA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3000" u="none" cap="none" strike="noStrike">
                <a:solidFill>
                  <a:srgbClr val="FFFFFF"/>
                </a:solidFill>
                <a:latin typeface="Merriweather"/>
                <a:ea typeface="Merriweather"/>
                <a:cs typeface="Merriweather"/>
                <a:sym typeface="Merriweather"/>
              </a:endParaRPr>
            </a:p>
          </p:txBody>
        </p:sp>
      </p:grpSp>
      <p:sp>
        <p:nvSpPr>
          <p:cNvPr id="409" name="Google Shape;409;p22"/>
          <p:cNvSpPr txBox="1"/>
          <p:nvPr/>
        </p:nvSpPr>
        <p:spPr>
          <a:xfrm>
            <a:off x="380322" y="13428925"/>
            <a:ext cx="549600" cy="2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swald"/>
                <a:ea typeface="Oswald"/>
                <a:cs typeface="Oswald"/>
                <a:sym typeface="Oswald"/>
              </a:rPr>
              <a:t>1</a:t>
            </a:r>
            <a:endParaRPr b="1" sz="2000">
              <a:solidFill>
                <a:srgbClr val="FFFFFF"/>
              </a:solidFill>
              <a:latin typeface="Oswald"/>
              <a:ea typeface="Oswald"/>
              <a:cs typeface="Oswald"/>
              <a:sym typeface="Oswald"/>
            </a:endParaRPr>
          </a:p>
        </p:txBody>
      </p:sp>
      <p:sp>
        <p:nvSpPr>
          <p:cNvPr id="410" name="Google Shape;410;p22"/>
          <p:cNvSpPr txBox="1"/>
          <p:nvPr/>
        </p:nvSpPr>
        <p:spPr>
          <a:xfrm>
            <a:off x="937579" y="13139285"/>
            <a:ext cx="3146400" cy="6996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Clr>
                <a:srgbClr val="000000"/>
              </a:buClr>
              <a:buSzPts val="1100"/>
              <a:buFont typeface="Arial"/>
              <a:buNone/>
            </a:pPr>
            <a:r>
              <a:rPr lang="en" sz="3400">
                <a:highlight>
                  <a:srgbClr val="D9EAD3"/>
                </a:highlight>
                <a:latin typeface="Oswald"/>
                <a:ea typeface="Oswald"/>
                <a:cs typeface="Oswald"/>
                <a:sym typeface="Oswald"/>
              </a:rPr>
              <a:t>Storage of food</a:t>
            </a:r>
            <a:endParaRPr sz="3400">
              <a:highlight>
                <a:srgbClr val="D9EAD3"/>
              </a:highlight>
              <a:latin typeface="Oswald"/>
              <a:ea typeface="Oswald"/>
              <a:cs typeface="Oswald"/>
              <a:sym typeface="Oswald"/>
            </a:endParaRPr>
          </a:p>
        </p:txBody>
      </p:sp>
      <p:grpSp>
        <p:nvGrpSpPr>
          <p:cNvPr id="411" name="Google Shape;411;p22"/>
          <p:cNvGrpSpPr/>
          <p:nvPr/>
        </p:nvGrpSpPr>
        <p:grpSpPr>
          <a:xfrm>
            <a:off x="434421" y="15551394"/>
            <a:ext cx="542857" cy="690979"/>
            <a:chOff x="2391948" y="1635646"/>
            <a:chExt cx="805546" cy="1584088"/>
          </a:xfrm>
        </p:grpSpPr>
        <p:sp>
          <p:nvSpPr>
            <p:cNvPr id="412" name="Google Shape;412;p22"/>
            <p:cNvSpPr/>
            <p:nvPr/>
          </p:nvSpPr>
          <p:spPr>
            <a:xfrm>
              <a:off x="2391994" y="1635646"/>
              <a:ext cx="805500" cy="792000"/>
            </a:xfrm>
            <a:prstGeom prst="rect">
              <a:avLst/>
            </a:prstGeom>
            <a:solidFill>
              <a:srgbClr val="D9EA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3000" u="none" cap="none" strike="noStrike">
                <a:solidFill>
                  <a:srgbClr val="FFFFFF"/>
                </a:solidFill>
                <a:latin typeface="Merriweather"/>
                <a:ea typeface="Merriweather"/>
                <a:cs typeface="Merriweather"/>
                <a:sym typeface="Merriweather"/>
              </a:endParaRPr>
            </a:p>
          </p:txBody>
        </p:sp>
        <p:sp>
          <p:nvSpPr>
            <p:cNvPr id="413" name="Google Shape;413;p22"/>
            <p:cNvSpPr/>
            <p:nvPr/>
          </p:nvSpPr>
          <p:spPr>
            <a:xfrm rot="10800000">
              <a:off x="2391948" y="2427734"/>
              <a:ext cx="805500" cy="792000"/>
            </a:xfrm>
            <a:prstGeom prst="triangle">
              <a:avLst>
                <a:gd fmla="val 0" name="adj"/>
              </a:avLst>
            </a:prstGeom>
            <a:solidFill>
              <a:srgbClr val="D9EA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3000" u="none" cap="none" strike="noStrike">
                <a:solidFill>
                  <a:srgbClr val="FFFFFF"/>
                </a:solidFill>
                <a:latin typeface="Merriweather"/>
                <a:ea typeface="Merriweather"/>
                <a:cs typeface="Merriweather"/>
                <a:sym typeface="Merriweather"/>
              </a:endParaRPr>
            </a:p>
          </p:txBody>
        </p:sp>
      </p:grpSp>
      <p:sp>
        <p:nvSpPr>
          <p:cNvPr id="414" name="Google Shape;414;p22"/>
          <p:cNvSpPr txBox="1"/>
          <p:nvPr/>
        </p:nvSpPr>
        <p:spPr>
          <a:xfrm>
            <a:off x="449722" y="15611525"/>
            <a:ext cx="549600" cy="2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swald"/>
                <a:ea typeface="Oswald"/>
                <a:cs typeface="Oswald"/>
                <a:sym typeface="Oswald"/>
              </a:rPr>
              <a:t>2</a:t>
            </a:r>
            <a:endParaRPr b="1" sz="2000">
              <a:solidFill>
                <a:srgbClr val="FFFFFF"/>
              </a:solidFill>
              <a:latin typeface="Oswald"/>
              <a:ea typeface="Oswald"/>
              <a:cs typeface="Oswald"/>
              <a:sym typeface="Oswald"/>
            </a:endParaRPr>
          </a:p>
        </p:txBody>
      </p:sp>
      <p:sp>
        <p:nvSpPr>
          <p:cNvPr id="415" name="Google Shape;415;p22"/>
          <p:cNvSpPr txBox="1"/>
          <p:nvPr/>
        </p:nvSpPr>
        <p:spPr>
          <a:xfrm>
            <a:off x="923125" y="15327075"/>
            <a:ext cx="4224600" cy="9642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400">
                <a:highlight>
                  <a:srgbClr val="D9EAD3"/>
                </a:highlight>
                <a:latin typeface="Oswald"/>
                <a:ea typeface="Oswald"/>
                <a:cs typeface="Oswald"/>
                <a:sym typeface="Oswald"/>
              </a:rPr>
              <a:t>Mixing Of Food </a:t>
            </a:r>
            <a:endParaRPr sz="3400">
              <a:highlight>
                <a:srgbClr val="D9EAD3"/>
              </a:highlight>
              <a:latin typeface="Oswald"/>
              <a:ea typeface="Oswald"/>
              <a:cs typeface="Oswald"/>
              <a:sym typeface="Oswald"/>
            </a:endParaRPr>
          </a:p>
        </p:txBody>
      </p:sp>
      <p:grpSp>
        <p:nvGrpSpPr>
          <p:cNvPr id="416" name="Google Shape;416;p22"/>
          <p:cNvGrpSpPr/>
          <p:nvPr/>
        </p:nvGrpSpPr>
        <p:grpSpPr>
          <a:xfrm>
            <a:off x="353996" y="17643144"/>
            <a:ext cx="542857" cy="690979"/>
            <a:chOff x="2391948" y="1635646"/>
            <a:chExt cx="805546" cy="1584088"/>
          </a:xfrm>
        </p:grpSpPr>
        <p:sp>
          <p:nvSpPr>
            <p:cNvPr id="417" name="Google Shape;417;p22"/>
            <p:cNvSpPr/>
            <p:nvPr/>
          </p:nvSpPr>
          <p:spPr>
            <a:xfrm>
              <a:off x="2391994" y="1635646"/>
              <a:ext cx="805500" cy="792000"/>
            </a:xfrm>
            <a:prstGeom prst="rect">
              <a:avLst/>
            </a:prstGeom>
            <a:solidFill>
              <a:srgbClr val="D9EA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3000" u="none" cap="none" strike="noStrike">
                <a:solidFill>
                  <a:srgbClr val="FFFFFF"/>
                </a:solidFill>
                <a:latin typeface="Merriweather"/>
                <a:ea typeface="Merriweather"/>
                <a:cs typeface="Merriweather"/>
                <a:sym typeface="Merriweather"/>
              </a:endParaRPr>
            </a:p>
          </p:txBody>
        </p:sp>
        <p:sp>
          <p:nvSpPr>
            <p:cNvPr id="418" name="Google Shape;418;p22"/>
            <p:cNvSpPr/>
            <p:nvPr/>
          </p:nvSpPr>
          <p:spPr>
            <a:xfrm rot="10800000">
              <a:off x="2391948" y="2427734"/>
              <a:ext cx="805500" cy="792000"/>
            </a:xfrm>
            <a:prstGeom prst="triangle">
              <a:avLst>
                <a:gd fmla="val 0" name="adj"/>
              </a:avLst>
            </a:prstGeom>
            <a:solidFill>
              <a:srgbClr val="D9EA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3000" u="none" cap="none" strike="noStrike">
                <a:solidFill>
                  <a:srgbClr val="FFFFFF"/>
                </a:solidFill>
                <a:latin typeface="Merriweather"/>
                <a:ea typeface="Merriweather"/>
                <a:cs typeface="Merriweather"/>
                <a:sym typeface="Merriweather"/>
              </a:endParaRPr>
            </a:p>
          </p:txBody>
        </p:sp>
      </p:grpSp>
      <p:sp>
        <p:nvSpPr>
          <p:cNvPr id="419" name="Google Shape;419;p22"/>
          <p:cNvSpPr txBox="1"/>
          <p:nvPr/>
        </p:nvSpPr>
        <p:spPr>
          <a:xfrm>
            <a:off x="369297" y="17627075"/>
            <a:ext cx="549600" cy="2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swald"/>
                <a:ea typeface="Oswald"/>
                <a:cs typeface="Oswald"/>
                <a:sym typeface="Oswald"/>
              </a:rPr>
              <a:t>3</a:t>
            </a:r>
            <a:endParaRPr b="1" sz="2000">
              <a:solidFill>
                <a:srgbClr val="FFFFFF"/>
              </a:solidFill>
              <a:latin typeface="Oswald"/>
              <a:ea typeface="Oswald"/>
              <a:cs typeface="Oswald"/>
              <a:sym typeface="Oswald"/>
            </a:endParaRPr>
          </a:p>
          <a:p>
            <a:pPr indent="0" lvl="0" marL="0" rtl="0" algn="l">
              <a:spcBef>
                <a:spcPts val="0"/>
              </a:spcBef>
              <a:spcAft>
                <a:spcPts val="0"/>
              </a:spcAft>
              <a:buNone/>
            </a:pPr>
            <a:r>
              <a:t/>
            </a:r>
            <a:endParaRPr b="1" sz="2000">
              <a:solidFill>
                <a:srgbClr val="FFFFFF"/>
              </a:solidFill>
              <a:latin typeface="Oswald"/>
              <a:ea typeface="Oswald"/>
              <a:cs typeface="Oswald"/>
              <a:sym typeface="Oswald"/>
            </a:endParaRPr>
          </a:p>
        </p:txBody>
      </p:sp>
      <p:cxnSp>
        <p:nvCxnSpPr>
          <p:cNvPr id="420" name="Google Shape;420;p22"/>
          <p:cNvCxnSpPr/>
          <p:nvPr/>
        </p:nvCxnSpPr>
        <p:spPr>
          <a:xfrm flipH="1" rot="10800000">
            <a:off x="4503325" y="14113525"/>
            <a:ext cx="2112600" cy="12300"/>
          </a:xfrm>
          <a:prstGeom prst="straightConnector1">
            <a:avLst/>
          </a:prstGeom>
          <a:noFill/>
          <a:ln cap="flat" cmpd="sng" w="9525">
            <a:solidFill>
              <a:srgbClr val="D9EAD3"/>
            </a:solidFill>
            <a:prstDash val="solid"/>
            <a:round/>
            <a:headEnd len="med" w="med" type="none"/>
            <a:tailEnd len="med" w="med" type="triangle"/>
          </a:ln>
        </p:spPr>
      </p:cxnSp>
      <p:sp>
        <p:nvSpPr>
          <p:cNvPr id="421" name="Google Shape;421;p22"/>
          <p:cNvSpPr txBox="1"/>
          <p:nvPr/>
        </p:nvSpPr>
        <p:spPr>
          <a:xfrm>
            <a:off x="4522125" y="13686475"/>
            <a:ext cx="2166000" cy="272700"/>
          </a:xfrm>
          <a:prstGeom prst="rect">
            <a:avLst/>
          </a:prstGeom>
          <a:noFill/>
          <a:ln>
            <a:noFill/>
          </a:ln>
        </p:spPr>
        <p:txBody>
          <a:bodyPr anchorCtr="0" anchor="t" bIns="91425" lIns="91425" spcFirstLastPara="1" rIns="91425" wrap="square" tIns="91425">
            <a:noAutofit/>
          </a:bodyPr>
          <a:lstStyle/>
          <a:p>
            <a:pPr indent="0" lvl="0" marL="0" rtl="0" algn="l">
              <a:spcBef>
                <a:spcPts val="1400"/>
              </a:spcBef>
              <a:spcAft>
                <a:spcPts val="0"/>
              </a:spcAft>
              <a:buNone/>
            </a:pPr>
            <a:r>
              <a:rPr b="1" lang="en" sz="1000">
                <a:solidFill>
                  <a:schemeClr val="dk1"/>
                </a:solidFill>
                <a:latin typeface="Merriweather"/>
                <a:ea typeface="Merriweather"/>
                <a:cs typeface="Merriweather"/>
                <a:sym typeface="Merriweather"/>
              </a:rPr>
              <a:t>a vagovagal reflex is initiated</a:t>
            </a:r>
            <a:endParaRPr b="1" sz="1000"/>
          </a:p>
        </p:txBody>
      </p:sp>
      <p:cxnSp>
        <p:nvCxnSpPr>
          <p:cNvPr id="422" name="Google Shape;422;p22"/>
          <p:cNvCxnSpPr/>
          <p:nvPr/>
        </p:nvCxnSpPr>
        <p:spPr>
          <a:xfrm>
            <a:off x="4147750" y="16614850"/>
            <a:ext cx="592500" cy="0"/>
          </a:xfrm>
          <a:prstGeom prst="straightConnector1">
            <a:avLst/>
          </a:prstGeom>
          <a:noFill/>
          <a:ln cap="flat" cmpd="sng" w="9525">
            <a:solidFill>
              <a:srgbClr val="D9EAD3"/>
            </a:solidFill>
            <a:prstDash val="solid"/>
            <a:round/>
            <a:headEnd len="med" w="med" type="none"/>
            <a:tailEnd len="med" w="med" type="triangle"/>
          </a:ln>
        </p:spPr>
      </p:cxnSp>
      <p:cxnSp>
        <p:nvCxnSpPr>
          <p:cNvPr id="423" name="Google Shape;423;p22"/>
          <p:cNvCxnSpPr/>
          <p:nvPr/>
        </p:nvCxnSpPr>
        <p:spPr>
          <a:xfrm>
            <a:off x="3205475" y="16881525"/>
            <a:ext cx="355500" cy="0"/>
          </a:xfrm>
          <a:prstGeom prst="straightConnector1">
            <a:avLst/>
          </a:prstGeom>
          <a:noFill/>
          <a:ln cap="flat" cmpd="sng" w="9525">
            <a:solidFill>
              <a:srgbClr val="D9EAD3"/>
            </a:solidFill>
            <a:prstDash val="solid"/>
            <a:round/>
            <a:headEnd len="med" w="med" type="none"/>
            <a:tailEnd len="med" w="med" type="triangle"/>
          </a:ln>
        </p:spPr>
      </p:cxnSp>
      <p:pic>
        <p:nvPicPr>
          <p:cNvPr descr="Image result for pepsinogen to pepsin&quot;" id="424" name="Google Shape;424;p22"/>
          <p:cNvPicPr preferRelativeResize="0"/>
          <p:nvPr/>
        </p:nvPicPr>
        <p:blipFill rotWithShape="1">
          <a:blip r:embed="rId3">
            <a:alphaModFix/>
          </a:blip>
          <a:srcRect b="0" l="0" r="0" t="25255"/>
          <a:stretch/>
        </p:blipFill>
        <p:spPr>
          <a:xfrm>
            <a:off x="7331050" y="10477736"/>
            <a:ext cx="6454200" cy="2654192"/>
          </a:xfrm>
          <a:prstGeom prst="rect">
            <a:avLst/>
          </a:prstGeom>
          <a:noFill/>
          <a:ln cap="flat" cmpd="sng" w="9525">
            <a:solidFill>
              <a:srgbClr val="000000"/>
            </a:solidFill>
            <a:prstDash val="solid"/>
            <a:round/>
            <a:headEnd len="sm" w="sm" type="none"/>
            <a:tailEnd len="sm" w="sm" type="none"/>
          </a:ln>
        </p:spPr>
      </p:pic>
      <p:sp>
        <p:nvSpPr>
          <p:cNvPr id="425" name="Google Shape;425;p22"/>
          <p:cNvSpPr/>
          <p:nvPr/>
        </p:nvSpPr>
        <p:spPr>
          <a:xfrm>
            <a:off x="84116" y="1418202"/>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426" name="Google Shape;426;p22"/>
          <p:cNvSpPr/>
          <p:nvPr/>
        </p:nvSpPr>
        <p:spPr>
          <a:xfrm>
            <a:off x="188016" y="12523752"/>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427" name="Google Shape;427;p22"/>
          <p:cNvSpPr txBox="1"/>
          <p:nvPr/>
        </p:nvSpPr>
        <p:spPr>
          <a:xfrm>
            <a:off x="8911525" y="13016027"/>
            <a:ext cx="28575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latin typeface="Merriweather"/>
                <a:ea typeface="Merriweather"/>
                <a:cs typeface="Merriweather"/>
                <a:sym typeface="Merriweather"/>
              </a:rPr>
              <a:t>Figure 3-3</a:t>
            </a:r>
            <a:endParaRPr b="1" sz="2600">
              <a:latin typeface="Merriweather"/>
              <a:ea typeface="Merriweather"/>
              <a:cs typeface="Merriweather"/>
              <a:sym typeface="Merriweathe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1" name="Shape 431"/>
        <p:cNvGrpSpPr/>
        <p:nvPr/>
      </p:nvGrpSpPr>
      <p:grpSpPr>
        <a:xfrm>
          <a:off x="0" y="0"/>
          <a:ext cx="0" cy="0"/>
          <a:chOff x="0" y="0"/>
          <a:chExt cx="0" cy="0"/>
        </a:xfrm>
      </p:grpSpPr>
      <p:sp>
        <p:nvSpPr>
          <p:cNvPr id="432" name="Google Shape;432;p23"/>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433" name="Google Shape;433;p23"/>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434" name="Google Shape;434;p23"/>
          <p:cNvSpPr txBox="1"/>
          <p:nvPr/>
        </p:nvSpPr>
        <p:spPr>
          <a:xfrm>
            <a:off x="0" y="360125"/>
            <a:ext cx="701400" cy="7374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10</a:t>
            </a:r>
            <a:endParaRPr sz="3900">
              <a:solidFill>
                <a:srgbClr val="FFFFFF"/>
              </a:solidFill>
              <a:latin typeface="Oswald"/>
              <a:ea typeface="Oswald"/>
              <a:cs typeface="Oswald"/>
              <a:sym typeface="Oswald"/>
            </a:endParaRPr>
          </a:p>
        </p:txBody>
      </p:sp>
      <p:sp>
        <p:nvSpPr>
          <p:cNvPr id="435" name="Google Shape;435;p23"/>
          <p:cNvSpPr txBox="1"/>
          <p:nvPr/>
        </p:nvSpPr>
        <p:spPr>
          <a:xfrm>
            <a:off x="929925" y="3216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2900">
                <a:solidFill>
                  <a:srgbClr val="FFFFFF"/>
                </a:solidFill>
                <a:latin typeface="Oswald"/>
                <a:ea typeface="Oswald"/>
                <a:cs typeface="Oswald"/>
                <a:sym typeface="Oswald"/>
              </a:rPr>
              <a:t>PHYSIOLOGY OF THE STOMACH AND REGULATION OF GASTRIC SECRETIONS </a:t>
            </a:r>
            <a:endParaRPr sz="2900">
              <a:solidFill>
                <a:srgbClr val="FFFFFF"/>
              </a:solidFill>
              <a:latin typeface="Oswald"/>
              <a:ea typeface="Oswald"/>
              <a:cs typeface="Oswald"/>
              <a:sym typeface="Oswald"/>
            </a:endParaRPr>
          </a:p>
        </p:txBody>
      </p:sp>
      <p:sp>
        <p:nvSpPr>
          <p:cNvPr id="436" name="Google Shape;436;p23"/>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Three</a:t>
            </a:r>
            <a:endParaRPr sz="3500">
              <a:latin typeface="Oswald"/>
              <a:ea typeface="Oswald"/>
              <a:cs typeface="Oswald"/>
              <a:sym typeface="Oswald"/>
            </a:endParaRPr>
          </a:p>
        </p:txBody>
      </p:sp>
      <p:cxnSp>
        <p:nvCxnSpPr>
          <p:cNvPr id="437" name="Google Shape;437;p23"/>
          <p:cNvCxnSpPr/>
          <p:nvPr/>
        </p:nvCxnSpPr>
        <p:spPr>
          <a:xfrm>
            <a:off x="-11805550" y="12274850"/>
            <a:ext cx="448800" cy="0"/>
          </a:xfrm>
          <a:prstGeom prst="straightConnector1">
            <a:avLst/>
          </a:prstGeom>
          <a:noFill/>
          <a:ln cap="flat" cmpd="sng" w="9525">
            <a:solidFill>
              <a:srgbClr val="B6D7A8"/>
            </a:solidFill>
            <a:prstDash val="solid"/>
            <a:round/>
            <a:headEnd len="med" w="med" type="none"/>
            <a:tailEnd len="med" w="med" type="triangle"/>
          </a:ln>
        </p:spPr>
      </p:cxnSp>
      <p:cxnSp>
        <p:nvCxnSpPr>
          <p:cNvPr id="438" name="Google Shape;438;p23"/>
          <p:cNvCxnSpPr/>
          <p:nvPr/>
        </p:nvCxnSpPr>
        <p:spPr>
          <a:xfrm>
            <a:off x="-11981550" y="16310575"/>
            <a:ext cx="366000" cy="0"/>
          </a:xfrm>
          <a:prstGeom prst="straightConnector1">
            <a:avLst/>
          </a:prstGeom>
          <a:noFill/>
          <a:ln cap="flat" cmpd="sng" w="9525">
            <a:solidFill>
              <a:srgbClr val="B6D7A8"/>
            </a:solidFill>
            <a:prstDash val="solid"/>
            <a:round/>
            <a:headEnd len="med" w="med" type="none"/>
            <a:tailEnd len="med" w="med" type="triangle"/>
          </a:ln>
        </p:spPr>
      </p:cxnSp>
      <p:graphicFrame>
        <p:nvGraphicFramePr>
          <p:cNvPr id="439" name="Google Shape;439;p23"/>
          <p:cNvGraphicFramePr/>
          <p:nvPr/>
        </p:nvGraphicFramePr>
        <p:xfrm>
          <a:off x="504225" y="9777813"/>
          <a:ext cx="3000000" cy="3000000"/>
        </p:xfrm>
        <a:graphic>
          <a:graphicData uri="http://schemas.openxmlformats.org/drawingml/2006/table">
            <a:tbl>
              <a:tblPr>
                <a:noFill/>
                <a:tableStyleId>{913CD2CA-665F-4009-8238-03A690E2F055}</a:tableStyleId>
              </a:tblPr>
              <a:tblGrid>
                <a:gridCol w="2003875"/>
                <a:gridCol w="1736925"/>
                <a:gridCol w="3909050"/>
                <a:gridCol w="2549950"/>
                <a:gridCol w="2840325"/>
              </a:tblGrid>
              <a:tr h="950900">
                <a:tc gridSpan="5">
                  <a:txBody>
                    <a:bodyPr/>
                    <a:lstStyle/>
                    <a:p>
                      <a:pPr indent="0" lvl="0" marL="0" rtl="0" algn="ctr">
                        <a:spcBef>
                          <a:spcPts val="0"/>
                        </a:spcBef>
                        <a:spcAft>
                          <a:spcPts val="0"/>
                        </a:spcAft>
                        <a:buNone/>
                      </a:pPr>
                      <a:r>
                        <a:rPr lang="en" sz="3600">
                          <a:solidFill>
                            <a:schemeClr val="dk1"/>
                          </a:solidFill>
                          <a:highlight>
                            <a:srgbClr val="D9EAD3"/>
                          </a:highlight>
                          <a:latin typeface="Oswald"/>
                          <a:ea typeface="Oswald"/>
                          <a:cs typeface="Oswald"/>
                          <a:sym typeface="Oswald"/>
                        </a:rPr>
                        <a:t>Gastric Secretion Phases</a:t>
                      </a:r>
                      <a:endParaRPr/>
                    </a:p>
                  </a:txBody>
                  <a:tcPr marT="91425" marB="91425" marR="91425" marL="91425" anchor="ctr">
                    <a:lnL cap="flat" cmpd="sng" w="28575">
                      <a:solidFill>
                        <a:srgbClr val="F3F3F3"/>
                      </a:solidFill>
                      <a:prstDash val="solid"/>
                      <a:round/>
                      <a:headEnd len="sm" w="sm" type="none"/>
                      <a:tailEnd len="sm" w="sm" type="none"/>
                    </a:lnL>
                    <a:lnR cap="flat" cmpd="sng" w="28575">
                      <a:solidFill>
                        <a:srgbClr val="F3F3F3"/>
                      </a:solidFill>
                      <a:prstDash val="solid"/>
                      <a:round/>
                      <a:headEnd len="sm" w="sm" type="none"/>
                      <a:tailEnd len="sm" w="sm" type="none"/>
                    </a:lnR>
                    <a:lnT cap="flat" cmpd="sng" w="28575">
                      <a:solidFill>
                        <a:srgbClr val="F3F3F3"/>
                      </a:solidFill>
                      <a:prstDash val="solid"/>
                      <a:round/>
                      <a:headEnd len="sm" w="sm" type="none"/>
                      <a:tailEnd len="sm" w="sm" type="none"/>
                    </a:lnT>
                    <a:lnB cap="flat" cmpd="sng" w="28575">
                      <a:solidFill>
                        <a:srgbClr val="F3F3F3"/>
                      </a:solidFill>
                      <a:prstDash val="solid"/>
                      <a:round/>
                      <a:headEnd len="sm" w="sm" type="none"/>
                      <a:tailEnd len="sm" w="sm" type="none"/>
                    </a:lnB>
                    <a:solidFill>
                      <a:srgbClr val="D9EAD3"/>
                    </a:solidFill>
                  </a:tcPr>
                </a:tc>
                <a:tc hMerge="1"/>
                <a:tc hMerge="1"/>
                <a:tc hMerge="1"/>
                <a:tc hMerge="1"/>
              </a:tr>
              <a:tr h="749400">
                <a:tc>
                  <a:txBody>
                    <a:bodyPr/>
                    <a:lstStyle/>
                    <a:p>
                      <a:pPr indent="0" lvl="0" marL="0" rtl="0" algn="ctr">
                        <a:spcBef>
                          <a:spcPts val="0"/>
                        </a:spcBef>
                        <a:spcAft>
                          <a:spcPts val="0"/>
                        </a:spcAft>
                        <a:buNone/>
                      </a:pPr>
                      <a:r>
                        <a:rPr b="1" lang="en" sz="2200">
                          <a:solidFill>
                            <a:schemeClr val="lt1"/>
                          </a:solidFill>
                          <a:latin typeface="Merriweather"/>
                          <a:ea typeface="Merriweather"/>
                          <a:cs typeface="Merriweather"/>
                          <a:sym typeface="Merriweather"/>
                        </a:rPr>
                        <a:t>phase</a:t>
                      </a:r>
                      <a:endParaRPr/>
                    </a:p>
                  </a:txBody>
                  <a:tcPr marT="91425" marB="91425" marR="91425" marL="91425" anchor="ctr">
                    <a:lnL cap="flat" cmpd="sng" w="28575">
                      <a:solidFill>
                        <a:srgbClr val="F3F3F3"/>
                      </a:solidFill>
                      <a:prstDash val="solid"/>
                      <a:round/>
                      <a:headEnd len="sm" w="sm" type="none"/>
                      <a:tailEnd len="sm" w="sm" type="none"/>
                    </a:lnL>
                    <a:lnR cap="flat" cmpd="sng" w="28575">
                      <a:solidFill>
                        <a:srgbClr val="F3F3F3"/>
                      </a:solidFill>
                      <a:prstDash val="solid"/>
                      <a:round/>
                      <a:headEnd len="sm" w="sm" type="none"/>
                      <a:tailEnd len="sm" w="sm" type="none"/>
                    </a:lnR>
                    <a:lnT cap="flat" cmpd="sng" w="28575">
                      <a:solidFill>
                        <a:srgbClr val="F3F3F3"/>
                      </a:solidFill>
                      <a:prstDash val="solid"/>
                      <a:round/>
                      <a:headEnd len="sm" w="sm" type="none"/>
                      <a:tailEnd len="sm" w="sm" type="none"/>
                    </a:lnT>
                    <a:lnB cap="flat" cmpd="sng" w="28575">
                      <a:solidFill>
                        <a:srgbClr val="F3F3F3"/>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b="1" lang="en" sz="2200">
                          <a:solidFill>
                            <a:srgbClr val="FFFFFF"/>
                          </a:solidFill>
                          <a:latin typeface="Merriweather"/>
                          <a:ea typeface="Merriweather"/>
                          <a:cs typeface="Merriweather"/>
                          <a:sym typeface="Merriweather"/>
                        </a:rPr>
                        <a:t>Amount of HCL secreted</a:t>
                      </a:r>
                      <a:endParaRPr b="1" sz="2200">
                        <a:solidFill>
                          <a:srgbClr val="FFFFFF"/>
                        </a:solidFill>
                        <a:latin typeface="Merriweather"/>
                        <a:ea typeface="Merriweather"/>
                        <a:cs typeface="Merriweather"/>
                        <a:sym typeface="Merriweather"/>
                      </a:endParaRPr>
                    </a:p>
                  </a:txBody>
                  <a:tcPr marT="91425" marB="91425" marR="91425" marL="91425" anchor="ctr">
                    <a:lnL cap="flat" cmpd="sng" w="28575">
                      <a:solidFill>
                        <a:srgbClr val="F3F3F3"/>
                      </a:solidFill>
                      <a:prstDash val="solid"/>
                      <a:round/>
                      <a:headEnd len="sm" w="sm" type="none"/>
                      <a:tailEnd len="sm" w="sm" type="none"/>
                    </a:lnL>
                    <a:lnR cap="flat" cmpd="sng" w="28575">
                      <a:solidFill>
                        <a:srgbClr val="F3F3F3"/>
                      </a:solidFill>
                      <a:prstDash val="solid"/>
                      <a:round/>
                      <a:headEnd len="sm" w="sm" type="none"/>
                      <a:tailEnd len="sm" w="sm" type="none"/>
                    </a:lnR>
                    <a:lnT cap="flat" cmpd="sng" w="28575">
                      <a:solidFill>
                        <a:srgbClr val="F3F3F3"/>
                      </a:solidFill>
                      <a:prstDash val="solid"/>
                      <a:round/>
                      <a:headEnd len="sm" w="sm" type="none"/>
                      <a:tailEnd len="sm" w="sm" type="none"/>
                    </a:lnT>
                    <a:lnB cap="flat" cmpd="sng" w="28575">
                      <a:solidFill>
                        <a:srgbClr val="F3F3F3"/>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b="1" lang="en" sz="2200">
                          <a:solidFill>
                            <a:srgbClr val="FFFFFF"/>
                          </a:solidFill>
                          <a:latin typeface="Merriweather"/>
                          <a:ea typeface="Merriweather"/>
                          <a:cs typeface="Merriweather"/>
                          <a:sym typeface="Merriweather"/>
                        </a:rPr>
                        <a:t>stimulus</a:t>
                      </a:r>
                      <a:endParaRPr b="1" sz="2200">
                        <a:solidFill>
                          <a:srgbClr val="FFFFFF"/>
                        </a:solidFill>
                        <a:latin typeface="Merriweather"/>
                        <a:ea typeface="Merriweather"/>
                        <a:cs typeface="Merriweather"/>
                        <a:sym typeface="Merriweather"/>
                      </a:endParaRPr>
                    </a:p>
                  </a:txBody>
                  <a:tcPr marT="91425" marB="91425" marR="91425" marL="91425" anchor="ctr">
                    <a:lnL cap="flat" cmpd="sng" w="28575">
                      <a:solidFill>
                        <a:srgbClr val="F3F3F3"/>
                      </a:solidFill>
                      <a:prstDash val="solid"/>
                      <a:round/>
                      <a:headEnd len="sm" w="sm" type="none"/>
                      <a:tailEnd len="sm" w="sm" type="none"/>
                    </a:lnL>
                    <a:lnR cap="flat" cmpd="sng" w="28575">
                      <a:solidFill>
                        <a:srgbClr val="F3F3F3"/>
                      </a:solidFill>
                      <a:prstDash val="solid"/>
                      <a:round/>
                      <a:headEnd len="sm" w="sm" type="none"/>
                      <a:tailEnd len="sm" w="sm" type="none"/>
                    </a:lnR>
                    <a:lnT cap="flat" cmpd="sng" w="28575">
                      <a:solidFill>
                        <a:srgbClr val="F3F3F3"/>
                      </a:solidFill>
                      <a:prstDash val="solid"/>
                      <a:round/>
                      <a:headEnd len="sm" w="sm" type="none"/>
                      <a:tailEnd len="sm" w="sm" type="none"/>
                    </a:lnT>
                    <a:lnB cap="flat" cmpd="sng" w="28575">
                      <a:solidFill>
                        <a:srgbClr val="F3F3F3"/>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b="1" lang="en" sz="2200">
                          <a:solidFill>
                            <a:srgbClr val="FFFFFF"/>
                          </a:solidFill>
                          <a:latin typeface="Merriweather"/>
                          <a:ea typeface="Merriweather"/>
                          <a:cs typeface="Merriweather"/>
                          <a:sym typeface="Merriweather"/>
                        </a:rPr>
                        <a:t>mechanism</a:t>
                      </a:r>
                      <a:endParaRPr b="1" sz="2200">
                        <a:solidFill>
                          <a:srgbClr val="FFFFFF"/>
                        </a:solidFill>
                        <a:latin typeface="Merriweather"/>
                        <a:ea typeface="Merriweather"/>
                        <a:cs typeface="Merriweather"/>
                        <a:sym typeface="Merriweather"/>
                      </a:endParaRPr>
                    </a:p>
                  </a:txBody>
                  <a:tcPr marT="91425" marB="91425" marR="91425" marL="91425" anchor="ctr">
                    <a:lnL cap="flat" cmpd="sng" w="28575">
                      <a:solidFill>
                        <a:srgbClr val="F3F3F3"/>
                      </a:solidFill>
                      <a:prstDash val="solid"/>
                      <a:round/>
                      <a:headEnd len="sm" w="sm" type="none"/>
                      <a:tailEnd len="sm" w="sm" type="none"/>
                    </a:lnL>
                    <a:lnR cap="flat" cmpd="sng" w="28575">
                      <a:solidFill>
                        <a:srgbClr val="F3F3F3"/>
                      </a:solidFill>
                      <a:prstDash val="solid"/>
                      <a:round/>
                      <a:headEnd len="sm" w="sm" type="none"/>
                      <a:tailEnd len="sm" w="sm" type="none"/>
                    </a:lnR>
                    <a:lnT cap="flat" cmpd="sng" w="28575">
                      <a:solidFill>
                        <a:srgbClr val="F3F3F3"/>
                      </a:solidFill>
                      <a:prstDash val="solid"/>
                      <a:round/>
                      <a:headEnd len="sm" w="sm" type="none"/>
                      <a:tailEnd len="sm" w="sm" type="none"/>
                    </a:lnT>
                    <a:lnB cap="flat" cmpd="sng" w="28575">
                      <a:solidFill>
                        <a:srgbClr val="F3F3F3"/>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t/>
                      </a:r>
                      <a:endParaRPr/>
                    </a:p>
                  </a:txBody>
                  <a:tcPr marT="91425" marB="91425" marR="91425" marL="91425">
                    <a:lnL cap="flat" cmpd="sng" w="28575">
                      <a:solidFill>
                        <a:srgbClr val="F3F3F3"/>
                      </a:solidFill>
                      <a:prstDash val="solid"/>
                      <a:round/>
                      <a:headEnd len="sm" w="sm" type="none"/>
                      <a:tailEnd len="sm" w="sm" type="none"/>
                    </a:lnL>
                    <a:lnR cap="flat" cmpd="sng" w="28575">
                      <a:solidFill>
                        <a:srgbClr val="F3F3F3"/>
                      </a:solidFill>
                      <a:prstDash val="solid"/>
                      <a:round/>
                      <a:headEnd len="sm" w="sm" type="none"/>
                      <a:tailEnd len="sm" w="sm" type="none"/>
                    </a:lnR>
                    <a:lnT cap="flat" cmpd="sng" w="28575">
                      <a:solidFill>
                        <a:srgbClr val="F3F3F3"/>
                      </a:solidFill>
                      <a:prstDash val="solid"/>
                      <a:round/>
                      <a:headEnd len="sm" w="sm" type="none"/>
                      <a:tailEnd len="sm" w="sm" type="none"/>
                    </a:lnT>
                    <a:lnB cap="flat" cmpd="sng" w="28575">
                      <a:solidFill>
                        <a:srgbClr val="F3F3F3"/>
                      </a:solidFill>
                      <a:prstDash val="solid"/>
                      <a:round/>
                      <a:headEnd len="sm" w="sm" type="none"/>
                      <a:tailEnd len="sm" w="sm" type="none"/>
                    </a:lnB>
                    <a:solidFill>
                      <a:srgbClr val="D9EAD3"/>
                    </a:solidFill>
                  </a:tcPr>
                </a:tc>
              </a:tr>
              <a:tr h="2230550">
                <a:tc>
                  <a:txBody>
                    <a:bodyPr/>
                    <a:lstStyle/>
                    <a:p>
                      <a:pPr indent="0" lvl="0" marL="0" rtl="0" algn="ctr">
                        <a:spcBef>
                          <a:spcPts val="0"/>
                        </a:spcBef>
                        <a:spcAft>
                          <a:spcPts val="0"/>
                        </a:spcAft>
                        <a:buNone/>
                      </a:pPr>
                      <a:r>
                        <a:rPr b="1" lang="en" sz="2500">
                          <a:solidFill>
                            <a:schemeClr val="lt1"/>
                          </a:solidFill>
                          <a:latin typeface="Merriweather"/>
                          <a:ea typeface="Merriweather"/>
                          <a:cs typeface="Merriweather"/>
                          <a:sym typeface="Merriweather"/>
                        </a:rPr>
                        <a:t>Cephalic phase</a:t>
                      </a:r>
                      <a:endParaRPr sz="2500"/>
                    </a:p>
                  </a:txBody>
                  <a:tcPr marT="91425" marB="91425" marR="91425" marL="91425" anchor="ctr">
                    <a:lnL cap="flat" cmpd="sng" w="28575">
                      <a:solidFill>
                        <a:srgbClr val="F3F3F3"/>
                      </a:solidFill>
                      <a:prstDash val="solid"/>
                      <a:round/>
                      <a:headEnd len="sm" w="sm" type="none"/>
                      <a:tailEnd len="sm" w="sm" type="none"/>
                    </a:lnL>
                    <a:lnR cap="flat" cmpd="sng" w="28575">
                      <a:solidFill>
                        <a:srgbClr val="F3F3F3"/>
                      </a:solidFill>
                      <a:prstDash val="solid"/>
                      <a:round/>
                      <a:headEnd len="sm" w="sm" type="none"/>
                      <a:tailEnd len="sm" w="sm" type="none"/>
                    </a:lnR>
                    <a:lnT cap="flat" cmpd="sng" w="28575">
                      <a:solidFill>
                        <a:srgbClr val="F3F3F3"/>
                      </a:solidFill>
                      <a:prstDash val="solid"/>
                      <a:round/>
                      <a:headEnd len="sm" w="sm" type="none"/>
                      <a:tailEnd len="sm" w="sm" type="none"/>
                    </a:lnT>
                    <a:lnB cap="flat" cmpd="sng" w="28575">
                      <a:solidFill>
                        <a:srgbClr val="F3F3F3"/>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en" sz="2400">
                          <a:solidFill>
                            <a:schemeClr val="dk1"/>
                          </a:solidFill>
                          <a:highlight>
                            <a:srgbClr val="D9EAD3"/>
                          </a:highlight>
                          <a:latin typeface="Merriweather"/>
                          <a:ea typeface="Merriweather"/>
                          <a:cs typeface="Merriweather"/>
                          <a:sym typeface="Merriweather"/>
                        </a:rPr>
                        <a:t>30%</a:t>
                      </a:r>
                      <a:endParaRPr sz="2400"/>
                    </a:p>
                  </a:txBody>
                  <a:tcPr marT="91425" marB="91425" marR="91425" marL="91425" anchor="ctr">
                    <a:lnL cap="flat" cmpd="sng" w="28575">
                      <a:solidFill>
                        <a:srgbClr val="F3F3F3"/>
                      </a:solidFill>
                      <a:prstDash val="solid"/>
                      <a:round/>
                      <a:headEnd len="sm" w="sm" type="none"/>
                      <a:tailEnd len="sm" w="sm" type="none"/>
                    </a:lnL>
                    <a:lnR cap="flat" cmpd="sng" w="28575">
                      <a:solidFill>
                        <a:srgbClr val="F3F3F3"/>
                      </a:solidFill>
                      <a:prstDash val="solid"/>
                      <a:round/>
                      <a:headEnd len="sm" w="sm" type="none"/>
                      <a:tailEnd len="sm" w="sm" type="none"/>
                    </a:lnR>
                    <a:lnT cap="flat" cmpd="sng" w="28575">
                      <a:solidFill>
                        <a:srgbClr val="F3F3F3"/>
                      </a:solidFill>
                      <a:prstDash val="solid"/>
                      <a:round/>
                      <a:headEnd len="sm" w="sm" type="none"/>
                      <a:tailEnd len="sm" w="sm" type="none"/>
                    </a:lnT>
                    <a:lnB cap="flat" cmpd="sng" w="28575">
                      <a:solidFill>
                        <a:srgbClr val="F3F3F3"/>
                      </a:solidFill>
                      <a:prstDash val="solid"/>
                      <a:round/>
                      <a:headEnd len="sm" w="sm" type="none"/>
                      <a:tailEnd len="sm" w="sm" type="none"/>
                    </a:lnB>
                  </a:tcPr>
                </a:tc>
                <a:tc>
                  <a:txBody>
                    <a:bodyPr/>
                    <a:lstStyle/>
                    <a:p>
                      <a:pPr indent="-342900" lvl="0" marL="457200" rtl="0" algn="l">
                        <a:spcBef>
                          <a:spcPts val="0"/>
                        </a:spcBef>
                        <a:spcAft>
                          <a:spcPts val="0"/>
                        </a:spcAft>
                        <a:buClr>
                          <a:srgbClr val="93C47D"/>
                        </a:buClr>
                        <a:buSzPts val="1800"/>
                        <a:buFont typeface="Merriweather"/>
                        <a:buChar char="●"/>
                      </a:pPr>
                      <a:r>
                        <a:rPr lang="en" sz="1800">
                          <a:solidFill>
                            <a:schemeClr val="dk1"/>
                          </a:solidFill>
                          <a:latin typeface="Merriweather"/>
                          <a:ea typeface="Merriweather"/>
                          <a:cs typeface="Merriweather"/>
                          <a:sym typeface="Merriweather"/>
                        </a:rPr>
                        <a:t>Before food arrives at stomach.</a:t>
                      </a:r>
                      <a:endParaRPr sz="1800">
                        <a:solidFill>
                          <a:schemeClr val="dk1"/>
                        </a:solidFill>
                        <a:latin typeface="Merriweather"/>
                        <a:ea typeface="Merriweather"/>
                        <a:cs typeface="Merriweather"/>
                        <a:sym typeface="Merriweather"/>
                      </a:endParaRPr>
                    </a:p>
                    <a:p>
                      <a:pPr indent="-342900" lvl="0" marL="457200" rtl="0" algn="l">
                        <a:spcBef>
                          <a:spcPts val="0"/>
                        </a:spcBef>
                        <a:spcAft>
                          <a:spcPts val="0"/>
                        </a:spcAft>
                        <a:buClr>
                          <a:srgbClr val="93C47D"/>
                        </a:buClr>
                        <a:buSzPts val="1800"/>
                        <a:buFont typeface="Merriweather"/>
                        <a:buChar char="●"/>
                      </a:pPr>
                      <a:r>
                        <a:rPr lang="en" sz="1800">
                          <a:solidFill>
                            <a:schemeClr val="dk1"/>
                          </a:solidFill>
                          <a:latin typeface="Merriweather"/>
                          <a:ea typeface="Merriweather"/>
                          <a:cs typeface="Merriweather"/>
                          <a:sym typeface="Merriweather"/>
                        </a:rPr>
                        <a:t>Stimulated by (</a:t>
                      </a:r>
                      <a:r>
                        <a:rPr lang="en" sz="1800">
                          <a:solidFill>
                            <a:schemeClr val="dk1"/>
                          </a:solidFill>
                          <a:highlight>
                            <a:srgbClr val="D9EAD3"/>
                          </a:highlight>
                          <a:latin typeface="Merriweather"/>
                          <a:ea typeface="Merriweather"/>
                          <a:cs typeface="Merriweather"/>
                          <a:sym typeface="Merriweather"/>
                        </a:rPr>
                        <a:t>Smelling</a:t>
                      </a:r>
                      <a:r>
                        <a:rPr lang="en" sz="1800">
                          <a:solidFill>
                            <a:schemeClr val="dk1"/>
                          </a:solidFill>
                          <a:latin typeface="Merriweather"/>
                          <a:ea typeface="Merriweather"/>
                          <a:cs typeface="Merriweather"/>
                          <a:sym typeface="Merriweather"/>
                        </a:rPr>
                        <a:t>, </a:t>
                      </a:r>
                      <a:r>
                        <a:rPr lang="en" sz="1800">
                          <a:solidFill>
                            <a:schemeClr val="dk1"/>
                          </a:solidFill>
                          <a:highlight>
                            <a:srgbClr val="D9EAD3"/>
                          </a:highlight>
                          <a:latin typeface="Merriweather"/>
                          <a:ea typeface="Merriweather"/>
                          <a:cs typeface="Merriweather"/>
                          <a:sym typeface="Merriweather"/>
                        </a:rPr>
                        <a:t>taste</a:t>
                      </a:r>
                      <a:r>
                        <a:rPr lang="en" sz="1800">
                          <a:solidFill>
                            <a:schemeClr val="dk1"/>
                          </a:solidFill>
                          <a:latin typeface="Merriweather"/>
                          <a:ea typeface="Merriweather"/>
                          <a:cs typeface="Merriweather"/>
                          <a:sym typeface="Merriweather"/>
                        </a:rPr>
                        <a:t> , </a:t>
                      </a:r>
                      <a:r>
                        <a:rPr lang="en" sz="1800">
                          <a:solidFill>
                            <a:schemeClr val="dk1"/>
                          </a:solidFill>
                          <a:highlight>
                            <a:srgbClr val="D9EAD3"/>
                          </a:highlight>
                          <a:latin typeface="Merriweather"/>
                          <a:ea typeface="Merriweather"/>
                          <a:cs typeface="Merriweather"/>
                          <a:sym typeface="Merriweather"/>
                        </a:rPr>
                        <a:t>Chewing and swallowing</a:t>
                      </a:r>
                      <a:r>
                        <a:rPr lang="en" sz="1800">
                          <a:solidFill>
                            <a:schemeClr val="dk1"/>
                          </a:solidFill>
                          <a:latin typeface="Merriweather"/>
                          <a:ea typeface="Merriweather"/>
                          <a:cs typeface="Merriweather"/>
                          <a:sym typeface="Merriweather"/>
                        </a:rPr>
                        <a:t>).</a:t>
                      </a:r>
                      <a:endParaRPr sz="1800">
                        <a:solidFill>
                          <a:schemeClr val="dk1"/>
                        </a:solidFill>
                        <a:latin typeface="Merriweather"/>
                        <a:ea typeface="Merriweather"/>
                        <a:cs typeface="Merriweather"/>
                        <a:sym typeface="Merriweather"/>
                      </a:endParaRPr>
                    </a:p>
                  </a:txBody>
                  <a:tcPr marT="91425" marB="91425" marR="91425" marL="91425">
                    <a:lnL cap="flat" cmpd="sng" w="28575">
                      <a:solidFill>
                        <a:srgbClr val="F3F3F3"/>
                      </a:solidFill>
                      <a:prstDash val="solid"/>
                      <a:round/>
                      <a:headEnd len="sm" w="sm" type="none"/>
                      <a:tailEnd len="sm" w="sm" type="none"/>
                    </a:lnL>
                    <a:lnR cap="flat" cmpd="sng" w="28575">
                      <a:solidFill>
                        <a:srgbClr val="F3F3F3"/>
                      </a:solidFill>
                      <a:prstDash val="solid"/>
                      <a:round/>
                      <a:headEnd len="sm" w="sm" type="none"/>
                      <a:tailEnd len="sm" w="sm" type="none"/>
                    </a:lnR>
                    <a:lnT cap="flat" cmpd="sng" w="28575">
                      <a:solidFill>
                        <a:srgbClr val="F3F3F3"/>
                      </a:solidFill>
                      <a:prstDash val="solid"/>
                      <a:round/>
                      <a:headEnd len="sm" w="sm" type="none"/>
                      <a:tailEnd len="sm" w="sm" type="none"/>
                    </a:lnT>
                    <a:lnB cap="flat" cmpd="sng" w="28575">
                      <a:solidFill>
                        <a:srgbClr val="F3F3F3"/>
                      </a:solidFill>
                      <a:prstDash val="solid"/>
                      <a:round/>
                      <a:headEnd len="sm" w="sm" type="none"/>
                      <a:tailEnd len="sm" w="sm" type="none"/>
                    </a:lnB>
                  </a:tcPr>
                </a:tc>
                <a:tc>
                  <a:txBody>
                    <a:bodyPr/>
                    <a:lstStyle/>
                    <a:p>
                      <a:pPr indent="0" lvl="0" marL="0" rtl="0" algn="l">
                        <a:spcBef>
                          <a:spcPts val="0"/>
                        </a:spcBef>
                        <a:spcAft>
                          <a:spcPts val="0"/>
                        </a:spcAft>
                        <a:buNone/>
                      </a:pPr>
                      <a:r>
                        <a:rPr b="1" lang="en" sz="1200">
                          <a:highlight>
                            <a:srgbClr val="D9EAD3"/>
                          </a:highlight>
                          <a:latin typeface="Merriweather"/>
                          <a:ea typeface="Merriweather"/>
                          <a:cs typeface="Merriweather"/>
                          <a:sym typeface="Merriweather"/>
                        </a:rPr>
                        <a:t>CNS</a:t>
                      </a:r>
                      <a:r>
                        <a:rPr b="1" lang="en" sz="1200">
                          <a:latin typeface="Merriweather"/>
                          <a:ea typeface="Merriweather"/>
                          <a:cs typeface="Merriweather"/>
                          <a:sym typeface="Merriweather"/>
                        </a:rPr>
                        <a:t> send impulses</a:t>
                      </a:r>
                      <a:r>
                        <a:rPr lang="en" sz="1200">
                          <a:solidFill>
                            <a:srgbClr val="38761D"/>
                          </a:solidFill>
                          <a:latin typeface="Merriweather"/>
                          <a:ea typeface="Merriweather"/>
                          <a:cs typeface="Merriweather"/>
                          <a:sym typeface="Merriweather"/>
                        </a:rPr>
                        <a:t> </a:t>
                      </a:r>
                      <a:r>
                        <a:rPr lang="en" sz="1200">
                          <a:solidFill>
                            <a:srgbClr val="38761D"/>
                          </a:solidFill>
                          <a:latin typeface="Merriweather"/>
                          <a:ea typeface="Merriweather"/>
                          <a:cs typeface="Merriweather"/>
                          <a:sym typeface="Merriweather"/>
                        </a:rPr>
                        <a:t>via vagus nerves</a:t>
                      </a:r>
                      <a:r>
                        <a:rPr lang="en" sz="1200">
                          <a:solidFill>
                            <a:srgbClr val="38761D"/>
                          </a:solidFill>
                          <a:latin typeface="Merriweather"/>
                          <a:ea typeface="Merriweather"/>
                          <a:cs typeface="Merriweather"/>
                          <a:sym typeface="Merriweather"/>
                        </a:rPr>
                        <a:t> </a:t>
                      </a:r>
                      <a:r>
                        <a:rPr lang="en" sz="1000">
                          <a:solidFill>
                            <a:srgbClr val="38761D"/>
                          </a:solidFill>
                          <a:latin typeface="Merriweather"/>
                          <a:ea typeface="Merriweather"/>
                          <a:cs typeface="Merriweather"/>
                          <a:sym typeface="Merriweather"/>
                        </a:rPr>
                        <a:t>(The nerve endings release ACh)</a:t>
                      </a:r>
                      <a:r>
                        <a:rPr lang="en" sz="1200">
                          <a:solidFill>
                            <a:srgbClr val="38761D"/>
                          </a:solidFill>
                          <a:latin typeface="Merriweather"/>
                          <a:ea typeface="Merriweather"/>
                          <a:cs typeface="Merriweather"/>
                          <a:sym typeface="Merriweather"/>
                        </a:rPr>
                        <a:t> </a:t>
                      </a:r>
                      <a:r>
                        <a:rPr lang="en" sz="1200">
                          <a:latin typeface="Merriweather"/>
                          <a:ea typeface="Merriweather"/>
                          <a:cs typeface="Merriweather"/>
                          <a:sym typeface="Merriweather"/>
                        </a:rPr>
                        <a:t>which directly stimulates acid secretion from parietal cells.</a:t>
                      </a:r>
                      <a:endParaRPr sz="1200">
                        <a:latin typeface="Merriweather"/>
                        <a:ea typeface="Merriweather"/>
                        <a:cs typeface="Merriweather"/>
                        <a:sym typeface="Merriweather"/>
                      </a:endParaRPr>
                    </a:p>
                    <a:p>
                      <a:pPr indent="0" lvl="0" marL="457200" rtl="0" algn="l">
                        <a:spcBef>
                          <a:spcPts val="0"/>
                        </a:spcBef>
                        <a:spcAft>
                          <a:spcPts val="0"/>
                        </a:spcAft>
                        <a:buNone/>
                      </a:pPr>
                      <a:r>
                        <a:t/>
                      </a:r>
                      <a:endParaRPr sz="1200">
                        <a:solidFill>
                          <a:srgbClr val="38761D"/>
                        </a:solidFill>
                        <a:latin typeface="Merriweather"/>
                        <a:ea typeface="Merriweather"/>
                        <a:cs typeface="Merriweather"/>
                        <a:sym typeface="Merriweather"/>
                      </a:endParaRPr>
                    </a:p>
                    <a:p>
                      <a:pPr indent="0" lvl="0" marL="0" rtl="0" algn="l">
                        <a:spcBef>
                          <a:spcPts val="0"/>
                        </a:spcBef>
                        <a:spcAft>
                          <a:spcPts val="0"/>
                        </a:spcAft>
                        <a:buNone/>
                      </a:pPr>
                      <a:r>
                        <a:rPr b="1" lang="en" sz="1200">
                          <a:highlight>
                            <a:srgbClr val="D9EAD3"/>
                          </a:highlight>
                          <a:latin typeface="Merriweather"/>
                          <a:ea typeface="Merriweather"/>
                          <a:cs typeface="Merriweather"/>
                          <a:sym typeface="Merriweather"/>
                        </a:rPr>
                        <a:t>CNS</a:t>
                      </a:r>
                      <a:r>
                        <a:rPr lang="en" sz="1200">
                          <a:solidFill>
                            <a:srgbClr val="38761D"/>
                          </a:solidFill>
                          <a:latin typeface="Merriweather"/>
                          <a:ea typeface="Merriweather"/>
                          <a:cs typeface="Merriweather"/>
                          <a:sym typeface="Merriweather"/>
                        </a:rPr>
                        <a:t> </a:t>
                      </a:r>
                      <a:r>
                        <a:rPr lang="en" sz="1200">
                          <a:latin typeface="Merriweather"/>
                          <a:ea typeface="Merriweather"/>
                          <a:cs typeface="Merriweather"/>
                          <a:sym typeface="Merriweather"/>
                        </a:rPr>
                        <a:t>send impulses via</a:t>
                      </a:r>
                      <a:r>
                        <a:rPr lang="en" sz="1200">
                          <a:solidFill>
                            <a:srgbClr val="38761D"/>
                          </a:solidFill>
                          <a:latin typeface="Merriweather"/>
                          <a:ea typeface="Merriweather"/>
                          <a:cs typeface="Merriweather"/>
                          <a:sym typeface="Merriweather"/>
                        </a:rPr>
                        <a:t> vagus nerves ,nerves also release </a:t>
                      </a:r>
                      <a:r>
                        <a:rPr lang="en" sz="1200">
                          <a:highlight>
                            <a:srgbClr val="D9EAD3"/>
                          </a:highlight>
                          <a:latin typeface="Merriweather"/>
                          <a:ea typeface="Merriweather"/>
                          <a:cs typeface="Merriweather"/>
                          <a:sym typeface="Merriweather"/>
                        </a:rPr>
                        <a:t>gastrin-releasing peptide (GRP)</a:t>
                      </a:r>
                      <a:r>
                        <a:rPr lang="en" sz="1200">
                          <a:solidFill>
                            <a:srgbClr val="38761D"/>
                          </a:solidFill>
                          <a:latin typeface="Merriweather"/>
                          <a:ea typeface="Merriweather"/>
                          <a:cs typeface="Merriweather"/>
                          <a:sym typeface="Merriweather"/>
                        </a:rPr>
                        <a:t> which stimulates </a:t>
                      </a:r>
                      <a:r>
                        <a:rPr lang="en" sz="1200">
                          <a:highlight>
                            <a:srgbClr val="D9EAD3"/>
                          </a:highlight>
                          <a:latin typeface="Merriweather"/>
                          <a:ea typeface="Merriweather"/>
                          <a:cs typeface="Merriweather"/>
                          <a:sym typeface="Merriweather"/>
                        </a:rPr>
                        <a:t>G cells</a:t>
                      </a:r>
                      <a:r>
                        <a:rPr lang="en" sz="1200">
                          <a:solidFill>
                            <a:srgbClr val="38761D"/>
                          </a:solidFill>
                          <a:latin typeface="Merriweather"/>
                          <a:ea typeface="Merriweather"/>
                          <a:cs typeface="Merriweather"/>
                          <a:sym typeface="Merriweather"/>
                        </a:rPr>
                        <a:t> to release </a:t>
                      </a:r>
                      <a:r>
                        <a:rPr b="1" lang="en" sz="1200">
                          <a:latin typeface="Merriweather"/>
                          <a:ea typeface="Merriweather"/>
                          <a:cs typeface="Merriweather"/>
                          <a:sym typeface="Merriweather"/>
                        </a:rPr>
                        <a:t>gastrin</a:t>
                      </a:r>
                      <a:r>
                        <a:rPr lang="en" sz="1200">
                          <a:solidFill>
                            <a:srgbClr val="38761D"/>
                          </a:solidFill>
                          <a:latin typeface="Merriweather"/>
                          <a:ea typeface="Merriweather"/>
                          <a:cs typeface="Merriweather"/>
                          <a:sym typeface="Merriweather"/>
                        </a:rPr>
                        <a:t>, </a:t>
                      </a:r>
                      <a:r>
                        <a:rPr lang="en" sz="1200">
                          <a:latin typeface="Merriweather"/>
                          <a:ea typeface="Merriweather"/>
                          <a:cs typeface="Merriweather"/>
                          <a:sym typeface="Merriweather"/>
                        </a:rPr>
                        <a:t>indirectly stimulating parietal cell acid secretion.</a:t>
                      </a:r>
                      <a:endParaRPr sz="1200">
                        <a:latin typeface="Merriweather"/>
                        <a:ea typeface="Merriweather"/>
                        <a:cs typeface="Merriweather"/>
                        <a:sym typeface="Merriweather"/>
                      </a:endParaRPr>
                    </a:p>
                    <a:p>
                      <a:pPr indent="0" lvl="0" marL="0" rtl="0" algn="l">
                        <a:spcBef>
                          <a:spcPts val="0"/>
                        </a:spcBef>
                        <a:spcAft>
                          <a:spcPts val="0"/>
                        </a:spcAft>
                        <a:buNone/>
                      </a:pPr>
                      <a:r>
                        <a:t/>
                      </a:r>
                      <a:endParaRPr sz="1200"/>
                    </a:p>
                  </a:txBody>
                  <a:tcPr marT="91425" marB="91425" marR="91425" marL="91425">
                    <a:lnL cap="flat" cmpd="sng" w="28575">
                      <a:solidFill>
                        <a:srgbClr val="F3F3F3"/>
                      </a:solidFill>
                      <a:prstDash val="solid"/>
                      <a:round/>
                      <a:headEnd len="sm" w="sm" type="none"/>
                      <a:tailEnd len="sm" w="sm" type="none"/>
                    </a:lnL>
                    <a:lnR cap="flat" cmpd="sng" w="28575">
                      <a:solidFill>
                        <a:srgbClr val="F3F3F3"/>
                      </a:solidFill>
                      <a:prstDash val="solid"/>
                      <a:round/>
                      <a:headEnd len="sm" w="sm" type="none"/>
                      <a:tailEnd len="sm" w="sm" type="none"/>
                    </a:lnR>
                    <a:lnT cap="flat" cmpd="sng" w="28575">
                      <a:solidFill>
                        <a:srgbClr val="F3F3F3"/>
                      </a:solidFill>
                      <a:prstDash val="solid"/>
                      <a:round/>
                      <a:headEnd len="sm" w="sm" type="none"/>
                      <a:tailEnd len="sm" w="sm" type="none"/>
                    </a:lnT>
                    <a:lnB cap="flat" cmpd="sng" w="28575">
                      <a:solidFill>
                        <a:srgbClr val="F3F3F3"/>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F3F3F3"/>
                      </a:solidFill>
                      <a:prstDash val="solid"/>
                      <a:round/>
                      <a:headEnd len="sm" w="sm" type="none"/>
                      <a:tailEnd len="sm" w="sm" type="none"/>
                    </a:lnL>
                    <a:lnR cap="flat" cmpd="sng" w="28575">
                      <a:solidFill>
                        <a:srgbClr val="F3F3F3"/>
                      </a:solidFill>
                      <a:prstDash val="solid"/>
                      <a:round/>
                      <a:headEnd len="sm" w="sm" type="none"/>
                      <a:tailEnd len="sm" w="sm" type="none"/>
                    </a:lnR>
                    <a:lnT cap="flat" cmpd="sng" w="28575">
                      <a:solidFill>
                        <a:srgbClr val="F3F3F3"/>
                      </a:solidFill>
                      <a:prstDash val="solid"/>
                      <a:round/>
                      <a:headEnd len="sm" w="sm" type="none"/>
                      <a:tailEnd len="sm" w="sm" type="none"/>
                    </a:lnT>
                    <a:lnB cap="flat" cmpd="sng" w="28575">
                      <a:solidFill>
                        <a:srgbClr val="F3F3F3"/>
                      </a:solidFill>
                      <a:prstDash val="solid"/>
                      <a:round/>
                      <a:headEnd len="sm" w="sm" type="none"/>
                      <a:tailEnd len="sm" w="sm" type="none"/>
                    </a:lnB>
                  </a:tcPr>
                </a:tc>
              </a:tr>
              <a:tr h="1740725">
                <a:tc>
                  <a:txBody>
                    <a:bodyPr/>
                    <a:lstStyle/>
                    <a:p>
                      <a:pPr indent="0" lvl="0" marL="0" rtl="0" algn="ctr">
                        <a:spcBef>
                          <a:spcPts val="0"/>
                        </a:spcBef>
                        <a:spcAft>
                          <a:spcPts val="0"/>
                        </a:spcAft>
                        <a:buNone/>
                      </a:pPr>
                      <a:r>
                        <a:rPr b="1" lang="en" sz="2500">
                          <a:solidFill>
                            <a:schemeClr val="lt1"/>
                          </a:solidFill>
                          <a:latin typeface="Merriweather"/>
                          <a:ea typeface="Merriweather"/>
                          <a:cs typeface="Merriweather"/>
                          <a:sym typeface="Merriweather"/>
                        </a:rPr>
                        <a:t>Gastric phase</a:t>
                      </a:r>
                      <a:endParaRPr sz="2500"/>
                    </a:p>
                  </a:txBody>
                  <a:tcPr marT="91425" marB="91425" marR="91425" marL="91425" anchor="ctr">
                    <a:lnL cap="flat" cmpd="sng" w="28575">
                      <a:solidFill>
                        <a:srgbClr val="F3F3F3"/>
                      </a:solidFill>
                      <a:prstDash val="solid"/>
                      <a:round/>
                      <a:headEnd len="sm" w="sm" type="none"/>
                      <a:tailEnd len="sm" w="sm" type="none"/>
                    </a:lnL>
                    <a:lnR cap="flat" cmpd="sng" w="28575">
                      <a:solidFill>
                        <a:srgbClr val="F3F3F3"/>
                      </a:solidFill>
                      <a:prstDash val="solid"/>
                      <a:round/>
                      <a:headEnd len="sm" w="sm" type="none"/>
                      <a:tailEnd len="sm" w="sm" type="none"/>
                    </a:lnR>
                    <a:lnT cap="flat" cmpd="sng" w="28575">
                      <a:solidFill>
                        <a:srgbClr val="F3F3F3"/>
                      </a:solidFill>
                      <a:prstDash val="solid"/>
                      <a:round/>
                      <a:headEnd len="sm" w="sm" type="none"/>
                      <a:tailEnd len="sm" w="sm" type="none"/>
                    </a:lnT>
                    <a:lnB cap="flat" cmpd="sng" w="28575">
                      <a:solidFill>
                        <a:srgbClr val="F3F3F3"/>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en" sz="2400">
                          <a:solidFill>
                            <a:schemeClr val="dk1"/>
                          </a:solidFill>
                          <a:highlight>
                            <a:srgbClr val="D9EAD3"/>
                          </a:highlight>
                          <a:latin typeface="Merriweather"/>
                          <a:ea typeface="Merriweather"/>
                          <a:cs typeface="Merriweather"/>
                          <a:sym typeface="Merriweather"/>
                        </a:rPr>
                        <a:t>60% </a:t>
                      </a:r>
                      <a:endParaRPr sz="2400"/>
                    </a:p>
                  </a:txBody>
                  <a:tcPr marT="91425" marB="91425" marR="91425" marL="91425" anchor="ctr">
                    <a:lnL cap="flat" cmpd="sng" w="28575">
                      <a:solidFill>
                        <a:srgbClr val="F3F3F3"/>
                      </a:solidFill>
                      <a:prstDash val="solid"/>
                      <a:round/>
                      <a:headEnd len="sm" w="sm" type="none"/>
                      <a:tailEnd len="sm" w="sm" type="none"/>
                    </a:lnL>
                    <a:lnR cap="flat" cmpd="sng" w="28575">
                      <a:solidFill>
                        <a:srgbClr val="F3F3F3"/>
                      </a:solidFill>
                      <a:prstDash val="solid"/>
                      <a:round/>
                      <a:headEnd len="sm" w="sm" type="none"/>
                      <a:tailEnd len="sm" w="sm" type="none"/>
                    </a:lnR>
                    <a:lnT cap="flat" cmpd="sng" w="28575">
                      <a:solidFill>
                        <a:srgbClr val="F3F3F3"/>
                      </a:solidFill>
                      <a:prstDash val="solid"/>
                      <a:round/>
                      <a:headEnd len="sm" w="sm" type="none"/>
                      <a:tailEnd len="sm" w="sm" type="none"/>
                    </a:lnT>
                    <a:lnB cap="flat" cmpd="sng" w="28575">
                      <a:solidFill>
                        <a:srgbClr val="F3F3F3"/>
                      </a:solidFill>
                      <a:prstDash val="solid"/>
                      <a:round/>
                      <a:headEnd len="sm" w="sm" type="none"/>
                      <a:tailEnd len="sm" w="sm" type="none"/>
                    </a:lnB>
                  </a:tcPr>
                </a:tc>
                <a:tc>
                  <a:txBody>
                    <a:bodyPr/>
                    <a:lstStyle/>
                    <a:p>
                      <a:pPr indent="-330200" lvl="0" marL="457200" rtl="0" algn="l">
                        <a:spcBef>
                          <a:spcPts val="0"/>
                        </a:spcBef>
                        <a:spcAft>
                          <a:spcPts val="0"/>
                        </a:spcAft>
                        <a:buClr>
                          <a:srgbClr val="6AA84F"/>
                        </a:buClr>
                        <a:buSzPts val="1600"/>
                        <a:buFont typeface="Merriweather"/>
                        <a:buChar char="●"/>
                      </a:pPr>
                      <a:r>
                        <a:rPr lang="en" sz="1600">
                          <a:solidFill>
                            <a:schemeClr val="dk1"/>
                          </a:solidFill>
                          <a:latin typeface="Merriweather"/>
                          <a:ea typeface="Merriweather"/>
                          <a:cs typeface="Merriweather"/>
                          <a:sym typeface="Merriweather"/>
                        </a:rPr>
                        <a:t>when food enters the stomach .</a:t>
                      </a:r>
                      <a:endParaRPr sz="1600">
                        <a:solidFill>
                          <a:schemeClr val="dk1"/>
                        </a:solidFill>
                        <a:latin typeface="Merriweather"/>
                        <a:ea typeface="Merriweather"/>
                        <a:cs typeface="Merriweather"/>
                        <a:sym typeface="Merriweather"/>
                      </a:endParaRPr>
                    </a:p>
                    <a:p>
                      <a:pPr indent="-330200" lvl="0" marL="457200" rtl="0" algn="l">
                        <a:spcBef>
                          <a:spcPts val="0"/>
                        </a:spcBef>
                        <a:spcAft>
                          <a:spcPts val="0"/>
                        </a:spcAft>
                        <a:buClr>
                          <a:srgbClr val="6AA84F"/>
                        </a:buClr>
                        <a:buSzPts val="1600"/>
                        <a:buFont typeface="Merriweather"/>
                        <a:buChar char="●"/>
                      </a:pPr>
                      <a:r>
                        <a:rPr lang="en" sz="1600">
                          <a:solidFill>
                            <a:schemeClr val="dk1"/>
                          </a:solidFill>
                          <a:latin typeface="Merriweather"/>
                          <a:ea typeface="Merriweather"/>
                          <a:cs typeface="Merriweather"/>
                          <a:sym typeface="Merriweather"/>
                        </a:rPr>
                        <a:t>Stimulated by (</a:t>
                      </a:r>
                      <a:r>
                        <a:rPr lang="en" sz="1600">
                          <a:solidFill>
                            <a:schemeClr val="dk1"/>
                          </a:solidFill>
                          <a:highlight>
                            <a:srgbClr val="D9EAD3"/>
                          </a:highlight>
                          <a:latin typeface="Merriweather"/>
                          <a:ea typeface="Merriweather"/>
                          <a:cs typeface="Merriweather"/>
                          <a:sym typeface="Merriweather"/>
                        </a:rPr>
                        <a:t>distention</a:t>
                      </a:r>
                      <a:r>
                        <a:rPr lang="en" sz="1600">
                          <a:solidFill>
                            <a:schemeClr val="dk1"/>
                          </a:solidFill>
                          <a:latin typeface="Merriweather"/>
                          <a:ea typeface="Merriweather"/>
                          <a:cs typeface="Merriweather"/>
                          <a:sym typeface="Merriweather"/>
                        </a:rPr>
                        <a:t> , </a:t>
                      </a:r>
                      <a:r>
                        <a:rPr lang="en" sz="1600">
                          <a:solidFill>
                            <a:schemeClr val="dk1"/>
                          </a:solidFill>
                          <a:highlight>
                            <a:srgbClr val="D9EAD3"/>
                          </a:highlight>
                          <a:latin typeface="Merriweather"/>
                          <a:ea typeface="Merriweather"/>
                          <a:cs typeface="Merriweather"/>
                          <a:sym typeface="Merriweather"/>
                        </a:rPr>
                        <a:t>amino acid</a:t>
                      </a:r>
                      <a:r>
                        <a:rPr lang="en" sz="1600">
                          <a:solidFill>
                            <a:schemeClr val="dk1"/>
                          </a:solidFill>
                          <a:latin typeface="Merriweather"/>
                          <a:ea typeface="Merriweather"/>
                          <a:cs typeface="Merriweather"/>
                          <a:sym typeface="Merriweather"/>
                        </a:rPr>
                        <a:t> , </a:t>
                      </a:r>
                      <a:r>
                        <a:rPr lang="en" sz="1600">
                          <a:solidFill>
                            <a:schemeClr val="dk1"/>
                          </a:solidFill>
                          <a:highlight>
                            <a:srgbClr val="D9EAD3"/>
                          </a:highlight>
                          <a:latin typeface="Merriweather"/>
                          <a:ea typeface="Merriweather"/>
                          <a:cs typeface="Merriweather"/>
                          <a:sym typeface="Merriweather"/>
                        </a:rPr>
                        <a:t>small peptides</a:t>
                      </a:r>
                      <a:r>
                        <a:rPr lang="en" sz="1600">
                          <a:solidFill>
                            <a:schemeClr val="dk1"/>
                          </a:solidFill>
                          <a:latin typeface="Merriweather"/>
                          <a:ea typeface="Merriweather"/>
                          <a:cs typeface="Merriweather"/>
                          <a:sym typeface="Merriweather"/>
                        </a:rPr>
                        <a:t>).</a:t>
                      </a:r>
                      <a:endParaRPr/>
                    </a:p>
                  </a:txBody>
                  <a:tcPr marT="91425" marB="91425" marR="91425" marL="91425">
                    <a:lnL cap="flat" cmpd="sng" w="28575">
                      <a:solidFill>
                        <a:srgbClr val="F3F3F3"/>
                      </a:solidFill>
                      <a:prstDash val="solid"/>
                      <a:round/>
                      <a:headEnd len="sm" w="sm" type="none"/>
                      <a:tailEnd len="sm" w="sm" type="none"/>
                    </a:lnL>
                    <a:lnR cap="flat" cmpd="sng" w="28575">
                      <a:solidFill>
                        <a:srgbClr val="F3F3F3"/>
                      </a:solidFill>
                      <a:prstDash val="solid"/>
                      <a:round/>
                      <a:headEnd len="sm" w="sm" type="none"/>
                      <a:tailEnd len="sm" w="sm" type="none"/>
                    </a:lnR>
                    <a:lnT cap="flat" cmpd="sng" w="28575">
                      <a:solidFill>
                        <a:srgbClr val="F3F3F3"/>
                      </a:solidFill>
                      <a:prstDash val="solid"/>
                      <a:round/>
                      <a:headEnd len="sm" w="sm" type="none"/>
                      <a:tailEnd len="sm" w="sm" type="none"/>
                    </a:lnT>
                    <a:lnB cap="flat" cmpd="sng" w="28575">
                      <a:solidFill>
                        <a:srgbClr val="F3F3F3"/>
                      </a:solidFill>
                      <a:prstDash val="solid"/>
                      <a:round/>
                      <a:headEnd len="sm" w="sm" type="none"/>
                      <a:tailEnd len="sm" w="sm" type="none"/>
                    </a:lnB>
                  </a:tcPr>
                </a:tc>
                <a:tc>
                  <a:txBody>
                    <a:bodyPr/>
                    <a:lstStyle/>
                    <a:p>
                      <a:pPr indent="0" lvl="0" marL="0" rtl="0" algn="l">
                        <a:spcBef>
                          <a:spcPts val="0"/>
                        </a:spcBef>
                        <a:spcAft>
                          <a:spcPts val="0"/>
                        </a:spcAft>
                        <a:buNone/>
                      </a:pPr>
                      <a:r>
                        <a:rPr b="1" lang="en" sz="1200">
                          <a:highlight>
                            <a:srgbClr val="D9EAD3"/>
                          </a:highlight>
                          <a:latin typeface="Merriweather"/>
                          <a:ea typeface="Merriweather"/>
                          <a:cs typeface="Merriweather"/>
                          <a:sym typeface="Merriweather"/>
                        </a:rPr>
                        <a:t>Distention</a:t>
                      </a:r>
                      <a:r>
                        <a:rPr b="1" lang="en" sz="1200">
                          <a:latin typeface="Merriweather"/>
                          <a:ea typeface="Merriweather"/>
                          <a:cs typeface="Merriweather"/>
                          <a:sym typeface="Merriweather"/>
                        </a:rPr>
                        <a:t> of the stomach</a:t>
                      </a:r>
                      <a:r>
                        <a:rPr b="1" lang="en" sz="1200">
                          <a:solidFill>
                            <a:srgbClr val="CC4125"/>
                          </a:solidFill>
                          <a:latin typeface="Merriweather"/>
                          <a:ea typeface="Merriweather"/>
                          <a:cs typeface="Merriweather"/>
                          <a:sym typeface="Merriweather"/>
                        </a:rPr>
                        <a:t> </a:t>
                      </a:r>
                      <a:r>
                        <a:rPr lang="en" sz="1200">
                          <a:latin typeface="Merriweather"/>
                          <a:ea typeface="Merriweather"/>
                          <a:cs typeface="Merriweather"/>
                          <a:sym typeface="Merriweather"/>
                        </a:rPr>
                        <a:t>stimulates </a:t>
                      </a:r>
                      <a:r>
                        <a:rPr lang="en" sz="1200">
                          <a:highlight>
                            <a:srgbClr val="D9EAD3"/>
                          </a:highlight>
                          <a:latin typeface="Merriweather"/>
                          <a:ea typeface="Merriweather"/>
                          <a:cs typeface="Merriweather"/>
                          <a:sym typeface="Merriweather"/>
                        </a:rPr>
                        <a:t>mechanoreceptors</a:t>
                      </a:r>
                      <a:r>
                        <a:rPr lang="en" sz="1200">
                          <a:solidFill>
                            <a:srgbClr val="CC4125"/>
                          </a:solidFill>
                          <a:latin typeface="Merriweather"/>
                          <a:ea typeface="Merriweather"/>
                          <a:cs typeface="Merriweather"/>
                          <a:sym typeface="Merriweather"/>
                        </a:rPr>
                        <a:t>,</a:t>
                      </a:r>
                      <a:r>
                        <a:rPr lang="en" sz="1200">
                          <a:solidFill>
                            <a:srgbClr val="6AA84F"/>
                          </a:solidFill>
                          <a:latin typeface="Merriweather"/>
                          <a:ea typeface="Merriweather"/>
                          <a:cs typeface="Merriweather"/>
                          <a:sym typeface="Merriweather"/>
                        </a:rPr>
                        <a:t> </a:t>
                      </a:r>
                      <a:r>
                        <a:rPr lang="en" sz="1200">
                          <a:solidFill>
                            <a:schemeClr val="dk1"/>
                          </a:solidFill>
                          <a:latin typeface="Merriweather"/>
                          <a:ea typeface="Merriweather"/>
                          <a:cs typeface="Merriweather"/>
                          <a:sym typeface="Merriweather"/>
                        </a:rPr>
                        <a:t>which stimulate the parietal cells directly through short local (enteric) reflexes and by long vago-vagal reflexes. </a:t>
                      </a:r>
                      <a:endParaRPr sz="1200">
                        <a:solidFill>
                          <a:schemeClr val="dk1"/>
                        </a:solidFill>
                        <a:latin typeface="Merriweather"/>
                        <a:ea typeface="Merriweather"/>
                        <a:cs typeface="Merriweather"/>
                        <a:sym typeface="Merriweather"/>
                      </a:endParaRPr>
                    </a:p>
                    <a:p>
                      <a:pPr indent="0" lvl="0" marL="0" rtl="0" algn="l">
                        <a:spcBef>
                          <a:spcPts val="0"/>
                        </a:spcBef>
                        <a:spcAft>
                          <a:spcPts val="0"/>
                        </a:spcAft>
                        <a:buNone/>
                      </a:pPr>
                      <a:r>
                        <a:t/>
                      </a:r>
                      <a:endParaRPr sz="1200">
                        <a:solidFill>
                          <a:srgbClr val="6AA84F"/>
                        </a:solidFill>
                        <a:latin typeface="Merriweather"/>
                        <a:ea typeface="Merriweather"/>
                        <a:cs typeface="Merriweather"/>
                        <a:sym typeface="Merriweather"/>
                      </a:endParaRPr>
                    </a:p>
                    <a:p>
                      <a:pPr indent="0" lvl="0" marL="0" rtl="0" algn="l">
                        <a:spcBef>
                          <a:spcPts val="0"/>
                        </a:spcBef>
                        <a:spcAft>
                          <a:spcPts val="0"/>
                        </a:spcAft>
                        <a:buNone/>
                      </a:pPr>
                      <a:r>
                        <a:rPr b="1" lang="en" sz="1200">
                          <a:highlight>
                            <a:srgbClr val="D9EAD3"/>
                          </a:highlight>
                          <a:latin typeface="Merriweather"/>
                          <a:ea typeface="Merriweather"/>
                          <a:cs typeface="Merriweather"/>
                          <a:sym typeface="Merriweather"/>
                        </a:rPr>
                        <a:t>Digested proteins</a:t>
                      </a:r>
                      <a:r>
                        <a:rPr lang="en" sz="1200">
                          <a:latin typeface="Merriweather"/>
                          <a:ea typeface="Merriweather"/>
                          <a:cs typeface="Merriweather"/>
                          <a:sym typeface="Merriweather"/>
                        </a:rPr>
                        <a:t> in the stomach are also potent stimulators of </a:t>
                      </a:r>
                      <a:r>
                        <a:rPr b="1" lang="en" sz="1200">
                          <a:latin typeface="Merriweather"/>
                          <a:ea typeface="Merriweather"/>
                          <a:cs typeface="Merriweather"/>
                          <a:sym typeface="Merriweather"/>
                        </a:rPr>
                        <a:t>gastric acid secretion</a:t>
                      </a:r>
                      <a:r>
                        <a:rPr lang="en" sz="1200">
                          <a:latin typeface="Merriweather"/>
                          <a:ea typeface="Merriweather"/>
                          <a:cs typeface="Merriweather"/>
                          <a:sym typeface="Merriweather"/>
                        </a:rPr>
                        <a:t>,</a:t>
                      </a:r>
                      <a:r>
                        <a:rPr lang="en" sz="1200">
                          <a:solidFill>
                            <a:srgbClr val="6AA84F"/>
                          </a:solidFill>
                          <a:latin typeface="Merriweather"/>
                          <a:ea typeface="Merriweather"/>
                          <a:cs typeface="Merriweather"/>
                          <a:sym typeface="Merriweather"/>
                        </a:rPr>
                        <a:t> </a:t>
                      </a:r>
                      <a:r>
                        <a:rPr lang="en" sz="1200">
                          <a:solidFill>
                            <a:schemeClr val="dk1"/>
                          </a:solidFill>
                          <a:latin typeface="Merriweather"/>
                          <a:ea typeface="Merriweather"/>
                          <a:cs typeface="Merriweather"/>
                          <a:sym typeface="Merriweather"/>
                        </a:rPr>
                        <a:t>an effect mediated through gastrin release. </a:t>
                      </a:r>
                      <a:endParaRPr sz="1200"/>
                    </a:p>
                  </a:txBody>
                  <a:tcPr marT="91425" marB="91425" marR="91425" marL="91425">
                    <a:lnL cap="flat" cmpd="sng" w="28575">
                      <a:solidFill>
                        <a:srgbClr val="F3F3F3"/>
                      </a:solidFill>
                      <a:prstDash val="solid"/>
                      <a:round/>
                      <a:headEnd len="sm" w="sm" type="none"/>
                      <a:tailEnd len="sm" w="sm" type="none"/>
                    </a:lnL>
                    <a:lnR cap="flat" cmpd="sng" w="28575">
                      <a:solidFill>
                        <a:srgbClr val="F3F3F3"/>
                      </a:solidFill>
                      <a:prstDash val="solid"/>
                      <a:round/>
                      <a:headEnd len="sm" w="sm" type="none"/>
                      <a:tailEnd len="sm" w="sm" type="none"/>
                    </a:lnR>
                    <a:lnT cap="flat" cmpd="sng" w="28575">
                      <a:solidFill>
                        <a:srgbClr val="F3F3F3"/>
                      </a:solidFill>
                      <a:prstDash val="solid"/>
                      <a:round/>
                      <a:headEnd len="sm" w="sm" type="none"/>
                      <a:tailEnd len="sm" w="sm" type="none"/>
                    </a:lnT>
                    <a:lnB cap="flat" cmpd="sng" w="28575">
                      <a:solidFill>
                        <a:srgbClr val="F3F3F3"/>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F3F3F3"/>
                      </a:solidFill>
                      <a:prstDash val="solid"/>
                      <a:round/>
                      <a:headEnd len="sm" w="sm" type="none"/>
                      <a:tailEnd len="sm" w="sm" type="none"/>
                    </a:lnL>
                    <a:lnR cap="flat" cmpd="sng" w="28575">
                      <a:solidFill>
                        <a:srgbClr val="F3F3F3"/>
                      </a:solidFill>
                      <a:prstDash val="solid"/>
                      <a:round/>
                      <a:headEnd len="sm" w="sm" type="none"/>
                      <a:tailEnd len="sm" w="sm" type="none"/>
                    </a:lnR>
                    <a:lnT cap="flat" cmpd="sng" w="28575">
                      <a:solidFill>
                        <a:srgbClr val="F3F3F3"/>
                      </a:solidFill>
                      <a:prstDash val="solid"/>
                      <a:round/>
                      <a:headEnd len="sm" w="sm" type="none"/>
                      <a:tailEnd len="sm" w="sm" type="none"/>
                    </a:lnT>
                    <a:lnB cap="flat" cmpd="sng" w="28575">
                      <a:solidFill>
                        <a:srgbClr val="F3F3F3"/>
                      </a:solidFill>
                      <a:prstDash val="solid"/>
                      <a:round/>
                      <a:headEnd len="sm" w="sm" type="none"/>
                      <a:tailEnd len="sm" w="sm" type="none"/>
                    </a:lnB>
                  </a:tcPr>
                </a:tc>
              </a:tr>
              <a:tr h="1740725">
                <a:tc>
                  <a:txBody>
                    <a:bodyPr/>
                    <a:lstStyle/>
                    <a:p>
                      <a:pPr indent="0" lvl="0" marL="0" rtl="0" algn="ctr">
                        <a:spcBef>
                          <a:spcPts val="0"/>
                        </a:spcBef>
                        <a:spcAft>
                          <a:spcPts val="0"/>
                        </a:spcAft>
                        <a:buNone/>
                      </a:pPr>
                      <a:r>
                        <a:rPr b="1" lang="en" sz="2500">
                          <a:solidFill>
                            <a:schemeClr val="lt1"/>
                          </a:solidFill>
                          <a:latin typeface="Merriweather"/>
                          <a:ea typeface="Merriweather"/>
                          <a:cs typeface="Merriweather"/>
                          <a:sym typeface="Merriweather"/>
                        </a:rPr>
                        <a:t>intestinal phase</a:t>
                      </a:r>
                      <a:endParaRPr sz="2500"/>
                    </a:p>
                  </a:txBody>
                  <a:tcPr marT="91425" marB="91425" marR="91425" marL="91425" anchor="ctr">
                    <a:lnL cap="flat" cmpd="sng" w="28575">
                      <a:solidFill>
                        <a:srgbClr val="F3F3F3"/>
                      </a:solidFill>
                      <a:prstDash val="solid"/>
                      <a:round/>
                      <a:headEnd len="sm" w="sm" type="none"/>
                      <a:tailEnd len="sm" w="sm" type="none"/>
                    </a:lnL>
                    <a:lnR cap="flat" cmpd="sng" w="28575">
                      <a:solidFill>
                        <a:srgbClr val="F3F3F3"/>
                      </a:solidFill>
                      <a:prstDash val="solid"/>
                      <a:round/>
                      <a:headEnd len="sm" w="sm" type="none"/>
                      <a:tailEnd len="sm" w="sm" type="none"/>
                    </a:lnR>
                    <a:lnT cap="flat" cmpd="sng" w="28575">
                      <a:solidFill>
                        <a:srgbClr val="F3F3F3"/>
                      </a:solidFill>
                      <a:prstDash val="solid"/>
                      <a:round/>
                      <a:headEnd len="sm" w="sm" type="none"/>
                      <a:tailEnd len="sm" w="sm" type="none"/>
                    </a:lnT>
                    <a:lnB cap="flat" cmpd="sng" w="28575">
                      <a:solidFill>
                        <a:srgbClr val="F3F3F3"/>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en" sz="2400">
                          <a:solidFill>
                            <a:schemeClr val="dk1"/>
                          </a:solidFill>
                          <a:highlight>
                            <a:srgbClr val="D9EAD3"/>
                          </a:highlight>
                          <a:latin typeface="Merriweather"/>
                          <a:ea typeface="Merriweather"/>
                          <a:cs typeface="Merriweather"/>
                          <a:sym typeface="Merriweather"/>
                        </a:rPr>
                        <a:t>10%</a:t>
                      </a:r>
                      <a:endParaRPr sz="2400"/>
                    </a:p>
                  </a:txBody>
                  <a:tcPr marT="91425" marB="91425" marR="91425" marL="91425" anchor="ctr">
                    <a:lnL cap="flat" cmpd="sng" w="28575">
                      <a:solidFill>
                        <a:srgbClr val="F3F3F3"/>
                      </a:solidFill>
                      <a:prstDash val="solid"/>
                      <a:round/>
                      <a:headEnd len="sm" w="sm" type="none"/>
                      <a:tailEnd len="sm" w="sm" type="none"/>
                    </a:lnL>
                    <a:lnR cap="flat" cmpd="sng" w="28575">
                      <a:solidFill>
                        <a:srgbClr val="F3F3F3"/>
                      </a:solidFill>
                      <a:prstDash val="solid"/>
                      <a:round/>
                      <a:headEnd len="sm" w="sm" type="none"/>
                      <a:tailEnd len="sm" w="sm" type="none"/>
                    </a:lnR>
                    <a:lnT cap="flat" cmpd="sng" w="28575">
                      <a:solidFill>
                        <a:srgbClr val="F3F3F3"/>
                      </a:solidFill>
                      <a:prstDash val="solid"/>
                      <a:round/>
                      <a:headEnd len="sm" w="sm" type="none"/>
                      <a:tailEnd len="sm" w="sm" type="none"/>
                    </a:lnT>
                    <a:lnB cap="flat" cmpd="sng" w="28575">
                      <a:solidFill>
                        <a:srgbClr val="F3F3F3"/>
                      </a:solidFill>
                      <a:prstDash val="solid"/>
                      <a:round/>
                      <a:headEnd len="sm" w="sm" type="none"/>
                      <a:tailEnd len="sm" w="sm" type="none"/>
                    </a:lnB>
                  </a:tcPr>
                </a:tc>
                <a:tc>
                  <a:txBody>
                    <a:bodyPr/>
                    <a:lstStyle/>
                    <a:p>
                      <a:pPr indent="-330200" lvl="0" marL="457200" rtl="0" algn="l">
                        <a:spcBef>
                          <a:spcPts val="0"/>
                        </a:spcBef>
                        <a:spcAft>
                          <a:spcPts val="0"/>
                        </a:spcAft>
                        <a:buClr>
                          <a:schemeClr val="dk1"/>
                        </a:buClr>
                        <a:buSzPts val="1600"/>
                        <a:buFont typeface="Merriweather"/>
                        <a:buChar char="●"/>
                      </a:pPr>
                      <a:r>
                        <a:rPr lang="en" sz="1600">
                          <a:solidFill>
                            <a:schemeClr val="dk1"/>
                          </a:solidFill>
                          <a:latin typeface="Merriweather"/>
                          <a:ea typeface="Merriweather"/>
                          <a:cs typeface="Merriweather"/>
                          <a:sym typeface="Merriweather"/>
                        </a:rPr>
                        <a:t>when chyme enters duodenum.</a:t>
                      </a:r>
                      <a:endParaRPr sz="1600">
                        <a:solidFill>
                          <a:schemeClr val="dk1"/>
                        </a:solidFill>
                        <a:latin typeface="Merriweather"/>
                        <a:ea typeface="Merriweather"/>
                        <a:cs typeface="Merriweather"/>
                        <a:sym typeface="Merriweather"/>
                      </a:endParaRPr>
                    </a:p>
                    <a:p>
                      <a:pPr indent="-330200" lvl="0" marL="457200" rtl="0" algn="l">
                        <a:spcBef>
                          <a:spcPts val="0"/>
                        </a:spcBef>
                        <a:spcAft>
                          <a:spcPts val="0"/>
                        </a:spcAft>
                        <a:buClr>
                          <a:schemeClr val="dk1"/>
                        </a:buClr>
                        <a:buSzPts val="1600"/>
                        <a:buFont typeface="Merriweather"/>
                        <a:buChar char="●"/>
                      </a:pPr>
                      <a:r>
                        <a:rPr lang="en" sz="1600">
                          <a:solidFill>
                            <a:schemeClr val="dk1"/>
                          </a:solidFill>
                          <a:latin typeface="Merriweather"/>
                          <a:ea typeface="Merriweather"/>
                          <a:cs typeface="Merriweather"/>
                          <a:sym typeface="Merriweather"/>
                        </a:rPr>
                        <a:t>Stimulated by (</a:t>
                      </a:r>
                      <a:r>
                        <a:rPr lang="en" sz="1600">
                          <a:solidFill>
                            <a:schemeClr val="dk1"/>
                          </a:solidFill>
                          <a:highlight>
                            <a:srgbClr val="D9EAD3"/>
                          </a:highlight>
                          <a:latin typeface="Merriweather"/>
                          <a:ea typeface="Merriweather"/>
                          <a:cs typeface="Merriweather"/>
                          <a:sym typeface="Merriweather"/>
                        </a:rPr>
                        <a:t>protein digestion products in the duodenum</a:t>
                      </a:r>
                      <a:r>
                        <a:rPr lang="en" sz="1600">
                          <a:solidFill>
                            <a:schemeClr val="dk1"/>
                          </a:solidFill>
                          <a:latin typeface="Merriweather"/>
                          <a:ea typeface="Merriweather"/>
                          <a:cs typeface="Merriweather"/>
                          <a:sym typeface="Merriweather"/>
                        </a:rPr>
                        <a:t>).</a:t>
                      </a:r>
                      <a:endParaRPr/>
                    </a:p>
                  </a:txBody>
                  <a:tcPr marT="91425" marB="91425" marR="91425" marL="91425">
                    <a:lnL cap="flat" cmpd="sng" w="28575">
                      <a:solidFill>
                        <a:srgbClr val="F3F3F3"/>
                      </a:solidFill>
                      <a:prstDash val="solid"/>
                      <a:round/>
                      <a:headEnd len="sm" w="sm" type="none"/>
                      <a:tailEnd len="sm" w="sm" type="none"/>
                    </a:lnL>
                    <a:lnR cap="flat" cmpd="sng" w="28575">
                      <a:solidFill>
                        <a:srgbClr val="F3F3F3"/>
                      </a:solidFill>
                      <a:prstDash val="solid"/>
                      <a:round/>
                      <a:headEnd len="sm" w="sm" type="none"/>
                      <a:tailEnd len="sm" w="sm" type="none"/>
                    </a:lnR>
                    <a:lnT cap="flat" cmpd="sng" w="28575">
                      <a:solidFill>
                        <a:srgbClr val="F3F3F3"/>
                      </a:solidFill>
                      <a:prstDash val="solid"/>
                      <a:round/>
                      <a:headEnd len="sm" w="sm" type="none"/>
                      <a:tailEnd len="sm" w="sm" type="none"/>
                    </a:lnT>
                    <a:lnB cap="flat" cmpd="sng" w="28575">
                      <a:solidFill>
                        <a:srgbClr val="F3F3F3"/>
                      </a:solidFill>
                      <a:prstDash val="solid"/>
                      <a:round/>
                      <a:headEnd len="sm" w="sm" type="none"/>
                      <a:tailEnd len="sm" w="sm" type="none"/>
                    </a:lnB>
                  </a:tcPr>
                </a:tc>
                <a:tc>
                  <a:txBody>
                    <a:bodyPr/>
                    <a:lstStyle/>
                    <a:p>
                      <a:pPr indent="0" lvl="0" marL="0" rtl="0" algn="l">
                        <a:spcBef>
                          <a:spcPts val="0"/>
                        </a:spcBef>
                        <a:spcAft>
                          <a:spcPts val="0"/>
                        </a:spcAft>
                        <a:buNone/>
                      </a:pPr>
                      <a:r>
                        <a:rPr b="1" lang="en" sz="1200">
                          <a:solidFill>
                            <a:srgbClr val="274E13"/>
                          </a:solidFill>
                          <a:highlight>
                            <a:srgbClr val="D9EAD3"/>
                          </a:highlight>
                          <a:latin typeface="Merriweather"/>
                          <a:ea typeface="Merriweather"/>
                          <a:cs typeface="Merriweather"/>
                          <a:sym typeface="Merriweather"/>
                        </a:rPr>
                        <a:t>Inhibitory hormones (</a:t>
                      </a:r>
                      <a:r>
                        <a:rPr b="1" lang="en" sz="1200" u="sng">
                          <a:solidFill>
                            <a:srgbClr val="274E13"/>
                          </a:solidFill>
                          <a:highlight>
                            <a:srgbClr val="D9EAD3"/>
                          </a:highlight>
                          <a:latin typeface="Merriweather"/>
                          <a:ea typeface="Merriweather"/>
                          <a:cs typeface="Merriweather"/>
                          <a:sym typeface="Merriweather"/>
                        </a:rPr>
                        <a:t>Enterogastrones</a:t>
                      </a:r>
                      <a:r>
                        <a:rPr b="1" lang="en" sz="1200">
                          <a:solidFill>
                            <a:srgbClr val="274E13"/>
                          </a:solidFill>
                          <a:highlight>
                            <a:srgbClr val="D9EAD3"/>
                          </a:highlight>
                          <a:latin typeface="Merriweather"/>
                          <a:ea typeface="Merriweather"/>
                          <a:cs typeface="Merriweather"/>
                          <a:sym typeface="Merriweather"/>
                        </a:rPr>
                        <a:t>):</a:t>
                      </a:r>
                      <a:endParaRPr b="1" sz="1200">
                        <a:solidFill>
                          <a:srgbClr val="274E13"/>
                        </a:solidFill>
                        <a:highlight>
                          <a:srgbClr val="D9EAD3"/>
                        </a:highlight>
                        <a:latin typeface="Merriweather"/>
                        <a:ea typeface="Merriweather"/>
                        <a:cs typeface="Merriweather"/>
                        <a:sym typeface="Merriweather"/>
                      </a:endParaRPr>
                    </a:p>
                    <a:p>
                      <a:pPr indent="0" lvl="0" marL="0" rtl="0" algn="l">
                        <a:spcBef>
                          <a:spcPts val="720"/>
                        </a:spcBef>
                        <a:spcAft>
                          <a:spcPts val="0"/>
                        </a:spcAft>
                        <a:buNone/>
                      </a:pPr>
                      <a:r>
                        <a:rPr b="1" lang="en" sz="1200">
                          <a:highlight>
                            <a:srgbClr val="D9EAD3"/>
                          </a:highlight>
                          <a:latin typeface="Merriweather"/>
                          <a:ea typeface="Merriweather"/>
                          <a:cs typeface="Merriweather"/>
                          <a:sym typeface="Merriweather"/>
                        </a:rPr>
                        <a:t>Somatostatin</a:t>
                      </a:r>
                      <a:r>
                        <a:rPr b="1" lang="en" sz="1200">
                          <a:solidFill>
                            <a:srgbClr val="6AA84F"/>
                          </a:solidFill>
                          <a:latin typeface="Merriweather"/>
                          <a:ea typeface="Merriweather"/>
                          <a:cs typeface="Merriweather"/>
                          <a:sym typeface="Merriweather"/>
                        </a:rPr>
                        <a:t> (D-cells) in antrum.</a:t>
                      </a:r>
                      <a:endParaRPr sz="1200">
                        <a:solidFill>
                          <a:srgbClr val="6AA84F"/>
                        </a:solidFill>
                        <a:latin typeface="Merriweather"/>
                        <a:ea typeface="Merriweather"/>
                        <a:cs typeface="Merriweather"/>
                        <a:sym typeface="Merriweather"/>
                      </a:endParaRPr>
                    </a:p>
                    <a:p>
                      <a:pPr indent="0" lvl="0" marL="0" rtl="0" algn="l">
                        <a:spcBef>
                          <a:spcPts val="720"/>
                        </a:spcBef>
                        <a:spcAft>
                          <a:spcPts val="0"/>
                        </a:spcAft>
                        <a:buNone/>
                      </a:pPr>
                      <a:r>
                        <a:rPr b="1" lang="en" sz="1200">
                          <a:highlight>
                            <a:srgbClr val="D9EAD3"/>
                          </a:highlight>
                          <a:latin typeface="Merriweather"/>
                          <a:ea typeface="Merriweather"/>
                          <a:cs typeface="Merriweather"/>
                          <a:sym typeface="Merriweather"/>
                        </a:rPr>
                        <a:t>Secretin</a:t>
                      </a:r>
                      <a:r>
                        <a:rPr b="1" lang="en" sz="1200">
                          <a:solidFill>
                            <a:srgbClr val="6AA84F"/>
                          </a:solidFill>
                          <a:latin typeface="Merriweather"/>
                          <a:ea typeface="Merriweather"/>
                          <a:cs typeface="Merriweather"/>
                          <a:sym typeface="Merriweather"/>
                        </a:rPr>
                        <a:t> (S-cells) in duodenum.</a:t>
                      </a:r>
                      <a:endParaRPr sz="1200">
                        <a:solidFill>
                          <a:srgbClr val="6AA84F"/>
                        </a:solidFill>
                        <a:latin typeface="Merriweather"/>
                        <a:ea typeface="Merriweather"/>
                        <a:cs typeface="Merriweather"/>
                        <a:sym typeface="Merriweather"/>
                      </a:endParaRPr>
                    </a:p>
                    <a:p>
                      <a:pPr indent="0" lvl="0" marL="0" rtl="0" algn="l">
                        <a:spcBef>
                          <a:spcPts val="720"/>
                        </a:spcBef>
                        <a:spcAft>
                          <a:spcPts val="0"/>
                        </a:spcAft>
                        <a:buNone/>
                      </a:pPr>
                      <a:r>
                        <a:rPr b="1" lang="en" sz="1200">
                          <a:highlight>
                            <a:srgbClr val="D9EAD3"/>
                          </a:highlight>
                          <a:latin typeface="Merriweather"/>
                          <a:ea typeface="Merriweather"/>
                          <a:cs typeface="Merriweather"/>
                          <a:sym typeface="Merriweather"/>
                        </a:rPr>
                        <a:t>Glucose-dependent insulinotropic peptide</a:t>
                      </a:r>
                      <a:r>
                        <a:rPr b="1" lang="en" sz="1200">
                          <a:solidFill>
                            <a:srgbClr val="6AA84F"/>
                          </a:solidFill>
                          <a:latin typeface="Merriweather"/>
                          <a:ea typeface="Merriweather"/>
                          <a:cs typeface="Merriweather"/>
                          <a:sym typeface="Merriweather"/>
                        </a:rPr>
                        <a:t> (GIP) (K-cells) in duodenum.</a:t>
                      </a:r>
                      <a:endParaRPr sz="1200">
                        <a:solidFill>
                          <a:srgbClr val="6AA84F"/>
                        </a:solidFill>
                        <a:latin typeface="Merriweather"/>
                        <a:ea typeface="Merriweather"/>
                        <a:cs typeface="Merriweather"/>
                        <a:sym typeface="Merriweather"/>
                      </a:endParaRPr>
                    </a:p>
                    <a:p>
                      <a:pPr indent="0" lvl="0" marL="0" rtl="0" algn="l">
                        <a:spcBef>
                          <a:spcPts val="0"/>
                        </a:spcBef>
                        <a:spcAft>
                          <a:spcPts val="0"/>
                        </a:spcAft>
                        <a:buNone/>
                      </a:pPr>
                      <a:r>
                        <a:t/>
                      </a:r>
                      <a:endParaRPr/>
                    </a:p>
                  </a:txBody>
                  <a:tcPr marT="91425" marB="91425" marR="91425" marL="91425">
                    <a:lnL cap="flat" cmpd="sng" w="28575">
                      <a:solidFill>
                        <a:srgbClr val="F3F3F3"/>
                      </a:solidFill>
                      <a:prstDash val="solid"/>
                      <a:round/>
                      <a:headEnd len="sm" w="sm" type="none"/>
                      <a:tailEnd len="sm" w="sm" type="none"/>
                    </a:lnL>
                    <a:lnR cap="flat" cmpd="sng" w="28575">
                      <a:solidFill>
                        <a:srgbClr val="F3F3F3"/>
                      </a:solidFill>
                      <a:prstDash val="solid"/>
                      <a:round/>
                      <a:headEnd len="sm" w="sm" type="none"/>
                      <a:tailEnd len="sm" w="sm" type="none"/>
                    </a:lnR>
                    <a:lnT cap="flat" cmpd="sng" w="28575">
                      <a:solidFill>
                        <a:srgbClr val="F3F3F3"/>
                      </a:solidFill>
                      <a:prstDash val="solid"/>
                      <a:round/>
                      <a:headEnd len="sm" w="sm" type="none"/>
                      <a:tailEnd len="sm" w="sm" type="none"/>
                    </a:lnT>
                    <a:lnB cap="flat" cmpd="sng" w="28575">
                      <a:solidFill>
                        <a:srgbClr val="F3F3F3"/>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F3F3F3"/>
                      </a:solidFill>
                      <a:prstDash val="solid"/>
                      <a:round/>
                      <a:headEnd len="sm" w="sm" type="none"/>
                      <a:tailEnd len="sm" w="sm" type="none"/>
                    </a:lnL>
                    <a:lnR cap="flat" cmpd="sng" w="28575">
                      <a:solidFill>
                        <a:srgbClr val="F3F3F3"/>
                      </a:solidFill>
                      <a:prstDash val="solid"/>
                      <a:round/>
                      <a:headEnd len="sm" w="sm" type="none"/>
                      <a:tailEnd len="sm" w="sm" type="none"/>
                    </a:lnR>
                    <a:lnT cap="flat" cmpd="sng" w="28575">
                      <a:solidFill>
                        <a:srgbClr val="F3F3F3"/>
                      </a:solidFill>
                      <a:prstDash val="solid"/>
                      <a:round/>
                      <a:headEnd len="sm" w="sm" type="none"/>
                      <a:tailEnd len="sm" w="sm" type="none"/>
                    </a:lnT>
                    <a:lnB cap="flat" cmpd="sng" w="28575">
                      <a:solidFill>
                        <a:srgbClr val="F3F3F3"/>
                      </a:solidFill>
                      <a:prstDash val="solid"/>
                      <a:round/>
                      <a:headEnd len="sm" w="sm" type="none"/>
                      <a:tailEnd len="sm" w="sm" type="none"/>
                    </a:lnB>
                  </a:tcPr>
                </a:tc>
              </a:tr>
            </a:tbl>
          </a:graphicData>
        </a:graphic>
      </p:graphicFrame>
      <p:pic>
        <p:nvPicPr>
          <p:cNvPr id="440" name="Google Shape;440;p23"/>
          <p:cNvPicPr preferRelativeResize="0"/>
          <p:nvPr/>
        </p:nvPicPr>
        <p:blipFill rotWithShape="1">
          <a:blip r:embed="rId3">
            <a:alphaModFix/>
          </a:blip>
          <a:srcRect b="6692" l="9713" r="9810" t="5703"/>
          <a:stretch/>
        </p:blipFill>
        <p:spPr>
          <a:xfrm>
            <a:off x="10929075" y="12309575"/>
            <a:ext cx="2375400" cy="1941031"/>
          </a:xfrm>
          <a:prstGeom prst="rect">
            <a:avLst/>
          </a:prstGeom>
          <a:noFill/>
          <a:ln cap="flat" cmpd="sng" w="9525">
            <a:solidFill>
              <a:srgbClr val="000000"/>
            </a:solidFill>
            <a:prstDash val="solid"/>
            <a:round/>
            <a:headEnd len="sm" w="sm" type="none"/>
            <a:tailEnd len="sm" w="sm" type="none"/>
          </a:ln>
        </p:spPr>
      </p:pic>
      <p:pic>
        <p:nvPicPr>
          <p:cNvPr id="441" name="Google Shape;441;p23"/>
          <p:cNvPicPr preferRelativeResize="0"/>
          <p:nvPr/>
        </p:nvPicPr>
        <p:blipFill rotWithShape="1">
          <a:blip r:embed="rId4">
            <a:alphaModFix/>
          </a:blip>
          <a:srcRect b="11685" l="3442" r="4764" t="8550"/>
          <a:stretch/>
        </p:blipFill>
        <p:spPr>
          <a:xfrm>
            <a:off x="10874775" y="14980425"/>
            <a:ext cx="2453100" cy="1701300"/>
          </a:xfrm>
          <a:prstGeom prst="rect">
            <a:avLst/>
          </a:prstGeom>
          <a:noFill/>
          <a:ln cap="flat" cmpd="sng" w="9525">
            <a:solidFill>
              <a:srgbClr val="000000"/>
            </a:solidFill>
            <a:prstDash val="solid"/>
            <a:round/>
            <a:headEnd len="sm" w="sm" type="none"/>
            <a:tailEnd len="sm" w="sm" type="none"/>
          </a:ln>
        </p:spPr>
      </p:pic>
      <p:pic>
        <p:nvPicPr>
          <p:cNvPr id="442" name="Google Shape;442;p23"/>
          <p:cNvPicPr preferRelativeResize="0"/>
          <p:nvPr/>
        </p:nvPicPr>
        <p:blipFill rotWithShape="1">
          <a:blip r:embed="rId5">
            <a:alphaModFix/>
          </a:blip>
          <a:srcRect b="8482" l="5709" r="7121" t="7779"/>
          <a:stretch/>
        </p:blipFill>
        <p:spPr>
          <a:xfrm>
            <a:off x="10929075" y="17130575"/>
            <a:ext cx="2453100" cy="1772700"/>
          </a:xfrm>
          <a:prstGeom prst="rect">
            <a:avLst/>
          </a:prstGeom>
          <a:noFill/>
          <a:ln cap="flat" cmpd="sng" w="9525">
            <a:solidFill>
              <a:srgbClr val="000000"/>
            </a:solidFill>
            <a:prstDash val="solid"/>
            <a:round/>
            <a:headEnd len="sm" w="sm" type="none"/>
            <a:tailEnd len="sm" w="sm" type="none"/>
          </a:ln>
        </p:spPr>
      </p:pic>
      <p:cxnSp>
        <p:nvCxnSpPr>
          <p:cNvPr id="443" name="Google Shape;443;p23"/>
          <p:cNvCxnSpPr/>
          <p:nvPr/>
        </p:nvCxnSpPr>
        <p:spPr>
          <a:xfrm flipH="1">
            <a:off x="569325" y="1546125"/>
            <a:ext cx="25200" cy="4737000"/>
          </a:xfrm>
          <a:prstGeom prst="straightConnector1">
            <a:avLst/>
          </a:prstGeom>
          <a:noFill/>
          <a:ln cap="flat" cmpd="sng" w="28575">
            <a:solidFill>
              <a:srgbClr val="D9D9D9"/>
            </a:solidFill>
            <a:prstDash val="dashDot"/>
            <a:round/>
            <a:headEnd len="med" w="med" type="none"/>
            <a:tailEnd len="med" w="med" type="oval"/>
          </a:ln>
        </p:spPr>
      </p:cxnSp>
      <p:grpSp>
        <p:nvGrpSpPr>
          <p:cNvPr id="444" name="Google Shape;444;p23"/>
          <p:cNvGrpSpPr/>
          <p:nvPr/>
        </p:nvGrpSpPr>
        <p:grpSpPr>
          <a:xfrm>
            <a:off x="288821" y="1405394"/>
            <a:ext cx="542857" cy="690979"/>
            <a:chOff x="2391948" y="1635646"/>
            <a:chExt cx="805546" cy="1584088"/>
          </a:xfrm>
        </p:grpSpPr>
        <p:sp>
          <p:nvSpPr>
            <p:cNvPr id="445" name="Google Shape;445;p23"/>
            <p:cNvSpPr/>
            <p:nvPr/>
          </p:nvSpPr>
          <p:spPr>
            <a:xfrm>
              <a:off x="2391994" y="1635646"/>
              <a:ext cx="805500" cy="792000"/>
            </a:xfrm>
            <a:prstGeom prst="rect">
              <a:avLst/>
            </a:prstGeom>
            <a:solidFill>
              <a:srgbClr val="D9EA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3000" u="none" cap="none" strike="noStrike">
                <a:solidFill>
                  <a:srgbClr val="FFFFFF"/>
                </a:solidFill>
                <a:latin typeface="Merriweather"/>
                <a:ea typeface="Merriweather"/>
                <a:cs typeface="Merriweather"/>
                <a:sym typeface="Merriweather"/>
              </a:endParaRPr>
            </a:p>
          </p:txBody>
        </p:sp>
        <p:sp>
          <p:nvSpPr>
            <p:cNvPr id="446" name="Google Shape;446;p23"/>
            <p:cNvSpPr/>
            <p:nvPr/>
          </p:nvSpPr>
          <p:spPr>
            <a:xfrm rot="10800000">
              <a:off x="2391948" y="2427734"/>
              <a:ext cx="805500" cy="792000"/>
            </a:xfrm>
            <a:prstGeom prst="triangle">
              <a:avLst>
                <a:gd fmla="val 0" name="adj"/>
              </a:avLst>
            </a:prstGeom>
            <a:solidFill>
              <a:srgbClr val="D9EA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3000" u="none" cap="none" strike="noStrike">
                <a:solidFill>
                  <a:srgbClr val="FFFFFF"/>
                </a:solidFill>
                <a:latin typeface="Merriweather"/>
                <a:ea typeface="Merriweather"/>
                <a:cs typeface="Merriweather"/>
                <a:sym typeface="Merriweather"/>
              </a:endParaRPr>
            </a:p>
          </p:txBody>
        </p:sp>
      </p:grpSp>
      <p:sp>
        <p:nvSpPr>
          <p:cNvPr id="447" name="Google Shape;447;p23"/>
          <p:cNvSpPr txBox="1"/>
          <p:nvPr/>
        </p:nvSpPr>
        <p:spPr>
          <a:xfrm>
            <a:off x="304122" y="1465525"/>
            <a:ext cx="549600" cy="2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swald"/>
                <a:ea typeface="Oswald"/>
                <a:cs typeface="Oswald"/>
                <a:sym typeface="Oswald"/>
              </a:rPr>
              <a:t>4</a:t>
            </a:r>
            <a:endParaRPr b="1" sz="2000">
              <a:solidFill>
                <a:srgbClr val="FFFFFF"/>
              </a:solidFill>
              <a:latin typeface="Oswald"/>
              <a:ea typeface="Oswald"/>
              <a:cs typeface="Oswald"/>
              <a:sym typeface="Oswald"/>
            </a:endParaRPr>
          </a:p>
        </p:txBody>
      </p:sp>
      <p:grpSp>
        <p:nvGrpSpPr>
          <p:cNvPr id="448" name="Google Shape;448;p23"/>
          <p:cNvGrpSpPr/>
          <p:nvPr/>
        </p:nvGrpSpPr>
        <p:grpSpPr>
          <a:xfrm>
            <a:off x="358221" y="3587994"/>
            <a:ext cx="542857" cy="690979"/>
            <a:chOff x="2391948" y="1635646"/>
            <a:chExt cx="805546" cy="1584088"/>
          </a:xfrm>
        </p:grpSpPr>
        <p:sp>
          <p:nvSpPr>
            <p:cNvPr id="449" name="Google Shape;449;p23"/>
            <p:cNvSpPr/>
            <p:nvPr/>
          </p:nvSpPr>
          <p:spPr>
            <a:xfrm>
              <a:off x="2391994" y="1635646"/>
              <a:ext cx="805500" cy="792000"/>
            </a:xfrm>
            <a:prstGeom prst="rect">
              <a:avLst/>
            </a:prstGeom>
            <a:solidFill>
              <a:srgbClr val="D9EA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3000" u="none" cap="none" strike="noStrike">
                <a:solidFill>
                  <a:srgbClr val="FFFFFF"/>
                </a:solidFill>
                <a:latin typeface="Merriweather"/>
                <a:ea typeface="Merriweather"/>
                <a:cs typeface="Merriweather"/>
                <a:sym typeface="Merriweather"/>
              </a:endParaRPr>
            </a:p>
          </p:txBody>
        </p:sp>
        <p:sp>
          <p:nvSpPr>
            <p:cNvPr id="450" name="Google Shape;450;p23"/>
            <p:cNvSpPr/>
            <p:nvPr/>
          </p:nvSpPr>
          <p:spPr>
            <a:xfrm rot="10800000">
              <a:off x="2391948" y="2427734"/>
              <a:ext cx="805500" cy="792000"/>
            </a:xfrm>
            <a:prstGeom prst="triangle">
              <a:avLst>
                <a:gd fmla="val 0" name="adj"/>
              </a:avLst>
            </a:prstGeom>
            <a:solidFill>
              <a:srgbClr val="D9EA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3000" u="none" cap="none" strike="noStrike">
                <a:solidFill>
                  <a:srgbClr val="FFFFFF"/>
                </a:solidFill>
                <a:latin typeface="Merriweather"/>
                <a:ea typeface="Merriweather"/>
                <a:cs typeface="Merriweather"/>
                <a:sym typeface="Merriweather"/>
              </a:endParaRPr>
            </a:p>
          </p:txBody>
        </p:sp>
      </p:grpSp>
      <p:sp>
        <p:nvSpPr>
          <p:cNvPr id="451" name="Google Shape;451;p23"/>
          <p:cNvSpPr txBox="1"/>
          <p:nvPr/>
        </p:nvSpPr>
        <p:spPr>
          <a:xfrm>
            <a:off x="373522" y="3648125"/>
            <a:ext cx="549600" cy="2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swald"/>
                <a:ea typeface="Oswald"/>
                <a:cs typeface="Oswald"/>
                <a:sym typeface="Oswald"/>
              </a:rPr>
              <a:t>5</a:t>
            </a:r>
            <a:endParaRPr b="1" sz="2000">
              <a:solidFill>
                <a:srgbClr val="FFFFFF"/>
              </a:solidFill>
              <a:latin typeface="Oswald"/>
              <a:ea typeface="Oswald"/>
              <a:cs typeface="Oswald"/>
              <a:sym typeface="Oswald"/>
            </a:endParaRPr>
          </a:p>
        </p:txBody>
      </p:sp>
      <p:grpSp>
        <p:nvGrpSpPr>
          <p:cNvPr id="452" name="Google Shape;452;p23"/>
          <p:cNvGrpSpPr/>
          <p:nvPr/>
        </p:nvGrpSpPr>
        <p:grpSpPr>
          <a:xfrm>
            <a:off x="277796" y="5451144"/>
            <a:ext cx="542857" cy="690979"/>
            <a:chOff x="2391948" y="1111574"/>
            <a:chExt cx="805546" cy="1584088"/>
          </a:xfrm>
        </p:grpSpPr>
        <p:sp>
          <p:nvSpPr>
            <p:cNvPr id="453" name="Google Shape;453;p23"/>
            <p:cNvSpPr/>
            <p:nvPr/>
          </p:nvSpPr>
          <p:spPr>
            <a:xfrm>
              <a:off x="2391994" y="1111574"/>
              <a:ext cx="805500" cy="792000"/>
            </a:xfrm>
            <a:prstGeom prst="rect">
              <a:avLst/>
            </a:prstGeom>
            <a:solidFill>
              <a:srgbClr val="D9EA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3000" u="none" cap="none" strike="noStrike">
                <a:solidFill>
                  <a:srgbClr val="FFFFFF"/>
                </a:solidFill>
                <a:latin typeface="Merriweather"/>
                <a:ea typeface="Merriweather"/>
                <a:cs typeface="Merriweather"/>
                <a:sym typeface="Merriweather"/>
              </a:endParaRPr>
            </a:p>
          </p:txBody>
        </p:sp>
        <p:sp>
          <p:nvSpPr>
            <p:cNvPr id="454" name="Google Shape;454;p23"/>
            <p:cNvSpPr/>
            <p:nvPr/>
          </p:nvSpPr>
          <p:spPr>
            <a:xfrm rot="10800000">
              <a:off x="2391948" y="1903662"/>
              <a:ext cx="805500" cy="792000"/>
            </a:xfrm>
            <a:prstGeom prst="triangle">
              <a:avLst>
                <a:gd fmla="val 0" name="adj"/>
              </a:avLst>
            </a:prstGeom>
            <a:solidFill>
              <a:srgbClr val="D9EA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3000" u="none" cap="none" strike="noStrike">
                <a:solidFill>
                  <a:srgbClr val="FFFFFF"/>
                </a:solidFill>
                <a:latin typeface="Merriweather"/>
                <a:ea typeface="Merriweather"/>
                <a:cs typeface="Merriweather"/>
                <a:sym typeface="Merriweather"/>
              </a:endParaRPr>
            </a:p>
          </p:txBody>
        </p:sp>
      </p:grpSp>
      <p:sp>
        <p:nvSpPr>
          <p:cNvPr id="455" name="Google Shape;455;p23"/>
          <p:cNvSpPr txBox="1"/>
          <p:nvPr/>
        </p:nvSpPr>
        <p:spPr>
          <a:xfrm>
            <a:off x="293097" y="5435075"/>
            <a:ext cx="549600" cy="2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swald"/>
                <a:ea typeface="Oswald"/>
                <a:cs typeface="Oswald"/>
                <a:sym typeface="Oswald"/>
              </a:rPr>
              <a:t>6</a:t>
            </a:r>
            <a:endParaRPr b="1" sz="2000">
              <a:solidFill>
                <a:srgbClr val="FFFFFF"/>
              </a:solidFill>
              <a:latin typeface="Oswald"/>
              <a:ea typeface="Oswald"/>
              <a:cs typeface="Oswald"/>
              <a:sym typeface="Oswald"/>
            </a:endParaRPr>
          </a:p>
          <a:p>
            <a:pPr indent="0" lvl="0" marL="0" rtl="0" algn="l">
              <a:spcBef>
                <a:spcPts val="0"/>
              </a:spcBef>
              <a:spcAft>
                <a:spcPts val="0"/>
              </a:spcAft>
              <a:buNone/>
            </a:pPr>
            <a:r>
              <a:t/>
            </a:r>
            <a:endParaRPr b="1" sz="2000">
              <a:solidFill>
                <a:srgbClr val="FFFFFF"/>
              </a:solidFill>
              <a:latin typeface="Oswald"/>
              <a:ea typeface="Oswald"/>
              <a:cs typeface="Oswald"/>
              <a:sym typeface="Oswald"/>
            </a:endParaRPr>
          </a:p>
        </p:txBody>
      </p:sp>
      <p:sp>
        <p:nvSpPr>
          <p:cNvPr id="456" name="Google Shape;456;p23"/>
          <p:cNvSpPr txBox="1"/>
          <p:nvPr/>
        </p:nvSpPr>
        <p:spPr>
          <a:xfrm>
            <a:off x="747549" y="1229550"/>
            <a:ext cx="4121100" cy="6996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Clr>
                <a:srgbClr val="000000"/>
              </a:buClr>
              <a:buSzPts val="1100"/>
              <a:buFont typeface="Arial"/>
              <a:buNone/>
            </a:pPr>
            <a:r>
              <a:rPr lang="en" sz="3000">
                <a:highlight>
                  <a:srgbClr val="D9EAD3"/>
                </a:highlight>
                <a:latin typeface="Oswald"/>
                <a:ea typeface="Oswald"/>
                <a:cs typeface="Oswald"/>
                <a:sym typeface="Oswald"/>
              </a:rPr>
              <a:t>Hunger Contraction:</a:t>
            </a:r>
            <a:endParaRPr sz="3000">
              <a:highlight>
                <a:srgbClr val="D9EAD3"/>
              </a:highlight>
              <a:latin typeface="Oswald"/>
              <a:ea typeface="Oswald"/>
              <a:cs typeface="Oswald"/>
              <a:sym typeface="Oswald"/>
            </a:endParaRPr>
          </a:p>
        </p:txBody>
      </p:sp>
      <p:sp>
        <p:nvSpPr>
          <p:cNvPr id="457" name="Google Shape;457;p23"/>
          <p:cNvSpPr txBox="1"/>
          <p:nvPr/>
        </p:nvSpPr>
        <p:spPr>
          <a:xfrm>
            <a:off x="1036050" y="2052350"/>
            <a:ext cx="12671700" cy="13101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B6D7A8"/>
              </a:buClr>
              <a:buSzPts val="1600"/>
              <a:buFont typeface="Merriweather"/>
              <a:buChar char="★"/>
            </a:pPr>
            <a:r>
              <a:rPr lang="en" sz="1600">
                <a:latin typeface="Merriweather"/>
                <a:ea typeface="Merriweather"/>
                <a:cs typeface="Merriweather"/>
                <a:sym typeface="Merriweather"/>
              </a:rPr>
              <a:t>Rhythmical peristaltic contractions that can become very strong and fuse to form a continuing tetanic contraction lasting sometimes 2-3 minutes .</a:t>
            </a:r>
            <a:endParaRPr sz="1600">
              <a:latin typeface="Merriweather"/>
              <a:ea typeface="Merriweather"/>
              <a:cs typeface="Merriweather"/>
              <a:sym typeface="Merriweather"/>
            </a:endParaRPr>
          </a:p>
          <a:p>
            <a:pPr indent="-330200" lvl="0" marL="457200" rtl="0" algn="l">
              <a:spcBef>
                <a:spcPts val="0"/>
              </a:spcBef>
              <a:spcAft>
                <a:spcPts val="0"/>
              </a:spcAft>
              <a:buClr>
                <a:srgbClr val="B6D7A8"/>
              </a:buClr>
              <a:buSzPts val="1600"/>
              <a:buFont typeface="Merriweather"/>
              <a:buChar char="★"/>
            </a:pPr>
            <a:r>
              <a:rPr lang="en" sz="1600">
                <a:latin typeface="Merriweather"/>
                <a:ea typeface="Merriweather"/>
                <a:cs typeface="Merriweather"/>
                <a:sym typeface="Merriweather"/>
              </a:rPr>
              <a:t>It’s intense in young healthy people and </a:t>
            </a:r>
            <a:r>
              <a:rPr lang="en" sz="1600">
                <a:solidFill>
                  <a:srgbClr val="93C47D"/>
                </a:solidFill>
                <a:latin typeface="Merriweather"/>
                <a:ea typeface="Merriweather"/>
                <a:cs typeface="Merriweather"/>
                <a:sym typeface="Merriweather"/>
              </a:rPr>
              <a:t>increase by</a:t>
            </a:r>
            <a:r>
              <a:rPr lang="en" sz="1600">
                <a:latin typeface="Merriweather"/>
                <a:ea typeface="Merriweather"/>
                <a:cs typeface="Merriweather"/>
                <a:sym typeface="Merriweather"/>
              </a:rPr>
              <a:t> low blood glucose levels. </a:t>
            </a:r>
            <a:endParaRPr sz="1600">
              <a:latin typeface="Merriweather"/>
              <a:ea typeface="Merriweather"/>
              <a:cs typeface="Merriweather"/>
              <a:sym typeface="Merriweather"/>
            </a:endParaRPr>
          </a:p>
          <a:p>
            <a:pPr indent="-330200" lvl="0" marL="457200" rtl="0" algn="l">
              <a:spcBef>
                <a:spcPts val="0"/>
              </a:spcBef>
              <a:spcAft>
                <a:spcPts val="0"/>
              </a:spcAft>
              <a:buClr>
                <a:srgbClr val="B6D7A8"/>
              </a:buClr>
              <a:buSzPts val="1600"/>
              <a:buFont typeface="Merriweather"/>
              <a:buChar char="★"/>
            </a:pPr>
            <a:r>
              <a:rPr lang="en" sz="1600">
                <a:latin typeface="Merriweather"/>
                <a:ea typeface="Merriweather"/>
                <a:cs typeface="Merriweather"/>
                <a:sym typeface="Merriweather"/>
              </a:rPr>
              <a:t>Hunger pain can begin after 12-24 hr of last food ingestion. </a:t>
            </a:r>
            <a:endParaRPr sz="1600">
              <a:latin typeface="Merriweather"/>
              <a:ea typeface="Merriweather"/>
              <a:cs typeface="Merriweather"/>
              <a:sym typeface="Merriweather"/>
            </a:endParaRPr>
          </a:p>
          <a:p>
            <a:pPr indent="0" lvl="0" marL="0" rtl="0" algn="l">
              <a:spcBef>
                <a:spcPts val="0"/>
              </a:spcBef>
              <a:spcAft>
                <a:spcPts val="0"/>
              </a:spcAft>
              <a:buNone/>
            </a:pPr>
            <a:r>
              <a:t/>
            </a:r>
            <a:endParaRPr sz="1600">
              <a:latin typeface="Merriweather"/>
              <a:ea typeface="Merriweather"/>
              <a:cs typeface="Merriweather"/>
              <a:sym typeface="Merriweather"/>
            </a:endParaRPr>
          </a:p>
        </p:txBody>
      </p:sp>
      <p:sp>
        <p:nvSpPr>
          <p:cNvPr id="458" name="Google Shape;458;p23"/>
          <p:cNvSpPr txBox="1"/>
          <p:nvPr/>
        </p:nvSpPr>
        <p:spPr>
          <a:xfrm>
            <a:off x="777525" y="3431288"/>
            <a:ext cx="11567100" cy="6996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Clr>
                <a:srgbClr val="000000"/>
              </a:buClr>
              <a:buSzPts val="1100"/>
              <a:buFont typeface="Arial"/>
              <a:buNone/>
            </a:pPr>
            <a:r>
              <a:rPr lang="en" sz="3000">
                <a:highlight>
                  <a:srgbClr val="D9EAD3"/>
                </a:highlight>
                <a:latin typeface="Oswald"/>
                <a:ea typeface="Oswald"/>
                <a:cs typeface="Oswald"/>
                <a:sym typeface="Oswald"/>
              </a:rPr>
              <a:t>The main functions of the upper part of the stomach (Reservoir part): </a:t>
            </a:r>
            <a:endParaRPr sz="3000">
              <a:highlight>
                <a:srgbClr val="D9EAD3"/>
              </a:highlight>
              <a:latin typeface="Oswald"/>
              <a:ea typeface="Oswald"/>
              <a:cs typeface="Oswald"/>
              <a:sym typeface="Oswald"/>
            </a:endParaRPr>
          </a:p>
        </p:txBody>
      </p:sp>
      <p:sp>
        <p:nvSpPr>
          <p:cNvPr id="459" name="Google Shape;459;p23"/>
          <p:cNvSpPr txBox="1"/>
          <p:nvPr/>
        </p:nvSpPr>
        <p:spPr>
          <a:xfrm>
            <a:off x="1031100" y="4116125"/>
            <a:ext cx="12034800" cy="1092300"/>
          </a:xfrm>
          <a:prstGeom prst="rect">
            <a:avLst/>
          </a:prstGeom>
          <a:noFill/>
          <a:ln>
            <a:noFill/>
          </a:ln>
        </p:spPr>
        <p:txBody>
          <a:bodyPr anchorCtr="0" anchor="t" bIns="91425" lIns="91425" spcFirstLastPara="1" rIns="91425" wrap="square" tIns="91425">
            <a:noAutofit/>
          </a:bodyPr>
          <a:lstStyle/>
          <a:p>
            <a:pPr indent="-330200" lvl="0" marL="457200" rtl="0" algn="l">
              <a:spcBef>
                <a:spcPts val="720"/>
              </a:spcBef>
              <a:spcAft>
                <a:spcPts val="0"/>
              </a:spcAft>
              <a:buClr>
                <a:srgbClr val="B6D7A8"/>
              </a:buClr>
              <a:buSzPts val="1600"/>
              <a:buFont typeface="Merriweather"/>
              <a:buChar char="★"/>
            </a:pPr>
            <a:r>
              <a:rPr lang="en" sz="1600">
                <a:latin typeface="Merriweather"/>
                <a:ea typeface="Merriweather"/>
                <a:cs typeface="Merriweather"/>
                <a:sym typeface="Merriweather"/>
              </a:rPr>
              <a:t>To maintain a continuous compression.</a:t>
            </a:r>
            <a:endParaRPr sz="1600">
              <a:latin typeface="Merriweather"/>
              <a:ea typeface="Merriweather"/>
              <a:cs typeface="Merriweather"/>
              <a:sym typeface="Merriweather"/>
            </a:endParaRPr>
          </a:p>
          <a:p>
            <a:pPr indent="-330200" lvl="0" marL="457200" rtl="0" algn="l">
              <a:spcBef>
                <a:spcPts val="0"/>
              </a:spcBef>
              <a:spcAft>
                <a:spcPts val="0"/>
              </a:spcAft>
              <a:buClr>
                <a:srgbClr val="B6D7A8"/>
              </a:buClr>
              <a:buSzPts val="1600"/>
              <a:buFont typeface="Merriweather"/>
              <a:buChar char="★"/>
            </a:pPr>
            <a:r>
              <a:rPr lang="en" sz="1600">
                <a:latin typeface="Merriweather"/>
                <a:ea typeface="Merriweather"/>
                <a:cs typeface="Merriweather"/>
                <a:sym typeface="Merriweather"/>
              </a:rPr>
              <a:t>To accommodate the received food without significant gastric wall distention or pressure (Storage of food).</a:t>
            </a:r>
            <a:endParaRPr sz="1600"/>
          </a:p>
        </p:txBody>
      </p:sp>
      <p:sp>
        <p:nvSpPr>
          <p:cNvPr id="460" name="Google Shape;460;p23"/>
          <p:cNvSpPr txBox="1"/>
          <p:nvPr/>
        </p:nvSpPr>
        <p:spPr>
          <a:xfrm>
            <a:off x="701325" y="5242100"/>
            <a:ext cx="12346500" cy="1092300"/>
          </a:xfrm>
          <a:prstGeom prst="rect">
            <a:avLst/>
          </a:prstGeom>
          <a:noFill/>
          <a:ln>
            <a:noFill/>
          </a:ln>
        </p:spPr>
        <p:txBody>
          <a:bodyPr anchorCtr="0" anchor="t" bIns="242375" lIns="242375" spcFirstLastPara="1" rIns="242375" wrap="square" tIns="242375">
            <a:noAutofit/>
          </a:bodyPr>
          <a:lstStyle/>
          <a:p>
            <a:pPr indent="0" lvl="0" marL="0" rtl="0" algn="l">
              <a:spcBef>
                <a:spcPts val="560"/>
              </a:spcBef>
              <a:spcAft>
                <a:spcPts val="0"/>
              </a:spcAft>
              <a:buClr>
                <a:srgbClr val="000000"/>
              </a:buClr>
              <a:buSzPts val="1100"/>
              <a:buFont typeface="Arial"/>
              <a:buNone/>
            </a:pPr>
            <a:r>
              <a:rPr lang="en" sz="3000">
                <a:highlight>
                  <a:srgbClr val="D9EAD3"/>
                </a:highlight>
                <a:latin typeface="Oswald"/>
                <a:ea typeface="Oswald"/>
                <a:cs typeface="Oswald"/>
                <a:sym typeface="Oswald"/>
              </a:rPr>
              <a:t>Absorption of water and a few highly-lipid soluble substances (alcohol and Aspirin)</a:t>
            </a:r>
            <a:endParaRPr sz="3000">
              <a:highlight>
                <a:srgbClr val="D9EAD3"/>
              </a:highlight>
              <a:latin typeface="Oswald"/>
              <a:ea typeface="Oswald"/>
              <a:cs typeface="Oswald"/>
              <a:sym typeface="Oswald"/>
            </a:endParaRPr>
          </a:p>
          <a:p>
            <a:pPr indent="0" lvl="0" marL="0" rtl="0" algn="l">
              <a:lnSpc>
                <a:spcPct val="90000"/>
              </a:lnSpc>
              <a:spcBef>
                <a:spcPts val="560"/>
              </a:spcBef>
              <a:spcAft>
                <a:spcPts val="0"/>
              </a:spcAft>
              <a:buClr>
                <a:srgbClr val="000000"/>
              </a:buClr>
              <a:buSzPts val="1100"/>
              <a:buFont typeface="Arial"/>
              <a:buNone/>
            </a:pPr>
            <a:r>
              <a:t/>
            </a:r>
            <a:endParaRPr sz="3000">
              <a:highlight>
                <a:srgbClr val="D9EAD3"/>
              </a:highlight>
              <a:latin typeface="Oswald"/>
              <a:ea typeface="Oswald"/>
              <a:cs typeface="Oswald"/>
              <a:sym typeface="Oswald"/>
            </a:endParaRPr>
          </a:p>
          <a:p>
            <a:pPr indent="0" lvl="0" marL="0" rtl="0" algn="l">
              <a:spcBef>
                <a:spcPts val="0"/>
              </a:spcBef>
              <a:spcAft>
                <a:spcPts val="0"/>
              </a:spcAft>
              <a:buNone/>
            </a:pPr>
            <a:r>
              <a:t/>
            </a:r>
            <a:endParaRPr sz="3000">
              <a:highlight>
                <a:srgbClr val="D9EAD3"/>
              </a:highlight>
              <a:latin typeface="Oswald"/>
              <a:ea typeface="Oswald"/>
              <a:cs typeface="Oswald"/>
              <a:sym typeface="Oswald"/>
            </a:endParaRPr>
          </a:p>
        </p:txBody>
      </p:sp>
      <p:sp>
        <p:nvSpPr>
          <p:cNvPr id="461" name="Google Shape;461;p23"/>
          <p:cNvSpPr/>
          <p:nvPr/>
        </p:nvSpPr>
        <p:spPr>
          <a:xfrm>
            <a:off x="5847800" y="8066475"/>
            <a:ext cx="1653600" cy="964200"/>
          </a:xfrm>
          <a:prstGeom prst="ellipse">
            <a:avLst/>
          </a:prstGeom>
          <a:noFill/>
          <a:ln cap="flat" cmpd="sng" w="285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38761D"/>
                </a:solidFill>
                <a:latin typeface="Merriweather"/>
                <a:ea typeface="Merriweather"/>
                <a:cs typeface="Merriweather"/>
                <a:sym typeface="Merriweather"/>
              </a:rPr>
              <a:t> Results in</a:t>
            </a:r>
            <a:endParaRPr b="1" sz="1800">
              <a:solidFill>
                <a:srgbClr val="38761D"/>
              </a:solidFill>
              <a:latin typeface="Merriweather"/>
              <a:ea typeface="Merriweather"/>
              <a:cs typeface="Merriweather"/>
              <a:sym typeface="Merriweather"/>
            </a:endParaRPr>
          </a:p>
        </p:txBody>
      </p:sp>
      <p:cxnSp>
        <p:nvCxnSpPr>
          <p:cNvPr id="462" name="Google Shape;462;p23"/>
          <p:cNvCxnSpPr/>
          <p:nvPr/>
        </p:nvCxnSpPr>
        <p:spPr>
          <a:xfrm rot="10800000">
            <a:off x="7263450" y="8213625"/>
            <a:ext cx="6207600" cy="17700"/>
          </a:xfrm>
          <a:prstGeom prst="straightConnector1">
            <a:avLst/>
          </a:prstGeom>
          <a:noFill/>
          <a:ln cap="flat" cmpd="sng" w="28575">
            <a:solidFill>
              <a:srgbClr val="D9EAD3"/>
            </a:solidFill>
            <a:prstDash val="solid"/>
            <a:round/>
            <a:headEnd len="med" w="med" type="none"/>
            <a:tailEnd len="med" w="med" type="none"/>
          </a:ln>
        </p:spPr>
      </p:cxnSp>
      <p:sp>
        <p:nvSpPr>
          <p:cNvPr id="463" name="Google Shape;463;p23"/>
          <p:cNvSpPr txBox="1"/>
          <p:nvPr/>
        </p:nvSpPr>
        <p:spPr>
          <a:xfrm>
            <a:off x="7341600" y="8213625"/>
            <a:ext cx="6603000" cy="109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6AA84F"/>
                </a:solidFill>
                <a:latin typeface="Merriweather"/>
                <a:ea typeface="Merriweather"/>
                <a:cs typeface="Merriweather"/>
                <a:sym typeface="Merriweather"/>
              </a:rPr>
              <a:t>  Jet-like retropulsion through the orifice formed by the </a:t>
            </a:r>
            <a:r>
              <a:rPr b="1" lang="en" sz="1600">
                <a:solidFill>
                  <a:srgbClr val="6AA84F"/>
                </a:solidFill>
                <a:latin typeface="Merriweather"/>
                <a:ea typeface="Merriweather"/>
                <a:cs typeface="Merriweather"/>
                <a:sym typeface="Merriweather"/>
              </a:rPr>
              <a:t>trailing</a:t>
            </a:r>
            <a:r>
              <a:rPr b="1" lang="en" sz="1600">
                <a:solidFill>
                  <a:srgbClr val="6AA84F"/>
                </a:solidFill>
                <a:latin typeface="Merriweather"/>
                <a:ea typeface="Merriweather"/>
                <a:cs typeface="Merriweather"/>
                <a:sym typeface="Merriweather"/>
              </a:rPr>
              <a:t> contraction </a:t>
            </a:r>
            <a:r>
              <a:rPr b="1" lang="en" sz="1600">
                <a:solidFill>
                  <a:srgbClr val="274E13"/>
                </a:solidFill>
                <a:latin typeface="Merriweather"/>
                <a:ea typeface="Merriweather"/>
                <a:cs typeface="Merriweather"/>
                <a:sym typeface="Merriweather"/>
              </a:rPr>
              <a:t>reduces particle size to the 1-mm to 7-mm range that is necessary before a particle can be emptied into the duodenum.</a:t>
            </a:r>
            <a:endParaRPr sz="1600">
              <a:solidFill>
                <a:srgbClr val="274E13"/>
              </a:solidFill>
              <a:latin typeface="Merriweather"/>
              <a:ea typeface="Merriweather"/>
              <a:cs typeface="Merriweather"/>
              <a:sym typeface="Merriweather"/>
            </a:endParaRPr>
          </a:p>
        </p:txBody>
      </p:sp>
      <p:sp>
        <p:nvSpPr>
          <p:cNvPr id="464" name="Google Shape;464;p23"/>
          <p:cNvSpPr txBox="1"/>
          <p:nvPr/>
        </p:nvSpPr>
        <p:spPr>
          <a:xfrm>
            <a:off x="-80325" y="6598500"/>
            <a:ext cx="131478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900">
                <a:highlight>
                  <a:srgbClr val="D9EAD3"/>
                </a:highlight>
                <a:latin typeface="Oswald"/>
                <a:ea typeface="Oswald"/>
                <a:cs typeface="Oswald"/>
                <a:sym typeface="Oswald"/>
              </a:rPr>
              <a:t>Retropulsion Phenomena</a:t>
            </a:r>
            <a:endParaRPr sz="3600">
              <a:solidFill>
                <a:srgbClr val="93C47D"/>
              </a:solidFill>
              <a:latin typeface="Oswald"/>
              <a:ea typeface="Oswald"/>
              <a:cs typeface="Oswald"/>
              <a:sym typeface="Oswald"/>
            </a:endParaRPr>
          </a:p>
        </p:txBody>
      </p:sp>
      <p:cxnSp>
        <p:nvCxnSpPr>
          <p:cNvPr id="465" name="Google Shape;465;p23"/>
          <p:cNvCxnSpPr>
            <a:stCxn id="461" idx="3"/>
          </p:cNvCxnSpPr>
          <p:nvPr/>
        </p:nvCxnSpPr>
        <p:spPr>
          <a:xfrm flipH="1">
            <a:off x="391464" y="8889471"/>
            <a:ext cx="5698500" cy="15600"/>
          </a:xfrm>
          <a:prstGeom prst="straightConnector1">
            <a:avLst/>
          </a:prstGeom>
          <a:noFill/>
          <a:ln cap="flat" cmpd="sng" w="28575">
            <a:solidFill>
              <a:srgbClr val="D9EAD3"/>
            </a:solidFill>
            <a:prstDash val="solid"/>
            <a:round/>
            <a:headEnd len="med" w="med" type="none"/>
            <a:tailEnd len="med" w="med" type="none"/>
          </a:ln>
        </p:spPr>
      </p:cxnSp>
      <p:sp>
        <p:nvSpPr>
          <p:cNvPr id="466" name="Google Shape;466;p23"/>
          <p:cNvSpPr txBox="1"/>
          <p:nvPr/>
        </p:nvSpPr>
        <p:spPr>
          <a:xfrm>
            <a:off x="94525" y="7717000"/>
            <a:ext cx="5952300" cy="118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6AA84F"/>
                </a:solidFill>
                <a:latin typeface="Merriweather"/>
                <a:ea typeface="Merriweather"/>
                <a:cs typeface="Merriweather"/>
                <a:sym typeface="Merriweather"/>
              </a:rPr>
              <a:t>As the trailing contraction</a:t>
            </a:r>
            <a:r>
              <a:rPr b="1" lang="en" sz="1600">
                <a:solidFill>
                  <a:srgbClr val="B7B7B7"/>
                </a:solidFill>
                <a:latin typeface="Merriweather"/>
                <a:ea typeface="Merriweather"/>
                <a:cs typeface="Merriweather"/>
                <a:sym typeface="Merriweather"/>
              </a:rPr>
              <a:t> </a:t>
            </a:r>
            <a:r>
              <a:rPr b="1" lang="en" sz="1600">
                <a:solidFill>
                  <a:srgbClr val="6AA84F"/>
                </a:solidFill>
                <a:latin typeface="Merriweather"/>
                <a:ea typeface="Merriweather"/>
                <a:cs typeface="Merriweather"/>
                <a:sym typeface="Merriweather"/>
              </a:rPr>
              <a:t>approaches the closed pylorus, the gastric contents are forced into an antral compartment of </a:t>
            </a:r>
            <a:r>
              <a:rPr b="1" lang="en" sz="1600">
                <a:solidFill>
                  <a:srgbClr val="274E13"/>
                </a:solidFill>
                <a:latin typeface="Merriweather"/>
                <a:ea typeface="Merriweather"/>
                <a:cs typeface="Merriweather"/>
                <a:sym typeface="Merriweather"/>
              </a:rPr>
              <a:t>ever-decreasing volume</a:t>
            </a:r>
            <a:r>
              <a:rPr b="1" lang="en" sz="1600">
                <a:solidFill>
                  <a:srgbClr val="6AA84F"/>
                </a:solidFill>
                <a:latin typeface="Merriweather"/>
                <a:ea typeface="Merriweather"/>
                <a:cs typeface="Merriweather"/>
                <a:sym typeface="Merriweather"/>
              </a:rPr>
              <a:t> and </a:t>
            </a:r>
            <a:r>
              <a:rPr b="1" lang="en" sz="1600">
                <a:solidFill>
                  <a:srgbClr val="274E13"/>
                </a:solidFill>
                <a:latin typeface="Merriweather"/>
                <a:ea typeface="Merriweather"/>
                <a:cs typeface="Merriweather"/>
                <a:sym typeface="Merriweather"/>
              </a:rPr>
              <a:t>progressively increasing pressure.</a:t>
            </a:r>
            <a:r>
              <a:rPr b="1" lang="en">
                <a:solidFill>
                  <a:srgbClr val="274E13"/>
                </a:solidFill>
                <a:latin typeface="Merriweather"/>
                <a:ea typeface="Merriweather"/>
                <a:cs typeface="Merriweather"/>
                <a:sym typeface="Merriweather"/>
              </a:rPr>
              <a:t> </a:t>
            </a:r>
            <a:endParaRPr>
              <a:solidFill>
                <a:srgbClr val="274E13"/>
              </a:solidFill>
              <a:latin typeface="Merriweather"/>
              <a:ea typeface="Merriweather"/>
              <a:cs typeface="Merriweather"/>
              <a:sym typeface="Merriweather"/>
            </a:endParaRPr>
          </a:p>
        </p:txBody>
      </p:sp>
      <p:sp>
        <p:nvSpPr>
          <p:cNvPr id="467" name="Google Shape;467;p23"/>
          <p:cNvSpPr txBox="1"/>
          <p:nvPr/>
        </p:nvSpPr>
        <p:spPr>
          <a:xfrm>
            <a:off x="11307445" y="14157101"/>
            <a:ext cx="1653600" cy="4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3-4</a:t>
            </a:r>
            <a:endParaRPr b="1" sz="1800">
              <a:latin typeface="Merriweather"/>
              <a:ea typeface="Merriweather"/>
              <a:cs typeface="Merriweather"/>
              <a:sym typeface="Merriweather"/>
            </a:endParaRPr>
          </a:p>
        </p:txBody>
      </p:sp>
      <p:sp>
        <p:nvSpPr>
          <p:cNvPr id="468" name="Google Shape;468;p23"/>
          <p:cNvSpPr txBox="1"/>
          <p:nvPr/>
        </p:nvSpPr>
        <p:spPr>
          <a:xfrm>
            <a:off x="11274520" y="16601301"/>
            <a:ext cx="1653600" cy="4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3-5</a:t>
            </a:r>
            <a:endParaRPr b="1" sz="1800">
              <a:latin typeface="Merriweather"/>
              <a:ea typeface="Merriweather"/>
              <a:cs typeface="Merriweather"/>
              <a:sym typeface="Merriweather"/>
            </a:endParaRPr>
          </a:p>
        </p:txBody>
      </p:sp>
      <p:sp>
        <p:nvSpPr>
          <p:cNvPr id="469" name="Google Shape;469;p23"/>
          <p:cNvSpPr txBox="1"/>
          <p:nvPr/>
        </p:nvSpPr>
        <p:spPr>
          <a:xfrm>
            <a:off x="11426920" y="18816901"/>
            <a:ext cx="1653600" cy="4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3-6</a:t>
            </a:r>
            <a:endParaRPr b="1" sz="1800">
              <a:latin typeface="Merriweather"/>
              <a:ea typeface="Merriweather"/>
              <a:cs typeface="Merriweather"/>
              <a:sym typeface="Merriweathe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3" name="Shape 473"/>
        <p:cNvGrpSpPr/>
        <p:nvPr/>
      </p:nvGrpSpPr>
      <p:grpSpPr>
        <a:xfrm>
          <a:off x="0" y="0"/>
          <a:ext cx="0" cy="0"/>
          <a:chOff x="0" y="0"/>
          <a:chExt cx="0" cy="0"/>
        </a:xfrm>
      </p:grpSpPr>
      <p:sp>
        <p:nvSpPr>
          <p:cNvPr id="474" name="Google Shape;474;p24"/>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475" name="Google Shape;475;p24"/>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476" name="Google Shape;476;p24"/>
          <p:cNvSpPr txBox="1"/>
          <p:nvPr/>
        </p:nvSpPr>
        <p:spPr>
          <a:xfrm>
            <a:off x="929925" y="3216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900">
                <a:solidFill>
                  <a:srgbClr val="FFFFFF"/>
                </a:solidFill>
                <a:latin typeface="Oswald"/>
                <a:ea typeface="Oswald"/>
                <a:cs typeface="Oswald"/>
                <a:sym typeface="Oswald"/>
              </a:rPr>
              <a:t>PHYSIOLOGY OF THE STOMACH AND REGULATION OF GASTRIC SECRETIONS </a:t>
            </a:r>
            <a:endParaRPr sz="2900">
              <a:solidFill>
                <a:srgbClr val="FFFFFF"/>
              </a:solidFill>
              <a:latin typeface="Oswald"/>
              <a:ea typeface="Oswald"/>
              <a:cs typeface="Oswald"/>
              <a:sym typeface="Oswald"/>
            </a:endParaRPr>
          </a:p>
        </p:txBody>
      </p:sp>
      <p:sp>
        <p:nvSpPr>
          <p:cNvPr id="477" name="Google Shape;477;p24"/>
          <p:cNvSpPr/>
          <p:nvPr/>
        </p:nvSpPr>
        <p:spPr>
          <a:xfrm>
            <a:off x="21762977" y="-86889"/>
            <a:ext cx="2133300" cy="1383300"/>
          </a:xfrm>
          <a:prstGeom prst="rect">
            <a:avLst/>
          </a:prstGeom>
          <a:solidFill>
            <a:srgbClr val="F3F3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560"/>
              </a:spcBef>
              <a:spcAft>
                <a:spcPts val="0"/>
              </a:spcAft>
              <a:buNone/>
            </a:pPr>
            <a:r>
              <a:t/>
            </a:r>
            <a:endParaRPr b="1">
              <a:solidFill>
                <a:srgbClr val="674EA7"/>
              </a:solidFill>
              <a:latin typeface="Merriweather"/>
              <a:ea typeface="Merriweather"/>
              <a:cs typeface="Merriweather"/>
              <a:sym typeface="Merriweather"/>
            </a:endParaRPr>
          </a:p>
        </p:txBody>
      </p:sp>
      <p:sp>
        <p:nvSpPr>
          <p:cNvPr id="478" name="Google Shape;478;p24"/>
          <p:cNvSpPr txBox="1"/>
          <p:nvPr/>
        </p:nvSpPr>
        <p:spPr>
          <a:xfrm>
            <a:off x="422626" y="1267275"/>
            <a:ext cx="133203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900">
                <a:highlight>
                  <a:srgbClr val="D9EAD3"/>
                </a:highlight>
                <a:latin typeface="Oswald"/>
                <a:ea typeface="Oswald"/>
                <a:cs typeface="Oswald"/>
                <a:sym typeface="Oswald"/>
              </a:rPr>
              <a:t>Stomach emptying</a:t>
            </a:r>
            <a:r>
              <a:rPr lang="en" sz="3900">
                <a:solidFill>
                  <a:srgbClr val="93C47D"/>
                </a:solidFill>
                <a:latin typeface="Oswald"/>
                <a:ea typeface="Oswald"/>
                <a:cs typeface="Oswald"/>
                <a:sym typeface="Oswald"/>
              </a:rPr>
              <a:t>:</a:t>
            </a:r>
            <a:endParaRPr sz="3600">
              <a:solidFill>
                <a:srgbClr val="93C47D"/>
              </a:solidFill>
              <a:latin typeface="Oswald"/>
              <a:ea typeface="Oswald"/>
              <a:cs typeface="Oswald"/>
              <a:sym typeface="Oswald"/>
            </a:endParaRPr>
          </a:p>
        </p:txBody>
      </p:sp>
      <p:sp>
        <p:nvSpPr>
          <p:cNvPr id="479" name="Google Shape;479;p24"/>
          <p:cNvSpPr/>
          <p:nvPr/>
        </p:nvSpPr>
        <p:spPr>
          <a:xfrm>
            <a:off x="97316" y="1610677"/>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480" name="Google Shape;480;p24"/>
          <p:cNvSpPr/>
          <p:nvPr/>
        </p:nvSpPr>
        <p:spPr>
          <a:xfrm>
            <a:off x="514200" y="2359950"/>
            <a:ext cx="13050300" cy="5196600"/>
          </a:xfrm>
          <a:prstGeom prst="roundRect">
            <a:avLst>
              <a:gd fmla="val 16667" name="adj"/>
            </a:avLst>
          </a:prstGeom>
          <a:noFill/>
          <a:ln cap="flat" cmpd="sng" w="38100">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342900" lvl="0" marL="457200" rtl="0" algn="l">
              <a:spcBef>
                <a:spcPts val="0"/>
              </a:spcBef>
              <a:spcAft>
                <a:spcPts val="0"/>
              </a:spcAft>
              <a:buClr>
                <a:srgbClr val="D9EAD3"/>
              </a:buClr>
              <a:buSzPts val="1800"/>
              <a:buFont typeface="Merriweather"/>
              <a:buChar char="★"/>
            </a:pPr>
            <a:r>
              <a:rPr lang="en" sz="1800">
                <a:latin typeface="Merriweather"/>
                <a:ea typeface="Merriweather"/>
                <a:cs typeface="Merriweather"/>
                <a:sym typeface="Merriweather"/>
              </a:rPr>
              <a:t>Stomach emptying is the result of intense peristaltic antral contractions against resistance to passage of chyme at the pylorus.  </a:t>
            </a:r>
            <a:endParaRPr sz="1800">
              <a:latin typeface="Merriweather"/>
              <a:ea typeface="Merriweather"/>
              <a:cs typeface="Merriweather"/>
              <a:sym typeface="Merriweather"/>
            </a:endParaRPr>
          </a:p>
          <a:p>
            <a:pPr indent="-342900" lvl="0" marL="457200" rtl="0" algn="l">
              <a:spcBef>
                <a:spcPts val="1400"/>
              </a:spcBef>
              <a:spcAft>
                <a:spcPts val="0"/>
              </a:spcAft>
              <a:buClr>
                <a:srgbClr val="D9EAD3"/>
              </a:buClr>
              <a:buSzPts val="1800"/>
              <a:buFont typeface="Merriweather"/>
              <a:buChar char="★"/>
            </a:pPr>
            <a:r>
              <a:rPr lang="en" sz="2000">
                <a:highlight>
                  <a:srgbClr val="D9EAD3"/>
                </a:highlight>
                <a:latin typeface="Merriweather"/>
                <a:ea typeface="Merriweather"/>
                <a:cs typeface="Merriweather"/>
                <a:sym typeface="Merriweather"/>
              </a:rPr>
              <a:t>The pyloric sphincter</a:t>
            </a:r>
            <a:r>
              <a:rPr lang="en" sz="1800">
                <a:solidFill>
                  <a:srgbClr val="6AA84F"/>
                </a:solidFill>
                <a:latin typeface="Merriweather"/>
                <a:ea typeface="Merriweather"/>
                <a:cs typeface="Merriweather"/>
                <a:sym typeface="Merriweather"/>
              </a:rPr>
              <a:t> is characterized by strong circular muscle (as compared to the antrum) and remains tonically contracted most of the time. However, during pyloric constriction, watery chyme can still pass through the pylorus into the duodenum, but </a:t>
            </a:r>
            <a:r>
              <a:rPr lang="en" sz="1800">
                <a:solidFill>
                  <a:srgbClr val="93C47D"/>
                </a:solidFill>
                <a:latin typeface="Merriweather"/>
                <a:ea typeface="Merriweather"/>
                <a:cs typeface="Merriweather"/>
                <a:sym typeface="Merriweather"/>
              </a:rPr>
              <a:t>not food particles.</a:t>
            </a:r>
            <a:endParaRPr sz="1800">
              <a:solidFill>
                <a:srgbClr val="93C47D"/>
              </a:solidFill>
              <a:latin typeface="Merriweather"/>
              <a:ea typeface="Merriweather"/>
              <a:cs typeface="Merriweather"/>
              <a:sym typeface="Merriweather"/>
            </a:endParaRPr>
          </a:p>
          <a:p>
            <a:pPr indent="-342900" lvl="0" marL="457200" rtl="0" algn="l">
              <a:spcBef>
                <a:spcPts val="1400"/>
              </a:spcBef>
              <a:spcAft>
                <a:spcPts val="0"/>
              </a:spcAft>
              <a:buClr>
                <a:srgbClr val="D9EAD3"/>
              </a:buClr>
              <a:buSzPts val="1800"/>
              <a:buFont typeface="Merriweather"/>
              <a:buChar char="★"/>
            </a:pPr>
            <a:r>
              <a:rPr lang="en" sz="1800">
                <a:latin typeface="Merriweather"/>
                <a:ea typeface="Merriweather"/>
                <a:cs typeface="Merriweather"/>
                <a:sym typeface="Merriweather"/>
              </a:rPr>
              <a:t>Pyloric constriction is determined by:</a:t>
            </a:r>
            <a:endParaRPr sz="1800">
              <a:latin typeface="Merriweather"/>
              <a:ea typeface="Merriweather"/>
              <a:cs typeface="Merriweather"/>
              <a:sym typeface="Merriweather"/>
            </a:endParaRPr>
          </a:p>
          <a:p>
            <a:pPr indent="-342900" lvl="0" marL="914400" rtl="0" algn="l">
              <a:spcBef>
                <a:spcPts val="1400"/>
              </a:spcBef>
              <a:spcAft>
                <a:spcPts val="0"/>
              </a:spcAft>
              <a:buClr>
                <a:srgbClr val="6AA84F"/>
              </a:buClr>
              <a:buSzPts val="1800"/>
              <a:buFont typeface="Merriweather"/>
              <a:buChar char="-"/>
            </a:pPr>
            <a:r>
              <a:rPr lang="en" sz="1800">
                <a:solidFill>
                  <a:srgbClr val="38761D"/>
                </a:solidFill>
                <a:latin typeface="Merriweather"/>
                <a:ea typeface="Merriweather"/>
                <a:cs typeface="Merriweather"/>
                <a:sym typeface="Merriweather"/>
              </a:rPr>
              <a:t>Nervous reflex signals</a:t>
            </a:r>
            <a:endParaRPr sz="1800">
              <a:solidFill>
                <a:srgbClr val="38761D"/>
              </a:solidFill>
              <a:latin typeface="Merriweather"/>
              <a:ea typeface="Merriweather"/>
              <a:cs typeface="Merriweather"/>
              <a:sym typeface="Merriweather"/>
            </a:endParaRPr>
          </a:p>
          <a:p>
            <a:pPr indent="-342900" lvl="0" marL="914400" rtl="0" algn="l">
              <a:spcBef>
                <a:spcPts val="1400"/>
              </a:spcBef>
              <a:spcAft>
                <a:spcPts val="0"/>
              </a:spcAft>
              <a:buClr>
                <a:srgbClr val="38761D"/>
              </a:buClr>
              <a:buSzPts val="1800"/>
              <a:buFont typeface="Merriweather"/>
              <a:buChar char="-"/>
            </a:pPr>
            <a:r>
              <a:rPr lang="en" sz="1800">
                <a:solidFill>
                  <a:srgbClr val="38761D"/>
                </a:solidFill>
                <a:latin typeface="Merriweather"/>
                <a:ea typeface="Merriweather"/>
                <a:cs typeface="Merriweather"/>
                <a:sym typeface="Merriweather"/>
              </a:rPr>
              <a:t>Humoral reflex signals (from the duodenum and stomach).</a:t>
            </a:r>
            <a:endParaRPr sz="1800">
              <a:solidFill>
                <a:srgbClr val="38761D"/>
              </a:solidFill>
              <a:latin typeface="Merriweather"/>
              <a:ea typeface="Merriweather"/>
              <a:cs typeface="Merriweather"/>
              <a:sym typeface="Merriweather"/>
            </a:endParaRPr>
          </a:p>
          <a:p>
            <a:pPr indent="0" lvl="0" marL="914400" rtl="0" algn="l">
              <a:spcBef>
                <a:spcPts val="1400"/>
              </a:spcBef>
              <a:spcAft>
                <a:spcPts val="0"/>
              </a:spcAft>
              <a:buNone/>
            </a:pPr>
            <a:r>
              <a:t/>
            </a:r>
            <a:endParaRPr sz="1800">
              <a:solidFill>
                <a:srgbClr val="6AA84F"/>
              </a:solidFill>
              <a:latin typeface="Merriweather"/>
              <a:ea typeface="Merriweather"/>
              <a:cs typeface="Merriweather"/>
              <a:sym typeface="Merriweather"/>
            </a:endParaRPr>
          </a:p>
          <a:p>
            <a:pPr indent="-342900" lvl="0" marL="457200" rtl="0" algn="l">
              <a:spcBef>
                <a:spcPts val="0"/>
              </a:spcBef>
              <a:spcAft>
                <a:spcPts val="0"/>
              </a:spcAft>
              <a:buClr>
                <a:srgbClr val="D9EAD3"/>
              </a:buClr>
              <a:buSzPts val="1800"/>
              <a:buFont typeface="Merriweather"/>
              <a:buChar char="★"/>
            </a:pPr>
            <a:r>
              <a:rPr lang="en" sz="1800">
                <a:latin typeface="Merriweather"/>
                <a:ea typeface="Merriweather"/>
                <a:cs typeface="Merriweather"/>
                <a:sym typeface="Merriweather"/>
              </a:rPr>
              <a:t>The rate of stomach emptying is controlled by signals from the stomach and duodenum, with the latter being far stronger and controls emptying of the chyme at a rate that allows the proper digestion and absorption in the small intestines.</a:t>
            </a:r>
            <a:endParaRPr sz="1800">
              <a:latin typeface="Merriweather"/>
              <a:ea typeface="Merriweather"/>
              <a:cs typeface="Merriweather"/>
              <a:sym typeface="Merriweather"/>
            </a:endParaRPr>
          </a:p>
        </p:txBody>
      </p:sp>
      <p:sp>
        <p:nvSpPr>
          <p:cNvPr id="481" name="Google Shape;481;p24"/>
          <p:cNvSpPr txBox="1"/>
          <p:nvPr/>
        </p:nvSpPr>
        <p:spPr>
          <a:xfrm>
            <a:off x="422625" y="7791675"/>
            <a:ext cx="13320300" cy="964200"/>
          </a:xfrm>
          <a:prstGeom prst="rect">
            <a:avLst/>
          </a:prstGeom>
          <a:noFill/>
          <a:ln>
            <a:noFill/>
          </a:ln>
        </p:spPr>
        <p:txBody>
          <a:bodyPr anchorCtr="0" anchor="t" bIns="242375" lIns="242375" spcFirstLastPara="1" rIns="242375" wrap="square" tIns="242375">
            <a:noAutofit/>
          </a:bodyPr>
          <a:lstStyle/>
          <a:p>
            <a:pPr indent="0" lvl="0" marL="0" rtl="0" algn="l">
              <a:spcBef>
                <a:spcPts val="1100"/>
              </a:spcBef>
              <a:spcAft>
                <a:spcPts val="0"/>
              </a:spcAft>
              <a:buClr>
                <a:schemeClr val="dk1"/>
              </a:buClr>
              <a:buSzPts val="1100"/>
              <a:buFont typeface="Arial"/>
              <a:buNone/>
            </a:pPr>
            <a:r>
              <a:rPr lang="en" sz="3600">
                <a:highlight>
                  <a:srgbClr val="D9EAD3"/>
                </a:highlight>
                <a:latin typeface="Oswald"/>
                <a:ea typeface="Oswald"/>
                <a:cs typeface="Oswald"/>
                <a:sym typeface="Oswald"/>
              </a:rPr>
              <a:t> Factors that regulate gastric emptying:</a:t>
            </a:r>
            <a:endParaRPr sz="3600">
              <a:highlight>
                <a:srgbClr val="D9EAD3"/>
              </a:highlight>
              <a:latin typeface="Oswald"/>
              <a:ea typeface="Oswald"/>
              <a:cs typeface="Oswald"/>
              <a:sym typeface="Oswald"/>
            </a:endParaRPr>
          </a:p>
        </p:txBody>
      </p:sp>
      <p:sp>
        <p:nvSpPr>
          <p:cNvPr id="482" name="Google Shape;482;p24"/>
          <p:cNvSpPr/>
          <p:nvPr/>
        </p:nvSpPr>
        <p:spPr>
          <a:xfrm>
            <a:off x="97316" y="8240077"/>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483" name="Google Shape;483;p24"/>
          <p:cNvSpPr/>
          <p:nvPr/>
        </p:nvSpPr>
        <p:spPr>
          <a:xfrm>
            <a:off x="772050" y="9319438"/>
            <a:ext cx="5177400" cy="1383300"/>
          </a:xfrm>
          <a:prstGeom prst="roundRect">
            <a:avLst>
              <a:gd fmla="val 16667" name="adj"/>
            </a:avLst>
          </a:prstGeom>
          <a:noFill/>
          <a:ln cap="flat" cmpd="sng" w="285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1100"/>
              </a:spcBef>
              <a:spcAft>
                <a:spcPts val="0"/>
              </a:spcAft>
              <a:buClr>
                <a:schemeClr val="dk1"/>
              </a:buClr>
              <a:buSzPts val="1100"/>
              <a:buFont typeface="Arial"/>
              <a:buNone/>
            </a:pPr>
            <a:r>
              <a:rPr lang="en" sz="2400">
                <a:solidFill>
                  <a:srgbClr val="93C47D"/>
                </a:solidFill>
                <a:latin typeface="Merriweather"/>
                <a:ea typeface="Merriweather"/>
                <a:cs typeface="Merriweather"/>
                <a:sym typeface="Merriweather"/>
              </a:rPr>
              <a:t>Gastric Factors that Promote Stomach Emptying</a:t>
            </a:r>
            <a:endParaRPr sz="2400">
              <a:solidFill>
                <a:srgbClr val="93C47D"/>
              </a:solidFill>
              <a:latin typeface="Merriweather"/>
              <a:ea typeface="Merriweather"/>
              <a:cs typeface="Merriweather"/>
              <a:sym typeface="Merriweather"/>
            </a:endParaRPr>
          </a:p>
        </p:txBody>
      </p:sp>
      <p:sp>
        <p:nvSpPr>
          <p:cNvPr id="484" name="Google Shape;484;p24"/>
          <p:cNvSpPr/>
          <p:nvPr/>
        </p:nvSpPr>
        <p:spPr>
          <a:xfrm>
            <a:off x="6852900" y="9319450"/>
            <a:ext cx="5471700" cy="1383300"/>
          </a:xfrm>
          <a:prstGeom prst="roundRect">
            <a:avLst>
              <a:gd fmla="val 16667" name="adj"/>
            </a:avLst>
          </a:prstGeom>
          <a:solidFill>
            <a:srgbClr val="D9EAD3"/>
          </a:solidFill>
          <a:ln cap="flat" cmpd="sng" w="28575">
            <a:solidFill>
              <a:srgbClr val="93C47D"/>
            </a:solidFill>
            <a:prstDash val="dashDot"/>
            <a:round/>
            <a:headEnd len="sm" w="sm" type="none"/>
            <a:tailEnd len="sm" w="sm" type="none"/>
          </a:ln>
        </p:spPr>
        <p:txBody>
          <a:bodyPr anchorCtr="0" anchor="ctr" bIns="91425" lIns="91425" spcFirstLastPara="1" rIns="91425" wrap="square" tIns="91425">
            <a:noAutofit/>
          </a:bodyPr>
          <a:lstStyle/>
          <a:p>
            <a:pPr indent="-457200" lvl="0" marL="457200" rtl="0" algn="ctr">
              <a:spcBef>
                <a:spcPts val="0"/>
              </a:spcBef>
              <a:spcAft>
                <a:spcPts val="0"/>
              </a:spcAft>
              <a:buNone/>
            </a:pPr>
            <a:r>
              <a:rPr lang="en" sz="2400">
                <a:latin typeface="Merriweather"/>
                <a:ea typeface="Merriweather"/>
                <a:cs typeface="Merriweather"/>
                <a:sym typeface="Merriweather"/>
              </a:rPr>
              <a:t>Powerful Duodenal Factors That</a:t>
            </a:r>
            <a:endParaRPr sz="2400">
              <a:latin typeface="Merriweather"/>
              <a:ea typeface="Merriweather"/>
              <a:cs typeface="Merriweather"/>
              <a:sym typeface="Merriweather"/>
            </a:endParaRPr>
          </a:p>
          <a:p>
            <a:pPr indent="-457200" lvl="0" marL="457200" rtl="0" algn="ctr">
              <a:spcBef>
                <a:spcPts val="0"/>
              </a:spcBef>
              <a:spcAft>
                <a:spcPts val="0"/>
              </a:spcAft>
              <a:buClr>
                <a:schemeClr val="dk1"/>
              </a:buClr>
              <a:buSzPts val="1100"/>
              <a:buFont typeface="Arial"/>
              <a:buNone/>
            </a:pPr>
            <a:r>
              <a:rPr lang="en" sz="2400">
                <a:latin typeface="Merriweather"/>
                <a:ea typeface="Merriweather"/>
                <a:cs typeface="Merriweather"/>
                <a:sym typeface="Merriweather"/>
              </a:rPr>
              <a:t>Inhibit Stomach Emptying.</a:t>
            </a:r>
            <a:endParaRPr sz="2400">
              <a:latin typeface="Merriweather"/>
              <a:ea typeface="Merriweather"/>
              <a:cs typeface="Merriweather"/>
              <a:sym typeface="Merriweather"/>
            </a:endParaRPr>
          </a:p>
        </p:txBody>
      </p:sp>
      <p:cxnSp>
        <p:nvCxnSpPr>
          <p:cNvPr id="485" name="Google Shape;485;p24"/>
          <p:cNvCxnSpPr>
            <a:stCxn id="483" idx="2"/>
          </p:cNvCxnSpPr>
          <p:nvPr/>
        </p:nvCxnSpPr>
        <p:spPr>
          <a:xfrm flipH="1" rot="-5400000">
            <a:off x="3358350" y="10705138"/>
            <a:ext cx="2094900" cy="2090100"/>
          </a:xfrm>
          <a:prstGeom prst="bentConnector3">
            <a:avLst>
              <a:gd fmla="val 50000" name="adj1"/>
            </a:avLst>
          </a:prstGeom>
          <a:noFill/>
          <a:ln cap="flat" cmpd="sng" w="28575">
            <a:solidFill>
              <a:srgbClr val="D9D9D9"/>
            </a:solidFill>
            <a:prstDash val="dashDot"/>
            <a:round/>
            <a:headEnd len="med" w="med" type="none"/>
            <a:tailEnd len="med" w="med" type="none"/>
          </a:ln>
        </p:spPr>
      </p:cxnSp>
      <p:sp>
        <p:nvSpPr>
          <p:cNvPr id="486" name="Google Shape;486;p24"/>
          <p:cNvSpPr/>
          <p:nvPr/>
        </p:nvSpPr>
        <p:spPr>
          <a:xfrm>
            <a:off x="656625" y="12892075"/>
            <a:ext cx="12105600" cy="6472200"/>
          </a:xfrm>
          <a:prstGeom prst="rect">
            <a:avLst/>
          </a:prstGeom>
          <a:noFill/>
          <a:ln cap="flat" cmpd="sng" w="285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4"/>
          <p:cNvSpPr txBox="1"/>
          <p:nvPr/>
        </p:nvSpPr>
        <p:spPr>
          <a:xfrm>
            <a:off x="1324925" y="13128275"/>
            <a:ext cx="8302500" cy="992100"/>
          </a:xfrm>
          <a:prstGeom prst="rect">
            <a:avLst/>
          </a:prstGeom>
          <a:noFill/>
          <a:ln>
            <a:noFill/>
          </a:ln>
        </p:spPr>
        <p:txBody>
          <a:bodyPr anchorCtr="0" anchor="t" bIns="91425" lIns="91425" spcFirstLastPara="1" rIns="91425" wrap="square" tIns="91425">
            <a:noAutofit/>
          </a:bodyPr>
          <a:lstStyle/>
          <a:p>
            <a:pPr indent="-457200" lvl="0" marL="457200" rtl="0" algn="l">
              <a:spcBef>
                <a:spcPts val="1100"/>
              </a:spcBef>
              <a:spcAft>
                <a:spcPts val="0"/>
              </a:spcAft>
              <a:buNone/>
            </a:pPr>
            <a:r>
              <a:rPr b="1" lang="en" sz="2000">
                <a:solidFill>
                  <a:srgbClr val="6AA84F"/>
                </a:solidFill>
                <a:latin typeface="Merriweather"/>
                <a:ea typeface="Merriweather"/>
                <a:cs typeface="Merriweather"/>
                <a:sym typeface="Merriweather"/>
              </a:rPr>
              <a:t>Effect of </a:t>
            </a:r>
            <a:r>
              <a:rPr b="1" lang="en" sz="2000">
                <a:highlight>
                  <a:srgbClr val="D9EAD3"/>
                </a:highlight>
                <a:latin typeface="Merriweather"/>
                <a:ea typeface="Merriweather"/>
                <a:cs typeface="Merriweather"/>
                <a:sym typeface="Merriweather"/>
              </a:rPr>
              <a:t>Gastric Food Volume</a:t>
            </a:r>
            <a:r>
              <a:rPr b="1" lang="en" sz="2000">
                <a:solidFill>
                  <a:srgbClr val="6AA84F"/>
                </a:solidFill>
                <a:latin typeface="Merriweather"/>
                <a:ea typeface="Merriweather"/>
                <a:cs typeface="Merriweather"/>
                <a:sym typeface="Merriweather"/>
              </a:rPr>
              <a:t> on Rate of Stomach Emptying.</a:t>
            </a:r>
            <a:endParaRPr sz="2000">
              <a:solidFill>
                <a:srgbClr val="6AA84F"/>
              </a:solidFill>
              <a:latin typeface="Merriweather"/>
              <a:ea typeface="Merriweather"/>
              <a:cs typeface="Merriweather"/>
              <a:sym typeface="Merriweather"/>
            </a:endParaRPr>
          </a:p>
        </p:txBody>
      </p:sp>
      <p:sp>
        <p:nvSpPr>
          <p:cNvPr id="488" name="Google Shape;488;p24"/>
          <p:cNvSpPr/>
          <p:nvPr/>
        </p:nvSpPr>
        <p:spPr>
          <a:xfrm>
            <a:off x="806075" y="13146575"/>
            <a:ext cx="581100" cy="556800"/>
          </a:xfrm>
          <a:prstGeom prst="pentagon">
            <a:avLst>
              <a:gd fmla="val 105146" name="hf"/>
              <a:gd fmla="val 110557" name="vf"/>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1</a:t>
            </a:r>
            <a:endParaRPr b="1" sz="2400">
              <a:solidFill>
                <a:srgbClr val="FFFFFF"/>
              </a:solidFill>
            </a:endParaRPr>
          </a:p>
        </p:txBody>
      </p:sp>
      <p:cxnSp>
        <p:nvCxnSpPr>
          <p:cNvPr id="489" name="Google Shape;489;p24"/>
          <p:cNvCxnSpPr/>
          <p:nvPr/>
        </p:nvCxnSpPr>
        <p:spPr>
          <a:xfrm>
            <a:off x="1428594" y="13703374"/>
            <a:ext cx="7140300" cy="33300"/>
          </a:xfrm>
          <a:prstGeom prst="straightConnector1">
            <a:avLst/>
          </a:prstGeom>
          <a:noFill/>
          <a:ln cap="flat" cmpd="sng" w="9525">
            <a:solidFill>
              <a:srgbClr val="D9D2E9"/>
            </a:solidFill>
            <a:prstDash val="solid"/>
            <a:round/>
            <a:headEnd len="med" w="med" type="none"/>
            <a:tailEnd len="med" w="med" type="none"/>
          </a:ln>
        </p:spPr>
      </p:cxnSp>
      <p:sp>
        <p:nvSpPr>
          <p:cNvPr id="490" name="Google Shape;490;p24"/>
          <p:cNvSpPr txBox="1"/>
          <p:nvPr/>
        </p:nvSpPr>
        <p:spPr>
          <a:xfrm>
            <a:off x="922200" y="13736675"/>
            <a:ext cx="11277600" cy="1198500"/>
          </a:xfrm>
          <a:prstGeom prst="rect">
            <a:avLst/>
          </a:prstGeom>
          <a:noFill/>
          <a:ln>
            <a:noFill/>
          </a:ln>
        </p:spPr>
        <p:txBody>
          <a:bodyPr anchorCtr="0" anchor="t" bIns="91425" lIns="91425" spcFirstLastPara="1" rIns="91425" wrap="square" tIns="91425">
            <a:noAutofit/>
          </a:bodyPr>
          <a:lstStyle/>
          <a:p>
            <a:pPr indent="-342900" lvl="0" marL="457200" rtl="0" algn="l">
              <a:spcBef>
                <a:spcPts val="1100"/>
              </a:spcBef>
              <a:spcAft>
                <a:spcPts val="0"/>
              </a:spcAft>
              <a:buClr>
                <a:srgbClr val="93C47D"/>
              </a:buClr>
              <a:buSzPts val="1800"/>
              <a:buFont typeface="Merriweather"/>
              <a:buChar char="●"/>
            </a:pPr>
            <a:r>
              <a:rPr b="1" lang="en" sz="1800">
                <a:latin typeface="Merriweather"/>
                <a:ea typeface="Merriweather"/>
                <a:cs typeface="Merriweather"/>
                <a:sym typeface="Merriweather"/>
              </a:rPr>
              <a:t>Increased gastric food volume</a:t>
            </a:r>
            <a:r>
              <a:rPr lang="en" sz="1800">
                <a:solidFill>
                  <a:srgbClr val="93C47D"/>
                </a:solidFill>
                <a:latin typeface="Merriweather"/>
                <a:ea typeface="Merriweather"/>
                <a:cs typeface="Merriweather"/>
                <a:sym typeface="Merriweather"/>
              </a:rPr>
              <a:t> </a:t>
            </a:r>
            <a:r>
              <a:rPr lang="en" sz="1200">
                <a:solidFill>
                  <a:srgbClr val="93C47D"/>
                </a:solidFill>
                <a:latin typeface="Merriweather"/>
                <a:ea typeface="Merriweather"/>
                <a:cs typeface="Merriweather"/>
                <a:sym typeface="Merriweather"/>
              </a:rPr>
              <a:t>→</a:t>
            </a:r>
            <a:r>
              <a:rPr b="1" lang="en" sz="1800">
                <a:latin typeface="Merriweather"/>
                <a:ea typeface="Merriweather"/>
                <a:cs typeface="Merriweather"/>
                <a:sym typeface="Merriweather"/>
              </a:rPr>
              <a:t> increased stretch in the stomach wall (which elicits local myenteric reflexes)</a:t>
            </a:r>
            <a:r>
              <a:rPr b="1" lang="en" sz="1800">
                <a:solidFill>
                  <a:srgbClr val="6AA84F"/>
                </a:solidFill>
                <a:latin typeface="Merriweather"/>
                <a:ea typeface="Merriweather"/>
                <a:cs typeface="Merriweather"/>
                <a:sym typeface="Merriweather"/>
              </a:rPr>
              <a:t> </a:t>
            </a:r>
            <a:r>
              <a:rPr lang="en" sz="1200">
                <a:solidFill>
                  <a:srgbClr val="6AA84F"/>
                </a:solidFill>
                <a:latin typeface="Merriweather"/>
                <a:ea typeface="Merriweather"/>
                <a:cs typeface="Merriweather"/>
                <a:sym typeface="Merriweather"/>
              </a:rPr>
              <a:t>→</a:t>
            </a:r>
            <a:r>
              <a:rPr b="1" lang="en" sz="1800">
                <a:latin typeface="Merriweather"/>
                <a:ea typeface="Merriweather"/>
                <a:cs typeface="Merriweather"/>
                <a:sym typeface="Merriweather"/>
              </a:rPr>
              <a:t> increased pyloric pump activity &amp; the tonic contraction of the pyloric sphincter gets inhibited,</a:t>
            </a:r>
            <a:r>
              <a:rPr b="1" lang="en" sz="1800">
                <a:solidFill>
                  <a:srgbClr val="93C47D"/>
                </a:solidFill>
                <a:latin typeface="Merriweather"/>
                <a:ea typeface="Merriweather"/>
                <a:cs typeface="Merriweather"/>
                <a:sym typeface="Merriweather"/>
              </a:rPr>
              <a:t> leading to increased stomach emptying. </a:t>
            </a:r>
            <a:endParaRPr sz="1800">
              <a:solidFill>
                <a:srgbClr val="93C47D"/>
              </a:solidFill>
              <a:latin typeface="Merriweather"/>
              <a:ea typeface="Merriweather"/>
              <a:cs typeface="Merriweather"/>
              <a:sym typeface="Merriweather"/>
            </a:endParaRPr>
          </a:p>
        </p:txBody>
      </p:sp>
      <p:sp>
        <p:nvSpPr>
          <p:cNvPr id="491" name="Google Shape;491;p24"/>
          <p:cNvSpPr/>
          <p:nvPr/>
        </p:nvSpPr>
        <p:spPr>
          <a:xfrm>
            <a:off x="806075" y="15661175"/>
            <a:ext cx="581100" cy="556800"/>
          </a:xfrm>
          <a:prstGeom prst="pentagon">
            <a:avLst>
              <a:gd fmla="val 105146" name="hf"/>
              <a:gd fmla="val 110557" name="vf"/>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2</a:t>
            </a:r>
            <a:endParaRPr b="1" sz="2400">
              <a:solidFill>
                <a:srgbClr val="FFFFFF"/>
              </a:solidFill>
            </a:endParaRPr>
          </a:p>
        </p:txBody>
      </p:sp>
      <p:cxnSp>
        <p:nvCxnSpPr>
          <p:cNvPr id="492" name="Google Shape;492;p24"/>
          <p:cNvCxnSpPr/>
          <p:nvPr/>
        </p:nvCxnSpPr>
        <p:spPr>
          <a:xfrm>
            <a:off x="1428594" y="16294174"/>
            <a:ext cx="7140300" cy="33300"/>
          </a:xfrm>
          <a:prstGeom prst="straightConnector1">
            <a:avLst/>
          </a:prstGeom>
          <a:noFill/>
          <a:ln cap="flat" cmpd="sng" w="9525">
            <a:solidFill>
              <a:srgbClr val="D9D2E9"/>
            </a:solidFill>
            <a:prstDash val="solid"/>
            <a:round/>
            <a:headEnd len="med" w="med" type="none"/>
            <a:tailEnd len="med" w="med" type="none"/>
          </a:ln>
        </p:spPr>
      </p:cxnSp>
      <p:sp>
        <p:nvSpPr>
          <p:cNvPr id="493" name="Google Shape;493;p24"/>
          <p:cNvSpPr txBox="1"/>
          <p:nvPr/>
        </p:nvSpPr>
        <p:spPr>
          <a:xfrm>
            <a:off x="1324925" y="15719075"/>
            <a:ext cx="10173000" cy="992100"/>
          </a:xfrm>
          <a:prstGeom prst="rect">
            <a:avLst/>
          </a:prstGeom>
          <a:noFill/>
          <a:ln>
            <a:noFill/>
          </a:ln>
        </p:spPr>
        <p:txBody>
          <a:bodyPr anchorCtr="0" anchor="t" bIns="91425" lIns="91425" spcFirstLastPara="1" rIns="91425" wrap="square" tIns="91425">
            <a:noAutofit/>
          </a:bodyPr>
          <a:lstStyle/>
          <a:p>
            <a:pPr indent="-457200" lvl="0" marL="457200" rtl="0" algn="l">
              <a:spcBef>
                <a:spcPts val="1100"/>
              </a:spcBef>
              <a:spcAft>
                <a:spcPts val="0"/>
              </a:spcAft>
              <a:buNone/>
            </a:pPr>
            <a:r>
              <a:rPr b="1" lang="en" sz="2000">
                <a:solidFill>
                  <a:srgbClr val="6AA84F"/>
                </a:solidFill>
                <a:latin typeface="Merriweather"/>
                <a:ea typeface="Merriweather"/>
                <a:cs typeface="Merriweather"/>
                <a:sym typeface="Merriweather"/>
              </a:rPr>
              <a:t>Effect of the </a:t>
            </a:r>
            <a:r>
              <a:rPr b="1" lang="en" sz="2000">
                <a:highlight>
                  <a:srgbClr val="D9EAD3"/>
                </a:highlight>
                <a:latin typeface="Merriweather"/>
                <a:ea typeface="Merriweather"/>
                <a:cs typeface="Merriweather"/>
                <a:sym typeface="Merriweather"/>
              </a:rPr>
              <a:t>Hormone Gastrin</a:t>
            </a:r>
            <a:r>
              <a:rPr b="1" lang="en" sz="2000">
                <a:solidFill>
                  <a:srgbClr val="6AA84F"/>
                </a:solidFill>
                <a:latin typeface="Merriweather"/>
                <a:ea typeface="Merriweather"/>
                <a:cs typeface="Merriweather"/>
                <a:sym typeface="Merriweather"/>
              </a:rPr>
              <a:t> on Stomach Emptying.</a:t>
            </a:r>
            <a:endParaRPr sz="2000">
              <a:solidFill>
                <a:srgbClr val="6AA84F"/>
              </a:solidFill>
              <a:latin typeface="Merriweather"/>
              <a:ea typeface="Merriweather"/>
              <a:cs typeface="Merriweather"/>
              <a:sym typeface="Merriweather"/>
            </a:endParaRPr>
          </a:p>
        </p:txBody>
      </p:sp>
      <p:sp>
        <p:nvSpPr>
          <p:cNvPr id="494" name="Google Shape;494;p24"/>
          <p:cNvSpPr txBox="1"/>
          <p:nvPr/>
        </p:nvSpPr>
        <p:spPr>
          <a:xfrm>
            <a:off x="922200" y="16556075"/>
            <a:ext cx="11532300" cy="2701800"/>
          </a:xfrm>
          <a:prstGeom prst="rect">
            <a:avLst/>
          </a:prstGeom>
          <a:noFill/>
          <a:ln>
            <a:noFill/>
          </a:ln>
        </p:spPr>
        <p:txBody>
          <a:bodyPr anchorCtr="0" anchor="t" bIns="91425" lIns="91425" spcFirstLastPara="1" rIns="91425" wrap="square" tIns="91425">
            <a:noAutofit/>
          </a:bodyPr>
          <a:lstStyle/>
          <a:p>
            <a:pPr indent="-342900" lvl="0" marL="457200" rtl="0" algn="l">
              <a:spcBef>
                <a:spcPts val="1100"/>
              </a:spcBef>
              <a:spcAft>
                <a:spcPts val="0"/>
              </a:spcAft>
              <a:buClr>
                <a:srgbClr val="D9EAD3"/>
              </a:buClr>
              <a:buSzPts val="1800"/>
              <a:buFont typeface="Merriweather"/>
              <a:buChar char="●"/>
            </a:pPr>
            <a:r>
              <a:rPr b="1" lang="en" sz="1800">
                <a:latin typeface="Merriweather"/>
                <a:ea typeface="Merriweather"/>
                <a:cs typeface="Merriweather"/>
                <a:sym typeface="Merriweather"/>
              </a:rPr>
              <a:t>Gastrin is </a:t>
            </a:r>
            <a:r>
              <a:rPr b="1" lang="en" sz="1800">
                <a:solidFill>
                  <a:srgbClr val="93C47D"/>
                </a:solidFill>
                <a:latin typeface="Merriweather"/>
                <a:ea typeface="Merriweather"/>
                <a:cs typeface="Merriweather"/>
                <a:sym typeface="Merriweather"/>
              </a:rPr>
              <a:t>released from</a:t>
            </a:r>
            <a:r>
              <a:rPr b="1" lang="en" sz="1800">
                <a:latin typeface="Merriweather"/>
                <a:ea typeface="Merriweather"/>
                <a:cs typeface="Merriweather"/>
                <a:sym typeface="Merriweather"/>
              </a:rPr>
              <a:t> the antral mucosa in response to the presence of digestive products of meat. </a:t>
            </a:r>
            <a:endParaRPr b="1" sz="1800">
              <a:latin typeface="Merriweather"/>
              <a:ea typeface="Merriweather"/>
              <a:cs typeface="Merriweather"/>
              <a:sym typeface="Merriweather"/>
            </a:endParaRPr>
          </a:p>
          <a:p>
            <a:pPr indent="-342900" lvl="0" marL="457200" rtl="0" algn="l">
              <a:spcBef>
                <a:spcPts val="1100"/>
              </a:spcBef>
              <a:spcAft>
                <a:spcPts val="0"/>
              </a:spcAft>
              <a:buClr>
                <a:srgbClr val="D9EAD3"/>
              </a:buClr>
              <a:buSzPts val="1800"/>
              <a:buFont typeface="Merriweather"/>
              <a:buChar char="●"/>
            </a:pPr>
            <a:r>
              <a:rPr b="1" lang="en" sz="1800">
                <a:latin typeface="Merriweather"/>
                <a:ea typeface="Merriweather"/>
                <a:cs typeface="Merriweather"/>
                <a:sym typeface="Merriweather"/>
              </a:rPr>
              <a:t>It promotes the secretion of acidic gastric juices</a:t>
            </a:r>
            <a:r>
              <a:rPr b="1" lang="en" sz="1800">
                <a:solidFill>
                  <a:srgbClr val="93C47D"/>
                </a:solidFill>
                <a:latin typeface="Merriweather"/>
                <a:ea typeface="Merriweather"/>
                <a:cs typeface="Merriweather"/>
                <a:sym typeface="Merriweather"/>
              </a:rPr>
              <a:t> (e.g. HCl) by the stomach gastric glands (or oxyntic glands) located on the inside surface of the body and fundus of the stomach; (i.e. proximal 80% of the stomach). </a:t>
            </a:r>
            <a:endParaRPr b="1" sz="1800">
              <a:solidFill>
                <a:srgbClr val="93C47D"/>
              </a:solidFill>
              <a:latin typeface="Merriweather"/>
              <a:ea typeface="Merriweather"/>
              <a:cs typeface="Merriweather"/>
              <a:sym typeface="Merriweather"/>
            </a:endParaRPr>
          </a:p>
          <a:p>
            <a:pPr indent="-342900" lvl="0" marL="457200" rtl="0" algn="l">
              <a:spcBef>
                <a:spcPts val="1100"/>
              </a:spcBef>
              <a:spcAft>
                <a:spcPts val="0"/>
              </a:spcAft>
              <a:buClr>
                <a:srgbClr val="D9EAD3"/>
              </a:buClr>
              <a:buSzPts val="1800"/>
              <a:buFont typeface="Merriweather"/>
              <a:buChar char="●"/>
            </a:pPr>
            <a:r>
              <a:rPr b="1" lang="en" sz="1800">
                <a:latin typeface="Merriweather"/>
                <a:ea typeface="Merriweather"/>
                <a:cs typeface="Merriweather"/>
                <a:sym typeface="Merriweather"/>
              </a:rPr>
              <a:t>It also enhances</a:t>
            </a:r>
            <a:r>
              <a:rPr b="1" lang="en" sz="1800">
                <a:solidFill>
                  <a:srgbClr val="93C47D"/>
                </a:solidFill>
                <a:latin typeface="Merriweather"/>
                <a:ea typeface="Merriweather"/>
                <a:cs typeface="Merriweather"/>
                <a:sym typeface="Merriweather"/>
              </a:rPr>
              <a:t> the activity of the pyloric pump and motor stomach function (moderate effect) and probably promotes stomach emptying.</a:t>
            </a:r>
            <a:endParaRPr b="1" sz="1800">
              <a:solidFill>
                <a:srgbClr val="93C47D"/>
              </a:solidFill>
              <a:latin typeface="Merriweather"/>
              <a:ea typeface="Merriweather"/>
              <a:cs typeface="Merriweather"/>
              <a:sym typeface="Merriweather"/>
            </a:endParaRPr>
          </a:p>
          <a:p>
            <a:pPr indent="0" lvl="0" marL="457200" rtl="0" algn="l">
              <a:spcBef>
                <a:spcPts val="1100"/>
              </a:spcBef>
              <a:spcAft>
                <a:spcPts val="0"/>
              </a:spcAft>
              <a:buNone/>
            </a:pPr>
            <a:r>
              <a:rPr b="1" lang="en" sz="1800">
                <a:solidFill>
                  <a:srgbClr val="93C47D"/>
                </a:solidFill>
                <a:latin typeface="Merriweather"/>
                <a:ea typeface="Merriweather"/>
                <a:cs typeface="Merriweather"/>
                <a:sym typeface="Merriweather"/>
              </a:rPr>
              <a:t> </a:t>
            </a:r>
            <a:endParaRPr b="1" sz="1800">
              <a:solidFill>
                <a:srgbClr val="93C47D"/>
              </a:solidFill>
              <a:latin typeface="Merriweather"/>
              <a:ea typeface="Merriweather"/>
              <a:cs typeface="Merriweather"/>
              <a:sym typeface="Merriweather"/>
            </a:endParaRPr>
          </a:p>
        </p:txBody>
      </p:sp>
      <p:sp>
        <p:nvSpPr>
          <p:cNvPr id="495" name="Google Shape;495;p24"/>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Three</a:t>
            </a:r>
            <a:endParaRPr sz="3500">
              <a:latin typeface="Oswald"/>
              <a:ea typeface="Oswald"/>
              <a:cs typeface="Oswald"/>
              <a:sym typeface="Oswald"/>
            </a:endParaRPr>
          </a:p>
        </p:txBody>
      </p:sp>
      <p:sp>
        <p:nvSpPr>
          <p:cNvPr id="496" name="Google Shape;496;p24"/>
          <p:cNvSpPr txBox="1"/>
          <p:nvPr/>
        </p:nvSpPr>
        <p:spPr>
          <a:xfrm>
            <a:off x="35800" y="360125"/>
            <a:ext cx="620700" cy="7374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11</a:t>
            </a:r>
            <a:endParaRPr sz="3900">
              <a:solidFill>
                <a:srgbClr val="FFFFFF"/>
              </a:solidFill>
              <a:latin typeface="Oswald"/>
              <a:ea typeface="Oswald"/>
              <a:cs typeface="Oswald"/>
              <a:sym typeface="Oswa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0" name="Shape 500"/>
        <p:cNvGrpSpPr/>
        <p:nvPr/>
      </p:nvGrpSpPr>
      <p:grpSpPr>
        <a:xfrm>
          <a:off x="0" y="0"/>
          <a:ext cx="0" cy="0"/>
          <a:chOff x="0" y="0"/>
          <a:chExt cx="0" cy="0"/>
        </a:xfrm>
      </p:grpSpPr>
      <p:sp>
        <p:nvSpPr>
          <p:cNvPr id="501" name="Google Shape;501;p25"/>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502" name="Google Shape;502;p25"/>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503" name="Google Shape;503;p25"/>
          <p:cNvSpPr txBox="1"/>
          <p:nvPr/>
        </p:nvSpPr>
        <p:spPr>
          <a:xfrm>
            <a:off x="929925" y="3216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900">
                <a:solidFill>
                  <a:srgbClr val="FFFFFF"/>
                </a:solidFill>
                <a:latin typeface="Oswald"/>
                <a:ea typeface="Oswald"/>
                <a:cs typeface="Oswald"/>
                <a:sym typeface="Oswald"/>
              </a:rPr>
              <a:t>PHYSIOLOGY OF THE STOMACH AND REGULATION OF GASTRIC SECRETIONS </a:t>
            </a:r>
            <a:endParaRPr sz="2900">
              <a:solidFill>
                <a:srgbClr val="FFFFFF"/>
              </a:solidFill>
              <a:latin typeface="Oswald"/>
              <a:ea typeface="Oswald"/>
              <a:cs typeface="Oswald"/>
              <a:sym typeface="Oswald"/>
            </a:endParaRPr>
          </a:p>
        </p:txBody>
      </p:sp>
      <p:sp>
        <p:nvSpPr>
          <p:cNvPr id="504" name="Google Shape;504;p25"/>
          <p:cNvSpPr/>
          <p:nvPr/>
        </p:nvSpPr>
        <p:spPr>
          <a:xfrm>
            <a:off x="21762977" y="-86889"/>
            <a:ext cx="2133300" cy="1383300"/>
          </a:xfrm>
          <a:prstGeom prst="rect">
            <a:avLst/>
          </a:prstGeom>
          <a:solidFill>
            <a:srgbClr val="F3F3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560"/>
              </a:spcBef>
              <a:spcAft>
                <a:spcPts val="0"/>
              </a:spcAft>
              <a:buNone/>
            </a:pPr>
            <a:r>
              <a:t/>
            </a:r>
            <a:endParaRPr b="1">
              <a:solidFill>
                <a:srgbClr val="674EA7"/>
              </a:solidFill>
              <a:latin typeface="Merriweather"/>
              <a:ea typeface="Merriweather"/>
              <a:cs typeface="Merriweather"/>
              <a:sym typeface="Merriweather"/>
            </a:endParaRPr>
          </a:p>
        </p:txBody>
      </p:sp>
      <p:sp>
        <p:nvSpPr>
          <p:cNvPr id="505" name="Google Shape;505;p25"/>
          <p:cNvSpPr txBox="1"/>
          <p:nvPr/>
        </p:nvSpPr>
        <p:spPr>
          <a:xfrm>
            <a:off x="267010" y="16335697"/>
            <a:ext cx="709200" cy="646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3000">
                <a:solidFill>
                  <a:srgbClr val="FFFFFF"/>
                </a:solidFill>
                <a:latin typeface="Merriweather"/>
                <a:ea typeface="Merriweather"/>
                <a:cs typeface="Merriweather"/>
                <a:sym typeface="Merriweather"/>
              </a:rPr>
              <a:t>3</a:t>
            </a:r>
            <a:endParaRPr b="1" sz="3000">
              <a:solidFill>
                <a:srgbClr val="FFFFFF"/>
              </a:solidFill>
              <a:latin typeface="Merriweather"/>
              <a:ea typeface="Merriweather"/>
              <a:cs typeface="Merriweather"/>
              <a:sym typeface="Merriweather"/>
            </a:endParaRPr>
          </a:p>
        </p:txBody>
      </p:sp>
      <p:sp>
        <p:nvSpPr>
          <p:cNvPr id="506" name="Google Shape;506;p25"/>
          <p:cNvSpPr txBox="1"/>
          <p:nvPr/>
        </p:nvSpPr>
        <p:spPr>
          <a:xfrm>
            <a:off x="422626" y="1114875"/>
            <a:ext cx="13320300" cy="783000"/>
          </a:xfrm>
          <a:prstGeom prst="rect">
            <a:avLst/>
          </a:prstGeom>
          <a:noFill/>
          <a:ln>
            <a:noFill/>
          </a:ln>
        </p:spPr>
        <p:txBody>
          <a:bodyPr anchorCtr="0" anchor="t" bIns="242375" lIns="242375" spcFirstLastPara="1" rIns="242375" wrap="square" tIns="242375">
            <a:noAutofit/>
          </a:bodyPr>
          <a:lstStyle/>
          <a:p>
            <a:pPr indent="0" lvl="0" marL="0" rtl="0" algn="l">
              <a:spcBef>
                <a:spcPts val="1100"/>
              </a:spcBef>
              <a:spcAft>
                <a:spcPts val="0"/>
              </a:spcAft>
              <a:buNone/>
            </a:pPr>
            <a:r>
              <a:rPr lang="en" sz="3600">
                <a:highlight>
                  <a:srgbClr val="D9EAD3"/>
                </a:highlight>
                <a:latin typeface="Oswald"/>
                <a:ea typeface="Oswald"/>
                <a:cs typeface="Oswald"/>
                <a:sym typeface="Oswald"/>
              </a:rPr>
              <a:t> Factors that regulate gastric emptying:</a:t>
            </a:r>
            <a:endParaRPr sz="3600">
              <a:highlight>
                <a:srgbClr val="D9EAD3"/>
              </a:highlight>
              <a:latin typeface="Oswald"/>
              <a:ea typeface="Oswald"/>
              <a:cs typeface="Oswald"/>
              <a:sym typeface="Oswald"/>
            </a:endParaRPr>
          </a:p>
        </p:txBody>
      </p:sp>
      <p:sp>
        <p:nvSpPr>
          <p:cNvPr id="507" name="Google Shape;507;p25"/>
          <p:cNvSpPr/>
          <p:nvPr/>
        </p:nvSpPr>
        <p:spPr>
          <a:xfrm>
            <a:off x="121742" y="1577967"/>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508" name="Google Shape;508;p25"/>
          <p:cNvSpPr/>
          <p:nvPr/>
        </p:nvSpPr>
        <p:spPr>
          <a:xfrm>
            <a:off x="772050" y="2461438"/>
            <a:ext cx="5177400" cy="1383300"/>
          </a:xfrm>
          <a:prstGeom prst="roundRect">
            <a:avLst>
              <a:gd fmla="val 16667" name="adj"/>
            </a:avLst>
          </a:prstGeom>
          <a:solidFill>
            <a:srgbClr val="D9EAD3"/>
          </a:solidFill>
          <a:ln cap="flat" cmpd="sng" w="28575">
            <a:solidFill>
              <a:srgbClr val="93C47D"/>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1100"/>
              </a:spcBef>
              <a:spcAft>
                <a:spcPts val="0"/>
              </a:spcAft>
              <a:buNone/>
            </a:pPr>
            <a:r>
              <a:rPr lang="en" sz="2400">
                <a:latin typeface="Merriweather"/>
                <a:ea typeface="Merriweather"/>
                <a:cs typeface="Merriweather"/>
                <a:sym typeface="Merriweather"/>
              </a:rPr>
              <a:t>Gastric Factors that Promote Stomach Emptying</a:t>
            </a:r>
            <a:endParaRPr sz="2400">
              <a:latin typeface="Merriweather"/>
              <a:ea typeface="Merriweather"/>
              <a:cs typeface="Merriweather"/>
              <a:sym typeface="Merriweather"/>
            </a:endParaRPr>
          </a:p>
        </p:txBody>
      </p:sp>
      <p:sp>
        <p:nvSpPr>
          <p:cNvPr id="509" name="Google Shape;509;p25"/>
          <p:cNvSpPr/>
          <p:nvPr/>
        </p:nvSpPr>
        <p:spPr>
          <a:xfrm>
            <a:off x="6852900" y="2461450"/>
            <a:ext cx="5471700" cy="1383300"/>
          </a:xfrm>
          <a:prstGeom prst="roundRect">
            <a:avLst>
              <a:gd fmla="val 16667" name="adj"/>
            </a:avLst>
          </a:prstGeom>
          <a:noFill/>
          <a:ln cap="flat" cmpd="sng" w="285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457200" lvl="0" marL="457200" rtl="0" algn="ctr">
              <a:spcBef>
                <a:spcPts val="0"/>
              </a:spcBef>
              <a:spcAft>
                <a:spcPts val="0"/>
              </a:spcAft>
              <a:buNone/>
            </a:pPr>
            <a:r>
              <a:rPr lang="en" sz="2400">
                <a:solidFill>
                  <a:srgbClr val="93C47D"/>
                </a:solidFill>
                <a:latin typeface="Merriweather"/>
                <a:ea typeface="Merriweather"/>
                <a:cs typeface="Merriweather"/>
                <a:sym typeface="Merriweather"/>
              </a:rPr>
              <a:t>Powerful Duodenal Factors That Inhibit Stomach Emptying.</a:t>
            </a:r>
            <a:endParaRPr sz="2400">
              <a:solidFill>
                <a:srgbClr val="93C47D"/>
              </a:solidFill>
              <a:latin typeface="Merriweather"/>
              <a:ea typeface="Merriweather"/>
              <a:cs typeface="Merriweather"/>
              <a:sym typeface="Merriweather"/>
            </a:endParaRPr>
          </a:p>
        </p:txBody>
      </p:sp>
      <p:sp>
        <p:nvSpPr>
          <p:cNvPr id="510" name="Google Shape;510;p25"/>
          <p:cNvSpPr/>
          <p:nvPr/>
        </p:nvSpPr>
        <p:spPr>
          <a:xfrm>
            <a:off x="504225" y="6034075"/>
            <a:ext cx="13119300" cy="13744500"/>
          </a:xfrm>
          <a:prstGeom prst="rect">
            <a:avLst/>
          </a:prstGeom>
          <a:noFill/>
          <a:ln cap="flat" cmpd="sng" w="285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5"/>
          <p:cNvSpPr txBox="1"/>
          <p:nvPr/>
        </p:nvSpPr>
        <p:spPr>
          <a:xfrm>
            <a:off x="1324925" y="6270275"/>
            <a:ext cx="9854100" cy="992100"/>
          </a:xfrm>
          <a:prstGeom prst="rect">
            <a:avLst/>
          </a:prstGeom>
          <a:noFill/>
          <a:ln>
            <a:noFill/>
          </a:ln>
        </p:spPr>
        <p:txBody>
          <a:bodyPr anchorCtr="0" anchor="t" bIns="91425" lIns="91425" spcFirstLastPara="1" rIns="91425" wrap="square" tIns="91425">
            <a:noAutofit/>
          </a:bodyPr>
          <a:lstStyle/>
          <a:p>
            <a:pPr indent="-457200" lvl="0" marL="457200" rtl="0" algn="l">
              <a:spcBef>
                <a:spcPts val="1100"/>
              </a:spcBef>
              <a:spcAft>
                <a:spcPts val="0"/>
              </a:spcAft>
              <a:buNone/>
            </a:pPr>
            <a:r>
              <a:rPr b="1" lang="en" sz="2000">
                <a:solidFill>
                  <a:srgbClr val="6AA84F"/>
                </a:solidFill>
                <a:latin typeface="Merriweather"/>
                <a:ea typeface="Merriweather"/>
                <a:cs typeface="Merriweather"/>
                <a:sym typeface="Merriweather"/>
              </a:rPr>
              <a:t>Inhibitory Effect of </a:t>
            </a:r>
            <a:r>
              <a:rPr b="1" lang="en" sz="2000">
                <a:highlight>
                  <a:srgbClr val="D9EAD3"/>
                </a:highlight>
                <a:latin typeface="Merriweather"/>
                <a:ea typeface="Merriweather"/>
                <a:cs typeface="Merriweather"/>
                <a:sym typeface="Merriweather"/>
              </a:rPr>
              <a:t>Enterogastric Nervous Reflexes</a:t>
            </a:r>
            <a:r>
              <a:rPr b="1" lang="en" sz="2000">
                <a:solidFill>
                  <a:srgbClr val="6AA84F"/>
                </a:solidFill>
                <a:latin typeface="Merriweather"/>
                <a:ea typeface="Merriweather"/>
                <a:cs typeface="Merriweather"/>
                <a:sym typeface="Merriweather"/>
              </a:rPr>
              <a:t> from the Duodenum.</a:t>
            </a:r>
            <a:endParaRPr sz="2000">
              <a:solidFill>
                <a:srgbClr val="6AA84F"/>
              </a:solidFill>
              <a:latin typeface="Merriweather"/>
              <a:ea typeface="Merriweather"/>
              <a:cs typeface="Merriweather"/>
              <a:sym typeface="Merriweather"/>
            </a:endParaRPr>
          </a:p>
        </p:txBody>
      </p:sp>
      <p:sp>
        <p:nvSpPr>
          <p:cNvPr id="512" name="Google Shape;512;p25"/>
          <p:cNvSpPr/>
          <p:nvPr/>
        </p:nvSpPr>
        <p:spPr>
          <a:xfrm>
            <a:off x="806075" y="6288575"/>
            <a:ext cx="581100" cy="556800"/>
          </a:xfrm>
          <a:prstGeom prst="pentagon">
            <a:avLst>
              <a:gd fmla="val 105146" name="hf"/>
              <a:gd fmla="val 110557" name="vf"/>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1</a:t>
            </a:r>
            <a:endParaRPr b="1" sz="2400">
              <a:solidFill>
                <a:srgbClr val="FFFFFF"/>
              </a:solidFill>
            </a:endParaRPr>
          </a:p>
        </p:txBody>
      </p:sp>
      <p:cxnSp>
        <p:nvCxnSpPr>
          <p:cNvPr id="513" name="Google Shape;513;p25"/>
          <p:cNvCxnSpPr/>
          <p:nvPr/>
        </p:nvCxnSpPr>
        <p:spPr>
          <a:xfrm>
            <a:off x="1428594" y="6845374"/>
            <a:ext cx="8463000" cy="29400"/>
          </a:xfrm>
          <a:prstGeom prst="straightConnector1">
            <a:avLst/>
          </a:prstGeom>
          <a:noFill/>
          <a:ln cap="flat" cmpd="sng" w="9525">
            <a:solidFill>
              <a:srgbClr val="D9D2E9"/>
            </a:solidFill>
            <a:prstDash val="solid"/>
            <a:round/>
            <a:headEnd len="med" w="med" type="none"/>
            <a:tailEnd len="med" w="med" type="none"/>
          </a:ln>
        </p:spPr>
      </p:cxnSp>
      <p:sp>
        <p:nvSpPr>
          <p:cNvPr id="514" name="Google Shape;514;p25"/>
          <p:cNvSpPr txBox="1"/>
          <p:nvPr/>
        </p:nvSpPr>
        <p:spPr>
          <a:xfrm>
            <a:off x="922200" y="7031075"/>
            <a:ext cx="12300000" cy="7445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D9EAD3"/>
              </a:buClr>
              <a:buSzPts val="1800"/>
              <a:buFont typeface="Merriweather"/>
              <a:buChar char="●"/>
            </a:pPr>
            <a:r>
              <a:rPr lang="en" sz="1800">
                <a:latin typeface="Merriweather"/>
                <a:ea typeface="Merriweather"/>
                <a:cs typeface="Merriweather"/>
                <a:sym typeface="Merriweather"/>
              </a:rPr>
              <a:t>When food enters the duodenum, multiple nervous reflexes are initiated from the duodenal wall and pass back to the stomach to regulate stomach emptying depending on the volume of chyme in the duodenum. </a:t>
            </a:r>
            <a:endParaRPr sz="1800">
              <a:latin typeface="Merriweather"/>
              <a:ea typeface="Merriweather"/>
              <a:cs typeface="Merriweather"/>
              <a:sym typeface="Merriweather"/>
            </a:endParaRPr>
          </a:p>
          <a:p>
            <a:pPr indent="0" lvl="0" marL="457200" rtl="0" algn="l">
              <a:spcBef>
                <a:spcPts val="0"/>
              </a:spcBef>
              <a:spcAft>
                <a:spcPts val="0"/>
              </a:spcAft>
              <a:buNone/>
            </a:pPr>
            <a:r>
              <a:t/>
            </a:r>
            <a:endParaRPr sz="1800">
              <a:solidFill>
                <a:srgbClr val="6AA84F"/>
              </a:solidFill>
              <a:latin typeface="Merriweather"/>
              <a:ea typeface="Merriweather"/>
              <a:cs typeface="Merriweather"/>
              <a:sym typeface="Merriweather"/>
            </a:endParaRPr>
          </a:p>
          <a:p>
            <a:pPr indent="0" lvl="0" marL="457200" rtl="0" algn="l">
              <a:spcBef>
                <a:spcPts val="0"/>
              </a:spcBef>
              <a:spcAft>
                <a:spcPts val="0"/>
              </a:spcAft>
              <a:buNone/>
            </a:pPr>
            <a:r>
              <a:rPr lang="en" sz="2400">
                <a:solidFill>
                  <a:schemeClr val="dk1"/>
                </a:solidFill>
                <a:highlight>
                  <a:srgbClr val="D9EAD3"/>
                </a:highlight>
                <a:latin typeface="Merriweather"/>
                <a:ea typeface="Merriweather"/>
                <a:cs typeface="Merriweather"/>
                <a:sym typeface="Merriweather"/>
              </a:rPr>
              <a:t>These duodenal reflexes are mediated by three routes: </a:t>
            </a:r>
            <a:endParaRPr sz="2400">
              <a:solidFill>
                <a:schemeClr val="dk1"/>
              </a:solidFill>
              <a:highlight>
                <a:srgbClr val="D9EAD3"/>
              </a:highlight>
              <a:latin typeface="Merriweather"/>
              <a:ea typeface="Merriweather"/>
              <a:cs typeface="Merriweather"/>
              <a:sym typeface="Merriweather"/>
            </a:endParaRPr>
          </a:p>
          <a:p>
            <a:pPr indent="0" lvl="0" marL="457200" rtl="0" algn="l">
              <a:spcBef>
                <a:spcPts val="0"/>
              </a:spcBef>
              <a:spcAft>
                <a:spcPts val="0"/>
              </a:spcAft>
              <a:buNone/>
            </a:pPr>
            <a:r>
              <a:t/>
            </a:r>
            <a:endParaRPr sz="2100">
              <a:solidFill>
                <a:schemeClr val="dk1"/>
              </a:solidFill>
              <a:highlight>
                <a:srgbClr val="D9EAD3"/>
              </a:highlight>
              <a:latin typeface="Merriweather"/>
              <a:ea typeface="Merriweather"/>
              <a:cs typeface="Merriweather"/>
              <a:sym typeface="Merriweather"/>
            </a:endParaRPr>
          </a:p>
          <a:p>
            <a:pPr indent="-342900" lvl="0" marL="457200" rtl="0" algn="l">
              <a:spcBef>
                <a:spcPts val="0"/>
              </a:spcBef>
              <a:spcAft>
                <a:spcPts val="0"/>
              </a:spcAft>
              <a:buClr>
                <a:srgbClr val="B6D7A8"/>
              </a:buClr>
              <a:buSzPts val="1800"/>
              <a:buFont typeface="Merriweather"/>
              <a:buChar char="★"/>
            </a:pPr>
            <a:r>
              <a:rPr lang="en" sz="1800" u="sng">
                <a:solidFill>
                  <a:srgbClr val="274E13"/>
                </a:solidFill>
                <a:latin typeface="Merriweather"/>
                <a:ea typeface="Merriweather"/>
                <a:cs typeface="Merriweather"/>
                <a:sym typeface="Merriweather"/>
              </a:rPr>
              <a:t>Directly</a:t>
            </a:r>
            <a:r>
              <a:rPr lang="en" sz="1800">
                <a:solidFill>
                  <a:srgbClr val="274E13"/>
                </a:solidFill>
                <a:latin typeface="Merriweather"/>
                <a:ea typeface="Merriweather"/>
                <a:cs typeface="Merriweather"/>
                <a:sym typeface="Merriweather"/>
              </a:rPr>
              <a:t> from the duodenum to stomach through the </a:t>
            </a:r>
            <a:r>
              <a:rPr b="1" lang="en" sz="1800">
                <a:solidFill>
                  <a:srgbClr val="6AA84F"/>
                </a:solidFill>
                <a:latin typeface="Merriweather"/>
                <a:ea typeface="Merriweather"/>
                <a:cs typeface="Merriweather"/>
                <a:sym typeface="Merriweather"/>
              </a:rPr>
              <a:t>ENS</a:t>
            </a:r>
            <a:r>
              <a:rPr lang="en" sz="1800">
                <a:solidFill>
                  <a:srgbClr val="274E13"/>
                </a:solidFill>
                <a:latin typeface="Merriweather"/>
                <a:ea typeface="Merriweather"/>
                <a:cs typeface="Merriweather"/>
                <a:sym typeface="Merriweather"/>
              </a:rPr>
              <a:t> </a:t>
            </a:r>
            <a:r>
              <a:rPr lang="en" sz="1800">
                <a:solidFill>
                  <a:srgbClr val="CCCCCC"/>
                </a:solidFill>
                <a:latin typeface="Merriweather"/>
                <a:ea typeface="Merriweather"/>
                <a:cs typeface="Merriweather"/>
                <a:sym typeface="Merriweather"/>
              </a:rPr>
              <a:t>(enteric nervous system)</a:t>
            </a:r>
            <a:r>
              <a:rPr lang="en" sz="1800">
                <a:solidFill>
                  <a:srgbClr val="274E13"/>
                </a:solidFill>
                <a:latin typeface="Merriweather"/>
                <a:ea typeface="Merriweather"/>
                <a:cs typeface="Merriweather"/>
                <a:sym typeface="Merriweather"/>
              </a:rPr>
              <a:t> in the gut wall.</a:t>
            </a:r>
            <a:endParaRPr sz="1800">
              <a:solidFill>
                <a:srgbClr val="274E13"/>
              </a:solidFill>
              <a:latin typeface="Merriweather"/>
              <a:ea typeface="Merriweather"/>
              <a:cs typeface="Merriweather"/>
              <a:sym typeface="Merriweather"/>
            </a:endParaRPr>
          </a:p>
          <a:p>
            <a:pPr indent="0" lvl="0" marL="1371600" rtl="0" algn="l">
              <a:spcBef>
                <a:spcPts val="0"/>
              </a:spcBef>
              <a:spcAft>
                <a:spcPts val="0"/>
              </a:spcAft>
              <a:buNone/>
            </a:pPr>
            <a:r>
              <a:t/>
            </a:r>
            <a:endParaRPr sz="1800">
              <a:solidFill>
                <a:srgbClr val="274E13"/>
              </a:solidFill>
              <a:latin typeface="Merriweather"/>
              <a:ea typeface="Merriweather"/>
              <a:cs typeface="Merriweather"/>
              <a:sym typeface="Merriweather"/>
            </a:endParaRPr>
          </a:p>
          <a:p>
            <a:pPr indent="-342900" lvl="0" marL="457200" rtl="0" algn="l">
              <a:spcBef>
                <a:spcPts val="0"/>
              </a:spcBef>
              <a:spcAft>
                <a:spcPts val="0"/>
              </a:spcAft>
              <a:buClr>
                <a:srgbClr val="B6D7A8"/>
              </a:buClr>
              <a:buSzPts val="1800"/>
              <a:buFont typeface="Merriweather"/>
              <a:buChar char="★"/>
            </a:pPr>
            <a:r>
              <a:rPr lang="en" sz="1800">
                <a:solidFill>
                  <a:srgbClr val="274E13"/>
                </a:solidFill>
                <a:latin typeface="Merriweather"/>
                <a:ea typeface="Merriweather"/>
                <a:cs typeface="Merriweather"/>
                <a:sym typeface="Merriweather"/>
              </a:rPr>
              <a:t>Through extrinsic nerves that go to the </a:t>
            </a:r>
            <a:r>
              <a:rPr lang="en" sz="1800" u="sng">
                <a:solidFill>
                  <a:srgbClr val="274E13"/>
                </a:solidFill>
                <a:latin typeface="Merriweather"/>
                <a:ea typeface="Merriweather"/>
                <a:cs typeface="Merriweather"/>
                <a:sym typeface="Merriweather"/>
              </a:rPr>
              <a:t>prevertebral sympathetic ganglia</a:t>
            </a:r>
            <a:r>
              <a:rPr lang="en" sz="1800">
                <a:solidFill>
                  <a:srgbClr val="274E13"/>
                </a:solidFill>
                <a:latin typeface="Merriweather"/>
                <a:ea typeface="Merriweather"/>
                <a:cs typeface="Merriweather"/>
                <a:sym typeface="Merriweather"/>
              </a:rPr>
              <a:t> and then back through inhibitory sympathetic nerve fibers to the stomach.</a:t>
            </a:r>
            <a:endParaRPr sz="1800">
              <a:solidFill>
                <a:srgbClr val="274E13"/>
              </a:solidFill>
              <a:latin typeface="Merriweather"/>
              <a:ea typeface="Merriweather"/>
              <a:cs typeface="Merriweather"/>
              <a:sym typeface="Merriweather"/>
            </a:endParaRPr>
          </a:p>
          <a:p>
            <a:pPr indent="0" lvl="0" marL="1371600" rtl="0" algn="l">
              <a:spcBef>
                <a:spcPts val="0"/>
              </a:spcBef>
              <a:spcAft>
                <a:spcPts val="0"/>
              </a:spcAft>
              <a:buNone/>
            </a:pPr>
            <a:r>
              <a:t/>
            </a:r>
            <a:endParaRPr sz="1800">
              <a:solidFill>
                <a:srgbClr val="274E13"/>
              </a:solidFill>
              <a:latin typeface="Merriweather"/>
              <a:ea typeface="Merriweather"/>
              <a:cs typeface="Merriweather"/>
              <a:sym typeface="Merriweather"/>
            </a:endParaRPr>
          </a:p>
          <a:p>
            <a:pPr indent="-342900" lvl="0" marL="457200" rtl="0" algn="l">
              <a:spcBef>
                <a:spcPts val="0"/>
              </a:spcBef>
              <a:spcAft>
                <a:spcPts val="0"/>
              </a:spcAft>
              <a:buClr>
                <a:srgbClr val="B6D7A8"/>
              </a:buClr>
              <a:buSzPts val="1800"/>
              <a:buFont typeface="Merriweather"/>
              <a:buChar char="★"/>
            </a:pPr>
            <a:r>
              <a:rPr lang="en" sz="1800">
                <a:solidFill>
                  <a:srgbClr val="274E13"/>
                </a:solidFill>
                <a:latin typeface="Merriweather"/>
                <a:ea typeface="Merriweather"/>
                <a:cs typeface="Merriweather"/>
                <a:sym typeface="Merriweather"/>
              </a:rPr>
              <a:t>Through the </a:t>
            </a:r>
            <a:r>
              <a:rPr lang="en" sz="1800" u="sng">
                <a:solidFill>
                  <a:srgbClr val="274E13"/>
                </a:solidFill>
                <a:latin typeface="Merriweather"/>
                <a:ea typeface="Merriweather"/>
                <a:cs typeface="Merriweather"/>
                <a:sym typeface="Merriweather"/>
              </a:rPr>
              <a:t>vagus nerves reflex</a:t>
            </a:r>
            <a:r>
              <a:rPr lang="en" sz="1800">
                <a:solidFill>
                  <a:srgbClr val="274E13"/>
                </a:solidFill>
                <a:latin typeface="Merriweather"/>
                <a:ea typeface="Merriweather"/>
                <a:cs typeface="Merriweather"/>
                <a:sym typeface="Merriweather"/>
              </a:rPr>
              <a:t> (</a:t>
            </a:r>
            <a:r>
              <a:rPr lang="en" sz="1800">
                <a:solidFill>
                  <a:srgbClr val="CC4125"/>
                </a:solidFill>
                <a:latin typeface="Merriweather"/>
                <a:ea typeface="Merriweather"/>
                <a:cs typeface="Merriweather"/>
                <a:sym typeface="Merriweather"/>
              </a:rPr>
              <a:t>to a slight extent</a:t>
            </a:r>
            <a:r>
              <a:rPr lang="en" sz="1800">
                <a:solidFill>
                  <a:srgbClr val="274E13"/>
                </a:solidFill>
                <a:latin typeface="Merriweather"/>
                <a:ea typeface="Merriweather"/>
                <a:cs typeface="Merriweather"/>
                <a:sym typeface="Merriweather"/>
              </a:rPr>
              <a:t>) </a:t>
            </a:r>
            <a:r>
              <a:rPr lang="en" sz="1200">
                <a:solidFill>
                  <a:schemeClr val="dk1"/>
                </a:solidFill>
                <a:latin typeface="Merriweather"/>
                <a:ea typeface="Merriweather"/>
                <a:cs typeface="Merriweather"/>
                <a:sym typeface="Merriweather"/>
              </a:rPr>
              <a:t>→</a:t>
            </a:r>
            <a:r>
              <a:rPr lang="en" sz="1800">
                <a:solidFill>
                  <a:srgbClr val="274E13"/>
                </a:solidFill>
                <a:latin typeface="Merriweather"/>
                <a:ea typeface="Merriweather"/>
                <a:cs typeface="Merriweather"/>
                <a:sym typeface="Merriweather"/>
              </a:rPr>
              <a:t> the brain stem </a:t>
            </a:r>
            <a:r>
              <a:rPr lang="en" sz="1200">
                <a:solidFill>
                  <a:schemeClr val="dk1"/>
                </a:solidFill>
                <a:latin typeface="Merriweather"/>
                <a:ea typeface="Merriweather"/>
                <a:cs typeface="Merriweather"/>
                <a:sym typeface="Merriweather"/>
              </a:rPr>
              <a:t>→</a:t>
            </a:r>
            <a:r>
              <a:rPr lang="en" sz="1800">
                <a:solidFill>
                  <a:srgbClr val="274E13"/>
                </a:solidFill>
                <a:latin typeface="Merriweather"/>
                <a:ea typeface="Merriweather"/>
                <a:cs typeface="Merriweather"/>
                <a:sym typeface="Merriweather"/>
              </a:rPr>
              <a:t> inhibit the normal excitatory signals that are transmitted to the stomach through the vagus nerves. </a:t>
            </a:r>
            <a:endParaRPr sz="1800">
              <a:solidFill>
                <a:srgbClr val="274E13"/>
              </a:solidFill>
              <a:latin typeface="Merriweather"/>
              <a:ea typeface="Merriweather"/>
              <a:cs typeface="Merriweather"/>
              <a:sym typeface="Merriweather"/>
            </a:endParaRPr>
          </a:p>
          <a:p>
            <a:pPr indent="0" lvl="0" marL="1371600" rtl="0" algn="l">
              <a:spcBef>
                <a:spcPts val="0"/>
              </a:spcBef>
              <a:spcAft>
                <a:spcPts val="0"/>
              </a:spcAft>
              <a:buNone/>
            </a:pPr>
            <a:r>
              <a:t/>
            </a:r>
            <a:endParaRPr sz="1800">
              <a:solidFill>
                <a:srgbClr val="274E13"/>
              </a:solidFill>
              <a:latin typeface="Merriweather"/>
              <a:ea typeface="Merriweather"/>
              <a:cs typeface="Merriweather"/>
              <a:sym typeface="Merriweather"/>
            </a:endParaRPr>
          </a:p>
          <a:p>
            <a:pPr indent="0" lvl="0" marL="0" rtl="0" algn="l">
              <a:spcBef>
                <a:spcPts val="0"/>
              </a:spcBef>
              <a:spcAft>
                <a:spcPts val="0"/>
              </a:spcAft>
              <a:buNone/>
            </a:pPr>
            <a:r>
              <a:t/>
            </a:r>
            <a:endParaRPr sz="1800">
              <a:solidFill>
                <a:srgbClr val="274E13"/>
              </a:solidFill>
              <a:latin typeface="Merriweather"/>
              <a:ea typeface="Merriweather"/>
              <a:cs typeface="Merriweather"/>
              <a:sym typeface="Merriweather"/>
            </a:endParaRPr>
          </a:p>
          <a:p>
            <a:pPr indent="0" lvl="0" marL="0" rtl="0" algn="l">
              <a:spcBef>
                <a:spcPts val="0"/>
              </a:spcBef>
              <a:spcAft>
                <a:spcPts val="0"/>
              </a:spcAft>
              <a:buNone/>
            </a:pPr>
            <a:r>
              <a:rPr b="1" lang="en" sz="1800">
                <a:solidFill>
                  <a:srgbClr val="CC4125"/>
                </a:solidFill>
                <a:latin typeface="Merriweather"/>
                <a:ea typeface="Merriweather"/>
                <a:cs typeface="Merriweather"/>
                <a:sym typeface="Merriweather"/>
              </a:rPr>
              <a:t>These reflexes inhibit the pyloric pump and increase the tone of the pyloric sphincter thus decreasing stomach emptying.</a:t>
            </a:r>
            <a:endParaRPr b="1" sz="1800">
              <a:solidFill>
                <a:srgbClr val="CC4125"/>
              </a:solidFill>
              <a:latin typeface="Merriweather"/>
              <a:ea typeface="Merriweather"/>
              <a:cs typeface="Merriweather"/>
              <a:sym typeface="Merriweather"/>
            </a:endParaRPr>
          </a:p>
          <a:p>
            <a:pPr indent="0" lvl="0" marL="0" rtl="0" algn="l">
              <a:spcBef>
                <a:spcPts val="0"/>
              </a:spcBef>
              <a:spcAft>
                <a:spcPts val="0"/>
              </a:spcAft>
              <a:buNone/>
            </a:pPr>
            <a:r>
              <a:rPr b="1" lang="en" sz="1800">
                <a:solidFill>
                  <a:srgbClr val="CC4125"/>
                </a:solidFill>
                <a:latin typeface="Merriweather"/>
                <a:ea typeface="Merriweather"/>
                <a:cs typeface="Merriweather"/>
                <a:sym typeface="Merriweather"/>
              </a:rPr>
              <a:t>  </a:t>
            </a:r>
            <a:endParaRPr b="1" sz="1800">
              <a:solidFill>
                <a:srgbClr val="CC4125"/>
              </a:solidFill>
              <a:latin typeface="Merriweather"/>
              <a:ea typeface="Merriweather"/>
              <a:cs typeface="Merriweather"/>
              <a:sym typeface="Merriweather"/>
            </a:endParaRPr>
          </a:p>
          <a:p>
            <a:pPr indent="0" lvl="0" marL="0" rtl="0" algn="l">
              <a:spcBef>
                <a:spcPts val="0"/>
              </a:spcBef>
              <a:spcAft>
                <a:spcPts val="0"/>
              </a:spcAft>
              <a:buNone/>
            </a:pPr>
            <a:r>
              <a:rPr lang="en" sz="2100">
                <a:highlight>
                  <a:srgbClr val="D9EAD3"/>
                </a:highlight>
                <a:latin typeface="Merriweather"/>
                <a:ea typeface="Merriweather"/>
                <a:cs typeface="Merriweather"/>
                <a:sym typeface="Merriweather"/>
              </a:rPr>
              <a:t>The duodenal factors that can initiate the enterogastric inhibitory reflexes include:</a:t>
            </a:r>
            <a:endParaRPr sz="2100">
              <a:highlight>
                <a:srgbClr val="D9EAD3"/>
              </a:highlight>
              <a:latin typeface="Merriweather"/>
              <a:ea typeface="Merriweather"/>
              <a:cs typeface="Merriweather"/>
              <a:sym typeface="Merriweather"/>
            </a:endParaRPr>
          </a:p>
          <a:p>
            <a:pPr indent="0" lvl="0" marL="0" rtl="0" algn="l">
              <a:spcBef>
                <a:spcPts val="0"/>
              </a:spcBef>
              <a:spcAft>
                <a:spcPts val="0"/>
              </a:spcAft>
              <a:buNone/>
            </a:pPr>
            <a:r>
              <a:t/>
            </a:r>
            <a:endParaRPr sz="2100">
              <a:highlight>
                <a:srgbClr val="D9EAD3"/>
              </a:highlight>
              <a:latin typeface="Merriweather"/>
              <a:ea typeface="Merriweather"/>
              <a:cs typeface="Merriweather"/>
              <a:sym typeface="Merriweather"/>
            </a:endParaRPr>
          </a:p>
          <a:p>
            <a:pPr indent="-342900" lvl="0" marL="457200" rtl="0" algn="l">
              <a:lnSpc>
                <a:spcPct val="115000"/>
              </a:lnSpc>
              <a:spcBef>
                <a:spcPts val="0"/>
              </a:spcBef>
              <a:spcAft>
                <a:spcPts val="0"/>
              </a:spcAft>
              <a:buSzPts val="1800"/>
              <a:buFont typeface="Merriweather"/>
              <a:buChar char="-"/>
            </a:pPr>
            <a:r>
              <a:rPr lang="en" sz="1800">
                <a:latin typeface="Merriweather"/>
                <a:ea typeface="Merriweather"/>
                <a:cs typeface="Merriweather"/>
                <a:sym typeface="Merriweather"/>
              </a:rPr>
              <a:t>Duodenal </a:t>
            </a:r>
            <a:r>
              <a:rPr b="1" lang="en" sz="1800">
                <a:solidFill>
                  <a:srgbClr val="6AA84F"/>
                </a:solidFill>
                <a:latin typeface="Merriweather"/>
                <a:ea typeface="Merriweather"/>
                <a:cs typeface="Merriweather"/>
                <a:sym typeface="Merriweather"/>
              </a:rPr>
              <a:t>distention.</a:t>
            </a:r>
            <a:endParaRPr b="1" sz="1800">
              <a:solidFill>
                <a:srgbClr val="6AA84F"/>
              </a:solidFill>
              <a:latin typeface="Merriweather"/>
              <a:ea typeface="Merriweather"/>
              <a:cs typeface="Merriweather"/>
              <a:sym typeface="Merriweather"/>
            </a:endParaRPr>
          </a:p>
          <a:p>
            <a:pPr indent="-342900" lvl="0" marL="457200" rtl="0" algn="l">
              <a:lnSpc>
                <a:spcPct val="115000"/>
              </a:lnSpc>
              <a:spcBef>
                <a:spcPts val="0"/>
              </a:spcBef>
              <a:spcAft>
                <a:spcPts val="0"/>
              </a:spcAft>
              <a:buSzPts val="1800"/>
              <a:buFont typeface="Merriweather"/>
              <a:buChar char="-"/>
            </a:pPr>
            <a:r>
              <a:rPr lang="en" sz="1800">
                <a:latin typeface="Merriweather"/>
                <a:ea typeface="Merriweather"/>
                <a:cs typeface="Merriweather"/>
                <a:sym typeface="Merriweather"/>
              </a:rPr>
              <a:t>Duodenal </a:t>
            </a:r>
            <a:r>
              <a:rPr b="1" lang="en" sz="1800">
                <a:solidFill>
                  <a:srgbClr val="6AA84F"/>
                </a:solidFill>
                <a:latin typeface="Merriweather"/>
                <a:ea typeface="Merriweather"/>
                <a:cs typeface="Merriweather"/>
                <a:sym typeface="Merriweather"/>
              </a:rPr>
              <a:t>irritation. </a:t>
            </a:r>
            <a:endParaRPr b="1" sz="1800">
              <a:solidFill>
                <a:srgbClr val="6AA84F"/>
              </a:solidFill>
              <a:latin typeface="Merriweather"/>
              <a:ea typeface="Merriweather"/>
              <a:cs typeface="Merriweather"/>
              <a:sym typeface="Merriweather"/>
            </a:endParaRPr>
          </a:p>
          <a:p>
            <a:pPr indent="-342900" lvl="0" marL="457200" rtl="0" algn="l">
              <a:lnSpc>
                <a:spcPct val="115000"/>
              </a:lnSpc>
              <a:spcBef>
                <a:spcPts val="0"/>
              </a:spcBef>
              <a:spcAft>
                <a:spcPts val="0"/>
              </a:spcAft>
              <a:buSzPts val="1800"/>
              <a:buFont typeface="Merriweather"/>
              <a:buChar char="-"/>
            </a:pPr>
            <a:r>
              <a:rPr lang="en" sz="1800">
                <a:latin typeface="Merriweather"/>
                <a:ea typeface="Merriweather"/>
                <a:cs typeface="Merriweather"/>
                <a:sym typeface="Merriweather"/>
              </a:rPr>
              <a:t>Duodenal </a:t>
            </a:r>
            <a:r>
              <a:rPr b="1" lang="en" sz="1800">
                <a:solidFill>
                  <a:srgbClr val="6AA84F"/>
                </a:solidFill>
                <a:latin typeface="Merriweather"/>
                <a:ea typeface="Merriweather"/>
                <a:cs typeface="Merriweather"/>
                <a:sym typeface="Merriweather"/>
              </a:rPr>
              <a:t>acidity.</a:t>
            </a:r>
            <a:endParaRPr b="1" sz="1800">
              <a:solidFill>
                <a:srgbClr val="6AA84F"/>
              </a:solidFill>
              <a:latin typeface="Merriweather"/>
              <a:ea typeface="Merriweather"/>
              <a:cs typeface="Merriweather"/>
              <a:sym typeface="Merriweather"/>
            </a:endParaRPr>
          </a:p>
          <a:p>
            <a:pPr indent="-342900" lvl="0" marL="457200" rtl="0" algn="l">
              <a:lnSpc>
                <a:spcPct val="115000"/>
              </a:lnSpc>
              <a:spcBef>
                <a:spcPts val="0"/>
              </a:spcBef>
              <a:spcAft>
                <a:spcPts val="0"/>
              </a:spcAft>
              <a:buSzPts val="1800"/>
              <a:buFont typeface="Merriweather"/>
              <a:buChar char="-"/>
            </a:pPr>
            <a:r>
              <a:rPr b="1" lang="en" sz="1800">
                <a:solidFill>
                  <a:srgbClr val="6AA84F"/>
                </a:solidFill>
                <a:latin typeface="Merriweather"/>
                <a:ea typeface="Merriweather"/>
                <a:cs typeface="Merriweather"/>
                <a:sym typeface="Merriweather"/>
              </a:rPr>
              <a:t>Osmolality of the chyme</a:t>
            </a:r>
            <a:r>
              <a:rPr lang="en" sz="1800">
                <a:latin typeface="Merriweather"/>
                <a:ea typeface="Merriweather"/>
                <a:cs typeface="Merriweather"/>
                <a:sym typeface="Merriweather"/>
              </a:rPr>
              <a:t> in the duodenum.</a:t>
            </a:r>
            <a:endParaRPr sz="1800">
              <a:latin typeface="Merriweather"/>
              <a:ea typeface="Merriweather"/>
              <a:cs typeface="Merriweather"/>
              <a:sym typeface="Merriweather"/>
            </a:endParaRPr>
          </a:p>
          <a:p>
            <a:pPr indent="-342900" lvl="0" marL="457200" rtl="0" algn="l">
              <a:lnSpc>
                <a:spcPct val="115000"/>
              </a:lnSpc>
              <a:spcBef>
                <a:spcPts val="0"/>
              </a:spcBef>
              <a:spcAft>
                <a:spcPts val="0"/>
              </a:spcAft>
              <a:buSzPts val="1800"/>
              <a:buFont typeface="Merriweather"/>
              <a:buChar char="-"/>
            </a:pPr>
            <a:r>
              <a:rPr b="1" lang="en" sz="1800">
                <a:solidFill>
                  <a:srgbClr val="6AA84F"/>
                </a:solidFill>
                <a:latin typeface="Merriweather"/>
                <a:ea typeface="Merriweather"/>
                <a:cs typeface="Merriweather"/>
                <a:sym typeface="Merriweather"/>
              </a:rPr>
              <a:t>Protein</a:t>
            </a:r>
            <a:r>
              <a:rPr lang="en" sz="1800">
                <a:latin typeface="Merriweather"/>
                <a:ea typeface="Merriweather"/>
                <a:cs typeface="Merriweather"/>
                <a:sym typeface="Merriweather"/>
              </a:rPr>
              <a:t> (and may be fat) content of the chyme in the duodenum.</a:t>
            </a:r>
            <a:endParaRPr sz="1800">
              <a:latin typeface="Merriweather"/>
              <a:ea typeface="Merriweather"/>
              <a:cs typeface="Merriweather"/>
              <a:sym typeface="Merriweather"/>
            </a:endParaRPr>
          </a:p>
        </p:txBody>
      </p:sp>
      <p:cxnSp>
        <p:nvCxnSpPr>
          <p:cNvPr id="515" name="Google Shape;515;p25"/>
          <p:cNvCxnSpPr/>
          <p:nvPr/>
        </p:nvCxnSpPr>
        <p:spPr>
          <a:xfrm flipH="1" rot="-5400000">
            <a:off x="8984675" y="4114863"/>
            <a:ext cx="2144100" cy="1649100"/>
          </a:xfrm>
          <a:prstGeom prst="bentConnector3">
            <a:avLst>
              <a:gd fmla="val 50000" name="adj1"/>
            </a:avLst>
          </a:prstGeom>
          <a:noFill/>
          <a:ln cap="flat" cmpd="sng" w="28575">
            <a:solidFill>
              <a:srgbClr val="D9D9D9"/>
            </a:solidFill>
            <a:prstDash val="dashDot"/>
            <a:round/>
            <a:headEnd len="med" w="med" type="none"/>
            <a:tailEnd len="med" w="med" type="none"/>
          </a:ln>
        </p:spPr>
      </p:cxnSp>
      <p:sp>
        <p:nvSpPr>
          <p:cNvPr id="516" name="Google Shape;516;p25"/>
          <p:cNvSpPr/>
          <p:nvPr/>
        </p:nvSpPr>
        <p:spPr>
          <a:xfrm>
            <a:off x="806075" y="15127775"/>
            <a:ext cx="581100" cy="556800"/>
          </a:xfrm>
          <a:prstGeom prst="pentagon">
            <a:avLst>
              <a:gd fmla="val 105146" name="hf"/>
              <a:gd fmla="val 110557" name="vf"/>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2</a:t>
            </a:r>
            <a:endParaRPr b="1" sz="2400">
              <a:solidFill>
                <a:srgbClr val="FFFFFF"/>
              </a:solidFill>
            </a:endParaRPr>
          </a:p>
        </p:txBody>
      </p:sp>
      <p:cxnSp>
        <p:nvCxnSpPr>
          <p:cNvPr id="517" name="Google Shape;517;p25"/>
          <p:cNvCxnSpPr/>
          <p:nvPr/>
        </p:nvCxnSpPr>
        <p:spPr>
          <a:xfrm>
            <a:off x="1428594" y="15684574"/>
            <a:ext cx="11793600" cy="13500"/>
          </a:xfrm>
          <a:prstGeom prst="straightConnector1">
            <a:avLst/>
          </a:prstGeom>
          <a:noFill/>
          <a:ln cap="flat" cmpd="sng" w="9525">
            <a:solidFill>
              <a:srgbClr val="D9D2E9"/>
            </a:solidFill>
            <a:prstDash val="solid"/>
            <a:round/>
            <a:headEnd len="med" w="med" type="none"/>
            <a:tailEnd len="med" w="med" type="none"/>
          </a:ln>
        </p:spPr>
      </p:cxnSp>
      <p:sp>
        <p:nvSpPr>
          <p:cNvPr id="518" name="Google Shape;518;p25"/>
          <p:cNvSpPr txBox="1"/>
          <p:nvPr/>
        </p:nvSpPr>
        <p:spPr>
          <a:xfrm>
            <a:off x="1324925" y="15202475"/>
            <a:ext cx="13119300" cy="361800"/>
          </a:xfrm>
          <a:prstGeom prst="rect">
            <a:avLst/>
          </a:prstGeom>
          <a:noFill/>
          <a:ln>
            <a:noFill/>
          </a:ln>
        </p:spPr>
        <p:txBody>
          <a:bodyPr anchorCtr="0" anchor="t" bIns="91425" lIns="91425" spcFirstLastPara="1" rIns="91425" wrap="square" tIns="91425">
            <a:noAutofit/>
          </a:bodyPr>
          <a:lstStyle/>
          <a:p>
            <a:pPr indent="-457200" lvl="0" marL="457200" rtl="0" algn="l">
              <a:spcBef>
                <a:spcPts val="0"/>
              </a:spcBef>
              <a:spcAft>
                <a:spcPts val="0"/>
              </a:spcAft>
              <a:buNone/>
            </a:pPr>
            <a:r>
              <a:rPr b="1" lang="en" sz="1600">
                <a:solidFill>
                  <a:srgbClr val="6AA84F"/>
                </a:solidFill>
                <a:latin typeface="Merriweather"/>
                <a:ea typeface="Merriweather"/>
                <a:cs typeface="Merriweather"/>
                <a:sym typeface="Merriweather"/>
              </a:rPr>
              <a:t>Hormonal Feedback from the Duodenum Inhibits Gastric Emptying , Role of Fats and the Hormone Cholecystokinin</a:t>
            </a:r>
            <a:endParaRPr sz="1600">
              <a:solidFill>
                <a:srgbClr val="6AA84F"/>
              </a:solidFill>
              <a:latin typeface="Merriweather"/>
              <a:ea typeface="Merriweather"/>
              <a:cs typeface="Merriweather"/>
              <a:sym typeface="Merriweather"/>
            </a:endParaRPr>
          </a:p>
        </p:txBody>
      </p:sp>
      <p:sp>
        <p:nvSpPr>
          <p:cNvPr id="519" name="Google Shape;519;p25"/>
          <p:cNvSpPr txBox="1"/>
          <p:nvPr/>
        </p:nvSpPr>
        <p:spPr>
          <a:xfrm>
            <a:off x="656625" y="15940150"/>
            <a:ext cx="12907800" cy="3436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D9EAD3"/>
              </a:buClr>
              <a:buSzPts val="1400"/>
              <a:buFont typeface="Merriweather"/>
              <a:buChar char="●"/>
            </a:pPr>
            <a:r>
              <a:rPr b="1" lang="en" sz="1800">
                <a:latin typeface="Merriweather"/>
                <a:ea typeface="Merriweather"/>
                <a:cs typeface="Merriweather"/>
                <a:sym typeface="Merriweather"/>
              </a:rPr>
              <a:t>Fat entering the duodenum or acidity of chyme or excess quantities of chyme causes </a:t>
            </a:r>
            <a:r>
              <a:rPr b="1" lang="en">
                <a:latin typeface="Merriweather"/>
                <a:ea typeface="Merriweather"/>
                <a:cs typeface="Merriweather"/>
                <a:sym typeface="Merriweather"/>
              </a:rPr>
              <a:t>(probably a receptor mediated mechanism)</a:t>
            </a:r>
            <a:r>
              <a:rPr b="1" lang="en" sz="1800">
                <a:latin typeface="Merriweather"/>
                <a:ea typeface="Merriweather"/>
                <a:cs typeface="Merriweather"/>
                <a:sym typeface="Merriweather"/>
              </a:rPr>
              <a:t> the release of:</a:t>
            </a:r>
            <a:endParaRPr b="1" sz="1800">
              <a:latin typeface="Merriweather"/>
              <a:ea typeface="Merriweather"/>
              <a:cs typeface="Merriweather"/>
              <a:sym typeface="Merriweather"/>
            </a:endParaRPr>
          </a:p>
          <a:p>
            <a:pPr indent="-457200" lvl="0" marL="457200" rtl="0" algn="l">
              <a:spcBef>
                <a:spcPts val="0"/>
              </a:spcBef>
              <a:spcAft>
                <a:spcPts val="0"/>
              </a:spcAft>
              <a:buNone/>
            </a:pPr>
            <a:r>
              <a:t/>
            </a:r>
            <a:endParaRPr sz="1800">
              <a:solidFill>
                <a:srgbClr val="6AA84F"/>
              </a:solidFill>
              <a:latin typeface="Merriweather"/>
              <a:ea typeface="Merriweather"/>
              <a:cs typeface="Merriweather"/>
              <a:sym typeface="Merriweather"/>
            </a:endParaRPr>
          </a:p>
          <a:p>
            <a:pPr indent="-342900" lvl="0" marL="457200" rtl="0" algn="l">
              <a:spcBef>
                <a:spcPts val="0"/>
              </a:spcBef>
              <a:spcAft>
                <a:spcPts val="0"/>
              </a:spcAft>
              <a:buClr>
                <a:srgbClr val="D9EAD3"/>
              </a:buClr>
              <a:buSzPts val="1800"/>
              <a:buFont typeface="Merriweather"/>
              <a:buChar char="★"/>
            </a:pPr>
            <a:r>
              <a:rPr lang="en" sz="1800">
                <a:solidFill>
                  <a:srgbClr val="38761D"/>
                </a:solidFill>
                <a:highlight>
                  <a:srgbClr val="D9EAD3"/>
                </a:highlight>
                <a:latin typeface="Merriweather"/>
                <a:ea typeface="Merriweather"/>
                <a:cs typeface="Merriweather"/>
                <a:sym typeface="Merriweather"/>
              </a:rPr>
              <a:t>cholecystokinin (CCK)</a:t>
            </a:r>
            <a:r>
              <a:rPr lang="en" sz="1800">
                <a:solidFill>
                  <a:srgbClr val="274E13"/>
                </a:solidFill>
                <a:latin typeface="Merriweather"/>
                <a:ea typeface="Merriweather"/>
                <a:cs typeface="Merriweather"/>
                <a:sym typeface="Merriweather"/>
              </a:rPr>
              <a:t> , acts as an inhibitor to block increased stomach motility caused by gastrin.</a:t>
            </a:r>
            <a:endParaRPr sz="1800">
              <a:solidFill>
                <a:srgbClr val="274E13"/>
              </a:solidFill>
              <a:latin typeface="Merriweather"/>
              <a:ea typeface="Merriweather"/>
              <a:cs typeface="Merriweather"/>
              <a:sym typeface="Merriweather"/>
            </a:endParaRPr>
          </a:p>
          <a:p>
            <a:pPr indent="-457200" lvl="0" marL="457200" rtl="0" algn="l">
              <a:spcBef>
                <a:spcPts val="0"/>
              </a:spcBef>
              <a:spcAft>
                <a:spcPts val="0"/>
              </a:spcAft>
              <a:buNone/>
            </a:pPr>
            <a:r>
              <a:t/>
            </a:r>
            <a:endParaRPr sz="1800">
              <a:latin typeface="Merriweather"/>
              <a:ea typeface="Merriweather"/>
              <a:cs typeface="Merriweather"/>
              <a:sym typeface="Merriweather"/>
            </a:endParaRPr>
          </a:p>
          <a:p>
            <a:pPr indent="-342900" lvl="0" marL="457200" rtl="0" algn="l">
              <a:spcBef>
                <a:spcPts val="0"/>
              </a:spcBef>
              <a:spcAft>
                <a:spcPts val="0"/>
              </a:spcAft>
              <a:buClr>
                <a:srgbClr val="D9EAD3"/>
              </a:buClr>
              <a:buSzPts val="1800"/>
              <a:buFont typeface="Merriweather"/>
              <a:buChar char="★"/>
            </a:pPr>
            <a:r>
              <a:rPr lang="en" sz="1800">
                <a:solidFill>
                  <a:srgbClr val="274E13"/>
                </a:solidFill>
                <a:latin typeface="Merriweather"/>
                <a:ea typeface="Merriweather"/>
                <a:cs typeface="Merriweather"/>
                <a:sym typeface="Merriweather"/>
              </a:rPr>
              <a:t>other inhibitory hormones such as (</a:t>
            </a:r>
            <a:r>
              <a:rPr lang="en" sz="1800">
                <a:solidFill>
                  <a:srgbClr val="38761D"/>
                </a:solidFill>
                <a:highlight>
                  <a:srgbClr val="D9EAD3"/>
                </a:highlight>
                <a:latin typeface="Merriweather"/>
                <a:ea typeface="Merriweather"/>
                <a:cs typeface="Merriweather"/>
                <a:sym typeface="Merriweather"/>
              </a:rPr>
              <a:t>secretin</a:t>
            </a:r>
            <a:r>
              <a:rPr lang="en" sz="1800">
                <a:solidFill>
                  <a:srgbClr val="274E13"/>
                </a:solidFill>
                <a:latin typeface="Merriweather"/>
                <a:ea typeface="Merriweather"/>
                <a:cs typeface="Merriweather"/>
                <a:sym typeface="Merriweather"/>
              </a:rPr>
              <a:t> and gastric inhibitory peptide </a:t>
            </a:r>
            <a:r>
              <a:rPr lang="en" sz="1800">
                <a:solidFill>
                  <a:srgbClr val="38761D"/>
                </a:solidFill>
                <a:highlight>
                  <a:srgbClr val="D9EAD3"/>
                </a:highlight>
                <a:latin typeface="Merriweather"/>
                <a:ea typeface="Merriweather"/>
                <a:cs typeface="Merriweather"/>
                <a:sym typeface="Merriweather"/>
              </a:rPr>
              <a:t>(Glucose-dependent insulinotropic peptide GIP)</a:t>
            </a:r>
            <a:r>
              <a:rPr lang="en" sz="1800">
                <a:solidFill>
                  <a:srgbClr val="6AA84F"/>
                </a:solidFill>
                <a:latin typeface="Merriweather"/>
                <a:ea typeface="Merriweather"/>
                <a:cs typeface="Merriweather"/>
                <a:sym typeface="Merriweather"/>
              </a:rPr>
              <a:t> </a:t>
            </a:r>
            <a:r>
              <a:rPr lang="en" sz="1800">
                <a:solidFill>
                  <a:srgbClr val="274E13"/>
                </a:solidFill>
                <a:latin typeface="Merriweather"/>
                <a:ea typeface="Merriweather"/>
                <a:cs typeface="Merriweather"/>
                <a:sym typeface="Merriweather"/>
              </a:rPr>
              <a:t>from the epithelium of the duodenum and jejunum.)</a:t>
            </a:r>
            <a:endParaRPr sz="1800">
              <a:solidFill>
                <a:srgbClr val="274E13"/>
              </a:solidFill>
              <a:latin typeface="Merriweather"/>
              <a:ea typeface="Merriweather"/>
              <a:cs typeface="Merriweather"/>
              <a:sym typeface="Merriweather"/>
            </a:endParaRPr>
          </a:p>
          <a:p>
            <a:pPr indent="-457200" lvl="0" marL="457200" rtl="0" algn="l">
              <a:spcBef>
                <a:spcPts val="0"/>
              </a:spcBef>
              <a:spcAft>
                <a:spcPts val="0"/>
              </a:spcAft>
              <a:buNone/>
            </a:pPr>
            <a:r>
              <a:t/>
            </a:r>
            <a:endParaRPr sz="1800">
              <a:solidFill>
                <a:schemeClr val="dk1"/>
              </a:solidFill>
              <a:latin typeface="Merriweather"/>
              <a:ea typeface="Merriweather"/>
              <a:cs typeface="Merriweather"/>
              <a:sym typeface="Merriweather"/>
            </a:endParaRPr>
          </a:p>
          <a:p>
            <a:pPr indent="-457200" lvl="0" marL="457200" rtl="0" algn="l">
              <a:spcBef>
                <a:spcPts val="0"/>
              </a:spcBef>
              <a:spcAft>
                <a:spcPts val="0"/>
              </a:spcAft>
              <a:buNone/>
            </a:pPr>
            <a:r>
              <a:rPr lang="en" sz="1800">
                <a:solidFill>
                  <a:srgbClr val="6AA84F"/>
                </a:solidFill>
                <a:latin typeface="Merriweather"/>
                <a:ea typeface="Merriweather"/>
                <a:cs typeface="Merriweather"/>
                <a:sym typeface="Merriweather"/>
              </a:rPr>
              <a:t> </a:t>
            </a:r>
            <a:r>
              <a:rPr lang="en" sz="2000">
                <a:highlight>
                  <a:srgbClr val="D9EAD3"/>
                </a:highlight>
                <a:latin typeface="Merriweather"/>
                <a:ea typeface="Merriweather"/>
                <a:cs typeface="Merriweather"/>
                <a:sym typeface="Merriweather"/>
              </a:rPr>
              <a:t>Release of CCK, secretin, and GIP</a:t>
            </a:r>
            <a:r>
              <a:rPr lang="en" sz="1800">
                <a:solidFill>
                  <a:srgbClr val="6AA84F"/>
                </a:solidFill>
                <a:latin typeface="Merriweather"/>
                <a:ea typeface="Merriweather"/>
                <a:cs typeface="Merriweather"/>
                <a:sym typeface="Merriweather"/>
              </a:rPr>
              <a:t>: they circulate and inhibit the pyloric pump and </a:t>
            </a:r>
            <a:r>
              <a:rPr lang="en" sz="1800">
                <a:solidFill>
                  <a:srgbClr val="38761D"/>
                </a:solidFill>
                <a:latin typeface="Merriweather"/>
                <a:ea typeface="Merriweather"/>
                <a:cs typeface="Merriweather"/>
                <a:sym typeface="Merriweather"/>
              </a:rPr>
              <a:t>increase the tone of the pyloric sphincter</a:t>
            </a:r>
            <a:r>
              <a:rPr lang="en" sz="1800">
                <a:solidFill>
                  <a:srgbClr val="6AA84F"/>
                </a:solidFill>
                <a:latin typeface="Merriweather"/>
                <a:ea typeface="Merriweather"/>
                <a:cs typeface="Merriweather"/>
                <a:sym typeface="Merriweather"/>
              </a:rPr>
              <a:t> thus </a:t>
            </a:r>
            <a:r>
              <a:rPr lang="en" sz="1800">
                <a:solidFill>
                  <a:srgbClr val="38761D"/>
                </a:solidFill>
                <a:latin typeface="Merriweather"/>
                <a:ea typeface="Merriweather"/>
                <a:cs typeface="Merriweather"/>
                <a:sym typeface="Merriweather"/>
              </a:rPr>
              <a:t>decreasing stomach emptying</a:t>
            </a:r>
            <a:r>
              <a:rPr lang="en" sz="1800">
                <a:solidFill>
                  <a:srgbClr val="6AA84F"/>
                </a:solidFill>
                <a:latin typeface="Merriweather"/>
                <a:ea typeface="Merriweather"/>
                <a:cs typeface="Merriweather"/>
                <a:sym typeface="Merriweather"/>
              </a:rPr>
              <a:t>. </a:t>
            </a:r>
            <a:endParaRPr sz="1800">
              <a:solidFill>
                <a:srgbClr val="6AA84F"/>
              </a:solidFill>
              <a:latin typeface="Merriweather"/>
              <a:ea typeface="Merriweather"/>
              <a:cs typeface="Merriweather"/>
              <a:sym typeface="Merriweather"/>
            </a:endParaRPr>
          </a:p>
          <a:p>
            <a:pPr indent="-457200" lvl="0" marL="457200" rtl="0" algn="l">
              <a:spcBef>
                <a:spcPts val="0"/>
              </a:spcBef>
              <a:spcAft>
                <a:spcPts val="0"/>
              </a:spcAft>
              <a:buClr>
                <a:schemeClr val="dk1"/>
              </a:buClr>
              <a:buSzPts val="1100"/>
              <a:buFont typeface="Arial"/>
              <a:buNone/>
            </a:pPr>
            <a:r>
              <a:t/>
            </a:r>
            <a:endParaRPr sz="1800">
              <a:solidFill>
                <a:schemeClr val="dk1"/>
              </a:solidFill>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t/>
            </a:r>
            <a:endParaRPr sz="1800">
              <a:solidFill>
                <a:srgbClr val="FF0000"/>
              </a:solidFill>
              <a:latin typeface="Merriweather"/>
              <a:ea typeface="Merriweather"/>
              <a:cs typeface="Merriweather"/>
              <a:sym typeface="Merriweather"/>
            </a:endParaRPr>
          </a:p>
        </p:txBody>
      </p:sp>
      <p:sp>
        <p:nvSpPr>
          <p:cNvPr id="520" name="Google Shape;520;p25"/>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Three</a:t>
            </a:r>
            <a:endParaRPr sz="3500">
              <a:latin typeface="Oswald"/>
              <a:ea typeface="Oswald"/>
              <a:cs typeface="Oswald"/>
              <a:sym typeface="Oswald"/>
            </a:endParaRPr>
          </a:p>
        </p:txBody>
      </p:sp>
      <p:sp>
        <p:nvSpPr>
          <p:cNvPr id="521" name="Google Shape;521;p25"/>
          <p:cNvSpPr txBox="1"/>
          <p:nvPr/>
        </p:nvSpPr>
        <p:spPr>
          <a:xfrm>
            <a:off x="21875" y="344400"/>
            <a:ext cx="9393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12</a:t>
            </a:r>
            <a:endParaRPr sz="3900">
              <a:solidFill>
                <a:srgbClr val="FFFFFF"/>
              </a:solidFill>
              <a:latin typeface="Oswald"/>
              <a:ea typeface="Oswald"/>
              <a:cs typeface="Oswald"/>
              <a:sym typeface="Oswa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5" name="Shape 525"/>
        <p:cNvGrpSpPr/>
        <p:nvPr/>
      </p:nvGrpSpPr>
      <p:grpSpPr>
        <a:xfrm>
          <a:off x="0" y="0"/>
          <a:ext cx="0" cy="0"/>
          <a:chOff x="0" y="0"/>
          <a:chExt cx="0" cy="0"/>
        </a:xfrm>
      </p:grpSpPr>
      <p:sp>
        <p:nvSpPr>
          <p:cNvPr id="526" name="Google Shape;526;p26"/>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527" name="Google Shape;527;p26"/>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528" name="Google Shape;528;p26"/>
          <p:cNvSpPr txBox="1"/>
          <p:nvPr/>
        </p:nvSpPr>
        <p:spPr>
          <a:xfrm>
            <a:off x="929925" y="3216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sz="3200">
              <a:solidFill>
                <a:srgbClr val="FFFFFF"/>
              </a:solidFill>
              <a:latin typeface="Oswald"/>
              <a:ea typeface="Oswald"/>
              <a:cs typeface="Oswald"/>
              <a:sym typeface="Oswald"/>
            </a:endParaRPr>
          </a:p>
        </p:txBody>
      </p:sp>
      <p:graphicFrame>
        <p:nvGraphicFramePr>
          <p:cNvPr id="529" name="Google Shape;529;p26"/>
          <p:cNvGraphicFramePr/>
          <p:nvPr/>
        </p:nvGraphicFramePr>
        <p:xfrm>
          <a:off x="988059" y="2571844"/>
          <a:ext cx="3000000" cy="3000000"/>
        </p:xfrm>
        <a:graphic>
          <a:graphicData uri="http://schemas.openxmlformats.org/drawingml/2006/table">
            <a:tbl>
              <a:tblPr>
                <a:noFill/>
                <a:tableStyleId>{E01B9A68-8C08-4C9D-A934-3CDC75502035}</a:tableStyleId>
              </a:tblPr>
              <a:tblGrid>
                <a:gridCol w="2403050"/>
                <a:gridCol w="2222300"/>
                <a:gridCol w="2196825"/>
                <a:gridCol w="4780575"/>
              </a:tblGrid>
              <a:tr h="871825">
                <a:tc>
                  <a:txBody>
                    <a:bodyPr/>
                    <a:lstStyle/>
                    <a:p>
                      <a:pPr indent="0" lvl="0" marL="0" marR="0" rtl="0" algn="ctr">
                        <a:lnSpc>
                          <a:spcPct val="115000"/>
                        </a:lnSpc>
                        <a:spcBef>
                          <a:spcPts val="0"/>
                        </a:spcBef>
                        <a:spcAft>
                          <a:spcPts val="0"/>
                        </a:spcAft>
                        <a:buNone/>
                      </a:pPr>
                      <a:r>
                        <a:rPr b="1" lang="en" sz="1800" u="none" cap="none" strike="noStrike">
                          <a:solidFill>
                            <a:srgbClr val="FFFFFF"/>
                          </a:solidFill>
                          <a:latin typeface="Merriweather"/>
                          <a:ea typeface="Merriweather"/>
                          <a:cs typeface="Merriweather"/>
                          <a:sym typeface="Merriweather"/>
                        </a:rPr>
                        <a:t>Hormone</a:t>
                      </a:r>
                      <a:endParaRPr b="1" sz="1800" u="none" cap="none" strike="noStrike">
                        <a:solidFill>
                          <a:srgbClr val="FFFFFF"/>
                        </a:solidFill>
                        <a:latin typeface="Merriweather"/>
                        <a:ea typeface="Merriweather"/>
                        <a:cs typeface="Merriweather"/>
                        <a:sym typeface="Merriweather"/>
                      </a:endParaRPr>
                    </a:p>
                  </a:txBody>
                  <a:tcPr marT="7575" marB="7575" marR="7575" marL="7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B6D7A8"/>
                    </a:solidFill>
                  </a:tcPr>
                </a:tc>
                <a:tc>
                  <a:txBody>
                    <a:bodyPr/>
                    <a:lstStyle/>
                    <a:p>
                      <a:pPr indent="0" lvl="0" marL="0" marR="0" rtl="0" algn="ctr">
                        <a:lnSpc>
                          <a:spcPct val="115000"/>
                        </a:lnSpc>
                        <a:spcBef>
                          <a:spcPts val="0"/>
                        </a:spcBef>
                        <a:spcAft>
                          <a:spcPts val="0"/>
                        </a:spcAft>
                        <a:buNone/>
                      </a:pPr>
                      <a:r>
                        <a:rPr b="1" lang="en" sz="1800" u="none" cap="none" strike="noStrike">
                          <a:solidFill>
                            <a:srgbClr val="FFFFFF"/>
                          </a:solidFill>
                          <a:latin typeface="Merriweather"/>
                          <a:ea typeface="Merriweather"/>
                          <a:cs typeface="Merriweather"/>
                          <a:sym typeface="Merriweather"/>
                        </a:rPr>
                        <a:t>Site of Secretion</a:t>
                      </a:r>
                      <a:endParaRPr b="1" sz="1800" u="none" cap="none" strike="noStrike">
                        <a:solidFill>
                          <a:srgbClr val="FFFFFF"/>
                        </a:solidFill>
                        <a:latin typeface="Merriweather"/>
                        <a:ea typeface="Merriweather"/>
                        <a:cs typeface="Merriweather"/>
                        <a:sym typeface="Merriweather"/>
                      </a:endParaRPr>
                    </a:p>
                  </a:txBody>
                  <a:tcPr marT="7575" marB="7575" marR="7575" marL="7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B6D7A8"/>
                    </a:solidFill>
                  </a:tcPr>
                </a:tc>
                <a:tc>
                  <a:txBody>
                    <a:bodyPr/>
                    <a:lstStyle/>
                    <a:p>
                      <a:pPr indent="0" lvl="0" marL="0" marR="0" rtl="0" algn="ctr">
                        <a:lnSpc>
                          <a:spcPct val="115000"/>
                        </a:lnSpc>
                        <a:spcBef>
                          <a:spcPts val="0"/>
                        </a:spcBef>
                        <a:spcAft>
                          <a:spcPts val="0"/>
                        </a:spcAft>
                        <a:buNone/>
                      </a:pPr>
                      <a:r>
                        <a:rPr b="1" lang="en" sz="1800" u="none" cap="none" strike="noStrike">
                          <a:solidFill>
                            <a:srgbClr val="FFFFFF"/>
                          </a:solidFill>
                          <a:latin typeface="Merriweather"/>
                          <a:ea typeface="Merriweather"/>
                          <a:cs typeface="Merriweather"/>
                          <a:sym typeface="Merriweather"/>
                        </a:rPr>
                        <a:t>Stimuli for Secretion</a:t>
                      </a:r>
                      <a:endParaRPr b="1" sz="1800" u="none" cap="none" strike="noStrike">
                        <a:solidFill>
                          <a:srgbClr val="FFFFFF"/>
                        </a:solidFill>
                        <a:latin typeface="Merriweather"/>
                        <a:ea typeface="Merriweather"/>
                        <a:cs typeface="Merriweather"/>
                        <a:sym typeface="Merriweather"/>
                      </a:endParaRPr>
                    </a:p>
                  </a:txBody>
                  <a:tcPr marT="7575" marB="7575" marR="7575" marL="7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B6D7A8"/>
                    </a:solidFill>
                  </a:tcPr>
                </a:tc>
                <a:tc>
                  <a:txBody>
                    <a:bodyPr/>
                    <a:lstStyle/>
                    <a:p>
                      <a:pPr indent="0" lvl="0" marL="0" marR="0" rtl="0" algn="ctr">
                        <a:lnSpc>
                          <a:spcPct val="115000"/>
                        </a:lnSpc>
                        <a:spcBef>
                          <a:spcPts val="0"/>
                        </a:spcBef>
                        <a:spcAft>
                          <a:spcPts val="0"/>
                        </a:spcAft>
                        <a:buNone/>
                      </a:pPr>
                      <a:r>
                        <a:rPr b="1" lang="en" sz="1800" u="none" cap="none" strike="noStrike">
                          <a:solidFill>
                            <a:srgbClr val="FFFFFF"/>
                          </a:solidFill>
                          <a:latin typeface="Merriweather"/>
                          <a:ea typeface="Merriweather"/>
                          <a:cs typeface="Merriweather"/>
                          <a:sym typeface="Merriweather"/>
                        </a:rPr>
                        <a:t>Actions</a:t>
                      </a:r>
                      <a:endParaRPr b="1" sz="1800" u="none" cap="none" strike="noStrike">
                        <a:solidFill>
                          <a:srgbClr val="FFFFFF"/>
                        </a:solidFill>
                        <a:latin typeface="Merriweather"/>
                        <a:ea typeface="Merriweather"/>
                        <a:cs typeface="Merriweather"/>
                        <a:sym typeface="Merriweather"/>
                      </a:endParaRPr>
                    </a:p>
                  </a:txBody>
                  <a:tcPr marT="7575" marB="7575" marR="7575" marL="7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B6D7A8"/>
                    </a:solidFill>
                  </a:tcPr>
                </a:tc>
              </a:tr>
              <a:tr h="2130500">
                <a:tc>
                  <a:txBody>
                    <a:bodyPr/>
                    <a:lstStyle/>
                    <a:p>
                      <a:pPr indent="0" lvl="0" marL="0" marR="0" rtl="0" algn="ctr">
                        <a:lnSpc>
                          <a:spcPct val="115000"/>
                        </a:lnSpc>
                        <a:spcBef>
                          <a:spcPts val="0"/>
                        </a:spcBef>
                        <a:spcAft>
                          <a:spcPts val="0"/>
                        </a:spcAft>
                        <a:buNone/>
                      </a:pPr>
                      <a:r>
                        <a:rPr b="1" lang="en" sz="1800" u="none" cap="none" strike="noStrike">
                          <a:solidFill>
                            <a:srgbClr val="FFFFFF"/>
                          </a:solidFill>
                          <a:latin typeface="Merriweather"/>
                          <a:ea typeface="Merriweather"/>
                          <a:cs typeface="Merriweather"/>
                          <a:sym typeface="Merriweather"/>
                        </a:rPr>
                        <a:t>Gastrin</a:t>
                      </a:r>
                      <a:endParaRPr b="1" sz="1800" u="none" cap="none" strike="noStrike">
                        <a:solidFill>
                          <a:srgbClr val="FFFFFF"/>
                        </a:solidFill>
                        <a:latin typeface="Merriweather"/>
                        <a:ea typeface="Merriweather"/>
                        <a:cs typeface="Merriweather"/>
                        <a:sym typeface="Merriweather"/>
                      </a:endParaRPr>
                    </a:p>
                  </a:txBody>
                  <a:tcPr marT="15125" marB="15125" marR="15125" marL="151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B6D7A8"/>
                    </a:solidFill>
                  </a:tcPr>
                </a:tc>
                <a:tc>
                  <a:txBody>
                    <a:bodyPr/>
                    <a:lstStyle/>
                    <a:p>
                      <a:pPr indent="0" lvl="0" marL="0" marR="0" rtl="0" algn="l">
                        <a:lnSpc>
                          <a:spcPct val="115000"/>
                        </a:lnSpc>
                        <a:spcBef>
                          <a:spcPts val="0"/>
                        </a:spcBef>
                        <a:spcAft>
                          <a:spcPts val="0"/>
                        </a:spcAft>
                        <a:buClr>
                          <a:srgbClr val="000000"/>
                        </a:buClr>
                        <a:buSzPts val="1400"/>
                        <a:buFont typeface="Arial"/>
                        <a:buNone/>
                      </a:pPr>
                      <a:r>
                        <a:t/>
                      </a:r>
                      <a:endParaRPr b="1" sz="1600" u="none" cap="none" strike="noStrike">
                        <a:solidFill>
                          <a:srgbClr val="274E13"/>
                        </a:solidFill>
                        <a:latin typeface="Merriweather"/>
                        <a:ea typeface="Merriweather"/>
                        <a:cs typeface="Merriweather"/>
                        <a:sym typeface="Merriweather"/>
                      </a:endParaRPr>
                    </a:p>
                    <a:p>
                      <a:pPr indent="0" lvl="0" marL="0" marR="0" rtl="0" algn="l">
                        <a:lnSpc>
                          <a:spcPct val="115000"/>
                        </a:lnSpc>
                        <a:spcBef>
                          <a:spcPts val="0"/>
                        </a:spcBef>
                        <a:spcAft>
                          <a:spcPts val="0"/>
                        </a:spcAft>
                        <a:buClr>
                          <a:srgbClr val="000000"/>
                        </a:buClr>
                        <a:buSzPts val="1400"/>
                        <a:buFont typeface="Times New Roman"/>
                        <a:buNone/>
                      </a:pPr>
                      <a:r>
                        <a:rPr b="1" lang="en" sz="1600" u="none" cap="none" strike="noStrike">
                          <a:solidFill>
                            <a:srgbClr val="274E13"/>
                          </a:solidFill>
                          <a:latin typeface="Merriweather"/>
                          <a:ea typeface="Merriweather"/>
                          <a:cs typeface="Merriweather"/>
                          <a:sym typeface="Merriweather"/>
                        </a:rPr>
                        <a:t>G cells of the:</a:t>
                      </a:r>
                      <a:endParaRPr b="1" sz="1600" u="none" cap="none" strike="noStrike">
                        <a:solidFill>
                          <a:srgbClr val="274E13"/>
                        </a:solidFill>
                        <a:latin typeface="Merriweather"/>
                        <a:ea typeface="Merriweather"/>
                        <a:cs typeface="Merriweather"/>
                        <a:sym typeface="Merriweather"/>
                      </a:endParaRPr>
                    </a:p>
                    <a:p>
                      <a:pPr indent="-330200" lvl="0" marL="457200" marR="0" rtl="0" algn="ctr">
                        <a:lnSpc>
                          <a:spcPct val="115000"/>
                        </a:lnSpc>
                        <a:spcBef>
                          <a:spcPts val="0"/>
                        </a:spcBef>
                        <a:spcAft>
                          <a:spcPts val="0"/>
                        </a:spcAft>
                        <a:buClr>
                          <a:srgbClr val="274E13"/>
                        </a:buClr>
                        <a:buSzPts val="1600"/>
                        <a:buFont typeface="Merriweather"/>
                        <a:buChar char="➔"/>
                      </a:pPr>
                      <a:r>
                        <a:rPr b="1" lang="en" sz="1600">
                          <a:solidFill>
                            <a:srgbClr val="274E13"/>
                          </a:solidFill>
                          <a:latin typeface="Merriweather"/>
                          <a:ea typeface="Merriweather"/>
                          <a:cs typeface="Merriweather"/>
                          <a:sym typeface="Merriweather"/>
                        </a:rPr>
                        <a:t>A</a:t>
                      </a:r>
                      <a:r>
                        <a:rPr b="1" lang="en" sz="1600" u="none" cap="none" strike="noStrike">
                          <a:solidFill>
                            <a:srgbClr val="274E13"/>
                          </a:solidFill>
                          <a:latin typeface="Merriweather"/>
                          <a:ea typeface="Merriweather"/>
                          <a:cs typeface="Merriweather"/>
                          <a:sym typeface="Merriweather"/>
                        </a:rPr>
                        <a:t>ntrum</a:t>
                      </a:r>
                      <a:endParaRPr b="1" sz="1600">
                        <a:solidFill>
                          <a:srgbClr val="274E13"/>
                        </a:solidFill>
                        <a:latin typeface="Merriweather"/>
                        <a:ea typeface="Merriweather"/>
                        <a:cs typeface="Merriweather"/>
                        <a:sym typeface="Merriweather"/>
                      </a:endParaRPr>
                    </a:p>
                    <a:p>
                      <a:pPr indent="-330200" lvl="0" marL="457200" marR="0" rtl="0" algn="ctr">
                        <a:lnSpc>
                          <a:spcPct val="115000"/>
                        </a:lnSpc>
                        <a:spcBef>
                          <a:spcPts val="0"/>
                        </a:spcBef>
                        <a:spcAft>
                          <a:spcPts val="0"/>
                        </a:spcAft>
                        <a:buClr>
                          <a:srgbClr val="274E13"/>
                        </a:buClr>
                        <a:buSzPts val="1600"/>
                        <a:buFont typeface="Merriweather"/>
                        <a:buChar char="➔"/>
                      </a:pPr>
                      <a:r>
                        <a:rPr b="1" lang="en" sz="1600">
                          <a:solidFill>
                            <a:srgbClr val="274E13"/>
                          </a:solidFill>
                          <a:latin typeface="Merriweather"/>
                          <a:ea typeface="Merriweather"/>
                          <a:cs typeface="Merriweather"/>
                          <a:sym typeface="Merriweather"/>
                        </a:rPr>
                        <a:t>D</a:t>
                      </a:r>
                      <a:r>
                        <a:rPr b="1" lang="en" sz="1600" u="none" cap="none" strike="noStrike">
                          <a:solidFill>
                            <a:srgbClr val="274E13"/>
                          </a:solidFill>
                          <a:latin typeface="Merriweather"/>
                          <a:ea typeface="Merriweather"/>
                          <a:cs typeface="Merriweather"/>
                          <a:sym typeface="Merriweather"/>
                        </a:rPr>
                        <a:t>uodenum</a:t>
                      </a:r>
                      <a:endParaRPr b="1" sz="1600">
                        <a:solidFill>
                          <a:srgbClr val="274E13"/>
                        </a:solidFill>
                        <a:latin typeface="Merriweather"/>
                        <a:ea typeface="Merriweather"/>
                        <a:cs typeface="Merriweather"/>
                        <a:sym typeface="Merriweather"/>
                      </a:endParaRPr>
                    </a:p>
                    <a:p>
                      <a:pPr indent="-330200" lvl="0" marL="457200" marR="0" rtl="0" algn="ctr">
                        <a:lnSpc>
                          <a:spcPct val="115000"/>
                        </a:lnSpc>
                        <a:spcBef>
                          <a:spcPts val="0"/>
                        </a:spcBef>
                        <a:spcAft>
                          <a:spcPts val="0"/>
                        </a:spcAft>
                        <a:buClr>
                          <a:srgbClr val="274E13"/>
                        </a:buClr>
                        <a:buSzPts val="1600"/>
                        <a:buFont typeface="Merriweather"/>
                        <a:buChar char="➔"/>
                      </a:pPr>
                      <a:r>
                        <a:rPr b="1" lang="en" sz="1600" u="none" cap="none" strike="noStrike">
                          <a:solidFill>
                            <a:srgbClr val="274E13"/>
                          </a:solidFill>
                          <a:latin typeface="Merriweather"/>
                          <a:ea typeface="Merriweather"/>
                          <a:cs typeface="Merriweather"/>
                          <a:sym typeface="Merriweather"/>
                        </a:rPr>
                        <a:t>jejunum</a:t>
                      </a:r>
                      <a:endParaRPr sz="1600" u="none" cap="none" strike="noStrike">
                        <a:solidFill>
                          <a:srgbClr val="274E13"/>
                        </a:solidFill>
                        <a:latin typeface="Merriweather"/>
                        <a:ea typeface="Merriweather"/>
                        <a:cs typeface="Merriweather"/>
                        <a:sym typeface="Merriweather"/>
                      </a:endParaRPr>
                    </a:p>
                    <a:p>
                      <a:pPr indent="0" lvl="0" marL="0" marR="0" rtl="0" algn="ctr">
                        <a:lnSpc>
                          <a:spcPct val="115000"/>
                        </a:lnSpc>
                        <a:spcBef>
                          <a:spcPts val="0"/>
                        </a:spcBef>
                        <a:spcAft>
                          <a:spcPts val="0"/>
                        </a:spcAft>
                        <a:buNone/>
                      </a:pPr>
                      <a:r>
                        <a:t/>
                      </a:r>
                      <a:endParaRPr sz="1600" u="none" cap="none" strike="noStrike">
                        <a:solidFill>
                          <a:srgbClr val="274E13"/>
                        </a:solidFill>
                        <a:latin typeface="Merriweather"/>
                        <a:ea typeface="Merriweather"/>
                        <a:cs typeface="Merriweather"/>
                        <a:sym typeface="Merriweather"/>
                      </a:endParaRPr>
                    </a:p>
                  </a:txBody>
                  <a:tcPr marT="15125" marB="15125" marR="15125" marL="15125" anchor="ctr">
                    <a:lnL cap="flat" cmpd="sng" w="28575">
                      <a:solidFill>
                        <a:srgbClr val="FFFFFF"/>
                      </a:solidFill>
                      <a:prstDash val="solid"/>
                      <a:round/>
                      <a:headEnd len="sm" w="sm" type="none"/>
                      <a:tailEnd len="sm" w="sm" type="none"/>
                    </a:lnL>
                    <a:lnR cap="flat" cmpd="sng" w="28575">
                      <a:solidFill>
                        <a:srgbClr val="EFEFEF"/>
                      </a:solidFill>
                      <a:prstDash val="dashDot"/>
                      <a:round/>
                      <a:headEnd len="sm" w="sm" type="none"/>
                      <a:tailEnd len="sm" w="sm" type="none"/>
                    </a:lnR>
                    <a:lnT cap="flat" cmpd="sng" w="28575">
                      <a:solidFill>
                        <a:srgbClr val="FFFFFF"/>
                      </a:solidFill>
                      <a:prstDash val="solid"/>
                      <a:round/>
                      <a:headEnd len="sm" w="sm" type="none"/>
                      <a:tailEnd len="sm" w="sm" type="none"/>
                    </a:lnT>
                    <a:lnB cap="flat" cmpd="sng" w="28575">
                      <a:solidFill>
                        <a:srgbClr val="EFEFEF"/>
                      </a:solidFill>
                      <a:prstDash val="dashDot"/>
                      <a:round/>
                      <a:headEnd len="sm" w="sm" type="none"/>
                      <a:tailEnd len="sm" w="sm" type="none"/>
                    </a:lnB>
                  </a:tcPr>
                </a:tc>
                <a:tc>
                  <a:txBody>
                    <a:bodyPr/>
                    <a:lstStyle/>
                    <a:p>
                      <a:pPr indent="-317500" lvl="0" marL="457200" marR="0" rtl="0" algn="l">
                        <a:lnSpc>
                          <a:spcPct val="115000"/>
                        </a:lnSpc>
                        <a:spcBef>
                          <a:spcPts val="0"/>
                        </a:spcBef>
                        <a:spcAft>
                          <a:spcPts val="0"/>
                        </a:spcAft>
                        <a:buSzPts val="1400"/>
                        <a:buFont typeface="Merriweather"/>
                        <a:buChar char="★"/>
                      </a:pPr>
                      <a:r>
                        <a:rPr b="1" lang="en" u="none" cap="none" strike="noStrike">
                          <a:solidFill>
                            <a:srgbClr val="000000"/>
                          </a:solidFill>
                          <a:latin typeface="Merriweather"/>
                          <a:ea typeface="Merriweather"/>
                          <a:cs typeface="Merriweather"/>
                          <a:sym typeface="Merriweather"/>
                        </a:rPr>
                        <a:t>Protein</a:t>
                      </a:r>
                      <a:endParaRPr b="1">
                        <a:latin typeface="Merriweather"/>
                        <a:ea typeface="Merriweather"/>
                        <a:cs typeface="Merriweather"/>
                        <a:sym typeface="Merriweather"/>
                      </a:endParaRPr>
                    </a:p>
                    <a:p>
                      <a:pPr indent="-317500" lvl="0" marL="457200" marR="0" rtl="0" algn="l">
                        <a:lnSpc>
                          <a:spcPct val="115000"/>
                        </a:lnSpc>
                        <a:spcBef>
                          <a:spcPts val="0"/>
                        </a:spcBef>
                        <a:spcAft>
                          <a:spcPts val="0"/>
                        </a:spcAft>
                        <a:buSzPts val="1400"/>
                        <a:buFont typeface="Merriweather"/>
                        <a:buChar char="★"/>
                      </a:pPr>
                      <a:r>
                        <a:rPr b="1" lang="en" u="none" cap="none" strike="noStrike">
                          <a:solidFill>
                            <a:srgbClr val="000000"/>
                          </a:solidFill>
                          <a:latin typeface="Merriweather"/>
                          <a:ea typeface="Merriweather"/>
                          <a:cs typeface="Merriweather"/>
                          <a:sym typeface="Merriweather"/>
                        </a:rPr>
                        <a:t>Distention of the stomach</a:t>
                      </a:r>
                      <a:endParaRPr b="1">
                        <a:latin typeface="Merriweather"/>
                        <a:ea typeface="Merriweather"/>
                        <a:cs typeface="Merriweather"/>
                        <a:sym typeface="Merriweather"/>
                      </a:endParaRPr>
                    </a:p>
                    <a:p>
                      <a:pPr indent="-317500" lvl="0" marL="457200" marR="0" rtl="0" algn="l">
                        <a:lnSpc>
                          <a:spcPct val="115000"/>
                        </a:lnSpc>
                        <a:spcBef>
                          <a:spcPts val="0"/>
                        </a:spcBef>
                        <a:spcAft>
                          <a:spcPts val="0"/>
                        </a:spcAft>
                        <a:buSzPts val="1400"/>
                        <a:buFont typeface="Merriweather"/>
                        <a:buChar char="★"/>
                      </a:pPr>
                      <a:r>
                        <a:rPr b="1" lang="en" u="none" cap="none" strike="noStrike">
                          <a:solidFill>
                            <a:srgbClr val="000000"/>
                          </a:solidFill>
                          <a:latin typeface="Merriweather"/>
                          <a:ea typeface="Merriweather"/>
                          <a:cs typeface="Merriweather"/>
                          <a:sym typeface="Merriweather"/>
                        </a:rPr>
                        <a:t>Vagal stimulation</a:t>
                      </a:r>
                      <a:endParaRPr b="1">
                        <a:latin typeface="Merriweather"/>
                        <a:ea typeface="Merriweather"/>
                        <a:cs typeface="Merriweather"/>
                        <a:sym typeface="Merriweather"/>
                      </a:endParaRPr>
                    </a:p>
                    <a:p>
                      <a:pPr indent="-317500" lvl="0" marL="457200" marR="0" rtl="0" algn="l">
                        <a:lnSpc>
                          <a:spcPct val="115000"/>
                        </a:lnSpc>
                        <a:spcBef>
                          <a:spcPts val="0"/>
                        </a:spcBef>
                        <a:spcAft>
                          <a:spcPts val="0"/>
                        </a:spcAft>
                        <a:buSzPts val="1400"/>
                        <a:buFont typeface="Merriweather"/>
                        <a:buChar char="★"/>
                      </a:pPr>
                      <a:r>
                        <a:rPr b="1" lang="en" u="none" cap="none" strike="noStrike">
                          <a:solidFill>
                            <a:srgbClr val="000000"/>
                          </a:solidFill>
                          <a:latin typeface="Merriweather"/>
                          <a:ea typeface="Merriweather"/>
                          <a:cs typeface="Merriweather"/>
                          <a:sym typeface="Merriweather"/>
                        </a:rPr>
                        <a:t>Gastrin releasing peptide (GRP)</a:t>
                      </a:r>
                      <a:endParaRPr>
                        <a:latin typeface="Merriweather"/>
                        <a:ea typeface="Merriweather"/>
                        <a:cs typeface="Merriweather"/>
                        <a:sym typeface="Merriweather"/>
                      </a:endParaRPr>
                    </a:p>
                    <a:p>
                      <a:pPr indent="0" lvl="0" marL="0" marR="0" rtl="0" algn="l">
                        <a:lnSpc>
                          <a:spcPct val="115000"/>
                        </a:lnSpc>
                        <a:spcBef>
                          <a:spcPts val="0"/>
                        </a:spcBef>
                        <a:spcAft>
                          <a:spcPts val="0"/>
                        </a:spcAft>
                        <a:buNone/>
                      </a:pPr>
                      <a:r>
                        <a:rPr b="1" lang="en" u="none" cap="none" strike="noStrike">
                          <a:solidFill>
                            <a:srgbClr val="000000"/>
                          </a:solidFill>
                          <a:latin typeface="Merriweather"/>
                          <a:ea typeface="Merriweather"/>
                          <a:cs typeface="Merriweather"/>
                          <a:sym typeface="Merriweather"/>
                        </a:rPr>
                        <a:t>(Acid inhibits release)</a:t>
                      </a:r>
                      <a:endParaRPr u="none" cap="none" strike="noStrike">
                        <a:latin typeface="Merriweather"/>
                        <a:ea typeface="Merriweather"/>
                        <a:cs typeface="Merriweather"/>
                        <a:sym typeface="Merriweather"/>
                      </a:endParaRPr>
                    </a:p>
                  </a:txBody>
                  <a:tcPr marT="15125" marB="15125" marR="15125" marL="15125" anchor="ctr">
                    <a:lnL cap="flat" cmpd="sng" w="28575">
                      <a:solidFill>
                        <a:srgbClr val="EFEFEF"/>
                      </a:solidFill>
                      <a:prstDash val="dashDot"/>
                      <a:round/>
                      <a:headEnd len="sm" w="sm" type="none"/>
                      <a:tailEnd len="sm" w="sm" type="none"/>
                    </a:lnL>
                    <a:lnR cap="flat" cmpd="sng" w="28575">
                      <a:solidFill>
                        <a:srgbClr val="EFEFEF"/>
                      </a:solidFill>
                      <a:prstDash val="dashDot"/>
                      <a:round/>
                      <a:headEnd len="sm" w="sm" type="none"/>
                      <a:tailEnd len="sm" w="sm" type="none"/>
                    </a:lnR>
                    <a:lnT cap="flat" cmpd="sng" w="28575">
                      <a:solidFill>
                        <a:srgbClr val="FFFFFF"/>
                      </a:solidFill>
                      <a:prstDash val="solid"/>
                      <a:round/>
                      <a:headEnd len="sm" w="sm" type="none"/>
                      <a:tailEnd len="sm" w="sm" type="none"/>
                    </a:lnT>
                    <a:lnB cap="flat" cmpd="sng" w="28575">
                      <a:solidFill>
                        <a:srgbClr val="EFEFEF"/>
                      </a:solidFill>
                      <a:prstDash val="dashDot"/>
                      <a:round/>
                      <a:headEnd len="sm" w="sm" type="none"/>
                      <a:tailEnd len="sm" w="sm" type="none"/>
                    </a:lnB>
                  </a:tcPr>
                </a:tc>
                <a:tc>
                  <a:txBody>
                    <a:bodyPr/>
                    <a:lstStyle/>
                    <a:p>
                      <a:pPr indent="0" lvl="0" marL="0" marR="0" rtl="0" algn="l">
                        <a:lnSpc>
                          <a:spcPct val="115000"/>
                        </a:lnSpc>
                        <a:spcBef>
                          <a:spcPts val="0"/>
                        </a:spcBef>
                        <a:spcAft>
                          <a:spcPts val="0"/>
                        </a:spcAft>
                        <a:buNone/>
                      </a:pPr>
                      <a:r>
                        <a:t/>
                      </a:r>
                      <a:endParaRPr b="1" sz="1600" u="sng" cap="none" strike="noStrike">
                        <a:solidFill>
                          <a:srgbClr val="000000"/>
                        </a:solidFill>
                        <a:latin typeface="Merriweather"/>
                        <a:ea typeface="Merriweather"/>
                        <a:cs typeface="Merriweather"/>
                        <a:sym typeface="Merriweather"/>
                      </a:endParaRPr>
                    </a:p>
                    <a:p>
                      <a:pPr indent="0" lvl="0" marL="0" marR="0" rtl="0" algn="ctr">
                        <a:lnSpc>
                          <a:spcPct val="115000"/>
                        </a:lnSpc>
                        <a:spcBef>
                          <a:spcPts val="0"/>
                        </a:spcBef>
                        <a:spcAft>
                          <a:spcPts val="0"/>
                        </a:spcAft>
                        <a:buNone/>
                      </a:pPr>
                      <a:r>
                        <a:rPr b="1" lang="en" sz="1600" u="sng" cap="none" strike="noStrike">
                          <a:solidFill>
                            <a:srgbClr val="000000"/>
                          </a:solidFill>
                          <a:highlight>
                            <a:srgbClr val="D9EAD3"/>
                          </a:highlight>
                          <a:latin typeface="Merriweather"/>
                          <a:ea typeface="Merriweather"/>
                          <a:cs typeface="Merriweather"/>
                          <a:sym typeface="Merriweather"/>
                        </a:rPr>
                        <a:t>Stimulates</a:t>
                      </a:r>
                      <a:r>
                        <a:rPr b="1" lang="en" sz="1600" u="none" cap="none" strike="noStrike">
                          <a:solidFill>
                            <a:srgbClr val="000000"/>
                          </a:solidFill>
                          <a:latin typeface="Merriweather"/>
                          <a:ea typeface="Merriweather"/>
                          <a:cs typeface="Merriweather"/>
                          <a:sym typeface="Merriweather"/>
                        </a:rPr>
                        <a:t>: </a:t>
                      </a:r>
                      <a:endParaRPr b="1" sz="1600" u="none" cap="none" strike="noStrike">
                        <a:solidFill>
                          <a:srgbClr val="000000"/>
                        </a:solidFill>
                        <a:latin typeface="Merriweather"/>
                        <a:ea typeface="Merriweather"/>
                        <a:cs typeface="Merriweather"/>
                        <a:sym typeface="Merriweather"/>
                      </a:endParaRPr>
                    </a:p>
                    <a:p>
                      <a:pPr indent="-330200" lvl="0" marL="457200" marR="0" rtl="0" algn="ctr">
                        <a:lnSpc>
                          <a:spcPct val="115000"/>
                        </a:lnSpc>
                        <a:spcBef>
                          <a:spcPts val="0"/>
                        </a:spcBef>
                        <a:spcAft>
                          <a:spcPts val="0"/>
                        </a:spcAft>
                        <a:buClr>
                          <a:srgbClr val="000000"/>
                        </a:buClr>
                        <a:buSzPts val="1600"/>
                        <a:buFont typeface="Merriweather"/>
                        <a:buChar char="-"/>
                      </a:pPr>
                      <a:r>
                        <a:rPr b="1" lang="en" sz="1600" u="none" cap="none" strike="noStrike">
                          <a:solidFill>
                            <a:srgbClr val="000000"/>
                          </a:solidFill>
                          <a:latin typeface="Merriweather"/>
                          <a:ea typeface="Merriweather"/>
                          <a:cs typeface="Merriweather"/>
                          <a:sym typeface="Merriweather"/>
                        </a:rPr>
                        <a:t>Gastric H</a:t>
                      </a:r>
                      <a:r>
                        <a:rPr b="1" baseline="30000" lang="en" sz="1600" u="none" cap="none" strike="noStrike">
                          <a:solidFill>
                            <a:srgbClr val="000000"/>
                          </a:solidFill>
                          <a:latin typeface="Merriweather"/>
                          <a:ea typeface="Merriweather"/>
                          <a:cs typeface="Merriweather"/>
                          <a:sym typeface="Merriweather"/>
                        </a:rPr>
                        <a:t>+</a:t>
                      </a:r>
                      <a:r>
                        <a:rPr b="1" lang="en" sz="1600" u="none" cap="none" strike="noStrike">
                          <a:solidFill>
                            <a:srgbClr val="000000"/>
                          </a:solidFill>
                          <a:latin typeface="Merriweather"/>
                          <a:ea typeface="Merriweather"/>
                          <a:cs typeface="Merriweather"/>
                          <a:sym typeface="Merriweather"/>
                        </a:rPr>
                        <a:t> secretion</a:t>
                      </a:r>
                      <a:endParaRPr b="1" sz="1600">
                        <a:latin typeface="Merriweather"/>
                        <a:ea typeface="Merriweather"/>
                        <a:cs typeface="Merriweather"/>
                        <a:sym typeface="Merriweather"/>
                      </a:endParaRPr>
                    </a:p>
                    <a:p>
                      <a:pPr indent="-330200" lvl="0" marL="457200" marR="0" rtl="0" algn="ctr">
                        <a:lnSpc>
                          <a:spcPct val="115000"/>
                        </a:lnSpc>
                        <a:spcBef>
                          <a:spcPts val="0"/>
                        </a:spcBef>
                        <a:spcAft>
                          <a:spcPts val="0"/>
                        </a:spcAft>
                        <a:buClr>
                          <a:srgbClr val="000000"/>
                        </a:buClr>
                        <a:buSzPts val="1600"/>
                        <a:buFont typeface="Merriweather"/>
                        <a:buChar char="-"/>
                      </a:pPr>
                      <a:r>
                        <a:rPr b="1" lang="en" sz="1600">
                          <a:latin typeface="Merriweather"/>
                          <a:ea typeface="Merriweather"/>
                          <a:cs typeface="Merriweather"/>
                          <a:sym typeface="Merriweather"/>
                        </a:rPr>
                        <a:t>G</a:t>
                      </a:r>
                      <a:r>
                        <a:rPr b="1" lang="en" sz="1600" u="none" cap="none" strike="noStrike">
                          <a:solidFill>
                            <a:srgbClr val="000000"/>
                          </a:solidFill>
                          <a:latin typeface="Merriweather"/>
                          <a:ea typeface="Merriweather"/>
                          <a:cs typeface="Merriweather"/>
                          <a:sym typeface="Merriweather"/>
                        </a:rPr>
                        <a:t>rowth of gastric mucosa</a:t>
                      </a:r>
                      <a:endParaRPr sz="1600" u="none" cap="none" strike="noStrike">
                        <a:latin typeface="Merriweather"/>
                        <a:ea typeface="Merriweather"/>
                        <a:cs typeface="Merriweather"/>
                        <a:sym typeface="Merriweather"/>
                      </a:endParaRPr>
                    </a:p>
                  </a:txBody>
                  <a:tcPr marT="15125" marB="15125" marR="15125" marL="15125" anchor="ctr">
                    <a:lnL cap="flat" cmpd="sng" w="28575">
                      <a:solidFill>
                        <a:srgbClr val="EFEFEF"/>
                      </a:solidFill>
                      <a:prstDash val="dashDot"/>
                      <a:round/>
                      <a:headEnd len="sm" w="sm" type="none"/>
                      <a:tailEnd len="sm" w="sm" type="none"/>
                    </a:lnL>
                    <a:lnR cap="flat" cmpd="sng" w="28575">
                      <a:solidFill>
                        <a:srgbClr val="EFEFEF"/>
                      </a:solidFill>
                      <a:prstDash val="dashDot"/>
                      <a:round/>
                      <a:headEnd len="sm" w="sm" type="none"/>
                      <a:tailEnd len="sm" w="sm" type="none"/>
                    </a:lnR>
                    <a:lnT cap="flat" cmpd="sng" w="28575">
                      <a:solidFill>
                        <a:srgbClr val="FFFFFF"/>
                      </a:solidFill>
                      <a:prstDash val="solid"/>
                      <a:round/>
                      <a:headEnd len="sm" w="sm" type="none"/>
                      <a:tailEnd len="sm" w="sm" type="none"/>
                    </a:lnT>
                    <a:lnB cap="flat" cmpd="sng" w="28575">
                      <a:solidFill>
                        <a:srgbClr val="EFEFEF"/>
                      </a:solidFill>
                      <a:prstDash val="dashDot"/>
                      <a:round/>
                      <a:headEnd len="sm" w="sm" type="none"/>
                      <a:tailEnd len="sm" w="sm" type="none"/>
                    </a:lnB>
                  </a:tcPr>
                </a:tc>
              </a:tr>
              <a:tr h="2053500">
                <a:tc>
                  <a:txBody>
                    <a:bodyPr/>
                    <a:lstStyle/>
                    <a:p>
                      <a:pPr indent="0" lvl="0" marL="0" marR="0" rtl="0" algn="ctr">
                        <a:lnSpc>
                          <a:spcPct val="115000"/>
                        </a:lnSpc>
                        <a:spcBef>
                          <a:spcPts val="0"/>
                        </a:spcBef>
                        <a:spcAft>
                          <a:spcPts val="0"/>
                        </a:spcAft>
                        <a:buNone/>
                      </a:pPr>
                      <a:r>
                        <a:rPr b="1" lang="en" sz="1800" u="none" cap="none" strike="noStrike">
                          <a:solidFill>
                            <a:srgbClr val="FFFFFF"/>
                          </a:solidFill>
                          <a:latin typeface="Merriweather"/>
                          <a:ea typeface="Merriweather"/>
                          <a:cs typeface="Merriweather"/>
                          <a:sym typeface="Merriweather"/>
                        </a:rPr>
                        <a:t>Cholecystokinin (CCK)</a:t>
                      </a:r>
                      <a:endParaRPr b="1" sz="1800" u="none" cap="none" strike="noStrike">
                        <a:solidFill>
                          <a:srgbClr val="FFFFFF"/>
                        </a:solidFill>
                        <a:latin typeface="Merriweather"/>
                        <a:ea typeface="Merriweather"/>
                        <a:cs typeface="Merriweather"/>
                        <a:sym typeface="Merriweather"/>
                      </a:endParaRPr>
                    </a:p>
                  </a:txBody>
                  <a:tcPr marT="15125" marB="15125" marR="15125" marL="151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B6D7A8"/>
                    </a:solidFill>
                  </a:tcPr>
                </a:tc>
                <a:tc>
                  <a:txBody>
                    <a:bodyPr/>
                    <a:lstStyle/>
                    <a:p>
                      <a:pPr indent="0" lvl="0" marL="0" marR="0" rtl="0" algn="l">
                        <a:lnSpc>
                          <a:spcPct val="115000"/>
                        </a:lnSpc>
                        <a:spcBef>
                          <a:spcPts val="0"/>
                        </a:spcBef>
                        <a:spcAft>
                          <a:spcPts val="0"/>
                        </a:spcAft>
                        <a:buNone/>
                      </a:pPr>
                      <a:r>
                        <a:rPr b="1" lang="en" sz="1600" u="none" cap="none" strike="noStrike">
                          <a:solidFill>
                            <a:srgbClr val="274E13"/>
                          </a:solidFill>
                          <a:latin typeface="Merriweather"/>
                          <a:ea typeface="Merriweather"/>
                          <a:cs typeface="Merriweather"/>
                          <a:sym typeface="Merriweather"/>
                        </a:rPr>
                        <a:t>I cells of the:</a:t>
                      </a:r>
                      <a:endParaRPr b="1" sz="1600" u="none" cap="none" strike="noStrike">
                        <a:solidFill>
                          <a:srgbClr val="274E13"/>
                        </a:solidFill>
                        <a:latin typeface="Merriweather"/>
                        <a:ea typeface="Merriweather"/>
                        <a:cs typeface="Merriweather"/>
                        <a:sym typeface="Merriweather"/>
                      </a:endParaRPr>
                    </a:p>
                    <a:p>
                      <a:pPr indent="-330200" lvl="0" marL="457200" marR="0" rtl="0" algn="ctr">
                        <a:lnSpc>
                          <a:spcPct val="115000"/>
                        </a:lnSpc>
                        <a:spcBef>
                          <a:spcPts val="0"/>
                        </a:spcBef>
                        <a:spcAft>
                          <a:spcPts val="0"/>
                        </a:spcAft>
                        <a:buClr>
                          <a:srgbClr val="274E13"/>
                        </a:buClr>
                        <a:buSzPts val="1600"/>
                        <a:buFont typeface="Merriweather"/>
                        <a:buChar char="➔"/>
                      </a:pPr>
                      <a:r>
                        <a:rPr b="1" lang="en" sz="1600" u="none" cap="none" strike="noStrike">
                          <a:solidFill>
                            <a:srgbClr val="274E13"/>
                          </a:solidFill>
                          <a:latin typeface="Merriweather"/>
                          <a:ea typeface="Merriweather"/>
                          <a:cs typeface="Merriweather"/>
                          <a:sym typeface="Merriweather"/>
                        </a:rPr>
                        <a:t> </a:t>
                      </a:r>
                      <a:r>
                        <a:rPr b="1" lang="en" sz="1600">
                          <a:solidFill>
                            <a:srgbClr val="274E13"/>
                          </a:solidFill>
                          <a:latin typeface="Merriweather"/>
                          <a:ea typeface="Merriweather"/>
                          <a:cs typeface="Merriweather"/>
                          <a:sym typeface="Merriweather"/>
                        </a:rPr>
                        <a:t>D</a:t>
                      </a:r>
                      <a:r>
                        <a:rPr b="1" lang="en" sz="1600" u="none" cap="none" strike="noStrike">
                          <a:solidFill>
                            <a:srgbClr val="274E13"/>
                          </a:solidFill>
                          <a:latin typeface="Merriweather"/>
                          <a:ea typeface="Merriweather"/>
                          <a:cs typeface="Merriweather"/>
                          <a:sym typeface="Merriweather"/>
                        </a:rPr>
                        <a:t>uodenum</a:t>
                      </a:r>
                      <a:endParaRPr b="1" sz="1600">
                        <a:solidFill>
                          <a:srgbClr val="274E13"/>
                        </a:solidFill>
                        <a:latin typeface="Merriweather"/>
                        <a:ea typeface="Merriweather"/>
                        <a:cs typeface="Merriweather"/>
                        <a:sym typeface="Merriweather"/>
                      </a:endParaRPr>
                    </a:p>
                    <a:p>
                      <a:pPr indent="-330200" lvl="0" marL="457200" marR="0" rtl="0" algn="ctr">
                        <a:lnSpc>
                          <a:spcPct val="115000"/>
                        </a:lnSpc>
                        <a:spcBef>
                          <a:spcPts val="0"/>
                        </a:spcBef>
                        <a:spcAft>
                          <a:spcPts val="0"/>
                        </a:spcAft>
                        <a:buClr>
                          <a:srgbClr val="274E13"/>
                        </a:buClr>
                        <a:buSzPts val="1600"/>
                        <a:buFont typeface="Merriweather"/>
                        <a:buChar char="➔"/>
                      </a:pPr>
                      <a:r>
                        <a:rPr b="1" lang="en" sz="1600">
                          <a:solidFill>
                            <a:srgbClr val="274E13"/>
                          </a:solidFill>
                          <a:latin typeface="Merriweather"/>
                          <a:ea typeface="Merriweather"/>
                          <a:cs typeface="Merriweather"/>
                          <a:sym typeface="Merriweather"/>
                        </a:rPr>
                        <a:t>J</a:t>
                      </a:r>
                      <a:r>
                        <a:rPr b="1" lang="en" sz="1600" u="none" cap="none" strike="noStrike">
                          <a:solidFill>
                            <a:srgbClr val="274E13"/>
                          </a:solidFill>
                          <a:latin typeface="Merriweather"/>
                          <a:ea typeface="Merriweather"/>
                          <a:cs typeface="Merriweather"/>
                          <a:sym typeface="Merriweather"/>
                        </a:rPr>
                        <a:t>ejunum</a:t>
                      </a:r>
                      <a:endParaRPr b="1" sz="1600">
                        <a:solidFill>
                          <a:srgbClr val="274E13"/>
                        </a:solidFill>
                        <a:latin typeface="Merriweather"/>
                        <a:ea typeface="Merriweather"/>
                        <a:cs typeface="Merriweather"/>
                        <a:sym typeface="Merriweather"/>
                      </a:endParaRPr>
                    </a:p>
                    <a:p>
                      <a:pPr indent="-330200" lvl="0" marL="457200" marR="0" rtl="0" algn="ctr">
                        <a:lnSpc>
                          <a:spcPct val="115000"/>
                        </a:lnSpc>
                        <a:spcBef>
                          <a:spcPts val="0"/>
                        </a:spcBef>
                        <a:spcAft>
                          <a:spcPts val="0"/>
                        </a:spcAft>
                        <a:buClr>
                          <a:srgbClr val="274E13"/>
                        </a:buClr>
                        <a:buSzPts val="1600"/>
                        <a:buFont typeface="Merriweather"/>
                        <a:buChar char="➔"/>
                      </a:pPr>
                      <a:r>
                        <a:rPr b="1" lang="en" sz="1600" u="none" cap="none" strike="noStrike">
                          <a:solidFill>
                            <a:srgbClr val="274E13"/>
                          </a:solidFill>
                          <a:latin typeface="Merriweather"/>
                          <a:ea typeface="Merriweather"/>
                          <a:cs typeface="Merriweather"/>
                          <a:sym typeface="Merriweather"/>
                        </a:rPr>
                        <a:t>ileum</a:t>
                      </a:r>
                      <a:endParaRPr sz="1600" u="none" cap="none" strike="noStrike">
                        <a:solidFill>
                          <a:srgbClr val="274E13"/>
                        </a:solidFill>
                        <a:latin typeface="Merriweather"/>
                        <a:ea typeface="Merriweather"/>
                        <a:cs typeface="Merriweather"/>
                        <a:sym typeface="Merriweather"/>
                      </a:endParaRPr>
                    </a:p>
                  </a:txBody>
                  <a:tcPr marT="15125" marB="15125" marR="15125" marL="15125" anchor="ctr">
                    <a:lnL cap="flat" cmpd="sng" w="28575">
                      <a:solidFill>
                        <a:srgbClr val="FFFFFF"/>
                      </a:solidFill>
                      <a:prstDash val="solid"/>
                      <a:round/>
                      <a:headEnd len="sm" w="sm" type="none"/>
                      <a:tailEnd len="sm" w="sm" type="none"/>
                    </a:lnL>
                    <a:lnR cap="flat" cmpd="sng" w="28575">
                      <a:solidFill>
                        <a:srgbClr val="EFEFEF"/>
                      </a:solidFill>
                      <a:prstDash val="dashDot"/>
                      <a:round/>
                      <a:headEnd len="sm" w="sm" type="none"/>
                      <a:tailEnd len="sm" w="sm" type="none"/>
                    </a:lnR>
                    <a:lnT cap="flat" cmpd="sng" w="28575">
                      <a:solidFill>
                        <a:srgbClr val="EFEFEF"/>
                      </a:solidFill>
                      <a:prstDash val="dashDot"/>
                      <a:round/>
                      <a:headEnd len="sm" w="sm" type="none"/>
                      <a:tailEnd len="sm" w="sm" type="none"/>
                    </a:lnT>
                    <a:lnB cap="flat" cmpd="sng" w="28575">
                      <a:solidFill>
                        <a:srgbClr val="EFEFEF"/>
                      </a:solidFill>
                      <a:prstDash val="dashDot"/>
                      <a:round/>
                      <a:headEnd len="sm" w="sm" type="none"/>
                      <a:tailEnd len="sm" w="sm" type="none"/>
                    </a:lnB>
                  </a:tcPr>
                </a:tc>
                <a:tc>
                  <a:txBody>
                    <a:bodyPr/>
                    <a:lstStyle/>
                    <a:p>
                      <a:pPr indent="-330200" lvl="0" marL="457200" marR="0" rtl="0" algn="l">
                        <a:lnSpc>
                          <a:spcPct val="115000"/>
                        </a:lnSpc>
                        <a:spcBef>
                          <a:spcPts val="0"/>
                        </a:spcBef>
                        <a:spcAft>
                          <a:spcPts val="0"/>
                        </a:spcAft>
                        <a:buClr>
                          <a:srgbClr val="000000"/>
                        </a:buClr>
                        <a:buSzPts val="1600"/>
                        <a:buFont typeface="Merriweather"/>
                        <a:buChar char="★"/>
                      </a:pPr>
                      <a:r>
                        <a:rPr b="1" lang="en" sz="1600" u="none" cap="none" strike="noStrike">
                          <a:solidFill>
                            <a:srgbClr val="000000"/>
                          </a:solidFill>
                          <a:latin typeface="Merriweather"/>
                          <a:ea typeface="Merriweather"/>
                          <a:cs typeface="Merriweather"/>
                          <a:sym typeface="Merriweather"/>
                        </a:rPr>
                        <a:t>Protein </a:t>
                      </a:r>
                      <a:endParaRPr b="1" sz="1600">
                        <a:latin typeface="Merriweather"/>
                        <a:ea typeface="Merriweather"/>
                        <a:cs typeface="Merriweather"/>
                        <a:sym typeface="Merriweather"/>
                      </a:endParaRPr>
                    </a:p>
                    <a:p>
                      <a:pPr indent="-330200" lvl="0" marL="457200" marR="0" rtl="0" algn="l">
                        <a:lnSpc>
                          <a:spcPct val="115000"/>
                        </a:lnSpc>
                        <a:spcBef>
                          <a:spcPts val="0"/>
                        </a:spcBef>
                        <a:spcAft>
                          <a:spcPts val="0"/>
                        </a:spcAft>
                        <a:buClr>
                          <a:srgbClr val="000000"/>
                        </a:buClr>
                        <a:buSzPts val="1600"/>
                        <a:buFont typeface="Merriweather"/>
                        <a:buChar char="★"/>
                      </a:pPr>
                      <a:r>
                        <a:rPr b="1" lang="en" sz="1600" u="none" cap="none" strike="noStrike">
                          <a:solidFill>
                            <a:srgbClr val="000000"/>
                          </a:solidFill>
                          <a:latin typeface="Merriweather"/>
                          <a:ea typeface="Merriweather"/>
                          <a:cs typeface="Merriweather"/>
                          <a:sym typeface="Merriweather"/>
                        </a:rPr>
                        <a:t>Fatty acids</a:t>
                      </a:r>
                      <a:endParaRPr sz="1600">
                        <a:latin typeface="Merriweather"/>
                        <a:ea typeface="Merriweather"/>
                        <a:cs typeface="Merriweather"/>
                        <a:sym typeface="Merriweather"/>
                      </a:endParaRPr>
                    </a:p>
                    <a:p>
                      <a:pPr indent="-330200" lvl="0" marL="457200" marR="0" rtl="0" algn="l">
                        <a:lnSpc>
                          <a:spcPct val="115000"/>
                        </a:lnSpc>
                        <a:spcBef>
                          <a:spcPts val="0"/>
                        </a:spcBef>
                        <a:spcAft>
                          <a:spcPts val="0"/>
                        </a:spcAft>
                        <a:buClr>
                          <a:srgbClr val="000000"/>
                        </a:buClr>
                        <a:buSzPts val="1600"/>
                        <a:buFont typeface="Merriweather"/>
                        <a:buChar char="★"/>
                      </a:pPr>
                      <a:r>
                        <a:rPr b="1" lang="en" sz="1600" u="none" cap="none" strike="noStrike">
                          <a:solidFill>
                            <a:srgbClr val="000000"/>
                          </a:solidFill>
                          <a:latin typeface="Merriweather"/>
                          <a:ea typeface="Merriweather"/>
                          <a:cs typeface="Merriweather"/>
                          <a:sym typeface="Merriweather"/>
                        </a:rPr>
                        <a:t>Acids </a:t>
                      </a:r>
                      <a:endParaRPr sz="1600" u="none" cap="none" strike="noStrike">
                        <a:latin typeface="Merriweather"/>
                        <a:ea typeface="Merriweather"/>
                        <a:cs typeface="Merriweather"/>
                        <a:sym typeface="Merriweather"/>
                      </a:endParaRPr>
                    </a:p>
                  </a:txBody>
                  <a:tcPr marT="15125" marB="15125" marR="15125" marL="15125" anchor="ctr">
                    <a:lnL cap="flat" cmpd="sng" w="28575">
                      <a:solidFill>
                        <a:srgbClr val="EFEFEF"/>
                      </a:solidFill>
                      <a:prstDash val="dashDot"/>
                      <a:round/>
                      <a:headEnd len="sm" w="sm" type="none"/>
                      <a:tailEnd len="sm" w="sm" type="none"/>
                    </a:lnL>
                    <a:lnR cap="flat" cmpd="sng" w="28575">
                      <a:solidFill>
                        <a:srgbClr val="EFEFEF"/>
                      </a:solidFill>
                      <a:prstDash val="dashDot"/>
                      <a:round/>
                      <a:headEnd len="sm" w="sm" type="none"/>
                      <a:tailEnd len="sm" w="sm" type="none"/>
                    </a:lnR>
                    <a:lnT cap="flat" cmpd="sng" w="28575">
                      <a:solidFill>
                        <a:srgbClr val="EFEFEF"/>
                      </a:solidFill>
                      <a:prstDash val="dashDot"/>
                      <a:round/>
                      <a:headEnd len="sm" w="sm" type="none"/>
                      <a:tailEnd len="sm" w="sm" type="none"/>
                    </a:lnT>
                    <a:lnB cap="flat" cmpd="sng" w="28575">
                      <a:solidFill>
                        <a:srgbClr val="EFEFEF"/>
                      </a:solidFill>
                      <a:prstDash val="dashDot"/>
                      <a:round/>
                      <a:headEnd len="sm" w="sm" type="none"/>
                      <a:tailEnd len="sm" w="sm" type="none"/>
                    </a:lnB>
                  </a:tcPr>
                </a:tc>
                <a:tc>
                  <a:txBody>
                    <a:bodyPr/>
                    <a:lstStyle/>
                    <a:p>
                      <a:pPr indent="0" lvl="0" marL="0" marR="0" rtl="0" algn="ctr">
                        <a:lnSpc>
                          <a:spcPct val="115000"/>
                        </a:lnSpc>
                        <a:spcBef>
                          <a:spcPts val="0"/>
                        </a:spcBef>
                        <a:spcAft>
                          <a:spcPts val="0"/>
                        </a:spcAft>
                        <a:buNone/>
                      </a:pPr>
                      <a:r>
                        <a:rPr b="1" lang="en" sz="1600" u="sng" cap="none" strike="noStrike">
                          <a:solidFill>
                            <a:srgbClr val="000000"/>
                          </a:solidFill>
                          <a:highlight>
                            <a:srgbClr val="D9EAD3"/>
                          </a:highlight>
                          <a:latin typeface="Merriweather"/>
                          <a:ea typeface="Merriweather"/>
                          <a:cs typeface="Merriweather"/>
                          <a:sym typeface="Merriweather"/>
                        </a:rPr>
                        <a:t>Stimulates</a:t>
                      </a:r>
                      <a:r>
                        <a:rPr b="1" lang="en" sz="1600" u="none" cap="none" strike="noStrike">
                          <a:solidFill>
                            <a:srgbClr val="000000"/>
                          </a:solidFill>
                          <a:latin typeface="Merriweather"/>
                          <a:ea typeface="Merriweather"/>
                          <a:cs typeface="Merriweather"/>
                          <a:sym typeface="Merriweather"/>
                        </a:rPr>
                        <a:t>: </a:t>
                      </a:r>
                      <a:endParaRPr b="1" sz="1600" u="none" cap="none" strike="noStrike">
                        <a:solidFill>
                          <a:srgbClr val="000000"/>
                        </a:solidFill>
                        <a:latin typeface="Merriweather"/>
                        <a:ea typeface="Merriweather"/>
                        <a:cs typeface="Merriweather"/>
                        <a:sym typeface="Merriweather"/>
                      </a:endParaRPr>
                    </a:p>
                    <a:p>
                      <a:pPr indent="-330200" lvl="0" marL="457200" marR="0" rtl="0" algn="ctr">
                        <a:lnSpc>
                          <a:spcPct val="115000"/>
                        </a:lnSpc>
                        <a:spcBef>
                          <a:spcPts val="0"/>
                        </a:spcBef>
                        <a:spcAft>
                          <a:spcPts val="0"/>
                        </a:spcAft>
                        <a:buClr>
                          <a:srgbClr val="000000"/>
                        </a:buClr>
                        <a:buSzPts val="1600"/>
                        <a:buFont typeface="Merriweather"/>
                        <a:buChar char="-"/>
                      </a:pPr>
                      <a:r>
                        <a:rPr b="1" lang="en" sz="1600" u="none" cap="none" strike="noStrike">
                          <a:solidFill>
                            <a:srgbClr val="000000"/>
                          </a:solidFill>
                          <a:latin typeface="Merriweather"/>
                          <a:ea typeface="Merriweather"/>
                          <a:cs typeface="Merriweather"/>
                          <a:sym typeface="Merriweather"/>
                        </a:rPr>
                        <a:t>Pancreatic enzyme secretion</a:t>
                      </a:r>
                      <a:endParaRPr b="1" sz="1600">
                        <a:latin typeface="Merriweather"/>
                        <a:ea typeface="Merriweather"/>
                        <a:cs typeface="Merriweather"/>
                        <a:sym typeface="Merriweather"/>
                      </a:endParaRPr>
                    </a:p>
                    <a:p>
                      <a:pPr indent="-330200" lvl="0" marL="457200" marR="0" rtl="0" algn="ctr">
                        <a:lnSpc>
                          <a:spcPct val="115000"/>
                        </a:lnSpc>
                        <a:spcBef>
                          <a:spcPts val="0"/>
                        </a:spcBef>
                        <a:spcAft>
                          <a:spcPts val="0"/>
                        </a:spcAft>
                        <a:buClr>
                          <a:srgbClr val="000000"/>
                        </a:buClr>
                        <a:buSzPts val="1600"/>
                        <a:buFont typeface="Merriweather"/>
                        <a:buChar char="-"/>
                      </a:pPr>
                      <a:r>
                        <a:rPr b="1" lang="en" sz="1600" u="none" cap="none" strike="noStrike">
                          <a:solidFill>
                            <a:srgbClr val="000000"/>
                          </a:solidFill>
                          <a:latin typeface="Merriweather"/>
                          <a:ea typeface="Merriweather"/>
                          <a:cs typeface="Merriweather"/>
                          <a:sym typeface="Merriweather"/>
                        </a:rPr>
                        <a:t>Pancreatic HCO</a:t>
                      </a:r>
                      <a:r>
                        <a:rPr b="1" baseline="-25000" lang="en" sz="1600" u="none" cap="none" strike="noStrike">
                          <a:solidFill>
                            <a:srgbClr val="000000"/>
                          </a:solidFill>
                          <a:latin typeface="Merriweather"/>
                          <a:ea typeface="Merriweather"/>
                          <a:cs typeface="Merriweather"/>
                          <a:sym typeface="Merriweather"/>
                        </a:rPr>
                        <a:t>3</a:t>
                      </a:r>
                      <a:r>
                        <a:rPr b="1" baseline="30000" lang="en" sz="1600" u="none" cap="none" strike="noStrike">
                          <a:solidFill>
                            <a:srgbClr val="000000"/>
                          </a:solidFill>
                          <a:latin typeface="Merriweather"/>
                          <a:ea typeface="Merriweather"/>
                          <a:cs typeface="Merriweather"/>
                          <a:sym typeface="Merriweather"/>
                        </a:rPr>
                        <a:t>-</a:t>
                      </a:r>
                      <a:r>
                        <a:rPr b="1" lang="en" sz="1600" u="none" cap="none" strike="noStrike">
                          <a:solidFill>
                            <a:srgbClr val="000000"/>
                          </a:solidFill>
                          <a:latin typeface="Merriweather"/>
                          <a:ea typeface="Merriweather"/>
                          <a:cs typeface="Merriweather"/>
                          <a:sym typeface="Merriweather"/>
                        </a:rPr>
                        <a:t> secretion</a:t>
                      </a:r>
                      <a:endParaRPr b="1" sz="1600">
                        <a:latin typeface="Merriweather"/>
                        <a:ea typeface="Merriweather"/>
                        <a:cs typeface="Merriweather"/>
                        <a:sym typeface="Merriweather"/>
                      </a:endParaRPr>
                    </a:p>
                    <a:p>
                      <a:pPr indent="-330200" lvl="0" marL="457200" marR="0" rtl="0" algn="ctr">
                        <a:lnSpc>
                          <a:spcPct val="115000"/>
                        </a:lnSpc>
                        <a:spcBef>
                          <a:spcPts val="0"/>
                        </a:spcBef>
                        <a:spcAft>
                          <a:spcPts val="0"/>
                        </a:spcAft>
                        <a:buClr>
                          <a:srgbClr val="000000"/>
                        </a:buClr>
                        <a:buSzPts val="1600"/>
                        <a:buFont typeface="Merriweather"/>
                        <a:buChar char="-"/>
                      </a:pPr>
                      <a:r>
                        <a:rPr b="1" lang="en" sz="1600">
                          <a:latin typeface="Merriweather"/>
                          <a:ea typeface="Merriweather"/>
                          <a:cs typeface="Merriweather"/>
                          <a:sym typeface="Merriweather"/>
                        </a:rPr>
                        <a:t>G</a:t>
                      </a:r>
                      <a:r>
                        <a:rPr b="1" lang="en" sz="1600" u="none" cap="none" strike="noStrike">
                          <a:solidFill>
                            <a:srgbClr val="000000"/>
                          </a:solidFill>
                          <a:latin typeface="Merriweather"/>
                          <a:ea typeface="Merriweather"/>
                          <a:cs typeface="Merriweather"/>
                          <a:sym typeface="Merriweather"/>
                        </a:rPr>
                        <a:t>allbladder contraction</a:t>
                      </a:r>
                      <a:endParaRPr b="1" sz="1600">
                        <a:latin typeface="Merriweather"/>
                        <a:ea typeface="Merriweather"/>
                        <a:cs typeface="Merriweather"/>
                        <a:sym typeface="Merriweather"/>
                      </a:endParaRPr>
                    </a:p>
                    <a:p>
                      <a:pPr indent="-330200" lvl="0" marL="457200" marR="0" rtl="0" algn="ctr">
                        <a:lnSpc>
                          <a:spcPct val="115000"/>
                        </a:lnSpc>
                        <a:spcBef>
                          <a:spcPts val="0"/>
                        </a:spcBef>
                        <a:spcAft>
                          <a:spcPts val="0"/>
                        </a:spcAft>
                        <a:buClr>
                          <a:srgbClr val="000000"/>
                        </a:buClr>
                        <a:buSzPts val="1600"/>
                        <a:buFont typeface="Merriweather"/>
                        <a:buChar char="-"/>
                      </a:pPr>
                      <a:r>
                        <a:rPr b="1" lang="en" sz="1600">
                          <a:latin typeface="Merriweather"/>
                          <a:ea typeface="Merriweather"/>
                          <a:cs typeface="Merriweather"/>
                          <a:sym typeface="Merriweather"/>
                        </a:rPr>
                        <a:t>G</a:t>
                      </a:r>
                      <a:r>
                        <a:rPr b="1" lang="en" sz="1600" u="none" cap="none" strike="noStrike">
                          <a:solidFill>
                            <a:srgbClr val="000000"/>
                          </a:solidFill>
                          <a:latin typeface="Merriweather"/>
                          <a:ea typeface="Merriweather"/>
                          <a:cs typeface="Merriweather"/>
                          <a:sym typeface="Merriweather"/>
                        </a:rPr>
                        <a:t>rowth of the exocrine pancreas</a:t>
                      </a:r>
                      <a:endParaRPr b="1" sz="1600">
                        <a:latin typeface="Merriweather"/>
                        <a:ea typeface="Merriweather"/>
                        <a:cs typeface="Merriweather"/>
                        <a:sym typeface="Merriweather"/>
                      </a:endParaRPr>
                    </a:p>
                    <a:p>
                      <a:pPr indent="-330200" lvl="0" marL="457200" marR="0" rtl="0" algn="ctr">
                        <a:lnSpc>
                          <a:spcPct val="115000"/>
                        </a:lnSpc>
                        <a:spcBef>
                          <a:spcPts val="0"/>
                        </a:spcBef>
                        <a:spcAft>
                          <a:spcPts val="0"/>
                        </a:spcAft>
                        <a:buClr>
                          <a:srgbClr val="000000"/>
                        </a:buClr>
                        <a:buSzPts val="1600"/>
                        <a:buFont typeface="Merriweather"/>
                        <a:buChar char="-"/>
                      </a:pPr>
                      <a:r>
                        <a:rPr b="1" lang="en" sz="1600">
                          <a:latin typeface="Merriweather"/>
                          <a:ea typeface="Merriweather"/>
                          <a:cs typeface="Merriweather"/>
                          <a:sym typeface="Merriweather"/>
                        </a:rPr>
                        <a:t>R</a:t>
                      </a:r>
                      <a:r>
                        <a:rPr b="1" lang="en" sz="1600" u="none" cap="none" strike="noStrike">
                          <a:solidFill>
                            <a:srgbClr val="000000"/>
                          </a:solidFill>
                          <a:latin typeface="Merriweather"/>
                          <a:ea typeface="Merriweather"/>
                          <a:cs typeface="Merriweather"/>
                          <a:sym typeface="Merriweather"/>
                        </a:rPr>
                        <a:t>elaxation of the sphincter of Oddi</a:t>
                      </a:r>
                      <a:endParaRPr b="1" sz="1600">
                        <a:latin typeface="Merriweather"/>
                        <a:ea typeface="Merriweather"/>
                        <a:cs typeface="Merriweather"/>
                        <a:sym typeface="Merriweather"/>
                      </a:endParaRPr>
                    </a:p>
                    <a:p>
                      <a:pPr indent="0" lvl="0" marL="0" marR="0" rtl="0" algn="ctr">
                        <a:lnSpc>
                          <a:spcPct val="115000"/>
                        </a:lnSpc>
                        <a:spcBef>
                          <a:spcPts val="0"/>
                        </a:spcBef>
                        <a:spcAft>
                          <a:spcPts val="0"/>
                        </a:spcAft>
                        <a:buNone/>
                      </a:pPr>
                      <a:r>
                        <a:rPr b="1" lang="en" sz="1600" u="sng" cap="none" strike="noStrike">
                          <a:solidFill>
                            <a:srgbClr val="000000"/>
                          </a:solidFill>
                          <a:highlight>
                            <a:srgbClr val="D9EAD3"/>
                          </a:highlight>
                          <a:latin typeface="Merriweather"/>
                          <a:ea typeface="Merriweather"/>
                          <a:cs typeface="Merriweather"/>
                          <a:sym typeface="Merriweather"/>
                        </a:rPr>
                        <a:t>Inhibits</a:t>
                      </a:r>
                      <a:r>
                        <a:rPr b="1" lang="en" sz="1600" u="none" cap="none" strike="noStrike">
                          <a:solidFill>
                            <a:srgbClr val="000000"/>
                          </a:solidFill>
                          <a:highlight>
                            <a:srgbClr val="D9EAD3"/>
                          </a:highlight>
                          <a:latin typeface="Merriweather"/>
                          <a:ea typeface="Merriweather"/>
                          <a:cs typeface="Merriweather"/>
                          <a:sym typeface="Merriweather"/>
                        </a:rPr>
                        <a:t>:</a:t>
                      </a:r>
                      <a:r>
                        <a:rPr b="1" lang="en" sz="1600" u="none" cap="none" strike="noStrike">
                          <a:solidFill>
                            <a:srgbClr val="000000"/>
                          </a:solidFill>
                          <a:latin typeface="Merriweather"/>
                          <a:ea typeface="Merriweather"/>
                          <a:cs typeface="Merriweather"/>
                          <a:sym typeface="Merriweather"/>
                        </a:rPr>
                        <a:t> </a:t>
                      </a:r>
                      <a:r>
                        <a:rPr b="1" lang="en" sz="1600">
                          <a:latin typeface="Merriweather"/>
                          <a:ea typeface="Merriweather"/>
                          <a:cs typeface="Merriweather"/>
                          <a:sym typeface="Merriweather"/>
                        </a:rPr>
                        <a:t>G</a:t>
                      </a:r>
                      <a:r>
                        <a:rPr b="1" lang="en" sz="1600" u="none" cap="none" strike="noStrike">
                          <a:solidFill>
                            <a:srgbClr val="000000"/>
                          </a:solidFill>
                          <a:latin typeface="Merriweather"/>
                          <a:ea typeface="Merriweather"/>
                          <a:cs typeface="Merriweather"/>
                          <a:sym typeface="Merriweather"/>
                        </a:rPr>
                        <a:t>astric emptying</a:t>
                      </a:r>
                      <a:endParaRPr sz="1600" u="none" cap="none" strike="noStrike">
                        <a:latin typeface="Merriweather"/>
                        <a:ea typeface="Merriweather"/>
                        <a:cs typeface="Merriweather"/>
                        <a:sym typeface="Merriweather"/>
                      </a:endParaRPr>
                    </a:p>
                  </a:txBody>
                  <a:tcPr marT="15125" marB="15125" marR="15125" marL="15125" anchor="ctr">
                    <a:lnL cap="flat" cmpd="sng" w="28575">
                      <a:solidFill>
                        <a:srgbClr val="EFEFEF"/>
                      </a:solidFill>
                      <a:prstDash val="dashDot"/>
                      <a:round/>
                      <a:headEnd len="sm" w="sm" type="none"/>
                      <a:tailEnd len="sm" w="sm" type="none"/>
                    </a:lnL>
                    <a:lnR cap="flat" cmpd="sng" w="28575">
                      <a:solidFill>
                        <a:srgbClr val="EFEFEF"/>
                      </a:solidFill>
                      <a:prstDash val="dashDot"/>
                      <a:round/>
                      <a:headEnd len="sm" w="sm" type="none"/>
                      <a:tailEnd len="sm" w="sm" type="none"/>
                    </a:lnR>
                    <a:lnT cap="flat" cmpd="sng" w="28575">
                      <a:solidFill>
                        <a:srgbClr val="EFEFEF"/>
                      </a:solidFill>
                      <a:prstDash val="dashDot"/>
                      <a:round/>
                      <a:headEnd len="sm" w="sm" type="none"/>
                      <a:tailEnd len="sm" w="sm" type="none"/>
                    </a:lnT>
                    <a:lnB cap="flat" cmpd="sng" w="28575">
                      <a:solidFill>
                        <a:srgbClr val="EFEFEF"/>
                      </a:solidFill>
                      <a:prstDash val="dashDot"/>
                      <a:round/>
                      <a:headEnd len="sm" w="sm" type="none"/>
                      <a:tailEnd len="sm" w="sm" type="none"/>
                    </a:lnB>
                  </a:tcPr>
                </a:tc>
              </a:tr>
              <a:tr h="1717750">
                <a:tc>
                  <a:txBody>
                    <a:bodyPr/>
                    <a:lstStyle/>
                    <a:p>
                      <a:pPr indent="0" lvl="0" marL="0" marR="0" rtl="0" algn="ctr">
                        <a:lnSpc>
                          <a:spcPct val="115000"/>
                        </a:lnSpc>
                        <a:spcBef>
                          <a:spcPts val="0"/>
                        </a:spcBef>
                        <a:spcAft>
                          <a:spcPts val="0"/>
                        </a:spcAft>
                        <a:buNone/>
                      </a:pPr>
                      <a:r>
                        <a:rPr b="1" lang="en" sz="1800" u="none" cap="none" strike="noStrike">
                          <a:solidFill>
                            <a:srgbClr val="FFFFFF"/>
                          </a:solidFill>
                          <a:latin typeface="Merriweather"/>
                          <a:ea typeface="Merriweather"/>
                          <a:cs typeface="Merriweather"/>
                          <a:sym typeface="Merriweather"/>
                        </a:rPr>
                        <a:t>Secretin </a:t>
                      </a:r>
                      <a:endParaRPr b="1" sz="1800" u="none" cap="none" strike="noStrike">
                        <a:solidFill>
                          <a:srgbClr val="FFFFFF"/>
                        </a:solidFill>
                        <a:latin typeface="Merriweather"/>
                        <a:ea typeface="Merriweather"/>
                        <a:cs typeface="Merriweather"/>
                        <a:sym typeface="Merriweather"/>
                      </a:endParaRPr>
                    </a:p>
                  </a:txBody>
                  <a:tcPr marT="15125" marB="15125" marR="15125" marL="151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B6D7A8"/>
                    </a:solidFill>
                  </a:tcPr>
                </a:tc>
                <a:tc>
                  <a:txBody>
                    <a:bodyPr/>
                    <a:lstStyle/>
                    <a:p>
                      <a:pPr indent="0" lvl="0" marL="0" marR="0" rtl="0" algn="l">
                        <a:lnSpc>
                          <a:spcPct val="115000"/>
                        </a:lnSpc>
                        <a:spcBef>
                          <a:spcPts val="0"/>
                        </a:spcBef>
                        <a:spcAft>
                          <a:spcPts val="0"/>
                        </a:spcAft>
                        <a:buClr>
                          <a:srgbClr val="000000"/>
                        </a:buClr>
                        <a:buSzPts val="1400"/>
                        <a:buFont typeface="Times New Roman"/>
                        <a:buNone/>
                      </a:pPr>
                      <a:r>
                        <a:rPr b="1" lang="en" sz="1600" u="none" cap="none" strike="noStrike">
                          <a:solidFill>
                            <a:srgbClr val="274E13"/>
                          </a:solidFill>
                          <a:latin typeface="Merriweather"/>
                          <a:ea typeface="Merriweather"/>
                          <a:cs typeface="Merriweather"/>
                          <a:sym typeface="Merriweather"/>
                        </a:rPr>
                        <a:t>S cells of the</a:t>
                      </a:r>
                      <a:r>
                        <a:rPr b="1" lang="en" sz="1600">
                          <a:solidFill>
                            <a:srgbClr val="274E13"/>
                          </a:solidFill>
                          <a:latin typeface="Merriweather"/>
                          <a:ea typeface="Merriweather"/>
                          <a:cs typeface="Merriweather"/>
                          <a:sym typeface="Merriweather"/>
                        </a:rPr>
                        <a:t>:</a:t>
                      </a:r>
                      <a:endParaRPr b="1" sz="1600">
                        <a:solidFill>
                          <a:srgbClr val="274E13"/>
                        </a:solidFill>
                        <a:latin typeface="Merriweather"/>
                        <a:ea typeface="Merriweather"/>
                        <a:cs typeface="Merriweather"/>
                        <a:sym typeface="Merriweather"/>
                      </a:endParaRPr>
                    </a:p>
                    <a:p>
                      <a:pPr indent="-330200" lvl="0" marL="457200" marR="0" rtl="0" algn="ctr">
                        <a:lnSpc>
                          <a:spcPct val="115000"/>
                        </a:lnSpc>
                        <a:spcBef>
                          <a:spcPts val="0"/>
                        </a:spcBef>
                        <a:spcAft>
                          <a:spcPts val="0"/>
                        </a:spcAft>
                        <a:buClr>
                          <a:srgbClr val="274E13"/>
                        </a:buClr>
                        <a:buSzPts val="1600"/>
                        <a:buFont typeface="Merriweather"/>
                        <a:buChar char="➔"/>
                      </a:pPr>
                      <a:r>
                        <a:rPr b="1" lang="en" sz="1600">
                          <a:solidFill>
                            <a:srgbClr val="274E13"/>
                          </a:solidFill>
                          <a:latin typeface="Merriweather"/>
                          <a:ea typeface="Merriweather"/>
                          <a:cs typeface="Merriweather"/>
                          <a:sym typeface="Merriweather"/>
                        </a:rPr>
                        <a:t>D</a:t>
                      </a:r>
                      <a:r>
                        <a:rPr b="1" lang="en" sz="1600" u="none" cap="none" strike="noStrike">
                          <a:solidFill>
                            <a:srgbClr val="274E13"/>
                          </a:solidFill>
                          <a:latin typeface="Merriweather"/>
                          <a:ea typeface="Merriweather"/>
                          <a:cs typeface="Merriweather"/>
                          <a:sym typeface="Merriweather"/>
                        </a:rPr>
                        <a:t>uodenum</a:t>
                      </a:r>
                      <a:endParaRPr b="1" sz="1600">
                        <a:solidFill>
                          <a:srgbClr val="274E13"/>
                        </a:solidFill>
                        <a:latin typeface="Merriweather"/>
                        <a:ea typeface="Merriweather"/>
                        <a:cs typeface="Merriweather"/>
                        <a:sym typeface="Merriweather"/>
                      </a:endParaRPr>
                    </a:p>
                    <a:p>
                      <a:pPr indent="-330200" lvl="0" marL="457200" marR="0" rtl="0" algn="ctr">
                        <a:lnSpc>
                          <a:spcPct val="115000"/>
                        </a:lnSpc>
                        <a:spcBef>
                          <a:spcPts val="0"/>
                        </a:spcBef>
                        <a:spcAft>
                          <a:spcPts val="0"/>
                        </a:spcAft>
                        <a:buClr>
                          <a:srgbClr val="274E13"/>
                        </a:buClr>
                        <a:buSzPts val="1600"/>
                        <a:buFont typeface="Merriweather"/>
                        <a:buChar char="➔"/>
                      </a:pPr>
                      <a:r>
                        <a:rPr b="1" lang="en" sz="1600" u="none" cap="none" strike="noStrike">
                          <a:solidFill>
                            <a:srgbClr val="274E13"/>
                          </a:solidFill>
                          <a:latin typeface="Merriweather"/>
                          <a:ea typeface="Merriweather"/>
                          <a:cs typeface="Merriweather"/>
                          <a:sym typeface="Merriweather"/>
                        </a:rPr>
                        <a:t>jejunum</a:t>
                      </a:r>
                      <a:endParaRPr b="1" sz="1600">
                        <a:solidFill>
                          <a:srgbClr val="274E13"/>
                        </a:solidFill>
                        <a:latin typeface="Merriweather"/>
                        <a:ea typeface="Merriweather"/>
                        <a:cs typeface="Merriweather"/>
                        <a:sym typeface="Merriweather"/>
                      </a:endParaRPr>
                    </a:p>
                    <a:p>
                      <a:pPr indent="-330200" lvl="0" marL="457200" marR="0" rtl="0" algn="ctr">
                        <a:lnSpc>
                          <a:spcPct val="115000"/>
                        </a:lnSpc>
                        <a:spcBef>
                          <a:spcPts val="0"/>
                        </a:spcBef>
                        <a:spcAft>
                          <a:spcPts val="0"/>
                        </a:spcAft>
                        <a:buClr>
                          <a:srgbClr val="274E13"/>
                        </a:buClr>
                        <a:buSzPts val="1600"/>
                        <a:buFont typeface="Merriweather"/>
                        <a:buChar char="➔"/>
                      </a:pPr>
                      <a:r>
                        <a:rPr b="1" lang="en" sz="1600" u="none" cap="none" strike="noStrike">
                          <a:solidFill>
                            <a:srgbClr val="274E13"/>
                          </a:solidFill>
                          <a:latin typeface="Merriweather"/>
                          <a:ea typeface="Merriweather"/>
                          <a:cs typeface="Merriweather"/>
                          <a:sym typeface="Merriweather"/>
                        </a:rPr>
                        <a:t>ileum</a:t>
                      </a:r>
                      <a:endParaRPr sz="1600" u="none" cap="none" strike="noStrike">
                        <a:solidFill>
                          <a:srgbClr val="274E13"/>
                        </a:solidFill>
                        <a:latin typeface="Merriweather"/>
                        <a:ea typeface="Merriweather"/>
                        <a:cs typeface="Merriweather"/>
                        <a:sym typeface="Merriweather"/>
                      </a:endParaRPr>
                    </a:p>
                    <a:p>
                      <a:pPr indent="0" lvl="0" marL="0" marR="0" rtl="0" algn="ctr">
                        <a:lnSpc>
                          <a:spcPct val="115000"/>
                        </a:lnSpc>
                        <a:spcBef>
                          <a:spcPts val="0"/>
                        </a:spcBef>
                        <a:spcAft>
                          <a:spcPts val="0"/>
                        </a:spcAft>
                        <a:buNone/>
                      </a:pPr>
                      <a:r>
                        <a:t/>
                      </a:r>
                      <a:endParaRPr sz="1600" u="none" cap="none" strike="noStrike">
                        <a:solidFill>
                          <a:srgbClr val="274E13"/>
                        </a:solidFill>
                        <a:latin typeface="Merriweather"/>
                        <a:ea typeface="Merriweather"/>
                        <a:cs typeface="Merriweather"/>
                        <a:sym typeface="Merriweather"/>
                      </a:endParaRPr>
                    </a:p>
                  </a:txBody>
                  <a:tcPr marT="15125" marB="15125" marR="15125" marL="15125" anchor="ctr">
                    <a:lnL cap="flat" cmpd="sng" w="28575">
                      <a:solidFill>
                        <a:srgbClr val="FFFFFF"/>
                      </a:solidFill>
                      <a:prstDash val="solid"/>
                      <a:round/>
                      <a:headEnd len="sm" w="sm" type="none"/>
                      <a:tailEnd len="sm" w="sm" type="none"/>
                    </a:lnL>
                    <a:lnR cap="flat" cmpd="sng" w="28575">
                      <a:solidFill>
                        <a:srgbClr val="EFEFEF"/>
                      </a:solidFill>
                      <a:prstDash val="dashDot"/>
                      <a:round/>
                      <a:headEnd len="sm" w="sm" type="none"/>
                      <a:tailEnd len="sm" w="sm" type="none"/>
                    </a:lnR>
                    <a:lnT cap="flat" cmpd="sng" w="28575">
                      <a:solidFill>
                        <a:srgbClr val="EFEFEF"/>
                      </a:solidFill>
                      <a:prstDash val="dashDot"/>
                      <a:round/>
                      <a:headEnd len="sm" w="sm" type="none"/>
                      <a:tailEnd len="sm" w="sm" type="none"/>
                    </a:lnT>
                    <a:lnB cap="flat" cmpd="sng" w="28575">
                      <a:solidFill>
                        <a:srgbClr val="EFEFEF"/>
                      </a:solidFill>
                      <a:prstDash val="dashDot"/>
                      <a:round/>
                      <a:headEnd len="sm" w="sm" type="none"/>
                      <a:tailEnd len="sm" w="sm" type="none"/>
                    </a:lnB>
                  </a:tcPr>
                </a:tc>
                <a:tc>
                  <a:txBody>
                    <a:bodyPr/>
                    <a:lstStyle/>
                    <a:p>
                      <a:pPr indent="-330200" lvl="0" marL="457200" marR="0" rtl="0" algn="l">
                        <a:lnSpc>
                          <a:spcPct val="115000"/>
                        </a:lnSpc>
                        <a:spcBef>
                          <a:spcPts val="0"/>
                        </a:spcBef>
                        <a:spcAft>
                          <a:spcPts val="0"/>
                        </a:spcAft>
                        <a:buClr>
                          <a:srgbClr val="000000"/>
                        </a:buClr>
                        <a:buSzPts val="1600"/>
                        <a:buFont typeface="Merriweather"/>
                        <a:buChar char="★"/>
                      </a:pPr>
                      <a:r>
                        <a:rPr b="1" lang="en" sz="1600" u="none" cap="none" strike="noStrike">
                          <a:solidFill>
                            <a:srgbClr val="000000"/>
                          </a:solidFill>
                          <a:latin typeface="Merriweather"/>
                          <a:ea typeface="Merriweather"/>
                          <a:cs typeface="Merriweather"/>
                          <a:sym typeface="Merriweather"/>
                        </a:rPr>
                        <a:t>Acids </a:t>
                      </a:r>
                      <a:endParaRPr b="1" sz="1600" u="none" cap="none" strike="noStrike">
                        <a:solidFill>
                          <a:srgbClr val="000000"/>
                        </a:solidFill>
                        <a:latin typeface="Merriweather"/>
                        <a:ea typeface="Merriweather"/>
                        <a:cs typeface="Merriweather"/>
                        <a:sym typeface="Merriweather"/>
                      </a:endParaRPr>
                    </a:p>
                    <a:p>
                      <a:pPr indent="-330200" lvl="0" marL="457200" marR="0" rtl="0" algn="l">
                        <a:lnSpc>
                          <a:spcPct val="115000"/>
                        </a:lnSpc>
                        <a:spcBef>
                          <a:spcPts val="0"/>
                        </a:spcBef>
                        <a:spcAft>
                          <a:spcPts val="0"/>
                        </a:spcAft>
                        <a:buClr>
                          <a:srgbClr val="000000"/>
                        </a:buClr>
                        <a:buSzPts val="1600"/>
                        <a:buFont typeface="Merriweather"/>
                        <a:buChar char="★"/>
                      </a:pPr>
                      <a:r>
                        <a:rPr b="1" lang="en" sz="1600" u="none" cap="none" strike="noStrike">
                          <a:solidFill>
                            <a:srgbClr val="000000"/>
                          </a:solidFill>
                          <a:latin typeface="Merriweather"/>
                          <a:ea typeface="Merriweather"/>
                          <a:cs typeface="Merriweather"/>
                          <a:sym typeface="Merriweather"/>
                        </a:rPr>
                        <a:t>Fat </a:t>
                      </a:r>
                      <a:endParaRPr b="1" sz="1600">
                        <a:latin typeface="Merriweather"/>
                        <a:ea typeface="Merriweather"/>
                        <a:cs typeface="Merriweather"/>
                        <a:sym typeface="Merriweather"/>
                      </a:endParaRPr>
                    </a:p>
                    <a:p>
                      <a:pPr indent="0" lvl="0" marL="0" marR="0" rtl="0" algn="ctr">
                        <a:lnSpc>
                          <a:spcPct val="115000"/>
                        </a:lnSpc>
                        <a:spcBef>
                          <a:spcPts val="0"/>
                        </a:spcBef>
                        <a:spcAft>
                          <a:spcPts val="0"/>
                        </a:spcAft>
                        <a:buNone/>
                      </a:pPr>
                      <a:r>
                        <a:rPr b="1" lang="en" sz="1600">
                          <a:latin typeface="Merriweather"/>
                          <a:ea typeface="Merriweather"/>
                          <a:cs typeface="Merriweather"/>
                          <a:sym typeface="Merriweather"/>
                        </a:rPr>
                        <a:t>(</a:t>
                      </a:r>
                      <a:r>
                        <a:rPr b="1" lang="en" sz="1600" u="none" cap="none" strike="noStrike">
                          <a:solidFill>
                            <a:srgbClr val="000000"/>
                          </a:solidFill>
                          <a:latin typeface="Merriweather"/>
                          <a:ea typeface="Merriweather"/>
                          <a:cs typeface="Merriweather"/>
                          <a:sym typeface="Merriweather"/>
                        </a:rPr>
                        <a:t>in the duodenum)</a:t>
                      </a:r>
                      <a:endParaRPr sz="1600" u="none" cap="none" strike="noStrike">
                        <a:latin typeface="Merriweather"/>
                        <a:ea typeface="Merriweather"/>
                        <a:cs typeface="Merriweather"/>
                        <a:sym typeface="Merriweather"/>
                      </a:endParaRPr>
                    </a:p>
                  </a:txBody>
                  <a:tcPr marT="15125" marB="15125" marR="15125" marL="15125" anchor="ctr">
                    <a:lnL cap="flat" cmpd="sng" w="28575">
                      <a:solidFill>
                        <a:srgbClr val="EFEFEF"/>
                      </a:solidFill>
                      <a:prstDash val="dashDot"/>
                      <a:round/>
                      <a:headEnd len="sm" w="sm" type="none"/>
                      <a:tailEnd len="sm" w="sm" type="none"/>
                    </a:lnL>
                    <a:lnR cap="flat" cmpd="sng" w="28575">
                      <a:solidFill>
                        <a:srgbClr val="EFEFEF"/>
                      </a:solidFill>
                      <a:prstDash val="dashDot"/>
                      <a:round/>
                      <a:headEnd len="sm" w="sm" type="none"/>
                      <a:tailEnd len="sm" w="sm" type="none"/>
                    </a:lnR>
                    <a:lnT cap="flat" cmpd="sng" w="28575">
                      <a:solidFill>
                        <a:srgbClr val="EFEFEF"/>
                      </a:solidFill>
                      <a:prstDash val="dashDot"/>
                      <a:round/>
                      <a:headEnd len="sm" w="sm" type="none"/>
                      <a:tailEnd len="sm" w="sm" type="none"/>
                    </a:lnT>
                    <a:lnB cap="flat" cmpd="sng" w="28575">
                      <a:solidFill>
                        <a:srgbClr val="EFEFEF"/>
                      </a:solidFill>
                      <a:prstDash val="dashDot"/>
                      <a:round/>
                      <a:headEnd len="sm" w="sm" type="none"/>
                      <a:tailEnd len="sm" w="sm" type="none"/>
                    </a:lnB>
                  </a:tcPr>
                </a:tc>
                <a:tc>
                  <a:txBody>
                    <a:bodyPr/>
                    <a:lstStyle/>
                    <a:p>
                      <a:pPr indent="0" lvl="0" marL="0" marR="0" rtl="0" algn="ctr">
                        <a:lnSpc>
                          <a:spcPct val="115000"/>
                        </a:lnSpc>
                        <a:spcBef>
                          <a:spcPts val="0"/>
                        </a:spcBef>
                        <a:spcAft>
                          <a:spcPts val="0"/>
                        </a:spcAft>
                        <a:buNone/>
                      </a:pPr>
                      <a:r>
                        <a:rPr b="1" lang="en" sz="1600" u="sng" cap="none" strike="noStrike">
                          <a:solidFill>
                            <a:srgbClr val="000000"/>
                          </a:solidFill>
                          <a:highlight>
                            <a:srgbClr val="D9EAD3"/>
                          </a:highlight>
                          <a:latin typeface="Merriweather"/>
                          <a:ea typeface="Merriweather"/>
                          <a:cs typeface="Merriweather"/>
                          <a:sym typeface="Merriweather"/>
                        </a:rPr>
                        <a:t>Stimulates</a:t>
                      </a:r>
                      <a:r>
                        <a:rPr b="1" lang="en" sz="1600" u="none" cap="none" strike="noStrike">
                          <a:solidFill>
                            <a:srgbClr val="000000"/>
                          </a:solidFill>
                          <a:latin typeface="Merriweather"/>
                          <a:ea typeface="Merriweather"/>
                          <a:cs typeface="Merriweather"/>
                          <a:sym typeface="Merriweather"/>
                        </a:rPr>
                        <a:t>: </a:t>
                      </a:r>
                      <a:endParaRPr b="1" sz="1600" u="none" cap="none" strike="noStrike">
                        <a:solidFill>
                          <a:srgbClr val="000000"/>
                        </a:solidFill>
                        <a:latin typeface="Merriweather"/>
                        <a:ea typeface="Merriweather"/>
                        <a:cs typeface="Merriweather"/>
                        <a:sym typeface="Merriweather"/>
                      </a:endParaRPr>
                    </a:p>
                    <a:p>
                      <a:pPr indent="-330200" lvl="0" marL="457200" marR="0" rtl="0" algn="ctr">
                        <a:lnSpc>
                          <a:spcPct val="115000"/>
                        </a:lnSpc>
                        <a:spcBef>
                          <a:spcPts val="0"/>
                        </a:spcBef>
                        <a:spcAft>
                          <a:spcPts val="0"/>
                        </a:spcAft>
                        <a:buClr>
                          <a:srgbClr val="000000"/>
                        </a:buClr>
                        <a:buSzPts val="1600"/>
                        <a:buFont typeface="Merriweather"/>
                        <a:buChar char="-"/>
                      </a:pPr>
                      <a:r>
                        <a:rPr b="1" lang="en" sz="1600" u="none" cap="none" strike="noStrike">
                          <a:solidFill>
                            <a:srgbClr val="000000"/>
                          </a:solidFill>
                          <a:latin typeface="Merriweather"/>
                          <a:ea typeface="Merriweather"/>
                          <a:cs typeface="Merriweather"/>
                          <a:sym typeface="Merriweather"/>
                        </a:rPr>
                        <a:t>Pepsin secretion</a:t>
                      </a:r>
                      <a:endParaRPr b="1" sz="1600">
                        <a:latin typeface="Merriweather"/>
                        <a:ea typeface="Merriweather"/>
                        <a:cs typeface="Merriweather"/>
                        <a:sym typeface="Merriweather"/>
                      </a:endParaRPr>
                    </a:p>
                    <a:p>
                      <a:pPr indent="-330200" lvl="0" marL="457200" marR="0" rtl="0" algn="ctr">
                        <a:lnSpc>
                          <a:spcPct val="115000"/>
                        </a:lnSpc>
                        <a:spcBef>
                          <a:spcPts val="0"/>
                        </a:spcBef>
                        <a:spcAft>
                          <a:spcPts val="0"/>
                        </a:spcAft>
                        <a:buClr>
                          <a:srgbClr val="000000"/>
                        </a:buClr>
                        <a:buSzPts val="1600"/>
                        <a:buFont typeface="Merriweather"/>
                        <a:buChar char="-"/>
                      </a:pPr>
                      <a:r>
                        <a:rPr b="1" lang="en" sz="1600" u="none" cap="none" strike="noStrike">
                          <a:solidFill>
                            <a:srgbClr val="000000"/>
                          </a:solidFill>
                          <a:latin typeface="Merriweather"/>
                          <a:ea typeface="Merriweather"/>
                          <a:cs typeface="Merriweather"/>
                          <a:sym typeface="Merriweather"/>
                        </a:rPr>
                        <a:t>Pancreatic HCO</a:t>
                      </a:r>
                      <a:r>
                        <a:rPr b="1" baseline="-25000" lang="en" sz="1600" u="none" cap="none" strike="noStrike">
                          <a:solidFill>
                            <a:srgbClr val="000000"/>
                          </a:solidFill>
                          <a:latin typeface="Merriweather"/>
                          <a:ea typeface="Merriweather"/>
                          <a:cs typeface="Merriweather"/>
                          <a:sym typeface="Merriweather"/>
                        </a:rPr>
                        <a:t>3</a:t>
                      </a:r>
                      <a:r>
                        <a:rPr b="1" baseline="30000" lang="en" sz="1600" u="none" cap="none" strike="noStrike">
                          <a:solidFill>
                            <a:srgbClr val="000000"/>
                          </a:solidFill>
                          <a:latin typeface="Merriweather"/>
                          <a:ea typeface="Merriweather"/>
                          <a:cs typeface="Merriweather"/>
                          <a:sym typeface="Merriweather"/>
                        </a:rPr>
                        <a:t>-</a:t>
                      </a:r>
                      <a:r>
                        <a:rPr b="1" lang="en" sz="1600" u="none" cap="none" strike="noStrike">
                          <a:solidFill>
                            <a:srgbClr val="000000"/>
                          </a:solidFill>
                          <a:latin typeface="Merriweather"/>
                          <a:ea typeface="Merriweather"/>
                          <a:cs typeface="Merriweather"/>
                          <a:sym typeface="Merriweather"/>
                        </a:rPr>
                        <a:t> secretion</a:t>
                      </a:r>
                      <a:endParaRPr b="1" sz="1600">
                        <a:latin typeface="Merriweather"/>
                        <a:ea typeface="Merriweather"/>
                        <a:cs typeface="Merriweather"/>
                        <a:sym typeface="Merriweather"/>
                      </a:endParaRPr>
                    </a:p>
                    <a:p>
                      <a:pPr indent="-330200" lvl="0" marL="457200" marR="0" rtl="0" algn="ctr">
                        <a:lnSpc>
                          <a:spcPct val="115000"/>
                        </a:lnSpc>
                        <a:spcBef>
                          <a:spcPts val="0"/>
                        </a:spcBef>
                        <a:spcAft>
                          <a:spcPts val="0"/>
                        </a:spcAft>
                        <a:buClr>
                          <a:srgbClr val="000000"/>
                        </a:buClr>
                        <a:buSzPts val="1600"/>
                        <a:buFont typeface="Merriweather"/>
                        <a:buChar char="-"/>
                      </a:pPr>
                      <a:r>
                        <a:rPr b="1" lang="en" sz="1600" u="none" cap="none" strike="noStrike">
                          <a:solidFill>
                            <a:srgbClr val="000000"/>
                          </a:solidFill>
                          <a:latin typeface="Merriweather"/>
                          <a:ea typeface="Merriweather"/>
                          <a:cs typeface="Merriweather"/>
                          <a:sym typeface="Merriweather"/>
                        </a:rPr>
                        <a:t>Biliary HCO</a:t>
                      </a:r>
                      <a:r>
                        <a:rPr b="1" baseline="-25000" lang="en" sz="1600" u="none" cap="none" strike="noStrike">
                          <a:solidFill>
                            <a:srgbClr val="000000"/>
                          </a:solidFill>
                          <a:latin typeface="Merriweather"/>
                          <a:ea typeface="Merriweather"/>
                          <a:cs typeface="Merriweather"/>
                          <a:sym typeface="Merriweather"/>
                        </a:rPr>
                        <a:t>3</a:t>
                      </a:r>
                      <a:r>
                        <a:rPr b="1" baseline="30000" lang="en" sz="1600" u="none" cap="none" strike="noStrike">
                          <a:solidFill>
                            <a:srgbClr val="000000"/>
                          </a:solidFill>
                          <a:latin typeface="Merriweather"/>
                          <a:ea typeface="Merriweather"/>
                          <a:cs typeface="Merriweather"/>
                          <a:sym typeface="Merriweather"/>
                        </a:rPr>
                        <a:t>-</a:t>
                      </a:r>
                      <a:r>
                        <a:rPr b="1" lang="en" sz="1600" u="none" cap="none" strike="noStrike">
                          <a:solidFill>
                            <a:srgbClr val="000000"/>
                          </a:solidFill>
                          <a:latin typeface="Merriweather"/>
                          <a:ea typeface="Merriweather"/>
                          <a:cs typeface="Merriweather"/>
                          <a:sym typeface="Merriweather"/>
                        </a:rPr>
                        <a:t> secretion</a:t>
                      </a:r>
                      <a:endParaRPr b="1" sz="1600">
                        <a:latin typeface="Merriweather"/>
                        <a:ea typeface="Merriweather"/>
                        <a:cs typeface="Merriweather"/>
                        <a:sym typeface="Merriweather"/>
                      </a:endParaRPr>
                    </a:p>
                    <a:p>
                      <a:pPr indent="-330200" lvl="0" marL="457200" marR="0" rtl="0" algn="ctr">
                        <a:lnSpc>
                          <a:spcPct val="115000"/>
                        </a:lnSpc>
                        <a:spcBef>
                          <a:spcPts val="0"/>
                        </a:spcBef>
                        <a:spcAft>
                          <a:spcPts val="0"/>
                        </a:spcAft>
                        <a:buClr>
                          <a:srgbClr val="000000"/>
                        </a:buClr>
                        <a:buSzPts val="1600"/>
                        <a:buFont typeface="Merriweather"/>
                        <a:buChar char="-"/>
                      </a:pPr>
                      <a:r>
                        <a:rPr b="1" lang="en" sz="1600">
                          <a:latin typeface="Merriweather"/>
                          <a:ea typeface="Merriweather"/>
                          <a:cs typeface="Merriweather"/>
                          <a:sym typeface="Merriweather"/>
                        </a:rPr>
                        <a:t>G</a:t>
                      </a:r>
                      <a:r>
                        <a:rPr b="1" lang="en" sz="1600" u="none" cap="none" strike="noStrike">
                          <a:solidFill>
                            <a:srgbClr val="000000"/>
                          </a:solidFill>
                          <a:latin typeface="Merriweather"/>
                          <a:ea typeface="Merriweather"/>
                          <a:cs typeface="Merriweather"/>
                          <a:sym typeface="Merriweather"/>
                        </a:rPr>
                        <a:t>rowth of the exocrine pancreas</a:t>
                      </a:r>
                      <a:endParaRPr b="1" sz="1600">
                        <a:latin typeface="Merriweather"/>
                        <a:ea typeface="Merriweather"/>
                        <a:cs typeface="Merriweather"/>
                        <a:sym typeface="Merriweather"/>
                      </a:endParaRPr>
                    </a:p>
                    <a:p>
                      <a:pPr indent="0" lvl="0" marL="0" marR="0" rtl="0" algn="ctr">
                        <a:lnSpc>
                          <a:spcPct val="115000"/>
                        </a:lnSpc>
                        <a:spcBef>
                          <a:spcPts val="0"/>
                        </a:spcBef>
                        <a:spcAft>
                          <a:spcPts val="0"/>
                        </a:spcAft>
                        <a:buNone/>
                      </a:pPr>
                      <a:r>
                        <a:rPr b="1" lang="en" sz="1600" u="sng" cap="none" strike="noStrike">
                          <a:solidFill>
                            <a:srgbClr val="000000"/>
                          </a:solidFill>
                          <a:highlight>
                            <a:srgbClr val="D9EAD3"/>
                          </a:highlight>
                          <a:latin typeface="Merriweather"/>
                          <a:ea typeface="Merriweather"/>
                          <a:cs typeface="Merriweather"/>
                          <a:sym typeface="Merriweather"/>
                        </a:rPr>
                        <a:t>Inhibits</a:t>
                      </a:r>
                      <a:r>
                        <a:rPr b="1" lang="en" sz="1600" u="none" cap="none" strike="noStrike">
                          <a:solidFill>
                            <a:srgbClr val="000000"/>
                          </a:solidFill>
                          <a:latin typeface="Merriweather"/>
                          <a:ea typeface="Merriweather"/>
                          <a:cs typeface="Merriweather"/>
                          <a:sym typeface="Merriweather"/>
                        </a:rPr>
                        <a:t>: Gastric H</a:t>
                      </a:r>
                      <a:r>
                        <a:rPr b="1" baseline="30000" lang="en" sz="1600" u="none" cap="none" strike="noStrike">
                          <a:solidFill>
                            <a:srgbClr val="000000"/>
                          </a:solidFill>
                          <a:latin typeface="Merriweather"/>
                          <a:ea typeface="Merriweather"/>
                          <a:cs typeface="Merriweather"/>
                          <a:sym typeface="Merriweather"/>
                        </a:rPr>
                        <a:t>+</a:t>
                      </a:r>
                      <a:r>
                        <a:rPr b="1" lang="en" sz="1600" u="none" cap="none" strike="noStrike">
                          <a:solidFill>
                            <a:srgbClr val="000000"/>
                          </a:solidFill>
                          <a:latin typeface="Merriweather"/>
                          <a:ea typeface="Merriweather"/>
                          <a:cs typeface="Merriweather"/>
                          <a:sym typeface="Merriweather"/>
                        </a:rPr>
                        <a:t> secretion</a:t>
                      </a:r>
                      <a:endParaRPr sz="1600" u="none" cap="none" strike="noStrike">
                        <a:latin typeface="Merriweather"/>
                        <a:ea typeface="Merriweather"/>
                        <a:cs typeface="Merriweather"/>
                        <a:sym typeface="Merriweather"/>
                      </a:endParaRPr>
                    </a:p>
                  </a:txBody>
                  <a:tcPr marT="15125" marB="15125" marR="15125" marL="15125" anchor="ctr">
                    <a:lnL cap="flat" cmpd="sng" w="28575">
                      <a:solidFill>
                        <a:srgbClr val="EFEFEF"/>
                      </a:solidFill>
                      <a:prstDash val="dashDot"/>
                      <a:round/>
                      <a:headEnd len="sm" w="sm" type="none"/>
                      <a:tailEnd len="sm" w="sm" type="none"/>
                    </a:lnL>
                    <a:lnR cap="flat" cmpd="sng" w="28575">
                      <a:solidFill>
                        <a:srgbClr val="EFEFEF"/>
                      </a:solidFill>
                      <a:prstDash val="dashDot"/>
                      <a:round/>
                      <a:headEnd len="sm" w="sm" type="none"/>
                      <a:tailEnd len="sm" w="sm" type="none"/>
                    </a:lnR>
                    <a:lnT cap="flat" cmpd="sng" w="28575">
                      <a:solidFill>
                        <a:srgbClr val="EFEFEF"/>
                      </a:solidFill>
                      <a:prstDash val="dashDot"/>
                      <a:round/>
                      <a:headEnd len="sm" w="sm" type="none"/>
                      <a:tailEnd len="sm" w="sm" type="none"/>
                    </a:lnT>
                    <a:lnB cap="flat" cmpd="sng" w="28575">
                      <a:solidFill>
                        <a:srgbClr val="EFEFEF"/>
                      </a:solidFill>
                      <a:prstDash val="dashDot"/>
                      <a:round/>
                      <a:headEnd len="sm" w="sm" type="none"/>
                      <a:tailEnd len="sm" w="sm" type="none"/>
                    </a:lnB>
                  </a:tcPr>
                </a:tc>
              </a:tr>
              <a:tr h="1317900">
                <a:tc>
                  <a:txBody>
                    <a:bodyPr/>
                    <a:lstStyle/>
                    <a:p>
                      <a:pPr indent="0" lvl="0" marL="0" marR="0" rtl="0" algn="ctr">
                        <a:lnSpc>
                          <a:spcPct val="115000"/>
                        </a:lnSpc>
                        <a:spcBef>
                          <a:spcPts val="0"/>
                        </a:spcBef>
                        <a:spcAft>
                          <a:spcPts val="0"/>
                        </a:spcAft>
                        <a:buNone/>
                      </a:pPr>
                      <a:r>
                        <a:rPr b="1" lang="en" sz="1800" u="none" cap="none" strike="noStrike">
                          <a:solidFill>
                            <a:srgbClr val="FFFFFF"/>
                          </a:solidFill>
                          <a:latin typeface="Merriweather"/>
                          <a:ea typeface="Merriweather"/>
                          <a:cs typeface="Merriweather"/>
                          <a:sym typeface="Merriweather"/>
                        </a:rPr>
                        <a:t>Glucose-Dependent Insulinotropic Peptide (GIP)</a:t>
                      </a:r>
                      <a:endParaRPr b="1" sz="1800" u="none" cap="none" strike="noStrike">
                        <a:solidFill>
                          <a:srgbClr val="FFFFFF"/>
                        </a:solidFill>
                        <a:latin typeface="Merriweather"/>
                        <a:ea typeface="Merriweather"/>
                        <a:cs typeface="Merriweather"/>
                        <a:sym typeface="Merriweather"/>
                      </a:endParaRPr>
                    </a:p>
                  </a:txBody>
                  <a:tcPr marT="15125" marB="15125" marR="15125" marL="151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B6D7A8"/>
                    </a:solidFill>
                  </a:tcPr>
                </a:tc>
                <a:tc>
                  <a:txBody>
                    <a:bodyPr/>
                    <a:lstStyle/>
                    <a:p>
                      <a:pPr indent="0" lvl="0" marL="0" marR="0" rtl="0" algn="l">
                        <a:lnSpc>
                          <a:spcPct val="115000"/>
                        </a:lnSpc>
                        <a:spcBef>
                          <a:spcPts val="0"/>
                        </a:spcBef>
                        <a:spcAft>
                          <a:spcPts val="0"/>
                        </a:spcAft>
                        <a:buNone/>
                      </a:pPr>
                      <a:r>
                        <a:rPr b="1" lang="en" sz="1600" u="none" cap="none" strike="noStrike">
                          <a:solidFill>
                            <a:srgbClr val="274E13"/>
                          </a:solidFill>
                          <a:latin typeface="Merriweather"/>
                          <a:ea typeface="Merriweather"/>
                          <a:cs typeface="Merriweather"/>
                          <a:sym typeface="Merriweather"/>
                        </a:rPr>
                        <a:t>K cells of the</a:t>
                      </a:r>
                      <a:r>
                        <a:rPr b="1" lang="en" sz="1600">
                          <a:solidFill>
                            <a:srgbClr val="274E13"/>
                          </a:solidFill>
                          <a:latin typeface="Merriweather"/>
                          <a:ea typeface="Merriweather"/>
                          <a:cs typeface="Merriweather"/>
                          <a:sym typeface="Merriweather"/>
                        </a:rPr>
                        <a:t>:</a:t>
                      </a:r>
                      <a:endParaRPr b="1" sz="1600">
                        <a:solidFill>
                          <a:srgbClr val="274E13"/>
                        </a:solidFill>
                        <a:latin typeface="Merriweather"/>
                        <a:ea typeface="Merriweather"/>
                        <a:cs typeface="Merriweather"/>
                        <a:sym typeface="Merriweather"/>
                      </a:endParaRPr>
                    </a:p>
                    <a:p>
                      <a:pPr indent="-330200" lvl="0" marL="457200" marR="0" rtl="0" algn="ctr">
                        <a:lnSpc>
                          <a:spcPct val="115000"/>
                        </a:lnSpc>
                        <a:spcBef>
                          <a:spcPts val="0"/>
                        </a:spcBef>
                        <a:spcAft>
                          <a:spcPts val="0"/>
                        </a:spcAft>
                        <a:buClr>
                          <a:srgbClr val="274E13"/>
                        </a:buClr>
                        <a:buSzPts val="1600"/>
                        <a:buFont typeface="Merriweather"/>
                        <a:buChar char="➔"/>
                      </a:pPr>
                      <a:r>
                        <a:rPr b="1" lang="en" sz="1600" u="none" cap="none" strike="noStrike">
                          <a:solidFill>
                            <a:srgbClr val="274E13"/>
                          </a:solidFill>
                          <a:latin typeface="Merriweather"/>
                          <a:ea typeface="Merriweather"/>
                          <a:cs typeface="Merriweather"/>
                          <a:sym typeface="Merriweather"/>
                        </a:rPr>
                        <a:t>Duodenum</a:t>
                      </a:r>
                      <a:endParaRPr b="1" sz="1600">
                        <a:solidFill>
                          <a:srgbClr val="274E13"/>
                        </a:solidFill>
                        <a:latin typeface="Merriweather"/>
                        <a:ea typeface="Merriweather"/>
                        <a:cs typeface="Merriweather"/>
                        <a:sym typeface="Merriweather"/>
                      </a:endParaRPr>
                    </a:p>
                    <a:p>
                      <a:pPr indent="-330200" lvl="0" marL="457200" marR="0" rtl="0" algn="ctr">
                        <a:lnSpc>
                          <a:spcPct val="115000"/>
                        </a:lnSpc>
                        <a:spcBef>
                          <a:spcPts val="0"/>
                        </a:spcBef>
                        <a:spcAft>
                          <a:spcPts val="0"/>
                        </a:spcAft>
                        <a:buClr>
                          <a:srgbClr val="274E13"/>
                        </a:buClr>
                        <a:buSzPts val="1600"/>
                        <a:buFont typeface="Merriweather"/>
                        <a:buChar char="➔"/>
                      </a:pPr>
                      <a:r>
                        <a:rPr b="1" lang="en" sz="1600" u="none" cap="none" strike="noStrike">
                          <a:solidFill>
                            <a:srgbClr val="274E13"/>
                          </a:solidFill>
                          <a:latin typeface="Merriweather"/>
                          <a:ea typeface="Merriweather"/>
                          <a:cs typeface="Merriweather"/>
                          <a:sym typeface="Merriweather"/>
                        </a:rPr>
                        <a:t>jejunum</a:t>
                      </a:r>
                      <a:endParaRPr sz="1600" u="none" cap="none" strike="noStrike">
                        <a:solidFill>
                          <a:srgbClr val="274E13"/>
                        </a:solidFill>
                        <a:latin typeface="Merriweather"/>
                        <a:ea typeface="Merriweather"/>
                        <a:cs typeface="Merriweather"/>
                        <a:sym typeface="Merriweather"/>
                      </a:endParaRPr>
                    </a:p>
                  </a:txBody>
                  <a:tcPr marT="15125" marB="15125" marR="15125" marL="15125" anchor="ctr">
                    <a:lnL cap="flat" cmpd="sng" w="28575">
                      <a:solidFill>
                        <a:srgbClr val="FFFFFF"/>
                      </a:solidFill>
                      <a:prstDash val="solid"/>
                      <a:round/>
                      <a:headEnd len="sm" w="sm" type="none"/>
                      <a:tailEnd len="sm" w="sm" type="none"/>
                    </a:lnL>
                    <a:lnR cap="flat" cmpd="sng" w="28575">
                      <a:solidFill>
                        <a:srgbClr val="EFEFEF"/>
                      </a:solidFill>
                      <a:prstDash val="dashDot"/>
                      <a:round/>
                      <a:headEnd len="sm" w="sm" type="none"/>
                      <a:tailEnd len="sm" w="sm" type="none"/>
                    </a:lnR>
                    <a:lnT cap="flat" cmpd="sng" w="28575">
                      <a:solidFill>
                        <a:srgbClr val="EFEFEF"/>
                      </a:solidFill>
                      <a:prstDash val="dashDot"/>
                      <a:round/>
                      <a:headEnd len="sm" w="sm" type="none"/>
                      <a:tailEnd len="sm" w="sm" type="none"/>
                    </a:lnT>
                    <a:lnB cap="flat" cmpd="sng" w="28575">
                      <a:solidFill>
                        <a:srgbClr val="EFEFEF"/>
                      </a:solidFill>
                      <a:prstDash val="dashDot"/>
                      <a:round/>
                      <a:headEnd len="sm" w="sm" type="none"/>
                      <a:tailEnd len="sm" w="sm" type="none"/>
                    </a:lnB>
                  </a:tcPr>
                </a:tc>
                <a:tc>
                  <a:txBody>
                    <a:bodyPr/>
                    <a:lstStyle/>
                    <a:p>
                      <a:pPr indent="-330200" lvl="0" marL="457200" marR="0" rtl="0" algn="l">
                        <a:lnSpc>
                          <a:spcPct val="115000"/>
                        </a:lnSpc>
                        <a:spcBef>
                          <a:spcPts val="0"/>
                        </a:spcBef>
                        <a:spcAft>
                          <a:spcPts val="0"/>
                        </a:spcAft>
                        <a:buClr>
                          <a:srgbClr val="000000"/>
                        </a:buClr>
                        <a:buSzPts val="1600"/>
                        <a:buFont typeface="Merriweather"/>
                        <a:buChar char="★"/>
                      </a:pPr>
                      <a:r>
                        <a:rPr b="1" lang="en" sz="1600" u="none" cap="none" strike="noStrike">
                          <a:solidFill>
                            <a:srgbClr val="000000"/>
                          </a:solidFill>
                          <a:latin typeface="Merriweather"/>
                          <a:ea typeface="Merriweather"/>
                          <a:cs typeface="Merriweather"/>
                          <a:sym typeface="Merriweather"/>
                        </a:rPr>
                        <a:t>Protein</a:t>
                      </a:r>
                      <a:endParaRPr sz="1600">
                        <a:latin typeface="Merriweather"/>
                        <a:ea typeface="Merriweather"/>
                        <a:cs typeface="Merriweather"/>
                        <a:sym typeface="Merriweather"/>
                      </a:endParaRPr>
                    </a:p>
                    <a:p>
                      <a:pPr indent="-330200" lvl="0" marL="457200" marR="0" rtl="0" algn="l">
                        <a:lnSpc>
                          <a:spcPct val="115000"/>
                        </a:lnSpc>
                        <a:spcBef>
                          <a:spcPts val="0"/>
                        </a:spcBef>
                        <a:spcAft>
                          <a:spcPts val="0"/>
                        </a:spcAft>
                        <a:buClr>
                          <a:srgbClr val="000000"/>
                        </a:buClr>
                        <a:buSzPts val="1600"/>
                        <a:buFont typeface="Merriweather"/>
                        <a:buChar char="★"/>
                      </a:pPr>
                      <a:r>
                        <a:rPr b="1" lang="en" sz="1600" u="none" cap="none" strike="noStrike">
                          <a:solidFill>
                            <a:srgbClr val="000000"/>
                          </a:solidFill>
                          <a:latin typeface="Merriweather"/>
                          <a:ea typeface="Merriweather"/>
                          <a:cs typeface="Merriweather"/>
                          <a:sym typeface="Merriweather"/>
                        </a:rPr>
                        <a:t>Fatty acids</a:t>
                      </a:r>
                      <a:endParaRPr b="1" sz="1600">
                        <a:latin typeface="Merriweather"/>
                        <a:ea typeface="Merriweather"/>
                        <a:cs typeface="Merriweather"/>
                        <a:sym typeface="Merriweather"/>
                      </a:endParaRPr>
                    </a:p>
                    <a:p>
                      <a:pPr indent="-330200" lvl="0" marL="457200" marR="0" rtl="0" algn="l">
                        <a:lnSpc>
                          <a:spcPct val="115000"/>
                        </a:lnSpc>
                        <a:spcBef>
                          <a:spcPts val="0"/>
                        </a:spcBef>
                        <a:spcAft>
                          <a:spcPts val="0"/>
                        </a:spcAft>
                        <a:buClr>
                          <a:srgbClr val="000000"/>
                        </a:buClr>
                        <a:buSzPts val="1600"/>
                        <a:buFont typeface="Merriweather"/>
                        <a:buChar char="★"/>
                      </a:pPr>
                      <a:r>
                        <a:rPr b="1" lang="en" sz="1600" u="none" cap="none" strike="noStrike">
                          <a:solidFill>
                            <a:srgbClr val="000000"/>
                          </a:solidFill>
                          <a:latin typeface="Merriweather"/>
                          <a:ea typeface="Merriweather"/>
                          <a:cs typeface="Merriweather"/>
                          <a:sym typeface="Merriweather"/>
                        </a:rPr>
                        <a:t>Oral glucose </a:t>
                      </a:r>
                      <a:endParaRPr sz="1600" u="none" cap="none" strike="noStrike">
                        <a:latin typeface="Merriweather"/>
                        <a:ea typeface="Merriweather"/>
                        <a:cs typeface="Merriweather"/>
                        <a:sym typeface="Merriweather"/>
                      </a:endParaRPr>
                    </a:p>
                  </a:txBody>
                  <a:tcPr marT="15125" marB="15125" marR="15125" marL="15125" anchor="ctr">
                    <a:lnL cap="flat" cmpd="sng" w="28575">
                      <a:solidFill>
                        <a:srgbClr val="EFEFEF"/>
                      </a:solidFill>
                      <a:prstDash val="dashDot"/>
                      <a:round/>
                      <a:headEnd len="sm" w="sm" type="none"/>
                      <a:tailEnd len="sm" w="sm" type="none"/>
                    </a:lnL>
                    <a:lnR cap="flat" cmpd="sng" w="28575">
                      <a:solidFill>
                        <a:srgbClr val="EFEFEF"/>
                      </a:solidFill>
                      <a:prstDash val="dashDot"/>
                      <a:round/>
                      <a:headEnd len="sm" w="sm" type="none"/>
                      <a:tailEnd len="sm" w="sm" type="none"/>
                    </a:lnR>
                    <a:lnT cap="flat" cmpd="sng" w="28575">
                      <a:solidFill>
                        <a:srgbClr val="EFEFEF"/>
                      </a:solidFill>
                      <a:prstDash val="dashDot"/>
                      <a:round/>
                      <a:headEnd len="sm" w="sm" type="none"/>
                      <a:tailEnd len="sm" w="sm" type="none"/>
                    </a:lnT>
                    <a:lnB cap="flat" cmpd="sng" w="28575">
                      <a:solidFill>
                        <a:srgbClr val="EFEFEF"/>
                      </a:solidFill>
                      <a:prstDash val="dashDot"/>
                      <a:round/>
                      <a:headEnd len="sm" w="sm" type="none"/>
                      <a:tailEnd len="sm" w="sm" type="none"/>
                    </a:lnB>
                  </a:tcPr>
                </a:tc>
                <a:tc>
                  <a:txBody>
                    <a:bodyPr/>
                    <a:lstStyle/>
                    <a:p>
                      <a:pPr indent="0" lvl="0" marL="0" marR="0" rtl="0" algn="ctr">
                        <a:lnSpc>
                          <a:spcPct val="115000"/>
                        </a:lnSpc>
                        <a:spcBef>
                          <a:spcPts val="0"/>
                        </a:spcBef>
                        <a:spcAft>
                          <a:spcPts val="0"/>
                        </a:spcAft>
                        <a:buNone/>
                      </a:pPr>
                      <a:r>
                        <a:rPr b="1" lang="en" sz="1600" u="sng" cap="none" strike="noStrike">
                          <a:solidFill>
                            <a:srgbClr val="000000"/>
                          </a:solidFill>
                          <a:highlight>
                            <a:srgbClr val="D9EAD3"/>
                          </a:highlight>
                          <a:latin typeface="Merriweather"/>
                          <a:ea typeface="Merriweather"/>
                          <a:cs typeface="Merriweather"/>
                          <a:sym typeface="Merriweather"/>
                        </a:rPr>
                        <a:t>Stimulates</a:t>
                      </a:r>
                      <a:r>
                        <a:rPr b="1" lang="en" sz="1600" u="none" cap="none" strike="noStrike">
                          <a:solidFill>
                            <a:srgbClr val="000000"/>
                          </a:solidFill>
                          <a:highlight>
                            <a:srgbClr val="D9EAD3"/>
                          </a:highlight>
                          <a:latin typeface="Merriweather"/>
                          <a:ea typeface="Merriweather"/>
                          <a:cs typeface="Merriweather"/>
                          <a:sym typeface="Merriweather"/>
                        </a:rPr>
                        <a:t>:</a:t>
                      </a:r>
                      <a:r>
                        <a:rPr b="1" lang="en" sz="1600" u="none" cap="none" strike="noStrike">
                          <a:solidFill>
                            <a:srgbClr val="000000"/>
                          </a:solidFill>
                          <a:latin typeface="Merriweather"/>
                          <a:ea typeface="Merriweather"/>
                          <a:cs typeface="Merriweather"/>
                          <a:sym typeface="Merriweather"/>
                        </a:rPr>
                        <a:t> Insulin secretion from pancreatic β cells</a:t>
                      </a:r>
                      <a:br>
                        <a:rPr b="1" lang="en" sz="1600" u="none" cap="none" strike="noStrike">
                          <a:solidFill>
                            <a:srgbClr val="000000"/>
                          </a:solidFill>
                          <a:latin typeface="Merriweather"/>
                          <a:ea typeface="Merriweather"/>
                          <a:cs typeface="Merriweather"/>
                          <a:sym typeface="Merriweather"/>
                        </a:rPr>
                      </a:br>
                      <a:r>
                        <a:rPr b="1" lang="en" sz="1600" u="sng" cap="none" strike="noStrike">
                          <a:solidFill>
                            <a:srgbClr val="000000"/>
                          </a:solidFill>
                          <a:highlight>
                            <a:srgbClr val="D9EAD3"/>
                          </a:highlight>
                          <a:latin typeface="Merriweather"/>
                          <a:ea typeface="Merriweather"/>
                          <a:cs typeface="Merriweather"/>
                          <a:sym typeface="Merriweather"/>
                        </a:rPr>
                        <a:t>Inhibits</a:t>
                      </a:r>
                      <a:r>
                        <a:rPr b="1" lang="en" sz="1600" u="none" cap="none" strike="noStrike">
                          <a:solidFill>
                            <a:srgbClr val="000000"/>
                          </a:solidFill>
                          <a:latin typeface="Merriweather"/>
                          <a:ea typeface="Merriweather"/>
                          <a:cs typeface="Merriweather"/>
                          <a:sym typeface="Merriweather"/>
                        </a:rPr>
                        <a:t>: Gastric H</a:t>
                      </a:r>
                      <a:r>
                        <a:rPr b="1" baseline="30000" lang="en" sz="1600" u="none" cap="none" strike="noStrike">
                          <a:solidFill>
                            <a:srgbClr val="000000"/>
                          </a:solidFill>
                          <a:latin typeface="Merriweather"/>
                          <a:ea typeface="Merriweather"/>
                          <a:cs typeface="Merriweather"/>
                          <a:sym typeface="Merriweather"/>
                        </a:rPr>
                        <a:t>+</a:t>
                      </a:r>
                      <a:r>
                        <a:rPr b="1" lang="en" sz="1600" u="none" cap="none" strike="noStrike">
                          <a:solidFill>
                            <a:srgbClr val="000000"/>
                          </a:solidFill>
                          <a:latin typeface="Merriweather"/>
                          <a:ea typeface="Merriweather"/>
                          <a:cs typeface="Merriweather"/>
                          <a:sym typeface="Merriweather"/>
                        </a:rPr>
                        <a:t> secretion</a:t>
                      </a:r>
                      <a:endParaRPr sz="1600" u="none" cap="none" strike="noStrike">
                        <a:latin typeface="Merriweather"/>
                        <a:ea typeface="Merriweather"/>
                        <a:cs typeface="Merriweather"/>
                        <a:sym typeface="Merriweather"/>
                      </a:endParaRPr>
                    </a:p>
                  </a:txBody>
                  <a:tcPr marT="15125" marB="15125" marR="15125" marL="15125" anchor="ctr">
                    <a:lnL cap="flat" cmpd="sng" w="28575">
                      <a:solidFill>
                        <a:srgbClr val="EFEFEF"/>
                      </a:solidFill>
                      <a:prstDash val="dashDot"/>
                      <a:round/>
                      <a:headEnd len="sm" w="sm" type="none"/>
                      <a:tailEnd len="sm" w="sm" type="none"/>
                    </a:lnL>
                    <a:lnR cap="flat" cmpd="sng" w="28575">
                      <a:solidFill>
                        <a:srgbClr val="EFEFEF"/>
                      </a:solidFill>
                      <a:prstDash val="dashDot"/>
                      <a:round/>
                      <a:headEnd len="sm" w="sm" type="none"/>
                      <a:tailEnd len="sm" w="sm" type="none"/>
                    </a:lnR>
                    <a:lnT cap="flat" cmpd="sng" w="28575">
                      <a:solidFill>
                        <a:srgbClr val="EFEFEF"/>
                      </a:solidFill>
                      <a:prstDash val="dashDot"/>
                      <a:round/>
                      <a:headEnd len="sm" w="sm" type="none"/>
                      <a:tailEnd len="sm" w="sm" type="none"/>
                    </a:lnT>
                    <a:lnB cap="flat" cmpd="sng" w="28575">
                      <a:solidFill>
                        <a:srgbClr val="EFEFEF"/>
                      </a:solidFill>
                      <a:prstDash val="dashDot"/>
                      <a:round/>
                      <a:headEnd len="sm" w="sm" type="none"/>
                      <a:tailEnd len="sm" w="sm" type="none"/>
                    </a:lnB>
                  </a:tcPr>
                </a:tc>
              </a:tr>
              <a:tr h="1047025">
                <a:tc>
                  <a:txBody>
                    <a:bodyPr/>
                    <a:lstStyle/>
                    <a:p>
                      <a:pPr indent="0" lvl="0" marL="0" marR="0" rtl="0" algn="ctr">
                        <a:lnSpc>
                          <a:spcPct val="115000"/>
                        </a:lnSpc>
                        <a:spcBef>
                          <a:spcPts val="0"/>
                        </a:spcBef>
                        <a:spcAft>
                          <a:spcPts val="0"/>
                        </a:spcAft>
                        <a:buNone/>
                      </a:pPr>
                      <a:r>
                        <a:rPr b="1" lang="en" sz="1800" u="none" cap="none" strike="noStrike">
                          <a:solidFill>
                            <a:srgbClr val="FFFFFF"/>
                          </a:solidFill>
                          <a:latin typeface="Merriweather"/>
                          <a:ea typeface="Merriweather"/>
                          <a:cs typeface="Merriweather"/>
                          <a:sym typeface="Merriweather"/>
                        </a:rPr>
                        <a:t>Motilin</a:t>
                      </a:r>
                      <a:endParaRPr b="1" sz="1800" u="none" cap="none" strike="noStrike">
                        <a:solidFill>
                          <a:srgbClr val="FFFFFF"/>
                        </a:solidFill>
                        <a:latin typeface="Merriweather"/>
                        <a:ea typeface="Merriweather"/>
                        <a:cs typeface="Merriweather"/>
                        <a:sym typeface="Merriweather"/>
                      </a:endParaRPr>
                    </a:p>
                  </a:txBody>
                  <a:tcPr marT="15125" marB="15125" marR="15125" marL="151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B6D7A8"/>
                    </a:solidFill>
                  </a:tcPr>
                </a:tc>
                <a:tc>
                  <a:txBody>
                    <a:bodyPr/>
                    <a:lstStyle/>
                    <a:p>
                      <a:pPr indent="0" lvl="0" marL="0" marR="0" rtl="0" algn="ctr">
                        <a:lnSpc>
                          <a:spcPct val="115000"/>
                        </a:lnSpc>
                        <a:spcBef>
                          <a:spcPts val="0"/>
                        </a:spcBef>
                        <a:spcAft>
                          <a:spcPts val="0"/>
                        </a:spcAft>
                        <a:buClr>
                          <a:srgbClr val="000000"/>
                        </a:buClr>
                        <a:buSzPts val="1400"/>
                        <a:buFont typeface="Times New Roman"/>
                        <a:buNone/>
                      </a:pPr>
                      <a:r>
                        <a:rPr b="1" lang="en" sz="1600" u="none" cap="none" strike="noStrike">
                          <a:solidFill>
                            <a:srgbClr val="20124D"/>
                          </a:solidFill>
                          <a:latin typeface="Merriweather"/>
                          <a:ea typeface="Merriweather"/>
                          <a:cs typeface="Merriweather"/>
                          <a:sym typeface="Merriweather"/>
                        </a:rPr>
                        <a:t>M cells of the:</a:t>
                      </a:r>
                      <a:endParaRPr b="1" sz="1600">
                        <a:solidFill>
                          <a:srgbClr val="20124D"/>
                        </a:solidFill>
                        <a:latin typeface="Merriweather"/>
                        <a:ea typeface="Merriweather"/>
                        <a:cs typeface="Merriweather"/>
                        <a:sym typeface="Merriweather"/>
                      </a:endParaRPr>
                    </a:p>
                    <a:p>
                      <a:pPr indent="-330200" lvl="0" marL="457200" marR="0" rtl="0" algn="ctr">
                        <a:lnSpc>
                          <a:spcPct val="115000"/>
                        </a:lnSpc>
                        <a:spcBef>
                          <a:spcPts val="0"/>
                        </a:spcBef>
                        <a:spcAft>
                          <a:spcPts val="0"/>
                        </a:spcAft>
                        <a:buClr>
                          <a:srgbClr val="20124D"/>
                        </a:buClr>
                        <a:buSzPts val="1600"/>
                        <a:buFont typeface="Merriweather"/>
                        <a:buChar char="➔"/>
                      </a:pPr>
                      <a:r>
                        <a:rPr b="1" lang="en" sz="1600" u="none" cap="none" strike="noStrike">
                          <a:solidFill>
                            <a:srgbClr val="20124D"/>
                          </a:solidFill>
                          <a:latin typeface="Merriweather"/>
                          <a:ea typeface="Merriweather"/>
                          <a:cs typeface="Merriweather"/>
                          <a:sym typeface="Merriweather"/>
                        </a:rPr>
                        <a:t>duodenum</a:t>
                      </a:r>
                      <a:endParaRPr b="1" sz="1600">
                        <a:solidFill>
                          <a:srgbClr val="20124D"/>
                        </a:solidFill>
                        <a:latin typeface="Merriweather"/>
                        <a:ea typeface="Merriweather"/>
                        <a:cs typeface="Merriweather"/>
                        <a:sym typeface="Merriweather"/>
                      </a:endParaRPr>
                    </a:p>
                    <a:p>
                      <a:pPr indent="-330200" lvl="0" marL="457200" marR="0" rtl="0" algn="ctr">
                        <a:lnSpc>
                          <a:spcPct val="115000"/>
                        </a:lnSpc>
                        <a:spcBef>
                          <a:spcPts val="0"/>
                        </a:spcBef>
                        <a:spcAft>
                          <a:spcPts val="0"/>
                        </a:spcAft>
                        <a:buClr>
                          <a:srgbClr val="20124D"/>
                        </a:buClr>
                        <a:buSzPts val="1600"/>
                        <a:buFont typeface="Merriweather"/>
                        <a:buChar char="➔"/>
                      </a:pPr>
                      <a:r>
                        <a:rPr b="1" lang="en" sz="1600" u="none" cap="none" strike="noStrike">
                          <a:solidFill>
                            <a:srgbClr val="20124D"/>
                          </a:solidFill>
                          <a:latin typeface="Merriweather"/>
                          <a:ea typeface="Merriweather"/>
                          <a:cs typeface="Merriweather"/>
                          <a:sym typeface="Merriweather"/>
                        </a:rPr>
                        <a:t>jejunum</a:t>
                      </a:r>
                      <a:endParaRPr sz="1600" u="none" cap="none" strike="noStrike">
                        <a:solidFill>
                          <a:srgbClr val="20124D"/>
                        </a:solidFill>
                        <a:latin typeface="Merriweather"/>
                        <a:ea typeface="Merriweather"/>
                        <a:cs typeface="Merriweather"/>
                        <a:sym typeface="Merriweather"/>
                      </a:endParaRPr>
                    </a:p>
                  </a:txBody>
                  <a:tcPr marT="15125" marB="15125" marR="15125" marL="15125" anchor="ctr">
                    <a:lnL cap="flat" cmpd="sng" w="28575">
                      <a:solidFill>
                        <a:srgbClr val="FFFFFF"/>
                      </a:solidFill>
                      <a:prstDash val="solid"/>
                      <a:round/>
                      <a:headEnd len="sm" w="sm" type="none"/>
                      <a:tailEnd len="sm" w="sm" type="none"/>
                    </a:lnL>
                    <a:lnR cap="flat" cmpd="sng" w="28575">
                      <a:solidFill>
                        <a:srgbClr val="EFEFEF"/>
                      </a:solidFill>
                      <a:prstDash val="dashDot"/>
                      <a:round/>
                      <a:headEnd len="sm" w="sm" type="none"/>
                      <a:tailEnd len="sm" w="sm" type="none"/>
                    </a:lnR>
                    <a:lnT cap="flat" cmpd="sng" w="28575">
                      <a:solidFill>
                        <a:srgbClr val="EFEFEF"/>
                      </a:solidFill>
                      <a:prstDash val="dashDot"/>
                      <a:round/>
                      <a:headEnd len="sm" w="sm" type="none"/>
                      <a:tailEnd len="sm" w="sm" type="none"/>
                    </a:lnT>
                    <a:lnB cap="flat" cmpd="sng" w="28575">
                      <a:solidFill>
                        <a:srgbClr val="EFEFEF"/>
                      </a:solidFill>
                      <a:prstDash val="dashDot"/>
                      <a:round/>
                      <a:headEnd len="sm" w="sm" type="none"/>
                      <a:tailEnd len="sm" w="sm" type="none"/>
                    </a:lnB>
                  </a:tcPr>
                </a:tc>
                <a:tc>
                  <a:txBody>
                    <a:bodyPr/>
                    <a:lstStyle/>
                    <a:p>
                      <a:pPr indent="-330200" lvl="0" marL="457200" marR="0" rtl="0" algn="l">
                        <a:lnSpc>
                          <a:spcPct val="115000"/>
                        </a:lnSpc>
                        <a:spcBef>
                          <a:spcPts val="0"/>
                        </a:spcBef>
                        <a:spcAft>
                          <a:spcPts val="0"/>
                        </a:spcAft>
                        <a:buClr>
                          <a:srgbClr val="000000"/>
                        </a:buClr>
                        <a:buSzPts val="1600"/>
                        <a:buFont typeface="Merriweather"/>
                        <a:buChar char="★"/>
                      </a:pPr>
                      <a:r>
                        <a:rPr b="1" lang="en" sz="1600" u="none" cap="none" strike="noStrike">
                          <a:solidFill>
                            <a:srgbClr val="000000"/>
                          </a:solidFill>
                          <a:latin typeface="Merriweather"/>
                          <a:ea typeface="Merriweather"/>
                          <a:cs typeface="Merriweather"/>
                          <a:sym typeface="Merriweather"/>
                        </a:rPr>
                        <a:t>Fat</a:t>
                      </a:r>
                      <a:endParaRPr sz="1600">
                        <a:latin typeface="Merriweather"/>
                        <a:ea typeface="Merriweather"/>
                        <a:cs typeface="Merriweather"/>
                        <a:sym typeface="Merriweather"/>
                      </a:endParaRPr>
                    </a:p>
                    <a:p>
                      <a:pPr indent="-330200" lvl="0" marL="457200" marR="0" rtl="0" algn="l">
                        <a:lnSpc>
                          <a:spcPct val="115000"/>
                        </a:lnSpc>
                        <a:spcBef>
                          <a:spcPts val="0"/>
                        </a:spcBef>
                        <a:spcAft>
                          <a:spcPts val="0"/>
                        </a:spcAft>
                        <a:buClr>
                          <a:srgbClr val="000000"/>
                        </a:buClr>
                        <a:buSzPts val="1600"/>
                        <a:buFont typeface="Merriweather"/>
                        <a:buChar char="★"/>
                      </a:pPr>
                      <a:r>
                        <a:rPr b="1" lang="en" sz="1600" u="none" cap="none" strike="noStrike">
                          <a:solidFill>
                            <a:srgbClr val="000000"/>
                          </a:solidFill>
                          <a:latin typeface="Merriweather"/>
                          <a:ea typeface="Merriweather"/>
                          <a:cs typeface="Merriweather"/>
                          <a:sym typeface="Merriweather"/>
                        </a:rPr>
                        <a:t>Acid</a:t>
                      </a:r>
                      <a:endParaRPr sz="1600">
                        <a:latin typeface="Merriweather"/>
                        <a:ea typeface="Merriweather"/>
                        <a:cs typeface="Merriweather"/>
                        <a:sym typeface="Merriweather"/>
                      </a:endParaRPr>
                    </a:p>
                    <a:p>
                      <a:pPr indent="-330200" lvl="0" marL="457200" marR="0" rtl="0" algn="l">
                        <a:lnSpc>
                          <a:spcPct val="115000"/>
                        </a:lnSpc>
                        <a:spcBef>
                          <a:spcPts val="0"/>
                        </a:spcBef>
                        <a:spcAft>
                          <a:spcPts val="0"/>
                        </a:spcAft>
                        <a:buClr>
                          <a:srgbClr val="000000"/>
                        </a:buClr>
                        <a:buSzPts val="1600"/>
                        <a:buFont typeface="Merriweather"/>
                        <a:buChar char="★"/>
                      </a:pPr>
                      <a:r>
                        <a:rPr b="1" lang="en" sz="1600" u="none" cap="none" strike="noStrike">
                          <a:solidFill>
                            <a:srgbClr val="000000"/>
                          </a:solidFill>
                          <a:latin typeface="Merriweather"/>
                          <a:ea typeface="Merriweather"/>
                          <a:cs typeface="Merriweather"/>
                          <a:sym typeface="Merriweather"/>
                        </a:rPr>
                        <a:t>Nerve </a:t>
                      </a:r>
                      <a:endParaRPr sz="1600" u="none" cap="none" strike="noStrike">
                        <a:latin typeface="Merriweather"/>
                        <a:ea typeface="Merriweather"/>
                        <a:cs typeface="Merriweather"/>
                        <a:sym typeface="Merriweather"/>
                      </a:endParaRPr>
                    </a:p>
                  </a:txBody>
                  <a:tcPr marT="15125" marB="15125" marR="15125" marL="15125" anchor="ctr">
                    <a:lnL cap="flat" cmpd="sng" w="28575">
                      <a:solidFill>
                        <a:srgbClr val="EFEFEF"/>
                      </a:solidFill>
                      <a:prstDash val="dashDot"/>
                      <a:round/>
                      <a:headEnd len="sm" w="sm" type="none"/>
                      <a:tailEnd len="sm" w="sm" type="none"/>
                    </a:lnL>
                    <a:lnR cap="flat" cmpd="sng" w="28575">
                      <a:solidFill>
                        <a:srgbClr val="EFEFEF"/>
                      </a:solidFill>
                      <a:prstDash val="dashDot"/>
                      <a:round/>
                      <a:headEnd len="sm" w="sm" type="none"/>
                      <a:tailEnd len="sm" w="sm" type="none"/>
                    </a:lnR>
                    <a:lnT cap="flat" cmpd="sng" w="28575">
                      <a:solidFill>
                        <a:srgbClr val="EFEFEF"/>
                      </a:solidFill>
                      <a:prstDash val="dashDot"/>
                      <a:round/>
                      <a:headEnd len="sm" w="sm" type="none"/>
                      <a:tailEnd len="sm" w="sm" type="none"/>
                    </a:lnT>
                    <a:lnB cap="flat" cmpd="sng" w="28575">
                      <a:solidFill>
                        <a:srgbClr val="EFEFEF"/>
                      </a:solidFill>
                      <a:prstDash val="dashDot"/>
                      <a:round/>
                      <a:headEnd len="sm" w="sm" type="none"/>
                      <a:tailEnd len="sm" w="sm" type="none"/>
                    </a:lnB>
                  </a:tcPr>
                </a:tc>
                <a:tc>
                  <a:txBody>
                    <a:bodyPr/>
                    <a:lstStyle/>
                    <a:p>
                      <a:pPr indent="0" lvl="0" marL="0" marR="0" rtl="0" algn="ctr">
                        <a:lnSpc>
                          <a:spcPct val="115000"/>
                        </a:lnSpc>
                        <a:spcBef>
                          <a:spcPts val="0"/>
                        </a:spcBef>
                        <a:spcAft>
                          <a:spcPts val="0"/>
                        </a:spcAft>
                        <a:buNone/>
                      </a:pPr>
                      <a:r>
                        <a:rPr b="1" lang="en" sz="1600" u="sng" cap="none" strike="noStrike">
                          <a:solidFill>
                            <a:srgbClr val="000000"/>
                          </a:solidFill>
                          <a:highlight>
                            <a:srgbClr val="D9EAD3"/>
                          </a:highlight>
                          <a:latin typeface="Merriweather"/>
                          <a:ea typeface="Merriweather"/>
                          <a:cs typeface="Merriweather"/>
                          <a:sym typeface="Merriweather"/>
                        </a:rPr>
                        <a:t>Stimulates</a:t>
                      </a:r>
                      <a:r>
                        <a:rPr b="1" lang="en" sz="1600" u="none" cap="none" strike="noStrike">
                          <a:solidFill>
                            <a:srgbClr val="000000"/>
                          </a:solidFill>
                          <a:highlight>
                            <a:srgbClr val="D9EAD3"/>
                          </a:highlight>
                          <a:latin typeface="Merriweather"/>
                          <a:ea typeface="Merriweather"/>
                          <a:cs typeface="Merriweather"/>
                          <a:sym typeface="Merriweather"/>
                        </a:rPr>
                        <a:t>:</a:t>
                      </a:r>
                      <a:endParaRPr sz="1600" u="none" cap="none" strike="noStrike">
                        <a:highlight>
                          <a:srgbClr val="D9EAD3"/>
                        </a:highlight>
                        <a:latin typeface="Merriweather"/>
                        <a:ea typeface="Merriweather"/>
                        <a:cs typeface="Merriweather"/>
                        <a:sym typeface="Merriweather"/>
                      </a:endParaRPr>
                    </a:p>
                    <a:p>
                      <a:pPr indent="0" lvl="0" marL="0" marR="0" rtl="0" algn="ctr">
                        <a:lnSpc>
                          <a:spcPct val="115000"/>
                        </a:lnSpc>
                        <a:spcBef>
                          <a:spcPts val="0"/>
                        </a:spcBef>
                        <a:spcAft>
                          <a:spcPts val="0"/>
                        </a:spcAft>
                        <a:buNone/>
                      </a:pPr>
                      <a:r>
                        <a:rPr b="1" lang="en" sz="1600" u="none" cap="none" strike="noStrike">
                          <a:solidFill>
                            <a:srgbClr val="000000"/>
                          </a:solidFill>
                          <a:latin typeface="Merriweather"/>
                          <a:ea typeface="Merriweather"/>
                          <a:cs typeface="Merriweather"/>
                          <a:sym typeface="Merriweather"/>
                        </a:rPr>
                        <a:t>  Gastric motility</a:t>
                      </a:r>
                      <a:endParaRPr sz="1600" u="none" cap="none" strike="noStrike">
                        <a:latin typeface="Merriweather"/>
                        <a:ea typeface="Merriweather"/>
                        <a:cs typeface="Merriweather"/>
                        <a:sym typeface="Merriweather"/>
                      </a:endParaRPr>
                    </a:p>
                    <a:p>
                      <a:pPr indent="0" lvl="0" marL="0" marR="0" rtl="0" algn="ctr">
                        <a:lnSpc>
                          <a:spcPct val="115000"/>
                        </a:lnSpc>
                        <a:spcBef>
                          <a:spcPts val="0"/>
                        </a:spcBef>
                        <a:spcAft>
                          <a:spcPts val="0"/>
                        </a:spcAft>
                        <a:buNone/>
                      </a:pPr>
                      <a:r>
                        <a:rPr b="1" lang="en" sz="1600" u="none" cap="none" strike="noStrike">
                          <a:solidFill>
                            <a:srgbClr val="000000"/>
                          </a:solidFill>
                          <a:latin typeface="Merriweather"/>
                          <a:ea typeface="Merriweather"/>
                          <a:cs typeface="Merriweather"/>
                          <a:sym typeface="Merriweather"/>
                        </a:rPr>
                        <a:t>  Intestinal motility</a:t>
                      </a:r>
                      <a:endParaRPr sz="1600" u="none" cap="none" strike="noStrike">
                        <a:latin typeface="Merriweather"/>
                        <a:ea typeface="Merriweather"/>
                        <a:cs typeface="Merriweather"/>
                        <a:sym typeface="Merriweather"/>
                      </a:endParaRPr>
                    </a:p>
                  </a:txBody>
                  <a:tcPr marT="15125" marB="15125" marR="15125" marL="15125" anchor="ctr">
                    <a:lnL cap="flat" cmpd="sng" w="28575">
                      <a:solidFill>
                        <a:srgbClr val="EFEFEF"/>
                      </a:solidFill>
                      <a:prstDash val="dashDot"/>
                      <a:round/>
                      <a:headEnd len="sm" w="sm" type="none"/>
                      <a:tailEnd len="sm" w="sm" type="none"/>
                    </a:lnL>
                    <a:lnR cap="flat" cmpd="sng" w="28575">
                      <a:solidFill>
                        <a:srgbClr val="EFEFEF"/>
                      </a:solidFill>
                      <a:prstDash val="dashDot"/>
                      <a:round/>
                      <a:headEnd len="sm" w="sm" type="none"/>
                      <a:tailEnd len="sm" w="sm" type="none"/>
                    </a:lnR>
                    <a:lnT cap="flat" cmpd="sng" w="28575">
                      <a:solidFill>
                        <a:srgbClr val="EFEFEF"/>
                      </a:solidFill>
                      <a:prstDash val="dashDot"/>
                      <a:round/>
                      <a:headEnd len="sm" w="sm" type="none"/>
                      <a:tailEnd len="sm" w="sm" type="none"/>
                    </a:lnT>
                    <a:lnB cap="flat" cmpd="sng" w="28575">
                      <a:solidFill>
                        <a:srgbClr val="EFEFEF"/>
                      </a:solidFill>
                      <a:prstDash val="dashDot"/>
                      <a:round/>
                      <a:headEnd len="sm" w="sm" type="none"/>
                      <a:tailEnd len="sm" w="sm" type="none"/>
                    </a:lnB>
                  </a:tcPr>
                </a:tc>
              </a:tr>
            </a:tbl>
          </a:graphicData>
        </a:graphic>
      </p:graphicFrame>
      <p:sp>
        <p:nvSpPr>
          <p:cNvPr id="530" name="Google Shape;530;p26"/>
          <p:cNvSpPr txBox="1"/>
          <p:nvPr/>
        </p:nvSpPr>
        <p:spPr>
          <a:xfrm>
            <a:off x="490931" y="1112650"/>
            <a:ext cx="113319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600">
                <a:solidFill>
                  <a:srgbClr val="6AA84F"/>
                </a:solidFill>
                <a:latin typeface="Oswald"/>
                <a:ea typeface="Oswald"/>
                <a:cs typeface="Oswald"/>
                <a:sym typeface="Oswald"/>
              </a:rPr>
              <a:t> </a:t>
            </a:r>
            <a:r>
              <a:rPr lang="en" sz="3600">
                <a:highlight>
                  <a:srgbClr val="D9EAD3"/>
                </a:highlight>
                <a:latin typeface="Oswald"/>
                <a:ea typeface="Oswald"/>
                <a:cs typeface="Oswald"/>
                <a:sym typeface="Oswald"/>
              </a:rPr>
              <a:t>Hormones Summary</a:t>
            </a:r>
            <a:endParaRPr sz="3600">
              <a:solidFill>
                <a:srgbClr val="6AA84F"/>
              </a:solidFill>
              <a:latin typeface="Oswald"/>
              <a:ea typeface="Oswald"/>
              <a:cs typeface="Oswald"/>
              <a:sym typeface="Oswald"/>
            </a:endParaRPr>
          </a:p>
        </p:txBody>
      </p:sp>
      <p:sp>
        <p:nvSpPr>
          <p:cNvPr id="531" name="Google Shape;531;p26"/>
          <p:cNvSpPr/>
          <p:nvPr/>
        </p:nvSpPr>
        <p:spPr>
          <a:xfrm>
            <a:off x="241828" y="1379852"/>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532" name="Google Shape;532;p26"/>
          <p:cNvSpPr txBox="1"/>
          <p:nvPr/>
        </p:nvSpPr>
        <p:spPr>
          <a:xfrm>
            <a:off x="21875" y="370500"/>
            <a:ext cx="939300" cy="6735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13</a:t>
            </a:r>
            <a:endParaRPr sz="3900">
              <a:solidFill>
                <a:srgbClr val="FFFFFF"/>
              </a:solidFill>
              <a:latin typeface="Oswald"/>
              <a:ea typeface="Oswald"/>
              <a:cs typeface="Oswald"/>
              <a:sym typeface="Oswald"/>
            </a:endParaRPr>
          </a:p>
        </p:txBody>
      </p:sp>
      <p:sp>
        <p:nvSpPr>
          <p:cNvPr id="533" name="Google Shape;533;p26"/>
          <p:cNvSpPr txBox="1"/>
          <p:nvPr/>
        </p:nvSpPr>
        <p:spPr>
          <a:xfrm>
            <a:off x="929925" y="3216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900">
                <a:solidFill>
                  <a:srgbClr val="FFFFFF"/>
                </a:solidFill>
                <a:latin typeface="Oswald"/>
                <a:ea typeface="Oswald"/>
                <a:cs typeface="Oswald"/>
                <a:sym typeface="Oswald"/>
              </a:rPr>
              <a:t>PHYSIOLOGY OF THE STOMACH AND REGULATION OF GASTRIC SECRETIONS </a:t>
            </a:r>
            <a:endParaRPr sz="2900">
              <a:solidFill>
                <a:srgbClr val="FFFFFF"/>
              </a:solidFill>
              <a:latin typeface="Oswald"/>
              <a:ea typeface="Oswald"/>
              <a:cs typeface="Oswald"/>
              <a:sym typeface="Oswald"/>
            </a:endParaRPr>
          </a:p>
        </p:txBody>
      </p:sp>
      <p:sp>
        <p:nvSpPr>
          <p:cNvPr id="534" name="Google Shape;534;p26"/>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Three</a:t>
            </a:r>
            <a:endParaRPr sz="3500">
              <a:latin typeface="Oswald"/>
              <a:ea typeface="Oswald"/>
              <a:cs typeface="Oswald"/>
              <a:sym typeface="Oswa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8" name="Shape 538"/>
        <p:cNvGrpSpPr/>
        <p:nvPr/>
      </p:nvGrpSpPr>
      <p:grpSpPr>
        <a:xfrm>
          <a:off x="0" y="0"/>
          <a:ext cx="0" cy="0"/>
          <a:chOff x="0" y="0"/>
          <a:chExt cx="0" cy="0"/>
        </a:xfrm>
      </p:grpSpPr>
      <p:cxnSp>
        <p:nvCxnSpPr>
          <p:cNvPr id="539" name="Google Shape;539;p27"/>
          <p:cNvCxnSpPr/>
          <p:nvPr/>
        </p:nvCxnSpPr>
        <p:spPr>
          <a:xfrm flipH="1" rot="10800000">
            <a:off x="2596120" y="16837258"/>
            <a:ext cx="3585900" cy="429000"/>
          </a:xfrm>
          <a:prstGeom prst="bentConnector3">
            <a:avLst>
              <a:gd fmla="val 50000" name="adj1"/>
            </a:avLst>
          </a:prstGeom>
          <a:noFill/>
          <a:ln cap="flat" cmpd="sng" w="28575">
            <a:solidFill>
              <a:srgbClr val="93C47D"/>
            </a:solidFill>
            <a:prstDash val="solid"/>
            <a:round/>
            <a:headEnd len="sm" w="sm" type="none"/>
            <a:tailEnd len="sm" w="sm" type="none"/>
          </a:ln>
        </p:spPr>
      </p:cxnSp>
      <p:cxnSp>
        <p:nvCxnSpPr>
          <p:cNvPr id="540" name="Google Shape;540;p27"/>
          <p:cNvCxnSpPr/>
          <p:nvPr/>
        </p:nvCxnSpPr>
        <p:spPr>
          <a:xfrm>
            <a:off x="6181920" y="16837163"/>
            <a:ext cx="5034900" cy="396000"/>
          </a:xfrm>
          <a:prstGeom prst="bentConnector3">
            <a:avLst>
              <a:gd fmla="val 50000" name="adj1"/>
            </a:avLst>
          </a:prstGeom>
          <a:noFill/>
          <a:ln cap="flat" cmpd="sng" w="28575">
            <a:solidFill>
              <a:srgbClr val="93C47D"/>
            </a:solidFill>
            <a:prstDash val="solid"/>
            <a:round/>
            <a:headEnd len="sm" w="sm" type="none"/>
            <a:tailEnd len="sm" w="sm" type="none"/>
          </a:ln>
        </p:spPr>
      </p:cxnSp>
      <p:sp>
        <p:nvSpPr>
          <p:cNvPr id="541" name="Google Shape;541;p27"/>
          <p:cNvSpPr/>
          <p:nvPr/>
        </p:nvSpPr>
        <p:spPr>
          <a:xfrm>
            <a:off x="643100" y="16959669"/>
            <a:ext cx="5035800" cy="516000"/>
          </a:xfrm>
          <a:prstGeom prst="rect">
            <a:avLst/>
          </a:prstGeom>
          <a:solidFill>
            <a:srgbClr val="B6D7A8"/>
          </a:solidFill>
          <a:ln cap="flat" cmpd="sng" w="9525">
            <a:solidFill>
              <a:srgbClr val="999999"/>
            </a:solidFill>
            <a:prstDash val="solid"/>
            <a:round/>
            <a:headEnd len="sm" w="sm" type="none"/>
            <a:tailEnd len="sm" w="sm" type="none"/>
          </a:ln>
        </p:spPr>
        <p:txBody>
          <a:bodyPr anchorCtr="0" anchor="ctr" bIns="140950" lIns="140950" spcFirstLastPara="1" rIns="140950" wrap="square" tIns="140950">
            <a:noAutofit/>
          </a:bodyPr>
          <a:lstStyle/>
          <a:p>
            <a:pPr indent="0" lvl="0" marL="0" rtl="0" algn="ctr">
              <a:lnSpc>
                <a:spcPct val="100000"/>
              </a:lnSpc>
              <a:spcBef>
                <a:spcPts val="1200"/>
              </a:spcBef>
              <a:spcAft>
                <a:spcPts val="1200"/>
              </a:spcAft>
              <a:buNone/>
            </a:pPr>
            <a:r>
              <a:rPr b="1" lang="en" sz="2300">
                <a:solidFill>
                  <a:srgbClr val="FFFFFF"/>
                </a:solidFill>
                <a:latin typeface="Merriweather"/>
                <a:ea typeface="Merriweather"/>
                <a:cs typeface="Merriweather"/>
                <a:sym typeface="Merriweather"/>
              </a:rPr>
              <a:t>Digestive enzymes</a:t>
            </a:r>
            <a:endParaRPr b="1" sz="2300">
              <a:solidFill>
                <a:srgbClr val="FFFFFF"/>
              </a:solidFill>
              <a:latin typeface="Merriweather"/>
              <a:ea typeface="Merriweather"/>
              <a:cs typeface="Merriweather"/>
              <a:sym typeface="Merriweather"/>
            </a:endParaRPr>
          </a:p>
        </p:txBody>
      </p:sp>
      <p:sp>
        <p:nvSpPr>
          <p:cNvPr id="542" name="Google Shape;542;p27"/>
          <p:cNvSpPr/>
          <p:nvPr/>
        </p:nvSpPr>
        <p:spPr>
          <a:xfrm>
            <a:off x="7666275" y="16959663"/>
            <a:ext cx="5969400" cy="516000"/>
          </a:xfrm>
          <a:prstGeom prst="rect">
            <a:avLst/>
          </a:prstGeom>
          <a:solidFill>
            <a:srgbClr val="B6D7A8"/>
          </a:solidFill>
          <a:ln cap="flat" cmpd="sng" w="9525">
            <a:solidFill>
              <a:srgbClr val="999999"/>
            </a:solidFill>
            <a:prstDash val="solid"/>
            <a:round/>
            <a:headEnd len="sm" w="sm" type="none"/>
            <a:tailEnd len="sm" w="sm" type="none"/>
          </a:ln>
        </p:spPr>
        <p:txBody>
          <a:bodyPr anchorCtr="0" anchor="ctr" bIns="140950" lIns="140950" spcFirstLastPara="1" rIns="140950" wrap="square" tIns="140950">
            <a:noAutofit/>
          </a:bodyPr>
          <a:lstStyle/>
          <a:p>
            <a:pPr indent="0" lvl="0" marL="0" rtl="0" algn="ctr">
              <a:lnSpc>
                <a:spcPct val="115000"/>
              </a:lnSpc>
              <a:spcBef>
                <a:spcPts val="1200"/>
              </a:spcBef>
              <a:spcAft>
                <a:spcPts val="1200"/>
              </a:spcAft>
              <a:buNone/>
            </a:pPr>
            <a:r>
              <a:rPr b="1" lang="en" sz="2300">
                <a:solidFill>
                  <a:srgbClr val="FFFFFF"/>
                </a:solidFill>
                <a:latin typeface="Merriweather"/>
                <a:ea typeface="Merriweather"/>
                <a:cs typeface="Merriweather"/>
                <a:sym typeface="Merriweather"/>
              </a:rPr>
              <a:t>An electrolyte solution rich in HCO3-</a:t>
            </a:r>
            <a:endParaRPr b="1" sz="2300">
              <a:solidFill>
                <a:srgbClr val="FFFFFF"/>
              </a:solidFill>
              <a:latin typeface="Roboto"/>
              <a:ea typeface="Roboto"/>
              <a:cs typeface="Roboto"/>
              <a:sym typeface="Roboto"/>
            </a:endParaRPr>
          </a:p>
        </p:txBody>
      </p:sp>
      <p:sp>
        <p:nvSpPr>
          <p:cNvPr id="543" name="Google Shape;543;p27"/>
          <p:cNvSpPr/>
          <p:nvPr/>
        </p:nvSpPr>
        <p:spPr>
          <a:xfrm>
            <a:off x="1437325" y="16105300"/>
            <a:ext cx="10491900" cy="731400"/>
          </a:xfrm>
          <a:prstGeom prst="rect">
            <a:avLst/>
          </a:prstGeom>
          <a:noFill/>
          <a:ln cap="flat" cmpd="sng" w="38100">
            <a:solidFill>
              <a:srgbClr val="93C47D"/>
            </a:solidFill>
            <a:prstDash val="solid"/>
            <a:round/>
            <a:headEnd len="sm" w="sm" type="none"/>
            <a:tailEnd len="sm" w="sm" type="none"/>
          </a:ln>
        </p:spPr>
        <p:txBody>
          <a:bodyPr anchorCtr="0" anchor="ctr" bIns="140950" lIns="140950" spcFirstLastPara="1" rIns="140950" wrap="square" tIns="140950">
            <a:noAutofit/>
          </a:bodyPr>
          <a:lstStyle/>
          <a:p>
            <a:pPr indent="0" lvl="0" marL="0" rtl="0" algn="ctr">
              <a:lnSpc>
                <a:spcPct val="115000"/>
              </a:lnSpc>
              <a:spcBef>
                <a:spcPts val="1200"/>
              </a:spcBef>
              <a:spcAft>
                <a:spcPts val="1200"/>
              </a:spcAft>
              <a:buClr>
                <a:srgbClr val="000000"/>
              </a:buClr>
              <a:buSzPts val="1100"/>
              <a:buFont typeface="Arial"/>
              <a:buNone/>
            </a:pPr>
            <a:r>
              <a:rPr lang="en" sz="3600">
                <a:highlight>
                  <a:srgbClr val="D9EAD3"/>
                </a:highlight>
                <a:latin typeface="Oswald"/>
                <a:ea typeface="Oswald"/>
                <a:cs typeface="Oswald"/>
                <a:sym typeface="Oswald"/>
              </a:rPr>
              <a:t>Pancreatic Juice:</a:t>
            </a:r>
            <a:r>
              <a:rPr lang="en" sz="3600">
                <a:latin typeface="Oswald"/>
                <a:ea typeface="Oswald"/>
                <a:cs typeface="Oswald"/>
                <a:sym typeface="Oswald"/>
              </a:rPr>
              <a:t> </a:t>
            </a:r>
            <a:r>
              <a:rPr lang="en" sz="1600">
                <a:latin typeface="Merriweather"/>
                <a:ea typeface="Merriweather"/>
                <a:cs typeface="Merriweather"/>
                <a:sym typeface="Merriweather"/>
              </a:rPr>
              <a:t>Refers to the final combined product secreted by the exocrine pancreas.</a:t>
            </a:r>
            <a:endParaRPr sz="1600">
              <a:latin typeface="Merriweather"/>
              <a:ea typeface="Merriweather"/>
              <a:cs typeface="Merriweather"/>
              <a:sym typeface="Merriweather"/>
            </a:endParaRPr>
          </a:p>
        </p:txBody>
      </p:sp>
      <p:sp>
        <p:nvSpPr>
          <p:cNvPr id="544" name="Google Shape;544;p27"/>
          <p:cNvSpPr txBox="1"/>
          <p:nvPr/>
        </p:nvSpPr>
        <p:spPr>
          <a:xfrm>
            <a:off x="860025" y="1166575"/>
            <a:ext cx="12992700" cy="166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0">
                <a:solidFill>
                  <a:srgbClr val="6AA84F"/>
                </a:solidFill>
                <a:latin typeface="Oswald"/>
                <a:ea typeface="Oswald"/>
                <a:cs typeface="Oswald"/>
                <a:sym typeface="Oswald"/>
              </a:rPr>
              <a:t>LECTURE IV: Physiology of the Pancreas</a:t>
            </a:r>
            <a:endParaRPr sz="5000">
              <a:solidFill>
                <a:srgbClr val="6AA84F"/>
              </a:solidFill>
              <a:latin typeface="Oswald"/>
              <a:ea typeface="Oswald"/>
              <a:cs typeface="Oswald"/>
              <a:sym typeface="Oswald"/>
            </a:endParaRPr>
          </a:p>
        </p:txBody>
      </p:sp>
      <p:sp>
        <p:nvSpPr>
          <p:cNvPr id="545" name="Google Shape;545;p27"/>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546" name="Google Shape;546;p27"/>
          <p:cNvSpPr/>
          <p:nvPr/>
        </p:nvSpPr>
        <p:spPr>
          <a:xfrm>
            <a:off x="583046" y="370511"/>
            <a:ext cx="2304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547" name="Google Shape;547;p27"/>
          <p:cNvSpPr/>
          <p:nvPr/>
        </p:nvSpPr>
        <p:spPr>
          <a:xfrm>
            <a:off x="188032" y="1306248"/>
            <a:ext cx="672000" cy="621600"/>
          </a:xfrm>
          <a:prstGeom prst="rect">
            <a:avLst/>
          </a:prstGeom>
          <a:solidFill>
            <a:srgbClr val="93C47D"/>
          </a:solidFill>
          <a:ln cap="flat" cmpd="sng" w="9525">
            <a:solidFill>
              <a:srgbClr val="59595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548" name="Google Shape;548;p27"/>
          <p:cNvSpPr/>
          <p:nvPr/>
        </p:nvSpPr>
        <p:spPr>
          <a:xfrm>
            <a:off x="234000" y="3858575"/>
            <a:ext cx="13477200" cy="8792100"/>
          </a:xfrm>
          <a:prstGeom prst="rect">
            <a:avLst/>
          </a:prstGeom>
          <a:noFill/>
          <a:ln cap="flat" cmpd="sng" w="28575">
            <a:solidFill>
              <a:srgbClr val="D9EAD3"/>
            </a:solidFill>
            <a:prstDash val="dashDot"/>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549" name="Google Shape;549;p27"/>
          <p:cNvSpPr txBox="1"/>
          <p:nvPr/>
        </p:nvSpPr>
        <p:spPr>
          <a:xfrm>
            <a:off x="409325" y="2164000"/>
            <a:ext cx="13137300" cy="111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latin typeface="Oswald"/>
                <a:ea typeface="Oswald"/>
                <a:cs typeface="Oswald"/>
                <a:sym typeface="Oswald"/>
              </a:rPr>
              <a:t>    </a:t>
            </a:r>
            <a:r>
              <a:rPr lang="en" sz="4800">
                <a:latin typeface="Oswald"/>
                <a:ea typeface="Oswald"/>
                <a:cs typeface="Oswald"/>
                <a:sym typeface="Oswald"/>
              </a:rPr>
              <a:t>Pancreas</a:t>
            </a:r>
            <a:endParaRPr sz="4800">
              <a:solidFill>
                <a:srgbClr val="000000"/>
              </a:solidFill>
              <a:latin typeface="Merriweather"/>
              <a:ea typeface="Merriweather"/>
              <a:cs typeface="Merriweather"/>
              <a:sym typeface="Merriweather"/>
            </a:endParaRPr>
          </a:p>
          <a:p>
            <a:pPr indent="0" lvl="0" marL="0" rtl="0" algn="l">
              <a:lnSpc>
                <a:spcPct val="120000"/>
              </a:lnSpc>
              <a:spcBef>
                <a:spcPts val="0"/>
              </a:spcBef>
              <a:spcAft>
                <a:spcPts val="0"/>
              </a:spcAft>
              <a:buNone/>
            </a:pPr>
            <a:r>
              <a:rPr lang="en" sz="2400">
                <a:solidFill>
                  <a:srgbClr val="000000"/>
                </a:solidFill>
                <a:latin typeface="Merriweather"/>
                <a:ea typeface="Merriweather"/>
                <a:cs typeface="Merriweather"/>
                <a:sym typeface="Merriweather"/>
              </a:rPr>
              <a:t>Lying parallel to and beneath the stomach, it is a large compound gland with most of its internal structure similar to that of the salivary glands. It is composed of:</a:t>
            </a:r>
            <a:endParaRPr sz="2400">
              <a:solidFill>
                <a:srgbClr val="000000"/>
              </a:solidFill>
              <a:latin typeface="Merriweather"/>
              <a:ea typeface="Merriweather"/>
              <a:cs typeface="Merriweather"/>
              <a:sym typeface="Merriweather"/>
            </a:endParaRPr>
          </a:p>
          <a:p>
            <a:pPr indent="0" lvl="0" marL="0" rtl="0" algn="l">
              <a:spcBef>
                <a:spcPts val="0"/>
              </a:spcBef>
              <a:spcAft>
                <a:spcPts val="0"/>
              </a:spcAft>
              <a:buNone/>
            </a:pPr>
            <a:r>
              <a:t/>
            </a:r>
            <a:endParaRPr sz="2400">
              <a:latin typeface="Merriweather"/>
              <a:ea typeface="Merriweather"/>
              <a:cs typeface="Merriweather"/>
              <a:sym typeface="Merriweather"/>
            </a:endParaRPr>
          </a:p>
        </p:txBody>
      </p:sp>
      <p:sp>
        <p:nvSpPr>
          <p:cNvPr id="550" name="Google Shape;550;p27"/>
          <p:cNvSpPr/>
          <p:nvPr/>
        </p:nvSpPr>
        <p:spPr>
          <a:xfrm>
            <a:off x="1142094" y="3984816"/>
            <a:ext cx="11331900" cy="106800"/>
          </a:xfrm>
          <a:prstGeom prst="flowChartAlternateProcess">
            <a:avLst/>
          </a:prstGeom>
          <a:solidFill>
            <a:srgbClr val="93C47D"/>
          </a:solidFill>
          <a:ln cap="flat" cmpd="sng" w="9525">
            <a:solidFill>
              <a:srgbClr val="59595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551" name="Google Shape;551;p27"/>
          <p:cNvSpPr/>
          <p:nvPr/>
        </p:nvSpPr>
        <p:spPr>
          <a:xfrm>
            <a:off x="7147075" y="4650835"/>
            <a:ext cx="6220500" cy="4992300"/>
          </a:xfrm>
          <a:prstGeom prst="rect">
            <a:avLst/>
          </a:prstGeom>
          <a:noFill/>
          <a:ln cap="flat" cmpd="sng" w="28575">
            <a:solidFill>
              <a:srgbClr val="93C47D"/>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552" name="Google Shape;552;p27"/>
          <p:cNvSpPr/>
          <p:nvPr/>
        </p:nvSpPr>
        <p:spPr>
          <a:xfrm>
            <a:off x="588400" y="4629425"/>
            <a:ext cx="6360600" cy="5013900"/>
          </a:xfrm>
          <a:prstGeom prst="rect">
            <a:avLst/>
          </a:prstGeom>
          <a:noFill/>
          <a:ln cap="flat" cmpd="sng" w="28575">
            <a:solidFill>
              <a:srgbClr val="93C47D"/>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553" name="Google Shape;553;p27"/>
          <p:cNvSpPr txBox="1"/>
          <p:nvPr/>
        </p:nvSpPr>
        <p:spPr>
          <a:xfrm>
            <a:off x="7146938" y="4584150"/>
            <a:ext cx="6220500" cy="5201400"/>
          </a:xfrm>
          <a:prstGeom prst="rect">
            <a:avLst/>
          </a:prstGeom>
          <a:noFill/>
          <a:ln>
            <a:noFill/>
          </a:ln>
        </p:spPr>
        <p:txBody>
          <a:bodyPr anchorCtr="0" anchor="t" bIns="242375" lIns="242375" spcFirstLastPara="1" rIns="242375" wrap="square" tIns="242375">
            <a:noAutofit/>
          </a:bodyPr>
          <a:lstStyle/>
          <a:p>
            <a:pPr indent="0" lvl="0" marL="0" rtl="0" algn="ctr">
              <a:spcBef>
                <a:spcPts val="0"/>
              </a:spcBef>
              <a:spcAft>
                <a:spcPts val="0"/>
              </a:spcAft>
              <a:buNone/>
            </a:pPr>
            <a:r>
              <a:rPr lang="en" sz="3700">
                <a:solidFill>
                  <a:srgbClr val="93C47D"/>
                </a:solidFill>
                <a:latin typeface="Oswald"/>
                <a:ea typeface="Oswald"/>
                <a:cs typeface="Oswald"/>
                <a:sym typeface="Oswald"/>
              </a:rPr>
              <a:t>Exocrine portion 95%</a:t>
            </a:r>
            <a:endParaRPr sz="3700">
              <a:solidFill>
                <a:srgbClr val="93C47D"/>
              </a:solidFill>
              <a:latin typeface="Oswald"/>
              <a:ea typeface="Oswald"/>
              <a:cs typeface="Oswald"/>
              <a:sym typeface="Oswald"/>
            </a:endParaRPr>
          </a:p>
          <a:p>
            <a:pPr indent="0" lvl="0" marL="0" rtl="0" algn="ctr">
              <a:lnSpc>
                <a:spcPct val="108000"/>
              </a:lnSpc>
              <a:spcBef>
                <a:spcPts val="800"/>
              </a:spcBef>
              <a:spcAft>
                <a:spcPts val="0"/>
              </a:spcAft>
              <a:buNone/>
            </a:pPr>
            <a:r>
              <a:rPr b="1" lang="en" sz="2400">
                <a:latin typeface="Merriweather"/>
                <a:ea typeface="Merriweather"/>
                <a:cs typeface="Merriweather"/>
                <a:sym typeface="Merriweather"/>
              </a:rPr>
              <a:t>(Acinar gland tissues) </a:t>
            </a:r>
            <a:endParaRPr b="1" sz="2400">
              <a:latin typeface="Merriweather"/>
              <a:ea typeface="Merriweather"/>
              <a:cs typeface="Merriweather"/>
              <a:sym typeface="Merriweather"/>
            </a:endParaRPr>
          </a:p>
          <a:p>
            <a:pPr indent="0" lvl="0" marL="0" rtl="0" algn="ctr">
              <a:lnSpc>
                <a:spcPct val="138000"/>
              </a:lnSpc>
              <a:spcBef>
                <a:spcPts val="0"/>
              </a:spcBef>
              <a:spcAft>
                <a:spcPts val="0"/>
              </a:spcAft>
              <a:buNone/>
            </a:pPr>
            <a:r>
              <a:rPr lang="en" sz="2200">
                <a:latin typeface="Merriweather"/>
                <a:ea typeface="Merriweather"/>
                <a:cs typeface="Merriweather"/>
                <a:sym typeface="Merriweather"/>
              </a:rPr>
              <a:t>Made of acinar &amp; ductal cells.</a:t>
            </a:r>
            <a:endParaRPr baseline="30000" sz="2200">
              <a:latin typeface="Merriweather"/>
              <a:ea typeface="Merriweather"/>
              <a:cs typeface="Merriweather"/>
              <a:sym typeface="Merriweather"/>
            </a:endParaRPr>
          </a:p>
          <a:p>
            <a:pPr indent="0" lvl="0" marL="0" rtl="0" algn="ctr">
              <a:lnSpc>
                <a:spcPct val="138000"/>
              </a:lnSpc>
              <a:spcBef>
                <a:spcPts val="0"/>
              </a:spcBef>
              <a:spcAft>
                <a:spcPts val="0"/>
              </a:spcAft>
              <a:buNone/>
            </a:pPr>
            <a:r>
              <a:rPr lang="en" sz="2200">
                <a:latin typeface="Merriweather"/>
                <a:ea typeface="Merriweather"/>
                <a:cs typeface="Merriweather"/>
                <a:sym typeface="Merriweather"/>
              </a:rPr>
              <a:t>secretes digestive enzymes, HCO</a:t>
            </a:r>
            <a:r>
              <a:rPr baseline="-25000" lang="en" sz="2200">
                <a:latin typeface="Merriweather"/>
                <a:ea typeface="Merriweather"/>
                <a:cs typeface="Merriweather"/>
                <a:sym typeface="Merriweather"/>
              </a:rPr>
              <a:t>3</a:t>
            </a:r>
            <a:r>
              <a:rPr baseline="30000" lang="en" sz="2200">
                <a:latin typeface="Merriweather"/>
                <a:ea typeface="Merriweather"/>
                <a:cs typeface="Merriweather"/>
                <a:sym typeface="Merriweather"/>
              </a:rPr>
              <a:t>-</a:t>
            </a:r>
            <a:r>
              <a:rPr lang="en" sz="2200">
                <a:latin typeface="Merriweather"/>
                <a:ea typeface="Merriweather"/>
                <a:cs typeface="Merriweather"/>
                <a:sym typeface="Merriweather"/>
              </a:rPr>
              <a:t> and water into the duodenum </a:t>
            </a:r>
            <a:r>
              <a:rPr lang="en" sz="2200">
                <a:solidFill>
                  <a:srgbClr val="000000"/>
                </a:solidFill>
                <a:latin typeface="Merriweather"/>
                <a:ea typeface="Merriweather"/>
                <a:cs typeface="Merriweather"/>
                <a:sym typeface="Merriweather"/>
              </a:rPr>
              <a:t>.</a:t>
            </a:r>
            <a:endParaRPr sz="2200">
              <a:solidFill>
                <a:srgbClr val="000000"/>
              </a:solidFill>
            </a:endParaRPr>
          </a:p>
          <a:p>
            <a:pPr indent="0" lvl="0" marL="0" rtl="0" algn="ctr">
              <a:spcBef>
                <a:spcPts val="0"/>
              </a:spcBef>
              <a:spcAft>
                <a:spcPts val="0"/>
              </a:spcAft>
              <a:buNone/>
            </a:pPr>
            <a:r>
              <a:t/>
            </a:r>
            <a:endParaRPr sz="2900">
              <a:latin typeface="Merriweather"/>
              <a:ea typeface="Merriweather"/>
              <a:cs typeface="Merriweather"/>
              <a:sym typeface="Merriweather"/>
            </a:endParaRPr>
          </a:p>
        </p:txBody>
      </p:sp>
      <p:sp>
        <p:nvSpPr>
          <p:cNvPr id="554" name="Google Shape;554;p27"/>
          <p:cNvSpPr txBox="1"/>
          <p:nvPr/>
        </p:nvSpPr>
        <p:spPr>
          <a:xfrm>
            <a:off x="588388" y="4584150"/>
            <a:ext cx="6220500" cy="4805700"/>
          </a:xfrm>
          <a:prstGeom prst="rect">
            <a:avLst/>
          </a:prstGeom>
          <a:noFill/>
          <a:ln>
            <a:noFill/>
          </a:ln>
        </p:spPr>
        <p:txBody>
          <a:bodyPr anchorCtr="0" anchor="t" bIns="242375" lIns="242375" spcFirstLastPara="1" rIns="242375" wrap="square" tIns="242375">
            <a:noAutofit/>
          </a:bodyPr>
          <a:lstStyle/>
          <a:p>
            <a:pPr indent="0" lvl="0" marL="0" rtl="0" algn="ctr">
              <a:spcBef>
                <a:spcPts val="0"/>
              </a:spcBef>
              <a:spcAft>
                <a:spcPts val="0"/>
              </a:spcAft>
              <a:buNone/>
            </a:pPr>
            <a:r>
              <a:rPr lang="en" sz="3700">
                <a:solidFill>
                  <a:srgbClr val="93C47D"/>
                </a:solidFill>
                <a:latin typeface="Oswald"/>
                <a:ea typeface="Oswald"/>
                <a:cs typeface="Oswald"/>
                <a:sym typeface="Oswald"/>
              </a:rPr>
              <a:t>Endocrine portion 1-2%</a:t>
            </a:r>
            <a:endParaRPr sz="3700">
              <a:solidFill>
                <a:srgbClr val="93C47D"/>
              </a:solidFill>
              <a:latin typeface="Oswald"/>
              <a:ea typeface="Oswald"/>
              <a:cs typeface="Oswald"/>
              <a:sym typeface="Oswald"/>
            </a:endParaRPr>
          </a:p>
          <a:p>
            <a:pPr indent="0" lvl="0" marL="0" rtl="0" algn="ctr">
              <a:lnSpc>
                <a:spcPct val="138000"/>
              </a:lnSpc>
              <a:spcBef>
                <a:spcPts val="0"/>
              </a:spcBef>
              <a:spcAft>
                <a:spcPts val="0"/>
              </a:spcAft>
              <a:buNone/>
            </a:pPr>
            <a:r>
              <a:rPr b="1" lang="en" sz="2400">
                <a:latin typeface="Merriweather"/>
                <a:ea typeface="Merriweather"/>
                <a:cs typeface="Merriweather"/>
                <a:sym typeface="Merriweather"/>
              </a:rPr>
              <a:t>(Made of Islets of Langerhans)</a:t>
            </a:r>
            <a:endParaRPr b="1" sz="2400">
              <a:latin typeface="Merriweather"/>
              <a:ea typeface="Merriweather"/>
              <a:cs typeface="Merriweather"/>
              <a:sym typeface="Merriweather"/>
            </a:endParaRPr>
          </a:p>
          <a:p>
            <a:pPr indent="0" lvl="0" marL="0" rtl="0" algn="ctr">
              <a:lnSpc>
                <a:spcPct val="138000"/>
              </a:lnSpc>
              <a:spcBef>
                <a:spcPts val="0"/>
              </a:spcBef>
              <a:spcAft>
                <a:spcPts val="0"/>
              </a:spcAft>
              <a:buNone/>
            </a:pPr>
            <a:r>
              <a:rPr lang="en" sz="2200">
                <a:latin typeface="Merriweather"/>
                <a:ea typeface="Merriweather"/>
                <a:cs typeface="Merriweather"/>
                <a:sym typeface="Merriweather"/>
              </a:rPr>
              <a:t>Secrete hormones into the blood.</a:t>
            </a:r>
            <a:endParaRPr sz="2200">
              <a:latin typeface="Merriweather"/>
              <a:ea typeface="Merriweather"/>
              <a:cs typeface="Merriweather"/>
              <a:sym typeface="Merriweather"/>
            </a:endParaRPr>
          </a:p>
        </p:txBody>
      </p:sp>
      <p:sp>
        <p:nvSpPr>
          <p:cNvPr id="555" name="Google Shape;555;p27"/>
          <p:cNvSpPr/>
          <p:nvPr/>
        </p:nvSpPr>
        <p:spPr>
          <a:xfrm>
            <a:off x="2940275" y="4083750"/>
            <a:ext cx="106800" cy="545700"/>
          </a:xfrm>
          <a:prstGeom prst="rect">
            <a:avLst/>
          </a:prstGeom>
          <a:solidFill>
            <a:srgbClr val="93C47D"/>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556" name="Google Shape;556;p27"/>
          <p:cNvSpPr/>
          <p:nvPr/>
        </p:nvSpPr>
        <p:spPr>
          <a:xfrm flipH="1">
            <a:off x="10966725" y="3984825"/>
            <a:ext cx="106800" cy="672900"/>
          </a:xfrm>
          <a:prstGeom prst="rect">
            <a:avLst/>
          </a:prstGeom>
          <a:solidFill>
            <a:srgbClr val="93C47D"/>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pic>
        <p:nvPicPr>
          <p:cNvPr id="557" name="Google Shape;557;p27"/>
          <p:cNvPicPr preferRelativeResize="0"/>
          <p:nvPr/>
        </p:nvPicPr>
        <p:blipFill>
          <a:blip r:embed="rId3">
            <a:alphaModFix/>
          </a:blip>
          <a:stretch>
            <a:fillRect/>
          </a:stretch>
        </p:blipFill>
        <p:spPr>
          <a:xfrm>
            <a:off x="1664106" y="6322502"/>
            <a:ext cx="3562575" cy="2873062"/>
          </a:xfrm>
          <a:prstGeom prst="rect">
            <a:avLst/>
          </a:prstGeom>
          <a:noFill/>
          <a:ln cap="flat" cmpd="sng" w="9525">
            <a:solidFill>
              <a:srgbClr val="000000"/>
            </a:solidFill>
            <a:prstDash val="solid"/>
            <a:round/>
            <a:headEnd len="sm" w="sm" type="none"/>
            <a:tailEnd len="sm" w="sm" type="none"/>
          </a:ln>
        </p:spPr>
      </p:pic>
      <p:pic>
        <p:nvPicPr>
          <p:cNvPr id="558" name="Google Shape;558;p27"/>
          <p:cNvPicPr preferRelativeResize="0"/>
          <p:nvPr/>
        </p:nvPicPr>
        <p:blipFill rotWithShape="1">
          <a:blip r:embed="rId4">
            <a:alphaModFix/>
          </a:blip>
          <a:srcRect b="1713" l="813" r="0" t="5668"/>
          <a:stretch/>
        </p:blipFill>
        <p:spPr>
          <a:xfrm>
            <a:off x="8285575" y="7208375"/>
            <a:ext cx="3943475" cy="1987200"/>
          </a:xfrm>
          <a:prstGeom prst="rect">
            <a:avLst/>
          </a:prstGeom>
          <a:noFill/>
          <a:ln cap="flat" cmpd="sng" w="9525">
            <a:solidFill>
              <a:srgbClr val="595959"/>
            </a:solidFill>
            <a:prstDash val="solid"/>
            <a:round/>
            <a:headEnd len="sm" w="sm" type="none"/>
            <a:tailEnd len="sm" w="sm" type="none"/>
          </a:ln>
        </p:spPr>
      </p:pic>
      <p:sp>
        <p:nvSpPr>
          <p:cNvPr id="559" name="Google Shape;559;p27"/>
          <p:cNvSpPr txBox="1"/>
          <p:nvPr/>
        </p:nvSpPr>
        <p:spPr>
          <a:xfrm>
            <a:off x="2302101" y="8989600"/>
            <a:ext cx="4041000" cy="9681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200">
                <a:latin typeface="Merriweather"/>
                <a:ea typeface="Merriweather"/>
                <a:cs typeface="Merriweather"/>
                <a:sym typeface="Merriweather"/>
              </a:rPr>
              <a:t>Figure 4-1</a:t>
            </a:r>
            <a:endParaRPr b="1" sz="2200">
              <a:latin typeface="Merriweather"/>
              <a:ea typeface="Merriweather"/>
              <a:cs typeface="Merriweather"/>
              <a:sym typeface="Merriweather"/>
            </a:endParaRPr>
          </a:p>
        </p:txBody>
      </p:sp>
      <p:sp>
        <p:nvSpPr>
          <p:cNvPr id="560" name="Google Shape;560;p27"/>
          <p:cNvSpPr/>
          <p:nvPr/>
        </p:nvSpPr>
        <p:spPr>
          <a:xfrm>
            <a:off x="356850" y="2417579"/>
            <a:ext cx="456600" cy="4179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674EA7"/>
              </a:solidFill>
            </a:endParaRPr>
          </a:p>
        </p:txBody>
      </p:sp>
      <p:sp>
        <p:nvSpPr>
          <p:cNvPr id="561" name="Google Shape;561;p27"/>
          <p:cNvSpPr txBox="1"/>
          <p:nvPr/>
        </p:nvSpPr>
        <p:spPr>
          <a:xfrm>
            <a:off x="325500" y="9643325"/>
            <a:ext cx="13446000" cy="1887600"/>
          </a:xfrm>
          <a:prstGeom prst="rect">
            <a:avLst/>
          </a:prstGeom>
          <a:noFill/>
          <a:ln>
            <a:noFill/>
          </a:ln>
        </p:spPr>
        <p:txBody>
          <a:bodyPr anchorCtr="0" anchor="t" bIns="91425" lIns="91425" spcFirstLastPara="1" rIns="91425" wrap="square" tIns="91425">
            <a:noAutofit/>
          </a:bodyPr>
          <a:lstStyle/>
          <a:p>
            <a:pPr indent="-355600" lvl="0" marL="457200" rtl="0" algn="l">
              <a:lnSpc>
                <a:spcPct val="150000"/>
              </a:lnSpc>
              <a:spcBef>
                <a:spcPts val="1200"/>
              </a:spcBef>
              <a:spcAft>
                <a:spcPts val="0"/>
              </a:spcAft>
              <a:buClr>
                <a:srgbClr val="D9EAD3"/>
              </a:buClr>
              <a:buSzPts val="2000"/>
              <a:buFont typeface="Merriweather"/>
              <a:buChar char="●"/>
            </a:pPr>
            <a:r>
              <a:rPr lang="en" sz="2000">
                <a:solidFill>
                  <a:srgbClr val="000000"/>
                </a:solidFill>
                <a:latin typeface="Merriweather"/>
                <a:ea typeface="Merriweather"/>
                <a:cs typeface="Merriweather"/>
                <a:sym typeface="Merriweather"/>
              </a:rPr>
              <a:t>The pancreatic digestive enzymes are secreted by </a:t>
            </a:r>
            <a:r>
              <a:rPr b="1" lang="en" sz="2000">
                <a:solidFill>
                  <a:srgbClr val="000000"/>
                </a:solidFill>
                <a:highlight>
                  <a:srgbClr val="D9EAD3"/>
                </a:highlight>
                <a:latin typeface="Merriweather"/>
                <a:ea typeface="Merriweather"/>
                <a:cs typeface="Merriweather"/>
                <a:sym typeface="Merriweather"/>
              </a:rPr>
              <a:t>pancreatic acini</a:t>
            </a:r>
            <a:r>
              <a:rPr b="1" lang="en" sz="2000">
                <a:solidFill>
                  <a:srgbClr val="000000"/>
                </a:solidFill>
                <a:latin typeface="Merriweather"/>
                <a:ea typeface="Merriweather"/>
                <a:cs typeface="Merriweather"/>
                <a:sym typeface="Merriweather"/>
              </a:rPr>
              <a:t>.</a:t>
            </a:r>
            <a:endParaRPr sz="2000">
              <a:latin typeface="Merriweather"/>
              <a:ea typeface="Merriweather"/>
              <a:cs typeface="Merriweather"/>
              <a:sym typeface="Merriweather"/>
            </a:endParaRPr>
          </a:p>
          <a:p>
            <a:pPr indent="-355600" lvl="0" marL="457200" rtl="0" algn="l">
              <a:lnSpc>
                <a:spcPct val="150000"/>
              </a:lnSpc>
              <a:spcBef>
                <a:spcPts val="0"/>
              </a:spcBef>
              <a:spcAft>
                <a:spcPts val="0"/>
              </a:spcAft>
              <a:buClr>
                <a:srgbClr val="D9EAD3"/>
              </a:buClr>
              <a:buSzPts val="2000"/>
              <a:buFont typeface="Merriweather"/>
              <a:buChar char="●"/>
            </a:pPr>
            <a:r>
              <a:rPr lang="en" sz="2000">
                <a:latin typeface="Merriweather"/>
                <a:ea typeface="Merriweather"/>
                <a:cs typeface="Merriweather"/>
                <a:sym typeface="Merriweather"/>
              </a:rPr>
              <a:t>Large volumes of sodium bicarbonate solution are secreted by the </a:t>
            </a:r>
            <a:r>
              <a:rPr b="1" lang="en" sz="2000">
                <a:highlight>
                  <a:srgbClr val="D9EAD3"/>
                </a:highlight>
                <a:latin typeface="Merriweather"/>
                <a:ea typeface="Merriweather"/>
                <a:cs typeface="Merriweather"/>
                <a:sym typeface="Merriweather"/>
              </a:rPr>
              <a:t>small ductules</a:t>
            </a:r>
            <a:r>
              <a:rPr b="1" lang="en" sz="2000">
                <a:latin typeface="Merriweather"/>
                <a:ea typeface="Merriweather"/>
                <a:cs typeface="Merriweather"/>
                <a:sym typeface="Merriweather"/>
              </a:rPr>
              <a:t> </a:t>
            </a:r>
            <a:r>
              <a:rPr lang="en" sz="2000">
                <a:latin typeface="Merriweather"/>
                <a:ea typeface="Merriweather"/>
                <a:cs typeface="Merriweather"/>
                <a:sym typeface="Merriweather"/>
              </a:rPr>
              <a:t>and </a:t>
            </a:r>
            <a:r>
              <a:rPr b="1" lang="en" sz="2000">
                <a:highlight>
                  <a:srgbClr val="D9EAD3"/>
                </a:highlight>
                <a:latin typeface="Merriweather"/>
                <a:ea typeface="Merriweather"/>
                <a:cs typeface="Merriweather"/>
                <a:sym typeface="Merriweather"/>
              </a:rPr>
              <a:t>larger ducts</a:t>
            </a:r>
            <a:r>
              <a:rPr b="1" lang="en" sz="2000">
                <a:latin typeface="Merriweather"/>
                <a:ea typeface="Merriweather"/>
                <a:cs typeface="Merriweather"/>
                <a:sym typeface="Merriweather"/>
              </a:rPr>
              <a:t> </a:t>
            </a:r>
            <a:r>
              <a:rPr lang="en" sz="2000">
                <a:latin typeface="Merriweather"/>
                <a:ea typeface="Merriweather"/>
                <a:cs typeface="Merriweather"/>
                <a:sym typeface="Merriweather"/>
              </a:rPr>
              <a:t>leading from the acini.</a:t>
            </a:r>
            <a:endParaRPr sz="2000">
              <a:latin typeface="Merriweather"/>
              <a:ea typeface="Merriweather"/>
              <a:cs typeface="Merriweather"/>
              <a:sym typeface="Merriweather"/>
            </a:endParaRPr>
          </a:p>
          <a:p>
            <a:pPr indent="-355600" lvl="0" marL="457200" rtl="0" algn="l">
              <a:lnSpc>
                <a:spcPct val="150000"/>
              </a:lnSpc>
              <a:spcBef>
                <a:spcPts val="0"/>
              </a:spcBef>
              <a:spcAft>
                <a:spcPts val="0"/>
              </a:spcAft>
              <a:buClr>
                <a:srgbClr val="D9EAD3"/>
              </a:buClr>
              <a:buSzPts val="2000"/>
              <a:buFont typeface="Merriweather"/>
              <a:buChar char="●"/>
            </a:pPr>
            <a:r>
              <a:rPr lang="en" sz="2000">
                <a:highlight>
                  <a:srgbClr val="D9EAD3"/>
                </a:highlight>
                <a:latin typeface="Merriweather"/>
                <a:ea typeface="Merriweather"/>
                <a:cs typeface="Merriweather"/>
                <a:sym typeface="Merriweather"/>
              </a:rPr>
              <a:t>Pancreatic juice</a:t>
            </a:r>
            <a:r>
              <a:rPr lang="en" sz="2000">
                <a:latin typeface="Merriweather"/>
                <a:ea typeface="Merriweather"/>
                <a:cs typeface="Merriweather"/>
                <a:sym typeface="Merriweather"/>
              </a:rPr>
              <a:t> is secreted in response to the presence of chyme in the upper portions of the small intestine.</a:t>
            </a:r>
            <a:endParaRPr sz="2000">
              <a:latin typeface="Merriweather"/>
              <a:ea typeface="Merriweather"/>
              <a:cs typeface="Merriweather"/>
              <a:sym typeface="Merriweather"/>
            </a:endParaRPr>
          </a:p>
          <a:p>
            <a:pPr indent="-355600" lvl="0" marL="457200" rtl="0" algn="l">
              <a:lnSpc>
                <a:spcPct val="150000"/>
              </a:lnSpc>
              <a:spcBef>
                <a:spcPts val="0"/>
              </a:spcBef>
              <a:spcAft>
                <a:spcPts val="0"/>
              </a:spcAft>
              <a:buClr>
                <a:srgbClr val="D9EAD3"/>
              </a:buClr>
              <a:buSzPts val="2000"/>
              <a:buFont typeface="Merriweather"/>
              <a:buChar char="●"/>
            </a:pPr>
            <a:r>
              <a:rPr lang="en" sz="2000">
                <a:highlight>
                  <a:srgbClr val="D9EAD3"/>
                </a:highlight>
                <a:latin typeface="Merriweather"/>
                <a:ea typeface="Merriweather"/>
                <a:cs typeface="Merriweather"/>
                <a:sym typeface="Merriweather"/>
              </a:rPr>
              <a:t> Insulin</a:t>
            </a:r>
            <a:r>
              <a:rPr lang="en" sz="2000">
                <a:latin typeface="Merriweather"/>
                <a:ea typeface="Merriweather"/>
                <a:cs typeface="Merriweather"/>
                <a:sym typeface="Merriweather"/>
              </a:rPr>
              <a:t> and </a:t>
            </a:r>
            <a:r>
              <a:rPr lang="en" sz="2000">
                <a:highlight>
                  <a:srgbClr val="D9EAD3"/>
                </a:highlight>
                <a:latin typeface="Merriweather"/>
                <a:ea typeface="Merriweather"/>
                <a:cs typeface="Merriweather"/>
                <a:sym typeface="Merriweather"/>
              </a:rPr>
              <a:t>Glucagon</a:t>
            </a:r>
            <a:r>
              <a:rPr lang="en" sz="2000">
                <a:latin typeface="Merriweather"/>
                <a:ea typeface="Merriweather"/>
                <a:cs typeface="Merriweather"/>
                <a:sym typeface="Merriweather"/>
              </a:rPr>
              <a:t> </a:t>
            </a:r>
            <a:r>
              <a:rPr lang="en" sz="2000">
                <a:solidFill>
                  <a:srgbClr val="000000"/>
                </a:solidFill>
                <a:latin typeface="Merriweather"/>
                <a:ea typeface="Merriweather"/>
                <a:cs typeface="Merriweather"/>
                <a:sym typeface="Merriweather"/>
              </a:rPr>
              <a:t>are crucial for normal regulation of glucose, lipid, and protein metabolism.</a:t>
            </a:r>
            <a:endParaRPr sz="2000">
              <a:latin typeface="Merriweather"/>
              <a:ea typeface="Merriweather"/>
              <a:cs typeface="Merriweather"/>
              <a:sym typeface="Merriweather"/>
            </a:endParaRPr>
          </a:p>
          <a:p>
            <a:pPr indent="0" lvl="0" marL="0" rtl="0" algn="l">
              <a:lnSpc>
                <a:spcPct val="150000"/>
              </a:lnSpc>
              <a:spcBef>
                <a:spcPts val="1200"/>
              </a:spcBef>
              <a:spcAft>
                <a:spcPts val="0"/>
              </a:spcAft>
              <a:buNone/>
            </a:pPr>
            <a:r>
              <a:t/>
            </a:r>
            <a:endParaRPr sz="2000"/>
          </a:p>
        </p:txBody>
      </p:sp>
      <p:sp>
        <p:nvSpPr>
          <p:cNvPr id="562" name="Google Shape;562;p27"/>
          <p:cNvSpPr txBox="1"/>
          <p:nvPr/>
        </p:nvSpPr>
        <p:spPr>
          <a:xfrm>
            <a:off x="188025" y="12650675"/>
            <a:ext cx="12567000" cy="731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4800">
                <a:highlight>
                  <a:srgbClr val="FFFFFF"/>
                </a:highlight>
                <a:latin typeface="Merriweather"/>
                <a:ea typeface="Merriweather"/>
                <a:cs typeface="Merriweather"/>
                <a:sym typeface="Merriweather"/>
              </a:rPr>
              <a:t>    </a:t>
            </a:r>
            <a:r>
              <a:rPr lang="en" sz="4800">
                <a:latin typeface="Oswald"/>
                <a:ea typeface="Oswald"/>
                <a:cs typeface="Oswald"/>
                <a:sym typeface="Oswald"/>
              </a:rPr>
              <a:t>Pancreatic Secretion</a:t>
            </a:r>
            <a:endParaRPr sz="4800">
              <a:latin typeface="Oswald"/>
              <a:ea typeface="Oswald"/>
              <a:cs typeface="Oswald"/>
              <a:sym typeface="Oswald"/>
            </a:endParaRPr>
          </a:p>
          <a:p>
            <a:pPr indent="0" lvl="0" marL="0" rtl="0" algn="l">
              <a:lnSpc>
                <a:spcPct val="115000"/>
              </a:lnSpc>
              <a:spcBef>
                <a:spcPts val="1200"/>
              </a:spcBef>
              <a:spcAft>
                <a:spcPts val="1200"/>
              </a:spcAft>
              <a:buNone/>
            </a:pPr>
            <a:r>
              <a:t/>
            </a:r>
            <a:endParaRPr sz="2400">
              <a:latin typeface="Merriweather"/>
              <a:ea typeface="Merriweather"/>
              <a:cs typeface="Merriweather"/>
              <a:sym typeface="Merriweather"/>
            </a:endParaRPr>
          </a:p>
        </p:txBody>
      </p:sp>
      <p:sp>
        <p:nvSpPr>
          <p:cNvPr id="563" name="Google Shape;563;p27"/>
          <p:cNvSpPr txBox="1"/>
          <p:nvPr/>
        </p:nvSpPr>
        <p:spPr>
          <a:xfrm>
            <a:off x="325500" y="13477125"/>
            <a:ext cx="13627800" cy="2267700"/>
          </a:xfrm>
          <a:prstGeom prst="rect">
            <a:avLst/>
          </a:prstGeom>
          <a:noFill/>
          <a:ln>
            <a:noFill/>
          </a:ln>
        </p:spPr>
        <p:txBody>
          <a:bodyPr anchorCtr="0" anchor="t" bIns="91425" lIns="91425" spcFirstLastPara="1" rIns="91425" wrap="square" tIns="91425">
            <a:noAutofit/>
          </a:bodyPr>
          <a:lstStyle/>
          <a:p>
            <a:pPr indent="-374650" lvl="0" marL="457200" rtl="0" algn="l">
              <a:lnSpc>
                <a:spcPct val="115000"/>
              </a:lnSpc>
              <a:spcBef>
                <a:spcPts val="1200"/>
              </a:spcBef>
              <a:spcAft>
                <a:spcPts val="0"/>
              </a:spcAft>
              <a:buClr>
                <a:srgbClr val="000000"/>
              </a:buClr>
              <a:buSzPts val="2300"/>
              <a:buFont typeface="Merriweather"/>
              <a:buChar char="●"/>
            </a:pPr>
            <a:r>
              <a:rPr b="1" lang="en" sz="2300">
                <a:solidFill>
                  <a:srgbClr val="000000"/>
                </a:solidFill>
                <a:latin typeface="Merriweather"/>
                <a:ea typeface="Merriweather"/>
                <a:cs typeface="Merriweather"/>
                <a:sym typeface="Merriweather"/>
              </a:rPr>
              <a:t>Amount ≈ </a:t>
            </a:r>
            <a:r>
              <a:rPr b="1" lang="en" sz="2300">
                <a:solidFill>
                  <a:srgbClr val="000000"/>
                </a:solidFill>
                <a:latin typeface="Merriweather"/>
                <a:ea typeface="Merriweather"/>
                <a:cs typeface="Merriweather"/>
                <a:sym typeface="Merriweather"/>
              </a:rPr>
              <a:t>1.5 L/day </a:t>
            </a:r>
            <a:r>
              <a:rPr b="1" lang="en" sz="2300">
                <a:solidFill>
                  <a:srgbClr val="000000"/>
                </a:solidFill>
                <a:latin typeface="Merriweather"/>
                <a:ea typeface="Merriweather"/>
                <a:cs typeface="Merriweather"/>
                <a:sym typeface="Merriweather"/>
              </a:rPr>
              <a:t>in an adult human.</a:t>
            </a:r>
            <a:endParaRPr b="1" sz="2300">
              <a:solidFill>
                <a:srgbClr val="000000"/>
              </a:solidFill>
              <a:latin typeface="Merriweather"/>
              <a:ea typeface="Merriweather"/>
              <a:cs typeface="Merriweather"/>
              <a:sym typeface="Merriweather"/>
            </a:endParaRPr>
          </a:p>
          <a:p>
            <a:pPr indent="-374650" lvl="0" marL="457200" rtl="0" algn="l">
              <a:lnSpc>
                <a:spcPct val="115000"/>
              </a:lnSpc>
              <a:spcBef>
                <a:spcPts val="0"/>
              </a:spcBef>
              <a:spcAft>
                <a:spcPts val="0"/>
              </a:spcAft>
              <a:buClr>
                <a:srgbClr val="000000"/>
              </a:buClr>
              <a:buSzPts val="2300"/>
              <a:buFont typeface="Merriweather"/>
              <a:buChar char="●"/>
            </a:pPr>
            <a:r>
              <a:rPr b="1" lang="en" sz="2300">
                <a:solidFill>
                  <a:srgbClr val="000000"/>
                </a:solidFill>
                <a:latin typeface="Merriweather"/>
                <a:ea typeface="Merriweather"/>
                <a:cs typeface="Merriweather"/>
                <a:sym typeface="Merriweather"/>
              </a:rPr>
              <a:t>The major functions of pancreatic secretion:</a:t>
            </a:r>
            <a:endParaRPr b="1" sz="2300">
              <a:solidFill>
                <a:srgbClr val="000000"/>
              </a:solidFill>
              <a:latin typeface="Merriweather"/>
              <a:ea typeface="Merriweather"/>
              <a:cs typeface="Merriweather"/>
              <a:sym typeface="Merriweather"/>
            </a:endParaRPr>
          </a:p>
          <a:p>
            <a:pPr indent="-374650" lvl="0" marL="457200" rtl="0" algn="l">
              <a:spcBef>
                <a:spcPts val="0"/>
              </a:spcBef>
              <a:spcAft>
                <a:spcPts val="0"/>
              </a:spcAft>
              <a:buSzPts val="2300"/>
              <a:buFont typeface="Merriweather"/>
              <a:buAutoNum type="arabicPeriod"/>
            </a:pPr>
            <a:r>
              <a:rPr lang="en" sz="2200">
                <a:solidFill>
                  <a:schemeClr val="dk1"/>
                </a:solidFill>
                <a:latin typeface="Merriweather"/>
                <a:ea typeface="Merriweather"/>
                <a:cs typeface="Merriweather"/>
                <a:sym typeface="Merriweather"/>
              </a:rPr>
              <a:t>To neutralize the acids in the duodenal chyme to optimum range (pH=7.0-8.0) for activity of pancreatic enzymes</a:t>
            </a:r>
            <a:r>
              <a:rPr lang="en" sz="2200">
                <a:solidFill>
                  <a:schemeClr val="dk1"/>
                </a:solidFill>
                <a:latin typeface="Merriweather"/>
                <a:ea typeface="Merriweather"/>
                <a:cs typeface="Merriweather"/>
                <a:sym typeface="Merriweather"/>
              </a:rPr>
              <a:t>.</a:t>
            </a:r>
            <a:endParaRPr sz="2200">
              <a:solidFill>
                <a:schemeClr val="dk1"/>
              </a:solidFill>
              <a:latin typeface="Merriweather"/>
              <a:ea typeface="Merriweather"/>
              <a:cs typeface="Merriweather"/>
              <a:sym typeface="Merriweather"/>
            </a:endParaRPr>
          </a:p>
          <a:p>
            <a:pPr indent="-368300" lvl="0" marL="457200" rtl="0" algn="l">
              <a:spcBef>
                <a:spcPts val="0"/>
              </a:spcBef>
              <a:spcAft>
                <a:spcPts val="0"/>
              </a:spcAft>
              <a:buClr>
                <a:schemeClr val="dk1"/>
              </a:buClr>
              <a:buSzPts val="2200"/>
              <a:buFont typeface="Merriweather"/>
              <a:buAutoNum type="arabicPeriod"/>
            </a:pPr>
            <a:r>
              <a:rPr lang="en" sz="2200">
                <a:solidFill>
                  <a:srgbClr val="FF0000"/>
                </a:solidFill>
                <a:latin typeface="Merriweather"/>
                <a:ea typeface="Merriweather"/>
                <a:cs typeface="Merriweather"/>
                <a:sym typeface="Merriweather"/>
              </a:rPr>
              <a:t>T</a:t>
            </a:r>
            <a:r>
              <a:rPr lang="en" sz="2200">
                <a:solidFill>
                  <a:srgbClr val="FF0000"/>
                </a:solidFill>
                <a:latin typeface="Merriweather"/>
                <a:ea typeface="Merriweather"/>
                <a:cs typeface="Merriweather"/>
                <a:sym typeface="Merriweather"/>
              </a:rPr>
              <a:t>o prevent damage to duodenal mucosa by acid &amp; pepsin.</a:t>
            </a:r>
            <a:r>
              <a:rPr lang="en" sz="2200">
                <a:solidFill>
                  <a:srgbClr val="FF0000"/>
                </a:solidFill>
                <a:latin typeface="Merriweather"/>
                <a:ea typeface="Merriweather"/>
                <a:cs typeface="Merriweather"/>
                <a:sym typeface="Merriweather"/>
              </a:rPr>
              <a:t> </a:t>
            </a:r>
            <a:endParaRPr sz="2200">
              <a:latin typeface="Merriweather"/>
              <a:ea typeface="Merriweather"/>
              <a:cs typeface="Merriweather"/>
              <a:sym typeface="Merriweather"/>
            </a:endParaRPr>
          </a:p>
          <a:p>
            <a:pPr indent="-368300" lvl="0" marL="457200" rtl="0" algn="l">
              <a:spcBef>
                <a:spcPts val="0"/>
              </a:spcBef>
              <a:spcAft>
                <a:spcPts val="0"/>
              </a:spcAft>
              <a:buClr>
                <a:schemeClr val="dk1"/>
              </a:buClr>
              <a:buSzPts val="2200"/>
              <a:buFont typeface="Merriweather"/>
              <a:buAutoNum type="arabicPeriod"/>
            </a:pPr>
            <a:r>
              <a:rPr lang="en" sz="2200">
                <a:solidFill>
                  <a:schemeClr val="dk1"/>
                </a:solidFill>
                <a:latin typeface="Merriweather"/>
                <a:ea typeface="Merriweather"/>
                <a:cs typeface="Merriweather"/>
                <a:sym typeface="Merriweather"/>
              </a:rPr>
              <a:t>To produce enzymes involved in the digestion of dietary </a:t>
            </a:r>
            <a:r>
              <a:rPr lang="en" sz="2200">
                <a:solidFill>
                  <a:schemeClr val="dk1"/>
                </a:solidFill>
                <a:highlight>
                  <a:srgbClr val="D9EAD3"/>
                </a:highlight>
                <a:latin typeface="Merriweather"/>
                <a:ea typeface="Merriweather"/>
                <a:cs typeface="Merriweather"/>
                <a:sym typeface="Merriweather"/>
              </a:rPr>
              <a:t>carbohydrate</a:t>
            </a:r>
            <a:r>
              <a:rPr lang="en" sz="2200">
                <a:solidFill>
                  <a:schemeClr val="dk1"/>
                </a:solidFill>
                <a:latin typeface="Merriweather"/>
                <a:ea typeface="Merriweather"/>
                <a:cs typeface="Merriweather"/>
                <a:sym typeface="Merriweather"/>
              </a:rPr>
              <a:t>, </a:t>
            </a:r>
            <a:r>
              <a:rPr lang="en" sz="2200">
                <a:solidFill>
                  <a:schemeClr val="dk1"/>
                </a:solidFill>
                <a:highlight>
                  <a:srgbClr val="D9EAD3"/>
                </a:highlight>
                <a:latin typeface="Merriweather"/>
                <a:ea typeface="Merriweather"/>
                <a:cs typeface="Merriweather"/>
                <a:sym typeface="Merriweather"/>
              </a:rPr>
              <a:t>fat</a:t>
            </a:r>
            <a:r>
              <a:rPr lang="en" sz="2200">
                <a:solidFill>
                  <a:schemeClr val="dk1"/>
                </a:solidFill>
                <a:latin typeface="Merriweather"/>
                <a:ea typeface="Merriweather"/>
                <a:cs typeface="Merriweather"/>
                <a:sym typeface="Merriweather"/>
              </a:rPr>
              <a:t>, and </a:t>
            </a:r>
            <a:r>
              <a:rPr lang="en" sz="2200">
                <a:solidFill>
                  <a:schemeClr val="dk1"/>
                </a:solidFill>
                <a:highlight>
                  <a:srgbClr val="D9EAD3"/>
                </a:highlight>
                <a:latin typeface="Merriweather"/>
                <a:ea typeface="Merriweather"/>
                <a:cs typeface="Merriweather"/>
                <a:sym typeface="Merriweather"/>
              </a:rPr>
              <a:t>protein</a:t>
            </a:r>
            <a:r>
              <a:rPr lang="en" sz="2200">
                <a:solidFill>
                  <a:schemeClr val="dk1"/>
                </a:solidFill>
                <a:latin typeface="Merriweather"/>
                <a:ea typeface="Merriweather"/>
                <a:cs typeface="Merriweather"/>
                <a:sym typeface="Merriweather"/>
              </a:rPr>
              <a:t>.</a:t>
            </a:r>
            <a:endParaRPr sz="2200">
              <a:solidFill>
                <a:srgbClr val="FF0000"/>
              </a:solidFill>
              <a:latin typeface="Merriweather"/>
              <a:ea typeface="Merriweather"/>
              <a:cs typeface="Merriweather"/>
              <a:sym typeface="Merriweather"/>
            </a:endParaRPr>
          </a:p>
        </p:txBody>
      </p:sp>
      <p:sp>
        <p:nvSpPr>
          <p:cNvPr id="564" name="Google Shape;564;p27"/>
          <p:cNvSpPr/>
          <p:nvPr/>
        </p:nvSpPr>
        <p:spPr>
          <a:xfrm>
            <a:off x="356850" y="13059220"/>
            <a:ext cx="456600" cy="4179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674EA7"/>
              </a:solidFill>
            </a:endParaRPr>
          </a:p>
        </p:txBody>
      </p:sp>
      <p:sp>
        <p:nvSpPr>
          <p:cNvPr id="565" name="Google Shape;565;p27"/>
          <p:cNvSpPr/>
          <p:nvPr/>
        </p:nvSpPr>
        <p:spPr>
          <a:xfrm>
            <a:off x="9836050" y="17691114"/>
            <a:ext cx="3314400" cy="1887600"/>
          </a:xfrm>
          <a:prstGeom prst="rect">
            <a:avLst/>
          </a:prstGeom>
          <a:solidFill>
            <a:srgbClr val="FFFFFF"/>
          </a:solidFill>
          <a:ln cap="flat" cmpd="sng" w="28575">
            <a:solidFill>
              <a:srgbClr val="D9EAD3"/>
            </a:solidFill>
            <a:prstDash val="dashDot"/>
            <a:round/>
            <a:headEnd len="sm" w="sm" type="none"/>
            <a:tailEnd len="sm" w="sm" type="none"/>
          </a:ln>
        </p:spPr>
        <p:txBody>
          <a:bodyPr anchorCtr="0" anchor="t" bIns="140950" lIns="140950" spcFirstLastPara="1" rIns="140950" wrap="square" tIns="140950">
            <a:noAutofit/>
          </a:bodyPr>
          <a:lstStyle/>
          <a:p>
            <a:pPr indent="0" lvl="0" marL="0" rtl="0" algn="l">
              <a:lnSpc>
                <a:spcPct val="115000"/>
              </a:lnSpc>
              <a:spcBef>
                <a:spcPts val="1200"/>
              </a:spcBef>
              <a:spcAft>
                <a:spcPts val="0"/>
              </a:spcAft>
              <a:buClr>
                <a:srgbClr val="000000"/>
              </a:buClr>
              <a:buSzPts val="1100"/>
              <a:buFont typeface="Arial"/>
              <a:buNone/>
            </a:pPr>
            <a:r>
              <a:rPr b="1" lang="en" sz="1900">
                <a:highlight>
                  <a:srgbClr val="D9EAD3"/>
                </a:highlight>
                <a:latin typeface="Merriweather"/>
                <a:ea typeface="Merriweather"/>
                <a:cs typeface="Merriweather"/>
                <a:sym typeface="Merriweather"/>
              </a:rPr>
              <a:t>Nucleolytic:</a:t>
            </a:r>
            <a:endParaRPr b="1" sz="1900">
              <a:highlight>
                <a:srgbClr val="D9EAD3"/>
              </a:highlight>
              <a:latin typeface="Merriweather"/>
              <a:ea typeface="Merriweather"/>
              <a:cs typeface="Merriweather"/>
              <a:sym typeface="Merriweather"/>
            </a:endParaRPr>
          </a:p>
          <a:p>
            <a:pPr indent="-349250" lvl="0" marL="457200" rtl="0" algn="l">
              <a:lnSpc>
                <a:spcPct val="115000"/>
              </a:lnSpc>
              <a:spcBef>
                <a:spcPts val="1200"/>
              </a:spcBef>
              <a:spcAft>
                <a:spcPts val="0"/>
              </a:spcAft>
              <a:buClr>
                <a:srgbClr val="D9EAD3"/>
              </a:buClr>
              <a:buSzPts val="1900"/>
              <a:buFont typeface="Merriweather"/>
              <a:buChar char="★"/>
            </a:pPr>
            <a:r>
              <a:rPr b="1" lang="en" sz="1900">
                <a:latin typeface="Merriweather"/>
                <a:ea typeface="Merriweather"/>
                <a:cs typeface="Merriweather"/>
                <a:sym typeface="Merriweather"/>
              </a:rPr>
              <a:t>For DNA &amp; RNA.</a:t>
            </a:r>
            <a:endParaRPr sz="1900">
              <a:latin typeface="Merriweather"/>
              <a:ea typeface="Merriweather"/>
              <a:cs typeface="Merriweather"/>
              <a:sym typeface="Merriweather"/>
            </a:endParaRPr>
          </a:p>
        </p:txBody>
      </p:sp>
      <p:sp>
        <p:nvSpPr>
          <p:cNvPr id="566" name="Google Shape;566;p27"/>
          <p:cNvSpPr/>
          <p:nvPr/>
        </p:nvSpPr>
        <p:spPr>
          <a:xfrm>
            <a:off x="3985200" y="17691025"/>
            <a:ext cx="5645700" cy="1887600"/>
          </a:xfrm>
          <a:prstGeom prst="rect">
            <a:avLst/>
          </a:prstGeom>
          <a:solidFill>
            <a:srgbClr val="FFFFFF"/>
          </a:solidFill>
          <a:ln cap="flat" cmpd="sng" w="28575">
            <a:solidFill>
              <a:srgbClr val="D9EAD3"/>
            </a:solidFill>
            <a:prstDash val="dashDot"/>
            <a:round/>
            <a:headEnd len="sm" w="sm" type="none"/>
            <a:tailEnd len="sm" w="sm" type="none"/>
          </a:ln>
        </p:spPr>
        <p:txBody>
          <a:bodyPr anchorCtr="0" anchor="t" bIns="140950" lIns="140950" spcFirstLastPara="1" rIns="140950" wrap="square" tIns="140950">
            <a:noAutofit/>
          </a:bodyPr>
          <a:lstStyle/>
          <a:p>
            <a:pPr indent="0" lvl="0" marL="0" rtl="0" algn="l">
              <a:lnSpc>
                <a:spcPct val="115000"/>
              </a:lnSpc>
              <a:spcBef>
                <a:spcPts val="1200"/>
              </a:spcBef>
              <a:spcAft>
                <a:spcPts val="0"/>
              </a:spcAft>
              <a:buNone/>
            </a:pPr>
            <a:r>
              <a:rPr b="1" lang="en" sz="1900">
                <a:highlight>
                  <a:srgbClr val="D9EAD3"/>
                </a:highlight>
                <a:latin typeface="Merriweather"/>
                <a:ea typeface="Merriweather"/>
                <a:cs typeface="Merriweather"/>
                <a:sym typeface="Merriweather"/>
              </a:rPr>
              <a:t>Amylolytic:</a:t>
            </a:r>
            <a:endParaRPr b="1" sz="1900">
              <a:highlight>
                <a:srgbClr val="D9EAD3"/>
              </a:highlight>
              <a:latin typeface="Merriweather"/>
              <a:ea typeface="Merriweather"/>
              <a:cs typeface="Merriweather"/>
              <a:sym typeface="Merriweather"/>
            </a:endParaRPr>
          </a:p>
          <a:p>
            <a:pPr indent="-349250" lvl="0" marL="457200" rtl="0" algn="l">
              <a:lnSpc>
                <a:spcPct val="115000"/>
              </a:lnSpc>
              <a:spcBef>
                <a:spcPts val="1200"/>
              </a:spcBef>
              <a:spcAft>
                <a:spcPts val="0"/>
              </a:spcAft>
              <a:buClr>
                <a:srgbClr val="D9EAD3"/>
              </a:buClr>
              <a:buSzPts val="1900"/>
              <a:buFont typeface="Merriweather"/>
              <a:buChar char="★"/>
            </a:pPr>
            <a:r>
              <a:rPr b="1" lang="en" sz="1900">
                <a:latin typeface="Merriweather"/>
                <a:ea typeface="Merriweather"/>
                <a:cs typeface="Merriweather"/>
                <a:sym typeface="Merriweather"/>
              </a:rPr>
              <a:t>For lipids: </a:t>
            </a:r>
            <a:r>
              <a:rPr lang="en" sz="1900">
                <a:latin typeface="Merriweather"/>
                <a:ea typeface="Merriweather"/>
                <a:cs typeface="Merriweather"/>
                <a:sym typeface="Merriweather"/>
              </a:rPr>
              <a:t>Pancreatic lipase, </a:t>
            </a:r>
            <a:r>
              <a:rPr lang="en" sz="1900">
                <a:solidFill>
                  <a:srgbClr val="999999"/>
                </a:solidFill>
                <a:latin typeface="Merriweather"/>
                <a:ea typeface="Merriweather"/>
                <a:cs typeface="Merriweather"/>
                <a:sym typeface="Merriweather"/>
              </a:rPr>
              <a:t>Cholesterol </a:t>
            </a:r>
            <a:r>
              <a:rPr lang="en" sz="1900">
                <a:latin typeface="Merriweather"/>
                <a:ea typeface="Merriweather"/>
                <a:cs typeface="Merriweather"/>
                <a:sym typeface="Merriweather"/>
              </a:rPr>
              <a:t>Esterase, Phospholipase A2</a:t>
            </a:r>
            <a:endParaRPr sz="1900">
              <a:latin typeface="Merriweather"/>
              <a:ea typeface="Merriweather"/>
              <a:cs typeface="Merriweather"/>
              <a:sym typeface="Merriweather"/>
            </a:endParaRPr>
          </a:p>
          <a:p>
            <a:pPr indent="-349250" lvl="0" marL="457200" rtl="0" algn="l">
              <a:lnSpc>
                <a:spcPct val="115000"/>
              </a:lnSpc>
              <a:spcBef>
                <a:spcPts val="0"/>
              </a:spcBef>
              <a:spcAft>
                <a:spcPts val="0"/>
              </a:spcAft>
              <a:buClr>
                <a:srgbClr val="D9EAD3"/>
              </a:buClr>
              <a:buSzPts val="1900"/>
              <a:buFont typeface="Merriweather"/>
              <a:buChar char="★"/>
            </a:pPr>
            <a:r>
              <a:rPr b="1" lang="en" sz="1900">
                <a:solidFill>
                  <a:srgbClr val="000000"/>
                </a:solidFill>
                <a:latin typeface="Merriweather"/>
                <a:ea typeface="Merriweather"/>
                <a:cs typeface="Merriweather"/>
                <a:sym typeface="Merriweather"/>
              </a:rPr>
              <a:t>For carbohydrates:</a:t>
            </a:r>
            <a:r>
              <a:rPr b="1" lang="en" sz="1900">
                <a:latin typeface="Merriweather"/>
                <a:ea typeface="Merriweather"/>
                <a:cs typeface="Merriweather"/>
                <a:sym typeface="Merriweather"/>
              </a:rPr>
              <a:t> P</a:t>
            </a:r>
            <a:r>
              <a:rPr b="1" lang="en" sz="1900">
                <a:solidFill>
                  <a:srgbClr val="000000"/>
                </a:solidFill>
                <a:latin typeface="Merriweather"/>
                <a:ea typeface="Merriweather"/>
                <a:cs typeface="Merriweather"/>
                <a:sym typeface="Merriweather"/>
              </a:rPr>
              <a:t>ancreatic</a:t>
            </a:r>
            <a:r>
              <a:rPr lang="en" sz="1900">
                <a:solidFill>
                  <a:srgbClr val="000000"/>
                </a:solidFill>
                <a:latin typeface="Merriweather"/>
                <a:ea typeface="Merriweather"/>
                <a:cs typeface="Merriweather"/>
                <a:sym typeface="Merriweather"/>
              </a:rPr>
              <a:t> Amylase</a:t>
            </a:r>
            <a:endParaRPr sz="1900">
              <a:latin typeface="Merriweather"/>
              <a:ea typeface="Merriweather"/>
              <a:cs typeface="Merriweather"/>
              <a:sym typeface="Merriweather"/>
            </a:endParaRPr>
          </a:p>
        </p:txBody>
      </p:sp>
      <p:sp>
        <p:nvSpPr>
          <p:cNvPr id="567" name="Google Shape;567;p27"/>
          <p:cNvSpPr/>
          <p:nvPr/>
        </p:nvSpPr>
        <p:spPr>
          <a:xfrm>
            <a:off x="356850" y="17691025"/>
            <a:ext cx="3423300" cy="1887600"/>
          </a:xfrm>
          <a:prstGeom prst="rect">
            <a:avLst/>
          </a:prstGeom>
          <a:solidFill>
            <a:srgbClr val="FFFFFF"/>
          </a:solidFill>
          <a:ln cap="flat" cmpd="sng" w="28575">
            <a:solidFill>
              <a:srgbClr val="D9EAD3"/>
            </a:solidFill>
            <a:prstDash val="dashDot"/>
            <a:round/>
            <a:headEnd len="sm" w="sm" type="none"/>
            <a:tailEnd len="sm" w="sm" type="none"/>
          </a:ln>
        </p:spPr>
        <p:txBody>
          <a:bodyPr anchorCtr="0" anchor="ctr" bIns="140950" lIns="140950" spcFirstLastPara="1" rIns="140950" wrap="square" tIns="140950">
            <a:noAutofit/>
          </a:bodyPr>
          <a:lstStyle/>
          <a:p>
            <a:pPr indent="0" lvl="0" marL="0" rtl="0" algn="l">
              <a:lnSpc>
                <a:spcPct val="115000"/>
              </a:lnSpc>
              <a:spcBef>
                <a:spcPts val="1200"/>
              </a:spcBef>
              <a:spcAft>
                <a:spcPts val="0"/>
              </a:spcAft>
              <a:buNone/>
            </a:pPr>
            <a:r>
              <a:t/>
            </a:r>
            <a:endParaRPr b="1" sz="1900" u="sng">
              <a:latin typeface="Merriweather"/>
              <a:ea typeface="Merriweather"/>
              <a:cs typeface="Merriweather"/>
              <a:sym typeface="Merriweather"/>
            </a:endParaRPr>
          </a:p>
          <a:p>
            <a:pPr indent="0" lvl="0" marL="0" rtl="0" algn="l">
              <a:lnSpc>
                <a:spcPct val="115000"/>
              </a:lnSpc>
              <a:spcBef>
                <a:spcPts val="1200"/>
              </a:spcBef>
              <a:spcAft>
                <a:spcPts val="0"/>
              </a:spcAft>
              <a:buNone/>
            </a:pPr>
            <a:r>
              <a:t/>
            </a:r>
            <a:endParaRPr b="1" sz="1900">
              <a:highlight>
                <a:srgbClr val="D9EAD3"/>
              </a:highlight>
              <a:latin typeface="Merriweather"/>
              <a:ea typeface="Merriweather"/>
              <a:cs typeface="Merriweather"/>
              <a:sym typeface="Merriweather"/>
            </a:endParaRPr>
          </a:p>
          <a:p>
            <a:pPr indent="0" lvl="0" marL="0" rtl="0" algn="l">
              <a:lnSpc>
                <a:spcPct val="115000"/>
              </a:lnSpc>
              <a:spcBef>
                <a:spcPts val="1200"/>
              </a:spcBef>
              <a:spcAft>
                <a:spcPts val="0"/>
              </a:spcAft>
              <a:buNone/>
            </a:pPr>
            <a:r>
              <a:rPr b="1" lang="en" sz="1900">
                <a:highlight>
                  <a:srgbClr val="D9EAD3"/>
                </a:highlight>
                <a:latin typeface="Merriweather"/>
                <a:ea typeface="Merriweather"/>
                <a:cs typeface="Merriweather"/>
                <a:sym typeface="Merriweather"/>
              </a:rPr>
              <a:t>Proteolytic:</a:t>
            </a:r>
            <a:endParaRPr b="1" sz="1900">
              <a:highlight>
                <a:srgbClr val="D9EAD3"/>
              </a:highlight>
              <a:latin typeface="Merriweather"/>
              <a:ea typeface="Merriweather"/>
              <a:cs typeface="Merriweather"/>
              <a:sym typeface="Merriweather"/>
            </a:endParaRPr>
          </a:p>
          <a:p>
            <a:pPr indent="-349250" lvl="0" marL="457200" rtl="0" algn="l">
              <a:lnSpc>
                <a:spcPct val="115000"/>
              </a:lnSpc>
              <a:spcBef>
                <a:spcPts val="1200"/>
              </a:spcBef>
              <a:spcAft>
                <a:spcPts val="0"/>
              </a:spcAft>
              <a:buClr>
                <a:srgbClr val="D9EAD3"/>
              </a:buClr>
              <a:buSzPts val="1900"/>
              <a:buFont typeface="Merriweather"/>
              <a:buChar char="★"/>
            </a:pPr>
            <a:r>
              <a:rPr b="1" lang="en" sz="1900">
                <a:solidFill>
                  <a:srgbClr val="000000"/>
                </a:solidFill>
                <a:latin typeface="Merriweather"/>
                <a:ea typeface="Merriweather"/>
                <a:cs typeface="Merriweather"/>
                <a:sym typeface="Merriweather"/>
              </a:rPr>
              <a:t>For protein</a:t>
            </a:r>
            <a:r>
              <a:rPr b="1" lang="en" sz="1900">
                <a:latin typeface="Merriweather"/>
                <a:ea typeface="Merriweather"/>
                <a:cs typeface="Merriweather"/>
                <a:sym typeface="Merriweather"/>
              </a:rPr>
              <a:t>: </a:t>
            </a:r>
            <a:r>
              <a:rPr lang="en" sz="1900">
                <a:latin typeface="Merriweather"/>
                <a:ea typeface="Merriweather"/>
                <a:cs typeface="Merriweather"/>
                <a:sym typeface="Merriweather"/>
              </a:rPr>
              <a:t>Trypsin, Chymotrypsin, Carboxy</a:t>
            </a:r>
            <a:r>
              <a:rPr lang="en" sz="1900">
                <a:solidFill>
                  <a:srgbClr val="8E7CC3"/>
                </a:solidFill>
                <a:latin typeface="Merriweather"/>
                <a:ea typeface="Merriweather"/>
                <a:cs typeface="Merriweather"/>
                <a:sym typeface="Merriweather"/>
              </a:rPr>
              <a:t>poly</a:t>
            </a:r>
            <a:r>
              <a:rPr lang="en" sz="1900">
                <a:latin typeface="Merriweather"/>
                <a:ea typeface="Merriweather"/>
                <a:cs typeface="Merriweather"/>
                <a:sym typeface="Merriweather"/>
              </a:rPr>
              <a:t>peptidase</a:t>
            </a:r>
            <a:endParaRPr baseline="30000" sz="1900">
              <a:latin typeface="Merriweather"/>
              <a:ea typeface="Merriweather"/>
              <a:cs typeface="Merriweather"/>
              <a:sym typeface="Merriweather"/>
            </a:endParaRPr>
          </a:p>
          <a:p>
            <a:pPr indent="0" lvl="0" marL="0" rtl="0" algn="l">
              <a:lnSpc>
                <a:spcPct val="115000"/>
              </a:lnSpc>
              <a:spcBef>
                <a:spcPts val="1200"/>
              </a:spcBef>
              <a:spcAft>
                <a:spcPts val="0"/>
              </a:spcAft>
              <a:buNone/>
            </a:pPr>
            <a:r>
              <a:t/>
            </a:r>
            <a:endParaRPr sz="1900">
              <a:solidFill>
                <a:srgbClr val="8E7CC3"/>
              </a:solidFill>
              <a:latin typeface="Merriweather"/>
              <a:ea typeface="Merriweather"/>
              <a:cs typeface="Merriweather"/>
              <a:sym typeface="Merriweather"/>
            </a:endParaRPr>
          </a:p>
          <a:p>
            <a:pPr indent="0" lvl="0" marL="0" rtl="0" algn="l">
              <a:lnSpc>
                <a:spcPct val="115000"/>
              </a:lnSpc>
              <a:spcBef>
                <a:spcPts val="1200"/>
              </a:spcBef>
              <a:spcAft>
                <a:spcPts val="1200"/>
              </a:spcAft>
              <a:buNone/>
            </a:pPr>
            <a:r>
              <a:t/>
            </a:r>
            <a:endParaRPr sz="1900">
              <a:latin typeface="Merriweather"/>
              <a:ea typeface="Merriweather"/>
              <a:cs typeface="Merriweather"/>
              <a:sym typeface="Merriweather"/>
            </a:endParaRPr>
          </a:p>
        </p:txBody>
      </p:sp>
      <p:cxnSp>
        <p:nvCxnSpPr>
          <p:cNvPr id="568" name="Google Shape;568;p27"/>
          <p:cNvCxnSpPr>
            <a:stCxn id="541" idx="2"/>
            <a:endCxn id="567" idx="0"/>
          </p:cNvCxnSpPr>
          <p:nvPr/>
        </p:nvCxnSpPr>
        <p:spPr>
          <a:xfrm rot="5400000">
            <a:off x="2507000" y="17037069"/>
            <a:ext cx="215400" cy="1092600"/>
          </a:xfrm>
          <a:prstGeom prst="bentConnector3">
            <a:avLst>
              <a:gd fmla="val 49990" name="adj1"/>
            </a:avLst>
          </a:prstGeom>
          <a:noFill/>
          <a:ln cap="flat" cmpd="sng" w="38100">
            <a:solidFill>
              <a:srgbClr val="B6D7A8"/>
            </a:solidFill>
            <a:prstDash val="solid"/>
            <a:round/>
            <a:headEnd len="med" w="med" type="none"/>
            <a:tailEnd len="med" w="med" type="none"/>
          </a:ln>
        </p:spPr>
      </p:cxnSp>
      <p:cxnSp>
        <p:nvCxnSpPr>
          <p:cNvPr id="569" name="Google Shape;569;p27"/>
          <p:cNvCxnSpPr>
            <a:stCxn id="541" idx="2"/>
            <a:endCxn id="566" idx="0"/>
          </p:cNvCxnSpPr>
          <p:nvPr/>
        </p:nvCxnSpPr>
        <p:spPr>
          <a:xfrm flipH="1" rot="-5400000">
            <a:off x="4876850" y="15759819"/>
            <a:ext cx="215400" cy="3647100"/>
          </a:xfrm>
          <a:prstGeom prst="bentConnector3">
            <a:avLst>
              <a:gd fmla="val 49990" name="adj1"/>
            </a:avLst>
          </a:prstGeom>
          <a:noFill/>
          <a:ln cap="flat" cmpd="sng" w="38100">
            <a:solidFill>
              <a:srgbClr val="B6D7A8"/>
            </a:solidFill>
            <a:prstDash val="dashDot"/>
            <a:round/>
            <a:headEnd len="med" w="med" type="none"/>
            <a:tailEnd len="med" w="med" type="none"/>
          </a:ln>
        </p:spPr>
      </p:cxnSp>
      <p:cxnSp>
        <p:nvCxnSpPr>
          <p:cNvPr id="570" name="Google Shape;570;p27"/>
          <p:cNvCxnSpPr>
            <a:stCxn id="541" idx="2"/>
            <a:endCxn id="565" idx="0"/>
          </p:cNvCxnSpPr>
          <p:nvPr/>
        </p:nvCxnSpPr>
        <p:spPr>
          <a:xfrm flipH="1" rot="-5400000">
            <a:off x="7219400" y="13417269"/>
            <a:ext cx="215400" cy="8332200"/>
          </a:xfrm>
          <a:prstGeom prst="bentConnector3">
            <a:avLst>
              <a:gd fmla="val 50010" name="adj1"/>
            </a:avLst>
          </a:prstGeom>
          <a:noFill/>
          <a:ln cap="flat" cmpd="sng" w="38100">
            <a:solidFill>
              <a:srgbClr val="B6D7A8"/>
            </a:solidFill>
            <a:prstDash val="solid"/>
            <a:round/>
            <a:headEnd len="med" w="med" type="none"/>
            <a:tailEnd len="med" w="med" type="none"/>
          </a:ln>
        </p:spPr>
      </p:cxnSp>
      <p:sp>
        <p:nvSpPr>
          <p:cNvPr id="571" name="Google Shape;571;p27"/>
          <p:cNvSpPr txBox="1"/>
          <p:nvPr/>
        </p:nvSpPr>
        <p:spPr>
          <a:xfrm>
            <a:off x="813450" y="348300"/>
            <a:ext cx="9785400" cy="67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400">
                <a:solidFill>
                  <a:srgbClr val="FFFFFF"/>
                </a:solidFill>
                <a:latin typeface="Oswald"/>
                <a:ea typeface="Oswald"/>
                <a:cs typeface="Oswald"/>
                <a:sym typeface="Oswald"/>
              </a:rPr>
              <a:t>PHYSIOLOGY OF THE PANCREAS </a:t>
            </a:r>
            <a:endParaRPr sz="3400">
              <a:solidFill>
                <a:srgbClr val="FFFFFF"/>
              </a:solidFill>
              <a:latin typeface="Oswald"/>
              <a:ea typeface="Oswald"/>
              <a:cs typeface="Oswald"/>
              <a:sym typeface="Oswald"/>
            </a:endParaRPr>
          </a:p>
        </p:txBody>
      </p:sp>
      <p:sp>
        <p:nvSpPr>
          <p:cNvPr id="572" name="Google Shape;572;p27"/>
          <p:cNvSpPr txBox="1"/>
          <p:nvPr/>
        </p:nvSpPr>
        <p:spPr>
          <a:xfrm>
            <a:off x="9181600" y="8986350"/>
            <a:ext cx="3647100" cy="9681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200">
                <a:latin typeface="Merriweather"/>
                <a:ea typeface="Merriweather"/>
                <a:cs typeface="Merriweather"/>
                <a:sym typeface="Merriweather"/>
              </a:rPr>
              <a:t>Figure 4-2</a:t>
            </a:r>
            <a:endParaRPr b="1" sz="2200">
              <a:latin typeface="Merriweather"/>
              <a:ea typeface="Merriweather"/>
              <a:cs typeface="Merriweather"/>
              <a:sym typeface="Merriweather"/>
            </a:endParaRPr>
          </a:p>
        </p:txBody>
      </p:sp>
      <p:sp>
        <p:nvSpPr>
          <p:cNvPr id="573" name="Google Shape;573;p27"/>
          <p:cNvSpPr txBox="1"/>
          <p:nvPr/>
        </p:nvSpPr>
        <p:spPr>
          <a:xfrm>
            <a:off x="11409325" y="409425"/>
            <a:ext cx="3652800" cy="9150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Four </a:t>
            </a:r>
            <a:endParaRPr sz="3500">
              <a:latin typeface="Oswald"/>
              <a:ea typeface="Oswald"/>
              <a:cs typeface="Oswald"/>
              <a:sym typeface="Oswald"/>
            </a:endParaRPr>
          </a:p>
        </p:txBody>
      </p:sp>
      <p:sp>
        <p:nvSpPr>
          <p:cNvPr id="574" name="Google Shape;574;p27"/>
          <p:cNvSpPr txBox="1"/>
          <p:nvPr/>
        </p:nvSpPr>
        <p:spPr>
          <a:xfrm>
            <a:off x="0" y="348300"/>
            <a:ext cx="961200" cy="8325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14</a:t>
            </a:r>
            <a:endParaRPr sz="3900">
              <a:solidFill>
                <a:srgbClr val="FFFFFF"/>
              </a:solidFill>
              <a:latin typeface="Oswald"/>
              <a:ea typeface="Oswald"/>
              <a:cs typeface="Oswald"/>
              <a:sym typeface="Oswa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8" name="Shape 578"/>
        <p:cNvGrpSpPr/>
        <p:nvPr/>
      </p:nvGrpSpPr>
      <p:grpSpPr>
        <a:xfrm>
          <a:off x="0" y="0"/>
          <a:ext cx="0" cy="0"/>
          <a:chOff x="0" y="0"/>
          <a:chExt cx="0" cy="0"/>
        </a:xfrm>
      </p:grpSpPr>
      <p:sp>
        <p:nvSpPr>
          <p:cNvPr id="579" name="Google Shape;579;p28"/>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580" name="Google Shape;580;p28"/>
          <p:cNvSpPr/>
          <p:nvPr/>
        </p:nvSpPr>
        <p:spPr>
          <a:xfrm>
            <a:off x="583046" y="370511"/>
            <a:ext cx="2304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581" name="Google Shape;581;p28"/>
          <p:cNvSpPr/>
          <p:nvPr/>
        </p:nvSpPr>
        <p:spPr>
          <a:xfrm>
            <a:off x="459688" y="4767545"/>
            <a:ext cx="13005300" cy="2113200"/>
          </a:xfrm>
          <a:prstGeom prst="rect">
            <a:avLst/>
          </a:prstGeom>
          <a:noFill/>
          <a:ln cap="flat" cmpd="sng" w="285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8"/>
          <p:cNvSpPr/>
          <p:nvPr/>
        </p:nvSpPr>
        <p:spPr>
          <a:xfrm>
            <a:off x="280450" y="2318750"/>
            <a:ext cx="4302600" cy="1206600"/>
          </a:xfrm>
          <a:prstGeom prst="roundRect">
            <a:avLst>
              <a:gd fmla="val 16667" name="adj"/>
            </a:avLst>
          </a:prstGeom>
          <a:solidFill>
            <a:srgbClr val="D9EAD3"/>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200">
                <a:solidFill>
                  <a:srgbClr val="274E13"/>
                </a:solidFill>
                <a:latin typeface="Merriweather"/>
                <a:ea typeface="Merriweather"/>
                <a:cs typeface="Merriweather"/>
                <a:sym typeface="Merriweather"/>
              </a:rPr>
              <a:t> </a:t>
            </a:r>
            <a:r>
              <a:rPr b="1" lang="en" sz="2200">
                <a:solidFill>
                  <a:srgbClr val="274E13"/>
                </a:solidFill>
                <a:latin typeface="Merriweather"/>
                <a:ea typeface="Merriweather"/>
                <a:cs typeface="Merriweather"/>
                <a:sym typeface="Merriweather"/>
              </a:rPr>
              <a:t>Trypsin</a:t>
            </a:r>
            <a:endParaRPr sz="2200">
              <a:solidFill>
                <a:srgbClr val="274E13"/>
              </a:solidFill>
              <a:latin typeface="Merriweather"/>
              <a:ea typeface="Merriweather"/>
              <a:cs typeface="Merriweather"/>
              <a:sym typeface="Merriweather"/>
            </a:endParaRPr>
          </a:p>
          <a:p>
            <a:pPr indent="0" lvl="0" marL="0" rtl="0" algn="ctr">
              <a:lnSpc>
                <a:spcPct val="115000"/>
              </a:lnSpc>
              <a:spcBef>
                <a:spcPts val="0"/>
              </a:spcBef>
              <a:spcAft>
                <a:spcPts val="0"/>
              </a:spcAft>
              <a:buNone/>
            </a:pPr>
            <a:r>
              <a:rPr lang="en" sz="2200">
                <a:solidFill>
                  <a:srgbClr val="274E13"/>
                </a:solidFill>
                <a:latin typeface="Merriweather"/>
                <a:ea typeface="Merriweather"/>
                <a:cs typeface="Merriweather"/>
                <a:sym typeface="Merriweather"/>
              </a:rPr>
              <a:t>(active form of </a:t>
            </a:r>
            <a:r>
              <a:rPr b="1" lang="en" sz="2200">
                <a:solidFill>
                  <a:srgbClr val="274E13"/>
                </a:solidFill>
                <a:latin typeface="Merriweather"/>
                <a:ea typeface="Merriweather"/>
                <a:cs typeface="Merriweather"/>
                <a:sym typeface="Merriweather"/>
              </a:rPr>
              <a:t>Trypsinogen)</a:t>
            </a:r>
            <a:endParaRPr b="1" sz="2200">
              <a:solidFill>
                <a:srgbClr val="274E13"/>
              </a:solidFill>
              <a:latin typeface="Merriweather"/>
              <a:ea typeface="Merriweather"/>
              <a:cs typeface="Merriweather"/>
              <a:sym typeface="Merriweather"/>
            </a:endParaRPr>
          </a:p>
        </p:txBody>
      </p:sp>
      <p:sp>
        <p:nvSpPr>
          <p:cNvPr id="583" name="Google Shape;583;p28"/>
          <p:cNvSpPr/>
          <p:nvPr/>
        </p:nvSpPr>
        <p:spPr>
          <a:xfrm>
            <a:off x="4756675" y="2318750"/>
            <a:ext cx="4066800" cy="1206600"/>
          </a:xfrm>
          <a:prstGeom prst="roundRect">
            <a:avLst>
              <a:gd fmla="val 16667" name="adj"/>
            </a:avLst>
          </a:prstGeom>
          <a:solidFill>
            <a:srgbClr val="B6D7A8"/>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200">
                <a:solidFill>
                  <a:srgbClr val="38761D"/>
                </a:solidFill>
                <a:latin typeface="Merriweather"/>
                <a:ea typeface="Merriweather"/>
                <a:cs typeface="Merriweather"/>
                <a:sym typeface="Merriweather"/>
              </a:rPr>
              <a:t>Chymotrypsin</a:t>
            </a:r>
            <a:endParaRPr sz="2200">
              <a:solidFill>
                <a:srgbClr val="38761D"/>
              </a:solidFill>
              <a:latin typeface="Merriweather"/>
              <a:ea typeface="Merriweather"/>
              <a:cs typeface="Merriweather"/>
              <a:sym typeface="Merriweather"/>
            </a:endParaRPr>
          </a:p>
          <a:p>
            <a:pPr indent="0" lvl="0" marL="0" rtl="0" algn="ctr">
              <a:lnSpc>
                <a:spcPct val="115000"/>
              </a:lnSpc>
              <a:spcBef>
                <a:spcPts val="0"/>
              </a:spcBef>
              <a:spcAft>
                <a:spcPts val="0"/>
              </a:spcAft>
              <a:buNone/>
            </a:pPr>
            <a:r>
              <a:rPr lang="en" sz="2200">
                <a:solidFill>
                  <a:srgbClr val="38761D"/>
                </a:solidFill>
                <a:latin typeface="Merriweather"/>
                <a:ea typeface="Merriweather"/>
                <a:cs typeface="Merriweather"/>
                <a:sym typeface="Merriweather"/>
              </a:rPr>
              <a:t>(active form of </a:t>
            </a:r>
            <a:r>
              <a:rPr b="1" lang="en" sz="2200">
                <a:solidFill>
                  <a:srgbClr val="38761D"/>
                </a:solidFill>
                <a:latin typeface="Merriweather"/>
                <a:ea typeface="Merriweather"/>
                <a:cs typeface="Merriweather"/>
                <a:sym typeface="Merriweather"/>
              </a:rPr>
              <a:t>Chymotrypsinogen)</a:t>
            </a:r>
            <a:endParaRPr b="1" sz="2200">
              <a:solidFill>
                <a:srgbClr val="38761D"/>
              </a:solidFill>
              <a:latin typeface="Merriweather"/>
              <a:ea typeface="Merriweather"/>
              <a:cs typeface="Merriweather"/>
              <a:sym typeface="Merriweather"/>
            </a:endParaRPr>
          </a:p>
        </p:txBody>
      </p:sp>
      <p:sp>
        <p:nvSpPr>
          <p:cNvPr id="584" name="Google Shape;584;p28"/>
          <p:cNvSpPr/>
          <p:nvPr/>
        </p:nvSpPr>
        <p:spPr>
          <a:xfrm>
            <a:off x="9246075" y="2318750"/>
            <a:ext cx="4509300" cy="1206600"/>
          </a:xfrm>
          <a:prstGeom prst="roundRect">
            <a:avLst>
              <a:gd fmla="val 16667" name="adj"/>
            </a:avLst>
          </a:prstGeom>
          <a:solidFill>
            <a:srgbClr val="93C47D"/>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200">
                <a:solidFill>
                  <a:srgbClr val="FFFFFF"/>
                </a:solidFill>
                <a:latin typeface="Merriweather"/>
                <a:ea typeface="Merriweather"/>
                <a:cs typeface="Merriweather"/>
                <a:sym typeface="Merriweather"/>
              </a:rPr>
              <a:t>Carboxypolypeptidase</a:t>
            </a:r>
            <a:endParaRPr b="1" sz="2200">
              <a:solidFill>
                <a:srgbClr val="FFFFFF"/>
              </a:solidFill>
              <a:latin typeface="Merriweather"/>
              <a:ea typeface="Merriweather"/>
              <a:cs typeface="Merriweather"/>
              <a:sym typeface="Merriweather"/>
            </a:endParaRPr>
          </a:p>
          <a:p>
            <a:pPr indent="0" lvl="0" marL="0" rtl="0" algn="ctr">
              <a:lnSpc>
                <a:spcPct val="115000"/>
              </a:lnSpc>
              <a:spcBef>
                <a:spcPts val="0"/>
              </a:spcBef>
              <a:spcAft>
                <a:spcPts val="0"/>
              </a:spcAft>
              <a:buNone/>
            </a:pPr>
            <a:r>
              <a:rPr lang="en" sz="2200">
                <a:solidFill>
                  <a:srgbClr val="FFFFFF"/>
                </a:solidFill>
                <a:latin typeface="Merriweather"/>
                <a:ea typeface="Merriweather"/>
                <a:cs typeface="Merriweather"/>
                <a:sym typeface="Merriweather"/>
              </a:rPr>
              <a:t>(active form of </a:t>
            </a:r>
            <a:r>
              <a:rPr b="1" lang="en" sz="2200">
                <a:solidFill>
                  <a:srgbClr val="FFFFFF"/>
                </a:solidFill>
                <a:latin typeface="Merriweather"/>
                <a:ea typeface="Merriweather"/>
                <a:cs typeface="Merriweather"/>
                <a:sym typeface="Merriweather"/>
              </a:rPr>
              <a:t>Procarboxypolypeptidase)</a:t>
            </a:r>
            <a:endParaRPr b="1" sz="2200">
              <a:solidFill>
                <a:srgbClr val="FFFFFF"/>
              </a:solidFill>
              <a:latin typeface="Merriweather"/>
              <a:ea typeface="Merriweather"/>
              <a:cs typeface="Merriweather"/>
              <a:sym typeface="Merriweather"/>
            </a:endParaRPr>
          </a:p>
        </p:txBody>
      </p:sp>
      <p:sp>
        <p:nvSpPr>
          <p:cNvPr id="585" name="Google Shape;585;p28"/>
          <p:cNvSpPr/>
          <p:nvPr/>
        </p:nvSpPr>
        <p:spPr>
          <a:xfrm>
            <a:off x="280450" y="3806900"/>
            <a:ext cx="13270800" cy="6996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1200"/>
              </a:spcBef>
              <a:spcAft>
                <a:spcPts val="0"/>
              </a:spcAft>
              <a:buNone/>
            </a:pPr>
            <a:r>
              <a:t/>
            </a:r>
            <a:endParaRPr sz="2400">
              <a:solidFill>
                <a:srgbClr val="000000"/>
              </a:solidFill>
              <a:latin typeface="Merriweather"/>
              <a:ea typeface="Merriweather"/>
              <a:cs typeface="Merriweather"/>
              <a:sym typeface="Merriweather"/>
            </a:endParaRPr>
          </a:p>
          <a:p>
            <a:pPr indent="0" lvl="0" marL="0" rtl="0" algn="l">
              <a:lnSpc>
                <a:spcPct val="115000"/>
              </a:lnSpc>
              <a:spcBef>
                <a:spcPts val="1200"/>
              </a:spcBef>
              <a:spcAft>
                <a:spcPts val="1200"/>
              </a:spcAft>
              <a:buNone/>
            </a:pPr>
            <a:r>
              <a:rPr lang="en" sz="2400">
                <a:solidFill>
                  <a:srgbClr val="000000"/>
                </a:solidFill>
                <a:latin typeface="Merriweather"/>
                <a:ea typeface="Merriweather"/>
                <a:cs typeface="Merriweather"/>
                <a:sym typeface="Merriweather"/>
              </a:rPr>
              <a:t>These enzymes become activated only after they are secreted into the </a:t>
            </a:r>
            <a:r>
              <a:rPr lang="en" sz="2400">
                <a:solidFill>
                  <a:srgbClr val="000000"/>
                </a:solidFill>
                <a:highlight>
                  <a:srgbClr val="D9EAD3"/>
                </a:highlight>
                <a:latin typeface="Merriweather"/>
                <a:ea typeface="Merriweather"/>
                <a:cs typeface="Merriweather"/>
                <a:sym typeface="Merriweather"/>
              </a:rPr>
              <a:t>Intestinal Tract</a:t>
            </a:r>
            <a:r>
              <a:rPr lang="en" sz="2400">
                <a:solidFill>
                  <a:srgbClr val="000000"/>
                </a:solidFill>
                <a:latin typeface="Merriweather"/>
                <a:ea typeface="Merriweather"/>
                <a:cs typeface="Merriweather"/>
                <a:sym typeface="Merriweather"/>
              </a:rPr>
              <a:t>.</a:t>
            </a:r>
            <a:endParaRPr sz="2400"/>
          </a:p>
        </p:txBody>
      </p:sp>
      <p:sp>
        <p:nvSpPr>
          <p:cNvPr id="586" name="Google Shape;586;p28"/>
          <p:cNvSpPr txBox="1"/>
          <p:nvPr/>
        </p:nvSpPr>
        <p:spPr>
          <a:xfrm>
            <a:off x="811250" y="1242524"/>
            <a:ext cx="13005300" cy="1039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4200">
                <a:solidFill>
                  <a:srgbClr val="000000"/>
                </a:solidFill>
                <a:highlight>
                  <a:srgbClr val="D9EAD3"/>
                </a:highlight>
                <a:latin typeface="Oswald"/>
                <a:ea typeface="Oswald"/>
                <a:cs typeface="Oswald"/>
                <a:sym typeface="Oswald"/>
              </a:rPr>
              <a:t>Pancreatic </a:t>
            </a:r>
            <a:r>
              <a:rPr lang="en" sz="4200">
                <a:highlight>
                  <a:srgbClr val="D9EAD3"/>
                </a:highlight>
                <a:latin typeface="Oswald"/>
                <a:ea typeface="Oswald"/>
                <a:cs typeface="Oswald"/>
                <a:sym typeface="Oswald"/>
              </a:rPr>
              <a:t>E</a:t>
            </a:r>
            <a:r>
              <a:rPr lang="en" sz="4200">
                <a:solidFill>
                  <a:srgbClr val="000000"/>
                </a:solidFill>
                <a:highlight>
                  <a:srgbClr val="D9EAD3"/>
                </a:highlight>
                <a:latin typeface="Oswald"/>
                <a:ea typeface="Oswald"/>
                <a:cs typeface="Oswald"/>
                <a:sym typeface="Oswald"/>
              </a:rPr>
              <a:t>nzymes</a:t>
            </a:r>
            <a:r>
              <a:rPr lang="en" sz="4200">
                <a:solidFill>
                  <a:srgbClr val="000000"/>
                </a:solidFill>
                <a:latin typeface="Oswald"/>
                <a:ea typeface="Oswald"/>
                <a:cs typeface="Oswald"/>
                <a:sym typeface="Oswald"/>
              </a:rPr>
              <a:t> for </a:t>
            </a:r>
            <a:r>
              <a:rPr lang="en" sz="4200">
                <a:latin typeface="Oswald"/>
                <a:ea typeface="Oswald"/>
                <a:cs typeface="Oswald"/>
                <a:sym typeface="Oswald"/>
              </a:rPr>
              <a:t>D</a:t>
            </a:r>
            <a:r>
              <a:rPr lang="en" sz="4200">
                <a:solidFill>
                  <a:srgbClr val="000000"/>
                </a:solidFill>
                <a:latin typeface="Oswald"/>
                <a:ea typeface="Oswald"/>
                <a:cs typeface="Oswald"/>
                <a:sym typeface="Oswald"/>
              </a:rPr>
              <a:t>igesting </a:t>
            </a:r>
            <a:r>
              <a:rPr lang="en" sz="4200">
                <a:latin typeface="Oswald"/>
                <a:ea typeface="Oswald"/>
                <a:cs typeface="Oswald"/>
                <a:sym typeface="Oswald"/>
              </a:rPr>
              <a:t>P</a:t>
            </a:r>
            <a:r>
              <a:rPr lang="en" sz="4200">
                <a:solidFill>
                  <a:srgbClr val="000000"/>
                </a:solidFill>
                <a:latin typeface="Oswald"/>
                <a:ea typeface="Oswald"/>
                <a:cs typeface="Oswald"/>
                <a:sym typeface="Oswald"/>
              </a:rPr>
              <a:t>roteins </a:t>
            </a:r>
            <a:r>
              <a:rPr lang="en" sz="4200">
                <a:latin typeface="Oswald"/>
                <a:ea typeface="Oswald"/>
                <a:cs typeface="Oswald"/>
                <a:sym typeface="Oswald"/>
              </a:rPr>
              <a:t>A</a:t>
            </a:r>
            <a:r>
              <a:rPr lang="en" sz="4200">
                <a:solidFill>
                  <a:srgbClr val="000000"/>
                </a:solidFill>
                <a:latin typeface="Oswald"/>
                <a:ea typeface="Oswald"/>
                <a:cs typeface="Oswald"/>
                <a:sym typeface="Oswald"/>
              </a:rPr>
              <a:t>re: </a:t>
            </a:r>
            <a:endParaRPr sz="4200">
              <a:latin typeface="Oswald"/>
              <a:ea typeface="Oswald"/>
              <a:cs typeface="Oswald"/>
              <a:sym typeface="Oswald"/>
            </a:endParaRPr>
          </a:p>
        </p:txBody>
      </p:sp>
      <p:sp>
        <p:nvSpPr>
          <p:cNvPr id="587" name="Google Shape;587;p28"/>
          <p:cNvSpPr/>
          <p:nvPr/>
        </p:nvSpPr>
        <p:spPr>
          <a:xfrm>
            <a:off x="739688" y="5013563"/>
            <a:ext cx="526200" cy="564600"/>
          </a:xfrm>
          <a:prstGeom prst="donut">
            <a:avLst>
              <a:gd fmla="val 29997" name="adj"/>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8"/>
          <p:cNvSpPr txBox="1"/>
          <p:nvPr/>
        </p:nvSpPr>
        <p:spPr>
          <a:xfrm>
            <a:off x="1436138" y="4767545"/>
            <a:ext cx="11704500" cy="138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rgbClr val="000000"/>
              </a:buClr>
              <a:buSzPts val="1100"/>
              <a:buFont typeface="Arial"/>
              <a:buNone/>
            </a:pPr>
            <a:r>
              <a:rPr lang="en" sz="2200">
                <a:solidFill>
                  <a:srgbClr val="FF0000"/>
                </a:solidFill>
                <a:latin typeface="Merriweather"/>
                <a:ea typeface="Merriweather"/>
                <a:cs typeface="Merriweather"/>
                <a:sym typeface="Merriweather"/>
              </a:rPr>
              <a:t>Enteropeptidase (</a:t>
            </a:r>
            <a:r>
              <a:rPr b="1" lang="en" sz="2200">
                <a:solidFill>
                  <a:srgbClr val="FF0000"/>
                </a:solidFill>
                <a:latin typeface="Merriweather"/>
                <a:ea typeface="Merriweather"/>
                <a:cs typeface="Merriweather"/>
                <a:sym typeface="Merriweather"/>
              </a:rPr>
              <a:t>enterokinase</a:t>
            </a:r>
            <a:r>
              <a:rPr lang="en" sz="2200">
                <a:solidFill>
                  <a:srgbClr val="FF0000"/>
                </a:solidFill>
                <a:latin typeface="Merriweather"/>
                <a:ea typeface="Merriweather"/>
                <a:cs typeface="Merriweather"/>
                <a:sym typeface="Merriweather"/>
              </a:rPr>
              <a:t>),</a:t>
            </a:r>
            <a:r>
              <a:rPr lang="en" sz="2200">
                <a:solidFill>
                  <a:srgbClr val="000000"/>
                </a:solidFill>
                <a:latin typeface="Merriweather"/>
                <a:ea typeface="Merriweather"/>
                <a:cs typeface="Merriweather"/>
                <a:sym typeface="Merriweather"/>
              </a:rPr>
              <a:t> an enzyme secreted by the intestinal mucosa when chyme comes in contact with the mucosa.</a:t>
            </a:r>
            <a:endParaRPr sz="2200"/>
          </a:p>
        </p:txBody>
      </p:sp>
      <p:sp>
        <p:nvSpPr>
          <p:cNvPr id="589" name="Google Shape;589;p28"/>
          <p:cNvSpPr txBox="1"/>
          <p:nvPr/>
        </p:nvSpPr>
        <p:spPr>
          <a:xfrm>
            <a:off x="1430388" y="5780670"/>
            <a:ext cx="11754600" cy="841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rgbClr val="000000"/>
              </a:buClr>
              <a:buSzPts val="1100"/>
              <a:buFont typeface="Arial"/>
              <a:buNone/>
            </a:pPr>
            <a:r>
              <a:rPr lang="en" sz="2200">
                <a:solidFill>
                  <a:srgbClr val="000000"/>
                </a:solidFill>
                <a:latin typeface="Merriweather"/>
                <a:ea typeface="Merriweather"/>
                <a:cs typeface="Merriweather"/>
                <a:sym typeface="Merriweather"/>
              </a:rPr>
              <a:t>Trypsinogen can be autocatalytically activated by trypsin formed from previously secreted trypsinogen.</a:t>
            </a:r>
            <a:endParaRPr sz="2200"/>
          </a:p>
        </p:txBody>
      </p:sp>
      <p:sp>
        <p:nvSpPr>
          <p:cNvPr id="590" name="Google Shape;590;p28"/>
          <p:cNvSpPr/>
          <p:nvPr/>
        </p:nvSpPr>
        <p:spPr>
          <a:xfrm>
            <a:off x="329963" y="4319720"/>
            <a:ext cx="5589600" cy="6408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highlight>
                  <a:srgbClr val="D9EAD3"/>
                </a:highlight>
                <a:latin typeface="Merriweather"/>
                <a:ea typeface="Merriweather"/>
                <a:cs typeface="Merriweather"/>
                <a:sym typeface="Merriweather"/>
              </a:rPr>
              <a:t>Trypsinogen is activated by:</a:t>
            </a:r>
            <a:endParaRPr sz="2400">
              <a:highlight>
                <a:srgbClr val="D9EAD3"/>
              </a:highlight>
              <a:latin typeface="Merriweather"/>
              <a:ea typeface="Merriweather"/>
              <a:cs typeface="Merriweather"/>
              <a:sym typeface="Merriweather"/>
            </a:endParaRPr>
          </a:p>
        </p:txBody>
      </p:sp>
      <p:sp>
        <p:nvSpPr>
          <p:cNvPr id="591" name="Google Shape;591;p28"/>
          <p:cNvSpPr/>
          <p:nvPr/>
        </p:nvSpPr>
        <p:spPr>
          <a:xfrm>
            <a:off x="446913" y="7434720"/>
            <a:ext cx="13005300" cy="1039500"/>
          </a:xfrm>
          <a:prstGeom prst="rect">
            <a:avLst/>
          </a:prstGeom>
          <a:noFill/>
          <a:ln cap="flat" cmpd="sng" w="285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8"/>
          <p:cNvSpPr txBox="1"/>
          <p:nvPr/>
        </p:nvSpPr>
        <p:spPr>
          <a:xfrm>
            <a:off x="501537" y="7580695"/>
            <a:ext cx="12589500" cy="1039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sz="2200">
                <a:solidFill>
                  <a:srgbClr val="000000"/>
                </a:solidFill>
                <a:latin typeface="Merriweather"/>
                <a:ea typeface="Merriweather"/>
                <a:cs typeface="Merriweather"/>
                <a:sym typeface="Merriweather"/>
              </a:rPr>
              <a:t>They are activated by trypsin to form chymotrypsin and carboxypolypeptidase.</a:t>
            </a:r>
            <a:endParaRPr sz="2200">
              <a:latin typeface="Merriweather"/>
              <a:ea typeface="Merriweather"/>
              <a:cs typeface="Merriweather"/>
              <a:sym typeface="Merriweather"/>
            </a:endParaRPr>
          </a:p>
        </p:txBody>
      </p:sp>
      <p:sp>
        <p:nvSpPr>
          <p:cNvPr id="593" name="Google Shape;593;p28"/>
          <p:cNvSpPr/>
          <p:nvPr/>
        </p:nvSpPr>
        <p:spPr>
          <a:xfrm>
            <a:off x="280438" y="6998220"/>
            <a:ext cx="12248700" cy="8418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rPr lang="en" sz="2400">
                <a:highlight>
                  <a:srgbClr val="D9EAD3"/>
                </a:highlight>
                <a:latin typeface="Merriweather"/>
                <a:ea typeface="Merriweather"/>
                <a:cs typeface="Merriweather"/>
                <a:sym typeface="Merriweather"/>
              </a:rPr>
              <a:t>Chymotrypsinogen and Procarboxypolypeptidase: </a:t>
            </a:r>
            <a:endParaRPr sz="2400">
              <a:highlight>
                <a:srgbClr val="D9EAD3"/>
              </a:highlight>
              <a:latin typeface="Merriweather"/>
              <a:ea typeface="Merriweather"/>
              <a:cs typeface="Merriweather"/>
              <a:sym typeface="Merriweather"/>
            </a:endParaRPr>
          </a:p>
        </p:txBody>
      </p:sp>
      <p:sp>
        <p:nvSpPr>
          <p:cNvPr id="594" name="Google Shape;594;p28"/>
          <p:cNvSpPr/>
          <p:nvPr/>
        </p:nvSpPr>
        <p:spPr>
          <a:xfrm>
            <a:off x="344093" y="1425868"/>
            <a:ext cx="456600" cy="4179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674EA7"/>
              </a:solidFill>
            </a:endParaRPr>
          </a:p>
        </p:txBody>
      </p:sp>
      <p:sp>
        <p:nvSpPr>
          <p:cNvPr id="595" name="Google Shape;595;p28"/>
          <p:cNvSpPr/>
          <p:nvPr/>
        </p:nvSpPr>
        <p:spPr>
          <a:xfrm>
            <a:off x="739688" y="6065997"/>
            <a:ext cx="526200" cy="564600"/>
          </a:xfrm>
          <a:prstGeom prst="donut">
            <a:avLst>
              <a:gd fmla="val 29997" name="adj"/>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8"/>
          <p:cNvSpPr txBox="1"/>
          <p:nvPr/>
        </p:nvSpPr>
        <p:spPr>
          <a:xfrm>
            <a:off x="10728275" y="13006800"/>
            <a:ext cx="3455700" cy="18609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latin typeface="Merriweather"/>
                <a:ea typeface="Merriweather"/>
                <a:cs typeface="Merriweather"/>
                <a:sym typeface="Merriweather"/>
              </a:rPr>
              <a:t>Figure 4-3 </a:t>
            </a:r>
            <a:r>
              <a:rPr b="1" lang="en" sz="1800">
                <a:solidFill>
                  <a:srgbClr val="000000"/>
                </a:solidFill>
                <a:latin typeface="Merriweather"/>
                <a:ea typeface="Merriweather"/>
                <a:cs typeface="Merriweather"/>
                <a:sym typeface="Merriweather"/>
              </a:rPr>
              <a:t>Activation of digestive enzymes in small intestine </a:t>
            </a:r>
            <a:endParaRPr b="1" sz="2700">
              <a:latin typeface="Merriweather"/>
              <a:ea typeface="Merriweather"/>
              <a:cs typeface="Merriweather"/>
              <a:sym typeface="Merriweather"/>
            </a:endParaRPr>
          </a:p>
        </p:txBody>
      </p:sp>
      <p:sp>
        <p:nvSpPr>
          <p:cNvPr id="597" name="Google Shape;597;p28"/>
          <p:cNvSpPr/>
          <p:nvPr/>
        </p:nvSpPr>
        <p:spPr>
          <a:xfrm>
            <a:off x="420293" y="9028193"/>
            <a:ext cx="456600" cy="4179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674EA7"/>
              </a:solidFill>
            </a:endParaRPr>
          </a:p>
        </p:txBody>
      </p:sp>
      <p:sp>
        <p:nvSpPr>
          <p:cNvPr id="598" name="Google Shape;598;p28"/>
          <p:cNvSpPr txBox="1"/>
          <p:nvPr/>
        </p:nvSpPr>
        <p:spPr>
          <a:xfrm>
            <a:off x="895375" y="8877800"/>
            <a:ext cx="11704500" cy="796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lang="en" sz="4800">
                <a:solidFill>
                  <a:schemeClr val="dk1"/>
                </a:solidFill>
                <a:latin typeface="Oswald"/>
                <a:ea typeface="Oswald"/>
                <a:cs typeface="Oswald"/>
                <a:sym typeface="Oswald"/>
              </a:rPr>
              <a:t>Trypsin Inhibitor</a:t>
            </a:r>
            <a:endParaRPr/>
          </a:p>
        </p:txBody>
      </p:sp>
      <p:grpSp>
        <p:nvGrpSpPr>
          <p:cNvPr id="599" name="Google Shape;599;p28"/>
          <p:cNvGrpSpPr/>
          <p:nvPr/>
        </p:nvGrpSpPr>
        <p:grpSpPr>
          <a:xfrm>
            <a:off x="10728274" y="9578654"/>
            <a:ext cx="3017915" cy="3546421"/>
            <a:chOff x="8500725" y="9578413"/>
            <a:chExt cx="5244900" cy="5451000"/>
          </a:xfrm>
        </p:grpSpPr>
        <p:sp>
          <p:nvSpPr>
            <p:cNvPr id="600" name="Google Shape;600;p28"/>
            <p:cNvSpPr/>
            <p:nvPr/>
          </p:nvSpPr>
          <p:spPr>
            <a:xfrm>
              <a:off x="8500725" y="9578413"/>
              <a:ext cx="5244900" cy="5451000"/>
            </a:xfrm>
            <a:prstGeom prst="rect">
              <a:avLst/>
            </a:prstGeom>
            <a:no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1" name="Google Shape;601;p28"/>
            <p:cNvPicPr preferRelativeResize="0"/>
            <p:nvPr/>
          </p:nvPicPr>
          <p:blipFill rotWithShape="1">
            <a:blip r:embed="rId3">
              <a:alphaModFix/>
            </a:blip>
            <a:srcRect b="46279" l="38994" r="30741" t="0"/>
            <a:stretch/>
          </p:blipFill>
          <p:spPr>
            <a:xfrm>
              <a:off x="9865380" y="9750937"/>
              <a:ext cx="2911061" cy="1900837"/>
            </a:xfrm>
            <a:prstGeom prst="rect">
              <a:avLst/>
            </a:prstGeom>
            <a:noFill/>
            <a:ln>
              <a:noFill/>
            </a:ln>
          </p:spPr>
        </p:pic>
        <p:pic>
          <p:nvPicPr>
            <p:cNvPr id="602" name="Google Shape;602;p28"/>
            <p:cNvPicPr preferRelativeResize="0"/>
            <p:nvPr/>
          </p:nvPicPr>
          <p:blipFill rotWithShape="1">
            <a:blip r:embed="rId3">
              <a:alphaModFix/>
            </a:blip>
            <a:srcRect b="0" l="56887" r="5281" t="49819"/>
            <a:stretch/>
          </p:blipFill>
          <p:spPr>
            <a:xfrm>
              <a:off x="9594610" y="13283485"/>
              <a:ext cx="3548860" cy="1731702"/>
            </a:xfrm>
            <a:prstGeom prst="rect">
              <a:avLst/>
            </a:prstGeom>
            <a:noFill/>
            <a:ln>
              <a:noFill/>
            </a:ln>
          </p:spPr>
        </p:pic>
        <p:pic>
          <p:nvPicPr>
            <p:cNvPr id="603" name="Google Shape;603;p28"/>
            <p:cNvPicPr preferRelativeResize="0"/>
            <p:nvPr/>
          </p:nvPicPr>
          <p:blipFill rotWithShape="1">
            <a:blip r:embed="rId3">
              <a:alphaModFix/>
            </a:blip>
            <a:srcRect b="0" l="5920" r="42418" t="49819"/>
            <a:stretch/>
          </p:blipFill>
          <p:spPr>
            <a:xfrm>
              <a:off x="8750191" y="11563346"/>
              <a:ext cx="4846339" cy="1731712"/>
            </a:xfrm>
            <a:prstGeom prst="rect">
              <a:avLst/>
            </a:prstGeom>
            <a:noFill/>
            <a:ln>
              <a:noFill/>
            </a:ln>
          </p:spPr>
        </p:pic>
      </p:grpSp>
      <p:sp>
        <p:nvSpPr>
          <p:cNvPr id="604" name="Google Shape;604;p28"/>
          <p:cNvSpPr txBox="1"/>
          <p:nvPr/>
        </p:nvSpPr>
        <p:spPr>
          <a:xfrm>
            <a:off x="280450" y="9446100"/>
            <a:ext cx="10447800" cy="6671400"/>
          </a:xfrm>
          <a:prstGeom prst="rect">
            <a:avLst/>
          </a:prstGeom>
          <a:noFill/>
          <a:ln>
            <a:noFill/>
          </a:ln>
        </p:spPr>
        <p:txBody>
          <a:bodyPr anchorCtr="0" anchor="t" bIns="91425" lIns="91425" spcFirstLastPara="1" rIns="91425" wrap="square" tIns="91425">
            <a:noAutofit/>
          </a:bodyPr>
          <a:lstStyle/>
          <a:p>
            <a:pPr indent="-368300" lvl="0" marL="457200" rtl="0" algn="l">
              <a:lnSpc>
                <a:spcPct val="150000"/>
              </a:lnSpc>
              <a:spcBef>
                <a:spcPts val="1200"/>
              </a:spcBef>
              <a:spcAft>
                <a:spcPts val="0"/>
              </a:spcAft>
              <a:buClr>
                <a:schemeClr val="dk1"/>
              </a:buClr>
              <a:buSzPts val="2200"/>
              <a:buFont typeface="Merriweather"/>
              <a:buChar char="●"/>
            </a:pPr>
            <a:r>
              <a:rPr lang="en" sz="2200">
                <a:solidFill>
                  <a:schemeClr val="dk1"/>
                </a:solidFill>
                <a:latin typeface="Merriweather"/>
                <a:ea typeface="Merriweather"/>
                <a:cs typeface="Merriweather"/>
                <a:sym typeface="Merriweather"/>
              </a:rPr>
              <a:t>Secretion of trypsin inhibitor prevents digestion of the pancreas itself.</a:t>
            </a:r>
            <a:endParaRPr sz="2200">
              <a:solidFill>
                <a:schemeClr val="dk1"/>
              </a:solidFill>
              <a:latin typeface="Merriweather"/>
              <a:ea typeface="Merriweather"/>
              <a:cs typeface="Merriweather"/>
              <a:sym typeface="Merriweather"/>
            </a:endParaRPr>
          </a:p>
          <a:p>
            <a:pPr indent="-368300" lvl="0" marL="457200" rtl="0" algn="l">
              <a:lnSpc>
                <a:spcPct val="150000"/>
              </a:lnSpc>
              <a:spcBef>
                <a:spcPts val="0"/>
              </a:spcBef>
              <a:spcAft>
                <a:spcPts val="0"/>
              </a:spcAft>
              <a:buClr>
                <a:srgbClr val="93C47D"/>
              </a:buClr>
              <a:buSzPts val="2200"/>
              <a:buFont typeface="Merriweather"/>
              <a:buChar char="●"/>
            </a:pPr>
            <a:r>
              <a:rPr lang="en" sz="2200">
                <a:solidFill>
                  <a:schemeClr val="dk1"/>
                </a:solidFill>
                <a:latin typeface="Merriweather"/>
                <a:ea typeface="Merriweather"/>
                <a:cs typeface="Merriweather"/>
                <a:sym typeface="Merriweather"/>
              </a:rPr>
              <a:t>Proteolytic enzymes of the pancreatic juice </a:t>
            </a:r>
            <a:r>
              <a:rPr lang="en" sz="2200">
                <a:solidFill>
                  <a:srgbClr val="CC4125"/>
                </a:solidFill>
                <a:latin typeface="Merriweather"/>
                <a:ea typeface="Merriweather"/>
                <a:cs typeface="Merriweather"/>
                <a:sym typeface="Merriweather"/>
              </a:rPr>
              <a:t>do not become activated</a:t>
            </a:r>
            <a:r>
              <a:rPr lang="en" sz="2200">
                <a:solidFill>
                  <a:schemeClr val="dk1"/>
                </a:solidFill>
                <a:latin typeface="Merriweather"/>
                <a:ea typeface="Merriweather"/>
                <a:cs typeface="Merriweather"/>
                <a:sym typeface="Merriweather"/>
              </a:rPr>
              <a:t> until after they have been secreted into the intestine because the trypsin and the other enzymes would digest the pancreas itself.</a:t>
            </a:r>
            <a:endParaRPr sz="2200">
              <a:solidFill>
                <a:schemeClr val="dk1"/>
              </a:solidFill>
              <a:latin typeface="Merriweather"/>
              <a:ea typeface="Merriweather"/>
              <a:cs typeface="Merriweather"/>
              <a:sym typeface="Merriweather"/>
            </a:endParaRPr>
          </a:p>
          <a:p>
            <a:pPr indent="-368300" lvl="0" marL="457200" rtl="0" algn="l">
              <a:lnSpc>
                <a:spcPct val="150000"/>
              </a:lnSpc>
              <a:spcBef>
                <a:spcPts val="0"/>
              </a:spcBef>
              <a:spcAft>
                <a:spcPts val="0"/>
              </a:spcAft>
              <a:buClr>
                <a:srgbClr val="93C47D"/>
              </a:buClr>
              <a:buSzPts val="2200"/>
              <a:buFont typeface="Merriweather"/>
              <a:buChar char="●"/>
            </a:pPr>
            <a:r>
              <a:rPr lang="en" sz="2200">
                <a:solidFill>
                  <a:schemeClr val="dk1"/>
                </a:solidFill>
                <a:latin typeface="Merriweather"/>
                <a:ea typeface="Merriweather"/>
                <a:cs typeface="Merriweather"/>
                <a:sym typeface="Merriweather"/>
              </a:rPr>
              <a:t>The same cells that secrete proteolytic enzymes into the acini of the pancreas secrete another substance called </a:t>
            </a:r>
            <a:r>
              <a:rPr b="1" lang="en" sz="2200">
                <a:solidFill>
                  <a:schemeClr val="dk1"/>
                </a:solidFill>
                <a:highlight>
                  <a:srgbClr val="D9EAD3"/>
                </a:highlight>
                <a:latin typeface="Merriweather"/>
                <a:ea typeface="Merriweather"/>
                <a:cs typeface="Merriweather"/>
                <a:sym typeface="Merriweather"/>
              </a:rPr>
              <a:t>trypsin inhibitor</a:t>
            </a:r>
            <a:r>
              <a:rPr lang="en" sz="2200">
                <a:solidFill>
                  <a:schemeClr val="dk1"/>
                </a:solidFill>
                <a:latin typeface="Merriweather"/>
                <a:ea typeface="Merriweather"/>
                <a:cs typeface="Merriweather"/>
                <a:sym typeface="Merriweather"/>
              </a:rPr>
              <a:t>.</a:t>
            </a:r>
            <a:endParaRPr sz="2200">
              <a:solidFill>
                <a:schemeClr val="dk1"/>
              </a:solidFill>
              <a:latin typeface="Merriweather"/>
              <a:ea typeface="Merriweather"/>
              <a:cs typeface="Merriweather"/>
              <a:sym typeface="Merriweather"/>
            </a:endParaRPr>
          </a:p>
          <a:p>
            <a:pPr indent="-368300" lvl="0" marL="457200" rtl="0" algn="l">
              <a:lnSpc>
                <a:spcPct val="150000"/>
              </a:lnSpc>
              <a:spcBef>
                <a:spcPts val="0"/>
              </a:spcBef>
              <a:spcAft>
                <a:spcPts val="0"/>
              </a:spcAft>
              <a:buClr>
                <a:srgbClr val="93C47D"/>
              </a:buClr>
              <a:buSzPts val="2200"/>
              <a:buFont typeface="Merriweather"/>
              <a:buChar char="●"/>
            </a:pPr>
            <a:r>
              <a:rPr lang="en" sz="2200">
                <a:solidFill>
                  <a:schemeClr val="dk1"/>
                </a:solidFill>
                <a:latin typeface="Merriweather"/>
                <a:ea typeface="Merriweather"/>
                <a:cs typeface="Merriweather"/>
                <a:sym typeface="Merriweather"/>
              </a:rPr>
              <a:t>Trypsin inhibitor is formed  in the cytoplasm of the glandular cells, and it prevents activation of trypsin both inside the secretory cells and in the acini and ducts of the pancreas.</a:t>
            </a:r>
            <a:endParaRPr sz="2200">
              <a:solidFill>
                <a:schemeClr val="dk1"/>
              </a:solidFill>
              <a:latin typeface="Merriweather"/>
              <a:ea typeface="Merriweather"/>
              <a:cs typeface="Merriweather"/>
              <a:sym typeface="Merriweather"/>
            </a:endParaRPr>
          </a:p>
          <a:p>
            <a:pPr indent="-368300" lvl="0" marL="457200" rtl="0" algn="l">
              <a:lnSpc>
                <a:spcPct val="150000"/>
              </a:lnSpc>
              <a:spcBef>
                <a:spcPts val="0"/>
              </a:spcBef>
              <a:spcAft>
                <a:spcPts val="0"/>
              </a:spcAft>
              <a:buClr>
                <a:srgbClr val="93C47D"/>
              </a:buClr>
              <a:buSzPts val="2200"/>
              <a:buFont typeface="Merriweather"/>
              <a:buChar char="●"/>
            </a:pPr>
            <a:r>
              <a:rPr lang="en" sz="2200">
                <a:solidFill>
                  <a:schemeClr val="dk1"/>
                </a:solidFill>
                <a:latin typeface="Merriweather"/>
                <a:ea typeface="Merriweather"/>
                <a:cs typeface="Merriweather"/>
                <a:sym typeface="Merriweather"/>
              </a:rPr>
              <a:t>Because trypsin activates the other pancreatic proteolytic enzymes, therefore </a:t>
            </a:r>
            <a:r>
              <a:rPr lang="en" sz="2200">
                <a:solidFill>
                  <a:srgbClr val="CC4125"/>
                </a:solidFill>
                <a:latin typeface="Merriweather"/>
                <a:ea typeface="Merriweather"/>
                <a:cs typeface="Merriweather"/>
                <a:sym typeface="Merriweather"/>
              </a:rPr>
              <a:t>trypsin inhibitor prevents activation of the other enzymes as well.</a:t>
            </a:r>
            <a:endParaRPr sz="2200">
              <a:solidFill>
                <a:srgbClr val="CC4125"/>
              </a:solidFill>
              <a:latin typeface="Merriweather"/>
              <a:ea typeface="Merriweather"/>
              <a:cs typeface="Merriweather"/>
              <a:sym typeface="Merriweather"/>
            </a:endParaRPr>
          </a:p>
          <a:p>
            <a:pPr indent="0" lvl="0" marL="0" rtl="0" algn="l">
              <a:spcBef>
                <a:spcPts val="1200"/>
              </a:spcBef>
              <a:spcAft>
                <a:spcPts val="0"/>
              </a:spcAft>
              <a:buNone/>
            </a:pPr>
            <a:r>
              <a:t/>
            </a:r>
            <a:endParaRPr/>
          </a:p>
        </p:txBody>
      </p:sp>
      <p:sp>
        <p:nvSpPr>
          <p:cNvPr id="605" name="Google Shape;605;p28"/>
          <p:cNvSpPr txBox="1"/>
          <p:nvPr/>
        </p:nvSpPr>
        <p:spPr>
          <a:xfrm>
            <a:off x="8621000" y="15868650"/>
            <a:ext cx="4930200" cy="9942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500">
                <a:highlight>
                  <a:srgbClr val="D9EAD3"/>
                </a:highlight>
                <a:latin typeface="Oswald"/>
                <a:ea typeface="Oswald"/>
                <a:cs typeface="Oswald"/>
                <a:sym typeface="Oswald"/>
              </a:rPr>
              <a:t>Enzymes For Digesting Fat:</a:t>
            </a:r>
            <a:r>
              <a:rPr lang="en" sz="3500">
                <a:highlight>
                  <a:srgbClr val="D9D2E9"/>
                </a:highlight>
                <a:latin typeface="Oswald"/>
                <a:ea typeface="Oswald"/>
                <a:cs typeface="Oswald"/>
                <a:sym typeface="Oswald"/>
              </a:rPr>
              <a:t> </a:t>
            </a:r>
            <a:endParaRPr sz="3500">
              <a:highlight>
                <a:srgbClr val="D9D2E9"/>
              </a:highlight>
              <a:latin typeface="Oswald"/>
              <a:ea typeface="Oswald"/>
              <a:cs typeface="Oswald"/>
              <a:sym typeface="Oswald"/>
            </a:endParaRPr>
          </a:p>
        </p:txBody>
      </p:sp>
      <p:sp>
        <p:nvSpPr>
          <p:cNvPr id="606" name="Google Shape;606;p28"/>
          <p:cNvSpPr txBox="1"/>
          <p:nvPr/>
        </p:nvSpPr>
        <p:spPr>
          <a:xfrm>
            <a:off x="739700" y="15898375"/>
            <a:ext cx="7267800" cy="11001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500">
                <a:highlight>
                  <a:srgbClr val="D9EAD3"/>
                </a:highlight>
                <a:latin typeface="Oswald"/>
                <a:ea typeface="Oswald"/>
                <a:cs typeface="Oswald"/>
                <a:sym typeface="Oswald"/>
              </a:rPr>
              <a:t>Enzymes For Digesting Carbohydrate:</a:t>
            </a:r>
            <a:endParaRPr sz="3500">
              <a:highlight>
                <a:srgbClr val="D9D2E9"/>
              </a:highlight>
              <a:latin typeface="Oswald"/>
              <a:ea typeface="Oswald"/>
              <a:cs typeface="Oswald"/>
              <a:sym typeface="Oswald"/>
            </a:endParaRPr>
          </a:p>
        </p:txBody>
      </p:sp>
      <p:sp>
        <p:nvSpPr>
          <p:cNvPr id="607" name="Google Shape;607;p28"/>
          <p:cNvSpPr txBox="1"/>
          <p:nvPr/>
        </p:nvSpPr>
        <p:spPr>
          <a:xfrm>
            <a:off x="93500" y="16687675"/>
            <a:ext cx="4509300" cy="2740500"/>
          </a:xfrm>
          <a:prstGeom prst="rect">
            <a:avLst/>
          </a:prstGeom>
          <a:noFill/>
          <a:ln>
            <a:noFill/>
          </a:ln>
        </p:spPr>
        <p:txBody>
          <a:bodyPr anchorCtr="0" anchor="t" bIns="242375" lIns="242375" spcFirstLastPara="1" rIns="242375" wrap="square" tIns="242375">
            <a:noAutofit/>
          </a:bodyPr>
          <a:lstStyle/>
          <a:p>
            <a:pPr indent="-361950" lvl="0" marL="457200" rtl="0" algn="l">
              <a:lnSpc>
                <a:spcPct val="115000"/>
              </a:lnSpc>
              <a:spcBef>
                <a:spcPts val="1200"/>
              </a:spcBef>
              <a:spcAft>
                <a:spcPts val="0"/>
              </a:spcAft>
              <a:buClr>
                <a:srgbClr val="000000"/>
              </a:buClr>
              <a:buSzPts val="2100"/>
              <a:buFont typeface="Merriweather"/>
              <a:buChar char="-"/>
            </a:pPr>
            <a:r>
              <a:rPr b="1" lang="en" sz="2100">
                <a:solidFill>
                  <a:srgbClr val="000000"/>
                </a:solidFill>
                <a:highlight>
                  <a:srgbClr val="D9EAD3"/>
                </a:highlight>
                <a:latin typeface="Merriweather"/>
                <a:ea typeface="Merriweather"/>
                <a:cs typeface="Merriweather"/>
                <a:sym typeface="Merriweather"/>
              </a:rPr>
              <a:t>Pancreatic amylase</a:t>
            </a:r>
            <a:r>
              <a:rPr lang="en" sz="2100">
                <a:solidFill>
                  <a:srgbClr val="000000"/>
                </a:solidFill>
                <a:highlight>
                  <a:srgbClr val="D9EAD3"/>
                </a:highlight>
                <a:latin typeface="Merriweather"/>
                <a:ea typeface="Merriweather"/>
                <a:cs typeface="Merriweather"/>
                <a:sym typeface="Merriweather"/>
              </a:rPr>
              <a:t>:</a:t>
            </a:r>
            <a:r>
              <a:rPr lang="en" sz="2100">
                <a:solidFill>
                  <a:srgbClr val="000000"/>
                </a:solidFill>
                <a:latin typeface="Merriweather"/>
                <a:ea typeface="Merriweather"/>
                <a:cs typeface="Merriweather"/>
                <a:sym typeface="Merriweather"/>
              </a:rPr>
              <a:t> it hydrolyzes starches, glycogen, and most other carbohydrates (except cellulose) to form mostly disaccharides and a few tri-saccharides.</a:t>
            </a:r>
            <a:endParaRPr sz="2100">
              <a:solidFill>
                <a:srgbClr val="000000"/>
              </a:solidFill>
              <a:latin typeface="Merriweather"/>
              <a:ea typeface="Merriweather"/>
              <a:cs typeface="Merriweather"/>
              <a:sym typeface="Merriweather"/>
            </a:endParaRPr>
          </a:p>
          <a:p>
            <a:pPr indent="0" lvl="0" marL="2425700" rtl="0" algn="l">
              <a:spcBef>
                <a:spcPts val="1200"/>
              </a:spcBef>
              <a:spcAft>
                <a:spcPts val="0"/>
              </a:spcAft>
              <a:buNone/>
            </a:pPr>
            <a:r>
              <a:t/>
            </a:r>
            <a:endParaRPr sz="2100">
              <a:latin typeface="Merriweather"/>
              <a:ea typeface="Merriweather"/>
              <a:cs typeface="Merriweather"/>
              <a:sym typeface="Merriweather"/>
            </a:endParaRPr>
          </a:p>
        </p:txBody>
      </p:sp>
      <p:pic>
        <p:nvPicPr>
          <p:cNvPr id="608" name="Google Shape;608;p28"/>
          <p:cNvPicPr preferRelativeResize="0"/>
          <p:nvPr/>
        </p:nvPicPr>
        <p:blipFill rotWithShape="1">
          <a:blip r:embed="rId4">
            <a:alphaModFix/>
          </a:blip>
          <a:srcRect b="0" l="5986" r="61459" t="13217"/>
          <a:stretch/>
        </p:blipFill>
        <p:spPr>
          <a:xfrm>
            <a:off x="4312431" y="16764312"/>
            <a:ext cx="2899193" cy="2497976"/>
          </a:xfrm>
          <a:prstGeom prst="rect">
            <a:avLst/>
          </a:prstGeom>
          <a:noFill/>
          <a:ln cap="flat" cmpd="sng" w="9525">
            <a:solidFill>
              <a:srgbClr val="000000"/>
            </a:solidFill>
            <a:prstDash val="solid"/>
            <a:round/>
            <a:headEnd len="sm" w="sm" type="none"/>
            <a:tailEnd len="sm" w="sm" type="none"/>
          </a:ln>
        </p:spPr>
      </p:pic>
      <p:sp>
        <p:nvSpPr>
          <p:cNvPr id="609" name="Google Shape;609;p28"/>
          <p:cNvSpPr txBox="1"/>
          <p:nvPr/>
        </p:nvSpPr>
        <p:spPr>
          <a:xfrm>
            <a:off x="8366875" y="16804975"/>
            <a:ext cx="5243100" cy="1206600"/>
          </a:xfrm>
          <a:prstGeom prst="rect">
            <a:avLst/>
          </a:prstGeom>
          <a:noFill/>
          <a:ln>
            <a:noFill/>
          </a:ln>
        </p:spPr>
        <p:txBody>
          <a:bodyPr anchorCtr="0" anchor="ctr" bIns="242375" lIns="242375" spcFirstLastPara="1" rIns="242375" wrap="square" tIns="242375">
            <a:noAutofit/>
          </a:bodyPr>
          <a:lstStyle/>
          <a:p>
            <a:pPr indent="0" lvl="0" marL="0" rtl="0" algn="l">
              <a:lnSpc>
                <a:spcPct val="115000"/>
              </a:lnSpc>
              <a:spcBef>
                <a:spcPts val="1200"/>
              </a:spcBef>
              <a:spcAft>
                <a:spcPts val="0"/>
              </a:spcAft>
              <a:buNone/>
            </a:pPr>
            <a:r>
              <a:t/>
            </a:r>
            <a:endParaRPr b="1" sz="2100">
              <a:solidFill>
                <a:srgbClr val="000000"/>
              </a:solidFill>
              <a:highlight>
                <a:srgbClr val="D9EAD3"/>
              </a:highlight>
              <a:latin typeface="Merriweather"/>
              <a:ea typeface="Merriweather"/>
              <a:cs typeface="Merriweather"/>
              <a:sym typeface="Merriweather"/>
            </a:endParaRPr>
          </a:p>
          <a:p>
            <a:pPr indent="0" lvl="0" marL="0" rtl="0" algn="l">
              <a:lnSpc>
                <a:spcPct val="115000"/>
              </a:lnSpc>
              <a:spcBef>
                <a:spcPts val="1200"/>
              </a:spcBef>
              <a:spcAft>
                <a:spcPts val="0"/>
              </a:spcAft>
              <a:buClr>
                <a:srgbClr val="000000"/>
              </a:buClr>
              <a:buSzPts val="1100"/>
              <a:buFont typeface="Arial"/>
              <a:buNone/>
            </a:pPr>
            <a:r>
              <a:rPr lang="en" sz="2100">
                <a:solidFill>
                  <a:srgbClr val="000000"/>
                </a:solidFill>
                <a:highlight>
                  <a:srgbClr val="FFFFFF"/>
                </a:highlight>
                <a:latin typeface="Merriweather"/>
                <a:ea typeface="Merriweather"/>
                <a:cs typeface="Merriweather"/>
                <a:sym typeface="Merriweather"/>
              </a:rPr>
              <a:t>(1) </a:t>
            </a:r>
            <a:r>
              <a:rPr lang="en" sz="2100">
                <a:solidFill>
                  <a:srgbClr val="000000"/>
                </a:solidFill>
                <a:highlight>
                  <a:srgbClr val="D9EAD3"/>
                </a:highlight>
                <a:latin typeface="Merriweather"/>
                <a:ea typeface="Merriweather"/>
                <a:cs typeface="Merriweather"/>
                <a:sym typeface="Merriweather"/>
              </a:rPr>
              <a:t>Pancreatic lipase</a:t>
            </a:r>
            <a:r>
              <a:rPr lang="en" sz="2100">
                <a:solidFill>
                  <a:srgbClr val="000000"/>
                </a:solidFill>
                <a:highlight>
                  <a:srgbClr val="FFFFFF"/>
                </a:highlight>
                <a:latin typeface="Merriweather"/>
                <a:ea typeface="Merriweather"/>
                <a:cs typeface="Merriweather"/>
                <a:sym typeface="Merriweather"/>
              </a:rPr>
              <a:t>  (2) </a:t>
            </a:r>
            <a:r>
              <a:rPr lang="en" sz="2100">
                <a:solidFill>
                  <a:srgbClr val="000000"/>
                </a:solidFill>
                <a:highlight>
                  <a:srgbClr val="D9EAD3"/>
                </a:highlight>
                <a:latin typeface="Merriweather"/>
                <a:ea typeface="Merriweather"/>
                <a:cs typeface="Merriweather"/>
                <a:sym typeface="Merriweather"/>
              </a:rPr>
              <a:t>Cholesterol esterase</a:t>
            </a:r>
            <a:r>
              <a:rPr lang="en" sz="2100">
                <a:solidFill>
                  <a:srgbClr val="000000"/>
                </a:solidFill>
                <a:highlight>
                  <a:srgbClr val="FFFFFF"/>
                </a:highlight>
                <a:latin typeface="Merriweather"/>
                <a:ea typeface="Merriweather"/>
                <a:cs typeface="Merriweather"/>
                <a:sym typeface="Merriweather"/>
              </a:rPr>
              <a:t>    (3) </a:t>
            </a:r>
            <a:r>
              <a:rPr lang="en" sz="2100">
                <a:solidFill>
                  <a:srgbClr val="000000"/>
                </a:solidFill>
                <a:highlight>
                  <a:srgbClr val="D9EAD3"/>
                </a:highlight>
                <a:latin typeface="Merriweather"/>
                <a:ea typeface="Merriweather"/>
                <a:cs typeface="Merriweather"/>
                <a:sym typeface="Merriweather"/>
              </a:rPr>
              <a:t>Phospholipase</a:t>
            </a:r>
            <a:endParaRPr sz="2100">
              <a:solidFill>
                <a:srgbClr val="000000"/>
              </a:solidFill>
              <a:highlight>
                <a:srgbClr val="D9EAD3"/>
              </a:highlight>
              <a:latin typeface="Merriweather"/>
              <a:ea typeface="Merriweather"/>
              <a:cs typeface="Merriweather"/>
              <a:sym typeface="Merriweather"/>
            </a:endParaRPr>
          </a:p>
          <a:p>
            <a:pPr indent="0" lvl="0" marL="0" rtl="0" algn="l">
              <a:lnSpc>
                <a:spcPct val="115000"/>
              </a:lnSpc>
              <a:spcBef>
                <a:spcPts val="1200"/>
              </a:spcBef>
              <a:spcAft>
                <a:spcPts val="0"/>
              </a:spcAft>
              <a:buNone/>
            </a:pPr>
            <a:r>
              <a:t/>
            </a:r>
            <a:endParaRPr sz="2100">
              <a:solidFill>
                <a:srgbClr val="000000"/>
              </a:solidFill>
              <a:highlight>
                <a:srgbClr val="FFFFFF"/>
              </a:highlight>
              <a:latin typeface="Merriweather"/>
              <a:ea typeface="Merriweather"/>
              <a:cs typeface="Merriweather"/>
              <a:sym typeface="Merriweather"/>
            </a:endParaRPr>
          </a:p>
          <a:p>
            <a:pPr indent="0" lvl="0" marL="2425700" rtl="0" algn="l">
              <a:spcBef>
                <a:spcPts val="1200"/>
              </a:spcBef>
              <a:spcAft>
                <a:spcPts val="0"/>
              </a:spcAft>
              <a:buNone/>
            </a:pPr>
            <a:r>
              <a:t/>
            </a:r>
            <a:endParaRPr sz="2100">
              <a:latin typeface="Merriweather"/>
              <a:ea typeface="Merriweather"/>
              <a:cs typeface="Merriweather"/>
              <a:sym typeface="Merriweather"/>
            </a:endParaRPr>
          </a:p>
        </p:txBody>
      </p:sp>
      <p:pic>
        <p:nvPicPr>
          <p:cNvPr id="610" name="Google Shape;610;p28"/>
          <p:cNvPicPr preferRelativeResize="0"/>
          <p:nvPr/>
        </p:nvPicPr>
        <p:blipFill>
          <a:blip r:embed="rId5">
            <a:alphaModFix/>
          </a:blip>
          <a:stretch>
            <a:fillRect/>
          </a:stretch>
        </p:blipFill>
        <p:spPr>
          <a:xfrm>
            <a:off x="8489109" y="17723576"/>
            <a:ext cx="4853675" cy="1532049"/>
          </a:xfrm>
          <a:prstGeom prst="rect">
            <a:avLst/>
          </a:prstGeom>
          <a:noFill/>
          <a:ln cap="flat" cmpd="sng" w="9525">
            <a:solidFill>
              <a:srgbClr val="000000"/>
            </a:solidFill>
            <a:prstDash val="solid"/>
            <a:round/>
            <a:headEnd len="sm" w="sm" type="none"/>
            <a:tailEnd len="sm" w="sm" type="none"/>
          </a:ln>
        </p:spPr>
      </p:pic>
      <p:sp>
        <p:nvSpPr>
          <p:cNvPr id="611" name="Google Shape;611;p28"/>
          <p:cNvSpPr txBox="1"/>
          <p:nvPr/>
        </p:nvSpPr>
        <p:spPr>
          <a:xfrm>
            <a:off x="4467775" y="19049400"/>
            <a:ext cx="4355700" cy="8418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latin typeface="Merriweather"/>
                <a:ea typeface="Merriweather"/>
                <a:cs typeface="Merriweather"/>
                <a:sym typeface="Merriweather"/>
              </a:rPr>
              <a:t>Figure 4-4</a:t>
            </a:r>
            <a:endParaRPr b="1" sz="2700">
              <a:latin typeface="Merriweather"/>
              <a:ea typeface="Merriweather"/>
              <a:cs typeface="Merriweather"/>
              <a:sym typeface="Merriweather"/>
            </a:endParaRPr>
          </a:p>
        </p:txBody>
      </p:sp>
      <p:sp>
        <p:nvSpPr>
          <p:cNvPr id="612" name="Google Shape;612;p28"/>
          <p:cNvSpPr txBox="1"/>
          <p:nvPr/>
        </p:nvSpPr>
        <p:spPr>
          <a:xfrm>
            <a:off x="9924350" y="19042500"/>
            <a:ext cx="3169500" cy="9264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latin typeface="Merriweather"/>
                <a:ea typeface="Merriweather"/>
                <a:cs typeface="Merriweather"/>
                <a:sym typeface="Merriweather"/>
              </a:rPr>
              <a:t>Figure 4-5</a:t>
            </a:r>
            <a:endParaRPr b="1" sz="2700">
              <a:latin typeface="Merriweather"/>
              <a:ea typeface="Merriweather"/>
              <a:cs typeface="Merriweather"/>
              <a:sym typeface="Merriweather"/>
            </a:endParaRPr>
          </a:p>
        </p:txBody>
      </p:sp>
      <p:sp>
        <p:nvSpPr>
          <p:cNvPr id="613" name="Google Shape;613;p28"/>
          <p:cNvSpPr/>
          <p:nvPr/>
        </p:nvSpPr>
        <p:spPr>
          <a:xfrm>
            <a:off x="469943" y="16269768"/>
            <a:ext cx="456600" cy="4179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674EA7"/>
              </a:solidFill>
            </a:endParaRPr>
          </a:p>
        </p:txBody>
      </p:sp>
      <p:sp>
        <p:nvSpPr>
          <p:cNvPr id="614" name="Google Shape;614;p28"/>
          <p:cNvSpPr/>
          <p:nvPr/>
        </p:nvSpPr>
        <p:spPr>
          <a:xfrm>
            <a:off x="8366868" y="16231943"/>
            <a:ext cx="456600" cy="4179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674EA7"/>
              </a:solidFill>
            </a:endParaRPr>
          </a:p>
        </p:txBody>
      </p:sp>
      <p:sp>
        <p:nvSpPr>
          <p:cNvPr id="615" name="Google Shape;615;p28"/>
          <p:cNvSpPr txBox="1"/>
          <p:nvPr/>
        </p:nvSpPr>
        <p:spPr>
          <a:xfrm>
            <a:off x="813450" y="348300"/>
            <a:ext cx="9785400" cy="67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400">
                <a:solidFill>
                  <a:srgbClr val="FFFFFF"/>
                </a:solidFill>
                <a:latin typeface="Oswald"/>
                <a:ea typeface="Oswald"/>
                <a:cs typeface="Oswald"/>
                <a:sym typeface="Oswald"/>
              </a:rPr>
              <a:t>PHYSIOLOGY OF THE PANCREAS </a:t>
            </a:r>
            <a:endParaRPr sz="3400">
              <a:solidFill>
                <a:srgbClr val="FFFFFF"/>
              </a:solidFill>
              <a:latin typeface="Oswald"/>
              <a:ea typeface="Oswald"/>
              <a:cs typeface="Oswald"/>
              <a:sym typeface="Oswald"/>
            </a:endParaRPr>
          </a:p>
        </p:txBody>
      </p:sp>
      <p:sp>
        <p:nvSpPr>
          <p:cNvPr id="616" name="Google Shape;616;p28"/>
          <p:cNvSpPr txBox="1"/>
          <p:nvPr/>
        </p:nvSpPr>
        <p:spPr>
          <a:xfrm>
            <a:off x="11409325" y="409425"/>
            <a:ext cx="3652800" cy="9150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Four </a:t>
            </a:r>
            <a:endParaRPr sz="3500">
              <a:latin typeface="Oswald"/>
              <a:ea typeface="Oswald"/>
              <a:cs typeface="Oswald"/>
              <a:sym typeface="Oswald"/>
            </a:endParaRPr>
          </a:p>
        </p:txBody>
      </p:sp>
      <p:sp>
        <p:nvSpPr>
          <p:cNvPr id="617" name="Google Shape;617;p28"/>
          <p:cNvSpPr txBox="1"/>
          <p:nvPr/>
        </p:nvSpPr>
        <p:spPr>
          <a:xfrm>
            <a:off x="0" y="339000"/>
            <a:ext cx="961200" cy="8418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15</a:t>
            </a:r>
            <a:endParaRPr sz="3900">
              <a:solidFill>
                <a:srgbClr val="FFFFFF"/>
              </a:solidFill>
              <a:latin typeface="Oswald"/>
              <a:ea typeface="Oswald"/>
              <a:cs typeface="Oswald"/>
              <a:sym typeface="Oswa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1" name="Shape 621"/>
        <p:cNvGrpSpPr/>
        <p:nvPr/>
      </p:nvGrpSpPr>
      <p:grpSpPr>
        <a:xfrm>
          <a:off x="0" y="0"/>
          <a:ext cx="0" cy="0"/>
          <a:chOff x="0" y="0"/>
          <a:chExt cx="0" cy="0"/>
        </a:xfrm>
      </p:grpSpPr>
      <p:sp>
        <p:nvSpPr>
          <p:cNvPr id="622" name="Google Shape;622;p29"/>
          <p:cNvSpPr txBox="1"/>
          <p:nvPr/>
        </p:nvSpPr>
        <p:spPr>
          <a:xfrm>
            <a:off x="1095500" y="14874400"/>
            <a:ext cx="6412500" cy="1036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900">
                <a:highlight>
                  <a:srgbClr val="D9EAD3"/>
                </a:highlight>
                <a:latin typeface="Oswald"/>
                <a:ea typeface="Oswald"/>
                <a:cs typeface="Oswald"/>
                <a:sym typeface="Oswald"/>
              </a:rPr>
              <a:t>Phases of Pancreatic Secretion</a:t>
            </a:r>
            <a:endParaRPr sz="3900">
              <a:highlight>
                <a:srgbClr val="D9EAD3"/>
              </a:highlight>
              <a:latin typeface="Oswald"/>
              <a:ea typeface="Oswald"/>
              <a:cs typeface="Oswald"/>
              <a:sym typeface="Oswald"/>
            </a:endParaRPr>
          </a:p>
          <a:p>
            <a:pPr indent="0" lvl="0" marL="0" rtl="0" algn="l">
              <a:spcBef>
                <a:spcPts val="0"/>
              </a:spcBef>
              <a:spcAft>
                <a:spcPts val="0"/>
              </a:spcAft>
              <a:buNone/>
            </a:pPr>
            <a:r>
              <a:t/>
            </a:r>
            <a:endParaRPr sz="3900">
              <a:latin typeface="Oswald"/>
              <a:ea typeface="Oswald"/>
              <a:cs typeface="Oswald"/>
              <a:sym typeface="Oswald"/>
            </a:endParaRPr>
          </a:p>
          <a:p>
            <a:pPr indent="0" lvl="0" marL="0" rtl="0" algn="l">
              <a:spcBef>
                <a:spcPts val="0"/>
              </a:spcBef>
              <a:spcAft>
                <a:spcPts val="0"/>
              </a:spcAft>
              <a:buNone/>
            </a:pPr>
            <a:r>
              <a:t/>
            </a:r>
            <a:endParaRPr sz="3900">
              <a:latin typeface="Oswald"/>
              <a:ea typeface="Oswald"/>
              <a:cs typeface="Oswald"/>
              <a:sym typeface="Oswald"/>
            </a:endParaRPr>
          </a:p>
          <a:p>
            <a:pPr indent="0" lvl="0" marL="0" rtl="0" algn="l">
              <a:spcBef>
                <a:spcPts val="0"/>
              </a:spcBef>
              <a:spcAft>
                <a:spcPts val="0"/>
              </a:spcAft>
              <a:buNone/>
            </a:pPr>
            <a:r>
              <a:t/>
            </a:r>
            <a:endParaRPr sz="3900">
              <a:latin typeface="Oswald"/>
              <a:ea typeface="Oswald"/>
              <a:cs typeface="Oswald"/>
              <a:sym typeface="Oswald"/>
            </a:endParaRPr>
          </a:p>
        </p:txBody>
      </p:sp>
      <p:sp>
        <p:nvSpPr>
          <p:cNvPr id="623" name="Google Shape;623;p29"/>
          <p:cNvSpPr/>
          <p:nvPr/>
        </p:nvSpPr>
        <p:spPr>
          <a:xfrm flipH="1" rot="10800000">
            <a:off x="351150" y="1272100"/>
            <a:ext cx="13394700" cy="3354300"/>
          </a:xfrm>
          <a:prstGeom prst="round1Rect">
            <a:avLst>
              <a:gd fmla="val 16667" name="adj"/>
            </a:avLst>
          </a:prstGeom>
          <a:noFill/>
          <a:ln cap="flat" cmpd="sng" w="9525">
            <a:solidFill>
              <a:srgbClr val="93C47D"/>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624" name="Google Shape;624;p29"/>
          <p:cNvSpPr/>
          <p:nvPr/>
        </p:nvSpPr>
        <p:spPr>
          <a:xfrm>
            <a:off x="12310800" y="1271900"/>
            <a:ext cx="468600" cy="33543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625" name="Google Shape;625;p29"/>
          <p:cNvSpPr/>
          <p:nvPr/>
        </p:nvSpPr>
        <p:spPr>
          <a:xfrm>
            <a:off x="11552625" y="1271900"/>
            <a:ext cx="468600" cy="33543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626" name="Google Shape;626;p29"/>
          <p:cNvSpPr txBox="1"/>
          <p:nvPr/>
        </p:nvSpPr>
        <p:spPr>
          <a:xfrm>
            <a:off x="8678450" y="3537375"/>
            <a:ext cx="4704300" cy="771000"/>
          </a:xfrm>
          <a:prstGeom prst="rect">
            <a:avLst/>
          </a:prstGeom>
          <a:noFill/>
          <a:ln>
            <a:noFill/>
          </a:ln>
        </p:spPr>
        <p:txBody>
          <a:bodyPr anchorCtr="0" anchor="t" bIns="242375" lIns="242375" spcFirstLastPara="1" rIns="242375" wrap="square" tIns="242375">
            <a:noAutofit/>
          </a:bodyPr>
          <a:lstStyle/>
          <a:p>
            <a:pPr indent="0" lvl="0" marL="0" rtl="0" algn="ctr">
              <a:spcBef>
                <a:spcPts val="0"/>
              </a:spcBef>
              <a:spcAft>
                <a:spcPts val="0"/>
              </a:spcAft>
              <a:buNone/>
            </a:pPr>
            <a:r>
              <a:rPr b="1" lang="en" sz="2700">
                <a:solidFill>
                  <a:schemeClr val="dk1"/>
                </a:solidFill>
                <a:latin typeface="Merriweather"/>
                <a:ea typeface="Merriweather"/>
                <a:cs typeface="Merriweather"/>
                <a:sym typeface="Merriweather"/>
              </a:rPr>
              <a:t>Figure 4-6, </a:t>
            </a:r>
            <a:r>
              <a:rPr b="1" lang="en" sz="2200">
                <a:highlight>
                  <a:srgbClr val="FFFFFF"/>
                </a:highlight>
                <a:latin typeface="Merriweather"/>
                <a:ea typeface="Merriweather"/>
                <a:cs typeface="Merriweather"/>
                <a:sym typeface="Merriweather"/>
              </a:rPr>
              <a:t>Flow Rate &amp; Pancreatic Secretion</a:t>
            </a:r>
            <a:endParaRPr b="1" sz="2200">
              <a:highlight>
                <a:srgbClr val="FFFFFF"/>
              </a:highlight>
              <a:latin typeface="Merriweather"/>
              <a:ea typeface="Merriweather"/>
              <a:cs typeface="Merriweather"/>
              <a:sym typeface="Merriweather"/>
            </a:endParaRPr>
          </a:p>
          <a:p>
            <a:pPr indent="0" lvl="0" marL="0" rtl="0" algn="ctr">
              <a:spcBef>
                <a:spcPts val="0"/>
              </a:spcBef>
              <a:spcAft>
                <a:spcPts val="0"/>
              </a:spcAft>
              <a:buNone/>
            </a:pPr>
            <a:r>
              <a:t/>
            </a:r>
            <a:endParaRPr b="1" sz="2200">
              <a:highlight>
                <a:srgbClr val="FFFFFF"/>
              </a:highlight>
              <a:latin typeface="Merriweather"/>
              <a:ea typeface="Merriweather"/>
              <a:cs typeface="Merriweather"/>
              <a:sym typeface="Merriweather"/>
            </a:endParaRPr>
          </a:p>
          <a:p>
            <a:pPr indent="0" lvl="0" marL="0" rtl="0" algn="ctr">
              <a:spcBef>
                <a:spcPts val="0"/>
              </a:spcBef>
              <a:spcAft>
                <a:spcPts val="0"/>
              </a:spcAft>
              <a:buNone/>
            </a:pPr>
            <a:r>
              <a:t/>
            </a:r>
            <a:endParaRPr b="1" sz="2200">
              <a:highlight>
                <a:srgbClr val="FFFFFF"/>
              </a:highlight>
              <a:latin typeface="Merriweather"/>
              <a:ea typeface="Merriweather"/>
              <a:cs typeface="Merriweather"/>
              <a:sym typeface="Merriweather"/>
            </a:endParaRPr>
          </a:p>
        </p:txBody>
      </p:sp>
      <p:sp>
        <p:nvSpPr>
          <p:cNvPr id="627" name="Google Shape;627;p29"/>
          <p:cNvSpPr txBox="1"/>
          <p:nvPr/>
        </p:nvSpPr>
        <p:spPr>
          <a:xfrm>
            <a:off x="1250875" y="79850"/>
            <a:ext cx="10012200" cy="30279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t/>
            </a:r>
            <a:endParaRPr sz="3900">
              <a:latin typeface="Oswald"/>
              <a:ea typeface="Oswald"/>
              <a:cs typeface="Oswald"/>
              <a:sym typeface="Oswald"/>
            </a:endParaRPr>
          </a:p>
          <a:p>
            <a:pPr indent="0" lvl="0" marL="0" rtl="0" algn="l">
              <a:spcBef>
                <a:spcPts val="0"/>
              </a:spcBef>
              <a:spcAft>
                <a:spcPts val="0"/>
              </a:spcAft>
              <a:buNone/>
            </a:pPr>
            <a:r>
              <a:t/>
            </a:r>
            <a:endParaRPr sz="3900">
              <a:latin typeface="Oswald"/>
              <a:ea typeface="Oswald"/>
              <a:cs typeface="Oswald"/>
              <a:sym typeface="Oswald"/>
            </a:endParaRPr>
          </a:p>
        </p:txBody>
      </p:sp>
      <p:sp>
        <p:nvSpPr>
          <p:cNvPr id="628" name="Google Shape;628;p29"/>
          <p:cNvSpPr txBox="1"/>
          <p:nvPr/>
        </p:nvSpPr>
        <p:spPr>
          <a:xfrm>
            <a:off x="926275" y="1348100"/>
            <a:ext cx="8964900" cy="7662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900">
                <a:highlight>
                  <a:srgbClr val="D9EAD3"/>
                </a:highlight>
                <a:latin typeface="Oswald"/>
                <a:ea typeface="Oswald"/>
                <a:cs typeface="Oswald"/>
                <a:sym typeface="Oswald"/>
              </a:rPr>
              <a:t>Pancreatic Secretions</a:t>
            </a:r>
            <a:endParaRPr sz="3900">
              <a:highlight>
                <a:srgbClr val="D9EAD3"/>
              </a:highlight>
              <a:latin typeface="Oswald"/>
              <a:ea typeface="Oswald"/>
              <a:cs typeface="Oswald"/>
              <a:sym typeface="Oswald"/>
            </a:endParaRPr>
          </a:p>
          <a:p>
            <a:pPr indent="0" lvl="0" marL="0" rtl="0" algn="l">
              <a:spcBef>
                <a:spcPts val="0"/>
              </a:spcBef>
              <a:spcAft>
                <a:spcPts val="0"/>
              </a:spcAft>
              <a:buNone/>
            </a:pPr>
            <a:r>
              <a:t/>
            </a:r>
            <a:endParaRPr sz="3900">
              <a:latin typeface="Oswald"/>
              <a:ea typeface="Oswald"/>
              <a:cs typeface="Oswald"/>
              <a:sym typeface="Oswald"/>
            </a:endParaRPr>
          </a:p>
          <a:p>
            <a:pPr indent="0" lvl="0" marL="0" rtl="0" algn="l">
              <a:spcBef>
                <a:spcPts val="0"/>
              </a:spcBef>
              <a:spcAft>
                <a:spcPts val="0"/>
              </a:spcAft>
              <a:buNone/>
            </a:pPr>
            <a:r>
              <a:t/>
            </a:r>
            <a:endParaRPr sz="3900">
              <a:latin typeface="Oswald"/>
              <a:ea typeface="Oswald"/>
              <a:cs typeface="Oswald"/>
              <a:sym typeface="Oswald"/>
            </a:endParaRPr>
          </a:p>
          <a:p>
            <a:pPr indent="0" lvl="0" marL="0" rtl="0" algn="l">
              <a:spcBef>
                <a:spcPts val="0"/>
              </a:spcBef>
              <a:spcAft>
                <a:spcPts val="0"/>
              </a:spcAft>
              <a:buNone/>
            </a:pPr>
            <a:r>
              <a:t/>
            </a:r>
            <a:endParaRPr sz="3900">
              <a:latin typeface="Oswald"/>
              <a:ea typeface="Oswald"/>
              <a:cs typeface="Oswald"/>
              <a:sym typeface="Oswald"/>
            </a:endParaRPr>
          </a:p>
        </p:txBody>
      </p:sp>
      <p:sp>
        <p:nvSpPr>
          <p:cNvPr id="629" name="Google Shape;629;p29"/>
          <p:cNvSpPr/>
          <p:nvPr/>
        </p:nvSpPr>
        <p:spPr>
          <a:xfrm>
            <a:off x="632068" y="1666077"/>
            <a:ext cx="468600" cy="433500"/>
          </a:xfrm>
          <a:prstGeom prst="rect">
            <a:avLst/>
          </a:prstGeom>
          <a:solidFill>
            <a:srgbClr val="93C47D"/>
          </a:solidFill>
          <a:ln cap="flat" cmpd="sng" w="9525">
            <a:solidFill>
              <a:srgbClr val="B7B7B7"/>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pic>
        <p:nvPicPr>
          <p:cNvPr id="630" name="Google Shape;630;p29"/>
          <p:cNvPicPr preferRelativeResize="0"/>
          <p:nvPr/>
        </p:nvPicPr>
        <p:blipFill rotWithShape="1">
          <a:blip r:embed="rId3">
            <a:alphaModFix/>
          </a:blip>
          <a:srcRect b="9997" l="2207" r="2645" t="2689"/>
          <a:stretch/>
        </p:blipFill>
        <p:spPr>
          <a:xfrm>
            <a:off x="8340555" y="11757388"/>
            <a:ext cx="3212069" cy="2297814"/>
          </a:xfrm>
          <a:prstGeom prst="rect">
            <a:avLst/>
          </a:prstGeom>
          <a:noFill/>
          <a:ln cap="flat" cmpd="sng" w="9525">
            <a:solidFill>
              <a:srgbClr val="000000"/>
            </a:solidFill>
            <a:prstDash val="solid"/>
            <a:round/>
            <a:headEnd len="sm" w="sm" type="none"/>
            <a:tailEnd len="sm" w="sm" type="none"/>
          </a:ln>
        </p:spPr>
      </p:pic>
      <p:sp>
        <p:nvSpPr>
          <p:cNvPr id="631" name="Google Shape;631;p29"/>
          <p:cNvSpPr txBox="1"/>
          <p:nvPr/>
        </p:nvSpPr>
        <p:spPr>
          <a:xfrm>
            <a:off x="1095502" y="4732494"/>
            <a:ext cx="7941000" cy="7662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900">
                <a:highlight>
                  <a:srgbClr val="D9EAD3"/>
                </a:highlight>
                <a:latin typeface="Oswald"/>
                <a:ea typeface="Oswald"/>
                <a:cs typeface="Oswald"/>
                <a:sym typeface="Oswald"/>
              </a:rPr>
              <a:t>Mechanism of HCO</a:t>
            </a:r>
            <a:r>
              <a:rPr baseline="-25000" lang="en" sz="3900">
                <a:highlight>
                  <a:srgbClr val="D9EAD3"/>
                </a:highlight>
                <a:latin typeface="Oswald"/>
                <a:ea typeface="Oswald"/>
                <a:cs typeface="Oswald"/>
                <a:sym typeface="Oswald"/>
              </a:rPr>
              <a:t>3</a:t>
            </a:r>
            <a:r>
              <a:rPr baseline="30000" lang="en" sz="3900">
                <a:highlight>
                  <a:srgbClr val="D9EAD3"/>
                </a:highlight>
                <a:latin typeface="Oswald"/>
                <a:ea typeface="Oswald"/>
                <a:cs typeface="Oswald"/>
                <a:sym typeface="Oswald"/>
              </a:rPr>
              <a:t>- </a:t>
            </a:r>
            <a:r>
              <a:rPr lang="en" sz="3900">
                <a:highlight>
                  <a:srgbClr val="D9EAD3"/>
                </a:highlight>
                <a:latin typeface="Oswald"/>
                <a:ea typeface="Oswald"/>
                <a:cs typeface="Oswald"/>
                <a:sym typeface="Oswald"/>
              </a:rPr>
              <a:t>Secretion</a:t>
            </a:r>
            <a:endParaRPr sz="3900">
              <a:highlight>
                <a:srgbClr val="D9EAD3"/>
              </a:highlight>
              <a:latin typeface="Oswald"/>
              <a:ea typeface="Oswald"/>
              <a:cs typeface="Oswald"/>
              <a:sym typeface="Oswald"/>
            </a:endParaRPr>
          </a:p>
          <a:p>
            <a:pPr indent="0" lvl="0" marL="0" rtl="0" algn="l">
              <a:spcBef>
                <a:spcPts val="0"/>
              </a:spcBef>
              <a:spcAft>
                <a:spcPts val="0"/>
              </a:spcAft>
              <a:buNone/>
            </a:pPr>
            <a:r>
              <a:t/>
            </a:r>
            <a:endParaRPr sz="3900">
              <a:latin typeface="Oswald"/>
              <a:ea typeface="Oswald"/>
              <a:cs typeface="Oswald"/>
              <a:sym typeface="Oswald"/>
            </a:endParaRPr>
          </a:p>
          <a:p>
            <a:pPr indent="0" lvl="0" marL="0" rtl="0" algn="l">
              <a:spcBef>
                <a:spcPts val="0"/>
              </a:spcBef>
              <a:spcAft>
                <a:spcPts val="0"/>
              </a:spcAft>
              <a:buNone/>
            </a:pPr>
            <a:r>
              <a:t/>
            </a:r>
            <a:endParaRPr sz="3900">
              <a:latin typeface="Oswald"/>
              <a:ea typeface="Oswald"/>
              <a:cs typeface="Oswald"/>
              <a:sym typeface="Oswald"/>
            </a:endParaRPr>
          </a:p>
          <a:p>
            <a:pPr indent="0" lvl="0" marL="0" rtl="0" algn="l">
              <a:spcBef>
                <a:spcPts val="0"/>
              </a:spcBef>
              <a:spcAft>
                <a:spcPts val="0"/>
              </a:spcAft>
              <a:buNone/>
            </a:pPr>
            <a:r>
              <a:t/>
            </a:r>
            <a:endParaRPr sz="3900">
              <a:latin typeface="Oswald"/>
              <a:ea typeface="Oswald"/>
              <a:cs typeface="Oswald"/>
              <a:sym typeface="Oswald"/>
            </a:endParaRPr>
          </a:p>
        </p:txBody>
      </p:sp>
      <p:sp>
        <p:nvSpPr>
          <p:cNvPr id="632" name="Google Shape;632;p29"/>
          <p:cNvSpPr/>
          <p:nvPr/>
        </p:nvSpPr>
        <p:spPr>
          <a:xfrm>
            <a:off x="664669" y="5100821"/>
            <a:ext cx="468600" cy="433500"/>
          </a:xfrm>
          <a:prstGeom prst="rect">
            <a:avLst/>
          </a:prstGeom>
          <a:solidFill>
            <a:srgbClr val="93C47D"/>
          </a:solidFill>
          <a:ln cap="flat" cmpd="sng" w="9525">
            <a:solidFill>
              <a:srgbClr val="B7B7B7"/>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cxnSp>
        <p:nvCxnSpPr>
          <p:cNvPr id="633" name="Google Shape;633;p29"/>
          <p:cNvCxnSpPr/>
          <p:nvPr/>
        </p:nvCxnSpPr>
        <p:spPr>
          <a:xfrm>
            <a:off x="919945" y="6008754"/>
            <a:ext cx="40200" cy="5416500"/>
          </a:xfrm>
          <a:prstGeom prst="straightConnector1">
            <a:avLst/>
          </a:prstGeom>
          <a:noFill/>
          <a:ln cap="flat" cmpd="sng" w="47625">
            <a:solidFill>
              <a:srgbClr val="EFEFEF"/>
            </a:solidFill>
            <a:prstDash val="solid"/>
            <a:round/>
            <a:headEnd len="med" w="med" type="none"/>
            <a:tailEnd len="med" w="med" type="oval"/>
          </a:ln>
        </p:spPr>
      </p:cxnSp>
      <p:grpSp>
        <p:nvGrpSpPr>
          <p:cNvPr id="634" name="Google Shape;634;p29"/>
          <p:cNvGrpSpPr/>
          <p:nvPr/>
        </p:nvGrpSpPr>
        <p:grpSpPr>
          <a:xfrm>
            <a:off x="545098" y="5819276"/>
            <a:ext cx="789869" cy="766282"/>
            <a:chOff x="2186592" y="3408140"/>
            <a:chExt cx="1008000" cy="1008000"/>
          </a:xfrm>
        </p:grpSpPr>
        <p:sp>
          <p:nvSpPr>
            <p:cNvPr id="635" name="Google Shape;635;p29"/>
            <p:cNvSpPr/>
            <p:nvPr/>
          </p:nvSpPr>
          <p:spPr>
            <a:xfrm>
              <a:off x="2186592" y="3408140"/>
              <a:ext cx="1008000" cy="1008000"/>
            </a:xfrm>
            <a:prstGeom prst="ellipse">
              <a:avLst/>
            </a:prstGeom>
            <a:solidFill>
              <a:srgbClr val="D9EA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636" name="Google Shape;636;p29"/>
            <p:cNvSpPr/>
            <p:nvPr/>
          </p:nvSpPr>
          <p:spPr>
            <a:xfrm>
              <a:off x="2384574" y="3606136"/>
              <a:ext cx="612000" cy="612000"/>
            </a:xfrm>
            <a:prstGeom prst="ellipse">
              <a:avLst/>
            </a:prstGeom>
            <a:solidFill>
              <a:srgbClr val="93C4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637" name="Google Shape;637;p29"/>
            <p:cNvSpPr/>
            <p:nvPr/>
          </p:nvSpPr>
          <p:spPr>
            <a:xfrm>
              <a:off x="2270266" y="3742794"/>
              <a:ext cx="8406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600">
                  <a:solidFill>
                    <a:srgbClr val="FFFFFF"/>
                  </a:solidFill>
                  <a:latin typeface="Exo"/>
                  <a:ea typeface="Exo"/>
                  <a:cs typeface="Exo"/>
                  <a:sym typeface="Exo"/>
                </a:rPr>
                <a:t>01</a:t>
              </a:r>
              <a:endParaRPr i="0" sz="1600" u="none" cap="none" strike="noStrike">
                <a:solidFill>
                  <a:srgbClr val="FFFFFF"/>
                </a:solidFill>
                <a:latin typeface="Exo"/>
                <a:ea typeface="Exo"/>
                <a:cs typeface="Exo"/>
                <a:sym typeface="Exo"/>
              </a:endParaRPr>
            </a:p>
          </p:txBody>
        </p:sp>
      </p:grpSp>
      <p:grpSp>
        <p:nvGrpSpPr>
          <p:cNvPr id="638" name="Google Shape;638;p29"/>
          <p:cNvGrpSpPr/>
          <p:nvPr/>
        </p:nvGrpSpPr>
        <p:grpSpPr>
          <a:xfrm>
            <a:off x="545105" y="6916614"/>
            <a:ext cx="789869" cy="766282"/>
            <a:chOff x="2186592" y="3408140"/>
            <a:chExt cx="1008000" cy="1008000"/>
          </a:xfrm>
        </p:grpSpPr>
        <p:sp>
          <p:nvSpPr>
            <p:cNvPr id="639" name="Google Shape;639;p29"/>
            <p:cNvSpPr/>
            <p:nvPr/>
          </p:nvSpPr>
          <p:spPr>
            <a:xfrm>
              <a:off x="2186592" y="3408140"/>
              <a:ext cx="1008000" cy="1008000"/>
            </a:xfrm>
            <a:prstGeom prst="ellipse">
              <a:avLst/>
            </a:prstGeom>
            <a:solidFill>
              <a:srgbClr val="D9EA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640" name="Google Shape;640;p29"/>
            <p:cNvSpPr/>
            <p:nvPr/>
          </p:nvSpPr>
          <p:spPr>
            <a:xfrm>
              <a:off x="2384574" y="3606136"/>
              <a:ext cx="612000" cy="612000"/>
            </a:xfrm>
            <a:prstGeom prst="ellipse">
              <a:avLst/>
            </a:prstGeom>
            <a:solidFill>
              <a:srgbClr val="93C4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641" name="Google Shape;641;p29"/>
            <p:cNvSpPr/>
            <p:nvPr/>
          </p:nvSpPr>
          <p:spPr>
            <a:xfrm>
              <a:off x="2270266" y="3742794"/>
              <a:ext cx="8406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600">
                  <a:solidFill>
                    <a:srgbClr val="FFFFFF"/>
                  </a:solidFill>
                  <a:latin typeface="Exo"/>
                  <a:ea typeface="Exo"/>
                  <a:cs typeface="Exo"/>
                  <a:sym typeface="Exo"/>
                </a:rPr>
                <a:t>02</a:t>
              </a:r>
              <a:endParaRPr i="0" sz="1600" u="none" cap="none" strike="noStrike">
                <a:solidFill>
                  <a:srgbClr val="FFFFFF"/>
                </a:solidFill>
                <a:latin typeface="Exo"/>
                <a:ea typeface="Exo"/>
                <a:cs typeface="Exo"/>
                <a:sym typeface="Exo"/>
              </a:endParaRPr>
            </a:p>
          </p:txBody>
        </p:sp>
      </p:grpSp>
      <p:grpSp>
        <p:nvGrpSpPr>
          <p:cNvPr id="642" name="Google Shape;642;p29"/>
          <p:cNvGrpSpPr/>
          <p:nvPr/>
        </p:nvGrpSpPr>
        <p:grpSpPr>
          <a:xfrm>
            <a:off x="545092" y="7933682"/>
            <a:ext cx="789869" cy="766282"/>
            <a:chOff x="2186592" y="3408140"/>
            <a:chExt cx="1008000" cy="1008000"/>
          </a:xfrm>
        </p:grpSpPr>
        <p:sp>
          <p:nvSpPr>
            <p:cNvPr id="643" name="Google Shape;643;p29"/>
            <p:cNvSpPr/>
            <p:nvPr/>
          </p:nvSpPr>
          <p:spPr>
            <a:xfrm>
              <a:off x="2186592" y="3408140"/>
              <a:ext cx="1008000" cy="1008000"/>
            </a:xfrm>
            <a:prstGeom prst="ellipse">
              <a:avLst/>
            </a:prstGeom>
            <a:solidFill>
              <a:srgbClr val="D9EA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644" name="Google Shape;644;p29"/>
            <p:cNvSpPr/>
            <p:nvPr/>
          </p:nvSpPr>
          <p:spPr>
            <a:xfrm>
              <a:off x="2384574" y="3606136"/>
              <a:ext cx="612000" cy="612000"/>
            </a:xfrm>
            <a:prstGeom prst="ellipse">
              <a:avLst/>
            </a:prstGeom>
            <a:solidFill>
              <a:srgbClr val="93C4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645" name="Google Shape;645;p29"/>
            <p:cNvSpPr/>
            <p:nvPr/>
          </p:nvSpPr>
          <p:spPr>
            <a:xfrm>
              <a:off x="2270266" y="3742794"/>
              <a:ext cx="8406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600">
                  <a:solidFill>
                    <a:srgbClr val="FFFFFF"/>
                  </a:solidFill>
                  <a:latin typeface="Exo"/>
                  <a:ea typeface="Exo"/>
                  <a:cs typeface="Exo"/>
                  <a:sym typeface="Exo"/>
                </a:rPr>
                <a:t>03</a:t>
              </a:r>
              <a:endParaRPr i="0" sz="1600" u="none" cap="none" strike="noStrike">
                <a:solidFill>
                  <a:srgbClr val="FFFFFF"/>
                </a:solidFill>
                <a:latin typeface="Exo"/>
                <a:ea typeface="Exo"/>
                <a:cs typeface="Exo"/>
                <a:sym typeface="Exo"/>
              </a:endParaRPr>
            </a:p>
          </p:txBody>
        </p:sp>
      </p:grpSp>
      <p:grpSp>
        <p:nvGrpSpPr>
          <p:cNvPr id="646" name="Google Shape;646;p29"/>
          <p:cNvGrpSpPr/>
          <p:nvPr/>
        </p:nvGrpSpPr>
        <p:grpSpPr>
          <a:xfrm>
            <a:off x="545105" y="8917692"/>
            <a:ext cx="789869" cy="766282"/>
            <a:chOff x="2186592" y="3408140"/>
            <a:chExt cx="1008000" cy="1008000"/>
          </a:xfrm>
        </p:grpSpPr>
        <p:sp>
          <p:nvSpPr>
            <p:cNvPr id="647" name="Google Shape;647;p29"/>
            <p:cNvSpPr/>
            <p:nvPr/>
          </p:nvSpPr>
          <p:spPr>
            <a:xfrm>
              <a:off x="2186592" y="3408140"/>
              <a:ext cx="1008000" cy="1008000"/>
            </a:xfrm>
            <a:prstGeom prst="ellipse">
              <a:avLst/>
            </a:prstGeom>
            <a:solidFill>
              <a:srgbClr val="D9EA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648" name="Google Shape;648;p29"/>
            <p:cNvSpPr/>
            <p:nvPr/>
          </p:nvSpPr>
          <p:spPr>
            <a:xfrm>
              <a:off x="2384574" y="3606136"/>
              <a:ext cx="612000" cy="612000"/>
            </a:xfrm>
            <a:prstGeom prst="ellipse">
              <a:avLst/>
            </a:prstGeom>
            <a:solidFill>
              <a:srgbClr val="93C4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649" name="Google Shape;649;p29"/>
            <p:cNvSpPr/>
            <p:nvPr/>
          </p:nvSpPr>
          <p:spPr>
            <a:xfrm>
              <a:off x="2270266" y="3742794"/>
              <a:ext cx="8406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600">
                  <a:solidFill>
                    <a:srgbClr val="FFFFFF"/>
                  </a:solidFill>
                  <a:latin typeface="Exo"/>
                  <a:ea typeface="Exo"/>
                  <a:cs typeface="Exo"/>
                  <a:sym typeface="Exo"/>
                </a:rPr>
                <a:t>04</a:t>
              </a:r>
              <a:endParaRPr i="0" sz="1600" u="none" cap="none" strike="noStrike">
                <a:solidFill>
                  <a:srgbClr val="FFFFFF"/>
                </a:solidFill>
                <a:latin typeface="Exo"/>
                <a:ea typeface="Exo"/>
                <a:cs typeface="Exo"/>
                <a:sym typeface="Exo"/>
              </a:endParaRPr>
            </a:p>
          </p:txBody>
        </p:sp>
      </p:grpSp>
      <p:sp>
        <p:nvSpPr>
          <p:cNvPr id="650" name="Google Shape;650;p29"/>
          <p:cNvSpPr txBox="1"/>
          <p:nvPr/>
        </p:nvSpPr>
        <p:spPr>
          <a:xfrm>
            <a:off x="1409150" y="7060772"/>
            <a:ext cx="7941000" cy="57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93C47D"/>
                </a:solidFill>
                <a:latin typeface="Merriweather"/>
                <a:ea typeface="Merriweather"/>
                <a:cs typeface="Merriweather"/>
                <a:sym typeface="Merriweather"/>
              </a:rPr>
              <a:t>CO</a:t>
            </a:r>
            <a:r>
              <a:rPr b="1" baseline="-25000" lang="en" sz="2200">
                <a:solidFill>
                  <a:srgbClr val="93C47D"/>
                </a:solidFill>
                <a:latin typeface="Merriweather"/>
                <a:ea typeface="Merriweather"/>
                <a:cs typeface="Merriweather"/>
                <a:sym typeface="Merriweather"/>
              </a:rPr>
              <a:t>2</a:t>
            </a:r>
            <a:r>
              <a:rPr lang="en" sz="2200">
                <a:solidFill>
                  <a:schemeClr val="dk1"/>
                </a:solidFill>
                <a:latin typeface="Merriweather"/>
                <a:ea typeface="Merriweather"/>
                <a:cs typeface="Merriweather"/>
                <a:sym typeface="Merriweather"/>
              </a:rPr>
              <a:t> and </a:t>
            </a:r>
            <a:r>
              <a:rPr b="1" lang="en" sz="2200">
                <a:solidFill>
                  <a:srgbClr val="93C47D"/>
                </a:solidFill>
                <a:latin typeface="Merriweather"/>
                <a:ea typeface="Merriweather"/>
                <a:cs typeface="Merriweather"/>
                <a:sym typeface="Merriweather"/>
              </a:rPr>
              <a:t>H</a:t>
            </a:r>
            <a:r>
              <a:rPr b="1" baseline="-25000" lang="en" sz="2200">
                <a:solidFill>
                  <a:srgbClr val="93C47D"/>
                </a:solidFill>
                <a:latin typeface="Merriweather"/>
                <a:ea typeface="Merriweather"/>
                <a:cs typeface="Merriweather"/>
                <a:sym typeface="Merriweather"/>
              </a:rPr>
              <a:t>2</a:t>
            </a:r>
            <a:r>
              <a:rPr b="1" lang="en" sz="2200">
                <a:solidFill>
                  <a:srgbClr val="93C47D"/>
                </a:solidFill>
                <a:latin typeface="Merriweather"/>
                <a:ea typeface="Merriweather"/>
                <a:cs typeface="Merriweather"/>
                <a:sym typeface="Merriweather"/>
              </a:rPr>
              <a:t>O</a:t>
            </a:r>
            <a:r>
              <a:rPr lang="en" sz="2200">
                <a:solidFill>
                  <a:schemeClr val="dk1"/>
                </a:solidFill>
                <a:latin typeface="Merriweather"/>
                <a:ea typeface="Merriweather"/>
                <a:cs typeface="Merriweather"/>
                <a:sym typeface="Merriweather"/>
              </a:rPr>
              <a:t> combine in </a:t>
            </a:r>
            <a:r>
              <a:rPr lang="en" sz="2200">
                <a:solidFill>
                  <a:srgbClr val="B4A7D6"/>
                </a:solidFill>
                <a:latin typeface="Merriweather"/>
                <a:ea typeface="Merriweather"/>
                <a:cs typeface="Merriweather"/>
                <a:sym typeface="Merriweather"/>
              </a:rPr>
              <a:t>ductal </a:t>
            </a:r>
            <a:r>
              <a:rPr lang="en" sz="2200">
                <a:solidFill>
                  <a:schemeClr val="dk1"/>
                </a:solidFill>
                <a:latin typeface="Merriweather"/>
                <a:ea typeface="Merriweather"/>
                <a:cs typeface="Merriweather"/>
                <a:sym typeface="Merriweather"/>
              </a:rPr>
              <a:t>cells to form </a:t>
            </a:r>
            <a:r>
              <a:rPr b="1" lang="en" sz="2200">
                <a:solidFill>
                  <a:srgbClr val="93C47D"/>
                </a:solidFill>
                <a:latin typeface="Merriweather"/>
                <a:ea typeface="Merriweather"/>
                <a:cs typeface="Merriweather"/>
                <a:sym typeface="Merriweather"/>
              </a:rPr>
              <a:t>H</a:t>
            </a:r>
            <a:r>
              <a:rPr b="1" baseline="-25000" lang="en" sz="2200">
                <a:solidFill>
                  <a:srgbClr val="93C47D"/>
                </a:solidFill>
                <a:latin typeface="Merriweather"/>
                <a:ea typeface="Merriweather"/>
                <a:cs typeface="Merriweather"/>
                <a:sym typeface="Merriweather"/>
              </a:rPr>
              <a:t>2</a:t>
            </a:r>
            <a:r>
              <a:rPr b="1" lang="en" sz="2200">
                <a:solidFill>
                  <a:srgbClr val="93C47D"/>
                </a:solidFill>
                <a:latin typeface="Merriweather"/>
                <a:ea typeface="Merriweather"/>
                <a:cs typeface="Merriweather"/>
                <a:sym typeface="Merriweather"/>
              </a:rPr>
              <a:t>CO</a:t>
            </a:r>
            <a:r>
              <a:rPr b="1" baseline="-25000" lang="en" sz="2200">
                <a:solidFill>
                  <a:srgbClr val="93C47D"/>
                </a:solidFill>
                <a:latin typeface="Merriweather"/>
                <a:ea typeface="Merriweather"/>
                <a:cs typeface="Merriweather"/>
                <a:sym typeface="Merriweather"/>
              </a:rPr>
              <a:t>3</a:t>
            </a:r>
            <a:r>
              <a:rPr lang="en" sz="2200">
                <a:solidFill>
                  <a:schemeClr val="dk1"/>
                </a:solidFill>
                <a:latin typeface="Merriweather"/>
                <a:ea typeface="Merriweather"/>
                <a:cs typeface="Merriweather"/>
                <a:sym typeface="Merriweather"/>
              </a:rPr>
              <a:t>.</a:t>
            </a:r>
            <a:endParaRPr sz="2200"/>
          </a:p>
        </p:txBody>
      </p:sp>
      <p:sp>
        <p:nvSpPr>
          <p:cNvPr id="651" name="Google Shape;651;p29"/>
          <p:cNvSpPr txBox="1"/>
          <p:nvPr/>
        </p:nvSpPr>
        <p:spPr>
          <a:xfrm>
            <a:off x="1409141" y="7933736"/>
            <a:ext cx="7941000" cy="76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93C47D"/>
                </a:solidFill>
                <a:latin typeface="Merriweather"/>
                <a:ea typeface="Merriweather"/>
                <a:cs typeface="Merriweather"/>
                <a:sym typeface="Merriweather"/>
              </a:rPr>
              <a:t>H</a:t>
            </a:r>
            <a:r>
              <a:rPr b="1" baseline="-25000" lang="en" sz="2200">
                <a:solidFill>
                  <a:srgbClr val="93C47D"/>
                </a:solidFill>
                <a:latin typeface="Merriweather"/>
                <a:ea typeface="Merriweather"/>
                <a:cs typeface="Merriweather"/>
                <a:sym typeface="Merriweather"/>
              </a:rPr>
              <a:t>2</a:t>
            </a:r>
            <a:r>
              <a:rPr b="1" lang="en" sz="2200">
                <a:solidFill>
                  <a:srgbClr val="93C47D"/>
                </a:solidFill>
                <a:latin typeface="Merriweather"/>
                <a:ea typeface="Merriweather"/>
                <a:cs typeface="Merriweather"/>
                <a:sym typeface="Merriweather"/>
              </a:rPr>
              <a:t>CO</a:t>
            </a:r>
            <a:r>
              <a:rPr b="1" baseline="-25000" lang="en" sz="2200">
                <a:solidFill>
                  <a:srgbClr val="93C47D"/>
                </a:solidFill>
                <a:latin typeface="Merriweather"/>
                <a:ea typeface="Merriweather"/>
                <a:cs typeface="Merriweather"/>
                <a:sym typeface="Merriweather"/>
              </a:rPr>
              <a:t>3</a:t>
            </a:r>
            <a:r>
              <a:rPr lang="en" sz="2200">
                <a:solidFill>
                  <a:schemeClr val="dk1"/>
                </a:solidFill>
                <a:latin typeface="Merriweather"/>
                <a:ea typeface="Merriweather"/>
                <a:cs typeface="Merriweather"/>
                <a:sym typeface="Merriweather"/>
              </a:rPr>
              <a:t> dissociates into </a:t>
            </a:r>
            <a:r>
              <a:rPr b="1" lang="en" sz="2200">
                <a:solidFill>
                  <a:srgbClr val="93C47D"/>
                </a:solidFill>
                <a:latin typeface="Merriweather"/>
                <a:ea typeface="Merriweather"/>
                <a:cs typeface="Merriweather"/>
                <a:sym typeface="Merriweather"/>
              </a:rPr>
              <a:t>H</a:t>
            </a:r>
            <a:r>
              <a:rPr b="1" baseline="30000" lang="en" sz="2200">
                <a:solidFill>
                  <a:srgbClr val="93C47D"/>
                </a:solidFill>
                <a:latin typeface="Merriweather"/>
                <a:ea typeface="Merriweather"/>
                <a:cs typeface="Merriweather"/>
                <a:sym typeface="Merriweather"/>
              </a:rPr>
              <a:t>+</a:t>
            </a:r>
            <a:r>
              <a:rPr baseline="30000" lang="en" sz="2200">
                <a:solidFill>
                  <a:schemeClr val="dk1"/>
                </a:solidFill>
                <a:latin typeface="Merriweather"/>
                <a:ea typeface="Merriweather"/>
                <a:cs typeface="Merriweather"/>
                <a:sym typeface="Merriweather"/>
              </a:rPr>
              <a:t> </a:t>
            </a:r>
            <a:r>
              <a:rPr lang="en" sz="2200">
                <a:solidFill>
                  <a:schemeClr val="dk1"/>
                </a:solidFill>
                <a:latin typeface="Merriweather"/>
                <a:ea typeface="Merriweather"/>
                <a:cs typeface="Merriweather"/>
                <a:sym typeface="Merriweather"/>
              </a:rPr>
              <a:t>and </a:t>
            </a:r>
            <a:r>
              <a:rPr b="1" lang="en" sz="2200">
                <a:solidFill>
                  <a:srgbClr val="93C47D"/>
                </a:solidFill>
                <a:latin typeface="Merriweather"/>
                <a:ea typeface="Merriweather"/>
                <a:cs typeface="Merriweather"/>
                <a:sym typeface="Merriweather"/>
              </a:rPr>
              <a:t>HCO</a:t>
            </a:r>
            <a:r>
              <a:rPr b="1" baseline="-25000" lang="en" sz="2200">
                <a:solidFill>
                  <a:srgbClr val="93C47D"/>
                </a:solidFill>
                <a:latin typeface="Merriweather"/>
                <a:ea typeface="Merriweather"/>
                <a:cs typeface="Merriweather"/>
                <a:sym typeface="Merriweather"/>
              </a:rPr>
              <a:t>3</a:t>
            </a:r>
            <a:r>
              <a:rPr b="1" baseline="30000" lang="en" sz="2200">
                <a:solidFill>
                  <a:srgbClr val="93C47D"/>
                </a:solidFill>
                <a:latin typeface="Merriweather"/>
                <a:ea typeface="Merriweather"/>
                <a:cs typeface="Merriweather"/>
                <a:sym typeface="Merriweather"/>
              </a:rPr>
              <a:t>-</a:t>
            </a:r>
            <a:r>
              <a:rPr lang="en" sz="2200">
                <a:solidFill>
                  <a:schemeClr val="dk1"/>
                </a:solidFill>
                <a:latin typeface="Merriweather"/>
                <a:ea typeface="Merriweather"/>
                <a:cs typeface="Merriweather"/>
                <a:sym typeface="Merriweather"/>
              </a:rPr>
              <a:t>.</a:t>
            </a:r>
            <a:endParaRPr sz="2200">
              <a:solidFill>
                <a:schemeClr val="dk1"/>
              </a:solidFill>
              <a:latin typeface="Merriweather"/>
              <a:ea typeface="Merriweather"/>
              <a:cs typeface="Merriweather"/>
              <a:sym typeface="Merriweather"/>
            </a:endParaRPr>
          </a:p>
          <a:p>
            <a:pPr indent="0" lvl="0" marL="0" rtl="0" algn="l">
              <a:spcBef>
                <a:spcPts val="0"/>
              </a:spcBef>
              <a:spcAft>
                <a:spcPts val="0"/>
              </a:spcAft>
              <a:buNone/>
            </a:pPr>
            <a:r>
              <a:t/>
            </a:r>
            <a:endParaRPr sz="2200">
              <a:solidFill>
                <a:schemeClr val="dk1"/>
              </a:solidFill>
              <a:latin typeface="Merriweather"/>
              <a:ea typeface="Merriweather"/>
              <a:cs typeface="Merriweather"/>
              <a:sym typeface="Merriweather"/>
            </a:endParaRPr>
          </a:p>
        </p:txBody>
      </p:sp>
      <p:sp>
        <p:nvSpPr>
          <p:cNvPr id="652" name="Google Shape;652;p29"/>
          <p:cNvSpPr txBox="1"/>
          <p:nvPr/>
        </p:nvSpPr>
        <p:spPr>
          <a:xfrm>
            <a:off x="1431425" y="8837422"/>
            <a:ext cx="7313700" cy="110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93C47D"/>
                </a:solidFill>
                <a:latin typeface="Merriweather"/>
                <a:ea typeface="Merriweather"/>
                <a:cs typeface="Merriweather"/>
                <a:sym typeface="Merriweather"/>
              </a:rPr>
              <a:t>H</a:t>
            </a:r>
            <a:r>
              <a:rPr b="1" baseline="30000" lang="en" sz="2200">
                <a:solidFill>
                  <a:srgbClr val="93C47D"/>
                </a:solidFill>
                <a:latin typeface="Merriweather"/>
                <a:ea typeface="Merriweather"/>
                <a:cs typeface="Merriweather"/>
                <a:sym typeface="Merriweather"/>
              </a:rPr>
              <a:t>+</a:t>
            </a:r>
            <a:r>
              <a:rPr baseline="30000" lang="en" sz="2200">
                <a:solidFill>
                  <a:schemeClr val="dk1"/>
                </a:solidFill>
                <a:latin typeface="Merriweather"/>
                <a:ea typeface="Merriweather"/>
                <a:cs typeface="Merriweather"/>
                <a:sym typeface="Merriweather"/>
              </a:rPr>
              <a:t> </a:t>
            </a:r>
            <a:r>
              <a:rPr lang="en" sz="2200">
                <a:solidFill>
                  <a:schemeClr val="dk1"/>
                </a:solidFill>
                <a:latin typeface="Merriweather"/>
                <a:ea typeface="Merriweather"/>
                <a:cs typeface="Merriweather"/>
                <a:sym typeface="Merriweather"/>
              </a:rPr>
              <a:t> is transported into blood by </a:t>
            </a:r>
            <a:r>
              <a:rPr b="1" lang="en" sz="2200">
                <a:solidFill>
                  <a:srgbClr val="93C47D"/>
                </a:solidFill>
                <a:latin typeface="Merriweather"/>
                <a:ea typeface="Merriweather"/>
                <a:cs typeface="Merriweather"/>
                <a:sym typeface="Merriweather"/>
              </a:rPr>
              <a:t>Na</a:t>
            </a:r>
            <a:r>
              <a:rPr b="1" baseline="30000" lang="en" sz="2200">
                <a:solidFill>
                  <a:srgbClr val="93C47D"/>
                </a:solidFill>
                <a:latin typeface="Merriweather"/>
                <a:ea typeface="Merriweather"/>
                <a:cs typeface="Merriweather"/>
                <a:sym typeface="Merriweather"/>
              </a:rPr>
              <a:t>+</a:t>
            </a:r>
            <a:r>
              <a:rPr lang="en" sz="2200">
                <a:solidFill>
                  <a:schemeClr val="dk1"/>
                </a:solidFill>
                <a:latin typeface="Merriweather"/>
                <a:ea typeface="Merriweather"/>
                <a:cs typeface="Merriweather"/>
                <a:sym typeface="Merriweather"/>
              </a:rPr>
              <a:t>-</a:t>
            </a:r>
            <a:r>
              <a:rPr b="1" lang="en" sz="2200">
                <a:solidFill>
                  <a:srgbClr val="93C47D"/>
                </a:solidFill>
                <a:latin typeface="Merriweather"/>
                <a:ea typeface="Merriweather"/>
                <a:cs typeface="Merriweather"/>
                <a:sym typeface="Merriweather"/>
              </a:rPr>
              <a:t>H</a:t>
            </a:r>
            <a:r>
              <a:rPr b="1" baseline="30000" lang="en" sz="2200">
                <a:solidFill>
                  <a:srgbClr val="93C47D"/>
                </a:solidFill>
                <a:latin typeface="Merriweather"/>
                <a:ea typeface="Merriweather"/>
                <a:cs typeface="Merriweather"/>
                <a:sym typeface="Merriweather"/>
              </a:rPr>
              <a:t>+</a:t>
            </a:r>
            <a:r>
              <a:rPr baseline="30000" lang="en" sz="2200">
                <a:solidFill>
                  <a:schemeClr val="dk1"/>
                </a:solidFill>
                <a:latin typeface="Merriweather"/>
                <a:ea typeface="Merriweather"/>
                <a:cs typeface="Merriweather"/>
                <a:sym typeface="Merriweather"/>
              </a:rPr>
              <a:t> </a:t>
            </a:r>
            <a:r>
              <a:rPr lang="en" sz="2200">
                <a:solidFill>
                  <a:schemeClr val="dk1"/>
                </a:solidFill>
                <a:latin typeface="Merriweather"/>
                <a:ea typeface="Merriweather"/>
                <a:cs typeface="Merriweather"/>
                <a:sym typeface="Merriweather"/>
              </a:rPr>
              <a:t> exchanger at basolateral membrane of ductal cells.</a:t>
            </a:r>
            <a:endParaRPr sz="2200">
              <a:solidFill>
                <a:schemeClr val="dk1"/>
              </a:solidFill>
              <a:latin typeface="Merriweather"/>
              <a:ea typeface="Merriweather"/>
              <a:cs typeface="Merriweather"/>
              <a:sym typeface="Merriweather"/>
            </a:endParaRPr>
          </a:p>
          <a:p>
            <a:pPr indent="0" lvl="0" marL="0" rtl="0" algn="l">
              <a:spcBef>
                <a:spcPts val="0"/>
              </a:spcBef>
              <a:spcAft>
                <a:spcPts val="0"/>
              </a:spcAft>
              <a:buNone/>
            </a:pPr>
            <a:r>
              <a:t/>
            </a:r>
            <a:endParaRPr sz="2200">
              <a:solidFill>
                <a:schemeClr val="dk1"/>
              </a:solidFill>
              <a:latin typeface="Merriweather"/>
              <a:ea typeface="Merriweather"/>
              <a:cs typeface="Merriweather"/>
              <a:sym typeface="Merriweather"/>
            </a:endParaRPr>
          </a:p>
        </p:txBody>
      </p:sp>
      <p:sp>
        <p:nvSpPr>
          <p:cNvPr id="653" name="Google Shape;653;p29"/>
          <p:cNvSpPr txBox="1"/>
          <p:nvPr/>
        </p:nvSpPr>
        <p:spPr>
          <a:xfrm>
            <a:off x="1431425" y="9837084"/>
            <a:ext cx="7571100" cy="103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93C47D"/>
                </a:solidFill>
                <a:latin typeface="Merriweather"/>
                <a:ea typeface="Merriweather"/>
                <a:cs typeface="Merriweather"/>
                <a:sym typeface="Merriweather"/>
              </a:rPr>
              <a:t>HCO</a:t>
            </a:r>
            <a:r>
              <a:rPr b="1" baseline="-25000" lang="en" sz="2200">
                <a:solidFill>
                  <a:srgbClr val="93C47D"/>
                </a:solidFill>
                <a:latin typeface="Merriweather"/>
                <a:ea typeface="Merriweather"/>
                <a:cs typeface="Merriweather"/>
                <a:sym typeface="Merriweather"/>
              </a:rPr>
              <a:t>3</a:t>
            </a:r>
            <a:r>
              <a:rPr b="1" baseline="30000" lang="en" sz="2200">
                <a:solidFill>
                  <a:srgbClr val="93C47D"/>
                </a:solidFill>
                <a:latin typeface="Merriweather"/>
                <a:ea typeface="Merriweather"/>
                <a:cs typeface="Merriweather"/>
                <a:sym typeface="Merriweather"/>
              </a:rPr>
              <a:t>-</a:t>
            </a:r>
            <a:r>
              <a:rPr lang="en" sz="2200">
                <a:solidFill>
                  <a:schemeClr val="dk1"/>
                </a:solidFill>
                <a:latin typeface="Merriweather"/>
                <a:ea typeface="Merriweather"/>
                <a:cs typeface="Merriweather"/>
                <a:sym typeface="Merriweather"/>
              </a:rPr>
              <a:t> is secreted into pancreatic juice by </a:t>
            </a:r>
            <a:r>
              <a:rPr b="1" lang="en" sz="2200">
                <a:solidFill>
                  <a:srgbClr val="93C47D"/>
                </a:solidFill>
                <a:latin typeface="Merriweather"/>
                <a:ea typeface="Merriweather"/>
                <a:cs typeface="Merriweather"/>
                <a:sym typeface="Merriweather"/>
              </a:rPr>
              <a:t>Cl</a:t>
            </a:r>
            <a:r>
              <a:rPr b="1" baseline="30000" lang="en" sz="2200">
                <a:solidFill>
                  <a:srgbClr val="93C47D"/>
                </a:solidFill>
                <a:latin typeface="Merriweather"/>
                <a:ea typeface="Merriweather"/>
                <a:cs typeface="Merriweather"/>
                <a:sym typeface="Merriweather"/>
              </a:rPr>
              <a:t>-</a:t>
            </a:r>
            <a:r>
              <a:rPr lang="en" sz="2200">
                <a:solidFill>
                  <a:schemeClr val="dk1"/>
                </a:solidFill>
                <a:latin typeface="Merriweather"/>
                <a:ea typeface="Merriweather"/>
                <a:cs typeface="Merriweather"/>
                <a:sym typeface="Merriweather"/>
              </a:rPr>
              <a:t>-</a:t>
            </a:r>
            <a:r>
              <a:rPr b="1" lang="en" sz="2200">
                <a:solidFill>
                  <a:srgbClr val="93C47D"/>
                </a:solidFill>
                <a:latin typeface="Merriweather"/>
                <a:ea typeface="Merriweather"/>
                <a:cs typeface="Merriweather"/>
                <a:sym typeface="Merriweather"/>
              </a:rPr>
              <a:t>HCO</a:t>
            </a:r>
            <a:r>
              <a:rPr b="1" baseline="-25000" lang="en" sz="2200">
                <a:solidFill>
                  <a:srgbClr val="93C47D"/>
                </a:solidFill>
                <a:latin typeface="Merriweather"/>
                <a:ea typeface="Merriweather"/>
                <a:cs typeface="Merriweather"/>
                <a:sym typeface="Merriweather"/>
              </a:rPr>
              <a:t>3</a:t>
            </a:r>
            <a:r>
              <a:rPr b="1" baseline="30000" lang="en" sz="2200">
                <a:solidFill>
                  <a:srgbClr val="93C47D"/>
                </a:solidFill>
                <a:latin typeface="Merriweather"/>
                <a:ea typeface="Merriweather"/>
                <a:cs typeface="Merriweather"/>
                <a:sym typeface="Merriweather"/>
              </a:rPr>
              <a:t>-</a:t>
            </a:r>
            <a:endParaRPr sz="2200">
              <a:solidFill>
                <a:schemeClr val="dk1"/>
              </a:solidFill>
              <a:latin typeface="Merriweather"/>
              <a:ea typeface="Merriweather"/>
              <a:cs typeface="Merriweather"/>
              <a:sym typeface="Merriweather"/>
            </a:endParaRPr>
          </a:p>
          <a:p>
            <a:pPr indent="0" lvl="0" marL="0" rtl="0" algn="l">
              <a:spcBef>
                <a:spcPts val="0"/>
              </a:spcBef>
              <a:spcAft>
                <a:spcPts val="0"/>
              </a:spcAft>
              <a:buNone/>
            </a:pPr>
            <a:r>
              <a:rPr lang="en" sz="2200">
                <a:solidFill>
                  <a:schemeClr val="dk1"/>
                </a:solidFill>
                <a:latin typeface="Merriweather"/>
                <a:ea typeface="Merriweather"/>
                <a:cs typeface="Merriweather"/>
                <a:sym typeface="Merriweather"/>
              </a:rPr>
              <a:t>exchanger at apical membrane of ductal cells, </a:t>
            </a:r>
            <a:r>
              <a:rPr lang="en" sz="2200">
                <a:solidFill>
                  <a:srgbClr val="999999"/>
                </a:solidFill>
                <a:latin typeface="Merriweather"/>
                <a:ea typeface="Merriweather"/>
                <a:cs typeface="Merriweather"/>
                <a:sym typeface="Merriweather"/>
              </a:rPr>
              <a:t>followed by osmotic flow of water. </a:t>
            </a:r>
            <a:endParaRPr baseline="30000" sz="2200">
              <a:solidFill>
                <a:schemeClr val="dk1"/>
              </a:solidFill>
              <a:latin typeface="Merriweather"/>
              <a:ea typeface="Merriweather"/>
              <a:cs typeface="Merriweather"/>
              <a:sym typeface="Merriweather"/>
            </a:endParaRPr>
          </a:p>
          <a:p>
            <a:pPr indent="0" lvl="0" marL="0" rtl="0" algn="l">
              <a:spcBef>
                <a:spcPts val="0"/>
              </a:spcBef>
              <a:spcAft>
                <a:spcPts val="0"/>
              </a:spcAft>
              <a:buNone/>
            </a:pPr>
            <a:r>
              <a:t/>
            </a:r>
            <a:endParaRPr sz="2200">
              <a:solidFill>
                <a:schemeClr val="dk1"/>
              </a:solidFill>
              <a:latin typeface="Merriweather"/>
              <a:ea typeface="Merriweather"/>
              <a:cs typeface="Merriweather"/>
              <a:sym typeface="Merriweather"/>
            </a:endParaRPr>
          </a:p>
        </p:txBody>
      </p:sp>
      <p:sp>
        <p:nvSpPr>
          <p:cNvPr id="654" name="Google Shape;654;p29"/>
          <p:cNvSpPr txBox="1"/>
          <p:nvPr/>
        </p:nvSpPr>
        <p:spPr>
          <a:xfrm>
            <a:off x="960114" y="11047136"/>
            <a:ext cx="9792600" cy="12738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erriweather"/>
              <a:buChar char="●"/>
            </a:pPr>
            <a:r>
              <a:rPr lang="en" sz="2200">
                <a:solidFill>
                  <a:schemeClr val="dk1"/>
                </a:solidFill>
                <a:latin typeface="Merriweather"/>
                <a:ea typeface="Merriweather"/>
                <a:cs typeface="Merriweather"/>
                <a:sym typeface="Merriweather"/>
              </a:rPr>
              <a:t>Absorption of </a:t>
            </a:r>
            <a:r>
              <a:rPr b="1" lang="en" sz="2200">
                <a:solidFill>
                  <a:srgbClr val="93C47D"/>
                </a:solidFill>
                <a:latin typeface="Merriweather"/>
                <a:ea typeface="Merriweather"/>
                <a:cs typeface="Merriweather"/>
                <a:sym typeface="Merriweather"/>
              </a:rPr>
              <a:t>H</a:t>
            </a:r>
            <a:r>
              <a:rPr b="1" baseline="30000" lang="en" sz="2200">
                <a:solidFill>
                  <a:srgbClr val="93C47D"/>
                </a:solidFill>
                <a:latin typeface="Merriweather"/>
                <a:ea typeface="Merriweather"/>
                <a:cs typeface="Merriweather"/>
                <a:sym typeface="Merriweather"/>
              </a:rPr>
              <a:t>+</a:t>
            </a:r>
            <a:r>
              <a:rPr lang="en" sz="2200">
                <a:solidFill>
                  <a:schemeClr val="dk1"/>
                </a:solidFill>
                <a:latin typeface="Merriweather"/>
                <a:ea typeface="Merriweather"/>
                <a:cs typeface="Merriweather"/>
                <a:sym typeface="Merriweather"/>
              </a:rPr>
              <a:t> causes </a:t>
            </a:r>
            <a:r>
              <a:rPr b="1" lang="en" sz="2200">
                <a:solidFill>
                  <a:schemeClr val="dk1"/>
                </a:solidFill>
                <a:latin typeface="Merriweather"/>
                <a:ea typeface="Merriweather"/>
                <a:cs typeface="Merriweather"/>
                <a:sym typeface="Merriweather"/>
              </a:rPr>
              <a:t>acidification</a:t>
            </a:r>
            <a:r>
              <a:rPr lang="en" sz="2200">
                <a:solidFill>
                  <a:schemeClr val="dk1"/>
                </a:solidFill>
                <a:latin typeface="Merriweather"/>
                <a:ea typeface="Merriweather"/>
                <a:cs typeface="Merriweather"/>
                <a:sym typeface="Merriweather"/>
              </a:rPr>
              <a:t> of pancreatic venous blood.</a:t>
            </a:r>
            <a:endParaRPr baseline="30000" sz="2200">
              <a:solidFill>
                <a:schemeClr val="dk1"/>
              </a:solidFill>
              <a:latin typeface="Merriweather"/>
              <a:ea typeface="Merriweather"/>
              <a:cs typeface="Merriweather"/>
              <a:sym typeface="Merriweather"/>
            </a:endParaRPr>
          </a:p>
        </p:txBody>
      </p:sp>
      <p:pic>
        <p:nvPicPr>
          <p:cNvPr id="655" name="Google Shape;655;p29"/>
          <p:cNvPicPr preferRelativeResize="0"/>
          <p:nvPr/>
        </p:nvPicPr>
        <p:blipFill rotWithShape="1">
          <a:blip r:embed="rId4">
            <a:alphaModFix/>
          </a:blip>
          <a:srcRect b="10934" l="28978" r="12668" t="20166"/>
          <a:stretch/>
        </p:blipFill>
        <p:spPr>
          <a:xfrm>
            <a:off x="8519424" y="5613275"/>
            <a:ext cx="5086850" cy="4504634"/>
          </a:xfrm>
          <a:prstGeom prst="rect">
            <a:avLst/>
          </a:prstGeom>
          <a:noFill/>
          <a:ln>
            <a:noFill/>
          </a:ln>
        </p:spPr>
      </p:pic>
      <p:sp>
        <p:nvSpPr>
          <p:cNvPr id="656" name="Google Shape;656;p29"/>
          <p:cNvSpPr txBox="1"/>
          <p:nvPr/>
        </p:nvSpPr>
        <p:spPr>
          <a:xfrm>
            <a:off x="658400" y="2294750"/>
            <a:ext cx="7974300" cy="15807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SzPts val="2200"/>
              <a:buFont typeface="Merriweather"/>
              <a:buChar char="●"/>
            </a:pPr>
            <a:r>
              <a:rPr lang="en" sz="2200">
                <a:latin typeface="Merriweather"/>
                <a:ea typeface="Merriweather"/>
                <a:cs typeface="Merriweather"/>
                <a:sym typeface="Merriweather"/>
              </a:rPr>
              <a:t>The pancreas secrets about </a:t>
            </a:r>
            <a:r>
              <a:rPr b="1" lang="en" sz="2200">
                <a:solidFill>
                  <a:srgbClr val="93C47D"/>
                </a:solidFill>
                <a:latin typeface="Merriweather"/>
                <a:ea typeface="Merriweather"/>
                <a:cs typeface="Merriweather"/>
                <a:sym typeface="Merriweather"/>
              </a:rPr>
              <a:t>1</a:t>
            </a:r>
            <a:r>
              <a:rPr b="1" lang="en" sz="2200">
                <a:solidFill>
                  <a:srgbClr val="45818E"/>
                </a:solidFill>
                <a:latin typeface="Merriweather"/>
                <a:ea typeface="Merriweather"/>
                <a:cs typeface="Merriweather"/>
                <a:sym typeface="Merriweather"/>
              </a:rPr>
              <a:t> </a:t>
            </a:r>
            <a:r>
              <a:rPr b="1" lang="en" sz="2200">
                <a:solidFill>
                  <a:srgbClr val="93C47D"/>
                </a:solidFill>
                <a:latin typeface="Merriweather"/>
                <a:ea typeface="Merriweather"/>
                <a:cs typeface="Merriweather"/>
                <a:sym typeface="Merriweather"/>
              </a:rPr>
              <a:t>L/day</a:t>
            </a:r>
            <a:r>
              <a:rPr lang="en" sz="2200">
                <a:latin typeface="Merriweather"/>
                <a:ea typeface="Merriweather"/>
                <a:cs typeface="Merriweather"/>
                <a:sym typeface="Merriweather"/>
              </a:rPr>
              <a:t> of </a:t>
            </a:r>
            <a:r>
              <a:rPr b="1" lang="en" sz="2200">
                <a:solidFill>
                  <a:srgbClr val="93C47D"/>
                </a:solidFill>
                <a:latin typeface="Merriweather"/>
                <a:ea typeface="Merriweather"/>
                <a:cs typeface="Merriweather"/>
                <a:sym typeface="Merriweather"/>
              </a:rPr>
              <a:t>HCO</a:t>
            </a:r>
            <a:r>
              <a:rPr b="1" baseline="-25000" lang="en" sz="2200">
                <a:solidFill>
                  <a:srgbClr val="93C47D"/>
                </a:solidFill>
                <a:latin typeface="Merriweather"/>
                <a:ea typeface="Merriweather"/>
                <a:cs typeface="Merriweather"/>
                <a:sym typeface="Merriweather"/>
              </a:rPr>
              <a:t>3</a:t>
            </a:r>
            <a:r>
              <a:rPr b="1" baseline="30000" lang="en" sz="2200">
                <a:solidFill>
                  <a:srgbClr val="93C47D"/>
                </a:solidFill>
                <a:latin typeface="Merriweather"/>
                <a:ea typeface="Merriweather"/>
                <a:cs typeface="Merriweather"/>
                <a:sym typeface="Merriweather"/>
              </a:rPr>
              <a:t>- </a:t>
            </a:r>
            <a:r>
              <a:rPr lang="en" sz="2200">
                <a:latin typeface="Merriweather"/>
                <a:ea typeface="Merriweather"/>
                <a:cs typeface="Merriweather"/>
                <a:sym typeface="Merriweather"/>
              </a:rPr>
              <a:t>rich fluid from the epithelial cells of the ductules and ducts.</a:t>
            </a:r>
            <a:endParaRPr sz="2200">
              <a:latin typeface="Merriweather"/>
              <a:ea typeface="Merriweather"/>
              <a:cs typeface="Merriweather"/>
              <a:sym typeface="Merriweather"/>
            </a:endParaRPr>
          </a:p>
          <a:p>
            <a:pPr indent="-368300" lvl="0" marL="457200" rtl="0" algn="l">
              <a:lnSpc>
                <a:spcPct val="115000"/>
              </a:lnSpc>
              <a:spcBef>
                <a:spcPts val="0"/>
              </a:spcBef>
              <a:spcAft>
                <a:spcPts val="0"/>
              </a:spcAft>
              <a:buSzPts val="2200"/>
              <a:buFont typeface="Merriweather"/>
              <a:buChar char="●"/>
            </a:pPr>
            <a:r>
              <a:rPr b="1" lang="en" sz="2200">
                <a:solidFill>
                  <a:srgbClr val="93C47D"/>
                </a:solidFill>
                <a:latin typeface="Merriweather"/>
                <a:ea typeface="Merriweather"/>
                <a:cs typeface="Merriweather"/>
                <a:sym typeface="Merriweather"/>
              </a:rPr>
              <a:t>HCO</a:t>
            </a:r>
            <a:r>
              <a:rPr b="1" baseline="-25000" lang="en" sz="2200">
                <a:solidFill>
                  <a:srgbClr val="93C47D"/>
                </a:solidFill>
                <a:latin typeface="Merriweather"/>
                <a:ea typeface="Merriweather"/>
                <a:cs typeface="Merriweather"/>
                <a:sym typeface="Merriweather"/>
              </a:rPr>
              <a:t>3</a:t>
            </a:r>
            <a:r>
              <a:rPr b="1" baseline="30000" lang="en" sz="2200">
                <a:solidFill>
                  <a:srgbClr val="93C47D"/>
                </a:solidFill>
                <a:latin typeface="Merriweather"/>
                <a:ea typeface="Merriweather"/>
                <a:cs typeface="Merriweather"/>
                <a:sym typeface="Merriweather"/>
              </a:rPr>
              <a:t>-</a:t>
            </a:r>
            <a:r>
              <a:rPr lang="en" sz="2200">
                <a:latin typeface="Merriweather"/>
                <a:ea typeface="Merriweather"/>
                <a:cs typeface="Merriweather"/>
                <a:sym typeface="Merriweather"/>
              </a:rPr>
              <a:t> is exchanged for </a:t>
            </a:r>
            <a:r>
              <a:rPr b="1" lang="en" sz="2200">
                <a:solidFill>
                  <a:srgbClr val="93C47D"/>
                </a:solidFill>
                <a:latin typeface="Merriweather"/>
                <a:ea typeface="Merriweather"/>
                <a:cs typeface="Merriweather"/>
                <a:sym typeface="Merriweather"/>
              </a:rPr>
              <a:t>Cl</a:t>
            </a:r>
            <a:r>
              <a:rPr b="1" baseline="30000" lang="en" sz="2200">
                <a:solidFill>
                  <a:srgbClr val="93C47D"/>
                </a:solidFill>
                <a:latin typeface="Merriweather"/>
                <a:ea typeface="Merriweather"/>
                <a:cs typeface="Merriweather"/>
                <a:sym typeface="Merriweather"/>
              </a:rPr>
              <a:t>-</a:t>
            </a:r>
            <a:r>
              <a:rPr lang="en" sz="2200">
                <a:latin typeface="Merriweather"/>
                <a:ea typeface="Merriweather"/>
                <a:cs typeface="Merriweather"/>
                <a:sym typeface="Merriweather"/>
              </a:rPr>
              <a:t>.  Secretin increases the rate of this exchanger.</a:t>
            </a:r>
            <a:endParaRPr sz="2200">
              <a:latin typeface="Merriweather"/>
              <a:ea typeface="Merriweather"/>
              <a:cs typeface="Merriweather"/>
              <a:sym typeface="Merriweather"/>
            </a:endParaRPr>
          </a:p>
        </p:txBody>
      </p:sp>
      <p:pic>
        <p:nvPicPr>
          <p:cNvPr id="657" name="Google Shape;657;p29"/>
          <p:cNvPicPr preferRelativeResize="0"/>
          <p:nvPr/>
        </p:nvPicPr>
        <p:blipFill>
          <a:blip r:embed="rId5">
            <a:alphaModFix/>
          </a:blip>
          <a:stretch>
            <a:fillRect/>
          </a:stretch>
        </p:blipFill>
        <p:spPr>
          <a:xfrm>
            <a:off x="9008375" y="1455813"/>
            <a:ext cx="4135902" cy="2238581"/>
          </a:xfrm>
          <a:prstGeom prst="rect">
            <a:avLst/>
          </a:prstGeom>
          <a:noFill/>
          <a:ln cap="flat" cmpd="sng" w="9525">
            <a:solidFill>
              <a:srgbClr val="000000"/>
            </a:solidFill>
            <a:prstDash val="solid"/>
            <a:round/>
            <a:headEnd len="sm" w="sm" type="none"/>
            <a:tailEnd len="sm" w="sm" type="none"/>
          </a:ln>
        </p:spPr>
      </p:pic>
      <p:sp>
        <p:nvSpPr>
          <p:cNvPr id="658" name="Google Shape;658;p29"/>
          <p:cNvSpPr txBox="1"/>
          <p:nvPr/>
        </p:nvSpPr>
        <p:spPr>
          <a:xfrm>
            <a:off x="1409150" y="5799584"/>
            <a:ext cx="7941000" cy="103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dk1"/>
                </a:solidFill>
                <a:latin typeface="Merriweather"/>
                <a:ea typeface="Merriweather"/>
                <a:cs typeface="Merriweather"/>
                <a:sym typeface="Merriweather"/>
              </a:rPr>
              <a:t>Basolateral membrane contains </a:t>
            </a:r>
            <a:r>
              <a:rPr b="1" lang="en" sz="2200">
                <a:solidFill>
                  <a:srgbClr val="93C47D"/>
                </a:solidFill>
                <a:latin typeface="Merriweather"/>
                <a:ea typeface="Merriweather"/>
                <a:cs typeface="Merriweather"/>
                <a:sym typeface="Merriweather"/>
              </a:rPr>
              <a:t>Na</a:t>
            </a:r>
            <a:r>
              <a:rPr b="1" baseline="30000" lang="en" sz="2200">
                <a:solidFill>
                  <a:srgbClr val="93C47D"/>
                </a:solidFill>
                <a:latin typeface="Merriweather"/>
                <a:ea typeface="Merriweather"/>
                <a:cs typeface="Merriweather"/>
                <a:sym typeface="Merriweather"/>
              </a:rPr>
              <a:t>+</a:t>
            </a:r>
            <a:r>
              <a:rPr lang="en" sz="2200">
                <a:solidFill>
                  <a:schemeClr val="dk1"/>
                </a:solidFill>
                <a:latin typeface="Merriweather"/>
                <a:ea typeface="Merriweather"/>
                <a:cs typeface="Merriweather"/>
                <a:sym typeface="Merriweather"/>
              </a:rPr>
              <a:t>-</a:t>
            </a:r>
            <a:r>
              <a:rPr b="1" lang="en" sz="2200">
                <a:solidFill>
                  <a:srgbClr val="93C47D"/>
                </a:solidFill>
                <a:latin typeface="Merriweather"/>
                <a:ea typeface="Merriweather"/>
                <a:cs typeface="Merriweather"/>
                <a:sym typeface="Merriweather"/>
              </a:rPr>
              <a:t>K</a:t>
            </a:r>
            <a:r>
              <a:rPr b="1" baseline="30000" lang="en" sz="2200">
                <a:solidFill>
                  <a:srgbClr val="93C47D"/>
                </a:solidFill>
                <a:latin typeface="Merriweather"/>
                <a:ea typeface="Merriweather"/>
                <a:cs typeface="Merriweather"/>
                <a:sym typeface="Merriweather"/>
              </a:rPr>
              <a:t>+</a:t>
            </a:r>
            <a:r>
              <a:rPr lang="en" sz="2200">
                <a:solidFill>
                  <a:schemeClr val="dk1"/>
                </a:solidFill>
                <a:latin typeface="Merriweather"/>
                <a:ea typeface="Merriweather"/>
                <a:cs typeface="Merriweather"/>
                <a:sym typeface="Merriweather"/>
              </a:rPr>
              <a:t> ATPase and </a:t>
            </a:r>
            <a:endParaRPr sz="2200">
              <a:solidFill>
                <a:schemeClr val="dk1"/>
              </a:solidFill>
              <a:latin typeface="Merriweather"/>
              <a:ea typeface="Merriweather"/>
              <a:cs typeface="Merriweather"/>
              <a:sym typeface="Merriweather"/>
            </a:endParaRPr>
          </a:p>
          <a:p>
            <a:pPr indent="0" lvl="0" marL="0" rtl="0" algn="l">
              <a:spcBef>
                <a:spcPts val="0"/>
              </a:spcBef>
              <a:spcAft>
                <a:spcPts val="0"/>
              </a:spcAft>
              <a:buNone/>
            </a:pPr>
            <a:r>
              <a:rPr lang="en" sz="2200">
                <a:solidFill>
                  <a:schemeClr val="dk1"/>
                </a:solidFill>
                <a:latin typeface="Merriweather"/>
                <a:ea typeface="Merriweather"/>
                <a:cs typeface="Merriweather"/>
                <a:sym typeface="Merriweather"/>
              </a:rPr>
              <a:t>a </a:t>
            </a:r>
            <a:r>
              <a:rPr b="1" lang="en" sz="2200">
                <a:solidFill>
                  <a:srgbClr val="93C47D"/>
                </a:solidFill>
                <a:latin typeface="Merriweather"/>
                <a:ea typeface="Merriweather"/>
                <a:cs typeface="Merriweather"/>
                <a:sym typeface="Merriweather"/>
              </a:rPr>
              <a:t>Na</a:t>
            </a:r>
            <a:r>
              <a:rPr b="1" baseline="30000" lang="en" sz="2200">
                <a:solidFill>
                  <a:srgbClr val="93C47D"/>
                </a:solidFill>
                <a:latin typeface="Merriweather"/>
                <a:ea typeface="Merriweather"/>
                <a:cs typeface="Merriweather"/>
                <a:sym typeface="Merriweather"/>
              </a:rPr>
              <a:t>+</a:t>
            </a:r>
            <a:r>
              <a:rPr lang="en" sz="2200">
                <a:solidFill>
                  <a:schemeClr val="dk1"/>
                </a:solidFill>
                <a:latin typeface="Merriweather"/>
                <a:ea typeface="Merriweather"/>
                <a:cs typeface="Merriweather"/>
                <a:sym typeface="Merriweather"/>
              </a:rPr>
              <a:t>-</a:t>
            </a:r>
            <a:r>
              <a:rPr b="1" lang="en" sz="2200">
                <a:solidFill>
                  <a:srgbClr val="93C47D"/>
                </a:solidFill>
                <a:latin typeface="Merriweather"/>
                <a:ea typeface="Merriweather"/>
                <a:cs typeface="Merriweather"/>
                <a:sym typeface="Merriweather"/>
              </a:rPr>
              <a:t>H</a:t>
            </a:r>
            <a:r>
              <a:rPr b="1" baseline="30000" lang="en" sz="2200">
                <a:solidFill>
                  <a:srgbClr val="93C47D"/>
                </a:solidFill>
                <a:latin typeface="Merriweather"/>
                <a:ea typeface="Merriweather"/>
                <a:cs typeface="Merriweather"/>
                <a:sym typeface="Merriweather"/>
              </a:rPr>
              <a:t>+</a:t>
            </a:r>
            <a:r>
              <a:rPr lang="en" sz="2200">
                <a:solidFill>
                  <a:schemeClr val="dk1"/>
                </a:solidFill>
                <a:latin typeface="Merriweather"/>
                <a:ea typeface="Merriweather"/>
                <a:cs typeface="Merriweather"/>
                <a:sym typeface="Merriweather"/>
              </a:rPr>
              <a:t> exchanger. </a:t>
            </a:r>
            <a:r>
              <a:rPr lang="en" sz="2000">
                <a:solidFill>
                  <a:srgbClr val="999999"/>
                </a:solidFill>
                <a:latin typeface="Merriweather"/>
                <a:ea typeface="Merriweather"/>
                <a:cs typeface="Merriweather"/>
                <a:sym typeface="Merriweather"/>
              </a:rPr>
              <a:t>By this step, </a:t>
            </a:r>
            <a:r>
              <a:rPr b="1" lang="en" sz="2000">
                <a:solidFill>
                  <a:srgbClr val="999999"/>
                </a:solidFill>
                <a:latin typeface="Merriweather"/>
                <a:ea typeface="Merriweather"/>
                <a:cs typeface="Merriweather"/>
                <a:sym typeface="Merriweather"/>
              </a:rPr>
              <a:t>H</a:t>
            </a:r>
            <a:r>
              <a:rPr b="1" baseline="30000" lang="en" sz="2000">
                <a:solidFill>
                  <a:srgbClr val="999999"/>
                </a:solidFill>
                <a:latin typeface="Merriweather"/>
                <a:ea typeface="Merriweather"/>
                <a:cs typeface="Merriweather"/>
                <a:sym typeface="Merriweather"/>
              </a:rPr>
              <a:t>+ </a:t>
            </a:r>
            <a:r>
              <a:rPr lang="en" sz="2000">
                <a:solidFill>
                  <a:srgbClr val="999999"/>
                </a:solidFill>
                <a:latin typeface="Merriweather"/>
                <a:ea typeface="Merriweather"/>
                <a:cs typeface="Merriweather"/>
                <a:sym typeface="Merriweather"/>
              </a:rPr>
              <a:t>goes to the blood and combines with </a:t>
            </a:r>
            <a:r>
              <a:rPr b="1" lang="en" sz="2000">
                <a:solidFill>
                  <a:srgbClr val="999999"/>
                </a:solidFill>
                <a:latin typeface="Merriweather"/>
                <a:ea typeface="Merriweather"/>
                <a:cs typeface="Merriweather"/>
                <a:sym typeface="Merriweather"/>
              </a:rPr>
              <a:t>HCO</a:t>
            </a:r>
            <a:r>
              <a:rPr b="1" baseline="-25000" lang="en" sz="2000">
                <a:solidFill>
                  <a:srgbClr val="999999"/>
                </a:solidFill>
                <a:latin typeface="Merriweather"/>
                <a:ea typeface="Merriweather"/>
                <a:cs typeface="Merriweather"/>
                <a:sym typeface="Merriweather"/>
              </a:rPr>
              <a:t>3</a:t>
            </a:r>
            <a:r>
              <a:rPr b="1" baseline="30000" lang="en" sz="2000">
                <a:solidFill>
                  <a:srgbClr val="999999"/>
                </a:solidFill>
                <a:latin typeface="Merriweather"/>
                <a:ea typeface="Merriweather"/>
                <a:cs typeface="Merriweather"/>
                <a:sym typeface="Merriweather"/>
              </a:rPr>
              <a:t>- </a:t>
            </a:r>
            <a:r>
              <a:rPr baseline="-25000" lang="en" sz="2000">
                <a:solidFill>
                  <a:srgbClr val="999999"/>
                </a:solidFill>
                <a:latin typeface="Merriweather"/>
                <a:ea typeface="Merriweather"/>
                <a:cs typeface="Merriweather"/>
                <a:sym typeface="Merriweather"/>
              </a:rPr>
              <a:t> </a:t>
            </a:r>
            <a:r>
              <a:rPr lang="en" sz="2000">
                <a:solidFill>
                  <a:srgbClr val="999999"/>
                </a:solidFill>
                <a:latin typeface="Merriweather"/>
                <a:ea typeface="Merriweather"/>
                <a:cs typeface="Merriweather"/>
                <a:sym typeface="Merriweather"/>
              </a:rPr>
              <a:t>which results in </a:t>
            </a:r>
            <a:r>
              <a:rPr b="1" lang="en" sz="2000">
                <a:solidFill>
                  <a:srgbClr val="999999"/>
                </a:solidFill>
                <a:latin typeface="Merriweather"/>
                <a:ea typeface="Merriweather"/>
                <a:cs typeface="Merriweather"/>
                <a:sym typeface="Merriweather"/>
              </a:rPr>
              <a:t>CO</a:t>
            </a:r>
            <a:r>
              <a:rPr b="1" baseline="-25000" lang="en" sz="2000">
                <a:solidFill>
                  <a:srgbClr val="999999"/>
                </a:solidFill>
                <a:latin typeface="Merriweather"/>
                <a:ea typeface="Merriweather"/>
                <a:cs typeface="Merriweather"/>
                <a:sym typeface="Merriweather"/>
              </a:rPr>
              <a:t>2</a:t>
            </a:r>
            <a:r>
              <a:rPr lang="en" sz="2000">
                <a:solidFill>
                  <a:srgbClr val="999999"/>
                </a:solidFill>
                <a:latin typeface="Merriweather"/>
                <a:ea typeface="Merriweather"/>
                <a:cs typeface="Merriweather"/>
                <a:sym typeface="Merriweather"/>
              </a:rPr>
              <a:t> &amp;  </a:t>
            </a:r>
            <a:r>
              <a:rPr b="1" lang="en" sz="2000">
                <a:solidFill>
                  <a:srgbClr val="999999"/>
                </a:solidFill>
                <a:latin typeface="Merriweather"/>
                <a:ea typeface="Merriweather"/>
                <a:cs typeface="Merriweather"/>
                <a:sym typeface="Merriweather"/>
              </a:rPr>
              <a:t>H</a:t>
            </a:r>
            <a:r>
              <a:rPr b="1" baseline="-25000" lang="en" sz="2000">
                <a:solidFill>
                  <a:srgbClr val="999999"/>
                </a:solidFill>
                <a:latin typeface="Merriweather"/>
                <a:ea typeface="Merriweather"/>
                <a:cs typeface="Merriweather"/>
                <a:sym typeface="Merriweather"/>
              </a:rPr>
              <a:t>2</a:t>
            </a:r>
            <a:r>
              <a:rPr b="1" lang="en" sz="2000">
                <a:solidFill>
                  <a:srgbClr val="999999"/>
                </a:solidFill>
                <a:latin typeface="Merriweather"/>
                <a:ea typeface="Merriweather"/>
                <a:cs typeface="Merriweather"/>
                <a:sym typeface="Merriweather"/>
              </a:rPr>
              <a:t>O formation.</a:t>
            </a:r>
            <a:endParaRPr sz="2000">
              <a:solidFill>
                <a:srgbClr val="999999"/>
              </a:solidFill>
              <a:latin typeface="Merriweather"/>
              <a:ea typeface="Merriweather"/>
              <a:cs typeface="Merriweather"/>
              <a:sym typeface="Merriweather"/>
            </a:endParaRPr>
          </a:p>
        </p:txBody>
      </p:sp>
      <p:grpSp>
        <p:nvGrpSpPr>
          <p:cNvPr id="659" name="Google Shape;659;p29"/>
          <p:cNvGrpSpPr/>
          <p:nvPr/>
        </p:nvGrpSpPr>
        <p:grpSpPr>
          <a:xfrm>
            <a:off x="545095" y="9974912"/>
            <a:ext cx="789869" cy="766282"/>
            <a:chOff x="2186592" y="3408140"/>
            <a:chExt cx="1008000" cy="1008000"/>
          </a:xfrm>
        </p:grpSpPr>
        <p:sp>
          <p:nvSpPr>
            <p:cNvPr id="660" name="Google Shape;660;p29"/>
            <p:cNvSpPr/>
            <p:nvPr/>
          </p:nvSpPr>
          <p:spPr>
            <a:xfrm>
              <a:off x="2186592" y="3408140"/>
              <a:ext cx="1008000" cy="1008000"/>
            </a:xfrm>
            <a:prstGeom prst="ellipse">
              <a:avLst/>
            </a:prstGeom>
            <a:solidFill>
              <a:srgbClr val="D9EA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661" name="Google Shape;661;p29"/>
            <p:cNvSpPr/>
            <p:nvPr/>
          </p:nvSpPr>
          <p:spPr>
            <a:xfrm>
              <a:off x="2384574" y="3606136"/>
              <a:ext cx="612000" cy="612000"/>
            </a:xfrm>
            <a:prstGeom prst="ellipse">
              <a:avLst/>
            </a:prstGeom>
            <a:solidFill>
              <a:srgbClr val="93C4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662" name="Google Shape;662;p29"/>
            <p:cNvSpPr/>
            <p:nvPr/>
          </p:nvSpPr>
          <p:spPr>
            <a:xfrm>
              <a:off x="2270266" y="3742794"/>
              <a:ext cx="8406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600">
                  <a:solidFill>
                    <a:srgbClr val="FFFFFF"/>
                  </a:solidFill>
                  <a:latin typeface="Exo"/>
                  <a:ea typeface="Exo"/>
                  <a:cs typeface="Exo"/>
                  <a:sym typeface="Exo"/>
                </a:rPr>
                <a:t>05</a:t>
              </a:r>
              <a:endParaRPr b="1" i="0" sz="1600" u="none" cap="none" strike="noStrike">
                <a:solidFill>
                  <a:srgbClr val="FFFFFF"/>
                </a:solidFill>
                <a:latin typeface="Exo"/>
                <a:ea typeface="Exo"/>
                <a:cs typeface="Exo"/>
                <a:sym typeface="Exo"/>
              </a:endParaRPr>
            </a:p>
          </p:txBody>
        </p:sp>
      </p:grpSp>
      <p:sp>
        <p:nvSpPr>
          <p:cNvPr id="663" name="Google Shape;663;p29"/>
          <p:cNvSpPr txBox="1"/>
          <p:nvPr/>
        </p:nvSpPr>
        <p:spPr>
          <a:xfrm>
            <a:off x="10477600" y="10088775"/>
            <a:ext cx="4355700" cy="771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latin typeface="Merriweather"/>
                <a:ea typeface="Merriweather"/>
                <a:cs typeface="Merriweather"/>
                <a:sym typeface="Merriweather"/>
              </a:rPr>
              <a:t>Figure 4-7</a:t>
            </a:r>
            <a:endParaRPr b="1" sz="2700">
              <a:latin typeface="Merriweather"/>
              <a:ea typeface="Merriweather"/>
              <a:cs typeface="Merriweather"/>
              <a:sym typeface="Merriweather"/>
            </a:endParaRPr>
          </a:p>
        </p:txBody>
      </p:sp>
      <p:sp>
        <p:nvSpPr>
          <p:cNvPr id="664" name="Google Shape;664;p29"/>
          <p:cNvSpPr txBox="1"/>
          <p:nvPr/>
        </p:nvSpPr>
        <p:spPr>
          <a:xfrm>
            <a:off x="8198600" y="13858450"/>
            <a:ext cx="5407800" cy="15807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latin typeface="Merriweather"/>
                <a:ea typeface="Merriweather"/>
                <a:cs typeface="Merriweather"/>
                <a:sym typeface="Merriweather"/>
              </a:rPr>
              <a:t>Figure 4-9, </a:t>
            </a:r>
            <a:r>
              <a:rPr b="1" lang="en" sz="2000">
                <a:solidFill>
                  <a:schemeClr val="dk1"/>
                </a:solidFill>
                <a:highlight>
                  <a:schemeClr val="lt1"/>
                </a:highlight>
                <a:latin typeface="Merriweather"/>
                <a:ea typeface="Merriweather"/>
                <a:cs typeface="Merriweather"/>
                <a:sym typeface="Merriweather"/>
              </a:rPr>
              <a:t>Secretion of Isosmotic Sodium Bicarbonate Solution</a:t>
            </a:r>
            <a:endParaRPr b="1" sz="2700">
              <a:latin typeface="Merriweather"/>
              <a:ea typeface="Merriweather"/>
              <a:cs typeface="Merriweather"/>
              <a:sym typeface="Merriweather"/>
            </a:endParaRPr>
          </a:p>
        </p:txBody>
      </p:sp>
      <p:sp>
        <p:nvSpPr>
          <p:cNvPr id="665" name="Google Shape;665;p29"/>
          <p:cNvSpPr txBox="1"/>
          <p:nvPr/>
        </p:nvSpPr>
        <p:spPr>
          <a:xfrm>
            <a:off x="2079975" y="14156650"/>
            <a:ext cx="3845100" cy="15171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latin typeface="Merriweather"/>
                <a:ea typeface="Merriweather"/>
                <a:cs typeface="Merriweather"/>
                <a:sym typeface="Merriweather"/>
              </a:rPr>
              <a:t>Figure 4-8</a:t>
            </a:r>
            <a:endParaRPr b="1" sz="2700">
              <a:latin typeface="Merriweather"/>
              <a:ea typeface="Merriweather"/>
              <a:cs typeface="Merriweather"/>
              <a:sym typeface="Merriweather"/>
            </a:endParaRPr>
          </a:p>
        </p:txBody>
      </p:sp>
      <p:pic>
        <p:nvPicPr>
          <p:cNvPr id="666" name="Google Shape;666;p29"/>
          <p:cNvPicPr preferRelativeResize="0"/>
          <p:nvPr/>
        </p:nvPicPr>
        <p:blipFill rotWithShape="1">
          <a:blip r:embed="rId6">
            <a:alphaModFix/>
          </a:blip>
          <a:srcRect b="10088" l="0" r="0" t="0"/>
          <a:stretch/>
        </p:blipFill>
        <p:spPr>
          <a:xfrm>
            <a:off x="2151650" y="11719100"/>
            <a:ext cx="3751246" cy="2683526"/>
          </a:xfrm>
          <a:prstGeom prst="rect">
            <a:avLst/>
          </a:prstGeom>
          <a:noFill/>
          <a:ln cap="flat" cmpd="sng" w="9525">
            <a:solidFill>
              <a:srgbClr val="000000"/>
            </a:solidFill>
            <a:prstDash val="solid"/>
            <a:round/>
            <a:headEnd len="sm" w="sm" type="none"/>
            <a:tailEnd len="sm" w="sm" type="none"/>
          </a:ln>
        </p:spPr>
      </p:pic>
      <p:pic>
        <p:nvPicPr>
          <p:cNvPr id="667" name="Google Shape;667;p29"/>
          <p:cNvPicPr preferRelativeResize="0"/>
          <p:nvPr/>
        </p:nvPicPr>
        <p:blipFill>
          <a:blip r:embed="rId7">
            <a:alphaModFix/>
          </a:blip>
          <a:stretch>
            <a:fillRect/>
          </a:stretch>
        </p:blipFill>
        <p:spPr>
          <a:xfrm>
            <a:off x="5897437" y="11719100"/>
            <a:ext cx="2054782" cy="2683521"/>
          </a:xfrm>
          <a:prstGeom prst="rect">
            <a:avLst/>
          </a:prstGeom>
          <a:noFill/>
          <a:ln cap="flat" cmpd="sng" w="9525">
            <a:solidFill>
              <a:srgbClr val="000000"/>
            </a:solidFill>
            <a:prstDash val="solid"/>
            <a:round/>
            <a:headEnd len="sm" w="sm" type="none"/>
            <a:tailEnd len="sm" w="sm" type="none"/>
          </a:ln>
        </p:spPr>
      </p:pic>
      <p:sp>
        <p:nvSpPr>
          <p:cNvPr id="668" name="Google Shape;668;p29"/>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669" name="Google Shape;669;p29"/>
          <p:cNvSpPr/>
          <p:nvPr/>
        </p:nvSpPr>
        <p:spPr>
          <a:xfrm>
            <a:off x="583046" y="370511"/>
            <a:ext cx="2304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670" name="Google Shape;670;p29"/>
          <p:cNvSpPr txBox="1"/>
          <p:nvPr/>
        </p:nvSpPr>
        <p:spPr>
          <a:xfrm>
            <a:off x="319050" y="15710650"/>
            <a:ext cx="13777800" cy="13716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D9EAD3"/>
              </a:buClr>
              <a:buSzPts val="2000"/>
              <a:buChar char="★"/>
            </a:pPr>
            <a:r>
              <a:rPr lang="en" sz="2000">
                <a:solidFill>
                  <a:schemeClr val="dk1"/>
                </a:solidFill>
                <a:latin typeface="Merriweather"/>
                <a:ea typeface="Merriweather"/>
                <a:cs typeface="Merriweather"/>
                <a:sym typeface="Merriweather"/>
              </a:rPr>
              <a:t>Pancreatic secretion is under neural and hormonal control.</a:t>
            </a:r>
            <a:endParaRPr sz="2000">
              <a:solidFill>
                <a:schemeClr val="dk1"/>
              </a:solidFill>
              <a:latin typeface="Merriweather"/>
              <a:ea typeface="Merriweather"/>
              <a:cs typeface="Merriweather"/>
              <a:sym typeface="Merriweather"/>
            </a:endParaRPr>
          </a:p>
          <a:p>
            <a:pPr indent="-355600" lvl="0" marL="457200" rtl="0" algn="l">
              <a:spcBef>
                <a:spcPts val="0"/>
              </a:spcBef>
              <a:spcAft>
                <a:spcPts val="0"/>
              </a:spcAft>
              <a:buClr>
                <a:srgbClr val="D9EAD3"/>
              </a:buClr>
              <a:buSzPts val="2000"/>
              <a:buChar char="★"/>
            </a:pPr>
            <a:r>
              <a:rPr lang="en" sz="2000">
                <a:solidFill>
                  <a:schemeClr val="dk1"/>
                </a:solidFill>
                <a:latin typeface="Merriweather"/>
                <a:ea typeface="Merriweather"/>
                <a:cs typeface="Merriweather"/>
                <a:sym typeface="Merriweather"/>
              </a:rPr>
              <a:t>It normally results from the combined effects of the multiple basic stimuli which potentiate each other.</a:t>
            </a:r>
            <a:endParaRPr sz="2000">
              <a:solidFill>
                <a:schemeClr val="dk1"/>
              </a:solidFill>
              <a:latin typeface="Merriweather"/>
              <a:ea typeface="Merriweather"/>
              <a:cs typeface="Merriweather"/>
              <a:sym typeface="Merriweather"/>
            </a:endParaRPr>
          </a:p>
        </p:txBody>
      </p:sp>
      <p:sp>
        <p:nvSpPr>
          <p:cNvPr id="671" name="Google Shape;671;p29"/>
          <p:cNvSpPr/>
          <p:nvPr/>
        </p:nvSpPr>
        <p:spPr>
          <a:xfrm>
            <a:off x="664669" y="15277152"/>
            <a:ext cx="468600" cy="433500"/>
          </a:xfrm>
          <a:prstGeom prst="rect">
            <a:avLst/>
          </a:prstGeom>
          <a:solidFill>
            <a:srgbClr val="93C47D"/>
          </a:solidFill>
          <a:ln cap="flat" cmpd="sng" w="9525">
            <a:solidFill>
              <a:srgbClr val="B7B7B7"/>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graphicFrame>
        <p:nvGraphicFramePr>
          <p:cNvPr id="672" name="Google Shape;672;p29"/>
          <p:cNvGraphicFramePr/>
          <p:nvPr/>
        </p:nvGraphicFramePr>
        <p:xfrm>
          <a:off x="658430" y="16531980"/>
          <a:ext cx="3000000" cy="3000000"/>
        </p:xfrm>
        <a:graphic>
          <a:graphicData uri="http://schemas.openxmlformats.org/drawingml/2006/table">
            <a:tbl>
              <a:tblPr>
                <a:noFill/>
                <a:tableStyleId>{913CD2CA-665F-4009-8238-03A690E2F055}</a:tableStyleId>
              </a:tblPr>
              <a:tblGrid>
                <a:gridCol w="1901025"/>
                <a:gridCol w="2855575"/>
                <a:gridCol w="2291150"/>
                <a:gridCol w="5900075"/>
              </a:tblGrid>
              <a:tr h="440350">
                <a:tc>
                  <a:txBody>
                    <a:bodyPr/>
                    <a:lstStyle/>
                    <a:p>
                      <a:pPr indent="0" lvl="0" marL="0" rtl="0" algn="ctr">
                        <a:spcBef>
                          <a:spcPts val="0"/>
                        </a:spcBef>
                        <a:spcAft>
                          <a:spcPts val="0"/>
                        </a:spcAft>
                        <a:buNone/>
                      </a:pPr>
                      <a:r>
                        <a:rPr b="1" lang="en" sz="2200">
                          <a:solidFill>
                            <a:srgbClr val="FFFFFF"/>
                          </a:solidFill>
                          <a:latin typeface="Merriweather"/>
                          <a:ea typeface="Merriweather"/>
                          <a:cs typeface="Merriweather"/>
                          <a:sym typeface="Merriweather"/>
                        </a:rPr>
                        <a:t>Phase</a:t>
                      </a:r>
                      <a:endParaRPr b="1" sz="2200">
                        <a:solidFill>
                          <a:srgbClr val="FFFFFF"/>
                        </a:solidFill>
                        <a:latin typeface="Merriweather"/>
                        <a:ea typeface="Merriweather"/>
                        <a:cs typeface="Merriweather"/>
                        <a:sym typeface="Merriweather"/>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6AA84F"/>
                    </a:solidFill>
                  </a:tcPr>
                </a:tc>
                <a:tc>
                  <a:txBody>
                    <a:bodyPr/>
                    <a:lstStyle/>
                    <a:p>
                      <a:pPr indent="0" lvl="0" marL="0" rtl="0" algn="ctr">
                        <a:spcBef>
                          <a:spcPts val="0"/>
                        </a:spcBef>
                        <a:spcAft>
                          <a:spcPts val="0"/>
                        </a:spcAft>
                        <a:buNone/>
                      </a:pPr>
                      <a:r>
                        <a:rPr b="1" lang="en" sz="2200">
                          <a:latin typeface="Merriweather"/>
                          <a:ea typeface="Merriweather"/>
                          <a:cs typeface="Merriweather"/>
                          <a:sym typeface="Merriweather"/>
                        </a:rPr>
                        <a:t>Cephalic </a:t>
                      </a:r>
                      <a:endParaRPr b="1" sz="2200">
                        <a:latin typeface="Merriweather"/>
                        <a:ea typeface="Merriweather"/>
                        <a:cs typeface="Merriweather"/>
                        <a:sym typeface="Merriweather"/>
                      </a:endParaRPr>
                    </a:p>
                    <a:p>
                      <a:pPr indent="0" lvl="0" marL="0" rtl="0" algn="ctr">
                        <a:spcBef>
                          <a:spcPts val="0"/>
                        </a:spcBef>
                        <a:spcAft>
                          <a:spcPts val="0"/>
                        </a:spcAft>
                        <a:buNone/>
                      </a:pPr>
                      <a:r>
                        <a:rPr b="1" lang="en" sz="2200">
                          <a:latin typeface="Merriweather"/>
                          <a:ea typeface="Merriweather"/>
                          <a:cs typeface="Merriweather"/>
                          <a:sym typeface="Merriweather"/>
                        </a:rPr>
                        <a:t>(20%)</a:t>
                      </a:r>
                      <a:endParaRPr b="1" sz="2200">
                        <a:latin typeface="Merriweather"/>
                        <a:ea typeface="Merriweather"/>
                        <a:cs typeface="Merriweather"/>
                        <a:sym typeface="Merriweather"/>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28575">
                      <a:solidFill>
                        <a:srgbClr val="D9EAD3"/>
                      </a:solidFill>
                      <a:prstDash val="dashDot"/>
                      <a:round/>
                      <a:headEnd len="sm" w="sm" type="none"/>
                      <a:tailEnd len="sm" w="sm" type="none"/>
                    </a:lnB>
                    <a:solidFill>
                      <a:srgbClr val="D9EAD3"/>
                    </a:solidFill>
                  </a:tcPr>
                </a:tc>
                <a:tc>
                  <a:txBody>
                    <a:bodyPr/>
                    <a:lstStyle/>
                    <a:p>
                      <a:pPr indent="0" lvl="0" marL="0" rtl="0" algn="ctr">
                        <a:spcBef>
                          <a:spcPts val="0"/>
                        </a:spcBef>
                        <a:spcAft>
                          <a:spcPts val="0"/>
                        </a:spcAft>
                        <a:buNone/>
                      </a:pPr>
                      <a:r>
                        <a:rPr b="1" lang="en" sz="2200">
                          <a:latin typeface="Merriweather"/>
                          <a:ea typeface="Merriweather"/>
                          <a:cs typeface="Merriweather"/>
                          <a:sym typeface="Merriweather"/>
                        </a:rPr>
                        <a:t>Gastric </a:t>
                      </a:r>
                      <a:endParaRPr b="1" sz="2200">
                        <a:latin typeface="Merriweather"/>
                        <a:ea typeface="Merriweather"/>
                        <a:cs typeface="Merriweather"/>
                        <a:sym typeface="Merriweather"/>
                      </a:endParaRPr>
                    </a:p>
                    <a:p>
                      <a:pPr indent="0" lvl="0" marL="0" rtl="0" algn="ctr">
                        <a:spcBef>
                          <a:spcPts val="0"/>
                        </a:spcBef>
                        <a:spcAft>
                          <a:spcPts val="0"/>
                        </a:spcAft>
                        <a:buNone/>
                      </a:pPr>
                      <a:r>
                        <a:rPr b="1" lang="en" sz="2200">
                          <a:latin typeface="Merriweather"/>
                          <a:ea typeface="Merriweather"/>
                          <a:cs typeface="Merriweather"/>
                          <a:sym typeface="Merriweather"/>
                        </a:rPr>
                        <a:t>(5-10%)</a:t>
                      </a:r>
                      <a:endParaRPr b="1" sz="2200">
                        <a:latin typeface="Merriweather"/>
                        <a:ea typeface="Merriweather"/>
                        <a:cs typeface="Merriweather"/>
                        <a:sym typeface="Merriweather"/>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28575">
                      <a:solidFill>
                        <a:srgbClr val="D9EAD3"/>
                      </a:solidFill>
                      <a:prstDash val="dashDot"/>
                      <a:round/>
                      <a:headEnd len="sm" w="sm" type="none"/>
                      <a:tailEnd len="sm" w="sm" type="none"/>
                    </a:lnB>
                    <a:solidFill>
                      <a:srgbClr val="B6D7A8"/>
                    </a:solidFill>
                  </a:tcPr>
                </a:tc>
                <a:tc>
                  <a:txBody>
                    <a:bodyPr/>
                    <a:lstStyle/>
                    <a:p>
                      <a:pPr indent="0" lvl="0" marL="0" rtl="0" algn="ctr">
                        <a:spcBef>
                          <a:spcPts val="0"/>
                        </a:spcBef>
                        <a:spcAft>
                          <a:spcPts val="0"/>
                        </a:spcAft>
                        <a:buNone/>
                      </a:pPr>
                      <a:r>
                        <a:rPr b="1" lang="en" sz="2200">
                          <a:latin typeface="Merriweather"/>
                          <a:ea typeface="Merriweather"/>
                          <a:cs typeface="Merriweather"/>
                          <a:sym typeface="Merriweather"/>
                        </a:rPr>
                        <a:t>Intestinal</a:t>
                      </a:r>
                      <a:endParaRPr b="1" sz="2200">
                        <a:latin typeface="Merriweather"/>
                        <a:ea typeface="Merriweather"/>
                        <a:cs typeface="Merriweather"/>
                        <a:sym typeface="Merriweather"/>
                      </a:endParaRPr>
                    </a:p>
                    <a:p>
                      <a:pPr indent="0" lvl="0" marL="0" rtl="0" algn="ctr">
                        <a:spcBef>
                          <a:spcPts val="0"/>
                        </a:spcBef>
                        <a:spcAft>
                          <a:spcPts val="0"/>
                        </a:spcAft>
                        <a:buNone/>
                      </a:pPr>
                      <a:r>
                        <a:rPr b="1" lang="en" sz="2200">
                          <a:latin typeface="Merriweather"/>
                          <a:ea typeface="Merriweather"/>
                          <a:cs typeface="Merriweather"/>
                          <a:sym typeface="Merriweather"/>
                        </a:rPr>
                        <a:t> (70-75%)</a:t>
                      </a:r>
                      <a:endParaRPr b="1" sz="2200">
                        <a:latin typeface="Merriweather"/>
                        <a:ea typeface="Merriweather"/>
                        <a:cs typeface="Merriweather"/>
                        <a:sym typeface="Merriweather"/>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28575">
                      <a:solidFill>
                        <a:srgbClr val="D9EAD3"/>
                      </a:solidFill>
                      <a:prstDash val="dashDot"/>
                      <a:round/>
                      <a:headEnd len="sm" w="sm" type="none"/>
                      <a:tailEnd len="sm" w="sm" type="none"/>
                    </a:lnB>
                    <a:solidFill>
                      <a:srgbClr val="93C47D"/>
                    </a:solidFill>
                  </a:tcPr>
                </a:tc>
              </a:tr>
              <a:tr h="806900">
                <a:tc>
                  <a:txBody>
                    <a:bodyPr/>
                    <a:lstStyle/>
                    <a:p>
                      <a:pPr indent="0" lvl="0" marL="0" rtl="0" algn="ctr">
                        <a:spcBef>
                          <a:spcPts val="0"/>
                        </a:spcBef>
                        <a:spcAft>
                          <a:spcPts val="0"/>
                        </a:spcAft>
                        <a:buNone/>
                      </a:pPr>
                      <a:r>
                        <a:rPr b="1" lang="en" sz="2200">
                          <a:solidFill>
                            <a:srgbClr val="FFFFFF"/>
                          </a:solidFill>
                          <a:latin typeface="Merriweather"/>
                          <a:ea typeface="Merriweather"/>
                          <a:cs typeface="Merriweather"/>
                          <a:sym typeface="Merriweather"/>
                        </a:rPr>
                        <a:t>Stimulus</a:t>
                      </a:r>
                      <a:endParaRPr b="1" sz="2200">
                        <a:solidFill>
                          <a:srgbClr val="FFFFFF"/>
                        </a:solidFill>
                        <a:latin typeface="Merriweather"/>
                        <a:ea typeface="Merriweather"/>
                        <a:cs typeface="Merriweather"/>
                        <a:sym typeface="Merriweather"/>
                      </a:endParaRPr>
                    </a:p>
                  </a:txBody>
                  <a:tcPr marT="91425" marB="91425" marR="91425" marL="91425" anchor="ctr">
                    <a:lnL cap="flat" cmpd="sng" w="19050">
                      <a:solidFill>
                        <a:srgbClr val="FFFFFF"/>
                      </a:solidFill>
                      <a:prstDash val="solid"/>
                      <a:round/>
                      <a:headEnd len="sm" w="sm" type="none"/>
                      <a:tailEnd len="sm" w="sm" type="none"/>
                    </a:lnL>
                    <a:lnR cap="flat" cmpd="sng" w="28575">
                      <a:solidFill>
                        <a:srgbClr val="D9EAD3"/>
                      </a:solidFill>
                      <a:prstDash val="dashDot"/>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6AA84F"/>
                    </a:solidFill>
                  </a:tcPr>
                </a:tc>
                <a:tc>
                  <a:txBody>
                    <a:bodyPr/>
                    <a:lstStyle/>
                    <a:p>
                      <a:pPr indent="0" lvl="0" marL="0" rtl="0" algn="ctr">
                        <a:spcBef>
                          <a:spcPts val="0"/>
                        </a:spcBef>
                        <a:spcAft>
                          <a:spcPts val="0"/>
                        </a:spcAft>
                        <a:buNone/>
                      </a:pPr>
                      <a:r>
                        <a:rPr lang="en" sz="2000">
                          <a:latin typeface="Merriweather"/>
                          <a:ea typeface="Merriweather"/>
                          <a:cs typeface="Merriweather"/>
                          <a:sym typeface="Merriweather"/>
                        </a:rPr>
                        <a:t>Smell, taste, chewing</a:t>
                      </a:r>
                      <a:endParaRPr sz="2000">
                        <a:latin typeface="Merriweather"/>
                        <a:ea typeface="Merriweather"/>
                        <a:cs typeface="Merriweather"/>
                        <a:sym typeface="Merriweather"/>
                      </a:endParaRPr>
                    </a:p>
                    <a:p>
                      <a:pPr indent="0" lvl="0" marL="0" rtl="0" algn="ctr">
                        <a:spcBef>
                          <a:spcPts val="0"/>
                        </a:spcBef>
                        <a:spcAft>
                          <a:spcPts val="0"/>
                        </a:spcAft>
                        <a:buNone/>
                      </a:pPr>
                      <a:r>
                        <a:rPr lang="en" sz="2000">
                          <a:latin typeface="Merriweather"/>
                          <a:ea typeface="Merriweather"/>
                          <a:cs typeface="Merriweather"/>
                          <a:sym typeface="Merriweather"/>
                        </a:rPr>
                        <a:t>and swallowing</a:t>
                      </a:r>
                      <a:endParaRPr sz="2000">
                        <a:latin typeface="Merriweather"/>
                        <a:ea typeface="Merriweather"/>
                        <a:cs typeface="Merriweather"/>
                        <a:sym typeface="Merriweather"/>
                      </a:endParaRPr>
                    </a:p>
                  </a:txBody>
                  <a:tcPr marT="91425" marB="91425" marR="91425" marL="91425" anchor="ctr">
                    <a:lnL cap="flat" cmpd="sng" w="28575">
                      <a:solidFill>
                        <a:srgbClr val="D9EAD3"/>
                      </a:solidFill>
                      <a:prstDash val="dashDot"/>
                      <a:round/>
                      <a:headEnd len="sm" w="sm" type="none"/>
                      <a:tailEnd len="sm" w="sm" type="none"/>
                    </a:lnL>
                    <a:lnR cap="flat" cmpd="sng" w="28575">
                      <a:solidFill>
                        <a:srgbClr val="D9EAD3"/>
                      </a:solidFill>
                      <a:prstDash val="dashDot"/>
                      <a:round/>
                      <a:headEnd len="sm" w="sm" type="none"/>
                      <a:tailEnd len="sm" w="sm" type="none"/>
                    </a:lnR>
                    <a:lnT cap="flat" cmpd="sng" w="28575">
                      <a:solidFill>
                        <a:srgbClr val="D9EAD3"/>
                      </a:solidFill>
                      <a:prstDash val="dashDot"/>
                      <a:round/>
                      <a:headEnd len="sm" w="sm" type="none"/>
                      <a:tailEnd len="sm" w="sm" type="none"/>
                    </a:lnT>
                    <a:lnB cap="flat" cmpd="sng" w="28575">
                      <a:solidFill>
                        <a:srgbClr val="D9EAD3"/>
                      </a:solidFill>
                      <a:prstDash val="dashDot"/>
                      <a:round/>
                      <a:headEnd len="sm" w="sm" type="none"/>
                      <a:tailEnd len="sm" w="sm" type="none"/>
                    </a:lnB>
                  </a:tcPr>
                </a:tc>
                <a:tc>
                  <a:txBody>
                    <a:bodyPr/>
                    <a:lstStyle/>
                    <a:p>
                      <a:pPr indent="0" lvl="0" marL="0" rtl="0" algn="ctr">
                        <a:spcBef>
                          <a:spcPts val="0"/>
                        </a:spcBef>
                        <a:spcAft>
                          <a:spcPts val="0"/>
                        </a:spcAft>
                        <a:buNone/>
                      </a:pPr>
                      <a:r>
                        <a:rPr lang="en" sz="2000">
                          <a:solidFill>
                            <a:schemeClr val="dk1"/>
                          </a:solidFill>
                          <a:latin typeface="Merriweather"/>
                          <a:ea typeface="Merriweather"/>
                          <a:cs typeface="Merriweather"/>
                          <a:sym typeface="Merriweather"/>
                        </a:rPr>
                        <a:t>Protein, gastric</a:t>
                      </a:r>
                      <a:endParaRPr sz="2000">
                        <a:solidFill>
                          <a:schemeClr val="dk1"/>
                        </a:solidFill>
                        <a:latin typeface="Merriweather"/>
                        <a:ea typeface="Merriweather"/>
                        <a:cs typeface="Merriweather"/>
                        <a:sym typeface="Merriweather"/>
                      </a:endParaRPr>
                    </a:p>
                    <a:p>
                      <a:pPr indent="0" lvl="0" marL="0" rtl="0" algn="ctr">
                        <a:spcBef>
                          <a:spcPts val="0"/>
                        </a:spcBef>
                        <a:spcAft>
                          <a:spcPts val="0"/>
                        </a:spcAft>
                        <a:buClr>
                          <a:schemeClr val="dk1"/>
                        </a:buClr>
                        <a:buSzPts val="1100"/>
                        <a:buFont typeface="Arial"/>
                        <a:buNone/>
                      </a:pPr>
                      <a:r>
                        <a:rPr lang="en" sz="2000">
                          <a:solidFill>
                            <a:schemeClr val="dk1"/>
                          </a:solidFill>
                          <a:latin typeface="Merriweather"/>
                          <a:ea typeface="Merriweather"/>
                          <a:cs typeface="Merriweather"/>
                          <a:sym typeface="Merriweather"/>
                        </a:rPr>
                        <a:t>distention</a:t>
                      </a:r>
                      <a:endParaRPr sz="2000">
                        <a:solidFill>
                          <a:schemeClr val="dk1"/>
                        </a:solidFill>
                        <a:latin typeface="Merriweather"/>
                        <a:ea typeface="Merriweather"/>
                        <a:cs typeface="Merriweather"/>
                        <a:sym typeface="Merriweather"/>
                      </a:endParaRPr>
                    </a:p>
                  </a:txBody>
                  <a:tcPr marT="91425" marB="91425" marR="91425" marL="91425" anchor="ctr">
                    <a:lnL cap="flat" cmpd="sng" w="28575">
                      <a:solidFill>
                        <a:srgbClr val="D9EAD3"/>
                      </a:solidFill>
                      <a:prstDash val="dashDot"/>
                      <a:round/>
                      <a:headEnd len="sm" w="sm" type="none"/>
                      <a:tailEnd len="sm" w="sm" type="none"/>
                    </a:lnL>
                    <a:lnR cap="flat" cmpd="sng" w="28575">
                      <a:solidFill>
                        <a:srgbClr val="D9EAD3"/>
                      </a:solidFill>
                      <a:prstDash val="dashDot"/>
                      <a:round/>
                      <a:headEnd len="sm" w="sm" type="none"/>
                      <a:tailEnd len="sm" w="sm" type="none"/>
                    </a:lnR>
                    <a:lnT cap="flat" cmpd="sng" w="28575">
                      <a:solidFill>
                        <a:srgbClr val="D9EAD3"/>
                      </a:solidFill>
                      <a:prstDash val="dashDot"/>
                      <a:round/>
                      <a:headEnd len="sm" w="sm" type="none"/>
                      <a:tailEnd len="sm" w="sm" type="none"/>
                    </a:lnT>
                    <a:lnB cap="flat" cmpd="sng" w="28575">
                      <a:solidFill>
                        <a:srgbClr val="D9EAD3"/>
                      </a:solidFill>
                      <a:prstDash val="dashDot"/>
                      <a:round/>
                      <a:headEnd len="sm" w="sm" type="none"/>
                      <a:tailEnd len="sm" w="sm" type="none"/>
                    </a:lnB>
                  </a:tcPr>
                </a:tc>
                <a:tc>
                  <a:txBody>
                    <a:bodyPr/>
                    <a:lstStyle/>
                    <a:p>
                      <a:pPr indent="0" lvl="0" marL="0" rtl="0" algn="ctr">
                        <a:spcBef>
                          <a:spcPts val="0"/>
                        </a:spcBef>
                        <a:spcAft>
                          <a:spcPts val="0"/>
                        </a:spcAft>
                        <a:buNone/>
                      </a:pPr>
                      <a:r>
                        <a:rPr lang="en" sz="2000">
                          <a:solidFill>
                            <a:schemeClr val="dk1"/>
                          </a:solidFill>
                          <a:latin typeface="Merriweather"/>
                          <a:ea typeface="Merriweather"/>
                          <a:cs typeface="Merriweather"/>
                          <a:sym typeface="Merriweather"/>
                        </a:rPr>
                        <a:t>Amino acid and fatty</a:t>
                      </a:r>
                      <a:endParaRPr sz="2000">
                        <a:solidFill>
                          <a:schemeClr val="dk1"/>
                        </a:solidFill>
                        <a:latin typeface="Merriweather"/>
                        <a:ea typeface="Merriweather"/>
                        <a:cs typeface="Merriweather"/>
                        <a:sym typeface="Merriweather"/>
                      </a:endParaRPr>
                    </a:p>
                    <a:p>
                      <a:pPr indent="0" lvl="0" marL="0" rtl="0" algn="ctr">
                        <a:spcBef>
                          <a:spcPts val="0"/>
                        </a:spcBef>
                        <a:spcAft>
                          <a:spcPts val="0"/>
                        </a:spcAft>
                        <a:buClr>
                          <a:schemeClr val="dk1"/>
                        </a:buClr>
                        <a:buSzPts val="1100"/>
                        <a:buFont typeface="Arial"/>
                        <a:buNone/>
                      </a:pPr>
                      <a:r>
                        <a:rPr lang="en" sz="2000">
                          <a:solidFill>
                            <a:schemeClr val="dk1"/>
                          </a:solidFill>
                          <a:latin typeface="Merriweather"/>
                          <a:ea typeface="Merriweather"/>
                          <a:cs typeface="Merriweather"/>
                          <a:sym typeface="Merriweather"/>
                        </a:rPr>
                        <a:t>acids in chyme</a:t>
                      </a:r>
                      <a:endParaRPr sz="2000">
                        <a:solidFill>
                          <a:schemeClr val="dk1"/>
                        </a:solidFill>
                        <a:latin typeface="Merriweather"/>
                        <a:ea typeface="Merriweather"/>
                        <a:cs typeface="Merriweather"/>
                        <a:sym typeface="Merriweather"/>
                      </a:endParaRPr>
                    </a:p>
                  </a:txBody>
                  <a:tcPr marT="91425" marB="91425" marR="91425" marL="91425" anchor="ctr">
                    <a:lnL cap="flat" cmpd="sng" w="28575">
                      <a:solidFill>
                        <a:srgbClr val="D9EAD3"/>
                      </a:solidFill>
                      <a:prstDash val="dashDot"/>
                      <a:round/>
                      <a:headEnd len="sm" w="sm" type="none"/>
                      <a:tailEnd len="sm" w="sm" type="none"/>
                    </a:lnL>
                    <a:lnR cap="flat" cmpd="sng" w="28575">
                      <a:solidFill>
                        <a:srgbClr val="D9EAD3"/>
                      </a:solidFill>
                      <a:prstDash val="dashDot"/>
                      <a:round/>
                      <a:headEnd len="sm" w="sm" type="none"/>
                      <a:tailEnd len="sm" w="sm" type="none"/>
                    </a:lnR>
                    <a:lnT cap="flat" cmpd="sng" w="28575">
                      <a:solidFill>
                        <a:srgbClr val="D9EAD3"/>
                      </a:solidFill>
                      <a:prstDash val="dashDot"/>
                      <a:round/>
                      <a:headEnd len="sm" w="sm" type="none"/>
                      <a:tailEnd len="sm" w="sm" type="none"/>
                    </a:lnT>
                    <a:lnB cap="flat" cmpd="sng" w="28575">
                      <a:solidFill>
                        <a:srgbClr val="D9EAD3"/>
                      </a:solidFill>
                      <a:prstDash val="dashDot"/>
                      <a:round/>
                      <a:headEnd len="sm" w="sm" type="none"/>
                      <a:tailEnd len="sm" w="sm" type="none"/>
                    </a:lnB>
                  </a:tcPr>
                </a:tc>
              </a:tr>
              <a:tr h="806900">
                <a:tc>
                  <a:txBody>
                    <a:bodyPr/>
                    <a:lstStyle/>
                    <a:p>
                      <a:pPr indent="0" lvl="0" marL="0" rtl="0" algn="ctr">
                        <a:spcBef>
                          <a:spcPts val="0"/>
                        </a:spcBef>
                        <a:spcAft>
                          <a:spcPts val="0"/>
                        </a:spcAft>
                        <a:buNone/>
                      </a:pPr>
                      <a:r>
                        <a:rPr b="1" lang="en" sz="2200">
                          <a:solidFill>
                            <a:srgbClr val="FFFFFF"/>
                          </a:solidFill>
                          <a:latin typeface="Merriweather"/>
                          <a:ea typeface="Merriweather"/>
                          <a:cs typeface="Merriweather"/>
                          <a:sym typeface="Merriweather"/>
                        </a:rPr>
                        <a:t>Mediator</a:t>
                      </a:r>
                      <a:endParaRPr b="1" sz="2200">
                        <a:solidFill>
                          <a:srgbClr val="FFFFFF"/>
                        </a:solidFill>
                        <a:latin typeface="Merriweather"/>
                        <a:ea typeface="Merriweather"/>
                        <a:cs typeface="Merriweather"/>
                        <a:sym typeface="Merriweather"/>
                      </a:endParaRPr>
                    </a:p>
                  </a:txBody>
                  <a:tcPr marT="91425" marB="91425" marR="91425" marL="91425" anchor="ctr">
                    <a:lnL cap="flat" cmpd="sng" w="19050">
                      <a:solidFill>
                        <a:srgbClr val="FFFFFF"/>
                      </a:solidFill>
                      <a:prstDash val="solid"/>
                      <a:round/>
                      <a:headEnd len="sm" w="sm" type="none"/>
                      <a:tailEnd len="sm" w="sm" type="none"/>
                    </a:lnL>
                    <a:lnR cap="flat" cmpd="sng" w="28575">
                      <a:solidFill>
                        <a:srgbClr val="D9EAD3"/>
                      </a:solidFill>
                      <a:prstDash val="dashDot"/>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6AA84F"/>
                    </a:solidFill>
                  </a:tcPr>
                </a:tc>
                <a:tc>
                  <a:txBody>
                    <a:bodyPr/>
                    <a:lstStyle/>
                    <a:p>
                      <a:pPr indent="0" lvl="0" marL="0" rtl="0" algn="ctr">
                        <a:spcBef>
                          <a:spcPts val="0"/>
                        </a:spcBef>
                        <a:spcAft>
                          <a:spcPts val="0"/>
                        </a:spcAft>
                        <a:buClr>
                          <a:schemeClr val="dk1"/>
                        </a:buClr>
                        <a:buSzPts val="1100"/>
                        <a:buFont typeface="Arial"/>
                        <a:buNone/>
                      </a:pPr>
                      <a:r>
                        <a:rPr lang="en" sz="2000">
                          <a:solidFill>
                            <a:schemeClr val="dk1"/>
                          </a:solidFill>
                          <a:latin typeface="Merriweather"/>
                          <a:ea typeface="Merriweather"/>
                          <a:cs typeface="Merriweather"/>
                          <a:sym typeface="Merriweather"/>
                        </a:rPr>
                        <a:t>Through Vagus nerve</a:t>
                      </a:r>
                      <a:endParaRPr sz="2000">
                        <a:solidFill>
                          <a:schemeClr val="dk1"/>
                        </a:solidFill>
                        <a:latin typeface="Merriweather"/>
                        <a:ea typeface="Merriweather"/>
                        <a:cs typeface="Merriweather"/>
                        <a:sym typeface="Merriweather"/>
                      </a:endParaRPr>
                    </a:p>
                    <a:p>
                      <a:pPr indent="0" lvl="0" marL="0" rtl="0" algn="ctr">
                        <a:spcBef>
                          <a:spcPts val="0"/>
                        </a:spcBef>
                        <a:spcAft>
                          <a:spcPts val="0"/>
                        </a:spcAft>
                        <a:buClr>
                          <a:schemeClr val="dk1"/>
                        </a:buClr>
                        <a:buSzPts val="1100"/>
                        <a:buFont typeface="Arial"/>
                        <a:buNone/>
                      </a:pPr>
                      <a:r>
                        <a:t/>
                      </a:r>
                      <a:endParaRPr sz="2000">
                        <a:solidFill>
                          <a:schemeClr val="dk1"/>
                        </a:solidFill>
                        <a:latin typeface="Merriweather"/>
                        <a:ea typeface="Merriweather"/>
                        <a:cs typeface="Merriweather"/>
                        <a:sym typeface="Merriweather"/>
                      </a:endParaRPr>
                    </a:p>
                  </a:txBody>
                  <a:tcPr marT="91425" marB="91425" marR="91425" marL="91425" anchor="ctr">
                    <a:lnL cap="flat" cmpd="sng" w="28575">
                      <a:solidFill>
                        <a:srgbClr val="D9EAD3"/>
                      </a:solidFill>
                      <a:prstDash val="dashDot"/>
                      <a:round/>
                      <a:headEnd len="sm" w="sm" type="none"/>
                      <a:tailEnd len="sm" w="sm" type="none"/>
                    </a:lnL>
                    <a:lnR cap="flat" cmpd="sng" w="28575">
                      <a:solidFill>
                        <a:srgbClr val="D9EAD3"/>
                      </a:solidFill>
                      <a:prstDash val="dashDot"/>
                      <a:round/>
                      <a:headEnd len="sm" w="sm" type="none"/>
                      <a:tailEnd len="sm" w="sm" type="none"/>
                    </a:lnR>
                    <a:lnT cap="flat" cmpd="sng" w="28575">
                      <a:solidFill>
                        <a:srgbClr val="D9EAD3"/>
                      </a:solidFill>
                      <a:prstDash val="dashDot"/>
                      <a:round/>
                      <a:headEnd len="sm" w="sm" type="none"/>
                      <a:tailEnd len="sm" w="sm" type="none"/>
                    </a:lnT>
                    <a:lnB cap="flat" cmpd="sng" w="28575">
                      <a:solidFill>
                        <a:srgbClr val="D9EAD3"/>
                      </a:solidFill>
                      <a:prstDash val="dashDot"/>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2000">
                          <a:solidFill>
                            <a:schemeClr val="dk1"/>
                          </a:solidFill>
                          <a:highlight>
                            <a:srgbClr val="D9EAD3"/>
                          </a:highlight>
                          <a:latin typeface="Merriweather"/>
                          <a:ea typeface="Merriweather"/>
                          <a:cs typeface="Merriweather"/>
                          <a:sym typeface="Merriweather"/>
                        </a:rPr>
                        <a:t>Through Vagus nerve</a:t>
                      </a:r>
                      <a:endParaRPr sz="2000">
                        <a:solidFill>
                          <a:schemeClr val="dk1"/>
                        </a:solidFill>
                        <a:highlight>
                          <a:srgbClr val="D9EAD3"/>
                        </a:highlight>
                        <a:latin typeface="Merriweather"/>
                        <a:ea typeface="Merriweather"/>
                        <a:cs typeface="Merriweather"/>
                        <a:sym typeface="Merriweather"/>
                      </a:endParaRPr>
                    </a:p>
                    <a:p>
                      <a:pPr indent="0" lvl="0" marL="0" rtl="0" algn="ctr">
                        <a:spcBef>
                          <a:spcPts val="0"/>
                        </a:spcBef>
                        <a:spcAft>
                          <a:spcPts val="0"/>
                        </a:spcAft>
                        <a:buClr>
                          <a:schemeClr val="dk1"/>
                        </a:buClr>
                        <a:buSzPts val="1100"/>
                        <a:buFont typeface="Arial"/>
                        <a:buNone/>
                      </a:pPr>
                      <a:r>
                        <a:t/>
                      </a:r>
                      <a:endParaRPr sz="2000">
                        <a:solidFill>
                          <a:schemeClr val="dk1"/>
                        </a:solidFill>
                        <a:highlight>
                          <a:srgbClr val="D9EAD3"/>
                        </a:highlight>
                        <a:latin typeface="Merriweather"/>
                        <a:ea typeface="Merriweather"/>
                        <a:cs typeface="Merriweather"/>
                        <a:sym typeface="Merriweather"/>
                      </a:endParaRPr>
                    </a:p>
                  </a:txBody>
                  <a:tcPr marT="91425" marB="91425" marR="91425" marL="91425" anchor="ctr">
                    <a:lnL cap="flat" cmpd="sng" w="28575">
                      <a:solidFill>
                        <a:srgbClr val="D9EAD3"/>
                      </a:solidFill>
                      <a:prstDash val="dashDot"/>
                      <a:round/>
                      <a:headEnd len="sm" w="sm" type="none"/>
                      <a:tailEnd len="sm" w="sm" type="none"/>
                    </a:lnL>
                    <a:lnR cap="flat" cmpd="sng" w="28575">
                      <a:solidFill>
                        <a:srgbClr val="D9EAD3"/>
                      </a:solidFill>
                      <a:prstDash val="dashDot"/>
                      <a:round/>
                      <a:headEnd len="sm" w="sm" type="none"/>
                      <a:tailEnd len="sm" w="sm" type="none"/>
                    </a:lnR>
                    <a:lnT cap="flat" cmpd="sng" w="28575">
                      <a:solidFill>
                        <a:srgbClr val="D9EAD3"/>
                      </a:solidFill>
                      <a:prstDash val="dashDot"/>
                      <a:round/>
                      <a:headEnd len="sm" w="sm" type="none"/>
                      <a:tailEnd len="sm" w="sm" type="none"/>
                    </a:lnT>
                    <a:lnB cap="flat" cmpd="sng" w="28575">
                      <a:solidFill>
                        <a:srgbClr val="D9EAD3"/>
                      </a:solidFill>
                      <a:prstDash val="dashDot"/>
                      <a:round/>
                      <a:headEnd len="sm" w="sm" type="none"/>
                      <a:tailEnd len="sm" w="sm" type="none"/>
                    </a:lnB>
                  </a:tcPr>
                </a:tc>
                <a:tc>
                  <a:txBody>
                    <a:bodyPr/>
                    <a:lstStyle/>
                    <a:p>
                      <a:pPr indent="0" lvl="0" marL="0" rtl="0" algn="ctr">
                        <a:spcBef>
                          <a:spcPts val="0"/>
                        </a:spcBef>
                        <a:spcAft>
                          <a:spcPts val="0"/>
                        </a:spcAft>
                        <a:buNone/>
                      </a:pPr>
                      <a:r>
                        <a:rPr lang="en" sz="2000">
                          <a:solidFill>
                            <a:schemeClr val="dk1"/>
                          </a:solidFill>
                          <a:latin typeface="Merriweather"/>
                          <a:ea typeface="Merriweather"/>
                          <a:cs typeface="Merriweather"/>
                          <a:sym typeface="Merriweather"/>
                        </a:rPr>
                        <a:t>Through hormonal stimulation (</a:t>
                      </a:r>
                      <a:r>
                        <a:rPr lang="en" sz="2000">
                          <a:solidFill>
                            <a:schemeClr val="dk1"/>
                          </a:solidFill>
                          <a:highlight>
                            <a:srgbClr val="D9EAD3"/>
                          </a:highlight>
                          <a:latin typeface="Merriweather"/>
                          <a:ea typeface="Merriweather"/>
                          <a:cs typeface="Merriweather"/>
                          <a:sym typeface="Merriweather"/>
                        </a:rPr>
                        <a:t>Secretin</a:t>
                      </a:r>
                      <a:r>
                        <a:rPr lang="en" sz="2000">
                          <a:solidFill>
                            <a:schemeClr val="dk1"/>
                          </a:solidFill>
                          <a:latin typeface="Merriweather"/>
                          <a:ea typeface="Merriweather"/>
                          <a:cs typeface="Merriweather"/>
                          <a:sym typeface="Merriweather"/>
                        </a:rPr>
                        <a:t>, </a:t>
                      </a:r>
                      <a:r>
                        <a:rPr lang="en" sz="2000">
                          <a:solidFill>
                            <a:schemeClr val="dk1"/>
                          </a:solidFill>
                          <a:highlight>
                            <a:srgbClr val="D9EAD3"/>
                          </a:highlight>
                          <a:latin typeface="Merriweather"/>
                          <a:ea typeface="Merriweather"/>
                          <a:cs typeface="Merriweather"/>
                          <a:sym typeface="Merriweather"/>
                        </a:rPr>
                        <a:t>CCK</a:t>
                      </a:r>
                      <a:r>
                        <a:rPr lang="en" sz="2000">
                          <a:solidFill>
                            <a:schemeClr val="dk1"/>
                          </a:solidFill>
                          <a:latin typeface="Merriweather"/>
                          <a:ea typeface="Merriweather"/>
                          <a:cs typeface="Merriweather"/>
                          <a:sym typeface="Merriweather"/>
                        </a:rPr>
                        <a:t>) and enteropancreatic reflexes.</a:t>
                      </a:r>
                      <a:endParaRPr baseline="30000" sz="2000">
                        <a:solidFill>
                          <a:schemeClr val="dk1"/>
                        </a:solidFill>
                        <a:latin typeface="Merriweather"/>
                        <a:ea typeface="Merriweather"/>
                        <a:cs typeface="Merriweather"/>
                        <a:sym typeface="Merriweather"/>
                      </a:endParaRPr>
                    </a:p>
                    <a:p>
                      <a:pPr indent="0" lvl="0" marL="0" rtl="0" algn="ctr">
                        <a:spcBef>
                          <a:spcPts val="0"/>
                        </a:spcBef>
                        <a:spcAft>
                          <a:spcPts val="0"/>
                        </a:spcAft>
                        <a:buClr>
                          <a:schemeClr val="dk1"/>
                        </a:buClr>
                        <a:buSzPts val="1100"/>
                        <a:buFont typeface="Arial"/>
                        <a:buNone/>
                      </a:pPr>
                      <a:r>
                        <a:t/>
                      </a:r>
                      <a:endParaRPr sz="2000">
                        <a:solidFill>
                          <a:schemeClr val="dk1"/>
                        </a:solidFill>
                        <a:latin typeface="Merriweather"/>
                        <a:ea typeface="Merriweather"/>
                        <a:cs typeface="Merriweather"/>
                        <a:sym typeface="Merriweather"/>
                      </a:endParaRPr>
                    </a:p>
                  </a:txBody>
                  <a:tcPr marT="91425" marB="91425" marR="91425" marL="91425" anchor="ctr">
                    <a:lnL cap="flat" cmpd="sng" w="28575">
                      <a:solidFill>
                        <a:srgbClr val="D9EAD3"/>
                      </a:solidFill>
                      <a:prstDash val="dashDot"/>
                      <a:round/>
                      <a:headEnd len="sm" w="sm" type="none"/>
                      <a:tailEnd len="sm" w="sm" type="none"/>
                    </a:lnL>
                    <a:lnR cap="flat" cmpd="sng" w="28575">
                      <a:solidFill>
                        <a:srgbClr val="D9EAD3"/>
                      </a:solidFill>
                      <a:prstDash val="dashDot"/>
                      <a:round/>
                      <a:headEnd len="sm" w="sm" type="none"/>
                      <a:tailEnd len="sm" w="sm" type="none"/>
                    </a:lnR>
                    <a:lnT cap="flat" cmpd="sng" w="28575">
                      <a:solidFill>
                        <a:srgbClr val="D9EAD3"/>
                      </a:solidFill>
                      <a:prstDash val="dashDot"/>
                      <a:round/>
                      <a:headEnd len="sm" w="sm" type="none"/>
                      <a:tailEnd len="sm" w="sm" type="none"/>
                    </a:lnT>
                    <a:lnB cap="flat" cmpd="sng" w="28575">
                      <a:solidFill>
                        <a:srgbClr val="D9EAD3"/>
                      </a:solidFill>
                      <a:prstDash val="dashDot"/>
                      <a:round/>
                      <a:headEnd len="sm" w="sm" type="none"/>
                      <a:tailEnd len="sm" w="sm" type="none"/>
                    </a:lnB>
                  </a:tcPr>
                </a:tc>
              </a:tr>
            </a:tbl>
          </a:graphicData>
        </a:graphic>
      </p:graphicFrame>
      <p:sp>
        <p:nvSpPr>
          <p:cNvPr id="673" name="Google Shape;673;p29"/>
          <p:cNvSpPr txBox="1"/>
          <p:nvPr/>
        </p:nvSpPr>
        <p:spPr>
          <a:xfrm>
            <a:off x="813450" y="348300"/>
            <a:ext cx="9785400" cy="67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400">
                <a:solidFill>
                  <a:srgbClr val="FFFFFF"/>
                </a:solidFill>
                <a:latin typeface="Oswald"/>
                <a:ea typeface="Oswald"/>
                <a:cs typeface="Oswald"/>
                <a:sym typeface="Oswald"/>
              </a:rPr>
              <a:t>PHYSIOLOGY OF THE PANCREAS </a:t>
            </a:r>
            <a:endParaRPr sz="3400">
              <a:solidFill>
                <a:srgbClr val="FFFFFF"/>
              </a:solidFill>
              <a:latin typeface="Oswald"/>
              <a:ea typeface="Oswald"/>
              <a:cs typeface="Oswald"/>
              <a:sym typeface="Oswald"/>
            </a:endParaRPr>
          </a:p>
        </p:txBody>
      </p:sp>
      <p:sp>
        <p:nvSpPr>
          <p:cNvPr id="674" name="Google Shape;674;p29"/>
          <p:cNvSpPr txBox="1"/>
          <p:nvPr/>
        </p:nvSpPr>
        <p:spPr>
          <a:xfrm>
            <a:off x="11409325" y="409425"/>
            <a:ext cx="3652800" cy="9150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Four </a:t>
            </a:r>
            <a:endParaRPr sz="3500">
              <a:latin typeface="Oswald"/>
              <a:ea typeface="Oswald"/>
              <a:cs typeface="Oswald"/>
              <a:sym typeface="Oswald"/>
            </a:endParaRPr>
          </a:p>
        </p:txBody>
      </p:sp>
      <p:sp>
        <p:nvSpPr>
          <p:cNvPr id="675" name="Google Shape;675;p29"/>
          <p:cNvSpPr txBox="1"/>
          <p:nvPr/>
        </p:nvSpPr>
        <p:spPr>
          <a:xfrm>
            <a:off x="0" y="348300"/>
            <a:ext cx="961200" cy="8325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16</a:t>
            </a:r>
            <a:endParaRPr sz="3900">
              <a:solidFill>
                <a:srgbClr val="FFFFFF"/>
              </a:solidFill>
              <a:latin typeface="Oswald"/>
              <a:ea typeface="Oswald"/>
              <a:cs typeface="Oswald"/>
              <a:sym typeface="Oswa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9" name="Shape 679"/>
        <p:cNvGrpSpPr/>
        <p:nvPr/>
      </p:nvGrpSpPr>
      <p:grpSpPr>
        <a:xfrm>
          <a:off x="0" y="0"/>
          <a:ext cx="0" cy="0"/>
          <a:chOff x="0" y="0"/>
          <a:chExt cx="0" cy="0"/>
        </a:xfrm>
      </p:grpSpPr>
      <p:sp>
        <p:nvSpPr>
          <p:cNvPr id="680" name="Google Shape;680;p30"/>
          <p:cNvSpPr txBox="1"/>
          <p:nvPr/>
        </p:nvSpPr>
        <p:spPr>
          <a:xfrm>
            <a:off x="600850" y="1235450"/>
            <a:ext cx="12950400" cy="12531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400">
                <a:highlight>
                  <a:srgbClr val="D9EAD3"/>
                </a:highlight>
                <a:latin typeface="Oswald"/>
                <a:ea typeface="Oswald"/>
                <a:cs typeface="Oswald"/>
                <a:sym typeface="Oswald"/>
              </a:rPr>
              <a:t>Pancreatic Secretion Is Under </a:t>
            </a:r>
            <a:r>
              <a:rPr lang="en" sz="4400">
                <a:solidFill>
                  <a:schemeClr val="dk1"/>
                </a:solidFill>
                <a:highlight>
                  <a:srgbClr val="D9EAD3"/>
                </a:highlight>
                <a:latin typeface="Oswald"/>
                <a:ea typeface="Oswald"/>
                <a:cs typeface="Oswald"/>
                <a:sym typeface="Oswald"/>
              </a:rPr>
              <a:t>Neural and Hormonal Control</a:t>
            </a:r>
            <a:r>
              <a:rPr lang="en" sz="4400">
                <a:highlight>
                  <a:srgbClr val="D9EAD3"/>
                </a:highlight>
                <a:latin typeface="Oswald"/>
                <a:ea typeface="Oswald"/>
                <a:cs typeface="Oswald"/>
                <a:sym typeface="Oswald"/>
              </a:rPr>
              <a:t>: </a:t>
            </a:r>
            <a:endParaRPr sz="4400">
              <a:highlight>
                <a:srgbClr val="D9EAD3"/>
              </a:highlight>
              <a:latin typeface="Oswald"/>
              <a:ea typeface="Oswald"/>
              <a:cs typeface="Oswald"/>
              <a:sym typeface="Oswald"/>
            </a:endParaRPr>
          </a:p>
          <a:p>
            <a:pPr indent="0" lvl="0" marL="0" rtl="0" algn="l">
              <a:spcBef>
                <a:spcPts val="0"/>
              </a:spcBef>
              <a:spcAft>
                <a:spcPts val="0"/>
              </a:spcAft>
              <a:buNone/>
            </a:pPr>
            <a:r>
              <a:t/>
            </a:r>
            <a:endParaRPr sz="4400">
              <a:latin typeface="Oswald"/>
              <a:ea typeface="Oswald"/>
              <a:cs typeface="Oswald"/>
              <a:sym typeface="Oswald"/>
            </a:endParaRPr>
          </a:p>
          <a:p>
            <a:pPr indent="0" lvl="0" marL="0" rtl="0" algn="l">
              <a:spcBef>
                <a:spcPts val="0"/>
              </a:spcBef>
              <a:spcAft>
                <a:spcPts val="0"/>
              </a:spcAft>
              <a:buNone/>
            </a:pPr>
            <a:r>
              <a:t/>
            </a:r>
            <a:endParaRPr sz="4400">
              <a:latin typeface="Oswald"/>
              <a:ea typeface="Oswald"/>
              <a:cs typeface="Oswald"/>
              <a:sym typeface="Oswald"/>
            </a:endParaRPr>
          </a:p>
          <a:p>
            <a:pPr indent="0" lvl="0" marL="0" rtl="0" algn="l">
              <a:spcBef>
                <a:spcPts val="0"/>
              </a:spcBef>
              <a:spcAft>
                <a:spcPts val="0"/>
              </a:spcAft>
              <a:buNone/>
            </a:pPr>
            <a:r>
              <a:t/>
            </a:r>
            <a:endParaRPr sz="4400">
              <a:latin typeface="Oswald"/>
              <a:ea typeface="Oswald"/>
              <a:cs typeface="Oswald"/>
              <a:sym typeface="Oswald"/>
            </a:endParaRPr>
          </a:p>
          <a:p>
            <a:pPr indent="0" lvl="0" marL="0" rtl="0" algn="l">
              <a:spcBef>
                <a:spcPts val="0"/>
              </a:spcBef>
              <a:spcAft>
                <a:spcPts val="0"/>
              </a:spcAft>
              <a:buNone/>
            </a:pPr>
            <a:r>
              <a:t/>
            </a:r>
            <a:endParaRPr sz="4400">
              <a:latin typeface="Oswald"/>
              <a:ea typeface="Oswald"/>
              <a:cs typeface="Oswald"/>
              <a:sym typeface="Oswald"/>
            </a:endParaRPr>
          </a:p>
          <a:p>
            <a:pPr indent="0" lvl="0" marL="0" rtl="0" algn="l">
              <a:spcBef>
                <a:spcPts val="0"/>
              </a:spcBef>
              <a:spcAft>
                <a:spcPts val="0"/>
              </a:spcAft>
              <a:buNone/>
            </a:pPr>
            <a:r>
              <a:t/>
            </a:r>
            <a:endParaRPr sz="4400">
              <a:latin typeface="Oswald"/>
              <a:ea typeface="Oswald"/>
              <a:cs typeface="Oswald"/>
              <a:sym typeface="Oswald"/>
            </a:endParaRPr>
          </a:p>
        </p:txBody>
      </p:sp>
      <p:sp>
        <p:nvSpPr>
          <p:cNvPr id="681" name="Google Shape;681;p30"/>
          <p:cNvSpPr/>
          <p:nvPr/>
        </p:nvSpPr>
        <p:spPr>
          <a:xfrm>
            <a:off x="288268" y="1658101"/>
            <a:ext cx="468600" cy="433500"/>
          </a:xfrm>
          <a:prstGeom prst="rect">
            <a:avLst/>
          </a:prstGeom>
          <a:solidFill>
            <a:srgbClr val="93C47D"/>
          </a:solidFill>
          <a:ln cap="flat" cmpd="sng" w="9525">
            <a:solidFill>
              <a:srgbClr val="B7B7B7"/>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682" name="Google Shape;682;p30"/>
          <p:cNvSpPr txBox="1"/>
          <p:nvPr/>
        </p:nvSpPr>
        <p:spPr>
          <a:xfrm>
            <a:off x="234875" y="2831312"/>
            <a:ext cx="3603900" cy="774600"/>
          </a:xfrm>
          <a:prstGeom prst="rect">
            <a:avLst/>
          </a:prstGeom>
          <a:solidFill>
            <a:srgbClr val="D9EAD3"/>
          </a:solidFill>
          <a:ln>
            <a:noFill/>
          </a:ln>
        </p:spPr>
        <p:txBody>
          <a:bodyPr anchorCtr="0" anchor="ctr" bIns="45700" lIns="0" spcFirstLastPara="1" rIns="91425" wrap="square" tIns="45700">
            <a:noAutofit/>
          </a:bodyPr>
          <a:lstStyle/>
          <a:p>
            <a:pPr indent="0" lvl="0" marL="0" rtl="0" algn="ctr">
              <a:spcBef>
                <a:spcPts val="0"/>
              </a:spcBef>
              <a:spcAft>
                <a:spcPts val="0"/>
              </a:spcAft>
              <a:buNone/>
            </a:pPr>
            <a:r>
              <a:rPr b="1" lang="en" sz="2800">
                <a:solidFill>
                  <a:srgbClr val="274E13"/>
                </a:solidFill>
                <a:latin typeface="Merriweather"/>
                <a:ea typeface="Merriweather"/>
                <a:cs typeface="Merriweather"/>
                <a:sym typeface="Merriweather"/>
              </a:rPr>
              <a:t>Parasympathetic</a:t>
            </a:r>
            <a:endParaRPr baseline="30000" sz="2800">
              <a:solidFill>
                <a:srgbClr val="274E13"/>
              </a:solidFill>
              <a:latin typeface="Merriweather"/>
              <a:ea typeface="Merriweather"/>
              <a:cs typeface="Merriweather"/>
              <a:sym typeface="Merriweather"/>
            </a:endParaRPr>
          </a:p>
        </p:txBody>
      </p:sp>
      <p:sp>
        <p:nvSpPr>
          <p:cNvPr id="683" name="Google Shape;683;p30"/>
          <p:cNvSpPr txBox="1"/>
          <p:nvPr/>
        </p:nvSpPr>
        <p:spPr>
          <a:xfrm>
            <a:off x="3984702" y="2831312"/>
            <a:ext cx="5080200" cy="774600"/>
          </a:xfrm>
          <a:prstGeom prst="rect">
            <a:avLst/>
          </a:prstGeom>
          <a:solidFill>
            <a:srgbClr val="B6D7A8"/>
          </a:solidFill>
          <a:ln>
            <a:noFill/>
          </a:ln>
        </p:spPr>
        <p:txBody>
          <a:bodyPr anchorCtr="0" anchor="ctr" bIns="45700" lIns="0" spcFirstLastPara="1" rIns="91425" wrap="square" tIns="45700">
            <a:noAutofit/>
          </a:bodyPr>
          <a:lstStyle/>
          <a:p>
            <a:pPr indent="0" lvl="0" marL="0" rtl="0" algn="ctr">
              <a:spcBef>
                <a:spcPts val="0"/>
              </a:spcBef>
              <a:spcAft>
                <a:spcPts val="0"/>
              </a:spcAft>
              <a:buClr>
                <a:srgbClr val="FFFFFF"/>
              </a:buClr>
              <a:buSzPts val="1400"/>
              <a:buFont typeface="Arial"/>
              <a:buNone/>
            </a:pPr>
            <a:r>
              <a:rPr b="1" lang="en" sz="3000">
                <a:solidFill>
                  <a:srgbClr val="38761D"/>
                </a:solidFill>
                <a:latin typeface="Merriweather"/>
                <a:ea typeface="Merriweather"/>
                <a:cs typeface="Merriweather"/>
                <a:sym typeface="Merriweather"/>
              </a:rPr>
              <a:t>Secretin</a:t>
            </a:r>
            <a:endParaRPr sz="3000">
              <a:solidFill>
                <a:srgbClr val="38761D"/>
              </a:solidFill>
              <a:latin typeface="Merriweather"/>
              <a:ea typeface="Merriweather"/>
              <a:cs typeface="Merriweather"/>
              <a:sym typeface="Merriweather"/>
            </a:endParaRPr>
          </a:p>
        </p:txBody>
      </p:sp>
      <p:sp>
        <p:nvSpPr>
          <p:cNvPr id="684" name="Google Shape;684;p30"/>
          <p:cNvSpPr/>
          <p:nvPr/>
        </p:nvSpPr>
        <p:spPr>
          <a:xfrm>
            <a:off x="3984700" y="3705650"/>
            <a:ext cx="5080200" cy="49158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rtl="0" algn="ctr">
              <a:lnSpc>
                <a:spcPct val="100000"/>
              </a:lnSpc>
              <a:spcBef>
                <a:spcPts val="1000"/>
              </a:spcBef>
              <a:spcAft>
                <a:spcPts val="0"/>
              </a:spcAft>
              <a:buNone/>
            </a:pPr>
            <a:r>
              <a:rPr lang="en" sz="2000">
                <a:solidFill>
                  <a:srgbClr val="3F3F3F"/>
                </a:solidFill>
                <a:latin typeface="Merriweather"/>
                <a:ea typeface="Merriweather"/>
                <a:cs typeface="Merriweather"/>
                <a:sym typeface="Merriweather"/>
              </a:rPr>
              <a:t>Tends to stimulate a </a:t>
            </a:r>
            <a:r>
              <a:rPr b="1" lang="en" sz="2000">
                <a:solidFill>
                  <a:srgbClr val="93C47D"/>
                </a:solidFill>
                <a:latin typeface="Merriweather"/>
                <a:ea typeface="Merriweather"/>
                <a:cs typeface="Merriweather"/>
                <a:sym typeface="Merriweather"/>
              </a:rPr>
              <a:t>HCO</a:t>
            </a:r>
            <a:r>
              <a:rPr b="1" baseline="-25000" lang="en" sz="2000">
                <a:solidFill>
                  <a:srgbClr val="93C47D"/>
                </a:solidFill>
                <a:latin typeface="Merriweather"/>
                <a:ea typeface="Merriweather"/>
                <a:cs typeface="Merriweather"/>
                <a:sym typeface="Merriweather"/>
              </a:rPr>
              <a:t>3</a:t>
            </a:r>
            <a:r>
              <a:rPr b="1" baseline="30000" lang="en" sz="2000">
                <a:solidFill>
                  <a:srgbClr val="93C47D"/>
                </a:solidFill>
                <a:latin typeface="Merriweather"/>
                <a:ea typeface="Merriweather"/>
                <a:cs typeface="Merriweather"/>
                <a:sym typeface="Merriweather"/>
              </a:rPr>
              <a:t>-</a:t>
            </a:r>
            <a:r>
              <a:rPr lang="en" sz="2000">
                <a:solidFill>
                  <a:srgbClr val="3F3F3F"/>
                </a:solidFill>
                <a:latin typeface="Merriweather"/>
                <a:ea typeface="Merriweather"/>
                <a:cs typeface="Merriweather"/>
                <a:sym typeface="Merriweather"/>
              </a:rPr>
              <a:t> rich secretion by activating </a:t>
            </a:r>
            <a:r>
              <a:rPr b="1" i="1" lang="en" sz="2000">
                <a:solidFill>
                  <a:srgbClr val="3F3F3F"/>
                </a:solidFill>
                <a:latin typeface="Merriweather"/>
                <a:ea typeface="Merriweather"/>
                <a:cs typeface="Merriweather"/>
                <a:sym typeface="Merriweather"/>
              </a:rPr>
              <a:t>ductal cells</a:t>
            </a:r>
            <a:r>
              <a:rPr lang="en" sz="2000">
                <a:solidFill>
                  <a:srgbClr val="3F3F3F"/>
                </a:solidFill>
                <a:latin typeface="Merriweather"/>
                <a:ea typeface="Merriweather"/>
                <a:cs typeface="Merriweather"/>
                <a:sym typeface="Merriweather"/>
              </a:rPr>
              <a:t>.</a:t>
            </a:r>
            <a:endParaRPr sz="2000">
              <a:solidFill>
                <a:srgbClr val="45818E"/>
              </a:solidFill>
              <a:latin typeface="Merriweather"/>
              <a:ea typeface="Merriweather"/>
              <a:cs typeface="Merriweather"/>
              <a:sym typeface="Merriweather"/>
            </a:endParaRPr>
          </a:p>
          <a:p>
            <a:pPr indent="0" lvl="0" marL="457200" rtl="0" algn="l">
              <a:lnSpc>
                <a:spcPct val="100000"/>
              </a:lnSpc>
              <a:spcBef>
                <a:spcPts val="1000"/>
              </a:spcBef>
              <a:spcAft>
                <a:spcPts val="0"/>
              </a:spcAft>
              <a:buNone/>
            </a:pPr>
            <a:r>
              <a:t/>
            </a:r>
            <a:endParaRPr sz="1900">
              <a:solidFill>
                <a:srgbClr val="45818E"/>
              </a:solidFill>
              <a:latin typeface="Merriweather"/>
              <a:ea typeface="Merriweather"/>
              <a:cs typeface="Merriweather"/>
              <a:sym typeface="Merriweather"/>
            </a:endParaRPr>
          </a:p>
          <a:p>
            <a:pPr indent="-349250" lvl="0" marL="457200" rtl="0" algn="l">
              <a:lnSpc>
                <a:spcPct val="100000"/>
              </a:lnSpc>
              <a:spcBef>
                <a:spcPts val="1000"/>
              </a:spcBef>
              <a:spcAft>
                <a:spcPts val="0"/>
              </a:spcAft>
              <a:buClr>
                <a:srgbClr val="D9EAD3"/>
              </a:buClr>
              <a:buSzPts val="1900"/>
              <a:buFont typeface="Merriweather"/>
              <a:buChar char="●"/>
            </a:pPr>
            <a:r>
              <a:rPr b="1" lang="en" sz="1900">
                <a:solidFill>
                  <a:srgbClr val="3F3F3F"/>
                </a:solidFill>
                <a:highlight>
                  <a:srgbClr val="D9EAD3"/>
                </a:highlight>
                <a:latin typeface="Merriweather"/>
                <a:ea typeface="Merriweather"/>
                <a:cs typeface="Merriweather"/>
                <a:sym typeface="Merriweather"/>
              </a:rPr>
              <a:t>Release:</a:t>
            </a:r>
            <a:r>
              <a:rPr lang="en" sz="1900">
                <a:solidFill>
                  <a:srgbClr val="3F3F3F"/>
                </a:solidFill>
                <a:latin typeface="Merriweather"/>
                <a:ea typeface="Merriweather"/>
                <a:cs typeface="Merriweather"/>
                <a:sym typeface="Merriweather"/>
              </a:rPr>
              <a:t> </a:t>
            </a:r>
            <a:endParaRPr sz="1900">
              <a:solidFill>
                <a:srgbClr val="3F3F3F"/>
              </a:solidFill>
              <a:latin typeface="Merriweather"/>
              <a:ea typeface="Merriweather"/>
              <a:cs typeface="Merriweather"/>
              <a:sym typeface="Merriweather"/>
            </a:endParaRPr>
          </a:p>
          <a:p>
            <a:pPr indent="0" lvl="0" marL="457200" rtl="0" algn="l">
              <a:lnSpc>
                <a:spcPct val="100000"/>
              </a:lnSpc>
              <a:spcBef>
                <a:spcPts val="1000"/>
              </a:spcBef>
              <a:spcAft>
                <a:spcPts val="0"/>
              </a:spcAft>
              <a:buNone/>
            </a:pPr>
            <a:r>
              <a:rPr lang="en" sz="2000">
                <a:solidFill>
                  <a:srgbClr val="3F3F3F"/>
                </a:solidFill>
                <a:latin typeface="Merriweather"/>
                <a:ea typeface="Merriweather"/>
                <a:cs typeface="Merriweather"/>
                <a:sym typeface="Merriweather"/>
              </a:rPr>
              <a:t>From “</a:t>
            </a:r>
            <a:r>
              <a:rPr b="1" lang="en" sz="2000">
                <a:solidFill>
                  <a:srgbClr val="3F3F3F"/>
                </a:solidFill>
                <a:latin typeface="Merriweather"/>
                <a:ea typeface="Merriweather"/>
                <a:cs typeface="Merriweather"/>
                <a:sym typeface="Merriweather"/>
              </a:rPr>
              <a:t>S</a:t>
            </a:r>
            <a:r>
              <a:rPr lang="en" sz="2000">
                <a:solidFill>
                  <a:srgbClr val="3F3F3F"/>
                </a:solidFill>
                <a:latin typeface="Merriweather"/>
                <a:ea typeface="Merriweather"/>
                <a:cs typeface="Merriweather"/>
                <a:sym typeface="Merriweather"/>
              </a:rPr>
              <a:t>” cells in the mucosa of the </a:t>
            </a:r>
            <a:r>
              <a:rPr b="1" lang="en" sz="2000">
                <a:solidFill>
                  <a:srgbClr val="3F3F3F"/>
                </a:solidFill>
                <a:latin typeface="Merriweather"/>
                <a:ea typeface="Merriweather"/>
                <a:cs typeface="Merriweather"/>
                <a:sym typeface="Merriweather"/>
              </a:rPr>
              <a:t>duodenum &amp; jejunum</a:t>
            </a:r>
            <a:r>
              <a:rPr lang="en" sz="2000">
                <a:solidFill>
                  <a:srgbClr val="3F3F3F"/>
                </a:solidFill>
                <a:latin typeface="Merriweather"/>
                <a:ea typeface="Merriweather"/>
                <a:cs typeface="Merriweather"/>
                <a:sym typeface="Merriweather"/>
              </a:rPr>
              <a:t> (present as in an inactive form: prosecretin).</a:t>
            </a:r>
            <a:endParaRPr baseline="30000" sz="2000">
              <a:solidFill>
                <a:srgbClr val="3F3F3F"/>
              </a:solidFill>
              <a:latin typeface="Merriweather"/>
              <a:ea typeface="Merriweather"/>
              <a:cs typeface="Merriweather"/>
              <a:sym typeface="Merriweather"/>
            </a:endParaRPr>
          </a:p>
          <a:p>
            <a:pPr indent="-349250" lvl="0" marL="457200" rtl="0" algn="l">
              <a:lnSpc>
                <a:spcPct val="100000"/>
              </a:lnSpc>
              <a:spcBef>
                <a:spcPts val="1000"/>
              </a:spcBef>
              <a:spcAft>
                <a:spcPts val="0"/>
              </a:spcAft>
              <a:buClr>
                <a:srgbClr val="D9EAD3"/>
              </a:buClr>
              <a:buSzPts val="1900"/>
              <a:buFont typeface="Merriweather"/>
              <a:buChar char="●"/>
            </a:pPr>
            <a:r>
              <a:rPr b="1" lang="en" sz="1900">
                <a:solidFill>
                  <a:srgbClr val="3F3F3F"/>
                </a:solidFill>
                <a:highlight>
                  <a:srgbClr val="D9EAD3"/>
                </a:highlight>
                <a:latin typeface="Merriweather"/>
                <a:ea typeface="Merriweather"/>
                <a:cs typeface="Merriweather"/>
                <a:sym typeface="Merriweather"/>
              </a:rPr>
              <a:t>Stimulus:</a:t>
            </a:r>
            <a:r>
              <a:rPr lang="en" sz="1900">
                <a:solidFill>
                  <a:srgbClr val="3F3F3F"/>
                </a:solidFill>
                <a:latin typeface="Merriweather"/>
                <a:ea typeface="Merriweather"/>
                <a:cs typeface="Merriweather"/>
                <a:sym typeface="Merriweather"/>
              </a:rPr>
              <a:t> </a:t>
            </a:r>
            <a:endParaRPr sz="1900">
              <a:solidFill>
                <a:srgbClr val="3F3F3F"/>
              </a:solidFill>
              <a:latin typeface="Merriweather"/>
              <a:ea typeface="Merriweather"/>
              <a:cs typeface="Merriweather"/>
              <a:sym typeface="Merriweather"/>
            </a:endParaRPr>
          </a:p>
          <a:p>
            <a:pPr indent="0" lvl="0" marL="457200" rtl="0" algn="l">
              <a:lnSpc>
                <a:spcPct val="100000"/>
              </a:lnSpc>
              <a:spcBef>
                <a:spcPts val="1000"/>
              </a:spcBef>
              <a:spcAft>
                <a:spcPts val="0"/>
              </a:spcAft>
              <a:buNone/>
            </a:pPr>
            <a:r>
              <a:rPr lang="en" sz="2000">
                <a:solidFill>
                  <a:srgbClr val="3F3F3F"/>
                </a:solidFill>
                <a:latin typeface="Merriweather"/>
                <a:ea typeface="Merriweather"/>
                <a:cs typeface="Merriweather"/>
                <a:sym typeface="Merriweather"/>
              </a:rPr>
              <a:t>Mainly </a:t>
            </a:r>
            <a:r>
              <a:rPr b="1" lang="en" sz="2000">
                <a:solidFill>
                  <a:srgbClr val="3F3F3F"/>
                </a:solidFill>
                <a:latin typeface="Merriweather"/>
                <a:ea typeface="Merriweather"/>
                <a:cs typeface="Merriweather"/>
                <a:sym typeface="Merriweather"/>
              </a:rPr>
              <a:t>acid chyme</a:t>
            </a:r>
            <a:r>
              <a:rPr lang="en" sz="2000">
                <a:solidFill>
                  <a:srgbClr val="3F3F3F"/>
                </a:solidFill>
                <a:latin typeface="Merriweather"/>
                <a:ea typeface="Merriweather"/>
                <a:cs typeface="Merriweather"/>
                <a:sym typeface="Merriweather"/>
              </a:rPr>
              <a:t> with pH </a:t>
            </a:r>
            <a:r>
              <a:rPr lang="en" sz="2000">
                <a:solidFill>
                  <a:srgbClr val="93C47D"/>
                </a:solidFill>
                <a:latin typeface="Merriweather"/>
                <a:ea typeface="Merriweather"/>
                <a:cs typeface="Merriweather"/>
                <a:sym typeface="Merriweather"/>
              </a:rPr>
              <a:t>less</a:t>
            </a:r>
            <a:r>
              <a:rPr lang="en" sz="2000">
                <a:solidFill>
                  <a:srgbClr val="3F3F3F"/>
                </a:solidFill>
                <a:latin typeface="Merriweather"/>
                <a:ea typeface="Merriweather"/>
                <a:cs typeface="Merriweather"/>
                <a:sym typeface="Merriweather"/>
              </a:rPr>
              <a:t> </a:t>
            </a:r>
            <a:r>
              <a:rPr lang="en" sz="2000">
                <a:solidFill>
                  <a:srgbClr val="93C47D"/>
                </a:solidFill>
                <a:latin typeface="Merriweather"/>
                <a:ea typeface="Merriweather"/>
                <a:cs typeface="Merriweather"/>
                <a:sym typeface="Merriweather"/>
              </a:rPr>
              <a:t>than</a:t>
            </a:r>
            <a:r>
              <a:rPr lang="en" sz="2000">
                <a:solidFill>
                  <a:srgbClr val="3F3F3F"/>
                </a:solidFill>
                <a:latin typeface="Merriweather"/>
                <a:ea typeface="Merriweather"/>
                <a:cs typeface="Merriweather"/>
                <a:sym typeface="Merriweather"/>
              </a:rPr>
              <a:t> </a:t>
            </a:r>
            <a:r>
              <a:rPr b="1" lang="en" sz="2000">
                <a:solidFill>
                  <a:srgbClr val="93C47D"/>
                </a:solidFill>
                <a:latin typeface="Merriweather"/>
                <a:ea typeface="Merriweather"/>
                <a:cs typeface="Merriweather"/>
                <a:sym typeface="Merriweather"/>
              </a:rPr>
              <a:t>4.5-</a:t>
            </a:r>
            <a:r>
              <a:rPr b="1" lang="en" sz="2000">
                <a:solidFill>
                  <a:srgbClr val="674EA7"/>
                </a:solidFill>
                <a:latin typeface="Merriweather"/>
                <a:ea typeface="Merriweather"/>
                <a:cs typeface="Merriweather"/>
                <a:sym typeface="Merriweather"/>
              </a:rPr>
              <a:t>5.0</a:t>
            </a:r>
            <a:r>
              <a:rPr lang="en" sz="2000">
                <a:solidFill>
                  <a:srgbClr val="3F3F3F"/>
                </a:solidFill>
                <a:latin typeface="Merriweather"/>
                <a:ea typeface="Merriweather"/>
                <a:cs typeface="Merriweather"/>
                <a:sym typeface="Merriweather"/>
              </a:rPr>
              <a:t> in the duodenum.</a:t>
            </a:r>
            <a:endParaRPr sz="2000">
              <a:solidFill>
                <a:srgbClr val="3F3F3F"/>
              </a:solidFill>
              <a:latin typeface="Merriweather"/>
              <a:ea typeface="Merriweather"/>
              <a:cs typeface="Merriweather"/>
              <a:sym typeface="Merriweather"/>
            </a:endParaRPr>
          </a:p>
          <a:p>
            <a:pPr indent="0" lvl="0" marL="0" rtl="0" algn="ctr">
              <a:lnSpc>
                <a:spcPct val="100000"/>
              </a:lnSpc>
              <a:spcBef>
                <a:spcPts val="1000"/>
              </a:spcBef>
              <a:spcAft>
                <a:spcPts val="0"/>
              </a:spcAft>
              <a:buNone/>
            </a:pPr>
            <a:r>
              <a:t/>
            </a:r>
            <a:endParaRPr sz="2000">
              <a:solidFill>
                <a:srgbClr val="3F3F3F"/>
              </a:solidFill>
              <a:latin typeface="Merriweather"/>
              <a:ea typeface="Merriweather"/>
              <a:cs typeface="Merriweather"/>
              <a:sym typeface="Merriweather"/>
            </a:endParaRPr>
          </a:p>
        </p:txBody>
      </p:sp>
      <p:sp>
        <p:nvSpPr>
          <p:cNvPr id="685" name="Google Shape;685;p30"/>
          <p:cNvSpPr txBox="1"/>
          <p:nvPr/>
        </p:nvSpPr>
        <p:spPr>
          <a:xfrm>
            <a:off x="9210825" y="2831312"/>
            <a:ext cx="4622700" cy="774600"/>
          </a:xfrm>
          <a:prstGeom prst="rect">
            <a:avLst/>
          </a:prstGeom>
          <a:solidFill>
            <a:srgbClr val="93C47D"/>
          </a:solidFill>
          <a:ln>
            <a:noFill/>
          </a:ln>
        </p:spPr>
        <p:txBody>
          <a:bodyPr anchorCtr="0" anchor="ctr" bIns="45700" lIns="0" spcFirstLastPara="1" rIns="91425" wrap="square" tIns="45700">
            <a:noAutofit/>
          </a:bodyPr>
          <a:lstStyle/>
          <a:p>
            <a:pPr indent="0" lvl="0" marL="0" rtl="0" algn="ctr">
              <a:spcBef>
                <a:spcPts val="0"/>
              </a:spcBef>
              <a:spcAft>
                <a:spcPts val="0"/>
              </a:spcAft>
              <a:buClr>
                <a:srgbClr val="FFFFFF"/>
              </a:buClr>
              <a:buSzPts val="1400"/>
              <a:buFont typeface="Arial"/>
              <a:buNone/>
            </a:pPr>
            <a:r>
              <a:rPr b="1" lang="en" sz="3000">
                <a:solidFill>
                  <a:srgbClr val="FFFFFF"/>
                </a:solidFill>
                <a:latin typeface="Merriweather"/>
                <a:ea typeface="Merriweather"/>
                <a:cs typeface="Merriweather"/>
                <a:sym typeface="Merriweather"/>
              </a:rPr>
              <a:t>Cholecystokinin</a:t>
            </a:r>
            <a:endParaRPr baseline="30000" sz="3000">
              <a:solidFill>
                <a:srgbClr val="FFFFFF"/>
              </a:solidFill>
              <a:latin typeface="Merriweather"/>
              <a:ea typeface="Merriweather"/>
              <a:cs typeface="Merriweather"/>
              <a:sym typeface="Merriweather"/>
            </a:endParaRPr>
          </a:p>
        </p:txBody>
      </p:sp>
      <p:sp>
        <p:nvSpPr>
          <p:cNvPr id="686" name="Google Shape;686;p30"/>
          <p:cNvSpPr/>
          <p:nvPr/>
        </p:nvSpPr>
        <p:spPr>
          <a:xfrm>
            <a:off x="9210825" y="3705650"/>
            <a:ext cx="4622700" cy="49158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rtl="0" algn="ctr">
              <a:lnSpc>
                <a:spcPct val="100000"/>
              </a:lnSpc>
              <a:spcBef>
                <a:spcPts val="1000"/>
              </a:spcBef>
              <a:spcAft>
                <a:spcPts val="0"/>
              </a:spcAft>
              <a:buNone/>
            </a:pPr>
            <a:r>
              <a:rPr lang="en" sz="2000">
                <a:solidFill>
                  <a:srgbClr val="3F3F3F"/>
                </a:solidFill>
                <a:latin typeface="Merriweather"/>
                <a:ea typeface="Merriweather"/>
                <a:cs typeface="Merriweather"/>
                <a:sym typeface="Merriweather"/>
              </a:rPr>
              <a:t>Stimulates a marked increase in enzyme secretion by stimulating the </a:t>
            </a:r>
            <a:r>
              <a:rPr b="1" i="1" lang="en" sz="2000">
                <a:solidFill>
                  <a:srgbClr val="3F3F3F"/>
                </a:solidFill>
                <a:latin typeface="Merriweather"/>
                <a:ea typeface="Merriweather"/>
                <a:cs typeface="Merriweather"/>
                <a:sym typeface="Merriweather"/>
              </a:rPr>
              <a:t>acinar cells</a:t>
            </a:r>
            <a:r>
              <a:rPr lang="en" sz="2000">
                <a:solidFill>
                  <a:srgbClr val="3F3F3F"/>
                </a:solidFill>
                <a:latin typeface="Merriweather"/>
                <a:ea typeface="Merriweather"/>
                <a:cs typeface="Merriweather"/>
                <a:sym typeface="Merriweather"/>
              </a:rPr>
              <a:t>.</a:t>
            </a:r>
            <a:endParaRPr sz="2000">
              <a:solidFill>
                <a:srgbClr val="45818E"/>
              </a:solidFill>
              <a:latin typeface="Merriweather"/>
              <a:ea typeface="Merriweather"/>
              <a:cs typeface="Merriweather"/>
              <a:sym typeface="Merriweather"/>
            </a:endParaRPr>
          </a:p>
          <a:p>
            <a:pPr indent="-355600" lvl="0" marL="457200" rtl="0" algn="l">
              <a:lnSpc>
                <a:spcPct val="100000"/>
              </a:lnSpc>
              <a:spcBef>
                <a:spcPts val="1000"/>
              </a:spcBef>
              <a:spcAft>
                <a:spcPts val="0"/>
              </a:spcAft>
              <a:buClr>
                <a:srgbClr val="D9EAD3"/>
              </a:buClr>
              <a:buSzPts val="2000"/>
              <a:buFont typeface="Merriweather"/>
              <a:buChar char="●"/>
            </a:pPr>
            <a:r>
              <a:rPr b="1" lang="en" sz="2000">
                <a:solidFill>
                  <a:srgbClr val="3F3F3F"/>
                </a:solidFill>
                <a:highlight>
                  <a:srgbClr val="D9EAD3"/>
                </a:highlight>
                <a:latin typeface="Merriweather"/>
                <a:ea typeface="Merriweather"/>
                <a:cs typeface="Merriweather"/>
                <a:sym typeface="Merriweather"/>
              </a:rPr>
              <a:t>Release:</a:t>
            </a:r>
            <a:r>
              <a:rPr lang="en" sz="2000">
                <a:solidFill>
                  <a:srgbClr val="3F3F3F"/>
                </a:solidFill>
                <a:latin typeface="Merriweather"/>
                <a:ea typeface="Merriweather"/>
                <a:cs typeface="Merriweather"/>
                <a:sym typeface="Merriweather"/>
              </a:rPr>
              <a:t>  </a:t>
            </a:r>
            <a:endParaRPr sz="2000">
              <a:solidFill>
                <a:srgbClr val="3F3F3F"/>
              </a:solidFill>
              <a:latin typeface="Merriweather"/>
              <a:ea typeface="Merriweather"/>
              <a:cs typeface="Merriweather"/>
              <a:sym typeface="Merriweather"/>
            </a:endParaRPr>
          </a:p>
          <a:p>
            <a:pPr indent="0" lvl="0" marL="457200" rtl="0" algn="l">
              <a:lnSpc>
                <a:spcPct val="100000"/>
              </a:lnSpc>
              <a:spcBef>
                <a:spcPts val="1000"/>
              </a:spcBef>
              <a:spcAft>
                <a:spcPts val="0"/>
              </a:spcAft>
              <a:buNone/>
            </a:pPr>
            <a:r>
              <a:rPr lang="en" sz="2000">
                <a:solidFill>
                  <a:srgbClr val="3F3F3F"/>
                </a:solidFill>
                <a:latin typeface="Merriweather"/>
                <a:ea typeface="Merriweather"/>
                <a:cs typeface="Merriweather"/>
                <a:sym typeface="Merriweather"/>
              </a:rPr>
              <a:t>From enteroendocrine “</a:t>
            </a:r>
            <a:r>
              <a:rPr b="1" lang="en" sz="2000">
                <a:solidFill>
                  <a:srgbClr val="3F3F3F"/>
                </a:solidFill>
                <a:latin typeface="Merriweather"/>
                <a:ea typeface="Merriweather"/>
                <a:cs typeface="Merriweather"/>
                <a:sym typeface="Merriweather"/>
              </a:rPr>
              <a:t>I</a:t>
            </a:r>
            <a:r>
              <a:rPr lang="en" sz="2000">
                <a:solidFill>
                  <a:srgbClr val="3F3F3F"/>
                </a:solidFill>
                <a:latin typeface="Merriweather"/>
                <a:ea typeface="Merriweather"/>
                <a:cs typeface="Merriweather"/>
                <a:sym typeface="Merriweather"/>
              </a:rPr>
              <a:t>” cells in the mucosa of the </a:t>
            </a:r>
            <a:r>
              <a:rPr b="1" lang="en" sz="2000">
                <a:solidFill>
                  <a:srgbClr val="3F3F3F"/>
                </a:solidFill>
                <a:latin typeface="Merriweather"/>
                <a:ea typeface="Merriweather"/>
                <a:cs typeface="Merriweather"/>
                <a:sym typeface="Merriweather"/>
              </a:rPr>
              <a:t>duodenum &amp; upper jejunum</a:t>
            </a:r>
            <a:r>
              <a:rPr lang="en" sz="2000">
                <a:solidFill>
                  <a:srgbClr val="3F3F3F"/>
                </a:solidFill>
                <a:latin typeface="Merriweather"/>
                <a:ea typeface="Merriweather"/>
                <a:cs typeface="Merriweather"/>
                <a:sym typeface="Merriweather"/>
              </a:rPr>
              <a:t>.</a:t>
            </a:r>
            <a:endParaRPr baseline="30000" sz="2000">
              <a:solidFill>
                <a:srgbClr val="3F3F3F"/>
              </a:solidFill>
              <a:latin typeface="Merriweather"/>
              <a:ea typeface="Merriweather"/>
              <a:cs typeface="Merriweather"/>
              <a:sym typeface="Merriweather"/>
            </a:endParaRPr>
          </a:p>
          <a:p>
            <a:pPr indent="-355600" lvl="0" marL="457200" rtl="0" algn="l">
              <a:lnSpc>
                <a:spcPct val="100000"/>
              </a:lnSpc>
              <a:spcBef>
                <a:spcPts val="1000"/>
              </a:spcBef>
              <a:spcAft>
                <a:spcPts val="0"/>
              </a:spcAft>
              <a:buClr>
                <a:srgbClr val="D9EAD3"/>
              </a:buClr>
              <a:buSzPts val="2000"/>
              <a:buFont typeface="Merriweather"/>
              <a:buChar char="●"/>
            </a:pPr>
            <a:r>
              <a:rPr b="1" lang="en" sz="2000">
                <a:solidFill>
                  <a:srgbClr val="3F3F3F"/>
                </a:solidFill>
                <a:highlight>
                  <a:srgbClr val="D9EAD3"/>
                </a:highlight>
                <a:latin typeface="Merriweather"/>
                <a:ea typeface="Merriweather"/>
                <a:cs typeface="Merriweather"/>
                <a:sym typeface="Merriweather"/>
              </a:rPr>
              <a:t>Stimulus:</a:t>
            </a:r>
            <a:r>
              <a:rPr lang="en" sz="2000">
                <a:solidFill>
                  <a:srgbClr val="3F3F3F"/>
                </a:solidFill>
                <a:latin typeface="Merriweather"/>
                <a:ea typeface="Merriweather"/>
                <a:cs typeface="Merriweather"/>
                <a:sym typeface="Merriweather"/>
              </a:rPr>
              <a:t> </a:t>
            </a:r>
            <a:endParaRPr sz="2000">
              <a:solidFill>
                <a:srgbClr val="3F3F3F"/>
              </a:solidFill>
              <a:latin typeface="Merriweather"/>
              <a:ea typeface="Merriweather"/>
              <a:cs typeface="Merriweather"/>
              <a:sym typeface="Merriweather"/>
            </a:endParaRPr>
          </a:p>
          <a:p>
            <a:pPr indent="0" lvl="0" marL="457200" rtl="0" algn="l">
              <a:lnSpc>
                <a:spcPct val="100000"/>
              </a:lnSpc>
              <a:spcBef>
                <a:spcPts val="1000"/>
              </a:spcBef>
              <a:spcAft>
                <a:spcPts val="0"/>
              </a:spcAft>
              <a:buNone/>
            </a:pPr>
            <a:r>
              <a:rPr lang="en" sz="2000">
                <a:solidFill>
                  <a:srgbClr val="3F3F3F"/>
                </a:solidFill>
                <a:latin typeface="Merriweather"/>
                <a:ea typeface="Merriweather"/>
                <a:cs typeface="Merriweather"/>
                <a:sym typeface="Merriweather"/>
              </a:rPr>
              <a:t>By </a:t>
            </a:r>
            <a:r>
              <a:rPr b="1" lang="en" sz="2000">
                <a:solidFill>
                  <a:srgbClr val="3F3F3F"/>
                </a:solidFill>
                <a:latin typeface="Merriweather"/>
                <a:ea typeface="Merriweather"/>
                <a:cs typeface="Merriweather"/>
                <a:sym typeface="Merriweather"/>
              </a:rPr>
              <a:t>proteoses</a:t>
            </a:r>
            <a:r>
              <a:rPr lang="en" sz="2000">
                <a:solidFill>
                  <a:srgbClr val="3F3F3F"/>
                </a:solidFill>
                <a:latin typeface="Merriweather"/>
                <a:ea typeface="Merriweather"/>
                <a:cs typeface="Merriweather"/>
                <a:sym typeface="Merriweather"/>
              </a:rPr>
              <a:t>, </a:t>
            </a:r>
            <a:r>
              <a:rPr b="1" lang="en" sz="2000">
                <a:solidFill>
                  <a:srgbClr val="3F3F3F"/>
                </a:solidFill>
                <a:latin typeface="Merriweather"/>
                <a:ea typeface="Merriweather"/>
                <a:cs typeface="Merriweather"/>
                <a:sym typeface="Merriweather"/>
              </a:rPr>
              <a:t>peptones</a:t>
            </a:r>
            <a:r>
              <a:rPr lang="en" sz="2000">
                <a:solidFill>
                  <a:srgbClr val="3F3F3F"/>
                </a:solidFill>
                <a:latin typeface="Merriweather"/>
                <a:ea typeface="Merriweather"/>
                <a:cs typeface="Merriweather"/>
                <a:sym typeface="Merriweather"/>
              </a:rPr>
              <a:t> (products of partial protein digestion) &amp; </a:t>
            </a:r>
            <a:r>
              <a:rPr b="1" lang="en" sz="2000">
                <a:solidFill>
                  <a:srgbClr val="3F3F3F"/>
                </a:solidFill>
                <a:latin typeface="Merriweather"/>
                <a:ea typeface="Merriweather"/>
                <a:cs typeface="Merriweather"/>
                <a:sym typeface="Merriweather"/>
              </a:rPr>
              <a:t>long-chain fatty acids</a:t>
            </a:r>
            <a:r>
              <a:rPr lang="en" sz="2000">
                <a:solidFill>
                  <a:srgbClr val="3F3F3F"/>
                </a:solidFill>
                <a:latin typeface="Merriweather"/>
                <a:ea typeface="Merriweather"/>
                <a:cs typeface="Merriweather"/>
                <a:sym typeface="Merriweather"/>
              </a:rPr>
              <a:t> in the chyme.</a:t>
            </a:r>
            <a:endParaRPr sz="2000">
              <a:solidFill>
                <a:srgbClr val="3F3F3F"/>
              </a:solidFill>
              <a:latin typeface="Merriweather"/>
              <a:ea typeface="Merriweather"/>
              <a:cs typeface="Merriweather"/>
              <a:sym typeface="Merriweather"/>
            </a:endParaRPr>
          </a:p>
          <a:p>
            <a:pPr indent="0" lvl="0" marL="0" rtl="0" algn="ctr">
              <a:lnSpc>
                <a:spcPct val="100000"/>
              </a:lnSpc>
              <a:spcBef>
                <a:spcPts val="1000"/>
              </a:spcBef>
              <a:spcAft>
                <a:spcPts val="0"/>
              </a:spcAft>
              <a:buNone/>
            </a:pPr>
            <a:r>
              <a:t/>
            </a:r>
            <a:endParaRPr sz="2000">
              <a:solidFill>
                <a:srgbClr val="3F3F3F"/>
              </a:solidFill>
              <a:latin typeface="Merriweather"/>
              <a:ea typeface="Merriweather"/>
              <a:cs typeface="Merriweather"/>
              <a:sym typeface="Merriweather"/>
            </a:endParaRPr>
          </a:p>
          <a:p>
            <a:pPr indent="0" lvl="0" marL="0" rtl="0" algn="ctr">
              <a:lnSpc>
                <a:spcPct val="100000"/>
              </a:lnSpc>
              <a:spcBef>
                <a:spcPts val="1000"/>
              </a:spcBef>
              <a:spcAft>
                <a:spcPts val="0"/>
              </a:spcAft>
              <a:buNone/>
            </a:pPr>
            <a:r>
              <a:t/>
            </a:r>
            <a:endParaRPr sz="2000">
              <a:solidFill>
                <a:srgbClr val="3F3F3F"/>
              </a:solidFill>
              <a:latin typeface="Merriweather"/>
              <a:ea typeface="Merriweather"/>
              <a:cs typeface="Merriweather"/>
              <a:sym typeface="Merriweather"/>
            </a:endParaRPr>
          </a:p>
        </p:txBody>
      </p:sp>
      <p:sp>
        <p:nvSpPr>
          <p:cNvPr id="687" name="Google Shape;687;p30"/>
          <p:cNvSpPr txBox="1"/>
          <p:nvPr/>
        </p:nvSpPr>
        <p:spPr>
          <a:xfrm>
            <a:off x="188025" y="8555125"/>
            <a:ext cx="13645500" cy="4031700"/>
          </a:xfrm>
          <a:prstGeom prst="rect">
            <a:avLst/>
          </a:prstGeom>
          <a:noFill/>
          <a:ln>
            <a:noFill/>
          </a:ln>
        </p:spPr>
        <p:txBody>
          <a:bodyPr anchorCtr="0" anchor="t" bIns="91425" lIns="91425" spcFirstLastPara="1" rIns="91425" wrap="square" tIns="91425">
            <a:noAutofit/>
          </a:bodyPr>
          <a:lstStyle/>
          <a:p>
            <a:pPr indent="-368300" lvl="0" marL="457200" rtl="0" algn="l">
              <a:spcBef>
                <a:spcPts val="1000"/>
              </a:spcBef>
              <a:spcAft>
                <a:spcPts val="0"/>
              </a:spcAft>
              <a:buClr>
                <a:srgbClr val="D9EAD3"/>
              </a:buClr>
              <a:buSzPts val="2200"/>
              <a:buFont typeface="Merriweather"/>
              <a:buChar char="★"/>
            </a:pPr>
            <a:r>
              <a:rPr b="1" lang="en" sz="2200">
                <a:highlight>
                  <a:srgbClr val="D9EAD3"/>
                </a:highlight>
                <a:latin typeface="Merriweather"/>
                <a:ea typeface="Merriweather"/>
                <a:cs typeface="Merriweather"/>
                <a:sym typeface="Merriweather"/>
              </a:rPr>
              <a:t>Acetylcholine and cholecystokinin</a:t>
            </a:r>
            <a:r>
              <a:rPr lang="en" sz="2200">
                <a:latin typeface="Merriweather"/>
                <a:ea typeface="Merriweather"/>
                <a:cs typeface="Merriweather"/>
                <a:sym typeface="Merriweather"/>
              </a:rPr>
              <a:t> stimulate the acinar cells of the pancreas, causing production of large quantities of pancreatic digestive enzymes but relatively small quantities of water and electrolytes to go with the enzymes.</a:t>
            </a:r>
            <a:endParaRPr sz="2200">
              <a:latin typeface="Merriweather"/>
              <a:ea typeface="Merriweather"/>
              <a:cs typeface="Merriweather"/>
              <a:sym typeface="Merriweather"/>
            </a:endParaRPr>
          </a:p>
          <a:p>
            <a:pPr indent="0" lvl="0" marL="457200" rtl="0" algn="l">
              <a:spcBef>
                <a:spcPts val="1000"/>
              </a:spcBef>
              <a:spcAft>
                <a:spcPts val="0"/>
              </a:spcAft>
              <a:buNone/>
            </a:pPr>
            <a:r>
              <a:t/>
            </a:r>
            <a:endParaRPr sz="2200">
              <a:latin typeface="Merriweather"/>
              <a:ea typeface="Merriweather"/>
              <a:cs typeface="Merriweather"/>
              <a:sym typeface="Merriweather"/>
            </a:endParaRPr>
          </a:p>
          <a:p>
            <a:pPr indent="-368300" lvl="0" marL="457200" rtl="0" algn="l">
              <a:spcBef>
                <a:spcPts val="1000"/>
              </a:spcBef>
              <a:spcAft>
                <a:spcPts val="0"/>
              </a:spcAft>
              <a:buClr>
                <a:srgbClr val="D9EAD3"/>
              </a:buClr>
              <a:buSzPts val="2200"/>
              <a:buFont typeface="Merriweather"/>
              <a:buChar char="★"/>
            </a:pPr>
            <a:r>
              <a:rPr b="1" lang="en" sz="2200">
                <a:highlight>
                  <a:srgbClr val="D9EAD3"/>
                </a:highlight>
                <a:latin typeface="Merriweather"/>
                <a:ea typeface="Merriweather"/>
                <a:cs typeface="Merriweather"/>
                <a:sym typeface="Merriweather"/>
              </a:rPr>
              <a:t>Secretin</a:t>
            </a:r>
            <a:r>
              <a:rPr lang="en" sz="2200">
                <a:latin typeface="Merriweather"/>
                <a:ea typeface="Merriweather"/>
                <a:cs typeface="Merriweather"/>
                <a:sym typeface="Merriweather"/>
              </a:rPr>
              <a:t> stimulates secretion of large quantities of </a:t>
            </a:r>
            <a:r>
              <a:rPr i="1" lang="en" sz="2200">
                <a:latin typeface="Merriweather"/>
                <a:ea typeface="Merriweather"/>
                <a:cs typeface="Merriweather"/>
                <a:sym typeface="Merriweather"/>
              </a:rPr>
              <a:t>H</a:t>
            </a:r>
            <a:r>
              <a:rPr baseline="-25000" i="1" lang="en" sz="2200">
                <a:latin typeface="Merriweather"/>
                <a:ea typeface="Merriweather"/>
                <a:cs typeface="Merriweather"/>
                <a:sym typeface="Merriweather"/>
              </a:rPr>
              <a:t>2</a:t>
            </a:r>
            <a:r>
              <a:rPr i="1" lang="en" sz="2200">
                <a:latin typeface="Merriweather"/>
                <a:ea typeface="Merriweather"/>
                <a:cs typeface="Merriweather"/>
                <a:sym typeface="Merriweather"/>
              </a:rPr>
              <a:t>O &amp;  </a:t>
            </a:r>
            <a:r>
              <a:rPr i="1" lang="en" sz="2200">
                <a:solidFill>
                  <a:schemeClr val="dk1"/>
                </a:solidFill>
                <a:latin typeface="Merriweather"/>
                <a:ea typeface="Merriweather"/>
                <a:cs typeface="Merriweather"/>
                <a:sym typeface="Merriweather"/>
              </a:rPr>
              <a:t>NaHCO</a:t>
            </a:r>
            <a:r>
              <a:rPr baseline="-25000" i="1" lang="en" sz="2200">
                <a:solidFill>
                  <a:schemeClr val="dk1"/>
                </a:solidFill>
                <a:latin typeface="Merriweather"/>
                <a:ea typeface="Merriweather"/>
                <a:cs typeface="Merriweather"/>
                <a:sym typeface="Merriweather"/>
              </a:rPr>
              <a:t>3  </a:t>
            </a:r>
            <a:r>
              <a:rPr i="1" lang="en" sz="2200">
                <a:solidFill>
                  <a:schemeClr val="dk1"/>
                </a:solidFill>
                <a:latin typeface="Merriweather"/>
                <a:ea typeface="Merriweather"/>
                <a:cs typeface="Merriweather"/>
                <a:sym typeface="Merriweather"/>
              </a:rPr>
              <a:t>solution</a:t>
            </a:r>
            <a:r>
              <a:rPr lang="en" sz="2200">
                <a:solidFill>
                  <a:schemeClr val="dk1"/>
                </a:solidFill>
                <a:latin typeface="Merriweather"/>
                <a:ea typeface="Merriweather"/>
                <a:cs typeface="Merriweather"/>
                <a:sym typeface="Merriweather"/>
              </a:rPr>
              <a:t> by the pancreatic ductal </a:t>
            </a:r>
            <a:r>
              <a:rPr lang="en" sz="2200">
                <a:latin typeface="Merriweather"/>
                <a:ea typeface="Merriweather"/>
                <a:cs typeface="Merriweather"/>
                <a:sym typeface="Merriweather"/>
              </a:rPr>
              <a:t>epithelium.</a:t>
            </a:r>
            <a:endParaRPr sz="2200">
              <a:latin typeface="Merriweather"/>
              <a:ea typeface="Merriweather"/>
              <a:cs typeface="Merriweather"/>
              <a:sym typeface="Merriweather"/>
            </a:endParaRPr>
          </a:p>
          <a:p>
            <a:pPr indent="-368300" lvl="0" marL="457200" rtl="0" algn="l">
              <a:spcBef>
                <a:spcPts val="0"/>
              </a:spcBef>
              <a:spcAft>
                <a:spcPts val="0"/>
              </a:spcAft>
              <a:buClr>
                <a:srgbClr val="D9EAD3"/>
              </a:buClr>
              <a:buSzPts val="2200"/>
              <a:buFont typeface="Merriweather"/>
              <a:buChar char="★"/>
            </a:pPr>
            <a:r>
              <a:t/>
            </a:r>
            <a:endParaRPr sz="2200">
              <a:latin typeface="Merriweather"/>
              <a:ea typeface="Merriweather"/>
              <a:cs typeface="Merriweather"/>
              <a:sym typeface="Merriweather"/>
            </a:endParaRPr>
          </a:p>
          <a:p>
            <a:pPr indent="-368300" lvl="0" marL="457200" rtl="0" algn="l">
              <a:spcBef>
                <a:spcPts val="0"/>
              </a:spcBef>
              <a:spcAft>
                <a:spcPts val="0"/>
              </a:spcAft>
              <a:buClr>
                <a:srgbClr val="D9EAD3"/>
              </a:buClr>
              <a:buSzPts val="2200"/>
              <a:buFont typeface="Merriweather"/>
              <a:buChar char="★"/>
            </a:pPr>
            <a:r>
              <a:rPr b="1" lang="en" sz="2200">
                <a:highlight>
                  <a:srgbClr val="D9EAD3"/>
                </a:highlight>
                <a:latin typeface="Merriweather"/>
                <a:ea typeface="Merriweather"/>
                <a:cs typeface="Merriweather"/>
                <a:sym typeface="Merriweather"/>
              </a:rPr>
              <a:t>Secretin</a:t>
            </a:r>
            <a:r>
              <a:rPr b="1" lang="en" sz="2200">
                <a:latin typeface="Merriweather"/>
                <a:ea typeface="Merriweather"/>
                <a:cs typeface="Merriweather"/>
                <a:sym typeface="Merriweather"/>
              </a:rPr>
              <a:t> </a:t>
            </a:r>
            <a:r>
              <a:rPr lang="en" sz="2200">
                <a:latin typeface="Merriweather"/>
                <a:ea typeface="Merriweather"/>
                <a:cs typeface="Merriweather"/>
                <a:sym typeface="Merriweather"/>
              </a:rPr>
              <a:t>Causes the pancreas to secrete large quantities of fluid containing a high concentration of HCO</a:t>
            </a:r>
            <a:r>
              <a:rPr baseline="-25000" lang="en" sz="2200">
                <a:latin typeface="Merriweather"/>
                <a:ea typeface="Merriweather"/>
                <a:cs typeface="Merriweather"/>
                <a:sym typeface="Merriweather"/>
              </a:rPr>
              <a:t>3</a:t>
            </a:r>
            <a:r>
              <a:rPr baseline="30000" lang="en" sz="2200">
                <a:latin typeface="Merriweather"/>
                <a:ea typeface="Merriweather"/>
                <a:cs typeface="Merriweather"/>
                <a:sym typeface="Merriweather"/>
              </a:rPr>
              <a:t>- </a:t>
            </a:r>
            <a:r>
              <a:rPr lang="en" sz="2200">
                <a:latin typeface="Merriweather"/>
                <a:ea typeface="Merriweather"/>
                <a:cs typeface="Merriweather"/>
                <a:sym typeface="Merriweather"/>
              </a:rPr>
              <a:t> (up to 145 mEq/L = ~5X normal) but a low concentration of Cl-. </a:t>
            </a:r>
            <a:endParaRPr sz="2200">
              <a:latin typeface="Merriweather"/>
              <a:ea typeface="Merriweather"/>
              <a:cs typeface="Merriweather"/>
              <a:sym typeface="Merriweather"/>
            </a:endParaRPr>
          </a:p>
          <a:p>
            <a:pPr indent="0" lvl="0" marL="457200" rtl="0" algn="ctr">
              <a:spcBef>
                <a:spcPts val="1000"/>
              </a:spcBef>
              <a:spcAft>
                <a:spcPts val="0"/>
              </a:spcAft>
              <a:buNone/>
            </a:pPr>
            <a:r>
              <a:rPr b="1" lang="en" sz="2200">
                <a:solidFill>
                  <a:srgbClr val="38761D"/>
                </a:solidFill>
                <a:latin typeface="Merriweather"/>
                <a:ea typeface="Merriweather"/>
                <a:cs typeface="Merriweather"/>
                <a:sym typeface="Merriweather"/>
              </a:rPr>
              <a:t>HCl</a:t>
            </a:r>
            <a:r>
              <a:rPr b="1" i="1" lang="en" sz="2200">
                <a:latin typeface="Merriweather"/>
                <a:ea typeface="Merriweather"/>
                <a:cs typeface="Merriweather"/>
                <a:sym typeface="Merriweather"/>
              </a:rPr>
              <a:t> + </a:t>
            </a:r>
            <a:r>
              <a:rPr b="1" i="1" lang="en" sz="2200">
                <a:solidFill>
                  <a:srgbClr val="38761D"/>
                </a:solidFill>
                <a:latin typeface="Merriweather"/>
                <a:ea typeface="Merriweather"/>
                <a:cs typeface="Merriweather"/>
                <a:sym typeface="Merriweather"/>
              </a:rPr>
              <a:t>NaHCO</a:t>
            </a:r>
            <a:r>
              <a:rPr b="1" baseline="-25000" i="1" lang="en" sz="2200">
                <a:solidFill>
                  <a:srgbClr val="38761D"/>
                </a:solidFill>
                <a:latin typeface="Merriweather"/>
                <a:ea typeface="Merriweather"/>
                <a:cs typeface="Merriweather"/>
                <a:sym typeface="Merriweather"/>
              </a:rPr>
              <a:t>3</a:t>
            </a:r>
            <a:r>
              <a:rPr b="1" i="1" lang="en" sz="2200">
                <a:solidFill>
                  <a:schemeClr val="dk1"/>
                </a:solidFill>
                <a:latin typeface="Merriweather"/>
                <a:ea typeface="Merriweather"/>
                <a:cs typeface="Merriweather"/>
                <a:sym typeface="Merriweather"/>
              </a:rPr>
              <a:t> ➔ </a:t>
            </a:r>
            <a:r>
              <a:rPr b="1" i="1" lang="en" sz="2200">
                <a:solidFill>
                  <a:srgbClr val="38761D"/>
                </a:solidFill>
                <a:latin typeface="Merriweather"/>
                <a:ea typeface="Merriweather"/>
                <a:cs typeface="Merriweather"/>
                <a:sym typeface="Merriweather"/>
              </a:rPr>
              <a:t>NaCl</a:t>
            </a:r>
            <a:r>
              <a:rPr b="1" i="1" lang="en" sz="2200">
                <a:solidFill>
                  <a:schemeClr val="dk1"/>
                </a:solidFill>
                <a:latin typeface="Merriweather"/>
                <a:ea typeface="Merriweather"/>
                <a:cs typeface="Merriweather"/>
                <a:sym typeface="Merriweather"/>
              </a:rPr>
              <a:t> + </a:t>
            </a:r>
            <a:r>
              <a:rPr b="1" i="1" lang="en" sz="2200">
                <a:solidFill>
                  <a:srgbClr val="38761D"/>
                </a:solidFill>
                <a:latin typeface="Merriweather"/>
                <a:ea typeface="Merriweather"/>
                <a:cs typeface="Merriweather"/>
                <a:sym typeface="Merriweather"/>
              </a:rPr>
              <a:t>H2CO</a:t>
            </a:r>
            <a:r>
              <a:rPr b="1" baseline="-25000" i="1" lang="en" sz="2200">
                <a:solidFill>
                  <a:srgbClr val="38761D"/>
                </a:solidFill>
                <a:latin typeface="Merriweather"/>
                <a:ea typeface="Merriweather"/>
                <a:cs typeface="Merriweather"/>
                <a:sym typeface="Merriweather"/>
              </a:rPr>
              <a:t>3</a:t>
            </a:r>
            <a:r>
              <a:rPr b="1" baseline="-25000" i="1" lang="en" sz="2200">
                <a:solidFill>
                  <a:schemeClr val="dk1"/>
                </a:solidFill>
                <a:latin typeface="Merriweather"/>
                <a:ea typeface="Merriweather"/>
                <a:cs typeface="Merriweather"/>
                <a:sym typeface="Merriweather"/>
              </a:rPr>
              <a:t> </a:t>
            </a:r>
            <a:r>
              <a:rPr b="1" i="1" lang="en" sz="2200">
                <a:solidFill>
                  <a:schemeClr val="dk1"/>
                </a:solidFill>
                <a:latin typeface="Merriweather"/>
                <a:ea typeface="Merriweather"/>
                <a:cs typeface="Merriweather"/>
                <a:sym typeface="Merriweather"/>
              </a:rPr>
              <a:t> </a:t>
            </a:r>
            <a:r>
              <a:rPr lang="en" sz="2200">
                <a:solidFill>
                  <a:srgbClr val="93C47D"/>
                </a:solidFill>
                <a:latin typeface="Merriweather"/>
                <a:ea typeface="Merriweather"/>
                <a:cs typeface="Merriweather"/>
                <a:sym typeface="Merriweather"/>
              </a:rPr>
              <a:t>(</a:t>
            </a:r>
            <a:r>
              <a:rPr b="1" i="1" lang="en" sz="2200">
                <a:solidFill>
                  <a:srgbClr val="93C47D"/>
                </a:solidFill>
                <a:latin typeface="Merriweather"/>
                <a:ea typeface="Merriweather"/>
                <a:cs typeface="Merriweather"/>
                <a:sym typeface="Merriweather"/>
              </a:rPr>
              <a:t>H2CO</a:t>
            </a:r>
            <a:r>
              <a:rPr b="1" baseline="-25000" i="1" lang="en" sz="2200">
                <a:solidFill>
                  <a:srgbClr val="93C47D"/>
                </a:solidFill>
                <a:latin typeface="Merriweather"/>
                <a:ea typeface="Merriweather"/>
                <a:cs typeface="Merriweather"/>
                <a:sym typeface="Merriweather"/>
              </a:rPr>
              <a:t>3</a:t>
            </a:r>
            <a:r>
              <a:rPr lang="en" sz="2200">
                <a:solidFill>
                  <a:srgbClr val="93C47D"/>
                </a:solidFill>
                <a:latin typeface="Merriweather"/>
                <a:ea typeface="Merriweather"/>
                <a:cs typeface="Merriweather"/>
                <a:sym typeface="Merriweather"/>
              </a:rPr>
              <a:t> dissociates into CO2 and H2O).</a:t>
            </a:r>
            <a:endParaRPr sz="2200">
              <a:solidFill>
                <a:srgbClr val="93C47D"/>
              </a:solidFill>
              <a:latin typeface="Merriweather"/>
              <a:ea typeface="Merriweather"/>
              <a:cs typeface="Merriweather"/>
              <a:sym typeface="Merriweather"/>
            </a:endParaRPr>
          </a:p>
          <a:p>
            <a:pPr indent="0" lvl="0" marL="457200" rtl="0" algn="ctr">
              <a:spcBef>
                <a:spcPts val="1000"/>
              </a:spcBef>
              <a:spcAft>
                <a:spcPts val="0"/>
              </a:spcAft>
              <a:buNone/>
            </a:pPr>
            <a:r>
              <a:t/>
            </a:r>
            <a:endParaRPr sz="2200">
              <a:solidFill>
                <a:schemeClr val="dk1"/>
              </a:solidFill>
              <a:latin typeface="Merriweather"/>
              <a:ea typeface="Merriweather"/>
              <a:cs typeface="Merriweather"/>
              <a:sym typeface="Merriweather"/>
            </a:endParaRPr>
          </a:p>
          <a:p>
            <a:pPr indent="-368300" lvl="0" marL="457200" rtl="0" algn="l">
              <a:spcBef>
                <a:spcPts val="1000"/>
              </a:spcBef>
              <a:spcAft>
                <a:spcPts val="0"/>
              </a:spcAft>
              <a:buClr>
                <a:srgbClr val="D9EAD3"/>
              </a:buClr>
              <a:buSzPts val="2200"/>
              <a:buFont typeface="Merriweather"/>
              <a:buChar char="★"/>
            </a:pPr>
            <a:r>
              <a:rPr b="1" lang="en" sz="2200">
                <a:highlight>
                  <a:srgbClr val="D9EAD3"/>
                </a:highlight>
                <a:latin typeface="Merriweather"/>
                <a:ea typeface="Merriweather"/>
                <a:cs typeface="Merriweather"/>
                <a:sym typeface="Merriweather"/>
              </a:rPr>
              <a:t>Cholecystokinin</a:t>
            </a:r>
            <a:r>
              <a:rPr lang="en" sz="2200">
                <a:latin typeface="Merriweather"/>
                <a:ea typeface="Merriweather"/>
                <a:cs typeface="Merriweather"/>
                <a:sym typeface="Merriweather"/>
              </a:rPr>
              <a:t> effect is similar to that caused by vagal stimulation but even more pronounced, accounting for </a:t>
            </a:r>
            <a:r>
              <a:rPr lang="en" sz="2200">
                <a:highlight>
                  <a:srgbClr val="D9EAD3"/>
                </a:highlight>
                <a:latin typeface="Merriweather"/>
                <a:ea typeface="Merriweather"/>
                <a:cs typeface="Merriweather"/>
                <a:sym typeface="Merriweather"/>
              </a:rPr>
              <a:t>70-80%</a:t>
            </a:r>
            <a:r>
              <a:rPr lang="en" sz="2200">
                <a:latin typeface="Merriweather"/>
                <a:ea typeface="Merriweather"/>
                <a:cs typeface="Merriweather"/>
                <a:sym typeface="Merriweather"/>
              </a:rPr>
              <a:t> of the total secretion of the pancreatic digestive enzymes after a meal.</a:t>
            </a:r>
            <a:endParaRPr baseline="30000" sz="2200">
              <a:latin typeface="Merriweather"/>
              <a:ea typeface="Merriweather"/>
              <a:cs typeface="Merriweather"/>
              <a:sym typeface="Merriweather"/>
            </a:endParaRPr>
          </a:p>
        </p:txBody>
      </p:sp>
      <p:sp>
        <p:nvSpPr>
          <p:cNvPr id="688" name="Google Shape;688;p30"/>
          <p:cNvSpPr/>
          <p:nvPr/>
        </p:nvSpPr>
        <p:spPr>
          <a:xfrm>
            <a:off x="234875" y="3705650"/>
            <a:ext cx="3652800" cy="49158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rtl="0" algn="ctr">
              <a:lnSpc>
                <a:spcPct val="100000"/>
              </a:lnSpc>
              <a:spcBef>
                <a:spcPts val="1000"/>
              </a:spcBef>
              <a:spcAft>
                <a:spcPts val="0"/>
              </a:spcAft>
              <a:buNone/>
            </a:pPr>
            <a:r>
              <a:rPr lang="en" sz="2000">
                <a:solidFill>
                  <a:srgbClr val="3F3F3F"/>
                </a:solidFill>
                <a:latin typeface="Merriweather"/>
                <a:ea typeface="Merriweather"/>
                <a:cs typeface="Merriweather"/>
                <a:sym typeface="Merriweather"/>
              </a:rPr>
              <a:t>Stimulation through Ach on </a:t>
            </a:r>
            <a:r>
              <a:rPr b="1" i="1" lang="en" sz="2000">
                <a:solidFill>
                  <a:srgbClr val="3F3F3F"/>
                </a:solidFill>
                <a:latin typeface="Merriweather"/>
                <a:ea typeface="Merriweather"/>
                <a:cs typeface="Merriweather"/>
                <a:sym typeface="Merriweather"/>
              </a:rPr>
              <a:t>acinar cells</a:t>
            </a:r>
            <a:r>
              <a:rPr lang="en" sz="2000">
                <a:solidFill>
                  <a:srgbClr val="3F3F3F"/>
                </a:solidFill>
                <a:latin typeface="Merriweather"/>
                <a:ea typeface="Merriweather"/>
                <a:cs typeface="Merriweather"/>
                <a:sym typeface="Merriweather"/>
              </a:rPr>
              <a:t>, results in increase in enzyme secretion and </a:t>
            </a:r>
            <a:r>
              <a:rPr b="1" lang="en" sz="2200">
                <a:solidFill>
                  <a:srgbClr val="93C47D"/>
                </a:solidFill>
                <a:latin typeface="Merriweather"/>
                <a:ea typeface="Merriweather"/>
                <a:cs typeface="Merriweather"/>
                <a:sym typeface="Merriweather"/>
              </a:rPr>
              <a:t>HCO</a:t>
            </a:r>
            <a:r>
              <a:rPr b="1" baseline="-25000" lang="en" sz="2200">
                <a:solidFill>
                  <a:srgbClr val="93C47D"/>
                </a:solidFill>
                <a:latin typeface="Merriweather"/>
                <a:ea typeface="Merriweather"/>
                <a:cs typeface="Merriweather"/>
                <a:sym typeface="Merriweather"/>
              </a:rPr>
              <a:t>3</a:t>
            </a:r>
            <a:r>
              <a:rPr b="1" baseline="30000" lang="en" sz="2200">
                <a:solidFill>
                  <a:srgbClr val="93C47D"/>
                </a:solidFill>
                <a:latin typeface="Merriweather"/>
                <a:ea typeface="Merriweather"/>
                <a:cs typeface="Merriweather"/>
                <a:sym typeface="Merriweather"/>
              </a:rPr>
              <a:t>-</a:t>
            </a:r>
            <a:r>
              <a:rPr lang="en" sz="2000">
                <a:solidFill>
                  <a:srgbClr val="3F3F3F"/>
                </a:solidFill>
                <a:latin typeface="Merriweather"/>
                <a:ea typeface="Merriweather"/>
                <a:cs typeface="Merriweather"/>
                <a:sym typeface="Merriweather"/>
              </a:rPr>
              <a:t>.</a:t>
            </a:r>
            <a:endParaRPr sz="2000">
              <a:solidFill>
                <a:srgbClr val="3F3F3F"/>
              </a:solidFill>
              <a:latin typeface="Merriweather"/>
              <a:ea typeface="Merriweather"/>
              <a:cs typeface="Merriweather"/>
              <a:sym typeface="Merriweather"/>
            </a:endParaRPr>
          </a:p>
          <a:p>
            <a:pPr indent="0" lvl="0" marL="0" rtl="0" algn="ctr">
              <a:lnSpc>
                <a:spcPct val="100000"/>
              </a:lnSpc>
              <a:spcBef>
                <a:spcPts val="1000"/>
              </a:spcBef>
              <a:spcAft>
                <a:spcPts val="0"/>
              </a:spcAft>
              <a:buNone/>
            </a:pPr>
            <a:r>
              <a:rPr b="1" lang="en" sz="2000">
                <a:solidFill>
                  <a:srgbClr val="3F3F3F"/>
                </a:solidFill>
                <a:latin typeface="Merriweather"/>
                <a:ea typeface="Merriweather"/>
                <a:cs typeface="Merriweather"/>
                <a:sym typeface="Merriweather"/>
              </a:rPr>
              <a:t>Acetylcholine:</a:t>
            </a:r>
            <a:endParaRPr sz="2000">
              <a:solidFill>
                <a:srgbClr val="3F3F3F"/>
              </a:solidFill>
              <a:latin typeface="Merriweather"/>
              <a:ea typeface="Merriweather"/>
              <a:cs typeface="Merriweather"/>
              <a:sym typeface="Merriweather"/>
            </a:endParaRPr>
          </a:p>
          <a:p>
            <a:pPr indent="-355600" lvl="0" marL="457200" rtl="0" algn="l">
              <a:lnSpc>
                <a:spcPct val="100000"/>
              </a:lnSpc>
              <a:spcBef>
                <a:spcPts val="1000"/>
              </a:spcBef>
              <a:spcAft>
                <a:spcPts val="0"/>
              </a:spcAft>
              <a:buClr>
                <a:srgbClr val="D9EAD3"/>
              </a:buClr>
              <a:buSzPts val="2000"/>
              <a:buFont typeface="Merriweather"/>
              <a:buChar char="●"/>
            </a:pPr>
            <a:r>
              <a:rPr b="1" lang="en" sz="2000">
                <a:highlight>
                  <a:srgbClr val="D9EAD3"/>
                </a:highlight>
                <a:latin typeface="Merriweather"/>
                <a:ea typeface="Merriweather"/>
                <a:cs typeface="Merriweather"/>
                <a:sym typeface="Merriweather"/>
              </a:rPr>
              <a:t>Released</a:t>
            </a:r>
            <a:r>
              <a:rPr lang="en" sz="2000">
                <a:highlight>
                  <a:srgbClr val="D9EAD3"/>
                </a:highlight>
                <a:latin typeface="Merriweather"/>
                <a:ea typeface="Merriweather"/>
                <a:cs typeface="Merriweather"/>
                <a:sym typeface="Merriweather"/>
              </a:rPr>
              <a:t>:</a:t>
            </a:r>
            <a:r>
              <a:rPr lang="en" sz="2000">
                <a:solidFill>
                  <a:srgbClr val="3F3F3F"/>
                </a:solidFill>
                <a:latin typeface="Merriweather"/>
                <a:ea typeface="Merriweather"/>
                <a:cs typeface="Merriweather"/>
                <a:sym typeface="Merriweather"/>
              </a:rPr>
              <a:t> </a:t>
            </a:r>
            <a:endParaRPr sz="2000">
              <a:solidFill>
                <a:srgbClr val="3F3F3F"/>
              </a:solidFill>
              <a:latin typeface="Merriweather"/>
              <a:ea typeface="Merriweather"/>
              <a:cs typeface="Merriweather"/>
              <a:sym typeface="Merriweather"/>
            </a:endParaRPr>
          </a:p>
          <a:p>
            <a:pPr indent="0" lvl="0" marL="457200" rtl="0" algn="l">
              <a:lnSpc>
                <a:spcPct val="100000"/>
              </a:lnSpc>
              <a:spcBef>
                <a:spcPts val="1000"/>
              </a:spcBef>
              <a:spcAft>
                <a:spcPts val="0"/>
              </a:spcAft>
              <a:buNone/>
            </a:pPr>
            <a:r>
              <a:rPr lang="en" sz="2000">
                <a:solidFill>
                  <a:srgbClr val="3F3F3F"/>
                </a:solidFill>
                <a:latin typeface="Merriweather"/>
                <a:ea typeface="Merriweather"/>
                <a:cs typeface="Merriweather"/>
                <a:sym typeface="Merriweather"/>
              </a:rPr>
              <a:t>from the </a:t>
            </a:r>
            <a:r>
              <a:rPr b="1" lang="en" sz="2000">
                <a:solidFill>
                  <a:srgbClr val="3F3F3F"/>
                </a:solidFill>
                <a:latin typeface="Merriweather"/>
                <a:ea typeface="Merriweather"/>
                <a:cs typeface="Merriweather"/>
                <a:sym typeface="Merriweather"/>
              </a:rPr>
              <a:t>para-sympathetic vagus</a:t>
            </a:r>
            <a:r>
              <a:rPr lang="en" sz="2000">
                <a:solidFill>
                  <a:srgbClr val="3F3F3F"/>
                </a:solidFill>
                <a:latin typeface="Merriweather"/>
                <a:ea typeface="Merriweather"/>
                <a:cs typeface="Merriweather"/>
                <a:sym typeface="Merriweather"/>
              </a:rPr>
              <a:t> nerve endings &amp; other </a:t>
            </a:r>
            <a:r>
              <a:rPr b="1" lang="en" sz="2000">
                <a:solidFill>
                  <a:srgbClr val="3F3F3F"/>
                </a:solidFill>
                <a:latin typeface="Merriweather"/>
                <a:ea typeface="Merriweather"/>
                <a:cs typeface="Merriweather"/>
                <a:sym typeface="Merriweather"/>
              </a:rPr>
              <a:t>cholinergic nerves</a:t>
            </a:r>
            <a:r>
              <a:rPr lang="en" sz="2000">
                <a:solidFill>
                  <a:srgbClr val="3F3F3F"/>
                </a:solidFill>
                <a:latin typeface="Merriweather"/>
                <a:ea typeface="Merriweather"/>
                <a:cs typeface="Merriweather"/>
                <a:sym typeface="Merriweather"/>
              </a:rPr>
              <a:t> in the enteric nervous system.</a:t>
            </a:r>
            <a:endParaRPr sz="2000">
              <a:solidFill>
                <a:srgbClr val="3F3F3F"/>
              </a:solidFill>
              <a:latin typeface="Merriweather"/>
              <a:ea typeface="Merriweather"/>
              <a:cs typeface="Merriweather"/>
              <a:sym typeface="Merriweather"/>
            </a:endParaRPr>
          </a:p>
          <a:p>
            <a:pPr indent="0" lvl="0" marL="0" rtl="0" algn="ctr">
              <a:lnSpc>
                <a:spcPct val="100000"/>
              </a:lnSpc>
              <a:spcBef>
                <a:spcPts val="1000"/>
              </a:spcBef>
              <a:spcAft>
                <a:spcPts val="0"/>
              </a:spcAft>
              <a:buNone/>
            </a:pPr>
            <a:r>
              <a:t/>
            </a:r>
            <a:endParaRPr sz="2000">
              <a:solidFill>
                <a:srgbClr val="3F3F3F"/>
              </a:solidFill>
              <a:latin typeface="Merriweather"/>
              <a:ea typeface="Merriweather"/>
              <a:cs typeface="Merriweather"/>
              <a:sym typeface="Merriweather"/>
            </a:endParaRPr>
          </a:p>
        </p:txBody>
      </p:sp>
      <p:sp>
        <p:nvSpPr>
          <p:cNvPr id="689" name="Google Shape;689;p30"/>
          <p:cNvSpPr txBox="1"/>
          <p:nvPr/>
        </p:nvSpPr>
        <p:spPr>
          <a:xfrm>
            <a:off x="188014" y="168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6</a:t>
            </a:r>
            <a:endParaRPr sz="4500">
              <a:solidFill>
                <a:srgbClr val="FFFFFF"/>
              </a:solidFill>
              <a:latin typeface="Oswald"/>
              <a:ea typeface="Oswald"/>
              <a:cs typeface="Oswald"/>
              <a:sym typeface="Oswald"/>
            </a:endParaRPr>
          </a:p>
        </p:txBody>
      </p:sp>
      <p:sp>
        <p:nvSpPr>
          <p:cNvPr id="690" name="Google Shape;690;p30"/>
          <p:cNvSpPr/>
          <p:nvPr/>
        </p:nvSpPr>
        <p:spPr>
          <a:xfrm>
            <a:off x="5999575" y="2244950"/>
            <a:ext cx="786600" cy="774600"/>
          </a:xfrm>
          <a:prstGeom prst="ellipse">
            <a:avLst/>
          </a:prstGeom>
          <a:noFill/>
          <a:ln cap="flat" cmpd="sng" w="28575">
            <a:solidFill>
              <a:srgbClr val="93C47D"/>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900">
                <a:latin typeface="Oswald"/>
                <a:ea typeface="Oswald"/>
                <a:cs typeface="Oswald"/>
                <a:sym typeface="Oswald"/>
              </a:rPr>
              <a:t>02</a:t>
            </a:r>
            <a:endParaRPr sz="2900">
              <a:latin typeface="Oswald"/>
              <a:ea typeface="Oswald"/>
              <a:cs typeface="Oswald"/>
              <a:sym typeface="Oswald"/>
            </a:endParaRPr>
          </a:p>
        </p:txBody>
      </p:sp>
      <p:sp>
        <p:nvSpPr>
          <p:cNvPr id="691" name="Google Shape;691;p30"/>
          <p:cNvSpPr/>
          <p:nvPr/>
        </p:nvSpPr>
        <p:spPr>
          <a:xfrm>
            <a:off x="1643525" y="2237700"/>
            <a:ext cx="786600" cy="774600"/>
          </a:xfrm>
          <a:prstGeom prst="ellipse">
            <a:avLst/>
          </a:prstGeom>
          <a:noFill/>
          <a:ln cap="flat" cmpd="sng" w="28575">
            <a:solidFill>
              <a:srgbClr val="B6D7A8"/>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900">
                <a:latin typeface="Oswald"/>
                <a:ea typeface="Oswald"/>
                <a:cs typeface="Oswald"/>
                <a:sym typeface="Oswald"/>
              </a:rPr>
              <a:t>01</a:t>
            </a:r>
            <a:endParaRPr sz="2900">
              <a:latin typeface="Oswald"/>
              <a:ea typeface="Oswald"/>
              <a:cs typeface="Oswald"/>
              <a:sym typeface="Oswald"/>
            </a:endParaRPr>
          </a:p>
        </p:txBody>
      </p:sp>
      <p:sp>
        <p:nvSpPr>
          <p:cNvPr id="692" name="Google Shape;692;p30"/>
          <p:cNvSpPr/>
          <p:nvPr/>
        </p:nvSpPr>
        <p:spPr>
          <a:xfrm>
            <a:off x="11028775" y="2244950"/>
            <a:ext cx="786600" cy="774600"/>
          </a:xfrm>
          <a:prstGeom prst="ellipse">
            <a:avLst/>
          </a:prstGeom>
          <a:noFill/>
          <a:ln cap="flat" cmpd="sng" w="28575">
            <a:solidFill>
              <a:srgbClr val="6AA84F"/>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900">
                <a:latin typeface="Oswald"/>
                <a:ea typeface="Oswald"/>
                <a:cs typeface="Oswald"/>
                <a:sym typeface="Oswald"/>
              </a:rPr>
              <a:t>03</a:t>
            </a:r>
            <a:endParaRPr sz="2900">
              <a:latin typeface="Oswald"/>
              <a:ea typeface="Oswald"/>
              <a:cs typeface="Oswald"/>
              <a:sym typeface="Oswald"/>
            </a:endParaRPr>
          </a:p>
        </p:txBody>
      </p:sp>
      <p:sp>
        <p:nvSpPr>
          <p:cNvPr id="693" name="Google Shape;693;p30"/>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694" name="Google Shape;694;p30"/>
          <p:cNvSpPr/>
          <p:nvPr/>
        </p:nvSpPr>
        <p:spPr>
          <a:xfrm>
            <a:off x="583046" y="370511"/>
            <a:ext cx="2304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695" name="Google Shape;695;p30"/>
          <p:cNvSpPr txBox="1"/>
          <p:nvPr/>
        </p:nvSpPr>
        <p:spPr>
          <a:xfrm>
            <a:off x="642075" y="14200100"/>
            <a:ext cx="10012200" cy="7746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500">
                <a:highlight>
                  <a:srgbClr val="D9EAD3"/>
                </a:highlight>
                <a:latin typeface="Oswald"/>
                <a:ea typeface="Oswald"/>
                <a:cs typeface="Oswald"/>
                <a:sym typeface="Oswald"/>
              </a:rPr>
              <a:t>Regulation of Pancreatic Secretion</a:t>
            </a:r>
            <a:endParaRPr sz="4500">
              <a:highlight>
                <a:srgbClr val="D9EAD3"/>
              </a:highlight>
              <a:latin typeface="Oswald"/>
              <a:ea typeface="Oswald"/>
              <a:cs typeface="Oswald"/>
              <a:sym typeface="Oswald"/>
            </a:endParaRPr>
          </a:p>
          <a:p>
            <a:pPr indent="0" lvl="0" marL="0" rtl="0" algn="l">
              <a:spcBef>
                <a:spcPts val="0"/>
              </a:spcBef>
              <a:spcAft>
                <a:spcPts val="0"/>
              </a:spcAft>
              <a:buNone/>
            </a:pPr>
            <a:r>
              <a:t/>
            </a:r>
            <a:endParaRPr sz="4500">
              <a:latin typeface="Oswald"/>
              <a:ea typeface="Oswald"/>
              <a:cs typeface="Oswald"/>
              <a:sym typeface="Oswald"/>
            </a:endParaRPr>
          </a:p>
          <a:p>
            <a:pPr indent="0" lvl="0" marL="0" rtl="0" algn="l">
              <a:spcBef>
                <a:spcPts val="0"/>
              </a:spcBef>
              <a:spcAft>
                <a:spcPts val="0"/>
              </a:spcAft>
              <a:buNone/>
            </a:pPr>
            <a:r>
              <a:t/>
            </a:r>
            <a:endParaRPr sz="4500">
              <a:latin typeface="Oswald"/>
              <a:ea typeface="Oswald"/>
              <a:cs typeface="Oswald"/>
              <a:sym typeface="Oswald"/>
            </a:endParaRPr>
          </a:p>
          <a:p>
            <a:pPr indent="0" lvl="0" marL="0" rtl="0" algn="l">
              <a:spcBef>
                <a:spcPts val="0"/>
              </a:spcBef>
              <a:spcAft>
                <a:spcPts val="0"/>
              </a:spcAft>
              <a:buNone/>
            </a:pPr>
            <a:r>
              <a:t/>
            </a:r>
            <a:endParaRPr sz="4500">
              <a:latin typeface="Oswald"/>
              <a:ea typeface="Oswald"/>
              <a:cs typeface="Oswald"/>
              <a:sym typeface="Oswald"/>
            </a:endParaRPr>
          </a:p>
          <a:p>
            <a:pPr indent="0" lvl="0" marL="0" rtl="0" algn="l">
              <a:spcBef>
                <a:spcPts val="0"/>
              </a:spcBef>
              <a:spcAft>
                <a:spcPts val="0"/>
              </a:spcAft>
              <a:buNone/>
            </a:pPr>
            <a:r>
              <a:t/>
            </a:r>
            <a:endParaRPr sz="4500">
              <a:latin typeface="Oswald"/>
              <a:ea typeface="Oswald"/>
              <a:cs typeface="Oswald"/>
              <a:sym typeface="Oswald"/>
            </a:endParaRPr>
          </a:p>
        </p:txBody>
      </p:sp>
      <p:pic>
        <p:nvPicPr>
          <p:cNvPr id="696" name="Google Shape;696;p30"/>
          <p:cNvPicPr preferRelativeResize="0"/>
          <p:nvPr/>
        </p:nvPicPr>
        <p:blipFill rotWithShape="1">
          <a:blip r:embed="rId3">
            <a:alphaModFix/>
          </a:blip>
          <a:srcRect b="6812" l="0" r="0" t="0"/>
          <a:stretch/>
        </p:blipFill>
        <p:spPr>
          <a:xfrm>
            <a:off x="3161265" y="15303744"/>
            <a:ext cx="3808226" cy="3706275"/>
          </a:xfrm>
          <a:prstGeom prst="rect">
            <a:avLst/>
          </a:prstGeom>
          <a:noFill/>
          <a:ln cap="flat" cmpd="sng" w="9525">
            <a:solidFill>
              <a:srgbClr val="000000"/>
            </a:solidFill>
            <a:prstDash val="solid"/>
            <a:round/>
            <a:headEnd len="sm" w="sm" type="none"/>
            <a:tailEnd len="sm" w="sm" type="none"/>
          </a:ln>
        </p:spPr>
      </p:pic>
      <p:pic>
        <p:nvPicPr>
          <p:cNvPr id="697" name="Google Shape;697;p30"/>
          <p:cNvPicPr preferRelativeResize="0"/>
          <p:nvPr/>
        </p:nvPicPr>
        <p:blipFill rotWithShape="1">
          <a:blip r:embed="rId4">
            <a:alphaModFix/>
          </a:blip>
          <a:srcRect b="4214" l="0" r="0" t="0"/>
          <a:stretch/>
        </p:blipFill>
        <p:spPr>
          <a:xfrm>
            <a:off x="8417262" y="15114025"/>
            <a:ext cx="4003076" cy="4085595"/>
          </a:xfrm>
          <a:prstGeom prst="rect">
            <a:avLst/>
          </a:prstGeom>
          <a:noFill/>
          <a:ln cap="flat" cmpd="sng" w="9525">
            <a:solidFill>
              <a:srgbClr val="000000"/>
            </a:solidFill>
            <a:prstDash val="solid"/>
            <a:round/>
            <a:headEnd len="sm" w="sm" type="none"/>
            <a:tailEnd len="sm" w="sm" type="none"/>
          </a:ln>
        </p:spPr>
      </p:pic>
      <p:sp>
        <p:nvSpPr>
          <p:cNvPr id="698" name="Google Shape;698;p30"/>
          <p:cNvSpPr/>
          <p:nvPr/>
        </p:nvSpPr>
        <p:spPr>
          <a:xfrm>
            <a:off x="344843" y="14680530"/>
            <a:ext cx="468600" cy="433500"/>
          </a:xfrm>
          <a:prstGeom prst="rect">
            <a:avLst/>
          </a:prstGeom>
          <a:solidFill>
            <a:srgbClr val="93C47D"/>
          </a:solidFill>
          <a:ln cap="flat" cmpd="sng" w="9525">
            <a:solidFill>
              <a:srgbClr val="B7B7B7"/>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699" name="Google Shape;699;p30"/>
          <p:cNvSpPr txBox="1"/>
          <p:nvPr/>
        </p:nvSpPr>
        <p:spPr>
          <a:xfrm>
            <a:off x="8767540" y="19010025"/>
            <a:ext cx="3652800" cy="771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latin typeface="Merriweather"/>
                <a:ea typeface="Merriweather"/>
                <a:cs typeface="Merriweather"/>
                <a:sym typeface="Merriweather"/>
              </a:rPr>
              <a:t>Figure 4-11</a:t>
            </a:r>
            <a:endParaRPr b="1" sz="2700">
              <a:latin typeface="Merriweather"/>
              <a:ea typeface="Merriweather"/>
              <a:cs typeface="Merriweather"/>
              <a:sym typeface="Merriweather"/>
            </a:endParaRPr>
          </a:p>
        </p:txBody>
      </p:sp>
      <p:sp>
        <p:nvSpPr>
          <p:cNvPr id="700" name="Google Shape;700;p30"/>
          <p:cNvSpPr txBox="1"/>
          <p:nvPr/>
        </p:nvSpPr>
        <p:spPr>
          <a:xfrm>
            <a:off x="3289825" y="18859350"/>
            <a:ext cx="4355700" cy="8931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latin typeface="Merriweather"/>
                <a:ea typeface="Merriweather"/>
                <a:cs typeface="Merriweather"/>
                <a:sym typeface="Merriweather"/>
              </a:rPr>
              <a:t>Figure 4-10</a:t>
            </a:r>
            <a:endParaRPr b="1" sz="2700">
              <a:latin typeface="Merriweather"/>
              <a:ea typeface="Merriweather"/>
              <a:cs typeface="Merriweather"/>
              <a:sym typeface="Merriweather"/>
            </a:endParaRPr>
          </a:p>
        </p:txBody>
      </p:sp>
      <p:sp>
        <p:nvSpPr>
          <p:cNvPr id="701" name="Google Shape;701;p30"/>
          <p:cNvSpPr txBox="1"/>
          <p:nvPr/>
        </p:nvSpPr>
        <p:spPr>
          <a:xfrm>
            <a:off x="813450" y="348300"/>
            <a:ext cx="9785400" cy="67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400">
                <a:solidFill>
                  <a:srgbClr val="FFFFFF"/>
                </a:solidFill>
                <a:latin typeface="Oswald"/>
                <a:ea typeface="Oswald"/>
                <a:cs typeface="Oswald"/>
                <a:sym typeface="Oswald"/>
              </a:rPr>
              <a:t>PHYSIOLOGY OF THE PANCREAS </a:t>
            </a:r>
            <a:endParaRPr sz="3400">
              <a:solidFill>
                <a:srgbClr val="FFFFFF"/>
              </a:solidFill>
              <a:latin typeface="Oswald"/>
              <a:ea typeface="Oswald"/>
              <a:cs typeface="Oswald"/>
              <a:sym typeface="Oswald"/>
            </a:endParaRPr>
          </a:p>
        </p:txBody>
      </p:sp>
      <p:sp>
        <p:nvSpPr>
          <p:cNvPr id="702" name="Google Shape;702;p30"/>
          <p:cNvSpPr txBox="1"/>
          <p:nvPr/>
        </p:nvSpPr>
        <p:spPr>
          <a:xfrm>
            <a:off x="11409325" y="409425"/>
            <a:ext cx="3652800" cy="9150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Four </a:t>
            </a:r>
            <a:endParaRPr sz="3500">
              <a:latin typeface="Oswald"/>
              <a:ea typeface="Oswald"/>
              <a:cs typeface="Oswald"/>
              <a:sym typeface="Oswald"/>
            </a:endParaRPr>
          </a:p>
        </p:txBody>
      </p:sp>
      <p:sp>
        <p:nvSpPr>
          <p:cNvPr id="703" name="Google Shape;703;p30"/>
          <p:cNvSpPr txBox="1"/>
          <p:nvPr/>
        </p:nvSpPr>
        <p:spPr>
          <a:xfrm>
            <a:off x="0" y="348300"/>
            <a:ext cx="961200" cy="8325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17</a:t>
            </a:r>
            <a:endParaRPr sz="3900">
              <a:solidFill>
                <a:srgbClr val="FFFFFF"/>
              </a:solidFill>
              <a:latin typeface="Oswald"/>
              <a:ea typeface="Oswald"/>
              <a:cs typeface="Oswald"/>
              <a:sym typeface="Oswa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7" name="Shape 707"/>
        <p:cNvGrpSpPr/>
        <p:nvPr/>
      </p:nvGrpSpPr>
      <p:grpSpPr>
        <a:xfrm>
          <a:off x="0" y="0"/>
          <a:ext cx="0" cy="0"/>
          <a:chOff x="0" y="0"/>
          <a:chExt cx="0" cy="0"/>
        </a:xfrm>
      </p:grpSpPr>
      <p:sp>
        <p:nvSpPr>
          <p:cNvPr id="708" name="Google Shape;708;p31"/>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09" name="Google Shape;709;p31"/>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10" name="Google Shape;710;p31"/>
          <p:cNvSpPr txBox="1"/>
          <p:nvPr/>
        </p:nvSpPr>
        <p:spPr>
          <a:xfrm>
            <a:off x="929925" y="3216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200">
                <a:solidFill>
                  <a:srgbClr val="FFFFFF"/>
                </a:solidFill>
                <a:latin typeface="Oswald"/>
                <a:ea typeface="Oswald"/>
                <a:cs typeface="Oswald"/>
                <a:sym typeface="Oswald"/>
              </a:rPr>
              <a:t>PHYSIOLOGY OF THE SMALL INTESTINE: MOTILITY AND SECRETION</a:t>
            </a:r>
            <a:endParaRPr sz="3200">
              <a:solidFill>
                <a:srgbClr val="FFFFFF"/>
              </a:solidFill>
              <a:latin typeface="Oswald"/>
              <a:ea typeface="Oswald"/>
              <a:cs typeface="Oswald"/>
              <a:sym typeface="Oswald"/>
            </a:endParaRPr>
          </a:p>
        </p:txBody>
      </p:sp>
      <p:sp>
        <p:nvSpPr>
          <p:cNvPr id="711" name="Google Shape;711;p31"/>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Five </a:t>
            </a:r>
            <a:endParaRPr sz="3500">
              <a:latin typeface="Oswald"/>
              <a:ea typeface="Oswald"/>
              <a:cs typeface="Oswald"/>
              <a:sym typeface="Oswald"/>
            </a:endParaRPr>
          </a:p>
        </p:txBody>
      </p:sp>
      <p:sp>
        <p:nvSpPr>
          <p:cNvPr id="712" name="Google Shape;712;p31"/>
          <p:cNvSpPr txBox="1"/>
          <p:nvPr/>
        </p:nvSpPr>
        <p:spPr>
          <a:xfrm>
            <a:off x="207500" y="3337850"/>
            <a:ext cx="134460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Merriweather"/>
                <a:ea typeface="Merriweather"/>
                <a:cs typeface="Merriweather"/>
                <a:sym typeface="Merriweather"/>
              </a:rPr>
              <a:t>The movements of the small intestine can be divided into five main types of movement:</a:t>
            </a:r>
            <a:endParaRPr sz="2400">
              <a:latin typeface="Merriweather"/>
              <a:ea typeface="Merriweather"/>
              <a:cs typeface="Merriweather"/>
              <a:sym typeface="Merriweather"/>
            </a:endParaRPr>
          </a:p>
        </p:txBody>
      </p:sp>
      <p:sp>
        <p:nvSpPr>
          <p:cNvPr id="713" name="Google Shape;713;p31"/>
          <p:cNvSpPr txBox="1"/>
          <p:nvPr/>
        </p:nvSpPr>
        <p:spPr>
          <a:xfrm>
            <a:off x="597728" y="2290575"/>
            <a:ext cx="92784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highlight>
                  <a:srgbClr val="D9EAD3"/>
                </a:highlight>
                <a:latin typeface="Oswald"/>
                <a:ea typeface="Oswald"/>
                <a:cs typeface="Oswald"/>
                <a:sym typeface="Oswald"/>
              </a:rPr>
              <a:t>Motility in the Small Intestine</a:t>
            </a:r>
            <a:endParaRPr sz="4800">
              <a:highlight>
                <a:srgbClr val="D9EAD3"/>
              </a:highlight>
              <a:latin typeface="Oswald"/>
              <a:ea typeface="Oswald"/>
              <a:cs typeface="Oswald"/>
              <a:sym typeface="Oswald"/>
            </a:endParaRPr>
          </a:p>
        </p:txBody>
      </p:sp>
      <p:sp>
        <p:nvSpPr>
          <p:cNvPr id="714" name="Google Shape;714;p31"/>
          <p:cNvSpPr/>
          <p:nvPr/>
        </p:nvSpPr>
        <p:spPr>
          <a:xfrm>
            <a:off x="283703" y="2684727"/>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715" name="Google Shape;715;p31"/>
          <p:cNvSpPr txBox="1"/>
          <p:nvPr/>
        </p:nvSpPr>
        <p:spPr>
          <a:xfrm>
            <a:off x="95925" y="4376000"/>
            <a:ext cx="4905900" cy="6772500"/>
          </a:xfrm>
          <a:prstGeom prst="rect">
            <a:avLst/>
          </a:prstGeom>
          <a:noFill/>
          <a:ln cap="flat" cmpd="sng" w="28575">
            <a:solidFill>
              <a:srgbClr val="D9EAD3"/>
            </a:solidFill>
            <a:prstDash val="dashDot"/>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500">
              <a:latin typeface="Merriweather"/>
              <a:ea typeface="Merriweather"/>
              <a:cs typeface="Merriweather"/>
              <a:sym typeface="Merriweather"/>
            </a:endParaRPr>
          </a:p>
          <a:p>
            <a:pPr indent="-323850" lvl="0" marL="457200" rtl="0" algn="l">
              <a:lnSpc>
                <a:spcPct val="115000"/>
              </a:lnSpc>
              <a:spcBef>
                <a:spcPts val="0"/>
              </a:spcBef>
              <a:spcAft>
                <a:spcPts val="0"/>
              </a:spcAft>
              <a:buSzPts val="1500"/>
              <a:buFont typeface="Merriweather"/>
              <a:buChar char="●"/>
            </a:pPr>
            <a:r>
              <a:rPr b="1" lang="en" sz="1500">
                <a:highlight>
                  <a:srgbClr val="D9EAD3"/>
                </a:highlight>
                <a:latin typeface="Merriweather"/>
                <a:ea typeface="Merriweather"/>
                <a:cs typeface="Merriweather"/>
                <a:sym typeface="Merriweather"/>
              </a:rPr>
              <a:t>Stimulus</a:t>
            </a:r>
            <a:r>
              <a:rPr lang="en" sz="1500">
                <a:latin typeface="Merriweather"/>
                <a:ea typeface="Merriweather"/>
                <a:cs typeface="Merriweather"/>
                <a:sym typeface="Merriweather"/>
              </a:rPr>
              <a:t>           distention.</a:t>
            </a:r>
            <a:endParaRPr sz="1500">
              <a:latin typeface="Merriweather"/>
              <a:ea typeface="Merriweather"/>
              <a:cs typeface="Merriweather"/>
              <a:sym typeface="Merriweather"/>
            </a:endParaRPr>
          </a:p>
          <a:p>
            <a:pPr indent="-323850" lvl="0" marL="457200" rtl="0" algn="l">
              <a:lnSpc>
                <a:spcPct val="115000"/>
              </a:lnSpc>
              <a:spcBef>
                <a:spcPts val="0"/>
              </a:spcBef>
              <a:spcAft>
                <a:spcPts val="0"/>
              </a:spcAft>
              <a:buSzPts val="1500"/>
              <a:buFont typeface="Merriweather"/>
              <a:buChar char="●"/>
            </a:pPr>
            <a:r>
              <a:rPr lang="en" sz="1500">
                <a:latin typeface="Merriweather"/>
                <a:ea typeface="Merriweather"/>
                <a:cs typeface="Merriweather"/>
                <a:sym typeface="Merriweather"/>
              </a:rPr>
              <a:t>activated by enteric nervous system (ENS). </a:t>
            </a:r>
            <a:endParaRPr sz="1500">
              <a:latin typeface="Merriweather"/>
              <a:ea typeface="Merriweather"/>
              <a:cs typeface="Merriweather"/>
              <a:sym typeface="Merriweather"/>
            </a:endParaRPr>
          </a:p>
          <a:p>
            <a:pPr indent="-323850" lvl="0" marL="457200" rtl="0" algn="l">
              <a:lnSpc>
                <a:spcPct val="115000"/>
              </a:lnSpc>
              <a:spcBef>
                <a:spcPts val="0"/>
              </a:spcBef>
              <a:spcAft>
                <a:spcPts val="0"/>
              </a:spcAft>
              <a:buSzPts val="1500"/>
              <a:buFont typeface="Merriweather"/>
              <a:buChar char="●"/>
            </a:pPr>
            <a:r>
              <a:rPr lang="en" sz="1500">
                <a:latin typeface="Merriweather"/>
                <a:ea typeface="Merriweather"/>
                <a:cs typeface="Merriweather"/>
                <a:sym typeface="Merriweather"/>
              </a:rPr>
              <a:t>It's a localized contraction of circular smooth muscles that constricts (divide) the intestine into spaced segments, last for fraction of min.</a:t>
            </a:r>
            <a:endParaRPr sz="1500">
              <a:latin typeface="Merriweather"/>
              <a:ea typeface="Merriweather"/>
              <a:cs typeface="Merriweather"/>
              <a:sym typeface="Merriweather"/>
            </a:endParaRPr>
          </a:p>
          <a:p>
            <a:pPr indent="-323850" lvl="0" marL="457200" rtl="0" algn="l">
              <a:lnSpc>
                <a:spcPct val="115000"/>
              </a:lnSpc>
              <a:spcBef>
                <a:spcPts val="0"/>
              </a:spcBef>
              <a:spcAft>
                <a:spcPts val="0"/>
              </a:spcAft>
              <a:buSzPts val="1500"/>
              <a:buFont typeface="Merriweather"/>
              <a:buChar char="●"/>
            </a:pPr>
            <a:r>
              <a:rPr lang="en" sz="1500">
                <a:latin typeface="Merriweather"/>
                <a:ea typeface="Merriweather"/>
                <a:cs typeface="Merriweather"/>
                <a:sym typeface="Merriweather"/>
              </a:rPr>
              <a:t>chain of </a:t>
            </a:r>
            <a:r>
              <a:rPr b="1" lang="en" sz="1500">
                <a:highlight>
                  <a:srgbClr val="D9EAD3"/>
                </a:highlight>
                <a:latin typeface="Merriweather"/>
                <a:ea typeface="Merriweather"/>
                <a:cs typeface="Merriweather"/>
                <a:sym typeface="Merriweather"/>
              </a:rPr>
              <a:t>sausages </a:t>
            </a:r>
            <a:r>
              <a:rPr b="1" lang="en" sz="1500">
                <a:solidFill>
                  <a:srgbClr val="000000"/>
                </a:solidFill>
                <a:highlight>
                  <a:srgbClr val="D9EAD3"/>
                </a:highlight>
                <a:latin typeface="Merriweather"/>
                <a:ea typeface="Merriweather"/>
                <a:cs typeface="Merriweather"/>
                <a:sym typeface="Merriweather"/>
              </a:rPr>
              <a:t>appearance</a:t>
            </a:r>
            <a:r>
              <a:rPr lang="en" sz="1500">
                <a:latin typeface="Merriweather"/>
                <a:ea typeface="Merriweather"/>
                <a:cs typeface="Merriweather"/>
                <a:sym typeface="Merriweather"/>
              </a:rPr>
              <a:t> (As one of segmentation contractions relaxes, a new often begins at points between the previous ones).  </a:t>
            </a:r>
            <a:endParaRPr sz="1500">
              <a:latin typeface="Merriweather"/>
              <a:ea typeface="Merriweather"/>
              <a:cs typeface="Merriweather"/>
              <a:sym typeface="Merriweather"/>
            </a:endParaRPr>
          </a:p>
          <a:p>
            <a:pPr indent="-323850" lvl="0" marL="457200" rtl="0" algn="l">
              <a:lnSpc>
                <a:spcPct val="115000"/>
              </a:lnSpc>
              <a:spcBef>
                <a:spcPts val="0"/>
              </a:spcBef>
              <a:spcAft>
                <a:spcPts val="0"/>
              </a:spcAft>
              <a:buSzPts val="1500"/>
              <a:buFont typeface="Anaheim"/>
              <a:buChar char="●"/>
            </a:pPr>
            <a:r>
              <a:rPr lang="en" sz="1500">
                <a:latin typeface="Merriweather"/>
                <a:ea typeface="Merriweather"/>
                <a:cs typeface="Merriweather"/>
                <a:sym typeface="Merriweather"/>
              </a:rPr>
              <a:t>blocked by the drug </a:t>
            </a:r>
            <a:r>
              <a:rPr b="1" lang="en" sz="1500">
                <a:highlight>
                  <a:srgbClr val="D9EAD3"/>
                </a:highlight>
                <a:latin typeface="Merriweather"/>
                <a:ea typeface="Merriweather"/>
                <a:cs typeface="Merriweather"/>
                <a:sym typeface="Merriweather"/>
              </a:rPr>
              <a:t>atropine</a:t>
            </a:r>
            <a:r>
              <a:rPr lang="en" sz="1500">
                <a:latin typeface="Merriweather"/>
                <a:ea typeface="Merriweather"/>
                <a:cs typeface="Merriweather"/>
                <a:sym typeface="Merriweather"/>
              </a:rPr>
              <a:t>.</a:t>
            </a:r>
            <a:endParaRPr sz="1500">
              <a:latin typeface="Merriweather"/>
              <a:ea typeface="Merriweather"/>
              <a:cs typeface="Merriweather"/>
              <a:sym typeface="Merriweather"/>
            </a:endParaRPr>
          </a:p>
          <a:p>
            <a:pPr indent="0" lvl="0" marL="0" rtl="0" algn="ctr">
              <a:spcBef>
                <a:spcPts val="0"/>
              </a:spcBef>
              <a:spcAft>
                <a:spcPts val="0"/>
              </a:spcAft>
              <a:buClr>
                <a:srgbClr val="000000"/>
              </a:buClr>
              <a:buSzPts val="1100"/>
              <a:buFont typeface="Arial"/>
              <a:buNone/>
            </a:pPr>
            <a:r>
              <a:t/>
            </a:r>
            <a:endParaRPr sz="1000">
              <a:latin typeface="Merriweather"/>
              <a:ea typeface="Merriweather"/>
              <a:cs typeface="Merriweather"/>
              <a:sym typeface="Merriweather"/>
            </a:endParaRPr>
          </a:p>
          <a:p>
            <a:pPr indent="0" lvl="0" marL="0" rtl="0" algn="ctr">
              <a:spcBef>
                <a:spcPts val="0"/>
              </a:spcBef>
              <a:spcAft>
                <a:spcPts val="0"/>
              </a:spcAft>
              <a:buNone/>
            </a:pPr>
            <a:r>
              <a:t/>
            </a:r>
            <a:endParaRPr sz="1000">
              <a:latin typeface="Merriweather"/>
              <a:ea typeface="Merriweather"/>
              <a:cs typeface="Merriweather"/>
              <a:sym typeface="Merriweather"/>
            </a:endParaRPr>
          </a:p>
          <a:p>
            <a:pPr indent="0" lvl="0" marL="0" rtl="0" algn="ctr">
              <a:spcBef>
                <a:spcPts val="0"/>
              </a:spcBef>
              <a:spcAft>
                <a:spcPts val="0"/>
              </a:spcAft>
              <a:buNone/>
            </a:pPr>
            <a:r>
              <a:t/>
            </a:r>
            <a:endParaRPr sz="1000">
              <a:latin typeface="Merriweather"/>
              <a:ea typeface="Merriweather"/>
              <a:cs typeface="Merriweather"/>
              <a:sym typeface="Merriweather"/>
            </a:endParaRPr>
          </a:p>
          <a:p>
            <a:pPr indent="0" lvl="0" marL="0" rtl="0" algn="ctr">
              <a:spcBef>
                <a:spcPts val="0"/>
              </a:spcBef>
              <a:spcAft>
                <a:spcPts val="0"/>
              </a:spcAft>
              <a:buNone/>
            </a:pPr>
            <a:r>
              <a:t/>
            </a:r>
            <a:endParaRPr sz="1000">
              <a:latin typeface="Merriweather"/>
              <a:ea typeface="Merriweather"/>
              <a:cs typeface="Merriweather"/>
              <a:sym typeface="Merriweather"/>
            </a:endParaRPr>
          </a:p>
          <a:p>
            <a:pPr indent="0" lvl="0" marL="0" rtl="0" algn="ctr">
              <a:spcBef>
                <a:spcPts val="0"/>
              </a:spcBef>
              <a:spcAft>
                <a:spcPts val="0"/>
              </a:spcAft>
              <a:buNone/>
            </a:pPr>
            <a:r>
              <a:t/>
            </a:r>
            <a:endParaRPr sz="1000">
              <a:latin typeface="Merriweather"/>
              <a:ea typeface="Merriweather"/>
              <a:cs typeface="Merriweather"/>
              <a:sym typeface="Merriweather"/>
            </a:endParaRPr>
          </a:p>
          <a:p>
            <a:pPr indent="0" lvl="0" marL="0" rtl="0" algn="ctr">
              <a:spcBef>
                <a:spcPts val="0"/>
              </a:spcBef>
              <a:spcAft>
                <a:spcPts val="0"/>
              </a:spcAft>
              <a:buNone/>
            </a:pPr>
            <a:r>
              <a:t/>
            </a:r>
            <a:endParaRPr sz="1000">
              <a:latin typeface="Merriweather"/>
              <a:ea typeface="Merriweather"/>
              <a:cs typeface="Merriweather"/>
              <a:sym typeface="Merriweather"/>
            </a:endParaRPr>
          </a:p>
          <a:p>
            <a:pPr indent="0" lvl="0" marL="0" rtl="0" algn="ctr">
              <a:spcBef>
                <a:spcPts val="0"/>
              </a:spcBef>
              <a:spcAft>
                <a:spcPts val="0"/>
              </a:spcAft>
              <a:buNone/>
            </a:pPr>
            <a:r>
              <a:t/>
            </a:r>
            <a:endParaRPr sz="1000">
              <a:latin typeface="Merriweather"/>
              <a:ea typeface="Merriweather"/>
              <a:cs typeface="Merriweather"/>
              <a:sym typeface="Merriweather"/>
            </a:endParaRPr>
          </a:p>
          <a:p>
            <a:pPr indent="0" lvl="0" marL="0" rtl="0" algn="ctr">
              <a:spcBef>
                <a:spcPts val="0"/>
              </a:spcBef>
              <a:spcAft>
                <a:spcPts val="0"/>
              </a:spcAft>
              <a:buNone/>
            </a:pPr>
            <a:r>
              <a:t/>
            </a:r>
            <a:endParaRPr sz="1000">
              <a:latin typeface="Merriweather"/>
              <a:ea typeface="Merriweather"/>
              <a:cs typeface="Merriweather"/>
              <a:sym typeface="Merriweather"/>
            </a:endParaRPr>
          </a:p>
          <a:p>
            <a:pPr indent="0" lvl="0" marL="0" rtl="0" algn="ctr">
              <a:spcBef>
                <a:spcPts val="0"/>
              </a:spcBef>
              <a:spcAft>
                <a:spcPts val="0"/>
              </a:spcAft>
              <a:buNone/>
            </a:pPr>
            <a:r>
              <a:t/>
            </a:r>
            <a:endParaRPr sz="1000">
              <a:latin typeface="Merriweather"/>
              <a:ea typeface="Merriweather"/>
              <a:cs typeface="Merriweather"/>
              <a:sym typeface="Merriweather"/>
            </a:endParaRPr>
          </a:p>
          <a:p>
            <a:pPr indent="0" lvl="0" marL="0" rtl="0" algn="ctr">
              <a:spcBef>
                <a:spcPts val="0"/>
              </a:spcBef>
              <a:spcAft>
                <a:spcPts val="0"/>
              </a:spcAft>
              <a:buNone/>
            </a:pPr>
            <a:r>
              <a:t/>
            </a:r>
            <a:endParaRPr sz="1000">
              <a:latin typeface="Merriweather"/>
              <a:ea typeface="Merriweather"/>
              <a:cs typeface="Merriweather"/>
              <a:sym typeface="Merriweather"/>
            </a:endParaRPr>
          </a:p>
          <a:p>
            <a:pPr indent="0" lvl="0" marL="0" rtl="0" algn="ctr">
              <a:spcBef>
                <a:spcPts val="0"/>
              </a:spcBef>
              <a:spcAft>
                <a:spcPts val="0"/>
              </a:spcAft>
              <a:buNone/>
            </a:pPr>
            <a:r>
              <a:t/>
            </a:r>
            <a:endParaRPr sz="1000">
              <a:latin typeface="Merriweather"/>
              <a:ea typeface="Merriweather"/>
              <a:cs typeface="Merriweather"/>
              <a:sym typeface="Merriweather"/>
            </a:endParaRPr>
          </a:p>
          <a:p>
            <a:pPr indent="0" lvl="0" marL="0" rtl="0" algn="l">
              <a:spcBef>
                <a:spcPts val="0"/>
              </a:spcBef>
              <a:spcAft>
                <a:spcPts val="0"/>
              </a:spcAft>
              <a:buNone/>
            </a:pPr>
            <a:r>
              <a:t/>
            </a:r>
            <a:endParaRPr sz="1000">
              <a:latin typeface="Merriweather"/>
              <a:ea typeface="Merriweather"/>
              <a:cs typeface="Merriweather"/>
              <a:sym typeface="Merriweather"/>
            </a:endParaRPr>
          </a:p>
          <a:p>
            <a:pPr indent="0" lvl="0" marL="0" rtl="0" algn="l">
              <a:spcBef>
                <a:spcPts val="0"/>
              </a:spcBef>
              <a:spcAft>
                <a:spcPts val="0"/>
              </a:spcAft>
              <a:buNone/>
            </a:pPr>
            <a:r>
              <a:t/>
            </a:r>
            <a:endParaRPr sz="1000">
              <a:latin typeface="Merriweather"/>
              <a:ea typeface="Merriweather"/>
              <a:cs typeface="Merriweather"/>
              <a:sym typeface="Merriweather"/>
            </a:endParaRPr>
          </a:p>
          <a:p>
            <a:pPr indent="0" lvl="0" marL="0" rtl="0" algn="ctr">
              <a:spcBef>
                <a:spcPts val="0"/>
              </a:spcBef>
              <a:spcAft>
                <a:spcPts val="0"/>
              </a:spcAft>
              <a:buNone/>
            </a:pPr>
            <a:r>
              <a:t/>
            </a:r>
            <a:endParaRPr sz="1000">
              <a:latin typeface="Merriweather"/>
              <a:ea typeface="Merriweather"/>
              <a:cs typeface="Merriweather"/>
              <a:sym typeface="Merriweather"/>
            </a:endParaRPr>
          </a:p>
          <a:p>
            <a:pPr indent="0" lvl="0" marL="0" rtl="0" algn="ctr">
              <a:spcBef>
                <a:spcPts val="0"/>
              </a:spcBef>
              <a:spcAft>
                <a:spcPts val="0"/>
              </a:spcAft>
              <a:buNone/>
            </a:pPr>
            <a:r>
              <a:t/>
            </a:r>
            <a:endParaRPr sz="1000">
              <a:latin typeface="Merriweather"/>
              <a:ea typeface="Merriweather"/>
              <a:cs typeface="Merriweather"/>
              <a:sym typeface="Merriweather"/>
            </a:endParaRPr>
          </a:p>
        </p:txBody>
      </p:sp>
      <p:sp>
        <p:nvSpPr>
          <p:cNvPr id="716" name="Google Shape;716;p31"/>
          <p:cNvSpPr txBox="1"/>
          <p:nvPr/>
        </p:nvSpPr>
        <p:spPr>
          <a:xfrm>
            <a:off x="8906200" y="4434275"/>
            <a:ext cx="4956000" cy="6772500"/>
          </a:xfrm>
          <a:prstGeom prst="rect">
            <a:avLst/>
          </a:prstGeom>
          <a:noFill/>
          <a:ln cap="flat" cmpd="sng" w="28575">
            <a:solidFill>
              <a:srgbClr val="D9EAD3"/>
            </a:solidFill>
            <a:prstDash val="dashDot"/>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500">
              <a:solidFill>
                <a:srgbClr val="000000"/>
              </a:solidFill>
              <a:latin typeface="Merriweather"/>
              <a:ea typeface="Merriweather"/>
              <a:cs typeface="Merriweather"/>
              <a:sym typeface="Merriweather"/>
            </a:endParaRPr>
          </a:p>
          <a:p>
            <a:pPr indent="-323850" lvl="0" marL="457200" rtl="0" algn="l">
              <a:spcBef>
                <a:spcPts val="0"/>
              </a:spcBef>
              <a:spcAft>
                <a:spcPts val="0"/>
              </a:spcAft>
              <a:buClr>
                <a:srgbClr val="000000"/>
              </a:buClr>
              <a:buSzPts val="1500"/>
              <a:buFont typeface="Merriweather"/>
              <a:buChar char="●"/>
            </a:pPr>
            <a:r>
              <a:rPr b="1" lang="en" sz="1500">
                <a:solidFill>
                  <a:srgbClr val="000000"/>
                </a:solidFill>
                <a:highlight>
                  <a:srgbClr val="D9EAD3"/>
                </a:highlight>
                <a:latin typeface="Merriweather"/>
                <a:ea typeface="Merriweather"/>
                <a:cs typeface="Merriweather"/>
                <a:sym typeface="Merriweather"/>
              </a:rPr>
              <a:t>Stimulus</a:t>
            </a:r>
            <a:r>
              <a:rPr lang="en" sz="1500">
                <a:solidFill>
                  <a:srgbClr val="000000"/>
                </a:solidFill>
                <a:latin typeface="Merriweather"/>
                <a:ea typeface="Merriweather"/>
                <a:cs typeface="Merriweather"/>
                <a:sym typeface="Merriweather"/>
              </a:rPr>
              <a:t>           distention.</a:t>
            </a:r>
            <a:endParaRPr sz="1500">
              <a:latin typeface="Merriweather"/>
              <a:ea typeface="Merriweather"/>
              <a:cs typeface="Merriweather"/>
              <a:sym typeface="Merriweather"/>
            </a:endParaRPr>
          </a:p>
          <a:p>
            <a:pPr indent="0" lvl="0" marL="0" rtl="0" algn="l">
              <a:spcBef>
                <a:spcPts val="0"/>
              </a:spcBef>
              <a:spcAft>
                <a:spcPts val="0"/>
              </a:spcAft>
              <a:buNone/>
            </a:pPr>
            <a:r>
              <a:rPr lang="en" sz="1500">
                <a:latin typeface="Merriweather"/>
                <a:ea typeface="Merriweather"/>
                <a:cs typeface="Merriweather"/>
                <a:sym typeface="Merriweather"/>
              </a:rPr>
              <a:t>A contraction ring appears, moves forward</a:t>
            </a:r>
            <a:endParaRPr sz="1500">
              <a:latin typeface="Merriweather"/>
              <a:ea typeface="Merriweather"/>
              <a:cs typeface="Merriweather"/>
              <a:sym typeface="Merriweather"/>
            </a:endParaRPr>
          </a:p>
          <a:p>
            <a:pPr indent="0" lvl="0" marL="0" rtl="0" algn="l">
              <a:spcBef>
                <a:spcPts val="0"/>
              </a:spcBef>
              <a:spcAft>
                <a:spcPts val="0"/>
              </a:spcAft>
              <a:buNone/>
            </a:pPr>
            <a:r>
              <a:rPr lang="en" sz="1500">
                <a:solidFill>
                  <a:srgbClr val="000000"/>
                </a:solidFill>
                <a:latin typeface="Merriweather"/>
                <a:ea typeface="Merriweather"/>
                <a:cs typeface="Merriweather"/>
                <a:sym typeface="Merriweather"/>
              </a:rPr>
              <a:t>occur in any part of the small intestine, at velocity of 0.5 to 2.0 cm/sec, it's </a:t>
            </a:r>
            <a:r>
              <a:rPr lang="en" sz="1500">
                <a:highlight>
                  <a:srgbClr val="D9EAD3"/>
                </a:highlight>
                <a:latin typeface="Merriweather"/>
                <a:ea typeface="Merriweather"/>
                <a:cs typeface="Merriweather"/>
                <a:sym typeface="Merriweather"/>
              </a:rPr>
              <a:t>faster in</a:t>
            </a:r>
            <a:r>
              <a:rPr lang="en" sz="1500">
                <a:latin typeface="Merriweather"/>
                <a:ea typeface="Merriweather"/>
                <a:cs typeface="Merriweather"/>
                <a:sym typeface="Merriweather"/>
              </a:rPr>
              <a:t> proximal intestine</a:t>
            </a:r>
            <a:r>
              <a:rPr lang="en" sz="1500">
                <a:highlight>
                  <a:srgbClr val="D9EAD3"/>
                </a:highlight>
                <a:latin typeface="Merriweather"/>
                <a:ea typeface="Merriweather"/>
                <a:cs typeface="Merriweather"/>
                <a:sym typeface="Merriweather"/>
              </a:rPr>
              <a:t> slower in</a:t>
            </a:r>
            <a:r>
              <a:rPr lang="en" sz="1500">
                <a:latin typeface="Merriweather"/>
                <a:ea typeface="Merriweather"/>
                <a:cs typeface="Merriweather"/>
                <a:sym typeface="Merriweather"/>
              </a:rPr>
              <a:t> the terminal intestine. </a:t>
            </a:r>
            <a:endParaRPr sz="1500">
              <a:latin typeface="Merriweather"/>
              <a:ea typeface="Merriweather"/>
              <a:cs typeface="Merriweather"/>
              <a:sym typeface="Merriweather"/>
            </a:endParaRPr>
          </a:p>
          <a:p>
            <a:pPr indent="0" lvl="0" marL="0" rtl="0" algn="l">
              <a:spcBef>
                <a:spcPts val="0"/>
              </a:spcBef>
              <a:spcAft>
                <a:spcPts val="0"/>
              </a:spcAft>
              <a:buNone/>
            </a:pPr>
            <a:r>
              <a:t/>
            </a:r>
            <a:endParaRPr sz="1500">
              <a:latin typeface="Merriweather"/>
              <a:ea typeface="Merriweather"/>
              <a:cs typeface="Merriweather"/>
              <a:sym typeface="Merriweather"/>
            </a:endParaRPr>
          </a:p>
          <a:p>
            <a:pPr indent="-323850" lvl="0" marL="457200" rtl="0" algn="l">
              <a:spcBef>
                <a:spcPts val="0"/>
              </a:spcBef>
              <a:spcAft>
                <a:spcPts val="0"/>
              </a:spcAft>
              <a:buSzPts val="1500"/>
              <a:buFont typeface="Merriweather"/>
              <a:buChar char="●"/>
            </a:pPr>
            <a:r>
              <a:rPr b="1" lang="en" sz="1500">
                <a:highlight>
                  <a:srgbClr val="D9EAD3"/>
                </a:highlight>
                <a:latin typeface="Merriweather"/>
                <a:ea typeface="Merriweather"/>
                <a:cs typeface="Merriweather"/>
                <a:sym typeface="Merriweather"/>
              </a:rPr>
              <a:t>3 - 5 hours</a:t>
            </a:r>
            <a:r>
              <a:rPr lang="en" sz="1500">
                <a:latin typeface="Merriweather"/>
                <a:ea typeface="Merriweather"/>
                <a:cs typeface="Merriweather"/>
                <a:sym typeface="Merriweather"/>
              </a:rPr>
              <a:t> are required for passage of chyme from the pylorus to the ileocecal valve.</a:t>
            </a:r>
            <a:endParaRPr sz="1500">
              <a:latin typeface="Merriweather"/>
              <a:ea typeface="Merriweather"/>
              <a:cs typeface="Merriweather"/>
              <a:sym typeface="Merriweather"/>
            </a:endParaRPr>
          </a:p>
          <a:p>
            <a:pPr indent="0" lvl="0" marL="0" rtl="0" algn="l">
              <a:spcBef>
                <a:spcPts val="0"/>
              </a:spcBef>
              <a:spcAft>
                <a:spcPts val="0"/>
              </a:spcAft>
              <a:buNone/>
            </a:pPr>
            <a:r>
              <a:t/>
            </a:r>
            <a:endParaRPr sz="1000">
              <a:latin typeface="Merriweather"/>
              <a:ea typeface="Merriweather"/>
              <a:cs typeface="Merriweather"/>
              <a:sym typeface="Merriweather"/>
            </a:endParaRPr>
          </a:p>
          <a:p>
            <a:pPr indent="-323850" lvl="0" marL="457200" rtl="0" algn="l">
              <a:spcBef>
                <a:spcPts val="0"/>
              </a:spcBef>
              <a:spcAft>
                <a:spcPts val="0"/>
              </a:spcAft>
              <a:buClr>
                <a:srgbClr val="000000"/>
              </a:buClr>
              <a:buSzPts val="1500"/>
              <a:buFont typeface="Anaheim"/>
              <a:buChar char="●"/>
            </a:pPr>
            <a:r>
              <a:rPr lang="en" sz="1500">
                <a:solidFill>
                  <a:srgbClr val="000000"/>
                </a:solidFill>
                <a:latin typeface="Merriweather"/>
                <a:ea typeface="Merriweather"/>
                <a:cs typeface="Merriweather"/>
                <a:sym typeface="Merriweather"/>
              </a:rPr>
              <a:t>Myenteric plexus is important for these movements</a:t>
            </a:r>
            <a:endParaRPr sz="1500">
              <a:solidFill>
                <a:srgbClr val="000000"/>
              </a:solidFill>
              <a:latin typeface="Merriweather"/>
              <a:ea typeface="Merriweather"/>
              <a:cs typeface="Merriweather"/>
              <a:sym typeface="Merriweather"/>
            </a:endParaRPr>
          </a:p>
          <a:p>
            <a:pPr indent="-323850" lvl="0" marL="457200" rtl="0" algn="l">
              <a:spcBef>
                <a:spcPts val="0"/>
              </a:spcBef>
              <a:spcAft>
                <a:spcPts val="0"/>
              </a:spcAft>
              <a:buClr>
                <a:srgbClr val="000000"/>
              </a:buClr>
              <a:buSzPts val="1500"/>
              <a:buFont typeface="Anaheim"/>
              <a:buChar char="●"/>
            </a:pPr>
            <a:r>
              <a:rPr lang="en" sz="1500">
                <a:solidFill>
                  <a:srgbClr val="000000"/>
                </a:solidFill>
                <a:latin typeface="Merriweather"/>
                <a:ea typeface="Merriweather"/>
                <a:cs typeface="Merriweather"/>
                <a:sym typeface="Merriweather"/>
              </a:rPr>
              <a:t> </a:t>
            </a:r>
            <a:r>
              <a:rPr b="1" lang="en" sz="1500">
                <a:solidFill>
                  <a:srgbClr val="000000"/>
                </a:solidFill>
                <a:latin typeface="Merriweather"/>
                <a:ea typeface="Merriweather"/>
                <a:cs typeface="Merriweather"/>
                <a:sym typeface="Merriweather"/>
              </a:rPr>
              <a:t>blocked by</a:t>
            </a:r>
            <a:r>
              <a:rPr lang="en" sz="1500">
                <a:solidFill>
                  <a:srgbClr val="000000"/>
                </a:solidFill>
                <a:latin typeface="Merriweather"/>
                <a:ea typeface="Merriweather"/>
                <a:cs typeface="Merriweather"/>
                <a:sym typeface="Merriweather"/>
              </a:rPr>
              <a:t> </a:t>
            </a:r>
            <a:r>
              <a:rPr b="1" lang="en" sz="1500">
                <a:solidFill>
                  <a:srgbClr val="000000"/>
                </a:solidFill>
                <a:highlight>
                  <a:srgbClr val="D9EAD3"/>
                </a:highlight>
                <a:latin typeface="Merriweather"/>
                <a:ea typeface="Merriweather"/>
                <a:cs typeface="Merriweather"/>
                <a:sym typeface="Merriweather"/>
              </a:rPr>
              <a:t>atropine</a:t>
            </a:r>
            <a:r>
              <a:rPr lang="en" sz="1500">
                <a:solidFill>
                  <a:srgbClr val="000000"/>
                </a:solidFill>
                <a:latin typeface="Merriweather"/>
                <a:ea typeface="Merriweather"/>
                <a:cs typeface="Merriweather"/>
                <a:sym typeface="Merriweather"/>
              </a:rPr>
              <a:t>.</a:t>
            </a:r>
            <a:endParaRPr sz="1500">
              <a:solidFill>
                <a:srgbClr val="000000"/>
              </a:solidFill>
              <a:latin typeface="Merriweather"/>
              <a:ea typeface="Merriweather"/>
              <a:cs typeface="Merriweather"/>
              <a:sym typeface="Merriweather"/>
            </a:endParaRPr>
          </a:p>
          <a:p>
            <a:pPr indent="0" lvl="0" marL="457200" rtl="0" algn="l">
              <a:spcBef>
                <a:spcPts val="0"/>
              </a:spcBef>
              <a:spcAft>
                <a:spcPts val="0"/>
              </a:spcAft>
              <a:buNone/>
            </a:pPr>
            <a:r>
              <a:t/>
            </a:r>
            <a:endParaRPr sz="1500">
              <a:solidFill>
                <a:srgbClr val="000000"/>
              </a:solidFill>
              <a:latin typeface="Merriweather"/>
              <a:ea typeface="Merriweather"/>
              <a:cs typeface="Merriweather"/>
              <a:sym typeface="Merriweather"/>
            </a:endParaRPr>
          </a:p>
          <a:p>
            <a:pPr indent="-330200" lvl="0" marL="457200" rtl="0" algn="l">
              <a:lnSpc>
                <a:spcPct val="150000"/>
              </a:lnSpc>
              <a:spcBef>
                <a:spcPts val="0"/>
              </a:spcBef>
              <a:spcAft>
                <a:spcPts val="0"/>
              </a:spcAft>
              <a:buSzPts val="1600"/>
              <a:buFont typeface="Merriweather"/>
              <a:buChar char="●"/>
            </a:pPr>
            <a:r>
              <a:rPr b="1" lang="en" sz="1600">
                <a:highlight>
                  <a:srgbClr val="D9EAD3"/>
                </a:highlight>
                <a:latin typeface="Merriweather"/>
                <a:ea typeface="Merriweather"/>
                <a:cs typeface="Merriweather"/>
                <a:sym typeface="Merriweather"/>
              </a:rPr>
              <a:t>Its divide into:</a:t>
            </a:r>
            <a:endParaRPr b="1" sz="1500">
              <a:highlight>
                <a:srgbClr val="D9EAD3"/>
              </a:highlight>
              <a:latin typeface="Merriweather"/>
              <a:ea typeface="Merriweather"/>
              <a:cs typeface="Merriweather"/>
              <a:sym typeface="Merriweather"/>
            </a:endParaRPr>
          </a:p>
          <a:p>
            <a:pPr indent="-323850" lvl="0" marL="457200" rtl="0" algn="l">
              <a:lnSpc>
                <a:spcPct val="115000"/>
              </a:lnSpc>
              <a:spcBef>
                <a:spcPts val="0"/>
              </a:spcBef>
              <a:spcAft>
                <a:spcPts val="0"/>
              </a:spcAft>
              <a:buClr>
                <a:srgbClr val="D9EAD3"/>
              </a:buClr>
              <a:buSzPts val="1500"/>
              <a:buFont typeface="Merriweather"/>
              <a:buChar char="★"/>
            </a:pPr>
            <a:r>
              <a:rPr b="1" lang="en" sz="1600">
                <a:solidFill>
                  <a:srgbClr val="000000"/>
                </a:solidFill>
                <a:highlight>
                  <a:srgbClr val="D9EAD3"/>
                </a:highlight>
                <a:latin typeface="Merriweather"/>
                <a:ea typeface="Merriweather"/>
                <a:cs typeface="Merriweather"/>
                <a:sym typeface="Merriweather"/>
              </a:rPr>
              <a:t>Receiving segment</a:t>
            </a:r>
            <a:r>
              <a:rPr b="1" lang="en" sz="1500">
                <a:solidFill>
                  <a:srgbClr val="000000"/>
                </a:solidFill>
                <a:highlight>
                  <a:srgbClr val="D9EAD3"/>
                </a:highlight>
                <a:latin typeface="Merriweather"/>
                <a:ea typeface="Merriweather"/>
                <a:cs typeface="Merriweather"/>
                <a:sym typeface="Merriweather"/>
              </a:rPr>
              <a:t> </a:t>
            </a:r>
            <a:r>
              <a:rPr lang="en" sz="1500">
                <a:solidFill>
                  <a:srgbClr val="000000"/>
                </a:solidFill>
                <a:latin typeface="Merriweather"/>
                <a:ea typeface="Merriweather"/>
                <a:cs typeface="Merriweather"/>
                <a:sym typeface="Merriweather"/>
              </a:rPr>
              <a:t>that contract longitudinal and  relax circular muscles.</a:t>
            </a:r>
            <a:endParaRPr sz="1500">
              <a:solidFill>
                <a:srgbClr val="000000"/>
              </a:solidFill>
              <a:latin typeface="Merriweather"/>
              <a:ea typeface="Merriweather"/>
              <a:cs typeface="Merriweather"/>
              <a:sym typeface="Merriweather"/>
            </a:endParaRPr>
          </a:p>
          <a:p>
            <a:pPr indent="-323850" lvl="0" marL="457200" rtl="0" algn="l">
              <a:lnSpc>
                <a:spcPct val="115000"/>
              </a:lnSpc>
              <a:spcBef>
                <a:spcPts val="0"/>
              </a:spcBef>
              <a:spcAft>
                <a:spcPts val="0"/>
              </a:spcAft>
              <a:buClr>
                <a:srgbClr val="D9EAD3"/>
              </a:buClr>
              <a:buSzPts val="1500"/>
              <a:buFont typeface="Merriweather"/>
              <a:buChar char="★"/>
            </a:pPr>
            <a:r>
              <a:rPr b="1" lang="en" sz="1600">
                <a:solidFill>
                  <a:srgbClr val="000000"/>
                </a:solidFill>
                <a:highlight>
                  <a:srgbClr val="D9EAD3"/>
                </a:highlight>
                <a:latin typeface="Merriweather"/>
                <a:ea typeface="Merriweather"/>
                <a:cs typeface="Merriweather"/>
                <a:sym typeface="Merriweather"/>
              </a:rPr>
              <a:t>Propulsive segment</a:t>
            </a:r>
            <a:r>
              <a:rPr lang="en" sz="1500">
                <a:solidFill>
                  <a:srgbClr val="000000"/>
                </a:solidFill>
                <a:latin typeface="Merriweather"/>
                <a:ea typeface="Merriweather"/>
                <a:cs typeface="Merriweather"/>
                <a:sym typeface="Merriweather"/>
              </a:rPr>
              <a:t> that contract circular and relax longitudinal Muscles.</a:t>
            </a:r>
            <a:endParaRPr sz="1500">
              <a:latin typeface="Merriweather"/>
              <a:ea typeface="Merriweather"/>
              <a:cs typeface="Merriweather"/>
              <a:sym typeface="Merriweather"/>
            </a:endParaRPr>
          </a:p>
          <a:p>
            <a:pPr indent="0" lvl="0" marL="457200" rtl="0" algn="l">
              <a:spcBef>
                <a:spcPts val="0"/>
              </a:spcBef>
              <a:spcAft>
                <a:spcPts val="0"/>
              </a:spcAft>
              <a:buNone/>
            </a:pPr>
            <a:r>
              <a:t/>
            </a:r>
            <a:endParaRPr sz="1500">
              <a:latin typeface="Merriweather"/>
              <a:ea typeface="Merriweather"/>
              <a:cs typeface="Merriweather"/>
              <a:sym typeface="Merriweather"/>
            </a:endParaRPr>
          </a:p>
          <a:p>
            <a:pPr indent="0" lvl="0" marL="0" rtl="0" algn="l">
              <a:spcBef>
                <a:spcPts val="0"/>
              </a:spcBef>
              <a:spcAft>
                <a:spcPts val="0"/>
              </a:spcAft>
              <a:buNone/>
            </a:pPr>
            <a:r>
              <a:t/>
            </a:r>
            <a:endParaRPr sz="1500">
              <a:latin typeface="Merriweather"/>
              <a:ea typeface="Merriweather"/>
              <a:cs typeface="Merriweather"/>
              <a:sym typeface="Merriweather"/>
            </a:endParaRPr>
          </a:p>
          <a:p>
            <a:pPr indent="0" lvl="0" marL="0" rtl="0" algn="l">
              <a:spcBef>
                <a:spcPts val="0"/>
              </a:spcBef>
              <a:spcAft>
                <a:spcPts val="0"/>
              </a:spcAft>
              <a:buNone/>
            </a:pPr>
            <a:r>
              <a:t/>
            </a:r>
            <a:endParaRPr sz="1500">
              <a:latin typeface="Merriweather"/>
              <a:ea typeface="Merriweather"/>
              <a:cs typeface="Merriweather"/>
              <a:sym typeface="Merriweather"/>
            </a:endParaRPr>
          </a:p>
          <a:p>
            <a:pPr indent="0" lvl="0" marL="0" rtl="0" algn="l">
              <a:spcBef>
                <a:spcPts val="0"/>
              </a:spcBef>
              <a:spcAft>
                <a:spcPts val="0"/>
              </a:spcAft>
              <a:buNone/>
            </a:pPr>
            <a:r>
              <a:t/>
            </a:r>
            <a:endParaRPr sz="1500">
              <a:latin typeface="Merriweather"/>
              <a:ea typeface="Merriweather"/>
              <a:cs typeface="Merriweather"/>
              <a:sym typeface="Merriweather"/>
            </a:endParaRPr>
          </a:p>
          <a:p>
            <a:pPr indent="0" lvl="0" marL="0" rtl="0" algn="l">
              <a:spcBef>
                <a:spcPts val="0"/>
              </a:spcBef>
              <a:spcAft>
                <a:spcPts val="0"/>
              </a:spcAft>
              <a:buNone/>
            </a:pPr>
            <a:r>
              <a:t/>
            </a:r>
            <a:endParaRPr sz="1500">
              <a:latin typeface="Merriweather"/>
              <a:ea typeface="Merriweather"/>
              <a:cs typeface="Merriweather"/>
              <a:sym typeface="Merriweather"/>
            </a:endParaRPr>
          </a:p>
          <a:p>
            <a:pPr indent="0" lvl="0" marL="0" rtl="0" algn="l">
              <a:spcBef>
                <a:spcPts val="0"/>
              </a:spcBef>
              <a:spcAft>
                <a:spcPts val="0"/>
              </a:spcAft>
              <a:buNone/>
            </a:pPr>
            <a:r>
              <a:t/>
            </a:r>
            <a:endParaRPr sz="1500">
              <a:latin typeface="Merriweather"/>
              <a:ea typeface="Merriweather"/>
              <a:cs typeface="Merriweather"/>
              <a:sym typeface="Merriweather"/>
            </a:endParaRPr>
          </a:p>
          <a:p>
            <a:pPr indent="0" lvl="0" marL="457200" rtl="0" algn="l">
              <a:spcBef>
                <a:spcPts val="0"/>
              </a:spcBef>
              <a:spcAft>
                <a:spcPts val="0"/>
              </a:spcAft>
              <a:buNone/>
            </a:pPr>
            <a:r>
              <a:t/>
            </a:r>
            <a:endParaRPr sz="1500">
              <a:latin typeface="Merriweather"/>
              <a:ea typeface="Merriweather"/>
              <a:cs typeface="Merriweather"/>
              <a:sym typeface="Merriweather"/>
            </a:endParaRPr>
          </a:p>
          <a:p>
            <a:pPr indent="0" lvl="0" marL="457200" rtl="0" algn="l">
              <a:spcBef>
                <a:spcPts val="0"/>
              </a:spcBef>
              <a:spcAft>
                <a:spcPts val="0"/>
              </a:spcAft>
              <a:buNone/>
            </a:pPr>
            <a:r>
              <a:t/>
            </a:r>
            <a:endParaRPr sz="1500">
              <a:latin typeface="Merriweather"/>
              <a:ea typeface="Merriweather"/>
              <a:cs typeface="Merriweather"/>
              <a:sym typeface="Merriweather"/>
            </a:endParaRPr>
          </a:p>
        </p:txBody>
      </p:sp>
      <p:sp>
        <p:nvSpPr>
          <p:cNvPr id="717" name="Google Shape;717;p31"/>
          <p:cNvSpPr txBox="1"/>
          <p:nvPr/>
        </p:nvSpPr>
        <p:spPr>
          <a:xfrm>
            <a:off x="8965450" y="3909850"/>
            <a:ext cx="4787400" cy="508200"/>
          </a:xfrm>
          <a:prstGeom prst="rect">
            <a:avLst/>
          </a:prstGeom>
          <a:solidFill>
            <a:srgbClr val="B6D7A8"/>
          </a:solidFill>
          <a:ln>
            <a:noFill/>
          </a:ln>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2000">
                <a:solidFill>
                  <a:srgbClr val="FFFFFF"/>
                </a:solidFill>
                <a:latin typeface="Merriweather"/>
                <a:ea typeface="Merriweather"/>
                <a:cs typeface="Merriweather"/>
                <a:sym typeface="Merriweather"/>
              </a:rPr>
              <a:t>Propulsive / </a:t>
            </a:r>
            <a:r>
              <a:rPr b="1" lang="en" sz="2000">
                <a:solidFill>
                  <a:srgbClr val="FFFFFF"/>
                </a:solidFill>
                <a:highlight>
                  <a:srgbClr val="38761D"/>
                </a:highlight>
                <a:latin typeface="Merriweather"/>
                <a:ea typeface="Merriweather"/>
                <a:cs typeface="Merriweather"/>
                <a:sym typeface="Merriweather"/>
              </a:rPr>
              <a:t>Peristalsis</a:t>
            </a:r>
            <a:r>
              <a:rPr b="1" lang="en" sz="2000">
                <a:solidFill>
                  <a:srgbClr val="FFFFFF"/>
                </a:solidFill>
                <a:latin typeface="Merriweather"/>
                <a:ea typeface="Merriweather"/>
                <a:cs typeface="Merriweather"/>
                <a:sym typeface="Merriweather"/>
              </a:rPr>
              <a:t> contractions </a:t>
            </a:r>
            <a:endParaRPr b="1" sz="2000">
              <a:solidFill>
                <a:srgbClr val="FFFFFF"/>
              </a:solidFill>
              <a:latin typeface="Merriweather"/>
              <a:ea typeface="Merriweather"/>
              <a:cs typeface="Merriweather"/>
              <a:sym typeface="Merriweather"/>
            </a:endParaRPr>
          </a:p>
        </p:txBody>
      </p:sp>
      <p:sp>
        <p:nvSpPr>
          <p:cNvPr id="718" name="Google Shape;718;p31"/>
          <p:cNvSpPr txBox="1"/>
          <p:nvPr/>
        </p:nvSpPr>
        <p:spPr>
          <a:xfrm>
            <a:off x="95925" y="12067875"/>
            <a:ext cx="4685400" cy="4864200"/>
          </a:xfrm>
          <a:prstGeom prst="rect">
            <a:avLst/>
          </a:prstGeom>
          <a:noFill/>
          <a:ln cap="flat" cmpd="sng" w="28575">
            <a:solidFill>
              <a:srgbClr val="D9EAD3"/>
            </a:solidFill>
            <a:prstDash val="dash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Merriweather"/>
              <a:ea typeface="Merriweather"/>
              <a:cs typeface="Merriweather"/>
              <a:sym typeface="Merriweather"/>
            </a:endParaRPr>
          </a:p>
          <a:p>
            <a:pPr indent="0" lvl="0" marL="0" rtl="0" algn="l">
              <a:spcBef>
                <a:spcPts val="0"/>
              </a:spcBef>
              <a:spcAft>
                <a:spcPts val="0"/>
              </a:spcAft>
              <a:buNone/>
            </a:pPr>
            <a:r>
              <a:rPr lang="en" sz="1600">
                <a:latin typeface="Merriweather"/>
                <a:ea typeface="Merriweather"/>
                <a:cs typeface="Merriweather"/>
                <a:sym typeface="Merriweather"/>
              </a:rPr>
              <a:t>They’re bursts of depolarization accompanied by peristaltic contraction that </a:t>
            </a:r>
            <a:r>
              <a:rPr lang="en" sz="1600">
                <a:highlight>
                  <a:srgbClr val="D9EAD3"/>
                </a:highlight>
                <a:latin typeface="Merriweather"/>
                <a:ea typeface="Merriweather"/>
                <a:cs typeface="Merriweather"/>
                <a:sym typeface="Merriweather"/>
              </a:rPr>
              <a:t>begins in empty stomach</a:t>
            </a:r>
            <a:r>
              <a:rPr lang="en" sz="1600">
                <a:latin typeface="Merriweather"/>
                <a:ea typeface="Merriweather"/>
                <a:cs typeface="Merriweather"/>
                <a:sym typeface="Merriweather"/>
              </a:rPr>
              <a:t> during </a:t>
            </a:r>
            <a:r>
              <a:rPr lang="en" sz="1600" u="sng">
                <a:latin typeface="Merriweather"/>
                <a:ea typeface="Merriweather"/>
                <a:cs typeface="Merriweather"/>
                <a:sym typeface="Merriweather"/>
              </a:rPr>
              <a:t>interdigestive period</a:t>
            </a:r>
            <a:r>
              <a:rPr lang="en" sz="1600">
                <a:latin typeface="Merriweather"/>
                <a:ea typeface="Merriweather"/>
                <a:cs typeface="Merriweather"/>
                <a:sym typeface="Merriweather"/>
              </a:rPr>
              <a:t> (after absorption occurs)</a:t>
            </a:r>
            <a:endParaRPr sz="1600">
              <a:latin typeface="Merriweather"/>
              <a:ea typeface="Merriweather"/>
              <a:cs typeface="Merriweather"/>
              <a:sym typeface="Merriweather"/>
            </a:endParaRPr>
          </a:p>
          <a:p>
            <a:pPr indent="0" lvl="0" marL="457200" rtl="0" algn="l">
              <a:spcBef>
                <a:spcPts val="0"/>
              </a:spcBef>
              <a:spcAft>
                <a:spcPts val="0"/>
              </a:spcAft>
              <a:buNone/>
            </a:pPr>
            <a:r>
              <a:t/>
            </a:r>
            <a:endParaRPr sz="1600">
              <a:latin typeface="Merriweather"/>
              <a:ea typeface="Merriweather"/>
              <a:cs typeface="Merriweather"/>
              <a:sym typeface="Merriweather"/>
            </a:endParaRPr>
          </a:p>
          <a:p>
            <a:pPr indent="-330200" lvl="0" marL="457200" rtl="0" algn="l">
              <a:spcBef>
                <a:spcPts val="0"/>
              </a:spcBef>
              <a:spcAft>
                <a:spcPts val="0"/>
              </a:spcAft>
              <a:buClr>
                <a:srgbClr val="D9EAD3"/>
              </a:buClr>
              <a:buSzPts val="1600"/>
              <a:buFont typeface="Merriweather"/>
              <a:buChar char="★"/>
            </a:pPr>
            <a:r>
              <a:rPr lang="en" sz="1600">
                <a:latin typeface="Merriweather"/>
                <a:ea typeface="Merriweather"/>
                <a:cs typeface="Merriweather"/>
                <a:sym typeface="Merriweather"/>
              </a:rPr>
              <a:t>Travels along whole length of small intestine to reach ileocaecal valve </a:t>
            </a:r>
            <a:r>
              <a:rPr lang="en" sz="1600">
                <a:highlight>
                  <a:srgbClr val="D9EAD3"/>
                </a:highlight>
                <a:latin typeface="Merriweather"/>
                <a:ea typeface="Merriweather"/>
                <a:cs typeface="Merriweather"/>
                <a:sym typeface="Merriweather"/>
              </a:rPr>
              <a:t>after 1.5-2 h</a:t>
            </a:r>
            <a:r>
              <a:rPr lang="en" sz="1600">
                <a:latin typeface="Merriweather"/>
                <a:ea typeface="Merriweather"/>
                <a:cs typeface="Merriweather"/>
                <a:sym typeface="Merriweather"/>
              </a:rPr>
              <a:t>. Where it disappears then a new wave starts.</a:t>
            </a:r>
            <a:endParaRPr sz="1600">
              <a:latin typeface="Merriweather"/>
              <a:ea typeface="Merriweather"/>
              <a:cs typeface="Merriweather"/>
              <a:sym typeface="Merriweather"/>
            </a:endParaRPr>
          </a:p>
          <a:p>
            <a:pPr indent="-323850" lvl="0" marL="457200" rtl="0" algn="l">
              <a:spcBef>
                <a:spcPts val="0"/>
              </a:spcBef>
              <a:spcAft>
                <a:spcPts val="0"/>
              </a:spcAft>
              <a:buClr>
                <a:srgbClr val="D9EAD3"/>
              </a:buClr>
              <a:buSzPts val="1500"/>
              <a:buFont typeface="Merriweather"/>
              <a:buChar char="★"/>
            </a:pPr>
            <a:r>
              <a:rPr lang="en" sz="1500">
                <a:latin typeface="Merriweather"/>
                <a:ea typeface="Merriweather"/>
                <a:cs typeface="Merriweather"/>
                <a:sym typeface="Merriweather"/>
              </a:rPr>
              <a:t>Its activity  </a:t>
            </a:r>
            <a:r>
              <a:rPr b="1" lang="en" sz="1500">
                <a:highlight>
                  <a:srgbClr val="D9EAD3"/>
                </a:highlight>
                <a:latin typeface="Merriweather"/>
                <a:ea typeface="Merriweather"/>
                <a:cs typeface="Merriweather"/>
                <a:sym typeface="Merriweather"/>
              </a:rPr>
              <a:t>terminates</a:t>
            </a:r>
            <a:r>
              <a:rPr lang="en" sz="1500">
                <a:latin typeface="Merriweather"/>
                <a:ea typeface="Merriweather"/>
                <a:cs typeface="Merriweather"/>
                <a:sym typeface="Merriweather"/>
              </a:rPr>
              <a:t> as soon as food is ingested.</a:t>
            </a:r>
            <a:endParaRPr sz="1500">
              <a:latin typeface="Merriweather"/>
              <a:ea typeface="Merriweather"/>
              <a:cs typeface="Merriweather"/>
              <a:sym typeface="Merriweather"/>
            </a:endParaRPr>
          </a:p>
          <a:p>
            <a:pPr indent="-323850" lvl="0" marL="457200" rtl="0" algn="l">
              <a:spcBef>
                <a:spcPts val="0"/>
              </a:spcBef>
              <a:spcAft>
                <a:spcPts val="0"/>
              </a:spcAft>
              <a:buClr>
                <a:srgbClr val="D9EAD3"/>
              </a:buClr>
              <a:buSzPts val="1500"/>
              <a:buFont typeface="Anaheim"/>
              <a:buChar char="★"/>
            </a:pPr>
            <a:r>
              <a:rPr lang="en" sz="1500">
                <a:latin typeface="Merriweather"/>
                <a:ea typeface="Merriweather"/>
                <a:cs typeface="Merriweather"/>
                <a:sym typeface="Merriweather"/>
              </a:rPr>
              <a:t>Its  function is to propel/sweep any remnants in stomach &amp; small intestine into colon during the interdigestive period( in between meals).</a:t>
            </a:r>
            <a:endParaRPr sz="1500">
              <a:latin typeface="Merriweather"/>
              <a:ea typeface="Merriweather"/>
              <a:cs typeface="Merriweather"/>
              <a:sym typeface="Merriweather"/>
            </a:endParaRPr>
          </a:p>
          <a:p>
            <a:pPr indent="-323850" lvl="0" marL="457200" rtl="0" algn="l">
              <a:lnSpc>
                <a:spcPct val="115000"/>
              </a:lnSpc>
              <a:spcBef>
                <a:spcPts val="0"/>
              </a:spcBef>
              <a:spcAft>
                <a:spcPts val="0"/>
              </a:spcAft>
              <a:buClr>
                <a:srgbClr val="D9EAD3"/>
              </a:buClr>
              <a:buSzPts val="1500"/>
              <a:buFont typeface="Merriweather"/>
              <a:buChar char="★"/>
            </a:pPr>
            <a:r>
              <a:rPr lang="en" sz="1500">
                <a:latin typeface="Merriweather"/>
                <a:ea typeface="Merriweather"/>
                <a:cs typeface="Merriweather"/>
                <a:sym typeface="Merriweather"/>
              </a:rPr>
              <a:t>Regulated by autonomic nerves and by release of hormone </a:t>
            </a:r>
            <a:r>
              <a:rPr b="1" lang="en" sz="1600">
                <a:highlight>
                  <a:srgbClr val="D9EAD3"/>
                </a:highlight>
                <a:latin typeface="Merriweather"/>
                <a:ea typeface="Merriweather"/>
                <a:cs typeface="Merriweather"/>
                <a:sym typeface="Merriweather"/>
              </a:rPr>
              <a:t>motilin</a:t>
            </a:r>
            <a:r>
              <a:rPr b="1" lang="en" sz="1600">
                <a:latin typeface="Merriweather"/>
                <a:ea typeface="Merriweather"/>
                <a:cs typeface="Merriweather"/>
                <a:sym typeface="Merriweather"/>
              </a:rPr>
              <a:t>.</a:t>
            </a:r>
            <a:endParaRPr b="1" sz="1600">
              <a:latin typeface="Merriweather"/>
              <a:ea typeface="Merriweather"/>
              <a:cs typeface="Merriweather"/>
              <a:sym typeface="Merriweather"/>
            </a:endParaRPr>
          </a:p>
          <a:p>
            <a:pPr indent="0" lvl="0" marL="0" rtl="0" algn="ctr">
              <a:spcBef>
                <a:spcPts val="1200"/>
              </a:spcBef>
              <a:spcAft>
                <a:spcPts val="0"/>
              </a:spcAft>
              <a:buNone/>
            </a:pPr>
            <a:r>
              <a:t/>
            </a:r>
            <a:endParaRPr>
              <a:latin typeface="Merriweather"/>
              <a:ea typeface="Merriweather"/>
              <a:cs typeface="Merriweather"/>
              <a:sym typeface="Merriweather"/>
            </a:endParaRPr>
          </a:p>
        </p:txBody>
      </p:sp>
      <p:sp>
        <p:nvSpPr>
          <p:cNvPr id="719" name="Google Shape;719;p31"/>
          <p:cNvSpPr txBox="1"/>
          <p:nvPr/>
        </p:nvSpPr>
        <p:spPr>
          <a:xfrm>
            <a:off x="331325" y="11564877"/>
            <a:ext cx="4304700" cy="577800"/>
          </a:xfrm>
          <a:prstGeom prst="rect">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 sz="2000">
                <a:solidFill>
                  <a:srgbClr val="FFFFFF"/>
                </a:solidFill>
                <a:latin typeface="Merriweather"/>
                <a:ea typeface="Merriweather"/>
                <a:cs typeface="Merriweather"/>
                <a:sym typeface="Merriweather"/>
              </a:rPr>
              <a:t>Migrating motor complex </a:t>
            </a:r>
            <a:r>
              <a:rPr b="1" lang="en">
                <a:solidFill>
                  <a:srgbClr val="FFFFFF"/>
                </a:solidFill>
                <a:latin typeface="Merriweather"/>
                <a:ea typeface="Merriweather"/>
                <a:cs typeface="Merriweather"/>
                <a:sym typeface="Merriweather"/>
              </a:rPr>
              <a:t>(MMC)</a:t>
            </a:r>
            <a:endParaRPr b="1">
              <a:solidFill>
                <a:srgbClr val="FFFFFF"/>
              </a:solidFill>
              <a:latin typeface="Merriweather"/>
              <a:ea typeface="Merriweather"/>
              <a:cs typeface="Merriweather"/>
              <a:sym typeface="Merriweather"/>
            </a:endParaRPr>
          </a:p>
        </p:txBody>
      </p:sp>
      <p:sp>
        <p:nvSpPr>
          <p:cNvPr id="720" name="Google Shape;720;p31"/>
          <p:cNvSpPr txBox="1"/>
          <p:nvPr/>
        </p:nvSpPr>
        <p:spPr>
          <a:xfrm>
            <a:off x="4930525" y="12066075"/>
            <a:ext cx="4387800" cy="4794600"/>
          </a:xfrm>
          <a:prstGeom prst="rect">
            <a:avLst/>
          </a:prstGeom>
          <a:noFill/>
          <a:ln cap="flat" cmpd="sng" w="28575">
            <a:solidFill>
              <a:srgbClr val="D9EAD3"/>
            </a:solidFill>
            <a:prstDash val="dash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600">
              <a:latin typeface="Merriweather"/>
              <a:ea typeface="Merriweather"/>
              <a:cs typeface="Merriweather"/>
              <a:sym typeface="Merriweather"/>
            </a:endParaRPr>
          </a:p>
          <a:p>
            <a:pPr indent="0" lvl="0" marL="0" rtl="0" algn="l">
              <a:spcBef>
                <a:spcPts val="0"/>
              </a:spcBef>
              <a:spcAft>
                <a:spcPts val="0"/>
              </a:spcAft>
              <a:buNone/>
            </a:pPr>
            <a:r>
              <a:rPr lang="en" sz="1600">
                <a:latin typeface="Merriweather"/>
                <a:ea typeface="Merriweather"/>
                <a:cs typeface="Merriweather"/>
                <a:sym typeface="Merriweather"/>
              </a:rPr>
              <a:t>A wave of contraction in the alimentary canal that passes in an </a:t>
            </a:r>
            <a:r>
              <a:rPr b="1" lang="en" sz="1600">
                <a:highlight>
                  <a:srgbClr val="D9EAD3"/>
                </a:highlight>
                <a:latin typeface="Merriweather"/>
                <a:ea typeface="Merriweather"/>
                <a:cs typeface="Merriweather"/>
                <a:sym typeface="Merriweather"/>
              </a:rPr>
              <a:t>oral direction</a:t>
            </a:r>
            <a:r>
              <a:rPr lang="en" sz="1600">
                <a:latin typeface="Merriweather"/>
                <a:ea typeface="Merriweather"/>
                <a:cs typeface="Merriweather"/>
                <a:sym typeface="Merriweather"/>
              </a:rPr>
              <a:t>(i.e. upward or backwards) and propel the chyme in the opposite direction.</a:t>
            </a:r>
            <a:endParaRPr sz="1600">
              <a:latin typeface="Merriweather"/>
              <a:ea typeface="Merriweather"/>
              <a:cs typeface="Merriweather"/>
              <a:sym typeface="Merriweather"/>
            </a:endParaRPr>
          </a:p>
          <a:p>
            <a:pPr indent="0" lvl="0" marL="0" rtl="0" algn="ctr">
              <a:spcBef>
                <a:spcPts val="0"/>
              </a:spcBef>
              <a:spcAft>
                <a:spcPts val="0"/>
              </a:spcAft>
              <a:buNone/>
            </a:pPr>
            <a:r>
              <a:t/>
            </a:r>
            <a:endParaRPr sz="1600">
              <a:latin typeface="Merriweather"/>
              <a:ea typeface="Merriweather"/>
              <a:cs typeface="Merriweather"/>
              <a:sym typeface="Merriweather"/>
            </a:endParaRPr>
          </a:p>
          <a:p>
            <a:pPr indent="0" lvl="0" marL="0" rtl="0" algn="l">
              <a:spcBef>
                <a:spcPts val="0"/>
              </a:spcBef>
              <a:spcAft>
                <a:spcPts val="0"/>
              </a:spcAft>
              <a:buClr>
                <a:srgbClr val="000000"/>
              </a:buClr>
              <a:buSzPts val="1100"/>
              <a:buFont typeface="Arial"/>
              <a:buNone/>
            </a:pPr>
            <a:r>
              <a:rPr lang="en" sz="1600">
                <a:latin typeface="Merriweather"/>
                <a:ea typeface="Merriweather"/>
                <a:cs typeface="Merriweather"/>
                <a:sym typeface="Merriweather"/>
              </a:rPr>
              <a:t> Occurs between:-</a:t>
            </a:r>
            <a:endParaRPr sz="1600">
              <a:latin typeface="Merriweather"/>
              <a:ea typeface="Merriweather"/>
              <a:cs typeface="Merriweather"/>
              <a:sym typeface="Merriweather"/>
            </a:endParaRPr>
          </a:p>
          <a:p>
            <a:pPr indent="-330200" lvl="0" marL="457200" rtl="0" algn="l">
              <a:spcBef>
                <a:spcPts val="0"/>
              </a:spcBef>
              <a:spcAft>
                <a:spcPts val="0"/>
              </a:spcAft>
              <a:buClr>
                <a:srgbClr val="D9EAD3"/>
              </a:buClr>
              <a:buSzPts val="1600"/>
              <a:buFont typeface="Merriweather"/>
              <a:buChar char="★"/>
            </a:pPr>
            <a:r>
              <a:rPr lang="en" sz="1600">
                <a:latin typeface="Merriweather"/>
                <a:ea typeface="Merriweather"/>
                <a:cs typeface="Merriweather"/>
                <a:sym typeface="Merriweather"/>
              </a:rPr>
              <a:t> Stomach and duodenum to allow more time for neutralization of chyme.</a:t>
            </a:r>
            <a:endParaRPr sz="1600">
              <a:latin typeface="Merriweather"/>
              <a:ea typeface="Merriweather"/>
              <a:cs typeface="Merriweather"/>
              <a:sym typeface="Merriweather"/>
            </a:endParaRPr>
          </a:p>
          <a:p>
            <a:pPr indent="0" lvl="0" marL="457200" rtl="0" algn="l">
              <a:spcBef>
                <a:spcPts val="0"/>
              </a:spcBef>
              <a:spcAft>
                <a:spcPts val="0"/>
              </a:spcAft>
              <a:buNone/>
            </a:pPr>
            <a:r>
              <a:t/>
            </a:r>
            <a:endParaRPr sz="1600">
              <a:latin typeface="Merriweather"/>
              <a:ea typeface="Merriweather"/>
              <a:cs typeface="Merriweather"/>
              <a:sym typeface="Merriweather"/>
            </a:endParaRPr>
          </a:p>
          <a:p>
            <a:pPr indent="-330200" lvl="0" marL="457200" rtl="0" algn="l">
              <a:spcBef>
                <a:spcPts val="0"/>
              </a:spcBef>
              <a:spcAft>
                <a:spcPts val="0"/>
              </a:spcAft>
              <a:buClr>
                <a:srgbClr val="D9EAD3"/>
              </a:buClr>
              <a:buSzPts val="1600"/>
              <a:buFont typeface="Merriweather"/>
              <a:buChar char="★"/>
            </a:pPr>
            <a:r>
              <a:rPr lang="en" sz="1600">
                <a:latin typeface="Merriweather"/>
                <a:ea typeface="Merriweather"/>
                <a:cs typeface="Merriweather"/>
                <a:sym typeface="Merriweather"/>
              </a:rPr>
              <a:t> Ileum and caecum to allow more time for absorption.</a:t>
            </a:r>
            <a:endParaRPr sz="1600">
              <a:latin typeface="Merriweather"/>
              <a:ea typeface="Merriweather"/>
              <a:cs typeface="Merriweather"/>
              <a:sym typeface="Merriweather"/>
            </a:endParaRPr>
          </a:p>
          <a:p>
            <a:pPr indent="0" lvl="0" marL="457200" rtl="0" algn="l">
              <a:spcBef>
                <a:spcPts val="0"/>
              </a:spcBef>
              <a:spcAft>
                <a:spcPts val="0"/>
              </a:spcAft>
              <a:buNone/>
            </a:pPr>
            <a:r>
              <a:t/>
            </a:r>
            <a:endParaRPr sz="1600">
              <a:latin typeface="Merriweather"/>
              <a:ea typeface="Merriweather"/>
              <a:cs typeface="Merriweather"/>
              <a:sym typeface="Merriweather"/>
            </a:endParaRPr>
          </a:p>
          <a:p>
            <a:pPr indent="-330200" lvl="0" marL="457200" rtl="0" algn="l">
              <a:spcBef>
                <a:spcPts val="0"/>
              </a:spcBef>
              <a:spcAft>
                <a:spcPts val="0"/>
              </a:spcAft>
              <a:buClr>
                <a:srgbClr val="B45F06"/>
              </a:buClr>
              <a:buSzPts val="1600"/>
              <a:buFont typeface="Merriweather"/>
              <a:buChar char="★"/>
            </a:pPr>
            <a:r>
              <a:rPr lang="en" sz="1600">
                <a:solidFill>
                  <a:srgbClr val="B45F06"/>
                </a:solidFill>
                <a:latin typeface="Merriweather"/>
                <a:ea typeface="Merriweather"/>
                <a:cs typeface="Merriweather"/>
                <a:sym typeface="Merriweather"/>
              </a:rPr>
              <a:t>Mostly physiological </a:t>
            </a:r>
            <a:endParaRPr sz="1600">
              <a:solidFill>
                <a:srgbClr val="B45F06"/>
              </a:solidFill>
              <a:latin typeface="Merriweather"/>
              <a:ea typeface="Merriweather"/>
              <a:cs typeface="Merriweather"/>
              <a:sym typeface="Merriweather"/>
            </a:endParaRPr>
          </a:p>
          <a:p>
            <a:pPr indent="0" lvl="0" marL="0" rtl="0" algn="l">
              <a:spcBef>
                <a:spcPts val="0"/>
              </a:spcBef>
              <a:spcAft>
                <a:spcPts val="0"/>
              </a:spcAft>
              <a:buNone/>
            </a:pPr>
            <a:r>
              <a:t/>
            </a:r>
            <a:endParaRPr sz="1600">
              <a:latin typeface="Merriweather"/>
              <a:ea typeface="Merriweather"/>
              <a:cs typeface="Merriweather"/>
              <a:sym typeface="Merriweather"/>
            </a:endParaRPr>
          </a:p>
        </p:txBody>
      </p:sp>
      <p:sp>
        <p:nvSpPr>
          <p:cNvPr id="721" name="Google Shape;721;p31"/>
          <p:cNvSpPr txBox="1"/>
          <p:nvPr/>
        </p:nvSpPr>
        <p:spPr>
          <a:xfrm>
            <a:off x="5001750" y="11587363"/>
            <a:ext cx="4161300" cy="577800"/>
          </a:xfrm>
          <a:prstGeom prst="rect">
            <a:avLst/>
          </a:prstGeom>
          <a:solidFill>
            <a:srgbClr val="B6D7A8"/>
          </a:solidFill>
          <a:ln>
            <a:noFill/>
          </a:ln>
        </p:spPr>
        <p:txBody>
          <a:bodyPr anchorCtr="0" anchor="b"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 sz="2200">
                <a:solidFill>
                  <a:srgbClr val="FFFFFF"/>
                </a:solidFill>
                <a:latin typeface="Merriweather"/>
                <a:ea typeface="Merriweather"/>
                <a:cs typeface="Merriweather"/>
                <a:sym typeface="Merriweather"/>
              </a:rPr>
              <a:t>Antiperistalsis</a:t>
            </a:r>
            <a:endParaRPr b="1" sz="2200">
              <a:solidFill>
                <a:srgbClr val="FFFFFF"/>
              </a:solidFill>
              <a:latin typeface="Merriweather"/>
              <a:ea typeface="Merriweather"/>
              <a:cs typeface="Merriweather"/>
              <a:sym typeface="Merriweather"/>
            </a:endParaRPr>
          </a:p>
        </p:txBody>
      </p:sp>
      <p:sp>
        <p:nvSpPr>
          <p:cNvPr id="722" name="Google Shape;722;p31"/>
          <p:cNvSpPr txBox="1"/>
          <p:nvPr/>
        </p:nvSpPr>
        <p:spPr>
          <a:xfrm>
            <a:off x="248300" y="3875050"/>
            <a:ext cx="4634400" cy="577800"/>
          </a:xfrm>
          <a:prstGeom prst="rect">
            <a:avLst/>
          </a:prstGeom>
          <a:solidFill>
            <a:srgbClr val="B6D7A8"/>
          </a:solidFill>
          <a:ln>
            <a:noFill/>
          </a:ln>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2000">
                <a:solidFill>
                  <a:srgbClr val="FFFFFF"/>
                </a:solidFill>
                <a:latin typeface="Merriweather"/>
                <a:ea typeface="Merriweather"/>
                <a:cs typeface="Merriweather"/>
                <a:sym typeface="Merriweather"/>
              </a:rPr>
              <a:t>Segmenting / </a:t>
            </a:r>
            <a:r>
              <a:rPr b="1" lang="en" sz="2000">
                <a:solidFill>
                  <a:srgbClr val="FFFFFF"/>
                </a:solidFill>
                <a:highlight>
                  <a:srgbClr val="38761D"/>
                </a:highlight>
                <a:latin typeface="Merriweather"/>
                <a:ea typeface="Merriweather"/>
                <a:cs typeface="Merriweather"/>
                <a:sym typeface="Merriweather"/>
              </a:rPr>
              <a:t>Mixing</a:t>
            </a:r>
            <a:r>
              <a:rPr b="1" lang="en" sz="2000">
                <a:solidFill>
                  <a:srgbClr val="FFFFFF"/>
                </a:solidFill>
                <a:latin typeface="Merriweather"/>
                <a:ea typeface="Merriweather"/>
                <a:cs typeface="Merriweather"/>
                <a:sym typeface="Merriweather"/>
              </a:rPr>
              <a:t>  contractions</a:t>
            </a:r>
            <a:endParaRPr b="1" sz="2000">
              <a:solidFill>
                <a:srgbClr val="FFFFFF"/>
              </a:solidFill>
              <a:latin typeface="Merriweather"/>
              <a:ea typeface="Merriweather"/>
              <a:cs typeface="Merriweather"/>
              <a:sym typeface="Merriweather"/>
            </a:endParaRPr>
          </a:p>
        </p:txBody>
      </p:sp>
      <p:sp>
        <p:nvSpPr>
          <p:cNvPr id="723" name="Google Shape;723;p31"/>
          <p:cNvSpPr txBox="1"/>
          <p:nvPr/>
        </p:nvSpPr>
        <p:spPr>
          <a:xfrm>
            <a:off x="9467475" y="12067875"/>
            <a:ext cx="4387800" cy="4794600"/>
          </a:xfrm>
          <a:prstGeom prst="rect">
            <a:avLst/>
          </a:prstGeom>
          <a:noFill/>
          <a:ln cap="flat" cmpd="sng" w="28575">
            <a:solidFill>
              <a:srgbClr val="D9EAD3"/>
            </a:solidFill>
            <a:prstDash val="dash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sz="1600">
              <a:latin typeface="Merriweather"/>
              <a:ea typeface="Merriweather"/>
              <a:cs typeface="Merriweather"/>
              <a:sym typeface="Merriweather"/>
            </a:endParaRPr>
          </a:p>
          <a:p>
            <a:pPr indent="0" lvl="0" marL="0" rtl="0" algn="l">
              <a:spcBef>
                <a:spcPts val="0"/>
              </a:spcBef>
              <a:spcAft>
                <a:spcPts val="0"/>
              </a:spcAft>
              <a:buNone/>
            </a:pPr>
            <a:r>
              <a:rPr lang="en" sz="1600">
                <a:latin typeface="Merriweather"/>
                <a:ea typeface="Merriweather"/>
                <a:cs typeface="Merriweather"/>
                <a:sym typeface="Merriweather"/>
              </a:rPr>
              <a:t>Powerful rapid peristalsis </a:t>
            </a:r>
            <a:r>
              <a:rPr lang="en" sz="1600">
                <a:highlight>
                  <a:srgbClr val="D9EAD3"/>
                </a:highlight>
                <a:latin typeface="Merriweather"/>
                <a:ea typeface="Merriweather"/>
                <a:cs typeface="Merriweather"/>
                <a:sym typeface="Merriweather"/>
              </a:rPr>
              <a:t>due to intense irritation </a:t>
            </a:r>
            <a:r>
              <a:rPr lang="en" sz="1600">
                <a:latin typeface="Merriweather"/>
                <a:ea typeface="Merriweather"/>
                <a:cs typeface="Merriweather"/>
                <a:sym typeface="Merriweather"/>
              </a:rPr>
              <a:t>of intestinal mucosa (eg: infectious diarrhea).</a:t>
            </a:r>
            <a:endParaRPr sz="1600">
              <a:latin typeface="Merriweather"/>
              <a:ea typeface="Merriweather"/>
              <a:cs typeface="Merriweather"/>
              <a:sym typeface="Merriweather"/>
            </a:endParaRPr>
          </a:p>
          <a:p>
            <a:pPr indent="0" lvl="0" marL="0" rtl="0" algn="ctr">
              <a:spcBef>
                <a:spcPts val="0"/>
              </a:spcBef>
              <a:spcAft>
                <a:spcPts val="0"/>
              </a:spcAft>
              <a:buNone/>
            </a:pPr>
            <a:r>
              <a:t/>
            </a:r>
            <a:endParaRPr sz="1600">
              <a:latin typeface="Merriweather"/>
              <a:ea typeface="Merriweather"/>
              <a:cs typeface="Merriweather"/>
              <a:sym typeface="Merriweather"/>
            </a:endParaRPr>
          </a:p>
          <a:p>
            <a:pPr indent="-330200" lvl="0" marL="457200" rtl="0" algn="l">
              <a:spcBef>
                <a:spcPts val="0"/>
              </a:spcBef>
              <a:spcAft>
                <a:spcPts val="0"/>
              </a:spcAft>
              <a:buClr>
                <a:srgbClr val="D9EAD3"/>
              </a:buClr>
              <a:buSzPts val="1600"/>
              <a:buFont typeface="Anaheim"/>
              <a:buChar char="★"/>
            </a:pPr>
            <a:r>
              <a:rPr b="1" lang="en" sz="1600">
                <a:latin typeface="Merriweather"/>
                <a:ea typeface="Merriweather"/>
                <a:cs typeface="Merriweather"/>
                <a:sym typeface="Merriweather"/>
              </a:rPr>
              <a:t>Initiated</a:t>
            </a:r>
            <a:r>
              <a:rPr lang="en" sz="1600">
                <a:latin typeface="Merriweather"/>
                <a:ea typeface="Merriweather"/>
                <a:cs typeface="Merriweather"/>
                <a:sym typeface="Merriweather"/>
              </a:rPr>
              <a:t> mainly by extrinsic nervous reflexes to brain stem and back to gut. </a:t>
            </a:r>
            <a:endParaRPr sz="1600">
              <a:latin typeface="Merriweather"/>
              <a:ea typeface="Merriweather"/>
              <a:cs typeface="Merriweather"/>
              <a:sym typeface="Merriweather"/>
            </a:endParaRPr>
          </a:p>
          <a:p>
            <a:pPr indent="0" lvl="0" marL="457200" rtl="0" algn="l">
              <a:spcBef>
                <a:spcPts val="0"/>
              </a:spcBef>
              <a:spcAft>
                <a:spcPts val="0"/>
              </a:spcAft>
              <a:buNone/>
            </a:pPr>
            <a:r>
              <a:t/>
            </a:r>
            <a:endParaRPr sz="1600">
              <a:latin typeface="Merriweather"/>
              <a:ea typeface="Merriweather"/>
              <a:cs typeface="Merriweather"/>
              <a:sym typeface="Merriweather"/>
            </a:endParaRPr>
          </a:p>
          <a:p>
            <a:pPr indent="-330200" lvl="0" marL="457200" rtl="0" algn="l">
              <a:spcBef>
                <a:spcPts val="0"/>
              </a:spcBef>
              <a:spcAft>
                <a:spcPts val="0"/>
              </a:spcAft>
              <a:buClr>
                <a:srgbClr val="D9EAD3"/>
              </a:buClr>
              <a:buSzPts val="1600"/>
              <a:buFont typeface="Anaheim"/>
              <a:buChar char="★"/>
            </a:pPr>
            <a:r>
              <a:rPr lang="en" sz="1600">
                <a:latin typeface="Merriweather"/>
                <a:ea typeface="Merriweather"/>
                <a:cs typeface="Merriweather"/>
                <a:sym typeface="Merriweather"/>
              </a:rPr>
              <a:t>Sweeps the contents of intestine into the colon and thereby </a:t>
            </a:r>
            <a:r>
              <a:rPr b="1" lang="en" sz="1600">
                <a:latin typeface="Merriweather"/>
                <a:ea typeface="Merriweather"/>
                <a:cs typeface="Merriweather"/>
                <a:sym typeface="Merriweather"/>
              </a:rPr>
              <a:t>relieving the small intestine</a:t>
            </a:r>
            <a:r>
              <a:rPr lang="en" sz="1600">
                <a:latin typeface="Merriweather"/>
                <a:ea typeface="Merriweather"/>
                <a:cs typeface="Merriweather"/>
                <a:sym typeface="Merriweather"/>
              </a:rPr>
              <a:t> of irritative chyme or excessive distension.</a:t>
            </a:r>
            <a:endParaRPr sz="1600">
              <a:latin typeface="Merriweather"/>
              <a:ea typeface="Merriweather"/>
              <a:cs typeface="Merriweather"/>
              <a:sym typeface="Merriweather"/>
            </a:endParaRPr>
          </a:p>
          <a:p>
            <a:pPr indent="0" lvl="0" marL="457200" rtl="0" algn="l">
              <a:spcBef>
                <a:spcPts val="0"/>
              </a:spcBef>
              <a:spcAft>
                <a:spcPts val="0"/>
              </a:spcAft>
              <a:buNone/>
            </a:pPr>
            <a:r>
              <a:t/>
            </a:r>
            <a:endParaRPr sz="1600">
              <a:latin typeface="Merriweather"/>
              <a:ea typeface="Merriweather"/>
              <a:cs typeface="Merriweather"/>
              <a:sym typeface="Merriweather"/>
            </a:endParaRPr>
          </a:p>
          <a:p>
            <a:pPr indent="-330200" lvl="0" marL="457200" rtl="0" algn="l">
              <a:spcBef>
                <a:spcPts val="0"/>
              </a:spcBef>
              <a:spcAft>
                <a:spcPts val="0"/>
              </a:spcAft>
              <a:buClr>
                <a:srgbClr val="F9CB9C"/>
              </a:buClr>
              <a:buSzPts val="1600"/>
              <a:buFont typeface="Merriweather"/>
              <a:buChar char="★"/>
            </a:pPr>
            <a:r>
              <a:rPr lang="en" sz="1600">
                <a:solidFill>
                  <a:srgbClr val="B45F06"/>
                </a:solidFill>
                <a:latin typeface="Merriweather"/>
                <a:ea typeface="Merriweather"/>
                <a:cs typeface="Merriweather"/>
                <a:sym typeface="Merriweather"/>
              </a:rPr>
              <a:t>Pathological</a:t>
            </a:r>
            <a:r>
              <a:rPr lang="en" sz="1600">
                <a:solidFill>
                  <a:srgbClr val="E69138"/>
                </a:solidFill>
                <a:latin typeface="Merriweather"/>
                <a:ea typeface="Merriweather"/>
                <a:cs typeface="Merriweather"/>
                <a:sym typeface="Merriweather"/>
              </a:rPr>
              <a:t> </a:t>
            </a:r>
            <a:endParaRPr sz="1600">
              <a:solidFill>
                <a:srgbClr val="E69138"/>
              </a:solidFill>
              <a:latin typeface="Merriweather"/>
              <a:ea typeface="Merriweather"/>
              <a:cs typeface="Merriweather"/>
              <a:sym typeface="Merriweather"/>
            </a:endParaRPr>
          </a:p>
        </p:txBody>
      </p:sp>
      <p:sp>
        <p:nvSpPr>
          <p:cNvPr id="724" name="Google Shape;724;p31"/>
          <p:cNvSpPr txBox="1"/>
          <p:nvPr/>
        </p:nvSpPr>
        <p:spPr>
          <a:xfrm>
            <a:off x="9528775" y="11599677"/>
            <a:ext cx="4161300" cy="577800"/>
          </a:xfrm>
          <a:prstGeom prst="rect">
            <a:avLst/>
          </a:prstGeom>
          <a:solidFill>
            <a:srgbClr val="B6D7A8"/>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2200">
                <a:solidFill>
                  <a:srgbClr val="FFFFFF"/>
                </a:solidFill>
                <a:latin typeface="Merriweather"/>
                <a:ea typeface="Merriweather"/>
                <a:cs typeface="Merriweather"/>
                <a:sym typeface="Merriweather"/>
              </a:rPr>
              <a:t>Peristaltic rush</a:t>
            </a:r>
            <a:endParaRPr b="1" sz="2200">
              <a:solidFill>
                <a:srgbClr val="FFFFFF"/>
              </a:solidFill>
              <a:latin typeface="Merriweather"/>
              <a:ea typeface="Merriweather"/>
              <a:cs typeface="Merriweather"/>
              <a:sym typeface="Merriweather"/>
            </a:endParaRPr>
          </a:p>
        </p:txBody>
      </p:sp>
      <p:pic>
        <p:nvPicPr>
          <p:cNvPr id="725" name="Google Shape;725;p31"/>
          <p:cNvPicPr preferRelativeResize="0"/>
          <p:nvPr/>
        </p:nvPicPr>
        <p:blipFill>
          <a:blip r:embed="rId3">
            <a:alphaModFix/>
          </a:blip>
          <a:stretch>
            <a:fillRect/>
          </a:stretch>
        </p:blipFill>
        <p:spPr>
          <a:xfrm>
            <a:off x="10336725" y="9317137"/>
            <a:ext cx="1887300" cy="859988"/>
          </a:xfrm>
          <a:prstGeom prst="rect">
            <a:avLst/>
          </a:prstGeom>
          <a:noFill/>
          <a:ln>
            <a:noFill/>
          </a:ln>
        </p:spPr>
      </p:pic>
      <p:pic>
        <p:nvPicPr>
          <p:cNvPr id="726" name="Google Shape;726;p31"/>
          <p:cNvPicPr preferRelativeResize="0"/>
          <p:nvPr/>
        </p:nvPicPr>
        <p:blipFill>
          <a:blip r:embed="rId4">
            <a:alphaModFix/>
          </a:blip>
          <a:stretch>
            <a:fillRect/>
          </a:stretch>
        </p:blipFill>
        <p:spPr>
          <a:xfrm>
            <a:off x="1634392" y="7764659"/>
            <a:ext cx="1800299" cy="1552457"/>
          </a:xfrm>
          <a:prstGeom prst="rect">
            <a:avLst/>
          </a:prstGeom>
          <a:noFill/>
          <a:ln>
            <a:noFill/>
          </a:ln>
        </p:spPr>
      </p:pic>
      <p:pic>
        <p:nvPicPr>
          <p:cNvPr id="727" name="Google Shape;727;p31"/>
          <p:cNvPicPr preferRelativeResize="0"/>
          <p:nvPr/>
        </p:nvPicPr>
        <p:blipFill>
          <a:blip r:embed="rId5">
            <a:alphaModFix/>
          </a:blip>
          <a:stretch>
            <a:fillRect/>
          </a:stretch>
        </p:blipFill>
        <p:spPr>
          <a:xfrm>
            <a:off x="5215384" y="5673976"/>
            <a:ext cx="3409514" cy="3174445"/>
          </a:xfrm>
          <a:prstGeom prst="rect">
            <a:avLst/>
          </a:prstGeom>
          <a:noFill/>
          <a:ln cap="flat" cmpd="sng" w="19050">
            <a:solidFill>
              <a:srgbClr val="595959"/>
            </a:solidFill>
            <a:prstDash val="solid"/>
            <a:round/>
            <a:headEnd len="sm" w="sm" type="none"/>
            <a:tailEnd len="sm" w="sm" type="none"/>
          </a:ln>
        </p:spPr>
      </p:pic>
      <p:sp>
        <p:nvSpPr>
          <p:cNvPr id="728" name="Google Shape;728;p31"/>
          <p:cNvSpPr txBox="1"/>
          <p:nvPr/>
        </p:nvSpPr>
        <p:spPr>
          <a:xfrm>
            <a:off x="4971950" y="4734800"/>
            <a:ext cx="3986400" cy="78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000000"/>
                </a:solidFill>
                <a:highlight>
                  <a:srgbClr val="D9EAD3"/>
                </a:highlight>
                <a:latin typeface="Oswald"/>
                <a:ea typeface="Oswald"/>
                <a:cs typeface="Oswald"/>
                <a:sym typeface="Oswald"/>
              </a:rPr>
              <a:t>Mixing</a:t>
            </a:r>
            <a:r>
              <a:rPr lang="en" sz="3600">
                <a:solidFill>
                  <a:srgbClr val="000000"/>
                </a:solidFill>
                <a:latin typeface="Oswald"/>
                <a:ea typeface="Oswald"/>
                <a:cs typeface="Oswald"/>
                <a:sym typeface="Oswald"/>
              </a:rPr>
              <a:t> V.S </a:t>
            </a:r>
            <a:r>
              <a:rPr lang="en" sz="3600">
                <a:solidFill>
                  <a:srgbClr val="000000"/>
                </a:solidFill>
                <a:highlight>
                  <a:srgbClr val="D9EAD3"/>
                </a:highlight>
                <a:latin typeface="Oswald"/>
                <a:ea typeface="Oswald"/>
                <a:cs typeface="Oswald"/>
                <a:sym typeface="Oswald"/>
              </a:rPr>
              <a:t>Peristalsis</a:t>
            </a:r>
            <a:endParaRPr sz="3600">
              <a:solidFill>
                <a:srgbClr val="000000"/>
              </a:solidFill>
              <a:highlight>
                <a:srgbClr val="D9EAD3"/>
              </a:highlight>
              <a:latin typeface="Oswald"/>
              <a:ea typeface="Oswald"/>
              <a:cs typeface="Oswald"/>
              <a:sym typeface="Oswald"/>
            </a:endParaRPr>
          </a:p>
        </p:txBody>
      </p:sp>
      <p:pic>
        <p:nvPicPr>
          <p:cNvPr id="729" name="Google Shape;729;p31">
            <a:hlinkClick r:id="rId6"/>
          </p:cNvPr>
          <p:cNvPicPr preferRelativeResize="0"/>
          <p:nvPr/>
        </p:nvPicPr>
        <p:blipFill>
          <a:blip r:embed="rId7">
            <a:alphaModFix/>
          </a:blip>
          <a:stretch>
            <a:fillRect/>
          </a:stretch>
        </p:blipFill>
        <p:spPr>
          <a:xfrm>
            <a:off x="13285846" y="4475000"/>
            <a:ext cx="569438" cy="385501"/>
          </a:xfrm>
          <a:prstGeom prst="rect">
            <a:avLst/>
          </a:prstGeom>
          <a:noFill/>
          <a:ln>
            <a:noFill/>
          </a:ln>
        </p:spPr>
      </p:pic>
      <p:pic>
        <p:nvPicPr>
          <p:cNvPr id="730" name="Google Shape;730;p31">
            <a:hlinkClick r:id="rId8"/>
          </p:cNvPr>
          <p:cNvPicPr preferRelativeResize="0"/>
          <p:nvPr/>
        </p:nvPicPr>
        <p:blipFill>
          <a:blip r:embed="rId7">
            <a:alphaModFix/>
          </a:blip>
          <a:stretch>
            <a:fillRect/>
          </a:stretch>
        </p:blipFill>
        <p:spPr>
          <a:xfrm>
            <a:off x="8517426" y="11655276"/>
            <a:ext cx="569426" cy="385492"/>
          </a:xfrm>
          <a:prstGeom prst="rect">
            <a:avLst/>
          </a:prstGeom>
          <a:noFill/>
          <a:ln>
            <a:noFill/>
          </a:ln>
        </p:spPr>
      </p:pic>
      <p:pic>
        <p:nvPicPr>
          <p:cNvPr id="731" name="Google Shape;731;p31">
            <a:hlinkClick r:id="rId9"/>
          </p:cNvPr>
          <p:cNvPicPr preferRelativeResize="0"/>
          <p:nvPr/>
        </p:nvPicPr>
        <p:blipFill>
          <a:blip r:embed="rId7">
            <a:alphaModFix/>
          </a:blip>
          <a:stretch>
            <a:fillRect/>
          </a:stretch>
        </p:blipFill>
        <p:spPr>
          <a:xfrm>
            <a:off x="4346300" y="4517794"/>
            <a:ext cx="569425" cy="385481"/>
          </a:xfrm>
          <a:prstGeom prst="rect">
            <a:avLst/>
          </a:prstGeom>
          <a:noFill/>
          <a:ln>
            <a:noFill/>
          </a:ln>
        </p:spPr>
      </p:pic>
      <p:sp>
        <p:nvSpPr>
          <p:cNvPr id="732" name="Google Shape;732;p31"/>
          <p:cNvSpPr txBox="1"/>
          <p:nvPr/>
        </p:nvSpPr>
        <p:spPr>
          <a:xfrm>
            <a:off x="35625" y="9656300"/>
            <a:ext cx="5400000" cy="12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0000"/>
                </a:solidFill>
                <a:highlight>
                  <a:srgbClr val="D9EAD3"/>
                </a:highlight>
                <a:latin typeface="Merriweather"/>
                <a:ea typeface="Merriweather"/>
                <a:cs typeface="Merriweather"/>
                <a:sym typeface="Merriweather"/>
              </a:rPr>
              <a:t>  The significance of segmentation contraction:</a:t>
            </a:r>
            <a:endParaRPr b="1" sz="1500">
              <a:solidFill>
                <a:srgbClr val="000000"/>
              </a:solidFill>
              <a:highlight>
                <a:srgbClr val="D9EAD3"/>
              </a:highlight>
              <a:latin typeface="Merriweather"/>
              <a:ea typeface="Merriweather"/>
              <a:cs typeface="Merriweather"/>
              <a:sym typeface="Merriweather"/>
            </a:endParaRPr>
          </a:p>
          <a:p>
            <a:pPr indent="0" lvl="0" marL="457200" rtl="0" algn="l">
              <a:spcBef>
                <a:spcPts val="0"/>
              </a:spcBef>
              <a:spcAft>
                <a:spcPts val="0"/>
              </a:spcAft>
              <a:buNone/>
            </a:pPr>
            <a:r>
              <a:rPr lang="en" sz="1600">
                <a:solidFill>
                  <a:srgbClr val="000000"/>
                </a:solidFill>
                <a:latin typeface="Merriweather"/>
                <a:ea typeface="Merriweather"/>
                <a:cs typeface="Merriweather"/>
                <a:sym typeface="Merriweather"/>
              </a:rPr>
              <a:t> </a:t>
            </a:r>
            <a:endParaRPr sz="1600">
              <a:solidFill>
                <a:srgbClr val="000000"/>
              </a:solidFill>
              <a:latin typeface="Merriweather"/>
              <a:ea typeface="Merriweather"/>
              <a:cs typeface="Merriweather"/>
              <a:sym typeface="Merriweather"/>
            </a:endParaRPr>
          </a:p>
          <a:p>
            <a:pPr indent="-330200" lvl="0" marL="457200" rtl="0" algn="l">
              <a:spcBef>
                <a:spcPts val="0"/>
              </a:spcBef>
              <a:spcAft>
                <a:spcPts val="0"/>
              </a:spcAft>
              <a:buClr>
                <a:srgbClr val="D9EAD3"/>
              </a:buClr>
              <a:buSzPts val="1600"/>
              <a:buFont typeface="Merriweather"/>
              <a:buChar char="★"/>
            </a:pPr>
            <a:r>
              <a:rPr lang="en" sz="1600">
                <a:solidFill>
                  <a:srgbClr val="000000"/>
                </a:solidFill>
                <a:latin typeface="Merriweather"/>
                <a:ea typeface="Merriweather"/>
                <a:cs typeface="Merriweather"/>
                <a:sym typeface="Merriweather"/>
              </a:rPr>
              <a:t>Blend different juices with the chyme.</a:t>
            </a:r>
            <a:endParaRPr sz="1600">
              <a:solidFill>
                <a:srgbClr val="000000"/>
              </a:solidFill>
              <a:latin typeface="Merriweather"/>
              <a:ea typeface="Merriweather"/>
              <a:cs typeface="Merriweather"/>
              <a:sym typeface="Merriweather"/>
            </a:endParaRPr>
          </a:p>
          <a:p>
            <a:pPr indent="-330200" lvl="0" marL="457200" rtl="0" algn="l">
              <a:spcBef>
                <a:spcPts val="0"/>
              </a:spcBef>
              <a:spcAft>
                <a:spcPts val="0"/>
              </a:spcAft>
              <a:buClr>
                <a:srgbClr val="D9EAD3"/>
              </a:buClr>
              <a:buSzPts val="1600"/>
              <a:buFont typeface="Merriweather"/>
              <a:buChar char="★"/>
            </a:pPr>
            <a:r>
              <a:rPr lang="en" sz="1600">
                <a:solidFill>
                  <a:srgbClr val="000000"/>
                </a:solidFill>
                <a:latin typeface="Merriweather"/>
                <a:ea typeface="Merriweather"/>
                <a:cs typeface="Merriweather"/>
                <a:sym typeface="Merriweather"/>
              </a:rPr>
              <a:t>Bring products in contact with absorptive surfaces.</a:t>
            </a:r>
            <a:endParaRPr sz="1600">
              <a:solidFill>
                <a:srgbClr val="000000"/>
              </a:solidFill>
              <a:latin typeface="Merriweather"/>
              <a:ea typeface="Merriweather"/>
              <a:cs typeface="Merriweather"/>
              <a:sym typeface="Merriweather"/>
            </a:endParaRPr>
          </a:p>
        </p:txBody>
      </p:sp>
      <p:cxnSp>
        <p:nvCxnSpPr>
          <p:cNvPr id="733" name="Google Shape;733;p31"/>
          <p:cNvCxnSpPr/>
          <p:nvPr/>
        </p:nvCxnSpPr>
        <p:spPr>
          <a:xfrm>
            <a:off x="1546075" y="4820150"/>
            <a:ext cx="423600" cy="0"/>
          </a:xfrm>
          <a:prstGeom prst="straightConnector1">
            <a:avLst/>
          </a:prstGeom>
          <a:noFill/>
          <a:ln cap="flat" cmpd="sng" w="9525">
            <a:solidFill>
              <a:srgbClr val="D9EAD3"/>
            </a:solidFill>
            <a:prstDash val="solid"/>
            <a:round/>
            <a:headEnd len="med" w="med" type="none"/>
            <a:tailEnd len="med" w="med" type="triangle"/>
          </a:ln>
        </p:spPr>
      </p:cxnSp>
      <p:cxnSp>
        <p:nvCxnSpPr>
          <p:cNvPr id="734" name="Google Shape;734;p31"/>
          <p:cNvCxnSpPr/>
          <p:nvPr/>
        </p:nvCxnSpPr>
        <p:spPr>
          <a:xfrm>
            <a:off x="10329100" y="4905300"/>
            <a:ext cx="423600" cy="0"/>
          </a:xfrm>
          <a:prstGeom prst="straightConnector1">
            <a:avLst/>
          </a:prstGeom>
          <a:noFill/>
          <a:ln cap="flat" cmpd="sng" w="9525">
            <a:solidFill>
              <a:srgbClr val="D9EAD3"/>
            </a:solidFill>
            <a:prstDash val="solid"/>
            <a:round/>
            <a:headEnd len="med" w="med" type="none"/>
            <a:tailEnd len="med" w="med" type="triangle"/>
          </a:ln>
        </p:spPr>
      </p:cxnSp>
      <p:sp>
        <p:nvSpPr>
          <p:cNvPr id="735" name="Google Shape;735;p31"/>
          <p:cNvSpPr txBox="1"/>
          <p:nvPr/>
        </p:nvSpPr>
        <p:spPr>
          <a:xfrm>
            <a:off x="8906200" y="10206350"/>
            <a:ext cx="4905900" cy="12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0000"/>
                </a:solidFill>
                <a:highlight>
                  <a:srgbClr val="D9EAD3"/>
                </a:highlight>
                <a:latin typeface="Merriweather"/>
                <a:ea typeface="Merriweather"/>
                <a:cs typeface="Merriweather"/>
                <a:sym typeface="Merriweather"/>
              </a:rPr>
              <a:t>The significance of peristaltic contractions:</a:t>
            </a:r>
            <a:endParaRPr b="1" sz="1500">
              <a:solidFill>
                <a:srgbClr val="000000"/>
              </a:solidFill>
              <a:highlight>
                <a:srgbClr val="D9EAD3"/>
              </a:highlight>
              <a:latin typeface="Merriweather"/>
              <a:ea typeface="Merriweather"/>
              <a:cs typeface="Merriweather"/>
              <a:sym typeface="Merriweather"/>
            </a:endParaRPr>
          </a:p>
          <a:p>
            <a:pPr indent="0" lvl="0" marL="0" rtl="0" algn="l">
              <a:spcBef>
                <a:spcPts val="0"/>
              </a:spcBef>
              <a:spcAft>
                <a:spcPts val="0"/>
              </a:spcAft>
              <a:buNone/>
            </a:pPr>
            <a:r>
              <a:t/>
            </a:r>
            <a:endParaRPr b="1" sz="1000">
              <a:solidFill>
                <a:srgbClr val="000000"/>
              </a:solidFill>
              <a:highlight>
                <a:srgbClr val="D9EAD3"/>
              </a:highlight>
              <a:latin typeface="Merriweather"/>
              <a:ea typeface="Merriweather"/>
              <a:cs typeface="Merriweather"/>
              <a:sym typeface="Merriweather"/>
            </a:endParaRPr>
          </a:p>
          <a:p>
            <a:pPr indent="-323850" lvl="0" marL="457200" rtl="0" algn="l">
              <a:spcBef>
                <a:spcPts val="0"/>
              </a:spcBef>
              <a:spcAft>
                <a:spcPts val="0"/>
              </a:spcAft>
              <a:buClr>
                <a:srgbClr val="D9EAD3"/>
              </a:buClr>
              <a:buSzPts val="1500"/>
              <a:buFont typeface="Merriweather"/>
              <a:buChar char="★"/>
            </a:pPr>
            <a:r>
              <a:rPr lang="en" sz="1500">
                <a:solidFill>
                  <a:srgbClr val="000000"/>
                </a:solidFill>
                <a:latin typeface="Merriweather"/>
                <a:ea typeface="Merriweather"/>
                <a:cs typeface="Merriweather"/>
                <a:sym typeface="Merriweather"/>
              </a:rPr>
              <a:t>Organize propulsion of material over variable distances within the intestinal lumen.</a:t>
            </a:r>
            <a:endParaRPr sz="1500">
              <a:solidFill>
                <a:srgbClr val="000000"/>
              </a:solidFill>
              <a:latin typeface="Merriweather"/>
              <a:ea typeface="Merriweather"/>
              <a:cs typeface="Merriweather"/>
              <a:sym typeface="Merriweather"/>
            </a:endParaRPr>
          </a:p>
          <a:p>
            <a:pPr indent="0" lvl="0" marL="0" rtl="0" algn="l">
              <a:spcBef>
                <a:spcPts val="0"/>
              </a:spcBef>
              <a:spcAft>
                <a:spcPts val="0"/>
              </a:spcAft>
              <a:buClr>
                <a:srgbClr val="000000"/>
              </a:buClr>
              <a:buSzPts val="1100"/>
              <a:buFont typeface="Arial"/>
              <a:buNone/>
            </a:pPr>
            <a:r>
              <a:t/>
            </a:r>
            <a:endParaRPr b="1" sz="1500">
              <a:solidFill>
                <a:srgbClr val="000000"/>
              </a:solidFill>
              <a:highlight>
                <a:srgbClr val="D9EAD3"/>
              </a:highlight>
              <a:latin typeface="Merriweather"/>
              <a:ea typeface="Merriweather"/>
              <a:cs typeface="Merriweather"/>
              <a:sym typeface="Merriweather"/>
            </a:endParaRPr>
          </a:p>
        </p:txBody>
      </p:sp>
      <p:sp>
        <p:nvSpPr>
          <p:cNvPr id="736" name="Google Shape;736;p31"/>
          <p:cNvSpPr/>
          <p:nvPr/>
        </p:nvSpPr>
        <p:spPr>
          <a:xfrm>
            <a:off x="212325" y="17775250"/>
            <a:ext cx="13446000" cy="1814700"/>
          </a:xfrm>
          <a:prstGeom prst="rect">
            <a:avLst/>
          </a:prstGeom>
          <a:noFill/>
          <a:ln cap="flat" cmpd="sng" w="28575">
            <a:solidFill>
              <a:srgbClr val="D9EAD3"/>
            </a:solidFill>
            <a:prstDash val="dashDot"/>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Clr>
                <a:srgbClr val="000000"/>
              </a:buClr>
              <a:buSzPts val="1100"/>
              <a:buFont typeface="Arial"/>
              <a:buNone/>
            </a:pPr>
            <a:r>
              <a:rPr lang="en" sz="1800">
                <a:latin typeface="Merriweather"/>
                <a:ea typeface="Merriweather"/>
                <a:cs typeface="Merriweather"/>
                <a:sym typeface="Merriweather"/>
              </a:rPr>
              <a:t>The villous movement consists of </a:t>
            </a:r>
            <a:r>
              <a:rPr b="1" lang="en" sz="1800">
                <a:highlight>
                  <a:srgbClr val="D9EAD3"/>
                </a:highlight>
                <a:latin typeface="Merriweather"/>
                <a:ea typeface="Merriweather"/>
                <a:cs typeface="Merriweather"/>
                <a:sym typeface="Merriweather"/>
              </a:rPr>
              <a:t>fast shortening</a:t>
            </a:r>
            <a:r>
              <a:rPr lang="en" sz="1800">
                <a:latin typeface="Merriweather"/>
                <a:ea typeface="Merriweather"/>
                <a:cs typeface="Merriweather"/>
                <a:sym typeface="Merriweather"/>
              </a:rPr>
              <a:t> and </a:t>
            </a:r>
            <a:r>
              <a:rPr b="1" lang="en" sz="1800">
                <a:highlight>
                  <a:srgbClr val="D9EAD3"/>
                </a:highlight>
                <a:latin typeface="Merriweather"/>
                <a:ea typeface="Merriweather"/>
                <a:cs typeface="Merriweather"/>
                <a:sym typeface="Merriweather"/>
              </a:rPr>
              <a:t>slow lengthening</a:t>
            </a:r>
            <a:r>
              <a:rPr lang="en" sz="1800">
                <a:latin typeface="Merriweather"/>
                <a:ea typeface="Merriweather"/>
                <a:cs typeface="Merriweather"/>
                <a:sym typeface="Merriweather"/>
              </a:rPr>
              <a:t> as well as </a:t>
            </a:r>
            <a:r>
              <a:rPr b="1" lang="en" sz="1800">
                <a:highlight>
                  <a:srgbClr val="D9EAD3"/>
                </a:highlight>
                <a:latin typeface="Merriweather"/>
                <a:ea typeface="Merriweather"/>
                <a:cs typeface="Merriweather"/>
                <a:sym typeface="Merriweather"/>
              </a:rPr>
              <a:t>side to side movements</a:t>
            </a:r>
            <a:r>
              <a:rPr lang="en" sz="1800">
                <a:latin typeface="Merriweather"/>
                <a:ea typeface="Merriweather"/>
                <a:cs typeface="Merriweather"/>
                <a:sym typeface="Merriweather"/>
              </a:rPr>
              <a:t>.</a:t>
            </a:r>
            <a:endParaRPr sz="1800">
              <a:latin typeface="Merriweather"/>
              <a:ea typeface="Merriweather"/>
              <a:cs typeface="Merriweather"/>
              <a:sym typeface="Merriweather"/>
            </a:endParaRPr>
          </a:p>
          <a:p>
            <a:pPr indent="-342900" lvl="0" marL="457200" rtl="0" algn="l">
              <a:spcBef>
                <a:spcPts val="0"/>
              </a:spcBef>
              <a:spcAft>
                <a:spcPts val="0"/>
              </a:spcAft>
              <a:buClr>
                <a:srgbClr val="D9EAD3"/>
              </a:buClr>
              <a:buSzPts val="1800"/>
              <a:buFont typeface="Merriweather"/>
              <a:buChar char="★"/>
            </a:pPr>
            <a:r>
              <a:rPr lang="en" sz="1800">
                <a:latin typeface="Merriweather"/>
                <a:ea typeface="Merriweather"/>
                <a:cs typeface="Merriweather"/>
                <a:sym typeface="Merriweather"/>
              </a:rPr>
              <a:t>Villous contractions are initiated by local nervous reflexes in response to chyme in small intestine. </a:t>
            </a:r>
            <a:endParaRPr sz="1800">
              <a:latin typeface="Merriweather"/>
              <a:ea typeface="Merriweather"/>
              <a:cs typeface="Merriweather"/>
              <a:sym typeface="Merriweather"/>
            </a:endParaRPr>
          </a:p>
          <a:p>
            <a:pPr indent="-342900" lvl="0" marL="457200" rtl="0" algn="l">
              <a:spcBef>
                <a:spcPts val="0"/>
              </a:spcBef>
              <a:spcAft>
                <a:spcPts val="0"/>
              </a:spcAft>
              <a:buClr>
                <a:srgbClr val="D9EAD3"/>
              </a:buClr>
              <a:buSzPts val="1800"/>
              <a:buFont typeface="Merriweather"/>
              <a:buChar char="★"/>
            </a:pPr>
            <a:r>
              <a:rPr lang="en" sz="1800">
                <a:latin typeface="Merriweather"/>
                <a:ea typeface="Merriweather"/>
                <a:cs typeface="Merriweather"/>
                <a:sym typeface="Merriweather"/>
              </a:rPr>
              <a:t>They are stimulated by </a:t>
            </a:r>
            <a:r>
              <a:rPr b="1" lang="en" sz="2000">
                <a:highlight>
                  <a:srgbClr val="D9EAD3"/>
                </a:highlight>
                <a:latin typeface="Merriweather"/>
                <a:ea typeface="Merriweather"/>
                <a:cs typeface="Merriweather"/>
                <a:sym typeface="Merriweather"/>
              </a:rPr>
              <a:t>villikinin</a:t>
            </a:r>
            <a:r>
              <a:rPr lang="en" sz="1800">
                <a:latin typeface="Merriweather"/>
                <a:ea typeface="Merriweather"/>
                <a:cs typeface="Merriweather"/>
                <a:sym typeface="Merriweather"/>
              </a:rPr>
              <a:t> hormone</a:t>
            </a:r>
            <a:r>
              <a:rPr baseline="30000" lang="en" sz="1800">
                <a:latin typeface="Merriweather"/>
                <a:ea typeface="Merriweather"/>
                <a:cs typeface="Merriweather"/>
                <a:sym typeface="Merriweather"/>
              </a:rPr>
              <a:t> </a:t>
            </a:r>
            <a:r>
              <a:rPr lang="en" sz="1800">
                <a:latin typeface="Merriweather"/>
                <a:ea typeface="Merriweather"/>
                <a:cs typeface="Merriweather"/>
                <a:sym typeface="Merriweather"/>
              </a:rPr>
              <a:t>released by intestinal mucosa when it comes in contact with digestive products.</a:t>
            </a:r>
            <a:endParaRPr sz="1800">
              <a:latin typeface="Merriweather"/>
              <a:ea typeface="Merriweather"/>
              <a:cs typeface="Merriweather"/>
              <a:sym typeface="Merriweather"/>
            </a:endParaRPr>
          </a:p>
          <a:p>
            <a:pPr indent="-342900" lvl="0" marL="457200" rtl="0" algn="l">
              <a:spcBef>
                <a:spcPts val="0"/>
              </a:spcBef>
              <a:spcAft>
                <a:spcPts val="0"/>
              </a:spcAft>
              <a:buClr>
                <a:srgbClr val="D9EAD3"/>
              </a:buClr>
              <a:buSzPts val="1800"/>
              <a:buFont typeface="Merriweather"/>
              <a:buChar char="★"/>
            </a:pPr>
            <a:r>
              <a:rPr lang="en" sz="1800">
                <a:latin typeface="Merriweather"/>
                <a:ea typeface="Merriweather"/>
                <a:cs typeface="Merriweather"/>
                <a:sym typeface="Merriweather"/>
              </a:rPr>
              <a:t>They facilitate absorption and lymph flow from central lacteals into lymphatic system.</a:t>
            </a:r>
            <a:endParaRPr sz="1800">
              <a:latin typeface="Merriweather"/>
              <a:ea typeface="Merriweather"/>
              <a:cs typeface="Merriweather"/>
              <a:sym typeface="Merriweather"/>
            </a:endParaRPr>
          </a:p>
        </p:txBody>
      </p:sp>
      <p:sp>
        <p:nvSpPr>
          <p:cNvPr id="737" name="Google Shape;737;p31"/>
          <p:cNvSpPr txBox="1"/>
          <p:nvPr/>
        </p:nvSpPr>
        <p:spPr>
          <a:xfrm>
            <a:off x="34400" y="16932900"/>
            <a:ext cx="9278400" cy="1147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000">
                <a:highlight>
                  <a:srgbClr val="D9EAD3"/>
                </a:highlight>
                <a:latin typeface="Oswald"/>
                <a:ea typeface="Oswald"/>
                <a:cs typeface="Oswald"/>
                <a:sym typeface="Oswald"/>
              </a:rPr>
              <a:t>Movement of Villi</a:t>
            </a:r>
            <a:endParaRPr sz="4000">
              <a:highlight>
                <a:srgbClr val="D9EAD3"/>
              </a:highlight>
              <a:latin typeface="Oswald"/>
              <a:ea typeface="Oswald"/>
              <a:cs typeface="Oswald"/>
              <a:sym typeface="Oswald"/>
            </a:endParaRPr>
          </a:p>
        </p:txBody>
      </p:sp>
      <p:sp>
        <p:nvSpPr>
          <p:cNvPr id="738" name="Google Shape;738;p31"/>
          <p:cNvSpPr/>
          <p:nvPr/>
        </p:nvSpPr>
        <p:spPr>
          <a:xfrm>
            <a:off x="13336263" y="17594450"/>
            <a:ext cx="468600" cy="433500"/>
          </a:xfrm>
          <a:prstGeom prst="ellipse">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9" name="Google Shape;739;p31"/>
          <p:cNvPicPr preferRelativeResize="0"/>
          <p:nvPr/>
        </p:nvPicPr>
        <p:blipFill>
          <a:blip r:embed="rId10">
            <a:alphaModFix/>
          </a:blip>
          <a:stretch>
            <a:fillRect/>
          </a:stretch>
        </p:blipFill>
        <p:spPr>
          <a:xfrm>
            <a:off x="13396557" y="17644399"/>
            <a:ext cx="356306" cy="365770"/>
          </a:xfrm>
          <a:prstGeom prst="rect">
            <a:avLst/>
          </a:prstGeom>
          <a:noFill/>
          <a:ln>
            <a:noFill/>
          </a:ln>
        </p:spPr>
      </p:pic>
      <p:sp>
        <p:nvSpPr>
          <p:cNvPr id="740" name="Google Shape;740;p31"/>
          <p:cNvSpPr/>
          <p:nvPr/>
        </p:nvSpPr>
        <p:spPr>
          <a:xfrm>
            <a:off x="158057" y="1458898"/>
            <a:ext cx="672000" cy="621600"/>
          </a:xfrm>
          <a:prstGeom prst="rect">
            <a:avLst/>
          </a:prstGeom>
          <a:solidFill>
            <a:srgbClr val="93C47D"/>
          </a:solidFill>
          <a:ln cap="flat" cmpd="sng" w="9525">
            <a:solidFill>
              <a:srgbClr val="59595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741" name="Google Shape;741;p31"/>
          <p:cNvSpPr txBox="1"/>
          <p:nvPr/>
        </p:nvSpPr>
        <p:spPr>
          <a:xfrm>
            <a:off x="826575" y="1288850"/>
            <a:ext cx="140970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0">
                <a:solidFill>
                  <a:srgbClr val="6AA84F"/>
                </a:solidFill>
                <a:latin typeface="Oswald"/>
                <a:ea typeface="Oswald"/>
                <a:cs typeface="Oswald"/>
                <a:sym typeface="Oswald"/>
              </a:rPr>
              <a:t>Lecture V: </a:t>
            </a:r>
            <a:r>
              <a:rPr lang="en" sz="3400">
                <a:solidFill>
                  <a:srgbClr val="6AA84F"/>
                </a:solidFill>
                <a:latin typeface="Oswald"/>
                <a:ea typeface="Oswald"/>
                <a:cs typeface="Oswald"/>
                <a:sym typeface="Oswald"/>
              </a:rPr>
              <a:t>PHYSIOLOGY OF THE SMALL INTESTINE: MOTILITY AND SECRETION</a:t>
            </a:r>
            <a:endParaRPr sz="3400">
              <a:solidFill>
                <a:srgbClr val="6AA84F"/>
              </a:solidFill>
              <a:latin typeface="Oswald"/>
              <a:ea typeface="Oswald"/>
              <a:cs typeface="Oswald"/>
              <a:sym typeface="Oswald"/>
            </a:endParaRPr>
          </a:p>
        </p:txBody>
      </p:sp>
      <p:sp>
        <p:nvSpPr>
          <p:cNvPr id="742" name="Google Shape;742;p31"/>
          <p:cNvSpPr txBox="1"/>
          <p:nvPr/>
        </p:nvSpPr>
        <p:spPr>
          <a:xfrm>
            <a:off x="95925" y="360125"/>
            <a:ext cx="865500" cy="8208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18</a:t>
            </a:r>
            <a:endParaRPr sz="3900">
              <a:solidFill>
                <a:srgbClr val="FFFFFF"/>
              </a:solidFill>
              <a:latin typeface="Oswald"/>
              <a:ea typeface="Oswald"/>
              <a:cs typeface="Oswald"/>
              <a:sym typeface="Oswald"/>
            </a:endParaRPr>
          </a:p>
        </p:txBody>
      </p:sp>
      <p:sp>
        <p:nvSpPr>
          <p:cNvPr id="743" name="Google Shape;743;p31"/>
          <p:cNvSpPr txBox="1"/>
          <p:nvPr/>
        </p:nvSpPr>
        <p:spPr>
          <a:xfrm>
            <a:off x="1840420" y="9176751"/>
            <a:ext cx="1653600" cy="4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5-1</a:t>
            </a:r>
            <a:endParaRPr b="1" sz="1800">
              <a:latin typeface="Merriweather"/>
              <a:ea typeface="Merriweather"/>
              <a:cs typeface="Merriweather"/>
              <a:sym typeface="Merriweather"/>
            </a:endParaRPr>
          </a:p>
        </p:txBody>
      </p:sp>
      <p:sp>
        <p:nvSpPr>
          <p:cNvPr id="744" name="Google Shape;744;p31"/>
          <p:cNvSpPr txBox="1"/>
          <p:nvPr/>
        </p:nvSpPr>
        <p:spPr>
          <a:xfrm>
            <a:off x="6127208" y="8923001"/>
            <a:ext cx="1653600" cy="4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5-2</a:t>
            </a:r>
            <a:endParaRPr b="1" sz="1800">
              <a:latin typeface="Merriweather"/>
              <a:ea typeface="Merriweather"/>
              <a:cs typeface="Merriweather"/>
              <a:sym typeface="Merriweather"/>
            </a:endParaRPr>
          </a:p>
        </p:txBody>
      </p:sp>
      <p:sp>
        <p:nvSpPr>
          <p:cNvPr id="745" name="Google Shape;745;p31"/>
          <p:cNvSpPr txBox="1"/>
          <p:nvPr/>
        </p:nvSpPr>
        <p:spPr>
          <a:xfrm>
            <a:off x="12207533" y="9511626"/>
            <a:ext cx="1653600" cy="4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5-3</a:t>
            </a:r>
            <a:endParaRPr b="1" sz="1800">
              <a:latin typeface="Merriweather"/>
              <a:ea typeface="Merriweather"/>
              <a:cs typeface="Merriweather"/>
              <a:sym typeface="Merriweath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4"/>
          <p:cNvSpPr txBox="1"/>
          <p:nvPr/>
        </p:nvSpPr>
        <p:spPr>
          <a:xfrm>
            <a:off x="9444300" y="11957736"/>
            <a:ext cx="4437300" cy="284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100">
                <a:solidFill>
                  <a:srgbClr val="B6D7A8"/>
                </a:solidFill>
                <a:latin typeface="Merriweather"/>
                <a:ea typeface="Merriweather"/>
                <a:cs typeface="Merriweather"/>
                <a:sym typeface="Merriweather"/>
              </a:rPr>
              <a:t>2.</a:t>
            </a:r>
            <a:r>
              <a:rPr b="1" lang="en" sz="3100">
                <a:solidFill>
                  <a:srgbClr val="B4A7D6"/>
                </a:solidFill>
                <a:latin typeface="Merriweather"/>
                <a:ea typeface="Merriweather"/>
                <a:cs typeface="Merriweather"/>
                <a:sym typeface="Merriweather"/>
              </a:rPr>
              <a:t> </a:t>
            </a:r>
            <a:r>
              <a:rPr b="1" lang="en" sz="1900">
                <a:highlight>
                  <a:srgbClr val="D9EAD3"/>
                </a:highlight>
                <a:latin typeface="Merriweather"/>
                <a:ea typeface="Merriweather"/>
                <a:cs typeface="Merriweather"/>
                <a:sym typeface="Merriweather"/>
              </a:rPr>
              <a:t>Tonic</a:t>
            </a:r>
            <a:r>
              <a:rPr b="1" lang="en" sz="1900">
                <a:highlight>
                  <a:srgbClr val="FFFFFF"/>
                </a:highlight>
                <a:latin typeface="Merriweather"/>
                <a:ea typeface="Merriweather"/>
                <a:cs typeface="Merriweather"/>
                <a:sym typeface="Merriweather"/>
              </a:rPr>
              <a:t>  </a:t>
            </a:r>
            <a:endParaRPr b="1" sz="1200">
              <a:solidFill>
                <a:srgbClr val="B7B7B7"/>
              </a:solidFill>
              <a:highlight>
                <a:srgbClr val="D9EAD3"/>
              </a:highlight>
              <a:latin typeface="Merriweather"/>
              <a:ea typeface="Merriweather"/>
              <a:cs typeface="Merriweather"/>
              <a:sym typeface="Merriweather"/>
            </a:endParaRPr>
          </a:p>
          <a:p>
            <a:pPr indent="0" lvl="0" marL="0" rtl="0" algn="l">
              <a:spcBef>
                <a:spcPts val="0"/>
              </a:spcBef>
              <a:spcAft>
                <a:spcPts val="0"/>
              </a:spcAft>
              <a:buClr>
                <a:srgbClr val="000000"/>
              </a:buClr>
              <a:buSzPts val="1100"/>
              <a:buFont typeface="Arial"/>
              <a:buNone/>
            </a:pPr>
            <a:r>
              <a:rPr lang="en" sz="1600">
                <a:solidFill>
                  <a:srgbClr val="000000"/>
                </a:solidFill>
                <a:highlight>
                  <a:srgbClr val="FFFFFF"/>
                </a:highlight>
                <a:latin typeface="Merriweather"/>
                <a:ea typeface="Merriweather"/>
                <a:cs typeface="Merriweather"/>
                <a:sym typeface="Merriweather"/>
              </a:rPr>
              <a:t>Smooth muscle cells continuously active maintaining a </a:t>
            </a:r>
            <a:r>
              <a:rPr b="1" lang="en" sz="1600">
                <a:solidFill>
                  <a:srgbClr val="000000"/>
                </a:solidFill>
                <a:highlight>
                  <a:srgbClr val="FFFFFF"/>
                </a:highlight>
                <a:latin typeface="Merriweather"/>
                <a:ea typeface="Merriweather"/>
                <a:cs typeface="Merriweather"/>
                <a:sym typeface="Merriweather"/>
              </a:rPr>
              <a:t>“tone”</a:t>
            </a:r>
            <a:endParaRPr sz="1600">
              <a:solidFill>
                <a:srgbClr val="000000"/>
              </a:solidFill>
              <a:highlight>
                <a:srgbClr val="FFFFFF"/>
              </a:highlight>
              <a:latin typeface="Merriweather"/>
              <a:ea typeface="Merriweather"/>
              <a:cs typeface="Merriweather"/>
              <a:sym typeface="Merriweather"/>
            </a:endParaRPr>
          </a:p>
          <a:p>
            <a:pPr indent="-330200" lvl="0" marL="457200" rtl="0" algn="l">
              <a:spcBef>
                <a:spcPts val="0"/>
              </a:spcBef>
              <a:spcAft>
                <a:spcPts val="0"/>
              </a:spcAft>
              <a:buClr>
                <a:srgbClr val="000000"/>
              </a:buClr>
              <a:buSzPts val="1600"/>
              <a:buFont typeface="Merriweather"/>
              <a:buChar char="➢"/>
            </a:pPr>
            <a:r>
              <a:rPr b="1" lang="en" sz="1600">
                <a:solidFill>
                  <a:srgbClr val="93C47D"/>
                </a:solidFill>
                <a:highlight>
                  <a:srgbClr val="FFFFFF"/>
                </a:highlight>
                <a:latin typeface="Merriweather"/>
                <a:ea typeface="Merriweather"/>
                <a:cs typeface="Merriweather"/>
                <a:sym typeface="Merriweather"/>
              </a:rPr>
              <a:t>Continuous </a:t>
            </a:r>
            <a:r>
              <a:rPr lang="en" sz="1600" u="sng">
                <a:highlight>
                  <a:srgbClr val="FFFFFF"/>
                </a:highlight>
                <a:latin typeface="Merriweather"/>
                <a:ea typeface="Merriweather"/>
                <a:cs typeface="Merriweather"/>
                <a:sym typeface="Merriweather"/>
              </a:rPr>
              <a:t>partial</a:t>
            </a:r>
            <a:r>
              <a:rPr lang="en" sz="1600">
                <a:highlight>
                  <a:srgbClr val="FFFFFF"/>
                </a:highlight>
                <a:latin typeface="Merriweather"/>
                <a:ea typeface="Merriweather"/>
                <a:cs typeface="Merriweather"/>
                <a:sym typeface="Merriweather"/>
              </a:rPr>
              <a:t> contraction.</a:t>
            </a:r>
            <a:endParaRPr sz="1600">
              <a:highlight>
                <a:srgbClr val="FFFFFF"/>
              </a:highlight>
              <a:latin typeface="Merriweather"/>
              <a:ea typeface="Merriweather"/>
              <a:cs typeface="Merriweather"/>
              <a:sym typeface="Merriweather"/>
            </a:endParaRPr>
          </a:p>
          <a:p>
            <a:pPr indent="0" lvl="0" marL="0" rtl="0" algn="l">
              <a:spcBef>
                <a:spcPts val="0"/>
              </a:spcBef>
              <a:spcAft>
                <a:spcPts val="0"/>
              </a:spcAft>
              <a:buClr>
                <a:srgbClr val="000000"/>
              </a:buClr>
              <a:buSzPts val="1100"/>
              <a:buFont typeface="Arial"/>
              <a:buNone/>
            </a:pPr>
            <a:r>
              <a:t/>
            </a:r>
            <a:endParaRPr b="1" sz="1600">
              <a:solidFill>
                <a:srgbClr val="93C47D"/>
              </a:solidFill>
              <a:highlight>
                <a:srgbClr val="FFFFFF"/>
              </a:highlight>
              <a:latin typeface="Merriweather"/>
              <a:ea typeface="Merriweather"/>
              <a:cs typeface="Merriweather"/>
              <a:sym typeface="Merriweather"/>
            </a:endParaRPr>
          </a:p>
          <a:p>
            <a:pPr indent="-342900" lvl="0" marL="457200" rtl="0" algn="l">
              <a:spcBef>
                <a:spcPts val="0"/>
              </a:spcBef>
              <a:spcAft>
                <a:spcPts val="0"/>
              </a:spcAft>
              <a:buClr>
                <a:srgbClr val="93C47D"/>
              </a:buClr>
              <a:buSzPts val="1800"/>
              <a:buFont typeface="Merriweather"/>
              <a:buChar char="★"/>
            </a:pPr>
            <a:r>
              <a:rPr b="1" lang="en" sz="1800">
                <a:solidFill>
                  <a:srgbClr val="93C47D"/>
                </a:solidFill>
                <a:highlight>
                  <a:srgbClr val="FFFFFF"/>
                </a:highlight>
                <a:latin typeface="Merriweather"/>
                <a:ea typeface="Merriweather"/>
                <a:cs typeface="Merriweather"/>
                <a:sym typeface="Merriweather"/>
              </a:rPr>
              <a:t>Examples:</a:t>
            </a:r>
            <a:endParaRPr sz="1500">
              <a:solidFill>
                <a:srgbClr val="8E7CC3"/>
              </a:solidFill>
              <a:highlight>
                <a:srgbClr val="FFFFFF"/>
              </a:highlight>
              <a:latin typeface="Merriweather"/>
              <a:ea typeface="Merriweather"/>
              <a:cs typeface="Merriweather"/>
              <a:sym typeface="Merriweather"/>
            </a:endParaRPr>
          </a:p>
          <a:p>
            <a:pPr indent="-330200" lvl="0" marL="457200" rtl="0" algn="l">
              <a:spcBef>
                <a:spcPts val="0"/>
              </a:spcBef>
              <a:spcAft>
                <a:spcPts val="0"/>
              </a:spcAft>
              <a:buClr>
                <a:srgbClr val="93C47D"/>
              </a:buClr>
              <a:buSzPts val="1600"/>
              <a:buFont typeface="Merriweather"/>
              <a:buChar char="-"/>
            </a:pPr>
            <a:r>
              <a:rPr lang="en" sz="1600">
                <a:solidFill>
                  <a:srgbClr val="000000"/>
                </a:solidFill>
                <a:highlight>
                  <a:srgbClr val="FFFFFF"/>
                </a:highlight>
                <a:latin typeface="Merriweather"/>
                <a:ea typeface="Merriweather"/>
                <a:cs typeface="Merriweather"/>
                <a:sym typeface="Merriweather"/>
              </a:rPr>
              <a:t>sphincters</a:t>
            </a:r>
            <a:r>
              <a:rPr b="1" lang="en" sz="1600">
                <a:solidFill>
                  <a:srgbClr val="93C47D"/>
                </a:solidFill>
                <a:highlight>
                  <a:srgbClr val="FFFFFF"/>
                </a:highlight>
                <a:latin typeface="Merriweather"/>
                <a:ea typeface="Merriweather"/>
                <a:cs typeface="Merriweather"/>
                <a:sym typeface="Merriweather"/>
              </a:rPr>
              <a:t>: </a:t>
            </a:r>
            <a:endParaRPr b="1" sz="1600">
              <a:solidFill>
                <a:srgbClr val="93C47D"/>
              </a:solidFill>
              <a:highlight>
                <a:srgbClr val="FFFFFF"/>
              </a:highlight>
              <a:latin typeface="Merriweather"/>
              <a:ea typeface="Merriweather"/>
              <a:cs typeface="Merriweather"/>
              <a:sym typeface="Merriweather"/>
            </a:endParaRPr>
          </a:p>
          <a:p>
            <a:pPr indent="-330200" lvl="0" marL="457200" rtl="0" algn="l">
              <a:spcBef>
                <a:spcPts val="0"/>
              </a:spcBef>
              <a:spcAft>
                <a:spcPts val="0"/>
              </a:spcAft>
              <a:buClr>
                <a:srgbClr val="D9EAD3"/>
              </a:buClr>
              <a:buSzPts val="1600"/>
              <a:buFont typeface="Merriweather"/>
              <a:buChar char="●"/>
            </a:pPr>
            <a:r>
              <a:rPr lang="en" sz="1600">
                <a:highlight>
                  <a:srgbClr val="FFFFFF"/>
                </a:highlight>
                <a:latin typeface="Merriweather"/>
                <a:ea typeface="Merriweather"/>
                <a:cs typeface="Merriweather"/>
                <a:sym typeface="Merriweather"/>
              </a:rPr>
              <a:t>Lower esophageal </a:t>
            </a:r>
            <a:r>
              <a:rPr lang="en" sz="1600">
                <a:solidFill>
                  <a:srgbClr val="D9EAD3"/>
                </a:solidFill>
                <a:highlight>
                  <a:srgbClr val="FFFFFF"/>
                </a:highlight>
                <a:latin typeface="Merriweather"/>
                <a:ea typeface="Merriweather"/>
                <a:cs typeface="Merriweather"/>
                <a:sym typeface="Merriweather"/>
              </a:rPr>
              <a:t>.</a:t>
            </a:r>
            <a:endParaRPr sz="1600">
              <a:solidFill>
                <a:srgbClr val="D9EAD3"/>
              </a:solidFill>
              <a:highlight>
                <a:srgbClr val="FFFFFF"/>
              </a:highlight>
              <a:latin typeface="Merriweather"/>
              <a:ea typeface="Merriweather"/>
              <a:cs typeface="Merriweather"/>
              <a:sym typeface="Merriweather"/>
            </a:endParaRPr>
          </a:p>
          <a:p>
            <a:pPr indent="-330200" lvl="0" marL="457200" rtl="0" algn="l">
              <a:spcBef>
                <a:spcPts val="0"/>
              </a:spcBef>
              <a:spcAft>
                <a:spcPts val="0"/>
              </a:spcAft>
              <a:buClr>
                <a:srgbClr val="D9EAD3"/>
              </a:buClr>
              <a:buSzPts val="1600"/>
              <a:buFont typeface="Merriweather"/>
              <a:buChar char="●"/>
            </a:pPr>
            <a:r>
              <a:rPr lang="en" sz="1600">
                <a:highlight>
                  <a:srgbClr val="FFFFFF"/>
                </a:highlight>
                <a:latin typeface="Merriweather"/>
                <a:ea typeface="Merriweather"/>
                <a:cs typeface="Merriweather"/>
                <a:sym typeface="Merriweather"/>
              </a:rPr>
              <a:t>Ileocecal</a:t>
            </a:r>
            <a:r>
              <a:rPr lang="en" sz="1600">
                <a:solidFill>
                  <a:srgbClr val="D9EAD3"/>
                </a:solidFill>
                <a:highlight>
                  <a:srgbClr val="FFFFFF"/>
                </a:highlight>
                <a:latin typeface="Merriweather"/>
                <a:ea typeface="Merriweather"/>
                <a:cs typeface="Merriweather"/>
                <a:sym typeface="Merriweather"/>
              </a:rPr>
              <a:t> .</a:t>
            </a:r>
            <a:endParaRPr sz="1600">
              <a:solidFill>
                <a:srgbClr val="D9EAD3"/>
              </a:solidFill>
              <a:highlight>
                <a:srgbClr val="FFFFFF"/>
              </a:highlight>
              <a:latin typeface="Merriweather"/>
              <a:ea typeface="Merriweather"/>
              <a:cs typeface="Merriweather"/>
              <a:sym typeface="Merriweather"/>
            </a:endParaRPr>
          </a:p>
          <a:p>
            <a:pPr indent="-330200" lvl="0" marL="457200" rtl="0" algn="l">
              <a:spcBef>
                <a:spcPts val="0"/>
              </a:spcBef>
              <a:spcAft>
                <a:spcPts val="0"/>
              </a:spcAft>
              <a:buClr>
                <a:srgbClr val="D9EAD3"/>
              </a:buClr>
              <a:buSzPts val="1600"/>
              <a:buFont typeface="Merriweather"/>
              <a:buChar char="●"/>
            </a:pPr>
            <a:r>
              <a:rPr lang="en" sz="1600">
                <a:highlight>
                  <a:srgbClr val="FFFFFF"/>
                </a:highlight>
                <a:latin typeface="Merriweather"/>
                <a:ea typeface="Merriweather"/>
                <a:cs typeface="Merriweather"/>
                <a:sym typeface="Merriweather"/>
              </a:rPr>
              <a:t>Internal anal</a:t>
            </a:r>
            <a:r>
              <a:rPr lang="en" sz="1600">
                <a:solidFill>
                  <a:srgbClr val="D9EAD3"/>
                </a:solidFill>
                <a:highlight>
                  <a:srgbClr val="FFFFFF"/>
                </a:highlight>
                <a:latin typeface="Merriweather"/>
                <a:ea typeface="Merriweather"/>
                <a:cs typeface="Merriweather"/>
                <a:sym typeface="Merriweather"/>
              </a:rPr>
              <a:t>.</a:t>
            </a:r>
            <a:endParaRPr sz="1600">
              <a:highlight>
                <a:srgbClr val="FFFFFF"/>
              </a:highlight>
              <a:latin typeface="Merriweather"/>
              <a:ea typeface="Merriweather"/>
              <a:cs typeface="Merriweather"/>
              <a:sym typeface="Merriweather"/>
            </a:endParaRPr>
          </a:p>
        </p:txBody>
      </p:sp>
      <p:sp>
        <p:nvSpPr>
          <p:cNvPr id="72" name="Google Shape;72;p14"/>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3" name="Google Shape;73;p14"/>
          <p:cNvSpPr txBox="1"/>
          <p:nvPr/>
        </p:nvSpPr>
        <p:spPr>
          <a:xfrm>
            <a:off x="929925" y="3216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chemeClr val="lt1"/>
                </a:solidFill>
                <a:latin typeface="Oswald"/>
                <a:ea typeface="Oswald"/>
                <a:cs typeface="Oswald"/>
                <a:sym typeface="Oswald"/>
              </a:rPr>
              <a:t>GENERAL PRINCIPlES OF GIT PHYSIOLOGY </a:t>
            </a:r>
            <a:endParaRPr sz="3200">
              <a:solidFill>
                <a:srgbClr val="FFFFFF"/>
              </a:solidFill>
              <a:latin typeface="Oswald"/>
              <a:ea typeface="Oswald"/>
              <a:cs typeface="Oswald"/>
              <a:sym typeface="Oswald"/>
            </a:endParaRPr>
          </a:p>
        </p:txBody>
      </p:sp>
      <p:sp>
        <p:nvSpPr>
          <p:cNvPr id="74" name="Google Shape;74;p14"/>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5" name="Google Shape;75;p14"/>
          <p:cNvSpPr txBox="1"/>
          <p:nvPr/>
        </p:nvSpPr>
        <p:spPr>
          <a:xfrm>
            <a:off x="154125" y="399600"/>
            <a:ext cx="502500" cy="670500"/>
          </a:xfrm>
          <a:prstGeom prst="rect">
            <a:avLst/>
          </a:prstGeom>
          <a:noFill/>
          <a:ln>
            <a:noFill/>
          </a:ln>
        </p:spPr>
        <p:txBody>
          <a:bodyPr anchorCtr="0" anchor="b"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1</a:t>
            </a:r>
            <a:endParaRPr sz="3900">
              <a:solidFill>
                <a:srgbClr val="FFFFFF"/>
              </a:solidFill>
              <a:latin typeface="Oswald"/>
              <a:ea typeface="Oswald"/>
              <a:cs typeface="Oswald"/>
              <a:sym typeface="Oswald"/>
            </a:endParaRPr>
          </a:p>
        </p:txBody>
      </p:sp>
      <p:pic>
        <p:nvPicPr>
          <p:cNvPr id="76" name="Google Shape;76;p14"/>
          <p:cNvPicPr preferRelativeResize="0"/>
          <p:nvPr/>
        </p:nvPicPr>
        <p:blipFill>
          <a:blip r:embed="rId3">
            <a:alphaModFix/>
          </a:blip>
          <a:stretch>
            <a:fillRect/>
          </a:stretch>
        </p:blipFill>
        <p:spPr>
          <a:xfrm>
            <a:off x="3647020" y="2069701"/>
            <a:ext cx="5275754" cy="3635026"/>
          </a:xfrm>
          <a:prstGeom prst="rect">
            <a:avLst/>
          </a:prstGeom>
          <a:noFill/>
          <a:ln cap="flat" cmpd="sng" w="9525">
            <a:solidFill>
              <a:srgbClr val="000000"/>
            </a:solidFill>
            <a:prstDash val="solid"/>
            <a:round/>
            <a:headEnd len="sm" w="sm" type="none"/>
            <a:tailEnd len="sm" w="sm" type="none"/>
          </a:ln>
        </p:spPr>
      </p:pic>
      <p:sp>
        <p:nvSpPr>
          <p:cNvPr id="77" name="Google Shape;77;p14"/>
          <p:cNvSpPr/>
          <p:nvPr/>
        </p:nvSpPr>
        <p:spPr>
          <a:xfrm>
            <a:off x="188032" y="1306248"/>
            <a:ext cx="672000" cy="621600"/>
          </a:xfrm>
          <a:prstGeom prst="rect">
            <a:avLst/>
          </a:prstGeom>
          <a:solidFill>
            <a:srgbClr val="93C47D"/>
          </a:solidFill>
          <a:ln cap="flat" cmpd="sng" w="9525">
            <a:solidFill>
              <a:srgbClr val="59595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78" name="Google Shape;78;p14"/>
          <p:cNvSpPr txBox="1"/>
          <p:nvPr/>
        </p:nvSpPr>
        <p:spPr>
          <a:xfrm>
            <a:off x="904975" y="1153950"/>
            <a:ext cx="127716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0">
                <a:solidFill>
                  <a:srgbClr val="6AA84F"/>
                </a:solidFill>
                <a:latin typeface="Oswald"/>
                <a:ea typeface="Oswald"/>
                <a:cs typeface="Oswald"/>
                <a:sym typeface="Oswald"/>
              </a:rPr>
              <a:t>Lecture I: General Principles of GIT Physiology </a:t>
            </a:r>
            <a:endParaRPr sz="5000">
              <a:solidFill>
                <a:srgbClr val="6AA84F"/>
              </a:solidFill>
              <a:latin typeface="Oswald"/>
              <a:ea typeface="Oswald"/>
              <a:cs typeface="Oswald"/>
              <a:sym typeface="Oswald"/>
            </a:endParaRPr>
          </a:p>
        </p:txBody>
      </p:sp>
      <p:sp>
        <p:nvSpPr>
          <p:cNvPr id="79" name="Google Shape;79;p14"/>
          <p:cNvSpPr txBox="1"/>
          <p:nvPr/>
        </p:nvSpPr>
        <p:spPr>
          <a:xfrm>
            <a:off x="782750" y="6172975"/>
            <a:ext cx="11945400" cy="8436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The </a:t>
            </a:r>
            <a:r>
              <a:rPr lang="en" sz="4800">
                <a:solidFill>
                  <a:srgbClr val="B6D7A8"/>
                </a:solidFill>
                <a:latin typeface="Oswald"/>
                <a:ea typeface="Oswald"/>
                <a:cs typeface="Oswald"/>
                <a:sym typeface="Oswald"/>
              </a:rPr>
              <a:t>General</a:t>
            </a:r>
            <a:r>
              <a:rPr lang="en" sz="4800">
                <a:latin typeface="Oswald"/>
                <a:ea typeface="Oswald"/>
                <a:cs typeface="Oswald"/>
                <a:sym typeface="Oswald"/>
              </a:rPr>
              <a:t> Characteristics of Smooth Muscle</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p:txBody>
      </p:sp>
      <p:sp>
        <p:nvSpPr>
          <p:cNvPr id="80" name="Google Shape;80;p14"/>
          <p:cNvSpPr/>
          <p:nvPr/>
        </p:nvSpPr>
        <p:spPr>
          <a:xfrm>
            <a:off x="464216" y="6583186"/>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graphicFrame>
        <p:nvGraphicFramePr>
          <p:cNvPr id="81" name="Google Shape;81;p14"/>
          <p:cNvGraphicFramePr/>
          <p:nvPr/>
        </p:nvGraphicFramePr>
        <p:xfrm>
          <a:off x="215400" y="7119786"/>
          <a:ext cx="3000000" cy="3000000"/>
        </p:xfrm>
        <a:graphic>
          <a:graphicData uri="http://schemas.openxmlformats.org/drawingml/2006/table">
            <a:tbl>
              <a:tblPr>
                <a:noFill/>
                <a:tableStyleId>{913CD2CA-665F-4009-8238-03A690E2F055}</a:tableStyleId>
              </a:tblPr>
              <a:tblGrid>
                <a:gridCol w="4555400"/>
                <a:gridCol w="4555400"/>
                <a:gridCol w="4555400"/>
              </a:tblGrid>
              <a:tr h="1007550">
                <a:tc>
                  <a:txBody>
                    <a:bodyPr/>
                    <a:lstStyle/>
                    <a:p>
                      <a:pPr indent="0" lvl="0" marL="0" rtl="0" algn="ctr">
                        <a:spcBef>
                          <a:spcPts val="0"/>
                        </a:spcBef>
                        <a:spcAft>
                          <a:spcPts val="0"/>
                        </a:spcAft>
                        <a:buClr>
                          <a:srgbClr val="000000"/>
                        </a:buClr>
                        <a:buSzPts val="1100"/>
                        <a:buFont typeface="Arial"/>
                        <a:buNone/>
                      </a:pPr>
                      <a:r>
                        <a:rPr b="1" lang="en" sz="4200">
                          <a:solidFill>
                            <a:srgbClr val="666666"/>
                          </a:solidFill>
                          <a:latin typeface="Merriweather"/>
                          <a:ea typeface="Merriweather"/>
                          <a:cs typeface="Merriweather"/>
                          <a:sym typeface="Merriweather"/>
                        </a:rPr>
                        <a:t>2</a:t>
                      </a:r>
                      <a:r>
                        <a:rPr b="1" lang="en" sz="2500">
                          <a:solidFill>
                            <a:srgbClr val="FFFFFF"/>
                          </a:solidFill>
                          <a:latin typeface="Merriweather"/>
                          <a:ea typeface="Merriweather"/>
                          <a:cs typeface="Merriweather"/>
                          <a:sym typeface="Merriweather"/>
                        </a:rPr>
                        <a:t>  Main muscle layers</a:t>
                      </a:r>
                      <a:endParaRPr>
                        <a:solidFill>
                          <a:srgbClr val="FFFFFF"/>
                        </a:solidFill>
                      </a:endParaRPr>
                    </a:p>
                  </a:txBody>
                  <a:tcPr marT="91425" marB="91425" marR="91425" marL="91425">
                    <a:lnL cap="flat" cmpd="sng" w="28575">
                      <a:solidFill>
                        <a:srgbClr val="D9D9D9"/>
                      </a:solidFill>
                      <a:prstDash val="solid"/>
                      <a:round/>
                      <a:headEnd len="sm" w="sm" type="none"/>
                      <a:tailEnd len="sm" w="sm" type="none"/>
                    </a:lnL>
                    <a:lnR cap="flat" cmpd="sng" w="28575">
                      <a:solidFill>
                        <a:srgbClr val="D9D9D9"/>
                      </a:solidFill>
                      <a:prstDash val="solid"/>
                      <a:round/>
                      <a:headEnd len="sm" w="sm" type="none"/>
                      <a:tailEnd len="sm" w="sm" type="none"/>
                    </a:lnR>
                    <a:lnT cap="flat" cmpd="sng" w="28575">
                      <a:solidFill>
                        <a:srgbClr val="D9D9D9"/>
                      </a:solidFill>
                      <a:prstDash val="solid"/>
                      <a:round/>
                      <a:headEnd len="sm" w="sm" type="none"/>
                      <a:tailEnd len="sm" w="sm" type="none"/>
                    </a:lnT>
                    <a:lnB cap="flat" cmpd="sng" w="28575">
                      <a:solidFill>
                        <a:srgbClr val="D9D9D9"/>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None/>
                      </a:pPr>
                      <a:r>
                        <a:rPr b="1" lang="en" sz="4200">
                          <a:solidFill>
                            <a:srgbClr val="666666"/>
                          </a:solidFill>
                          <a:latin typeface="Merriweather"/>
                          <a:ea typeface="Merriweather"/>
                          <a:cs typeface="Merriweather"/>
                          <a:sym typeface="Merriweather"/>
                        </a:rPr>
                        <a:t>2</a:t>
                      </a:r>
                      <a:r>
                        <a:rPr b="1" lang="en" sz="2500">
                          <a:solidFill>
                            <a:srgbClr val="FFFFFF"/>
                          </a:solidFill>
                          <a:latin typeface="Merriweather"/>
                          <a:ea typeface="Merriweather"/>
                          <a:cs typeface="Merriweather"/>
                          <a:sym typeface="Merriweather"/>
                        </a:rPr>
                        <a:t>  Muscle classification</a:t>
                      </a:r>
                      <a:endParaRPr>
                        <a:solidFill>
                          <a:srgbClr val="FFFFFF"/>
                        </a:solidFill>
                      </a:endParaRPr>
                    </a:p>
                  </a:txBody>
                  <a:tcPr marT="91425" marB="91425" marR="91425" marL="91425">
                    <a:lnL cap="flat" cmpd="sng" w="28575">
                      <a:solidFill>
                        <a:srgbClr val="D9D9D9"/>
                      </a:solidFill>
                      <a:prstDash val="solid"/>
                      <a:round/>
                      <a:headEnd len="sm" w="sm" type="none"/>
                      <a:tailEnd len="sm" w="sm" type="none"/>
                    </a:lnL>
                    <a:lnR cap="flat" cmpd="sng" w="28575">
                      <a:solidFill>
                        <a:srgbClr val="D9D9D9"/>
                      </a:solidFill>
                      <a:prstDash val="solid"/>
                      <a:round/>
                      <a:headEnd len="sm" w="sm" type="none"/>
                      <a:tailEnd len="sm" w="sm" type="none"/>
                    </a:lnR>
                    <a:lnT cap="flat" cmpd="sng" w="28575">
                      <a:solidFill>
                        <a:srgbClr val="D9D9D9"/>
                      </a:solidFill>
                      <a:prstDash val="solid"/>
                      <a:round/>
                      <a:headEnd len="sm" w="sm" type="none"/>
                      <a:tailEnd len="sm" w="sm" type="none"/>
                    </a:lnT>
                    <a:lnB cap="flat" cmpd="sng" w="28575">
                      <a:solidFill>
                        <a:srgbClr val="D9D9D9"/>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None/>
                      </a:pPr>
                      <a:r>
                        <a:rPr b="1" lang="en" sz="4200">
                          <a:solidFill>
                            <a:srgbClr val="666666"/>
                          </a:solidFill>
                          <a:latin typeface="Merriweather"/>
                          <a:ea typeface="Merriweather"/>
                          <a:cs typeface="Merriweather"/>
                          <a:sym typeface="Merriweather"/>
                        </a:rPr>
                        <a:t>2 </a:t>
                      </a:r>
                      <a:r>
                        <a:rPr b="1" lang="en" sz="2500">
                          <a:solidFill>
                            <a:srgbClr val="FFFFFF"/>
                          </a:solidFill>
                          <a:latin typeface="Merriweather"/>
                          <a:ea typeface="Merriweather"/>
                          <a:cs typeface="Merriweather"/>
                          <a:sym typeface="Merriweather"/>
                        </a:rPr>
                        <a:t> Types of contraction</a:t>
                      </a:r>
                      <a:endParaRPr>
                        <a:solidFill>
                          <a:srgbClr val="FFFFFF"/>
                        </a:solidFill>
                      </a:endParaRPr>
                    </a:p>
                  </a:txBody>
                  <a:tcPr marT="91425" marB="91425" marR="91425" marL="91425">
                    <a:lnL cap="flat" cmpd="sng" w="28575">
                      <a:solidFill>
                        <a:srgbClr val="D9D9D9"/>
                      </a:solidFill>
                      <a:prstDash val="solid"/>
                      <a:round/>
                      <a:headEnd len="sm" w="sm" type="none"/>
                      <a:tailEnd len="sm" w="sm" type="none"/>
                    </a:lnL>
                    <a:lnR cap="flat" cmpd="sng" w="28575">
                      <a:solidFill>
                        <a:srgbClr val="D9D9D9"/>
                      </a:solidFill>
                      <a:prstDash val="solid"/>
                      <a:round/>
                      <a:headEnd len="sm" w="sm" type="none"/>
                      <a:tailEnd len="sm" w="sm" type="none"/>
                    </a:lnR>
                    <a:lnT cap="flat" cmpd="sng" w="28575">
                      <a:solidFill>
                        <a:srgbClr val="D9D9D9"/>
                      </a:solidFill>
                      <a:prstDash val="solid"/>
                      <a:round/>
                      <a:headEnd len="sm" w="sm" type="none"/>
                      <a:tailEnd len="sm" w="sm" type="none"/>
                    </a:lnT>
                    <a:lnB cap="flat" cmpd="sng" w="28575">
                      <a:solidFill>
                        <a:srgbClr val="D9D9D9"/>
                      </a:solidFill>
                      <a:prstDash val="solid"/>
                      <a:round/>
                      <a:headEnd len="sm" w="sm" type="none"/>
                      <a:tailEnd len="sm" w="sm" type="none"/>
                    </a:lnB>
                    <a:solidFill>
                      <a:srgbClr val="93C47D"/>
                    </a:solidFill>
                  </a:tcPr>
                </a:tc>
              </a:tr>
              <a:tr h="3830400">
                <a:tc>
                  <a:txBody>
                    <a:bodyPr/>
                    <a:lstStyle/>
                    <a:p>
                      <a:pPr indent="0" lvl="0" marL="0" rtl="0" algn="l">
                        <a:spcBef>
                          <a:spcPts val="0"/>
                        </a:spcBef>
                        <a:spcAft>
                          <a:spcPts val="0"/>
                        </a:spcAft>
                        <a:buNone/>
                      </a:pPr>
                      <a:r>
                        <a:t/>
                      </a:r>
                      <a:endParaRPr sz="1800">
                        <a:latin typeface="Merriweather"/>
                        <a:ea typeface="Merriweather"/>
                        <a:cs typeface="Merriweather"/>
                        <a:sym typeface="Merriweather"/>
                      </a:endParaRPr>
                    </a:p>
                  </a:txBody>
                  <a:tcPr marT="91425" marB="91425" marR="91425" marL="91425">
                    <a:lnL cap="flat" cmpd="sng" w="28575">
                      <a:solidFill>
                        <a:srgbClr val="D9D9D9"/>
                      </a:solidFill>
                      <a:prstDash val="lgDash"/>
                      <a:round/>
                      <a:headEnd len="sm" w="sm" type="none"/>
                      <a:tailEnd len="sm" w="sm" type="none"/>
                    </a:lnL>
                    <a:lnR cap="flat" cmpd="sng" w="28575">
                      <a:solidFill>
                        <a:srgbClr val="D9D9D9"/>
                      </a:solidFill>
                      <a:prstDash val="lgDash"/>
                      <a:round/>
                      <a:headEnd len="sm" w="sm" type="none"/>
                      <a:tailEnd len="sm" w="sm" type="none"/>
                    </a:lnR>
                    <a:lnT cap="flat" cmpd="sng" w="28575">
                      <a:solidFill>
                        <a:srgbClr val="D9D9D9"/>
                      </a:solidFill>
                      <a:prstDash val="solid"/>
                      <a:round/>
                      <a:headEnd len="sm" w="sm" type="none"/>
                      <a:tailEnd len="sm" w="sm" type="none"/>
                    </a:lnT>
                    <a:lnB cap="flat" cmpd="sng" w="28575">
                      <a:solidFill>
                        <a:srgbClr val="D9D9D9"/>
                      </a:solidFill>
                      <a:prstDash val="lgDash"/>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D9D9D9"/>
                      </a:solidFill>
                      <a:prstDash val="lgDash"/>
                      <a:round/>
                      <a:headEnd len="sm" w="sm" type="none"/>
                      <a:tailEnd len="sm" w="sm" type="none"/>
                    </a:lnL>
                    <a:lnR cap="flat" cmpd="sng" w="28575">
                      <a:solidFill>
                        <a:srgbClr val="D9D9D9"/>
                      </a:solidFill>
                      <a:prstDash val="lgDash"/>
                      <a:round/>
                      <a:headEnd len="sm" w="sm" type="none"/>
                      <a:tailEnd len="sm" w="sm" type="none"/>
                    </a:lnR>
                    <a:lnT cap="flat" cmpd="sng" w="28575">
                      <a:solidFill>
                        <a:srgbClr val="D9D9D9"/>
                      </a:solidFill>
                      <a:prstDash val="solid"/>
                      <a:round/>
                      <a:headEnd len="sm" w="sm" type="none"/>
                      <a:tailEnd len="sm" w="sm" type="none"/>
                    </a:lnT>
                    <a:lnB cap="flat" cmpd="sng" w="28575">
                      <a:solidFill>
                        <a:srgbClr val="D9D9D9"/>
                      </a:solidFill>
                      <a:prstDash val="lgDash"/>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D9D9D9"/>
                      </a:solidFill>
                      <a:prstDash val="lgDash"/>
                      <a:round/>
                      <a:headEnd len="sm" w="sm" type="none"/>
                      <a:tailEnd len="sm" w="sm" type="none"/>
                    </a:lnL>
                    <a:lnR cap="flat" cmpd="sng" w="28575">
                      <a:solidFill>
                        <a:srgbClr val="D9D9D9"/>
                      </a:solidFill>
                      <a:prstDash val="lgDash"/>
                      <a:round/>
                      <a:headEnd len="sm" w="sm" type="none"/>
                      <a:tailEnd len="sm" w="sm" type="none"/>
                    </a:lnR>
                    <a:lnT cap="flat" cmpd="sng" w="28575">
                      <a:solidFill>
                        <a:srgbClr val="D9D9D9"/>
                      </a:solidFill>
                      <a:prstDash val="solid"/>
                      <a:round/>
                      <a:headEnd len="sm" w="sm" type="none"/>
                      <a:tailEnd len="sm" w="sm" type="none"/>
                    </a:lnT>
                    <a:lnB cap="flat" cmpd="sng" w="28575">
                      <a:solidFill>
                        <a:srgbClr val="D9D9D9"/>
                      </a:solidFill>
                      <a:prstDash val="lgDash"/>
                      <a:round/>
                      <a:headEnd len="sm" w="sm" type="none"/>
                      <a:tailEnd len="sm" w="sm" type="none"/>
                    </a:lnB>
                  </a:tcPr>
                </a:tc>
              </a:tr>
              <a:tr h="2847575">
                <a:tc>
                  <a:txBody>
                    <a:bodyPr/>
                    <a:lstStyle/>
                    <a:p>
                      <a:pPr indent="0" lvl="0" marL="0" rtl="0" algn="l">
                        <a:spcBef>
                          <a:spcPts val="0"/>
                        </a:spcBef>
                        <a:spcAft>
                          <a:spcPts val="0"/>
                        </a:spcAft>
                        <a:buNone/>
                      </a:pPr>
                      <a:r>
                        <a:t/>
                      </a:r>
                      <a:endParaRPr/>
                    </a:p>
                  </a:txBody>
                  <a:tcPr marT="91425" marB="91425" marR="91425" marL="91425">
                    <a:lnL cap="flat" cmpd="sng" w="28575">
                      <a:solidFill>
                        <a:srgbClr val="D9D9D9"/>
                      </a:solidFill>
                      <a:prstDash val="lgDash"/>
                      <a:round/>
                      <a:headEnd len="sm" w="sm" type="none"/>
                      <a:tailEnd len="sm" w="sm" type="none"/>
                    </a:lnL>
                    <a:lnR cap="flat" cmpd="sng" w="28575">
                      <a:solidFill>
                        <a:srgbClr val="D9D9D9"/>
                      </a:solidFill>
                      <a:prstDash val="lgDash"/>
                      <a:round/>
                      <a:headEnd len="sm" w="sm" type="none"/>
                      <a:tailEnd len="sm" w="sm" type="none"/>
                    </a:lnR>
                    <a:lnT cap="flat" cmpd="sng" w="28575">
                      <a:solidFill>
                        <a:srgbClr val="D9D9D9"/>
                      </a:solidFill>
                      <a:prstDash val="lgDash"/>
                      <a:round/>
                      <a:headEnd len="sm" w="sm" type="none"/>
                      <a:tailEnd len="sm" w="sm" type="none"/>
                    </a:lnT>
                    <a:lnB cap="flat" cmpd="sng" w="28575">
                      <a:solidFill>
                        <a:srgbClr val="D9D9D9"/>
                      </a:solidFill>
                      <a:prstDash val="lgDash"/>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D9D9D9"/>
                      </a:solidFill>
                      <a:prstDash val="lgDash"/>
                      <a:round/>
                      <a:headEnd len="sm" w="sm" type="none"/>
                      <a:tailEnd len="sm" w="sm" type="none"/>
                    </a:lnL>
                    <a:lnR cap="flat" cmpd="sng" w="28575">
                      <a:solidFill>
                        <a:srgbClr val="D9D9D9"/>
                      </a:solidFill>
                      <a:prstDash val="lgDash"/>
                      <a:round/>
                      <a:headEnd len="sm" w="sm" type="none"/>
                      <a:tailEnd len="sm" w="sm" type="none"/>
                    </a:lnR>
                    <a:lnT cap="flat" cmpd="sng" w="28575">
                      <a:solidFill>
                        <a:srgbClr val="D9D9D9"/>
                      </a:solidFill>
                      <a:prstDash val="lgDash"/>
                      <a:round/>
                      <a:headEnd len="sm" w="sm" type="none"/>
                      <a:tailEnd len="sm" w="sm" type="none"/>
                    </a:lnT>
                    <a:lnB cap="flat" cmpd="sng" w="28575">
                      <a:solidFill>
                        <a:srgbClr val="D9D9D9"/>
                      </a:solidFill>
                      <a:prstDash val="lgDash"/>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D9D9D9"/>
                      </a:solidFill>
                      <a:prstDash val="lgDash"/>
                      <a:round/>
                      <a:headEnd len="sm" w="sm" type="none"/>
                      <a:tailEnd len="sm" w="sm" type="none"/>
                    </a:lnL>
                    <a:lnR cap="flat" cmpd="sng" w="28575">
                      <a:solidFill>
                        <a:srgbClr val="D9D9D9"/>
                      </a:solidFill>
                      <a:prstDash val="lgDash"/>
                      <a:round/>
                      <a:headEnd len="sm" w="sm" type="none"/>
                      <a:tailEnd len="sm" w="sm" type="none"/>
                    </a:lnR>
                    <a:lnT cap="flat" cmpd="sng" w="28575">
                      <a:solidFill>
                        <a:srgbClr val="D9D9D9"/>
                      </a:solidFill>
                      <a:prstDash val="lgDash"/>
                      <a:round/>
                      <a:headEnd len="sm" w="sm" type="none"/>
                      <a:tailEnd len="sm" w="sm" type="none"/>
                    </a:lnT>
                    <a:lnB cap="flat" cmpd="sng" w="28575">
                      <a:solidFill>
                        <a:srgbClr val="D9D9D9"/>
                      </a:solidFill>
                      <a:prstDash val="lgDash"/>
                      <a:round/>
                      <a:headEnd len="sm" w="sm" type="none"/>
                      <a:tailEnd len="sm" w="sm" type="none"/>
                    </a:lnB>
                  </a:tcPr>
                </a:tc>
              </a:tr>
            </a:tbl>
          </a:graphicData>
        </a:graphic>
      </p:graphicFrame>
      <p:sp>
        <p:nvSpPr>
          <p:cNvPr id="82" name="Google Shape;82;p14"/>
          <p:cNvSpPr txBox="1"/>
          <p:nvPr/>
        </p:nvSpPr>
        <p:spPr>
          <a:xfrm>
            <a:off x="333412" y="8272883"/>
            <a:ext cx="4293600" cy="284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100">
                <a:solidFill>
                  <a:srgbClr val="B6D7A8"/>
                </a:solidFill>
                <a:latin typeface="Merriweather"/>
                <a:ea typeface="Merriweather"/>
                <a:cs typeface="Merriweather"/>
                <a:sym typeface="Merriweather"/>
              </a:rPr>
              <a:t>1. </a:t>
            </a:r>
            <a:r>
              <a:rPr b="1" lang="en" sz="1900">
                <a:highlight>
                  <a:srgbClr val="D9EAD3"/>
                </a:highlight>
                <a:latin typeface="Merriweather"/>
                <a:ea typeface="Merriweather"/>
                <a:cs typeface="Merriweather"/>
                <a:sym typeface="Merriweather"/>
              </a:rPr>
              <a:t>Longitudinal Smooth Muscles</a:t>
            </a:r>
            <a:endParaRPr b="1" sz="1900">
              <a:highlight>
                <a:srgbClr val="D9EAD3"/>
              </a:highlight>
              <a:latin typeface="Merriweather"/>
              <a:ea typeface="Merriweather"/>
              <a:cs typeface="Merriweather"/>
              <a:sym typeface="Merriweather"/>
            </a:endParaRPr>
          </a:p>
          <a:p>
            <a:pPr indent="0" lvl="0" marL="0" rtl="0" algn="l">
              <a:spcBef>
                <a:spcPts val="0"/>
              </a:spcBef>
              <a:spcAft>
                <a:spcPts val="0"/>
              </a:spcAft>
              <a:buNone/>
            </a:pPr>
            <a:r>
              <a:t/>
            </a:r>
            <a:endParaRPr b="1" sz="1200">
              <a:solidFill>
                <a:srgbClr val="B4A7D6"/>
              </a:solidFill>
              <a:latin typeface="Merriweather"/>
              <a:ea typeface="Merriweather"/>
              <a:cs typeface="Merriweather"/>
              <a:sym typeface="Merriweather"/>
            </a:endParaRPr>
          </a:p>
          <a:p>
            <a:pPr indent="-342900" lvl="0" marL="457200" rtl="0" algn="l">
              <a:spcBef>
                <a:spcPts val="0"/>
              </a:spcBef>
              <a:spcAft>
                <a:spcPts val="0"/>
              </a:spcAft>
              <a:buClr>
                <a:srgbClr val="93C47D"/>
              </a:buClr>
              <a:buSzPts val="1800"/>
              <a:buFont typeface="Merriweather"/>
              <a:buChar char="★"/>
            </a:pPr>
            <a:r>
              <a:rPr b="1" lang="en" sz="1800">
                <a:solidFill>
                  <a:srgbClr val="93C47D"/>
                </a:solidFill>
                <a:latin typeface="Merriweather"/>
                <a:ea typeface="Merriweather"/>
                <a:cs typeface="Merriweather"/>
                <a:sym typeface="Merriweather"/>
              </a:rPr>
              <a:t>Contraction:</a:t>
            </a:r>
            <a:endParaRPr b="1" sz="1800">
              <a:solidFill>
                <a:srgbClr val="93C47D"/>
              </a:solidFill>
              <a:latin typeface="Merriweather"/>
              <a:ea typeface="Merriweather"/>
              <a:cs typeface="Merriweather"/>
              <a:sym typeface="Merriweather"/>
            </a:endParaRPr>
          </a:p>
          <a:p>
            <a:pPr indent="-330200" lvl="0" marL="457200" rtl="0" algn="l">
              <a:spcBef>
                <a:spcPts val="0"/>
              </a:spcBef>
              <a:spcAft>
                <a:spcPts val="0"/>
              </a:spcAft>
              <a:buClr>
                <a:srgbClr val="93C47D"/>
              </a:buClr>
              <a:buSzPts val="1600"/>
              <a:buFont typeface="Merriweather"/>
              <a:buChar char="-"/>
            </a:pPr>
            <a:r>
              <a:rPr lang="en" sz="1600">
                <a:latin typeface="Merriweather"/>
                <a:ea typeface="Merriweather"/>
                <a:cs typeface="Merriweather"/>
                <a:sym typeface="Merriweather"/>
              </a:rPr>
              <a:t>Expands the lumen</a:t>
            </a:r>
            <a:r>
              <a:rPr lang="en" sz="1600">
                <a:solidFill>
                  <a:srgbClr val="93C47D"/>
                </a:solidFill>
                <a:latin typeface="Merriweather"/>
                <a:ea typeface="Merriweather"/>
                <a:cs typeface="Merriweather"/>
                <a:sym typeface="Merriweather"/>
              </a:rPr>
              <a:t>. </a:t>
            </a:r>
            <a:endParaRPr sz="1600">
              <a:solidFill>
                <a:srgbClr val="93C47D"/>
              </a:solidFill>
              <a:latin typeface="Merriweather"/>
              <a:ea typeface="Merriweather"/>
              <a:cs typeface="Merriweather"/>
              <a:sym typeface="Merriweather"/>
            </a:endParaRPr>
          </a:p>
          <a:p>
            <a:pPr indent="-330200" lvl="0" marL="457200" rtl="0" algn="l">
              <a:spcBef>
                <a:spcPts val="0"/>
              </a:spcBef>
              <a:spcAft>
                <a:spcPts val="0"/>
              </a:spcAft>
              <a:buClr>
                <a:srgbClr val="93C47D"/>
              </a:buClr>
              <a:buSzPts val="1600"/>
              <a:buFont typeface="Merriweather"/>
              <a:buChar char="-"/>
            </a:pPr>
            <a:r>
              <a:rPr lang="en" sz="1600">
                <a:latin typeface="Merriweather"/>
                <a:ea typeface="Merriweather"/>
                <a:cs typeface="Merriweather"/>
                <a:sym typeface="Merriweather"/>
              </a:rPr>
              <a:t>Shortens the segment</a:t>
            </a:r>
            <a:r>
              <a:rPr lang="en" sz="1600">
                <a:solidFill>
                  <a:srgbClr val="93C47D"/>
                </a:solidFill>
                <a:latin typeface="Merriweather"/>
                <a:ea typeface="Merriweather"/>
                <a:cs typeface="Merriweather"/>
                <a:sym typeface="Merriweather"/>
              </a:rPr>
              <a:t>.</a:t>
            </a:r>
            <a:endParaRPr>
              <a:solidFill>
                <a:srgbClr val="B4A7D6"/>
              </a:solidFill>
            </a:endParaRPr>
          </a:p>
        </p:txBody>
      </p:sp>
      <p:sp>
        <p:nvSpPr>
          <p:cNvPr id="83" name="Google Shape;83;p14"/>
          <p:cNvSpPr txBox="1"/>
          <p:nvPr/>
        </p:nvSpPr>
        <p:spPr>
          <a:xfrm>
            <a:off x="261550" y="12099509"/>
            <a:ext cx="4437300" cy="284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100">
                <a:solidFill>
                  <a:srgbClr val="B6D7A8"/>
                </a:solidFill>
                <a:latin typeface="Merriweather"/>
                <a:ea typeface="Merriweather"/>
                <a:cs typeface="Merriweather"/>
                <a:sym typeface="Merriweather"/>
              </a:rPr>
              <a:t>2.</a:t>
            </a:r>
            <a:r>
              <a:rPr b="1" lang="en" sz="1900">
                <a:solidFill>
                  <a:srgbClr val="B4A7D6"/>
                </a:solidFill>
                <a:latin typeface="Merriweather"/>
                <a:ea typeface="Merriweather"/>
                <a:cs typeface="Merriweather"/>
                <a:sym typeface="Merriweather"/>
              </a:rPr>
              <a:t> </a:t>
            </a:r>
            <a:r>
              <a:rPr b="1" lang="en" sz="1900">
                <a:highlight>
                  <a:srgbClr val="D9EAD3"/>
                </a:highlight>
                <a:latin typeface="Merriweather"/>
                <a:ea typeface="Merriweather"/>
                <a:cs typeface="Merriweather"/>
                <a:sym typeface="Merriweather"/>
              </a:rPr>
              <a:t>Circular Smooth Muscles</a:t>
            </a:r>
            <a:endParaRPr b="1" sz="1900">
              <a:highlight>
                <a:srgbClr val="D9EAD3"/>
              </a:highlight>
              <a:latin typeface="Merriweather"/>
              <a:ea typeface="Merriweather"/>
              <a:cs typeface="Merriweather"/>
              <a:sym typeface="Merriweather"/>
            </a:endParaRPr>
          </a:p>
          <a:p>
            <a:pPr indent="0" lvl="0" marL="0" rtl="0" algn="l">
              <a:spcBef>
                <a:spcPts val="0"/>
              </a:spcBef>
              <a:spcAft>
                <a:spcPts val="0"/>
              </a:spcAft>
              <a:buNone/>
            </a:pPr>
            <a:r>
              <a:t/>
            </a:r>
            <a:endParaRPr b="1" sz="1200">
              <a:solidFill>
                <a:srgbClr val="B4A7D6"/>
              </a:solidFill>
              <a:latin typeface="Merriweather"/>
              <a:ea typeface="Merriweather"/>
              <a:cs typeface="Merriweather"/>
              <a:sym typeface="Merriweather"/>
            </a:endParaRPr>
          </a:p>
          <a:p>
            <a:pPr indent="-349250" lvl="0" marL="457200" rtl="0" algn="l">
              <a:spcBef>
                <a:spcPts val="0"/>
              </a:spcBef>
              <a:spcAft>
                <a:spcPts val="0"/>
              </a:spcAft>
              <a:buClr>
                <a:srgbClr val="93C47D"/>
              </a:buClr>
              <a:buSzPts val="1900"/>
              <a:buFont typeface="Merriweather"/>
              <a:buChar char="★"/>
            </a:pPr>
            <a:r>
              <a:rPr b="1" lang="en" sz="1900">
                <a:solidFill>
                  <a:srgbClr val="93C47D"/>
                </a:solidFill>
                <a:latin typeface="Merriweather"/>
                <a:ea typeface="Merriweather"/>
                <a:cs typeface="Merriweather"/>
                <a:sym typeface="Merriweather"/>
              </a:rPr>
              <a:t>Contraction:</a:t>
            </a:r>
            <a:endParaRPr sz="1900">
              <a:solidFill>
                <a:srgbClr val="93C47D"/>
              </a:solidFill>
              <a:latin typeface="Merriweather"/>
              <a:ea typeface="Merriweather"/>
              <a:cs typeface="Merriweather"/>
              <a:sym typeface="Merriweather"/>
            </a:endParaRPr>
          </a:p>
          <a:p>
            <a:pPr indent="-330200" lvl="0" marL="457200" rtl="0" algn="l">
              <a:spcBef>
                <a:spcPts val="0"/>
              </a:spcBef>
              <a:spcAft>
                <a:spcPts val="0"/>
              </a:spcAft>
              <a:buClr>
                <a:srgbClr val="B4A7D6"/>
              </a:buClr>
              <a:buSzPts val="1600"/>
              <a:buFont typeface="Merriweather"/>
              <a:buChar char="-"/>
            </a:pPr>
            <a:r>
              <a:rPr lang="en" sz="1600">
                <a:latin typeface="Merriweather"/>
                <a:ea typeface="Merriweather"/>
                <a:cs typeface="Merriweather"/>
                <a:sym typeface="Merriweather"/>
              </a:rPr>
              <a:t>Reduces the diameter of the lumen</a:t>
            </a:r>
            <a:endParaRPr sz="1600">
              <a:latin typeface="Merriweather"/>
              <a:ea typeface="Merriweather"/>
              <a:cs typeface="Merriweather"/>
              <a:sym typeface="Merriweather"/>
            </a:endParaRPr>
          </a:p>
          <a:p>
            <a:pPr indent="-330200" lvl="0" marL="457200" rtl="0" algn="l">
              <a:spcBef>
                <a:spcPts val="0"/>
              </a:spcBef>
              <a:spcAft>
                <a:spcPts val="0"/>
              </a:spcAft>
              <a:buClr>
                <a:srgbClr val="B4A7D6"/>
              </a:buClr>
              <a:buSzPts val="1600"/>
              <a:buFont typeface="Merriweather"/>
              <a:buChar char="-"/>
            </a:pPr>
            <a:r>
              <a:rPr lang="en" sz="1600">
                <a:latin typeface="Merriweather"/>
                <a:ea typeface="Merriweather"/>
                <a:cs typeface="Merriweather"/>
                <a:sym typeface="Merriweather"/>
              </a:rPr>
              <a:t>Increases the length</a:t>
            </a:r>
            <a:r>
              <a:rPr lang="en" sz="1600">
                <a:solidFill>
                  <a:srgbClr val="B4A7D6"/>
                </a:solidFill>
                <a:latin typeface="Merriweather"/>
                <a:ea typeface="Merriweather"/>
                <a:cs typeface="Merriweather"/>
                <a:sym typeface="Merriweather"/>
              </a:rPr>
              <a:t>.</a:t>
            </a:r>
            <a:endParaRPr b="1" sz="1800">
              <a:solidFill>
                <a:srgbClr val="B4A7D6"/>
              </a:solidFill>
              <a:latin typeface="Merriweather"/>
              <a:ea typeface="Merriweather"/>
              <a:cs typeface="Merriweather"/>
              <a:sym typeface="Merriweather"/>
            </a:endParaRPr>
          </a:p>
        </p:txBody>
      </p:sp>
      <p:sp>
        <p:nvSpPr>
          <p:cNvPr id="84" name="Google Shape;84;p14"/>
          <p:cNvSpPr txBox="1"/>
          <p:nvPr/>
        </p:nvSpPr>
        <p:spPr>
          <a:xfrm>
            <a:off x="5110912" y="8321358"/>
            <a:ext cx="4293600" cy="284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100">
                <a:solidFill>
                  <a:srgbClr val="B6D7A8"/>
                </a:solidFill>
                <a:latin typeface="Merriweather"/>
                <a:ea typeface="Merriweather"/>
                <a:cs typeface="Merriweather"/>
                <a:sym typeface="Merriweather"/>
              </a:rPr>
              <a:t>1.</a:t>
            </a:r>
            <a:r>
              <a:rPr b="1" lang="en" sz="3100">
                <a:solidFill>
                  <a:srgbClr val="B4A7D6"/>
                </a:solidFill>
                <a:latin typeface="Merriweather"/>
                <a:ea typeface="Merriweather"/>
                <a:cs typeface="Merriweather"/>
                <a:sym typeface="Merriweather"/>
              </a:rPr>
              <a:t> </a:t>
            </a:r>
            <a:r>
              <a:rPr b="1" lang="en" sz="1900">
                <a:highlight>
                  <a:srgbClr val="D9EAD3"/>
                </a:highlight>
                <a:latin typeface="Merriweather"/>
                <a:ea typeface="Merriweather"/>
                <a:cs typeface="Merriweather"/>
                <a:sym typeface="Merriweather"/>
              </a:rPr>
              <a:t>Unitary </a:t>
            </a:r>
            <a:r>
              <a:rPr b="1" lang="en" sz="1900">
                <a:solidFill>
                  <a:srgbClr val="45818E"/>
                </a:solidFill>
                <a:highlight>
                  <a:srgbClr val="D9EAD3"/>
                </a:highlight>
                <a:latin typeface="Merriweather"/>
                <a:ea typeface="Merriweather"/>
                <a:cs typeface="Merriweather"/>
                <a:sym typeface="Merriweather"/>
              </a:rPr>
              <a:t>(single-unit)</a:t>
            </a:r>
            <a:endParaRPr b="1" sz="1900">
              <a:solidFill>
                <a:srgbClr val="45818E"/>
              </a:solidFill>
              <a:highlight>
                <a:srgbClr val="D9EAD3"/>
              </a:highlight>
              <a:latin typeface="Merriweather"/>
              <a:ea typeface="Merriweather"/>
              <a:cs typeface="Merriweather"/>
              <a:sym typeface="Merriweather"/>
            </a:endParaRPr>
          </a:p>
          <a:p>
            <a:pPr indent="0" lvl="0" marL="0" rtl="0" algn="l">
              <a:spcBef>
                <a:spcPts val="0"/>
              </a:spcBef>
              <a:spcAft>
                <a:spcPts val="0"/>
              </a:spcAft>
              <a:buNone/>
            </a:pPr>
            <a:r>
              <a:t/>
            </a:r>
            <a:endParaRPr b="1" sz="1200">
              <a:highlight>
                <a:srgbClr val="D9EAD3"/>
              </a:highlight>
              <a:latin typeface="Merriweather"/>
              <a:ea typeface="Merriweather"/>
              <a:cs typeface="Merriweather"/>
              <a:sym typeface="Merriweather"/>
            </a:endParaRPr>
          </a:p>
          <a:p>
            <a:pPr indent="-349250" lvl="0" marL="457200" rtl="0" algn="l">
              <a:spcBef>
                <a:spcPts val="0"/>
              </a:spcBef>
              <a:spcAft>
                <a:spcPts val="0"/>
              </a:spcAft>
              <a:buClr>
                <a:srgbClr val="93C47D"/>
              </a:buClr>
              <a:buSzPts val="1900"/>
              <a:buFont typeface="Merriweather"/>
              <a:buChar char="★"/>
            </a:pPr>
            <a:r>
              <a:rPr b="1" lang="en" sz="1900">
                <a:solidFill>
                  <a:srgbClr val="93C47D"/>
                </a:solidFill>
                <a:highlight>
                  <a:srgbClr val="FFFFFF"/>
                </a:highlight>
                <a:latin typeface="Merriweather"/>
                <a:ea typeface="Merriweather"/>
                <a:cs typeface="Merriweather"/>
                <a:sym typeface="Merriweather"/>
              </a:rPr>
              <a:t>Contracts </a:t>
            </a:r>
            <a:endParaRPr b="1" sz="1900">
              <a:solidFill>
                <a:srgbClr val="93C47D"/>
              </a:solidFill>
              <a:highlight>
                <a:srgbClr val="FFFFFF"/>
              </a:highlight>
              <a:latin typeface="Merriweather"/>
              <a:ea typeface="Merriweather"/>
              <a:cs typeface="Merriweather"/>
              <a:sym typeface="Merriweather"/>
            </a:endParaRPr>
          </a:p>
          <a:p>
            <a:pPr indent="-330200" lvl="0" marL="457200" rtl="0" algn="l">
              <a:spcBef>
                <a:spcPts val="0"/>
              </a:spcBef>
              <a:spcAft>
                <a:spcPts val="0"/>
              </a:spcAft>
              <a:buClr>
                <a:srgbClr val="93C47D"/>
              </a:buClr>
              <a:buSzPts val="1600"/>
              <a:buFont typeface="Merriweather"/>
              <a:buChar char="-"/>
            </a:pPr>
            <a:r>
              <a:rPr lang="en" sz="1600">
                <a:highlight>
                  <a:srgbClr val="FFFFFF"/>
                </a:highlight>
                <a:latin typeface="Merriweather"/>
                <a:ea typeface="Merriweather"/>
                <a:cs typeface="Merriweather"/>
                <a:sym typeface="Merriweather"/>
              </a:rPr>
              <a:t>in the absence of neural or hormonal influence</a:t>
            </a:r>
            <a:r>
              <a:rPr b="1" lang="en" sz="1600">
                <a:solidFill>
                  <a:srgbClr val="93C47D"/>
                </a:solidFill>
                <a:highlight>
                  <a:srgbClr val="FFFFFF"/>
                </a:highlight>
                <a:latin typeface="Merriweather"/>
                <a:ea typeface="Merriweather"/>
                <a:cs typeface="Merriweather"/>
                <a:sym typeface="Merriweather"/>
              </a:rPr>
              <a:t>.</a:t>
            </a:r>
            <a:endParaRPr b="1" sz="1600">
              <a:solidFill>
                <a:srgbClr val="93C47D"/>
              </a:solidFill>
              <a:highlight>
                <a:srgbClr val="FFFFFF"/>
              </a:highlight>
              <a:latin typeface="Merriweather"/>
              <a:ea typeface="Merriweather"/>
              <a:cs typeface="Merriweather"/>
              <a:sym typeface="Merriweather"/>
            </a:endParaRPr>
          </a:p>
          <a:p>
            <a:pPr indent="-330200" lvl="0" marL="457200" rtl="0" algn="l">
              <a:spcBef>
                <a:spcPts val="0"/>
              </a:spcBef>
              <a:spcAft>
                <a:spcPts val="0"/>
              </a:spcAft>
              <a:buClr>
                <a:srgbClr val="93C47D"/>
              </a:buClr>
              <a:buSzPts val="1600"/>
              <a:buFont typeface="Merriweather"/>
              <a:buChar char="-"/>
            </a:pPr>
            <a:r>
              <a:rPr lang="en" sz="1600">
                <a:highlight>
                  <a:srgbClr val="FFFFFF"/>
                </a:highlight>
                <a:latin typeface="Merriweather"/>
                <a:ea typeface="Merriweather"/>
                <a:cs typeface="Merriweather"/>
                <a:sym typeface="Merriweather"/>
              </a:rPr>
              <a:t>in response to stretch</a:t>
            </a:r>
            <a:r>
              <a:rPr b="1" lang="en" sz="1600">
                <a:solidFill>
                  <a:srgbClr val="93C47D"/>
                </a:solidFill>
                <a:highlight>
                  <a:srgbClr val="FFFFFF"/>
                </a:highlight>
                <a:latin typeface="Merriweather"/>
                <a:ea typeface="Merriweather"/>
                <a:cs typeface="Merriweather"/>
                <a:sym typeface="Merriweather"/>
              </a:rPr>
              <a:t>.</a:t>
            </a:r>
            <a:endParaRPr b="1" sz="1600">
              <a:solidFill>
                <a:srgbClr val="93C47D"/>
              </a:solidFill>
              <a:highlight>
                <a:srgbClr val="FFFFFF"/>
              </a:highlight>
              <a:latin typeface="Merriweather"/>
              <a:ea typeface="Merriweather"/>
              <a:cs typeface="Merriweather"/>
              <a:sym typeface="Merriweather"/>
            </a:endParaRPr>
          </a:p>
          <a:p>
            <a:pPr indent="0" lvl="0" marL="0" rtl="0" algn="l">
              <a:spcBef>
                <a:spcPts val="0"/>
              </a:spcBef>
              <a:spcAft>
                <a:spcPts val="0"/>
              </a:spcAft>
              <a:buNone/>
            </a:pPr>
            <a:r>
              <a:t/>
            </a:r>
            <a:endParaRPr b="1" sz="1900">
              <a:solidFill>
                <a:srgbClr val="93C47D"/>
              </a:solidFill>
              <a:highlight>
                <a:srgbClr val="FFFFFF"/>
              </a:highlight>
              <a:latin typeface="Merriweather"/>
              <a:ea typeface="Merriweather"/>
              <a:cs typeface="Merriweather"/>
              <a:sym typeface="Merriweather"/>
            </a:endParaRPr>
          </a:p>
          <a:p>
            <a:pPr indent="-349250" lvl="0" marL="457200" rtl="0" algn="l">
              <a:spcBef>
                <a:spcPts val="0"/>
              </a:spcBef>
              <a:spcAft>
                <a:spcPts val="0"/>
              </a:spcAft>
              <a:buClr>
                <a:srgbClr val="93C47D"/>
              </a:buClr>
              <a:buSzPts val="1900"/>
              <a:buFont typeface="Merriweather"/>
              <a:buChar char="★"/>
            </a:pPr>
            <a:r>
              <a:rPr b="1" lang="en" sz="1900">
                <a:solidFill>
                  <a:srgbClr val="93C47D"/>
                </a:solidFill>
                <a:highlight>
                  <a:srgbClr val="FFFFFF"/>
                </a:highlight>
                <a:latin typeface="Merriweather"/>
                <a:ea typeface="Merriweather"/>
                <a:cs typeface="Merriweather"/>
                <a:sym typeface="Merriweather"/>
              </a:rPr>
              <a:t>Examples:</a:t>
            </a:r>
            <a:endParaRPr b="1" sz="1900">
              <a:solidFill>
                <a:srgbClr val="93C47D"/>
              </a:solidFill>
              <a:highlight>
                <a:srgbClr val="FFFFFF"/>
              </a:highlight>
              <a:latin typeface="Merriweather"/>
              <a:ea typeface="Merriweather"/>
              <a:cs typeface="Merriweather"/>
              <a:sym typeface="Merriweather"/>
            </a:endParaRPr>
          </a:p>
          <a:p>
            <a:pPr indent="-330200" lvl="0" marL="457200" rtl="0" algn="l">
              <a:spcBef>
                <a:spcPts val="0"/>
              </a:spcBef>
              <a:spcAft>
                <a:spcPts val="0"/>
              </a:spcAft>
              <a:buClr>
                <a:srgbClr val="93C47D"/>
              </a:buClr>
              <a:buSzPts val="1600"/>
              <a:buFont typeface="Merriweather"/>
              <a:buChar char="-"/>
            </a:pPr>
            <a:r>
              <a:rPr lang="en" sz="1600">
                <a:solidFill>
                  <a:srgbClr val="000000"/>
                </a:solidFill>
                <a:highlight>
                  <a:srgbClr val="FFFFFF"/>
                </a:highlight>
                <a:latin typeface="Merriweather"/>
                <a:ea typeface="Merriweather"/>
                <a:cs typeface="Merriweather"/>
                <a:sym typeface="Merriweather"/>
              </a:rPr>
              <a:t>Stomach &amp; intestine</a:t>
            </a:r>
            <a:r>
              <a:rPr b="1" lang="en" sz="1600">
                <a:solidFill>
                  <a:srgbClr val="93C47D"/>
                </a:solidFill>
                <a:highlight>
                  <a:srgbClr val="FFFFFF"/>
                </a:highlight>
                <a:latin typeface="Merriweather"/>
                <a:ea typeface="Merriweather"/>
                <a:cs typeface="Merriweather"/>
                <a:sym typeface="Merriweather"/>
              </a:rPr>
              <a:t>.</a:t>
            </a:r>
            <a:endParaRPr b="1" sz="1600">
              <a:solidFill>
                <a:srgbClr val="93C47D"/>
              </a:solidFill>
              <a:highlight>
                <a:srgbClr val="FFFFFF"/>
              </a:highlight>
              <a:latin typeface="Merriweather"/>
              <a:ea typeface="Merriweather"/>
              <a:cs typeface="Merriweather"/>
              <a:sym typeface="Merriweather"/>
            </a:endParaRPr>
          </a:p>
          <a:p>
            <a:pPr indent="0" lvl="0" marL="0" rtl="0" algn="l">
              <a:spcBef>
                <a:spcPts val="0"/>
              </a:spcBef>
              <a:spcAft>
                <a:spcPts val="0"/>
              </a:spcAft>
              <a:buNone/>
            </a:pPr>
            <a:r>
              <a:t/>
            </a:r>
            <a:endParaRPr b="1" sz="1900">
              <a:solidFill>
                <a:srgbClr val="93C47D"/>
              </a:solidFill>
              <a:highlight>
                <a:srgbClr val="FFFFFF"/>
              </a:highlight>
              <a:latin typeface="Merriweather"/>
              <a:ea typeface="Merriweather"/>
              <a:cs typeface="Merriweather"/>
              <a:sym typeface="Merriweather"/>
            </a:endParaRPr>
          </a:p>
          <a:p>
            <a:pPr indent="-349250" lvl="0" marL="457200" rtl="0" algn="l">
              <a:spcBef>
                <a:spcPts val="0"/>
              </a:spcBef>
              <a:spcAft>
                <a:spcPts val="0"/>
              </a:spcAft>
              <a:buClr>
                <a:srgbClr val="93C47D"/>
              </a:buClr>
              <a:buSzPts val="1900"/>
              <a:buFont typeface="Merriweather"/>
              <a:buChar char="★"/>
            </a:pPr>
            <a:r>
              <a:rPr lang="en" sz="1900">
                <a:highlight>
                  <a:srgbClr val="FFFFFF"/>
                </a:highlight>
                <a:latin typeface="Merriweather"/>
                <a:ea typeface="Merriweather"/>
                <a:cs typeface="Merriweather"/>
                <a:sym typeface="Merriweather"/>
              </a:rPr>
              <a:t>Cells are electrically coupled via</a:t>
            </a:r>
            <a:r>
              <a:rPr b="1" lang="en" sz="1900">
                <a:solidFill>
                  <a:srgbClr val="93C47D"/>
                </a:solidFill>
                <a:highlight>
                  <a:srgbClr val="FFFFFF"/>
                </a:highlight>
                <a:latin typeface="Merriweather"/>
                <a:ea typeface="Merriweather"/>
                <a:cs typeface="Merriweather"/>
                <a:sym typeface="Merriweather"/>
              </a:rPr>
              <a:t> gap junctions.</a:t>
            </a:r>
            <a:endParaRPr b="1" sz="1900">
              <a:solidFill>
                <a:srgbClr val="93C47D"/>
              </a:solidFill>
              <a:highlight>
                <a:srgbClr val="FFFFFF"/>
              </a:highlight>
              <a:latin typeface="Merriweather"/>
              <a:ea typeface="Merriweather"/>
              <a:cs typeface="Merriweather"/>
              <a:sym typeface="Merriweather"/>
            </a:endParaRPr>
          </a:p>
        </p:txBody>
      </p:sp>
      <p:sp>
        <p:nvSpPr>
          <p:cNvPr id="85" name="Google Shape;85;p14"/>
          <p:cNvSpPr txBox="1"/>
          <p:nvPr/>
        </p:nvSpPr>
        <p:spPr>
          <a:xfrm>
            <a:off x="5110906" y="12099519"/>
            <a:ext cx="4293600" cy="284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100">
                <a:solidFill>
                  <a:srgbClr val="B6D7A8"/>
                </a:solidFill>
                <a:latin typeface="Merriweather"/>
                <a:ea typeface="Merriweather"/>
                <a:cs typeface="Merriweather"/>
                <a:sym typeface="Merriweather"/>
              </a:rPr>
              <a:t>2.</a:t>
            </a:r>
            <a:r>
              <a:rPr b="1" lang="en" sz="3100">
                <a:solidFill>
                  <a:srgbClr val="B4A7D6"/>
                </a:solidFill>
                <a:latin typeface="Merriweather"/>
                <a:ea typeface="Merriweather"/>
                <a:cs typeface="Merriweather"/>
                <a:sym typeface="Merriweather"/>
              </a:rPr>
              <a:t> </a:t>
            </a:r>
            <a:r>
              <a:rPr b="1" lang="en" sz="1900">
                <a:highlight>
                  <a:srgbClr val="D9EAD3"/>
                </a:highlight>
                <a:latin typeface="Merriweather"/>
                <a:ea typeface="Merriweather"/>
                <a:cs typeface="Merriweather"/>
                <a:sym typeface="Merriweather"/>
              </a:rPr>
              <a:t>Multi-unit </a:t>
            </a:r>
            <a:endParaRPr b="1" sz="1900">
              <a:highlight>
                <a:srgbClr val="D9EAD3"/>
              </a:highlight>
              <a:latin typeface="Merriweather"/>
              <a:ea typeface="Merriweather"/>
              <a:cs typeface="Merriweather"/>
              <a:sym typeface="Merriweather"/>
            </a:endParaRPr>
          </a:p>
          <a:p>
            <a:pPr indent="0" lvl="0" marL="0" rtl="0" algn="l">
              <a:spcBef>
                <a:spcPts val="0"/>
              </a:spcBef>
              <a:spcAft>
                <a:spcPts val="0"/>
              </a:spcAft>
              <a:buNone/>
            </a:pPr>
            <a:r>
              <a:t/>
            </a:r>
            <a:endParaRPr b="1" sz="1900">
              <a:highlight>
                <a:srgbClr val="D9EAD3"/>
              </a:highlight>
              <a:latin typeface="Merriweather"/>
              <a:ea typeface="Merriweather"/>
              <a:cs typeface="Merriweather"/>
              <a:sym typeface="Merriweather"/>
            </a:endParaRPr>
          </a:p>
          <a:p>
            <a:pPr indent="-349250" lvl="0" marL="457200" rtl="0" algn="l">
              <a:spcBef>
                <a:spcPts val="0"/>
              </a:spcBef>
              <a:spcAft>
                <a:spcPts val="0"/>
              </a:spcAft>
              <a:buClr>
                <a:srgbClr val="93C47D"/>
              </a:buClr>
              <a:buSzPts val="1900"/>
              <a:buFont typeface="Merriweather"/>
              <a:buChar char="★"/>
            </a:pPr>
            <a:r>
              <a:rPr b="1" lang="en" sz="1900">
                <a:solidFill>
                  <a:srgbClr val="93C47D"/>
                </a:solidFill>
                <a:highlight>
                  <a:srgbClr val="FFFFFF"/>
                </a:highlight>
                <a:latin typeface="Merriweather"/>
                <a:ea typeface="Merriweather"/>
                <a:cs typeface="Merriweather"/>
                <a:sym typeface="Merriweather"/>
              </a:rPr>
              <a:t>Does not Contract</a:t>
            </a:r>
            <a:endParaRPr b="1" sz="1900">
              <a:solidFill>
                <a:srgbClr val="93C47D"/>
              </a:solidFill>
              <a:highlight>
                <a:srgbClr val="FFFFFF"/>
              </a:highlight>
              <a:latin typeface="Merriweather"/>
              <a:ea typeface="Merriweather"/>
              <a:cs typeface="Merriweather"/>
              <a:sym typeface="Merriweather"/>
            </a:endParaRPr>
          </a:p>
          <a:p>
            <a:pPr indent="-330200" lvl="0" marL="457200" rtl="0" algn="l">
              <a:spcBef>
                <a:spcPts val="0"/>
              </a:spcBef>
              <a:spcAft>
                <a:spcPts val="0"/>
              </a:spcAft>
              <a:buClr>
                <a:srgbClr val="B6D7A8"/>
              </a:buClr>
              <a:buSzPts val="1600"/>
              <a:buFont typeface="Merriweather"/>
              <a:buChar char="-"/>
            </a:pPr>
            <a:r>
              <a:rPr lang="en" sz="1600">
                <a:highlight>
                  <a:srgbClr val="FFFFFF"/>
                </a:highlight>
                <a:latin typeface="Merriweather"/>
                <a:ea typeface="Merriweather"/>
                <a:cs typeface="Merriweather"/>
                <a:sym typeface="Merriweather"/>
              </a:rPr>
              <a:t>in the absence of neural or hormonal influence</a:t>
            </a:r>
            <a:r>
              <a:rPr b="1" lang="en" sz="1600">
                <a:solidFill>
                  <a:srgbClr val="B6D7A8"/>
                </a:solidFill>
                <a:highlight>
                  <a:srgbClr val="FFFFFF"/>
                </a:highlight>
                <a:latin typeface="Merriweather"/>
                <a:ea typeface="Merriweather"/>
                <a:cs typeface="Merriweather"/>
                <a:sym typeface="Merriweather"/>
              </a:rPr>
              <a:t>.</a:t>
            </a:r>
            <a:endParaRPr b="1" sz="1600">
              <a:solidFill>
                <a:srgbClr val="B6D7A8"/>
              </a:solidFill>
              <a:highlight>
                <a:srgbClr val="FFFFFF"/>
              </a:highlight>
              <a:latin typeface="Merriweather"/>
              <a:ea typeface="Merriweather"/>
              <a:cs typeface="Merriweather"/>
              <a:sym typeface="Merriweather"/>
            </a:endParaRPr>
          </a:p>
          <a:p>
            <a:pPr indent="-330200" lvl="0" marL="457200" rtl="0" algn="l">
              <a:spcBef>
                <a:spcPts val="0"/>
              </a:spcBef>
              <a:spcAft>
                <a:spcPts val="0"/>
              </a:spcAft>
              <a:buClr>
                <a:srgbClr val="B6D7A8"/>
              </a:buClr>
              <a:buSzPts val="1600"/>
              <a:buFont typeface="Merriweather"/>
              <a:buChar char="-"/>
            </a:pPr>
            <a:r>
              <a:rPr lang="en" sz="1600">
                <a:highlight>
                  <a:srgbClr val="FFFFFF"/>
                </a:highlight>
                <a:latin typeface="Merriweather"/>
                <a:ea typeface="Merriweather"/>
                <a:cs typeface="Merriweather"/>
                <a:sym typeface="Merriweather"/>
              </a:rPr>
              <a:t>in response to stretch</a:t>
            </a:r>
            <a:r>
              <a:rPr b="1" lang="en" sz="1600">
                <a:solidFill>
                  <a:srgbClr val="B6D7A8"/>
                </a:solidFill>
                <a:highlight>
                  <a:srgbClr val="FFFFFF"/>
                </a:highlight>
                <a:latin typeface="Merriweather"/>
                <a:ea typeface="Merriweather"/>
                <a:cs typeface="Merriweather"/>
                <a:sym typeface="Merriweather"/>
              </a:rPr>
              <a:t>.</a:t>
            </a:r>
            <a:endParaRPr b="1" sz="1600">
              <a:solidFill>
                <a:srgbClr val="B7B7B7"/>
              </a:solidFill>
              <a:highlight>
                <a:srgbClr val="FFFFFF"/>
              </a:highlight>
              <a:latin typeface="Merriweather"/>
              <a:ea typeface="Merriweather"/>
              <a:cs typeface="Merriweather"/>
              <a:sym typeface="Merriweather"/>
            </a:endParaRPr>
          </a:p>
        </p:txBody>
      </p:sp>
      <p:sp>
        <p:nvSpPr>
          <p:cNvPr id="86" name="Google Shape;86;p14"/>
          <p:cNvSpPr txBox="1"/>
          <p:nvPr/>
        </p:nvSpPr>
        <p:spPr>
          <a:xfrm>
            <a:off x="9588012" y="8321370"/>
            <a:ext cx="4293600" cy="284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100">
                <a:solidFill>
                  <a:srgbClr val="B6D7A8"/>
                </a:solidFill>
                <a:latin typeface="Merriweather"/>
                <a:ea typeface="Merriweather"/>
                <a:cs typeface="Merriweather"/>
                <a:sym typeface="Merriweather"/>
              </a:rPr>
              <a:t>1.</a:t>
            </a:r>
            <a:r>
              <a:rPr b="1" lang="en" sz="3100">
                <a:solidFill>
                  <a:srgbClr val="B4A7D6"/>
                </a:solidFill>
                <a:latin typeface="Merriweather"/>
                <a:ea typeface="Merriweather"/>
                <a:cs typeface="Merriweather"/>
                <a:sym typeface="Merriweather"/>
              </a:rPr>
              <a:t> </a:t>
            </a:r>
            <a:r>
              <a:rPr b="1" lang="en" sz="1900">
                <a:highlight>
                  <a:srgbClr val="D9EAD3"/>
                </a:highlight>
                <a:latin typeface="Merriweather"/>
                <a:ea typeface="Merriweather"/>
                <a:cs typeface="Merriweather"/>
                <a:sym typeface="Merriweather"/>
              </a:rPr>
              <a:t>Phasic (rhythmical)</a:t>
            </a:r>
            <a:endParaRPr b="1" sz="1100">
              <a:highlight>
                <a:srgbClr val="D9EAD3"/>
              </a:highlight>
              <a:latin typeface="Merriweather"/>
              <a:ea typeface="Merriweather"/>
              <a:cs typeface="Merriweather"/>
              <a:sym typeface="Merriweather"/>
            </a:endParaRPr>
          </a:p>
          <a:p>
            <a:pPr indent="0" lvl="0" marL="0" rtl="0" algn="l">
              <a:spcBef>
                <a:spcPts val="0"/>
              </a:spcBef>
              <a:spcAft>
                <a:spcPts val="0"/>
              </a:spcAft>
              <a:buNone/>
            </a:pPr>
            <a:r>
              <a:rPr lang="en" sz="1700">
                <a:highlight>
                  <a:srgbClr val="FFFFFF"/>
                </a:highlight>
                <a:latin typeface="Merriweather"/>
                <a:ea typeface="Merriweather"/>
                <a:cs typeface="Merriweather"/>
                <a:sym typeface="Merriweather"/>
              </a:rPr>
              <a:t>Smooth muscle cells contract	</a:t>
            </a:r>
            <a:r>
              <a:rPr b="1" lang="en" sz="1700" u="sng">
                <a:highlight>
                  <a:srgbClr val="FFFFFF"/>
                </a:highlight>
                <a:latin typeface="Merriweather"/>
                <a:ea typeface="Merriweather"/>
                <a:cs typeface="Merriweather"/>
                <a:sym typeface="Merriweather"/>
              </a:rPr>
              <a:t>rhythmically</a:t>
            </a:r>
            <a:r>
              <a:rPr lang="en" sz="1700">
                <a:highlight>
                  <a:srgbClr val="FFFFFF"/>
                </a:highlight>
                <a:latin typeface="Merriweather"/>
                <a:ea typeface="Merriweather"/>
                <a:cs typeface="Merriweather"/>
                <a:sym typeface="Merriweather"/>
              </a:rPr>
              <a:t> or intermittently.</a:t>
            </a:r>
            <a:endParaRPr sz="1700">
              <a:highlight>
                <a:srgbClr val="FFFFFF"/>
              </a:highlight>
              <a:latin typeface="Merriweather"/>
              <a:ea typeface="Merriweather"/>
              <a:cs typeface="Merriweather"/>
              <a:sym typeface="Merriweather"/>
            </a:endParaRPr>
          </a:p>
          <a:p>
            <a:pPr indent="-336550" lvl="0" marL="457200" rtl="0" algn="l">
              <a:spcBef>
                <a:spcPts val="0"/>
              </a:spcBef>
              <a:spcAft>
                <a:spcPts val="0"/>
              </a:spcAft>
              <a:buSzPts val="1700"/>
              <a:buFont typeface="Merriweather"/>
              <a:buChar char="➢"/>
            </a:pPr>
            <a:r>
              <a:rPr b="1" lang="en" sz="1700">
                <a:solidFill>
                  <a:srgbClr val="93C47D"/>
                </a:solidFill>
                <a:highlight>
                  <a:srgbClr val="FFFFFF"/>
                </a:highlight>
                <a:latin typeface="Merriweather"/>
                <a:ea typeface="Merriweather"/>
                <a:cs typeface="Merriweather"/>
                <a:sym typeface="Merriweather"/>
              </a:rPr>
              <a:t>Periodic</a:t>
            </a:r>
            <a:r>
              <a:rPr b="1" lang="en" sz="1700">
                <a:highlight>
                  <a:srgbClr val="FFFFFF"/>
                </a:highlight>
                <a:latin typeface="Merriweather"/>
                <a:ea typeface="Merriweather"/>
                <a:cs typeface="Merriweather"/>
                <a:sym typeface="Merriweather"/>
              </a:rPr>
              <a:t> </a:t>
            </a:r>
            <a:r>
              <a:rPr lang="en" sz="1700">
                <a:highlight>
                  <a:srgbClr val="FFFFFF"/>
                </a:highlight>
                <a:latin typeface="Merriweather"/>
                <a:ea typeface="Merriweather"/>
                <a:cs typeface="Merriweather"/>
                <a:sym typeface="Merriweather"/>
              </a:rPr>
              <a:t>contractions followed by relaxation</a:t>
            </a:r>
            <a:endParaRPr sz="1700">
              <a:highlight>
                <a:srgbClr val="FFFFFF"/>
              </a:highlight>
              <a:latin typeface="Merriweather"/>
              <a:ea typeface="Merriweather"/>
              <a:cs typeface="Merriweather"/>
              <a:sym typeface="Merriweather"/>
            </a:endParaRPr>
          </a:p>
          <a:p>
            <a:pPr indent="0" lvl="0" marL="0" rtl="0" algn="l">
              <a:spcBef>
                <a:spcPts val="0"/>
              </a:spcBef>
              <a:spcAft>
                <a:spcPts val="0"/>
              </a:spcAft>
              <a:buNone/>
            </a:pPr>
            <a:r>
              <a:t/>
            </a:r>
            <a:endParaRPr b="1" sz="1900">
              <a:solidFill>
                <a:srgbClr val="93C47D"/>
              </a:solidFill>
              <a:highlight>
                <a:srgbClr val="FFFFFF"/>
              </a:highlight>
              <a:latin typeface="Merriweather"/>
              <a:ea typeface="Merriweather"/>
              <a:cs typeface="Merriweather"/>
              <a:sym typeface="Merriweather"/>
            </a:endParaRPr>
          </a:p>
          <a:p>
            <a:pPr indent="-349250" lvl="0" marL="457200" rtl="0" algn="l">
              <a:spcBef>
                <a:spcPts val="0"/>
              </a:spcBef>
              <a:spcAft>
                <a:spcPts val="0"/>
              </a:spcAft>
              <a:buClr>
                <a:srgbClr val="93C47D"/>
              </a:buClr>
              <a:buSzPts val="1900"/>
              <a:buFont typeface="Merriweather"/>
              <a:buChar char="★"/>
            </a:pPr>
            <a:r>
              <a:rPr b="1" lang="en" sz="1900">
                <a:solidFill>
                  <a:srgbClr val="93C47D"/>
                </a:solidFill>
                <a:highlight>
                  <a:srgbClr val="FFFFFF"/>
                </a:highlight>
                <a:latin typeface="Merriweather"/>
                <a:ea typeface="Merriweather"/>
                <a:cs typeface="Merriweather"/>
                <a:sym typeface="Merriweather"/>
              </a:rPr>
              <a:t>Example:</a:t>
            </a:r>
            <a:endParaRPr b="1" sz="1900">
              <a:solidFill>
                <a:srgbClr val="93C47D"/>
              </a:solidFill>
              <a:highlight>
                <a:srgbClr val="FFFFFF"/>
              </a:highlight>
              <a:latin typeface="Merriweather"/>
              <a:ea typeface="Merriweather"/>
              <a:cs typeface="Merriweather"/>
              <a:sym typeface="Merriweather"/>
            </a:endParaRPr>
          </a:p>
          <a:p>
            <a:pPr indent="0" lvl="0" marL="0" rtl="0" algn="l">
              <a:spcBef>
                <a:spcPts val="0"/>
              </a:spcBef>
              <a:spcAft>
                <a:spcPts val="0"/>
              </a:spcAft>
              <a:buNone/>
            </a:pPr>
            <a:r>
              <a:rPr b="1" lang="en" sz="1700">
                <a:highlight>
                  <a:srgbClr val="FFFFFF"/>
                </a:highlight>
                <a:latin typeface="Merriweather"/>
                <a:ea typeface="Merriweather"/>
                <a:cs typeface="Merriweather"/>
                <a:sym typeface="Merriweather"/>
              </a:rPr>
              <a:t>Walls of the GI tract.</a:t>
            </a:r>
            <a:endParaRPr b="1" sz="1700">
              <a:highlight>
                <a:srgbClr val="FFFFFF"/>
              </a:highlight>
              <a:latin typeface="Merriweather"/>
              <a:ea typeface="Merriweather"/>
              <a:cs typeface="Merriweather"/>
              <a:sym typeface="Merriweather"/>
            </a:endParaRPr>
          </a:p>
          <a:p>
            <a:pPr indent="-330200" lvl="0" marL="457200" rtl="0" algn="l">
              <a:spcBef>
                <a:spcPts val="0"/>
              </a:spcBef>
              <a:spcAft>
                <a:spcPts val="0"/>
              </a:spcAft>
              <a:buClr>
                <a:srgbClr val="93C47D"/>
              </a:buClr>
              <a:buSzPts val="1600"/>
              <a:buFont typeface="Merriweather"/>
              <a:buChar char="-"/>
            </a:pPr>
            <a:r>
              <a:rPr lang="en" sz="1600">
                <a:solidFill>
                  <a:srgbClr val="000000"/>
                </a:solidFill>
                <a:highlight>
                  <a:srgbClr val="FFFFFF"/>
                </a:highlight>
                <a:latin typeface="Merriweather"/>
                <a:ea typeface="Merriweather"/>
                <a:cs typeface="Merriweather"/>
                <a:sym typeface="Merriweather"/>
              </a:rPr>
              <a:t>Gastric antrum</a:t>
            </a:r>
            <a:endParaRPr sz="1600">
              <a:solidFill>
                <a:srgbClr val="000000"/>
              </a:solidFill>
              <a:highlight>
                <a:srgbClr val="FFFFFF"/>
              </a:highlight>
              <a:latin typeface="Merriweather"/>
              <a:ea typeface="Merriweather"/>
              <a:cs typeface="Merriweather"/>
              <a:sym typeface="Merriweather"/>
            </a:endParaRPr>
          </a:p>
          <a:p>
            <a:pPr indent="-330200" lvl="0" marL="457200" rtl="0" algn="l">
              <a:spcBef>
                <a:spcPts val="0"/>
              </a:spcBef>
              <a:spcAft>
                <a:spcPts val="0"/>
              </a:spcAft>
              <a:buClr>
                <a:srgbClr val="93C47D"/>
              </a:buClr>
              <a:buSzPts val="1600"/>
              <a:buFont typeface="Merriweather"/>
              <a:buChar char="-"/>
            </a:pPr>
            <a:r>
              <a:rPr lang="en" sz="1600">
                <a:solidFill>
                  <a:srgbClr val="000000"/>
                </a:solidFill>
                <a:highlight>
                  <a:srgbClr val="FFFFFF"/>
                </a:highlight>
                <a:latin typeface="Merriweather"/>
                <a:ea typeface="Merriweather"/>
                <a:cs typeface="Merriweather"/>
                <a:sym typeface="Merriweather"/>
              </a:rPr>
              <a:t>Small intestine </a:t>
            </a:r>
            <a:endParaRPr sz="1600">
              <a:solidFill>
                <a:srgbClr val="000000"/>
              </a:solidFill>
              <a:highlight>
                <a:srgbClr val="FFFFFF"/>
              </a:highlight>
              <a:latin typeface="Merriweather"/>
              <a:ea typeface="Merriweather"/>
              <a:cs typeface="Merriweather"/>
              <a:sym typeface="Merriweather"/>
            </a:endParaRPr>
          </a:p>
          <a:p>
            <a:pPr indent="-330200" lvl="0" marL="457200" rtl="0" algn="l">
              <a:spcBef>
                <a:spcPts val="0"/>
              </a:spcBef>
              <a:spcAft>
                <a:spcPts val="0"/>
              </a:spcAft>
              <a:buClr>
                <a:srgbClr val="93C47D"/>
              </a:buClr>
              <a:buSzPts val="1600"/>
              <a:buFont typeface="Merriweather"/>
              <a:buChar char="-"/>
            </a:pPr>
            <a:r>
              <a:rPr lang="en" sz="1600">
                <a:solidFill>
                  <a:srgbClr val="000000"/>
                </a:solidFill>
                <a:highlight>
                  <a:srgbClr val="FFFFFF"/>
                </a:highlight>
                <a:latin typeface="Merriweather"/>
                <a:ea typeface="Merriweather"/>
                <a:cs typeface="Merriweather"/>
                <a:sym typeface="Merriweather"/>
              </a:rPr>
              <a:t>Esophagus</a:t>
            </a:r>
            <a:r>
              <a:rPr b="1" lang="en" sz="1600">
                <a:solidFill>
                  <a:srgbClr val="93C47D"/>
                </a:solidFill>
                <a:highlight>
                  <a:srgbClr val="FFFFFF"/>
                </a:highlight>
                <a:latin typeface="Merriweather"/>
                <a:ea typeface="Merriweather"/>
                <a:cs typeface="Merriweather"/>
                <a:sym typeface="Merriweather"/>
              </a:rPr>
              <a:t>.</a:t>
            </a:r>
            <a:endParaRPr b="1" sz="1900">
              <a:solidFill>
                <a:srgbClr val="93C47D"/>
              </a:solidFill>
              <a:highlight>
                <a:srgbClr val="FFFFFF"/>
              </a:highlight>
              <a:latin typeface="Merriweather"/>
              <a:ea typeface="Merriweather"/>
              <a:cs typeface="Merriweather"/>
              <a:sym typeface="Merriweather"/>
            </a:endParaRPr>
          </a:p>
        </p:txBody>
      </p:sp>
      <p:sp>
        <p:nvSpPr>
          <p:cNvPr id="87" name="Google Shape;87;p14"/>
          <p:cNvSpPr txBox="1"/>
          <p:nvPr/>
        </p:nvSpPr>
        <p:spPr>
          <a:xfrm>
            <a:off x="1975750" y="5473375"/>
            <a:ext cx="9578400" cy="6996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highlight>
                  <a:srgbClr val="FFFFFF"/>
                </a:highlight>
                <a:latin typeface="Merriweather"/>
                <a:ea typeface="Merriweather"/>
                <a:cs typeface="Merriweather"/>
                <a:sym typeface="Merriweather"/>
              </a:rPr>
              <a:t>Figure 1-1 </a:t>
            </a:r>
            <a:r>
              <a:rPr lang="en" sz="2700">
                <a:solidFill>
                  <a:schemeClr val="dk1"/>
                </a:solidFill>
                <a:latin typeface="Merriweather"/>
                <a:ea typeface="Merriweather"/>
                <a:cs typeface="Merriweather"/>
                <a:sym typeface="Merriweather"/>
              </a:rPr>
              <a:t>Functional anatomy of the wall of GIT</a:t>
            </a:r>
            <a:endParaRPr b="1" sz="2700">
              <a:highlight>
                <a:srgbClr val="FFFFFF"/>
              </a:highlight>
              <a:latin typeface="Merriweather"/>
              <a:ea typeface="Merriweather"/>
              <a:cs typeface="Merriweather"/>
              <a:sym typeface="Merriweather"/>
            </a:endParaRPr>
          </a:p>
        </p:txBody>
      </p:sp>
      <p:sp>
        <p:nvSpPr>
          <p:cNvPr id="88" name="Google Shape;88;p14"/>
          <p:cNvSpPr txBox="1"/>
          <p:nvPr/>
        </p:nvSpPr>
        <p:spPr>
          <a:xfrm>
            <a:off x="537450" y="14642950"/>
            <a:ext cx="11795400" cy="11904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Molecular Basis of Smooth Muscle Contraction</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p:txBody>
      </p:sp>
      <p:sp>
        <p:nvSpPr>
          <p:cNvPr id="89" name="Google Shape;89;p14"/>
          <p:cNvSpPr/>
          <p:nvPr/>
        </p:nvSpPr>
        <p:spPr>
          <a:xfrm>
            <a:off x="289732" y="15016816"/>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pic>
        <p:nvPicPr>
          <p:cNvPr id="90" name="Google Shape;90;p14"/>
          <p:cNvPicPr preferRelativeResize="0"/>
          <p:nvPr/>
        </p:nvPicPr>
        <p:blipFill rotWithShape="1">
          <a:blip r:embed="rId4">
            <a:alphaModFix/>
          </a:blip>
          <a:srcRect b="0" l="0" r="1989" t="734"/>
          <a:stretch/>
        </p:blipFill>
        <p:spPr>
          <a:xfrm>
            <a:off x="11207886" y="15167187"/>
            <a:ext cx="2673721" cy="3997626"/>
          </a:xfrm>
          <a:prstGeom prst="rect">
            <a:avLst/>
          </a:prstGeom>
          <a:noFill/>
          <a:ln cap="flat" cmpd="sng" w="9525">
            <a:solidFill>
              <a:srgbClr val="000000"/>
            </a:solidFill>
            <a:prstDash val="solid"/>
            <a:round/>
            <a:headEnd len="sm" w="sm" type="none"/>
            <a:tailEnd len="sm" w="sm" type="none"/>
          </a:ln>
        </p:spPr>
      </p:pic>
      <p:sp>
        <p:nvSpPr>
          <p:cNvPr id="91" name="Google Shape;91;p14"/>
          <p:cNvSpPr txBox="1"/>
          <p:nvPr/>
        </p:nvSpPr>
        <p:spPr>
          <a:xfrm>
            <a:off x="464225" y="15594075"/>
            <a:ext cx="10867800" cy="44334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AutoNum type="arabicPeriod"/>
            </a:pPr>
            <a:r>
              <a:rPr b="1" lang="en" sz="2200">
                <a:solidFill>
                  <a:schemeClr val="dk1"/>
                </a:solidFill>
                <a:latin typeface="Merriweather"/>
                <a:ea typeface="Merriweather"/>
                <a:cs typeface="Merriweather"/>
                <a:sym typeface="Merriweather"/>
              </a:rPr>
              <a:t>↑</a:t>
            </a:r>
            <a:r>
              <a:rPr lang="en" sz="2200">
                <a:solidFill>
                  <a:schemeClr val="dk1"/>
                </a:solidFill>
                <a:latin typeface="Merriweather"/>
                <a:ea typeface="Merriweather"/>
                <a:cs typeface="Merriweather"/>
                <a:sym typeface="Merriweather"/>
              </a:rPr>
              <a:t> Intracellular ca</a:t>
            </a:r>
            <a:r>
              <a:rPr baseline="30000" lang="en" sz="2200">
                <a:solidFill>
                  <a:schemeClr val="dk1"/>
                </a:solidFill>
                <a:highlight>
                  <a:schemeClr val="lt1"/>
                </a:highlight>
                <a:latin typeface="Merriweather"/>
                <a:ea typeface="Merriweather"/>
                <a:cs typeface="Merriweather"/>
                <a:sym typeface="Merriweather"/>
              </a:rPr>
              <a:t>+2</a:t>
            </a:r>
            <a:r>
              <a:rPr lang="en" sz="2200">
                <a:solidFill>
                  <a:schemeClr val="dk1"/>
                </a:solidFill>
                <a:latin typeface="Merriweather"/>
                <a:ea typeface="Merriweather"/>
                <a:cs typeface="Merriweather"/>
                <a:sym typeface="Merriweather"/>
              </a:rPr>
              <a:t> concentration by</a:t>
            </a:r>
            <a:r>
              <a:rPr b="1" lang="en" sz="2200">
                <a:solidFill>
                  <a:schemeClr val="dk1"/>
                </a:solidFill>
                <a:latin typeface="Merriweather"/>
                <a:ea typeface="Merriweather"/>
                <a:cs typeface="Merriweather"/>
                <a:sym typeface="Merriweather"/>
              </a:rPr>
              <a:t>:</a:t>
            </a:r>
            <a:endParaRPr b="1" sz="2200">
              <a:solidFill>
                <a:schemeClr val="dk1"/>
              </a:solidFill>
              <a:latin typeface="Merriweather"/>
              <a:ea typeface="Merriweather"/>
              <a:cs typeface="Merriweather"/>
              <a:sym typeface="Merriweather"/>
            </a:endParaRPr>
          </a:p>
          <a:p>
            <a:pPr indent="-368300" lvl="0" marL="1371600" rtl="0" algn="l">
              <a:spcBef>
                <a:spcPts val="0"/>
              </a:spcBef>
              <a:spcAft>
                <a:spcPts val="0"/>
              </a:spcAft>
              <a:buClr>
                <a:srgbClr val="B6D7A8"/>
              </a:buClr>
              <a:buSzPts val="2200"/>
              <a:buFont typeface="Merriweather"/>
              <a:buChar char="●"/>
            </a:pPr>
            <a:r>
              <a:rPr lang="en" sz="2200">
                <a:solidFill>
                  <a:schemeClr val="dk1"/>
                </a:solidFill>
                <a:latin typeface="Merriweather"/>
                <a:ea typeface="Merriweather"/>
                <a:cs typeface="Merriweather"/>
                <a:sym typeface="Merriweather"/>
              </a:rPr>
              <a:t>Entry to cell</a:t>
            </a:r>
            <a:endParaRPr sz="2200">
              <a:solidFill>
                <a:schemeClr val="dk1"/>
              </a:solidFill>
              <a:latin typeface="Merriweather"/>
              <a:ea typeface="Merriweather"/>
              <a:cs typeface="Merriweather"/>
              <a:sym typeface="Merriweather"/>
            </a:endParaRPr>
          </a:p>
          <a:p>
            <a:pPr indent="-368300" lvl="0" marL="1371600" rtl="0" algn="l">
              <a:spcBef>
                <a:spcPts val="0"/>
              </a:spcBef>
              <a:spcAft>
                <a:spcPts val="0"/>
              </a:spcAft>
              <a:buClr>
                <a:srgbClr val="B6D7A8"/>
              </a:buClr>
              <a:buSzPts val="2200"/>
              <a:buFont typeface="Merriweather"/>
              <a:buChar char="●"/>
            </a:pPr>
            <a:r>
              <a:rPr lang="en" sz="2200">
                <a:solidFill>
                  <a:schemeClr val="dk1"/>
                </a:solidFill>
                <a:latin typeface="Merriweather"/>
                <a:ea typeface="Merriweather"/>
                <a:cs typeface="Merriweather"/>
                <a:sym typeface="Merriweather"/>
              </a:rPr>
              <a:t>Ca</a:t>
            </a:r>
            <a:r>
              <a:rPr baseline="30000" lang="en" sz="2200">
                <a:solidFill>
                  <a:schemeClr val="dk1"/>
                </a:solidFill>
                <a:highlight>
                  <a:schemeClr val="lt1"/>
                </a:highlight>
                <a:latin typeface="Merriweather"/>
                <a:ea typeface="Merriweather"/>
                <a:cs typeface="Merriweather"/>
                <a:sym typeface="Merriweather"/>
              </a:rPr>
              <a:t>+2</a:t>
            </a:r>
            <a:r>
              <a:rPr lang="en" sz="2200">
                <a:solidFill>
                  <a:schemeClr val="dk1"/>
                </a:solidFill>
                <a:latin typeface="Merriweather"/>
                <a:ea typeface="Merriweather"/>
                <a:cs typeface="Merriweather"/>
                <a:sym typeface="Merriweather"/>
              </a:rPr>
              <a:t> release from sarcoplasmic reticulum</a:t>
            </a:r>
            <a:endParaRPr sz="2200">
              <a:solidFill>
                <a:schemeClr val="dk1"/>
              </a:solidFill>
              <a:latin typeface="Merriweather"/>
              <a:ea typeface="Merriweather"/>
              <a:cs typeface="Merriweather"/>
              <a:sym typeface="Merriweather"/>
            </a:endParaRPr>
          </a:p>
          <a:p>
            <a:pPr indent="-368300" lvl="0" marL="457200" rtl="0" algn="l">
              <a:spcBef>
                <a:spcPts val="0"/>
              </a:spcBef>
              <a:spcAft>
                <a:spcPts val="0"/>
              </a:spcAft>
              <a:buSzPts val="2200"/>
              <a:buAutoNum type="arabicPeriod"/>
            </a:pPr>
            <a:r>
              <a:rPr lang="en" sz="2200">
                <a:solidFill>
                  <a:schemeClr val="dk1"/>
                </a:solidFill>
                <a:latin typeface="Merriweather"/>
                <a:ea typeface="Merriweather"/>
                <a:cs typeface="Merriweather"/>
                <a:sym typeface="Merriweather"/>
              </a:rPr>
              <a:t>Ca</a:t>
            </a:r>
            <a:r>
              <a:rPr baseline="30000" lang="en" sz="2200">
                <a:solidFill>
                  <a:schemeClr val="dk1"/>
                </a:solidFill>
                <a:latin typeface="Merriweather"/>
                <a:ea typeface="Merriweather"/>
                <a:cs typeface="Merriweather"/>
                <a:sym typeface="Merriweather"/>
              </a:rPr>
              <a:t>+2    </a:t>
            </a:r>
            <a:r>
              <a:rPr lang="en" sz="2200">
                <a:solidFill>
                  <a:schemeClr val="dk1"/>
                </a:solidFill>
                <a:latin typeface="Merriweather"/>
                <a:ea typeface="Merriweather"/>
                <a:cs typeface="Merriweather"/>
                <a:sym typeface="Merriweather"/>
              </a:rPr>
              <a:t>binds to calmodulin (CaM)</a:t>
            </a:r>
            <a:endParaRPr sz="2200">
              <a:solidFill>
                <a:schemeClr val="dk1"/>
              </a:solidFill>
              <a:latin typeface="Merriweather"/>
              <a:ea typeface="Merriweather"/>
              <a:cs typeface="Merriweather"/>
              <a:sym typeface="Merriweather"/>
            </a:endParaRPr>
          </a:p>
          <a:p>
            <a:pPr indent="-368300" lvl="0" marL="457200" rtl="0" algn="l">
              <a:spcBef>
                <a:spcPts val="0"/>
              </a:spcBef>
              <a:spcAft>
                <a:spcPts val="0"/>
              </a:spcAft>
              <a:buClr>
                <a:schemeClr val="dk1"/>
              </a:buClr>
              <a:buSzPts val="2200"/>
              <a:buFont typeface="Merriweather"/>
              <a:buAutoNum type="arabicPeriod"/>
            </a:pPr>
            <a:r>
              <a:rPr lang="en" sz="2200">
                <a:solidFill>
                  <a:schemeClr val="dk1"/>
                </a:solidFill>
                <a:latin typeface="Merriweather"/>
                <a:ea typeface="Merriweather"/>
                <a:cs typeface="Merriweather"/>
                <a:sym typeface="Merriweather"/>
              </a:rPr>
              <a:t>Ca</a:t>
            </a:r>
            <a:r>
              <a:rPr baseline="30000" lang="en" sz="2200">
                <a:solidFill>
                  <a:schemeClr val="dk1"/>
                </a:solidFill>
                <a:latin typeface="Merriweather"/>
                <a:ea typeface="Merriweather"/>
                <a:cs typeface="Merriweather"/>
                <a:sym typeface="Merriweather"/>
              </a:rPr>
              <a:t>+2 </a:t>
            </a:r>
            <a:r>
              <a:rPr lang="en" sz="2200">
                <a:solidFill>
                  <a:schemeClr val="dk1"/>
                </a:solidFill>
                <a:latin typeface="Merriweather"/>
                <a:ea typeface="Merriweather"/>
                <a:cs typeface="Merriweather"/>
                <a:sym typeface="Merriweather"/>
              </a:rPr>
              <a:t>-calmodulin activates Myosin Light Chain Kinase (MLCK)</a:t>
            </a:r>
            <a:endParaRPr sz="2200">
              <a:solidFill>
                <a:schemeClr val="dk1"/>
              </a:solidFill>
              <a:latin typeface="Merriweather"/>
              <a:ea typeface="Merriweather"/>
              <a:cs typeface="Merriweather"/>
              <a:sym typeface="Merriweather"/>
            </a:endParaRPr>
          </a:p>
          <a:p>
            <a:pPr indent="-368300" lvl="0" marL="457200" rtl="0" algn="l">
              <a:spcBef>
                <a:spcPts val="0"/>
              </a:spcBef>
              <a:spcAft>
                <a:spcPts val="0"/>
              </a:spcAft>
              <a:buClr>
                <a:schemeClr val="dk1"/>
              </a:buClr>
              <a:buSzPts val="2200"/>
              <a:buFont typeface="Merriweather"/>
              <a:buAutoNum type="arabicPeriod"/>
            </a:pPr>
            <a:r>
              <a:rPr lang="en" sz="2200">
                <a:solidFill>
                  <a:schemeClr val="dk1"/>
                </a:solidFill>
                <a:latin typeface="Merriweather"/>
                <a:ea typeface="Merriweather"/>
                <a:cs typeface="Merriweather"/>
                <a:sym typeface="Merriweather"/>
              </a:rPr>
              <a:t>MLCK phosphorylates light chains in myosin heads and increases myosin ATPase activity</a:t>
            </a:r>
            <a:endParaRPr sz="2200">
              <a:solidFill>
                <a:schemeClr val="dk1"/>
              </a:solidFill>
              <a:latin typeface="Merriweather"/>
              <a:ea typeface="Merriweather"/>
              <a:cs typeface="Merriweather"/>
              <a:sym typeface="Merriweather"/>
            </a:endParaRPr>
          </a:p>
          <a:p>
            <a:pPr indent="-368300" lvl="0" marL="457200" rtl="0" algn="l">
              <a:spcBef>
                <a:spcPts val="0"/>
              </a:spcBef>
              <a:spcAft>
                <a:spcPts val="0"/>
              </a:spcAft>
              <a:buClr>
                <a:schemeClr val="dk1"/>
              </a:buClr>
              <a:buSzPts val="2200"/>
              <a:buFont typeface="Merriweather"/>
              <a:buAutoNum type="arabicPeriod"/>
            </a:pPr>
            <a:r>
              <a:rPr lang="en" sz="2200">
                <a:solidFill>
                  <a:schemeClr val="dk1"/>
                </a:solidFill>
                <a:latin typeface="Merriweather"/>
                <a:ea typeface="Merriweather"/>
                <a:cs typeface="Merriweather"/>
                <a:sym typeface="Merriweather"/>
              </a:rPr>
              <a:t>Active myosin crossbridges slide along actin and create muscle tension. </a:t>
            </a:r>
            <a:endParaRPr sz="2200">
              <a:solidFill>
                <a:schemeClr val="dk1"/>
              </a:solidFill>
              <a:latin typeface="Merriweather"/>
              <a:ea typeface="Merriweather"/>
              <a:cs typeface="Merriweather"/>
              <a:sym typeface="Merriweather"/>
            </a:endParaRPr>
          </a:p>
          <a:p>
            <a:pPr indent="0" lvl="0" marL="0" rtl="0" algn="l">
              <a:spcBef>
                <a:spcPts val="0"/>
              </a:spcBef>
              <a:spcAft>
                <a:spcPts val="0"/>
              </a:spcAft>
              <a:buNone/>
            </a:pPr>
            <a:r>
              <a:rPr lang="en" sz="2500">
                <a:solidFill>
                  <a:schemeClr val="dk1"/>
                </a:solidFill>
                <a:highlight>
                  <a:srgbClr val="D9EAD3"/>
                </a:highlight>
                <a:latin typeface="Oswald"/>
                <a:ea typeface="Oswald"/>
                <a:cs typeface="Oswald"/>
                <a:sym typeface="Oswald"/>
              </a:rPr>
              <a:t>How Does Smooth Muscle Contraction Stop?</a:t>
            </a:r>
            <a:endParaRPr b="1" sz="2500">
              <a:solidFill>
                <a:srgbClr val="B6D7A8"/>
              </a:solidFill>
              <a:highlight>
                <a:srgbClr val="D9EAD3"/>
              </a:highlight>
              <a:latin typeface="Oswald"/>
              <a:ea typeface="Oswald"/>
              <a:cs typeface="Oswald"/>
              <a:sym typeface="Oswald"/>
            </a:endParaRPr>
          </a:p>
          <a:p>
            <a:pPr indent="-368300" lvl="0" marL="457200" rtl="0" algn="l">
              <a:spcBef>
                <a:spcPts val="0"/>
              </a:spcBef>
              <a:spcAft>
                <a:spcPts val="0"/>
              </a:spcAft>
              <a:buClr>
                <a:srgbClr val="B6D7A8"/>
              </a:buClr>
              <a:buSzPts val="2200"/>
              <a:buFont typeface="Oswald"/>
              <a:buChar char="●"/>
            </a:pPr>
            <a:r>
              <a:rPr lang="en" sz="2200">
                <a:solidFill>
                  <a:schemeClr val="dk1"/>
                </a:solidFill>
                <a:latin typeface="Merriweather"/>
                <a:ea typeface="Merriweather"/>
                <a:cs typeface="Merriweather"/>
                <a:sym typeface="Merriweather"/>
              </a:rPr>
              <a:t>Dephosphorylation by </a:t>
            </a:r>
            <a:r>
              <a:rPr lang="en" sz="2200">
                <a:solidFill>
                  <a:srgbClr val="CC4125"/>
                </a:solidFill>
                <a:latin typeface="Merriweather"/>
                <a:ea typeface="Merriweather"/>
                <a:cs typeface="Merriweather"/>
                <a:sym typeface="Merriweather"/>
              </a:rPr>
              <a:t>Myosin Phosphatase </a:t>
            </a:r>
            <a:r>
              <a:rPr b="1" lang="en" sz="2200">
                <a:solidFill>
                  <a:schemeClr val="dk1"/>
                </a:solidFill>
                <a:latin typeface="Merriweather"/>
                <a:ea typeface="Merriweather"/>
                <a:cs typeface="Merriweather"/>
                <a:sym typeface="Merriweather"/>
              </a:rPr>
              <a:t>→ </a:t>
            </a:r>
            <a:r>
              <a:rPr lang="en" sz="1800">
                <a:solidFill>
                  <a:schemeClr val="dk1"/>
                </a:solidFill>
                <a:latin typeface="Merriweather"/>
                <a:ea typeface="Merriweather"/>
                <a:cs typeface="Merriweather"/>
                <a:sym typeface="Merriweather"/>
              </a:rPr>
              <a:t>Deactivation of phosphorylated myosin heads</a:t>
            </a:r>
            <a:endParaRPr b="1" sz="2200">
              <a:solidFill>
                <a:schemeClr val="dk1"/>
              </a:solidFill>
              <a:latin typeface="Merriweather"/>
              <a:ea typeface="Merriweather"/>
              <a:cs typeface="Merriweather"/>
              <a:sym typeface="Merriweather"/>
            </a:endParaRPr>
          </a:p>
          <a:p>
            <a:pPr indent="-368300" lvl="0" marL="457200" rtl="0" algn="l">
              <a:spcBef>
                <a:spcPts val="0"/>
              </a:spcBef>
              <a:spcAft>
                <a:spcPts val="0"/>
              </a:spcAft>
              <a:buClr>
                <a:srgbClr val="B6D7A8"/>
              </a:buClr>
              <a:buSzPts val="2200"/>
              <a:buFont typeface="Oswald"/>
              <a:buChar char="●"/>
            </a:pPr>
            <a:r>
              <a:rPr lang="en" sz="2200">
                <a:solidFill>
                  <a:schemeClr val="dk1"/>
                </a:solidFill>
                <a:latin typeface="Merriweather"/>
                <a:ea typeface="Merriweather"/>
                <a:cs typeface="Merriweather"/>
                <a:sym typeface="Merriweather"/>
              </a:rPr>
              <a:t>Drop in Ca</a:t>
            </a:r>
            <a:r>
              <a:rPr baseline="30000" lang="en" sz="2200">
                <a:solidFill>
                  <a:schemeClr val="dk1"/>
                </a:solidFill>
                <a:latin typeface="Merriweather"/>
                <a:ea typeface="Merriweather"/>
                <a:cs typeface="Merriweather"/>
                <a:sym typeface="Merriweather"/>
              </a:rPr>
              <a:t>+2</a:t>
            </a:r>
            <a:r>
              <a:rPr lang="en" sz="2200">
                <a:solidFill>
                  <a:schemeClr val="dk1"/>
                </a:solidFill>
                <a:latin typeface="Merriweather"/>
                <a:ea typeface="Merriweather"/>
                <a:cs typeface="Merriweather"/>
                <a:sym typeface="Merriweather"/>
              </a:rPr>
              <a:t> </a:t>
            </a:r>
            <a:r>
              <a:rPr b="1" lang="en" sz="2200">
                <a:solidFill>
                  <a:schemeClr val="dk1"/>
                </a:solidFill>
                <a:latin typeface="Merriweather"/>
                <a:ea typeface="Merriweather"/>
                <a:cs typeface="Merriweather"/>
                <a:sym typeface="Merriweather"/>
              </a:rPr>
              <a:t>→ </a:t>
            </a:r>
            <a:r>
              <a:rPr lang="en" sz="2100">
                <a:solidFill>
                  <a:schemeClr val="dk1"/>
                </a:solidFill>
                <a:latin typeface="Merriweather"/>
                <a:ea typeface="Merriweather"/>
                <a:cs typeface="Merriweather"/>
                <a:sym typeface="Merriweather"/>
              </a:rPr>
              <a:t>Deactivation of MLCK</a:t>
            </a:r>
            <a:endParaRPr sz="2200">
              <a:solidFill>
                <a:srgbClr val="CC4125"/>
              </a:solidFill>
              <a:latin typeface="Merriweather"/>
              <a:ea typeface="Merriweather"/>
              <a:cs typeface="Merriweather"/>
              <a:sym typeface="Merriweather"/>
            </a:endParaRPr>
          </a:p>
        </p:txBody>
      </p:sp>
      <p:cxnSp>
        <p:nvCxnSpPr>
          <p:cNvPr id="92" name="Google Shape;92;p14"/>
          <p:cNvCxnSpPr>
            <a:stCxn id="93" idx="2"/>
            <a:endCxn id="94" idx="0"/>
          </p:cNvCxnSpPr>
          <p:nvPr/>
        </p:nvCxnSpPr>
        <p:spPr>
          <a:xfrm flipH="1" rot="-5400000">
            <a:off x="25283430" y="12527425"/>
            <a:ext cx="354900" cy="20400"/>
          </a:xfrm>
          <a:prstGeom prst="bentConnector3">
            <a:avLst>
              <a:gd fmla="val 50000" name="adj1"/>
            </a:avLst>
          </a:prstGeom>
          <a:noFill/>
          <a:ln cap="flat" cmpd="sng" w="28575">
            <a:solidFill>
              <a:srgbClr val="CCCCCC"/>
            </a:solidFill>
            <a:prstDash val="dash"/>
            <a:round/>
            <a:headEnd len="sm" w="sm" type="none"/>
            <a:tailEnd len="sm" w="sm" type="none"/>
          </a:ln>
        </p:spPr>
      </p:cxnSp>
      <p:sp>
        <p:nvSpPr>
          <p:cNvPr id="95" name="Google Shape;95;p14"/>
          <p:cNvSpPr txBox="1"/>
          <p:nvPr/>
        </p:nvSpPr>
        <p:spPr>
          <a:xfrm>
            <a:off x="11332025" y="18973200"/>
            <a:ext cx="2673600" cy="9627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latin typeface="Merriweather"/>
                <a:ea typeface="Merriweather"/>
                <a:cs typeface="Merriweather"/>
                <a:sym typeface="Merriweather"/>
              </a:rPr>
              <a:t>Figure 1-2</a:t>
            </a:r>
            <a:endParaRPr b="1" sz="2700">
              <a:latin typeface="Merriweather"/>
              <a:ea typeface="Merriweather"/>
              <a:cs typeface="Merriweather"/>
              <a:sym typeface="Merriweather"/>
            </a:endParaRPr>
          </a:p>
        </p:txBody>
      </p:sp>
      <p:sp>
        <p:nvSpPr>
          <p:cNvPr id="96" name="Google Shape;96;p14"/>
          <p:cNvSpPr txBox="1"/>
          <p:nvPr/>
        </p:nvSpPr>
        <p:spPr>
          <a:xfrm>
            <a:off x="11409325" y="409425"/>
            <a:ext cx="3652800" cy="9150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One</a:t>
            </a:r>
            <a:endParaRPr sz="3500">
              <a:latin typeface="Oswald"/>
              <a:ea typeface="Oswald"/>
              <a:cs typeface="Oswald"/>
              <a:sym typeface="Oswa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9" name="Shape 749"/>
        <p:cNvGrpSpPr/>
        <p:nvPr/>
      </p:nvGrpSpPr>
      <p:grpSpPr>
        <a:xfrm>
          <a:off x="0" y="0"/>
          <a:ext cx="0" cy="0"/>
          <a:chOff x="0" y="0"/>
          <a:chExt cx="0" cy="0"/>
        </a:xfrm>
      </p:grpSpPr>
      <p:sp>
        <p:nvSpPr>
          <p:cNvPr id="750" name="Google Shape;750;p32"/>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51" name="Google Shape;751;p32"/>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52" name="Google Shape;752;p32"/>
          <p:cNvSpPr/>
          <p:nvPr/>
        </p:nvSpPr>
        <p:spPr>
          <a:xfrm>
            <a:off x="316675" y="2591650"/>
            <a:ext cx="6312600" cy="4789500"/>
          </a:xfrm>
          <a:prstGeom prst="rect">
            <a:avLst/>
          </a:prstGeom>
          <a:noFill/>
          <a:ln cap="flat" cmpd="sng" w="28575">
            <a:solidFill>
              <a:srgbClr val="D9EAD3"/>
            </a:solidFill>
            <a:prstDash val="dashDot"/>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753" name="Google Shape;753;p32"/>
          <p:cNvSpPr txBox="1"/>
          <p:nvPr/>
        </p:nvSpPr>
        <p:spPr>
          <a:xfrm>
            <a:off x="4060775" y="1007100"/>
            <a:ext cx="6241500" cy="9132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300">
                <a:highlight>
                  <a:srgbClr val="D9EAD3"/>
                </a:highlight>
                <a:latin typeface="Oswald"/>
                <a:ea typeface="Oswald"/>
                <a:cs typeface="Oswald"/>
                <a:sym typeface="Oswald"/>
              </a:rPr>
              <a:t>Control of Intestinal Motility</a:t>
            </a:r>
            <a:endParaRPr sz="4300">
              <a:highlight>
                <a:srgbClr val="D9EAD3"/>
              </a:highlight>
              <a:latin typeface="Oswald"/>
              <a:ea typeface="Oswald"/>
              <a:cs typeface="Oswald"/>
              <a:sym typeface="Oswald"/>
            </a:endParaRPr>
          </a:p>
        </p:txBody>
      </p:sp>
      <p:sp>
        <p:nvSpPr>
          <p:cNvPr id="754" name="Google Shape;754;p32"/>
          <p:cNvSpPr txBox="1"/>
          <p:nvPr/>
        </p:nvSpPr>
        <p:spPr>
          <a:xfrm>
            <a:off x="397625" y="2384700"/>
            <a:ext cx="5810700" cy="4789500"/>
          </a:xfrm>
          <a:prstGeom prst="rect">
            <a:avLst/>
          </a:prstGeom>
          <a:noFill/>
          <a:ln>
            <a:noFill/>
          </a:ln>
        </p:spPr>
        <p:txBody>
          <a:bodyPr anchorCtr="0" anchor="t" bIns="242375" lIns="242375" spcFirstLastPara="1" rIns="242375" wrap="square" tIns="242375">
            <a:noAutofit/>
          </a:bodyPr>
          <a:lstStyle/>
          <a:p>
            <a:pPr indent="0" lvl="0" marL="0" rtl="0" algn="ctr">
              <a:spcBef>
                <a:spcPts val="0"/>
              </a:spcBef>
              <a:spcAft>
                <a:spcPts val="0"/>
              </a:spcAft>
              <a:buNone/>
            </a:pPr>
            <a:r>
              <a:rPr lang="en" sz="3700">
                <a:solidFill>
                  <a:srgbClr val="93C47D"/>
                </a:solidFill>
                <a:latin typeface="Oswald"/>
                <a:ea typeface="Oswald"/>
                <a:cs typeface="Oswald"/>
                <a:sym typeface="Oswald"/>
              </a:rPr>
              <a:t>NEURONAL</a:t>
            </a:r>
            <a:endParaRPr sz="3700">
              <a:solidFill>
                <a:srgbClr val="93C47D"/>
              </a:solidFill>
              <a:latin typeface="Oswald"/>
              <a:ea typeface="Oswald"/>
              <a:cs typeface="Oswald"/>
              <a:sym typeface="Oswald"/>
            </a:endParaRPr>
          </a:p>
          <a:p>
            <a:pPr indent="-374650" lvl="0" marL="457200" rtl="0" algn="l">
              <a:spcBef>
                <a:spcPts val="0"/>
              </a:spcBef>
              <a:spcAft>
                <a:spcPts val="0"/>
              </a:spcAft>
              <a:buClr>
                <a:srgbClr val="D9EAD3"/>
              </a:buClr>
              <a:buSzPts val="2300"/>
              <a:buFont typeface="Merriweather"/>
              <a:buChar char="●"/>
            </a:pPr>
            <a:r>
              <a:rPr b="1" lang="en" sz="2200">
                <a:latin typeface="Merriweather"/>
                <a:ea typeface="Merriweather"/>
                <a:cs typeface="Merriweather"/>
                <a:sym typeface="Merriweather"/>
              </a:rPr>
              <a:t>Vagal</a:t>
            </a:r>
            <a:r>
              <a:rPr b="1" lang="en" sz="1000">
                <a:solidFill>
                  <a:srgbClr val="E69138"/>
                </a:solidFill>
                <a:latin typeface="Merriweather"/>
                <a:ea typeface="Merriweather"/>
                <a:cs typeface="Merriweather"/>
                <a:sym typeface="Merriweather"/>
              </a:rPr>
              <a:t>(parasympathetic)</a:t>
            </a:r>
            <a:r>
              <a:rPr lang="en" sz="2200">
                <a:latin typeface="Merriweather"/>
                <a:ea typeface="Merriweather"/>
                <a:cs typeface="Merriweather"/>
                <a:sym typeface="Merriweather"/>
              </a:rPr>
              <a:t>:</a:t>
            </a:r>
            <a:endParaRPr sz="2200">
              <a:latin typeface="Merriweather"/>
              <a:ea typeface="Merriweather"/>
              <a:cs typeface="Merriweather"/>
              <a:sym typeface="Merriweather"/>
            </a:endParaRPr>
          </a:p>
          <a:p>
            <a:pPr indent="0" lvl="0" marL="457200" rtl="0" algn="l">
              <a:spcBef>
                <a:spcPts val="0"/>
              </a:spcBef>
              <a:spcAft>
                <a:spcPts val="0"/>
              </a:spcAft>
              <a:buNone/>
            </a:pPr>
            <a:r>
              <a:rPr lang="en" sz="1900">
                <a:latin typeface="Merriweather"/>
                <a:ea typeface="Merriweather"/>
                <a:cs typeface="Merriweather"/>
                <a:sym typeface="Merriweather"/>
              </a:rPr>
              <a:t>excitation </a:t>
            </a:r>
            <a:r>
              <a:rPr lang="en" sz="1900" u="sng">
                <a:highlight>
                  <a:srgbClr val="D9EAD3"/>
                </a:highlight>
                <a:latin typeface="Merriweather"/>
                <a:ea typeface="Merriweather"/>
                <a:cs typeface="Merriweather"/>
                <a:sym typeface="Merriweather"/>
              </a:rPr>
              <a:t>increases</a:t>
            </a:r>
            <a:r>
              <a:rPr lang="en" sz="1900">
                <a:latin typeface="Merriweather"/>
                <a:ea typeface="Merriweather"/>
                <a:cs typeface="Merriweather"/>
                <a:sym typeface="Merriweather"/>
              </a:rPr>
              <a:t> intestinal and villous movements.</a:t>
            </a:r>
            <a:endParaRPr sz="1900">
              <a:latin typeface="Merriweather"/>
              <a:ea typeface="Merriweather"/>
              <a:cs typeface="Merriweather"/>
              <a:sym typeface="Merriweather"/>
            </a:endParaRPr>
          </a:p>
          <a:p>
            <a:pPr indent="-374650" lvl="0" marL="457200" rtl="0" algn="l">
              <a:spcBef>
                <a:spcPts val="0"/>
              </a:spcBef>
              <a:spcAft>
                <a:spcPts val="0"/>
              </a:spcAft>
              <a:buClr>
                <a:srgbClr val="D9EAD3"/>
              </a:buClr>
              <a:buSzPts val="2300"/>
              <a:buFont typeface="Merriweather"/>
              <a:buChar char="●"/>
            </a:pPr>
            <a:r>
              <a:rPr b="1" lang="en" sz="2300">
                <a:latin typeface="Merriweather"/>
                <a:ea typeface="Merriweather"/>
                <a:cs typeface="Merriweather"/>
                <a:sym typeface="Merriweather"/>
              </a:rPr>
              <a:t>Sympathetic</a:t>
            </a:r>
            <a:r>
              <a:rPr lang="en" sz="2300">
                <a:latin typeface="Merriweather"/>
                <a:ea typeface="Merriweather"/>
                <a:cs typeface="Merriweather"/>
                <a:sym typeface="Merriweather"/>
              </a:rPr>
              <a:t>:</a:t>
            </a:r>
            <a:endParaRPr sz="2300">
              <a:latin typeface="Merriweather"/>
              <a:ea typeface="Merriweather"/>
              <a:cs typeface="Merriweather"/>
              <a:sym typeface="Merriweather"/>
            </a:endParaRPr>
          </a:p>
          <a:p>
            <a:pPr indent="0" lvl="0" marL="457200" rtl="0" algn="l">
              <a:spcBef>
                <a:spcPts val="0"/>
              </a:spcBef>
              <a:spcAft>
                <a:spcPts val="0"/>
              </a:spcAft>
              <a:buNone/>
            </a:pPr>
            <a:r>
              <a:rPr lang="en" sz="1900">
                <a:latin typeface="Merriweather"/>
                <a:ea typeface="Merriweather"/>
                <a:cs typeface="Merriweather"/>
                <a:sym typeface="Merriweather"/>
              </a:rPr>
              <a:t>excitation </a:t>
            </a:r>
            <a:r>
              <a:rPr lang="en" sz="1900" u="sng">
                <a:highlight>
                  <a:srgbClr val="D9EAD3"/>
                </a:highlight>
                <a:latin typeface="Merriweather"/>
                <a:ea typeface="Merriweather"/>
                <a:cs typeface="Merriweather"/>
                <a:sym typeface="Merriweather"/>
              </a:rPr>
              <a:t>decreases</a:t>
            </a:r>
            <a:r>
              <a:rPr lang="en" sz="1900">
                <a:latin typeface="Merriweather"/>
                <a:ea typeface="Merriweather"/>
                <a:cs typeface="Merriweather"/>
                <a:sym typeface="Merriweather"/>
              </a:rPr>
              <a:t> intestinal and villous movements.</a:t>
            </a:r>
            <a:endParaRPr sz="1900">
              <a:latin typeface="Merriweather"/>
              <a:ea typeface="Merriweather"/>
              <a:cs typeface="Merriweather"/>
              <a:sym typeface="Merriweather"/>
            </a:endParaRPr>
          </a:p>
          <a:p>
            <a:pPr indent="0" lvl="0" marL="457200" rtl="0" algn="l">
              <a:spcBef>
                <a:spcPts val="0"/>
              </a:spcBef>
              <a:spcAft>
                <a:spcPts val="0"/>
              </a:spcAft>
              <a:buNone/>
            </a:pPr>
            <a:r>
              <a:t/>
            </a:r>
            <a:endParaRPr sz="1900">
              <a:latin typeface="Merriweather"/>
              <a:ea typeface="Merriweather"/>
              <a:cs typeface="Merriweather"/>
              <a:sym typeface="Merriweather"/>
            </a:endParaRPr>
          </a:p>
          <a:p>
            <a:pPr indent="0" lvl="0" marL="0" rtl="0" algn="l">
              <a:lnSpc>
                <a:spcPct val="150000"/>
              </a:lnSpc>
              <a:spcBef>
                <a:spcPts val="0"/>
              </a:spcBef>
              <a:spcAft>
                <a:spcPts val="0"/>
              </a:spcAft>
              <a:buNone/>
            </a:pPr>
            <a:r>
              <a:rPr b="1" lang="en" sz="2200">
                <a:solidFill>
                  <a:srgbClr val="000000"/>
                </a:solidFill>
                <a:highlight>
                  <a:srgbClr val="D9EAD3"/>
                </a:highlight>
                <a:latin typeface="Merriweather"/>
                <a:ea typeface="Merriweather"/>
                <a:cs typeface="Merriweather"/>
                <a:sym typeface="Merriweather"/>
              </a:rPr>
              <a:t>Gastroileal reflex:</a:t>
            </a:r>
            <a:endParaRPr b="1" sz="2200">
              <a:solidFill>
                <a:srgbClr val="000000"/>
              </a:solidFill>
              <a:highlight>
                <a:srgbClr val="D9EAD3"/>
              </a:highlight>
              <a:latin typeface="Merriweather"/>
              <a:ea typeface="Merriweather"/>
              <a:cs typeface="Merriweather"/>
              <a:sym typeface="Merriweather"/>
            </a:endParaRPr>
          </a:p>
          <a:p>
            <a:pPr indent="0" lvl="0" marL="0" rtl="0" algn="l">
              <a:spcBef>
                <a:spcPts val="0"/>
              </a:spcBef>
              <a:spcAft>
                <a:spcPts val="0"/>
              </a:spcAft>
              <a:buNone/>
            </a:pPr>
            <a:r>
              <a:rPr lang="en" sz="1600">
                <a:solidFill>
                  <a:srgbClr val="000000"/>
                </a:solidFill>
                <a:highlight>
                  <a:srgbClr val="D9EAD3"/>
                </a:highlight>
                <a:latin typeface="Merriweather"/>
                <a:ea typeface="Merriweather"/>
                <a:cs typeface="Merriweather"/>
                <a:sym typeface="Merriweather"/>
              </a:rPr>
              <a:t>Initiated by</a:t>
            </a:r>
            <a:r>
              <a:rPr lang="en" sz="1600">
                <a:solidFill>
                  <a:srgbClr val="000000"/>
                </a:solidFill>
                <a:latin typeface="Merriweather"/>
                <a:ea typeface="Merriweather"/>
                <a:cs typeface="Merriweather"/>
                <a:sym typeface="Merriweather"/>
              </a:rPr>
              <a:t> gastric distension mediated by vagus nerve.  </a:t>
            </a:r>
            <a:endParaRPr sz="1600">
              <a:solidFill>
                <a:srgbClr val="000000"/>
              </a:solidFill>
              <a:latin typeface="Merriweather"/>
              <a:ea typeface="Merriweather"/>
              <a:cs typeface="Merriweather"/>
              <a:sym typeface="Merriweather"/>
            </a:endParaRPr>
          </a:p>
          <a:p>
            <a:pPr indent="0" lvl="0" marL="0" rtl="0" algn="l">
              <a:spcBef>
                <a:spcPts val="0"/>
              </a:spcBef>
              <a:spcAft>
                <a:spcPts val="0"/>
              </a:spcAft>
              <a:buClr>
                <a:srgbClr val="000000"/>
              </a:buClr>
              <a:buSzPts val="1100"/>
              <a:buFont typeface="Arial"/>
              <a:buNone/>
            </a:pPr>
            <a:r>
              <a:rPr lang="en" sz="1600">
                <a:solidFill>
                  <a:srgbClr val="000000"/>
                </a:solidFill>
                <a:latin typeface="Merriweather"/>
                <a:ea typeface="Merriweather"/>
                <a:cs typeface="Merriweather"/>
                <a:sym typeface="Merriweather"/>
              </a:rPr>
              <a:t>Impulses are </a:t>
            </a:r>
            <a:r>
              <a:rPr lang="en" sz="1600">
                <a:solidFill>
                  <a:srgbClr val="000000"/>
                </a:solidFill>
                <a:highlight>
                  <a:srgbClr val="D9EAD3"/>
                </a:highlight>
                <a:latin typeface="Merriweather"/>
                <a:ea typeface="Merriweather"/>
                <a:cs typeface="Merriweather"/>
                <a:sym typeface="Merriweather"/>
              </a:rPr>
              <a:t>conducted through</a:t>
            </a:r>
            <a:r>
              <a:rPr lang="en" sz="1600">
                <a:solidFill>
                  <a:srgbClr val="000000"/>
                </a:solidFill>
                <a:latin typeface="Merriweather"/>
                <a:ea typeface="Merriweather"/>
                <a:cs typeface="Merriweather"/>
                <a:sym typeface="Merriweather"/>
              </a:rPr>
              <a:t> myenteric plexus to initiate a fast peristaltic wave passing to the ileum.  </a:t>
            </a:r>
            <a:endParaRPr sz="1600">
              <a:solidFill>
                <a:srgbClr val="000000"/>
              </a:solidFill>
              <a:latin typeface="Merriweather"/>
              <a:ea typeface="Merriweather"/>
              <a:cs typeface="Merriweather"/>
              <a:sym typeface="Merriweather"/>
            </a:endParaRPr>
          </a:p>
          <a:p>
            <a:pPr indent="0" lvl="0" marL="0" rtl="0" algn="l">
              <a:spcBef>
                <a:spcPts val="0"/>
              </a:spcBef>
              <a:spcAft>
                <a:spcPts val="0"/>
              </a:spcAft>
              <a:buClr>
                <a:srgbClr val="000000"/>
              </a:buClr>
              <a:buSzPts val="1100"/>
              <a:buFont typeface="Arial"/>
              <a:buNone/>
            </a:pPr>
            <a:r>
              <a:rPr lang="en" sz="1600">
                <a:solidFill>
                  <a:srgbClr val="000000"/>
                </a:solidFill>
                <a:latin typeface="Merriweather"/>
                <a:ea typeface="Merriweather"/>
                <a:cs typeface="Merriweather"/>
                <a:sym typeface="Merriweather"/>
              </a:rPr>
              <a:t>The ileocaecal valve relaxes allowing chyme to pass into cecum.</a:t>
            </a:r>
            <a:endParaRPr sz="1600">
              <a:solidFill>
                <a:srgbClr val="000000"/>
              </a:solidFill>
              <a:latin typeface="Merriweather"/>
              <a:ea typeface="Merriweather"/>
              <a:cs typeface="Merriweather"/>
              <a:sym typeface="Merriweather"/>
            </a:endParaRPr>
          </a:p>
          <a:p>
            <a:pPr indent="0" lvl="0" marL="0" rtl="0" algn="l">
              <a:spcBef>
                <a:spcPts val="0"/>
              </a:spcBef>
              <a:spcAft>
                <a:spcPts val="0"/>
              </a:spcAft>
              <a:buNone/>
            </a:pPr>
            <a:r>
              <a:t/>
            </a:r>
            <a:endParaRPr sz="1600">
              <a:solidFill>
                <a:srgbClr val="000000"/>
              </a:solidFill>
              <a:latin typeface="Merriweather"/>
              <a:ea typeface="Merriweather"/>
              <a:cs typeface="Merriweather"/>
              <a:sym typeface="Merriweather"/>
            </a:endParaRPr>
          </a:p>
        </p:txBody>
      </p:sp>
      <p:sp>
        <p:nvSpPr>
          <p:cNvPr id="755" name="Google Shape;755;p32"/>
          <p:cNvSpPr txBox="1"/>
          <p:nvPr/>
        </p:nvSpPr>
        <p:spPr>
          <a:xfrm>
            <a:off x="3159825" y="8044850"/>
            <a:ext cx="7452300" cy="8838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600">
                <a:highlight>
                  <a:srgbClr val="D9EAD3"/>
                </a:highlight>
                <a:latin typeface="Oswald"/>
                <a:ea typeface="Oswald"/>
                <a:cs typeface="Oswald"/>
                <a:sym typeface="Oswald"/>
              </a:rPr>
              <a:t>Source o</a:t>
            </a:r>
            <a:r>
              <a:rPr lang="en" sz="3600">
                <a:solidFill>
                  <a:srgbClr val="000000"/>
                </a:solidFill>
                <a:highlight>
                  <a:srgbClr val="D9EAD3"/>
                </a:highlight>
                <a:latin typeface="Oswald"/>
                <a:ea typeface="Oswald"/>
                <a:cs typeface="Oswald"/>
                <a:sym typeface="Oswald"/>
              </a:rPr>
              <a:t>f Small Intestinal </a:t>
            </a:r>
            <a:r>
              <a:rPr lang="en" sz="3600">
                <a:highlight>
                  <a:srgbClr val="D9EAD3"/>
                </a:highlight>
                <a:latin typeface="Oswald"/>
                <a:ea typeface="Oswald"/>
                <a:cs typeface="Oswald"/>
                <a:sym typeface="Oswald"/>
              </a:rPr>
              <a:t>Secretions</a:t>
            </a:r>
            <a:r>
              <a:rPr lang="en" sz="4000">
                <a:highlight>
                  <a:srgbClr val="D9EAD3"/>
                </a:highlight>
                <a:latin typeface="Oswald"/>
                <a:ea typeface="Oswald"/>
                <a:cs typeface="Oswald"/>
                <a:sym typeface="Oswald"/>
              </a:rPr>
              <a:t> </a:t>
            </a:r>
            <a:endParaRPr sz="4000">
              <a:highlight>
                <a:srgbClr val="D9EAD3"/>
              </a:highlight>
              <a:latin typeface="Oswald"/>
              <a:ea typeface="Oswald"/>
              <a:cs typeface="Oswald"/>
              <a:sym typeface="Oswald"/>
            </a:endParaRPr>
          </a:p>
        </p:txBody>
      </p:sp>
      <p:cxnSp>
        <p:nvCxnSpPr>
          <p:cNvPr id="756" name="Google Shape;756;p32"/>
          <p:cNvCxnSpPr>
            <a:stCxn id="753" idx="2"/>
            <a:endCxn id="752" idx="0"/>
          </p:cNvCxnSpPr>
          <p:nvPr/>
        </p:nvCxnSpPr>
        <p:spPr>
          <a:xfrm rot="5400000">
            <a:off x="4991525" y="401700"/>
            <a:ext cx="671400" cy="3708600"/>
          </a:xfrm>
          <a:prstGeom prst="bentConnector3">
            <a:avLst>
              <a:gd fmla="val 49996" name="adj1"/>
            </a:avLst>
          </a:prstGeom>
          <a:noFill/>
          <a:ln cap="flat" cmpd="sng" w="28575">
            <a:solidFill>
              <a:srgbClr val="D9EAD3"/>
            </a:solidFill>
            <a:prstDash val="dashDot"/>
            <a:round/>
            <a:headEnd len="med" w="med" type="none"/>
            <a:tailEnd len="med" w="med" type="none"/>
          </a:ln>
        </p:spPr>
      </p:cxnSp>
      <p:sp>
        <p:nvSpPr>
          <p:cNvPr id="757" name="Google Shape;757;p32"/>
          <p:cNvSpPr/>
          <p:nvPr/>
        </p:nvSpPr>
        <p:spPr>
          <a:xfrm>
            <a:off x="7246100" y="2591650"/>
            <a:ext cx="6241500" cy="4789500"/>
          </a:xfrm>
          <a:prstGeom prst="rect">
            <a:avLst/>
          </a:prstGeom>
          <a:noFill/>
          <a:ln cap="flat" cmpd="sng" w="28575">
            <a:solidFill>
              <a:srgbClr val="D9EAD3"/>
            </a:solidFill>
            <a:prstDash val="dashDot"/>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758" name="Google Shape;758;p32"/>
          <p:cNvSpPr txBox="1"/>
          <p:nvPr/>
        </p:nvSpPr>
        <p:spPr>
          <a:xfrm>
            <a:off x="7496976" y="2425200"/>
            <a:ext cx="5746500" cy="4866600"/>
          </a:xfrm>
          <a:prstGeom prst="rect">
            <a:avLst/>
          </a:prstGeom>
          <a:noFill/>
          <a:ln>
            <a:noFill/>
          </a:ln>
        </p:spPr>
        <p:txBody>
          <a:bodyPr anchorCtr="0" anchor="t" bIns="242375" lIns="242375" spcFirstLastPara="1" rIns="242375" wrap="square" tIns="242375">
            <a:noAutofit/>
          </a:bodyPr>
          <a:lstStyle/>
          <a:p>
            <a:pPr indent="0" lvl="0" marL="0" rtl="0" algn="ctr">
              <a:spcBef>
                <a:spcPts val="0"/>
              </a:spcBef>
              <a:spcAft>
                <a:spcPts val="0"/>
              </a:spcAft>
              <a:buNone/>
            </a:pPr>
            <a:r>
              <a:rPr lang="en" sz="3400">
                <a:solidFill>
                  <a:srgbClr val="93C47D"/>
                </a:solidFill>
                <a:latin typeface="Oswald"/>
                <a:ea typeface="Oswald"/>
                <a:cs typeface="Oswald"/>
                <a:sym typeface="Oswald"/>
              </a:rPr>
              <a:t>HORMONAL</a:t>
            </a:r>
            <a:endParaRPr sz="3400">
              <a:solidFill>
                <a:srgbClr val="93C47D"/>
              </a:solidFill>
              <a:latin typeface="Oswald"/>
              <a:ea typeface="Oswald"/>
              <a:cs typeface="Oswald"/>
              <a:sym typeface="Oswald"/>
            </a:endParaRPr>
          </a:p>
          <a:p>
            <a:pPr indent="-361950" lvl="0" marL="457200" rtl="0" algn="l">
              <a:spcBef>
                <a:spcPts val="0"/>
              </a:spcBef>
              <a:spcAft>
                <a:spcPts val="0"/>
              </a:spcAft>
              <a:buSzPts val="2100"/>
              <a:buFont typeface="Merriweather"/>
              <a:buChar char="●"/>
            </a:pPr>
            <a:r>
              <a:rPr lang="en" sz="2100">
                <a:highlight>
                  <a:srgbClr val="D9EAD3"/>
                </a:highlight>
                <a:latin typeface="Merriweather"/>
                <a:ea typeface="Merriweather"/>
                <a:cs typeface="Merriweather"/>
                <a:sym typeface="Merriweather"/>
              </a:rPr>
              <a:t>Gastrin</a:t>
            </a:r>
            <a:r>
              <a:rPr lang="en" sz="2100">
                <a:latin typeface="Merriweather"/>
                <a:ea typeface="Merriweather"/>
                <a:cs typeface="Merriweather"/>
                <a:sym typeface="Merriweather"/>
              </a:rPr>
              <a:t>, </a:t>
            </a:r>
            <a:r>
              <a:rPr lang="en" sz="2100">
                <a:highlight>
                  <a:srgbClr val="D9EAD3"/>
                </a:highlight>
                <a:latin typeface="Merriweather"/>
                <a:ea typeface="Merriweather"/>
                <a:cs typeface="Merriweather"/>
                <a:sym typeface="Merriweather"/>
              </a:rPr>
              <a:t>CCK</a:t>
            </a:r>
            <a:r>
              <a:rPr lang="en" sz="2100">
                <a:latin typeface="Merriweather"/>
                <a:ea typeface="Merriweather"/>
                <a:cs typeface="Merriweather"/>
                <a:sym typeface="Merriweather"/>
              </a:rPr>
              <a:t>, </a:t>
            </a:r>
            <a:r>
              <a:rPr lang="en" sz="2100">
                <a:highlight>
                  <a:srgbClr val="D9EAD3"/>
                </a:highlight>
                <a:latin typeface="Merriweather"/>
                <a:ea typeface="Merriweather"/>
                <a:cs typeface="Merriweather"/>
                <a:sym typeface="Merriweather"/>
              </a:rPr>
              <a:t>insulin</a:t>
            </a:r>
            <a:r>
              <a:rPr lang="en" sz="2100">
                <a:latin typeface="Merriweather"/>
                <a:ea typeface="Merriweather"/>
                <a:cs typeface="Merriweather"/>
                <a:sym typeface="Merriweather"/>
              </a:rPr>
              <a:t> and </a:t>
            </a:r>
            <a:r>
              <a:rPr lang="en" sz="2100">
                <a:highlight>
                  <a:srgbClr val="D9EAD3"/>
                </a:highlight>
                <a:latin typeface="Merriweather"/>
                <a:ea typeface="Merriweather"/>
                <a:cs typeface="Merriweather"/>
                <a:sym typeface="Merriweather"/>
              </a:rPr>
              <a:t>serotonin</a:t>
            </a:r>
            <a:r>
              <a:rPr lang="en" sz="2100">
                <a:latin typeface="Merriweather"/>
                <a:ea typeface="Merriweather"/>
                <a:cs typeface="Merriweather"/>
                <a:sym typeface="Merriweather"/>
              </a:rPr>
              <a:t> </a:t>
            </a:r>
            <a:r>
              <a:rPr lang="en" sz="2100">
                <a:highlight>
                  <a:srgbClr val="FFF2CC"/>
                </a:highlight>
                <a:latin typeface="Merriweather"/>
                <a:ea typeface="Merriweather"/>
                <a:cs typeface="Merriweather"/>
                <a:sym typeface="Merriweather"/>
              </a:rPr>
              <a:t>stimulate</a:t>
            </a:r>
            <a:r>
              <a:rPr lang="en" sz="2100">
                <a:latin typeface="Merriweather"/>
                <a:ea typeface="Merriweather"/>
                <a:cs typeface="Merriweather"/>
                <a:sym typeface="Merriweather"/>
              </a:rPr>
              <a:t> intestinal motility.  </a:t>
            </a:r>
            <a:endParaRPr sz="2100">
              <a:latin typeface="Merriweather"/>
              <a:ea typeface="Merriweather"/>
              <a:cs typeface="Merriweather"/>
              <a:sym typeface="Merriweather"/>
            </a:endParaRPr>
          </a:p>
          <a:p>
            <a:pPr indent="-361950" lvl="0" marL="457200" rtl="0" algn="l">
              <a:spcBef>
                <a:spcPts val="0"/>
              </a:spcBef>
              <a:spcAft>
                <a:spcPts val="0"/>
              </a:spcAft>
              <a:buSzPts val="2100"/>
              <a:buFont typeface="Merriweather"/>
              <a:buChar char="●"/>
            </a:pPr>
            <a:r>
              <a:rPr lang="en" sz="2100">
                <a:highlight>
                  <a:srgbClr val="D9EAD3"/>
                </a:highlight>
                <a:latin typeface="Merriweather"/>
                <a:ea typeface="Merriweather"/>
                <a:cs typeface="Merriweather"/>
                <a:sym typeface="Merriweather"/>
              </a:rPr>
              <a:t>Gastrin</a:t>
            </a:r>
            <a:r>
              <a:rPr lang="en" sz="2100">
                <a:latin typeface="Merriweather"/>
                <a:ea typeface="Merriweather"/>
                <a:cs typeface="Merriweather"/>
                <a:sym typeface="Merriweather"/>
              </a:rPr>
              <a:t> and </a:t>
            </a:r>
            <a:r>
              <a:rPr lang="en" sz="2100">
                <a:highlight>
                  <a:srgbClr val="D9EAD3"/>
                </a:highlight>
                <a:latin typeface="Merriweather"/>
                <a:ea typeface="Merriweather"/>
                <a:cs typeface="Merriweather"/>
                <a:sym typeface="Merriweather"/>
              </a:rPr>
              <a:t>CCK</a:t>
            </a:r>
            <a:r>
              <a:rPr baseline="30000" lang="en" sz="2100">
                <a:latin typeface="Merriweather"/>
                <a:ea typeface="Merriweather"/>
                <a:cs typeface="Merriweather"/>
                <a:sym typeface="Merriweather"/>
              </a:rPr>
              <a:t>  </a:t>
            </a:r>
            <a:r>
              <a:rPr lang="en" sz="2100">
                <a:highlight>
                  <a:srgbClr val="FFF2CC"/>
                </a:highlight>
                <a:latin typeface="Merriweather"/>
                <a:ea typeface="Merriweather"/>
                <a:cs typeface="Merriweather"/>
                <a:sym typeface="Merriweather"/>
              </a:rPr>
              <a:t>relax </a:t>
            </a:r>
            <a:r>
              <a:rPr lang="en" sz="2100">
                <a:latin typeface="Merriweather"/>
                <a:ea typeface="Merriweather"/>
                <a:cs typeface="Merriweather"/>
                <a:sym typeface="Merriweather"/>
              </a:rPr>
              <a:t>ileocaecal sphincter.</a:t>
            </a:r>
            <a:endParaRPr sz="2100">
              <a:latin typeface="Merriweather"/>
              <a:ea typeface="Merriweather"/>
              <a:cs typeface="Merriweather"/>
              <a:sym typeface="Merriweather"/>
            </a:endParaRPr>
          </a:p>
          <a:p>
            <a:pPr indent="-361950" lvl="0" marL="457200" rtl="0" algn="l">
              <a:spcBef>
                <a:spcPts val="0"/>
              </a:spcBef>
              <a:spcAft>
                <a:spcPts val="0"/>
              </a:spcAft>
              <a:buClr>
                <a:srgbClr val="000000"/>
              </a:buClr>
              <a:buSzPts val="2100"/>
              <a:buFont typeface="Merriweather"/>
              <a:buChar char="●"/>
            </a:pPr>
            <a:r>
              <a:rPr lang="en" sz="2100">
                <a:solidFill>
                  <a:srgbClr val="000000"/>
                </a:solidFill>
                <a:highlight>
                  <a:srgbClr val="D9EAD3"/>
                </a:highlight>
                <a:latin typeface="Merriweather"/>
                <a:ea typeface="Merriweather"/>
                <a:cs typeface="Merriweather"/>
                <a:sym typeface="Merriweather"/>
              </a:rPr>
              <a:t>Secretin</a:t>
            </a:r>
            <a:r>
              <a:rPr lang="en" sz="2100">
                <a:solidFill>
                  <a:srgbClr val="000000"/>
                </a:solidFill>
                <a:latin typeface="Merriweather"/>
                <a:ea typeface="Merriweather"/>
                <a:cs typeface="Merriweather"/>
                <a:sym typeface="Merriweather"/>
              </a:rPr>
              <a:t> and </a:t>
            </a:r>
            <a:r>
              <a:rPr lang="en" sz="2100">
                <a:solidFill>
                  <a:srgbClr val="000000"/>
                </a:solidFill>
                <a:highlight>
                  <a:srgbClr val="D9EAD3"/>
                </a:highlight>
                <a:latin typeface="Merriweather"/>
                <a:ea typeface="Merriweather"/>
                <a:cs typeface="Merriweather"/>
                <a:sym typeface="Merriweather"/>
              </a:rPr>
              <a:t>glucagon</a:t>
            </a:r>
            <a:r>
              <a:rPr lang="en" sz="2100">
                <a:solidFill>
                  <a:srgbClr val="000000"/>
                </a:solidFill>
                <a:latin typeface="Merriweather"/>
                <a:ea typeface="Merriweather"/>
                <a:cs typeface="Merriweather"/>
                <a:sym typeface="Merriweather"/>
              </a:rPr>
              <a:t> </a:t>
            </a:r>
            <a:r>
              <a:rPr lang="en" sz="2100">
                <a:solidFill>
                  <a:srgbClr val="000000"/>
                </a:solidFill>
                <a:highlight>
                  <a:srgbClr val="FFF2CC"/>
                </a:highlight>
                <a:latin typeface="Merriweather"/>
                <a:ea typeface="Merriweather"/>
                <a:cs typeface="Merriweather"/>
                <a:sym typeface="Merriweather"/>
              </a:rPr>
              <a:t>inhibits</a:t>
            </a:r>
            <a:r>
              <a:rPr lang="en" sz="2100">
                <a:solidFill>
                  <a:srgbClr val="000000"/>
                </a:solidFill>
                <a:latin typeface="Merriweather"/>
                <a:ea typeface="Merriweather"/>
                <a:cs typeface="Merriweather"/>
                <a:sym typeface="Merriweather"/>
              </a:rPr>
              <a:t> intestinal motility and </a:t>
            </a:r>
            <a:r>
              <a:rPr lang="en" sz="2100">
                <a:solidFill>
                  <a:srgbClr val="000000"/>
                </a:solidFill>
                <a:highlight>
                  <a:srgbClr val="FFF2CC"/>
                </a:highlight>
                <a:latin typeface="Merriweather"/>
                <a:ea typeface="Merriweather"/>
                <a:cs typeface="Merriweather"/>
                <a:sym typeface="Merriweather"/>
              </a:rPr>
              <a:t>contract</a:t>
            </a:r>
            <a:r>
              <a:rPr lang="en" sz="2100">
                <a:solidFill>
                  <a:srgbClr val="000000"/>
                </a:solidFill>
                <a:latin typeface="Merriweather"/>
                <a:ea typeface="Merriweather"/>
                <a:cs typeface="Merriweather"/>
                <a:sym typeface="Merriweather"/>
              </a:rPr>
              <a:t> ileocaecal sphincter.</a:t>
            </a:r>
            <a:endParaRPr sz="2100">
              <a:solidFill>
                <a:srgbClr val="000000"/>
              </a:solidFill>
              <a:latin typeface="Merriweather"/>
              <a:ea typeface="Merriweather"/>
              <a:cs typeface="Merriweather"/>
              <a:sym typeface="Merriweather"/>
            </a:endParaRPr>
          </a:p>
          <a:p>
            <a:pPr indent="-361950" lvl="0" marL="457200" rtl="0" algn="l">
              <a:spcBef>
                <a:spcPts val="0"/>
              </a:spcBef>
              <a:spcAft>
                <a:spcPts val="0"/>
              </a:spcAft>
              <a:buClr>
                <a:srgbClr val="000000"/>
              </a:buClr>
              <a:buSzPts val="2100"/>
              <a:buFont typeface="Merriweather"/>
              <a:buChar char="●"/>
            </a:pPr>
            <a:r>
              <a:rPr lang="en" sz="2100">
                <a:solidFill>
                  <a:srgbClr val="000000"/>
                </a:solidFill>
                <a:highlight>
                  <a:srgbClr val="D9EAD3"/>
                </a:highlight>
                <a:latin typeface="Merriweather"/>
                <a:ea typeface="Merriweather"/>
                <a:cs typeface="Merriweather"/>
                <a:sym typeface="Merriweather"/>
              </a:rPr>
              <a:t>Motilin</a:t>
            </a:r>
            <a:r>
              <a:rPr lang="en" sz="2100">
                <a:solidFill>
                  <a:srgbClr val="000000"/>
                </a:solidFill>
                <a:latin typeface="Merriweather"/>
                <a:ea typeface="Merriweather"/>
                <a:cs typeface="Merriweather"/>
                <a:sym typeface="Merriweather"/>
              </a:rPr>
              <a:t> secreted from duodenum </a:t>
            </a:r>
            <a:r>
              <a:rPr lang="en" sz="2100">
                <a:solidFill>
                  <a:srgbClr val="000000"/>
                </a:solidFill>
                <a:highlight>
                  <a:srgbClr val="FFF2CC"/>
                </a:highlight>
                <a:latin typeface="Merriweather"/>
                <a:ea typeface="Merriweather"/>
                <a:cs typeface="Merriweather"/>
                <a:sym typeface="Merriweather"/>
              </a:rPr>
              <a:t>stimulates</a:t>
            </a:r>
            <a:r>
              <a:rPr lang="en" sz="2100">
                <a:solidFill>
                  <a:srgbClr val="000000"/>
                </a:solidFill>
                <a:latin typeface="Merriweather"/>
                <a:ea typeface="Merriweather"/>
                <a:cs typeface="Merriweather"/>
                <a:sym typeface="Merriweather"/>
              </a:rPr>
              <a:t> intestinal motility and </a:t>
            </a:r>
            <a:r>
              <a:rPr lang="en" sz="2100">
                <a:solidFill>
                  <a:srgbClr val="000000"/>
                </a:solidFill>
                <a:highlight>
                  <a:srgbClr val="FFF2CC"/>
                </a:highlight>
                <a:latin typeface="Merriweather"/>
                <a:ea typeface="Merriweather"/>
                <a:cs typeface="Merriweather"/>
                <a:sym typeface="Merriweather"/>
              </a:rPr>
              <a:t>regulate</a:t>
            </a:r>
            <a:r>
              <a:rPr lang="en" sz="2100">
                <a:solidFill>
                  <a:srgbClr val="000000"/>
                </a:solidFill>
                <a:latin typeface="Merriweather"/>
                <a:ea typeface="Merriweather"/>
                <a:cs typeface="Merriweather"/>
                <a:sym typeface="Merriweather"/>
              </a:rPr>
              <a:t> MMC.  </a:t>
            </a:r>
            <a:endParaRPr sz="2100">
              <a:solidFill>
                <a:srgbClr val="000000"/>
              </a:solidFill>
              <a:latin typeface="Merriweather"/>
              <a:ea typeface="Merriweather"/>
              <a:cs typeface="Merriweather"/>
              <a:sym typeface="Merriweather"/>
            </a:endParaRPr>
          </a:p>
          <a:p>
            <a:pPr indent="0" lvl="0" marL="0" rtl="0" algn="l">
              <a:spcBef>
                <a:spcPts val="0"/>
              </a:spcBef>
              <a:spcAft>
                <a:spcPts val="0"/>
              </a:spcAft>
              <a:buNone/>
            </a:pPr>
            <a:r>
              <a:t/>
            </a:r>
            <a:endParaRPr sz="2100">
              <a:solidFill>
                <a:srgbClr val="000000"/>
              </a:solidFill>
              <a:latin typeface="Merriweather"/>
              <a:ea typeface="Merriweather"/>
              <a:cs typeface="Merriweather"/>
              <a:sym typeface="Merriweather"/>
            </a:endParaRPr>
          </a:p>
          <a:p>
            <a:pPr indent="0" lvl="0" marL="0" rtl="0" algn="l">
              <a:spcBef>
                <a:spcPts val="0"/>
              </a:spcBef>
              <a:spcAft>
                <a:spcPts val="0"/>
              </a:spcAft>
              <a:buClr>
                <a:srgbClr val="000000"/>
              </a:buClr>
              <a:buSzPts val="1100"/>
              <a:buFont typeface="Arial"/>
              <a:buNone/>
            </a:pPr>
            <a:r>
              <a:rPr lang="en" sz="1500">
                <a:solidFill>
                  <a:srgbClr val="000000"/>
                </a:solidFill>
              </a:rPr>
              <a:t>*</a:t>
            </a:r>
            <a:r>
              <a:rPr lang="en" sz="1500">
                <a:solidFill>
                  <a:srgbClr val="000000"/>
                </a:solidFill>
                <a:latin typeface="Merriweather"/>
                <a:ea typeface="Merriweather"/>
                <a:cs typeface="Merriweather"/>
                <a:sym typeface="Merriweather"/>
              </a:rPr>
              <a:t>Remember that </a:t>
            </a:r>
            <a:r>
              <a:rPr b="1" lang="en" sz="1500">
                <a:solidFill>
                  <a:srgbClr val="000000"/>
                </a:solidFill>
                <a:latin typeface="Merriweather"/>
                <a:ea typeface="Merriweather"/>
                <a:cs typeface="Merriweather"/>
                <a:sym typeface="Merriweather"/>
              </a:rPr>
              <a:t>Villikinin</a:t>
            </a:r>
            <a:r>
              <a:rPr lang="en" sz="1500">
                <a:solidFill>
                  <a:srgbClr val="000000"/>
                </a:solidFill>
                <a:latin typeface="Merriweather"/>
                <a:ea typeface="Merriweather"/>
                <a:cs typeface="Merriweather"/>
                <a:sym typeface="Merriweather"/>
              </a:rPr>
              <a:t> stimulates movement of the villi.</a:t>
            </a:r>
            <a:endParaRPr sz="1500">
              <a:solidFill>
                <a:srgbClr val="000000"/>
              </a:solidFill>
              <a:latin typeface="Merriweather"/>
              <a:ea typeface="Merriweather"/>
              <a:cs typeface="Merriweather"/>
              <a:sym typeface="Merriweather"/>
            </a:endParaRPr>
          </a:p>
        </p:txBody>
      </p:sp>
      <p:cxnSp>
        <p:nvCxnSpPr>
          <p:cNvPr id="759" name="Google Shape;759;p32"/>
          <p:cNvCxnSpPr/>
          <p:nvPr/>
        </p:nvCxnSpPr>
        <p:spPr>
          <a:xfrm>
            <a:off x="6948725" y="2247275"/>
            <a:ext cx="4248000" cy="396900"/>
          </a:xfrm>
          <a:prstGeom prst="bentConnector3">
            <a:avLst>
              <a:gd fmla="val 101003" name="adj1"/>
            </a:avLst>
          </a:prstGeom>
          <a:noFill/>
          <a:ln cap="flat" cmpd="sng" w="28575">
            <a:solidFill>
              <a:srgbClr val="D9EAD3"/>
            </a:solidFill>
            <a:prstDash val="dashDot"/>
            <a:round/>
            <a:headEnd len="med" w="med" type="none"/>
            <a:tailEnd len="med" w="med" type="none"/>
          </a:ln>
        </p:spPr>
      </p:cxnSp>
      <p:sp>
        <p:nvSpPr>
          <p:cNvPr id="760" name="Google Shape;760;p32"/>
          <p:cNvSpPr/>
          <p:nvPr/>
        </p:nvSpPr>
        <p:spPr>
          <a:xfrm>
            <a:off x="6282250" y="9300225"/>
            <a:ext cx="34800" cy="4649400"/>
          </a:xfrm>
          <a:prstGeom prst="rect">
            <a:avLst/>
          </a:prstGeom>
          <a:noFill/>
          <a:ln cap="flat" cmpd="sng" w="19050">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32"/>
          <p:cNvSpPr txBox="1"/>
          <p:nvPr/>
        </p:nvSpPr>
        <p:spPr>
          <a:xfrm>
            <a:off x="966025" y="8986675"/>
            <a:ext cx="4290600" cy="88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3000">
                <a:solidFill>
                  <a:srgbClr val="000000"/>
                </a:solidFill>
                <a:highlight>
                  <a:srgbClr val="D9EAD3"/>
                </a:highlight>
                <a:latin typeface="Oswald"/>
                <a:ea typeface="Oswald"/>
                <a:cs typeface="Oswald"/>
                <a:sym typeface="Oswald"/>
              </a:rPr>
              <a:t>Brunner’s Glands</a:t>
            </a:r>
            <a:endParaRPr sz="3000">
              <a:highlight>
                <a:srgbClr val="D9EAD3"/>
              </a:highlight>
              <a:latin typeface="Oswald"/>
              <a:ea typeface="Oswald"/>
              <a:cs typeface="Oswald"/>
              <a:sym typeface="Oswald"/>
            </a:endParaRPr>
          </a:p>
        </p:txBody>
      </p:sp>
      <p:sp>
        <p:nvSpPr>
          <p:cNvPr id="762" name="Google Shape;762;p32"/>
          <p:cNvSpPr txBox="1"/>
          <p:nvPr/>
        </p:nvSpPr>
        <p:spPr>
          <a:xfrm>
            <a:off x="7900225" y="8986675"/>
            <a:ext cx="4290600" cy="88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000000"/>
                </a:solidFill>
                <a:highlight>
                  <a:srgbClr val="D9EAD3"/>
                </a:highlight>
                <a:latin typeface="Oswald"/>
                <a:ea typeface="Oswald"/>
                <a:cs typeface="Oswald"/>
                <a:sym typeface="Oswald"/>
              </a:rPr>
              <a:t>Crypts of Lieberkühn</a:t>
            </a:r>
            <a:endParaRPr sz="3000">
              <a:highlight>
                <a:srgbClr val="D9EAD3"/>
              </a:highlight>
              <a:latin typeface="Oswald"/>
              <a:ea typeface="Oswald"/>
              <a:cs typeface="Oswald"/>
              <a:sym typeface="Oswald"/>
            </a:endParaRPr>
          </a:p>
        </p:txBody>
      </p:sp>
      <p:sp>
        <p:nvSpPr>
          <p:cNvPr id="763" name="Google Shape;763;p32"/>
          <p:cNvSpPr txBox="1"/>
          <p:nvPr/>
        </p:nvSpPr>
        <p:spPr>
          <a:xfrm>
            <a:off x="450550" y="9796300"/>
            <a:ext cx="5974200" cy="4153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D9EAD3"/>
              </a:buClr>
              <a:buSzPts val="1800"/>
              <a:buChar char="★"/>
            </a:pPr>
            <a:r>
              <a:rPr b="1" lang="en" sz="2000">
                <a:highlight>
                  <a:srgbClr val="D9EAD3"/>
                </a:highlight>
                <a:latin typeface="Merriweather"/>
                <a:ea typeface="Merriweather"/>
                <a:cs typeface="Merriweather"/>
                <a:sym typeface="Merriweather"/>
              </a:rPr>
              <a:t>Located in</a:t>
            </a:r>
            <a:r>
              <a:rPr lang="en" sz="1800">
                <a:latin typeface="Merriweather"/>
                <a:ea typeface="Merriweather"/>
                <a:cs typeface="Merriweather"/>
                <a:sym typeface="Merriweather"/>
              </a:rPr>
              <a:t> the </a:t>
            </a:r>
            <a:r>
              <a:rPr lang="en" sz="1800">
                <a:solidFill>
                  <a:srgbClr val="000000"/>
                </a:solidFill>
                <a:latin typeface="Merriweather"/>
                <a:ea typeface="Merriweather"/>
                <a:cs typeface="Merriweather"/>
                <a:sym typeface="Merriweather"/>
              </a:rPr>
              <a:t>wall of the first few centimeters of the duodenum.</a:t>
            </a:r>
            <a:endParaRPr sz="1800">
              <a:solidFill>
                <a:srgbClr val="000000"/>
              </a:solidFill>
              <a:latin typeface="Merriweather"/>
              <a:ea typeface="Merriweather"/>
              <a:cs typeface="Merriweather"/>
              <a:sym typeface="Merriweather"/>
            </a:endParaRPr>
          </a:p>
          <a:p>
            <a:pPr indent="0" lvl="0" marL="457200" rtl="0" algn="l">
              <a:spcBef>
                <a:spcPts val="0"/>
              </a:spcBef>
              <a:spcAft>
                <a:spcPts val="0"/>
              </a:spcAft>
              <a:buNone/>
            </a:pPr>
            <a:r>
              <a:t/>
            </a:r>
            <a:endParaRPr sz="1800">
              <a:solidFill>
                <a:srgbClr val="000000"/>
              </a:solidFill>
              <a:latin typeface="Merriweather"/>
              <a:ea typeface="Merriweather"/>
              <a:cs typeface="Merriweather"/>
              <a:sym typeface="Merriweather"/>
            </a:endParaRPr>
          </a:p>
          <a:p>
            <a:pPr indent="-342900" lvl="0" marL="457200" rtl="0" algn="l">
              <a:spcBef>
                <a:spcPts val="0"/>
              </a:spcBef>
              <a:spcAft>
                <a:spcPts val="0"/>
              </a:spcAft>
              <a:buClr>
                <a:srgbClr val="D9EAD3"/>
              </a:buClr>
              <a:buSzPts val="1800"/>
              <a:buChar char="★"/>
            </a:pPr>
            <a:r>
              <a:rPr lang="en" sz="2000">
                <a:solidFill>
                  <a:srgbClr val="000000"/>
                </a:solidFill>
                <a:highlight>
                  <a:srgbClr val="D9EAD3"/>
                </a:highlight>
                <a:latin typeface="Merriweather"/>
                <a:ea typeface="Merriweather"/>
                <a:cs typeface="Merriweather"/>
                <a:sym typeface="Merriweather"/>
              </a:rPr>
              <a:t>Secrete</a:t>
            </a:r>
            <a:r>
              <a:rPr lang="en" sz="1800">
                <a:solidFill>
                  <a:srgbClr val="000000"/>
                </a:solidFill>
                <a:latin typeface="Merriweather"/>
                <a:ea typeface="Merriweather"/>
                <a:cs typeface="Merriweather"/>
                <a:sym typeface="Merriweather"/>
              </a:rPr>
              <a:t> large amounts of alkaline </a:t>
            </a:r>
            <a:r>
              <a:rPr b="1" lang="en" sz="1800">
                <a:solidFill>
                  <a:srgbClr val="000000"/>
                </a:solidFill>
                <a:latin typeface="Merriweather"/>
                <a:ea typeface="Merriweather"/>
                <a:cs typeface="Merriweather"/>
                <a:sym typeface="Merriweather"/>
              </a:rPr>
              <a:t>mucus to protect</a:t>
            </a:r>
            <a:r>
              <a:rPr lang="en" sz="1800">
                <a:solidFill>
                  <a:srgbClr val="000000"/>
                </a:solidFill>
                <a:latin typeface="Merriweather"/>
                <a:ea typeface="Merriweather"/>
                <a:cs typeface="Merriweather"/>
                <a:sym typeface="Merriweather"/>
              </a:rPr>
              <a:t> the mucosa, which contains a large amount of bicarbonate ions.</a:t>
            </a:r>
            <a:endParaRPr sz="1800">
              <a:solidFill>
                <a:srgbClr val="8E7CC3"/>
              </a:solidFill>
              <a:latin typeface="Merriweather"/>
              <a:ea typeface="Merriweather"/>
              <a:cs typeface="Merriweather"/>
              <a:sym typeface="Merriweather"/>
            </a:endParaRPr>
          </a:p>
          <a:p>
            <a:pPr indent="0" lvl="0" marL="0" rtl="0" algn="l">
              <a:spcBef>
                <a:spcPts val="0"/>
              </a:spcBef>
              <a:spcAft>
                <a:spcPts val="0"/>
              </a:spcAft>
              <a:buNone/>
            </a:pPr>
            <a:r>
              <a:t/>
            </a:r>
            <a:endParaRPr>
              <a:solidFill>
                <a:srgbClr val="8E7CC3"/>
              </a:solidFill>
              <a:latin typeface="Merriweather"/>
              <a:ea typeface="Merriweather"/>
              <a:cs typeface="Merriweather"/>
              <a:sym typeface="Merriweather"/>
            </a:endParaRPr>
          </a:p>
          <a:p>
            <a:pPr indent="0" lvl="0" marL="0" rtl="0" algn="l">
              <a:spcBef>
                <a:spcPts val="0"/>
              </a:spcBef>
              <a:spcAft>
                <a:spcPts val="0"/>
              </a:spcAft>
              <a:buNone/>
            </a:pPr>
            <a:r>
              <a:t/>
            </a:r>
            <a:endParaRPr>
              <a:solidFill>
                <a:srgbClr val="8E7CC3"/>
              </a:solidFill>
              <a:latin typeface="Merriweather"/>
              <a:ea typeface="Merriweather"/>
              <a:cs typeface="Merriweather"/>
              <a:sym typeface="Merriweather"/>
            </a:endParaRPr>
          </a:p>
          <a:p>
            <a:pPr indent="0" lvl="0" marL="0" rtl="0" algn="l">
              <a:spcBef>
                <a:spcPts val="0"/>
              </a:spcBef>
              <a:spcAft>
                <a:spcPts val="0"/>
              </a:spcAft>
              <a:buNone/>
            </a:pPr>
            <a:r>
              <a:rPr b="1" lang="en" sz="2000">
                <a:solidFill>
                  <a:srgbClr val="000000"/>
                </a:solidFill>
                <a:highlight>
                  <a:srgbClr val="D9EAD3"/>
                </a:highlight>
                <a:latin typeface="Merriweather"/>
                <a:ea typeface="Merriweather"/>
                <a:cs typeface="Merriweather"/>
                <a:sym typeface="Merriweather"/>
              </a:rPr>
              <a:t>stimulated by:</a:t>
            </a:r>
            <a:endParaRPr b="1" sz="2000">
              <a:solidFill>
                <a:srgbClr val="000000"/>
              </a:solidFill>
              <a:highlight>
                <a:srgbClr val="D9EAD3"/>
              </a:highlight>
              <a:latin typeface="Merriweather"/>
              <a:ea typeface="Merriweather"/>
              <a:cs typeface="Merriweather"/>
              <a:sym typeface="Merriweather"/>
            </a:endParaRPr>
          </a:p>
          <a:p>
            <a:pPr indent="-323850" lvl="0" marL="457200" rtl="0" algn="l">
              <a:spcBef>
                <a:spcPts val="0"/>
              </a:spcBef>
              <a:spcAft>
                <a:spcPts val="0"/>
              </a:spcAft>
              <a:buClr>
                <a:srgbClr val="D9EAD3"/>
              </a:buClr>
              <a:buSzPts val="1500"/>
              <a:buFont typeface="Merriweather"/>
              <a:buChar char="●"/>
            </a:pPr>
            <a:r>
              <a:rPr lang="en" sz="1500">
                <a:solidFill>
                  <a:srgbClr val="000000"/>
                </a:solidFill>
                <a:latin typeface="Merriweather"/>
                <a:ea typeface="Merriweather"/>
                <a:cs typeface="Merriweather"/>
                <a:sym typeface="Merriweather"/>
              </a:rPr>
              <a:t>secretin, tactile (</a:t>
            </a:r>
            <a:r>
              <a:rPr lang="en" sz="1200">
                <a:solidFill>
                  <a:srgbClr val="B45F06"/>
                </a:solidFill>
                <a:latin typeface="Merriweather"/>
                <a:ea typeface="Merriweather"/>
                <a:cs typeface="Merriweather"/>
                <a:sym typeface="Merriweather"/>
              </a:rPr>
              <a:t>chyme contacts brushborder</a:t>
            </a:r>
            <a:r>
              <a:rPr lang="en" sz="1500">
                <a:solidFill>
                  <a:srgbClr val="000000"/>
                </a:solidFill>
                <a:latin typeface="Merriweather"/>
                <a:ea typeface="Merriweather"/>
                <a:cs typeface="Merriweather"/>
                <a:sym typeface="Merriweather"/>
              </a:rPr>
              <a:t>) and vagal stimulation</a:t>
            </a:r>
            <a:r>
              <a:rPr lang="en" sz="1500">
                <a:latin typeface="Merriweather"/>
                <a:ea typeface="Merriweather"/>
                <a:cs typeface="Merriweather"/>
                <a:sym typeface="Merriweather"/>
              </a:rPr>
              <a:t>.</a:t>
            </a:r>
            <a:endParaRPr sz="1500">
              <a:solidFill>
                <a:srgbClr val="000000"/>
              </a:solidFill>
              <a:latin typeface="Merriweather"/>
              <a:ea typeface="Merriweather"/>
              <a:cs typeface="Merriweather"/>
              <a:sym typeface="Merriweather"/>
            </a:endParaRPr>
          </a:p>
          <a:p>
            <a:pPr indent="0" lvl="0" marL="0" rtl="0" algn="l">
              <a:spcBef>
                <a:spcPts val="0"/>
              </a:spcBef>
              <a:spcAft>
                <a:spcPts val="0"/>
              </a:spcAft>
              <a:buNone/>
            </a:pPr>
            <a:r>
              <a:rPr b="1" lang="en" sz="2000">
                <a:solidFill>
                  <a:srgbClr val="000000"/>
                </a:solidFill>
                <a:highlight>
                  <a:srgbClr val="D9EAD3"/>
                </a:highlight>
                <a:latin typeface="Merriweather"/>
                <a:ea typeface="Merriweather"/>
                <a:cs typeface="Merriweather"/>
                <a:sym typeface="Merriweather"/>
              </a:rPr>
              <a:t>inhibited by:</a:t>
            </a:r>
            <a:endParaRPr b="1" sz="2000">
              <a:solidFill>
                <a:srgbClr val="000000"/>
              </a:solidFill>
              <a:highlight>
                <a:srgbClr val="D9EAD3"/>
              </a:highlight>
              <a:latin typeface="Merriweather"/>
              <a:ea typeface="Merriweather"/>
              <a:cs typeface="Merriweather"/>
              <a:sym typeface="Merriweather"/>
            </a:endParaRPr>
          </a:p>
          <a:p>
            <a:pPr indent="-323850" lvl="0" marL="457200" rtl="0" algn="l">
              <a:spcBef>
                <a:spcPts val="0"/>
              </a:spcBef>
              <a:spcAft>
                <a:spcPts val="0"/>
              </a:spcAft>
              <a:buClr>
                <a:srgbClr val="D9EAD3"/>
              </a:buClr>
              <a:buSzPts val="1500"/>
              <a:buFont typeface="Merriweather"/>
              <a:buChar char="●"/>
            </a:pPr>
            <a:r>
              <a:rPr lang="en" sz="1500">
                <a:solidFill>
                  <a:srgbClr val="000000"/>
                </a:solidFill>
                <a:latin typeface="Merriweather"/>
                <a:ea typeface="Merriweather"/>
                <a:cs typeface="Merriweather"/>
                <a:sym typeface="Merriweather"/>
              </a:rPr>
              <a:t> sympathetic stimulation.</a:t>
            </a:r>
            <a:endParaRPr>
              <a:solidFill>
                <a:srgbClr val="8E7CC3"/>
              </a:solidFill>
              <a:latin typeface="Merriweather"/>
              <a:ea typeface="Merriweather"/>
              <a:cs typeface="Merriweather"/>
              <a:sym typeface="Merriweather"/>
            </a:endParaRPr>
          </a:p>
        </p:txBody>
      </p:sp>
      <p:sp>
        <p:nvSpPr>
          <p:cNvPr id="764" name="Google Shape;764;p32"/>
          <p:cNvSpPr txBox="1"/>
          <p:nvPr/>
        </p:nvSpPr>
        <p:spPr>
          <a:xfrm>
            <a:off x="6472825" y="9555825"/>
            <a:ext cx="7452300" cy="4789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D9EAD3"/>
              </a:buClr>
              <a:buSzPts val="1800"/>
              <a:buChar char="★"/>
            </a:pPr>
            <a:r>
              <a:rPr b="1" lang="en" sz="2000">
                <a:highlight>
                  <a:srgbClr val="D9EAD3"/>
                </a:highlight>
                <a:latin typeface="Merriweather"/>
                <a:ea typeface="Merriweather"/>
                <a:cs typeface="Merriweather"/>
                <a:sym typeface="Merriweather"/>
              </a:rPr>
              <a:t>Located in</a:t>
            </a:r>
            <a:r>
              <a:rPr lang="en" sz="1800">
                <a:latin typeface="Merriweather"/>
                <a:ea typeface="Merriweather"/>
                <a:cs typeface="Merriweather"/>
                <a:sym typeface="Merriweather"/>
              </a:rPr>
              <a:t> </a:t>
            </a:r>
            <a:r>
              <a:rPr lang="en" sz="1600">
                <a:solidFill>
                  <a:srgbClr val="000000"/>
                </a:solidFill>
                <a:latin typeface="Merriweather"/>
                <a:ea typeface="Merriweather"/>
                <a:cs typeface="Merriweather"/>
                <a:sym typeface="Merriweather"/>
              </a:rPr>
              <a:t>small pits which lie between intestinal villi</a:t>
            </a:r>
            <a:endParaRPr sz="1800">
              <a:solidFill>
                <a:srgbClr val="000000"/>
              </a:solidFill>
              <a:latin typeface="Merriweather"/>
              <a:ea typeface="Merriweather"/>
              <a:cs typeface="Merriweather"/>
              <a:sym typeface="Merriweather"/>
            </a:endParaRPr>
          </a:p>
          <a:p>
            <a:pPr indent="-342900" lvl="0" marL="457200" rtl="0" algn="l">
              <a:spcBef>
                <a:spcPts val="0"/>
              </a:spcBef>
              <a:spcAft>
                <a:spcPts val="0"/>
              </a:spcAft>
              <a:buClr>
                <a:srgbClr val="D9EAD3"/>
              </a:buClr>
              <a:buSzPts val="1800"/>
              <a:buChar char="★"/>
            </a:pPr>
            <a:r>
              <a:rPr lang="en" sz="2000">
                <a:solidFill>
                  <a:srgbClr val="000000"/>
                </a:solidFill>
                <a:highlight>
                  <a:srgbClr val="D9EAD3"/>
                </a:highlight>
                <a:latin typeface="Merriweather"/>
                <a:ea typeface="Merriweather"/>
                <a:cs typeface="Merriweather"/>
                <a:sym typeface="Merriweather"/>
              </a:rPr>
              <a:t>Secrete</a:t>
            </a:r>
            <a:r>
              <a:rPr lang="en" sz="1800">
                <a:solidFill>
                  <a:srgbClr val="000000"/>
                </a:solidFill>
                <a:latin typeface="Merriweather"/>
                <a:ea typeface="Merriweather"/>
                <a:cs typeface="Merriweather"/>
                <a:sym typeface="Merriweather"/>
              </a:rPr>
              <a:t> </a:t>
            </a:r>
            <a:r>
              <a:rPr lang="en" sz="1600">
                <a:solidFill>
                  <a:srgbClr val="000000"/>
                </a:solidFill>
                <a:latin typeface="Merriweather"/>
                <a:ea typeface="Merriweather"/>
                <a:cs typeface="Merriweather"/>
                <a:sym typeface="Merriweather"/>
              </a:rPr>
              <a:t>Intestinal juices</a:t>
            </a:r>
            <a:r>
              <a:rPr lang="en" sz="1600">
                <a:latin typeface="Merriweather"/>
                <a:ea typeface="Merriweather"/>
                <a:cs typeface="Merriweather"/>
                <a:sym typeface="Merriweather"/>
              </a:rPr>
              <a:t>.</a:t>
            </a:r>
            <a:endParaRPr sz="1800">
              <a:solidFill>
                <a:srgbClr val="000000"/>
              </a:solidFill>
              <a:latin typeface="Merriweather"/>
              <a:ea typeface="Merriweather"/>
              <a:cs typeface="Merriweather"/>
              <a:sym typeface="Merriweather"/>
            </a:endParaRPr>
          </a:p>
          <a:p>
            <a:pPr indent="0" lvl="0" marL="0" rtl="0" algn="l">
              <a:spcBef>
                <a:spcPts val="0"/>
              </a:spcBef>
              <a:spcAft>
                <a:spcPts val="0"/>
              </a:spcAft>
              <a:buNone/>
            </a:pPr>
            <a:r>
              <a:t/>
            </a:r>
            <a:endParaRPr sz="1500">
              <a:solidFill>
                <a:srgbClr val="8E7CC3"/>
              </a:solidFill>
              <a:latin typeface="Merriweather"/>
              <a:ea typeface="Merriweather"/>
              <a:cs typeface="Merriweather"/>
              <a:sym typeface="Merriweather"/>
            </a:endParaRPr>
          </a:p>
          <a:p>
            <a:pPr indent="-342900" lvl="0" marL="457200" rtl="0" algn="l">
              <a:spcBef>
                <a:spcPts val="0"/>
              </a:spcBef>
              <a:spcAft>
                <a:spcPts val="0"/>
              </a:spcAft>
              <a:buClr>
                <a:srgbClr val="D9EAD3"/>
              </a:buClr>
              <a:buSzPts val="1800"/>
              <a:buFont typeface="Merriweather"/>
              <a:buChar char="★"/>
            </a:pPr>
            <a:r>
              <a:rPr lang="en" sz="1800">
                <a:solidFill>
                  <a:srgbClr val="000000"/>
                </a:solidFill>
                <a:highlight>
                  <a:srgbClr val="D9EAD3"/>
                </a:highlight>
                <a:latin typeface="Merriweather"/>
                <a:ea typeface="Merriweather"/>
                <a:cs typeface="Merriweather"/>
                <a:sym typeface="Merriweather"/>
              </a:rPr>
              <a:t>The enterocytes of the mucosa contain the following digestive enzymes:</a:t>
            </a:r>
            <a:endParaRPr sz="1800">
              <a:solidFill>
                <a:srgbClr val="000000"/>
              </a:solidFill>
              <a:highlight>
                <a:srgbClr val="D9EAD3"/>
              </a:highlight>
              <a:latin typeface="Merriweather"/>
              <a:ea typeface="Merriweather"/>
              <a:cs typeface="Merriweather"/>
              <a:sym typeface="Merriweather"/>
            </a:endParaRPr>
          </a:p>
          <a:p>
            <a:pPr indent="-323850" lvl="0" marL="457200" rtl="0" algn="l">
              <a:lnSpc>
                <a:spcPct val="100000"/>
              </a:lnSpc>
              <a:spcBef>
                <a:spcPts val="0"/>
              </a:spcBef>
              <a:spcAft>
                <a:spcPts val="0"/>
              </a:spcAft>
              <a:buClr>
                <a:srgbClr val="93C47D"/>
              </a:buClr>
              <a:buSzPts val="1500"/>
              <a:buFont typeface="Merriweather"/>
              <a:buChar char="➔"/>
            </a:pPr>
            <a:r>
              <a:rPr lang="en" sz="1500">
                <a:solidFill>
                  <a:srgbClr val="6AA84F"/>
                </a:solidFill>
                <a:latin typeface="Merriweather"/>
                <a:ea typeface="Merriweather"/>
                <a:cs typeface="Merriweather"/>
                <a:sym typeface="Merriweather"/>
              </a:rPr>
              <a:t>Aminopeptidases, Oligopeptidases, Intracellular di / tri peptidases </a:t>
            </a:r>
            <a:r>
              <a:rPr lang="en" sz="1200">
                <a:solidFill>
                  <a:srgbClr val="6AA84F"/>
                </a:solidFill>
                <a:latin typeface="Merriweather"/>
                <a:ea typeface="Merriweather"/>
                <a:cs typeface="Merriweather"/>
                <a:sym typeface="Merriweather"/>
              </a:rPr>
              <a:t>for splitting small peptides into amino acids</a:t>
            </a:r>
            <a:r>
              <a:rPr lang="en" sz="1500">
                <a:solidFill>
                  <a:srgbClr val="6AA84F"/>
                </a:solidFill>
                <a:latin typeface="Merriweather"/>
                <a:ea typeface="Merriweather"/>
                <a:cs typeface="Merriweather"/>
                <a:sym typeface="Merriweather"/>
              </a:rPr>
              <a:t>.</a:t>
            </a:r>
            <a:endParaRPr sz="1500">
              <a:solidFill>
                <a:srgbClr val="6AA84F"/>
              </a:solidFill>
              <a:latin typeface="Merriweather"/>
              <a:ea typeface="Merriweather"/>
              <a:cs typeface="Merriweather"/>
              <a:sym typeface="Merriweather"/>
            </a:endParaRPr>
          </a:p>
          <a:p>
            <a:pPr indent="0" lvl="0" marL="457200" rtl="0" algn="l">
              <a:lnSpc>
                <a:spcPct val="100000"/>
              </a:lnSpc>
              <a:spcBef>
                <a:spcPts val="0"/>
              </a:spcBef>
              <a:spcAft>
                <a:spcPts val="0"/>
              </a:spcAft>
              <a:buNone/>
            </a:pPr>
            <a:r>
              <a:t/>
            </a:r>
            <a:endParaRPr sz="700">
              <a:solidFill>
                <a:srgbClr val="6AA84F"/>
              </a:solidFill>
              <a:latin typeface="Merriweather"/>
              <a:ea typeface="Merriweather"/>
              <a:cs typeface="Merriweather"/>
              <a:sym typeface="Merriweather"/>
            </a:endParaRPr>
          </a:p>
          <a:p>
            <a:pPr indent="-323850" lvl="0" marL="457200" rtl="0" algn="l">
              <a:lnSpc>
                <a:spcPct val="100000"/>
              </a:lnSpc>
              <a:spcBef>
                <a:spcPts val="0"/>
              </a:spcBef>
              <a:spcAft>
                <a:spcPts val="0"/>
              </a:spcAft>
              <a:buClr>
                <a:srgbClr val="B6D7A8"/>
              </a:buClr>
              <a:buSzPts val="1500"/>
              <a:buFont typeface="Merriweather"/>
              <a:buChar char="➔"/>
            </a:pPr>
            <a:r>
              <a:rPr lang="en" sz="1500">
                <a:solidFill>
                  <a:srgbClr val="674EA7"/>
                </a:solidFill>
                <a:latin typeface="Merriweather"/>
                <a:ea typeface="Merriweather"/>
                <a:cs typeface="Merriweather"/>
                <a:sym typeface="Merriweather"/>
              </a:rPr>
              <a:t> </a:t>
            </a:r>
            <a:r>
              <a:rPr lang="en" sz="1500">
                <a:solidFill>
                  <a:srgbClr val="6AA84F"/>
                </a:solidFill>
                <a:latin typeface="Merriweather"/>
                <a:ea typeface="Merriweather"/>
                <a:cs typeface="Merriweather"/>
                <a:sym typeface="Merriweather"/>
              </a:rPr>
              <a:t>sucrase, maltase,</a:t>
            </a:r>
            <a:r>
              <a:rPr lang="en" sz="1500">
                <a:solidFill>
                  <a:srgbClr val="674EA7"/>
                </a:solidFill>
                <a:latin typeface="Merriweather"/>
                <a:ea typeface="Merriweather"/>
                <a:cs typeface="Merriweather"/>
                <a:sym typeface="Merriweather"/>
              </a:rPr>
              <a:t> </a:t>
            </a:r>
            <a:r>
              <a:rPr lang="en" sz="1500">
                <a:solidFill>
                  <a:srgbClr val="6AA84F"/>
                </a:solidFill>
                <a:latin typeface="Merriweather"/>
                <a:ea typeface="Merriweather"/>
                <a:cs typeface="Merriweather"/>
                <a:sym typeface="Merriweather"/>
              </a:rPr>
              <a:t>lactase, a-dextrinase </a:t>
            </a:r>
            <a:r>
              <a:rPr lang="en" sz="1200">
                <a:solidFill>
                  <a:srgbClr val="6AA84F"/>
                </a:solidFill>
                <a:latin typeface="Merriweather"/>
                <a:ea typeface="Merriweather"/>
                <a:cs typeface="Merriweather"/>
                <a:sym typeface="Merriweather"/>
              </a:rPr>
              <a:t>for splitting disaccharides into monosaccharides.</a:t>
            </a:r>
            <a:endParaRPr sz="1200">
              <a:solidFill>
                <a:srgbClr val="6AA84F"/>
              </a:solidFill>
              <a:latin typeface="Merriweather"/>
              <a:ea typeface="Merriweather"/>
              <a:cs typeface="Merriweather"/>
              <a:sym typeface="Merriweather"/>
            </a:endParaRPr>
          </a:p>
          <a:p>
            <a:pPr indent="0" lvl="0" marL="0" rtl="0" algn="l">
              <a:lnSpc>
                <a:spcPct val="115000"/>
              </a:lnSpc>
              <a:spcBef>
                <a:spcPts val="0"/>
              </a:spcBef>
              <a:spcAft>
                <a:spcPts val="0"/>
              </a:spcAft>
              <a:buNone/>
            </a:pPr>
            <a:r>
              <a:t/>
            </a:r>
            <a:endParaRPr sz="1600">
              <a:solidFill>
                <a:srgbClr val="000000"/>
              </a:solidFill>
              <a:highlight>
                <a:srgbClr val="D0E0E3"/>
              </a:highlight>
              <a:latin typeface="Merriweather"/>
              <a:ea typeface="Merriweather"/>
              <a:cs typeface="Merriweather"/>
              <a:sym typeface="Merriweather"/>
            </a:endParaRPr>
          </a:p>
          <a:p>
            <a:pPr indent="0" lvl="0" marL="0" rtl="0" algn="l">
              <a:lnSpc>
                <a:spcPct val="115000"/>
              </a:lnSpc>
              <a:spcBef>
                <a:spcPts val="0"/>
              </a:spcBef>
              <a:spcAft>
                <a:spcPts val="0"/>
              </a:spcAft>
              <a:buNone/>
            </a:pPr>
            <a:r>
              <a:rPr lang="en" sz="1500">
                <a:highlight>
                  <a:srgbClr val="FFFFFF"/>
                </a:highlight>
                <a:latin typeface="Merriweather"/>
                <a:ea typeface="Merriweather"/>
                <a:cs typeface="Merriweather"/>
                <a:sym typeface="Merriweather"/>
              </a:rPr>
              <a:t>At a volume of  </a:t>
            </a:r>
            <a:r>
              <a:rPr b="1" lang="en" sz="1500">
                <a:highlight>
                  <a:srgbClr val="FFFFFF"/>
                </a:highlight>
                <a:latin typeface="Merriweather"/>
                <a:ea typeface="Merriweather"/>
                <a:cs typeface="Merriweather"/>
                <a:sym typeface="Merriweather"/>
              </a:rPr>
              <a:t>1800 ml/day</a:t>
            </a:r>
            <a:r>
              <a:rPr lang="en" sz="1500">
                <a:highlight>
                  <a:srgbClr val="FFFFFF"/>
                </a:highlight>
                <a:latin typeface="Merriweather"/>
                <a:ea typeface="Merriweather"/>
                <a:cs typeface="Merriweather"/>
                <a:sym typeface="Merriweather"/>
              </a:rPr>
              <a:t> (Composition: </a:t>
            </a:r>
            <a:r>
              <a:rPr b="1" lang="en" sz="1500">
                <a:highlight>
                  <a:srgbClr val="FFFFFF"/>
                </a:highlight>
                <a:latin typeface="Merriweather"/>
                <a:ea typeface="Merriweather"/>
                <a:cs typeface="Merriweather"/>
                <a:sym typeface="Merriweather"/>
              </a:rPr>
              <a:t>0.6 % organic (</a:t>
            </a:r>
            <a:r>
              <a:rPr lang="en" sz="1500">
                <a:solidFill>
                  <a:srgbClr val="B45F06"/>
                </a:solidFill>
                <a:highlight>
                  <a:srgbClr val="FFFFFF"/>
                </a:highlight>
                <a:latin typeface="Merriweather"/>
                <a:ea typeface="Merriweather"/>
                <a:cs typeface="Merriweather"/>
                <a:sym typeface="Merriweather"/>
              </a:rPr>
              <a:t>enzymes &amp; mucus</a:t>
            </a:r>
            <a:r>
              <a:rPr b="1" lang="en" sz="1500">
                <a:highlight>
                  <a:srgbClr val="FFFFFF"/>
                </a:highlight>
                <a:latin typeface="Merriweather"/>
                <a:ea typeface="Merriweather"/>
                <a:cs typeface="Merriweather"/>
                <a:sym typeface="Merriweather"/>
              </a:rPr>
              <a:t>)</a:t>
            </a:r>
            <a:r>
              <a:rPr lang="en" sz="1500">
                <a:highlight>
                  <a:srgbClr val="FFFFFF"/>
                </a:highlight>
                <a:latin typeface="Merriweather"/>
                <a:ea typeface="Merriweather"/>
                <a:cs typeface="Merriweather"/>
                <a:sym typeface="Merriweather"/>
              </a:rPr>
              <a:t>, </a:t>
            </a:r>
            <a:r>
              <a:rPr b="1" lang="en" sz="1500">
                <a:highlight>
                  <a:srgbClr val="FFFFFF"/>
                </a:highlight>
                <a:latin typeface="Merriweather"/>
                <a:ea typeface="Merriweather"/>
                <a:cs typeface="Merriweather"/>
                <a:sym typeface="Merriweather"/>
              </a:rPr>
              <a:t>1 % inorganic (</a:t>
            </a:r>
            <a:r>
              <a:rPr lang="en" sz="1500">
                <a:solidFill>
                  <a:srgbClr val="B45F06"/>
                </a:solidFill>
                <a:highlight>
                  <a:srgbClr val="FFFFFF"/>
                </a:highlight>
                <a:latin typeface="Merriweather"/>
                <a:ea typeface="Merriweather"/>
                <a:cs typeface="Merriweather"/>
                <a:sym typeface="Merriweather"/>
              </a:rPr>
              <a:t>electrolytes</a:t>
            </a:r>
            <a:r>
              <a:rPr b="1" lang="en" sz="1500">
                <a:highlight>
                  <a:srgbClr val="FFFFFF"/>
                </a:highlight>
                <a:latin typeface="Merriweather"/>
                <a:ea typeface="Merriweather"/>
                <a:cs typeface="Merriweather"/>
                <a:sym typeface="Merriweather"/>
              </a:rPr>
              <a:t>)</a:t>
            </a:r>
            <a:r>
              <a:rPr lang="en" sz="1500">
                <a:highlight>
                  <a:srgbClr val="FFFFFF"/>
                </a:highlight>
                <a:latin typeface="Merriweather"/>
                <a:ea typeface="Merriweather"/>
                <a:cs typeface="Merriweather"/>
                <a:sym typeface="Merriweather"/>
              </a:rPr>
              <a:t> substance and a</a:t>
            </a:r>
            <a:r>
              <a:rPr lang="en" sz="1500">
                <a:solidFill>
                  <a:srgbClr val="45818E"/>
                </a:solidFill>
                <a:highlight>
                  <a:srgbClr val="FFFFFF"/>
                </a:highlight>
                <a:latin typeface="Merriweather"/>
                <a:ea typeface="Merriweather"/>
                <a:cs typeface="Merriweather"/>
                <a:sym typeface="Merriweather"/>
              </a:rPr>
              <a:t> </a:t>
            </a:r>
            <a:endParaRPr sz="1500">
              <a:solidFill>
                <a:srgbClr val="000000"/>
              </a:solidFill>
              <a:highlight>
                <a:srgbClr val="D0E0E3"/>
              </a:highlight>
              <a:latin typeface="Merriweather"/>
              <a:ea typeface="Merriweather"/>
              <a:cs typeface="Merriweather"/>
              <a:sym typeface="Merriweather"/>
            </a:endParaRPr>
          </a:p>
          <a:p>
            <a:pPr indent="0" lvl="0" marL="0" rtl="0" algn="l">
              <a:spcBef>
                <a:spcPts val="0"/>
              </a:spcBef>
              <a:spcAft>
                <a:spcPts val="0"/>
              </a:spcAft>
              <a:buNone/>
            </a:pPr>
            <a:r>
              <a:t/>
            </a:r>
            <a:endParaRPr sz="600">
              <a:solidFill>
                <a:srgbClr val="8E7CC3"/>
              </a:solidFill>
              <a:latin typeface="Merriweather"/>
              <a:ea typeface="Merriweather"/>
              <a:cs typeface="Merriweather"/>
              <a:sym typeface="Merriweather"/>
            </a:endParaRPr>
          </a:p>
          <a:p>
            <a:pPr indent="0" lvl="0" marL="0" rtl="0" algn="l">
              <a:spcBef>
                <a:spcPts val="0"/>
              </a:spcBef>
              <a:spcAft>
                <a:spcPts val="0"/>
              </a:spcAft>
              <a:buNone/>
            </a:pPr>
            <a:r>
              <a:rPr b="1" lang="en" sz="2000">
                <a:solidFill>
                  <a:srgbClr val="000000"/>
                </a:solidFill>
                <a:highlight>
                  <a:srgbClr val="D9EAD3"/>
                </a:highlight>
                <a:latin typeface="Merriweather"/>
                <a:ea typeface="Merriweather"/>
                <a:cs typeface="Merriweather"/>
                <a:sym typeface="Merriweather"/>
              </a:rPr>
              <a:t>stimulated by :</a:t>
            </a:r>
            <a:endParaRPr b="1" sz="2000">
              <a:solidFill>
                <a:srgbClr val="000000"/>
              </a:solidFill>
              <a:highlight>
                <a:srgbClr val="D9EAD3"/>
              </a:highlight>
              <a:latin typeface="Merriweather"/>
              <a:ea typeface="Merriweather"/>
              <a:cs typeface="Merriweather"/>
              <a:sym typeface="Merriweather"/>
            </a:endParaRPr>
          </a:p>
          <a:p>
            <a:pPr indent="-311150" lvl="0" marL="457200" rtl="0" algn="l">
              <a:spcBef>
                <a:spcPts val="0"/>
              </a:spcBef>
              <a:spcAft>
                <a:spcPts val="0"/>
              </a:spcAft>
              <a:buClr>
                <a:srgbClr val="000000"/>
              </a:buClr>
              <a:buSzPts val="1300"/>
              <a:buFont typeface="Merriweather"/>
              <a:buChar char="●"/>
            </a:pPr>
            <a:r>
              <a:rPr lang="en" sz="1300">
                <a:solidFill>
                  <a:srgbClr val="000000"/>
                </a:solidFill>
                <a:latin typeface="Merriweather"/>
                <a:ea typeface="Merriweather"/>
                <a:cs typeface="Merriweather"/>
                <a:sym typeface="Merriweather"/>
              </a:rPr>
              <a:t>Distension, tactile and irritating stimuli.</a:t>
            </a:r>
            <a:endParaRPr sz="1300">
              <a:solidFill>
                <a:srgbClr val="000000"/>
              </a:solidFill>
              <a:latin typeface="Merriweather"/>
              <a:ea typeface="Merriweather"/>
              <a:cs typeface="Merriweather"/>
              <a:sym typeface="Merriweather"/>
            </a:endParaRPr>
          </a:p>
          <a:p>
            <a:pPr indent="-311150" lvl="0" marL="457200" rtl="0" algn="l">
              <a:spcBef>
                <a:spcPts val="0"/>
              </a:spcBef>
              <a:spcAft>
                <a:spcPts val="0"/>
              </a:spcAft>
              <a:buClr>
                <a:srgbClr val="000000"/>
              </a:buClr>
              <a:buSzPts val="1300"/>
              <a:buFont typeface="Merriweather"/>
              <a:buChar char="●"/>
            </a:pPr>
            <a:r>
              <a:rPr lang="en" sz="1300">
                <a:solidFill>
                  <a:srgbClr val="000000"/>
                </a:solidFill>
                <a:latin typeface="Merriweather"/>
                <a:ea typeface="Merriweather"/>
                <a:cs typeface="Merriweather"/>
                <a:sym typeface="Merriweather"/>
              </a:rPr>
              <a:t>Hormones as gastrin, secretin, CCK</a:t>
            </a:r>
            <a:r>
              <a:rPr lang="en" sz="1300">
                <a:latin typeface="Merriweather"/>
                <a:ea typeface="Merriweather"/>
                <a:cs typeface="Merriweather"/>
                <a:sym typeface="Merriweather"/>
              </a:rPr>
              <a:t>.</a:t>
            </a:r>
            <a:endParaRPr sz="1300">
              <a:solidFill>
                <a:srgbClr val="45818E"/>
              </a:solidFill>
              <a:highlight>
                <a:srgbClr val="FFFFFF"/>
              </a:highlight>
              <a:latin typeface="Merriweather"/>
              <a:ea typeface="Merriweather"/>
              <a:cs typeface="Merriweather"/>
              <a:sym typeface="Merriweather"/>
            </a:endParaRPr>
          </a:p>
          <a:p>
            <a:pPr indent="-311150" lvl="0" marL="457200" rtl="0" algn="l">
              <a:spcBef>
                <a:spcPts val="0"/>
              </a:spcBef>
              <a:spcAft>
                <a:spcPts val="0"/>
              </a:spcAft>
              <a:buClr>
                <a:srgbClr val="000000"/>
              </a:buClr>
              <a:buSzPts val="1300"/>
              <a:buFont typeface="Merriweather"/>
              <a:buChar char="●"/>
            </a:pPr>
            <a:r>
              <a:rPr b="1" lang="en" sz="1600">
                <a:solidFill>
                  <a:srgbClr val="000000"/>
                </a:solidFill>
                <a:highlight>
                  <a:srgbClr val="D9EAD3"/>
                </a:highlight>
                <a:latin typeface="Merriweather"/>
                <a:ea typeface="Merriweather"/>
                <a:cs typeface="Merriweather"/>
                <a:sym typeface="Merriweather"/>
              </a:rPr>
              <a:t>Inhibited by:</a:t>
            </a:r>
            <a:r>
              <a:rPr lang="en" sz="1300">
                <a:solidFill>
                  <a:srgbClr val="000000"/>
                </a:solidFill>
                <a:latin typeface="Merriweather"/>
                <a:ea typeface="Merriweather"/>
                <a:cs typeface="Merriweather"/>
                <a:sym typeface="Merriweather"/>
              </a:rPr>
              <a:t> </a:t>
            </a:r>
            <a:r>
              <a:rPr lang="en" sz="1500">
                <a:solidFill>
                  <a:srgbClr val="000000"/>
                </a:solidFill>
                <a:latin typeface="Merriweather"/>
                <a:ea typeface="Merriweather"/>
                <a:cs typeface="Merriweather"/>
                <a:sym typeface="Merriweather"/>
              </a:rPr>
              <a:t> sympathetic stimulation.</a:t>
            </a:r>
            <a:endParaRPr>
              <a:solidFill>
                <a:srgbClr val="8E7CC3"/>
              </a:solidFill>
              <a:latin typeface="Merriweather"/>
              <a:ea typeface="Merriweather"/>
              <a:cs typeface="Merriweather"/>
              <a:sym typeface="Merriweather"/>
            </a:endParaRPr>
          </a:p>
        </p:txBody>
      </p:sp>
      <p:cxnSp>
        <p:nvCxnSpPr>
          <p:cNvPr id="765" name="Google Shape;765;p32"/>
          <p:cNvCxnSpPr/>
          <p:nvPr/>
        </p:nvCxnSpPr>
        <p:spPr>
          <a:xfrm flipH="1">
            <a:off x="1244125" y="8583925"/>
            <a:ext cx="1768800" cy="771600"/>
          </a:xfrm>
          <a:prstGeom prst="curvedConnector3">
            <a:avLst>
              <a:gd fmla="val 140205" name="adj1"/>
            </a:avLst>
          </a:prstGeom>
          <a:noFill/>
          <a:ln cap="flat" cmpd="sng" w="28575">
            <a:solidFill>
              <a:srgbClr val="D9D9D9"/>
            </a:solidFill>
            <a:prstDash val="dashDot"/>
            <a:round/>
            <a:headEnd len="med" w="med" type="none"/>
            <a:tailEnd len="med" w="med" type="none"/>
          </a:ln>
        </p:spPr>
      </p:cxnSp>
      <p:cxnSp>
        <p:nvCxnSpPr>
          <p:cNvPr id="766" name="Google Shape;766;p32"/>
          <p:cNvCxnSpPr/>
          <p:nvPr/>
        </p:nvCxnSpPr>
        <p:spPr>
          <a:xfrm>
            <a:off x="9884575" y="8502700"/>
            <a:ext cx="2001600" cy="925800"/>
          </a:xfrm>
          <a:prstGeom prst="curvedConnector3">
            <a:avLst>
              <a:gd fmla="val 140339" name="adj1"/>
            </a:avLst>
          </a:prstGeom>
          <a:noFill/>
          <a:ln cap="flat" cmpd="sng" w="28575">
            <a:solidFill>
              <a:srgbClr val="CCCCCC"/>
            </a:solidFill>
            <a:prstDash val="dashDot"/>
            <a:round/>
            <a:headEnd len="med" w="med" type="none"/>
            <a:tailEnd len="med" w="med" type="none"/>
          </a:ln>
        </p:spPr>
      </p:cxnSp>
      <p:sp>
        <p:nvSpPr>
          <p:cNvPr id="767" name="Google Shape;767;p32"/>
          <p:cNvSpPr txBox="1"/>
          <p:nvPr/>
        </p:nvSpPr>
        <p:spPr>
          <a:xfrm>
            <a:off x="929925" y="3216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200">
                <a:solidFill>
                  <a:srgbClr val="FFFFFF"/>
                </a:solidFill>
                <a:latin typeface="Oswald"/>
                <a:ea typeface="Oswald"/>
                <a:cs typeface="Oswald"/>
                <a:sym typeface="Oswald"/>
              </a:rPr>
              <a:t>PHYSIOLOGY OF THE SMALL INTESTINE: MOTILITY AND SECRETION</a:t>
            </a:r>
            <a:endParaRPr sz="3200">
              <a:solidFill>
                <a:srgbClr val="FFFFFF"/>
              </a:solidFill>
              <a:latin typeface="Oswald"/>
              <a:ea typeface="Oswald"/>
              <a:cs typeface="Oswald"/>
              <a:sym typeface="Oswald"/>
            </a:endParaRPr>
          </a:p>
        </p:txBody>
      </p:sp>
      <p:sp>
        <p:nvSpPr>
          <p:cNvPr id="768" name="Google Shape;768;p32"/>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Five </a:t>
            </a:r>
            <a:endParaRPr sz="3500">
              <a:latin typeface="Oswald"/>
              <a:ea typeface="Oswald"/>
              <a:cs typeface="Oswald"/>
              <a:sym typeface="Oswald"/>
            </a:endParaRPr>
          </a:p>
        </p:txBody>
      </p:sp>
      <p:sp>
        <p:nvSpPr>
          <p:cNvPr id="769" name="Google Shape;769;p32"/>
          <p:cNvSpPr/>
          <p:nvPr/>
        </p:nvSpPr>
        <p:spPr>
          <a:xfrm>
            <a:off x="272550" y="15430388"/>
            <a:ext cx="9252600" cy="2985300"/>
          </a:xfrm>
          <a:prstGeom prst="rect">
            <a:avLst/>
          </a:prstGeom>
          <a:noFill/>
          <a:ln cap="flat" cmpd="sng" w="38100">
            <a:solidFill>
              <a:srgbClr val="D9EAD3"/>
            </a:solidFill>
            <a:prstDash val="dashDot"/>
            <a:round/>
            <a:headEnd len="sm" w="sm" type="none"/>
            <a:tailEnd len="sm" w="sm" type="none"/>
          </a:ln>
        </p:spPr>
        <p:txBody>
          <a:bodyPr anchorCtr="0" anchor="ctr" bIns="242375" lIns="242375" spcFirstLastPara="1" rIns="242375" wrap="square" tIns="242375">
            <a:noAutofit/>
          </a:bodyPr>
          <a:lstStyle/>
          <a:p>
            <a:pPr indent="-336550" lvl="0" marL="457200" rtl="0" algn="l">
              <a:spcBef>
                <a:spcPts val="0"/>
              </a:spcBef>
              <a:spcAft>
                <a:spcPts val="0"/>
              </a:spcAft>
              <a:buSzPts val="1700"/>
              <a:buFont typeface="Merriweather"/>
              <a:buChar char="●"/>
            </a:pPr>
            <a:r>
              <a:rPr lang="en" sz="1700">
                <a:latin typeface="Merriweather"/>
                <a:ea typeface="Merriweather"/>
                <a:cs typeface="Merriweather"/>
                <a:sym typeface="Merriweather"/>
              </a:rPr>
              <a:t>The absorptive surface of  the small intestinal mucosa shows  many folds called </a:t>
            </a:r>
            <a:r>
              <a:rPr b="1" lang="en" sz="1700" u="sng">
                <a:latin typeface="Merriweather"/>
                <a:ea typeface="Merriweather"/>
                <a:cs typeface="Merriweather"/>
                <a:sym typeface="Merriweather"/>
              </a:rPr>
              <a:t>valvulae conniventes</a:t>
            </a:r>
            <a:r>
              <a:rPr lang="en" sz="1700">
                <a:latin typeface="Merriweather"/>
                <a:ea typeface="Merriweather"/>
                <a:cs typeface="Merriweather"/>
                <a:sym typeface="Merriweather"/>
              </a:rPr>
              <a:t>, well developed in the duodenum and jejunum. They increase the surface area of  the absorptive mucosa </a:t>
            </a:r>
            <a:r>
              <a:rPr lang="en" sz="1700">
                <a:highlight>
                  <a:srgbClr val="D9EAD3"/>
                </a:highlight>
                <a:latin typeface="Merriweather"/>
                <a:ea typeface="Merriweather"/>
                <a:cs typeface="Merriweather"/>
                <a:sym typeface="Merriweather"/>
              </a:rPr>
              <a:t>X </a:t>
            </a:r>
            <a:r>
              <a:rPr b="1" lang="en" sz="1700">
                <a:highlight>
                  <a:srgbClr val="D9EAD3"/>
                </a:highlight>
                <a:latin typeface="Merriweather"/>
                <a:ea typeface="Merriweather"/>
                <a:cs typeface="Merriweather"/>
                <a:sym typeface="Merriweather"/>
              </a:rPr>
              <a:t>3-fold</a:t>
            </a:r>
            <a:r>
              <a:rPr lang="en" sz="1700">
                <a:highlight>
                  <a:srgbClr val="D9EAD3"/>
                </a:highlight>
                <a:latin typeface="Merriweather"/>
                <a:ea typeface="Merriweather"/>
                <a:cs typeface="Merriweather"/>
                <a:sym typeface="Merriweather"/>
              </a:rPr>
              <a:t>.</a:t>
            </a:r>
            <a:endParaRPr sz="1700">
              <a:highlight>
                <a:srgbClr val="D9EAD3"/>
              </a:highlight>
              <a:latin typeface="Merriweather"/>
              <a:ea typeface="Merriweather"/>
              <a:cs typeface="Merriweather"/>
              <a:sym typeface="Merriweather"/>
            </a:endParaRPr>
          </a:p>
          <a:p>
            <a:pPr indent="-336550" lvl="0" marL="457200" rtl="0" algn="l">
              <a:spcBef>
                <a:spcPts val="0"/>
              </a:spcBef>
              <a:spcAft>
                <a:spcPts val="0"/>
              </a:spcAft>
              <a:buSzPts val="1700"/>
              <a:buFont typeface="Merriweather"/>
              <a:buChar char="●"/>
            </a:pPr>
            <a:r>
              <a:rPr lang="en" sz="1700">
                <a:latin typeface="Merriweather"/>
                <a:ea typeface="Merriweather"/>
                <a:cs typeface="Merriweather"/>
                <a:sym typeface="Merriweather"/>
              </a:rPr>
              <a:t>The presence of  </a:t>
            </a:r>
            <a:r>
              <a:rPr b="1" lang="en" sz="1700" u="sng">
                <a:latin typeface="Merriweather"/>
                <a:ea typeface="Merriweather"/>
                <a:cs typeface="Merriweather"/>
                <a:sym typeface="Merriweather"/>
              </a:rPr>
              <a:t>villi</a:t>
            </a:r>
            <a:r>
              <a:rPr lang="en" sz="1700">
                <a:latin typeface="Merriweather"/>
                <a:ea typeface="Merriweather"/>
                <a:cs typeface="Merriweather"/>
                <a:sym typeface="Merriweather"/>
              </a:rPr>
              <a:t> on the mucosal surface enhances </a:t>
            </a:r>
            <a:r>
              <a:rPr lang="en" sz="1700">
                <a:highlight>
                  <a:srgbClr val="D9EAD3"/>
                </a:highlight>
                <a:latin typeface="Merriweather"/>
                <a:ea typeface="Merriweather"/>
                <a:cs typeface="Merriweather"/>
                <a:sym typeface="Merriweather"/>
              </a:rPr>
              <a:t>X</a:t>
            </a:r>
            <a:r>
              <a:rPr b="1" lang="en" sz="1700">
                <a:highlight>
                  <a:srgbClr val="D9EAD3"/>
                </a:highlight>
                <a:latin typeface="Merriweather"/>
                <a:ea typeface="Merriweather"/>
                <a:cs typeface="Merriweather"/>
                <a:sym typeface="Merriweather"/>
              </a:rPr>
              <a:t> 10-fold.</a:t>
            </a:r>
            <a:r>
              <a:rPr lang="en" sz="1700">
                <a:latin typeface="Merriweather"/>
                <a:ea typeface="Merriweather"/>
                <a:cs typeface="Merriweather"/>
                <a:sym typeface="Merriweather"/>
              </a:rPr>
              <a:t> </a:t>
            </a:r>
            <a:endParaRPr sz="1700">
              <a:latin typeface="Merriweather"/>
              <a:ea typeface="Merriweather"/>
              <a:cs typeface="Merriweather"/>
              <a:sym typeface="Merriweather"/>
            </a:endParaRPr>
          </a:p>
          <a:p>
            <a:pPr indent="-336550" lvl="0" marL="457200" rtl="0" algn="l">
              <a:spcBef>
                <a:spcPts val="0"/>
              </a:spcBef>
              <a:spcAft>
                <a:spcPts val="0"/>
              </a:spcAft>
              <a:buSzPts val="1700"/>
              <a:buFont typeface="Merriweather"/>
              <a:buChar char="●"/>
            </a:pPr>
            <a:r>
              <a:rPr lang="en" sz="1700">
                <a:latin typeface="Merriweather"/>
                <a:ea typeface="Merriweather"/>
                <a:cs typeface="Merriweather"/>
                <a:sym typeface="Merriweather"/>
              </a:rPr>
              <a:t>The epithelial cell on each villus is characterized by a</a:t>
            </a:r>
            <a:r>
              <a:rPr b="1" lang="en" sz="1700" u="sng">
                <a:latin typeface="Merriweather"/>
                <a:ea typeface="Merriweather"/>
                <a:cs typeface="Merriweather"/>
                <a:sym typeface="Merriweather"/>
              </a:rPr>
              <a:t> brush border</a:t>
            </a:r>
            <a:r>
              <a:rPr lang="en" sz="1700">
                <a:latin typeface="Merriweather"/>
                <a:ea typeface="Merriweather"/>
                <a:cs typeface="Merriweather"/>
                <a:sym typeface="Merriweather"/>
              </a:rPr>
              <a:t>, (Provides the surface area equivalent to a tennis court) consisting of as many as 1000 microvilli (</a:t>
            </a:r>
            <a:r>
              <a:rPr lang="en" sz="1700">
                <a:highlight>
                  <a:srgbClr val="D9EAD3"/>
                </a:highlight>
                <a:latin typeface="Merriweather"/>
                <a:ea typeface="Merriweather"/>
                <a:cs typeface="Merriweather"/>
                <a:sym typeface="Merriweather"/>
              </a:rPr>
              <a:t>X </a:t>
            </a:r>
            <a:r>
              <a:rPr b="1" lang="en" sz="1700">
                <a:highlight>
                  <a:srgbClr val="D9EAD3"/>
                </a:highlight>
                <a:latin typeface="Merriweather"/>
                <a:ea typeface="Merriweather"/>
                <a:cs typeface="Merriweather"/>
                <a:sym typeface="Merriweather"/>
              </a:rPr>
              <a:t>20- fold</a:t>
            </a:r>
            <a:r>
              <a:rPr lang="en" sz="1700">
                <a:latin typeface="Merriweather"/>
                <a:ea typeface="Merriweather"/>
                <a:cs typeface="Merriweather"/>
                <a:sym typeface="Merriweather"/>
              </a:rPr>
              <a:t>).</a:t>
            </a:r>
            <a:endParaRPr sz="1700">
              <a:latin typeface="Merriweather"/>
              <a:ea typeface="Merriweather"/>
              <a:cs typeface="Merriweather"/>
              <a:sym typeface="Merriweather"/>
            </a:endParaRPr>
          </a:p>
          <a:p>
            <a:pPr indent="0" lvl="0" marL="0" rtl="0" algn="l">
              <a:spcBef>
                <a:spcPts val="0"/>
              </a:spcBef>
              <a:spcAft>
                <a:spcPts val="0"/>
              </a:spcAft>
              <a:buNone/>
            </a:pPr>
            <a:r>
              <a:t/>
            </a:r>
            <a:endParaRPr sz="1700">
              <a:latin typeface="Merriweather"/>
              <a:ea typeface="Merriweather"/>
              <a:cs typeface="Merriweather"/>
              <a:sym typeface="Merriweather"/>
            </a:endParaRPr>
          </a:p>
          <a:p>
            <a:pPr indent="0" lvl="0" marL="0" rtl="0" algn="l">
              <a:spcBef>
                <a:spcPts val="0"/>
              </a:spcBef>
              <a:spcAft>
                <a:spcPts val="0"/>
              </a:spcAft>
              <a:buNone/>
            </a:pPr>
            <a:r>
              <a:rPr lang="en" sz="1700">
                <a:latin typeface="Merriweather"/>
                <a:ea typeface="Merriweather"/>
                <a:cs typeface="Merriweather"/>
                <a:sym typeface="Merriweather"/>
              </a:rPr>
              <a:t>All these increase the intestinal surface </a:t>
            </a:r>
            <a:r>
              <a:rPr lang="en" sz="1700">
                <a:highlight>
                  <a:srgbClr val="D9EAD3"/>
                </a:highlight>
                <a:latin typeface="Merriweather"/>
                <a:ea typeface="Merriweather"/>
                <a:cs typeface="Merriweather"/>
                <a:sym typeface="Merriweather"/>
              </a:rPr>
              <a:t>600x</a:t>
            </a:r>
            <a:endParaRPr sz="1700">
              <a:highlight>
                <a:srgbClr val="D9EAD3"/>
              </a:highlight>
              <a:latin typeface="Merriweather"/>
              <a:ea typeface="Merriweather"/>
              <a:cs typeface="Merriweather"/>
              <a:sym typeface="Merriweather"/>
            </a:endParaRPr>
          </a:p>
        </p:txBody>
      </p:sp>
      <p:sp>
        <p:nvSpPr>
          <p:cNvPr id="770" name="Google Shape;770;p32"/>
          <p:cNvSpPr txBox="1"/>
          <p:nvPr/>
        </p:nvSpPr>
        <p:spPr>
          <a:xfrm>
            <a:off x="138750" y="14864694"/>
            <a:ext cx="12999900" cy="783000"/>
          </a:xfrm>
          <a:prstGeom prst="rect">
            <a:avLst/>
          </a:prstGeom>
          <a:noFill/>
          <a:ln>
            <a:noFill/>
          </a:ln>
        </p:spPr>
        <p:txBody>
          <a:bodyPr anchorCtr="0" anchor="ctr" bIns="242375" lIns="242375" spcFirstLastPara="1" rIns="242375" wrap="square" tIns="242375">
            <a:noAutofit/>
          </a:bodyPr>
          <a:lstStyle/>
          <a:p>
            <a:pPr indent="0" lvl="0" marL="0" rtl="0" algn="l">
              <a:spcBef>
                <a:spcPts val="0"/>
              </a:spcBef>
              <a:spcAft>
                <a:spcPts val="0"/>
              </a:spcAft>
              <a:buNone/>
            </a:pPr>
            <a:r>
              <a:rPr lang="en" sz="4500">
                <a:highlight>
                  <a:srgbClr val="D9EAD3"/>
                </a:highlight>
                <a:latin typeface="Oswald"/>
                <a:ea typeface="Oswald"/>
                <a:cs typeface="Oswald"/>
                <a:sym typeface="Oswald"/>
              </a:rPr>
              <a:t>Absorptive Surface</a:t>
            </a:r>
            <a:endParaRPr sz="4500" u="sng">
              <a:highlight>
                <a:srgbClr val="D9EAD3"/>
              </a:highlight>
              <a:latin typeface="Oswald"/>
              <a:ea typeface="Oswald"/>
              <a:cs typeface="Oswald"/>
              <a:sym typeface="Oswald"/>
            </a:endParaRPr>
          </a:p>
        </p:txBody>
      </p:sp>
      <p:pic>
        <p:nvPicPr>
          <p:cNvPr id="771" name="Google Shape;771;p32"/>
          <p:cNvPicPr preferRelativeResize="0"/>
          <p:nvPr/>
        </p:nvPicPr>
        <p:blipFill>
          <a:blip r:embed="rId3">
            <a:alphaModFix/>
          </a:blip>
          <a:stretch>
            <a:fillRect/>
          </a:stretch>
        </p:blipFill>
        <p:spPr>
          <a:xfrm>
            <a:off x="10450900" y="15309863"/>
            <a:ext cx="2869245" cy="3236350"/>
          </a:xfrm>
          <a:prstGeom prst="rect">
            <a:avLst/>
          </a:prstGeom>
          <a:noFill/>
          <a:ln cap="flat" cmpd="sng" w="9525">
            <a:solidFill>
              <a:srgbClr val="000000"/>
            </a:solidFill>
            <a:prstDash val="solid"/>
            <a:round/>
            <a:headEnd len="sm" w="sm" type="none"/>
            <a:tailEnd len="sm" w="sm" type="none"/>
          </a:ln>
        </p:spPr>
      </p:pic>
      <p:sp>
        <p:nvSpPr>
          <p:cNvPr id="772" name="Google Shape;772;p32"/>
          <p:cNvSpPr txBox="1"/>
          <p:nvPr/>
        </p:nvSpPr>
        <p:spPr>
          <a:xfrm>
            <a:off x="32900" y="360125"/>
            <a:ext cx="928500" cy="8208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19</a:t>
            </a:r>
            <a:endParaRPr sz="3900">
              <a:solidFill>
                <a:srgbClr val="FFFFFF"/>
              </a:solidFill>
              <a:latin typeface="Oswald"/>
              <a:ea typeface="Oswald"/>
              <a:cs typeface="Oswald"/>
              <a:sym typeface="Oswald"/>
            </a:endParaRPr>
          </a:p>
        </p:txBody>
      </p:sp>
      <p:sp>
        <p:nvSpPr>
          <p:cNvPr id="773" name="Google Shape;773;p32"/>
          <p:cNvSpPr txBox="1"/>
          <p:nvPr/>
        </p:nvSpPr>
        <p:spPr>
          <a:xfrm>
            <a:off x="11095483" y="18568101"/>
            <a:ext cx="1653600" cy="4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5-4</a:t>
            </a:r>
            <a:endParaRPr b="1" sz="1800">
              <a:latin typeface="Merriweather"/>
              <a:ea typeface="Merriweather"/>
              <a:cs typeface="Merriweather"/>
              <a:sym typeface="Merriweathe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7" name="Shape 777"/>
        <p:cNvGrpSpPr/>
        <p:nvPr/>
      </p:nvGrpSpPr>
      <p:grpSpPr>
        <a:xfrm>
          <a:off x="0" y="0"/>
          <a:ext cx="0" cy="0"/>
          <a:chOff x="0" y="0"/>
          <a:chExt cx="0" cy="0"/>
        </a:xfrm>
      </p:grpSpPr>
      <p:sp>
        <p:nvSpPr>
          <p:cNvPr id="778" name="Google Shape;778;p33"/>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79" name="Google Shape;779;p33"/>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80" name="Google Shape;780;p33"/>
          <p:cNvSpPr txBox="1"/>
          <p:nvPr/>
        </p:nvSpPr>
        <p:spPr>
          <a:xfrm>
            <a:off x="929925" y="3216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200">
                <a:solidFill>
                  <a:srgbClr val="FFFFFF"/>
                </a:solidFill>
                <a:latin typeface="Oswald"/>
                <a:ea typeface="Oswald"/>
                <a:cs typeface="Oswald"/>
                <a:sym typeface="Oswald"/>
              </a:rPr>
              <a:t>PHYSIOLOGY OF THE SMALL INTESTINE: MOTILITY AND SECRETION</a:t>
            </a:r>
            <a:endParaRPr sz="3200">
              <a:solidFill>
                <a:srgbClr val="FFFFFF"/>
              </a:solidFill>
              <a:latin typeface="Oswald"/>
              <a:ea typeface="Oswald"/>
              <a:cs typeface="Oswald"/>
              <a:sym typeface="Oswald"/>
            </a:endParaRPr>
          </a:p>
        </p:txBody>
      </p:sp>
      <p:sp>
        <p:nvSpPr>
          <p:cNvPr id="781" name="Google Shape;781;p33"/>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Five </a:t>
            </a:r>
            <a:endParaRPr sz="3500">
              <a:latin typeface="Oswald"/>
              <a:ea typeface="Oswald"/>
              <a:cs typeface="Oswald"/>
              <a:sym typeface="Oswald"/>
            </a:endParaRPr>
          </a:p>
        </p:txBody>
      </p:sp>
      <p:sp>
        <p:nvSpPr>
          <p:cNvPr id="782" name="Google Shape;782;p33"/>
          <p:cNvSpPr/>
          <p:nvPr/>
        </p:nvSpPr>
        <p:spPr>
          <a:xfrm>
            <a:off x="188025" y="3620700"/>
            <a:ext cx="13487700" cy="6246000"/>
          </a:xfrm>
          <a:prstGeom prst="roundRect">
            <a:avLst>
              <a:gd fmla="val 7080" name="adj"/>
            </a:avLst>
          </a:prstGeom>
          <a:noFill/>
          <a:ln cap="flat" cmpd="sng" w="28575">
            <a:solidFill>
              <a:srgbClr val="D9EAD3"/>
            </a:solidFill>
            <a:prstDash val="dashDot"/>
            <a:round/>
            <a:headEnd len="sm" w="sm" type="none"/>
            <a:tailEnd len="sm" w="sm" type="none"/>
          </a:ln>
        </p:spPr>
        <p:txBody>
          <a:bodyPr anchorCtr="0" anchor="t" bIns="91425" lIns="91425" spcFirstLastPara="1" rIns="91425" wrap="square" tIns="91425">
            <a:noAutofit/>
          </a:bodyPr>
          <a:lstStyle/>
          <a:p>
            <a:pPr indent="-457200" lvl="0" marL="457200" rtl="0" algn="l">
              <a:spcBef>
                <a:spcPts val="0"/>
              </a:spcBef>
              <a:spcAft>
                <a:spcPts val="0"/>
              </a:spcAft>
              <a:buClr>
                <a:srgbClr val="D9EAD3"/>
              </a:buClr>
              <a:buSzPts val="3600"/>
              <a:buFont typeface="Oswald"/>
              <a:buChar char="➔"/>
            </a:pPr>
            <a:r>
              <a:rPr lang="en" sz="3600">
                <a:solidFill>
                  <a:srgbClr val="6AA84F"/>
                </a:solidFill>
                <a:latin typeface="Oswald"/>
                <a:ea typeface="Oswald"/>
                <a:cs typeface="Oswald"/>
                <a:sym typeface="Oswald"/>
              </a:rPr>
              <a:t>Digestion of </a:t>
            </a:r>
            <a:r>
              <a:rPr lang="en" sz="3600">
                <a:solidFill>
                  <a:srgbClr val="38761D"/>
                </a:solidFill>
                <a:highlight>
                  <a:srgbClr val="D9EAD3"/>
                </a:highlight>
                <a:latin typeface="Oswald"/>
                <a:ea typeface="Oswald"/>
                <a:cs typeface="Oswald"/>
                <a:sym typeface="Oswald"/>
              </a:rPr>
              <a:t>Carbohydrate</a:t>
            </a:r>
            <a:endParaRPr sz="1800">
              <a:solidFill>
                <a:srgbClr val="000000"/>
              </a:solidFill>
              <a:latin typeface="Merriweather"/>
              <a:ea typeface="Merriweather"/>
              <a:cs typeface="Merriweather"/>
              <a:sym typeface="Merriweather"/>
            </a:endParaRPr>
          </a:p>
          <a:p>
            <a:pPr indent="0" lvl="0" marL="0" rtl="0" algn="l">
              <a:spcBef>
                <a:spcPts val="0"/>
              </a:spcBef>
              <a:spcAft>
                <a:spcPts val="0"/>
              </a:spcAft>
              <a:buClr>
                <a:srgbClr val="000000"/>
              </a:buClr>
              <a:buSzPts val="1100"/>
              <a:buFont typeface="Arial"/>
              <a:buNone/>
            </a:pPr>
            <a:r>
              <a:t/>
            </a:r>
            <a:endParaRPr>
              <a:solidFill>
                <a:srgbClr val="000000"/>
              </a:solidFill>
              <a:latin typeface="Merriweather"/>
              <a:ea typeface="Merriweather"/>
              <a:cs typeface="Merriweather"/>
              <a:sym typeface="Merriweather"/>
            </a:endParaRPr>
          </a:p>
          <a:p>
            <a:pPr indent="0" lvl="0" marL="0" rtl="0" algn="l">
              <a:spcBef>
                <a:spcPts val="0"/>
              </a:spcBef>
              <a:spcAft>
                <a:spcPts val="0"/>
              </a:spcAft>
              <a:buClr>
                <a:srgbClr val="000000"/>
              </a:buClr>
              <a:buSzPts val="1100"/>
              <a:buFont typeface="Arial"/>
              <a:buNone/>
            </a:pPr>
            <a:r>
              <a:rPr b="1" lang="en" sz="2000">
                <a:solidFill>
                  <a:srgbClr val="000000"/>
                </a:solidFill>
                <a:highlight>
                  <a:srgbClr val="D9EAD3"/>
                </a:highlight>
                <a:latin typeface="Merriweather"/>
                <a:ea typeface="Merriweather"/>
                <a:cs typeface="Merriweather"/>
                <a:sym typeface="Merriweather"/>
              </a:rPr>
              <a:t>In the Small Intestine</a:t>
            </a:r>
            <a:r>
              <a:rPr b="1" lang="en" sz="2000">
                <a:highlight>
                  <a:srgbClr val="D9EAD3"/>
                </a:highlight>
                <a:latin typeface="Merriweather"/>
                <a:ea typeface="Merriweather"/>
                <a:cs typeface="Merriweather"/>
                <a:sym typeface="Merriweather"/>
              </a:rPr>
              <a:t>:</a:t>
            </a:r>
            <a:endParaRPr b="1" sz="1800">
              <a:solidFill>
                <a:srgbClr val="000000"/>
              </a:solidFill>
              <a:latin typeface="Merriweather"/>
              <a:ea typeface="Merriweather"/>
              <a:cs typeface="Merriweather"/>
              <a:sym typeface="Merriweather"/>
            </a:endParaRPr>
          </a:p>
          <a:p>
            <a:pPr indent="0" lvl="0" marL="0" rtl="0" algn="l">
              <a:lnSpc>
                <a:spcPct val="115000"/>
              </a:lnSpc>
              <a:spcBef>
                <a:spcPts val="1200"/>
              </a:spcBef>
              <a:spcAft>
                <a:spcPts val="0"/>
              </a:spcAft>
              <a:buClr>
                <a:srgbClr val="000000"/>
              </a:buClr>
              <a:buSzPts val="1100"/>
              <a:buFont typeface="Arial"/>
              <a:buNone/>
            </a:pPr>
            <a:r>
              <a:rPr b="1" lang="en" sz="1800">
                <a:solidFill>
                  <a:srgbClr val="000000"/>
                </a:solidFill>
                <a:highlight>
                  <a:srgbClr val="D9EAD3"/>
                </a:highlight>
                <a:latin typeface="Merriweather"/>
                <a:ea typeface="Merriweather"/>
                <a:cs typeface="Merriweather"/>
                <a:sym typeface="Merriweather"/>
              </a:rPr>
              <a:t>The enterocytes lining the villi contain 4 enzymes</a:t>
            </a:r>
            <a:r>
              <a:rPr lang="en" sz="1800">
                <a:solidFill>
                  <a:srgbClr val="000000"/>
                </a:solidFill>
                <a:highlight>
                  <a:srgbClr val="FFFFFF"/>
                </a:highlight>
                <a:latin typeface="Merriweather"/>
                <a:ea typeface="Merriweather"/>
                <a:cs typeface="Merriweather"/>
                <a:sym typeface="Merriweather"/>
              </a:rPr>
              <a:t> (lactase, sucrase, maltase, and a-dextrinase, which are capable of splitting the disaccharides lactose, sucrose, and maltose plus other small glucose polymers, into their constituent monosaccharides.</a:t>
            </a:r>
            <a:endParaRPr sz="1800">
              <a:highlight>
                <a:srgbClr val="FFFFFF"/>
              </a:highlight>
              <a:latin typeface="Merriweather"/>
              <a:ea typeface="Merriweather"/>
              <a:cs typeface="Merriweather"/>
              <a:sym typeface="Merriweather"/>
            </a:endParaRPr>
          </a:p>
          <a:p>
            <a:pPr indent="0" lvl="0" marL="0" rtl="0" algn="l">
              <a:lnSpc>
                <a:spcPct val="115000"/>
              </a:lnSpc>
              <a:spcBef>
                <a:spcPts val="1200"/>
              </a:spcBef>
              <a:spcAft>
                <a:spcPts val="0"/>
              </a:spcAft>
              <a:buClr>
                <a:srgbClr val="000000"/>
              </a:buClr>
              <a:buSzPts val="1100"/>
              <a:buFont typeface="Arial"/>
              <a:buNone/>
            </a:pPr>
            <a:r>
              <a:rPr lang="en" sz="1800">
                <a:solidFill>
                  <a:srgbClr val="000000"/>
                </a:solidFill>
                <a:highlight>
                  <a:srgbClr val="FFFFFF"/>
                </a:highlight>
                <a:latin typeface="Merriweather"/>
                <a:ea typeface="Merriweather"/>
                <a:cs typeface="Merriweather"/>
                <a:sym typeface="Merriweather"/>
              </a:rPr>
              <a:t>These enzymes are located in the enterocytes covering the intestinal microvilli brush border, so disaccharides are digested as they come in contact with these enterocytes.</a:t>
            </a:r>
            <a:endParaRPr sz="1800">
              <a:solidFill>
                <a:srgbClr val="000000"/>
              </a:solidFill>
              <a:highlight>
                <a:srgbClr val="FFFFFF"/>
              </a:highlight>
              <a:latin typeface="Merriweather"/>
              <a:ea typeface="Merriweather"/>
              <a:cs typeface="Merriweather"/>
              <a:sym typeface="Merriweather"/>
            </a:endParaRPr>
          </a:p>
          <a:p>
            <a:pPr indent="-457200" lvl="0" marL="457200" rtl="0" algn="l">
              <a:spcBef>
                <a:spcPts val="1200"/>
              </a:spcBef>
              <a:spcAft>
                <a:spcPts val="0"/>
              </a:spcAft>
              <a:buClr>
                <a:srgbClr val="D9EAD3"/>
              </a:buClr>
              <a:buSzPts val="3600"/>
              <a:buFont typeface="Oswald"/>
              <a:buChar char="➔"/>
            </a:pPr>
            <a:r>
              <a:rPr lang="en" sz="3600">
                <a:solidFill>
                  <a:srgbClr val="6AA84F"/>
                </a:solidFill>
                <a:latin typeface="Oswald"/>
                <a:ea typeface="Oswald"/>
                <a:cs typeface="Oswald"/>
                <a:sym typeface="Oswald"/>
              </a:rPr>
              <a:t>Absorption of </a:t>
            </a:r>
            <a:r>
              <a:rPr lang="en" sz="3600">
                <a:solidFill>
                  <a:srgbClr val="38761D"/>
                </a:solidFill>
                <a:highlight>
                  <a:srgbClr val="D9EAD3"/>
                </a:highlight>
                <a:latin typeface="Oswald"/>
                <a:ea typeface="Oswald"/>
                <a:cs typeface="Oswald"/>
                <a:sym typeface="Oswald"/>
              </a:rPr>
              <a:t>Carbohydrate</a:t>
            </a:r>
            <a:endParaRPr sz="1800">
              <a:solidFill>
                <a:srgbClr val="000000"/>
              </a:solidFill>
              <a:highlight>
                <a:srgbClr val="FFFFFF"/>
              </a:highlight>
              <a:latin typeface="Merriweather"/>
              <a:ea typeface="Merriweather"/>
              <a:cs typeface="Merriweather"/>
              <a:sym typeface="Merriweather"/>
            </a:endParaRPr>
          </a:p>
          <a:p>
            <a:pPr indent="0" lvl="0" marL="0" rtl="0" algn="l">
              <a:spcBef>
                <a:spcPts val="0"/>
              </a:spcBef>
              <a:spcAft>
                <a:spcPts val="0"/>
              </a:spcAft>
              <a:buClr>
                <a:srgbClr val="000000"/>
              </a:buClr>
              <a:buSzPts val="1100"/>
              <a:buFont typeface="Arial"/>
              <a:buNone/>
            </a:pPr>
            <a:r>
              <a:t/>
            </a:r>
            <a:endParaRPr>
              <a:solidFill>
                <a:srgbClr val="000000"/>
              </a:solidFill>
              <a:latin typeface="Merriweather"/>
              <a:ea typeface="Merriweather"/>
              <a:cs typeface="Merriweather"/>
              <a:sym typeface="Merriweather"/>
            </a:endParaRPr>
          </a:p>
          <a:p>
            <a:pPr indent="0" lvl="0" marL="0" rtl="0" algn="l">
              <a:spcBef>
                <a:spcPts val="0"/>
              </a:spcBef>
              <a:spcAft>
                <a:spcPts val="0"/>
              </a:spcAft>
              <a:buClr>
                <a:srgbClr val="000000"/>
              </a:buClr>
              <a:buSzPts val="1100"/>
              <a:buFont typeface="Arial"/>
              <a:buNone/>
            </a:pPr>
            <a:r>
              <a:t/>
            </a:r>
            <a:endParaRPr>
              <a:solidFill>
                <a:srgbClr val="000000"/>
              </a:solidFill>
              <a:latin typeface="Merriweather"/>
              <a:ea typeface="Merriweather"/>
              <a:cs typeface="Merriweather"/>
              <a:sym typeface="Merriweather"/>
            </a:endParaRPr>
          </a:p>
        </p:txBody>
      </p:sp>
      <p:sp>
        <p:nvSpPr>
          <p:cNvPr id="783" name="Google Shape;783;p33"/>
          <p:cNvSpPr/>
          <p:nvPr/>
        </p:nvSpPr>
        <p:spPr>
          <a:xfrm>
            <a:off x="3496082" y="1248125"/>
            <a:ext cx="7074300" cy="593100"/>
          </a:xfrm>
          <a:prstGeom prst="roundRect">
            <a:avLst>
              <a:gd fmla="val 16667" name="adj"/>
            </a:avLst>
          </a:prstGeom>
          <a:solidFill>
            <a:srgbClr val="D9EAD3"/>
          </a:solidFill>
          <a:ln cap="flat" cmpd="sng" w="285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6AA84F"/>
                </a:solidFill>
                <a:latin typeface="Oswald"/>
                <a:ea typeface="Oswald"/>
                <a:cs typeface="Oswald"/>
                <a:sym typeface="Oswald"/>
              </a:rPr>
              <a:t>Digestion and absorption of :</a:t>
            </a:r>
            <a:endParaRPr sz="3600">
              <a:solidFill>
                <a:srgbClr val="6AA84F"/>
              </a:solidFill>
              <a:latin typeface="Oswald"/>
              <a:ea typeface="Oswald"/>
              <a:cs typeface="Oswald"/>
              <a:sym typeface="Oswald"/>
            </a:endParaRPr>
          </a:p>
        </p:txBody>
      </p:sp>
      <p:sp>
        <p:nvSpPr>
          <p:cNvPr id="784" name="Google Shape;784;p33"/>
          <p:cNvSpPr/>
          <p:nvPr/>
        </p:nvSpPr>
        <p:spPr>
          <a:xfrm>
            <a:off x="1564050" y="2316674"/>
            <a:ext cx="3411300" cy="593100"/>
          </a:xfrm>
          <a:prstGeom prst="roundRect">
            <a:avLst>
              <a:gd fmla="val 16667" name="adj"/>
            </a:avLst>
          </a:prstGeom>
          <a:noFill/>
          <a:ln cap="flat" cmpd="sng" w="285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6AA84F"/>
                </a:solidFill>
                <a:latin typeface="Merriweather"/>
                <a:ea typeface="Merriweather"/>
                <a:cs typeface="Merriweather"/>
                <a:sym typeface="Merriweather"/>
              </a:rPr>
              <a:t>Carbohydrates</a:t>
            </a:r>
            <a:endParaRPr sz="3000">
              <a:solidFill>
                <a:srgbClr val="6AA84F"/>
              </a:solidFill>
              <a:latin typeface="Merriweather"/>
              <a:ea typeface="Merriweather"/>
              <a:cs typeface="Merriweather"/>
              <a:sym typeface="Merriweather"/>
            </a:endParaRPr>
          </a:p>
        </p:txBody>
      </p:sp>
      <p:sp>
        <p:nvSpPr>
          <p:cNvPr id="785" name="Google Shape;785;p33"/>
          <p:cNvSpPr/>
          <p:nvPr/>
        </p:nvSpPr>
        <p:spPr>
          <a:xfrm>
            <a:off x="5661925" y="2316674"/>
            <a:ext cx="3411300" cy="593100"/>
          </a:xfrm>
          <a:prstGeom prst="roundRect">
            <a:avLst>
              <a:gd fmla="val 16667" name="adj"/>
            </a:avLst>
          </a:prstGeom>
          <a:solidFill>
            <a:srgbClr val="D9EAD3"/>
          </a:solidFill>
          <a:ln cap="flat" cmpd="sng" w="285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274E13"/>
                </a:solidFill>
                <a:latin typeface="Merriweather"/>
                <a:ea typeface="Merriweather"/>
                <a:cs typeface="Merriweather"/>
                <a:sym typeface="Merriweather"/>
              </a:rPr>
              <a:t>Protein</a:t>
            </a:r>
            <a:endParaRPr sz="3600">
              <a:solidFill>
                <a:srgbClr val="274E13"/>
              </a:solidFill>
              <a:latin typeface="Merriweather"/>
              <a:ea typeface="Merriweather"/>
              <a:cs typeface="Merriweather"/>
              <a:sym typeface="Merriweather"/>
            </a:endParaRPr>
          </a:p>
        </p:txBody>
      </p:sp>
      <p:sp>
        <p:nvSpPr>
          <p:cNvPr id="786" name="Google Shape;786;p33"/>
          <p:cNvSpPr/>
          <p:nvPr/>
        </p:nvSpPr>
        <p:spPr>
          <a:xfrm>
            <a:off x="9685300" y="2316675"/>
            <a:ext cx="3411300" cy="593100"/>
          </a:xfrm>
          <a:prstGeom prst="roundRect">
            <a:avLst>
              <a:gd fmla="val 16667" name="adj"/>
            </a:avLst>
          </a:prstGeom>
          <a:solidFill>
            <a:srgbClr val="D9EAD3"/>
          </a:solidFill>
          <a:ln cap="flat" cmpd="sng" w="28575">
            <a:solidFill>
              <a:srgbClr val="B6D7A8"/>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274E13"/>
                </a:solidFill>
                <a:latin typeface="Merriweather"/>
                <a:ea typeface="Merriweather"/>
                <a:cs typeface="Merriweather"/>
                <a:sym typeface="Merriweather"/>
              </a:rPr>
              <a:t>Fats</a:t>
            </a:r>
            <a:endParaRPr sz="3600">
              <a:solidFill>
                <a:srgbClr val="274E13"/>
              </a:solidFill>
              <a:latin typeface="Merriweather"/>
              <a:ea typeface="Merriweather"/>
              <a:cs typeface="Merriweather"/>
              <a:sym typeface="Merriweather"/>
            </a:endParaRPr>
          </a:p>
        </p:txBody>
      </p:sp>
      <p:cxnSp>
        <p:nvCxnSpPr>
          <p:cNvPr id="787" name="Google Shape;787;p33"/>
          <p:cNvCxnSpPr>
            <a:stCxn id="784" idx="2"/>
            <a:endCxn id="782" idx="0"/>
          </p:cNvCxnSpPr>
          <p:nvPr/>
        </p:nvCxnSpPr>
        <p:spPr>
          <a:xfrm flipH="1" rot="-5400000">
            <a:off x="4745250" y="1434224"/>
            <a:ext cx="711000" cy="3662100"/>
          </a:xfrm>
          <a:prstGeom prst="curvedConnector3">
            <a:avLst>
              <a:gd fmla="val 49995" name="adj1"/>
            </a:avLst>
          </a:prstGeom>
          <a:noFill/>
          <a:ln cap="flat" cmpd="sng" w="28575">
            <a:solidFill>
              <a:srgbClr val="D9EAD3"/>
            </a:solidFill>
            <a:prstDash val="dashDot"/>
            <a:round/>
            <a:headEnd len="med" w="med" type="none"/>
            <a:tailEnd len="med" w="med" type="none"/>
          </a:ln>
        </p:spPr>
      </p:cxnSp>
      <p:pic>
        <p:nvPicPr>
          <p:cNvPr id="788" name="Google Shape;788;p33"/>
          <p:cNvPicPr preferRelativeResize="0"/>
          <p:nvPr/>
        </p:nvPicPr>
        <p:blipFill rotWithShape="1">
          <a:blip r:embed="rId3">
            <a:alphaModFix/>
          </a:blip>
          <a:srcRect b="19217" l="14968" r="42878" t="27428"/>
          <a:stretch/>
        </p:blipFill>
        <p:spPr>
          <a:xfrm>
            <a:off x="10381225" y="6586574"/>
            <a:ext cx="2686801" cy="2960150"/>
          </a:xfrm>
          <a:prstGeom prst="rect">
            <a:avLst/>
          </a:prstGeom>
          <a:noFill/>
          <a:ln cap="flat" cmpd="sng" w="9525">
            <a:solidFill>
              <a:srgbClr val="000000"/>
            </a:solidFill>
            <a:prstDash val="solid"/>
            <a:round/>
            <a:headEnd len="sm" w="sm" type="none"/>
            <a:tailEnd len="sm" w="sm" type="none"/>
          </a:ln>
        </p:spPr>
      </p:pic>
      <p:sp>
        <p:nvSpPr>
          <p:cNvPr id="789" name="Google Shape;789;p33"/>
          <p:cNvSpPr txBox="1"/>
          <p:nvPr/>
        </p:nvSpPr>
        <p:spPr>
          <a:xfrm>
            <a:off x="590975" y="7421150"/>
            <a:ext cx="9680700" cy="264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rgbClr val="000000"/>
              </a:buClr>
              <a:buSzPts val="1100"/>
              <a:buFont typeface="Arial"/>
              <a:buNone/>
            </a:pPr>
            <a:r>
              <a:rPr lang="en" sz="1800">
                <a:solidFill>
                  <a:srgbClr val="000000"/>
                </a:solidFill>
                <a:highlight>
                  <a:srgbClr val="FFFFFF"/>
                </a:highlight>
                <a:latin typeface="Merriweather"/>
                <a:ea typeface="Merriweather"/>
                <a:cs typeface="Merriweather"/>
                <a:sym typeface="Merriweather"/>
              </a:rPr>
              <a:t>All the carbohydrates in the food are absorbed in the form of </a:t>
            </a:r>
            <a:r>
              <a:rPr b="1" lang="en" sz="1800">
                <a:solidFill>
                  <a:srgbClr val="000000"/>
                </a:solidFill>
                <a:highlight>
                  <a:srgbClr val="D9EAD3"/>
                </a:highlight>
                <a:latin typeface="Merriweather"/>
                <a:ea typeface="Merriweather"/>
                <a:cs typeface="Merriweather"/>
                <a:sym typeface="Merriweather"/>
              </a:rPr>
              <a:t>monosaccharides</a:t>
            </a:r>
            <a:r>
              <a:rPr lang="en" sz="1800">
                <a:solidFill>
                  <a:srgbClr val="000000"/>
                </a:solidFill>
                <a:highlight>
                  <a:srgbClr val="FFFFFF"/>
                </a:highlight>
                <a:latin typeface="Merriweather"/>
                <a:ea typeface="Merriweather"/>
                <a:cs typeface="Merriweather"/>
                <a:sym typeface="Merriweather"/>
              </a:rPr>
              <a:t> only a small fraction are absorbed as </a:t>
            </a:r>
            <a:r>
              <a:rPr b="1" lang="en" sz="1800">
                <a:solidFill>
                  <a:srgbClr val="000000"/>
                </a:solidFill>
                <a:highlight>
                  <a:srgbClr val="D9EAD3"/>
                </a:highlight>
                <a:latin typeface="Merriweather"/>
                <a:ea typeface="Merriweather"/>
                <a:cs typeface="Merriweather"/>
                <a:sym typeface="Merriweather"/>
              </a:rPr>
              <a:t>disaccharides</a:t>
            </a:r>
            <a:r>
              <a:rPr lang="en" sz="1800">
                <a:solidFill>
                  <a:srgbClr val="000000"/>
                </a:solidFill>
                <a:highlight>
                  <a:srgbClr val="FFFFFF"/>
                </a:highlight>
                <a:latin typeface="Merriweather"/>
                <a:ea typeface="Merriweather"/>
                <a:cs typeface="Merriweather"/>
                <a:sym typeface="Merriweather"/>
              </a:rPr>
              <a:t>.</a:t>
            </a:r>
            <a:endParaRPr sz="1800">
              <a:solidFill>
                <a:srgbClr val="000000"/>
              </a:solidFill>
              <a:highlight>
                <a:srgbClr val="FFFFFF"/>
              </a:highlight>
              <a:latin typeface="Merriweather"/>
              <a:ea typeface="Merriweather"/>
              <a:cs typeface="Merriweather"/>
              <a:sym typeface="Merriweather"/>
            </a:endParaRPr>
          </a:p>
          <a:p>
            <a:pPr indent="-342900" lvl="0" marL="457200" rtl="0" algn="l">
              <a:lnSpc>
                <a:spcPct val="115000"/>
              </a:lnSpc>
              <a:spcBef>
                <a:spcPts val="1200"/>
              </a:spcBef>
              <a:spcAft>
                <a:spcPts val="0"/>
              </a:spcAft>
              <a:buClr>
                <a:srgbClr val="000000"/>
              </a:buClr>
              <a:buSzPts val="1800"/>
              <a:buFont typeface="Merriweather"/>
              <a:buChar char="●"/>
            </a:pPr>
            <a:r>
              <a:rPr lang="en" sz="2000">
                <a:solidFill>
                  <a:srgbClr val="000000"/>
                </a:solidFill>
                <a:highlight>
                  <a:srgbClr val="D9EAD3"/>
                </a:highlight>
                <a:latin typeface="Merriweather"/>
                <a:ea typeface="Merriweather"/>
                <a:cs typeface="Merriweather"/>
                <a:sym typeface="Merriweather"/>
              </a:rPr>
              <a:t>Glucose</a:t>
            </a:r>
            <a:r>
              <a:rPr lang="en" sz="1800">
                <a:solidFill>
                  <a:srgbClr val="000000"/>
                </a:solidFill>
                <a:highlight>
                  <a:srgbClr val="FFFFFF"/>
                </a:highlight>
                <a:latin typeface="Merriweather"/>
                <a:ea typeface="Merriweather"/>
                <a:cs typeface="Merriweather"/>
                <a:sym typeface="Merriweather"/>
              </a:rPr>
              <a:t> and galactose absorption occurs in a co-transport mode with active transport of Na+ (2ry active transport) </a:t>
            </a:r>
            <a:r>
              <a:rPr lang="en">
                <a:solidFill>
                  <a:srgbClr val="B45F06"/>
                </a:solidFill>
                <a:highlight>
                  <a:srgbClr val="FFFFFF"/>
                </a:highlight>
                <a:latin typeface="Merriweather"/>
                <a:ea typeface="Merriweather"/>
                <a:cs typeface="Merriweather"/>
                <a:sym typeface="Merriweather"/>
              </a:rPr>
              <a:t>(fastest)</a:t>
            </a:r>
            <a:r>
              <a:rPr lang="en" sz="1800">
                <a:solidFill>
                  <a:srgbClr val="000000"/>
                </a:solidFill>
                <a:highlight>
                  <a:srgbClr val="FFFFFF"/>
                </a:highlight>
                <a:latin typeface="Merriweather"/>
                <a:ea typeface="Merriweather"/>
                <a:cs typeface="Merriweather"/>
                <a:sym typeface="Merriweather"/>
              </a:rPr>
              <a:t>.</a:t>
            </a:r>
            <a:endParaRPr sz="1800">
              <a:solidFill>
                <a:srgbClr val="000000"/>
              </a:solidFill>
              <a:highlight>
                <a:srgbClr val="FFFFFF"/>
              </a:highlight>
              <a:latin typeface="Merriweather"/>
              <a:ea typeface="Merriweather"/>
              <a:cs typeface="Merriweather"/>
              <a:sym typeface="Merriweather"/>
            </a:endParaRPr>
          </a:p>
          <a:p>
            <a:pPr indent="-342900" lvl="0" marL="457200" rtl="0" algn="l">
              <a:lnSpc>
                <a:spcPct val="115000"/>
              </a:lnSpc>
              <a:spcBef>
                <a:spcPts val="0"/>
              </a:spcBef>
              <a:spcAft>
                <a:spcPts val="0"/>
              </a:spcAft>
              <a:buClr>
                <a:srgbClr val="000000"/>
              </a:buClr>
              <a:buSzPts val="1800"/>
              <a:buFont typeface="Merriweather"/>
              <a:buChar char="●"/>
            </a:pPr>
            <a:r>
              <a:rPr lang="en" sz="2000">
                <a:solidFill>
                  <a:srgbClr val="000000"/>
                </a:solidFill>
                <a:highlight>
                  <a:srgbClr val="D9EAD3"/>
                </a:highlight>
                <a:latin typeface="Merriweather"/>
                <a:ea typeface="Merriweather"/>
                <a:cs typeface="Merriweather"/>
                <a:sym typeface="Merriweather"/>
              </a:rPr>
              <a:t>Fructose</a:t>
            </a:r>
            <a:r>
              <a:rPr lang="en" sz="1800">
                <a:solidFill>
                  <a:srgbClr val="000000"/>
                </a:solidFill>
                <a:highlight>
                  <a:srgbClr val="FFFFFF"/>
                </a:highlight>
                <a:latin typeface="Merriweather"/>
                <a:ea typeface="Merriweather"/>
                <a:cs typeface="Merriweather"/>
                <a:sym typeface="Merriweather"/>
              </a:rPr>
              <a:t> is independent on Na+ but it transports in luminal membrane via facilitated diffusion.</a:t>
            </a:r>
            <a:endParaRPr>
              <a:solidFill>
                <a:srgbClr val="B45F06"/>
              </a:solidFill>
            </a:endParaRPr>
          </a:p>
          <a:p>
            <a:pPr indent="0" lvl="0" marL="0" rtl="0" algn="l">
              <a:spcBef>
                <a:spcPts val="1200"/>
              </a:spcBef>
              <a:spcAft>
                <a:spcPts val="0"/>
              </a:spcAft>
              <a:buClr>
                <a:srgbClr val="000000"/>
              </a:buClr>
              <a:buSzPts val="1100"/>
              <a:buFont typeface="Arial"/>
              <a:buNone/>
            </a:pPr>
            <a:r>
              <a:t/>
            </a:r>
            <a:endParaRPr>
              <a:solidFill>
                <a:srgbClr val="000000"/>
              </a:solidFill>
              <a:latin typeface="Merriweather"/>
              <a:ea typeface="Merriweather"/>
              <a:cs typeface="Merriweather"/>
              <a:sym typeface="Merriweather"/>
            </a:endParaRPr>
          </a:p>
          <a:p>
            <a:pPr indent="0" lvl="0" marL="0" rtl="0" algn="l">
              <a:spcBef>
                <a:spcPts val="0"/>
              </a:spcBef>
              <a:spcAft>
                <a:spcPts val="0"/>
              </a:spcAft>
              <a:buClr>
                <a:srgbClr val="000000"/>
              </a:buClr>
              <a:buSzPts val="1100"/>
              <a:buFont typeface="Arial"/>
              <a:buNone/>
            </a:pPr>
            <a:r>
              <a:t/>
            </a:r>
            <a:endParaRPr>
              <a:solidFill>
                <a:srgbClr val="000000"/>
              </a:solidFill>
              <a:latin typeface="Merriweather"/>
              <a:ea typeface="Merriweather"/>
              <a:cs typeface="Merriweather"/>
              <a:sym typeface="Merriweather"/>
            </a:endParaRPr>
          </a:p>
          <a:p>
            <a:pPr indent="0" lvl="0" marL="0" rtl="0" algn="l">
              <a:spcBef>
                <a:spcPts val="0"/>
              </a:spcBef>
              <a:spcAft>
                <a:spcPts val="0"/>
              </a:spcAft>
              <a:buNone/>
            </a:pPr>
            <a:r>
              <a:t/>
            </a:r>
            <a:endParaRPr/>
          </a:p>
        </p:txBody>
      </p:sp>
      <p:sp>
        <p:nvSpPr>
          <p:cNvPr id="790" name="Google Shape;790;p33"/>
          <p:cNvSpPr/>
          <p:nvPr/>
        </p:nvSpPr>
        <p:spPr>
          <a:xfrm>
            <a:off x="110325" y="12594700"/>
            <a:ext cx="13717800" cy="6888600"/>
          </a:xfrm>
          <a:prstGeom prst="roundRect">
            <a:avLst>
              <a:gd fmla="val 16667" name="adj"/>
            </a:avLst>
          </a:prstGeom>
          <a:noFill/>
          <a:ln cap="flat" cmpd="sng" w="285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rPr lang="en" sz="3600">
                <a:solidFill>
                  <a:srgbClr val="6AA84F"/>
                </a:solidFill>
                <a:latin typeface="Oswald"/>
                <a:ea typeface="Oswald"/>
                <a:cs typeface="Oswald"/>
                <a:sym typeface="Oswald"/>
              </a:rPr>
              <a:t> </a:t>
            </a:r>
            <a:endParaRPr sz="3600">
              <a:solidFill>
                <a:srgbClr val="6AA84F"/>
              </a:solidFill>
              <a:latin typeface="Oswald"/>
              <a:ea typeface="Oswald"/>
              <a:cs typeface="Oswald"/>
              <a:sym typeface="Oswald"/>
            </a:endParaRPr>
          </a:p>
          <a:p>
            <a:pPr indent="-457200" lvl="0" marL="457200" rtl="0" algn="l">
              <a:spcBef>
                <a:spcPts val="0"/>
              </a:spcBef>
              <a:spcAft>
                <a:spcPts val="0"/>
              </a:spcAft>
              <a:buClr>
                <a:srgbClr val="D9EAD3"/>
              </a:buClr>
              <a:buSzPts val="3600"/>
              <a:buFont typeface="Oswald"/>
              <a:buChar char="➔"/>
            </a:pPr>
            <a:r>
              <a:rPr lang="en" sz="3600">
                <a:solidFill>
                  <a:srgbClr val="6AA84F"/>
                </a:solidFill>
                <a:latin typeface="Oswald"/>
                <a:ea typeface="Oswald"/>
                <a:cs typeface="Oswald"/>
                <a:sym typeface="Oswald"/>
              </a:rPr>
              <a:t>Digestion of </a:t>
            </a:r>
            <a:r>
              <a:rPr lang="en" sz="3600">
                <a:solidFill>
                  <a:srgbClr val="38761D"/>
                </a:solidFill>
                <a:highlight>
                  <a:srgbClr val="D9EAD3"/>
                </a:highlight>
                <a:latin typeface="Oswald"/>
                <a:ea typeface="Oswald"/>
                <a:cs typeface="Oswald"/>
                <a:sym typeface="Oswald"/>
              </a:rPr>
              <a:t>Proteins</a:t>
            </a:r>
            <a:r>
              <a:rPr lang="en" sz="3600">
                <a:solidFill>
                  <a:srgbClr val="6AA84F"/>
                </a:solidFill>
                <a:highlight>
                  <a:srgbClr val="D9EAD3"/>
                </a:highlight>
                <a:latin typeface="Oswald"/>
                <a:ea typeface="Oswald"/>
                <a:cs typeface="Oswald"/>
                <a:sym typeface="Oswald"/>
              </a:rPr>
              <a:t>:</a:t>
            </a:r>
            <a:endParaRPr sz="1800">
              <a:solidFill>
                <a:srgbClr val="000000"/>
              </a:solidFill>
              <a:highlight>
                <a:srgbClr val="FFFFFF"/>
              </a:highlight>
              <a:latin typeface="Merriweather"/>
              <a:ea typeface="Merriweather"/>
              <a:cs typeface="Merriweather"/>
              <a:sym typeface="Merriweather"/>
            </a:endParaRPr>
          </a:p>
          <a:p>
            <a:pPr indent="0" lvl="0" marL="0" rtl="0" algn="l">
              <a:spcBef>
                <a:spcPts val="0"/>
              </a:spcBef>
              <a:spcAft>
                <a:spcPts val="0"/>
              </a:spcAft>
              <a:buNone/>
            </a:pPr>
            <a:r>
              <a:t/>
            </a:r>
            <a:endParaRPr sz="1800">
              <a:solidFill>
                <a:srgbClr val="000000"/>
              </a:solidFill>
              <a:highlight>
                <a:srgbClr val="FFFFFF"/>
              </a:highlight>
              <a:latin typeface="Merriweather"/>
              <a:ea typeface="Merriweather"/>
              <a:cs typeface="Merriweather"/>
              <a:sym typeface="Merriweather"/>
            </a:endParaRPr>
          </a:p>
          <a:p>
            <a:pPr indent="0" lvl="0" marL="0" rtl="0" algn="l">
              <a:lnSpc>
                <a:spcPct val="115000"/>
              </a:lnSpc>
              <a:spcBef>
                <a:spcPts val="1200"/>
              </a:spcBef>
              <a:spcAft>
                <a:spcPts val="0"/>
              </a:spcAft>
              <a:buNone/>
            </a:pPr>
            <a:r>
              <a:rPr b="1" lang="en" sz="2400">
                <a:solidFill>
                  <a:srgbClr val="000000"/>
                </a:solidFill>
                <a:highlight>
                  <a:srgbClr val="D9EAD3"/>
                </a:highlight>
                <a:latin typeface="Merriweather"/>
                <a:ea typeface="Merriweather"/>
                <a:cs typeface="Merriweather"/>
                <a:sym typeface="Merriweather"/>
              </a:rPr>
              <a:t>Digestion of protein in the intestines:</a:t>
            </a:r>
            <a:endParaRPr b="1" sz="2400">
              <a:solidFill>
                <a:srgbClr val="000000"/>
              </a:solidFill>
              <a:highlight>
                <a:srgbClr val="D9EAD3"/>
              </a:highlight>
              <a:latin typeface="Merriweather"/>
              <a:ea typeface="Merriweather"/>
              <a:cs typeface="Merriweather"/>
              <a:sym typeface="Merriweather"/>
            </a:endParaRPr>
          </a:p>
          <a:p>
            <a:pPr indent="0" lvl="0" marL="0" rtl="0" algn="l">
              <a:lnSpc>
                <a:spcPct val="115000"/>
              </a:lnSpc>
              <a:spcBef>
                <a:spcPts val="1200"/>
              </a:spcBef>
              <a:spcAft>
                <a:spcPts val="0"/>
              </a:spcAft>
              <a:buNone/>
            </a:pPr>
            <a:r>
              <a:rPr lang="en" sz="1800">
                <a:solidFill>
                  <a:srgbClr val="000000"/>
                </a:solidFill>
                <a:highlight>
                  <a:srgbClr val="FFFFFF"/>
                </a:highlight>
                <a:latin typeface="Merriweather"/>
                <a:ea typeface="Merriweather"/>
                <a:cs typeface="Merriweather"/>
                <a:sym typeface="Merriweather"/>
              </a:rPr>
              <a:t>A small percentage of proteins are digested to </a:t>
            </a:r>
            <a:r>
              <a:rPr lang="en" sz="1800">
                <a:solidFill>
                  <a:srgbClr val="38761D"/>
                </a:solidFill>
                <a:highlight>
                  <a:srgbClr val="FFFFFF"/>
                </a:highlight>
                <a:latin typeface="Merriweather"/>
                <a:ea typeface="Merriweather"/>
                <a:cs typeface="Merriweather"/>
                <a:sym typeface="Merriweather"/>
              </a:rPr>
              <a:t>amino acids(AA)</a:t>
            </a:r>
            <a:r>
              <a:rPr lang="en" sz="1800">
                <a:solidFill>
                  <a:srgbClr val="000000"/>
                </a:solidFill>
                <a:highlight>
                  <a:srgbClr val="FFFFFF"/>
                </a:highlight>
                <a:latin typeface="Merriweather"/>
                <a:ea typeface="Merriweather"/>
                <a:cs typeface="Merriweather"/>
                <a:sym typeface="Merriweather"/>
              </a:rPr>
              <a:t> by the pancreatic juices.</a:t>
            </a:r>
            <a:endParaRPr sz="1800">
              <a:solidFill>
                <a:srgbClr val="674EA7"/>
              </a:solidFill>
              <a:highlight>
                <a:srgbClr val="FFFFFF"/>
              </a:highlight>
              <a:latin typeface="Merriweather"/>
              <a:ea typeface="Merriweather"/>
              <a:cs typeface="Merriweather"/>
              <a:sym typeface="Merriweather"/>
            </a:endParaRPr>
          </a:p>
          <a:p>
            <a:pPr indent="0" lvl="0" marL="0" rtl="0" algn="l">
              <a:lnSpc>
                <a:spcPct val="115000"/>
              </a:lnSpc>
              <a:spcBef>
                <a:spcPts val="1200"/>
              </a:spcBef>
              <a:spcAft>
                <a:spcPts val="0"/>
              </a:spcAft>
              <a:buNone/>
            </a:pPr>
            <a:r>
              <a:rPr lang="en" sz="1800">
                <a:solidFill>
                  <a:srgbClr val="000000"/>
                </a:solidFill>
                <a:highlight>
                  <a:srgbClr val="FFFFFF"/>
                </a:highlight>
                <a:latin typeface="Merriweather"/>
                <a:ea typeface="Merriweather"/>
                <a:cs typeface="Merriweather"/>
                <a:sym typeface="Merriweather"/>
              </a:rPr>
              <a:t>Most remain as dipeptides and tripeptides to be digested by Peptidases (di/tri peptidases) in the Enterocytes mainly in the duodenum and jejunum(</a:t>
            </a:r>
            <a:r>
              <a:rPr lang="en" sz="1800">
                <a:solidFill>
                  <a:srgbClr val="B45F06"/>
                </a:solidFill>
                <a:highlight>
                  <a:srgbClr val="FFFFFF"/>
                </a:highlight>
                <a:latin typeface="Merriweather"/>
                <a:ea typeface="Merriweather"/>
                <a:cs typeface="Merriweather"/>
                <a:sym typeface="Merriweather"/>
              </a:rPr>
              <a:t>intracellularly</a:t>
            </a:r>
            <a:r>
              <a:rPr lang="en" sz="1800">
                <a:solidFill>
                  <a:srgbClr val="000000"/>
                </a:solidFill>
                <a:highlight>
                  <a:srgbClr val="FFFFFF"/>
                </a:highlight>
                <a:latin typeface="Merriweather"/>
                <a:ea typeface="Merriweather"/>
                <a:cs typeface="Merriweather"/>
                <a:sym typeface="Merriweather"/>
              </a:rPr>
              <a:t>).</a:t>
            </a:r>
            <a:endParaRPr sz="1800">
              <a:solidFill>
                <a:srgbClr val="000000"/>
              </a:solidFill>
              <a:highlight>
                <a:srgbClr val="FFFFFF"/>
              </a:highlight>
              <a:latin typeface="Merriweather"/>
              <a:ea typeface="Merriweather"/>
              <a:cs typeface="Merriweather"/>
              <a:sym typeface="Merriweather"/>
            </a:endParaRPr>
          </a:p>
          <a:p>
            <a:pPr indent="0" lvl="0" marL="0" rtl="0" algn="l">
              <a:lnSpc>
                <a:spcPct val="115000"/>
              </a:lnSpc>
              <a:spcBef>
                <a:spcPts val="1200"/>
              </a:spcBef>
              <a:spcAft>
                <a:spcPts val="0"/>
              </a:spcAft>
              <a:buNone/>
            </a:pPr>
            <a:r>
              <a:rPr lang="en" sz="1800">
                <a:solidFill>
                  <a:srgbClr val="000000"/>
                </a:solidFill>
                <a:highlight>
                  <a:srgbClr val="FFFFFF"/>
                </a:highlight>
                <a:latin typeface="Merriweather"/>
                <a:ea typeface="Merriweather"/>
                <a:cs typeface="Merriweather"/>
                <a:sym typeface="Merriweather"/>
              </a:rPr>
              <a:t>Most protein digestion occurs in the duodenum and jejunum by </a:t>
            </a:r>
            <a:r>
              <a:rPr lang="en" sz="1800">
                <a:solidFill>
                  <a:srgbClr val="000000"/>
                </a:solidFill>
                <a:highlight>
                  <a:srgbClr val="D9EAD3"/>
                </a:highlight>
                <a:latin typeface="Merriweather"/>
                <a:ea typeface="Merriweather"/>
                <a:cs typeface="Merriweather"/>
                <a:sym typeface="Merriweather"/>
              </a:rPr>
              <a:t>aminopeptidases</a:t>
            </a:r>
            <a:r>
              <a:rPr lang="en" sz="1800">
                <a:solidFill>
                  <a:srgbClr val="000000"/>
                </a:solidFill>
                <a:highlight>
                  <a:srgbClr val="FFFFFF"/>
                </a:highlight>
                <a:latin typeface="Merriweather"/>
                <a:ea typeface="Merriweather"/>
                <a:cs typeface="Merriweather"/>
                <a:sym typeface="Merriweather"/>
              </a:rPr>
              <a:t>, </a:t>
            </a:r>
            <a:r>
              <a:rPr lang="en" sz="1800">
                <a:solidFill>
                  <a:srgbClr val="000000"/>
                </a:solidFill>
                <a:highlight>
                  <a:srgbClr val="D9EAD3"/>
                </a:highlight>
                <a:latin typeface="Merriweather"/>
                <a:ea typeface="Merriweather"/>
                <a:cs typeface="Merriweather"/>
                <a:sym typeface="Merriweather"/>
              </a:rPr>
              <a:t>oligopeptidases</a:t>
            </a:r>
            <a:r>
              <a:rPr lang="en" sz="1800">
                <a:solidFill>
                  <a:srgbClr val="000000"/>
                </a:solidFill>
                <a:highlight>
                  <a:srgbClr val="FFFFFF"/>
                </a:highlight>
                <a:latin typeface="Merriweather"/>
                <a:ea typeface="Merriweather"/>
                <a:cs typeface="Merriweather"/>
                <a:sym typeface="Merriweather"/>
              </a:rPr>
              <a:t> and </a:t>
            </a:r>
            <a:r>
              <a:rPr lang="en" sz="1800">
                <a:solidFill>
                  <a:srgbClr val="000000"/>
                </a:solidFill>
                <a:highlight>
                  <a:srgbClr val="D9EAD3"/>
                </a:highlight>
                <a:latin typeface="Merriweather"/>
                <a:ea typeface="Merriweather"/>
                <a:cs typeface="Merriweather"/>
                <a:sym typeface="Merriweather"/>
              </a:rPr>
              <a:t>Di/tri peptidases</a:t>
            </a:r>
            <a:r>
              <a:rPr lang="en" sz="1800">
                <a:solidFill>
                  <a:srgbClr val="000000"/>
                </a:solidFill>
                <a:highlight>
                  <a:srgbClr val="FFFFFF"/>
                </a:highlight>
                <a:latin typeface="Merriweather"/>
                <a:ea typeface="Merriweather"/>
                <a:cs typeface="Merriweather"/>
                <a:sym typeface="Merriweather"/>
              </a:rPr>
              <a:t>.</a:t>
            </a:r>
            <a:endParaRPr sz="1800">
              <a:solidFill>
                <a:srgbClr val="000000"/>
              </a:solidFill>
              <a:highlight>
                <a:srgbClr val="FFFFFF"/>
              </a:highlight>
              <a:latin typeface="Merriweather"/>
              <a:ea typeface="Merriweather"/>
              <a:cs typeface="Merriweather"/>
              <a:sym typeface="Merriweather"/>
            </a:endParaRPr>
          </a:p>
          <a:p>
            <a:pPr indent="-457200" lvl="0" marL="457200" rtl="0" algn="l">
              <a:spcBef>
                <a:spcPts val="1200"/>
              </a:spcBef>
              <a:spcAft>
                <a:spcPts val="0"/>
              </a:spcAft>
              <a:buClr>
                <a:srgbClr val="D9EAD3"/>
              </a:buClr>
              <a:buSzPts val="3600"/>
              <a:buFont typeface="Oswald"/>
              <a:buChar char="➔"/>
            </a:pPr>
            <a:r>
              <a:rPr lang="en" sz="3600">
                <a:solidFill>
                  <a:srgbClr val="6AA84F"/>
                </a:solidFill>
                <a:latin typeface="Oswald"/>
                <a:ea typeface="Oswald"/>
                <a:cs typeface="Oswald"/>
                <a:sym typeface="Oswald"/>
              </a:rPr>
              <a:t>Absorption of </a:t>
            </a:r>
            <a:r>
              <a:rPr lang="en" sz="3600">
                <a:solidFill>
                  <a:srgbClr val="38761D"/>
                </a:solidFill>
                <a:highlight>
                  <a:srgbClr val="D9EAD3"/>
                </a:highlight>
                <a:latin typeface="Oswald"/>
                <a:ea typeface="Oswald"/>
                <a:cs typeface="Oswald"/>
                <a:sym typeface="Oswald"/>
              </a:rPr>
              <a:t>Proteins</a:t>
            </a:r>
            <a:r>
              <a:rPr lang="en" sz="3600">
                <a:solidFill>
                  <a:srgbClr val="6AA84F"/>
                </a:solidFill>
                <a:latin typeface="Oswald"/>
                <a:ea typeface="Oswald"/>
                <a:cs typeface="Oswald"/>
                <a:sym typeface="Oswald"/>
              </a:rPr>
              <a:t>:</a:t>
            </a:r>
            <a:endParaRPr sz="3600">
              <a:solidFill>
                <a:srgbClr val="6AA84F"/>
              </a:solidFill>
              <a:latin typeface="Oswald"/>
              <a:ea typeface="Oswald"/>
              <a:cs typeface="Oswald"/>
              <a:sym typeface="Oswald"/>
            </a:endParaRPr>
          </a:p>
          <a:p>
            <a:pPr indent="0" lvl="0" marL="457200" rtl="0" algn="l">
              <a:spcBef>
                <a:spcPts val="0"/>
              </a:spcBef>
              <a:spcAft>
                <a:spcPts val="0"/>
              </a:spcAft>
              <a:buNone/>
            </a:pPr>
            <a:r>
              <a:t/>
            </a:r>
            <a:endParaRPr sz="700">
              <a:solidFill>
                <a:srgbClr val="6AA84F"/>
              </a:solidFill>
              <a:latin typeface="Oswald"/>
              <a:ea typeface="Oswald"/>
              <a:cs typeface="Oswald"/>
              <a:sym typeface="Oswald"/>
            </a:endParaRPr>
          </a:p>
          <a:p>
            <a:pPr indent="-342900" lvl="0" marL="457200" rtl="0" algn="l">
              <a:lnSpc>
                <a:spcPct val="115000"/>
              </a:lnSpc>
              <a:spcBef>
                <a:spcPts val="1200"/>
              </a:spcBef>
              <a:spcAft>
                <a:spcPts val="0"/>
              </a:spcAft>
              <a:buClr>
                <a:srgbClr val="D9EAD3"/>
              </a:buClr>
              <a:buSzPts val="1800"/>
              <a:buFont typeface="Merriweather"/>
              <a:buChar char="●"/>
            </a:pPr>
            <a:r>
              <a:rPr lang="en" sz="1800">
                <a:solidFill>
                  <a:srgbClr val="000000"/>
                </a:solidFill>
                <a:highlight>
                  <a:srgbClr val="FFFFFF"/>
                </a:highlight>
                <a:latin typeface="Merriweather"/>
                <a:ea typeface="Merriweather"/>
                <a:cs typeface="Merriweather"/>
                <a:sym typeface="Merriweather"/>
              </a:rPr>
              <a:t>Proteins are </a:t>
            </a:r>
            <a:r>
              <a:rPr lang="en" sz="1800">
                <a:solidFill>
                  <a:srgbClr val="6AA84F"/>
                </a:solidFill>
                <a:highlight>
                  <a:srgbClr val="FFFFFF"/>
                </a:highlight>
                <a:latin typeface="Merriweather"/>
                <a:ea typeface="Merriweather"/>
                <a:cs typeface="Merriweather"/>
                <a:sym typeface="Merriweather"/>
              </a:rPr>
              <a:t>absorbed in the form</a:t>
            </a:r>
            <a:r>
              <a:rPr lang="en" sz="1800">
                <a:solidFill>
                  <a:srgbClr val="000000"/>
                </a:solidFill>
                <a:highlight>
                  <a:srgbClr val="FFFFFF"/>
                </a:highlight>
                <a:latin typeface="Merriweather"/>
                <a:ea typeface="Merriweather"/>
                <a:cs typeface="Merriweather"/>
                <a:sym typeface="Merriweather"/>
              </a:rPr>
              <a:t> of dipeptides, tripeptides, and a few free amino acids.</a:t>
            </a:r>
            <a:endParaRPr sz="1800">
              <a:solidFill>
                <a:srgbClr val="000000"/>
              </a:solidFill>
              <a:highlight>
                <a:srgbClr val="FFFFFF"/>
              </a:highlight>
              <a:latin typeface="Merriweather"/>
              <a:ea typeface="Merriweather"/>
              <a:cs typeface="Merriweather"/>
              <a:sym typeface="Merriweather"/>
            </a:endParaRPr>
          </a:p>
          <a:p>
            <a:pPr indent="-342900" lvl="0" marL="457200" rtl="0" algn="l">
              <a:lnSpc>
                <a:spcPct val="115000"/>
              </a:lnSpc>
              <a:spcBef>
                <a:spcPts val="0"/>
              </a:spcBef>
              <a:spcAft>
                <a:spcPts val="0"/>
              </a:spcAft>
              <a:buClr>
                <a:srgbClr val="D9EAD3"/>
              </a:buClr>
              <a:buSzPts val="1800"/>
              <a:buFont typeface="Merriweather"/>
              <a:buChar char="●"/>
            </a:pPr>
            <a:r>
              <a:rPr lang="en" sz="1800">
                <a:solidFill>
                  <a:srgbClr val="000000"/>
                </a:solidFill>
                <a:highlight>
                  <a:srgbClr val="FFFFFF"/>
                </a:highlight>
                <a:latin typeface="Merriweather"/>
                <a:ea typeface="Merriweather"/>
                <a:cs typeface="Merriweather"/>
                <a:sym typeface="Merriweather"/>
              </a:rPr>
              <a:t> D- AA</a:t>
            </a:r>
            <a:r>
              <a:rPr baseline="30000" lang="en" sz="1800">
                <a:solidFill>
                  <a:srgbClr val="000000"/>
                </a:solidFill>
                <a:highlight>
                  <a:srgbClr val="FFFFFF"/>
                </a:highlight>
                <a:latin typeface="Merriweather"/>
                <a:ea typeface="Merriweather"/>
                <a:cs typeface="Merriweather"/>
                <a:sym typeface="Merriweather"/>
              </a:rPr>
              <a:t> </a:t>
            </a:r>
            <a:r>
              <a:rPr lang="en" sz="1800">
                <a:solidFill>
                  <a:srgbClr val="000000"/>
                </a:solidFill>
                <a:highlight>
                  <a:srgbClr val="FFFFFF"/>
                </a:highlight>
                <a:latin typeface="Merriweather"/>
                <a:ea typeface="Merriweather"/>
                <a:cs typeface="Merriweather"/>
                <a:sym typeface="Merriweather"/>
              </a:rPr>
              <a:t>are transported by </a:t>
            </a:r>
            <a:r>
              <a:rPr b="1" lang="en" sz="1800">
                <a:solidFill>
                  <a:srgbClr val="000000"/>
                </a:solidFill>
                <a:highlight>
                  <a:srgbClr val="D9EAD3"/>
                </a:highlight>
                <a:latin typeface="Merriweather"/>
                <a:ea typeface="Merriweather"/>
                <a:cs typeface="Merriweather"/>
                <a:sym typeface="Merriweather"/>
              </a:rPr>
              <a:t>passive diffusion</a:t>
            </a:r>
            <a:r>
              <a:rPr lang="en" sz="1800">
                <a:solidFill>
                  <a:srgbClr val="000000"/>
                </a:solidFill>
                <a:highlight>
                  <a:srgbClr val="FFFFFF"/>
                </a:highlight>
                <a:latin typeface="Merriweather"/>
                <a:ea typeface="Merriweather"/>
                <a:cs typeface="Merriweather"/>
                <a:sym typeface="Merriweather"/>
              </a:rPr>
              <a:t>.</a:t>
            </a:r>
            <a:endParaRPr sz="1800">
              <a:solidFill>
                <a:srgbClr val="000000"/>
              </a:solidFill>
              <a:highlight>
                <a:srgbClr val="FFFFFF"/>
              </a:highlight>
              <a:latin typeface="Merriweather"/>
              <a:ea typeface="Merriweather"/>
              <a:cs typeface="Merriweather"/>
              <a:sym typeface="Merriweather"/>
            </a:endParaRPr>
          </a:p>
          <a:p>
            <a:pPr indent="-342900" lvl="0" marL="457200" rtl="0" algn="l">
              <a:lnSpc>
                <a:spcPct val="115000"/>
              </a:lnSpc>
              <a:spcBef>
                <a:spcPts val="0"/>
              </a:spcBef>
              <a:spcAft>
                <a:spcPts val="0"/>
              </a:spcAft>
              <a:buClr>
                <a:srgbClr val="D9EAD3"/>
              </a:buClr>
              <a:buSzPts val="1800"/>
              <a:buFont typeface="Merriweather"/>
              <a:buChar char="●"/>
            </a:pPr>
            <a:r>
              <a:rPr lang="en" sz="1800">
                <a:solidFill>
                  <a:srgbClr val="000000"/>
                </a:solidFill>
                <a:highlight>
                  <a:srgbClr val="FFFFFF"/>
                </a:highlight>
                <a:latin typeface="Merriweather"/>
                <a:ea typeface="Merriweather"/>
                <a:cs typeface="Merriweather"/>
                <a:sym typeface="Merriweather"/>
              </a:rPr>
              <a:t> L- AA are transported by </a:t>
            </a:r>
            <a:r>
              <a:rPr b="1" lang="en" sz="1800">
                <a:solidFill>
                  <a:srgbClr val="000000"/>
                </a:solidFill>
                <a:highlight>
                  <a:srgbClr val="D9EAD3"/>
                </a:highlight>
                <a:latin typeface="Merriweather"/>
                <a:ea typeface="Merriweather"/>
                <a:cs typeface="Merriweather"/>
                <a:sym typeface="Merriweather"/>
              </a:rPr>
              <a:t>2ry active transport</a:t>
            </a:r>
            <a:r>
              <a:rPr lang="en" sz="1800">
                <a:solidFill>
                  <a:srgbClr val="000000"/>
                </a:solidFill>
                <a:highlight>
                  <a:srgbClr val="FFFFFF"/>
                </a:highlight>
                <a:latin typeface="Merriweather"/>
                <a:ea typeface="Merriweather"/>
                <a:cs typeface="Merriweather"/>
                <a:sym typeface="Merriweather"/>
              </a:rPr>
              <a:t>.</a:t>
            </a:r>
            <a:endParaRPr sz="1800">
              <a:solidFill>
                <a:srgbClr val="000000"/>
              </a:solidFill>
              <a:highlight>
                <a:srgbClr val="FFFFFF"/>
              </a:highlight>
              <a:latin typeface="Merriweather"/>
              <a:ea typeface="Merriweather"/>
              <a:cs typeface="Merriweather"/>
              <a:sym typeface="Merriweather"/>
            </a:endParaRPr>
          </a:p>
          <a:p>
            <a:pPr indent="-342900" lvl="0" marL="457200" rtl="0" algn="l">
              <a:lnSpc>
                <a:spcPct val="115000"/>
              </a:lnSpc>
              <a:spcBef>
                <a:spcPts val="0"/>
              </a:spcBef>
              <a:spcAft>
                <a:spcPts val="0"/>
              </a:spcAft>
              <a:buClr>
                <a:srgbClr val="D9EAD3"/>
              </a:buClr>
              <a:buSzPts val="1800"/>
              <a:buFont typeface="Merriweather"/>
              <a:buChar char="●"/>
            </a:pPr>
            <a:r>
              <a:rPr lang="en" sz="1800">
                <a:solidFill>
                  <a:srgbClr val="000000"/>
                </a:solidFill>
                <a:highlight>
                  <a:srgbClr val="FFFFFF"/>
                </a:highlight>
                <a:latin typeface="Merriweather"/>
                <a:ea typeface="Merriweather"/>
                <a:cs typeface="Merriweather"/>
                <a:sym typeface="Merriweather"/>
              </a:rPr>
              <a:t>Di and tripeptides cross the brush border by active transport protein carrier. Then they're hydrolyzed by brush border and cytoplasmic oligopeptidases.</a:t>
            </a:r>
            <a:endParaRPr sz="1800">
              <a:solidFill>
                <a:srgbClr val="000000"/>
              </a:solidFill>
              <a:highlight>
                <a:srgbClr val="FFFFFF"/>
              </a:highlight>
              <a:latin typeface="Merriweather"/>
              <a:ea typeface="Merriweather"/>
              <a:cs typeface="Merriweather"/>
              <a:sym typeface="Merriweather"/>
            </a:endParaRPr>
          </a:p>
          <a:p>
            <a:pPr indent="-342900" lvl="0" marL="457200" rtl="0" algn="l">
              <a:lnSpc>
                <a:spcPct val="115000"/>
              </a:lnSpc>
              <a:spcBef>
                <a:spcPts val="0"/>
              </a:spcBef>
              <a:spcAft>
                <a:spcPts val="0"/>
              </a:spcAft>
              <a:buClr>
                <a:srgbClr val="D9EAD3"/>
              </a:buClr>
              <a:buSzPts val="1800"/>
              <a:buFont typeface="Merriweather"/>
              <a:buChar char="●"/>
            </a:pPr>
            <a:r>
              <a:rPr lang="en" sz="1800">
                <a:solidFill>
                  <a:srgbClr val="000000"/>
                </a:solidFill>
                <a:highlight>
                  <a:srgbClr val="FFFFFF"/>
                </a:highlight>
                <a:latin typeface="Merriweather"/>
                <a:ea typeface="Merriweather"/>
                <a:cs typeface="Merriweather"/>
                <a:sym typeface="Merriweather"/>
              </a:rPr>
              <a:t>AA leaves the cell at the basolateral membrane by </a:t>
            </a:r>
            <a:r>
              <a:rPr b="1" lang="en" sz="1800">
                <a:solidFill>
                  <a:srgbClr val="000000"/>
                </a:solidFill>
                <a:highlight>
                  <a:srgbClr val="D9EAD3"/>
                </a:highlight>
                <a:latin typeface="Merriweather"/>
                <a:ea typeface="Merriweather"/>
                <a:cs typeface="Merriweather"/>
                <a:sym typeface="Merriweather"/>
              </a:rPr>
              <a:t>facilitated transport.</a:t>
            </a:r>
            <a:endParaRPr b="1" sz="1800">
              <a:solidFill>
                <a:srgbClr val="000000"/>
              </a:solidFill>
              <a:highlight>
                <a:srgbClr val="D9EAD3"/>
              </a:highlight>
              <a:latin typeface="Merriweather"/>
              <a:ea typeface="Merriweather"/>
              <a:cs typeface="Merriweather"/>
              <a:sym typeface="Merriweather"/>
            </a:endParaRPr>
          </a:p>
          <a:p>
            <a:pPr indent="0" lvl="0" marL="0" rtl="0" algn="l">
              <a:spcBef>
                <a:spcPts val="1200"/>
              </a:spcBef>
              <a:spcAft>
                <a:spcPts val="0"/>
              </a:spcAft>
              <a:buNone/>
            </a:pPr>
            <a:r>
              <a:t/>
            </a:r>
            <a:endParaRPr>
              <a:solidFill>
                <a:srgbClr val="000000"/>
              </a:solidFill>
              <a:latin typeface="Merriweather"/>
              <a:ea typeface="Merriweather"/>
              <a:cs typeface="Merriweather"/>
              <a:sym typeface="Merriweather"/>
            </a:endParaRPr>
          </a:p>
          <a:p>
            <a:pPr indent="0" lvl="0" marL="0" rtl="0" algn="l">
              <a:spcBef>
                <a:spcPts val="0"/>
              </a:spcBef>
              <a:spcAft>
                <a:spcPts val="0"/>
              </a:spcAft>
              <a:buNone/>
            </a:pPr>
            <a:r>
              <a:t/>
            </a:r>
            <a:endParaRPr>
              <a:solidFill>
                <a:srgbClr val="000000"/>
              </a:solidFill>
              <a:latin typeface="Merriweather"/>
              <a:ea typeface="Merriweather"/>
              <a:cs typeface="Merriweather"/>
              <a:sym typeface="Merriweather"/>
            </a:endParaRPr>
          </a:p>
          <a:p>
            <a:pPr indent="0" lvl="0" marL="0" rtl="0" algn="l">
              <a:spcBef>
                <a:spcPts val="0"/>
              </a:spcBef>
              <a:spcAft>
                <a:spcPts val="0"/>
              </a:spcAft>
              <a:buNone/>
            </a:pPr>
            <a:r>
              <a:t/>
            </a:r>
            <a:endParaRPr>
              <a:solidFill>
                <a:srgbClr val="000000"/>
              </a:solidFill>
              <a:latin typeface="Merriweather"/>
              <a:ea typeface="Merriweather"/>
              <a:cs typeface="Merriweather"/>
              <a:sym typeface="Merriweather"/>
            </a:endParaRPr>
          </a:p>
          <a:p>
            <a:pPr indent="0" lvl="0" marL="0" rtl="0" algn="l">
              <a:spcBef>
                <a:spcPts val="0"/>
              </a:spcBef>
              <a:spcAft>
                <a:spcPts val="0"/>
              </a:spcAft>
              <a:buNone/>
            </a:pPr>
            <a:r>
              <a:t/>
            </a:r>
            <a:endParaRPr>
              <a:solidFill>
                <a:srgbClr val="000000"/>
              </a:solidFill>
              <a:latin typeface="Merriweather"/>
              <a:ea typeface="Merriweather"/>
              <a:cs typeface="Merriweather"/>
              <a:sym typeface="Merriweather"/>
            </a:endParaRPr>
          </a:p>
        </p:txBody>
      </p:sp>
      <p:sp>
        <p:nvSpPr>
          <p:cNvPr id="791" name="Google Shape;791;p33"/>
          <p:cNvSpPr/>
          <p:nvPr/>
        </p:nvSpPr>
        <p:spPr>
          <a:xfrm>
            <a:off x="2960125" y="10338825"/>
            <a:ext cx="7119900" cy="699300"/>
          </a:xfrm>
          <a:prstGeom prst="roundRect">
            <a:avLst>
              <a:gd fmla="val 16667" name="adj"/>
            </a:avLst>
          </a:prstGeom>
          <a:solidFill>
            <a:srgbClr val="D9EAD3"/>
          </a:solidFill>
          <a:ln cap="flat" cmpd="sng" w="285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6AA84F"/>
                </a:solidFill>
                <a:latin typeface="Oswald"/>
                <a:ea typeface="Oswald"/>
                <a:cs typeface="Oswald"/>
                <a:sym typeface="Oswald"/>
              </a:rPr>
              <a:t>Digestion and absorption of :</a:t>
            </a:r>
            <a:endParaRPr sz="3600">
              <a:solidFill>
                <a:srgbClr val="6AA84F"/>
              </a:solidFill>
              <a:latin typeface="Oswald"/>
              <a:ea typeface="Oswald"/>
              <a:cs typeface="Oswald"/>
              <a:sym typeface="Oswald"/>
            </a:endParaRPr>
          </a:p>
        </p:txBody>
      </p:sp>
      <p:sp>
        <p:nvSpPr>
          <p:cNvPr id="792" name="Google Shape;792;p33"/>
          <p:cNvSpPr/>
          <p:nvPr/>
        </p:nvSpPr>
        <p:spPr>
          <a:xfrm>
            <a:off x="629275" y="11461900"/>
            <a:ext cx="3488700" cy="699600"/>
          </a:xfrm>
          <a:prstGeom prst="roundRect">
            <a:avLst>
              <a:gd fmla="val 16667" name="adj"/>
            </a:avLst>
          </a:prstGeom>
          <a:solidFill>
            <a:srgbClr val="D9EAD3"/>
          </a:solidFill>
          <a:ln cap="flat" cmpd="sng" w="285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274E13"/>
                </a:solidFill>
                <a:latin typeface="Merriweather"/>
                <a:ea typeface="Merriweather"/>
                <a:cs typeface="Merriweather"/>
                <a:sym typeface="Merriweather"/>
              </a:rPr>
              <a:t>Carbohydrates</a:t>
            </a:r>
            <a:endParaRPr sz="3000">
              <a:solidFill>
                <a:srgbClr val="274E13"/>
              </a:solidFill>
              <a:latin typeface="Merriweather"/>
              <a:ea typeface="Merriweather"/>
              <a:cs typeface="Merriweather"/>
              <a:sym typeface="Merriweather"/>
            </a:endParaRPr>
          </a:p>
        </p:txBody>
      </p:sp>
      <p:sp>
        <p:nvSpPr>
          <p:cNvPr id="793" name="Google Shape;793;p33"/>
          <p:cNvSpPr/>
          <p:nvPr/>
        </p:nvSpPr>
        <p:spPr>
          <a:xfrm>
            <a:off x="4820275" y="11461900"/>
            <a:ext cx="3488700" cy="699600"/>
          </a:xfrm>
          <a:prstGeom prst="roundRect">
            <a:avLst>
              <a:gd fmla="val 16667" name="adj"/>
            </a:avLst>
          </a:prstGeom>
          <a:noFill/>
          <a:ln cap="flat" cmpd="sng" w="285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6AA84F"/>
                </a:solidFill>
                <a:latin typeface="Merriweather"/>
                <a:ea typeface="Merriweather"/>
                <a:cs typeface="Merriweather"/>
                <a:sym typeface="Merriweather"/>
              </a:rPr>
              <a:t>Protein</a:t>
            </a:r>
            <a:endParaRPr sz="3600">
              <a:solidFill>
                <a:srgbClr val="6AA84F"/>
              </a:solidFill>
              <a:latin typeface="Merriweather"/>
              <a:ea typeface="Merriweather"/>
              <a:cs typeface="Merriweather"/>
              <a:sym typeface="Merriweather"/>
            </a:endParaRPr>
          </a:p>
        </p:txBody>
      </p:sp>
      <p:sp>
        <p:nvSpPr>
          <p:cNvPr id="794" name="Google Shape;794;p33"/>
          <p:cNvSpPr/>
          <p:nvPr/>
        </p:nvSpPr>
        <p:spPr>
          <a:xfrm>
            <a:off x="8935075" y="11461900"/>
            <a:ext cx="3488700" cy="699300"/>
          </a:xfrm>
          <a:prstGeom prst="roundRect">
            <a:avLst>
              <a:gd fmla="val 16667" name="adj"/>
            </a:avLst>
          </a:prstGeom>
          <a:solidFill>
            <a:srgbClr val="D9EAD3"/>
          </a:solidFill>
          <a:ln cap="flat" cmpd="sng" w="28575">
            <a:solidFill>
              <a:srgbClr val="B6D7A8"/>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274E13"/>
                </a:solidFill>
                <a:latin typeface="Merriweather"/>
                <a:ea typeface="Merriweather"/>
                <a:cs typeface="Merriweather"/>
                <a:sym typeface="Merriweather"/>
              </a:rPr>
              <a:t>Fats</a:t>
            </a:r>
            <a:endParaRPr sz="3600">
              <a:solidFill>
                <a:srgbClr val="274E13"/>
              </a:solidFill>
              <a:latin typeface="Merriweather"/>
              <a:ea typeface="Merriweather"/>
              <a:cs typeface="Merriweather"/>
              <a:sym typeface="Merriweather"/>
            </a:endParaRPr>
          </a:p>
        </p:txBody>
      </p:sp>
      <p:cxnSp>
        <p:nvCxnSpPr>
          <p:cNvPr id="795" name="Google Shape;795;p33"/>
          <p:cNvCxnSpPr>
            <a:stCxn id="793" idx="2"/>
            <a:endCxn id="790" idx="0"/>
          </p:cNvCxnSpPr>
          <p:nvPr/>
        </p:nvCxnSpPr>
        <p:spPr>
          <a:xfrm flipH="1" rot="-5400000">
            <a:off x="6550375" y="12175750"/>
            <a:ext cx="433200" cy="404700"/>
          </a:xfrm>
          <a:prstGeom prst="curvedConnector3">
            <a:avLst>
              <a:gd fmla="val 50000" name="adj1"/>
            </a:avLst>
          </a:prstGeom>
          <a:noFill/>
          <a:ln cap="flat" cmpd="sng" w="28575">
            <a:solidFill>
              <a:srgbClr val="D9EAD3"/>
            </a:solidFill>
            <a:prstDash val="dashDot"/>
            <a:round/>
            <a:headEnd len="med" w="med" type="none"/>
            <a:tailEnd len="med" w="med" type="none"/>
          </a:ln>
        </p:spPr>
      </p:cxnSp>
      <p:pic>
        <p:nvPicPr>
          <p:cNvPr id="796" name="Google Shape;796;p33"/>
          <p:cNvPicPr preferRelativeResize="0"/>
          <p:nvPr/>
        </p:nvPicPr>
        <p:blipFill rotWithShape="1">
          <a:blip r:embed="rId4">
            <a:alphaModFix/>
          </a:blip>
          <a:srcRect b="23355" l="24624" r="38066" t="42242"/>
          <a:stretch/>
        </p:blipFill>
        <p:spPr>
          <a:xfrm>
            <a:off x="11277000" y="15809350"/>
            <a:ext cx="2070875" cy="1890276"/>
          </a:xfrm>
          <a:prstGeom prst="rect">
            <a:avLst/>
          </a:prstGeom>
          <a:noFill/>
          <a:ln cap="flat" cmpd="sng" w="9525">
            <a:solidFill>
              <a:srgbClr val="000000"/>
            </a:solidFill>
            <a:prstDash val="solid"/>
            <a:round/>
            <a:headEnd len="sm" w="sm" type="none"/>
            <a:tailEnd len="sm" w="sm" type="none"/>
          </a:ln>
        </p:spPr>
      </p:pic>
      <p:sp>
        <p:nvSpPr>
          <p:cNvPr id="797" name="Google Shape;797;p33"/>
          <p:cNvSpPr txBox="1"/>
          <p:nvPr/>
        </p:nvSpPr>
        <p:spPr>
          <a:xfrm>
            <a:off x="31175" y="370475"/>
            <a:ext cx="930000" cy="8103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20</a:t>
            </a:r>
            <a:endParaRPr sz="3900">
              <a:solidFill>
                <a:srgbClr val="FFFFFF"/>
              </a:solidFill>
              <a:latin typeface="Oswald"/>
              <a:ea typeface="Oswald"/>
              <a:cs typeface="Oswald"/>
              <a:sym typeface="Oswald"/>
            </a:endParaRPr>
          </a:p>
        </p:txBody>
      </p:sp>
      <p:sp>
        <p:nvSpPr>
          <p:cNvPr id="798" name="Google Shape;798;p33"/>
          <p:cNvSpPr txBox="1"/>
          <p:nvPr/>
        </p:nvSpPr>
        <p:spPr>
          <a:xfrm>
            <a:off x="10838458" y="9427613"/>
            <a:ext cx="1653600" cy="4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5-5</a:t>
            </a:r>
            <a:endParaRPr b="1" sz="1800">
              <a:latin typeface="Merriweather"/>
              <a:ea typeface="Merriweather"/>
              <a:cs typeface="Merriweather"/>
              <a:sym typeface="Merriweather"/>
            </a:endParaRPr>
          </a:p>
        </p:txBody>
      </p:sp>
      <p:sp>
        <p:nvSpPr>
          <p:cNvPr id="799" name="Google Shape;799;p33"/>
          <p:cNvSpPr txBox="1"/>
          <p:nvPr/>
        </p:nvSpPr>
        <p:spPr>
          <a:xfrm>
            <a:off x="11561845" y="17623576"/>
            <a:ext cx="1653600" cy="4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5-6</a:t>
            </a:r>
            <a:endParaRPr b="1" sz="1800">
              <a:latin typeface="Merriweather"/>
              <a:ea typeface="Merriweather"/>
              <a:cs typeface="Merriweather"/>
              <a:sym typeface="Merriweathe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3" name="Shape 803"/>
        <p:cNvGrpSpPr/>
        <p:nvPr/>
      </p:nvGrpSpPr>
      <p:grpSpPr>
        <a:xfrm>
          <a:off x="0" y="0"/>
          <a:ext cx="0" cy="0"/>
          <a:chOff x="0" y="0"/>
          <a:chExt cx="0" cy="0"/>
        </a:xfrm>
      </p:grpSpPr>
      <p:sp>
        <p:nvSpPr>
          <p:cNvPr id="804" name="Google Shape;804;p34"/>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805" name="Google Shape;805;p34"/>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806" name="Google Shape;806;p34"/>
          <p:cNvSpPr txBox="1"/>
          <p:nvPr/>
        </p:nvSpPr>
        <p:spPr>
          <a:xfrm>
            <a:off x="929925" y="3216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200">
                <a:solidFill>
                  <a:srgbClr val="FFFFFF"/>
                </a:solidFill>
                <a:latin typeface="Oswald"/>
                <a:ea typeface="Oswald"/>
                <a:cs typeface="Oswald"/>
                <a:sym typeface="Oswald"/>
              </a:rPr>
              <a:t>PHYSIOLOGY OF THE SMALL INTESTINE: MOTILITY AND SECRETION</a:t>
            </a:r>
            <a:endParaRPr sz="3200">
              <a:solidFill>
                <a:srgbClr val="FFFFFF"/>
              </a:solidFill>
              <a:latin typeface="Oswald"/>
              <a:ea typeface="Oswald"/>
              <a:cs typeface="Oswald"/>
              <a:sym typeface="Oswald"/>
            </a:endParaRPr>
          </a:p>
        </p:txBody>
      </p:sp>
      <p:sp>
        <p:nvSpPr>
          <p:cNvPr id="807" name="Google Shape;807;p34"/>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Five </a:t>
            </a:r>
            <a:endParaRPr sz="3500">
              <a:latin typeface="Oswald"/>
              <a:ea typeface="Oswald"/>
              <a:cs typeface="Oswald"/>
              <a:sym typeface="Oswald"/>
            </a:endParaRPr>
          </a:p>
        </p:txBody>
      </p:sp>
      <p:sp>
        <p:nvSpPr>
          <p:cNvPr id="808" name="Google Shape;808;p34"/>
          <p:cNvSpPr/>
          <p:nvPr/>
        </p:nvSpPr>
        <p:spPr>
          <a:xfrm>
            <a:off x="70775" y="2728200"/>
            <a:ext cx="13717800" cy="5987100"/>
          </a:xfrm>
          <a:prstGeom prst="roundRect">
            <a:avLst>
              <a:gd fmla="val 16667" name="adj"/>
            </a:avLst>
          </a:prstGeom>
          <a:noFill/>
          <a:ln cap="flat" cmpd="sng" w="285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600">
              <a:solidFill>
                <a:srgbClr val="6AA84F"/>
              </a:solidFill>
              <a:latin typeface="Oswald"/>
              <a:ea typeface="Oswald"/>
              <a:cs typeface="Oswald"/>
              <a:sym typeface="Oswald"/>
            </a:endParaRPr>
          </a:p>
          <a:p>
            <a:pPr indent="0" lvl="0" marL="457200" rtl="0" algn="l">
              <a:spcBef>
                <a:spcPts val="0"/>
              </a:spcBef>
              <a:spcAft>
                <a:spcPts val="0"/>
              </a:spcAft>
              <a:buNone/>
            </a:pPr>
            <a:r>
              <a:t/>
            </a:r>
            <a:endParaRPr sz="3600">
              <a:solidFill>
                <a:srgbClr val="6AA84F"/>
              </a:solidFill>
              <a:latin typeface="Oswald"/>
              <a:ea typeface="Oswald"/>
              <a:cs typeface="Oswald"/>
              <a:sym typeface="Oswald"/>
            </a:endParaRPr>
          </a:p>
          <a:p>
            <a:pPr indent="0" lvl="0" marL="457200" rtl="0" algn="l">
              <a:spcBef>
                <a:spcPts val="0"/>
              </a:spcBef>
              <a:spcAft>
                <a:spcPts val="0"/>
              </a:spcAft>
              <a:buNone/>
            </a:pPr>
            <a:r>
              <a:t/>
            </a:r>
            <a:endParaRPr sz="3600">
              <a:solidFill>
                <a:srgbClr val="6AA84F"/>
              </a:solidFill>
              <a:latin typeface="Oswald"/>
              <a:ea typeface="Oswald"/>
              <a:cs typeface="Oswald"/>
              <a:sym typeface="Oswald"/>
            </a:endParaRPr>
          </a:p>
          <a:p>
            <a:pPr indent="0" lvl="0" marL="0" rtl="0" algn="l">
              <a:spcBef>
                <a:spcPts val="0"/>
              </a:spcBef>
              <a:spcAft>
                <a:spcPts val="0"/>
              </a:spcAft>
              <a:buNone/>
            </a:pPr>
            <a:r>
              <a:t/>
            </a:r>
            <a:endParaRPr sz="3000">
              <a:solidFill>
                <a:srgbClr val="6AA84F"/>
              </a:solidFill>
              <a:latin typeface="Oswald"/>
              <a:ea typeface="Oswald"/>
              <a:cs typeface="Oswald"/>
              <a:sym typeface="Oswald"/>
            </a:endParaRPr>
          </a:p>
          <a:p>
            <a:pPr indent="-419100" lvl="0" marL="457200" rtl="0" algn="l">
              <a:spcBef>
                <a:spcPts val="0"/>
              </a:spcBef>
              <a:spcAft>
                <a:spcPts val="0"/>
              </a:spcAft>
              <a:buClr>
                <a:srgbClr val="D9EAD3"/>
              </a:buClr>
              <a:buSzPts val="3000"/>
              <a:buFont typeface="Oswald"/>
              <a:buChar char="➔"/>
            </a:pPr>
            <a:r>
              <a:rPr lang="en" sz="3000">
                <a:solidFill>
                  <a:srgbClr val="6AA84F"/>
                </a:solidFill>
                <a:latin typeface="Oswald"/>
                <a:ea typeface="Oswald"/>
                <a:cs typeface="Oswald"/>
                <a:sym typeface="Oswald"/>
              </a:rPr>
              <a:t>Digestion of </a:t>
            </a:r>
            <a:r>
              <a:rPr lang="en" sz="3000">
                <a:solidFill>
                  <a:srgbClr val="38761D"/>
                </a:solidFill>
                <a:highlight>
                  <a:srgbClr val="D9EAD3"/>
                </a:highlight>
                <a:latin typeface="Oswald"/>
                <a:ea typeface="Oswald"/>
                <a:cs typeface="Oswald"/>
                <a:sym typeface="Oswald"/>
              </a:rPr>
              <a:t>Fat</a:t>
            </a:r>
            <a:r>
              <a:rPr lang="en" sz="3000">
                <a:solidFill>
                  <a:srgbClr val="6AA84F"/>
                </a:solidFill>
                <a:highlight>
                  <a:srgbClr val="D9EAD3"/>
                </a:highlight>
                <a:latin typeface="Oswald"/>
                <a:ea typeface="Oswald"/>
                <a:cs typeface="Oswald"/>
                <a:sym typeface="Oswald"/>
              </a:rPr>
              <a:t>:</a:t>
            </a:r>
            <a:endParaRPr sz="3000">
              <a:solidFill>
                <a:srgbClr val="6AA84F"/>
              </a:solidFill>
              <a:highlight>
                <a:srgbClr val="D9EAD3"/>
              </a:highlight>
              <a:latin typeface="Oswald"/>
              <a:ea typeface="Oswald"/>
              <a:cs typeface="Oswald"/>
              <a:sym typeface="Oswald"/>
            </a:endParaRPr>
          </a:p>
          <a:p>
            <a:pPr indent="-304800" lvl="0" marL="457200" rtl="0" algn="l">
              <a:lnSpc>
                <a:spcPct val="115000"/>
              </a:lnSpc>
              <a:spcBef>
                <a:spcPts val="0"/>
              </a:spcBef>
              <a:spcAft>
                <a:spcPts val="0"/>
              </a:spcAft>
              <a:buClr>
                <a:srgbClr val="D9EAD3"/>
              </a:buClr>
              <a:buSzPts val="1200"/>
              <a:buFont typeface="Merriweather"/>
              <a:buChar char="★"/>
            </a:pPr>
            <a:r>
              <a:rPr lang="en" sz="1800">
                <a:solidFill>
                  <a:srgbClr val="000000"/>
                </a:solidFill>
                <a:highlight>
                  <a:srgbClr val="FFFFFF"/>
                </a:highlight>
                <a:latin typeface="Merriweather"/>
                <a:ea typeface="Merriweather"/>
                <a:cs typeface="Merriweather"/>
                <a:sym typeface="Merriweather"/>
              </a:rPr>
              <a:t>Bile salts and lecithin in the bile help fat digestion by </a:t>
            </a:r>
            <a:r>
              <a:rPr lang="en" sz="1800" u="sng">
                <a:solidFill>
                  <a:srgbClr val="000000"/>
                </a:solidFill>
                <a:highlight>
                  <a:srgbClr val="FFFFFF"/>
                </a:highlight>
                <a:latin typeface="Merriweather"/>
                <a:ea typeface="Merriweather"/>
                <a:cs typeface="Merriweather"/>
                <a:sym typeface="Merriweather"/>
              </a:rPr>
              <a:t>make the fat globules</a:t>
            </a:r>
            <a:r>
              <a:rPr lang="en" sz="1800">
                <a:solidFill>
                  <a:srgbClr val="000000"/>
                </a:solidFill>
                <a:highlight>
                  <a:srgbClr val="FFFFFF"/>
                </a:highlight>
                <a:latin typeface="Merriweather"/>
                <a:ea typeface="Merriweather"/>
                <a:cs typeface="Merriweather"/>
                <a:sym typeface="Merriweather"/>
              </a:rPr>
              <a:t> readily fragmentable with the water in</a:t>
            </a:r>
            <a:r>
              <a:rPr lang="en" sz="1800">
                <a:highlight>
                  <a:srgbClr val="FFFFFF"/>
                </a:highlight>
                <a:latin typeface="Merriweather"/>
                <a:ea typeface="Merriweather"/>
                <a:cs typeface="Merriweather"/>
                <a:sym typeface="Merriweather"/>
              </a:rPr>
              <a:t> </a:t>
            </a:r>
            <a:r>
              <a:rPr lang="en" sz="1800">
                <a:solidFill>
                  <a:srgbClr val="000000"/>
                </a:solidFill>
                <a:highlight>
                  <a:srgbClr val="FFFFFF"/>
                </a:highlight>
                <a:latin typeface="Merriweather"/>
                <a:ea typeface="Merriweather"/>
                <a:cs typeface="Merriweather"/>
                <a:sym typeface="Merriweather"/>
              </a:rPr>
              <a:t>the small intestine (emulsification of fat)--&gt; Bile salts break the fat globules into very small sizes, so that the water-soluble digestive enzymes can act on the globule surfaces.</a:t>
            </a:r>
            <a:endParaRPr sz="1800">
              <a:solidFill>
                <a:srgbClr val="000000"/>
              </a:solidFill>
              <a:highlight>
                <a:srgbClr val="FFFFFF"/>
              </a:highlight>
              <a:latin typeface="Merriweather"/>
              <a:ea typeface="Merriweather"/>
              <a:cs typeface="Merriweather"/>
              <a:sym typeface="Merriweather"/>
            </a:endParaRPr>
          </a:p>
          <a:p>
            <a:pPr indent="0" lvl="0" marL="0" rtl="0" algn="l">
              <a:lnSpc>
                <a:spcPct val="115000"/>
              </a:lnSpc>
              <a:spcBef>
                <a:spcPts val="1200"/>
              </a:spcBef>
              <a:spcAft>
                <a:spcPts val="0"/>
              </a:spcAft>
              <a:buNone/>
            </a:pPr>
            <a:r>
              <a:t/>
            </a:r>
            <a:endParaRPr sz="1800">
              <a:highlight>
                <a:srgbClr val="FFFFFF"/>
              </a:highlight>
              <a:latin typeface="Merriweather"/>
              <a:ea typeface="Merriweather"/>
              <a:cs typeface="Merriweather"/>
              <a:sym typeface="Merriweather"/>
            </a:endParaRPr>
          </a:p>
          <a:p>
            <a:pPr indent="-419100" lvl="0" marL="457200" rtl="0" algn="l">
              <a:spcBef>
                <a:spcPts val="1200"/>
              </a:spcBef>
              <a:spcAft>
                <a:spcPts val="0"/>
              </a:spcAft>
              <a:buClr>
                <a:srgbClr val="D9EAD3"/>
              </a:buClr>
              <a:buSzPts val="3000"/>
              <a:buFont typeface="Oswald"/>
              <a:buChar char="➔"/>
            </a:pPr>
            <a:r>
              <a:rPr lang="en" sz="3000">
                <a:solidFill>
                  <a:srgbClr val="6AA84F"/>
                </a:solidFill>
                <a:latin typeface="Oswald"/>
                <a:ea typeface="Oswald"/>
                <a:cs typeface="Oswald"/>
                <a:sym typeface="Oswald"/>
              </a:rPr>
              <a:t>Absorption of </a:t>
            </a:r>
            <a:r>
              <a:rPr lang="en" sz="3000">
                <a:solidFill>
                  <a:srgbClr val="38761D"/>
                </a:solidFill>
                <a:highlight>
                  <a:srgbClr val="D9EAD3"/>
                </a:highlight>
                <a:latin typeface="Oswald"/>
                <a:ea typeface="Oswald"/>
                <a:cs typeface="Oswald"/>
                <a:sym typeface="Oswald"/>
              </a:rPr>
              <a:t>Fat</a:t>
            </a:r>
            <a:r>
              <a:rPr lang="en" sz="3000">
                <a:solidFill>
                  <a:srgbClr val="6AA84F"/>
                </a:solidFill>
                <a:latin typeface="Oswald"/>
                <a:ea typeface="Oswald"/>
                <a:cs typeface="Oswald"/>
                <a:sym typeface="Oswald"/>
              </a:rPr>
              <a:t>:</a:t>
            </a:r>
            <a:endParaRPr sz="3000">
              <a:solidFill>
                <a:srgbClr val="000000"/>
              </a:solidFill>
              <a:highlight>
                <a:srgbClr val="B6D7A8"/>
              </a:highlight>
              <a:latin typeface="Oswald"/>
              <a:ea typeface="Oswald"/>
              <a:cs typeface="Oswald"/>
              <a:sym typeface="Oswald"/>
            </a:endParaRPr>
          </a:p>
          <a:p>
            <a:pPr indent="0" lvl="0" marL="0" rtl="0" algn="l">
              <a:spcBef>
                <a:spcPts val="0"/>
              </a:spcBef>
              <a:spcAft>
                <a:spcPts val="0"/>
              </a:spcAft>
              <a:buNone/>
            </a:pPr>
            <a:r>
              <a:t/>
            </a:r>
            <a:endParaRPr sz="900">
              <a:solidFill>
                <a:srgbClr val="000000"/>
              </a:solidFill>
              <a:latin typeface="Merriweather"/>
              <a:ea typeface="Merriweather"/>
              <a:cs typeface="Merriweather"/>
              <a:sym typeface="Merriweather"/>
            </a:endParaRPr>
          </a:p>
          <a:p>
            <a:pPr indent="-304800" lvl="0" marL="457200" rtl="0" algn="l">
              <a:spcBef>
                <a:spcPts val="0"/>
              </a:spcBef>
              <a:spcAft>
                <a:spcPts val="0"/>
              </a:spcAft>
              <a:buClr>
                <a:srgbClr val="D9EAD3"/>
              </a:buClr>
              <a:buSzPts val="1200"/>
              <a:buFont typeface="Merriweather"/>
              <a:buChar char="★"/>
            </a:pPr>
            <a:r>
              <a:rPr lang="en" sz="1800">
                <a:solidFill>
                  <a:srgbClr val="000000"/>
                </a:solidFill>
                <a:latin typeface="Merriweather"/>
                <a:ea typeface="Merriweather"/>
                <a:cs typeface="Merriweather"/>
                <a:sym typeface="Merriweather"/>
              </a:rPr>
              <a:t>Bile salts have the ability to form micelles.</a:t>
            </a:r>
            <a:endParaRPr sz="1800">
              <a:solidFill>
                <a:srgbClr val="000000"/>
              </a:solidFill>
              <a:highlight>
                <a:srgbClr val="B6D7A8"/>
              </a:highlight>
              <a:latin typeface="Merriweather"/>
              <a:ea typeface="Merriweather"/>
              <a:cs typeface="Merriweather"/>
              <a:sym typeface="Merriweather"/>
            </a:endParaRPr>
          </a:p>
          <a:p>
            <a:pPr indent="-304800" lvl="0" marL="457200" rtl="0" algn="l">
              <a:spcBef>
                <a:spcPts val="0"/>
              </a:spcBef>
              <a:spcAft>
                <a:spcPts val="0"/>
              </a:spcAft>
              <a:buClr>
                <a:srgbClr val="D9EAD3"/>
              </a:buClr>
              <a:buSzPts val="1200"/>
              <a:buFont typeface="Merriweather"/>
              <a:buChar char="★"/>
            </a:pPr>
            <a:r>
              <a:rPr lang="en" sz="1800">
                <a:solidFill>
                  <a:srgbClr val="000000"/>
                </a:solidFill>
                <a:highlight>
                  <a:srgbClr val="FFFFFF"/>
                </a:highlight>
                <a:latin typeface="Merriweather"/>
                <a:ea typeface="Merriweather"/>
                <a:cs typeface="Merriweather"/>
                <a:sym typeface="Merriweather"/>
              </a:rPr>
              <a:t>Bile salt &amp; lecithin are </a:t>
            </a:r>
            <a:r>
              <a:rPr lang="en" sz="1800">
                <a:solidFill>
                  <a:srgbClr val="000000"/>
                </a:solidFill>
                <a:highlight>
                  <a:srgbClr val="D9EAD3"/>
                </a:highlight>
                <a:latin typeface="Merriweather"/>
                <a:ea typeface="Merriweather"/>
                <a:cs typeface="Merriweather"/>
                <a:sym typeface="Merriweather"/>
              </a:rPr>
              <a:t>amphipathic molecules</a:t>
            </a:r>
            <a:r>
              <a:rPr lang="en" sz="1800">
                <a:solidFill>
                  <a:srgbClr val="000000"/>
                </a:solidFill>
                <a:highlight>
                  <a:srgbClr val="FFFFFF"/>
                </a:highlight>
                <a:latin typeface="Merriweather"/>
                <a:ea typeface="Merriweather"/>
                <a:cs typeface="Merriweather"/>
                <a:sym typeface="Merriweather"/>
              </a:rPr>
              <a:t>, each composed of a </a:t>
            </a:r>
            <a:r>
              <a:rPr lang="en" sz="1800">
                <a:solidFill>
                  <a:srgbClr val="000000"/>
                </a:solidFill>
                <a:highlight>
                  <a:srgbClr val="D9EAD3"/>
                </a:highlight>
                <a:latin typeface="Merriweather"/>
                <a:ea typeface="Merriweather"/>
                <a:cs typeface="Merriweather"/>
                <a:sym typeface="Merriweather"/>
              </a:rPr>
              <a:t>sterol nucleus (fat-soluble)</a:t>
            </a:r>
            <a:r>
              <a:rPr lang="en" sz="1800">
                <a:solidFill>
                  <a:srgbClr val="000000"/>
                </a:solidFill>
                <a:highlight>
                  <a:srgbClr val="FFFFFF"/>
                </a:highlight>
                <a:latin typeface="Merriweather"/>
                <a:ea typeface="Merriweather"/>
                <a:cs typeface="Merriweather"/>
                <a:sym typeface="Merriweather"/>
              </a:rPr>
              <a:t> and </a:t>
            </a:r>
            <a:r>
              <a:rPr lang="en" sz="1800">
                <a:solidFill>
                  <a:srgbClr val="000000"/>
                </a:solidFill>
                <a:highlight>
                  <a:srgbClr val="D9EAD3"/>
                </a:highlight>
                <a:latin typeface="Merriweather"/>
                <a:ea typeface="Merriweather"/>
                <a:cs typeface="Merriweather"/>
                <a:sym typeface="Merriweather"/>
              </a:rPr>
              <a:t>a polar group(water-soluble).</a:t>
            </a:r>
            <a:r>
              <a:rPr lang="en" sz="1800">
                <a:solidFill>
                  <a:srgbClr val="000000"/>
                </a:solidFill>
                <a:highlight>
                  <a:srgbClr val="FFFFFF"/>
                </a:highlight>
                <a:latin typeface="Merriweather"/>
                <a:ea typeface="Merriweather"/>
                <a:cs typeface="Merriweather"/>
                <a:sym typeface="Merriweather"/>
              </a:rPr>
              <a:t> </a:t>
            </a:r>
            <a:endParaRPr sz="1800">
              <a:solidFill>
                <a:srgbClr val="000000"/>
              </a:solidFill>
              <a:highlight>
                <a:srgbClr val="FFFFFF"/>
              </a:highlight>
              <a:latin typeface="Merriweather"/>
              <a:ea typeface="Merriweather"/>
              <a:cs typeface="Merriweather"/>
              <a:sym typeface="Merriweather"/>
            </a:endParaRPr>
          </a:p>
          <a:p>
            <a:pPr indent="0" lvl="0" marL="0" rtl="0" algn="l">
              <a:spcBef>
                <a:spcPts val="1200"/>
              </a:spcBef>
              <a:spcAft>
                <a:spcPts val="0"/>
              </a:spcAft>
              <a:buNone/>
            </a:pPr>
            <a:r>
              <a:rPr lang="en" sz="1800">
                <a:solidFill>
                  <a:srgbClr val="000000"/>
                </a:solidFill>
                <a:highlight>
                  <a:srgbClr val="FFFFFF"/>
                </a:highlight>
                <a:latin typeface="Merriweather"/>
                <a:ea typeface="Merriweather"/>
                <a:cs typeface="Merriweather"/>
                <a:sym typeface="Merriweather"/>
              </a:rPr>
              <a:t>The polar parts are (-ve) charged, they allow the entire micelle globule to dissolve in the water of the digestive fluids. </a:t>
            </a:r>
            <a:endParaRPr sz="1800">
              <a:solidFill>
                <a:srgbClr val="000000"/>
              </a:solidFill>
              <a:highlight>
                <a:srgbClr val="FFFFFF"/>
              </a:highlight>
              <a:latin typeface="Merriweather"/>
              <a:ea typeface="Merriweather"/>
              <a:cs typeface="Merriweather"/>
              <a:sym typeface="Merriweather"/>
            </a:endParaRPr>
          </a:p>
          <a:p>
            <a:pPr indent="0" lvl="0" marL="0" rtl="0" algn="l">
              <a:spcBef>
                <a:spcPts val="1200"/>
              </a:spcBef>
              <a:spcAft>
                <a:spcPts val="0"/>
              </a:spcAft>
              <a:buNone/>
            </a:pPr>
            <a:r>
              <a:rPr lang="en" sz="1800">
                <a:solidFill>
                  <a:srgbClr val="000000"/>
                </a:solidFill>
                <a:highlight>
                  <a:srgbClr val="FFFFFF"/>
                </a:highlight>
                <a:latin typeface="Merriweather"/>
                <a:ea typeface="Merriweather"/>
                <a:cs typeface="Merriweather"/>
                <a:sym typeface="Merriweather"/>
              </a:rPr>
              <a:t>Micelles are small spherical, cylindrical globules </a:t>
            </a:r>
            <a:r>
              <a:rPr lang="en" sz="1800">
                <a:solidFill>
                  <a:srgbClr val="000000"/>
                </a:solidFill>
                <a:latin typeface="Merriweather"/>
                <a:ea typeface="Merriweather"/>
                <a:cs typeface="Merriweather"/>
                <a:sym typeface="Merriweather"/>
              </a:rPr>
              <a:t>3 to 6 nm in diameter </a:t>
            </a:r>
            <a:r>
              <a:rPr lang="en" sz="1800">
                <a:solidFill>
                  <a:srgbClr val="000000"/>
                </a:solidFill>
                <a:highlight>
                  <a:srgbClr val="FFFFFF"/>
                </a:highlight>
                <a:latin typeface="Merriweather"/>
                <a:ea typeface="Merriweather"/>
                <a:cs typeface="Merriweather"/>
                <a:sym typeface="Merriweather"/>
              </a:rPr>
              <a:t>composed of 20 to 40 molecules of bile salts, Which carry Fatty acids(FA) &amp; monoglycerides(MG) to the luminal borders of the intestinal epithelial cells.</a:t>
            </a:r>
            <a:endParaRPr sz="1800">
              <a:solidFill>
                <a:srgbClr val="000000"/>
              </a:solidFill>
              <a:highlight>
                <a:srgbClr val="FFFFFF"/>
              </a:highlight>
              <a:latin typeface="Merriweather"/>
              <a:ea typeface="Merriweather"/>
              <a:cs typeface="Merriweather"/>
              <a:sym typeface="Merriweather"/>
            </a:endParaRPr>
          </a:p>
          <a:p>
            <a:pPr indent="0" lvl="0" marL="0" rtl="0" algn="l">
              <a:spcBef>
                <a:spcPts val="1200"/>
              </a:spcBef>
              <a:spcAft>
                <a:spcPts val="0"/>
              </a:spcAft>
              <a:buNone/>
            </a:pPr>
            <a:r>
              <a:rPr lang="en" sz="1800">
                <a:solidFill>
                  <a:srgbClr val="000000"/>
                </a:solidFill>
                <a:highlight>
                  <a:srgbClr val="D9EAD3"/>
                </a:highlight>
                <a:latin typeface="Merriweather"/>
                <a:ea typeface="Merriweather"/>
                <a:cs typeface="Merriweather"/>
                <a:sym typeface="Merriweather"/>
              </a:rPr>
              <a:t>Long chain </a:t>
            </a:r>
            <a:r>
              <a:rPr lang="en" sz="1700">
                <a:solidFill>
                  <a:srgbClr val="000000"/>
                </a:solidFill>
                <a:highlight>
                  <a:srgbClr val="D9EAD3"/>
                </a:highlight>
                <a:latin typeface="Merriweather"/>
                <a:ea typeface="Merriweather"/>
                <a:cs typeface="Merriweather"/>
                <a:sym typeface="Merriweather"/>
              </a:rPr>
              <a:t>Fatty acids (FA)</a:t>
            </a:r>
            <a:r>
              <a:rPr lang="en" sz="1700">
                <a:solidFill>
                  <a:srgbClr val="000000"/>
                </a:solidFill>
                <a:highlight>
                  <a:srgbClr val="FFFFFF"/>
                </a:highlight>
                <a:latin typeface="Merriweather"/>
                <a:ea typeface="Merriweather"/>
                <a:cs typeface="Merriweather"/>
                <a:sym typeface="Merriweather"/>
              </a:rPr>
              <a:t> &amp; </a:t>
            </a:r>
            <a:r>
              <a:rPr lang="en" sz="1700">
                <a:solidFill>
                  <a:srgbClr val="000000"/>
                </a:solidFill>
                <a:highlight>
                  <a:srgbClr val="D9EAD3"/>
                </a:highlight>
                <a:latin typeface="Merriweather"/>
                <a:ea typeface="Merriweather"/>
                <a:cs typeface="Merriweather"/>
                <a:sym typeface="Merriweather"/>
              </a:rPr>
              <a:t>monoglycerides (MG)</a:t>
            </a:r>
            <a:r>
              <a:rPr lang="en" sz="1800">
                <a:solidFill>
                  <a:srgbClr val="000000"/>
                </a:solidFill>
                <a:highlight>
                  <a:srgbClr val="FFFFFF"/>
                </a:highlight>
                <a:latin typeface="Merriweather"/>
                <a:ea typeface="Merriweather"/>
                <a:cs typeface="Merriweather"/>
                <a:sym typeface="Merriweather"/>
              </a:rPr>
              <a:t>, </a:t>
            </a:r>
            <a:r>
              <a:rPr lang="en" sz="1800">
                <a:solidFill>
                  <a:srgbClr val="000000"/>
                </a:solidFill>
                <a:highlight>
                  <a:srgbClr val="D9EAD3"/>
                </a:highlight>
                <a:latin typeface="Merriweather"/>
                <a:ea typeface="Merriweather"/>
                <a:cs typeface="Merriweather"/>
                <a:sym typeface="Merriweather"/>
              </a:rPr>
              <a:t>cholesterol</a:t>
            </a:r>
            <a:r>
              <a:rPr lang="en" sz="1800">
                <a:solidFill>
                  <a:srgbClr val="000000"/>
                </a:solidFill>
                <a:highlight>
                  <a:srgbClr val="FFFFFF"/>
                </a:highlight>
                <a:latin typeface="Merriweather"/>
                <a:ea typeface="Merriweather"/>
                <a:cs typeface="Merriweather"/>
                <a:sym typeface="Merriweather"/>
              </a:rPr>
              <a:t> and </a:t>
            </a:r>
            <a:r>
              <a:rPr lang="en" sz="1800">
                <a:solidFill>
                  <a:srgbClr val="000000"/>
                </a:solidFill>
                <a:highlight>
                  <a:srgbClr val="D9EAD3"/>
                </a:highlight>
                <a:latin typeface="Merriweather"/>
                <a:ea typeface="Merriweather"/>
                <a:cs typeface="Merriweather"/>
                <a:sym typeface="Merriweather"/>
              </a:rPr>
              <a:t>fat soluble vitamins</a:t>
            </a:r>
            <a:r>
              <a:rPr lang="en" sz="1800">
                <a:solidFill>
                  <a:srgbClr val="000000"/>
                </a:solidFill>
                <a:highlight>
                  <a:srgbClr val="FFFFFF"/>
                </a:highlight>
                <a:latin typeface="Merriweather"/>
                <a:ea typeface="Merriweather"/>
                <a:cs typeface="Merriweather"/>
                <a:sym typeface="Merriweather"/>
              </a:rPr>
              <a:t> are incorporated into the interior of the micelle.</a:t>
            </a:r>
            <a:endParaRPr sz="1800">
              <a:solidFill>
                <a:srgbClr val="000000"/>
              </a:solidFill>
              <a:highlight>
                <a:srgbClr val="FFFFFF"/>
              </a:highlight>
              <a:latin typeface="Merriweather"/>
              <a:ea typeface="Merriweather"/>
              <a:cs typeface="Merriweather"/>
              <a:sym typeface="Merriweather"/>
            </a:endParaRPr>
          </a:p>
          <a:p>
            <a:pPr indent="0" lvl="0" marL="0" rtl="0" algn="l">
              <a:spcBef>
                <a:spcPts val="1200"/>
              </a:spcBef>
              <a:spcAft>
                <a:spcPts val="0"/>
              </a:spcAft>
              <a:buNone/>
            </a:pPr>
            <a:r>
              <a:t/>
            </a:r>
            <a:endParaRPr sz="1800">
              <a:solidFill>
                <a:srgbClr val="674EA7"/>
              </a:solidFill>
              <a:highlight>
                <a:srgbClr val="FFFFFF"/>
              </a:highlight>
              <a:latin typeface="Merriweather"/>
              <a:ea typeface="Merriweather"/>
              <a:cs typeface="Merriweather"/>
              <a:sym typeface="Merriweather"/>
            </a:endParaRPr>
          </a:p>
          <a:p>
            <a:pPr indent="0" lvl="0" marL="0" rtl="0" algn="l">
              <a:spcBef>
                <a:spcPts val="1200"/>
              </a:spcBef>
              <a:spcAft>
                <a:spcPts val="0"/>
              </a:spcAft>
              <a:buNone/>
            </a:pPr>
            <a:r>
              <a:t/>
            </a:r>
            <a:endParaRPr sz="1100">
              <a:solidFill>
                <a:srgbClr val="674EA7"/>
              </a:solidFill>
              <a:highlight>
                <a:srgbClr val="FFFFFF"/>
              </a:highlight>
              <a:latin typeface="Merriweather"/>
              <a:ea typeface="Merriweather"/>
              <a:cs typeface="Merriweather"/>
              <a:sym typeface="Merriweather"/>
            </a:endParaRPr>
          </a:p>
          <a:p>
            <a:pPr indent="0" lvl="0" marL="0" rtl="0" algn="l">
              <a:spcBef>
                <a:spcPts val="1200"/>
              </a:spcBef>
              <a:spcAft>
                <a:spcPts val="0"/>
              </a:spcAft>
              <a:buNone/>
            </a:pPr>
            <a:r>
              <a:t/>
            </a:r>
            <a:endParaRPr sz="1100">
              <a:solidFill>
                <a:srgbClr val="674EA7"/>
              </a:solidFill>
              <a:highlight>
                <a:srgbClr val="FFFFFF"/>
              </a:highlight>
              <a:latin typeface="Merriweather"/>
              <a:ea typeface="Merriweather"/>
              <a:cs typeface="Merriweather"/>
              <a:sym typeface="Merriweather"/>
            </a:endParaRPr>
          </a:p>
          <a:p>
            <a:pPr indent="0" lvl="0" marL="457200" rtl="0" algn="l">
              <a:lnSpc>
                <a:spcPct val="115000"/>
              </a:lnSpc>
              <a:spcBef>
                <a:spcPts val="1200"/>
              </a:spcBef>
              <a:spcAft>
                <a:spcPts val="0"/>
              </a:spcAft>
              <a:buNone/>
            </a:pPr>
            <a:r>
              <a:t/>
            </a:r>
            <a:endParaRPr>
              <a:solidFill>
                <a:srgbClr val="000000"/>
              </a:solidFill>
              <a:latin typeface="Merriweather"/>
              <a:ea typeface="Merriweather"/>
              <a:cs typeface="Merriweather"/>
              <a:sym typeface="Merriweather"/>
            </a:endParaRPr>
          </a:p>
          <a:p>
            <a:pPr indent="0" lvl="0" marL="0" rtl="0" algn="l">
              <a:spcBef>
                <a:spcPts val="1200"/>
              </a:spcBef>
              <a:spcAft>
                <a:spcPts val="0"/>
              </a:spcAft>
              <a:buNone/>
            </a:pPr>
            <a:r>
              <a:t/>
            </a:r>
            <a:endParaRPr>
              <a:solidFill>
                <a:srgbClr val="000000"/>
              </a:solidFill>
              <a:latin typeface="Merriweather"/>
              <a:ea typeface="Merriweather"/>
              <a:cs typeface="Merriweather"/>
              <a:sym typeface="Merriweather"/>
            </a:endParaRPr>
          </a:p>
          <a:p>
            <a:pPr indent="0" lvl="0" marL="0" rtl="0" algn="l">
              <a:spcBef>
                <a:spcPts val="0"/>
              </a:spcBef>
              <a:spcAft>
                <a:spcPts val="0"/>
              </a:spcAft>
              <a:buNone/>
            </a:pPr>
            <a:r>
              <a:t/>
            </a:r>
            <a:endParaRPr>
              <a:solidFill>
                <a:srgbClr val="000000"/>
              </a:solidFill>
              <a:latin typeface="Merriweather"/>
              <a:ea typeface="Merriweather"/>
              <a:cs typeface="Merriweather"/>
              <a:sym typeface="Merriweather"/>
            </a:endParaRPr>
          </a:p>
          <a:p>
            <a:pPr indent="0" lvl="0" marL="0" rtl="0" algn="l">
              <a:spcBef>
                <a:spcPts val="0"/>
              </a:spcBef>
              <a:spcAft>
                <a:spcPts val="0"/>
              </a:spcAft>
              <a:buNone/>
            </a:pPr>
            <a:r>
              <a:t/>
            </a:r>
            <a:endParaRPr>
              <a:solidFill>
                <a:srgbClr val="000000"/>
              </a:solidFill>
              <a:latin typeface="Merriweather"/>
              <a:ea typeface="Merriweather"/>
              <a:cs typeface="Merriweather"/>
              <a:sym typeface="Merriweather"/>
            </a:endParaRPr>
          </a:p>
        </p:txBody>
      </p:sp>
      <p:sp>
        <p:nvSpPr>
          <p:cNvPr id="809" name="Google Shape;809;p34"/>
          <p:cNvSpPr/>
          <p:nvPr/>
        </p:nvSpPr>
        <p:spPr>
          <a:xfrm>
            <a:off x="3072975" y="1271400"/>
            <a:ext cx="7119900" cy="477300"/>
          </a:xfrm>
          <a:prstGeom prst="roundRect">
            <a:avLst>
              <a:gd fmla="val 16667" name="adj"/>
            </a:avLst>
          </a:prstGeom>
          <a:solidFill>
            <a:srgbClr val="D9EAD3"/>
          </a:solidFill>
          <a:ln cap="flat" cmpd="sng" w="285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6AA84F"/>
                </a:solidFill>
                <a:latin typeface="Oswald"/>
                <a:ea typeface="Oswald"/>
                <a:cs typeface="Oswald"/>
                <a:sym typeface="Oswald"/>
              </a:rPr>
              <a:t>Digestion and absorption of :</a:t>
            </a:r>
            <a:endParaRPr sz="3600">
              <a:solidFill>
                <a:srgbClr val="6AA84F"/>
              </a:solidFill>
              <a:latin typeface="Oswald"/>
              <a:ea typeface="Oswald"/>
              <a:cs typeface="Oswald"/>
              <a:sym typeface="Oswald"/>
            </a:endParaRPr>
          </a:p>
        </p:txBody>
      </p:sp>
      <p:sp>
        <p:nvSpPr>
          <p:cNvPr id="810" name="Google Shape;810;p34"/>
          <p:cNvSpPr/>
          <p:nvPr/>
        </p:nvSpPr>
        <p:spPr>
          <a:xfrm>
            <a:off x="742125" y="1976400"/>
            <a:ext cx="3488700" cy="477300"/>
          </a:xfrm>
          <a:prstGeom prst="roundRect">
            <a:avLst>
              <a:gd fmla="val 16667" name="adj"/>
            </a:avLst>
          </a:prstGeom>
          <a:solidFill>
            <a:srgbClr val="D9EAD3"/>
          </a:solidFill>
          <a:ln cap="flat" cmpd="sng" w="285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274E13"/>
                </a:solidFill>
                <a:latin typeface="Merriweather"/>
                <a:ea typeface="Merriweather"/>
                <a:cs typeface="Merriweather"/>
                <a:sym typeface="Merriweather"/>
              </a:rPr>
              <a:t>Carbohydrates</a:t>
            </a:r>
            <a:endParaRPr sz="3000">
              <a:solidFill>
                <a:srgbClr val="274E13"/>
              </a:solidFill>
              <a:latin typeface="Merriweather"/>
              <a:ea typeface="Merriweather"/>
              <a:cs typeface="Merriweather"/>
              <a:sym typeface="Merriweather"/>
            </a:endParaRPr>
          </a:p>
        </p:txBody>
      </p:sp>
      <p:sp>
        <p:nvSpPr>
          <p:cNvPr id="811" name="Google Shape;811;p34"/>
          <p:cNvSpPr/>
          <p:nvPr/>
        </p:nvSpPr>
        <p:spPr>
          <a:xfrm>
            <a:off x="4933125" y="1976400"/>
            <a:ext cx="3488700" cy="477300"/>
          </a:xfrm>
          <a:prstGeom prst="roundRect">
            <a:avLst>
              <a:gd fmla="val 16667" name="adj"/>
            </a:avLst>
          </a:prstGeom>
          <a:solidFill>
            <a:srgbClr val="D9EAD3"/>
          </a:solidFill>
          <a:ln cap="flat" cmpd="sng" w="285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200">
                <a:solidFill>
                  <a:srgbClr val="274E13"/>
                </a:solidFill>
                <a:latin typeface="Merriweather"/>
                <a:ea typeface="Merriweather"/>
                <a:cs typeface="Merriweather"/>
                <a:sym typeface="Merriweather"/>
              </a:rPr>
              <a:t>protein</a:t>
            </a:r>
            <a:endParaRPr sz="3200">
              <a:solidFill>
                <a:srgbClr val="274E13"/>
              </a:solidFill>
              <a:latin typeface="Merriweather"/>
              <a:ea typeface="Merriweather"/>
              <a:cs typeface="Merriweather"/>
              <a:sym typeface="Merriweather"/>
            </a:endParaRPr>
          </a:p>
        </p:txBody>
      </p:sp>
      <p:sp>
        <p:nvSpPr>
          <p:cNvPr id="812" name="Google Shape;812;p34"/>
          <p:cNvSpPr/>
          <p:nvPr/>
        </p:nvSpPr>
        <p:spPr>
          <a:xfrm>
            <a:off x="9047925" y="1976400"/>
            <a:ext cx="3488700" cy="477300"/>
          </a:xfrm>
          <a:prstGeom prst="roundRect">
            <a:avLst>
              <a:gd fmla="val 16667" name="adj"/>
            </a:avLst>
          </a:prstGeom>
          <a:noFill/>
          <a:ln cap="flat" cmpd="sng" w="28575">
            <a:solidFill>
              <a:srgbClr val="B6D7A8"/>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6AA84F"/>
                </a:solidFill>
                <a:latin typeface="Merriweather"/>
                <a:ea typeface="Merriweather"/>
                <a:cs typeface="Merriweather"/>
                <a:sym typeface="Merriweather"/>
              </a:rPr>
              <a:t>fats</a:t>
            </a:r>
            <a:endParaRPr sz="3600">
              <a:solidFill>
                <a:srgbClr val="6AA84F"/>
              </a:solidFill>
              <a:latin typeface="Merriweather"/>
              <a:ea typeface="Merriweather"/>
              <a:cs typeface="Merriweather"/>
              <a:sym typeface="Merriweather"/>
            </a:endParaRPr>
          </a:p>
        </p:txBody>
      </p:sp>
      <p:cxnSp>
        <p:nvCxnSpPr>
          <p:cNvPr id="813" name="Google Shape;813;p34"/>
          <p:cNvCxnSpPr>
            <a:stCxn id="812" idx="2"/>
            <a:endCxn id="808" idx="0"/>
          </p:cNvCxnSpPr>
          <p:nvPr/>
        </p:nvCxnSpPr>
        <p:spPr>
          <a:xfrm rot="5400000">
            <a:off x="8723775" y="659700"/>
            <a:ext cx="274500" cy="3862500"/>
          </a:xfrm>
          <a:prstGeom prst="curvedConnector3">
            <a:avLst>
              <a:gd fmla="val 50000" name="adj1"/>
            </a:avLst>
          </a:prstGeom>
          <a:noFill/>
          <a:ln cap="flat" cmpd="sng" w="28575">
            <a:solidFill>
              <a:srgbClr val="D9EAD3"/>
            </a:solidFill>
            <a:prstDash val="dashDot"/>
            <a:round/>
            <a:headEnd len="med" w="med" type="none"/>
            <a:tailEnd len="med" w="med" type="none"/>
          </a:ln>
        </p:spPr>
      </p:cxnSp>
      <p:pic>
        <p:nvPicPr>
          <p:cNvPr id="814" name="Google Shape;814;p34"/>
          <p:cNvPicPr preferRelativeResize="0"/>
          <p:nvPr/>
        </p:nvPicPr>
        <p:blipFill rotWithShape="1">
          <a:blip r:embed="rId3">
            <a:alphaModFix/>
          </a:blip>
          <a:srcRect b="19644" l="1972" r="30719" t="45168"/>
          <a:stretch/>
        </p:blipFill>
        <p:spPr>
          <a:xfrm>
            <a:off x="9508249" y="4104825"/>
            <a:ext cx="3978024" cy="1250875"/>
          </a:xfrm>
          <a:prstGeom prst="rect">
            <a:avLst/>
          </a:prstGeom>
          <a:noFill/>
          <a:ln cap="flat" cmpd="sng" w="9525">
            <a:solidFill>
              <a:srgbClr val="000000"/>
            </a:solidFill>
            <a:prstDash val="solid"/>
            <a:round/>
            <a:headEnd len="sm" w="sm" type="none"/>
            <a:tailEnd len="sm" w="sm" type="none"/>
          </a:ln>
        </p:spPr>
      </p:pic>
      <p:sp>
        <p:nvSpPr>
          <p:cNvPr id="815" name="Google Shape;815;p34"/>
          <p:cNvSpPr txBox="1"/>
          <p:nvPr/>
        </p:nvSpPr>
        <p:spPr>
          <a:xfrm>
            <a:off x="324419" y="9266999"/>
            <a:ext cx="9275100" cy="239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t/>
            </a:r>
            <a:endParaRPr sz="1800">
              <a:solidFill>
                <a:srgbClr val="B45F06"/>
              </a:solidFill>
              <a:highlight>
                <a:srgbClr val="FFFFFF"/>
              </a:highlight>
              <a:latin typeface="Merriweather"/>
              <a:ea typeface="Merriweather"/>
              <a:cs typeface="Merriweather"/>
              <a:sym typeface="Merriweather"/>
            </a:endParaRPr>
          </a:p>
          <a:p>
            <a:pPr indent="0" lvl="0" marL="0" rtl="0" algn="l">
              <a:lnSpc>
                <a:spcPct val="115000"/>
              </a:lnSpc>
              <a:spcBef>
                <a:spcPts val="1200"/>
              </a:spcBef>
              <a:spcAft>
                <a:spcPts val="0"/>
              </a:spcAft>
              <a:buNone/>
            </a:pPr>
            <a:r>
              <a:rPr lang="en" sz="1800">
                <a:highlight>
                  <a:srgbClr val="FFFFFF"/>
                </a:highlight>
                <a:latin typeface="Merriweather"/>
                <a:ea typeface="Merriweather"/>
                <a:cs typeface="Merriweather"/>
                <a:sym typeface="Merriweather"/>
              </a:rPr>
              <a:t>The permeability of the tight junctions varies with the type of epithelium.</a:t>
            </a:r>
            <a:endParaRPr sz="1800">
              <a:highlight>
                <a:srgbClr val="FFFFFF"/>
              </a:highlight>
              <a:latin typeface="Merriweather"/>
              <a:ea typeface="Merriweather"/>
              <a:cs typeface="Merriweather"/>
              <a:sym typeface="Merriweather"/>
            </a:endParaRPr>
          </a:p>
          <a:p>
            <a:pPr indent="-342900" lvl="0" marL="457200" rtl="0" algn="l">
              <a:lnSpc>
                <a:spcPct val="115000"/>
              </a:lnSpc>
              <a:spcBef>
                <a:spcPts val="1200"/>
              </a:spcBef>
              <a:spcAft>
                <a:spcPts val="0"/>
              </a:spcAft>
              <a:buClr>
                <a:srgbClr val="D9EAD3"/>
              </a:buClr>
              <a:buSzPts val="1800"/>
              <a:buFont typeface="Merriweather"/>
              <a:buChar char="★"/>
            </a:pPr>
            <a:r>
              <a:rPr lang="en" sz="1800">
                <a:highlight>
                  <a:srgbClr val="FFFFFF"/>
                </a:highlight>
                <a:latin typeface="Merriweather"/>
                <a:ea typeface="Merriweather"/>
                <a:cs typeface="Merriweather"/>
                <a:sym typeface="Merriweather"/>
              </a:rPr>
              <a:t>Leaky epithelia are in the</a:t>
            </a:r>
            <a:r>
              <a:rPr lang="en" sz="1800">
                <a:highlight>
                  <a:srgbClr val="D9EAD3"/>
                </a:highlight>
                <a:latin typeface="Merriweather"/>
                <a:ea typeface="Merriweather"/>
                <a:cs typeface="Merriweather"/>
                <a:sym typeface="Merriweather"/>
              </a:rPr>
              <a:t> small intestine</a:t>
            </a:r>
            <a:r>
              <a:rPr lang="en" sz="1800">
                <a:highlight>
                  <a:srgbClr val="FFFFFF"/>
                </a:highlight>
                <a:latin typeface="Merriweather"/>
                <a:ea typeface="Merriweather"/>
                <a:cs typeface="Merriweather"/>
                <a:sym typeface="Merriweather"/>
              </a:rPr>
              <a:t> and </a:t>
            </a:r>
            <a:r>
              <a:rPr lang="en" sz="1800">
                <a:highlight>
                  <a:srgbClr val="B6D7A8"/>
                </a:highlight>
                <a:latin typeface="Merriweather"/>
                <a:ea typeface="Merriweather"/>
                <a:cs typeface="Merriweather"/>
                <a:sym typeface="Merriweather"/>
              </a:rPr>
              <a:t>gallbladder.</a:t>
            </a:r>
            <a:endParaRPr sz="1800">
              <a:highlight>
                <a:srgbClr val="B6D7A8"/>
              </a:highlight>
              <a:latin typeface="Merriweather"/>
              <a:ea typeface="Merriweather"/>
              <a:cs typeface="Merriweather"/>
              <a:sym typeface="Merriweather"/>
            </a:endParaRPr>
          </a:p>
          <a:p>
            <a:pPr indent="-342900" lvl="0" marL="457200" rtl="0" algn="l">
              <a:lnSpc>
                <a:spcPct val="115000"/>
              </a:lnSpc>
              <a:spcBef>
                <a:spcPts val="0"/>
              </a:spcBef>
              <a:spcAft>
                <a:spcPts val="0"/>
              </a:spcAft>
              <a:buClr>
                <a:srgbClr val="D9EAD3"/>
              </a:buClr>
              <a:buSzPts val="1800"/>
              <a:buFont typeface="Merriweather"/>
              <a:buChar char="★"/>
            </a:pPr>
            <a:r>
              <a:rPr lang="en" sz="1800">
                <a:highlight>
                  <a:srgbClr val="FFFFFF"/>
                </a:highlight>
                <a:latin typeface="Merriweather"/>
                <a:ea typeface="Merriweather"/>
                <a:cs typeface="Merriweather"/>
                <a:sym typeface="Merriweather"/>
              </a:rPr>
              <a:t>A tight epithelium is in the</a:t>
            </a:r>
            <a:r>
              <a:rPr lang="en" sz="1800">
                <a:latin typeface="Merriweather"/>
                <a:ea typeface="Merriweather"/>
                <a:cs typeface="Merriweather"/>
                <a:sym typeface="Merriweather"/>
              </a:rPr>
              <a:t> </a:t>
            </a:r>
            <a:r>
              <a:rPr lang="en" sz="1800">
                <a:highlight>
                  <a:srgbClr val="6AA84F"/>
                </a:highlight>
                <a:latin typeface="Merriweather"/>
                <a:ea typeface="Merriweather"/>
                <a:cs typeface="Merriweather"/>
                <a:sym typeface="Merriweather"/>
              </a:rPr>
              <a:t>colon.</a:t>
            </a:r>
            <a:endParaRPr sz="1800">
              <a:highlight>
                <a:srgbClr val="6AA84F"/>
              </a:highlight>
              <a:latin typeface="Merriweather"/>
              <a:ea typeface="Merriweather"/>
              <a:cs typeface="Merriweather"/>
              <a:sym typeface="Merriweather"/>
            </a:endParaRPr>
          </a:p>
          <a:p>
            <a:pPr indent="0" lvl="0" marL="0" rtl="0" algn="l">
              <a:lnSpc>
                <a:spcPct val="115000"/>
              </a:lnSpc>
              <a:spcBef>
                <a:spcPts val="1200"/>
              </a:spcBef>
              <a:spcAft>
                <a:spcPts val="1200"/>
              </a:spcAft>
              <a:buClr>
                <a:srgbClr val="000000"/>
              </a:buClr>
              <a:buSzPts val="1100"/>
              <a:buFont typeface="Arial"/>
              <a:buNone/>
            </a:pPr>
            <a:r>
              <a:t/>
            </a:r>
            <a:endParaRPr sz="2400">
              <a:solidFill>
                <a:srgbClr val="45818E"/>
              </a:solidFill>
              <a:highlight>
                <a:srgbClr val="FFFFFF"/>
              </a:highlight>
              <a:latin typeface="Merriweather"/>
              <a:ea typeface="Merriweather"/>
              <a:cs typeface="Merriweather"/>
              <a:sym typeface="Merriweather"/>
            </a:endParaRPr>
          </a:p>
        </p:txBody>
      </p:sp>
      <p:sp>
        <p:nvSpPr>
          <p:cNvPr id="816" name="Google Shape;816;p34"/>
          <p:cNvSpPr txBox="1"/>
          <p:nvPr/>
        </p:nvSpPr>
        <p:spPr>
          <a:xfrm>
            <a:off x="671947" y="8992700"/>
            <a:ext cx="10438200" cy="783000"/>
          </a:xfrm>
          <a:prstGeom prst="rect">
            <a:avLst/>
          </a:prstGeom>
          <a:noFill/>
          <a:ln>
            <a:noFill/>
          </a:ln>
        </p:spPr>
        <p:txBody>
          <a:bodyPr anchorCtr="0" anchor="ctr" bIns="242375" lIns="242375" spcFirstLastPara="1" rIns="242375" wrap="square" tIns="242375">
            <a:noAutofit/>
          </a:bodyPr>
          <a:lstStyle/>
          <a:p>
            <a:pPr indent="0" lvl="0" marL="0" rtl="0" algn="l">
              <a:spcBef>
                <a:spcPts val="0"/>
              </a:spcBef>
              <a:spcAft>
                <a:spcPts val="0"/>
              </a:spcAft>
              <a:buNone/>
            </a:pPr>
            <a:r>
              <a:rPr lang="en" sz="4000">
                <a:highlight>
                  <a:srgbClr val="D9EAD3"/>
                </a:highlight>
                <a:latin typeface="Oswald"/>
                <a:ea typeface="Oswald"/>
                <a:cs typeface="Oswald"/>
                <a:sym typeface="Oswald"/>
              </a:rPr>
              <a:t>Water and Electrolytes Secretion &amp; Absorption </a:t>
            </a:r>
            <a:endParaRPr sz="4000" u="sng">
              <a:highlight>
                <a:srgbClr val="D9EAD3"/>
              </a:highlight>
              <a:latin typeface="Oswald"/>
              <a:ea typeface="Oswald"/>
              <a:cs typeface="Oswald"/>
              <a:sym typeface="Oswald"/>
            </a:endParaRPr>
          </a:p>
        </p:txBody>
      </p:sp>
      <p:sp>
        <p:nvSpPr>
          <p:cNvPr id="817" name="Google Shape;817;p34"/>
          <p:cNvSpPr/>
          <p:nvPr/>
        </p:nvSpPr>
        <p:spPr>
          <a:xfrm>
            <a:off x="390327" y="9142850"/>
            <a:ext cx="419400" cy="4827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pic>
        <p:nvPicPr>
          <p:cNvPr id="818" name="Google Shape;818;p34"/>
          <p:cNvPicPr preferRelativeResize="0"/>
          <p:nvPr/>
        </p:nvPicPr>
        <p:blipFill rotWithShape="1">
          <a:blip r:embed="rId4">
            <a:alphaModFix/>
          </a:blip>
          <a:srcRect b="28234" l="16994" r="27360" t="20624"/>
          <a:stretch/>
        </p:blipFill>
        <p:spPr>
          <a:xfrm>
            <a:off x="11052049" y="8808450"/>
            <a:ext cx="2123748" cy="2580150"/>
          </a:xfrm>
          <a:prstGeom prst="rect">
            <a:avLst/>
          </a:prstGeom>
          <a:noFill/>
          <a:ln cap="flat" cmpd="sng" w="9525">
            <a:solidFill>
              <a:srgbClr val="000000"/>
            </a:solidFill>
            <a:prstDash val="solid"/>
            <a:round/>
            <a:headEnd len="sm" w="sm" type="none"/>
            <a:tailEnd len="sm" w="sm" type="none"/>
          </a:ln>
        </p:spPr>
      </p:pic>
      <p:graphicFrame>
        <p:nvGraphicFramePr>
          <p:cNvPr id="819" name="Google Shape;819;p34"/>
          <p:cNvGraphicFramePr/>
          <p:nvPr/>
        </p:nvGraphicFramePr>
        <p:xfrm>
          <a:off x="207813" y="11504255"/>
          <a:ext cx="3000000" cy="3000000"/>
        </p:xfrm>
        <a:graphic>
          <a:graphicData uri="http://schemas.openxmlformats.org/drawingml/2006/table">
            <a:tbl>
              <a:tblPr>
                <a:noFill/>
                <a:tableStyleId>{913CD2CA-665F-4009-8238-03A690E2F055}</a:tableStyleId>
              </a:tblPr>
              <a:tblGrid>
                <a:gridCol w="5649000"/>
                <a:gridCol w="7794725"/>
              </a:tblGrid>
              <a:tr h="557100">
                <a:tc>
                  <a:txBody>
                    <a:bodyPr/>
                    <a:lstStyle/>
                    <a:p>
                      <a:pPr indent="0" lvl="0" marL="0" rtl="0" algn="ctr">
                        <a:spcBef>
                          <a:spcPts val="0"/>
                        </a:spcBef>
                        <a:spcAft>
                          <a:spcPts val="0"/>
                        </a:spcAft>
                        <a:buNone/>
                      </a:pPr>
                      <a:r>
                        <a:rPr lang="en" sz="3000">
                          <a:solidFill>
                            <a:srgbClr val="6AA84F"/>
                          </a:solidFill>
                          <a:highlight>
                            <a:srgbClr val="D9EAD3"/>
                          </a:highlight>
                          <a:latin typeface="Oswald"/>
                          <a:ea typeface="Oswald"/>
                          <a:cs typeface="Oswald"/>
                          <a:sym typeface="Oswald"/>
                        </a:rPr>
                        <a:t> Water and </a:t>
                      </a:r>
                      <a:r>
                        <a:rPr lang="en" sz="3000">
                          <a:solidFill>
                            <a:srgbClr val="274E13"/>
                          </a:solidFill>
                          <a:highlight>
                            <a:srgbClr val="D9EAD3"/>
                          </a:highlight>
                          <a:latin typeface="Oswald"/>
                          <a:ea typeface="Oswald"/>
                          <a:cs typeface="Oswald"/>
                          <a:sym typeface="Oswald"/>
                        </a:rPr>
                        <a:t>Na+</a:t>
                      </a:r>
                      <a:r>
                        <a:rPr lang="en" sz="3000">
                          <a:solidFill>
                            <a:srgbClr val="6AA84F"/>
                          </a:solidFill>
                          <a:highlight>
                            <a:srgbClr val="D9EAD3"/>
                          </a:highlight>
                          <a:latin typeface="Oswald"/>
                          <a:ea typeface="Oswald"/>
                          <a:cs typeface="Oswald"/>
                          <a:sym typeface="Oswald"/>
                        </a:rPr>
                        <a:t> absorption</a:t>
                      </a:r>
                      <a:r>
                        <a:rPr lang="en" sz="3000">
                          <a:solidFill>
                            <a:srgbClr val="6AA84F"/>
                          </a:solidFill>
                          <a:latin typeface="Oswald"/>
                          <a:ea typeface="Oswald"/>
                          <a:cs typeface="Oswald"/>
                          <a:sym typeface="Oswald"/>
                        </a:rPr>
                        <a:t> </a:t>
                      </a:r>
                      <a:endParaRPr sz="3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b="1" lang="en" sz="3000">
                          <a:solidFill>
                            <a:srgbClr val="274E13"/>
                          </a:solidFill>
                          <a:highlight>
                            <a:srgbClr val="D9EAD3"/>
                          </a:highlight>
                          <a:latin typeface="Merriweather"/>
                          <a:ea typeface="Merriweather"/>
                          <a:cs typeface="Merriweather"/>
                          <a:sym typeface="Merriweather"/>
                        </a:rPr>
                        <a:t>Cl</a:t>
                      </a:r>
                      <a:r>
                        <a:rPr b="1" baseline="30000" lang="en" sz="3000">
                          <a:solidFill>
                            <a:srgbClr val="274E13"/>
                          </a:solidFill>
                          <a:highlight>
                            <a:srgbClr val="D9EAD3"/>
                          </a:highlight>
                          <a:latin typeface="Merriweather"/>
                          <a:ea typeface="Merriweather"/>
                          <a:cs typeface="Merriweather"/>
                          <a:sym typeface="Merriweather"/>
                        </a:rPr>
                        <a:t>-</a:t>
                      </a:r>
                      <a:r>
                        <a:rPr lang="en" sz="3000">
                          <a:solidFill>
                            <a:srgbClr val="6AA84F"/>
                          </a:solidFill>
                          <a:highlight>
                            <a:srgbClr val="D9EAD3"/>
                          </a:highlight>
                          <a:latin typeface="Oswald"/>
                          <a:ea typeface="Oswald"/>
                          <a:cs typeface="Oswald"/>
                          <a:sym typeface="Oswald"/>
                        </a:rPr>
                        <a:t> absorption</a:t>
                      </a:r>
                      <a:endParaRPr sz="3000">
                        <a:solidFill>
                          <a:srgbClr val="6AA84F"/>
                        </a:solidFill>
                        <a:highlight>
                          <a:srgbClr val="D9EAD3"/>
                        </a:highlight>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1979650">
                <a:tc rowSpan="3">
                  <a:txBody>
                    <a:bodyPr/>
                    <a:lstStyle/>
                    <a:p>
                      <a:pPr indent="0" lvl="0" marL="0" rtl="0" algn="l">
                        <a:lnSpc>
                          <a:spcPct val="115000"/>
                        </a:lnSpc>
                        <a:spcBef>
                          <a:spcPts val="1200"/>
                        </a:spcBef>
                        <a:spcAft>
                          <a:spcPts val="0"/>
                        </a:spcAft>
                        <a:buClr>
                          <a:schemeClr val="dk1"/>
                        </a:buClr>
                        <a:buSzPts val="1100"/>
                        <a:buFont typeface="Arial"/>
                        <a:buNone/>
                      </a:pPr>
                      <a:r>
                        <a:rPr lang="en" sz="1800">
                          <a:solidFill>
                            <a:schemeClr val="dk1"/>
                          </a:solidFill>
                          <a:highlight>
                            <a:schemeClr val="lt1"/>
                          </a:highlight>
                          <a:latin typeface="Merriweather"/>
                          <a:ea typeface="Merriweather"/>
                          <a:cs typeface="Merriweather"/>
                          <a:sym typeface="Merriweather"/>
                        </a:rPr>
                        <a:t>Electrolytes and H2O cross intestinal epithelial cells by either </a:t>
                      </a:r>
                      <a:r>
                        <a:rPr lang="en" sz="1800">
                          <a:solidFill>
                            <a:schemeClr val="dk1"/>
                          </a:solidFill>
                          <a:highlight>
                            <a:srgbClr val="D9EAD3"/>
                          </a:highlight>
                          <a:latin typeface="Merriweather"/>
                          <a:ea typeface="Merriweather"/>
                          <a:cs typeface="Merriweather"/>
                          <a:sym typeface="Merriweather"/>
                        </a:rPr>
                        <a:t>transcellular</a:t>
                      </a:r>
                      <a:r>
                        <a:rPr lang="en" sz="1800">
                          <a:solidFill>
                            <a:schemeClr val="dk1"/>
                          </a:solidFill>
                          <a:highlight>
                            <a:schemeClr val="lt1"/>
                          </a:highlight>
                          <a:latin typeface="Merriweather"/>
                          <a:ea typeface="Merriweather"/>
                          <a:cs typeface="Merriweather"/>
                          <a:sym typeface="Merriweather"/>
                        </a:rPr>
                        <a:t> or </a:t>
                      </a:r>
                      <a:r>
                        <a:rPr lang="en" sz="1800">
                          <a:solidFill>
                            <a:schemeClr val="dk1"/>
                          </a:solidFill>
                          <a:highlight>
                            <a:srgbClr val="D9EAD3"/>
                          </a:highlight>
                          <a:latin typeface="Merriweather"/>
                          <a:ea typeface="Merriweather"/>
                          <a:cs typeface="Merriweather"/>
                          <a:sym typeface="Merriweather"/>
                        </a:rPr>
                        <a:t>paracellular</a:t>
                      </a:r>
                      <a:r>
                        <a:rPr lang="en" sz="1800">
                          <a:solidFill>
                            <a:schemeClr val="dk1"/>
                          </a:solidFill>
                          <a:highlight>
                            <a:schemeClr val="lt1"/>
                          </a:highlight>
                          <a:latin typeface="Merriweather"/>
                          <a:ea typeface="Merriweather"/>
                          <a:cs typeface="Merriweather"/>
                          <a:sym typeface="Merriweather"/>
                        </a:rPr>
                        <a:t> route.</a:t>
                      </a:r>
                      <a:endParaRPr sz="1600">
                        <a:highlight>
                          <a:srgbClr val="FFFFFF"/>
                        </a:highlight>
                        <a:latin typeface="Merriweather"/>
                        <a:ea typeface="Merriweather"/>
                        <a:cs typeface="Merriweather"/>
                        <a:sym typeface="Merriweather"/>
                      </a:endParaRPr>
                    </a:p>
                    <a:p>
                      <a:pPr indent="0" lvl="0" marL="0" rtl="0" algn="l">
                        <a:lnSpc>
                          <a:spcPct val="115000"/>
                        </a:lnSpc>
                        <a:spcBef>
                          <a:spcPts val="1200"/>
                        </a:spcBef>
                        <a:spcAft>
                          <a:spcPts val="0"/>
                        </a:spcAft>
                        <a:buNone/>
                      </a:pPr>
                      <a:r>
                        <a:rPr lang="en" sz="1600">
                          <a:solidFill>
                            <a:srgbClr val="000000"/>
                          </a:solidFill>
                          <a:highlight>
                            <a:srgbClr val="FFFFFF"/>
                          </a:highlight>
                          <a:latin typeface="Merriweather"/>
                          <a:ea typeface="Merriweather"/>
                          <a:cs typeface="Merriweather"/>
                          <a:sym typeface="Merriweather"/>
                        </a:rPr>
                        <a:t>Na+ moves into the intestinal cells by the following mechanisms:</a:t>
                      </a:r>
                      <a:endParaRPr sz="1600">
                        <a:solidFill>
                          <a:srgbClr val="000000"/>
                        </a:solidFill>
                        <a:highlight>
                          <a:srgbClr val="FFFFFF"/>
                        </a:highlight>
                        <a:latin typeface="Merriweather"/>
                        <a:ea typeface="Merriweather"/>
                        <a:cs typeface="Merriweather"/>
                        <a:sym typeface="Merriweather"/>
                      </a:endParaRPr>
                    </a:p>
                    <a:p>
                      <a:pPr indent="-330200" lvl="0" marL="457200" rtl="0" algn="l">
                        <a:lnSpc>
                          <a:spcPct val="115000"/>
                        </a:lnSpc>
                        <a:spcBef>
                          <a:spcPts val="1200"/>
                        </a:spcBef>
                        <a:spcAft>
                          <a:spcPts val="0"/>
                        </a:spcAft>
                        <a:buClr>
                          <a:srgbClr val="D9EAD3"/>
                        </a:buClr>
                        <a:buSzPts val="1600"/>
                        <a:buFont typeface="Merriweather"/>
                        <a:buChar char="★"/>
                      </a:pPr>
                      <a:r>
                        <a:rPr b="1" lang="en" sz="1600">
                          <a:solidFill>
                            <a:srgbClr val="000000"/>
                          </a:solidFill>
                          <a:highlight>
                            <a:srgbClr val="FFFFFF"/>
                          </a:highlight>
                          <a:latin typeface="Merriweather"/>
                          <a:ea typeface="Merriweather"/>
                          <a:cs typeface="Merriweather"/>
                          <a:sym typeface="Merriweather"/>
                        </a:rPr>
                        <a:t>Passive</a:t>
                      </a:r>
                      <a:r>
                        <a:rPr lang="en" sz="1600">
                          <a:solidFill>
                            <a:srgbClr val="000000"/>
                          </a:solidFill>
                          <a:highlight>
                            <a:srgbClr val="FFFFFF"/>
                          </a:highlight>
                          <a:latin typeface="Merriweather"/>
                          <a:ea typeface="Merriweather"/>
                          <a:cs typeface="Merriweather"/>
                          <a:sym typeface="Merriweather"/>
                        </a:rPr>
                        <a:t> diffusion.</a:t>
                      </a:r>
                      <a:endParaRPr sz="1600">
                        <a:solidFill>
                          <a:srgbClr val="000000"/>
                        </a:solidFill>
                        <a:highlight>
                          <a:srgbClr val="FFFFFF"/>
                        </a:highlight>
                        <a:latin typeface="Merriweather"/>
                        <a:ea typeface="Merriweather"/>
                        <a:cs typeface="Merriweather"/>
                        <a:sym typeface="Merriweather"/>
                      </a:endParaRPr>
                    </a:p>
                    <a:p>
                      <a:pPr indent="-330200" lvl="0" marL="457200" rtl="0" algn="l">
                        <a:lnSpc>
                          <a:spcPct val="115000"/>
                        </a:lnSpc>
                        <a:spcBef>
                          <a:spcPts val="0"/>
                        </a:spcBef>
                        <a:spcAft>
                          <a:spcPts val="0"/>
                        </a:spcAft>
                        <a:buClr>
                          <a:srgbClr val="D9EAD3"/>
                        </a:buClr>
                        <a:buSzPts val="1600"/>
                        <a:buFont typeface="Merriweather"/>
                        <a:buChar char="★"/>
                      </a:pPr>
                      <a:r>
                        <a:rPr b="1" lang="en" sz="1600">
                          <a:solidFill>
                            <a:srgbClr val="000000"/>
                          </a:solidFill>
                          <a:highlight>
                            <a:srgbClr val="FFFFFF"/>
                          </a:highlight>
                          <a:latin typeface="Merriweather"/>
                          <a:ea typeface="Merriweather"/>
                          <a:cs typeface="Merriweather"/>
                          <a:sym typeface="Merriweather"/>
                        </a:rPr>
                        <a:t>Na+</a:t>
                      </a:r>
                      <a:r>
                        <a:rPr lang="en" sz="1600">
                          <a:solidFill>
                            <a:srgbClr val="000000"/>
                          </a:solidFill>
                          <a:highlight>
                            <a:srgbClr val="FFFFFF"/>
                          </a:highlight>
                          <a:latin typeface="Merriweather"/>
                          <a:ea typeface="Merriweather"/>
                          <a:cs typeface="Merriweather"/>
                          <a:sym typeface="Merriweather"/>
                        </a:rPr>
                        <a:t> - </a:t>
                      </a:r>
                      <a:r>
                        <a:rPr b="1" lang="en" sz="1600">
                          <a:solidFill>
                            <a:srgbClr val="6AA84F"/>
                          </a:solidFill>
                          <a:highlight>
                            <a:srgbClr val="FFFFFF"/>
                          </a:highlight>
                          <a:latin typeface="Merriweather"/>
                          <a:ea typeface="Merriweather"/>
                          <a:cs typeface="Merriweather"/>
                          <a:sym typeface="Merriweather"/>
                        </a:rPr>
                        <a:t>glucose</a:t>
                      </a:r>
                      <a:r>
                        <a:rPr lang="en" sz="1600">
                          <a:solidFill>
                            <a:srgbClr val="000000"/>
                          </a:solidFill>
                          <a:highlight>
                            <a:srgbClr val="FFFFFF"/>
                          </a:highlight>
                          <a:latin typeface="Merriweather"/>
                          <a:ea typeface="Merriweather"/>
                          <a:cs typeface="Merriweather"/>
                          <a:sym typeface="Merriweather"/>
                        </a:rPr>
                        <a:t> </a:t>
                      </a:r>
                      <a:r>
                        <a:rPr lang="en" sz="1600" u="sng">
                          <a:solidFill>
                            <a:srgbClr val="000000"/>
                          </a:solidFill>
                          <a:highlight>
                            <a:srgbClr val="FFFFFF"/>
                          </a:highlight>
                          <a:latin typeface="Merriweather"/>
                          <a:ea typeface="Merriweather"/>
                          <a:cs typeface="Merriweather"/>
                          <a:sym typeface="Merriweather"/>
                        </a:rPr>
                        <a:t>or</a:t>
                      </a:r>
                      <a:r>
                        <a:rPr lang="en" sz="1600">
                          <a:solidFill>
                            <a:srgbClr val="000000"/>
                          </a:solidFill>
                          <a:highlight>
                            <a:srgbClr val="FFFFFF"/>
                          </a:highlight>
                          <a:latin typeface="Merriweather"/>
                          <a:ea typeface="Merriweather"/>
                          <a:cs typeface="Merriweather"/>
                          <a:sym typeface="Merriweather"/>
                        </a:rPr>
                        <a:t> </a:t>
                      </a:r>
                      <a:r>
                        <a:rPr b="1" lang="en" sz="1600">
                          <a:solidFill>
                            <a:srgbClr val="000000"/>
                          </a:solidFill>
                          <a:highlight>
                            <a:srgbClr val="FFFFFF"/>
                          </a:highlight>
                          <a:latin typeface="Merriweather"/>
                          <a:ea typeface="Merriweather"/>
                          <a:cs typeface="Merriweather"/>
                          <a:sym typeface="Merriweather"/>
                        </a:rPr>
                        <a:t>Na+ </a:t>
                      </a:r>
                      <a:r>
                        <a:rPr lang="en" sz="1600">
                          <a:solidFill>
                            <a:srgbClr val="000000"/>
                          </a:solidFill>
                          <a:highlight>
                            <a:srgbClr val="FFFFFF"/>
                          </a:highlight>
                          <a:latin typeface="Merriweather"/>
                          <a:ea typeface="Merriweather"/>
                          <a:cs typeface="Merriweather"/>
                          <a:sym typeface="Merriweather"/>
                        </a:rPr>
                        <a:t>- </a:t>
                      </a:r>
                      <a:r>
                        <a:rPr b="1" lang="en" sz="1600">
                          <a:solidFill>
                            <a:srgbClr val="6AA84F"/>
                          </a:solidFill>
                          <a:highlight>
                            <a:srgbClr val="FFFFFF"/>
                          </a:highlight>
                          <a:latin typeface="Merriweather"/>
                          <a:ea typeface="Merriweather"/>
                          <a:cs typeface="Merriweather"/>
                          <a:sym typeface="Merriweather"/>
                        </a:rPr>
                        <a:t>amino acid</a:t>
                      </a:r>
                      <a:r>
                        <a:rPr b="1" lang="en" sz="1600">
                          <a:solidFill>
                            <a:srgbClr val="000000"/>
                          </a:solidFill>
                          <a:highlight>
                            <a:srgbClr val="FFFFFF"/>
                          </a:highlight>
                          <a:latin typeface="Merriweather"/>
                          <a:ea typeface="Merriweather"/>
                          <a:cs typeface="Merriweather"/>
                          <a:sym typeface="Merriweather"/>
                        </a:rPr>
                        <a:t> </a:t>
                      </a:r>
                      <a:r>
                        <a:rPr lang="en" sz="1600">
                          <a:solidFill>
                            <a:srgbClr val="000000"/>
                          </a:solidFill>
                          <a:highlight>
                            <a:srgbClr val="FFFFFF"/>
                          </a:highlight>
                          <a:latin typeface="Merriweather"/>
                          <a:ea typeface="Merriweather"/>
                          <a:cs typeface="Merriweather"/>
                          <a:sym typeface="Merriweather"/>
                        </a:rPr>
                        <a:t>co-transport.</a:t>
                      </a:r>
                      <a:endParaRPr sz="1600">
                        <a:solidFill>
                          <a:srgbClr val="000000"/>
                        </a:solidFill>
                        <a:highlight>
                          <a:srgbClr val="FFFFFF"/>
                        </a:highlight>
                        <a:latin typeface="Merriweather"/>
                        <a:ea typeface="Merriweather"/>
                        <a:cs typeface="Merriweather"/>
                        <a:sym typeface="Merriweather"/>
                      </a:endParaRPr>
                    </a:p>
                    <a:p>
                      <a:pPr indent="-330200" lvl="0" marL="457200" rtl="0" algn="l">
                        <a:lnSpc>
                          <a:spcPct val="115000"/>
                        </a:lnSpc>
                        <a:spcBef>
                          <a:spcPts val="0"/>
                        </a:spcBef>
                        <a:spcAft>
                          <a:spcPts val="0"/>
                        </a:spcAft>
                        <a:buClr>
                          <a:srgbClr val="D9EAD3"/>
                        </a:buClr>
                        <a:buSzPts val="1600"/>
                        <a:buFont typeface="Merriweather"/>
                        <a:buChar char="★"/>
                      </a:pPr>
                      <a:r>
                        <a:rPr b="1" lang="en" sz="1600">
                          <a:solidFill>
                            <a:srgbClr val="000000"/>
                          </a:solidFill>
                          <a:highlight>
                            <a:srgbClr val="FFFFFF"/>
                          </a:highlight>
                          <a:latin typeface="Merriweather"/>
                          <a:ea typeface="Merriweather"/>
                          <a:cs typeface="Merriweather"/>
                          <a:sym typeface="Merriweather"/>
                        </a:rPr>
                        <a:t>Na+ </a:t>
                      </a:r>
                      <a:r>
                        <a:rPr lang="en" sz="1600">
                          <a:solidFill>
                            <a:srgbClr val="000000"/>
                          </a:solidFill>
                          <a:highlight>
                            <a:srgbClr val="FFFFFF"/>
                          </a:highlight>
                          <a:latin typeface="Merriweather"/>
                          <a:ea typeface="Merriweather"/>
                          <a:cs typeface="Merriweather"/>
                          <a:sym typeface="Merriweather"/>
                        </a:rPr>
                        <a:t>- </a:t>
                      </a:r>
                      <a:r>
                        <a:rPr b="1" lang="en" sz="1600">
                          <a:solidFill>
                            <a:srgbClr val="6AA84F"/>
                          </a:solidFill>
                          <a:highlight>
                            <a:srgbClr val="FFFFFF"/>
                          </a:highlight>
                          <a:latin typeface="Merriweather"/>
                          <a:ea typeface="Merriweather"/>
                          <a:cs typeface="Merriweather"/>
                          <a:sym typeface="Merriweather"/>
                        </a:rPr>
                        <a:t>Cl-</a:t>
                      </a:r>
                      <a:r>
                        <a:rPr lang="en" sz="1600">
                          <a:solidFill>
                            <a:srgbClr val="000000"/>
                          </a:solidFill>
                          <a:highlight>
                            <a:srgbClr val="FFFFFF"/>
                          </a:highlight>
                          <a:latin typeface="Merriweather"/>
                          <a:ea typeface="Merriweather"/>
                          <a:cs typeface="Merriweather"/>
                          <a:sym typeface="Merriweather"/>
                        </a:rPr>
                        <a:t> exchange.</a:t>
                      </a:r>
                      <a:endParaRPr sz="1600">
                        <a:solidFill>
                          <a:srgbClr val="000000"/>
                        </a:solidFill>
                        <a:highlight>
                          <a:srgbClr val="FFFFFF"/>
                        </a:highlight>
                        <a:latin typeface="Merriweather"/>
                        <a:ea typeface="Merriweather"/>
                        <a:cs typeface="Merriweather"/>
                        <a:sym typeface="Merriweather"/>
                      </a:endParaRPr>
                    </a:p>
                    <a:p>
                      <a:pPr indent="-330200" lvl="0" marL="457200" rtl="0" algn="l">
                        <a:lnSpc>
                          <a:spcPct val="115000"/>
                        </a:lnSpc>
                        <a:spcBef>
                          <a:spcPts val="0"/>
                        </a:spcBef>
                        <a:spcAft>
                          <a:spcPts val="0"/>
                        </a:spcAft>
                        <a:buClr>
                          <a:srgbClr val="D9EAD3"/>
                        </a:buClr>
                        <a:buSzPts val="1600"/>
                        <a:buFont typeface="Merriweather"/>
                        <a:buChar char="★"/>
                      </a:pPr>
                      <a:r>
                        <a:rPr b="1" lang="en" sz="1600">
                          <a:solidFill>
                            <a:srgbClr val="000000"/>
                          </a:solidFill>
                          <a:highlight>
                            <a:srgbClr val="FFFFFF"/>
                          </a:highlight>
                          <a:latin typeface="Merriweather"/>
                          <a:ea typeface="Merriweather"/>
                          <a:cs typeface="Merriweather"/>
                          <a:sym typeface="Merriweather"/>
                        </a:rPr>
                        <a:t>Na+</a:t>
                      </a:r>
                      <a:r>
                        <a:rPr lang="en" sz="1600">
                          <a:solidFill>
                            <a:srgbClr val="000000"/>
                          </a:solidFill>
                          <a:highlight>
                            <a:srgbClr val="FFFFFF"/>
                          </a:highlight>
                          <a:latin typeface="Merriweather"/>
                          <a:ea typeface="Merriweather"/>
                          <a:cs typeface="Merriweather"/>
                          <a:sym typeface="Merriweather"/>
                        </a:rPr>
                        <a:t> - </a:t>
                      </a:r>
                      <a:r>
                        <a:rPr b="1" lang="en" sz="1600">
                          <a:solidFill>
                            <a:srgbClr val="6AA84F"/>
                          </a:solidFill>
                          <a:highlight>
                            <a:srgbClr val="FFFFFF"/>
                          </a:highlight>
                          <a:latin typeface="Merriweather"/>
                          <a:ea typeface="Merriweather"/>
                          <a:cs typeface="Merriweather"/>
                          <a:sym typeface="Merriweather"/>
                        </a:rPr>
                        <a:t>H+</a:t>
                      </a:r>
                      <a:r>
                        <a:rPr lang="en" sz="1600">
                          <a:solidFill>
                            <a:srgbClr val="000000"/>
                          </a:solidFill>
                          <a:highlight>
                            <a:srgbClr val="FFFFFF"/>
                          </a:highlight>
                          <a:latin typeface="Merriweather"/>
                          <a:ea typeface="Merriweather"/>
                          <a:cs typeface="Merriweather"/>
                          <a:sym typeface="Merriweather"/>
                        </a:rPr>
                        <a:t> exchange</a:t>
                      </a:r>
                      <a:r>
                        <a:rPr baseline="30000" lang="en" sz="1600">
                          <a:solidFill>
                            <a:srgbClr val="000000"/>
                          </a:solidFill>
                          <a:highlight>
                            <a:srgbClr val="FFFFFF"/>
                          </a:highlight>
                          <a:latin typeface="Merriweather"/>
                          <a:ea typeface="Merriweather"/>
                          <a:cs typeface="Merriweather"/>
                          <a:sym typeface="Merriweather"/>
                        </a:rPr>
                        <a:t>1</a:t>
                      </a:r>
                      <a:r>
                        <a:rPr lang="en" sz="1600">
                          <a:solidFill>
                            <a:srgbClr val="000000"/>
                          </a:solidFill>
                          <a:highlight>
                            <a:srgbClr val="FFFFFF"/>
                          </a:highlight>
                          <a:latin typeface="Merriweather"/>
                          <a:ea typeface="Merriweather"/>
                          <a:cs typeface="Merriweather"/>
                          <a:sym typeface="Merriweather"/>
                        </a:rPr>
                        <a:t>.</a:t>
                      </a:r>
                      <a:endParaRPr sz="1600">
                        <a:solidFill>
                          <a:srgbClr val="000000"/>
                        </a:solidFill>
                        <a:highlight>
                          <a:srgbClr val="FFFFFF"/>
                        </a:highlight>
                        <a:latin typeface="Merriweather"/>
                        <a:ea typeface="Merriweather"/>
                        <a:cs typeface="Merriweather"/>
                        <a:sym typeface="Merriweather"/>
                      </a:endParaRPr>
                    </a:p>
                    <a:p>
                      <a:pPr indent="0" lvl="0" marL="0" rtl="0" algn="l">
                        <a:lnSpc>
                          <a:spcPct val="115000"/>
                        </a:lnSpc>
                        <a:spcBef>
                          <a:spcPts val="1200"/>
                        </a:spcBef>
                        <a:spcAft>
                          <a:spcPts val="0"/>
                        </a:spcAft>
                        <a:buNone/>
                      </a:pPr>
                      <a:r>
                        <a:rPr lang="en" sz="1600">
                          <a:solidFill>
                            <a:srgbClr val="000000"/>
                          </a:solidFill>
                          <a:highlight>
                            <a:srgbClr val="FFFFFF"/>
                          </a:highlight>
                          <a:latin typeface="Merriweather"/>
                          <a:ea typeface="Merriweather"/>
                          <a:cs typeface="Merriweather"/>
                          <a:sym typeface="Merriweather"/>
                        </a:rPr>
                        <a:t>The next step is </a:t>
                      </a:r>
                      <a:r>
                        <a:rPr lang="en" sz="1600">
                          <a:solidFill>
                            <a:srgbClr val="000000"/>
                          </a:solidFill>
                          <a:highlight>
                            <a:srgbClr val="D9EAD3"/>
                          </a:highlight>
                          <a:latin typeface="Merriweather"/>
                          <a:ea typeface="Merriweather"/>
                          <a:cs typeface="Merriweather"/>
                          <a:sym typeface="Merriweather"/>
                        </a:rPr>
                        <a:t>osmosis of water</a:t>
                      </a:r>
                      <a:r>
                        <a:rPr lang="en" sz="1600">
                          <a:solidFill>
                            <a:srgbClr val="000000"/>
                          </a:solidFill>
                          <a:highlight>
                            <a:srgbClr val="FFFFFF"/>
                          </a:highlight>
                          <a:latin typeface="Merriweather"/>
                          <a:ea typeface="Merriweather"/>
                          <a:cs typeface="Merriweather"/>
                          <a:sym typeface="Merriweather"/>
                        </a:rPr>
                        <a:t> into the </a:t>
                      </a:r>
                      <a:r>
                        <a:rPr b="1" lang="en" sz="1600">
                          <a:solidFill>
                            <a:srgbClr val="000000"/>
                          </a:solidFill>
                          <a:highlight>
                            <a:srgbClr val="FFFFFF"/>
                          </a:highlight>
                          <a:latin typeface="Merriweather"/>
                          <a:ea typeface="Merriweather"/>
                          <a:cs typeface="Merriweather"/>
                          <a:sym typeface="Merriweather"/>
                        </a:rPr>
                        <a:t>paracellular</a:t>
                      </a:r>
                      <a:r>
                        <a:rPr lang="en" sz="1600">
                          <a:solidFill>
                            <a:srgbClr val="000000"/>
                          </a:solidFill>
                          <a:highlight>
                            <a:srgbClr val="FFFFFF"/>
                          </a:highlight>
                          <a:latin typeface="Merriweather"/>
                          <a:ea typeface="Merriweather"/>
                          <a:cs typeface="Merriweather"/>
                          <a:sym typeface="Merriweather"/>
                        </a:rPr>
                        <a:t> spaces</a:t>
                      </a:r>
                      <a:r>
                        <a:rPr lang="en" sz="1600">
                          <a:highlight>
                            <a:srgbClr val="FFFFFF"/>
                          </a:highlight>
                          <a:latin typeface="Merriweather"/>
                          <a:ea typeface="Merriweather"/>
                          <a:cs typeface="Merriweather"/>
                          <a:sym typeface="Merriweather"/>
                        </a:rPr>
                        <a:t>.</a:t>
                      </a:r>
                      <a:r>
                        <a:rPr lang="en" sz="1600">
                          <a:solidFill>
                            <a:srgbClr val="674EA7"/>
                          </a:solidFill>
                          <a:highlight>
                            <a:srgbClr val="FFFFFF"/>
                          </a:highlight>
                          <a:latin typeface="Merriweather"/>
                          <a:ea typeface="Merriweather"/>
                          <a:cs typeface="Merriweather"/>
                          <a:sym typeface="Merriweather"/>
                        </a:rPr>
                        <a:t>.</a:t>
                      </a:r>
                      <a:endParaRPr sz="1600">
                        <a:solidFill>
                          <a:srgbClr val="674EA7"/>
                        </a:solidFill>
                        <a:highlight>
                          <a:srgbClr val="FFFFFF"/>
                        </a:highlight>
                        <a:latin typeface="Merriweather"/>
                        <a:ea typeface="Merriweather"/>
                        <a:cs typeface="Merriweather"/>
                        <a:sym typeface="Merriweather"/>
                      </a:endParaRPr>
                    </a:p>
                    <a:p>
                      <a:pPr indent="0" lvl="0" marL="0" rtl="0" algn="l">
                        <a:lnSpc>
                          <a:spcPct val="115000"/>
                        </a:lnSpc>
                        <a:spcBef>
                          <a:spcPts val="1200"/>
                        </a:spcBef>
                        <a:spcAft>
                          <a:spcPts val="0"/>
                        </a:spcAft>
                        <a:buNone/>
                      </a:pPr>
                      <a:r>
                        <a:rPr b="1" lang="en" sz="1600">
                          <a:solidFill>
                            <a:srgbClr val="000000"/>
                          </a:solidFill>
                          <a:highlight>
                            <a:srgbClr val="D9EAD3"/>
                          </a:highlight>
                          <a:latin typeface="Merriweather"/>
                          <a:ea typeface="Merriweather"/>
                          <a:cs typeface="Merriweather"/>
                          <a:sym typeface="Merriweather"/>
                        </a:rPr>
                        <a:t>Aldosterone Enhances</a:t>
                      </a:r>
                      <a:r>
                        <a:rPr lang="en" sz="1600">
                          <a:solidFill>
                            <a:srgbClr val="000000"/>
                          </a:solidFill>
                          <a:highlight>
                            <a:srgbClr val="FFFFFF"/>
                          </a:highlight>
                          <a:latin typeface="Merriweather"/>
                          <a:ea typeface="Merriweather"/>
                          <a:cs typeface="Merriweather"/>
                          <a:sym typeface="Merriweather"/>
                        </a:rPr>
                        <a:t> Na+ Absorption. </a:t>
                      </a:r>
                      <a:endParaRPr sz="1600">
                        <a:solidFill>
                          <a:srgbClr val="000000"/>
                        </a:solidFill>
                        <a:highlight>
                          <a:srgbClr val="FFFFFF"/>
                        </a:highlight>
                        <a:latin typeface="Merriweather"/>
                        <a:ea typeface="Merriweather"/>
                        <a:cs typeface="Merriweather"/>
                        <a:sym typeface="Merriweather"/>
                      </a:endParaRPr>
                    </a:p>
                    <a:p>
                      <a:pPr indent="0" lvl="0" marL="0" rtl="0" algn="l">
                        <a:lnSpc>
                          <a:spcPct val="115000"/>
                        </a:lnSpc>
                        <a:spcBef>
                          <a:spcPts val="1200"/>
                        </a:spcBef>
                        <a:spcAft>
                          <a:spcPts val="1200"/>
                        </a:spcAft>
                        <a:buNone/>
                      </a:pPr>
                      <a:r>
                        <a:rPr lang="en" sz="1600">
                          <a:highlight>
                            <a:srgbClr val="FFFFFF"/>
                          </a:highlight>
                          <a:latin typeface="Merriweather"/>
                          <a:ea typeface="Merriweather"/>
                          <a:cs typeface="Merriweather"/>
                          <a:sym typeface="Merriweather"/>
                        </a:rPr>
                        <a:t>This effect is important in the colon because it allows virtually no loss of NaCl and water.</a:t>
                      </a:r>
                      <a:endParaRPr sz="1600"/>
                    </a:p>
                  </a:txBody>
                  <a:tcPr marT="91425" marB="91425" marR="91425" marL="91425">
                    <a:lnL cap="flat" cmpd="sng" w="28575">
                      <a:solidFill>
                        <a:srgbClr val="D9EAD3"/>
                      </a:solidFill>
                      <a:prstDash val="dashDot"/>
                      <a:round/>
                      <a:headEnd len="sm" w="sm" type="none"/>
                      <a:tailEnd len="sm" w="sm" type="none"/>
                    </a:lnL>
                    <a:lnR cap="flat" cmpd="sng" w="28575">
                      <a:solidFill>
                        <a:srgbClr val="D9EAD3"/>
                      </a:solidFill>
                      <a:prstDash val="dashDot"/>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rtl="0" algn="l">
                        <a:lnSpc>
                          <a:spcPct val="115000"/>
                        </a:lnSpc>
                        <a:spcBef>
                          <a:spcPts val="1200"/>
                        </a:spcBef>
                        <a:spcAft>
                          <a:spcPts val="0"/>
                        </a:spcAft>
                        <a:buClr>
                          <a:srgbClr val="000000"/>
                        </a:buClr>
                        <a:buSzPts val="1100"/>
                        <a:buFont typeface="Arial"/>
                        <a:buNone/>
                      </a:pPr>
                      <a:r>
                        <a:rPr lang="en" sz="1600">
                          <a:solidFill>
                            <a:srgbClr val="93C47D"/>
                          </a:solidFill>
                          <a:latin typeface="Merriweather"/>
                          <a:ea typeface="Merriweather"/>
                          <a:cs typeface="Merriweather"/>
                          <a:sym typeface="Merriweather"/>
                        </a:rPr>
                        <a:t>Cl</a:t>
                      </a:r>
                      <a:r>
                        <a:rPr baseline="30000" lang="en" sz="1600">
                          <a:solidFill>
                            <a:srgbClr val="93C47D"/>
                          </a:solidFill>
                          <a:latin typeface="Merriweather"/>
                          <a:ea typeface="Merriweather"/>
                          <a:cs typeface="Merriweather"/>
                          <a:sym typeface="Merriweather"/>
                        </a:rPr>
                        <a:t>-</a:t>
                      </a:r>
                      <a:r>
                        <a:rPr lang="en" sz="1600">
                          <a:solidFill>
                            <a:srgbClr val="000000"/>
                          </a:solidFill>
                          <a:highlight>
                            <a:srgbClr val="FFFFFF"/>
                          </a:highlight>
                          <a:latin typeface="Merriweather"/>
                          <a:ea typeface="Merriweather"/>
                          <a:cs typeface="Merriweather"/>
                          <a:sym typeface="Merriweather"/>
                        </a:rPr>
                        <a:t> absorption accompanies Na+ absorption by the following mechanisms:</a:t>
                      </a:r>
                      <a:endParaRPr sz="1600">
                        <a:solidFill>
                          <a:srgbClr val="000000"/>
                        </a:solidFill>
                        <a:highlight>
                          <a:srgbClr val="FFFFFF"/>
                        </a:highlight>
                        <a:latin typeface="Merriweather"/>
                        <a:ea typeface="Merriweather"/>
                        <a:cs typeface="Merriweather"/>
                        <a:sym typeface="Merriweather"/>
                      </a:endParaRPr>
                    </a:p>
                    <a:p>
                      <a:pPr indent="-330200" lvl="0" marL="457200" rtl="0" algn="l">
                        <a:lnSpc>
                          <a:spcPct val="115000"/>
                        </a:lnSpc>
                        <a:spcBef>
                          <a:spcPts val="1200"/>
                        </a:spcBef>
                        <a:spcAft>
                          <a:spcPts val="0"/>
                        </a:spcAft>
                        <a:buClr>
                          <a:srgbClr val="D9EAD3"/>
                        </a:buClr>
                        <a:buSzPts val="1600"/>
                        <a:buFont typeface="Merriweather"/>
                        <a:buChar char="★"/>
                      </a:pPr>
                      <a:r>
                        <a:rPr b="1" lang="en" sz="1600">
                          <a:solidFill>
                            <a:srgbClr val="6AA84F"/>
                          </a:solidFill>
                          <a:highlight>
                            <a:srgbClr val="FFFFFF"/>
                          </a:highlight>
                          <a:latin typeface="Merriweather"/>
                          <a:ea typeface="Merriweather"/>
                          <a:cs typeface="Merriweather"/>
                          <a:sym typeface="Merriweather"/>
                        </a:rPr>
                        <a:t>Passive</a:t>
                      </a:r>
                      <a:r>
                        <a:rPr lang="en" sz="1600">
                          <a:solidFill>
                            <a:srgbClr val="6AA84F"/>
                          </a:solidFill>
                          <a:highlight>
                            <a:srgbClr val="FFFFFF"/>
                          </a:highlight>
                          <a:latin typeface="Merriweather"/>
                          <a:ea typeface="Merriweather"/>
                          <a:cs typeface="Merriweather"/>
                          <a:sym typeface="Merriweather"/>
                        </a:rPr>
                        <a:t> diffusion</a:t>
                      </a:r>
                      <a:endParaRPr sz="1600">
                        <a:solidFill>
                          <a:srgbClr val="6AA84F"/>
                        </a:solidFill>
                        <a:highlight>
                          <a:srgbClr val="FFFFFF"/>
                        </a:highlight>
                        <a:latin typeface="Merriweather"/>
                        <a:ea typeface="Merriweather"/>
                        <a:cs typeface="Merriweather"/>
                        <a:sym typeface="Merriweather"/>
                      </a:endParaRPr>
                    </a:p>
                    <a:p>
                      <a:pPr indent="-330200" lvl="0" marL="457200" rtl="0" algn="l">
                        <a:lnSpc>
                          <a:spcPct val="115000"/>
                        </a:lnSpc>
                        <a:spcBef>
                          <a:spcPts val="0"/>
                        </a:spcBef>
                        <a:spcAft>
                          <a:spcPts val="0"/>
                        </a:spcAft>
                        <a:buClr>
                          <a:srgbClr val="D9EAD3"/>
                        </a:buClr>
                        <a:buSzPts val="1600"/>
                        <a:buFont typeface="Merriweather"/>
                        <a:buChar char="★"/>
                      </a:pPr>
                      <a:r>
                        <a:rPr b="1" lang="en" sz="1600">
                          <a:solidFill>
                            <a:srgbClr val="6AA84F"/>
                          </a:solidFill>
                          <a:highlight>
                            <a:srgbClr val="FFFFFF"/>
                          </a:highlight>
                          <a:latin typeface="Merriweather"/>
                          <a:ea typeface="Merriweather"/>
                          <a:cs typeface="Merriweather"/>
                          <a:sym typeface="Merriweather"/>
                        </a:rPr>
                        <a:t>Na+</a:t>
                      </a:r>
                      <a:r>
                        <a:rPr lang="en" sz="1600">
                          <a:solidFill>
                            <a:srgbClr val="000000"/>
                          </a:solidFill>
                          <a:highlight>
                            <a:srgbClr val="FFFFFF"/>
                          </a:highlight>
                          <a:latin typeface="Merriweather"/>
                          <a:ea typeface="Merriweather"/>
                          <a:cs typeface="Merriweather"/>
                          <a:sym typeface="Merriweather"/>
                        </a:rPr>
                        <a:t> -</a:t>
                      </a:r>
                      <a:r>
                        <a:rPr b="1" lang="en" sz="1600">
                          <a:solidFill>
                            <a:srgbClr val="000000"/>
                          </a:solidFill>
                          <a:highlight>
                            <a:srgbClr val="FFFFFF"/>
                          </a:highlight>
                          <a:latin typeface="Merriweather"/>
                          <a:ea typeface="Merriweather"/>
                          <a:cs typeface="Merriweather"/>
                          <a:sym typeface="Merriweather"/>
                        </a:rPr>
                        <a:t> </a:t>
                      </a:r>
                      <a:r>
                        <a:rPr lang="en" sz="1600">
                          <a:latin typeface="Merriweather"/>
                          <a:ea typeface="Merriweather"/>
                          <a:cs typeface="Merriweather"/>
                          <a:sym typeface="Merriweather"/>
                        </a:rPr>
                        <a:t>Cl</a:t>
                      </a:r>
                      <a:r>
                        <a:rPr baseline="30000" lang="en" sz="1600">
                          <a:latin typeface="Merriweather"/>
                          <a:ea typeface="Merriweather"/>
                          <a:cs typeface="Merriweather"/>
                          <a:sym typeface="Merriweather"/>
                        </a:rPr>
                        <a:t>-</a:t>
                      </a:r>
                      <a:r>
                        <a:rPr lang="en" sz="1600">
                          <a:solidFill>
                            <a:srgbClr val="000000"/>
                          </a:solidFill>
                          <a:highlight>
                            <a:srgbClr val="FFFFFF"/>
                          </a:highlight>
                          <a:latin typeface="Merriweather"/>
                          <a:ea typeface="Merriweather"/>
                          <a:cs typeface="Merriweather"/>
                          <a:sym typeface="Merriweather"/>
                        </a:rPr>
                        <a:t> cotransport</a:t>
                      </a:r>
                      <a:endParaRPr sz="1600">
                        <a:solidFill>
                          <a:srgbClr val="000000"/>
                        </a:solidFill>
                        <a:highlight>
                          <a:srgbClr val="FFFFFF"/>
                        </a:highlight>
                        <a:latin typeface="Merriweather"/>
                        <a:ea typeface="Merriweather"/>
                        <a:cs typeface="Merriweather"/>
                        <a:sym typeface="Merriweather"/>
                      </a:endParaRPr>
                    </a:p>
                    <a:p>
                      <a:pPr indent="-330200" lvl="0" marL="457200" rtl="0" algn="l">
                        <a:lnSpc>
                          <a:spcPct val="115000"/>
                        </a:lnSpc>
                        <a:spcBef>
                          <a:spcPts val="0"/>
                        </a:spcBef>
                        <a:spcAft>
                          <a:spcPts val="0"/>
                        </a:spcAft>
                        <a:buClr>
                          <a:srgbClr val="D9EAD3"/>
                        </a:buClr>
                        <a:buSzPts val="1600"/>
                        <a:buFont typeface="Merriweather"/>
                        <a:buChar char="★"/>
                      </a:pPr>
                      <a:r>
                        <a:rPr lang="en" sz="1600">
                          <a:latin typeface="Merriweather"/>
                          <a:ea typeface="Merriweather"/>
                          <a:cs typeface="Merriweather"/>
                          <a:sym typeface="Merriweather"/>
                        </a:rPr>
                        <a:t>Cl</a:t>
                      </a:r>
                      <a:r>
                        <a:rPr baseline="30000" lang="en" sz="1600">
                          <a:latin typeface="Merriweather"/>
                          <a:ea typeface="Merriweather"/>
                          <a:cs typeface="Merriweather"/>
                          <a:sym typeface="Merriweather"/>
                        </a:rPr>
                        <a:t>-</a:t>
                      </a:r>
                      <a:r>
                        <a:rPr lang="en" sz="1600">
                          <a:solidFill>
                            <a:srgbClr val="000000"/>
                          </a:solidFill>
                          <a:highlight>
                            <a:srgbClr val="FFFFFF"/>
                          </a:highlight>
                          <a:latin typeface="Merriweather"/>
                          <a:ea typeface="Merriweather"/>
                          <a:cs typeface="Merriweather"/>
                          <a:sym typeface="Merriweather"/>
                        </a:rPr>
                        <a:t> - </a:t>
                      </a:r>
                      <a:r>
                        <a:rPr b="1" lang="en" sz="1600">
                          <a:solidFill>
                            <a:srgbClr val="6AA84F"/>
                          </a:solidFill>
                          <a:highlight>
                            <a:srgbClr val="FFFFFF"/>
                          </a:highlight>
                          <a:latin typeface="Merriweather"/>
                          <a:ea typeface="Merriweather"/>
                          <a:cs typeface="Merriweather"/>
                          <a:sym typeface="Merriweather"/>
                        </a:rPr>
                        <a:t>HCO-</a:t>
                      </a:r>
                      <a:r>
                        <a:rPr lang="en" sz="1600">
                          <a:solidFill>
                            <a:srgbClr val="000000"/>
                          </a:solidFill>
                          <a:highlight>
                            <a:srgbClr val="FFFFFF"/>
                          </a:highlight>
                          <a:latin typeface="Merriweather"/>
                          <a:ea typeface="Merriweather"/>
                          <a:cs typeface="Merriweather"/>
                          <a:sym typeface="Merriweather"/>
                        </a:rPr>
                        <a:t> exchange</a:t>
                      </a:r>
                      <a:endParaRPr sz="1600"/>
                    </a:p>
                  </a:txBody>
                  <a:tcPr marT="91425" marB="91425" marR="91425" marL="91425">
                    <a:lnL cap="flat" cmpd="sng" w="28575">
                      <a:solidFill>
                        <a:srgbClr val="D9EAD3"/>
                      </a:solidFill>
                      <a:prstDash val="dashDot"/>
                      <a:round/>
                      <a:headEnd len="sm" w="sm" type="none"/>
                      <a:tailEnd len="sm" w="sm" type="none"/>
                    </a:lnL>
                    <a:lnR cap="flat" cmpd="sng" w="28575">
                      <a:solidFill>
                        <a:srgbClr val="D9EAD3"/>
                      </a:solidFill>
                      <a:prstDash val="dashDot"/>
                      <a:round/>
                      <a:headEnd len="sm" w="sm" type="none"/>
                      <a:tailEnd len="sm" w="sm" type="none"/>
                    </a:lnR>
                    <a:lnT cap="flat" cmpd="sng" w="28575">
                      <a:solidFill>
                        <a:srgbClr val="FFFFFF"/>
                      </a:solidFill>
                      <a:prstDash val="solid"/>
                      <a:round/>
                      <a:headEnd len="sm" w="sm" type="none"/>
                      <a:tailEnd len="sm" w="sm" type="none"/>
                    </a:lnT>
                    <a:lnB cap="flat" cmpd="sng" w="28575">
                      <a:solidFill>
                        <a:srgbClr val="D9EAD3"/>
                      </a:solidFill>
                      <a:prstDash val="dashDot"/>
                      <a:round/>
                      <a:headEnd len="sm" w="sm" type="none"/>
                      <a:tailEnd len="sm" w="sm" type="none"/>
                    </a:lnB>
                  </a:tcPr>
                </a:tc>
              </a:tr>
              <a:tr h="711300">
                <a:tc vMerge="1"/>
                <a:tc>
                  <a:txBody>
                    <a:bodyPr/>
                    <a:lstStyle/>
                    <a:p>
                      <a:pPr indent="0" lvl="0" marL="0" rtl="0" algn="ctr">
                        <a:spcBef>
                          <a:spcPts val="0"/>
                        </a:spcBef>
                        <a:spcAft>
                          <a:spcPts val="0"/>
                        </a:spcAft>
                        <a:buNone/>
                      </a:pPr>
                      <a:r>
                        <a:rPr lang="en" sz="3000">
                          <a:solidFill>
                            <a:srgbClr val="274E13"/>
                          </a:solidFill>
                          <a:highlight>
                            <a:srgbClr val="D9EAD3"/>
                          </a:highlight>
                          <a:latin typeface="Oswald"/>
                          <a:ea typeface="Oswald"/>
                          <a:cs typeface="Oswald"/>
                          <a:sym typeface="Oswald"/>
                        </a:rPr>
                        <a:t>Ca++</a:t>
                      </a:r>
                      <a:r>
                        <a:rPr lang="en" sz="3000">
                          <a:solidFill>
                            <a:srgbClr val="6AA84F"/>
                          </a:solidFill>
                          <a:highlight>
                            <a:srgbClr val="D9EAD3"/>
                          </a:highlight>
                          <a:latin typeface="Oswald"/>
                          <a:ea typeface="Oswald"/>
                          <a:cs typeface="Oswald"/>
                          <a:sym typeface="Oswald"/>
                        </a:rPr>
                        <a:t> absorption</a:t>
                      </a:r>
                      <a:endParaRPr sz="3000">
                        <a:solidFill>
                          <a:srgbClr val="6AA84F"/>
                        </a:solidFill>
                        <a:highlight>
                          <a:srgbClr val="D9EAD3"/>
                        </a:highlight>
                        <a:latin typeface="Merriweather"/>
                        <a:ea typeface="Merriweather"/>
                        <a:cs typeface="Merriweather"/>
                        <a:sym typeface="Merriweather"/>
                      </a:endParaRPr>
                    </a:p>
                  </a:txBody>
                  <a:tcPr marT="91425" marB="91425" marR="91425" marL="91425">
                    <a:lnL cap="flat" cmpd="sng" w="28575">
                      <a:solidFill>
                        <a:srgbClr val="D9EAD3"/>
                      </a:solidFill>
                      <a:prstDash val="dashDot"/>
                      <a:round/>
                      <a:headEnd len="sm" w="sm" type="none"/>
                      <a:tailEnd len="sm" w="sm" type="none"/>
                    </a:lnL>
                    <a:lnR cap="flat" cmpd="sng" w="28575">
                      <a:solidFill>
                        <a:srgbClr val="D9EAD3"/>
                      </a:solidFill>
                      <a:prstDash val="dashDot"/>
                      <a:round/>
                      <a:headEnd len="sm" w="sm" type="none"/>
                      <a:tailEnd len="sm" w="sm" type="none"/>
                    </a:lnR>
                    <a:lnT cap="flat" cmpd="sng" w="28575">
                      <a:solidFill>
                        <a:srgbClr val="D9EAD3"/>
                      </a:solidFill>
                      <a:prstDash val="dashDot"/>
                      <a:round/>
                      <a:headEnd len="sm" w="sm" type="none"/>
                      <a:tailEnd len="sm" w="sm" type="none"/>
                    </a:lnT>
                    <a:lnB cap="flat" cmpd="sng" w="28575">
                      <a:solidFill>
                        <a:srgbClr val="D9EAD3"/>
                      </a:solidFill>
                      <a:prstDash val="dashDot"/>
                      <a:round/>
                      <a:headEnd len="sm" w="sm" type="none"/>
                      <a:tailEnd len="sm" w="sm" type="none"/>
                    </a:lnB>
                    <a:solidFill>
                      <a:srgbClr val="D9EAD3"/>
                    </a:solidFill>
                  </a:tcPr>
                </a:tc>
              </a:tr>
              <a:tr h="2484425">
                <a:tc vMerge="1"/>
                <a:tc>
                  <a:txBody>
                    <a:bodyPr/>
                    <a:lstStyle/>
                    <a:p>
                      <a:pPr indent="0" lvl="0" marL="0" rtl="0" algn="l">
                        <a:lnSpc>
                          <a:spcPct val="115000"/>
                        </a:lnSpc>
                        <a:spcBef>
                          <a:spcPts val="1200"/>
                        </a:spcBef>
                        <a:spcAft>
                          <a:spcPts val="0"/>
                        </a:spcAft>
                        <a:buClr>
                          <a:srgbClr val="000000"/>
                        </a:buClr>
                        <a:buSzPts val="1100"/>
                        <a:buFont typeface="Arial"/>
                        <a:buNone/>
                      </a:pPr>
                      <a:r>
                        <a:rPr lang="en" sz="1600">
                          <a:solidFill>
                            <a:srgbClr val="000000"/>
                          </a:solidFill>
                          <a:latin typeface="Merriweather"/>
                          <a:ea typeface="Merriweather"/>
                          <a:cs typeface="Merriweather"/>
                          <a:sym typeface="Merriweather"/>
                        </a:rPr>
                        <a:t>Low plasma Ca</a:t>
                      </a:r>
                      <a:r>
                        <a:rPr lang="en" sz="1600"/>
                        <a:t>++</a:t>
                      </a:r>
                      <a:r>
                        <a:rPr lang="en" sz="1600">
                          <a:solidFill>
                            <a:srgbClr val="000000"/>
                          </a:solidFill>
                          <a:latin typeface="Merriweather"/>
                          <a:ea typeface="Merriweather"/>
                          <a:cs typeface="Merriweather"/>
                          <a:sym typeface="Merriweather"/>
                        </a:rPr>
                        <a:t> → Elevated Parathyroid hormone activates Vitamin D:-</a:t>
                      </a:r>
                      <a:endParaRPr sz="1600">
                        <a:solidFill>
                          <a:srgbClr val="000000"/>
                        </a:solidFill>
                        <a:latin typeface="Merriweather"/>
                        <a:ea typeface="Merriweather"/>
                        <a:cs typeface="Merriweather"/>
                        <a:sym typeface="Merriweather"/>
                      </a:endParaRPr>
                    </a:p>
                    <a:p>
                      <a:pPr indent="0" lvl="0" marL="0" rtl="0" algn="ctr">
                        <a:lnSpc>
                          <a:spcPct val="115000"/>
                        </a:lnSpc>
                        <a:spcBef>
                          <a:spcPts val="1200"/>
                        </a:spcBef>
                        <a:spcAft>
                          <a:spcPts val="0"/>
                        </a:spcAft>
                        <a:buClr>
                          <a:srgbClr val="000000"/>
                        </a:buClr>
                        <a:buSzPts val="1100"/>
                        <a:buFont typeface="Arial"/>
                        <a:buNone/>
                      </a:pPr>
                      <a:r>
                        <a:rPr lang="en" sz="1600">
                          <a:solidFill>
                            <a:srgbClr val="000000"/>
                          </a:solidFill>
                          <a:latin typeface="Merriweather"/>
                          <a:ea typeface="Merriweather"/>
                          <a:cs typeface="Merriweather"/>
                          <a:sym typeface="Merriweather"/>
                        </a:rPr>
                        <a:t>25-hydroxy-vitamin D3  → 1,25-dihydroxy-vitamin D3</a:t>
                      </a:r>
                      <a:endParaRPr sz="1600">
                        <a:solidFill>
                          <a:srgbClr val="000000"/>
                        </a:solidFill>
                        <a:latin typeface="Merriweather"/>
                        <a:ea typeface="Merriweather"/>
                        <a:cs typeface="Merriweather"/>
                        <a:sym typeface="Merriweather"/>
                      </a:endParaRPr>
                    </a:p>
                    <a:p>
                      <a:pPr indent="0" lvl="0" marL="0" rtl="0" algn="l">
                        <a:lnSpc>
                          <a:spcPct val="115000"/>
                        </a:lnSpc>
                        <a:spcBef>
                          <a:spcPts val="1200"/>
                        </a:spcBef>
                        <a:spcAft>
                          <a:spcPts val="1200"/>
                        </a:spcAft>
                        <a:buClr>
                          <a:srgbClr val="000000"/>
                        </a:buClr>
                        <a:buSzPts val="1100"/>
                        <a:buFont typeface="Arial"/>
                        <a:buNone/>
                      </a:pPr>
                      <a:r>
                        <a:rPr lang="en" sz="1600">
                          <a:solidFill>
                            <a:srgbClr val="000000"/>
                          </a:solidFill>
                          <a:latin typeface="Merriweather"/>
                          <a:ea typeface="Merriweather"/>
                          <a:cs typeface="Merriweather"/>
                          <a:sym typeface="Merriweather"/>
                        </a:rPr>
                        <a:t>Which stimulates synthesis of </a:t>
                      </a:r>
                      <a:r>
                        <a:rPr b="1" lang="en" sz="1600">
                          <a:solidFill>
                            <a:srgbClr val="000000"/>
                          </a:solidFill>
                          <a:highlight>
                            <a:srgbClr val="D9EAD3"/>
                          </a:highlight>
                          <a:latin typeface="Merriweather"/>
                          <a:ea typeface="Merriweather"/>
                          <a:cs typeface="Merriweather"/>
                          <a:sym typeface="Merriweather"/>
                        </a:rPr>
                        <a:t>Calcium binding protein</a:t>
                      </a:r>
                      <a:r>
                        <a:rPr lang="en" sz="1600">
                          <a:solidFill>
                            <a:srgbClr val="000000"/>
                          </a:solidFill>
                          <a:latin typeface="Merriweather"/>
                          <a:ea typeface="Merriweather"/>
                          <a:cs typeface="Merriweather"/>
                          <a:sym typeface="Merriweather"/>
                        </a:rPr>
                        <a:t> and</a:t>
                      </a:r>
                      <a:r>
                        <a:rPr b="1" lang="en" sz="1600">
                          <a:solidFill>
                            <a:srgbClr val="000000"/>
                          </a:solidFill>
                          <a:latin typeface="Merriweather"/>
                          <a:ea typeface="Merriweather"/>
                          <a:cs typeface="Merriweather"/>
                          <a:sym typeface="Merriweather"/>
                        </a:rPr>
                        <a:t> </a:t>
                      </a:r>
                      <a:r>
                        <a:rPr b="1" lang="en" sz="1600">
                          <a:solidFill>
                            <a:srgbClr val="000000"/>
                          </a:solidFill>
                          <a:highlight>
                            <a:srgbClr val="D9EAD3"/>
                          </a:highlight>
                          <a:latin typeface="Merriweather"/>
                          <a:ea typeface="Merriweather"/>
                          <a:cs typeface="Merriweather"/>
                          <a:sym typeface="Merriweather"/>
                        </a:rPr>
                        <a:t>Calcium- ATPase</a:t>
                      </a:r>
                      <a:r>
                        <a:rPr lang="en" sz="1600">
                          <a:solidFill>
                            <a:srgbClr val="000000"/>
                          </a:solidFill>
                          <a:latin typeface="Merriweather"/>
                          <a:ea typeface="Merriweather"/>
                          <a:cs typeface="Merriweather"/>
                          <a:sym typeface="Merriweather"/>
                        </a:rPr>
                        <a:t> in enterocytes</a:t>
                      </a:r>
                      <a:endParaRPr sz="1600">
                        <a:solidFill>
                          <a:srgbClr val="6AA84F"/>
                        </a:solidFill>
                        <a:latin typeface="Oswald"/>
                        <a:ea typeface="Oswald"/>
                        <a:cs typeface="Oswald"/>
                        <a:sym typeface="Oswald"/>
                      </a:endParaRPr>
                    </a:p>
                  </a:txBody>
                  <a:tcPr marT="91425" marB="91425" marR="91425" marL="91425">
                    <a:lnL cap="flat" cmpd="sng" w="28575">
                      <a:solidFill>
                        <a:srgbClr val="D9EAD3"/>
                      </a:solidFill>
                      <a:prstDash val="dashDot"/>
                      <a:round/>
                      <a:headEnd len="sm" w="sm" type="none"/>
                      <a:tailEnd len="sm" w="sm" type="none"/>
                    </a:lnL>
                    <a:lnR cap="flat" cmpd="sng" w="28575">
                      <a:solidFill>
                        <a:srgbClr val="D9EAD3"/>
                      </a:solidFill>
                      <a:prstDash val="dashDot"/>
                      <a:round/>
                      <a:headEnd len="sm" w="sm" type="none"/>
                      <a:tailEnd len="sm" w="sm" type="none"/>
                    </a:lnR>
                    <a:lnT cap="flat" cmpd="sng" w="28575">
                      <a:solidFill>
                        <a:srgbClr val="D9EAD3"/>
                      </a:solidFill>
                      <a:prstDash val="dashDot"/>
                      <a:round/>
                      <a:headEnd len="sm" w="sm" type="none"/>
                      <a:tailEnd len="sm" w="sm" type="none"/>
                    </a:lnT>
                    <a:lnB cap="flat" cmpd="sng" w="28575">
                      <a:solidFill>
                        <a:srgbClr val="FFFFFF"/>
                      </a:solidFill>
                      <a:prstDash val="solid"/>
                      <a:round/>
                      <a:headEnd len="sm" w="sm" type="none"/>
                      <a:tailEnd len="sm" w="sm" type="none"/>
                    </a:lnB>
                  </a:tcPr>
                </a:tc>
              </a:tr>
            </a:tbl>
          </a:graphicData>
        </a:graphic>
      </p:graphicFrame>
      <p:graphicFrame>
        <p:nvGraphicFramePr>
          <p:cNvPr id="820" name="Google Shape;820;p34"/>
          <p:cNvGraphicFramePr/>
          <p:nvPr/>
        </p:nvGraphicFramePr>
        <p:xfrm>
          <a:off x="207825" y="17236730"/>
          <a:ext cx="3000000" cy="3000000"/>
        </p:xfrm>
        <a:graphic>
          <a:graphicData uri="http://schemas.openxmlformats.org/drawingml/2006/table">
            <a:tbl>
              <a:tblPr>
                <a:noFill/>
                <a:tableStyleId>{913CD2CA-665F-4009-8238-03A690E2F055}</a:tableStyleId>
              </a:tblPr>
              <a:tblGrid>
                <a:gridCol w="5649000"/>
                <a:gridCol w="7794725"/>
              </a:tblGrid>
              <a:tr h="663750">
                <a:tc>
                  <a:txBody>
                    <a:bodyPr/>
                    <a:lstStyle/>
                    <a:p>
                      <a:pPr indent="0" lvl="0" marL="0" rtl="0" algn="ctr">
                        <a:spcBef>
                          <a:spcPts val="0"/>
                        </a:spcBef>
                        <a:spcAft>
                          <a:spcPts val="0"/>
                        </a:spcAft>
                        <a:buClr>
                          <a:srgbClr val="000000"/>
                        </a:buClr>
                        <a:buSzPts val="1100"/>
                        <a:buFont typeface="Arial"/>
                        <a:buNone/>
                      </a:pPr>
                      <a:r>
                        <a:rPr lang="en" sz="3000">
                          <a:solidFill>
                            <a:srgbClr val="93C47D"/>
                          </a:solidFill>
                          <a:latin typeface="Oswald"/>
                          <a:ea typeface="Oswald"/>
                          <a:cs typeface="Oswald"/>
                          <a:sym typeface="Oswald"/>
                        </a:rPr>
                        <a:t> </a:t>
                      </a:r>
                      <a:r>
                        <a:rPr lang="en" sz="3000">
                          <a:solidFill>
                            <a:srgbClr val="6AA84F"/>
                          </a:solidFill>
                          <a:highlight>
                            <a:srgbClr val="D9EAD3"/>
                          </a:highlight>
                          <a:latin typeface="Oswald"/>
                          <a:ea typeface="Oswald"/>
                          <a:cs typeface="Oswald"/>
                          <a:sym typeface="Oswald"/>
                        </a:rPr>
                        <a:t>absorption and secretion of </a:t>
                      </a:r>
                      <a:r>
                        <a:rPr lang="en" sz="3000">
                          <a:solidFill>
                            <a:srgbClr val="274E13"/>
                          </a:solidFill>
                          <a:highlight>
                            <a:srgbClr val="D9EAD3"/>
                          </a:highlight>
                          <a:latin typeface="Oswald"/>
                          <a:ea typeface="Oswald"/>
                          <a:cs typeface="Oswald"/>
                          <a:sym typeface="Oswald"/>
                        </a:rPr>
                        <a:t>K+</a:t>
                      </a:r>
                      <a:endParaRPr sz="3000">
                        <a:solidFill>
                          <a:srgbClr val="274E13"/>
                        </a:solidFill>
                        <a:highlight>
                          <a:srgbClr val="D9EAD3"/>
                        </a:highlight>
                        <a:latin typeface="Merriweather"/>
                        <a:ea typeface="Merriweather"/>
                        <a:cs typeface="Merriweather"/>
                        <a:sym typeface="Merriweathe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en" sz="3000">
                          <a:solidFill>
                            <a:srgbClr val="6AA84F"/>
                          </a:solidFill>
                          <a:highlight>
                            <a:srgbClr val="D9EAD3"/>
                          </a:highlight>
                          <a:latin typeface="Oswald"/>
                          <a:ea typeface="Oswald"/>
                          <a:cs typeface="Oswald"/>
                          <a:sym typeface="Oswald"/>
                        </a:rPr>
                        <a:t> Secretion of </a:t>
                      </a:r>
                      <a:r>
                        <a:rPr lang="en" sz="3000">
                          <a:solidFill>
                            <a:srgbClr val="274E13"/>
                          </a:solidFill>
                          <a:highlight>
                            <a:srgbClr val="D9EAD3"/>
                          </a:highlight>
                          <a:latin typeface="Oswald"/>
                          <a:ea typeface="Oswald"/>
                          <a:cs typeface="Oswald"/>
                          <a:sym typeface="Oswald"/>
                        </a:rPr>
                        <a:t>HCO</a:t>
                      </a:r>
                      <a:r>
                        <a:rPr baseline="-25000" lang="en" sz="3000">
                          <a:solidFill>
                            <a:srgbClr val="274E13"/>
                          </a:solidFill>
                          <a:highlight>
                            <a:srgbClr val="D9EAD3"/>
                          </a:highlight>
                          <a:latin typeface="Oswald"/>
                          <a:ea typeface="Oswald"/>
                          <a:cs typeface="Oswald"/>
                          <a:sym typeface="Oswald"/>
                        </a:rPr>
                        <a:t>3</a:t>
                      </a:r>
                      <a:r>
                        <a:rPr lang="en" sz="3000">
                          <a:solidFill>
                            <a:srgbClr val="6AA84F"/>
                          </a:solidFill>
                          <a:highlight>
                            <a:srgbClr val="D9EAD3"/>
                          </a:highlight>
                          <a:latin typeface="Oswald"/>
                          <a:ea typeface="Oswald"/>
                          <a:cs typeface="Oswald"/>
                          <a:sym typeface="Oswald"/>
                        </a:rPr>
                        <a:t> in the ileum</a:t>
                      </a:r>
                      <a:endParaRPr sz="3000">
                        <a:solidFill>
                          <a:srgbClr val="6AA84F"/>
                        </a:solidFill>
                        <a:highlight>
                          <a:srgbClr val="D9EAD3"/>
                        </a:highlight>
                        <a:latin typeface="Merriweather"/>
                        <a:ea typeface="Merriweather"/>
                        <a:cs typeface="Merriweather"/>
                        <a:sym typeface="Merriweather"/>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1877400">
                <a:tc>
                  <a:txBody>
                    <a:bodyPr/>
                    <a:lstStyle/>
                    <a:p>
                      <a:pPr indent="0" lvl="0" marL="0" rtl="0" algn="l">
                        <a:spcBef>
                          <a:spcPts val="0"/>
                        </a:spcBef>
                        <a:spcAft>
                          <a:spcPts val="0"/>
                        </a:spcAft>
                        <a:buNone/>
                      </a:pPr>
                      <a:r>
                        <a:t/>
                      </a:r>
                      <a:endParaRPr sz="1600">
                        <a:latin typeface="Merriweather"/>
                        <a:ea typeface="Merriweather"/>
                        <a:cs typeface="Merriweather"/>
                        <a:sym typeface="Merriweather"/>
                      </a:endParaRPr>
                    </a:p>
                    <a:p>
                      <a:pPr indent="0" lvl="0" marL="0" rtl="0" algn="l">
                        <a:spcBef>
                          <a:spcPts val="0"/>
                        </a:spcBef>
                        <a:spcAft>
                          <a:spcPts val="0"/>
                        </a:spcAft>
                        <a:buNone/>
                      </a:pPr>
                      <a:r>
                        <a:rPr lang="en" sz="1600">
                          <a:latin typeface="Merriweather"/>
                          <a:ea typeface="Merriweather"/>
                          <a:cs typeface="Merriweather"/>
                          <a:sym typeface="Merriweather"/>
                        </a:rPr>
                        <a:t>• </a:t>
                      </a:r>
                      <a:r>
                        <a:rPr lang="en" sz="1600">
                          <a:highlight>
                            <a:srgbClr val="D9EAD3"/>
                          </a:highlight>
                          <a:latin typeface="Merriweather"/>
                          <a:ea typeface="Merriweather"/>
                          <a:cs typeface="Merriweather"/>
                          <a:sym typeface="Merriweather"/>
                        </a:rPr>
                        <a:t>K+</a:t>
                      </a:r>
                      <a:r>
                        <a:rPr lang="en" sz="1600">
                          <a:latin typeface="Merriweather"/>
                          <a:ea typeface="Merriweather"/>
                          <a:cs typeface="Merriweather"/>
                          <a:sym typeface="Merriweather"/>
                        </a:rPr>
                        <a:t> is absorbed in the small intestine by </a:t>
                      </a:r>
                      <a:r>
                        <a:rPr b="1" lang="en" sz="1600">
                          <a:solidFill>
                            <a:srgbClr val="93C47D"/>
                          </a:solidFill>
                          <a:latin typeface="Merriweather"/>
                          <a:ea typeface="Merriweather"/>
                          <a:cs typeface="Merriweather"/>
                          <a:sym typeface="Merriweather"/>
                        </a:rPr>
                        <a:t>passive diffusion</a:t>
                      </a:r>
                      <a:r>
                        <a:rPr b="1" lang="en" sz="1600">
                          <a:latin typeface="Merriweather"/>
                          <a:ea typeface="Merriweather"/>
                          <a:cs typeface="Merriweather"/>
                          <a:sym typeface="Merriweather"/>
                        </a:rPr>
                        <a:t>.</a:t>
                      </a:r>
                      <a:endParaRPr b="1" sz="1600">
                        <a:latin typeface="Merriweather"/>
                        <a:ea typeface="Merriweather"/>
                        <a:cs typeface="Merriweather"/>
                        <a:sym typeface="Merriweather"/>
                      </a:endParaRPr>
                    </a:p>
                    <a:p>
                      <a:pPr indent="0" lvl="0" marL="0" rtl="0" algn="l">
                        <a:spcBef>
                          <a:spcPts val="0"/>
                        </a:spcBef>
                        <a:spcAft>
                          <a:spcPts val="0"/>
                        </a:spcAft>
                        <a:buNone/>
                      </a:pPr>
                      <a:r>
                        <a:rPr lang="en" sz="1600">
                          <a:latin typeface="Merriweather"/>
                          <a:ea typeface="Merriweather"/>
                          <a:cs typeface="Merriweather"/>
                          <a:sym typeface="Merriweather"/>
                        </a:rPr>
                        <a:t>• K+ secretion in the colon is </a:t>
                      </a:r>
                      <a:r>
                        <a:rPr b="1" lang="en" sz="1600">
                          <a:highlight>
                            <a:srgbClr val="D9EAD3"/>
                          </a:highlight>
                          <a:latin typeface="Merriweather"/>
                          <a:ea typeface="Merriweather"/>
                          <a:cs typeface="Merriweather"/>
                          <a:sym typeface="Merriweather"/>
                        </a:rPr>
                        <a:t>stimulated by aldosterone</a:t>
                      </a:r>
                      <a:r>
                        <a:rPr b="1" lang="en" sz="1600">
                          <a:latin typeface="Merriweather"/>
                          <a:ea typeface="Merriweather"/>
                          <a:cs typeface="Merriweather"/>
                          <a:sym typeface="Merriweather"/>
                        </a:rPr>
                        <a:t>.</a:t>
                      </a:r>
                      <a:endParaRPr b="1" sz="1600">
                        <a:latin typeface="Merriweather"/>
                        <a:ea typeface="Merriweather"/>
                        <a:cs typeface="Merriweather"/>
                        <a:sym typeface="Merriweather"/>
                      </a:endParaRPr>
                    </a:p>
                    <a:p>
                      <a:pPr indent="0" lvl="0" marL="0" rtl="0" algn="l">
                        <a:spcBef>
                          <a:spcPts val="0"/>
                        </a:spcBef>
                        <a:spcAft>
                          <a:spcPts val="0"/>
                        </a:spcAft>
                        <a:buNone/>
                      </a:pPr>
                      <a:r>
                        <a:rPr lang="en" sz="1600">
                          <a:latin typeface="Merriweather"/>
                          <a:ea typeface="Merriweather"/>
                          <a:cs typeface="Merriweather"/>
                          <a:sym typeface="Merriweather"/>
                        </a:rPr>
                        <a:t>• Excessive loss of  K+ in diarrheal fluids causes </a:t>
                      </a:r>
                      <a:r>
                        <a:rPr b="1" lang="en" sz="1600">
                          <a:highlight>
                            <a:srgbClr val="D9EAD3"/>
                          </a:highlight>
                          <a:latin typeface="Merriweather"/>
                          <a:ea typeface="Merriweather"/>
                          <a:cs typeface="Merriweather"/>
                          <a:sym typeface="Merriweather"/>
                        </a:rPr>
                        <a:t>hypokalemia</a:t>
                      </a:r>
                      <a:r>
                        <a:rPr lang="en" sz="1600">
                          <a:latin typeface="Merriweather"/>
                          <a:ea typeface="Merriweather"/>
                          <a:cs typeface="Merriweather"/>
                          <a:sym typeface="Merriweather"/>
                        </a:rPr>
                        <a:t>.</a:t>
                      </a:r>
                      <a:endParaRPr sz="1600">
                        <a:solidFill>
                          <a:srgbClr val="000000"/>
                        </a:solidFill>
                        <a:highlight>
                          <a:srgbClr val="FFFFFF"/>
                        </a:highlight>
                        <a:latin typeface="Merriweather"/>
                        <a:ea typeface="Merriweather"/>
                        <a:cs typeface="Merriweather"/>
                        <a:sym typeface="Merriweather"/>
                      </a:endParaRPr>
                    </a:p>
                  </a:txBody>
                  <a:tcPr marT="91425" marB="91425" marR="91425" marL="91425">
                    <a:lnL cap="flat" cmpd="sng" w="28575">
                      <a:solidFill>
                        <a:srgbClr val="D9EAD3"/>
                      </a:solidFill>
                      <a:prstDash val="dashDot"/>
                      <a:round/>
                      <a:headEnd len="sm" w="sm" type="none"/>
                      <a:tailEnd len="sm" w="sm" type="none"/>
                    </a:lnL>
                    <a:lnR cap="flat" cmpd="sng" w="28575">
                      <a:solidFill>
                        <a:srgbClr val="D9EAD3"/>
                      </a:solidFill>
                      <a:prstDash val="dashDot"/>
                      <a:round/>
                      <a:headEnd len="sm" w="sm" type="none"/>
                      <a:tailEnd len="sm" w="sm" type="none"/>
                    </a:lnR>
                    <a:lnT cap="flat" cmpd="sng" w="28575">
                      <a:solidFill>
                        <a:srgbClr val="FFFFFF"/>
                      </a:solidFill>
                      <a:prstDash val="solid"/>
                      <a:round/>
                      <a:headEnd len="sm" w="sm" type="none"/>
                      <a:tailEnd len="sm" w="sm" type="none"/>
                    </a:lnT>
                    <a:lnB cap="flat" cmpd="sng" w="28575">
                      <a:solidFill>
                        <a:srgbClr val="D9EAD3"/>
                      </a:solidFill>
                      <a:prstDash val="dashDot"/>
                      <a:round/>
                      <a:headEnd len="sm" w="sm" type="none"/>
                      <a:tailEnd len="sm" w="sm" type="none"/>
                    </a:lnB>
                  </a:tcPr>
                </a:tc>
                <a:tc>
                  <a:txBody>
                    <a:bodyPr/>
                    <a:lstStyle/>
                    <a:p>
                      <a:pPr indent="0" lvl="0" marL="0" rtl="0" algn="l">
                        <a:spcBef>
                          <a:spcPts val="0"/>
                        </a:spcBef>
                        <a:spcAft>
                          <a:spcPts val="0"/>
                        </a:spcAft>
                        <a:buNone/>
                      </a:pPr>
                      <a:r>
                        <a:rPr lang="en" sz="1600">
                          <a:latin typeface="Merriweather"/>
                          <a:ea typeface="Merriweather"/>
                          <a:cs typeface="Merriweather"/>
                          <a:sym typeface="Merriweather"/>
                        </a:rPr>
                        <a:t>The epithelial cells on the surfaces of the villi in the </a:t>
                      </a:r>
                      <a:r>
                        <a:rPr lang="en" sz="1600">
                          <a:highlight>
                            <a:srgbClr val="D9EAD3"/>
                          </a:highlight>
                          <a:latin typeface="Merriweather"/>
                          <a:ea typeface="Merriweather"/>
                          <a:cs typeface="Merriweather"/>
                          <a:sym typeface="Merriweather"/>
                        </a:rPr>
                        <a:t>ileum</a:t>
                      </a:r>
                      <a:r>
                        <a:rPr lang="en" sz="1600">
                          <a:latin typeface="Merriweather"/>
                          <a:ea typeface="Merriweather"/>
                          <a:cs typeface="Merriweather"/>
                          <a:sym typeface="Merriweather"/>
                        </a:rPr>
                        <a:t> and </a:t>
                      </a:r>
                      <a:r>
                        <a:rPr lang="en" sz="1600">
                          <a:highlight>
                            <a:srgbClr val="D9EAD3"/>
                          </a:highlight>
                          <a:latin typeface="Merriweather"/>
                          <a:ea typeface="Merriweather"/>
                          <a:cs typeface="Merriweather"/>
                          <a:sym typeface="Merriweather"/>
                        </a:rPr>
                        <a:t>large intestine</a:t>
                      </a:r>
                      <a:r>
                        <a:rPr lang="en" sz="1600">
                          <a:latin typeface="Merriweather"/>
                          <a:ea typeface="Merriweather"/>
                          <a:cs typeface="Merriweather"/>
                          <a:sym typeface="Merriweather"/>
                        </a:rPr>
                        <a:t> have a special capability of secreting bicarbonate ions </a:t>
                      </a:r>
                      <a:r>
                        <a:rPr b="1" lang="en" sz="1600">
                          <a:highlight>
                            <a:srgbClr val="D9EAD3"/>
                          </a:highlight>
                          <a:latin typeface="Merriweather"/>
                          <a:ea typeface="Merriweather"/>
                          <a:cs typeface="Merriweather"/>
                          <a:sym typeface="Merriweather"/>
                        </a:rPr>
                        <a:t>in exchange for absorption of </a:t>
                      </a:r>
                      <a:r>
                        <a:rPr b="1" lang="en" sz="1600">
                          <a:solidFill>
                            <a:srgbClr val="6AA84F"/>
                          </a:solidFill>
                          <a:highlight>
                            <a:srgbClr val="D9EAD3"/>
                          </a:highlight>
                          <a:latin typeface="Merriweather"/>
                          <a:ea typeface="Merriweather"/>
                          <a:cs typeface="Merriweather"/>
                          <a:sym typeface="Merriweather"/>
                        </a:rPr>
                        <a:t>Cl-</a:t>
                      </a:r>
                      <a:r>
                        <a:rPr lang="en" sz="1600">
                          <a:highlight>
                            <a:srgbClr val="D9EAD3"/>
                          </a:highlight>
                          <a:latin typeface="Merriweather"/>
                          <a:ea typeface="Merriweather"/>
                          <a:cs typeface="Merriweather"/>
                          <a:sym typeface="Merriweather"/>
                        </a:rPr>
                        <a:t>.</a:t>
                      </a:r>
                      <a:r>
                        <a:rPr lang="en" sz="1600">
                          <a:latin typeface="Merriweather"/>
                          <a:ea typeface="Merriweather"/>
                          <a:cs typeface="Merriweather"/>
                          <a:sym typeface="Merriweather"/>
                        </a:rPr>
                        <a:t> </a:t>
                      </a:r>
                      <a:endParaRPr sz="1600">
                        <a:latin typeface="Merriweather"/>
                        <a:ea typeface="Merriweather"/>
                        <a:cs typeface="Merriweather"/>
                        <a:sym typeface="Merriweather"/>
                      </a:endParaRPr>
                    </a:p>
                    <a:p>
                      <a:pPr indent="0" lvl="0" marL="0" rtl="0" algn="l">
                        <a:spcBef>
                          <a:spcPts val="0"/>
                        </a:spcBef>
                        <a:spcAft>
                          <a:spcPts val="0"/>
                        </a:spcAft>
                        <a:buNone/>
                      </a:pPr>
                      <a:r>
                        <a:t/>
                      </a:r>
                      <a:endParaRPr sz="1600">
                        <a:latin typeface="Merriweather"/>
                        <a:ea typeface="Merriweather"/>
                        <a:cs typeface="Merriweather"/>
                        <a:sym typeface="Merriweather"/>
                      </a:endParaRPr>
                    </a:p>
                    <a:p>
                      <a:pPr indent="0" lvl="0" marL="0" rtl="0" algn="l">
                        <a:spcBef>
                          <a:spcPts val="0"/>
                        </a:spcBef>
                        <a:spcAft>
                          <a:spcPts val="0"/>
                        </a:spcAft>
                        <a:buNone/>
                      </a:pPr>
                      <a:r>
                        <a:rPr lang="en" sz="1600">
                          <a:latin typeface="Merriweather"/>
                          <a:ea typeface="Merriweather"/>
                          <a:cs typeface="Merriweather"/>
                          <a:sym typeface="Merriweather"/>
                        </a:rPr>
                        <a:t>So it provides </a:t>
                      </a:r>
                      <a:r>
                        <a:rPr b="1" lang="en" sz="1600">
                          <a:highlight>
                            <a:srgbClr val="D9EAD3"/>
                          </a:highlight>
                          <a:latin typeface="Merriweather"/>
                          <a:ea typeface="Merriweather"/>
                          <a:cs typeface="Merriweather"/>
                          <a:sym typeface="Merriweather"/>
                        </a:rPr>
                        <a:t>alkaline bicarbonate ions</a:t>
                      </a:r>
                      <a:r>
                        <a:rPr lang="en" sz="1600">
                          <a:latin typeface="Merriweather"/>
                          <a:ea typeface="Merriweather"/>
                          <a:cs typeface="Merriweather"/>
                          <a:sym typeface="Merriweather"/>
                        </a:rPr>
                        <a:t> that </a:t>
                      </a:r>
                      <a:r>
                        <a:rPr b="1" lang="en" sz="1600">
                          <a:latin typeface="Merriweather"/>
                          <a:ea typeface="Merriweather"/>
                          <a:cs typeface="Merriweather"/>
                          <a:sym typeface="Merriweather"/>
                        </a:rPr>
                        <a:t>neutralize acid</a:t>
                      </a:r>
                      <a:r>
                        <a:rPr lang="en" sz="1600">
                          <a:latin typeface="Merriweather"/>
                          <a:ea typeface="Merriweather"/>
                          <a:cs typeface="Merriweather"/>
                          <a:sym typeface="Merriweather"/>
                        </a:rPr>
                        <a:t> products formed by bacteria in the large intestine.</a:t>
                      </a:r>
                      <a:endParaRPr sz="1600">
                        <a:latin typeface="Merriweather"/>
                        <a:ea typeface="Merriweather"/>
                        <a:cs typeface="Merriweather"/>
                        <a:sym typeface="Merriweather"/>
                      </a:endParaRPr>
                    </a:p>
                  </a:txBody>
                  <a:tcPr marT="91425" marB="91425" marR="91425" marL="91425">
                    <a:lnL cap="flat" cmpd="sng" w="28575">
                      <a:solidFill>
                        <a:srgbClr val="D9EAD3"/>
                      </a:solidFill>
                      <a:prstDash val="dashDot"/>
                      <a:round/>
                      <a:headEnd len="sm" w="sm" type="none"/>
                      <a:tailEnd len="sm" w="sm" type="none"/>
                    </a:lnL>
                    <a:lnR cap="flat" cmpd="sng" w="28575">
                      <a:solidFill>
                        <a:srgbClr val="D9EAD3"/>
                      </a:solidFill>
                      <a:prstDash val="dashDot"/>
                      <a:round/>
                      <a:headEnd len="sm" w="sm" type="none"/>
                      <a:tailEnd len="sm" w="sm" type="none"/>
                    </a:lnR>
                    <a:lnT cap="flat" cmpd="sng" w="28575">
                      <a:solidFill>
                        <a:srgbClr val="FFFFFF"/>
                      </a:solidFill>
                      <a:prstDash val="solid"/>
                      <a:round/>
                      <a:headEnd len="sm" w="sm" type="none"/>
                      <a:tailEnd len="sm" w="sm" type="none"/>
                    </a:lnT>
                    <a:lnB cap="flat" cmpd="sng" w="28575">
                      <a:solidFill>
                        <a:srgbClr val="D9EAD3"/>
                      </a:solidFill>
                      <a:prstDash val="dashDot"/>
                      <a:round/>
                      <a:headEnd len="sm" w="sm" type="none"/>
                      <a:tailEnd len="sm" w="sm" type="none"/>
                    </a:lnB>
                  </a:tcPr>
                </a:tc>
              </a:tr>
            </a:tbl>
          </a:graphicData>
        </a:graphic>
      </p:graphicFrame>
      <p:sp>
        <p:nvSpPr>
          <p:cNvPr id="821" name="Google Shape;821;p34"/>
          <p:cNvSpPr txBox="1"/>
          <p:nvPr/>
        </p:nvSpPr>
        <p:spPr>
          <a:xfrm>
            <a:off x="24900" y="360125"/>
            <a:ext cx="936300" cy="8208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21</a:t>
            </a:r>
            <a:endParaRPr sz="3900">
              <a:solidFill>
                <a:srgbClr val="FFFFFF"/>
              </a:solidFill>
              <a:latin typeface="Oswald"/>
              <a:ea typeface="Oswald"/>
              <a:cs typeface="Oswald"/>
              <a:sym typeface="Oswald"/>
            </a:endParaRPr>
          </a:p>
        </p:txBody>
      </p:sp>
      <p:sp>
        <p:nvSpPr>
          <p:cNvPr id="822" name="Google Shape;822;p34"/>
          <p:cNvSpPr txBox="1"/>
          <p:nvPr/>
        </p:nvSpPr>
        <p:spPr>
          <a:xfrm>
            <a:off x="10927042" y="5267263"/>
            <a:ext cx="1593900" cy="4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5-7</a:t>
            </a:r>
            <a:endParaRPr b="1" sz="1800">
              <a:latin typeface="Merriweather"/>
              <a:ea typeface="Merriweather"/>
              <a:cs typeface="Merriweather"/>
              <a:sym typeface="Merriweather"/>
            </a:endParaRPr>
          </a:p>
        </p:txBody>
      </p:sp>
      <p:sp>
        <p:nvSpPr>
          <p:cNvPr id="823" name="Google Shape;823;p34"/>
          <p:cNvSpPr txBox="1"/>
          <p:nvPr/>
        </p:nvSpPr>
        <p:spPr>
          <a:xfrm>
            <a:off x="9273458" y="10966851"/>
            <a:ext cx="1653600" cy="4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5-8</a:t>
            </a:r>
            <a:endParaRPr b="1" sz="1800">
              <a:latin typeface="Merriweather"/>
              <a:ea typeface="Merriweather"/>
              <a:cs typeface="Merriweather"/>
              <a:sym typeface="Merriweathe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7" name="Shape 827"/>
        <p:cNvGrpSpPr/>
        <p:nvPr/>
      </p:nvGrpSpPr>
      <p:grpSpPr>
        <a:xfrm>
          <a:off x="0" y="0"/>
          <a:ext cx="0" cy="0"/>
          <a:chOff x="0" y="0"/>
          <a:chExt cx="0" cy="0"/>
        </a:xfrm>
      </p:grpSpPr>
      <p:sp>
        <p:nvSpPr>
          <p:cNvPr id="828" name="Google Shape;828;p35"/>
          <p:cNvSpPr/>
          <p:nvPr/>
        </p:nvSpPr>
        <p:spPr>
          <a:xfrm flipH="1" rot="10800000">
            <a:off x="165400" y="2315000"/>
            <a:ext cx="13394700" cy="5231400"/>
          </a:xfrm>
          <a:prstGeom prst="round1Rect">
            <a:avLst>
              <a:gd fmla="val 16667" name="adj"/>
            </a:avLst>
          </a:prstGeom>
          <a:noFill/>
          <a:ln cap="flat" cmpd="sng" w="28575">
            <a:solidFill>
              <a:srgbClr val="D9EAD3"/>
            </a:solidFill>
            <a:prstDash val="dashDot"/>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829" name="Google Shape;829;p35"/>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830" name="Google Shape;830;p35"/>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831" name="Google Shape;831;p35"/>
          <p:cNvSpPr txBox="1"/>
          <p:nvPr/>
        </p:nvSpPr>
        <p:spPr>
          <a:xfrm>
            <a:off x="929925" y="3216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200">
                <a:solidFill>
                  <a:srgbClr val="FFFFFF"/>
                </a:solidFill>
                <a:latin typeface="Oswald"/>
                <a:ea typeface="Oswald"/>
                <a:cs typeface="Oswald"/>
                <a:sym typeface="Oswald"/>
              </a:rPr>
              <a:t>PHYSIOLOGY OF THE COLON</a:t>
            </a:r>
            <a:endParaRPr sz="3200">
              <a:solidFill>
                <a:srgbClr val="FFFFFF"/>
              </a:solidFill>
              <a:latin typeface="Oswald"/>
              <a:ea typeface="Oswald"/>
              <a:cs typeface="Oswald"/>
              <a:sym typeface="Oswald"/>
            </a:endParaRPr>
          </a:p>
        </p:txBody>
      </p:sp>
      <p:sp>
        <p:nvSpPr>
          <p:cNvPr id="832" name="Google Shape;832;p35"/>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Six </a:t>
            </a:r>
            <a:endParaRPr sz="3500">
              <a:latin typeface="Oswald"/>
              <a:ea typeface="Oswald"/>
              <a:cs typeface="Oswald"/>
              <a:sym typeface="Oswald"/>
            </a:endParaRPr>
          </a:p>
        </p:txBody>
      </p:sp>
      <p:pic>
        <p:nvPicPr>
          <p:cNvPr id="833" name="Google Shape;833;p35"/>
          <p:cNvPicPr preferRelativeResize="0"/>
          <p:nvPr/>
        </p:nvPicPr>
        <p:blipFill>
          <a:blip r:embed="rId3">
            <a:alphaModFix/>
          </a:blip>
          <a:stretch>
            <a:fillRect/>
          </a:stretch>
        </p:blipFill>
        <p:spPr>
          <a:xfrm>
            <a:off x="10251900" y="2882102"/>
            <a:ext cx="2698425" cy="1820250"/>
          </a:xfrm>
          <a:prstGeom prst="rect">
            <a:avLst/>
          </a:prstGeom>
          <a:noFill/>
          <a:ln cap="flat" cmpd="sng" w="9525">
            <a:solidFill>
              <a:srgbClr val="000000"/>
            </a:solidFill>
            <a:prstDash val="solid"/>
            <a:round/>
            <a:headEnd len="sm" w="sm" type="none"/>
            <a:tailEnd len="sm" w="sm" type="none"/>
          </a:ln>
        </p:spPr>
      </p:pic>
      <p:sp>
        <p:nvSpPr>
          <p:cNvPr id="834" name="Google Shape;834;p35"/>
          <p:cNvSpPr txBox="1"/>
          <p:nvPr/>
        </p:nvSpPr>
        <p:spPr>
          <a:xfrm>
            <a:off x="742700" y="2275625"/>
            <a:ext cx="6862200" cy="13341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300">
                <a:highlight>
                  <a:srgbClr val="D9EAD3"/>
                </a:highlight>
                <a:latin typeface="Oswald"/>
                <a:ea typeface="Oswald"/>
                <a:cs typeface="Oswald"/>
                <a:sym typeface="Oswald"/>
              </a:rPr>
              <a:t>Parts Of The Colon</a:t>
            </a:r>
            <a:endParaRPr sz="4300">
              <a:solidFill>
                <a:srgbClr val="6AA84F"/>
              </a:solidFill>
              <a:latin typeface="Merriweather"/>
              <a:ea typeface="Merriweather"/>
              <a:cs typeface="Merriweather"/>
              <a:sym typeface="Merriweather"/>
            </a:endParaRPr>
          </a:p>
          <a:p>
            <a:pPr indent="0" lvl="0" marL="0" rtl="0" algn="l">
              <a:spcBef>
                <a:spcPts val="0"/>
              </a:spcBef>
              <a:spcAft>
                <a:spcPts val="0"/>
              </a:spcAft>
              <a:buClr>
                <a:srgbClr val="000000"/>
              </a:buClr>
              <a:buSzPts val="700"/>
              <a:buFont typeface="Arial"/>
              <a:buNone/>
            </a:pPr>
            <a:r>
              <a:t/>
            </a:r>
            <a:endParaRPr sz="4300">
              <a:solidFill>
                <a:srgbClr val="6AA84F"/>
              </a:solidFill>
              <a:latin typeface="Merriweather"/>
              <a:ea typeface="Merriweather"/>
              <a:cs typeface="Merriweather"/>
              <a:sym typeface="Merriweather"/>
            </a:endParaRPr>
          </a:p>
        </p:txBody>
      </p:sp>
      <p:sp>
        <p:nvSpPr>
          <p:cNvPr id="835" name="Google Shape;835;p35"/>
          <p:cNvSpPr/>
          <p:nvPr/>
        </p:nvSpPr>
        <p:spPr>
          <a:xfrm>
            <a:off x="409611" y="2602083"/>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836" name="Google Shape;836;p35"/>
          <p:cNvSpPr txBox="1"/>
          <p:nvPr/>
        </p:nvSpPr>
        <p:spPr>
          <a:xfrm>
            <a:off x="433300" y="3282225"/>
            <a:ext cx="9040500" cy="16296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rgbClr val="D9EAD3"/>
              </a:buClr>
              <a:buSzPts val="2100"/>
              <a:buFont typeface="Merriweather"/>
              <a:buChar char="●"/>
            </a:pPr>
            <a:r>
              <a:rPr lang="en" sz="2100">
                <a:latin typeface="Merriweather"/>
                <a:ea typeface="Merriweather"/>
                <a:cs typeface="Merriweather"/>
                <a:sym typeface="Merriweather"/>
              </a:rPr>
              <a:t>It consists of the </a:t>
            </a:r>
            <a:r>
              <a:rPr b="1" lang="en" sz="2100">
                <a:highlight>
                  <a:srgbClr val="D9EAD3"/>
                </a:highlight>
                <a:latin typeface="Merriweather"/>
                <a:ea typeface="Merriweather"/>
                <a:cs typeface="Merriweather"/>
                <a:sym typeface="Merriweather"/>
              </a:rPr>
              <a:t>ascending</a:t>
            </a:r>
            <a:r>
              <a:rPr lang="en" sz="2100">
                <a:latin typeface="Merriweather"/>
                <a:ea typeface="Merriweather"/>
                <a:cs typeface="Merriweather"/>
                <a:sym typeface="Merriweather"/>
              </a:rPr>
              <a:t>, </a:t>
            </a:r>
            <a:r>
              <a:rPr b="1" lang="en" sz="2100">
                <a:highlight>
                  <a:srgbClr val="D9EAD3"/>
                </a:highlight>
                <a:latin typeface="Merriweather"/>
                <a:ea typeface="Merriweather"/>
                <a:cs typeface="Merriweather"/>
                <a:sym typeface="Merriweather"/>
              </a:rPr>
              <a:t>transverse</a:t>
            </a:r>
            <a:r>
              <a:rPr lang="en" sz="2100">
                <a:latin typeface="Merriweather"/>
                <a:ea typeface="Merriweather"/>
                <a:cs typeface="Merriweather"/>
                <a:sym typeface="Merriweather"/>
              </a:rPr>
              <a:t>, </a:t>
            </a:r>
            <a:r>
              <a:rPr b="1" lang="en" sz="2100">
                <a:highlight>
                  <a:srgbClr val="D9EAD3"/>
                </a:highlight>
                <a:latin typeface="Merriweather"/>
                <a:ea typeface="Merriweather"/>
                <a:cs typeface="Merriweather"/>
                <a:sym typeface="Merriweather"/>
              </a:rPr>
              <a:t>descending</a:t>
            </a:r>
            <a:r>
              <a:rPr lang="en" sz="2100">
                <a:latin typeface="Merriweather"/>
                <a:ea typeface="Merriweather"/>
                <a:cs typeface="Merriweather"/>
                <a:sym typeface="Merriweather"/>
              </a:rPr>
              <a:t> &amp; </a:t>
            </a:r>
            <a:r>
              <a:rPr b="1" lang="en" sz="2100">
                <a:highlight>
                  <a:srgbClr val="D9EAD3"/>
                </a:highlight>
                <a:latin typeface="Merriweather"/>
                <a:ea typeface="Merriweather"/>
                <a:cs typeface="Merriweather"/>
                <a:sym typeface="Merriweather"/>
              </a:rPr>
              <a:t>sigmoid</a:t>
            </a:r>
            <a:r>
              <a:rPr lang="en" sz="2100">
                <a:highlight>
                  <a:srgbClr val="D9EAD3"/>
                </a:highlight>
                <a:latin typeface="Merriweather"/>
                <a:ea typeface="Merriweather"/>
                <a:cs typeface="Merriweather"/>
                <a:sym typeface="Merriweather"/>
              </a:rPr>
              <a:t> </a:t>
            </a:r>
            <a:r>
              <a:rPr b="1" lang="en" sz="2100">
                <a:highlight>
                  <a:srgbClr val="D9EAD3"/>
                </a:highlight>
                <a:latin typeface="Merriweather"/>
                <a:ea typeface="Merriweather"/>
                <a:cs typeface="Merriweather"/>
                <a:sym typeface="Merriweather"/>
              </a:rPr>
              <a:t>colon</a:t>
            </a:r>
            <a:r>
              <a:rPr lang="en" sz="2100">
                <a:latin typeface="Merriweather"/>
                <a:ea typeface="Merriweather"/>
                <a:cs typeface="Merriweather"/>
                <a:sym typeface="Merriweather"/>
              </a:rPr>
              <a:t>, </a:t>
            </a:r>
            <a:r>
              <a:rPr b="1" lang="en" sz="2100">
                <a:highlight>
                  <a:srgbClr val="D9EAD3"/>
                </a:highlight>
                <a:latin typeface="Merriweather"/>
                <a:ea typeface="Merriweather"/>
                <a:cs typeface="Merriweather"/>
                <a:sym typeface="Merriweather"/>
              </a:rPr>
              <a:t>rectum</a:t>
            </a:r>
            <a:r>
              <a:rPr lang="en" sz="2100">
                <a:latin typeface="Merriweather"/>
                <a:ea typeface="Merriweather"/>
                <a:cs typeface="Merriweather"/>
                <a:sym typeface="Merriweather"/>
              </a:rPr>
              <a:t> and </a:t>
            </a:r>
            <a:r>
              <a:rPr b="1" lang="en" sz="2100">
                <a:highlight>
                  <a:srgbClr val="D9EAD3"/>
                </a:highlight>
                <a:latin typeface="Merriweather"/>
                <a:ea typeface="Merriweather"/>
                <a:cs typeface="Merriweather"/>
                <a:sym typeface="Merriweather"/>
              </a:rPr>
              <a:t>anal</a:t>
            </a:r>
            <a:r>
              <a:rPr b="1" lang="en" sz="2100">
                <a:highlight>
                  <a:srgbClr val="D9EAD3"/>
                </a:highlight>
                <a:latin typeface="Merriweather"/>
                <a:ea typeface="Merriweather"/>
                <a:cs typeface="Merriweather"/>
                <a:sym typeface="Merriweather"/>
              </a:rPr>
              <a:t> canal</a:t>
            </a:r>
            <a:r>
              <a:rPr lang="en" sz="2100">
                <a:latin typeface="Merriweather"/>
                <a:ea typeface="Merriweather"/>
                <a:cs typeface="Merriweather"/>
                <a:sym typeface="Merriweather"/>
              </a:rPr>
              <a:t>.</a:t>
            </a:r>
            <a:endParaRPr sz="2100">
              <a:latin typeface="Merriweather"/>
              <a:ea typeface="Merriweather"/>
              <a:cs typeface="Merriweather"/>
              <a:sym typeface="Merriweather"/>
            </a:endParaRPr>
          </a:p>
          <a:p>
            <a:pPr indent="-361950" lvl="0" marL="457200" rtl="0" algn="l">
              <a:spcBef>
                <a:spcPts val="0"/>
              </a:spcBef>
              <a:spcAft>
                <a:spcPts val="0"/>
              </a:spcAft>
              <a:buClr>
                <a:srgbClr val="D9EAD3"/>
              </a:buClr>
              <a:buSzPts val="2100"/>
              <a:buFont typeface="Merriweather"/>
              <a:buChar char="●"/>
            </a:pPr>
            <a:r>
              <a:rPr lang="en" sz="2100">
                <a:latin typeface="Merriweather"/>
                <a:ea typeface="Merriweather"/>
                <a:cs typeface="Merriweather"/>
                <a:sym typeface="Merriweather"/>
              </a:rPr>
              <a:t>The transit of radiolabeled chyme through the large intestine occurs in 36-48 hrs.</a:t>
            </a:r>
            <a:endParaRPr sz="2100">
              <a:latin typeface="Merriweather"/>
              <a:ea typeface="Merriweather"/>
              <a:cs typeface="Merriweather"/>
              <a:sym typeface="Merriweather"/>
            </a:endParaRPr>
          </a:p>
          <a:p>
            <a:pPr indent="0" lvl="0" marL="457200" rtl="0" algn="l">
              <a:spcBef>
                <a:spcPts val="0"/>
              </a:spcBef>
              <a:spcAft>
                <a:spcPts val="0"/>
              </a:spcAft>
              <a:buNone/>
            </a:pPr>
            <a:r>
              <a:t/>
            </a:r>
            <a:endParaRPr sz="2000">
              <a:solidFill>
                <a:srgbClr val="999999"/>
              </a:solidFill>
              <a:latin typeface="Merriweather"/>
              <a:ea typeface="Merriweather"/>
              <a:cs typeface="Merriweather"/>
              <a:sym typeface="Merriweather"/>
            </a:endParaRPr>
          </a:p>
        </p:txBody>
      </p:sp>
      <p:sp>
        <p:nvSpPr>
          <p:cNvPr id="837" name="Google Shape;837;p35"/>
          <p:cNvSpPr txBox="1"/>
          <p:nvPr/>
        </p:nvSpPr>
        <p:spPr>
          <a:xfrm>
            <a:off x="566705" y="4825900"/>
            <a:ext cx="8290800" cy="9642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300">
                <a:latin typeface="Oswald"/>
                <a:ea typeface="Oswald"/>
                <a:cs typeface="Oswald"/>
                <a:sym typeface="Oswald"/>
              </a:rPr>
              <a:t> </a:t>
            </a:r>
            <a:r>
              <a:rPr lang="en" sz="4300">
                <a:highlight>
                  <a:srgbClr val="D9EAD3"/>
                </a:highlight>
                <a:latin typeface="Oswald"/>
                <a:ea typeface="Oswald"/>
                <a:cs typeface="Oswald"/>
                <a:sym typeface="Oswald"/>
              </a:rPr>
              <a:t>Mucous Membrane Of The Colon</a:t>
            </a:r>
            <a:r>
              <a:rPr lang="en" sz="4300">
                <a:solidFill>
                  <a:srgbClr val="6AA84F"/>
                </a:solidFill>
                <a:latin typeface="Oswald"/>
                <a:ea typeface="Oswald"/>
                <a:cs typeface="Oswald"/>
                <a:sym typeface="Oswald"/>
              </a:rPr>
              <a:t> </a:t>
            </a:r>
            <a:endParaRPr sz="4300">
              <a:solidFill>
                <a:srgbClr val="6AA84F"/>
              </a:solidFill>
              <a:latin typeface="Merriweather"/>
              <a:ea typeface="Merriweather"/>
              <a:cs typeface="Merriweather"/>
              <a:sym typeface="Merriweather"/>
            </a:endParaRPr>
          </a:p>
          <a:p>
            <a:pPr indent="0" lvl="0" marL="0" rtl="0" algn="l">
              <a:spcBef>
                <a:spcPts val="0"/>
              </a:spcBef>
              <a:spcAft>
                <a:spcPts val="0"/>
              </a:spcAft>
              <a:buClr>
                <a:srgbClr val="000000"/>
              </a:buClr>
              <a:buSzPts val="700"/>
              <a:buFont typeface="Arial"/>
              <a:buNone/>
            </a:pPr>
            <a:r>
              <a:t/>
            </a:r>
            <a:endParaRPr sz="4300">
              <a:solidFill>
                <a:srgbClr val="6AA84F"/>
              </a:solidFill>
              <a:latin typeface="Merriweather"/>
              <a:ea typeface="Merriweather"/>
              <a:cs typeface="Merriweather"/>
              <a:sym typeface="Merriweather"/>
            </a:endParaRPr>
          </a:p>
        </p:txBody>
      </p:sp>
      <p:sp>
        <p:nvSpPr>
          <p:cNvPr id="838" name="Google Shape;838;p35"/>
          <p:cNvSpPr txBox="1"/>
          <p:nvPr/>
        </p:nvSpPr>
        <p:spPr>
          <a:xfrm>
            <a:off x="284875" y="5790100"/>
            <a:ext cx="13394700" cy="18201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rgbClr val="D9EAD3"/>
              </a:buClr>
              <a:buSzPts val="2100"/>
              <a:buFont typeface="Merriweather"/>
              <a:buChar char="●"/>
            </a:pPr>
            <a:r>
              <a:rPr b="1" lang="en" sz="2100">
                <a:latin typeface="Merriweather"/>
                <a:ea typeface="Merriweather"/>
                <a:cs typeface="Merriweather"/>
                <a:sym typeface="Merriweather"/>
              </a:rPr>
              <a:t>Lacks</a:t>
            </a:r>
            <a:r>
              <a:rPr lang="en" sz="2100">
                <a:latin typeface="Merriweather"/>
                <a:ea typeface="Merriweather"/>
                <a:cs typeface="Merriweather"/>
                <a:sym typeface="Merriweather"/>
              </a:rPr>
              <a:t> villi and has many </a:t>
            </a:r>
            <a:r>
              <a:rPr b="1" lang="en" sz="2100">
                <a:highlight>
                  <a:srgbClr val="D9EAD3"/>
                </a:highlight>
                <a:latin typeface="Merriweather"/>
                <a:ea typeface="Merriweather"/>
                <a:cs typeface="Merriweather"/>
                <a:sym typeface="Merriweather"/>
              </a:rPr>
              <a:t>crypts of Lieberkühn</a:t>
            </a:r>
            <a:r>
              <a:rPr lang="en" sz="2100">
                <a:latin typeface="Merriweather"/>
                <a:ea typeface="Merriweather"/>
                <a:cs typeface="Merriweather"/>
                <a:sym typeface="Merriweather"/>
              </a:rPr>
              <a:t>. </a:t>
            </a:r>
            <a:endParaRPr sz="2100">
              <a:latin typeface="Merriweather"/>
              <a:ea typeface="Merriweather"/>
              <a:cs typeface="Merriweather"/>
              <a:sym typeface="Merriweather"/>
            </a:endParaRPr>
          </a:p>
          <a:p>
            <a:pPr indent="-361950" lvl="0" marL="457200" rtl="0" algn="l">
              <a:spcBef>
                <a:spcPts val="0"/>
              </a:spcBef>
              <a:spcAft>
                <a:spcPts val="0"/>
              </a:spcAft>
              <a:buClr>
                <a:srgbClr val="D9EAD3"/>
              </a:buClr>
              <a:buSzPts val="2100"/>
              <a:buFont typeface="Merriweather"/>
              <a:buChar char="●"/>
            </a:pPr>
            <a:r>
              <a:rPr lang="en" sz="2100">
                <a:latin typeface="Merriweather"/>
                <a:ea typeface="Merriweather"/>
                <a:cs typeface="Merriweather"/>
                <a:sym typeface="Merriweather"/>
              </a:rPr>
              <a:t>The crypts consist of simple short glands lined by </a:t>
            </a:r>
            <a:r>
              <a:rPr b="1" lang="en" sz="2100">
                <a:latin typeface="Merriweather"/>
                <a:ea typeface="Merriweather"/>
                <a:cs typeface="Merriweather"/>
                <a:sym typeface="Merriweather"/>
              </a:rPr>
              <a:t>mucous-secreting </a:t>
            </a:r>
            <a:r>
              <a:rPr b="1" lang="en" sz="2100">
                <a:latin typeface="Merriweather"/>
                <a:ea typeface="Merriweather"/>
                <a:cs typeface="Merriweather"/>
                <a:sym typeface="Merriweather"/>
              </a:rPr>
              <a:t>goblet cells (</a:t>
            </a:r>
            <a:r>
              <a:rPr lang="en" sz="2100">
                <a:latin typeface="Merriweather"/>
                <a:ea typeface="Merriweather"/>
                <a:cs typeface="Merriweather"/>
                <a:sym typeface="Merriweather"/>
              </a:rPr>
              <a:t>provides an adherent medium for holding fecal matter together).</a:t>
            </a:r>
            <a:endParaRPr sz="2100">
              <a:latin typeface="Merriweather"/>
              <a:ea typeface="Merriweather"/>
              <a:cs typeface="Merriweather"/>
              <a:sym typeface="Merriweather"/>
            </a:endParaRPr>
          </a:p>
          <a:p>
            <a:pPr indent="-361950" lvl="0" marL="457200" rtl="0" algn="l">
              <a:spcBef>
                <a:spcPts val="0"/>
              </a:spcBef>
              <a:spcAft>
                <a:spcPts val="0"/>
              </a:spcAft>
              <a:buClr>
                <a:srgbClr val="D9EAD3"/>
              </a:buClr>
              <a:buSzPts val="2100"/>
              <a:buFont typeface="Merriweather"/>
              <a:buChar char="●"/>
            </a:pPr>
            <a:r>
              <a:rPr lang="en" sz="2100">
                <a:latin typeface="Merriweather"/>
                <a:ea typeface="Merriweather"/>
                <a:cs typeface="Merriweather"/>
                <a:sym typeface="Merriweather"/>
              </a:rPr>
              <a:t>The epithelial cells contain almost </a:t>
            </a:r>
            <a:r>
              <a:rPr lang="en" sz="2100">
                <a:solidFill>
                  <a:srgbClr val="FF0000"/>
                </a:solidFill>
                <a:latin typeface="Merriweather"/>
                <a:ea typeface="Merriweather"/>
                <a:cs typeface="Merriweather"/>
                <a:sym typeface="Merriweather"/>
              </a:rPr>
              <a:t>no</a:t>
            </a:r>
            <a:r>
              <a:rPr lang="en" sz="2100">
                <a:latin typeface="Merriweather"/>
                <a:ea typeface="Merriweather"/>
                <a:cs typeface="Merriweather"/>
                <a:sym typeface="Merriweather"/>
              </a:rPr>
              <a:t> digestive enzymes</a:t>
            </a:r>
            <a:r>
              <a:rPr lang="en" sz="2400">
                <a:latin typeface="Merriweather"/>
                <a:ea typeface="Merriweather"/>
                <a:cs typeface="Merriweather"/>
                <a:sym typeface="Merriweather"/>
              </a:rPr>
              <a:t>.</a:t>
            </a:r>
            <a:endParaRPr sz="2400">
              <a:latin typeface="Merriweather"/>
              <a:ea typeface="Merriweather"/>
              <a:cs typeface="Merriweather"/>
              <a:sym typeface="Merriweather"/>
            </a:endParaRPr>
          </a:p>
          <a:p>
            <a:pPr indent="0" lvl="0" marL="457200" rtl="0" algn="l">
              <a:spcBef>
                <a:spcPts val="0"/>
              </a:spcBef>
              <a:spcAft>
                <a:spcPts val="0"/>
              </a:spcAft>
              <a:buNone/>
            </a:pPr>
            <a:r>
              <a:t/>
            </a:r>
            <a:endParaRPr sz="2400">
              <a:latin typeface="Merriweather"/>
              <a:ea typeface="Merriweather"/>
              <a:cs typeface="Merriweather"/>
              <a:sym typeface="Merriweather"/>
            </a:endParaRPr>
          </a:p>
        </p:txBody>
      </p:sp>
      <p:sp>
        <p:nvSpPr>
          <p:cNvPr id="839" name="Google Shape;839;p35"/>
          <p:cNvSpPr/>
          <p:nvPr/>
        </p:nvSpPr>
        <p:spPr>
          <a:xfrm>
            <a:off x="409611" y="5192883"/>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cxnSp>
        <p:nvCxnSpPr>
          <p:cNvPr id="840" name="Google Shape;840;p35"/>
          <p:cNvCxnSpPr>
            <a:stCxn id="841" idx="4"/>
            <a:endCxn id="842" idx="0"/>
          </p:cNvCxnSpPr>
          <p:nvPr/>
        </p:nvCxnSpPr>
        <p:spPr>
          <a:xfrm rot="5400000">
            <a:off x="4425875" y="15299173"/>
            <a:ext cx="1579500" cy="3669900"/>
          </a:xfrm>
          <a:prstGeom prst="bentConnector3">
            <a:avLst>
              <a:gd fmla="val 49999" name="adj1"/>
            </a:avLst>
          </a:prstGeom>
          <a:noFill/>
          <a:ln cap="flat" cmpd="sng" w="28575">
            <a:solidFill>
              <a:srgbClr val="93C47D"/>
            </a:solidFill>
            <a:prstDash val="solid"/>
            <a:round/>
            <a:headEnd len="med" w="med" type="none"/>
            <a:tailEnd len="med" w="med" type="none"/>
          </a:ln>
        </p:spPr>
      </p:cxnSp>
      <p:grpSp>
        <p:nvGrpSpPr>
          <p:cNvPr id="843" name="Google Shape;843;p35"/>
          <p:cNvGrpSpPr/>
          <p:nvPr/>
        </p:nvGrpSpPr>
        <p:grpSpPr>
          <a:xfrm>
            <a:off x="58282" y="9751400"/>
            <a:ext cx="6396034" cy="558985"/>
            <a:chOff x="1593000" y="2321142"/>
            <a:chExt cx="4588589" cy="658481"/>
          </a:xfrm>
        </p:grpSpPr>
        <p:sp>
          <p:nvSpPr>
            <p:cNvPr id="844" name="Google Shape;844;p35"/>
            <p:cNvSpPr/>
            <p:nvPr/>
          </p:nvSpPr>
          <p:spPr>
            <a:xfrm flipH="1">
              <a:off x="3484413" y="2321813"/>
              <a:ext cx="1497000" cy="657300"/>
            </a:xfrm>
            <a:prstGeom prst="rect">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rPr lang="en" sz="3400">
                  <a:latin typeface="Oswald"/>
                  <a:ea typeface="Oswald"/>
                  <a:cs typeface="Oswald"/>
                  <a:sym typeface="Oswald"/>
                </a:rPr>
                <a:t>Reabsorb</a:t>
              </a:r>
              <a:endParaRPr sz="3400">
                <a:latin typeface="Oswald"/>
                <a:ea typeface="Oswald"/>
                <a:cs typeface="Oswald"/>
                <a:sym typeface="Oswald"/>
              </a:endParaRPr>
            </a:p>
          </p:txBody>
        </p:sp>
        <p:sp>
          <p:nvSpPr>
            <p:cNvPr id="845" name="Google Shape;845;p35"/>
            <p:cNvSpPr/>
            <p:nvPr/>
          </p:nvSpPr>
          <p:spPr>
            <a:xfrm rot="-5400000">
              <a:off x="5142775" y="1940809"/>
              <a:ext cx="658481" cy="1419148"/>
            </a:xfrm>
            <a:prstGeom prst="flowChartOffpageConnector">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846" name="Google Shape;846;p35"/>
            <p:cNvSpPr/>
            <p:nvPr/>
          </p:nvSpPr>
          <p:spPr>
            <a:xfrm>
              <a:off x="1593000" y="2322568"/>
              <a:ext cx="690000" cy="642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847" name="Google Shape;847;p35"/>
            <p:cNvSpPr/>
            <p:nvPr/>
          </p:nvSpPr>
          <p:spPr>
            <a:xfrm>
              <a:off x="1593025" y="2322196"/>
              <a:ext cx="1891500" cy="657000"/>
            </a:xfrm>
            <a:prstGeom prst="rect">
              <a:avLst/>
            </a:prstGeom>
            <a:solidFill>
              <a:srgbClr val="B6D7A8"/>
            </a:solidFill>
            <a:ln>
              <a:noFill/>
            </a:ln>
          </p:spPr>
          <p:txBody>
            <a:bodyPr anchorCtr="0" anchor="ctr" bIns="68500" lIns="68500" spcFirstLastPara="1" rIns="68500" wrap="square" tIns="68500">
              <a:noAutofit/>
            </a:bodyPr>
            <a:lstStyle/>
            <a:p>
              <a:pPr indent="0" lvl="0" marL="0" rtl="0" algn="ctr">
                <a:spcBef>
                  <a:spcPts val="0"/>
                </a:spcBef>
                <a:spcAft>
                  <a:spcPts val="0"/>
                </a:spcAft>
                <a:buNone/>
              </a:pPr>
              <a:r>
                <a:rPr b="1" lang="en" sz="2400">
                  <a:solidFill>
                    <a:srgbClr val="FFFFFF"/>
                  </a:solidFill>
                  <a:latin typeface="Georgia"/>
                  <a:ea typeface="Georgia"/>
                  <a:cs typeface="Georgia"/>
                  <a:sym typeface="Georgia"/>
                </a:rPr>
                <a:t>2</a:t>
              </a:r>
              <a:endParaRPr b="1" sz="2400">
                <a:solidFill>
                  <a:srgbClr val="FFFFFF"/>
                </a:solidFill>
                <a:latin typeface="Georgia"/>
                <a:ea typeface="Georgia"/>
                <a:cs typeface="Georgia"/>
                <a:sym typeface="Georgia"/>
              </a:endParaRPr>
            </a:p>
          </p:txBody>
        </p:sp>
      </p:grpSp>
      <p:grpSp>
        <p:nvGrpSpPr>
          <p:cNvPr id="848" name="Google Shape;848;p35"/>
          <p:cNvGrpSpPr/>
          <p:nvPr/>
        </p:nvGrpSpPr>
        <p:grpSpPr>
          <a:xfrm>
            <a:off x="58376" y="8477457"/>
            <a:ext cx="5618985" cy="533511"/>
            <a:chOff x="1593000" y="2322568"/>
            <a:chExt cx="1459856" cy="643016"/>
          </a:xfrm>
        </p:grpSpPr>
        <p:sp>
          <p:nvSpPr>
            <p:cNvPr id="849" name="Google Shape;849;p35"/>
            <p:cNvSpPr/>
            <p:nvPr/>
          </p:nvSpPr>
          <p:spPr>
            <a:xfrm flipH="1">
              <a:off x="2282942" y="2322569"/>
              <a:ext cx="462600" cy="642600"/>
            </a:xfrm>
            <a:prstGeom prst="rect">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rPr lang="en" sz="3400">
                  <a:latin typeface="Oswald"/>
                  <a:ea typeface="Oswald"/>
                  <a:cs typeface="Oswald"/>
                  <a:sym typeface="Oswald"/>
                </a:rPr>
                <a:t>Absorb</a:t>
              </a:r>
              <a:endParaRPr sz="3400">
                <a:latin typeface="Oswald"/>
                <a:ea typeface="Oswald"/>
                <a:cs typeface="Oswald"/>
                <a:sym typeface="Oswald"/>
              </a:endParaRPr>
            </a:p>
          </p:txBody>
        </p:sp>
        <p:sp>
          <p:nvSpPr>
            <p:cNvPr id="850" name="Google Shape;850;p35"/>
            <p:cNvSpPr/>
            <p:nvPr/>
          </p:nvSpPr>
          <p:spPr>
            <a:xfrm rot="-5400000">
              <a:off x="2519501" y="2432229"/>
              <a:ext cx="643015" cy="423694"/>
            </a:xfrm>
            <a:prstGeom prst="flowChartOffpageConnector">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851" name="Google Shape;851;p35"/>
            <p:cNvSpPr/>
            <p:nvPr/>
          </p:nvSpPr>
          <p:spPr>
            <a:xfrm>
              <a:off x="1593000" y="2322568"/>
              <a:ext cx="690000" cy="642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852" name="Google Shape;852;p35"/>
            <p:cNvSpPr/>
            <p:nvPr/>
          </p:nvSpPr>
          <p:spPr>
            <a:xfrm>
              <a:off x="1593000" y="2322575"/>
              <a:ext cx="690000" cy="642600"/>
            </a:xfrm>
            <a:prstGeom prst="rect">
              <a:avLst/>
            </a:prstGeom>
            <a:solidFill>
              <a:srgbClr val="D9EAD3"/>
            </a:solidFill>
            <a:ln>
              <a:noFill/>
            </a:ln>
          </p:spPr>
          <p:txBody>
            <a:bodyPr anchorCtr="0" anchor="ctr" bIns="68500" lIns="68500" spcFirstLastPara="1" rIns="68500" wrap="square" tIns="68500">
              <a:noAutofit/>
            </a:bodyPr>
            <a:lstStyle/>
            <a:p>
              <a:pPr indent="0" lvl="0" marL="0" rtl="0" algn="ctr">
                <a:spcBef>
                  <a:spcPts val="0"/>
                </a:spcBef>
                <a:spcAft>
                  <a:spcPts val="0"/>
                </a:spcAft>
                <a:buNone/>
              </a:pPr>
              <a:r>
                <a:rPr b="1" lang="en" sz="2400">
                  <a:solidFill>
                    <a:srgbClr val="FFFFFF"/>
                  </a:solidFill>
                  <a:latin typeface="Georgia"/>
                  <a:ea typeface="Georgia"/>
                  <a:cs typeface="Georgia"/>
                  <a:sym typeface="Georgia"/>
                </a:rPr>
                <a:t>1</a:t>
              </a:r>
              <a:endParaRPr b="1" sz="2400">
                <a:solidFill>
                  <a:srgbClr val="FFFFFF"/>
                </a:solidFill>
                <a:latin typeface="Georgia"/>
                <a:ea typeface="Georgia"/>
                <a:cs typeface="Georgia"/>
                <a:sym typeface="Georgia"/>
              </a:endParaRPr>
            </a:p>
          </p:txBody>
        </p:sp>
      </p:grpSp>
      <p:grpSp>
        <p:nvGrpSpPr>
          <p:cNvPr id="853" name="Google Shape;853;p35"/>
          <p:cNvGrpSpPr/>
          <p:nvPr/>
        </p:nvGrpSpPr>
        <p:grpSpPr>
          <a:xfrm>
            <a:off x="58310" y="10919835"/>
            <a:ext cx="7258635" cy="703724"/>
            <a:chOff x="1593000" y="2322568"/>
            <a:chExt cx="1885850" cy="644141"/>
          </a:xfrm>
        </p:grpSpPr>
        <p:sp>
          <p:nvSpPr>
            <p:cNvPr id="854" name="Google Shape;854;p35"/>
            <p:cNvSpPr/>
            <p:nvPr/>
          </p:nvSpPr>
          <p:spPr>
            <a:xfrm flipH="1">
              <a:off x="2283023" y="2322573"/>
              <a:ext cx="690000" cy="642600"/>
            </a:xfrm>
            <a:prstGeom prst="rect">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rPr lang="en" sz="3400">
                  <a:latin typeface="Oswald"/>
                  <a:ea typeface="Oswald"/>
                  <a:cs typeface="Oswald"/>
                  <a:sym typeface="Oswald"/>
                </a:rPr>
                <a:t>Store</a:t>
              </a:r>
              <a:endParaRPr sz="3400">
                <a:latin typeface="Oswald"/>
                <a:ea typeface="Oswald"/>
                <a:cs typeface="Oswald"/>
                <a:sym typeface="Oswald"/>
              </a:endParaRPr>
            </a:p>
          </p:txBody>
        </p:sp>
        <p:sp>
          <p:nvSpPr>
            <p:cNvPr id="855" name="Google Shape;855;p35"/>
            <p:cNvSpPr/>
            <p:nvPr/>
          </p:nvSpPr>
          <p:spPr>
            <a:xfrm rot="-5400000">
              <a:off x="2827481" y="2315340"/>
              <a:ext cx="643345" cy="659392"/>
            </a:xfrm>
            <a:prstGeom prst="flowChartOffpageConnector">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856" name="Google Shape;856;p35"/>
            <p:cNvSpPr/>
            <p:nvPr/>
          </p:nvSpPr>
          <p:spPr>
            <a:xfrm>
              <a:off x="1593000" y="2322568"/>
              <a:ext cx="690000" cy="642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857" name="Google Shape;857;p35"/>
            <p:cNvSpPr/>
            <p:nvPr/>
          </p:nvSpPr>
          <p:spPr>
            <a:xfrm>
              <a:off x="1593000" y="2322575"/>
              <a:ext cx="690000" cy="642600"/>
            </a:xfrm>
            <a:prstGeom prst="rect">
              <a:avLst/>
            </a:prstGeom>
            <a:solidFill>
              <a:srgbClr val="93C47D"/>
            </a:solidFill>
            <a:ln>
              <a:noFill/>
            </a:ln>
          </p:spPr>
          <p:txBody>
            <a:bodyPr anchorCtr="0" anchor="ctr" bIns="68500" lIns="68500" spcFirstLastPara="1" rIns="68500" wrap="square" tIns="68500">
              <a:noAutofit/>
            </a:bodyPr>
            <a:lstStyle/>
            <a:p>
              <a:pPr indent="0" lvl="0" marL="0" rtl="0" algn="ctr">
                <a:spcBef>
                  <a:spcPts val="0"/>
                </a:spcBef>
                <a:spcAft>
                  <a:spcPts val="0"/>
                </a:spcAft>
                <a:buNone/>
              </a:pPr>
              <a:r>
                <a:rPr b="1" lang="en" sz="2400">
                  <a:solidFill>
                    <a:srgbClr val="FFFFFF"/>
                  </a:solidFill>
                  <a:latin typeface="Georgia"/>
                  <a:ea typeface="Georgia"/>
                  <a:cs typeface="Georgia"/>
                  <a:sym typeface="Georgia"/>
                </a:rPr>
                <a:t>3</a:t>
              </a:r>
              <a:endParaRPr b="1" sz="2400">
                <a:solidFill>
                  <a:srgbClr val="FFFFFF"/>
                </a:solidFill>
                <a:latin typeface="Georgia"/>
                <a:ea typeface="Georgia"/>
                <a:cs typeface="Georgia"/>
                <a:sym typeface="Georgia"/>
              </a:endParaRPr>
            </a:p>
          </p:txBody>
        </p:sp>
      </p:grpSp>
      <p:sp>
        <p:nvSpPr>
          <p:cNvPr id="858" name="Google Shape;858;p35"/>
          <p:cNvSpPr txBox="1"/>
          <p:nvPr/>
        </p:nvSpPr>
        <p:spPr>
          <a:xfrm>
            <a:off x="390205" y="7470890"/>
            <a:ext cx="73383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700">
                <a:solidFill>
                  <a:srgbClr val="6AA84F"/>
                </a:solidFill>
                <a:latin typeface="Oswald"/>
                <a:ea typeface="Oswald"/>
                <a:cs typeface="Oswald"/>
                <a:sym typeface="Oswald"/>
              </a:rPr>
              <a:t>FUNCTIONS OF THE COLON </a:t>
            </a:r>
            <a:endParaRPr sz="3700">
              <a:solidFill>
                <a:srgbClr val="6AA84F"/>
              </a:solidFill>
              <a:latin typeface="Oswald"/>
              <a:ea typeface="Oswald"/>
              <a:cs typeface="Oswald"/>
              <a:sym typeface="Oswald"/>
            </a:endParaRPr>
          </a:p>
        </p:txBody>
      </p:sp>
      <p:sp>
        <p:nvSpPr>
          <p:cNvPr id="859" name="Google Shape;859;p35"/>
          <p:cNvSpPr/>
          <p:nvPr/>
        </p:nvSpPr>
        <p:spPr>
          <a:xfrm>
            <a:off x="100345" y="7768152"/>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860" name="Google Shape;860;p35"/>
          <p:cNvSpPr txBox="1"/>
          <p:nvPr/>
        </p:nvSpPr>
        <p:spPr>
          <a:xfrm>
            <a:off x="5677300" y="8392900"/>
            <a:ext cx="9040500" cy="9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latin typeface="Merriweather"/>
                <a:ea typeface="Merriweather"/>
                <a:cs typeface="Merriweather"/>
                <a:sym typeface="Merriweather"/>
              </a:rPr>
              <a:t>Vitamins produced by bacteria </a:t>
            </a:r>
            <a:r>
              <a:rPr lang="en" sz="2000">
                <a:solidFill>
                  <a:srgbClr val="B45F06"/>
                </a:solidFill>
                <a:latin typeface="Merriweather"/>
                <a:ea typeface="Merriweather"/>
                <a:cs typeface="Merriweather"/>
                <a:sym typeface="Merriweather"/>
              </a:rPr>
              <a:t>(NOT dietary vitamins)</a:t>
            </a:r>
            <a:endParaRPr sz="2000">
              <a:solidFill>
                <a:srgbClr val="B45F06"/>
              </a:solidFill>
              <a:latin typeface="Merriweather"/>
              <a:ea typeface="Merriweather"/>
              <a:cs typeface="Merriweather"/>
              <a:sym typeface="Merriweather"/>
            </a:endParaRPr>
          </a:p>
        </p:txBody>
      </p:sp>
      <p:sp>
        <p:nvSpPr>
          <p:cNvPr id="861" name="Google Shape;861;p35"/>
          <p:cNvSpPr txBox="1"/>
          <p:nvPr/>
        </p:nvSpPr>
        <p:spPr>
          <a:xfrm>
            <a:off x="6454325" y="9727199"/>
            <a:ext cx="72585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latin typeface="Merriweather"/>
                <a:ea typeface="Merriweather"/>
                <a:cs typeface="Merriweather"/>
                <a:sym typeface="Merriweather"/>
              </a:rPr>
              <a:t>Water and compact material into feces</a:t>
            </a:r>
            <a:endParaRPr sz="2600">
              <a:latin typeface="Merriweather"/>
              <a:ea typeface="Merriweather"/>
              <a:cs typeface="Merriweather"/>
              <a:sym typeface="Merriweather"/>
            </a:endParaRPr>
          </a:p>
        </p:txBody>
      </p:sp>
      <p:sp>
        <p:nvSpPr>
          <p:cNvPr id="862" name="Google Shape;862;p35"/>
          <p:cNvSpPr txBox="1"/>
          <p:nvPr/>
        </p:nvSpPr>
        <p:spPr>
          <a:xfrm>
            <a:off x="7316950" y="10986444"/>
            <a:ext cx="6396000" cy="4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latin typeface="Merriweather"/>
                <a:ea typeface="Merriweather"/>
                <a:cs typeface="Merriweather"/>
                <a:sym typeface="Merriweather"/>
              </a:rPr>
              <a:t>Fecal matter prior to defecation</a:t>
            </a:r>
            <a:endParaRPr sz="2600">
              <a:latin typeface="Merriweather"/>
              <a:ea typeface="Merriweather"/>
              <a:cs typeface="Merriweather"/>
              <a:sym typeface="Merriweather"/>
            </a:endParaRPr>
          </a:p>
        </p:txBody>
      </p:sp>
      <p:cxnSp>
        <p:nvCxnSpPr>
          <p:cNvPr id="863" name="Google Shape;863;p35"/>
          <p:cNvCxnSpPr/>
          <p:nvPr/>
        </p:nvCxnSpPr>
        <p:spPr>
          <a:xfrm flipH="1">
            <a:off x="7050575" y="12450073"/>
            <a:ext cx="3681300" cy="1598400"/>
          </a:xfrm>
          <a:prstGeom prst="bentConnector3">
            <a:avLst>
              <a:gd fmla="val 50000" name="adj1"/>
            </a:avLst>
          </a:prstGeom>
          <a:noFill/>
          <a:ln cap="flat" cmpd="sng" w="28575">
            <a:solidFill>
              <a:srgbClr val="93C47D"/>
            </a:solidFill>
            <a:prstDash val="solid"/>
            <a:round/>
            <a:headEnd len="med" w="med" type="none"/>
            <a:tailEnd len="med" w="med" type="none"/>
          </a:ln>
        </p:spPr>
      </p:cxnSp>
      <p:sp>
        <p:nvSpPr>
          <p:cNvPr id="864" name="Google Shape;864;p35"/>
          <p:cNvSpPr txBox="1"/>
          <p:nvPr/>
        </p:nvSpPr>
        <p:spPr>
          <a:xfrm>
            <a:off x="8109675" y="11978700"/>
            <a:ext cx="2622300" cy="471300"/>
          </a:xfrm>
          <a:prstGeom prst="rect">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latin typeface="Oswald"/>
                <a:ea typeface="Oswald"/>
                <a:cs typeface="Oswald"/>
                <a:sym typeface="Oswald"/>
              </a:rPr>
              <a:t>Transverse Colon</a:t>
            </a:r>
            <a:endParaRPr sz="3000">
              <a:latin typeface="Oswald"/>
              <a:ea typeface="Oswald"/>
              <a:cs typeface="Oswald"/>
              <a:sym typeface="Oswald"/>
            </a:endParaRPr>
          </a:p>
        </p:txBody>
      </p:sp>
      <p:sp>
        <p:nvSpPr>
          <p:cNvPr id="865" name="Google Shape;865;p35"/>
          <p:cNvSpPr txBox="1"/>
          <p:nvPr/>
        </p:nvSpPr>
        <p:spPr>
          <a:xfrm>
            <a:off x="9033175" y="12581850"/>
            <a:ext cx="4920000" cy="1334100"/>
          </a:xfrm>
          <a:prstGeom prst="rect">
            <a:avLst/>
          </a:prstGeom>
          <a:noFill/>
          <a:ln cap="flat" cmpd="sng" w="285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200">
                <a:latin typeface="Merriweather"/>
                <a:ea typeface="Merriweather"/>
                <a:cs typeface="Merriweather"/>
                <a:sym typeface="Merriweather"/>
              </a:rPr>
              <a:t>The </a:t>
            </a:r>
            <a:r>
              <a:rPr lang="en" sz="2200">
                <a:solidFill>
                  <a:srgbClr val="CC4125"/>
                </a:solidFill>
                <a:latin typeface="Merriweather"/>
                <a:ea typeface="Merriweather"/>
                <a:cs typeface="Merriweather"/>
                <a:sym typeface="Merriweather"/>
              </a:rPr>
              <a:t>primary site</a:t>
            </a:r>
            <a:r>
              <a:rPr lang="en" sz="2200">
                <a:latin typeface="Merriweather"/>
                <a:ea typeface="Merriweather"/>
                <a:cs typeface="Merriweather"/>
                <a:sym typeface="Merriweather"/>
              </a:rPr>
              <a:t> for the removal of water and electrolytes and the storage of feces.</a:t>
            </a:r>
            <a:endParaRPr sz="2200">
              <a:solidFill>
                <a:srgbClr val="674EA7"/>
              </a:solidFill>
              <a:latin typeface="Merriweather"/>
              <a:ea typeface="Merriweather"/>
              <a:cs typeface="Merriweather"/>
              <a:sym typeface="Merriweather"/>
            </a:endParaRPr>
          </a:p>
        </p:txBody>
      </p:sp>
      <p:sp>
        <p:nvSpPr>
          <p:cNvPr id="866" name="Google Shape;866;p35"/>
          <p:cNvSpPr txBox="1"/>
          <p:nvPr/>
        </p:nvSpPr>
        <p:spPr>
          <a:xfrm>
            <a:off x="2939375" y="11984325"/>
            <a:ext cx="2505600" cy="471300"/>
          </a:xfrm>
          <a:prstGeom prst="rect">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latin typeface="Oswald"/>
                <a:ea typeface="Oswald"/>
                <a:cs typeface="Oswald"/>
                <a:sym typeface="Oswald"/>
              </a:rPr>
              <a:t>Ascending Colon</a:t>
            </a:r>
            <a:endParaRPr sz="3000">
              <a:latin typeface="Oswald"/>
              <a:ea typeface="Oswald"/>
              <a:cs typeface="Oswald"/>
              <a:sym typeface="Oswald"/>
            </a:endParaRPr>
          </a:p>
        </p:txBody>
      </p:sp>
      <p:cxnSp>
        <p:nvCxnSpPr>
          <p:cNvPr id="867" name="Google Shape;867;p35"/>
          <p:cNvCxnSpPr>
            <a:stCxn id="841" idx="4"/>
            <a:endCxn id="868" idx="0"/>
          </p:cNvCxnSpPr>
          <p:nvPr/>
        </p:nvCxnSpPr>
        <p:spPr>
          <a:xfrm flipH="1" rot="-5400000">
            <a:off x="7891925" y="15503023"/>
            <a:ext cx="1584600" cy="3267300"/>
          </a:xfrm>
          <a:prstGeom prst="bentConnector3">
            <a:avLst>
              <a:gd fmla="val 50004" name="adj1"/>
            </a:avLst>
          </a:prstGeom>
          <a:noFill/>
          <a:ln cap="flat" cmpd="sng" w="28575">
            <a:solidFill>
              <a:srgbClr val="93C47D"/>
            </a:solidFill>
            <a:prstDash val="solid"/>
            <a:round/>
            <a:headEnd len="med" w="med" type="none"/>
            <a:tailEnd len="med" w="med" type="none"/>
          </a:ln>
        </p:spPr>
      </p:cxnSp>
      <p:sp>
        <p:nvSpPr>
          <p:cNvPr id="869" name="Google Shape;869;p35"/>
          <p:cNvSpPr txBox="1"/>
          <p:nvPr/>
        </p:nvSpPr>
        <p:spPr>
          <a:xfrm>
            <a:off x="1989801" y="16858550"/>
            <a:ext cx="3170700" cy="5334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Oswald"/>
                <a:ea typeface="Oswald"/>
                <a:cs typeface="Oswald"/>
                <a:sym typeface="Oswald"/>
              </a:rPr>
              <a:t>Rectosigmoid Region</a:t>
            </a:r>
            <a:endParaRPr sz="3000">
              <a:latin typeface="Oswald"/>
              <a:ea typeface="Oswald"/>
              <a:cs typeface="Oswald"/>
              <a:sym typeface="Oswald"/>
            </a:endParaRPr>
          </a:p>
        </p:txBody>
      </p:sp>
      <p:sp>
        <p:nvSpPr>
          <p:cNvPr id="870" name="Google Shape;870;p35"/>
          <p:cNvSpPr txBox="1"/>
          <p:nvPr/>
        </p:nvSpPr>
        <p:spPr>
          <a:xfrm>
            <a:off x="8881573" y="16858544"/>
            <a:ext cx="2747700" cy="533400"/>
          </a:xfrm>
          <a:prstGeom prst="rect">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latin typeface="Oswald"/>
                <a:ea typeface="Oswald"/>
                <a:cs typeface="Oswald"/>
                <a:sym typeface="Oswald"/>
              </a:rPr>
              <a:t>Descending Colon</a:t>
            </a:r>
            <a:endParaRPr sz="3000">
              <a:latin typeface="Oswald"/>
              <a:ea typeface="Oswald"/>
              <a:cs typeface="Oswald"/>
              <a:sym typeface="Oswald"/>
            </a:endParaRPr>
          </a:p>
        </p:txBody>
      </p:sp>
      <p:sp>
        <p:nvSpPr>
          <p:cNvPr id="868" name="Google Shape;868;p35"/>
          <p:cNvSpPr txBox="1"/>
          <p:nvPr/>
        </p:nvSpPr>
        <p:spPr>
          <a:xfrm>
            <a:off x="6758375" y="17929100"/>
            <a:ext cx="7118700" cy="1334100"/>
          </a:xfrm>
          <a:prstGeom prst="rect">
            <a:avLst/>
          </a:prstGeom>
          <a:noFill/>
          <a:ln cap="flat" cmpd="sng" w="285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100">
                <a:latin typeface="Merriweather"/>
                <a:ea typeface="Merriweather"/>
                <a:cs typeface="Merriweather"/>
                <a:sym typeface="Merriweather"/>
              </a:rPr>
              <a:t>A conduit between the transverse and sigmoid colon. </a:t>
            </a:r>
            <a:endParaRPr sz="2100">
              <a:latin typeface="Merriweather"/>
              <a:ea typeface="Merriweather"/>
              <a:cs typeface="Merriweather"/>
              <a:sym typeface="Merriweather"/>
            </a:endParaRPr>
          </a:p>
          <a:p>
            <a:pPr indent="0" lvl="0" marL="0" rtl="0" algn="l">
              <a:spcBef>
                <a:spcPts val="0"/>
              </a:spcBef>
              <a:spcAft>
                <a:spcPts val="0"/>
              </a:spcAft>
              <a:buNone/>
            </a:pPr>
            <a:r>
              <a:rPr lang="en" sz="2100">
                <a:latin typeface="Merriweather"/>
                <a:ea typeface="Merriweather"/>
                <a:cs typeface="Merriweather"/>
                <a:sym typeface="Merriweather"/>
              </a:rPr>
              <a:t>Has the neural program for power propulsion (mass movement), involved in defecation reflex.</a:t>
            </a:r>
            <a:endParaRPr sz="2100">
              <a:solidFill>
                <a:srgbClr val="8E7CC3"/>
              </a:solidFill>
              <a:latin typeface="Merriweather"/>
              <a:ea typeface="Merriweather"/>
              <a:cs typeface="Merriweather"/>
              <a:sym typeface="Merriweather"/>
            </a:endParaRPr>
          </a:p>
        </p:txBody>
      </p:sp>
      <p:sp>
        <p:nvSpPr>
          <p:cNvPr id="871" name="Google Shape;871;p35"/>
          <p:cNvSpPr txBox="1"/>
          <p:nvPr/>
        </p:nvSpPr>
        <p:spPr>
          <a:xfrm>
            <a:off x="284875" y="12576325"/>
            <a:ext cx="4776600" cy="1256700"/>
          </a:xfrm>
          <a:prstGeom prst="rect">
            <a:avLst/>
          </a:prstGeom>
          <a:noFill/>
          <a:ln cap="flat" cmpd="sng" w="28575">
            <a:solidFill>
              <a:srgbClr val="D9EAD3"/>
            </a:solidFill>
            <a:prstDash val="dash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rgbClr val="000000"/>
                </a:solidFill>
                <a:latin typeface="Merriweather"/>
                <a:ea typeface="Merriweather"/>
                <a:cs typeface="Merriweather"/>
                <a:sym typeface="Merriweather"/>
              </a:rPr>
              <a:t>Specialized for processing chyme delivered from the terminal ileum.</a:t>
            </a:r>
            <a:endParaRPr sz="2100">
              <a:solidFill>
                <a:srgbClr val="000000"/>
              </a:solidFill>
              <a:latin typeface="Merriweather"/>
              <a:ea typeface="Merriweather"/>
              <a:cs typeface="Merriweather"/>
              <a:sym typeface="Merriweather"/>
            </a:endParaRPr>
          </a:p>
          <a:p>
            <a:pPr indent="0" lvl="0" marL="457200" rtl="0" algn="l">
              <a:spcBef>
                <a:spcPts val="720"/>
              </a:spcBef>
              <a:spcAft>
                <a:spcPts val="0"/>
              </a:spcAft>
              <a:buNone/>
            </a:pPr>
            <a:r>
              <a:t/>
            </a:r>
            <a:endParaRPr sz="2100">
              <a:solidFill>
                <a:srgbClr val="8E7CC3"/>
              </a:solidFill>
              <a:latin typeface="Merriweather"/>
              <a:ea typeface="Merriweather"/>
              <a:cs typeface="Merriweather"/>
              <a:sym typeface="Merriweather"/>
            </a:endParaRPr>
          </a:p>
        </p:txBody>
      </p:sp>
      <p:sp>
        <p:nvSpPr>
          <p:cNvPr id="842" name="Google Shape;842;p35"/>
          <p:cNvSpPr txBox="1"/>
          <p:nvPr/>
        </p:nvSpPr>
        <p:spPr>
          <a:xfrm>
            <a:off x="182550" y="17923850"/>
            <a:ext cx="6396000" cy="1334100"/>
          </a:xfrm>
          <a:prstGeom prst="rect">
            <a:avLst/>
          </a:prstGeom>
          <a:noFill/>
          <a:ln cap="flat" cmpd="sng" w="285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200">
                <a:solidFill>
                  <a:srgbClr val="000000"/>
                </a:solidFill>
                <a:latin typeface="Merriweather"/>
                <a:ea typeface="Merriweather"/>
                <a:cs typeface="Merriweather"/>
                <a:sym typeface="Merriweather"/>
              </a:rPr>
              <a:t>It maintains fecal continence together with anal canal &amp; pelvic floor musculature. </a:t>
            </a:r>
            <a:endParaRPr sz="2200">
              <a:solidFill>
                <a:srgbClr val="000000"/>
              </a:solidFill>
              <a:latin typeface="Merriweather"/>
              <a:ea typeface="Merriweather"/>
              <a:cs typeface="Merriweather"/>
              <a:sym typeface="Merriweather"/>
            </a:endParaRPr>
          </a:p>
        </p:txBody>
      </p:sp>
      <p:cxnSp>
        <p:nvCxnSpPr>
          <p:cNvPr id="872" name="Google Shape;872;p35"/>
          <p:cNvCxnSpPr/>
          <p:nvPr/>
        </p:nvCxnSpPr>
        <p:spPr>
          <a:xfrm>
            <a:off x="3091775" y="12452173"/>
            <a:ext cx="4111200" cy="1596300"/>
          </a:xfrm>
          <a:prstGeom prst="bentConnector3">
            <a:avLst>
              <a:gd fmla="val 50000" name="adj1"/>
            </a:avLst>
          </a:prstGeom>
          <a:noFill/>
          <a:ln cap="flat" cmpd="sng" w="28575">
            <a:solidFill>
              <a:srgbClr val="93C47D"/>
            </a:solidFill>
            <a:prstDash val="solid"/>
            <a:round/>
            <a:headEnd len="med" w="med" type="none"/>
            <a:tailEnd len="med" w="med" type="none"/>
          </a:ln>
        </p:spPr>
      </p:cxnSp>
      <p:sp>
        <p:nvSpPr>
          <p:cNvPr id="841" name="Google Shape;841;p35"/>
          <p:cNvSpPr/>
          <p:nvPr/>
        </p:nvSpPr>
        <p:spPr>
          <a:xfrm>
            <a:off x="5676725" y="13667473"/>
            <a:ext cx="2747700" cy="2676900"/>
          </a:xfrm>
          <a:prstGeom prst="ellipse">
            <a:avLst/>
          </a:prstGeom>
          <a:solidFill>
            <a:srgbClr val="D9EAD3"/>
          </a:solidFill>
          <a:ln cap="flat" cmpd="sng" w="19050">
            <a:solidFill>
              <a:srgbClr val="EFEFEF"/>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latin typeface="Oswald"/>
                <a:ea typeface="Oswald"/>
                <a:cs typeface="Oswald"/>
                <a:sym typeface="Oswald"/>
              </a:rPr>
              <a:t>Function</a:t>
            </a:r>
            <a:endParaRPr sz="3600">
              <a:latin typeface="Oswald"/>
              <a:ea typeface="Oswald"/>
              <a:cs typeface="Oswald"/>
              <a:sym typeface="Oswald"/>
            </a:endParaRPr>
          </a:p>
          <a:p>
            <a:pPr indent="0" lvl="0" marL="0" rtl="0" algn="ctr">
              <a:spcBef>
                <a:spcPts val="0"/>
              </a:spcBef>
              <a:spcAft>
                <a:spcPts val="0"/>
              </a:spcAft>
              <a:buNone/>
            </a:pPr>
            <a:r>
              <a:rPr lang="en" sz="1900">
                <a:latin typeface="Merriweather"/>
                <a:ea typeface="Merriweather"/>
                <a:cs typeface="Merriweather"/>
                <a:sym typeface="Merriweather"/>
              </a:rPr>
              <a:t>The physiology of different</a:t>
            </a:r>
            <a:endParaRPr/>
          </a:p>
          <a:p>
            <a:pPr indent="0" lvl="0" marL="0" rtl="0" algn="ctr">
              <a:spcBef>
                <a:spcPts val="0"/>
              </a:spcBef>
              <a:spcAft>
                <a:spcPts val="0"/>
              </a:spcAft>
              <a:buNone/>
            </a:pPr>
            <a:r>
              <a:rPr lang="en" sz="1900">
                <a:latin typeface="Merriweather"/>
                <a:ea typeface="Merriweather"/>
                <a:cs typeface="Merriweather"/>
                <a:sym typeface="Merriweather"/>
              </a:rPr>
              <a:t>Colon regions</a:t>
            </a:r>
            <a:endParaRPr sz="1900">
              <a:latin typeface="Merriweather"/>
              <a:ea typeface="Merriweather"/>
              <a:cs typeface="Merriweather"/>
              <a:sym typeface="Merriweather"/>
            </a:endParaRPr>
          </a:p>
        </p:txBody>
      </p:sp>
      <p:sp>
        <p:nvSpPr>
          <p:cNvPr id="873" name="Google Shape;873;p35"/>
          <p:cNvSpPr/>
          <p:nvPr/>
        </p:nvSpPr>
        <p:spPr>
          <a:xfrm>
            <a:off x="234257" y="1382698"/>
            <a:ext cx="672000" cy="621600"/>
          </a:xfrm>
          <a:prstGeom prst="rect">
            <a:avLst/>
          </a:prstGeom>
          <a:solidFill>
            <a:srgbClr val="93C47D"/>
          </a:solidFill>
          <a:ln cap="flat" cmpd="sng" w="9525">
            <a:solidFill>
              <a:srgbClr val="59595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874" name="Google Shape;874;p35"/>
          <p:cNvSpPr txBox="1"/>
          <p:nvPr/>
        </p:nvSpPr>
        <p:spPr>
          <a:xfrm>
            <a:off x="951200" y="1230400"/>
            <a:ext cx="113319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0">
                <a:solidFill>
                  <a:srgbClr val="6AA84F"/>
                </a:solidFill>
                <a:latin typeface="Oswald"/>
                <a:ea typeface="Oswald"/>
                <a:cs typeface="Oswald"/>
                <a:sym typeface="Oswald"/>
              </a:rPr>
              <a:t>Lecture VI: PHYSIOLOGY OF THE COLON</a:t>
            </a:r>
            <a:endParaRPr sz="5000">
              <a:solidFill>
                <a:srgbClr val="6AA84F"/>
              </a:solidFill>
              <a:latin typeface="Oswald"/>
              <a:ea typeface="Oswald"/>
              <a:cs typeface="Oswald"/>
              <a:sym typeface="Oswald"/>
            </a:endParaRPr>
          </a:p>
        </p:txBody>
      </p:sp>
      <p:sp>
        <p:nvSpPr>
          <p:cNvPr id="875" name="Google Shape;875;p35"/>
          <p:cNvSpPr txBox="1"/>
          <p:nvPr/>
        </p:nvSpPr>
        <p:spPr>
          <a:xfrm>
            <a:off x="67335" y="397800"/>
            <a:ext cx="894000" cy="7830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22</a:t>
            </a:r>
            <a:endParaRPr sz="3900">
              <a:solidFill>
                <a:srgbClr val="FFFFFF"/>
              </a:solidFill>
              <a:latin typeface="Oswald"/>
              <a:ea typeface="Oswald"/>
              <a:cs typeface="Oswald"/>
              <a:sym typeface="Oswald"/>
            </a:endParaRPr>
          </a:p>
        </p:txBody>
      </p:sp>
      <p:sp>
        <p:nvSpPr>
          <p:cNvPr id="876" name="Google Shape;876;p35"/>
          <p:cNvSpPr txBox="1"/>
          <p:nvPr/>
        </p:nvSpPr>
        <p:spPr>
          <a:xfrm>
            <a:off x="10774320" y="4768726"/>
            <a:ext cx="1653600" cy="4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6-1</a:t>
            </a:r>
            <a:endParaRPr b="1" sz="1800">
              <a:latin typeface="Merriweather"/>
              <a:ea typeface="Merriweather"/>
              <a:cs typeface="Merriweather"/>
              <a:sym typeface="Merriweathe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0" name="Shape 880"/>
        <p:cNvGrpSpPr/>
        <p:nvPr/>
      </p:nvGrpSpPr>
      <p:grpSpPr>
        <a:xfrm>
          <a:off x="0" y="0"/>
          <a:ext cx="0" cy="0"/>
          <a:chOff x="0" y="0"/>
          <a:chExt cx="0" cy="0"/>
        </a:xfrm>
      </p:grpSpPr>
      <p:sp>
        <p:nvSpPr>
          <p:cNvPr id="881" name="Google Shape;881;p36"/>
          <p:cNvSpPr/>
          <p:nvPr/>
        </p:nvSpPr>
        <p:spPr>
          <a:xfrm flipH="1" rot="10800000">
            <a:off x="229075" y="9201700"/>
            <a:ext cx="13585200" cy="6973200"/>
          </a:xfrm>
          <a:prstGeom prst="round1Rect">
            <a:avLst>
              <a:gd fmla="val 11519" name="adj"/>
            </a:avLst>
          </a:prstGeom>
          <a:noFill/>
          <a:ln cap="flat" cmpd="sng" w="28575">
            <a:solidFill>
              <a:srgbClr val="D9EAD3"/>
            </a:solidFill>
            <a:prstDash val="dashDot"/>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882" name="Google Shape;882;p36"/>
          <p:cNvSpPr txBox="1"/>
          <p:nvPr/>
        </p:nvSpPr>
        <p:spPr>
          <a:xfrm>
            <a:off x="656625" y="1171925"/>
            <a:ext cx="13145700" cy="9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rgbClr val="000000"/>
                </a:solidFill>
                <a:highlight>
                  <a:srgbClr val="D9EAD3"/>
                </a:highlight>
                <a:latin typeface="Oswald"/>
                <a:ea typeface="Oswald"/>
                <a:cs typeface="Oswald"/>
                <a:sym typeface="Oswald"/>
              </a:rPr>
              <a:t>How the Rectosigmoid Region, Anal Canal &amp; Pelvic Floor Musculature Maintains Fecal Continence?</a:t>
            </a:r>
            <a:endParaRPr sz="3400">
              <a:highlight>
                <a:srgbClr val="D9EAD3"/>
              </a:highlight>
              <a:latin typeface="Oswald"/>
              <a:ea typeface="Oswald"/>
              <a:cs typeface="Oswald"/>
              <a:sym typeface="Oswald"/>
            </a:endParaRPr>
          </a:p>
        </p:txBody>
      </p:sp>
      <p:sp>
        <p:nvSpPr>
          <p:cNvPr id="883" name="Google Shape;883;p36"/>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884" name="Google Shape;884;p36"/>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885" name="Google Shape;885;p36"/>
          <p:cNvSpPr txBox="1"/>
          <p:nvPr/>
        </p:nvSpPr>
        <p:spPr>
          <a:xfrm>
            <a:off x="929925" y="3216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200">
                <a:solidFill>
                  <a:srgbClr val="FFFFFF"/>
                </a:solidFill>
                <a:latin typeface="Oswald"/>
                <a:ea typeface="Oswald"/>
                <a:cs typeface="Oswald"/>
                <a:sym typeface="Oswald"/>
              </a:rPr>
              <a:t>PHYSIOLOGY OF THE COLON</a:t>
            </a:r>
            <a:endParaRPr sz="3200">
              <a:solidFill>
                <a:srgbClr val="FFFFFF"/>
              </a:solidFill>
              <a:latin typeface="Oswald"/>
              <a:ea typeface="Oswald"/>
              <a:cs typeface="Oswald"/>
              <a:sym typeface="Oswald"/>
            </a:endParaRPr>
          </a:p>
        </p:txBody>
      </p:sp>
      <p:sp>
        <p:nvSpPr>
          <p:cNvPr id="886" name="Google Shape;886;p36"/>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Six </a:t>
            </a:r>
            <a:endParaRPr sz="3500">
              <a:latin typeface="Oswald"/>
              <a:ea typeface="Oswald"/>
              <a:cs typeface="Oswald"/>
              <a:sym typeface="Oswald"/>
            </a:endParaRPr>
          </a:p>
        </p:txBody>
      </p:sp>
      <p:sp>
        <p:nvSpPr>
          <p:cNvPr id="887" name="Google Shape;887;p36"/>
          <p:cNvSpPr/>
          <p:nvPr/>
        </p:nvSpPr>
        <p:spPr>
          <a:xfrm>
            <a:off x="188023" y="1369323"/>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888" name="Google Shape;888;p36"/>
          <p:cNvSpPr/>
          <p:nvPr/>
        </p:nvSpPr>
        <p:spPr>
          <a:xfrm>
            <a:off x="218250" y="2418700"/>
            <a:ext cx="9219000" cy="2218200"/>
          </a:xfrm>
          <a:prstGeom prst="rect">
            <a:avLst/>
          </a:prstGeom>
          <a:noFill/>
          <a:ln cap="flat" cmpd="sng" w="28575">
            <a:solidFill>
              <a:srgbClr val="D9EAD3"/>
            </a:solidFill>
            <a:prstDash val="dashDot"/>
            <a:round/>
            <a:headEnd len="sm" w="sm" type="none"/>
            <a:tailEnd len="sm" w="sm" type="none"/>
          </a:ln>
        </p:spPr>
        <p:txBody>
          <a:bodyPr anchorCtr="0" anchor="ctr" bIns="242375" lIns="242375" spcFirstLastPara="1" rIns="242375" wrap="square" tIns="242375">
            <a:noAutofit/>
          </a:bodyPr>
          <a:lstStyle/>
          <a:p>
            <a:pPr indent="-317500" lvl="0" marL="457200" rtl="0" algn="l">
              <a:spcBef>
                <a:spcPts val="0"/>
              </a:spcBef>
              <a:spcAft>
                <a:spcPts val="0"/>
              </a:spcAft>
              <a:buClr>
                <a:srgbClr val="D9EAD3"/>
              </a:buClr>
              <a:buSzPts val="1400"/>
              <a:buFont typeface="Merriweather"/>
              <a:buChar char="★"/>
            </a:pPr>
            <a:r>
              <a:rPr lang="en" sz="2200">
                <a:solidFill>
                  <a:srgbClr val="000000"/>
                </a:solidFill>
                <a:latin typeface="Merriweather"/>
                <a:ea typeface="Merriweather"/>
                <a:cs typeface="Merriweather"/>
                <a:sym typeface="Merriweather"/>
              </a:rPr>
              <a:t>The sigmoid and rectum are reservoirs with a capacity of up to </a:t>
            </a:r>
            <a:r>
              <a:rPr lang="en" sz="2200">
                <a:solidFill>
                  <a:srgbClr val="000000"/>
                </a:solidFill>
                <a:highlight>
                  <a:srgbClr val="D9EAD3"/>
                </a:highlight>
                <a:latin typeface="Merriweather"/>
                <a:ea typeface="Merriweather"/>
                <a:cs typeface="Merriweather"/>
                <a:sym typeface="Merriweather"/>
              </a:rPr>
              <a:t>500 mL</a:t>
            </a:r>
            <a:r>
              <a:rPr lang="en" sz="2200">
                <a:solidFill>
                  <a:srgbClr val="000000"/>
                </a:solidFill>
                <a:latin typeface="Merriweather"/>
                <a:ea typeface="Merriweather"/>
                <a:cs typeface="Merriweather"/>
                <a:sym typeface="Merriweather"/>
              </a:rPr>
              <a:t>. </a:t>
            </a:r>
            <a:endParaRPr sz="2200">
              <a:solidFill>
                <a:srgbClr val="000000"/>
              </a:solidFill>
              <a:latin typeface="Merriweather"/>
              <a:ea typeface="Merriweather"/>
              <a:cs typeface="Merriweather"/>
              <a:sym typeface="Merriweather"/>
            </a:endParaRPr>
          </a:p>
          <a:p>
            <a:pPr indent="-317500" lvl="0" marL="457200" rtl="0" algn="l">
              <a:spcBef>
                <a:spcPts val="0"/>
              </a:spcBef>
              <a:spcAft>
                <a:spcPts val="0"/>
              </a:spcAft>
              <a:buClr>
                <a:srgbClr val="D9EAD3"/>
              </a:buClr>
              <a:buSzPts val="1400"/>
              <a:buFont typeface="Merriweather"/>
              <a:buChar char="★"/>
            </a:pPr>
            <a:r>
              <a:rPr lang="en" sz="2200">
                <a:solidFill>
                  <a:srgbClr val="000000"/>
                </a:solidFill>
                <a:latin typeface="Merriweather"/>
                <a:ea typeface="Merriweather"/>
                <a:cs typeface="Merriweather"/>
                <a:sym typeface="Merriweather"/>
              </a:rPr>
              <a:t>Fibers of puborectalis pass around the anorectum and join behind it to form a U-shaped sling (physiological valve). </a:t>
            </a:r>
            <a:endParaRPr sz="2200">
              <a:solidFill>
                <a:srgbClr val="000000"/>
              </a:solidFill>
              <a:latin typeface="Merriweather"/>
              <a:ea typeface="Merriweather"/>
              <a:cs typeface="Merriweather"/>
              <a:sym typeface="Merriweather"/>
            </a:endParaRPr>
          </a:p>
          <a:p>
            <a:pPr indent="-317500" lvl="0" marL="457200" rtl="0" algn="l">
              <a:spcBef>
                <a:spcPts val="0"/>
              </a:spcBef>
              <a:spcAft>
                <a:spcPts val="0"/>
              </a:spcAft>
              <a:buClr>
                <a:srgbClr val="D9EAD3"/>
              </a:buClr>
              <a:buSzPts val="1400"/>
              <a:buFont typeface="Merriweather"/>
              <a:buChar char="★"/>
            </a:pPr>
            <a:r>
              <a:rPr lang="en" sz="2200">
                <a:solidFill>
                  <a:srgbClr val="000000"/>
                </a:solidFill>
                <a:latin typeface="Merriweather"/>
                <a:ea typeface="Merriweather"/>
                <a:cs typeface="Merriweather"/>
                <a:sym typeface="Merriweather"/>
              </a:rPr>
              <a:t>The </a:t>
            </a:r>
            <a:r>
              <a:rPr b="1" lang="en" sz="2200">
                <a:solidFill>
                  <a:srgbClr val="000000"/>
                </a:solidFill>
                <a:highlight>
                  <a:srgbClr val="D9EAD3"/>
                </a:highlight>
                <a:latin typeface="Merriweather"/>
                <a:ea typeface="Merriweather"/>
                <a:cs typeface="Merriweather"/>
                <a:sym typeface="Merriweather"/>
              </a:rPr>
              <a:t>puborectalis muscle</a:t>
            </a:r>
            <a:r>
              <a:rPr lang="en" sz="2200">
                <a:solidFill>
                  <a:srgbClr val="000000"/>
                </a:solidFill>
                <a:latin typeface="Merriweather"/>
                <a:ea typeface="Merriweather"/>
                <a:cs typeface="Merriweather"/>
                <a:sym typeface="Merriweather"/>
              </a:rPr>
              <a:t> and e</a:t>
            </a:r>
            <a:r>
              <a:rPr b="1" lang="en" sz="2200">
                <a:highlight>
                  <a:srgbClr val="D9EAD3"/>
                </a:highlight>
                <a:latin typeface="Merriweather"/>
                <a:ea typeface="Merriweather"/>
                <a:cs typeface="Merriweather"/>
                <a:sym typeface="Merriweather"/>
              </a:rPr>
              <a:t>xternal anal sphincter</a:t>
            </a:r>
            <a:r>
              <a:rPr lang="en" sz="2200">
                <a:solidFill>
                  <a:srgbClr val="000000"/>
                </a:solidFill>
                <a:latin typeface="Merriweather"/>
                <a:ea typeface="Merriweather"/>
                <a:cs typeface="Merriweather"/>
                <a:sym typeface="Merriweather"/>
              </a:rPr>
              <a:t> comprise a functional unit that maintain continence. </a:t>
            </a:r>
            <a:endParaRPr sz="2200"/>
          </a:p>
        </p:txBody>
      </p:sp>
      <p:pic>
        <p:nvPicPr>
          <p:cNvPr id="889" name="Google Shape;889;p36"/>
          <p:cNvPicPr preferRelativeResize="0"/>
          <p:nvPr/>
        </p:nvPicPr>
        <p:blipFill rotWithShape="1">
          <a:blip r:embed="rId3">
            <a:alphaModFix/>
          </a:blip>
          <a:srcRect b="0" l="48046" r="0" t="42333"/>
          <a:stretch/>
        </p:blipFill>
        <p:spPr>
          <a:xfrm>
            <a:off x="11878833" y="2590451"/>
            <a:ext cx="2219100" cy="1874700"/>
          </a:xfrm>
          <a:prstGeom prst="rect">
            <a:avLst/>
          </a:prstGeom>
          <a:noFill/>
          <a:ln cap="flat" cmpd="sng" w="9525">
            <a:solidFill>
              <a:srgbClr val="000000"/>
            </a:solidFill>
            <a:prstDash val="solid"/>
            <a:round/>
            <a:headEnd len="sm" w="sm" type="none"/>
            <a:tailEnd len="sm" w="sm" type="none"/>
          </a:ln>
        </p:spPr>
      </p:pic>
      <p:pic>
        <p:nvPicPr>
          <p:cNvPr descr="26-38.jpg" id="890" name="Google Shape;890;p36"/>
          <p:cNvPicPr preferRelativeResize="0"/>
          <p:nvPr/>
        </p:nvPicPr>
        <p:blipFill rotWithShape="1">
          <a:blip r:embed="rId4">
            <a:alphaModFix/>
          </a:blip>
          <a:srcRect b="0" l="0" r="0" t="0"/>
          <a:stretch/>
        </p:blipFill>
        <p:spPr>
          <a:xfrm>
            <a:off x="9579500" y="2592725"/>
            <a:ext cx="2299325" cy="1874700"/>
          </a:xfrm>
          <a:prstGeom prst="rect">
            <a:avLst/>
          </a:prstGeom>
          <a:noFill/>
          <a:ln cap="flat" cmpd="sng" w="9525">
            <a:solidFill>
              <a:srgbClr val="000000"/>
            </a:solidFill>
            <a:prstDash val="solid"/>
            <a:round/>
            <a:headEnd len="sm" w="sm" type="none"/>
            <a:tailEnd len="sm" w="sm" type="none"/>
          </a:ln>
        </p:spPr>
      </p:pic>
      <p:sp>
        <p:nvSpPr>
          <p:cNvPr id="891" name="Google Shape;891;p36"/>
          <p:cNvSpPr txBox="1"/>
          <p:nvPr/>
        </p:nvSpPr>
        <p:spPr>
          <a:xfrm>
            <a:off x="838525" y="5098925"/>
            <a:ext cx="9885300" cy="55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highlight>
                  <a:srgbClr val="D9EAD3"/>
                </a:highlight>
                <a:latin typeface="Oswald"/>
                <a:ea typeface="Oswald"/>
                <a:cs typeface="Oswald"/>
                <a:sym typeface="Oswald"/>
              </a:rPr>
              <a:t>Effect Of Parasympathetic Stimulation On Secretion</a:t>
            </a:r>
            <a:endParaRPr sz="3500">
              <a:highlight>
                <a:srgbClr val="D9EAD3"/>
              </a:highlight>
            </a:endParaRPr>
          </a:p>
        </p:txBody>
      </p:sp>
      <p:sp>
        <p:nvSpPr>
          <p:cNvPr id="892" name="Google Shape;892;p36"/>
          <p:cNvSpPr/>
          <p:nvPr/>
        </p:nvSpPr>
        <p:spPr>
          <a:xfrm>
            <a:off x="305273" y="5216224"/>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893" name="Google Shape;893;p36"/>
          <p:cNvSpPr/>
          <p:nvPr/>
        </p:nvSpPr>
        <p:spPr>
          <a:xfrm flipH="1" rot="10800000">
            <a:off x="97175" y="5871800"/>
            <a:ext cx="13765800" cy="2280900"/>
          </a:xfrm>
          <a:prstGeom prst="round1Rect">
            <a:avLst>
              <a:gd fmla="val 16667" name="adj"/>
            </a:avLst>
          </a:prstGeom>
          <a:noFill/>
          <a:ln cap="flat" cmpd="sng" w="28575">
            <a:solidFill>
              <a:srgbClr val="D9EAD3"/>
            </a:solidFill>
            <a:prstDash val="dashDot"/>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894" name="Google Shape;894;p36"/>
          <p:cNvSpPr txBox="1"/>
          <p:nvPr/>
        </p:nvSpPr>
        <p:spPr>
          <a:xfrm>
            <a:off x="305275" y="5871800"/>
            <a:ext cx="13042800" cy="21288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D9EAD3"/>
              </a:buClr>
              <a:buSzPts val="2000"/>
              <a:buFont typeface="Merriweather"/>
              <a:buChar char="➔"/>
            </a:pPr>
            <a:r>
              <a:rPr lang="en" sz="2000">
                <a:solidFill>
                  <a:srgbClr val="000000"/>
                </a:solidFill>
                <a:latin typeface="Merriweather"/>
                <a:ea typeface="Merriweather"/>
                <a:cs typeface="Merriweather"/>
                <a:sym typeface="Merriweather"/>
              </a:rPr>
              <a:t>Stimulation of the </a:t>
            </a:r>
            <a:r>
              <a:rPr b="1" lang="en" sz="2000">
                <a:solidFill>
                  <a:srgbClr val="CC4125"/>
                </a:solidFill>
                <a:latin typeface="Merriweather"/>
                <a:ea typeface="Merriweather"/>
                <a:cs typeface="Merriweather"/>
                <a:sym typeface="Merriweather"/>
              </a:rPr>
              <a:t>pelvic nerves</a:t>
            </a:r>
            <a:r>
              <a:rPr lang="en" sz="2000">
                <a:solidFill>
                  <a:srgbClr val="000000"/>
                </a:solidFill>
                <a:latin typeface="Merriweather"/>
                <a:ea typeface="Merriweather"/>
                <a:cs typeface="Merriweather"/>
                <a:sym typeface="Merriweather"/>
              </a:rPr>
              <a:t> (nerves of defecation reflex) cause: </a:t>
            </a:r>
            <a:endParaRPr sz="2000">
              <a:solidFill>
                <a:srgbClr val="000000"/>
              </a:solidFill>
              <a:latin typeface="Merriweather"/>
              <a:ea typeface="Merriweather"/>
              <a:cs typeface="Merriweather"/>
              <a:sym typeface="Merriweather"/>
            </a:endParaRPr>
          </a:p>
          <a:p>
            <a:pPr indent="-355600" lvl="0" marL="457200" rtl="0" algn="l">
              <a:spcBef>
                <a:spcPts val="0"/>
              </a:spcBef>
              <a:spcAft>
                <a:spcPts val="0"/>
              </a:spcAft>
              <a:buClr>
                <a:srgbClr val="D9EAD3"/>
              </a:buClr>
              <a:buSzPts val="2000"/>
              <a:buFont typeface="Merriweather"/>
              <a:buChar char="●"/>
            </a:pPr>
            <a:r>
              <a:rPr lang="en" sz="2000">
                <a:solidFill>
                  <a:srgbClr val="000000"/>
                </a:solidFill>
                <a:latin typeface="Merriweather"/>
                <a:ea typeface="Merriweather"/>
                <a:cs typeface="Merriweather"/>
                <a:sym typeface="Merriweather"/>
              </a:rPr>
              <a:t>Increase in </a:t>
            </a:r>
            <a:r>
              <a:rPr lang="en" sz="2000">
                <a:solidFill>
                  <a:srgbClr val="000000"/>
                </a:solidFill>
                <a:highlight>
                  <a:srgbClr val="D9EAD3"/>
                </a:highlight>
                <a:latin typeface="Merriweather"/>
                <a:ea typeface="Merriweather"/>
                <a:cs typeface="Merriweather"/>
                <a:sym typeface="Merriweather"/>
              </a:rPr>
              <a:t>peristaltic motility</a:t>
            </a:r>
            <a:r>
              <a:rPr lang="en" sz="2000">
                <a:solidFill>
                  <a:srgbClr val="000000"/>
                </a:solidFill>
                <a:latin typeface="Merriweather"/>
                <a:ea typeface="Merriweather"/>
                <a:cs typeface="Merriweather"/>
                <a:sym typeface="Merriweather"/>
              </a:rPr>
              <a:t> of the colon.</a:t>
            </a:r>
            <a:endParaRPr sz="2000">
              <a:solidFill>
                <a:srgbClr val="000000"/>
              </a:solidFill>
              <a:latin typeface="Merriweather"/>
              <a:ea typeface="Merriweather"/>
              <a:cs typeface="Merriweather"/>
              <a:sym typeface="Merriweather"/>
            </a:endParaRPr>
          </a:p>
          <a:p>
            <a:pPr indent="-355600" lvl="0" marL="457200" rtl="0" algn="l">
              <a:spcBef>
                <a:spcPts val="0"/>
              </a:spcBef>
              <a:spcAft>
                <a:spcPts val="0"/>
              </a:spcAft>
              <a:buClr>
                <a:srgbClr val="D9EAD3"/>
              </a:buClr>
              <a:buSzPts val="2000"/>
              <a:buFont typeface="Merriweather"/>
              <a:buChar char="●"/>
            </a:pPr>
            <a:r>
              <a:rPr lang="en" sz="2000">
                <a:solidFill>
                  <a:srgbClr val="000000"/>
                </a:solidFill>
                <a:latin typeface="Merriweather"/>
                <a:ea typeface="Merriweather"/>
                <a:cs typeface="Merriweather"/>
                <a:sym typeface="Merriweather"/>
              </a:rPr>
              <a:t>Marked increase in </a:t>
            </a:r>
            <a:r>
              <a:rPr lang="en" sz="2000">
                <a:solidFill>
                  <a:srgbClr val="000000"/>
                </a:solidFill>
                <a:highlight>
                  <a:srgbClr val="D9EAD3"/>
                </a:highlight>
                <a:latin typeface="Merriweather"/>
                <a:ea typeface="Merriweather"/>
                <a:cs typeface="Merriweather"/>
                <a:sym typeface="Merriweather"/>
              </a:rPr>
              <a:t>mucus secretion</a:t>
            </a:r>
            <a:r>
              <a:rPr lang="en" sz="2000">
                <a:solidFill>
                  <a:srgbClr val="000000"/>
                </a:solidFill>
                <a:latin typeface="Merriweather"/>
                <a:ea typeface="Merriweather"/>
                <a:cs typeface="Merriweather"/>
                <a:sym typeface="Merriweather"/>
              </a:rPr>
              <a:t>. </a:t>
            </a:r>
            <a:endParaRPr sz="2000">
              <a:solidFill>
                <a:srgbClr val="000000"/>
              </a:solidFill>
              <a:latin typeface="Merriweather"/>
              <a:ea typeface="Merriweather"/>
              <a:cs typeface="Merriweather"/>
              <a:sym typeface="Merriweather"/>
            </a:endParaRPr>
          </a:p>
          <a:p>
            <a:pPr indent="-355600" lvl="0" marL="457200" rtl="0" algn="l">
              <a:spcBef>
                <a:spcPts val="0"/>
              </a:spcBef>
              <a:spcAft>
                <a:spcPts val="0"/>
              </a:spcAft>
              <a:buClr>
                <a:srgbClr val="D9EAD3"/>
              </a:buClr>
              <a:buSzPts val="2000"/>
              <a:buFont typeface="Merriweather"/>
              <a:buChar char="➔"/>
            </a:pPr>
            <a:r>
              <a:rPr lang="en" sz="2000">
                <a:solidFill>
                  <a:srgbClr val="000000"/>
                </a:solidFill>
                <a:latin typeface="Merriweather"/>
                <a:ea typeface="Merriweather"/>
                <a:cs typeface="Merriweather"/>
                <a:sym typeface="Merriweather"/>
              </a:rPr>
              <a:t>During </a:t>
            </a:r>
            <a:r>
              <a:rPr b="1" lang="en" sz="2000">
                <a:solidFill>
                  <a:srgbClr val="000000"/>
                </a:solidFill>
                <a:latin typeface="Merriweather"/>
                <a:ea typeface="Merriweather"/>
                <a:cs typeface="Merriweather"/>
                <a:sym typeface="Merriweather"/>
              </a:rPr>
              <a:t>extreme parasympathetic stimulation</a:t>
            </a:r>
            <a:r>
              <a:rPr lang="en" sz="2000">
                <a:solidFill>
                  <a:srgbClr val="000000"/>
                </a:solidFill>
                <a:latin typeface="Merriweather"/>
                <a:ea typeface="Merriweather"/>
                <a:cs typeface="Merriweather"/>
                <a:sym typeface="Merriweather"/>
              </a:rPr>
              <a:t>, so much mucus can be secreted into the large intestine that the person has a bowel movement of </a:t>
            </a:r>
            <a:r>
              <a:rPr b="1" lang="en" sz="2000">
                <a:solidFill>
                  <a:srgbClr val="000000"/>
                </a:solidFill>
                <a:highlight>
                  <a:srgbClr val="D9EAD3"/>
                </a:highlight>
                <a:latin typeface="Merriweather"/>
                <a:ea typeface="Merriweather"/>
                <a:cs typeface="Merriweather"/>
                <a:sym typeface="Merriweather"/>
              </a:rPr>
              <a:t>ropy mucus</a:t>
            </a:r>
            <a:r>
              <a:rPr lang="en" sz="2000">
                <a:solidFill>
                  <a:srgbClr val="000000"/>
                </a:solidFill>
                <a:latin typeface="Merriweather"/>
                <a:ea typeface="Merriweather"/>
                <a:cs typeface="Merriweather"/>
                <a:sym typeface="Merriweather"/>
              </a:rPr>
              <a:t> as often as every 30 minutes; this mucus often contains little or no fecal material.</a:t>
            </a:r>
            <a:endParaRPr sz="2000">
              <a:solidFill>
                <a:srgbClr val="000000"/>
              </a:solidFill>
              <a:latin typeface="Merriweather"/>
              <a:ea typeface="Merriweather"/>
              <a:cs typeface="Merriweather"/>
              <a:sym typeface="Merriweather"/>
            </a:endParaRPr>
          </a:p>
        </p:txBody>
      </p:sp>
      <p:sp>
        <p:nvSpPr>
          <p:cNvPr id="895" name="Google Shape;895;p36"/>
          <p:cNvSpPr/>
          <p:nvPr/>
        </p:nvSpPr>
        <p:spPr>
          <a:xfrm>
            <a:off x="11995825" y="9201649"/>
            <a:ext cx="273300" cy="69141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896" name="Google Shape;896;p36"/>
          <p:cNvSpPr/>
          <p:nvPr/>
        </p:nvSpPr>
        <p:spPr>
          <a:xfrm>
            <a:off x="12360375" y="9201649"/>
            <a:ext cx="273300" cy="69141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pic>
        <p:nvPicPr>
          <p:cNvPr id="897" name="Google Shape;897;p36"/>
          <p:cNvPicPr preferRelativeResize="0"/>
          <p:nvPr/>
        </p:nvPicPr>
        <p:blipFill rotWithShape="1">
          <a:blip r:embed="rId5">
            <a:alphaModFix/>
          </a:blip>
          <a:srcRect b="0" l="0" r="0" t="36608"/>
          <a:stretch/>
        </p:blipFill>
        <p:spPr>
          <a:xfrm>
            <a:off x="11141113" y="10665900"/>
            <a:ext cx="2357775" cy="1990275"/>
          </a:xfrm>
          <a:prstGeom prst="rect">
            <a:avLst/>
          </a:prstGeom>
          <a:noFill/>
          <a:ln cap="flat" cmpd="sng" w="9525">
            <a:solidFill>
              <a:srgbClr val="000000"/>
            </a:solidFill>
            <a:prstDash val="solid"/>
            <a:round/>
            <a:headEnd len="sm" w="sm" type="none"/>
            <a:tailEnd len="sm" w="sm" type="none"/>
          </a:ln>
        </p:spPr>
      </p:pic>
      <p:sp>
        <p:nvSpPr>
          <p:cNvPr id="898" name="Google Shape;898;p36"/>
          <p:cNvSpPr/>
          <p:nvPr/>
        </p:nvSpPr>
        <p:spPr>
          <a:xfrm rot="-5400000">
            <a:off x="7369831" y="9745127"/>
            <a:ext cx="1096672" cy="3647917"/>
          </a:xfrm>
          <a:prstGeom prst="flowChartOffpageConnector">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899" name="Google Shape;899;p36"/>
          <p:cNvSpPr txBox="1"/>
          <p:nvPr/>
        </p:nvSpPr>
        <p:spPr>
          <a:xfrm>
            <a:off x="697675" y="8475375"/>
            <a:ext cx="7704300" cy="85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highlight>
                  <a:srgbClr val="D9EAD3"/>
                </a:highlight>
                <a:latin typeface="Oswald"/>
                <a:ea typeface="Oswald"/>
                <a:cs typeface="Oswald"/>
                <a:sym typeface="Oswald"/>
              </a:rPr>
              <a:t>A</a:t>
            </a:r>
            <a:r>
              <a:rPr lang="en" sz="3600">
                <a:highlight>
                  <a:srgbClr val="D9EAD3"/>
                </a:highlight>
                <a:latin typeface="Oswald"/>
                <a:ea typeface="Oswald"/>
                <a:cs typeface="Oswald"/>
                <a:sym typeface="Oswald"/>
              </a:rPr>
              <a:t>bsorption In The Large Intestine</a:t>
            </a:r>
            <a:endParaRPr sz="3600">
              <a:highlight>
                <a:srgbClr val="D9EAD3"/>
              </a:highlight>
              <a:latin typeface="Oswald"/>
              <a:ea typeface="Oswald"/>
              <a:cs typeface="Oswald"/>
              <a:sym typeface="Oswald"/>
            </a:endParaRPr>
          </a:p>
        </p:txBody>
      </p:sp>
      <p:sp>
        <p:nvSpPr>
          <p:cNvPr id="900" name="Google Shape;900;p36"/>
          <p:cNvSpPr txBox="1"/>
          <p:nvPr/>
        </p:nvSpPr>
        <p:spPr>
          <a:xfrm>
            <a:off x="334975" y="9201625"/>
            <a:ext cx="10815300" cy="20478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rgbClr val="000000"/>
              </a:buClr>
              <a:buSzPts val="2100"/>
              <a:buFont typeface="Merriweather"/>
              <a:buChar char="●"/>
            </a:pPr>
            <a:r>
              <a:rPr lang="en" sz="2100">
                <a:solidFill>
                  <a:srgbClr val="000000"/>
                </a:solidFill>
                <a:latin typeface="Merriweather"/>
                <a:ea typeface="Merriweather"/>
                <a:cs typeface="Merriweather"/>
                <a:sym typeface="Merriweather"/>
              </a:rPr>
              <a:t>Little absorption occurs in the large intestine.</a:t>
            </a:r>
            <a:endParaRPr sz="2100">
              <a:solidFill>
                <a:srgbClr val="000000"/>
              </a:solidFill>
              <a:latin typeface="Merriweather"/>
              <a:ea typeface="Merriweather"/>
              <a:cs typeface="Merriweather"/>
              <a:sym typeface="Merriweather"/>
            </a:endParaRPr>
          </a:p>
          <a:p>
            <a:pPr indent="-361950" lvl="0" marL="457200" rtl="0" algn="l">
              <a:spcBef>
                <a:spcPts val="0"/>
              </a:spcBef>
              <a:spcAft>
                <a:spcPts val="0"/>
              </a:spcAft>
              <a:buClr>
                <a:srgbClr val="000000"/>
              </a:buClr>
              <a:buSzPts val="2100"/>
              <a:buFont typeface="Merriweather"/>
              <a:buChar char="●"/>
            </a:pPr>
            <a:r>
              <a:rPr lang="en" sz="2100">
                <a:solidFill>
                  <a:srgbClr val="000000"/>
                </a:solidFill>
                <a:latin typeface="Merriweather"/>
                <a:ea typeface="Merriweather"/>
                <a:cs typeface="Merriweather"/>
                <a:sym typeface="Merriweather"/>
              </a:rPr>
              <a:t>Most of absorption occurs in the proximal half of the colon (absorptive colon). Whereas the distal colon function for storage (storage colon). </a:t>
            </a:r>
            <a:endParaRPr sz="2100">
              <a:solidFill>
                <a:srgbClr val="45818E"/>
              </a:solidFill>
              <a:latin typeface="Merriweather"/>
              <a:ea typeface="Merriweather"/>
              <a:cs typeface="Merriweather"/>
              <a:sym typeface="Merriweather"/>
            </a:endParaRPr>
          </a:p>
          <a:p>
            <a:pPr indent="-361950" lvl="0" marL="457200" rtl="0" algn="l">
              <a:spcBef>
                <a:spcPts val="0"/>
              </a:spcBef>
              <a:spcAft>
                <a:spcPts val="0"/>
              </a:spcAft>
              <a:buSzPts val="2100"/>
              <a:buFont typeface="Merriweather"/>
              <a:buChar char="●"/>
            </a:pPr>
            <a:r>
              <a:rPr lang="en" sz="2100">
                <a:latin typeface="Merriweather"/>
                <a:ea typeface="Merriweather"/>
                <a:cs typeface="Merriweather"/>
                <a:sym typeface="Merriweather"/>
              </a:rPr>
              <a:t>The large intestine can absorb a maximum of 5 - 8 liters of fluid and electrolytes each day.</a:t>
            </a:r>
            <a:endParaRPr sz="2100">
              <a:solidFill>
                <a:srgbClr val="45818E"/>
              </a:solidFill>
              <a:latin typeface="Merriweather"/>
              <a:ea typeface="Merriweather"/>
              <a:cs typeface="Merriweather"/>
              <a:sym typeface="Merriweather"/>
            </a:endParaRPr>
          </a:p>
          <a:p>
            <a:pPr indent="0" lvl="0" marL="457200" rtl="0" algn="l">
              <a:spcBef>
                <a:spcPts val="0"/>
              </a:spcBef>
              <a:spcAft>
                <a:spcPts val="0"/>
              </a:spcAft>
              <a:buNone/>
            </a:pPr>
            <a:r>
              <a:t/>
            </a:r>
            <a:endParaRPr sz="2100">
              <a:solidFill>
                <a:srgbClr val="000000"/>
              </a:solidFill>
              <a:latin typeface="Merriweather"/>
              <a:ea typeface="Merriweather"/>
              <a:cs typeface="Merriweather"/>
              <a:sym typeface="Merriweather"/>
            </a:endParaRPr>
          </a:p>
        </p:txBody>
      </p:sp>
      <p:sp>
        <p:nvSpPr>
          <p:cNvPr id="901" name="Google Shape;901;p36"/>
          <p:cNvSpPr/>
          <p:nvPr/>
        </p:nvSpPr>
        <p:spPr>
          <a:xfrm>
            <a:off x="229073" y="8610899"/>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pic>
        <p:nvPicPr>
          <p:cNvPr id="902" name="Google Shape;902;p36"/>
          <p:cNvPicPr preferRelativeResize="0"/>
          <p:nvPr/>
        </p:nvPicPr>
        <p:blipFill>
          <a:blip r:embed="rId6">
            <a:alphaModFix/>
          </a:blip>
          <a:stretch>
            <a:fillRect/>
          </a:stretch>
        </p:blipFill>
        <p:spPr>
          <a:xfrm>
            <a:off x="10956304" y="13445426"/>
            <a:ext cx="2504749" cy="2047797"/>
          </a:xfrm>
          <a:prstGeom prst="rect">
            <a:avLst/>
          </a:prstGeom>
          <a:noFill/>
          <a:ln cap="flat" cmpd="sng" w="9525">
            <a:solidFill>
              <a:srgbClr val="000000"/>
            </a:solidFill>
            <a:prstDash val="solid"/>
            <a:round/>
            <a:headEnd len="sm" w="sm" type="none"/>
            <a:tailEnd len="sm" w="sm" type="none"/>
          </a:ln>
        </p:spPr>
      </p:pic>
      <p:sp>
        <p:nvSpPr>
          <p:cNvPr id="903" name="Google Shape;903;p36"/>
          <p:cNvSpPr/>
          <p:nvPr/>
        </p:nvSpPr>
        <p:spPr>
          <a:xfrm flipH="1">
            <a:off x="2227100" y="11020770"/>
            <a:ext cx="5977800" cy="1095300"/>
          </a:xfrm>
          <a:prstGeom prst="rect">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rPr lang="en" sz="1900">
                <a:solidFill>
                  <a:srgbClr val="000000"/>
                </a:solidFill>
                <a:latin typeface="Merriweather"/>
                <a:ea typeface="Merriweather"/>
                <a:cs typeface="Merriweather"/>
                <a:sym typeface="Merriweather"/>
              </a:rPr>
              <a:t>About</a:t>
            </a:r>
            <a:r>
              <a:rPr lang="en" sz="1900">
                <a:solidFill>
                  <a:srgbClr val="45818E"/>
                </a:solidFill>
                <a:latin typeface="Merriweather"/>
                <a:ea typeface="Merriweather"/>
                <a:cs typeface="Merriweather"/>
                <a:sym typeface="Merriweather"/>
              </a:rPr>
              <a:t> 0.5- 1.5L/day </a:t>
            </a:r>
            <a:r>
              <a:rPr lang="en" sz="1900">
                <a:solidFill>
                  <a:srgbClr val="000000"/>
                </a:solidFill>
                <a:latin typeface="Merriweather"/>
                <a:ea typeface="Merriweather"/>
                <a:cs typeface="Merriweather"/>
                <a:sym typeface="Merriweather"/>
              </a:rPr>
              <a:t>is absorbed</a:t>
            </a:r>
            <a:r>
              <a:rPr lang="en" sz="1900">
                <a:solidFill>
                  <a:srgbClr val="45818E"/>
                </a:solidFill>
                <a:latin typeface="Merriweather"/>
                <a:ea typeface="Merriweather"/>
                <a:cs typeface="Merriweather"/>
                <a:sym typeface="Merriweather"/>
              </a:rPr>
              <a:t>. </a:t>
            </a:r>
            <a:endParaRPr sz="1900">
              <a:latin typeface="Merriweather"/>
              <a:ea typeface="Merriweather"/>
              <a:cs typeface="Merriweather"/>
              <a:sym typeface="Merriweather"/>
            </a:endParaRPr>
          </a:p>
        </p:txBody>
      </p:sp>
      <p:sp>
        <p:nvSpPr>
          <p:cNvPr id="904" name="Google Shape;904;p36"/>
          <p:cNvSpPr/>
          <p:nvPr/>
        </p:nvSpPr>
        <p:spPr>
          <a:xfrm>
            <a:off x="453275" y="11020762"/>
            <a:ext cx="1773600" cy="1095300"/>
          </a:xfrm>
          <a:prstGeom prst="rect">
            <a:avLst/>
          </a:prstGeom>
          <a:solidFill>
            <a:srgbClr val="D9EAD3"/>
          </a:solidFill>
          <a:ln>
            <a:noFill/>
          </a:ln>
        </p:spPr>
        <p:txBody>
          <a:bodyPr anchorCtr="0" anchor="ctr" bIns="68500" lIns="68500" spcFirstLastPara="1" rIns="68500" wrap="square" tIns="68500">
            <a:noAutofit/>
          </a:bodyPr>
          <a:lstStyle/>
          <a:p>
            <a:pPr indent="0" lvl="0" marL="0" rtl="0" algn="ctr">
              <a:spcBef>
                <a:spcPts val="0"/>
              </a:spcBef>
              <a:spcAft>
                <a:spcPts val="0"/>
              </a:spcAft>
              <a:buNone/>
            </a:pPr>
            <a:r>
              <a:rPr b="1" lang="en" sz="2400">
                <a:solidFill>
                  <a:srgbClr val="FFFFFF"/>
                </a:solidFill>
                <a:latin typeface="Georgia"/>
                <a:ea typeface="Georgia"/>
                <a:cs typeface="Georgia"/>
                <a:sym typeface="Georgia"/>
              </a:rPr>
              <a:t>Water</a:t>
            </a:r>
            <a:endParaRPr b="1" sz="2400">
              <a:solidFill>
                <a:srgbClr val="FFFFFF"/>
              </a:solidFill>
              <a:latin typeface="Georgia"/>
              <a:ea typeface="Georgia"/>
              <a:cs typeface="Georgia"/>
              <a:sym typeface="Georgia"/>
            </a:endParaRPr>
          </a:p>
        </p:txBody>
      </p:sp>
      <p:sp>
        <p:nvSpPr>
          <p:cNvPr id="905" name="Google Shape;905;p36"/>
          <p:cNvSpPr/>
          <p:nvPr/>
        </p:nvSpPr>
        <p:spPr>
          <a:xfrm rot="-5400000">
            <a:off x="7369831" y="10763245"/>
            <a:ext cx="1096672" cy="3647917"/>
          </a:xfrm>
          <a:prstGeom prst="flowChartOffpageConnector">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906" name="Google Shape;906;p36"/>
          <p:cNvSpPr/>
          <p:nvPr/>
        </p:nvSpPr>
        <p:spPr>
          <a:xfrm flipH="1">
            <a:off x="2226875" y="12038888"/>
            <a:ext cx="6707400" cy="1095300"/>
          </a:xfrm>
          <a:prstGeom prst="rect">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sz="1900">
              <a:latin typeface="Merriweather"/>
              <a:ea typeface="Merriweather"/>
              <a:cs typeface="Merriweather"/>
              <a:sym typeface="Merriweather"/>
            </a:endParaRPr>
          </a:p>
        </p:txBody>
      </p:sp>
      <p:sp>
        <p:nvSpPr>
          <p:cNvPr id="907" name="Google Shape;907;p36"/>
          <p:cNvSpPr/>
          <p:nvPr/>
        </p:nvSpPr>
        <p:spPr>
          <a:xfrm>
            <a:off x="453275" y="12038880"/>
            <a:ext cx="1773600" cy="1095300"/>
          </a:xfrm>
          <a:prstGeom prst="rect">
            <a:avLst/>
          </a:prstGeom>
          <a:solidFill>
            <a:srgbClr val="B6D7A8"/>
          </a:solidFill>
          <a:ln>
            <a:noFill/>
          </a:ln>
        </p:spPr>
        <p:txBody>
          <a:bodyPr anchorCtr="0" anchor="ctr" bIns="68500" lIns="68500" spcFirstLastPara="1" rIns="68500" wrap="square" tIns="68500">
            <a:noAutofit/>
          </a:bodyPr>
          <a:lstStyle/>
          <a:p>
            <a:pPr indent="0" lvl="0" marL="0" rtl="0" algn="ctr">
              <a:spcBef>
                <a:spcPts val="0"/>
              </a:spcBef>
              <a:spcAft>
                <a:spcPts val="0"/>
              </a:spcAft>
              <a:buNone/>
            </a:pPr>
            <a:r>
              <a:rPr b="1" lang="en" sz="2400">
                <a:solidFill>
                  <a:srgbClr val="FFFFFF"/>
                </a:solidFill>
                <a:latin typeface="Georgia"/>
                <a:ea typeface="Georgia"/>
                <a:cs typeface="Georgia"/>
                <a:sym typeface="Georgia"/>
              </a:rPr>
              <a:t>Sodium and </a:t>
            </a:r>
            <a:r>
              <a:rPr b="1" lang="en" sz="2400">
                <a:solidFill>
                  <a:schemeClr val="lt1"/>
                </a:solidFill>
                <a:latin typeface="Georgia"/>
                <a:ea typeface="Georgia"/>
                <a:cs typeface="Georgia"/>
                <a:sym typeface="Georgia"/>
              </a:rPr>
              <a:t>Chloride</a:t>
            </a:r>
            <a:endParaRPr b="1" sz="2400">
              <a:solidFill>
                <a:srgbClr val="FFFFFF"/>
              </a:solidFill>
              <a:latin typeface="Georgia"/>
              <a:ea typeface="Georgia"/>
              <a:cs typeface="Georgia"/>
              <a:sym typeface="Georgia"/>
            </a:endParaRPr>
          </a:p>
        </p:txBody>
      </p:sp>
      <p:sp>
        <p:nvSpPr>
          <p:cNvPr id="908" name="Google Shape;908;p36"/>
          <p:cNvSpPr/>
          <p:nvPr/>
        </p:nvSpPr>
        <p:spPr>
          <a:xfrm rot="-5400000">
            <a:off x="7369831" y="11860545"/>
            <a:ext cx="1096672" cy="3647917"/>
          </a:xfrm>
          <a:prstGeom prst="flowChartOffpageConnector">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909" name="Google Shape;909;p36"/>
          <p:cNvSpPr/>
          <p:nvPr/>
        </p:nvSpPr>
        <p:spPr>
          <a:xfrm flipH="1">
            <a:off x="2303300" y="12009063"/>
            <a:ext cx="5977800" cy="1095300"/>
          </a:xfrm>
          <a:prstGeom prst="rect">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rPr lang="en" sz="1900">
                <a:latin typeface="Merriweather"/>
                <a:ea typeface="Merriweather"/>
                <a:cs typeface="Merriweather"/>
                <a:sym typeface="Merriweather"/>
              </a:rPr>
              <a:t>Cl</a:t>
            </a:r>
            <a:r>
              <a:rPr baseline="30000" lang="en" sz="1900">
                <a:latin typeface="Merriweather"/>
                <a:ea typeface="Merriweather"/>
                <a:cs typeface="Merriweather"/>
                <a:sym typeface="Merriweather"/>
              </a:rPr>
              <a:t>- </a:t>
            </a:r>
            <a:r>
              <a:rPr lang="en" sz="1900">
                <a:latin typeface="Merriweather"/>
                <a:ea typeface="Merriweather"/>
                <a:cs typeface="Merriweather"/>
                <a:sym typeface="Merriweather"/>
              </a:rPr>
              <a:t>is absorbed in exchange for HCO</a:t>
            </a:r>
            <a:r>
              <a:rPr baseline="-25000" lang="en" sz="1900">
                <a:latin typeface="Merriweather"/>
                <a:ea typeface="Merriweather"/>
                <a:cs typeface="Merriweather"/>
                <a:sym typeface="Merriweather"/>
              </a:rPr>
              <a:t>3</a:t>
            </a:r>
            <a:r>
              <a:rPr baseline="30000" lang="en" sz="1900">
                <a:latin typeface="Merriweather"/>
                <a:ea typeface="Merriweather"/>
                <a:cs typeface="Merriweather"/>
                <a:sym typeface="Merriweather"/>
              </a:rPr>
              <a:t>- </a:t>
            </a:r>
            <a:r>
              <a:rPr lang="en" sz="1900">
                <a:latin typeface="Merriweather"/>
                <a:ea typeface="Merriweather"/>
                <a:cs typeface="Merriweather"/>
                <a:sym typeface="Merriweather"/>
              </a:rPr>
              <a:t>which is secreted.  </a:t>
            </a:r>
            <a:endParaRPr sz="1900">
              <a:latin typeface="Merriweather"/>
              <a:ea typeface="Merriweather"/>
              <a:cs typeface="Merriweather"/>
              <a:sym typeface="Merriweather"/>
            </a:endParaRPr>
          </a:p>
        </p:txBody>
      </p:sp>
      <p:sp>
        <p:nvSpPr>
          <p:cNvPr id="910" name="Google Shape;910;p36"/>
          <p:cNvSpPr/>
          <p:nvPr/>
        </p:nvSpPr>
        <p:spPr>
          <a:xfrm>
            <a:off x="453275" y="13136180"/>
            <a:ext cx="1773600" cy="1095300"/>
          </a:xfrm>
          <a:prstGeom prst="rect">
            <a:avLst/>
          </a:prstGeom>
          <a:solidFill>
            <a:srgbClr val="93C47D"/>
          </a:solidFill>
          <a:ln>
            <a:noFill/>
          </a:ln>
        </p:spPr>
        <p:txBody>
          <a:bodyPr anchorCtr="0" anchor="ctr" bIns="68500" lIns="68500" spcFirstLastPara="1" rIns="68500" wrap="square" tIns="68500">
            <a:noAutofit/>
          </a:bodyPr>
          <a:lstStyle/>
          <a:p>
            <a:pPr indent="0" lvl="0" marL="0" rtl="0" algn="ctr">
              <a:spcBef>
                <a:spcPts val="0"/>
              </a:spcBef>
              <a:spcAft>
                <a:spcPts val="0"/>
              </a:spcAft>
              <a:buNone/>
            </a:pPr>
            <a:r>
              <a:rPr b="1" lang="en" sz="2400">
                <a:solidFill>
                  <a:srgbClr val="FFFFFF"/>
                </a:solidFill>
                <a:latin typeface="Georgia"/>
                <a:ea typeface="Georgia"/>
                <a:cs typeface="Georgia"/>
                <a:sym typeface="Georgia"/>
              </a:rPr>
              <a:t>vitamins</a:t>
            </a:r>
            <a:r>
              <a:rPr b="1" lang="en" sz="2400">
                <a:solidFill>
                  <a:srgbClr val="FFFFFF"/>
                </a:solidFill>
                <a:latin typeface="Georgia"/>
                <a:ea typeface="Georgia"/>
                <a:cs typeface="Georgia"/>
                <a:sym typeface="Georgia"/>
              </a:rPr>
              <a:t> </a:t>
            </a:r>
            <a:endParaRPr b="1" sz="2400">
              <a:solidFill>
                <a:srgbClr val="FFFFFF"/>
              </a:solidFill>
              <a:latin typeface="Georgia"/>
              <a:ea typeface="Georgia"/>
              <a:cs typeface="Georgia"/>
              <a:sym typeface="Georgia"/>
            </a:endParaRPr>
          </a:p>
        </p:txBody>
      </p:sp>
      <p:sp>
        <p:nvSpPr>
          <p:cNvPr id="911" name="Google Shape;911;p36"/>
          <p:cNvSpPr/>
          <p:nvPr/>
        </p:nvSpPr>
        <p:spPr>
          <a:xfrm rot="-5400000">
            <a:off x="7352981" y="12957856"/>
            <a:ext cx="1096672" cy="3647917"/>
          </a:xfrm>
          <a:prstGeom prst="flowChartOffpageConnector">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912" name="Google Shape;912;p36"/>
          <p:cNvSpPr/>
          <p:nvPr/>
        </p:nvSpPr>
        <p:spPr>
          <a:xfrm flipH="1">
            <a:off x="2226975" y="13158949"/>
            <a:ext cx="6514800" cy="1095300"/>
          </a:xfrm>
          <a:prstGeom prst="rect">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rPr lang="en" sz="1700">
                <a:solidFill>
                  <a:srgbClr val="000000"/>
                </a:solidFill>
                <a:latin typeface="Merriweather"/>
                <a:ea typeface="Merriweather"/>
                <a:cs typeface="Merriweather"/>
                <a:sym typeface="Merriweather"/>
              </a:rPr>
              <a:t>Vitamins as vit. K, biotin, B5 , folic acid and some amino acids and short chain fatty acids resulting from bacterial fermentation of CHO are absorbed.</a:t>
            </a:r>
            <a:endParaRPr sz="1700">
              <a:solidFill>
                <a:srgbClr val="000000"/>
              </a:solidFill>
              <a:latin typeface="Merriweather"/>
              <a:ea typeface="Merriweather"/>
              <a:cs typeface="Merriweather"/>
              <a:sym typeface="Merriweather"/>
            </a:endParaRPr>
          </a:p>
          <a:p>
            <a:pPr indent="0" lvl="0" marL="457200" rtl="0" algn="l">
              <a:spcBef>
                <a:spcPts val="0"/>
              </a:spcBef>
              <a:spcAft>
                <a:spcPts val="0"/>
              </a:spcAft>
              <a:buNone/>
            </a:pPr>
            <a:r>
              <a:t/>
            </a:r>
            <a:endParaRPr sz="1700">
              <a:solidFill>
                <a:srgbClr val="000000"/>
              </a:solidFill>
              <a:latin typeface="Merriweather"/>
              <a:ea typeface="Merriweather"/>
              <a:cs typeface="Merriweather"/>
              <a:sym typeface="Merriweather"/>
            </a:endParaRPr>
          </a:p>
        </p:txBody>
      </p:sp>
      <p:sp>
        <p:nvSpPr>
          <p:cNvPr id="913" name="Google Shape;913;p36"/>
          <p:cNvSpPr/>
          <p:nvPr/>
        </p:nvSpPr>
        <p:spPr>
          <a:xfrm>
            <a:off x="453275" y="14234153"/>
            <a:ext cx="1773600" cy="1095300"/>
          </a:xfrm>
          <a:prstGeom prst="rect">
            <a:avLst/>
          </a:prstGeom>
          <a:solidFill>
            <a:srgbClr val="6AA84F"/>
          </a:solidFill>
          <a:ln>
            <a:noFill/>
          </a:ln>
        </p:spPr>
        <p:txBody>
          <a:bodyPr anchorCtr="0" anchor="ctr" bIns="68500" lIns="68500" spcFirstLastPara="1" rIns="68500" wrap="square" tIns="68500">
            <a:noAutofit/>
          </a:bodyPr>
          <a:lstStyle/>
          <a:p>
            <a:pPr indent="0" lvl="0" marL="0" rtl="0" algn="ctr">
              <a:spcBef>
                <a:spcPts val="0"/>
              </a:spcBef>
              <a:spcAft>
                <a:spcPts val="0"/>
              </a:spcAft>
              <a:buNone/>
            </a:pPr>
            <a:r>
              <a:rPr b="1" lang="en" sz="2400">
                <a:solidFill>
                  <a:srgbClr val="FFFFFF"/>
                </a:solidFill>
                <a:latin typeface="Georgia"/>
                <a:ea typeface="Georgia"/>
                <a:cs typeface="Georgia"/>
                <a:sym typeface="Georgia"/>
              </a:rPr>
              <a:t>others</a:t>
            </a:r>
            <a:r>
              <a:rPr b="1" lang="en" sz="2400">
                <a:solidFill>
                  <a:srgbClr val="FFFFFF"/>
                </a:solidFill>
                <a:latin typeface="Georgia"/>
                <a:ea typeface="Georgia"/>
                <a:cs typeface="Georgia"/>
                <a:sym typeface="Georgia"/>
              </a:rPr>
              <a:t> </a:t>
            </a:r>
            <a:endParaRPr b="1" sz="2400">
              <a:solidFill>
                <a:srgbClr val="FFFFFF"/>
              </a:solidFill>
              <a:latin typeface="Georgia"/>
              <a:ea typeface="Georgia"/>
              <a:cs typeface="Georgia"/>
              <a:sym typeface="Georgia"/>
            </a:endParaRPr>
          </a:p>
        </p:txBody>
      </p:sp>
      <p:sp>
        <p:nvSpPr>
          <p:cNvPr id="914" name="Google Shape;914;p36"/>
          <p:cNvSpPr/>
          <p:nvPr/>
        </p:nvSpPr>
        <p:spPr>
          <a:xfrm flipH="1">
            <a:off x="2226875" y="14115350"/>
            <a:ext cx="6622800" cy="1214100"/>
          </a:xfrm>
          <a:prstGeom prst="rect">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sz="1700">
              <a:solidFill>
                <a:srgbClr val="000000"/>
              </a:solidFill>
              <a:latin typeface="Merriweather"/>
              <a:ea typeface="Merriweather"/>
              <a:cs typeface="Merriweather"/>
              <a:sym typeface="Merriweather"/>
            </a:endParaRPr>
          </a:p>
          <a:p>
            <a:pPr indent="0" lvl="0" marL="0" rtl="0" algn="l">
              <a:spcBef>
                <a:spcPts val="0"/>
              </a:spcBef>
              <a:spcAft>
                <a:spcPts val="0"/>
              </a:spcAft>
              <a:buNone/>
            </a:pPr>
            <a:r>
              <a:rPr lang="en" sz="1700">
                <a:solidFill>
                  <a:srgbClr val="000000"/>
                </a:solidFill>
                <a:latin typeface="Merriweather"/>
                <a:ea typeface="Merriweather"/>
                <a:cs typeface="Merriweather"/>
                <a:sym typeface="Merriweather"/>
              </a:rPr>
              <a:t>Reabsorption of organic wastes (urobilinogens &amp; Stercobilinogen) and toxins. </a:t>
            </a:r>
            <a:r>
              <a:rPr lang="en" sz="1700">
                <a:solidFill>
                  <a:srgbClr val="45818E"/>
                </a:solidFill>
                <a:latin typeface="Merriweather"/>
                <a:ea typeface="Merriweather"/>
                <a:cs typeface="Merriweather"/>
                <a:sym typeface="Merriweather"/>
              </a:rPr>
              <a:t> </a:t>
            </a:r>
            <a:endParaRPr sz="1700">
              <a:solidFill>
                <a:srgbClr val="45818E"/>
              </a:solidFill>
              <a:latin typeface="Merriweather"/>
              <a:ea typeface="Merriweather"/>
              <a:cs typeface="Merriweather"/>
              <a:sym typeface="Merriweather"/>
            </a:endParaRPr>
          </a:p>
          <a:p>
            <a:pPr indent="0" lvl="0" marL="0" rtl="0" algn="l">
              <a:spcBef>
                <a:spcPts val="0"/>
              </a:spcBef>
              <a:spcAft>
                <a:spcPts val="0"/>
              </a:spcAft>
              <a:buNone/>
            </a:pPr>
            <a:r>
              <a:rPr lang="en" sz="1700">
                <a:latin typeface="Merriweather"/>
                <a:ea typeface="Merriweather"/>
                <a:cs typeface="Merriweather"/>
                <a:sym typeface="Merriweather"/>
              </a:rPr>
              <a:t>Reabsorption of bile salts.</a:t>
            </a:r>
            <a:endParaRPr sz="1700">
              <a:latin typeface="Merriweather"/>
              <a:ea typeface="Merriweather"/>
              <a:cs typeface="Merriweather"/>
              <a:sym typeface="Merriweather"/>
            </a:endParaRPr>
          </a:p>
        </p:txBody>
      </p:sp>
      <p:sp>
        <p:nvSpPr>
          <p:cNvPr id="915" name="Google Shape;915;p36"/>
          <p:cNvSpPr txBox="1"/>
          <p:nvPr/>
        </p:nvSpPr>
        <p:spPr>
          <a:xfrm>
            <a:off x="532175" y="16740438"/>
            <a:ext cx="14315700" cy="924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700">
                <a:solidFill>
                  <a:srgbClr val="6AA84F"/>
                </a:solidFill>
                <a:latin typeface="Oswald"/>
                <a:ea typeface="Oswald"/>
                <a:cs typeface="Oswald"/>
                <a:sym typeface="Oswald"/>
              </a:rPr>
              <a:t>Gut Flora (Gastrointestinal Microbiota)  </a:t>
            </a:r>
            <a:endParaRPr sz="3700">
              <a:solidFill>
                <a:srgbClr val="6AA84F"/>
              </a:solidFill>
              <a:latin typeface="Oswald"/>
              <a:ea typeface="Oswald"/>
              <a:cs typeface="Oswald"/>
              <a:sym typeface="Oswald"/>
            </a:endParaRPr>
          </a:p>
          <a:p>
            <a:pPr indent="0" lvl="0" marL="0" rtl="0" algn="l">
              <a:spcBef>
                <a:spcPts val="0"/>
              </a:spcBef>
              <a:spcAft>
                <a:spcPts val="0"/>
              </a:spcAft>
              <a:buClr>
                <a:srgbClr val="000000"/>
              </a:buClr>
              <a:buSzPts val="700"/>
              <a:buFont typeface="Arial"/>
              <a:buNone/>
            </a:pPr>
            <a:r>
              <a:t/>
            </a:r>
            <a:endParaRPr sz="3700">
              <a:solidFill>
                <a:srgbClr val="6AA84F"/>
              </a:solidFill>
              <a:latin typeface="Oswald"/>
              <a:ea typeface="Oswald"/>
              <a:cs typeface="Oswald"/>
              <a:sym typeface="Oswald"/>
            </a:endParaRPr>
          </a:p>
        </p:txBody>
      </p:sp>
      <p:sp>
        <p:nvSpPr>
          <p:cNvPr id="916" name="Google Shape;916;p36"/>
          <p:cNvSpPr/>
          <p:nvPr/>
        </p:nvSpPr>
        <p:spPr>
          <a:xfrm>
            <a:off x="141961" y="17064786"/>
            <a:ext cx="468600" cy="433500"/>
          </a:xfrm>
          <a:prstGeom prst="rect">
            <a:avLst/>
          </a:prstGeom>
          <a:solidFill>
            <a:srgbClr val="93C47D"/>
          </a:solidFill>
          <a:ln cap="flat" cmpd="sng" w="9525">
            <a:solidFill>
              <a:srgbClr val="B7B7B7"/>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917" name="Google Shape;917;p36"/>
          <p:cNvSpPr txBox="1"/>
          <p:nvPr/>
        </p:nvSpPr>
        <p:spPr>
          <a:xfrm>
            <a:off x="106375" y="17566163"/>
            <a:ext cx="13908900" cy="1815300"/>
          </a:xfrm>
          <a:prstGeom prst="rect">
            <a:avLst/>
          </a:prstGeom>
          <a:solidFill>
            <a:srgbClr val="B6D7A8"/>
          </a:solidFill>
          <a:ln>
            <a:noFill/>
          </a:ln>
        </p:spPr>
        <p:txBody>
          <a:bodyPr anchorCtr="0" anchor="t" bIns="242375" lIns="242375" spcFirstLastPara="1" rIns="242375" wrap="square" tIns="242375">
            <a:noAutofit/>
          </a:bodyPr>
          <a:lstStyle/>
          <a:p>
            <a:pPr indent="0" lvl="0" marL="0" rtl="0" algn="l">
              <a:spcBef>
                <a:spcPts val="0"/>
              </a:spcBef>
              <a:spcAft>
                <a:spcPts val="0"/>
              </a:spcAft>
              <a:buClr>
                <a:srgbClr val="000000"/>
              </a:buClr>
              <a:buSzPts val="700"/>
              <a:buFont typeface="Arial"/>
              <a:buNone/>
            </a:pPr>
            <a:r>
              <a:rPr lang="en" sz="2600">
                <a:solidFill>
                  <a:srgbClr val="FFFFFF"/>
                </a:solidFill>
                <a:latin typeface="Merriweather"/>
                <a:ea typeface="Merriweather"/>
                <a:cs typeface="Merriweather"/>
                <a:sym typeface="Merriweather"/>
              </a:rPr>
              <a:t>it’s a complex community of microorganisms that live in GIT. It’s established at 1-2 years after birth. They live in symbiosis with human &amp; their effects are beneficial to the body. </a:t>
            </a:r>
            <a:endParaRPr sz="2600">
              <a:solidFill>
                <a:srgbClr val="FFFFFF"/>
              </a:solidFill>
              <a:latin typeface="Merriweather"/>
              <a:ea typeface="Merriweather"/>
              <a:cs typeface="Merriweather"/>
              <a:sym typeface="Merriweather"/>
            </a:endParaRPr>
          </a:p>
        </p:txBody>
      </p:sp>
      <p:sp>
        <p:nvSpPr>
          <p:cNvPr id="918" name="Google Shape;918;p36"/>
          <p:cNvSpPr txBox="1"/>
          <p:nvPr/>
        </p:nvSpPr>
        <p:spPr>
          <a:xfrm>
            <a:off x="67335" y="397800"/>
            <a:ext cx="894000" cy="7830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23</a:t>
            </a:r>
            <a:endParaRPr sz="3900">
              <a:solidFill>
                <a:srgbClr val="FFFFFF"/>
              </a:solidFill>
              <a:latin typeface="Oswald"/>
              <a:ea typeface="Oswald"/>
              <a:cs typeface="Oswald"/>
              <a:sym typeface="Oswald"/>
            </a:endParaRPr>
          </a:p>
        </p:txBody>
      </p:sp>
      <p:sp>
        <p:nvSpPr>
          <p:cNvPr id="919" name="Google Shape;919;p36"/>
          <p:cNvSpPr txBox="1"/>
          <p:nvPr/>
        </p:nvSpPr>
        <p:spPr>
          <a:xfrm>
            <a:off x="11112208" y="4518988"/>
            <a:ext cx="1653600" cy="4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6-2</a:t>
            </a:r>
            <a:endParaRPr b="1" sz="1800">
              <a:latin typeface="Merriweather"/>
              <a:ea typeface="Merriweather"/>
              <a:cs typeface="Merriweather"/>
              <a:sym typeface="Merriweather"/>
            </a:endParaRPr>
          </a:p>
        </p:txBody>
      </p:sp>
      <p:sp>
        <p:nvSpPr>
          <p:cNvPr id="920" name="Google Shape;920;p36"/>
          <p:cNvSpPr txBox="1"/>
          <p:nvPr/>
        </p:nvSpPr>
        <p:spPr>
          <a:xfrm>
            <a:off x="11305683" y="12700176"/>
            <a:ext cx="1653600" cy="4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6-3</a:t>
            </a:r>
            <a:endParaRPr b="1" sz="1800">
              <a:latin typeface="Merriweather"/>
              <a:ea typeface="Merriweather"/>
              <a:cs typeface="Merriweather"/>
              <a:sym typeface="Merriweather"/>
            </a:endParaRPr>
          </a:p>
        </p:txBody>
      </p:sp>
      <p:sp>
        <p:nvSpPr>
          <p:cNvPr id="921" name="Google Shape;921;p36"/>
          <p:cNvSpPr txBox="1"/>
          <p:nvPr/>
        </p:nvSpPr>
        <p:spPr>
          <a:xfrm>
            <a:off x="11305683" y="15493276"/>
            <a:ext cx="1653600" cy="4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6-4</a:t>
            </a:r>
            <a:endParaRPr b="1" sz="1800">
              <a:latin typeface="Merriweather"/>
              <a:ea typeface="Merriweather"/>
              <a:cs typeface="Merriweather"/>
              <a:sym typeface="Merriweathe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5" name="Shape 925"/>
        <p:cNvGrpSpPr/>
        <p:nvPr/>
      </p:nvGrpSpPr>
      <p:grpSpPr>
        <a:xfrm>
          <a:off x="0" y="0"/>
          <a:ext cx="0" cy="0"/>
          <a:chOff x="0" y="0"/>
          <a:chExt cx="0" cy="0"/>
        </a:xfrm>
      </p:grpSpPr>
      <p:sp>
        <p:nvSpPr>
          <p:cNvPr id="926" name="Google Shape;926;p37"/>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927" name="Google Shape;927;p37"/>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928" name="Google Shape;928;p37"/>
          <p:cNvSpPr txBox="1"/>
          <p:nvPr/>
        </p:nvSpPr>
        <p:spPr>
          <a:xfrm>
            <a:off x="929925" y="3216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200">
                <a:solidFill>
                  <a:srgbClr val="FFFFFF"/>
                </a:solidFill>
                <a:latin typeface="Oswald"/>
                <a:ea typeface="Oswald"/>
                <a:cs typeface="Oswald"/>
                <a:sym typeface="Oswald"/>
              </a:rPr>
              <a:t>PHYSIOLOGY OF THE COLON</a:t>
            </a:r>
            <a:endParaRPr sz="3200">
              <a:solidFill>
                <a:srgbClr val="FFFFFF"/>
              </a:solidFill>
              <a:latin typeface="Oswald"/>
              <a:ea typeface="Oswald"/>
              <a:cs typeface="Oswald"/>
              <a:sym typeface="Oswald"/>
            </a:endParaRPr>
          </a:p>
        </p:txBody>
      </p:sp>
      <p:sp>
        <p:nvSpPr>
          <p:cNvPr id="929" name="Google Shape;929;p37"/>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Six </a:t>
            </a:r>
            <a:endParaRPr sz="3500">
              <a:latin typeface="Oswald"/>
              <a:ea typeface="Oswald"/>
              <a:cs typeface="Oswald"/>
              <a:sym typeface="Oswald"/>
            </a:endParaRPr>
          </a:p>
        </p:txBody>
      </p:sp>
      <p:grpSp>
        <p:nvGrpSpPr>
          <p:cNvPr id="930" name="Google Shape;930;p37"/>
          <p:cNvGrpSpPr/>
          <p:nvPr/>
        </p:nvGrpSpPr>
        <p:grpSpPr>
          <a:xfrm>
            <a:off x="151474" y="3812052"/>
            <a:ext cx="13908906" cy="898060"/>
            <a:chOff x="1593000" y="2322568"/>
            <a:chExt cx="3613641" cy="643356"/>
          </a:xfrm>
        </p:grpSpPr>
        <p:sp>
          <p:nvSpPr>
            <p:cNvPr id="931" name="Google Shape;931;p37"/>
            <p:cNvSpPr/>
            <p:nvPr/>
          </p:nvSpPr>
          <p:spPr>
            <a:xfrm flipH="1">
              <a:off x="2283025" y="2322575"/>
              <a:ext cx="1844400" cy="642600"/>
            </a:xfrm>
            <a:prstGeom prst="rect">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932" name="Google Shape;932;p37"/>
            <p:cNvSpPr/>
            <p:nvPr/>
          </p:nvSpPr>
          <p:spPr>
            <a:xfrm rot="-5400000">
              <a:off x="4175389" y="1934671"/>
              <a:ext cx="643356" cy="1419149"/>
            </a:xfrm>
            <a:prstGeom prst="flowChartOffpageConnector">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933" name="Google Shape;933;p37"/>
            <p:cNvSpPr/>
            <p:nvPr/>
          </p:nvSpPr>
          <p:spPr>
            <a:xfrm>
              <a:off x="1593000" y="2322568"/>
              <a:ext cx="690000" cy="642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934" name="Google Shape;934;p37"/>
            <p:cNvSpPr/>
            <p:nvPr/>
          </p:nvSpPr>
          <p:spPr>
            <a:xfrm>
              <a:off x="1593000" y="2322575"/>
              <a:ext cx="690000" cy="642600"/>
            </a:xfrm>
            <a:prstGeom prst="rect">
              <a:avLst/>
            </a:prstGeom>
            <a:solidFill>
              <a:srgbClr val="B6D7A8"/>
            </a:solidFill>
            <a:ln>
              <a:noFill/>
            </a:ln>
          </p:spPr>
          <p:txBody>
            <a:bodyPr anchorCtr="0" anchor="ctr" bIns="68500" lIns="68500" spcFirstLastPara="1" rIns="68500" wrap="square" tIns="68500">
              <a:noAutofit/>
            </a:bodyPr>
            <a:lstStyle/>
            <a:p>
              <a:pPr indent="0" lvl="0" marL="0" rtl="0" algn="ctr">
                <a:spcBef>
                  <a:spcPts val="0"/>
                </a:spcBef>
                <a:spcAft>
                  <a:spcPts val="0"/>
                </a:spcAft>
                <a:buNone/>
              </a:pPr>
              <a:r>
                <a:rPr b="1" lang="en" sz="2400">
                  <a:solidFill>
                    <a:srgbClr val="FFFFFF"/>
                  </a:solidFill>
                  <a:latin typeface="Georgia"/>
                  <a:ea typeface="Georgia"/>
                  <a:cs typeface="Georgia"/>
                  <a:sym typeface="Georgia"/>
                </a:rPr>
                <a:t>2</a:t>
              </a:r>
              <a:endParaRPr b="1" sz="2400">
                <a:solidFill>
                  <a:srgbClr val="FFFFFF"/>
                </a:solidFill>
                <a:latin typeface="Georgia"/>
                <a:ea typeface="Georgia"/>
                <a:cs typeface="Georgia"/>
                <a:sym typeface="Georgia"/>
              </a:endParaRPr>
            </a:p>
          </p:txBody>
        </p:sp>
      </p:grpSp>
      <p:sp>
        <p:nvSpPr>
          <p:cNvPr id="935" name="Google Shape;935;p37"/>
          <p:cNvSpPr/>
          <p:nvPr/>
        </p:nvSpPr>
        <p:spPr>
          <a:xfrm flipH="1">
            <a:off x="2807280" y="2182786"/>
            <a:ext cx="7099200" cy="1219500"/>
          </a:xfrm>
          <a:prstGeom prst="rect">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936" name="Google Shape;936;p37"/>
          <p:cNvSpPr/>
          <p:nvPr/>
        </p:nvSpPr>
        <p:spPr>
          <a:xfrm rot="-5400000">
            <a:off x="10718783" y="62068"/>
            <a:ext cx="1220896" cy="5462305"/>
          </a:xfrm>
          <a:prstGeom prst="flowChartOffpageConnector">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937" name="Google Shape;937;p37"/>
          <p:cNvSpPr/>
          <p:nvPr/>
        </p:nvSpPr>
        <p:spPr>
          <a:xfrm>
            <a:off x="151478" y="2182773"/>
            <a:ext cx="2655900" cy="12189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938" name="Google Shape;938;p37"/>
          <p:cNvSpPr/>
          <p:nvPr/>
        </p:nvSpPr>
        <p:spPr>
          <a:xfrm>
            <a:off x="151478" y="2182786"/>
            <a:ext cx="2655900" cy="1219500"/>
          </a:xfrm>
          <a:prstGeom prst="rect">
            <a:avLst/>
          </a:prstGeom>
          <a:solidFill>
            <a:srgbClr val="D9EAD3"/>
          </a:solidFill>
          <a:ln>
            <a:noFill/>
          </a:ln>
        </p:spPr>
        <p:txBody>
          <a:bodyPr anchorCtr="0" anchor="ctr" bIns="68500" lIns="68500" spcFirstLastPara="1" rIns="68500" wrap="square" tIns="68500">
            <a:noAutofit/>
          </a:bodyPr>
          <a:lstStyle/>
          <a:p>
            <a:pPr indent="0" lvl="0" marL="0" rtl="0" algn="ctr">
              <a:spcBef>
                <a:spcPts val="0"/>
              </a:spcBef>
              <a:spcAft>
                <a:spcPts val="0"/>
              </a:spcAft>
              <a:buNone/>
            </a:pPr>
            <a:r>
              <a:rPr b="1" lang="en" sz="2400">
                <a:solidFill>
                  <a:srgbClr val="FFFFFF"/>
                </a:solidFill>
                <a:latin typeface="Georgia"/>
                <a:ea typeface="Georgia"/>
                <a:cs typeface="Georgia"/>
                <a:sym typeface="Georgia"/>
              </a:rPr>
              <a:t>1</a:t>
            </a:r>
            <a:endParaRPr b="1" sz="2400">
              <a:solidFill>
                <a:srgbClr val="FFFFFF"/>
              </a:solidFill>
              <a:latin typeface="Georgia"/>
              <a:ea typeface="Georgia"/>
              <a:cs typeface="Georgia"/>
              <a:sym typeface="Georgia"/>
            </a:endParaRPr>
          </a:p>
        </p:txBody>
      </p:sp>
      <p:grpSp>
        <p:nvGrpSpPr>
          <p:cNvPr id="939" name="Google Shape;939;p37"/>
          <p:cNvGrpSpPr/>
          <p:nvPr/>
        </p:nvGrpSpPr>
        <p:grpSpPr>
          <a:xfrm>
            <a:off x="151478" y="6102989"/>
            <a:ext cx="13908906" cy="964197"/>
            <a:chOff x="1593000" y="2322568"/>
            <a:chExt cx="3613641" cy="643356"/>
          </a:xfrm>
        </p:grpSpPr>
        <p:sp>
          <p:nvSpPr>
            <p:cNvPr id="940" name="Google Shape;940;p37"/>
            <p:cNvSpPr/>
            <p:nvPr/>
          </p:nvSpPr>
          <p:spPr>
            <a:xfrm flipH="1">
              <a:off x="2283025" y="2322575"/>
              <a:ext cx="1844400" cy="642600"/>
            </a:xfrm>
            <a:prstGeom prst="rect">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941" name="Google Shape;941;p37"/>
            <p:cNvSpPr/>
            <p:nvPr/>
          </p:nvSpPr>
          <p:spPr>
            <a:xfrm rot="-5400000">
              <a:off x="4175389" y="1934671"/>
              <a:ext cx="643356" cy="1419149"/>
            </a:xfrm>
            <a:prstGeom prst="flowChartOffpageConnector">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942" name="Google Shape;942;p37"/>
            <p:cNvSpPr/>
            <p:nvPr/>
          </p:nvSpPr>
          <p:spPr>
            <a:xfrm>
              <a:off x="1593000" y="2322568"/>
              <a:ext cx="690000" cy="642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943" name="Google Shape;943;p37"/>
            <p:cNvSpPr/>
            <p:nvPr/>
          </p:nvSpPr>
          <p:spPr>
            <a:xfrm>
              <a:off x="1593000" y="2322575"/>
              <a:ext cx="690000" cy="642600"/>
            </a:xfrm>
            <a:prstGeom prst="rect">
              <a:avLst/>
            </a:prstGeom>
            <a:solidFill>
              <a:srgbClr val="6AA84F"/>
            </a:solidFill>
            <a:ln>
              <a:noFill/>
            </a:ln>
          </p:spPr>
          <p:txBody>
            <a:bodyPr anchorCtr="0" anchor="ctr" bIns="68500" lIns="68500" spcFirstLastPara="1" rIns="68500" wrap="square" tIns="68500">
              <a:noAutofit/>
            </a:bodyPr>
            <a:lstStyle/>
            <a:p>
              <a:pPr indent="0" lvl="0" marL="0" rtl="0" algn="ctr">
                <a:spcBef>
                  <a:spcPts val="0"/>
                </a:spcBef>
                <a:spcAft>
                  <a:spcPts val="0"/>
                </a:spcAft>
                <a:buNone/>
              </a:pPr>
              <a:r>
                <a:rPr b="1" lang="en" sz="2400">
                  <a:solidFill>
                    <a:srgbClr val="FFFFFF"/>
                  </a:solidFill>
                  <a:latin typeface="Georgia"/>
                  <a:ea typeface="Georgia"/>
                  <a:cs typeface="Georgia"/>
                  <a:sym typeface="Georgia"/>
                </a:rPr>
                <a:t>4</a:t>
              </a:r>
              <a:endParaRPr b="1" sz="2400">
                <a:solidFill>
                  <a:srgbClr val="FFFFFF"/>
                </a:solidFill>
                <a:latin typeface="Georgia"/>
                <a:ea typeface="Georgia"/>
                <a:cs typeface="Georgia"/>
                <a:sym typeface="Georgia"/>
              </a:endParaRPr>
            </a:p>
          </p:txBody>
        </p:sp>
      </p:grpSp>
      <p:grpSp>
        <p:nvGrpSpPr>
          <p:cNvPr id="944" name="Google Shape;944;p37"/>
          <p:cNvGrpSpPr/>
          <p:nvPr/>
        </p:nvGrpSpPr>
        <p:grpSpPr>
          <a:xfrm>
            <a:off x="151475" y="5083293"/>
            <a:ext cx="13908906" cy="779168"/>
            <a:chOff x="1593000" y="2322568"/>
            <a:chExt cx="3613641" cy="643356"/>
          </a:xfrm>
        </p:grpSpPr>
        <p:sp>
          <p:nvSpPr>
            <p:cNvPr id="945" name="Google Shape;945;p37"/>
            <p:cNvSpPr/>
            <p:nvPr/>
          </p:nvSpPr>
          <p:spPr>
            <a:xfrm flipH="1">
              <a:off x="2283025" y="2322575"/>
              <a:ext cx="1844400" cy="642600"/>
            </a:xfrm>
            <a:prstGeom prst="rect">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946" name="Google Shape;946;p37"/>
            <p:cNvSpPr/>
            <p:nvPr/>
          </p:nvSpPr>
          <p:spPr>
            <a:xfrm rot="-5400000">
              <a:off x="4175389" y="1934671"/>
              <a:ext cx="643356" cy="1419149"/>
            </a:xfrm>
            <a:prstGeom prst="flowChartOffpageConnector">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947" name="Google Shape;947;p37"/>
            <p:cNvSpPr/>
            <p:nvPr/>
          </p:nvSpPr>
          <p:spPr>
            <a:xfrm>
              <a:off x="1593000" y="2322568"/>
              <a:ext cx="690000" cy="642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948" name="Google Shape;948;p37"/>
            <p:cNvSpPr/>
            <p:nvPr/>
          </p:nvSpPr>
          <p:spPr>
            <a:xfrm>
              <a:off x="1593000" y="2322575"/>
              <a:ext cx="690000" cy="642600"/>
            </a:xfrm>
            <a:prstGeom prst="rect">
              <a:avLst/>
            </a:prstGeom>
            <a:solidFill>
              <a:srgbClr val="93C47D"/>
            </a:solidFill>
            <a:ln>
              <a:noFill/>
            </a:ln>
          </p:spPr>
          <p:txBody>
            <a:bodyPr anchorCtr="0" anchor="ctr" bIns="68500" lIns="68500" spcFirstLastPara="1" rIns="68500" wrap="square" tIns="68500">
              <a:noAutofit/>
            </a:bodyPr>
            <a:lstStyle/>
            <a:p>
              <a:pPr indent="0" lvl="0" marL="0" rtl="0" algn="ctr">
                <a:spcBef>
                  <a:spcPts val="0"/>
                </a:spcBef>
                <a:spcAft>
                  <a:spcPts val="0"/>
                </a:spcAft>
                <a:buNone/>
              </a:pPr>
              <a:r>
                <a:rPr b="1" lang="en" sz="2400">
                  <a:solidFill>
                    <a:srgbClr val="FFFFFF"/>
                  </a:solidFill>
                  <a:latin typeface="Georgia"/>
                  <a:ea typeface="Georgia"/>
                  <a:cs typeface="Georgia"/>
                  <a:sym typeface="Georgia"/>
                </a:rPr>
                <a:t>3</a:t>
              </a:r>
              <a:endParaRPr b="1" sz="2400">
                <a:solidFill>
                  <a:srgbClr val="FFFFFF"/>
                </a:solidFill>
                <a:latin typeface="Georgia"/>
                <a:ea typeface="Georgia"/>
                <a:cs typeface="Georgia"/>
                <a:sym typeface="Georgia"/>
              </a:endParaRPr>
            </a:p>
          </p:txBody>
        </p:sp>
      </p:grpSp>
      <p:grpSp>
        <p:nvGrpSpPr>
          <p:cNvPr id="949" name="Google Shape;949;p37"/>
          <p:cNvGrpSpPr/>
          <p:nvPr/>
        </p:nvGrpSpPr>
        <p:grpSpPr>
          <a:xfrm>
            <a:off x="151478" y="7351392"/>
            <a:ext cx="13908906" cy="1028404"/>
            <a:chOff x="1593000" y="2322568"/>
            <a:chExt cx="3613641" cy="643356"/>
          </a:xfrm>
        </p:grpSpPr>
        <p:sp>
          <p:nvSpPr>
            <p:cNvPr id="950" name="Google Shape;950;p37"/>
            <p:cNvSpPr/>
            <p:nvPr/>
          </p:nvSpPr>
          <p:spPr>
            <a:xfrm flipH="1">
              <a:off x="2283025" y="2322575"/>
              <a:ext cx="1844400" cy="642600"/>
            </a:xfrm>
            <a:prstGeom prst="rect">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951" name="Google Shape;951;p37"/>
            <p:cNvSpPr/>
            <p:nvPr/>
          </p:nvSpPr>
          <p:spPr>
            <a:xfrm rot="-5400000">
              <a:off x="4175389" y="1934671"/>
              <a:ext cx="643356" cy="1419149"/>
            </a:xfrm>
            <a:prstGeom prst="flowChartOffpageConnector">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952" name="Google Shape;952;p37"/>
            <p:cNvSpPr/>
            <p:nvPr/>
          </p:nvSpPr>
          <p:spPr>
            <a:xfrm>
              <a:off x="1593000" y="2322568"/>
              <a:ext cx="690000" cy="642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953" name="Google Shape;953;p37"/>
            <p:cNvSpPr/>
            <p:nvPr/>
          </p:nvSpPr>
          <p:spPr>
            <a:xfrm>
              <a:off x="1593000" y="2322575"/>
              <a:ext cx="690000" cy="642600"/>
            </a:xfrm>
            <a:prstGeom prst="rect">
              <a:avLst/>
            </a:prstGeom>
            <a:solidFill>
              <a:srgbClr val="38761D"/>
            </a:solidFill>
            <a:ln>
              <a:noFill/>
            </a:ln>
          </p:spPr>
          <p:txBody>
            <a:bodyPr anchorCtr="0" anchor="ctr" bIns="68500" lIns="68500" spcFirstLastPara="1" rIns="68500" wrap="square" tIns="68500">
              <a:noAutofit/>
            </a:bodyPr>
            <a:lstStyle/>
            <a:p>
              <a:pPr indent="0" lvl="0" marL="0" rtl="0" algn="ctr">
                <a:spcBef>
                  <a:spcPts val="0"/>
                </a:spcBef>
                <a:spcAft>
                  <a:spcPts val="0"/>
                </a:spcAft>
                <a:buNone/>
              </a:pPr>
              <a:r>
                <a:rPr b="1" lang="en" sz="2400">
                  <a:solidFill>
                    <a:srgbClr val="FFFFFF"/>
                  </a:solidFill>
                  <a:latin typeface="Georgia"/>
                  <a:ea typeface="Georgia"/>
                  <a:cs typeface="Georgia"/>
                  <a:sym typeface="Georgia"/>
                </a:rPr>
                <a:t>5</a:t>
              </a:r>
              <a:endParaRPr b="1" sz="2400">
                <a:solidFill>
                  <a:srgbClr val="FFFFFF"/>
                </a:solidFill>
                <a:latin typeface="Georgia"/>
                <a:ea typeface="Georgia"/>
                <a:cs typeface="Georgia"/>
                <a:sym typeface="Georgia"/>
              </a:endParaRPr>
            </a:p>
          </p:txBody>
        </p:sp>
      </p:grpSp>
      <p:grpSp>
        <p:nvGrpSpPr>
          <p:cNvPr id="954" name="Google Shape;954;p37"/>
          <p:cNvGrpSpPr/>
          <p:nvPr/>
        </p:nvGrpSpPr>
        <p:grpSpPr>
          <a:xfrm>
            <a:off x="151478" y="8752170"/>
            <a:ext cx="13908906" cy="699585"/>
            <a:chOff x="1593000" y="2322568"/>
            <a:chExt cx="3613641" cy="643356"/>
          </a:xfrm>
        </p:grpSpPr>
        <p:sp>
          <p:nvSpPr>
            <p:cNvPr id="955" name="Google Shape;955;p37"/>
            <p:cNvSpPr/>
            <p:nvPr/>
          </p:nvSpPr>
          <p:spPr>
            <a:xfrm flipH="1">
              <a:off x="2283025" y="2322575"/>
              <a:ext cx="1844400" cy="642600"/>
            </a:xfrm>
            <a:prstGeom prst="rect">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956" name="Google Shape;956;p37"/>
            <p:cNvSpPr/>
            <p:nvPr/>
          </p:nvSpPr>
          <p:spPr>
            <a:xfrm rot="-5400000">
              <a:off x="4175389" y="1934671"/>
              <a:ext cx="643356" cy="1419149"/>
            </a:xfrm>
            <a:prstGeom prst="flowChartOffpageConnector">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957" name="Google Shape;957;p37"/>
            <p:cNvSpPr/>
            <p:nvPr/>
          </p:nvSpPr>
          <p:spPr>
            <a:xfrm>
              <a:off x="1593000" y="2322568"/>
              <a:ext cx="690000" cy="642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p>
          </p:txBody>
        </p:sp>
        <p:sp>
          <p:nvSpPr>
            <p:cNvPr id="958" name="Google Shape;958;p37"/>
            <p:cNvSpPr/>
            <p:nvPr/>
          </p:nvSpPr>
          <p:spPr>
            <a:xfrm>
              <a:off x="1593000" y="2322575"/>
              <a:ext cx="690000" cy="642600"/>
            </a:xfrm>
            <a:prstGeom prst="rect">
              <a:avLst/>
            </a:prstGeom>
            <a:solidFill>
              <a:srgbClr val="274E13"/>
            </a:solidFill>
            <a:ln>
              <a:noFill/>
            </a:ln>
          </p:spPr>
          <p:txBody>
            <a:bodyPr anchorCtr="0" anchor="ctr" bIns="68500" lIns="68500" spcFirstLastPara="1" rIns="68500" wrap="square" tIns="68500">
              <a:noAutofit/>
            </a:bodyPr>
            <a:lstStyle/>
            <a:p>
              <a:pPr indent="0" lvl="0" marL="0" rtl="0" algn="ctr">
                <a:spcBef>
                  <a:spcPts val="0"/>
                </a:spcBef>
                <a:spcAft>
                  <a:spcPts val="0"/>
                </a:spcAft>
                <a:buNone/>
              </a:pPr>
              <a:r>
                <a:rPr b="1" lang="en" sz="2400">
                  <a:solidFill>
                    <a:srgbClr val="FFFFFF"/>
                  </a:solidFill>
                  <a:latin typeface="Georgia"/>
                  <a:ea typeface="Georgia"/>
                  <a:cs typeface="Georgia"/>
                  <a:sym typeface="Georgia"/>
                </a:rPr>
                <a:t>6</a:t>
              </a:r>
              <a:endParaRPr b="1" sz="2400">
                <a:solidFill>
                  <a:srgbClr val="FFFFFF"/>
                </a:solidFill>
                <a:latin typeface="Georgia"/>
                <a:ea typeface="Georgia"/>
                <a:cs typeface="Georgia"/>
                <a:sym typeface="Georgia"/>
              </a:endParaRPr>
            </a:p>
          </p:txBody>
        </p:sp>
      </p:grpSp>
      <p:sp>
        <p:nvSpPr>
          <p:cNvPr id="959" name="Google Shape;959;p37"/>
          <p:cNvSpPr txBox="1"/>
          <p:nvPr/>
        </p:nvSpPr>
        <p:spPr>
          <a:xfrm>
            <a:off x="407168" y="1071890"/>
            <a:ext cx="73383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700">
                <a:highlight>
                  <a:srgbClr val="D9EAD3"/>
                </a:highlight>
                <a:latin typeface="Oswald"/>
                <a:ea typeface="Oswald"/>
                <a:cs typeface="Oswald"/>
                <a:sym typeface="Oswald"/>
              </a:rPr>
              <a:t>Function Of Bacterial Flora</a:t>
            </a:r>
            <a:endParaRPr sz="3700">
              <a:highlight>
                <a:srgbClr val="D9EAD3"/>
              </a:highlight>
              <a:latin typeface="Oswald"/>
              <a:ea typeface="Oswald"/>
              <a:cs typeface="Oswald"/>
              <a:sym typeface="Oswald"/>
            </a:endParaRPr>
          </a:p>
        </p:txBody>
      </p:sp>
      <p:sp>
        <p:nvSpPr>
          <p:cNvPr id="960" name="Google Shape;960;p37"/>
          <p:cNvSpPr/>
          <p:nvPr/>
        </p:nvSpPr>
        <p:spPr>
          <a:xfrm>
            <a:off x="93157" y="1389852"/>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961" name="Google Shape;961;p37"/>
          <p:cNvSpPr txBox="1"/>
          <p:nvPr/>
        </p:nvSpPr>
        <p:spPr>
          <a:xfrm>
            <a:off x="2819400" y="2328025"/>
            <a:ext cx="11014800" cy="112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Merriweather"/>
                <a:ea typeface="Merriweather"/>
                <a:cs typeface="Merriweather"/>
                <a:sym typeface="Merriweather"/>
              </a:rPr>
              <a:t>Synthesis of </a:t>
            </a:r>
            <a:r>
              <a:rPr b="1" lang="en" sz="1800">
                <a:highlight>
                  <a:srgbClr val="D9EAD3"/>
                </a:highlight>
                <a:latin typeface="Merriweather"/>
                <a:ea typeface="Merriweather"/>
                <a:cs typeface="Merriweather"/>
                <a:sym typeface="Merriweather"/>
              </a:rPr>
              <a:t>vitamin K</a:t>
            </a:r>
            <a:r>
              <a:rPr lang="en" sz="1800">
                <a:solidFill>
                  <a:srgbClr val="CC4125"/>
                </a:solidFill>
                <a:latin typeface="Merriweather"/>
                <a:ea typeface="Merriweather"/>
                <a:cs typeface="Merriweather"/>
                <a:sym typeface="Merriweather"/>
              </a:rPr>
              <a:t> </a:t>
            </a:r>
            <a:r>
              <a:rPr lang="en" sz="1800">
                <a:latin typeface="Merriweather"/>
                <a:ea typeface="Merriweather"/>
                <a:cs typeface="Merriweather"/>
                <a:sym typeface="Merriweather"/>
              </a:rPr>
              <a:t>&amp; some </a:t>
            </a:r>
            <a:r>
              <a:rPr b="1" lang="en" sz="1800">
                <a:highlight>
                  <a:srgbClr val="D9EAD3"/>
                </a:highlight>
                <a:latin typeface="Merriweather"/>
                <a:ea typeface="Merriweather"/>
                <a:cs typeface="Merriweather"/>
                <a:sym typeface="Merriweather"/>
              </a:rPr>
              <a:t>B group vitamins</a:t>
            </a:r>
            <a:r>
              <a:rPr lang="en" sz="1800">
                <a:latin typeface="Merriweather"/>
                <a:ea typeface="Merriweather"/>
                <a:cs typeface="Merriweather"/>
                <a:sym typeface="Merriweather"/>
              </a:rPr>
              <a:t>: </a:t>
            </a:r>
            <a:r>
              <a:rPr b="1" lang="en" sz="1800">
                <a:highlight>
                  <a:srgbClr val="D9EAD3"/>
                </a:highlight>
                <a:latin typeface="Merriweather"/>
                <a:ea typeface="Merriweather"/>
                <a:cs typeface="Merriweather"/>
                <a:sym typeface="Merriweather"/>
              </a:rPr>
              <a:t>folic acid</a:t>
            </a:r>
            <a:r>
              <a:rPr lang="en" sz="1800">
                <a:latin typeface="Merriweather"/>
                <a:ea typeface="Merriweather"/>
                <a:cs typeface="Merriweather"/>
                <a:sym typeface="Merriweather"/>
              </a:rPr>
              <a:t>, </a:t>
            </a:r>
            <a:r>
              <a:rPr b="1" lang="en" sz="1800">
                <a:highlight>
                  <a:srgbClr val="D9EAD3"/>
                </a:highlight>
                <a:latin typeface="Merriweather"/>
                <a:ea typeface="Merriweather"/>
                <a:cs typeface="Merriweather"/>
                <a:sym typeface="Merriweather"/>
              </a:rPr>
              <a:t>biotin</a:t>
            </a:r>
            <a:r>
              <a:rPr lang="en" sz="1800">
                <a:latin typeface="Merriweather"/>
                <a:ea typeface="Merriweather"/>
                <a:cs typeface="Merriweather"/>
                <a:sym typeface="Merriweather"/>
              </a:rPr>
              <a:t>, </a:t>
            </a:r>
            <a:r>
              <a:rPr b="1" lang="en" sz="1800">
                <a:highlight>
                  <a:srgbClr val="D9EAD3"/>
                </a:highlight>
                <a:latin typeface="Merriweather"/>
                <a:ea typeface="Merriweather"/>
                <a:cs typeface="Merriweather"/>
                <a:sym typeface="Merriweather"/>
              </a:rPr>
              <a:t>thiamine, B12</a:t>
            </a:r>
            <a:r>
              <a:rPr lang="en" sz="1800">
                <a:latin typeface="Merriweather"/>
                <a:ea typeface="Merriweather"/>
                <a:cs typeface="Merriweather"/>
                <a:sym typeface="Merriweather"/>
              </a:rPr>
              <a:t>.</a:t>
            </a:r>
            <a:endParaRPr sz="1800">
              <a:latin typeface="Merriweather"/>
              <a:ea typeface="Merriweather"/>
              <a:cs typeface="Merriweather"/>
              <a:sym typeface="Merriweather"/>
            </a:endParaRPr>
          </a:p>
          <a:p>
            <a:pPr indent="-342900" lvl="0" marL="457200" rtl="0" algn="l">
              <a:spcBef>
                <a:spcPts val="0"/>
              </a:spcBef>
              <a:spcAft>
                <a:spcPts val="0"/>
              </a:spcAft>
              <a:buSzPts val="1800"/>
              <a:buFont typeface="Merriweather"/>
              <a:buChar char="-"/>
            </a:pPr>
            <a:r>
              <a:rPr lang="en" sz="1800">
                <a:latin typeface="Merriweather"/>
                <a:ea typeface="Merriweather"/>
                <a:cs typeface="Merriweather"/>
                <a:sym typeface="Merriweather"/>
              </a:rPr>
              <a:t>The bacteria-formed vitamin K is important since the amount in our daily ingest food </a:t>
            </a:r>
            <a:r>
              <a:rPr b="1" lang="en" sz="1800">
                <a:latin typeface="Merriweather"/>
                <a:ea typeface="Merriweather"/>
                <a:cs typeface="Merriweather"/>
                <a:sym typeface="Merriweather"/>
              </a:rPr>
              <a:t>isn’t sufficient</a:t>
            </a:r>
            <a:r>
              <a:rPr lang="en" sz="1800">
                <a:latin typeface="Merriweather"/>
                <a:ea typeface="Merriweather"/>
                <a:cs typeface="Merriweather"/>
                <a:sym typeface="Merriweather"/>
              </a:rPr>
              <a:t> to maintain adequate blood coagulation. </a:t>
            </a:r>
            <a:endParaRPr sz="1800">
              <a:latin typeface="Merriweather"/>
              <a:ea typeface="Merriweather"/>
              <a:cs typeface="Merriweather"/>
              <a:sym typeface="Merriweather"/>
            </a:endParaRPr>
          </a:p>
        </p:txBody>
      </p:sp>
      <p:sp>
        <p:nvSpPr>
          <p:cNvPr id="962" name="Google Shape;962;p37"/>
          <p:cNvSpPr txBox="1"/>
          <p:nvPr/>
        </p:nvSpPr>
        <p:spPr>
          <a:xfrm>
            <a:off x="2895598" y="4047817"/>
            <a:ext cx="11277600" cy="40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highlight>
                  <a:srgbClr val="D9EAD3"/>
                </a:highlight>
                <a:latin typeface="Merriweather"/>
                <a:ea typeface="Merriweather"/>
                <a:cs typeface="Merriweather"/>
                <a:sym typeface="Merriweather"/>
              </a:rPr>
              <a:t>Deconjugation</a:t>
            </a:r>
            <a:r>
              <a:rPr lang="en" sz="2100">
                <a:latin typeface="Merriweather"/>
                <a:ea typeface="Merriweather"/>
                <a:cs typeface="Merriweather"/>
                <a:sym typeface="Merriweather"/>
              </a:rPr>
              <a:t> and </a:t>
            </a:r>
            <a:r>
              <a:rPr b="1" lang="en" sz="2100">
                <a:highlight>
                  <a:srgbClr val="D9EAD3"/>
                </a:highlight>
                <a:latin typeface="Merriweather"/>
                <a:ea typeface="Merriweather"/>
                <a:cs typeface="Merriweather"/>
                <a:sym typeface="Merriweather"/>
              </a:rPr>
              <a:t>decarboxylation</a:t>
            </a:r>
            <a:r>
              <a:rPr lang="en" sz="2100">
                <a:latin typeface="Merriweather"/>
                <a:ea typeface="Merriweather"/>
                <a:cs typeface="Merriweather"/>
                <a:sym typeface="Merriweather"/>
              </a:rPr>
              <a:t> of bile salts.</a:t>
            </a:r>
            <a:endParaRPr sz="2100">
              <a:latin typeface="Merriweather"/>
              <a:ea typeface="Merriweather"/>
              <a:cs typeface="Merriweather"/>
              <a:sym typeface="Merriweather"/>
            </a:endParaRPr>
          </a:p>
        </p:txBody>
      </p:sp>
      <p:sp>
        <p:nvSpPr>
          <p:cNvPr id="963" name="Google Shape;963;p37"/>
          <p:cNvSpPr txBox="1"/>
          <p:nvPr/>
        </p:nvSpPr>
        <p:spPr>
          <a:xfrm>
            <a:off x="2941791" y="6179005"/>
            <a:ext cx="8815500" cy="81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latin typeface="Merriweather"/>
                <a:ea typeface="Merriweather"/>
                <a:cs typeface="Merriweather"/>
                <a:sym typeface="Merriweather"/>
              </a:rPr>
              <a:t>Decarboxylation</a:t>
            </a:r>
            <a:r>
              <a:rPr lang="en" sz="2100">
                <a:latin typeface="Merriweather"/>
                <a:ea typeface="Merriweather"/>
                <a:cs typeface="Merriweather"/>
                <a:sym typeface="Merriweather"/>
              </a:rPr>
              <a:t> of amino acids to produce amine &amp; histamine. </a:t>
            </a:r>
            <a:endParaRPr sz="2100">
              <a:latin typeface="Merriweather"/>
              <a:ea typeface="Merriweather"/>
              <a:cs typeface="Merriweather"/>
              <a:sym typeface="Merriweather"/>
            </a:endParaRPr>
          </a:p>
          <a:p>
            <a:pPr indent="0" lvl="0" marL="0" rtl="0" algn="l">
              <a:spcBef>
                <a:spcPts val="0"/>
              </a:spcBef>
              <a:spcAft>
                <a:spcPts val="0"/>
              </a:spcAft>
              <a:buNone/>
            </a:pPr>
            <a:r>
              <a:rPr lang="en" sz="2100">
                <a:latin typeface="Merriweather"/>
                <a:ea typeface="Merriweather"/>
                <a:cs typeface="Merriweather"/>
                <a:sym typeface="Merriweather"/>
              </a:rPr>
              <a:t>The amines are excreted in feces and responsible for its smell.</a:t>
            </a:r>
            <a:endParaRPr sz="2100">
              <a:latin typeface="Merriweather"/>
              <a:ea typeface="Merriweather"/>
              <a:cs typeface="Merriweather"/>
              <a:sym typeface="Merriweather"/>
            </a:endParaRPr>
          </a:p>
        </p:txBody>
      </p:sp>
      <p:sp>
        <p:nvSpPr>
          <p:cNvPr id="964" name="Google Shape;964;p37"/>
          <p:cNvSpPr txBox="1"/>
          <p:nvPr/>
        </p:nvSpPr>
        <p:spPr>
          <a:xfrm>
            <a:off x="2941800" y="7432450"/>
            <a:ext cx="9379200" cy="86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latin typeface="Merriweather"/>
                <a:ea typeface="Merriweather"/>
                <a:cs typeface="Merriweather"/>
                <a:sym typeface="Merriweather"/>
              </a:rPr>
              <a:t>Breakdown</a:t>
            </a:r>
            <a:r>
              <a:rPr lang="en" sz="2100">
                <a:latin typeface="Merriweather"/>
                <a:ea typeface="Merriweather"/>
                <a:cs typeface="Merriweather"/>
                <a:sym typeface="Merriweather"/>
              </a:rPr>
              <a:t> of urea by bacterial urease to ammonia.</a:t>
            </a:r>
            <a:endParaRPr sz="2100">
              <a:latin typeface="Merriweather"/>
              <a:ea typeface="Merriweather"/>
              <a:cs typeface="Merriweather"/>
              <a:sym typeface="Merriweather"/>
            </a:endParaRPr>
          </a:p>
          <a:p>
            <a:pPr indent="0" lvl="0" marL="0" rtl="0" algn="l">
              <a:spcBef>
                <a:spcPts val="0"/>
              </a:spcBef>
              <a:spcAft>
                <a:spcPts val="0"/>
              </a:spcAft>
              <a:buNone/>
            </a:pPr>
            <a:r>
              <a:rPr lang="en" sz="2100">
                <a:latin typeface="Merriweather"/>
                <a:ea typeface="Merriweather"/>
                <a:cs typeface="Merriweather"/>
                <a:sym typeface="Merriweather"/>
              </a:rPr>
              <a:t>Most ammonia is absorbed and converted back into urea by the liver.</a:t>
            </a:r>
            <a:endParaRPr sz="2100">
              <a:latin typeface="Merriweather"/>
              <a:ea typeface="Merriweather"/>
              <a:cs typeface="Merriweather"/>
              <a:sym typeface="Merriweather"/>
            </a:endParaRPr>
          </a:p>
        </p:txBody>
      </p:sp>
      <p:sp>
        <p:nvSpPr>
          <p:cNvPr id="965" name="Google Shape;965;p37"/>
          <p:cNvSpPr txBox="1"/>
          <p:nvPr/>
        </p:nvSpPr>
        <p:spPr>
          <a:xfrm>
            <a:off x="2941784" y="8793204"/>
            <a:ext cx="8815500" cy="58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latin typeface="Merriweather"/>
                <a:ea typeface="Merriweather"/>
                <a:cs typeface="Merriweather"/>
                <a:sym typeface="Merriweather"/>
              </a:rPr>
              <a:t>Fermentation</a:t>
            </a:r>
            <a:r>
              <a:rPr lang="en" sz="2100">
                <a:latin typeface="Merriweather"/>
                <a:ea typeface="Merriweather"/>
                <a:cs typeface="Merriweather"/>
                <a:sym typeface="Merriweather"/>
              </a:rPr>
              <a:t> of undigested oligosaccharides producing gases. </a:t>
            </a:r>
            <a:endParaRPr sz="2100">
              <a:latin typeface="Merriweather"/>
              <a:ea typeface="Merriweather"/>
              <a:cs typeface="Merriweather"/>
              <a:sym typeface="Merriweather"/>
            </a:endParaRPr>
          </a:p>
          <a:p>
            <a:pPr indent="0" lvl="0" marL="0" rtl="0" algn="l">
              <a:spcBef>
                <a:spcPts val="0"/>
              </a:spcBef>
              <a:spcAft>
                <a:spcPts val="0"/>
              </a:spcAft>
              <a:buNone/>
            </a:pPr>
            <a:r>
              <a:t/>
            </a:r>
            <a:endParaRPr sz="2100">
              <a:solidFill>
                <a:srgbClr val="8E7CC3"/>
              </a:solidFill>
              <a:latin typeface="Merriweather"/>
              <a:ea typeface="Merriweather"/>
              <a:cs typeface="Merriweather"/>
              <a:sym typeface="Merriweather"/>
            </a:endParaRPr>
          </a:p>
        </p:txBody>
      </p:sp>
      <p:sp>
        <p:nvSpPr>
          <p:cNvPr id="966" name="Google Shape;966;p37"/>
          <p:cNvSpPr txBox="1"/>
          <p:nvPr/>
        </p:nvSpPr>
        <p:spPr>
          <a:xfrm>
            <a:off x="2941801" y="5141582"/>
            <a:ext cx="11277600" cy="83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2100">
                <a:solidFill>
                  <a:srgbClr val="000000"/>
                </a:solidFill>
                <a:latin typeface="Merriweather"/>
                <a:ea typeface="Merriweather"/>
                <a:cs typeface="Merriweather"/>
                <a:sym typeface="Merriweather"/>
              </a:rPr>
              <a:t>Breakdown</a:t>
            </a:r>
            <a:r>
              <a:rPr lang="en" sz="2100">
                <a:solidFill>
                  <a:srgbClr val="000000"/>
                </a:solidFill>
                <a:latin typeface="Merriweather"/>
                <a:ea typeface="Merriweather"/>
                <a:cs typeface="Merriweather"/>
                <a:sym typeface="Merriweather"/>
              </a:rPr>
              <a:t> of bile pigments to produce stercobilinogen.</a:t>
            </a:r>
            <a:endParaRPr sz="2100">
              <a:solidFill>
                <a:srgbClr val="000000"/>
              </a:solidFill>
              <a:latin typeface="Merriweather"/>
              <a:ea typeface="Merriweather"/>
              <a:cs typeface="Merriweather"/>
              <a:sym typeface="Merriweather"/>
            </a:endParaRPr>
          </a:p>
          <a:p>
            <a:pPr indent="0" lvl="0" marL="0" rtl="0" algn="l">
              <a:spcBef>
                <a:spcPts val="0"/>
              </a:spcBef>
              <a:spcAft>
                <a:spcPts val="0"/>
              </a:spcAft>
              <a:buNone/>
            </a:pPr>
            <a:r>
              <a:t/>
            </a:r>
            <a:endParaRPr/>
          </a:p>
        </p:txBody>
      </p:sp>
      <p:sp>
        <p:nvSpPr>
          <p:cNvPr id="967" name="Google Shape;967;p37"/>
          <p:cNvSpPr/>
          <p:nvPr/>
        </p:nvSpPr>
        <p:spPr>
          <a:xfrm flipH="1">
            <a:off x="6752475" y="10384025"/>
            <a:ext cx="106800" cy="589500"/>
          </a:xfrm>
          <a:prstGeom prst="rect">
            <a:avLst/>
          </a:prstGeom>
          <a:solidFill>
            <a:srgbClr val="93C47D"/>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968" name="Google Shape;968;p37"/>
          <p:cNvSpPr/>
          <p:nvPr/>
        </p:nvSpPr>
        <p:spPr>
          <a:xfrm>
            <a:off x="941082" y="10384028"/>
            <a:ext cx="11331900" cy="106800"/>
          </a:xfrm>
          <a:prstGeom prst="flowChartAlternateProcess">
            <a:avLst/>
          </a:prstGeom>
          <a:solidFill>
            <a:srgbClr val="93C47D"/>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969" name="Google Shape;969;p37"/>
          <p:cNvSpPr/>
          <p:nvPr/>
        </p:nvSpPr>
        <p:spPr>
          <a:xfrm>
            <a:off x="7011675" y="12810725"/>
            <a:ext cx="6693600" cy="6792300"/>
          </a:xfrm>
          <a:prstGeom prst="rect">
            <a:avLst/>
          </a:prstGeom>
          <a:noFill/>
          <a:ln cap="flat" cmpd="sng" w="28575">
            <a:solidFill>
              <a:srgbClr val="D9EAD3"/>
            </a:solidFill>
            <a:prstDash val="dashDot"/>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970" name="Google Shape;970;p37"/>
          <p:cNvSpPr/>
          <p:nvPr/>
        </p:nvSpPr>
        <p:spPr>
          <a:xfrm>
            <a:off x="76200" y="12810875"/>
            <a:ext cx="6693600" cy="6792300"/>
          </a:xfrm>
          <a:prstGeom prst="rect">
            <a:avLst/>
          </a:prstGeom>
          <a:noFill/>
          <a:ln cap="flat" cmpd="sng" w="28575">
            <a:solidFill>
              <a:srgbClr val="D9EAD3"/>
            </a:solidFill>
            <a:prstDash val="dashDot"/>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971" name="Google Shape;971;p37"/>
          <p:cNvSpPr txBox="1"/>
          <p:nvPr/>
        </p:nvSpPr>
        <p:spPr>
          <a:xfrm>
            <a:off x="3937975" y="9316625"/>
            <a:ext cx="5948400" cy="9642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highlight>
                  <a:srgbClr val="D9EAD3"/>
                </a:highlight>
                <a:latin typeface="Oswald"/>
                <a:ea typeface="Oswald"/>
                <a:cs typeface="Oswald"/>
                <a:sym typeface="Oswald"/>
              </a:rPr>
              <a:t>Motility In The Colon </a:t>
            </a:r>
            <a:endParaRPr sz="4800">
              <a:highlight>
                <a:srgbClr val="D9EAD3"/>
              </a:highlight>
              <a:latin typeface="Oswald"/>
              <a:ea typeface="Oswald"/>
              <a:cs typeface="Oswald"/>
              <a:sym typeface="Oswald"/>
            </a:endParaRPr>
          </a:p>
        </p:txBody>
      </p:sp>
      <p:sp>
        <p:nvSpPr>
          <p:cNvPr id="972" name="Google Shape;972;p37"/>
          <p:cNvSpPr txBox="1"/>
          <p:nvPr/>
        </p:nvSpPr>
        <p:spPr>
          <a:xfrm>
            <a:off x="7044275" y="13066875"/>
            <a:ext cx="6693600" cy="6592200"/>
          </a:xfrm>
          <a:prstGeom prst="rect">
            <a:avLst/>
          </a:prstGeom>
          <a:noFill/>
          <a:ln>
            <a:noFill/>
          </a:ln>
        </p:spPr>
        <p:txBody>
          <a:bodyPr anchorCtr="0" anchor="t" bIns="242375" lIns="242375" spcFirstLastPara="1" rIns="242375" wrap="square" tIns="242375">
            <a:noAutofit/>
          </a:bodyPr>
          <a:lstStyle/>
          <a:p>
            <a:pPr indent="0" lvl="0" marL="0" rtl="0" algn="ctr">
              <a:spcBef>
                <a:spcPts val="0"/>
              </a:spcBef>
              <a:spcAft>
                <a:spcPts val="0"/>
              </a:spcAft>
              <a:buNone/>
            </a:pPr>
            <a:r>
              <a:rPr lang="en" sz="3700">
                <a:solidFill>
                  <a:srgbClr val="93C47D"/>
                </a:solidFill>
                <a:latin typeface="Oswald"/>
                <a:ea typeface="Oswald"/>
                <a:cs typeface="Oswald"/>
                <a:sym typeface="Oswald"/>
              </a:rPr>
              <a:t>Propulsive (Mass) Movement </a:t>
            </a:r>
            <a:endParaRPr sz="3700">
              <a:solidFill>
                <a:srgbClr val="93C47D"/>
              </a:solidFill>
              <a:latin typeface="Oswald"/>
              <a:ea typeface="Oswald"/>
              <a:cs typeface="Oswald"/>
              <a:sym typeface="Oswald"/>
            </a:endParaRPr>
          </a:p>
          <a:p>
            <a:pPr indent="0" lvl="0" marL="0" rtl="0" algn="l">
              <a:spcBef>
                <a:spcPts val="0"/>
              </a:spcBef>
              <a:spcAft>
                <a:spcPts val="0"/>
              </a:spcAft>
              <a:buNone/>
            </a:pPr>
            <a:r>
              <a:t/>
            </a:r>
            <a:endParaRPr sz="3700">
              <a:solidFill>
                <a:srgbClr val="93C47D"/>
              </a:solidFill>
              <a:latin typeface="Oswald"/>
              <a:ea typeface="Oswald"/>
              <a:cs typeface="Oswald"/>
              <a:sym typeface="Oswald"/>
            </a:endParaRPr>
          </a:p>
          <a:p>
            <a:pPr indent="-342900" lvl="0" marL="457200" rtl="0" algn="l">
              <a:spcBef>
                <a:spcPts val="0"/>
              </a:spcBef>
              <a:spcAft>
                <a:spcPts val="0"/>
              </a:spcAft>
              <a:buClr>
                <a:srgbClr val="D9EAD3"/>
              </a:buClr>
              <a:buSzPts val="1800"/>
              <a:buChar char="●"/>
            </a:pPr>
            <a:r>
              <a:rPr lang="en" sz="1800">
                <a:latin typeface="Merriweather"/>
                <a:ea typeface="Merriweather"/>
                <a:cs typeface="Merriweather"/>
                <a:sym typeface="Merriweather"/>
              </a:rPr>
              <a:t>The motor events in </a:t>
            </a:r>
            <a:r>
              <a:rPr b="1" lang="en" sz="1800">
                <a:highlight>
                  <a:srgbClr val="D9EAD3"/>
                </a:highlight>
                <a:latin typeface="Merriweather"/>
                <a:ea typeface="Merriweather"/>
                <a:cs typeface="Merriweather"/>
                <a:sym typeface="Merriweather"/>
              </a:rPr>
              <a:t>distal colon</a:t>
            </a:r>
            <a:r>
              <a:rPr lang="en" sz="1800">
                <a:latin typeface="Merriweather"/>
                <a:ea typeface="Merriweather"/>
                <a:cs typeface="Merriweather"/>
                <a:sym typeface="Merriweather"/>
              </a:rPr>
              <a:t> (</a:t>
            </a:r>
            <a:r>
              <a:rPr b="1" lang="en" sz="1800">
                <a:highlight>
                  <a:srgbClr val="D9EAD3"/>
                </a:highlight>
                <a:latin typeface="Merriweather"/>
                <a:ea typeface="Merriweather"/>
                <a:cs typeface="Merriweather"/>
                <a:sym typeface="Merriweather"/>
              </a:rPr>
              <a:t>transverse</a:t>
            </a:r>
            <a:r>
              <a:rPr lang="en" sz="1800">
                <a:latin typeface="Merriweather"/>
                <a:ea typeface="Merriweather"/>
                <a:cs typeface="Merriweather"/>
                <a:sym typeface="Merriweather"/>
              </a:rPr>
              <a:t> &amp; </a:t>
            </a:r>
            <a:r>
              <a:rPr b="1" lang="en" sz="1800">
                <a:highlight>
                  <a:srgbClr val="D9EAD3"/>
                </a:highlight>
                <a:latin typeface="Merriweather"/>
                <a:ea typeface="Merriweather"/>
                <a:cs typeface="Merriweather"/>
                <a:sym typeface="Merriweather"/>
              </a:rPr>
              <a:t>descending colon</a:t>
            </a:r>
            <a:r>
              <a:rPr lang="en" sz="1800">
                <a:latin typeface="Merriweather"/>
                <a:ea typeface="Merriweather"/>
                <a:cs typeface="Merriweather"/>
                <a:sym typeface="Merriweather"/>
              </a:rPr>
              <a:t>).</a:t>
            </a:r>
            <a:endParaRPr sz="1800">
              <a:latin typeface="Merriweather"/>
              <a:ea typeface="Merriweather"/>
              <a:cs typeface="Merriweather"/>
              <a:sym typeface="Merriweather"/>
            </a:endParaRPr>
          </a:p>
          <a:p>
            <a:pPr indent="-342900" lvl="0" marL="457200" rtl="0" algn="l">
              <a:spcBef>
                <a:spcPts val="0"/>
              </a:spcBef>
              <a:spcAft>
                <a:spcPts val="0"/>
              </a:spcAft>
              <a:buClr>
                <a:srgbClr val="D9EAD3"/>
              </a:buClr>
              <a:buSzPts val="1800"/>
              <a:buFont typeface="Merriweather"/>
              <a:buChar char="●"/>
            </a:pPr>
            <a:r>
              <a:rPr lang="en" sz="1800">
                <a:latin typeface="Merriweather"/>
                <a:ea typeface="Merriweather"/>
                <a:cs typeface="Merriweather"/>
                <a:sym typeface="Merriweather"/>
              </a:rPr>
              <a:t>Starts in the middle of transverse colon, 15 mins after breakfast.</a:t>
            </a:r>
            <a:endParaRPr sz="1800">
              <a:solidFill>
                <a:srgbClr val="8E7CC3"/>
              </a:solidFill>
              <a:latin typeface="Merriweather"/>
              <a:ea typeface="Merriweather"/>
              <a:cs typeface="Merriweather"/>
              <a:sym typeface="Merriweather"/>
            </a:endParaRPr>
          </a:p>
          <a:p>
            <a:pPr indent="-342900" lvl="0" marL="457200" rtl="0" algn="l">
              <a:spcBef>
                <a:spcPts val="0"/>
              </a:spcBef>
              <a:spcAft>
                <a:spcPts val="0"/>
              </a:spcAft>
              <a:buClr>
                <a:srgbClr val="D9EAD3"/>
              </a:buClr>
              <a:buSzPts val="1800"/>
              <a:buFont typeface="Merriweather"/>
              <a:buChar char="●"/>
            </a:pPr>
            <a:r>
              <a:rPr lang="en" sz="1800">
                <a:latin typeface="Merriweather"/>
                <a:ea typeface="Merriweather"/>
                <a:cs typeface="Merriweather"/>
                <a:sym typeface="Merriweather"/>
              </a:rPr>
              <a:t>Constrictive ring occurs at a distended point, then 20 cm of the colon distal to constriction, contracts as a unit forcing the fecal mass down the colon.</a:t>
            </a:r>
            <a:endParaRPr sz="1800">
              <a:latin typeface="Merriweather"/>
              <a:ea typeface="Merriweather"/>
              <a:cs typeface="Merriweather"/>
              <a:sym typeface="Merriweather"/>
            </a:endParaRPr>
          </a:p>
          <a:p>
            <a:pPr indent="-342900" lvl="0" marL="457200" rtl="0" algn="l">
              <a:spcBef>
                <a:spcPts val="0"/>
              </a:spcBef>
              <a:spcAft>
                <a:spcPts val="0"/>
              </a:spcAft>
              <a:buClr>
                <a:srgbClr val="D9EAD3"/>
              </a:buClr>
              <a:buSzPts val="1800"/>
              <a:buFont typeface="Merriweather"/>
              <a:buChar char="●"/>
            </a:pPr>
            <a:r>
              <a:rPr lang="en" sz="1800">
                <a:solidFill>
                  <a:srgbClr val="6AA84F"/>
                </a:solidFill>
                <a:latin typeface="Merriweather"/>
                <a:ea typeface="Merriweather"/>
                <a:cs typeface="Merriweather"/>
                <a:sym typeface="Merriweather"/>
              </a:rPr>
              <a:t>Preceded by relaxation of circular muscle &amp; downstream disappearance of haustral contractions. </a:t>
            </a:r>
            <a:endParaRPr sz="1800">
              <a:solidFill>
                <a:srgbClr val="6AA84F"/>
              </a:solidFill>
              <a:latin typeface="Merriweather"/>
              <a:ea typeface="Merriweather"/>
              <a:cs typeface="Merriweather"/>
              <a:sym typeface="Merriweather"/>
            </a:endParaRPr>
          </a:p>
          <a:p>
            <a:pPr indent="-342900" lvl="0" marL="457200" rtl="0" algn="l">
              <a:spcBef>
                <a:spcPts val="0"/>
              </a:spcBef>
              <a:spcAft>
                <a:spcPts val="0"/>
              </a:spcAft>
              <a:buClr>
                <a:srgbClr val="D9EAD3"/>
              </a:buClr>
              <a:buSzPts val="1800"/>
              <a:buFont typeface="Merriweather"/>
              <a:buChar char="●"/>
            </a:pPr>
            <a:r>
              <a:rPr lang="en" sz="1800">
                <a:latin typeface="Merriweather"/>
                <a:ea typeface="Merriweather"/>
                <a:cs typeface="Merriweather"/>
                <a:sym typeface="Merriweather"/>
              </a:rPr>
              <a:t>Completed in 30 sec. Another mass movement occurs 2-3 mins later.</a:t>
            </a:r>
            <a:endParaRPr sz="1800">
              <a:latin typeface="Merriweather"/>
              <a:ea typeface="Merriweather"/>
              <a:cs typeface="Merriweather"/>
              <a:sym typeface="Merriweather"/>
            </a:endParaRPr>
          </a:p>
          <a:p>
            <a:pPr indent="-342900" lvl="0" marL="457200" rtl="0" algn="l">
              <a:spcBef>
                <a:spcPts val="0"/>
              </a:spcBef>
              <a:spcAft>
                <a:spcPts val="0"/>
              </a:spcAft>
              <a:buClr>
                <a:srgbClr val="D9EAD3"/>
              </a:buClr>
              <a:buSzPts val="1800"/>
              <a:buFont typeface="Merriweather"/>
              <a:buChar char="●"/>
            </a:pPr>
            <a:r>
              <a:rPr lang="en" sz="1800">
                <a:latin typeface="Merriweather"/>
                <a:ea typeface="Merriweather"/>
                <a:cs typeface="Merriweather"/>
                <a:sym typeface="Merriweather"/>
              </a:rPr>
              <a:t>Mass movement persists for 10-30 mins. (They then cease but return perhaps a half day later).</a:t>
            </a:r>
            <a:endParaRPr sz="1800">
              <a:latin typeface="Merriweather"/>
              <a:ea typeface="Merriweather"/>
              <a:cs typeface="Merriweather"/>
              <a:sym typeface="Merriweather"/>
            </a:endParaRPr>
          </a:p>
          <a:p>
            <a:pPr indent="-342900" lvl="0" marL="457200" rtl="0" algn="l">
              <a:spcBef>
                <a:spcPts val="0"/>
              </a:spcBef>
              <a:spcAft>
                <a:spcPts val="0"/>
              </a:spcAft>
              <a:buClr>
                <a:srgbClr val="D9EAD3"/>
              </a:buClr>
              <a:buSzPts val="1800"/>
              <a:buFont typeface="Merriweather"/>
              <a:buChar char="●"/>
            </a:pPr>
            <a:r>
              <a:rPr lang="en" sz="1800">
                <a:latin typeface="Merriweather"/>
                <a:ea typeface="Merriweather"/>
                <a:cs typeface="Merriweather"/>
                <a:sym typeface="Merriweather"/>
              </a:rPr>
              <a:t>The desire of defecation is felt when a mass of feces is forced into rectum.</a:t>
            </a:r>
            <a:endParaRPr sz="1800">
              <a:latin typeface="Merriweather"/>
              <a:ea typeface="Merriweather"/>
              <a:cs typeface="Merriweather"/>
              <a:sym typeface="Merriweather"/>
            </a:endParaRPr>
          </a:p>
        </p:txBody>
      </p:sp>
      <p:sp>
        <p:nvSpPr>
          <p:cNvPr id="973" name="Google Shape;973;p37"/>
          <p:cNvSpPr txBox="1"/>
          <p:nvPr/>
        </p:nvSpPr>
        <p:spPr>
          <a:xfrm>
            <a:off x="-76200" y="13056279"/>
            <a:ext cx="6693600" cy="4851900"/>
          </a:xfrm>
          <a:prstGeom prst="rect">
            <a:avLst/>
          </a:prstGeom>
          <a:noFill/>
          <a:ln>
            <a:noFill/>
          </a:ln>
        </p:spPr>
        <p:txBody>
          <a:bodyPr anchorCtr="0" anchor="t" bIns="242375" lIns="242375" spcFirstLastPara="1" rIns="242375" wrap="square" tIns="242375">
            <a:noAutofit/>
          </a:bodyPr>
          <a:lstStyle/>
          <a:p>
            <a:pPr indent="0" lvl="0" marL="0" rtl="0" algn="ctr">
              <a:spcBef>
                <a:spcPts val="0"/>
              </a:spcBef>
              <a:spcAft>
                <a:spcPts val="0"/>
              </a:spcAft>
              <a:buNone/>
            </a:pPr>
            <a:r>
              <a:rPr lang="en" sz="3700">
                <a:solidFill>
                  <a:srgbClr val="93C47D"/>
                </a:solidFill>
                <a:latin typeface="Oswald"/>
                <a:ea typeface="Oswald"/>
                <a:cs typeface="Oswald"/>
                <a:sym typeface="Oswald"/>
              </a:rPr>
              <a:t>Mixing Movement (Haustrations)</a:t>
            </a:r>
            <a:endParaRPr sz="3700">
              <a:solidFill>
                <a:srgbClr val="93C47D"/>
              </a:solidFill>
              <a:latin typeface="Oswald"/>
              <a:ea typeface="Oswald"/>
              <a:cs typeface="Oswald"/>
              <a:sym typeface="Oswald"/>
            </a:endParaRPr>
          </a:p>
          <a:p>
            <a:pPr indent="0" lvl="0" marL="0" rtl="0" algn="l">
              <a:spcBef>
                <a:spcPts val="0"/>
              </a:spcBef>
              <a:spcAft>
                <a:spcPts val="0"/>
              </a:spcAft>
              <a:buNone/>
            </a:pPr>
            <a:r>
              <a:t/>
            </a:r>
            <a:endParaRPr sz="3700">
              <a:solidFill>
                <a:srgbClr val="93C47D"/>
              </a:solidFill>
              <a:latin typeface="Oswald"/>
              <a:ea typeface="Oswald"/>
              <a:cs typeface="Oswald"/>
              <a:sym typeface="Oswald"/>
            </a:endParaRPr>
          </a:p>
          <a:p>
            <a:pPr indent="-342900" lvl="0" marL="457200" rtl="0" algn="l">
              <a:spcBef>
                <a:spcPts val="0"/>
              </a:spcBef>
              <a:spcAft>
                <a:spcPts val="0"/>
              </a:spcAft>
              <a:buClr>
                <a:srgbClr val="D9EAD3"/>
              </a:buClr>
              <a:buSzPts val="1800"/>
              <a:buFont typeface="Merriweather"/>
              <a:buChar char="●"/>
            </a:pPr>
            <a:r>
              <a:rPr lang="en" sz="1800">
                <a:latin typeface="Merriweather"/>
                <a:ea typeface="Merriweather"/>
                <a:cs typeface="Merriweather"/>
                <a:sym typeface="Merriweather"/>
              </a:rPr>
              <a:t>The motor events in </a:t>
            </a:r>
            <a:r>
              <a:rPr b="1" lang="en" sz="1800">
                <a:highlight>
                  <a:srgbClr val="D9EAD3"/>
                </a:highlight>
                <a:latin typeface="Merriweather"/>
                <a:ea typeface="Merriweather"/>
                <a:cs typeface="Merriweather"/>
                <a:sym typeface="Merriweather"/>
              </a:rPr>
              <a:t>proximal colon</a:t>
            </a:r>
            <a:r>
              <a:rPr lang="en" sz="1800">
                <a:solidFill>
                  <a:srgbClr val="CC4125"/>
                </a:solidFill>
                <a:latin typeface="Merriweather"/>
                <a:ea typeface="Merriweather"/>
                <a:cs typeface="Merriweather"/>
                <a:sym typeface="Merriweather"/>
              </a:rPr>
              <a:t> </a:t>
            </a:r>
            <a:r>
              <a:rPr lang="en" sz="1800">
                <a:latin typeface="Merriweather"/>
                <a:ea typeface="Merriweather"/>
                <a:cs typeface="Merriweather"/>
                <a:sym typeface="Merriweather"/>
              </a:rPr>
              <a:t>(</a:t>
            </a:r>
            <a:r>
              <a:rPr b="1" lang="en" sz="1800">
                <a:highlight>
                  <a:srgbClr val="D9EAD3"/>
                </a:highlight>
                <a:latin typeface="Merriweather"/>
                <a:ea typeface="Merriweather"/>
                <a:cs typeface="Merriweather"/>
                <a:sym typeface="Merriweather"/>
              </a:rPr>
              <a:t>cecum</a:t>
            </a:r>
            <a:r>
              <a:rPr lang="en" sz="1800">
                <a:latin typeface="Merriweather"/>
                <a:ea typeface="Merriweather"/>
                <a:cs typeface="Merriweather"/>
                <a:sym typeface="Merriweather"/>
              </a:rPr>
              <a:t> &amp; </a:t>
            </a:r>
            <a:r>
              <a:rPr b="1" lang="en" sz="1800">
                <a:highlight>
                  <a:srgbClr val="D9EAD3"/>
                </a:highlight>
                <a:latin typeface="Merriweather"/>
                <a:ea typeface="Merriweather"/>
                <a:cs typeface="Merriweather"/>
                <a:sym typeface="Merriweather"/>
              </a:rPr>
              <a:t>ascending colon</a:t>
            </a:r>
            <a:r>
              <a:rPr lang="en" sz="1800">
                <a:latin typeface="Merriweather"/>
                <a:ea typeface="Merriweather"/>
                <a:cs typeface="Merriweather"/>
                <a:sym typeface="Merriweather"/>
              </a:rPr>
              <a:t>).</a:t>
            </a:r>
            <a:endParaRPr sz="1800">
              <a:latin typeface="Merriweather"/>
              <a:ea typeface="Merriweather"/>
              <a:cs typeface="Merriweather"/>
              <a:sym typeface="Merriweather"/>
            </a:endParaRPr>
          </a:p>
          <a:p>
            <a:pPr indent="-342900" lvl="0" marL="457200" rtl="0" algn="l">
              <a:spcBef>
                <a:spcPts val="0"/>
              </a:spcBef>
              <a:spcAft>
                <a:spcPts val="0"/>
              </a:spcAft>
              <a:buClr>
                <a:srgbClr val="D9EAD3"/>
              </a:buClr>
              <a:buSzPts val="1800"/>
              <a:buFont typeface="Merriweather"/>
              <a:buChar char="●"/>
            </a:pPr>
            <a:r>
              <a:rPr lang="en" sz="1800">
                <a:latin typeface="Merriweather"/>
                <a:ea typeface="Merriweather"/>
                <a:cs typeface="Merriweather"/>
                <a:sym typeface="Merriweather"/>
              </a:rPr>
              <a:t>Ring-like contractions (2.5 cm) of circular muscles divide the colon into pockets (haustra).</a:t>
            </a:r>
            <a:endParaRPr sz="1800">
              <a:latin typeface="Merriweather"/>
              <a:ea typeface="Merriweather"/>
              <a:cs typeface="Merriweather"/>
              <a:sym typeface="Merriweather"/>
            </a:endParaRPr>
          </a:p>
          <a:p>
            <a:pPr indent="0" lvl="0" marL="0" rtl="0" algn="ctr">
              <a:spcBef>
                <a:spcPts val="0"/>
              </a:spcBef>
              <a:spcAft>
                <a:spcPts val="0"/>
              </a:spcAft>
              <a:buNone/>
            </a:pPr>
            <a:r>
              <a:rPr lang="en">
                <a:solidFill>
                  <a:srgbClr val="999999"/>
                </a:solidFill>
                <a:latin typeface="Merriweather"/>
                <a:ea typeface="Merriweather"/>
                <a:cs typeface="Merriweather"/>
                <a:sym typeface="Merriweather"/>
              </a:rPr>
              <a:t>(The longitudinal muscle also contracts at the same time)</a:t>
            </a:r>
            <a:r>
              <a:rPr lang="en">
                <a:solidFill>
                  <a:srgbClr val="B7B7B7"/>
                </a:solidFill>
                <a:latin typeface="Merriweather"/>
                <a:ea typeface="Merriweather"/>
                <a:cs typeface="Merriweather"/>
                <a:sym typeface="Merriweather"/>
              </a:rPr>
              <a:t> </a:t>
            </a:r>
            <a:endParaRPr>
              <a:solidFill>
                <a:srgbClr val="B7B7B7"/>
              </a:solidFill>
              <a:latin typeface="Merriweather"/>
              <a:ea typeface="Merriweather"/>
              <a:cs typeface="Merriweather"/>
              <a:sym typeface="Merriweather"/>
            </a:endParaRPr>
          </a:p>
          <a:p>
            <a:pPr indent="-342900" lvl="0" marL="457200" rtl="0" algn="l">
              <a:spcBef>
                <a:spcPts val="0"/>
              </a:spcBef>
              <a:spcAft>
                <a:spcPts val="0"/>
              </a:spcAft>
              <a:buClr>
                <a:srgbClr val="D9EAD3"/>
              </a:buClr>
              <a:buSzPts val="1800"/>
              <a:buFont typeface="Merriweather"/>
              <a:buChar char="●"/>
            </a:pPr>
            <a:r>
              <a:rPr lang="en" sz="1800">
                <a:latin typeface="Merriweather"/>
                <a:ea typeface="Merriweather"/>
                <a:cs typeface="Merriweather"/>
                <a:sym typeface="Merriweather"/>
              </a:rPr>
              <a:t>The contracted &amp; relaxed segments remain in their respective state for longer periods.</a:t>
            </a:r>
            <a:endParaRPr sz="1800">
              <a:latin typeface="Merriweather"/>
              <a:ea typeface="Merriweather"/>
              <a:cs typeface="Merriweather"/>
              <a:sym typeface="Merriweather"/>
            </a:endParaRPr>
          </a:p>
          <a:p>
            <a:pPr indent="-342900" lvl="0" marL="457200" rtl="0" algn="l">
              <a:spcBef>
                <a:spcPts val="0"/>
              </a:spcBef>
              <a:spcAft>
                <a:spcPts val="0"/>
              </a:spcAft>
              <a:buClr>
                <a:srgbClr val="D9EAD3"/>
              </a:buClr>
              <a:buSzPts val="1800"/>
              <a:buFont typeface="Merriweather"/>
              <a:buChar char="●"/>
            </a:pPr>
            <a:r>
              <a:rPr lang="en" sz="1800">
                <a:latin typeface="Merriweather"/>
                <a:ea typeface="Merriweather"/>
                <a:cs typeface="Merriweather"/>
                <a:sym typeface="Merriweather"/>
              </a:rPr>
              <a:t>Uniform repetition of haustra occurs along the colon.</a:t>
            </a:r>
            <a:endParaRPr sz="1800">
              <a:latin typeface="Merriweather"/>
              <a:ea typeface="Merriweather"/>
              <a:cs typeface="Merriweather"/>
              <a:sym typeface="Merriweather"/>
            </a:endParaRPr>
          </a:p>
          <a:p>
            <a:pPr indent="-342900" lvl="0" marL="457200" rtl="0" algn="l">
              <a:spcBef>
                <a:spcPts val="0"/>
              </a:spcBef>
              <a:spcAft>
                <a:spcPts val="0"/>
              </a:spcAft>
              <a:buClr>
                <a:srgbClr val="D9EAD3"/>
              </a:buClr>
              <a:buSzPts val="1800"/>
              <a:buFont typeface="Merriweather"/>
              <a:buChar char="●"/>
            </a:pPr>
            <a:r>
              <a:rPr lang="en" sz="1800">
                <a:latin typeface="Merriweather"/>
                <a:ea typeface="Merriweather"/>
                <a:cs typeface="Merriweather"/>
                <a:sym typeface="Merriweather"/>
              </a:rPr>
              <a:t>Net forward propulsion happens when sequential migration of haustra occurs along the length of bowel. </a:t>
            </a:r>
            <a:endParaRPr sz="1800">
              <a:latin typeface="Merriweather"/>
              <a:ea typeface="Merriweather"/>
              <a:cs typeface="Merriweather"/>
              <a:sym typeface="Merriweather"/>
            </a:endParaRPr>
          </a:p>
        </p:txBody>
      </p:sp>
      <p:sp>
        <p:nvSpPr>
          <p:cNvPr id="974" name="Google Shape;974;p37"/>
          <p:cNvSpPr txBox="1"/>
          <p:nvPr/>
        </p:nvSpPr>
        <p:spPr>
          <a:xfrm>
            <a:off x="1309375" y="10706725"/>
            <a:ext cx="10830900" cy="2436300"/>
          </a:xfrm>
          <a:prstGeom prst="rect">
            <a:avLst/>
          </a:prstGeom>
          <a:noFill/>
          <a:ln>
            <a:noFill/>
          </a:ln>
        </p:spPr>
        <p:txBody>
          <a:bodyPr anchorCtr="0" anchor="t" bIns="242375" lIns="242375" spcFirstLastPara="1" rIns="242375" wrap="square" tIns="242375">
            <a:noAutofit/>
          </a:bodyPr>
          <a:lstStyle/>
          <a:p>
            <a:pPr indent="0" lvl="0" marL="0" rtl="0" algn="ctr">
              <a:spcBef>
                <a:spcPts val="0"/>
              </a:spcBef>
              <a:spcAft>
                <a:spcPts val="0"/>
              </a:spcAft>
              <a:buNone/>
            </a:pPr>
            <a:r>
              <a:rPr lang="en" sz="3700">
                <a:solidFill>
                  <a:srgbClr val="93C47D"/>
                </a:solidFill>
                <a:latin typeface="Oswald"/>
                <a:ea typeface="Oswald"/>
                <a:cs typeface="Oswald"/>
                <a:sym typeface="Oswald"/>
              </a:rPr>
              <a:t>Antiperistalsis </a:t>
            </a:r>
            <a:r>
              <a:rPr lang="en" sz="3700">
                <a:solidFill>
                  <a:srgbClr val="38761D"/>
                </a:solidFill>
                <a:latin typeface="Oswald"/>
                <a:ea typeface="Oswald"/>
                <a:cs typeface="Oswald"/>
                <a:sym typeface="Oswald"/>
              </a:rPr>
              <a:t> </a:t>
            </a:r>
            <a:endParaRPr sz="3700">
              <a:solidFill>
                <a:srgbClr val="38761D"/>
              </a:solidFill>
              <a:latin typeface="Oswald"/>
              <a:ea typeface="Oswald"/>
              <a:cs typeface="Oswald"/>
              <a:sym typeface="Oswald"/>
            </a:endParaRPr>
          </a:p>
          <a:p>
            <a:pPr indent="-355600" lvl="0" marL="457200" rtl="0" algn="ctr">
              <a:spcBef>
                <a:spcPts val="0"/>
              </a:spcBef>
              <a:spcAft>
                <a:spcPts val="0"/>
              </a:spcAft>
              <a:buClr>
                <a:srgbClr val="D9EAD3"/>
              </a:buClr>
              <a:buSzPts val="2000"/>
              <a:buFont typeface="Merriweather"/>
              <a:buChar char="●"/>
            </a:pPr>
            <a:r>
              <a:rPr lang="en" sz="2000">
                <a:latin typeface="Merriweather"/>
                <a:ea typeface="Merriweather"/>
                <a:cs typeface="Merriweather"/>
                <a:sym typeface="Merriweather"/>
              </a:rPr>
              <a:t>Starts at the junction of ascending and transverse colon &amp; traveling towards the cecum.</a:t>
            </a:r>
            <a:endParaRPr sz="2000">
              <a:latin typeface="Merriweather"/>
              <a:ea typeface="Merriweather"/>
              <a:cs typeface="Merriweather"/>
              <a:sym typeface="Merriweather"/>
            </a:endParaRPr>
          </a:p>
          <a:p>
            <a:pPr indent="-355600" lvl="0" marL="457200" rtl="0" algn="ctr">
              <a:spcBef>
                <a:spcPts val="0"/>
              </a:spcBef>
              <a:spcAft>
                <a:spcPts val="0"/>
              </a:spcAft>
              <a:buClr>
                <a:srgbClr val="D9EAD3"/>
              </a:buClr>
              <a:buSzPts val="2000"/>
              <a:buFont typeface="Merriweather"/>
              <a:buChar char="●"/>
            </a:pPr>
            <a:r>
              <a:rPr lang="en" sz="2000">
                <a:latin typeface="Merriweather"/>
                <a:ea typeface="Merriweather"/>
                <a:cs typeface="Merriweather"/>
                <a:sym typeface="Merriweather"/>
              </a:rPr>
              <a:t>Mixes contents</a:t>
            </a:r>
            <a:endParaRPr sz="2000">
              <a:latin typeface="Merriweather"/>
              <a:ea typeface="Merriweather"/>
              <a:cs typeface="Merriweather"/>
              <a:sym typeface="Merriweather"/>
            </a:endParaRPr>
          </a:p>
          <a:p>
            <a:pPr indent="-355600" lvl="0" marL="457200" rtl="0" algn="ctr">
              <a:spcBef>
                <a:spcPts val="0"/>
              </a:spcBef>
              <a:spcAft>
                <a:spcPts val="0"/>
              </a:spcAft>
              <a:buClr>
                <a:srgbClr val="D9EAD3"/>
              </a:buClr>
              <a:buSzPts val="2000"/>
              <a:buFont typeface="Merriweather"/>
              <a:buChar char="●"/>
            </a:pPr>
            <a:r>
              <a:rPr lang="en" sz="2000">
                <a:latin typeface="Merriweather"/>
                <a:ea typeface="Merriweather"/>
                <a:cs typeface="Merriweather"/>
                <a:sym typeface="Merriweather"/>
              </a:rPr>
              <a:t>Absorbs water</a:t>
            </a:r>
            <a:endParaRPr sz="2000">
              <a:latin typeface="Merriweather"/>
              <a:ea typeface="Merriweather"/>
              <a:cs typeface="Merriweather"/>
              <a:sym typeface="Merriweather"/>
            </a:endParaRPr>
          </a:p>
        </p:txBody>
      </p:sp>
      <p:sp>
        <p:nvSpPr>
          <p:cNvPr id="975" name="Google Shape;975;p37"/>
          <p:cNvSpPr/>
          <p:nvPr/>
        </p:nvSpPr>
        <p:spPr>
          <a:xfrm>
            <a:off x="953575" y="10466625"/>
            <a:ext cx="106800" cy="2301000"/>
          </a:xfrm>
          <a:prstGeom prst="rect">
            <a:avLst/>
          </a:prstGeom>
          <a:solidFill>
            <a:srgbClr val="93C47D"/>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976" name="Google Shape;976;p37"/>
          <p:cNvSpPr/>
          <p:nvPr/>
        </p:nvSpPr>
        <p:spPr>
          <a:xfrm flipH="1">
            <a:off x="12140275" y="10405275"/>
            <a:ext cx="106800" cy="2423700"/>
          </a:xfrm>
          <a:prstGeom prst="rect">
            <a:avLst/>
          </a:prstGeom>
          <a:solidFill>
            <a:srgbClr val="93C47D"/>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pic>
        <p:nvPicPr>
          <p:cNvPr id="977" name="Google Shape;977;p37"/>
          <p:cNvPicPr preferRelativeResize="0"/>
          <p:nvPr/>
        </p:nvPicPr>
        <p:blipFill>
          <a:blip r:embed="rId3">
            <a:alphaModFix/>
          </a:blip>
          <a:stretch>
            <a:fillRect/>
          </a:stretch>
        </p:blipFill>
        <p:spPr>
          <a:xfrm>
            <a:off x="1793425" y="17495476"/>
            <a:ext cx="2582139" cy="1807500"/>
          </a:xfrm>
          <a:prstGeom prst="rect">
            <a:avLst/>
          </a:prstGeom>
          <a:noFill/>
          <a:ln cap="flat" cmpd="sng" w="9525">
            <a:solidFill>
              <a:srgbClr val="000000"/>
            </a:solidFill>
            <a:prstDash val="solid"/>
            <a:round/>
            <a:headEnd len="sm" w="sm" type="none"/>
            <a:tailEnd len="sm" w="sm" type="none"/>
          </a:ln>
        </p:spPr>
      </p:pic>
      <p:sp>
        <p:nvSpPr>
          <p:cNvPr id="978" name="Google Shape;978;p37"/>
          <p:cNvSpPr txBox="1"/>
          <p:nvPr/>
        </p:nvSpPr>
        <p:spPr>
          <a:xfrm>
            <a:off x="67335" y="397800"/>
            <a:ext cx="894000" cy="7830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24</a:t>
            </a:r>
            <a:endParaRPr sz="3900">
              <a:solidFill>
                <a:srgbClr val="FFFFFF"/>
              </a:solidFill>
              <a:latin typeface="Oswald"/>
              <a:ea typeface="Oswald"/>
              <a:cs typeface="Oswald"/>
              <a:sym typeface="Oswald"/>
            </a:endParaRPr>
          </a:p>
        </p:txBody>
      </p:sp>
      <p:sp>
        <p:nvSpPr>
          <p:cNvPr id="979" name="Google Shape;979;p37"/>
          <p:cNvSpPr txBox="1"/>
          <p:nvPr/>
        </p:nvSpPr>
        <p:spPr>
          <a:xfrm>
            <a:off x="2300200" y="19184475"/>
            <a:ext cx="1518000" cy="58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6-5</a:t>
            </a:r>
            <a:endParaRPr b="1" sz="1800">
              <a:latin typeface="Merriweather"/>
              <a:ea typeface="Merriweather"/>
              <a:cs typeface="Merriweather"/>
              <a:sym typeface="Merriweathe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3" name="Shape 983"/>
        <p:cNvGrpSpPr/>
        <p:nvPr/>
      </p:nvGrpSpPr>
      <p:grpSpPr>
        <a:xfrm>
          <a:off x="0" y="0"/>
          <a:ext cx="0" cy="0"/>
          <a:chOff x="0" y="0"/>
          <a:chExt cx="0" cy="0"/>
        </a:xfrm>
      </p:grpSpPr>
      <p:sp>
        <p:nvSpPr>
          <p:cNvPr id="984" name="Google Shape;984;p38"/>
          <p:cNvSpPr/>
          <p:nvPr/>
        </p:nvSpPr>
        <p:spPr>
          <a:xfrm flipH="1" rot="10800000">
            <a:off x="528000" y="9059200"/>
            <a:ext cx="13394700" cy="6880500"/>
          </a:xfrm>
          <a:prstGeom prst="round1Rect">
            <a:avLst>
              <a:gd fmla="val 16667" name="adj"/>
            </a:avLst>
          </a:prstGeom>
          <a:noFill/>
          <a:ln cap="flat" cmpd="sng" w="28575">
            <a:solidFill>
              <a:srgbClr val="D9EAD3"/>
            </a:solidFill>
            <a:prstDash val="dashDot"/>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985" name="Google Shape;985;p38"/>
          <p:cNvSpPr/>
          <p:nvPr/>
        </p:nvSpPr>
        <p:spPr>
          <a:xfrm>
            <a:off x="4" y="225954"/>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pic>
        <p:nvPicPr>
          <p:cNvPr id="986" name="Google Shape;986;p38"/>
          <p:cNvPicPr preferRelativeResize="0"/>
          <p:nvPr/>
        </p:nvPicPr>
        <p:blipFill>
          <a:blip r:embed="rId3">
            <a:alphaModFix/>
          </a:blip>
          <a:stretch>
            <a:fillRect/>
          </a:stretch>
        </p:blipFill>
        <p:spPr>
          <a:xfrm>
            <a:off x="9494275" y="9219100"/>
            <a:ext cx="3557151" cy="3484576"/>
          </a:xfrm>
          <a:prstGeom prst="rect">
            <a:avLst/>
          </a:prstGeom>
          <a:noFill/>
          <a:ln cap="flat" cmpd="sng" w="9525">
            <a:solidFill>
              <a:srgbClr val="000000"/>
            </a:solidFill>
            <a:prstDash val="solid"/>
            <a:round/>
            <a:headEnd len="sm" w="sm" type="none"/>
            <a:tailEnd len="sm" w="sm" type="none"/>
          </a:ln>
        </p:spPr>
      </p:pic>
      <p:sp>
        <p:nvSpPr>
          <p:cNvPr id="987" name="Google Shape;987;p38"/>
          <p:cNvSpPr/>
          <p:nvPr/>
        </p:nvSpPr>
        <p:spPr>
          <a:xfrm>
            <a:off x="660216" y="22596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988" name="Google Shape;988;p38"/>
          <p:cNvSpPr/>
          <p:nvPr/>
        </p:nvSpPr>
        <p:spPr>
          <a:xfrm rot="10800000">
            <a:off x="302950" y="1613600"/>
            <a:ext cx="13354800" cy="2541900"/>
          </a:xfrm>
          <a:prstGeom prst="round1Rect">
            <a:avLst>
              <a:gd fmla="val 16667" name="adj"/>
            </a:avLst>
          </a:prstGeom>
          <a:noFill/>
          <a:ln cap="flat" cmpd="sng" w="28575">
            <a:solidFill>
              <a:srgbClr val="EFEFEF"/>
            </a:solidFill>
            <a:prstDash val="dashDot"/>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989" name="Google Shape;989;p38"/>
          <p:cNvSpPr txBox="1"/>
          <p:nvPr/>
        </p:nvSpPr>
        <p:spPr>
          <a:xfrm>
            <a:off x="11409328" y="215613"/>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Six </a:t>
            </a:r>
            <a:endParaRPr sz="3500">
              <a:latin typeface="Oswald"/>
              <a:ea typeface="Oswald"/>
              <a:cs typeface="Oswald"/>
              <a:sym typeface="Oswald"/>
            </a:endParaRPr>
          </a:p>
        </p:txBody>
      </p:sp>
      <p:sp>
        <p:nvSpPr>
          <p:cNvPr id="990" name="Google Shape;990;p38"/>
          <p:cNvSpPr/>
          <p:nvPr/>
        </p:nvSpPr>
        <p:spPr>
          <a:xfrm>
            <a:off x="282275" y="1345850"/>
            <a:ext cx="133947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ctr">
              <a:spcBef>
                <a:spcPts val="0"/>
              </a:spcBef>
              <a:spcAft>
                <a:spcPts val="0"/>
              </a:spcAft>
              <a:buNone/>
            </a:pPr>
            <a:r>
              <a:rPr lang="en" sz="3700">
                <a:solidFill>
                  <a:srgbClr val="FFFFFF"/>
                </a:solidFill>
                <a:latin typeface="Oswald"/>
                <a:ea typeface="Oswald"/>
                <a:cs typeface="Oswald"/>
                <a:sym typeface="Oswald"/>
              </a:rPr>
              <a:t>Initiation of Mass Movement </a:t>
            </a:r>
            <a:endParaRPr sz="3700">
              <a:solidFill>
                <a:srgbClr val="FFFFFF"/>
              </a:solidFill>
              <a:latin typeface="Oswald"/>
              <a:ea typeface="Oswald"/>
              <a:cs typeface="Oswald"/>
              <a:sym typeface="Oswald"/>
            </a:endParaRPr>
          </a:p>
        </p:txBody>
      </p:sp>
      <p:sp>
        <p:nvSpPr>
          <p:cNvPr id="991" name="Google Shape;991;p38"/>
          <p:cNvSpPr txBox="1"/>
          <p:nvPr/>
        </p:nvSpPr>
        <p:spPr>
          <a:xfrm>
            <a:off x="929929" y="177088"/>
            <a:ext cx="84372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PHYSIOLOGY OF THE COLON</a:t>
            </a:r>
            <a:endParaRPr sz="3200">
              <a:solidFill>
                <a:srgbClr val="FFFFFF"/>
              </a:solidFill>
              <a:latin typeface="Oswald"/>
              <a:ea typeface="Oswald"/>
              <a:cs typeface="Oswald"/>
              <a:sym typeface="Oswald"/>
            </a:endParaRPr>
          </a:p>
        </p:txBody>
      </p:sp>
      <p:sp>
        <p:nvSpPr>
          <p:cNvPr id="992" name="Google Shape;992;p38"/>
          <p:cNvSpPr txBox="1"/>
          <p:nvPr/>
        </p:nvSpPr>
        <p:spPr>
          <a:xfrm>
            <a:off x="654100" y="2175625"/>
            <a:ext cx="10386900" cy="21075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rgbClr val="D9EAD3"/>
              </a:buClr>
              <a:buSzPts val="2000"/>
              <a:buFont typeface="Merriweather"/>
              <a:buChar char="●"/>
            </a:pPr>
            <a:r>
              <a:rPr lang="en" sz="2000">
                <a:highlight>
                  <a:srgbClr val="D9EAD3"/>
                </a:highlight>
                <a:latin typeface="Merriweather"/>
                <a:ea typeface="Merriweather"/>
                <a:cs typeface="Merriweather"/>
                <a:sym typeface="Merriweather"/>
              </a:rPr>
              <a:t>Gastrocolic</a:t>
            </a:r>
            <a:r>
              <a:rPr lang="en" sz="2000">
                <a:latin typeface="Merriweather"/>
                <a:ea typeface="Merriweather"/>
                <a:cs typeface="Merriweather"/>
                <a:sym typeface="Merriweather"/>
              </a:rPr>
              <a:t> &amp; </a:t>
            </a:r>
            <a:r>
              <a:rPr lang="en" sz="2000">
                <a:highlight>
                  <a:srgbClr val="D9EAD3"/>
                </a:highlight>
                <a:latin typeface="Merriweather"/>
                <a:ea typeface="Merriweather"/>
                <a:cs typeface="Merriweather"/>
                <a:sym typeface="Merriweather"/>
              </a:rPr>
              <a:t>duodenocolic</a:t>
            </a:r>
            <a:r>
              <a:rPr lang="en" sz="2000">
                <a:latin typeface="Merriweather"/>
                <a:ea typeface="Merriweather"/>
                <a:cs typeface="Merriweather"/>
                <a:sym typeface="Merriweather"/>
              </a:rPr>
              <a:t> reflexes after meals, They result from distension of the stomach &amp; duodenum.</a:t>
            </a:r>
            <a:endParaRPr sz="2000">
              <a:latin typeface="Merriweather"/>
              <a:ea typeface="Merriweather"/>
              <a:cs typeface="Merriweather"/>
              <a:sym typeface="Merriweather"/>
            </a:endParaRPr>
          </a:p>
          <a:p>
            <a:pPr indent="-355600" lvl="0" marL="457200" rtl="0" algn="l">
              <a:lnSpc>
                <a:spcPct val="115000"/>
              </a:lnSpc>
              <a:spcBef>
                <a:spcPts val="0"/>
              </a:spcBef>
              <a:spcAft>
                <a:spcPts val="0"/>
              </a:spcAft>
              <a:buClr>
                <a:srgbClr val="D9EAD3"/>
              </a:buClr>
              <a:buSzPts val="2000"/>
              <a:buFont typeface="Merriweather"/>
              <a:buChar char="●"/>
            </a:pPr>
            <a:r>
              <a:rPr lang="en" sz="2000">
                <a:highlight>
                  <a:srgbClr val="D9EAD3"/>
                </a:highlight>
                <a:latin typeface="Merriweather"/>
                <a:ea typeface="Merriweather"/>
                <a:cs typeface="Merriweather"/>
                <a:sym typeface="Merriweather"/>
              </a:rPr>
              <a:t>Irritation of the colon</a:t>
            </a:r>
            <a:r>
              <a:rPr lang="en" sz="2000">
                <a:latin typeface="Merriweather"/>
                <a:ea typeface="Merriweather"/>
                <a:cs typeface="Merriweather"/>
                <a:sym typeface="Merriweather"/>
              </a:rPr>
              <a:t>. e.g. Castor oil. </a:t>
            </a:r>
            <a:endParaRPr sz="2000">
              <a:latin typeface="Merriweather"/>
              <a:ea typeface="Merriweather"/>
              <a:cs typeface="Merriweather"/>
              <a:sym typeface="Merriweather"/>
            </a:endParaRPr>
          </a:p>
          <a:p>
            <a:pPr indent="-355600" lvl="0" marL="457200" rtl="0" algn="l">
              <a:lnSpc>
                <a:spcPct val="115000"/>
              </a:lnSpc>
              <a:spcBef>
                <a:spcPts val="0"/>
              </a:spcBef>
              <a:spcAft>
                <a:spcPts val="0"/>
              </a:spcAft>
              <a:buClr>
                <a:srgbClr val="D9EAD3"/>
              </a:buClr>
              <a:buSzPts val="2000"/>
              <a:buFont typeface="Merriweather"/>
              <a:buChar char="●"/>
            </a:pPr>
            <a:r>
              <a:rPr lang="en" sz="2000">
                <a:highlight>
                  <a:srgbClr val="D9EAD3"/>
                </a:highlight>
                <a:latin typeface="Merriweather"/>
                <a:ea typeface="Merriweather"/>
                <a:cs typeface="Merriweather"/>
                <a:sym typeface="Merriweather"/>
              </a:rPr>
              <a:t>Threatening agents</a:t>
            </a:r>
            <a:r>
              <a:rPr lang="en" sz="2000">
                <a:latin typeface="Merriweather"/>
                <a:ea typeface="Merriweather"/>
                <a:cs typeface="Merriweather"/>
                <a:sym typeface="Merriweather"/>
              </a:rPr>
              <a:t>. e.g. Parasites &amp; enterotoxins can initiate mass movement.</a:t>
            </a:r>
            <a:endParaRPr sz="2000">
              <a:latin typeface="Merriweather"/>
              <a:ea typeface="Merriweather"/>
              <a:cs typeface="Merriweather"/>
              <a:sym typeface="Merriweather"/>
            </a:endParaRPr>
          </a:p>
        </p:txBody>
      </p:sp>
      <p:graphicFrame>
        <p:nvGraphicFramePr>
          <p:cNvPr id="993" name="Google Shape;993;p38"/>
          <p:cNvGraphicFramePr/>
          <p:nvPr/>
        </p:nvGraphicFramePr>
        <p:xfrm>
          <a:off x="527990" y="5367367"/>
          <a:ext cx="3000000" cy="3000000"/>
        </p:xfrm>
        <a:graphic>
          <a:graphicData uri="http://schemas.openxmlformats.org/drawingml/2006/table">
            <a:tbl>
              <a:tblPr>
                <a:noFill/>
                <a:tableStyleId>{913CD2CA-665F-4009-8238-03A690E2F055}</a:tableStyleId>
              </a:tblPr>
              <a:tblGrid>
                <a:gridCol w="6509925"/>
                <a:gridCol w="6509925"/>
              </a:tblGrid>
              <a:tr h="907825">
                <a:tc>
                  <a:txBody>
                    <a:bodyPr/>
                    <a:lstStyle/>
                    <a:p>
                      <a:pPr indent="0" lvl="0" marL="0" rtl="0" algn="ctr">
                        <a:spcBef>
                          <a:spcPts val="0"/>
                        </a:spcBef>
                        <a:spcAft>
                          <a:spcPts val="0"/>
                        </a:spcAft>
                        <a:buNone/>
                      </a:pPr>
                      <a:r>
                        <a:rPr lang="en" sz="3000">
                          <a:solidFill>
                            <a:schemeClr val="lt1"/>
                          </a:solidFill>
                          <a:latin typeface="Oswald"/>
                          <a:ea typeface="Oswald"/>
                          <a:cs typeface="Oswald"/>
                          <a:sym typeface="Oswald"/>
                        </a:rPr>
                        <a:t>Stimulatory </a:t>
                      </a:r>
                      <a:endParaRPr sz="3000">
                        <a:solidFill>
                          <a:schemeClr val="lt1"/>
                        </a:solidFill>
                        <a:latin typeface="Oswald"/>
                        <a:ea typeface="Oswald"/>
                        <a:cs typeface="Oswald"/>
                        <a:sym typeface="Oswald"/>
                      </a:endParaRPr>
                    </a:p>
                    <a:p>
                      <a:pPr indent="0" lvl="0" marL="0" rtl="0" algn="ctr">
                        <a:spcBef>
                          <a:spcPts val="0"/>
                        </a:spcBef>
                        <a:spcAft>
                          <a:spcPts val="0"/>
                        </a:spcAft>
                        <a:buNone/>
                      </a:pPr>
                      <a:r>
                        <a:rPr lang="en" sz="3000">
                          <a:solidFill>
                            <a:schemeClr val="lt1"/>
                          </a:solidFill>
                          <a:latin typeface="Oswald"/>
                          <a:ea typeface="Oswald"/>
                          <a:cs typeface="Oswald"/>
                          <a:sym typeface="Oswald"/>
                        </a:rPr>
                        <a:t>Enteric Motor Neurons Release:</a:t>
                      </a:r>
                      <a:endParaRPr sz="3000">
                        <a:solidFill>
                          <a:schemeClr val="lt1"/>
                        </a:solidFill>
                        <a:latin typeface="Oswald"/>
                        <a:ea typeface="Oswald"/>
                        <a:cs typeface="Oswald"/>
                        <a:sym typeface="Oswald"/>
                      </a:endParaRPr>
                    </a:p>
                  </a:txBody>
                  <a:tcPr marT="54550" marB="54550" marR="54550" marL="545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19050">
                      <a:solidFill>
                        <a:srgbClr val="EFEFEF"/>
                      </a:solidFill>
                      <a:prstDash val="dashDot"/>
                      <a:round/>
                      <a:headEnd len="sm" w="sm" type="none"/>
                      <a:tailEnd len="sm" w="sm" type="none"/>
                    </a:lnB>
                    <a:solidFill>
                      <a:srgbClr val="93C47D"/>
                    </a:solidFill>
                  </a:tcPr>
                </a:tc>
                <a:tc>
                  <a:txBody>
                    <a:bodyPr/>
                    <a:lstStyle/>
                    <a:p>
                      <a:pPr indent="0" lvl="0" marL="0" rtl="0" algn="ctr">
                        <a:spcBef>
                          <a:spcPts val="0"/>
                        </a:spcBef>
                        <a:spcAft>
                          <a:spcPts val="0"/>
                        </a:spcAft>
                        <a:buNone/>
                      </a:pPr>
                      <a:r>
                        <a:rPr lang="en" sz="3000">
                          <a:solidFill>
                            <a:schemeClr val="lt1"/>
                          </a:solidFill>
                          <a:latin typeface="Oswald"/>
                          <a:ea typeface="Oswald"/>
                          <a:cs typeface="Oswald"/>
                          <a:sym typeface="Oswald"/>
                        </a:rPr>
                        <a:t>Inhibitory </a:t>
                      </a:r>
                      <a:endParaRPr sz="3000">
                        <a:solidFill>
                          <a:schemeClr val="lt1"/>
                        </a:solidFill>
                        <a:latin typeface="Oswald"/>
                        <a:ea typeface="Oswald"/>
                        <a:cs typeface="Oswald"/>
                        <a:sym typeface="Oswald"/>
                      </a:endParaRPr>
                    </a:p>
                    <a:p>
                      <a:pPr indent="0" lvl="0" marL="0" rtl="0" algn="ctr">
                        <a:spcBef>
                          <a:spcPts val="0"/>
                        </a:spcBef>
                        <a:spcAft>
                          <a:spcPts val="0"/>
                        </a:spcAft>
                        <a:buNone/>
                      </a:pPr>
                      <a:r>
                        <a:rPr lang="en" sz="3000">
                          <a:solidFill>
                            <a:schemeClr val="lt1"/>
                          </a:solidFill>
                          <a:latin typeface="Oswald"/>
                          <a:ea typeface="Oswald"/>
                          <a:cs typeface="Oswald"/>
                          <a:sym typeface="Oswald"/>
                        </a:rPr>
                        <a:t>Enteric Motor Neurons Release: </a:t>
                      </a:r>
                      <a:endParaRPr sz="3000">
                        <a:solidFill>
                          <a:schemeClr val="lt1"/>
                        </a:solidFill>
                        <a:latin typeface="Oswald"/>
                        <a:ea typeface="Oswald"/>
                        <a:cs typeface="Oswald"/>
                        <a:sym typeface="Oswald"/>
                      </a:endParaRPr>
                    </a:p>
                  </a:txBody>
                  <a:tcPr marT="54550" marB="54550" marR="54550" marL="545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19050">
                      <a:solidFill>
                        <a:srgbClr val="EFEFEF"/>
                      </a:solidFill>
                      <a:prstDash val="dashDot"/>
                      <a:round/>
                      <a:headEnd len="sm" w="sm" type="none"/>
                      <a:tailEnd len="sm" w="sm" type="none"/>
                    </a:lnB>
                    <a:solidFill>
                      <a:srgbClr val="93C47D"/>
                    </a:solidFill>
                  </a:tcPr>
                </a:tc>
              </a:tr>
              <a:tr h="635375">
                <a:tc>
                  <a:txBody>
                    <a:bodyPr/>
                    <a:lstStyle/>
                    <a:p>
                      <a:pPr indent="0" lvl="0" marL="0" rtl="0" algn="ctr">
                        <a:spcBef>
                          <a:spcPts val="0"/>
                        </a:spcBef>
                        <a:spcAft>
                          <a:spcPts val="0"/>
                        </a:spcAft>
                        <a:buNone/>
                      </a:pPr>
                      <a:r>
                        <a:rPr lang="en" sz="2000">
                          <a:latin typeface="Merriweather"/>
                          <a:ea typeface="Merriweather"/>
                          <a:cs typeface="Merriweather"/>
                          <a:sym typeface="Merriweather"/>
                        </a:rPr>
                        <a:t>Acetylcholine </a:t>
                      </a:r>
                      <a:endParaRPr sz="2000">
                        <a:latin typeface="Merriweather"/>
                        <a:ea typeface="Merriweather"/>
                        <a:cs typeface="Merriweather"/>
                        <a:sym typeface="Merriweather"/>
                      </a:endParaRPr>
                    </a:p>
                  </a:txBody>
                  <a:tcPr marT="54550" marB="54550" marR="54550" marL="54550" anchor="ctr">
                    <a:lnL cap="flat" cmpd="sng" w="19050">
                      <a:solidFill>
                        <a:srgbClr val="EFEFEF"/>
                      </a:solidFill>
                      <a:prstDash val="dashDot"/>
                      <a:round/>
                      <a:headEnd len="sm" w="sm" type="none"/>
                      <a:tailEnd len="sm" w="sm" type="none"/>
                    </a:lnL>
                    <a:lnR cap="flat" cmpd="sng" w="19050">
                      <a:solidFill>
                        <a:srgbClr val="EFEFEF"/>
                      </a:solidFill>
                      <a:prstDash val="dashDot"/>
                      <a:round/>
                      <a:headEnd len="sm" w="sm" type="none"/>
                      <a:tailEnd len="sm" w="sm" type="none"/>
                    </a:lnR>
                    <a:lnT cap="flat" cmpd="sng" w="19050">
                      <a:solidFill>
                        <a:srgbClr val="EFEFEF"/>
                      </a:solidFill>
                      <a:prstDash val="dashDot"/>
                      <a:round/>
                      <a:headEnd len="sm" w="sm" type="none"/>
                      <a:tailEnd len="sm" w="sm" type="none"/>
                    </a:lnT>
                    <a:lnB cap="flat" cmpd="sng" w="19050">
                      <a:solidFill>
                        <a:srgbClr val="EFEFEF"/>
                      </a:solidFill>
                      <a:prstDash val="dashDot"/>
                      <a:round/>
                      <a:headEnd len="sm" w="sm" type="none"/>
                      <a:tailEnd len="sm" w="sm" type="none"/>
                    </a:lnB>
                  </a:tcPr>
                </a:tc>
                <a:tc>
                  <a:txBody>
                    <a:bodyPr/>
                    <a:lstStyle/>
                    <a:p>
                      <a:pPr indent="0" lvl="0" marL="0" rtl="0" algn="ctr">
                        <a:spcBef>
                          <a:spcPts val="0"/>
                        </a:spcBef>
                        <a:spcAft>
                          <a:spcPts val="0"/>
                        </a:spcAft>
                        <a:buNone/>
                      </a:pPr>
                      <a:r>
                        <a:rPr lang="en" sz="2000">
                          <a:latin typeface="Merriweather"/>
                          <a:ea typeface="Merriweather"/>
                          <a:cs typeface="Merriweather"/>
                          <a:sym typeface="Merriweather"/>
                        </a:rPr>
                        <a:t>vasoactive intestinal peptide (VIP)</a:t>
                      </a:r>
                      <a:endParaRPr sz="2000">
                        <a:latin typeface="Merriweather"/>
                        <a:ea typeface="Merriweather"/>
                        <a:cs typeface="Merriweather"/>
                        <a:sym typeface="Merriweather"/>
                      </a:endParaRPr>
                    </a:p>
                  </a:txBody>
                  <a:tcPr marT="54550" marB="54550" marR="54550" marL="54550" anchor="ctr">
                    <a:lnL cap="flat" cmpd="sng" w="19050">
                      <a:solidFill>
                        <a:srgbClr val="EFEFEF"/>
                      </a:solidFill>
                      <a:prstDash val="dashDot"/>
                      <a:round/>
                      <a:headEnd len="sm" w="sm" type="none"/>
                      <a:tailEnd len="sm" w="sm" type="none"/>
                    </a:lnL>
                    <a:lnR cap="flat" cmpd="sng" w="19050">
                      <a:solidFill>
                        <a:srgbClr val="EFEFEF"/>
                      </a:solidFill>
                      <a:prstDash val="dashDot"/>
                      <a:round/>
                      <a:headEnd len="sm" w="sm" type="none"/>
                      <a:tailEnd len="sm" w="sm" type="none"/>
                    </a:lnR>
                    <a:lnT cap="flat" cmpd="sng" w="19050">
                      <a:solidFill>
                        <a:srgbClr val="EFEFEF"/>
                      </a:solidFill>
                      <a:prstDash val="dashDot"/>
                      <a:round/>
                      <a:headEnd len="sm" w="sm" type="none"/>
                      <a:tailEnd len="sm" w="sm" type="none"/>
                    </a:lnT>
                    <a:lnB cap="flat" cmpd="sng" w="19050">
                      <a:solidFill>
                        <a:srgbClr val="EFEFEF"/>
                      </a:solidFill>
                      <a:prstDash val="dashDot"/>
                      <a:round/>
                      <a:headEnd len="sm" w="sm" type="none"/>
                      <a:tailEnd len="sm" w="sm" type="none"/>
                    </a:lnB>
                  </a:tcPr>
                </a:tc>
              </a:tr>
              <a:tr h="635375">
                <a:tc>
                  <a:txBody>
                    <a:bodyPr/>
                    <a:lstStyle/>
                    <a:p>
                      <a:pPr indent="0" lvl="0" marL="0" rtl="0" algn="ctr">
                        <a:spcBef>
                          <a:spcPts val="0"/>
                        </a:spcBef>
                        <a:spcAft>
                          <a:spcPts val="0"/>
                        </a:spcAft>
                        <a:buNone/>
                      </a:pPr>
                      <a:r>
                        <a:rPr lang="en" sz="2000">
                          <a:latin typeface="Merriweather"/>
                          <a:ea typeface="Merriweather"/>
                          <a:cs typeface="Merriweather"/>
                          <a:sym typeface="Merriweather"/>
                        </a:rPr>
                        <a:t>Substance P</a:t>
                      </a:r>
                      <a:endParaRPr sz="2000">
                        <a:latin typeface="Merriweather"/>
                        <a:ea typeface="Merriweather"/>
                        <a:cs typeface="Merriweather"/>
                        <a:sym typeface="Merriweather"/>
                      </a:endParaRPr>
                    </a:p>
                  </a:txBody>
                  <a:tcPr marT="54550" marB="54550" marR="54550" marL="54550" anchor="ctr">
                    <a:lnL cap="flat" cmpd="sng" w="19050">
                      <a:solidFill>
                        <a:srgbClr val="EFEFEF"/>
                      </a:solidFill>
                      <a:prstDash val="dashDot"/>
                      <a:round/>
                      <a:headEnd len="sm" w="sm" type="none"/>
                      <a:tailEnd len="sm" w="sm" type="none"/>
                    </a:lnL>
                    <a:lnR cap="flat" cmpd="sng" w="19050">
                      <a:solidFill>
                        <a:srgbClr val="EFEFEF"/>
                      </a:solidFill>
                      <a:prstDash val="dashDot"/>
                      <a:round/>
                      <a:headEnd len="sm" w="sm" type="none"/>
                      <a:tailEnd len="sm" w="sm" type="none"/>
                    </a:lnR>
                    <a:lnT cap="flat" cmpd="sng" w="19050">
                      <a:solidFill>
                        <a:srgbClr val="EFEFEF"/>
                      </a:solidFill>
                      <a:prstDash val="dashDot"/>
                      <a:round/>
                      <a:headEnd len="sm" w="sm" type="none"/>
                      <a:tailEnd len="sm" w="sm" type="none"/>
                    </a:lnT>
                    <a:lnB cap="flat" cmpd="sng" w="19050">
                      <a:solidFill>
                        <a:srgbClr val="EFEFEF"/>
                      </a:solidFill>
                      <a:prstDash val="dashDot"/>
                      <a:round/>
                      <a:headEnd len="sm" w="sm" type="none"/>
                      <a:tailEnd len="sm" w="sm" type="none"/>
                    </a:lnB>
                  </a:tcPr>
                </a:tc>
                <a:tc>
                  <a:txBody>
                    <a:bodyPr/>
                    <a:lstStyle/>
                    <a:p>
                      <a:pPr indent="0" lvl="0" marL="0" rtl="0" algn="ctr">
                        <a:spcBef>
                          <a:spcPts val="0"/>
                        </a:spcBef>
                        <a:spcAft>
                          <a:spcPts val="0"/>
                        </a:spcAft>
                        <a:buNone/>
                      </a:pPr>
                      <a:r>
                        <a:rPr lang="en" sz="2000">
                          <a:latin typeface="Merriweather"/>
                          <a:ea typeface="Merriweather"/>
                          <a:cs typeface="Merriweather"/>
                          <a:sym typeface="Merriweather"/>
                        </a:rPr>
                        <a:t>Nitric oxide (NO)</a:t>
                      </a:r>
                      <a:endParaRPr sz="2000">
                        <a:latin typeface="Merriweather"/>
                        <a:ea typeface="Merriweather"/>
                        <a:cs typeface="Merriweather"/>
                        <a:sym typeface="Merriweather"/>
                      </a:endParaRPr>
                    </a:p>
                  </a:txBody>
                  <a:tcPr marT="54550" marB="54550" marR="54550" marL="54550" anchor="ctr">
                    <a:lnL cap="flat" cmpd="sng" w="19050">
                      <a:solidFill>
                        <a:srgbClr val="EFEFEF"/>
                      </a:solidFill>
                      <a:prstDash val="dashDot"/>
                      <a:round/>
                      <a:headEnd len="sm" w="sm" type="none"/>
                      <a:tailEnd len="sm" w="sm" type="none"/>
                    </a:lnL>
                    <a:lnR cap="flat" cmpd="sng" w="19050">
                      <a:solidFill>
                        <a:srgbClr val="EFEFEF"/>
                      </a:solidFill>
                      <a:prstDash val="dashDot"/>
                      <a:round/>
                      <a:headEnd len="sm" w="sm" type="none"/>
                      <a:tailEnd len="sm" w="sm" type="none"/>
                    </a:lnR>
                    <a:lnT cap="flat" cmpd="sng" w="19050">
                      <a:solidFill>
                        <a:srgbClr val="EFEFEF"/>
                      </a:solidFill>
                      <a:prstDash val="dashDot"/>
                      <a:round/>
                      <a:headEnd len="sm" w="sm" type="none"/>
                      <a:tailEnd len="sm" w="sm" type="none"/>
                    </a:lnT>
                    <a:lnB cap="flat" cmpd="sng" w="19050">
                      <a:solidFill>
                        <a:srgbClr val="EFEFEF"/>
                      </a:solidFill>
                      <a:prstDash val="dashDot"/>
                      <a:round/>
                      <a:headEnd len="sm" w="sm" type="none"/>
                      <a:tailEnd len="sm" w="sm" type="none"/>
                    </a:lnB>
                  </a:tcPr>
                </a:tc>
              </a:tr>
              <a:tr h="635375">
                <a:tc gridSpan="2">
                  <a:txBody>
                    <a:bodyPr/>
                    <a:lstStyle/>
                    <a:p>
                      <a:pPr indent="0" lvl="0" marL="0" rtl="0" algn="ctr">
                        <a:spcBef>
                          <a:spcPts val="0"/>
                        </a:spcBef>
                        <a:spcAft>
                          <a:spcPts val="0"/>
                        </a:spcAft>
                        <a:buNone/>
                      </a:pPr>
                      <a:r>
                        <a:rPr lang="en" sz="2000">
                          <a:latin typeface="Merriweather"/>
                          <a:ea typeface="Merriweather"/>
                          <a:cs typeface="Merriweather"/>
                          <a:sym typeface="Merriweather"/>
                        </a:rPr>
                        <a:t>The extrinsic autonomic nerves to the colon modulate the control of colonic motility by enteric nervous system</a:t>
                      </a:r>
                      <a:endParaRPr sz="2000">
                        <a:latin typeface="Merriweather"/>
                        <a:ea typeface="Merriweather"/>
                        <a:cs typeface="Merriweather"/>
                        <a:sym typeface="Merriweather"/>
                      </a:endParaRPr>
                    </a:p>
                  </a:txBody>
                  <a:tcPr marT="54550" marB="54550" marR="54550" marL="54550" anchor="ctr">
                    <a:lnL cap="flat" cmpd="sng" w="19050">
                      <a:solidFill>
                        <a:srgbClr val="EFEFEF"/>
                      </a:solidFill>
                      <a:prstDash val="dashDot"/>
                      <a:round/>
                      <a:headEnd len="sm" w="sm" type="none"/>
                      <a:tailEnd len="sm" w="sm" type="none"/>
                    </a:lnL>
                    <a:lnR cap="flat" cmpd="sng" w="19050">
                      <a:solidFill>
                        <a:srgbClr val="EFEFEF"/>
                      </a:solidFill>
                      <a:prstDash val="dashDot"/>
                      <a:round/>
                      <a:headEnd len="sm" w="sm" type="none"/>
                      <a:tailEnd len="sm" w="sm" type="none"/>
                    </a:lnR>
                    <a:lnT cap="flat" cmpd="sng" w="19050">
                      <a:solidFill>
                        <a:srgbClr val="EFEFEF"/>
                      </a:solidFill>
                      <a:prstDash val="dashDot"/>
                      <a:round/>
                      <a:headEnd len="sm" w="sm" type="none"/>
                      <a:tailEnd len="sm" w="sm" type="none"/>
                    </a:lnT>
                    <a:lnB cap="flat" cmpd="sng" w="19050">
                      <a:solidFill>
                        <a:srgbClr val="EFEFEF"/>
                      </a:solidFill>
                      <a:prstDash val="dashDot"/>
                      <a:round/>
                      <a:headEnd len="sm" w="sm" type="none"/>
                      <a:tailEnd len="sm" w="sm" type="none"/>
                    </a:lnB>
                  </a:tcPr>
                </a:tc>
                <a:tc hMerge="1"/>
              </a:tr>
            </a:tbl>
          </a:graphicData>
        </a:graphic>
      </p:graphicFrame>
      <p:sp>
        <p:nvSpPr>
          <p:cNvPr id="994" name="Google Shape;994;p38"/>
          <p:cNvSpPr txBox="1"/>
          <p:nvPr/>
        </p:nvSpPr>
        <p:spPr>
          <a:xfrm>
            <a:off x="699875" y="4185050"/>
            <a:ext cx="8718000" cy="10617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500">
                <a:highlight>
                  <a:srgbClr val="D9EAD3"/>
                </a:highlight>
                <a:latin typeface="Oswald"/>
                <a:ea typeface="Oswald"/>
                <a:cs typeface="Oswald"/>
                <a:sym typeface="Oswald"/>
              </a:rPr>
              <a:t>Control Of Colonic Motility</a:t>
            </a:r>
            <a:r>
              <a:rPr lang="en" sz="4500">
                <a:latin typeface="Oswald"/>
                <a:ea typeface="Oswald"/>
                <a:cs typeface="Oswald"/>
                <a:sym typeface="Oswald"/>
              </a:rPr>
              <a:t> </a:t>
            </a:r>
            <a:endParaRPr sz="4500">
              <a:latin typeface="Oswald"/>
              <a:ea typeface="Oswald"/>
              <a:cs typeface="Oswald"/>
              <a:sym typeface="Oswald"/>
            </a:endParaRPr>
          </a:p>
        </p:txBody>
      </p:sp>
      <p:sp>
        <p:nvSpPr>
          <p:cNvPr id="995" name="Google Shape;995;p38"/>
          <p:cNvSpPr/>
          <p:nvPr/>
        </p:nvSpPr>
        <p:spPr>
          <a:xfrm>
            <a:off x="375607" y="4580592"/>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996" name="Google Shape;996;p38"/>
          <p:cNvSpPr txBox="1"/>
          <p:nvPr/>
        </p:nvSpPr>
        <p:spPr>
          <a:xfrm>
            <a:off x="1103100" y="9074300"/>
            <a:ext cx="7338300" cy="838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600">
                <a:highlight>
                  <a:srgbClr val="D9EAD3"/>
                </a:highlight>
                <a:latin typeface="Oswald"/>
                <a:ea typeface="Oswald"/>
                <a:cs typeface="Oswald"/>
                <a:sym typeface="Oswald"/>
              </a:rPr>
              <a:t>The Rectum &amp; Anal Canal </a:t>
            </a:r>
            <a:endParaRPr sz="4600">
              <a:highlight>
                <a:srgbClr val="D9EAD3"/>
              </a:highlight>
              <a:latin typeface="Oswald"/>
              <a:ea typeface="Oswald"/>
              <a:cs typeface="Oswald"/>
              <a:sym typeface="Oswald"/>
            </a:endParaRPr>
          </a:p>
        </p:txBody>
      </p:sp>
      <p:sp>
        <p:nvSpPr>
          <p:cNvPr id="997" name="Google Shape;997;p38"/>
          <p:cNvSpPr/>
          <p:nvPr/>
        </p:nvSpPr>
        <p:spPr>
          <a:xfrm>
            <a:off x="712878" y="9447690"/>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998" name="Google Shape;998;p38"/>
          <p:cNvSpPr txBox="1"/>
          <p:nvPr/>
        </p:nvSpPr>
        <p:spPr>
          <a:xfrm>
            <a:off x="660225" y="10350900"/>
            <a:ext cx="7741200" cy="34845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SzPts val="2100"/>
              <a:buFont typeface="Merriweather"/>
              <a:buChar char="●"/>
            </a:pPr>
            <a:r>
              <a:rPr lang="en" sz="2100">
                <a:latin typeface="Merriweather"/>
                <a:ea typeface="Merriweather"/>
                <a:cs typeface="Merriweather"/>
                <a:sym typeface="Merriweather"/>
              </a:rPr>
              <a:t>The rectum is the last portion of GIT that terminates at the anal canal.</a:t>
            </a:r>
            <a:endParaRPr sz="2100">
              <a:latin typeface="Merriweather"/>
              <a:ea typeface="Merriweather"/>
              <a:cs typeface="Merriweather"/>
              <a:sym typeface="Merriweather"/>
            </a:endParaRPr>
          </a:p>
          <a:p>
            <a:pPr indent="-361950" lvl="0" marL="457200" rtl="0" algn="l">
              <a:spcBef>
                <a:spcPts val="0"/>
              </a:spcBef>
              <a:spcAft>
                <a:spcPts val="0"/>
              </a:spcAft>
              <a:buSzPts val="2100"/>
              <a:buFont typeface="Merriweather"/>
              <a:buChar char="●"/>
            </a:pPr>
            <a:r>
              <a:rPr lang="en" sz="2100">
                <a:latin typeface="Merriweather"/>
                <a:ea typeface="Merriweather"/>
                <a:cs typeface="Merriweather"/>
                <a:sym typeface="Merriweather"/>
              </a:rPr>
              <a:t>Contains mechanoreceptors that detect distinction.</a:t>
            </a:r>
            <a:endParaRPr sz="2100">
              <a:latin typeface="Merriweather"/>
              <a:ea typeface="Merriweather"/>
              <a:cs typeface="Merriweather"/>
              <a:sym typeface="Merriweather"/>
            </a:endParaRPr>
          </a:p>
          <a:p>
            <a:pPr indent="-361950" lvl="0" marL="457200" rtl="0" algn="l">
              <a:spcBef>
                <a:spcPts val="0"/>
              </a:spcBef>
              <a:spcAft>
                <a:spcPts val="0"/>
              </a:spcAft>
              <a:buSzPts val="2100"/>
              <a:buFont typeface="Merriweather"/>
              <a:buChar char="●"/>
            </a:pPr>
            <a:r>
              <a:rPr lang="en" sz="2100">
                <a:latin typeface="Merriweather"/>
                <a:ea typeface="Merriweather"/>
                <a:cs typeface="Merriweather"/>
                <a:sym typeface="Merriweather"/>
              </a:rPr>
              <a:t>Skin of anal canal is innervated by somatosensory nerves that transmit pain, temperature &amp; touch signals to CNS.</a:t>
            </a:r>
            <a:endParaRPr sz="2100">
              <a:latin typeface="Merriweather"/>
              <a:ea typeface="Merriweather"/>
              <a:cs typeface="Merriweather"/>
              <a:sym typeface="Merriweather"/>
            </a:endParaRPr>
          </a:p>
          <a:p>
            <a:pPr indent="-361950" lvl="0" marL="457200" rtl="0" algn="l">
              <a:spcBef>
                <a:spcPts val="0"/>
              </a:spcBef>
              <a:spcAft>
                <a:spcPts val="0"/>
              </a:spcAft>
              <a:buSzPts val="2100"/>
              <a:buFont typeface="Merriweather"/>
              <a:buChar char="●"/>
            </a:pPr>
            <a:r>
              <a:rPr lang="en" sz="2100">
                <a:latin typeface="Merriweather"/>
                <a:ea typeface="Merriweather"/>
                <a:cs typeface="Merriweather"/>
                <a:sym typeface="Merriweather"/>
              </a:rPr>
              <a:t>Contraction of anal sphincters (external &amp; internal) and puborectalis muscle blocks the passage of feces and maintain continence with small volumes in the rectum. </a:t>
            </a:r>
            <a:endParaRPr sz="2100">
              <a:latin typeface="Merriweather"/>
              <a:ea typeface="Merriweather"/>
              <a:cs typeface="Merriweather"/>
              <a:sym typeface="Merriweather"/>
            </a:endParaRPr>
          </a:p>
          <a:p>
            <a:pPr indent="0" lvl="0" marL="457200" rtl="0" algn="l">
              <a:spcBef>
                <a:spcPts val="0"/>
              </a:spcBef>
              <a:spcAft>
                <a:spcPts val="0"/>
              </a:spcAft>
              <a:buNone/>
            </a:pPr>
            <a:r>
              <a:t/>
            </a:r>
            <a:endParaRPr sz="2100">
              <a:latin typeface="Merriweather"/>
              <a:ea typeface="Merriweather"/>
              <a:cs typeface="Merriweather"/>
              <a:sym typeface="Merriweather"/>
            </a:endParaRPr>
          </a:p>
          <a:p>
            <a:pPr indent="0" lvl="0" marL="0" rtl="0" algn="l">
              <a:spcBef>
                <a:spcPts val="0"/>
              </a:spcBef>
              <a:spcAft>
                <a:spcPts val="0"/>
              </a:spcAft>
              <a:buNone/>
            </a:pPr>
            <a:r>
              <a:rPr lang="en">
                <a:solidFill>
                  <a:srgbClr val="999999"/>
                </a:solidFill>
                <a:latin typeface="Merriweather"/>
                <a:ea typeface="Merriweather"/>
                <a:cs typeface="Merriweather"/>
                <a:sym typeface="Merriweather"/>
              </a:rPr>
              <a:t>when puborectalis is contracted, it pulls the junction of the rectum and the anal canal forwards, creating an angle in the bowel called the anorectal angle. This angle prevents the movement of stool stored in the rectum moving into the anal canal.     </a:t>
            </a:r>
            <a:endParaRPr>
              <a:solidFill>
                <a:srgbClr val="999999"/>
              </a:solidFill>
              <a:latin typeface="Merriweather"/>
              <a:ea typeface="Merriweather"/>
              <a:cs typeface="Merriweather"/>
              <a:sym typeface="Merriweather"/>
            </a:endParaRPr>
          </a:p>
          <a:p>
            <a:pPr indent="0" lvl="0" marL="0" rtl="0" algn="l">
              <a:spcBef>
                <a:spcPts val="0"/>
              </a:spcBef>
              <a:spcAft>
                <a:spcPts val="0"/>
              </a:spcAft>
              <a:buNone/>
            </a:pPr>
            <a:r>
              <a:rPr lang="en">
                <a:solidFill>
                  <a:srgbClr val="999999"/>
                </a:solidFill>
                <a:latin typeface="Merriweather"/>
                <a:ea typeface="Merriweather"/>
                <a:cs typeface="Merriweather"/>
                <a:sym typeface="Merriweather"/>
              </a:rPr>
              <a:t>Conversely, relaxation of the puborectalis reduces the pull on the junction of the rectum and the anal canal, causing the anorectal angle to straighten out. A squatting posture is also known to straighten the anorectal angle, meaning that less effort is required to defecate when in this position.</a:t>
            </a:r>
            <a:r>
              <a:rPr lang="en">
                <a:latin typeface="Merriweather"/>
                <a:ea typeface="Merriweather"/>
                <a:cs typeface="Merriweather"/>
                <a:sym typeface="Merriweather"/>
              </a:rPr>
              <a:t> </a:t>
            </a:r>
            <a:endParaRPr>
              <a:latin typeface="Merriweather"/>
              <a:ea typeface="Merriweather"/>
              <a:cs typeface="Merriweather"/>
              <a:sym typeface="Merriweather"/>
            </a:endParaRPr>
          </a:p>
          <a:p>
            <a:pPr indent="0" lvl="0" marL="457200" rtl="0" algn="l">
              <a:spcBef>
                <a:spcPts val="0"/>
              </a:spcBef>
              <a:spcAft>
                <a:spcPts val="0"/>
              </a:spcAft>
              <a:buNone/>
            </a:pPr>
            <a:r>
              <a:rPr lang="en" sz="1900">
                <a:solidFill>
                  <a:srgbClr val="999999"/>
                </a:solidFill>
                <a:latin typeface="Merriweather"/>
                <a:ea typeface="Merriweather"/>
                <a:cs typeface="Merriweather"/>
                <a:sym typeface="Merriweather"/>
              </a:rPr>
              <a:t>     </a:t>
            </a:r>
            <a:endParaRPr sz="1900">
              <a:solidFill>
                <a:srgbClr val="999999"/>
              </a:solidFill>
              <a:latin typeface="Merriweather"/>
              <a:ea typeface="Merriweather"/>
              <a:cs typeface="Merriweather"/>
              <a:sym typeface="Merriweather"/>
            </a:endParaRPr>
          </a:p>
        </p:txBody>
      </p:sp>
      <p:pic>
        <p:nvPicPr>
          <p:cNvPr id="999" name="Google Shape;999;p38"/>
          <p:cNvPicPr preferRelativeResize="0"/>
          <p:nvPr/>
        </p:nvPicPr>
        <p:blipFill rotWithShape="1">
          <a:blip r:embed="rId4">
            <a:alphaModFix/>
          </a:blip>
          <a:srcRect b="0" l="0" r="11801" t="7114"/>
          <a:stretch/>
        </p:blipFill>
        <p:spPr>
          <a:xfrm>
            <a:off x="9198800" y="13120848"/>
            <a:ext cx="4135276" cy="2472850"/>
          </a:xfrm>
          <a:prstGeom prst="rect">
            <a:avLst/>
          </a:prstGeom>
          <a:noFill/>
          <a:ln cap="flat" cmpd="sng" w="9525">
            <a:solidFill>
              <a:srgbClr val="000000"/>
            </a:solidFill>
            <a:prstDash val="solid"/>
            <a:round/>
            <a:headEnd len="sm" w="sm" type="none"/>
            <a:tailEnd len="sm" w="sm" type="none"/>
          </a:ln>
        </p:spPr>
      </p:pic>
      <p:pic>
        <p:nvPicPr>
          <p:cNvPr id="1000" name="Google Shape;1000;p38"/>
          <p:cNvPicPr preferRelativeResize="0"/>
          <p:nvPr/>
        </p:nvPicPr>
        <p:blipFill rotWithShape="1">
          <a:blip r:embed="rId5">
            <a:alphaModFix/>
          </a:blip>
          <a:srcRect b="0" l="0" r="0" t="2846"/>
          <a:stretch/>
        </p:blipFill>
        <p:spPr>
          <a:xfrm>
            <a:off x="11556224" y="1419975"/>
            <a:ext cx="1965775" cy="2685000"/>
          </a:xfrm>
          <a:prstGeom prst="rect">
            <a:avLst/>
          </a:prstGeom>
          <a:noFill/>
          <a:ln cap="flat" cmpd="sng" w="9525">
            <a:solidFill>
              <a:srgbClr val="000000"/>
            </a:solidFill>
            <a:prstDash val="solid"/>
            <a:round/>
            <a:headEnd len="sm" w="sm" type="none"/>
            <a:tailEnd len="sm" w="sm" type="none"/>
          </a:ln>
        </p:spPr>
      </p:pic>
      <p:sp>
        <p:nvSpPr>
          <p:cNvPr id="1001" name="Google Shape;1001;p38"/>
          <p:cNvSpPr txBox="1"/>
          <p:nvPr/>
        </p:nvSpPr>
        <p:spPr>
          <a:xfrm>
            <a:off x="9582711" y="17906143"/>
            <a:ext cx="3831000" cy="21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Merriweather"/>
                <a:ea typeface="Merriweather"/>
                <a:cs typeface="Merriweather"/>
                <a:sym typeface="Merriweather"/>
              </a:rPr>
              <a:t>Spinal cord lesion</a:t>
            </a:r>
            <a:endParaRPr sz="2200">
              <a:latin typeface="Merriweather"/>
              <a:ea typeface="Merriweather"/>
              <a:cs typeface="Merriweather"/>
              <a:sym typeface="Merriweather"/>
            </a:endParaRPr>
          </a:p>
        </p:txBody>
      </p:sp>
      <p:sp>
        <p:nvSpPr>
          <p:cNvPr id="1002" name="Google Shape;1002;p38"/>
          <p:cNvSpPr/>
          <p:nvPr/>
        </p:nvSpPr>
        <p:spPr>
          <a:xfrm>
            <a:off x="4849494" y="17387192"/>
            <a:ext cx="4395300" cy="1941600"/>
          </a:xfrm>
          <a:prstGeom prst="ellipse">
            <a:avLst/>
          </a:prstGeom>
          <a:noFill/>
          <a:ln cap="flat" cmpd="sng" w="19050">
            <a:solidFill>
              <a:srgbClr val="38761D"/>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38761D"/>
                </a:solidFill>
                <a:latin typeface="Oswald"/>
                <a:ea typeface="Oswald"/>
                <a:cs typeface="Oswald"/>
                <a:sym typeface="Oswald"/>
              </a:rPr>
              <a:t>Fecal incontinence</a:t>
            </a:r>
            <a:endParaRPr b="1" sz="1500">
              <a:solidFill>
                <a:srgbClr val="38761D"/>
              </a:solidFill>
              <a:latin typeface="Oswald"/>
              <a:ea typeface="Oswald"/>
              <a:cs typeface="Oswald"/>
              <a:sym typeface="Oswald"/>
            </a:endParaRPr>
          </a:p>
          <a:p>
            <a:pPr indent="0" lvl="0" marL="0" rtl="0" algn="ctr">
              <a:spcBef>
                <a:spcPts val="0"/>
              </a:spcBef>
              <a:spcAft>
                <a:spcPts val="0"/>
              </a:spcAft>
              <a:buNone/>
            </a:pPr>
            <a:r>
              <a:t/>
            </a:r>
            <a:endParaRPr b="1" sz="1500">
              <a:solidFill>
                <a:srgbClr val="38761D"/>
              </a:solidFill>
              <a:latin typeface="Oswald"/>
              <a:ea typeface="Oswald"/>
              <a:cs typeface="Oswald"/>
              <a:sym typeface="Oswald"/>
            </a:endParaRPr>
          </a:p>
          <a:p>
            <a:pPr indent="0" lvl="0" marL="0" rtl="0" algn="ctr">
              <a:spcBef>
                <a:spcPts val="0"/>
              </a:spcBef>
              <a:spcAft>
                <a:spcPts val="0"/>
              </a:spcAft>
              <a:buNone/>
            </a:pPr>
            <a:r>
              <a:rPr b="1" lang="en" sz="1500">
                <a:solidFill>
                  <a:srgbClr val="38761D"/>
                </a:solidFill>
                <a:latin typeface="Merriweather"/>
                <a:ea typeface="Merriweather"/>
                <a:cs typeface="Merriweather"/>
                <a:sym typeface="Merriweather"/>
              </a:rPr>
              <a:t>Spinal reflex of defecation operates without interference from higher centers </a:t>
            </a:r>
            <a:endParaRPr b="1" sz="1500">
              <a:solidFill>
                <a:srgbClr val="38761D"/>
              </a:solidFill>
              <a:latin typeface="Merriweather"/>
              <a:ea typeface="Merriweather"/>
              <a:cs typeface="Merriweather"/>
              <a:sym typeface="Merriweather"/>
            </a:endParaRPr>
          </a:p>
          <a:p>
            <a:pPr indent="0" lvl="0" marL="0" rtl="0" algn="ctr">
              <a:spcBef>
                <a:spcPts val="0"/>
              </a:spcBef>
              <a:spcAft>
                <a:spcPts val="0"/>
              </a:spcAft>
              <a:buNone/>
            </a:pPr>
            <a:r>
              <a:t/>
            </a:r>
            <a:endParaRPr b="1" sz="1500">
              <a:solidFill>
                <a:srgbClr val="38761D"/>
              </a:solidFill>
              <a:latin typeface="Merriweather"/>
              <a:ea typeface="Merriweather"/>
              <a:cs typeface="Merriweather"/>
              <a:sym typeface="Merriweather"/>
            </a:endParaRPr>
          </a:p>
          <a:p>
            <a:pPr indent="0" lvl="0" marL="0" rtl="0" algn="ctr">
              <a:spcBef>
                <a:spcPts val="0"/>
              </a:spcBef>
              <a:spcAft>
                <a:spcPts val="0"/>
              </a:spcAft>
              <a:buNone/>
            </a:pPr>
            <a:r>
              <a:rPr b="1" lang="en" sz="1500">
                <a:solidFill>
                  <a:srgbClr val="38761D"/>
                </a:solidFill>
                <a:latin typeface="Merriweather"/>
                <a:ea typeface="Merriweather"/>
                <a:cs typeface="Merriweather"/>
                <a:sym typeface="Merriweather"/>
              </a:rPr>
              <a:t>CAUSES ARE:</a:t>
            </a:r>
            <a:endParaRPr b="1" sz="1500">
              <a:solidFill>
                <a:srgbClr val="38761D"/>
              </a:solidFill>
              <a:latin typeface="Merriweather"/>
              <a:ea typeface="Merriweather"/>
              <a:cs typeface="Merriweather"/>
              <a:sym typeface="Merriweather"/>
            </a:endParaRPr>
          </a:p>
        </p:txBody>
      </p:sp>
      <p:cxnSp>
        <p:nvCxnSpPr>
          <p:cNvPr id="1003" name="Google Shape;1003;p38"/>
          <p:cNvCxnSpPr>
            <a:stCxn id="1002" idx="7"/>
          </p:cNvCxnSpPr>
          <p:nvPr/>
        </p:nvCxnSpPr>
        <p:spPr>
          <a:xfrm rot="-5400000">
            <a:off x="10718667" y="15044282"/>
            <a:ext cx="509700" cy="4744800"/>
          </a:xfrm>
          <a:prstGeom prst="bentConnector2">
            <a:avLst/>
          </a:prstGeom>
          <a:noFill/>
          <a:ln cap="flat" cmpd="sng" w="9525">
            <a:solidFill>
              <a:srgbClr val="38761D"/>
            </a:solidFill>
            <a:prstDash val="solid"/>
            <a:round/>
            <a:headEnd len="med" w="med" type="none"/>
            <a:tailEnd len="med" w="med" type="oval"/>
          </a:ln>
        </p:spPr>
      </p:cxnSp>
      <p:cxnSp>
        <p:nvCxnSpPr>
          <p:cNvPr id="1004" name="Google Shape;1004;p38"/>
          <p:cNvCxnSpPr/>
          <p:nvPr/>
        </p:nvCxnSpPr>
        <p:spPr>
          <a:xfrm>
            <a:off x="8601195" y="18985651"/>
            <a:ext cx="4862100" cy="562200"/>
          </a:xfrm>
          <a:prstGeom prst="bentConnector3">
            <a:avLst>
              <a:gd fmla="val 295" name="adj1"/>
            </a:avLst>
          </a:prstGeom>
          <a:noFill/>
          <a:ln cap="flat" cmpd="sng" w="9525">
            <a:solidFill>
              <a:srgbClr val="38761D"/>
            </a:solidFill>
            <a:prstDash val="solid"/>
            <a:round/>
            <a:headEnd len="med" w="med" type="none"/>
            <a:tailEnd len="med" w="med" type="oval"/>
          </a:ln>
        </p:spPr>
      </p:cxnSp>
      <p:cxnSp>
        <p:nvCxnSpPr>
          <p:cNvPr id="1005" name="Google Shape;1005;p38"/>
          <p:cNvCxnSpPr/>
          <p:nvPr/>
        </p:nvCxnSpPr>
        <p:spPr>
          <a:xfrm>
            <a:off x="9244633" y="18363236"/>
            <a:ext cx="4139700" cy="0"/>
          </a:xfrm>
          <a:prstGeom prst="straightConnector1">
            <a:avLst/>
          </a:prstGeom>
          <a:noFill/>
          <a:ln cap="flat" cmpd="sng" w="9525">
            <a:solidFill>
              <a:srgbClr val="38761D"/>
            </a:solidFill>
            <a:prstDash val="solid"/>
            <a:round/>
            <a:headEnd len="med" w="med" type="none"/>
            <a:tailEnd len="med" w="med" type="oval"/>
          </a:ln>
        </p:spPr>
      </p:cxnSp>
      <p:cxnSp>
        <p:nvCxnSpPr>
          <p:cNvPr id="1006" name="Google Shape;1006;p38"/>
          <p:cNvCxnSpPr/>
          <p:nvPr/>
        </p:nvCxnSpPr>
        <p:spPr>
          <a:xfrm flipH="1" rot="5400000">
            <a:off x="2865474" y="15038885"/>
            <a:ext cx="509700" cy="4744800"/>
          </a:xfrm>
          <a:prstGeom prst="bentConnector2">
            <a:avLst/>
          </a:prstGeom>
          <a:noFill/>
          <a:ln cap="flat" cmpd="sng" w="9525">
            <a:solidFill>
              <a:srgbClr val="38761D"/>
            </a:solidFill>
            <a:prstDash val="solid"/>
            <a:round/>
            <a:headEnd len="med" w="med" type="none"/>
            <a:tailEnd len="med" w="med" type="oval"/>
          </a:ln>
        </p:spPr>
      </p:cxnSp>
      <p:cxnSp>
        <p:nvCxnSpPr>
          <p:cNvPr id="1007" name="Google Shape;1007;p38"/>
          <p:cNvCxnSpPr/>
          <p:nvPr/>
        </p:nvCxnSpPr>
        <p:spPr>
          <a:xfrm flipH="1">
            <a:off x="768184" y="18985651"/>
            <a:ext cx="4725000" cy="562200"/>
          </a:xfrm>
          <a:prstGeom prst="bentConnector3">
            <a:avLst>
              <a:gd fmla="val -78" name="adj1"/>
            </a:avLst>
          </a:prstGeom>
          <a:noFill/>
          <a:ln cap="flat" cmpd="sng" w="9525">
            <a:solidFill>
              <a:srgbClr val="38761D"/>
            </a:solidFill>
            <a:prstDash val="solid"/>
            <a:round/>
            <a:headEnd len="med" w="med" type="none"/>
            <a:tailEnd len="med" w="med" type="oval"/>
          </a:ln>
        </p:spPr>
      </p:cxnSp>
      <p:cxnSp>
        <p:nvCxnSpPr>
          <p:cNvPr id="1008" name="Google Shape;1008;p38"/>
          <p:cNvCxnSpPr/>
          <p:nvPr/>
        </p:nvCxnSpPr>
        <p:spPr>
          <a:xfrm rot="10800000">
            <a:off x="732883" y="18331856"/>
            <a:ext cx="4139700" cy="0"/>
          </a:xfrm>
          <a:prstGeom prst="straightConnector1">
            <a:avLst/>
          </a:prstGeom>
          <a:noFill/>
          <a:ln cap="flat" cmpd="sng" w="9525">
            <a:solidFill>
              <a:srgbClr val="38761D"/>
            </a:solidFill>
            <a:prstDash val="solid"/>
            <a:round/>
            <a:headEnd len="med" w="med" type="none"/>
            <a:tailEnd len="med" w="med" type="oval"/>
          </a:ln>
        </p:spPr>
      </p:cxnSp>
      <p:sp>
        <p:nvSpPr>
          <p:cNvPr id="1009" name="Google Shape;1009;p38"/>
          <p:cNvSpPr txBox="1"/>
          <p:nvPr/>
        </p:nvSpPr>
        <p:spPr>
          <a:xfrm>
            <a:off x="9201710" y="18831564"/>
            <a:ext cx="4395300" cy="509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latin typeface="Merriweather"/>
                <a:ea typeface="Merriweather"/>
                <a:cs typeface="Merriweather"/>
                <a:sym typeface="Merriweather"/>
              </a:rPr>
              <a:t>Weakness of anal sphincters (</a:t>
            </a:r>
            <a:r>
              <a:rPr lang="en" sz="1800">
                <a:solidFill>
                  <a:srgbClr val="000000"/>
                </a:solidFill>
                <a:latin typeface="Merriweather"/>
                <a:ea typeface="Merriweather"/>
                <a:cs typeface="Merriweather"/>
                <a:sym typeface="Merriweather"/>
              </a:rPr>
              <a:t>internal and external)</a:t>
            </a:r>
            <a:endParaRPr sz="1800">
              <a:solidFill>
                <a:srgbClr val="000000"/>
              </a:solidFill>
              <a:latin typeface="Merriweather"/>
              <a:ea typeface="Merriweather"/>
              <a:cs typeface="Merriweather"/>
              <a:sym typeface="Merriweather"/>
            </a:endParaRPr>
          </a:p>
          <a:p>
            <a:pPr indent="0" lvl="0" marL="0" rtl="0" algn="l">
              <a:lnSpc>
                <a:spcPct val="115000"/>
              </a:lnSpc>
              <a:spcBef>
                <a:spcPts val="0"/>
              </a:spcBef>
              <a:spcAft>
                <a:spcPts val="0"/>
              </a:spcAft>
              <a:buNone/>
            </a:pPr>
            <a:r>
              <a:rPr lang="en" sz="1800">
                <a:latin typeface="Merriweather"/>
                <a:ea typeface="Merriweather"/>
                <a:cs typeface="Merriweather"/>
                <a:sym typeface="Merriweather"/>
              </a:rPr>
              <a:t>Weakness of puborectalis</a:t>
            </a:r>
            <a:endParaRPr sz="1800">
              <a:latin typeface="Merriweather"/>
              <a:ea typeface="Merriweather"/>
              <a:cs typeface="Merriweather"/>
              <a:sym typeface="Merriweather"/>
            </a:endParaRPr>
          </a:p>
        </p:txBody>
      </p:sp>
      <p:sp>
        <p:nvSpPr>
          <p:cNvPr id="1010" name="Google Shape;1010;p38"/>
          <p:cNvSpPr txBox="1"/>
          <p:nvPr/>
        </p:nvSpPr>
        <p:spPr>
          <a:xfrm>
            <a:off x="823425" y="16710375"/>
            <a:ext cx="4615800" cy="28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Merriweather"/>
                <a:ea typeface="Merriweather"/>
                <a:cs typeface="Merriweather"/>
                <a:sym typeface="Merriweather"/>
              </a:rPr>
              <a:t>Altered rectal or anal sensation </a:t>
            </a:r>
            <a:endParaRPr sz="2200">
              <a:latin typeface="Merriweather"/>
              <a:ea typeface="Merriweather"/>
              <a:cs typeface="Merriweather"/>
              <a:sym typeface="Merriweather"/>
            </a:endParaRPr>
          </a:p>
        </p:txBody>
      </p:sp>
      <p:sp>
        <p:nvSpPr>
          <p:cNvPr id="1011" name="Google Shape;1011;p38"/>
          <p:cNvSpPr txBox="1"/>
          <p:nvPr/>
        </p:nvSpPr>
        <p:spPr>
          <a:xfrm>
            <a:off x="1183848" y="17534283"/>
            <a:ext cx="4264200" cy="25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200">
              <a:latin typeface="Merriweather"/>
              <a:ea typeface="Merriweather"/>
              <a:cs typeface="Merriweather"/>
              <a:sym typeface="Merriweather"/>
            </a:endParaRPr>
          </a:p>
          <a:p>
            <a:pPr indent="0" lvl="0" marL="0" rtl="0" algn="l">
              <a:spcBef>
                <a:spcPts val="0"/>
              </a:spcBef>
              <a:spcAft>
                <a:spcPts val="0"/>
              </a:spcAft>
              <a:buNone/>
            </a:pPr>
            <a:r>
              <a:rPr lang="en" sz="2200">
                <a:latin typeface="Merriweather"/>
                <a:ea typeface="Merriweather"/>
                <a:cs typeface="Merriweather"/>
                <a:sym typeface="Merriweather"/>
              </a:rPr>
              <a:t>Diarrheal conditions</a:t>
            </a:r>
            <a:endParaRPr sz="2200">
              <a:latin typeface="Merriweather"/>
              <a:ea typeface="Merriweather"/>
              <a:cs typeface="Merriweather"/>
              <a:sym typeface="Merriweather"/>
            </a:endParaRPr>
          </a:p>
        </p:txBody>
      </p:sp>
      <p:sp>
        <p:nvSpPr>
          <p:cNvPr id="1012" name="Google Shape;1012;p38"/>
          <p:cNvSpPr txBox="1"/>
          <p:nvPr/>
        </p:nvSpPr>
        <p:spPr>
          <a:xfrm>
            <a:off x="889662" y="19093742"/>
            <a:ext cx="4395300" cy="18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Merriweather"/>
                <a:ea typeface="Merriweather"/>
                <a:cs typeface="Merriweather"/>
                <a:sym typeface="Merriweather"/>
              </a:rPr>
              <a:t>Diminished rectal capacity </a:t>
            </a:r>
            <a:endParaRPr sz="2200">
              <a:latin typeface="Merriweather"/>
              <a:ea typeface="Merriweather"/>
              <a:cs typeface="Merriweather"/>
              <a:sym typeface="Merriweather"/>
            </a:endParaRPr>
          </a:p>
        </p:txBody>
      </p:sp>
      <p:sp>
        <p:nvSpPr>
          <p:cNvPr id="1013" name="Google Shape;1013;p38"/>
          <p:cNvSpPr txBox="1"/>
          <p:nvPr/>
        </p:nvSpPr>
        <p:spPr>
          <a:xfrm>
            <a:off x="9074530" y="16710375"/>
            <a:ext cx="4615800" cy="24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Merriweather"/>
                <a:ea typeface="Merriweather"/>
                <a:cs typeface="Merriweather"/>
                <a:sym typeface="Merriweather"/>
              </a:rPr>
              <a:t>Infants (physiological)</a:t>
            </a:r>
            <a:endParaRPr sz="2200">
              <a:latin typeface="Merriweather"/>
              <a:ea typeface="Merriweather"/>
              <a:cs typeface="Merriweather"/>
              <a:sym typeface="Merriweather"/>
            </a:endParaRPr>
          </a:p>
        </p:txBody>
      </p:sp>
      <p:sp>
        <p:nvSpPr>
          <p:cNvPr id="1014" name="Google Shape;1014;p38"/>
          <p:cNvSpPr/>
          <p:nvPr/>
        </p:nvSpPr>
        <p:spPr>
          <a:xfrm>
            <a:off x="188025" y="16144579"/>
            <a:ext cx="456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015" name="Google Shape;1015;p38"/>
          <p:cNvSpPr txBox="1"/>
          <p:nvPr/>
        </p:nvSpPr>
        <p:spPr>
          <a:xfrm>
            <a:off x="661205" y="15922663"/>
            <a:ext cx="10466700" cy="10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600">
                <a:highlight>
                  <a:srgbClr val="D9EAD3"/>
                </a:highlight>
                <a:latin typeface="Oswald"/>
                <a:ea typeface="Oswald"/>
                <a:cs typeface="Oswald"/>
                <a:sym typeface="Oswald"/>
              </a:rPr>
              <a:t>Fecal Incontinence</a:t>
            </a:r>
            <a:endParaRPr sz="4600">
              <a:highlight>
                <a:srgbClr val="D9EAD3"/>
              </a:highlight>
              <a:latin typeface="Oswald"/>
              <a:ea typeface="Oswald"/>
              <a:cs typeface="Oswald"/>
              <a:sym typeface="Oswald"/>
            </a:endParaRPr>
          </a:p>
        </p:txBody>
      </p:sp>
      <p:sp>
        <p:nvSpPr>
          <p:cNvPr id="1016" name="Google Shape;1016;p38"/>
          <p:cNvSpPr txBox="1"/>
          <p:nvPr/>
        </p:nvSpPr>
        <p:spPr>
          <a:xfrm>
            <a:off x="67335" y="245400"/>
            <a:ext cx="894000" cy="7830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25</a:t>
            </a:r>
            <a:endParaRPr sz="3900">
              <a:solidFill>
                <a:srgbClr val="FFFFFF"/>
              </a:solidFill>
              <a:latin typeface="Oswald"/>
              <a:ea typeface="Oswald"/>
              <a:cs typeface="Oswald"/>
              <a:sym typeface="Oswald"/>
            </a:endParaRPr>
          </a:p>
        </p:txBody>
      </p:sp>
      <p:sp>
        <p:nvSpPr>
          <p:cNvPr id="1017" name="Google Shape;1017;p38"/>
          <p:cNvSpPr txBox="1"/>
          <p:nvPr/>
        </p:nvSpPr>
        <p:spPr>
          <a:xfrm>
            <a:off x="11680483" y="4155501"/>
            <a:ext cx="1653600" cy="4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6-6</a:t>
            </a:r>
            <a:endParaRPr b="1" sz="1800">
              <a:latin typeface="Merriweather"/>
              <a:ea typeface="Merriweather"/>
              <a:cs typeface="Merriweather"/>
              <a:sym typeface="Merriweather"/>
            </a:endParaRPr>
          </a:p>
        </p:txBody>
      </p:sp>
      <p:sp>
        <p:nvSpPr>
          <p:cNvPr id="1018" name="Google Shape;1018;p38"/>
          <p:cNvSpPr txBox="1"/>
          <p:nvPr/>
        </p:nvSpPr>
        <p:spPr>
          <a:xfrm>
            <a:off x="10297658" y="12625526"/>
            <a:ext cx="1653600" cy="4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6-7</a:t>
            </a:r>
            <a:endParaRPr b="1" sz="1800">
              <a:latin typeface="Merriweather"/>
              <a:ea typeface="Merriweather"/>
              <a:cs typeface="Merriweather"/>
              <a:sym typeface="Merriweather"/>
            </a:endParaRPr>
          </a:p>
        </p:txBody>
      </p:sp>
      <p:sp>
        <p:nvSpPr>
          <p:cNvPr id="1019" name="Google Shape;1019;p38"/>
          <p:cNvSpPr txBox="1"/>
          <p:nvPr/>
        </p:nvSpPr>
        <p:spPr>
          <a:xfrm>
            <a:off x="10357858" y="15576151"/>
            <a:ext cx="1653600" cy="4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6-8</a:t>
            </a:r>
            <a:endParaRPr b="1" sz="1800">
              <a:latin typeface="Merriweather"/>
              <a:ea typeface="Merriweather"/>
              <a:cs typeface="Merriweather"/>
              <a:sym typeface="Merriweathe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3" name="Shape 1023"/>
        <p:cNvGrpSpPr/>
        <p:nvPr/>
      </p:nvGrpSpPr>
      <p:grpSpPr>
        <a:xfrm>
          <a:off x="0" y="0"/>
          <a:ext cx="0" cy="0"/>
          <a:chOff x="0" y="0"/>
          <a:chExt cx="0" cy="0"/>
        </a:xfrm>
      </p:grpSpPr>
      <p:sp>
        <p:nvSpPr>
          <p:cNvPr id="1024" name="Google Shape;1024;p39"/>
          <p:cNvSpPr/>
          <p:nvPr/>
        </p:nvSpPr>
        <p:spPr>
          <a:xfrm flipH="1" rot="10800000">
            <a:off x="351150" y="2092575"/>
            <a:ext cx="13394700" cy="9855900"/>
          </a:xfrm>
          <a:prstGeom prst="round1Rect">
            <a:avLst>
              <a:gd fmla="val 11084" name="adj"/>
            </a:avLst>
          </a:prstGeom>
          <a:noFill/>
          <a:ln cap="flat" cmpd="sng" w="28575">
            <a:solidFill>
              <a:srgbClr val="D9EAD3"/>
            </a:solidFill>
            <a:prstDash val="dashDot"/>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pic>
        <p:nvPicPr>
          <p:cNvPr id="1025" name="Google Shape;1025;p39"/>
          <p:cNvPicPr preferRelativeResize="0"/>
          <p:nvPr/>
        </p:nvPicPr>
        <p:blipFill>
          <a:blip r:embed="rId3">
            <a:alphaModFix/>
          </a:blip>
          <a:stretch>
            <a:fillRect/>
          </a:stretch>
        </p:blipFill>
        <p:spPr>
          <a:xfrm>
            <a:off x="8748000" y="2626350"/>
            <a:ext cx="4789348" cy="7341574"/>
          </a:xfrm>
          <a:prstGeom prst="rect">
            <a:avLst/>
          </a:prstGeom>
          <a:noFill/>
          <a:ln cap="flat" cmpd="sng" w="9525">
            <a:solidFill>
              <a:srgbClr val="000000"/>
            </a:solidFill>
            <a:prstDash val="solid"/>
            <a:round/>
            <a:headEnd len="sm" w="sm" type="none"/>
            <a:tailEnd len="sm" w="sm" type="none"/>
          </a:ln>
        </p:spPr>
      </p:pic>
      <p:sp>
        <p:nvSpPr>
          <p:cNvPr id="1026" name="Google Shape;1026;p39"/>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027" name="Google Shape;1027;p39"/>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028" name="Google Shape;1028;p39"/>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Six </a:t>
            </a:r>
            <a:endParaRPr sz="3500">
              <a:latin typeface="Oswald"/>
              <a:ea typeface="Oswald"/>
              <a:cs typeface="Oswald"/>
              <a:sym typeface="Oswald"/>
            </a:endParaRPr>
          </a:p>
        </p:txBody>
      </p:sp>
      <p:sp>
        <p:nvSpPr>
          <p:cNvPr id="1029" name="Google Shape;1029;p39"/>
          <p:cNvSpPr txBox="1"/>
          <p:nvPr/>
        </p:nvSpPr>
        <p:spPr>
          <a:xfrm>
            <a:off x="929925" y="3216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PHYSIOLOGY OF THE COLON</a:t>
            </a:r>
            <a:endParaRPr sz="3200">
              <a:solidFill>
                <a:srgbClr val="FFFFFF"/>
              </a:solidFill>
              <a:latin typeface="Oswald"/>
              <a:ea typeface="Oswald"/>
              <a:cs typeface="Oswald"/>
              <a:sym typeface="Oswald"/>
            </a:endParaRPr>
          </a:p>
        </p:txBody>
      </p:sp>
      <p:sp>
        <p:nvSpPr>
          <p:cNvPr id="1030" name="Google Shape;1030;p39"/>
          <p:cNvSpPr txBox="1"/>
          <p:nvPr/>
        </p:nvSpPr>
        <p:spPr>
          <a:xfrm>
            <a:off x="701325" y="1055050"/>
            <a:ext cx="7400400" cy="7419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600">
                <a:highlight>
                  <a:srgbClr val="D9EAD3"/>
                </a:highlight>
                <a:latin typeface="Oswald"/>
                <a:ea typeface="Oswald"/>
                <a:cs typeface="Oswald"/>
                <a:sym typeface="Oswald"/>
              </a:rPr>
              <a:t>Defecation</a:t>
            </a:r>
            <a:r>
              <a:rPr lang="en" sz="4600">
                <a:solidFill>
                  <a:srgbClr val="6AA84F"/>
                </a:solidFill>
                <a:latin typeface="Oswald"/>
                <a:ea typeface="Oswald"/>
                <a:cs typeface="Oswald"/>
                <a:sym typeface="Oswald"/>
              </a:rPr>
              <a:t>  </a:t>
            </a:r>
            <a:endParaRPr sz="4600">
              <a:solidFill>
                <a:srgbClr val="6AA84F"/>
              </a:solidFill>
              <a:latin typeface="Oswald"/>
              <a:ea typeface="Oswald"/>
              <a:cs typeface="Oswald"/>
              <a:sym typeface="Oswald"/>
            </a:endParaRPr>
          </a:p>
        </p:txBody>
      </p:sp>
      <p:sp>
        <p:nvSpPr>
          <p:cNvPr id="1031" name="Google Shape;1031;p39"/>
          <p:cNvSpPr/>
          <p:nvPr/>
        </p:nvSpPr>
        <p:spPr>
          <a:xfrm>
            <a:off x="406578" y="1510122"/>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032" name="Google Shape;1032;p39"/>
          <p:cNvSpPr txBox="1"/>
          <p:nvPr/>
        </p:nvSpPr>
        <p:spPr>
          <a:xfrm>
            <a:off x="274950" y="2257675"/>
            <a:ext cx="8568300" cy="7951800"/>
          </a:xfrm>
          <a:prstGeom prst="rect">
            <a:avLst/>
          </a:prstGeom>
          <a:noFill/>
          <a:ln>
            <a:noFill/>
          </a:ln>
        </p:spPr>
        <p:txBody>
          <a:bodyPr anchorCtr="0" anchor="t" bIns="91425" lIns="91425" spcFirstLastPara="1" rIns="91425" wrap="square" tIns="91425">
            <a:noAutofit/>
          </a:bodyPr>
          <a:lstStyle/>
          <a:p>
            <a:pPr indent="-361950" lvl="0" marL="457200" rtl="0" algn="l">
              <a:lnSpc>
                <a:spcPct val="115000"/>
              </a:lnSpc>
              <a:spcBef>
                <a:spcPts val="0"/>
              </a:spcBef>
              <a:spcAft>
                <a:spcPts val="0"/>
              </a:spcAft>
              <a:buClr>
                <a:srgbClr val="D9EAD3"/>
              </a:buClr>
              <a:buSzPts val="2100"/>
              <a:buFont typeface="Merriweather"/>
              <a:buChar char="●"/>
            </a:pPr>
            <a:r>
              <a:rPr lang="en" sz="2100">
                <a:latin typeface="Merriweather"/>
                <a:ea typeface="Merriweather"/>
                <a:cs typeface="Merriweather"/>
                <a:sym typeface="Merriweather"/>
              </a:rPr>
              <a:t>Most of the time the rectum is </a:t>
            </a:r>
            <a:r>
              <a:rPr lang="en" sz="2100">
                <a:highlight>
                  <a:srgbClr val="D9EAD3"/>
                </a:highlight>
                <a:latin typeface="Merriweather"/>
                <a:ea typeface="Merriweather"/>
                <a:cs typeface="Merriweather"/>
                <a:sym typeface="Merriweather"/>
              </a:rPr>
              <a:t>empty</a:t>
            </a:r>
            <a:r>
              <a:rPr lang="en" sz="2100">
                <a:latin typeface="Merriweather"/>
                <a:ea typeface="Merriweather"/>
                <a:cs typeface="Merriweather"/>
                <a:sym typeface="Merriweather"/>
              </a:rPr>
              <a:t>.</a:t>
            </a:r>
            <a:endParaRPr sz="2100">
              <a:latin typeface="Merriweather"/>
              <a:ea typeface="Merriweather"/>
              <a:cs typeface="Merriweather"/>
              <a:sym typeface="Merriweather"/>
            </a:endParaRPr>
          </a:p>
          <a:p>
            <a:pPr indent="-361950" lvl="0" marL="457200" rtl="0" algn="l">
              <a:lnSpc>
                <a:spcPct val="115000"/>
              </a:lnSpc>
              <a:spcBef>
                <a:spcPts val="0"/>
              </a:spcBef>
              <a:spcAft>
                <a:spcPts val="0"/>
              </a:spcAft>
              <a:buClr>
                <a:srgbClr val="D9EAD3"/>
              </a:buClr>
              <a:buSzPts val="2100"/>
              <a:buFont typeface="Merriweather"/>
              <a:buChar char="●"/>
            </a:pPr>
            <a:r>
              <a:rPr lang="en" sz="2100">
                <a:latin typeface="Merriweather"/>
                <a:ea typeface="Merriweather"/>
                <a:cs typeface="Merriweather"/>
                <a:sym typeface="Merriweather"/>
              </a:rPr>
              <a:t>Both internal &amp; external anal sphincters are </a:t>
            </a:r>
            <a:endParaRPr sz="2100">
              <a:latin typeface="Merriweather"/>
              <a:ea typeface="Merriweather"/>
              <a:cs typeface="Merriweather"/>
              <a:sym typeface="Merriweather"/>
            </a:endParaRPr>
          </a:p>
          <a:p>
            <a:pPr indent="0" lvl="0" marL="457200" rtl="0" algn="l">
              <a:lnSpc>
                <a:spcPct val="115000"/>
              </a:lnSpc>
              <a:spcBef>
                <a:spcPts val="0"/>
              </a:spcBef>
              <a:spcAft>
                <a:spcPts val="0"/>
              </a:spcAft>
              <a:buNone/>
            </a:pPr>
            <a:r>
              <a:rPr lang="en" sz="2100">
                <a:latin typeface="Merriweather"/>
                <a:ea typeface="Merriweather"/>
                <a:cs typeface="Merriweather"/>
                <a:sym typeface="Merriweather"/>
              </a:rPr>
              <a:t>maintained in a state of tonic contraction. </a:t>
            </a:r>
            <a:endParaRPr sz="2100">
              <a:latin typeface="Merriweather"/>
              <a:ea typeface="Merriweather"/>
              <a:cs typeface="Merriweather"/>
              <a:sym typeface="Merriweather"/>
            </a:endParaRPr>
          </a:p>
          <a:p>
            <a:pPr indent="-361950" lvl="0" marL="457200" rtl="0" algn="l">
              <a:lnSpc>
                <a:spcPct val="115000"/>
              </a:lnSpc>
              <a:spcBef>
                <a:spcPts val="0"/>
              </a:spcBef>
              <a:spcAft>
                <a:spcPts val="0"/>
              </a:spcAft>
              <a:buClr>
                <a:srgbClr val="D9EAD3"/>
              </a:buClr>
              <a:buSzPts val="2100"/>
              <a:buFont typeface="Merriweather"/>
              <a:buChar char="●"/>
            </a:pPr>
            <a:r>
              <a:rPr lang="en" sz="2100">
                <a:latin typeface="Merriweather"/>
                <a:ea typeface="Merriweather"/>
                <a:cs typeface="Merriweather"/>
                <a:sym typeface="Merriweather"/>
              </a:rPr>
              <a:t>Defecation is a spinal reflex, influenced by higher centers.</a:t>
            </a:r>
            <a:endParaRPr sz="2100">
              <a:latin typeface="Merriweather"/>
              <a:ea typeface="Merriweather"/>
              <a:cs typeface="Merriweather"/>
              <a:sym typeface="Merriweather"/>
            </a:endParaRPr>
          </a:p>
          <a:p>
            <a:pPr indent="-361950" lvl="0" marL="457200" rtl="0" algn="l">
              <a:lnSpc>
                <a:spcPct val="115000"/>
              </a:lnSpc>
              <a:spcBef>
                <a:spcPts val="0"/>
              </a:spcBef>
              <a:spcAft>
                <a:spcPts val="0"/>
              </a:spcAft>
              <a:buClr>
                <a:srgbClr val="D9EAD3"/>
              </a:buClr>
              <a:buSzPts val="2100"/>
              <a:buFont typeface="Merriweather"/>
              <a:buChar char="●"/>
            </a:pPr>
            <a:r>
              <a:rPr lang="en" sz="2100">
                <a:latin typeface="Merriweather"/>
                <a:ea typeface="Merriweather"/>
                <a:cs typeface="Merriweather"/>
                <a:sym typeface="Merriweather"/>
              </a:rPr>
              <a:t>Gastrocolic &amp; duodenocolic reflexes initiate a mass movement in the colon that pushes feces into the rectum. </a:t>
            </a:r>
            <a:endParaRPr sz="2100">
              <a:latin typeface="Merriweather"/>
              <a:ea typeface="Merriweather"/>
              <a:cs typeface="Merriweather"/>
              <a:sym typeface="Merriweather"/>
            </a:endParaRPr>
          </a:p>
          <a:p>
            <a:pPr indent="-361950" lvl="0" marL="457200" rtl="0" algn="l">
              <a:lnSpc>
                <a:spcPct val="115000"/>
              </a:lnSpc>
              <a:spcBef>
                <a:spcPts val="0"/>
              </a:spcBef>
              <a:spcAft>
                <a:spcPts val="0"/>
              </a:spcAft>
              <a:buClr>
                <a:srgbClr val="D9EAD3"/>
              </a:buClr>
              <a:buSzPts val="2100"/>
              <a:buFont typeface="Merriweather"/>
              <a:buChar char="●"/>
            </a:pPr>
            <a:r>
              <a:rPr lang="en" sz="2100">
                <a:latin typeface="Merriweather"/>
                <a:ea typeface="Merriweather"/>
                <a:cs typeface="Merriweather"/>
                <a:sym typeface="Merriweather"/>
              </a:rPr>
              <a:t>Rectal distension sends signals to cerebral cortex producing the desire to defecate. </a:t>
            </a:r>
            <a:endParaRPr sz="2100">
              <a:latin typeface="Merriweather"/>
              <a:ea typeface="Merriweather"/>
              <a:cs typeface="Merriweather"/>
              <a:sym typeface="Merriweather"/>
            </a:endParaRPr>
          </a:p>
          <a:p>
            <a:pPr indent="0" lvl="0" marL="457200" rtl="0" algn="l">
              <a:spcBef>
                <a:spcPts val="0"/>
              </a:spcBef>
              <a:spcAft>
                <a:spcPts val="0"/>
              </a:spcAft>
              <a:buNone/>
            </a:pPr>
            <a:r>
              <a:t/>
            </a:r>
            <a:endParaRPr sz="2100">
              <a:latin typeface="Merriweather"/>
              <a:ea typeface="Merriweather"/>
              <a:cs typeface="Merriweather"/>
              <a:sym typeface="Merriweather"/>
            </a:endParaRPr>
          </a:p>
          <a:p>
            <a:pPr indent="-361950" lvl="0" marL="457200" rtl="0" algn="l">
              <a:spcBef>
                <a:spcPts val="0"/>
              </a:spcBef>
              <a:spcAft>
                <a:spcPts val="0"/>
              </a:spcAft>
              <a:buClr>
                <a:srgbClr val="D9EAD3"/>
              </a:buClr>
              <a:buSzPts val="2100"/>
              <a:buFont typeface="Merriweather"/>
              <a:buChar char="●"/>
            </a:pPr>
            <a:r>
              <a:rPr lang="en" sz="2100">
                <a:highlight>
                  <a:srgbClr val="D9EAD3"/>
                </a:highlight>
                <a:latin typeface="Merriweather"/>
                <a:ea typeface="Merriweather"/>
                <a:cs typeface="Merriweather"/>
                <a:sym typeface="Merriweather"/>
              </a:rPr>
              <a:t>Defecation reflex:</a:t>
            </a:r>
            <a:endParaRPr sz="2100">
              <a:highlight>
                <a:srgbClr val="D9EAD3"/>
              </a:highlight>
              <a:latin typeface="Merriweather"/>
              <a:ea typeface="Merriweather"/>
              <a:cs typeface="Merriweather"/>
              <a:sym typeface="Merriweather"/>
            </a:endParaRPr>
          </a:p>
          <a:p>
            <a:pPr indent="-361950" lvl="0" marL="457200" rtl="0" algn="l">
              <a:spcBef>
                <a:spcPts val="0"/>
              </a:spcBef>
              <a:spcAft>
                <a:spcPts val="0"/>
              </a:spcAft>
              <a:buClr>
                <a:srgbClr val="6AA84F"/>
              </a:buClr>
              <a:buSzPts val="2100"/>
              <a:buFont typeface="Merriweather"/>
              <a:buAutoNum type="arabicPeriod"/>
            </a:pPr>
            <a:r>
              <a:rPr lang="en" sz="2100">
                <a:solidFill>
                  <a:srgbClr val="6AA84F"/>
                </a:solidFill>
                <a:latin typeface="Merriweather"/>
                <a:ea typeface="Merriweather"/>
                <a:cs typeface="Merriweather"/>
                <a:sym typeface="Merriweather"/>
              </a:rPr>
              <a:t>Distention of rectum.</a:t>
            </a:r>
            <a:endParaRPr sz="2100">
              <a:solidFill>
                <a:srgbClr val="6AA84F"/>
              </a:solidFill>
              <a:latin typeface="Merriweather"/>
              <a:ea typeface="Merriweather"/>
              <a:cs typeface="Merriweather"/>
              <a:sym typeface="Merriweather"/>
            </a:endParaRPr>
          </a:p>
          <a:p>
            <a:pPr indent="-361950" lvl="0" marL="457200" rtl="0" algn="l">
              <a:spcBef>
                <a:spcPts val="0"/>
              </a:spcBef>
              <a:spcAft>
                <a:spcPts val="0"/>
              </a:spcAft>
              <a:buClr>
                <a:srgbClr val="6AA84F"/>
              </a:buClr>
              <a:buSzPts val="2100"/>
              <a:buFont typeface="Merriweather"/>
              <a:buAutoNum type="arabicPeriod"/>
            </a:pPr>
            <a:r>
              <a:rPr lang="en" sz="2100">
                <a:solidFill>
                  <a:srgbClr val="6AA84F"/>
                </a:solidFill>
                <a:latin typeface="Merriweather"/>
                <a:ea typeface="Merriweather"/>
                <a:cs typeface="Merriweather"/>
                <a:sym typeface="Merriweather"/>
              </a:rPr>
              <a:t>Stimulation of stretch receptors in rectum.</a:t>
            </a:r>
            <a:endParaRPr sz="2100">
              <a:solidFill>
                <a:srgbClr val="6AA84F"/>
              </a:solidFill>
              <a:latin typeface="Merriweather"/>
              <a:ea typeface="Merriweather"/>
              <a:cs typeface="Merriweather"/>
              <a:sym typeface="Merriweather"/>
            </a:endParaRPr>
          </a:p>
          <a:p>
            <a:pPr indent="-361950" lvl="0" marL="457200" rtl="0" algn="l">
              <a:spcBef>
                <a:spcPts val="0"/>
              </a:spcBef>
              <a:spcAft>
                <a:spcPts val="0"/>
              </a:spcAft>
              <a:buClr>
                <a:srgbClr val="6AA84F"/>
              </a:buClr>
              <a:buSzPts val="2100"/>
              <a:buFont typeface="Merriweather"/>
              <a:buAutoNum type="arabicPeriod"/>
            </a:pPr>
            <a:r>
              <a:t/>
            </a:r>
            <a:endParaRPr sz="2100">
              <a:solidFill>
                <a:srgbClr val="6AA84F"/>
              </a:solidFill>
              <a:latin typeface="Merriweather"/>
              <a:ea typeface="Merriweather"/>
              <a:cs typeface="Merriweather"/>
              <a:sym typeface="Merriweather"/>
            </a:endParaRPr>
          </a:p>
          <a:p>
            <a:pPr indent="-361950" lvl="0" marL="457200" rtl="0" algn="l">
              <a:spcBef>
                <a:spcPts val="0"/>
              </a:spcBef>
              <a:spcAft>
                <a:spcPts val="0"/>
              </a:spcAft>
              <a:buClr>
                <a:srgbClr val="93C47D"/>
              </a:buClr>
              <a:buSzPts val="2100"/>
              <a:buFont typeface="Merriweather"/>
              <a:buAutoNum type="alphaLcPeriod"/>
            </a:pPr>
            <a:r>
              <a:rPr lang="en" sz="2100">
                <a:solidFill>
                  <a:srgbClr val="93C47D"/>
                </a:solidFill>
                <a:latin typeface="Merriweather"/>
                <a:ea typeface="Merriweather"/>
                <a:cs typeface="Merriweather"/>
                <a:sym typeface="Merriweather"/>
              </a:rPr>
              <a:t>Short (local) reflex:</a:t>
            </a:r>
            <a:endParaRPr sz="2100">
              <a:solidFill>
                <a:srgbClr val="93C47D"/>
              </a:solidFill>
              <a:latin typeface="Merriweather"/>
              <a:ea typeface="Merriweather"/>
              <a:cs typeface="Merriweather"/>
              <a:sym typeface="Merriweather"/>
            </a:endParaRPr>
          </a:p>
          <a:p>
            <a:pPr indent="-361950" lvl="2" marL="1371600" rtl="0" algn="l">
              <a:spcBef>
                <a:spcPts val="0"/>
              </a:spcBef>
              <a:spcAft>
                <a:spcPts val="0"/>
              </a:spcAft>
              <a:buSzPts val="2100"/>
              <a:buFont typeface="Merriweather"/>
              <a:buChar char="■"/>
            </a:pPr>
            <a:r>
              <a:rPr lang="en" sz="2100">
                <a:latin typeface="Merriweather"/>
                <a:ea typeface="Merriweather"/>
                <a:cs typeface="Merriweather"/>
                <a:sym typeface="Merriweather"/>
              </a:rPr>
              <a:t>Stimulation of </a:t>
            </a:r>
            <a:r>
              <a:rPr lang="en" sz="2100">
                <a:solidFill>
                  <a:srgbClr val="CC4125"/>
                </a:solidFill>
                <a:latin typeface="Merriweather"/>
                <a:ea typeface="Merriweather"/>
                <a:cs typeface="Merriweather"/>
                <a:sym typeface="Merriweather"/>
              </a:rPr>
              <a:t>myenteric plexus</a:t>
            </a:r>
            <a:r>
              <a:rPr lang="en" sz="2100">
                <a:latin typeface="Merriweather"/>
                <a:ea typeface="Merriweather"/>
                <a:cs typeface="Merriweather"/>
                <a:sym typeface="Merriweather"/>
              </a:rPr>
              <a:t> in sigmoid colon and rectum. </a:t>
            </a:r>
            <a:r>
              <a:rPr lang="en" sz="1600">
                <a:solidFill>
                  <a:srgbClr val="999999"/>
                </a:solidFill>
                <a:latin typeface="Merriweather"/>
                <a:ea typeface="Merriweather"/>
                <a:cs typeface="Merriweather"/>
                <a:sym typeface="Merriweather"/>
              </a:rPr>
              <a:t>(But the intrinsic myenteric defecation reflex functioning by itself normally is relatively weak. To be effective in causing defecation, it usually must be fortified by parasympathetic defecation reflex)</a:t>
            </a:r>
            <a:endParaRPr sz="1600">
              <a:solidFill>
                <a:srgbClr val="999999"/>
              </a:solidFill>
              <a:latin typeface="Merriweather"/>
              <a:ea typeface="Merriweather"/>
              <a:cs typeface="Merriweather"/>
              <a:sym typeface="Merriweather"/>
            </a:endParaRPr>
          </a:p>
          <a:p>
            <a:pPr indent="-361950" lvl="0" marL="457200" rtl="0" algn="l">
              <a:spcBef>
                <a:spcPts val="0"/>
              </a:spcBef>
              <a:spcAft>
                <a:spcPts val="0"/>
              </a:spcAft>
              <a:buClr>
                <a:srgbClr val="93C47D"/>
              </a:buClr>
              <a:buSzPts val="2100"/>
              <a:buFont typeface="Merriweather"/>
              <a:buAutoNum type="alphaLcPeriod"/>
            </a:pPr>
            <a:r>
              <a:rPr lang="en" sz="2100">
                <a:solidFill>
                  <a:srgbClr val="93C47D"/>
                </a:solidFill>
                <a:latin typeface="Merriweather"/>
                <a:ea typeface="Merriweather"/>
                <a:cs typeface="Merriweather"/>
                <a:sym typeface="Merriweather"/>
              </a:rPr>
              <a:t>Long reflex:</a:t>
            </a:r>
            <a:endParaRPr sz="2100">
              <a:solidFill>
                <a:srgbClr val="93C47D"/>
              </a:solidFill>
              <a:latin typeface="Merriweather"/>
              <a:ea typeface="Merriweather"/>
              <a:cs typeface="Merriweather"/>
              <a:sym typeface="Merriweather"/>
            </a:endParaRPr>
          </a:p>
          <a:p>
            <a:pPr indent="-361950" lvl="2" marL="1371600" rtl="0" algn="l">
              <a:spcBef>
                <a:spcPts val="0"/>
              </a:spcBef>
              <a:spcAft>
                <a:spcPts val="0"/>
              </a:spcAft>
              <a:buSzPts val="2100"/>
              <a:buFont typeface="Merriweather"/>
              <a:buChar char="■"/>
            </a:pPr>
            <a:r>
              <a:rPr lang="en" sz="2100">
                <a:latin typeface="Merriweather"/>
                <a:ea typeface="Merriweather"/>
                <a:cs typeface="Merriweather"/>
                <a:sym typeface="Merriweather"/>
              </a:rPr>
              <a:t>Stimulation of </a:t>
            </a:r>
            <a:r>
              <a:rPr lang="en" sz="2100">
                <a:solidFill>
                  <a:srgbClr val="CC4125"/>
                </a:solidFill>
                <a:latin typeface="Merriweather"/>
                <a:ea typeface="Merriweather"/>
                <a:cs typeface="Merriweather"/>
                <a:sym typeface="Merriweather"/>
              </a:rPr>
              <a:t>parasympathetic motor neurons in sacral spinal cord </a:t>
            </a:r>
            <a:r>
              <a:rPr lang="en" sz="2100">
                <a:solidFill>
                  <a:srgbClr val="999999"/>
                </a:solidFill>
                <a:latin typeface="Merriweather"/>
                <a:ea typeface="Merriweather"/>
                <a:cs typeface="Merriweather"/>
                <a:sym typeface="Merriweather"/>
              </a:rPr>
              <a:t>(it will increase peristalsis throughout large intestine).</a:t>
            </a:r>
            <a:endParaRPr sz="2100">
              <a:solidFill>
                <a:srgbClr val="999999"/>
              </a:solidFill>
              <a:latin typeface="Merriweather"/>
              <a:ea typeface="Merriweather"/>
              <a:cs typeface="Merriweather"/>
              <a:sym typeface="Merriweather"/>
            </a:endParaRPr>
          </a:p>
          <a:p>
            <a:pPr indent="-361950" lvl="0" marL="457200" rtl="0" algn="l">
              <a:spcBef>
                <a:spcPts val="0"/>
              </a:spcBef>
              <a:spcAft>
                <a:spcPts val="0"/>
              </a:spcAft>
              <a:buClr>
                <a:srgbClr val="93C47D"/>
              </a:buClr>
              <a:buSzPts val="2100"/>
              <a:buFont typeface="Merriweather"/>
              <a:buAutoNum type="alphaLcPeriod"/>
            </a:pPr>
            <a:r>
              <a:rPr lang="en" sz="2100">
                <a:solidFill>
                  <a:srgbClr val="93C47D"/>
                </a:solidFill>
                <a:latin typeface="Merriweather"/>
                <a:ea typeface="Merriweather"/>
                <a:cs typeface="Merriweather"/>
                <a:sym typeface="Merriweather"/>
              </a:rPr>
              <a:t>Stimulation of somatic motor neurons.</a:t>
            </a:r>
            <a:endParaRPr sz="2100">
              <a:solidFill>
                <a:srgbClr val="93C47D"/>
              </a:solidFill>
              <a:latin typeface="Merriweather"/>
              <a:ea typeface="Merriweather"/>
              <a:cs typeface="Merriweather"/>
              <a:sym typeface="Merriweather"/>
            </a:endParaRPr>
          </a:p>
          <a:p>
            <a:pPr indent="0" lvl="0" marL="0" rtl="0" algn="l">
              <a:spcBef>
                <a:spcPts val="0"/>
              </a:spcBef>
              <a:spcAft>
                <a:spcPts val="0"/>
              </a:spcAft>
              <a:buNone/>
            </a:pPr>
            <a:r>
              <a:rPr lang="en" sz="2100">
                <a:solidFill>
                  <a:srgbClr val="6AA84F"/>
                </a:solidFill>
                <a:latin typeface="Merriweather"/>
                <a:ea typeface="Merriweather"/>
                <a:cs typeface="Merriweather"/>
                <a:sym typeface="Merriweather"/>
              </a:rPr>
              <a:t>4.   Results in: </a:t>
            </a:r>
            <a:endParaRPr sz="2100">
              <a:solidFill>
                <a:srgbClr val="6AA84F"/>
              </a:solidFill>
              <a:latin typeface="Merriweather"/>
              <a:ea typeface="Merriweather"/>
              <a:cs typeface="Merriweather"/>
              <a:sym typeface="Merriweather"/>
            </a:endParaRPr>
          </a:p>
          <a:p>
            <a:pPr indent="-361950" lvl="1" marL="914400" rtl="0" algn="l">
              <a:spcBef>
                <a:spcPts val="0"/>
              </a:spcBef>
              <a:spcAft>
                <a:spcPts val="0"/>
              </a:spcAft>
              <a:buSzPts val="2100"/>
              <a:buFont typeface="Merriweather"/>
              <a:buChar char="○"/>
            </a:pPr>
            <a:r>
              <a:rPr lang="en" sz="2100">
                <a:latin typeface="Merriweather"/>
                <a:ea typeface="Merriweather"/>
                <a:cs typeface="Merriweather"/>
                <a:sym typeface="Merriweather"/>
              </a:rPr>
              <a:t>Increases local peristalsis </a:t>
            </a:r>
            <a:endParaRPr sz="2100">
              <a:latin typeface="Merriweather"/>
              <a:ea typeface="Merriweather"/>
              <a:cs typeface="Merriweather"/>
              <a:sym typeface="Merriweather"/>
            </a:endParaRPr>
          </a:p>
          <a:p>
            <a:pPr indent="-361950" lvl="1" marL="914400" rtl="0" algn="l">
              <a:spcBef>
                <a:spcPts val="0"/>
              </a:spcBef>
              <a:spcAft>
                <a:spcPts val="0"/>
              </a:spcAft>
              <a:buSzPts val="2100"/>
              <a:buFont typeface="Merriweather"/>
              <a:buChar char="○"/>
            </a:pPr>
            <a:r>
              <a:rPr lang="en" sz="2100">
                <a:latin typeface="Merriweather"/>
                <a:ea typeface="Merriweather"/>
                <a:cs typeface="Merriweather"/>
                <a:sym typeface="Merriweather"/>
              </a:rPr>
              <a:t>Relaxation of internal anal sphincter </a:t>
            </a:r>
            <a:endParaRPr sz="2100">
              <a:latin typeface="Merriweather"/>
              <a:ea typeface="Merriweather"/>
              <a:cs typeface="Merriweather"/>
              <a:sym typeface="Merriweather"/>
            </a:endParaRPr>
          </a:p>
          <a:p>
            <a:pPr indent="-361950" lvl="1" marL="914400" rtl="0" algn="l">
              <a:spcBef>
                <a:spcPts val="0"/>
              </a:spcBef>
              <a:spcAft>
                <a:spcPts val="0"/>
              </a:spcAft>
              <a:buSzPts val="2100"/>
              <a:buFont typeface="Merriweather"/>
              <a:buChar char="○"/>
            </a:pPr>
            <a:r>
              <a:rPr lang="en" sz="2100">
                <a:latin typeface="Merriweather"/>
                <a:ea typeface="Merriweather"/>
                <a:cs typeface="Merriweather"/>
                <a:sym typeface="Merriweather"/>
              </a:rPr>
              <a:t>Contraction of external anal sphincter </a:t>
            </a:r>
            <a:endParaRPr sz="2100">
              <a:latin typeface="Merriweather"/>
              <a:ea typeface="Merriweather"/>
              <a:cs typeface="Merriweather"/>
              <a:sym typeface="Merriweather"/>
            </a:endParaRPr>
          </a:p>
        </p:txBody>
      </p:sp>
      <p:graphicFrame>
        <p:nvGraphicFramePr>
          <p:cNvPr id="1033" name="Google Shape;1033;p39"/>
          <p:cNvGraphicFramePr/>
          <p:nvPr/>
        </p:nvGraphicFramePr>
        <p:xfrm>
          <a:off x="203290" y="13937480"/>
          <a:ext cx="3000000" cy="3000000"/>
        </p:xfrm>
        <a:graphic>
          <a:graphicData uri="http://schemas.openxmlformats.org/drawingml/2006/table">
            <a:tbl>
              <a:tblPr>
                <a:noFill/>
                <a:tableStyleId>{913CD2CA-665F-4009-8238-03A690E2F055}</a:tableStyleId>
              </a:tblPr>
              <a:tblGrid>
                <a:gridCol w="4915375"/>
                <a:gridCol w="4915375"/>
              </a:tblGrid>
              <a:tr h="518625">
                <a:tc>
                  <a:txBody>
                    <a:bodyPr/>
                    <a:lstStyle/>
                    <a:p>
                      <a:pPr indent="0" lvl="0" marL="0" rtl="0" algn="ctr">
                        <a:spcBef>
                          <a:spcPts val="0"/>
                        </a:spcBef>
                        <a:spcAft>
                          <a:spcPts val="0"/>
                        </a:spcAft>
                        <a:buNone/>
                      </a:pPr>
                      <a:r>
                        <a:rPr lang="en" sz="3400">
                          <a:solidFill>
                            <a:schemeClr val="lt1"/>
                          </a:solidFill>
                          <a:latin typeface="Oswald"/>
                          <a:ea typeface="Oswald"/>
                          <a:cs typeface="Oswald"/>
                          <a:sym typeface="Oswald"/>
                        </a:rPr>
                        <a:t>Suitable Situation </a:t>
                      </a:r>
                      <a:endParaRPr sz="3400">
                        <a:solidFill>
                          <a:schemeClr val="lt1"/>
                        </a:solidFill>
                        <a:latin typeface="Oswald"/>
                        <a:ea typeface="Oswald"/>
                        <a:cs typeface="Oswald"/>
                        <a:sym typeface="Oswald"/>
                      </a:endParaRPr>
                    </a:p>
                  </a:txBody>
                  <a:tcPr marT="54550" marB="54550" marR="54550" marL="54550">
                    <a:solidFill>
                      <a:srgbClr val="93C47D"/>
                    </a:solidFill>
                  </a:tcPr>
                </a:tc>
                <a:tc>
                  <a:txBody>
                    <a:bodyPr/>
                    <a:lstStyle/>
                    <a:p>
                      <a:pPr indent="0" lvl="0" marL="0" rtl="0" algn="ctr">
                        <a:spcBef>
                          <a:spcPts val="0"/>
                        </a:spcBef>
                        <a:spcAft>
                          <a:spcPts val="0"/>
                        </a:spcAft>
                        <a:buNone/>
                      </a:pPr>
                      <a:r>
                        <a:rPr lang="en" sz="3400">
                          <a:solidFill>
                            <a:schemeClr val="lt1"/>
                          </a:solidFill>
                          <a:latin typeface="Oswald"/>
                          <a:ea typeface="Oswald"/>
                          <a:cs typeface="Oswald"/>
                          <a:sym typeface="Oswald"/>
                        </a:rPr>
                        <a:t>Not Suitable Condition</a:t>
                      </a:r>
                      <a:endParaRPr baseline="30000" sz="3400">
                        <a:solidFill>
                          <a:schemeClr val="lt1"/>
                        </a:solidFill>
                        <a:latin typeface="Oswald"/>
                        <a:ea typeface="Oswald"/>
                        <a:cs typeface="Oswald"/>
                        <a:sym typeface="Oswald"/>
                      </a:endParaRPr>
                    </a:p>
                  </a:txBody>
                  <a:tcPr marT="54550" marB="54550" marR="54550" marL="54550">
                    <a:solidFill>
                      <a:srgbClr val="93C47D"/>
                    </a:solidFill>
                  </a:tcPr>
                </a:tc>
              </a:tr>
              <a:tr h="898950">
                <a:tc>
                  <a:txBody>
                    <a:bodyPr/>
                    <a:lstStyle/>
                    <a:p>
                      <a:pPr indent="0" lvl="0" marL="0" rtl="0" algn="l">
                        <a:spcBef>
                          <a:spcPts val="0"/>
                        </a:spcBef>
                        <a:spcAft>
                          <a:spcPts val="0"/>
                        </a:spcAft>
                        <a:buNone/>
                      </a:pPr>
                      <a:r>
                        <a:rPr lang="en" sz="1800">
                          <a:latin typeface="Merriweather"/>
                          <a:ea typeface="Merriweather"/>
                          <a:cs typeface="Merriweather"/>
                          <a:sym typeface="Merriweather"/>
                        </a:rPr>
                        <a:t>Allowed defecation reflex.</a:t>
                      </a:r>
                      <a:endParaRPr sz="1800">
                        <a:latin typeface="Merriweather"/>
                        <a:ea typeface="Merriweather"/>
                        <a:cs typeface="Merriweather"/>
                        <a:sym typeface="Merriweather"/>
                      </a:endParaRPr>
                    </a:p>
                    <a:p>
                      <a:pPr indent="0" lvl="0" marL="0" rtl="0" algn="l">
                        <a:spcBef>
                          <a:spcPts val="0"/>
                        </a:spcBef>
                        <a:spcAft>
                          <a:spcPts val="0"/>
                        </a:spcAft>
                        <a:buNone/>
                      </a:pPr>
                      <a:r>
                        <a:rPr lang="en" sz="1800">
                          <a:latin typeface="Merriweather"/>
                          <a:ea typeface="Merriweather"/>
                          <a:cs typeface="Merriweather"/>
                          <a:sym typeface="Merriweather"/>
                        </a:rPr>
                        <a:t>Stretch of rectal wall is sent to SC by </a:t>
                      </a:r>
                      <a:r>
                        <a:rPr b="1" lang="en" sz="1800">
                          <a:highlight>
                            <a:srgbClr val="D9EAD3"/>
                          </a:highlight>
                          <a:latin typeface="Merriweather"/>
                          <a:ea typeface="Merriweather"/>
                          <a:cs typeface="Merriweather"/>
                          <a:sym typeface="Merriweather"/>
                        </a:rPr>
                        <a:t>pelvic nerve.</a:t>
                      </a:r>
                      <a:r>
                        <a:rPr b="1" lang="en" sz="1800">
                          <a:solidFill>
                            <a:srgbClr val="CC4125"/>
                          </a:solidFill>
                          <a:latin typeface="Merriweather"/>
                          <a:ea typeface="Merriweather"/>
                          <a:cs typeface="Merriweather"/>
                          <a:sym typeface="Merriweather"/>
                        </a:rPr>
                        <a:t> </a:t>
                      </a:r>
                      <a:endParaRPr b="1" sz="1800">
                        <a:solidFill>
                          <a:srgbClr val="CC4125"/>
                        </a:solidFill>
                        <a:latin typeface="Merriweather"/>
                        <a:ea typeface="Merriweather"/>
                        <a:cs typeface="Merriweather"/>
                        <a:sym typeface="Merriweather"/>
                      </a:endParaRPr>
                    </a:p>
                  </a:txBody>
                  <a:tcPr marT="54550" marB="54550" marR="54550" marL="54550"/>
                </a:tc>
                <a:tc>
                  <a:txBody>
                    <a:bodyPr/>
                    <a:lstStyle/>
                    <a:p>
                      <a:pPr indent="0" lvl="0" marL="0" rtl="0" algn="l">
                        <a:spcBef>
                          <a:spcPts val="0"/>
                        </a:spcBef>
                        <a:spcAft>
                          <a:spcPts val="0"/>
                        </a:spcAft>
                        <a:buNone/>
                      </a:pPr>
                      <a:r>
                        <a:rPr lang="en" sz="1800">
                          <a:latin typeface="Merriweather"/>
                          <a:ea typeface="Merriweather"/>
                          <a:cs typeface="Merriweather"/>
                          <a:sym typeface="Merriweather"/>
                        </a:rPr>
                        <a:t>Inhibited defecation reflex from cerebral cortex </a:t>
                      </a:r>
                      <a:endParaRPr sz="1800">
                        <a:latin typeface="Merriweather"/>
                        <a:ea typeface="Merriweather"/>
                        <a:cs typeface="Merriweather"/>
                        <a:sym typeface="Merriweather"/>
                      </a:endParaRPr>
                    </a:p>
                  </a:txBody>
                  <a:tcPr marT="54550" marB="54550" marR="54550" marL="54550"/>
                </a:tc>
              </a:tr>
              <a:tr h="923925">
                <a:tc>
                  <a:txBody>
                    <a:bodyPr/>
                    <a:lstStyle/>
                    <a:p>
                      <a:pPr indent="0" lvl="0" marL="0" rtl="0" algn="l">
                        <a:spcBef>
                          <a:spcPts val="0"/>
                        </a:spcBef>
                        <a:spcAft>
                          <a:spcPts val="0"/>
                        </a:spcAft>
                        <a:buNone/>
                      </a:pPr>
                      <a:r>
                        <a:rPr lang="en" sz="1800">
                          <a:latin typeface="Merriweather"/>
                          <a:ea typeface="Merriweather"/>
                          <a:cs typeface="Merriweather"/>
                          <a:sym typeface="Merriweather"/>
                        </a:rPr>
                        <a:t>Efferent pelvic impulses cause reflex contraction of rectum &amp; relaxation of internal anal sphincter. </a:t>
                      </a:r>
                      <a:endParaRPr sz="1800">
                        <a:latin typeface="Merriweather"/>
                        <a:ea typeface="Merriweather"/>
                        <a:cs typeface="Merriweather"/>
                        <a:sym typeface="Merriweather"/>
                      </a:endParaRPr>
                    </a:p>
                  </a:txBody>
                  <a:tcPr marT="54550" marB="54550" marR="54550" marL="54550"/>
                </a:tc>
                <a:tc>
                  <a:txBody>
                    <a:bodyPr/>
                    <a:lstStyle/>
                    <a:p>
                      <a:pPr indent="0" lvl="0" marL="0" rtl="0" algn="l">
                        <a:spcBef>
                          <a:spcPts val="0"/>
                        </a:spcBef>
                        <a:spcAft>
                          <a:spcPts val="0"/>
                        </a:spcAft>
                        <a:buNone/>
                      </a:pPr>
                      <a:r>
                        <a:rPr lang="en" sz="1800">
                          <a:latin typeface="Merriweather"/>
                          <a:ea typeface="Merriweather"/>
                          <a:cs typeface="Merriweather"/>
                          <a:sym typeface="Merriweather"/>
                        </a:rPr>
                        <a:t>Maintain voluntary tonic contraction of external anal sphincter. </a:t>
                      </a:r>
                      <a:endParaRPr sz="1800">
                        <a:latin typeface="Merriweather"/>
                        <a:ea typeface="Merriweather"/>
                        <a:cs typeface="Merriweather"/>
                        <a:sym typeface="Merriweather"/>
                      </a:endParaRPr>
                    </a:p>
                  </a:txBody>
                  <a:tcPr marT="54550" marB="54550" marR="54550" marL="54550"/>
                </a:tc>
              </a:tr>
              <a:tr h="898950">
                <a:tc>
                  <a:txBody>
                    <a:bodyPr/>
                    <a:lstStyle/>
                    <a:p>
                      <a:pPr indent="0" lvl="0" marL="0" rtl="0" algn="l">
                        <a:spcBef>
                          <a:spcPts val="0"/>
                        </a:spcBef>
                        <a:spcAft>
                          <a:spcPts val="0"/>
                        </a:spcAft>
                        <a:buNone/>
                      </a:pPr>
                      <a:r>
                        <a:rPr lang="en" sz="1800">
                          <a:latin typeface="Merriweather"/>
                          <a:ea typeface="Merriweather"/>
                          <a:cs typeface="Merriweather"/>
                          <a:sym typeface="Merriweather"/>
                        </a:rPr>
                        <a:t>Followed by reduction in tonic impulses to external anal sphincter, so it relaxes voluntary.</a:t>
                      </a:r>
                      <a:endParaRPr sz="1800">
                        <a:latin typeface="Merriweather"/>
                        <a:ea typeface="Merriweather"/>
                        <a:cs typeface="Merriweather"/>
                        <a:sym typeface="Merriweather"/>
                      </a:endParaRPr>
                    </a:p>
                  </a:txBody>
                  <a:tcPr marT="54550" marB="54550" marR="54550" marL="54550"/>
                </a:tc>
                <a:tc>
                  <a:txBody>
                    <a:bodyPr/>
                    <a:lstStyle/>
                    <a:p>
                      <a:pPr indent="0" lvl="0" marL="0" rtl="0" algn="l">
                        <a:spcBef>
                          <a:spcPts val="0"/>
                        </a:spcBef>
                        <a:spcAft>
                          <a:spcPts val="0"/>
                        </a:spcAft>
                        <a:buNone/>
                      </a:pPr>
                      <a:r>
                        <a:rPr lang="en" sz="1800">
                          <a:latin typeface="Merriweather"/>
                          <a:ea typeface="Merriweather"/>
                          <a:cs typeface="Merriweather"/>
                          <a:sym typeface="Merriweather"/>
                        </a:rPr>
                        <a:t>Return of tonic contraction of internal anal sphincter. </a:t>
                      </a:r>
                      <a:endParaRPr sz="1800">
                        <a:latin typeface="Merriweather"/>
                        <a:ea typeface="Merriweather"/>
                        <a:cs typeface="Merriweather"/>
                        <a:sym typeface="Merriweather"/>
                      </a:endParaRPr>
                    </a:p>
                  </a:txBody>
                  <a:tcPr marT="54550" marB="54550" marR="54550" marL="54550"/>
                </a:tc>
              </a:tr>
              <a:tr h="1247575">
                <a:tc>
                  <a:txBody>
                    <a:bodyPr/>
                    <a:lstStyle/>
                    <a:p>
                      <a:pPr indent="0" lvl="0" marL="0" rtl="0" algn="l">
                        <a:spcBef>
                          <a:spcPts val="0"/>
                        </a:spcBef>
                        <a:spcAft>
                          <a:spcPts val="0"/>
                        </a:spcAft>
                        <a:buNone/>
                      </a:pPr>
                      <a:r>
                        <a:rPr lang="en" sz="1800">
                          <a:latin typeface="Merriweather"/>
                          <a:ea typeface="Merriweather"/>
                          <a:cs typeface="Merriweather"/>
                          <a:sym typeface="Merriweather"/>
                        </a:rPr>
                        <a:t>Feces leave rectum assisted by voluntary straining &amp; contraction of pelvic floor muscles.</a:t>
                      </a:r>
                      <a:endParaRPr sz="1800">
                        <a:latin typeface="Merriweather"/>
                        <a:ea typeface="Merriweather"/>
                        <a:cs typeface="Merriweather"/>
                        <a:sym typeface="Merriweather"/>
                      </a:endParaRPr>
                    </a:p>
                  </a:txBody>
                  <a:tcPr marT="54550" marB="54550" marR="54550" marL="54550"/>
                </a:tc>
                <a:tc>
                  <a:txBody>
                    <a:bodyPr/>
                    <a:lstStyle/>
                    <a:p>
                      <a:pPr indent="0" lvl="0" marL="0" rtl="0" algn="l">
                        <a:spcBef>
                          <a:spcPts val="0"/>
                        </a:spcBef>
                        <a:spcAft>
                          <a:spcPts val="0"/>
                        </a:spcAft>
                        <a:buNone/>
                      </a:pPr>
                      <a:r>
                        <a:rPr lang="en" sz="1800">
                          <a:latin typeface="Merriweather"/>
                          <a:ea typeface="Merriweather"/>
                          <a:cs typeface="Merriweather"/>
                          <a:sym typeface="Merriweather"/>
                        </a:rPr>
                        <a:t>Accomodation of rectum to distinction. </a:t>
                      </a:r>
                      <a:endParaRPr sz="1800">
                        <a:latin typeface="Merriweather"/>
                        <a:ea typeface="Merriweather"/>
                        <a:cs typeface="Merriweather"/>
                        <a:sym typeface="Merriweather"/>
                      </a:endParaRPr>
                    </a:p>
                    <a:p>
                      <a:pPr indent="0" lvl="0" marL="0" rtl="0" algn="l">
                        <a:spcBef>
                          <a:spcPts val="0"/>
                        </a:spcBef>
                        <a:spcAft>
                          <a:spcPts val="0"/>
                        </a:spcAft>
                        <a:buNone/>
                      </a:pPr>
                      <a:r>
                        <a:rPr lang="en">
                          <a:solidFill>
                            <a:srgbClr val="B45F06"/>
                          </a:solidFill>
                          <a:latin typeface="Merriweather"/>
                          <a:ea typeface="Merriweather"/>
                          <a:cs typeface="Merriweather"/>
                          <a:sym typeface="Merriweather"/>
                        </a:rPr>
                        <a:t>People who too often inhibit their natural reflexes are likely to become severely constipated.</a:t>
                      </a:r>
                      <a:endParaRPr>
                        <a:solidFill>
                          <a:srgbClr val="B45F06"/>
                        </a:solidFill>
                        <a:latin typeface="Merriweather"/>
                        <a:ea typeface="Merriweather"/>
                        <a:cs typeface="Merriweather"/>
                        <a:sym typeface="Merriweather"/>
                      </a:endParaRPr>
                    </a:p>
                  </a:txBody>
                  <a:tcPr marT="54550" marB="54550" marR="54550" marL="54550"/>
                </a:tc>
              </a:tr>
            </a:tbl>
          </a:graphicData>
        </a:graphic>
      </p:graphicFrame>
      <p:sp>
        <p:nvSpPr>
          <p:cNvPr id="1034" name="Google Shape;1034;p39"/>
          <p:cNvSpPr txBox="1"/>
          <p:nvPr/>
        </p:nvSpPr>
        <p:spPr>
          <a:xfrm>
            <a:off x="483375" y="12647100"/>
            <a:ext cx="121176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600">
                <a:highlight>
                  <a:srgbClr val="D9EAD3"/>
                </a:highlight>
                <a:latin typeface="Oswald"/>
                <a:ea typeface="Oswald"/>
                <a:cs typeface="Oswald"/>
                <a:sym typeface="Oswald"/>
              </a:rPr>
              <a:t>Different Situation For Defecation</a:t>
            </a:r>
            <a:endParaRPr sz="4600">
              <a:highlight>
                <a:srgbClr val="D9EAD3"/>
              </a:highlight>
              <a:latin typeface="Oswald"/>
              <a:ea typeface="Oswald"/>
              <a:cs typeface="Oswald"/>
              <a:sym typeface="Oswald"/>
            </a:endParaRPr>
          </a:p>
        </p:txBody>
      </p:sp>
      <p:sp>
        <p:nvSpPr>
          <p:cNvPr id="1035" name="Google Shape;1035;p39"/>
          <p:cNvSpPr/>
          <p:nvPr/>
        </p:nvSpPr>
        <p:spPr>
          <a:xfrm>
            <a:off x="188032" y="12996590"/>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pic>
        <p:nvPicPr>
          <p:cNvPr id="1036" name="Google Shape;1036;p39"/>
          <p:cNvPicPr preferRelativeResize="0"/>
          <p:nvPr/>
        </p:nvPicPr>
        <p:blipFill rotWithShape="1">
          <a:blip r:embed="rId4">
            <a:alphaModFix/>
          </a:blip>
          <a:srcRect b="19198" l="0" r="0" t="0"/>
          <a:stretch/>
        </p:blipFill>
        <p:spPr>
          <a:xfrm>
            <a:off x="10291800" y="13178317"/>
            <a:ext cx="3652800" cy="2945207"/>
          </a:xfrm>
          <a:prstGeom prst="rect">
            <a:avLst/>
          </a:prstGeom>
          <a:noFill/>
          <a:ln cap="flat" cmpd="sng" w="9525">
            <a:solidFill>
              <a:srgbClr val="000000"/>
            </a:solidFill>
            <a:prstDash val="solid"/>
            <a:round/>
            <a:headEnd len="sm" w="sm" type="none"/>
            <a:tailEnd len="sm" w="sm" type="none"/>
          </a:ln>
        </p:spPr>
      </p:pic>
      <p:pic>
        <p:nvPicPr>
          <p:cNvPr id="1037" name="Google Shape;1037;p39"/>
          <p:cNvPicPr preferRelativeResize="0"/>
          <p:nvPr/>
        </p:nvPicPr>
        <p:blipFill>
          <a:blip r:embed="rId5">
            <a:alphaModFix/>
          </a:blip>
          <a:stretch>
            <a:fillRect/>
          </a:stretch>
        </p:blipFill>
        <p:spPr>
          <a:xfrm>
            <a:off x="10262640" y="16715432"/>
            <a:ext cx="3758159" cy="2657075"/>
          </a:xfrm>
          <a:prstGeom prst="rect">
            <a:avLst/>
          </a:prstGeom>
          <a:noFill/>
          <a:ln cap="flat" cmpd="sng" w="9525">
            <a:solidFill>
              <a:srgbClr val="000000"/>
            </a:solidFill>
            <a:prstDash val="solid"/>
            <a:round/>
            <a:headEnd len="sm" w="sm" type="none"/>
            <a:tailEnd len="sm" w="sm" type="none"/>
          </a:ln>
        </p:spPr>
      </p:pic>
      <p:sp>
        <p:nvSpPr>
          <p:cNvPr id="1038" name="Google Shape;1038;p39"/>
          <p:cNvSpPr txBox="1"/>
          <p:nvPr/>
        </p:nvSpPr>
        <p:spPr>
          <a:xfrm>
            <a:off x="67335" y="397800"/>
            <a:ext cx="894000" cy="7830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26</a:t>
            </a:r>
            <a:endParaRPr sz="3900">
              <a:solidFill>
                <a:srgbClr val="FFFFFF"/>
              </a:solidFill>
              <a:latin typeface="Oswald"/>
              <a:ea typeface="Oswald"/>
              <a:cs typeface="Oswald"/>
              <a:sym typeface="Oswald"/>
            </a:endParaRPr>
          </a:p>
          <a:p>
            <a:pPr indent="0" lvl="0" marL="0" rtl="0" algn="l">
              <a:spcBef>
                <a:spcPts val="0"/>
              </a:spcBef>
              <a:spcAft>
                <a:spcPts val="0"/>
              </a:spcAft>
              <a:buNone/>
            </a:pPr>
            <a:r>
              <a:t/>
            </a:r>
            <a:endParaRPr sz="3900">
              <a:solidFill>
                <a:srgbClr val="FFFFFF"/>
              </a:solidFill>
              <a:latin typeface="Oswald"/>
              <a:ea typeface="Oswald"/>
              <a:cs typeface="Oswald"/>
              <a:sym typeface="Oswald"/>
            </a:endParaRPr>
          </a:p>
        </p:txBody>
      </p:sp>
      <p:sp>
        <p:nvSpPr>
          <p:cNvPr id="1039" name="Google Shape;1039;p39"/>
          <p:cNvSpPr txBox="1"/>
          <p:nvPr/>
        </p:nvSpPr>
        <p:spPr>
          <a:xfrm>
            <a:off x="10191708" y="10031251"/>
            <a:ext cx="1653600" cy="4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6-9</a:t>
            </a:r>
            <a:endParaRPr b="1" sz="1800">
              <a:latin typeface="Merriweather"/>
              <a:ea typeface="Merriweather"/>
              <a:cs typeface="Merriweather"/>
              <a:sym typeface="Merriweather"/>
            </a:endParaRPr>
          </a:p>
        </p:txBody>
      </p:sp>
      <p:sp>
        <p:nvSpPr>
          <p:cNvPr id="1040" name="Google Shape;1040;p39"/>
          <p:cNvSpPr txBox="1"/>
          <p:nvPr/>
        </p:nvSpPr>
        <p:spPr>
          <a:xfrm>
            <a:off x="11191183" y="16183976"/>
            <a:ext cx="1653600" cy="4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6-10</a:t>
            </a:r>
            <a:endParaRPr b="1" sz="1800">
              <a:latin typeface="Merriweather"/>
              <a:ea typeface="Merriweather"/>
              <a:cs typeface="Merriweather"/>
              <a:sym typeface="Merriweather"/>
            </a:endParaRPr>
          </a:p>
        </p:txBody>
      </p:sp>
      <p:sp>
        <p:nvSpPr>
          <p:cNvPr id="1041" name="Google Shape;1041;p39"/>
          <p:cNvSpPr txBox="1"/>
          <p:nvPr/>
        </p:nvSpPr>
        <p:spPr>
          <a:xfrm>
            <a:off x="11191183" y="19408851"/>
            <a:ext cx="1653600" cy="4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6-11</a:t>
            </a:r>
            <a:endParaRPr b="1" sz="1800">
              <a:latin typeface="Merriweather"/>
              <a:ea typeface="Merriweather"/>
              <a:cs typeface="Merriweather"/>
              <a:sym typeface="Merriweathe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5" name="Shape 1045"/>
        <p:cNvGrpSpPr/>
        <p:nvPr/>
      </p:nvGrpSpPr>
      <p:grpSpPr>
        <a:xfrm>
          <a:off x="0" y="0"/>
          <a:ext cx="0" cy="0"/>
          <a:chOff x="0" y="0"/>
          <a:chExt cx="0" cy="0"/>
        </a:xfrm>
      </p:grpSpPr>
      <p:graphicFrame>
        <p:nvGraphicFramePr>
          <p:cNvPr id="1046" name="Google Shape;1046;p40"/>
          <p:cNvGraphicFramePr/>
          <p:nvPr/>
        </p:nvGraphicFramePr>
        <p:xfrm>
          <a:off x="5409850" y="11819063"/>
          <a:ext cx="3000000" cy="3000000"/>
        </p:xfrm>
        <a:graphic>
          <a:graphicData uri="http://schemas.openxmlformats.org/drawingml/2006/table">
            <a:tbl>
              <a:tblPr>
                <a:noFill/>
                <a:tableStyleId>{913CD2CA-665F-4009-8238-03A690E2F055}</a:tableStyleId>
              </a:tblPr>
              <a:tblGrid>
                <a:gridCol w="3129300"/>
                <a:gridCol w="2655250"/>
                <a:gridCol w="2767850"/>
              </a:tblGrid>
              <a:tr h="516075">
                <a:tc>
                  <a:txBody>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Prothrombin (II) </a:t>
                      </a:r>
                      <a:endParaRPr sz="3000">
                        <a:solidFill>
                          <a:srgbClr val="FFFFFF"/>
                        </a:solidFill>
                        <a:latin typeface="Oswald"/>
                        <a:ea typeface="Oswald"/>
                        <a:cs typeface="Oswald"/>
                        <a:sym typeface="Oswald"/>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Thrombin</a:t>
                      </a:r>
                      <a:endParaRPr sz="3000">
                        <a:solidFill>
                          <a:srgbClr val="FFFFFF"/>
                        </a:solidFill>
                        <a:latin typeface="Oswald"/>
                        <a:ea typeface="Oswald"/>
                        <a:cs typeface="Oswald"/>
                        <a:sym typeface="Oswald"/>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Fibrinogen (I)</a:t>
                      </a:r>
                      <a:endParaRPr sz="3000">
                        <a:solidFill>
                          <a:srgbClr val="FFFFFF"/>
                        </a:solidFill>
                        <a:latin typeface="Oswald"/>
                        <a:ea typeface="Oswald"/>
                        <a:cs typeface="Oswald"/>
                        <a:sym typeface="Oswald"/>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r>
              <a:tr h="6383500">
                <a:tc>
                  <a:txBody>
                    <a:bodyPr/>
                    <a:lstStyle/>
                    <a:p>
                      <a:pPr indent="0" lvl="0" marL="0" rtl="0" algn="l">
                        <a:lnSpc>
                          <a:spcPct val="115000"/>
                        </a:lnSpc>
                        <a:spcBef>
                          <a:spcPts val="0"/>
                        </a:spcBef>
                        <a:spcAft>
                          <a:spcPts val="0"/>
                        </a:spcAft>
                        <a:buNone/>
                      </a:pPr>
                      <a:r>
                        <a:rPr lang="en" sz="1800">
                          <a:latin typeface="Merriweather"/>
                          <a:ea typeface="Merriweather"/>
                          <a:cs typeface="Merriweather"/>
                          <a:sym typeface="Merriweather"/>
                        </a:rPr>
                        <a:t>Is a plasma protein, α2-globulin.</a:t>
                      </a:r>
                      <a:endParaRPr sz="1800">
                        <a:solidFill>
                          <a:srgbClr val="8E7CC3"/>
                        </a:solidFill>
                        <a:latin typeface="Merriweather"/>
                        <a:ea typeface="Merriweather"/>
                        <a:cs typeface="Merriweather"/>
                        <a:sym typeface="Merriweather"/>
                      </a:endParaRPr>
                    </a:p>
                    <a:p>
                      <a:pPr indent="0" lvl="0" marL="0" rtl="0" algn="l">
                        <a:lnSpc>
                          <a:spcPct val="115000"/>
                        </a:lnSpc>
                        <a:spcBef>
                          <a:spcPts val="0"/>
                        </a:spcBef>
                        <a:spcAft>
                          <a:spcPts val="0"/>
                        </a:spcAft>
                        <a:buNone/>
                      </a:pPr>
                      <a:r>
                        <a:t/>
                      </a:r>
                      <a:endParaRPr sz="1800">
                        <a:latin typeface="Merriweather"/>
                        <a:ea typeface="Merriweather"/>
                        <a:cs typeface="Merriweather"/>
                        <a:sym typeface="Merriweather"/>
                      </a:endParaRPr>
                    </a:p>
                    <a:p>
                      <a:pPr indent="0" lvl="0" marL="0" rtl="0" algn="l">
                        <a:lnSpc>
                          <a:spcPct val="115000"/>
                        </a:lnSpc>
                        <a:spcBef>
                          <a:spcPts val="0"/>
                        </a:spcBef>
                        <a:spcAft>
                          <a:spcPts val="0"/>
                        </a:spcAft>
                        <a:buNone/>
                      </a:pPr>
                      <a:r>
                        <a:rPr lang="en" sz="1800">
                          <a:latin typeface="Merriweather"/>
                          <a:ea typeface="Merriweather"/>
                          <a:cs typeface="Merriweather"/>
                          <a:sym typeface="Merriweather"/>
                        </a:rPr>
                        <a:t>Present in normal plasma in a concentration of </a:t>
                      </a:r>
                      <a:r>
                        <a:rPr b="1" lang="en" sz="1800">
                          <a:latin typeface="Merriweather"/>
                          <a:ea typeface="Merriweather"/>
                          <a:cs typeface="Merriweather"/>
                          <a:sym typeface="Merriweather"/>
                        </a:rPr>
                        <a:t>15 mg/dl. </a:t>
                      </a:r>
                      <a:endParaRPr b="1" sz="1800">
                        <a:latin typeface="Merriweather"/>
                        <a:ea typeface="Merriweather"/>
                        <a:cs typeface="Merriweather"/>
                        <a:sym typeface="Merriweather"/>
                      </a:endParaRPr>
                    </a:p>
                    <a:p>
                      <a:pPr indent="0" lvl="0" marL="0" rtl="0" algn="l">
                        <a:lnSpc>
                          <a:spcPct val="115000"/>
                        </a:lnSpc>
                        <a:spcBef>
                          <a:spcPts val="0"/>
                        </a:spcBef>
                        <a:spcAft>
                          <a:spcPts val="0"/>
                        </a:spcAft>
                        <a:buNone/>
                      </a:pPr>
                      <a:r>
                        <a:t/>
                      </a:r>
                      <a:endParaRPr sz="1800">
                        <a:latin typeface="Merriweather"/>
                        <a:ea typeface="Merriweather"/>
                        <a:cs typeface="Merriweather"/>
                        <a:sym typeface="Merriweather"/>
                      </a:endParaRPr>
                    </a:p>
                    <a:p>
                      <a:pPr indent="0" lvl="0" marL="0" rtl="0" algn="l">
                        <a:lnSpc>
                          <a:spcPct val="115000"/>
                        </a:lnSpc>
                        <a:spcBef>
                          <a:spcPts val="0"/>
                        </a:spcBef>
                        <a:spcAft>
                          <a:spcPts val="0"/>
                        </a:spcAft>
                        <a:buNone/>
                      </a:pPr>
                      <a:r>
                        <a:rPr lang="en" sz="1800">
                          <a:latin typeface="Merriweather"/>
                          <a:ea typeface="Merriweather"/>
                          <a:cs typeface="Merriweather"/>
                          <a:sym typeface="Merriweather"/>
                        </a:rPr>
                        <a:t>It is unstable protein that can be split easily into </a:t>
                      </a:r>
                      <a:r>
                        <a:rPr b="1" lang="en" sz="1800">
                          <a:latin typeface="Merriweather"/>
                          <a:ea typeface="Merriweather"/>
                          <a:cs typeface="Merriweather"/>
                          <a:sym typeface="Merriweather"/>
                        </a:rPr>
                        <a:t>thrombin.</a:t>
                      </a:r>
                      <a:endParaRPr b="1" sz="1800">
                        <a:latin typeface="Merriweather"/>
                        <a:ea typeface="Merriweather"/>
                        <a:cs typeface="Merriweather"/>
                        <a:sym typeface="Merriweather"/>
                      </a:endParaRPr>
                    </a:p>
                    <a:p>
                      <a:pPr indent="0" lvl="0" marL="0" rtl="0" algn="l">
                        <a:lnSpc>
                          <a:spcPct val="115000"/>
                        </a:lnSpc>
                        <a:spcBef>
                          <a:spcPts val="0"/>
                        </a:spcBef>
                        <a:spcAft>
                          <a:spcPts val="0"/>
                        </a:spcAft>
                        <a:buNone/>
                      </a:pPr>
                      <a:r>
                        <a:t/>
                      </a:r>
                      <a:endParaRPr b="1" sz="1800">
                        <a:latin typeface="Merriweather"/>
                        <a:ea typeface="Merriweather"/>
                        <a:cs typeface="Merriweather"/>
                        <a:sym typeface="Merriweather"/>
                      </a:endParaRPr>
                    </a:p>
                    <a:p>
                      <a:pPr indent="0" lvl="0" marL="0" rtl="0" algn="l">
                        <a:lnSpc>
                          <a:spcPct val="115000"/>
                        </a:lnSpc>
                        <a:spcBef>
                          <a:spcPts val="0"/>
                        </a:spcBef>
                        <a:spcAft>
                          <a:spcPts val="0"/>
                        </a:spcAft>
                        <a:buNone/>
                      </a:pPr>
                      <a:r>
                        <a:rPr b="1" lang="en" sz="1800">
                          <a:latin typeface="Merriweather"/>
                          <a:ea typeface="Merriweather"/>
                          <a:cs typeface="Merriweather"/>
                          <a:sym typeface="Merriweather"/>
                        </a:rPr>
                        <a:t>Synthesized by the liver. </a:t>
                      </a:r>
                      <a:endParaRPr b="1" sz="1800">
                        <a:latin typeface="Merriweather"/>
                        <a:ea typeface="Merriweather"/>
                        <a:cs typeface="Merriweather"/>
                        <a:sym typeface="Merriweather"/>
                      </a:endParaRPr>
                    </a:p>
                    <a:p>
                      <a:pPr indent="0" lvl="0" marL="457200" rtl="0" algn="l">
                        <a:lnSpc>
                          <a:spcPct val="115000"/>
                        </a:lnSpc>
                        <a:spcBef>
                          <a:spcPts val="0"/>
                        </a:spcBef>
                        <a:spcAft>
                          <a:spcPts val="0"/>
                        </a:spcAft>
                        <a:buNone/>
                      </a:pPr>
                      <a:r>
                        <a:t/>
                      </a:r>
                      <a:endParaRPr sz="1800">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700">
                          <a:latin typeface="Merriweather"/>
                          <a:ea typeface="Merriweather"/>
                          <a:cs typeface="Merriweather"/>
                          <a:sym typeface="Merriweather"/>
                        </a:rPr>
                        <a:t>Is a protein enzyme with weak proteolytic capabilities </a:t>
                      </a:r>
                      <a:endParaRPr sz="1700">
                        <a:latin typeface="Merriweather"/>
                        <a:ea typeface="Merriweather"/>
                        <a:cs typeface="Merriweather"/>
                        <a:sym typeface="Merriweather"/>
                      </a:endParaRPr>
                    </a:p>
                    <a:p>
                      <a:pPr indent="0" lvl="0" marL="0" rtl="0" algn="l">
                        <a:spcBef>
                          <a:spcPts val="0"/>
                        </a:spcBef>
                        <a:spcAft>
                          <a:spcPts val="0"/>
                        </a:spcAft>
                        <a:buNone/>
                      </a:pPr>
                      <a:r>
                        <a:t/>
                      </a:r>
                      <a:endParaRPr sz="1700">
                        <a:latin typeface="Merriweather"/>
                        <a:ea typeface="Merriweather"/>
                        <a:cs typeface="Merriweather"/>
                        <a:sym typeface="Merriweather"/>
                      </a:endParaRPr>
                    </a:p>
                    <a:p>
                      <a:pPr indent="0" lvl="0" marL="0" rtl="0" algn="l">
                        <a:spcBef>
                          <a:spcPts val="0"/>
                        </a:spcBef>
                        <a:spcAft>
                          <a:spcPts val="0"/>
                        </a:spcAft>
                        <a:buNone/>
                      </a:pPr>
                      <a:r>
                        <a:rPr lang="en" sz="1700">
                          <a:latin typeface="Merriweather"/>
                          <a:ea typeface="Merriweather"/>
                          <a:cs typeface="Merriweather"/>
                          <a:sym typeface="Merriweather"/>
                        </a:rPr>
                        <a:t> It acts on</a:t>
                      </a:r>
                      <a:r>
                        <a:rPr b="1" lang="en" sz="1700">
                          <a:latin typeface="Merriweather"/>
                          <a:ea typeface="Merriweather"/>
                          <a:cs typeface="Merriweather"/>
                          <a:sym typeface="Merriweather"/>
                        </a:rPr>
                        <a:t> fibrinogen</a:t>
                      </a:r>
                      <a:r>
                        <a:rPr lang="en" sz="1700">
                          <a:latin typeface="Merriweather"/>
                          <a:ea typeface="Merriweather"/>
                          <a:cs typeface="Merriweather"/>
                          <a:sym typeface="Merriweather"/>
                        </a:rPr>
                        <a:t> to form one molecule of </a:t>
                      </a:r>
                      <a:r>
                        <a:rPr b="1" lang="en" sz="1700">
                          <a:latin typeface="Merriweather"/>
                          <a:ea typeface="Merriweather"/>
                          <a:cs typeface="Merriweather"/>
                          <a:sym typeface="Merriweather"/>
                        </a:rPr>
                        <a:t>fibrin</a:t>
                      </a:r>
                      <a:r>
                        <a:rPr lang="en" sz="1700">
                          <a:latin typeface="Merriweather"/>
                          <a:ea typeface="Merriweather"/>
                          <a:cs typeface="Merriweather"/>
                          <a:sym typeface="Merriweather"/>
                        </a:rPr>
                        <a:t> monomer.</a:t>
                      </a:r>
                      <a:endParaRPr sz="1700">
                        <a:latin typeface="Merriweather"/>
                        <a:ea typeface="Merriweather"/>
                        <a:cs typeface="Merriweather"/>
                        <a:sym typeface="Merriweather"/>
                      </a:endParaRPr>
                    </a:p>
                    <a:p>
                      <a:pPr indent="0" lvl="0" marL="0" rtl="0" algn="l">
                        <a:spcBef>
                          <a:spcPts val="0"/>
                        </a:spcBef>
                        <a:spcAft>
                          <a:spcPts val="0"/>
                        </a:spcAft>
                        <a:buNone/>
                      </a:pPr>
                      <a:r>
                        <a:t/>
                      </a:r>
                      <a:endParaRPr sz="1700">
                        <a:latin typeface="Merriweather"/>
                        <a:ea typeface="Merriweather"/>
                        <a:cs typeface="Merriweather"/>
                        <a:sym typeface="Merriweather"/>
                      </a:endParaRPr>
                    </a:p>
                    <a:p>
                      <a:pPr indent="0" lvl="0" marL="0" rtl="0" algn="l">
                        <a:spcBef>
                          <a:spcPts val="0"/>
                        </a:spcBef>
                        <a:spcAft>
                          <a:spcPts val="0"/>
                        </a:spcAft>
                        <a:buNone/>
                      </a:pPr>
                      <a:r>
                        <a:rPr b="1" lang="en" sz="1700">
                          <a:latin typeface="Merriweather"/>
                          <a:ea typeface="Merriweather"/>
                          <a:cs typeface="Merriweather"/>
                          <a:sym typeface="Merriweather"/>
                        </a:rPr>
                        <a:t>Fibrin</a:t>
                      </a:r>
                      <a:r>
                        <a:rPr lang="en" sz="1700">
                          <a:latin typeface="Merriweather"/>
                          <a:ea typeface="Merriweather"/>
                          <a:cs typeface="Merriweather"/>
                          <a:sym typeface="Merriweather"/>
                        </a:rPr>
                        <a:t> </a:t>
                      </a:r>
                      <a:r>
                        <a:rPr b="1" lang="en" sz="1700">
                          <a:latin typeface="Merriweather"/>
                          <a:ea typeface="Merriweather"/>
                          <a:cs typeface="Merriweather"/>
                          <a:sym typeface="Merriweather"/>
                        </a:rPr>
                        <a:t>monomers </a:t>
                      </a:r>
                      <a:r>
                        <a:rPr lang="en" sz="1700">
                          <a:latin typeface="Merriweather"/>
                          <a:ea typeface="Merriweather"/>
                          <a:cs typeface="Merriweather"/>
                          <a:sym typeface="Merriweather"/>
                        </a:rPr>
                        <a:t>polymerize with one another to form fibrin </a:t>
                      </a:r>
                      <a:r>
                        <a:rPr b="1" lang="en" sz="1700">
                          <a:latin typeface="Merriweather"/>
                          <a:ea typeface="Merriweather"/>
                          <a:cs typeface="Merriweather"/>
                          <a:sym typeface="Merriweather"/>
                        </a:rPr>
                        <a:t>fibers.</a:t>
                      </a:r>
                      <a:endParaRPr b="1" sz="1700">
                        <a:latin typeface="Merriweather"/>
                        <a:ea typeface="Merriweather"/>
                        <a:cs typeface="Merriweather"/>
                        <a:sym typeface="Merriweather"/>
                      </a:endParaRPr>
                    </a:p>
                    <a:p>
                      <a:pPr indent="0" lvl="0" marL="0" rtl="0" algn="l">
                        <a:spcBef>
                          <a:spcPts val="0"/>
                        </a:spcBef>
                        <a:spcAft>
                          <a:spcPts val="0"/>
                        </a:spcAft>
                        <a:buNone/>
                      </a:pPr>
                      <a:r>
                        <a:t/>
                      </a:r>
                      <a:endParaRPr sz="1700">
                        <a:latin typeface="Merriweather"/>
                        <a:ea typeface="Merriweather"/>
                        <a:cs typeface="Merriweather"/>
                        <a:sym typeface="Merriweather"/>
                      </a:endParaRPr>
                    </a:p>
                    <a:p>
                      <a:pPr indent="0" lvl="0" marL="0" rtl="0" algn="l">
                        <a:spcBef>
                          <a:spcPts val="0"/>
                        </a:spcBef>
                        <a:spcAft>
                          <a:spcPts val="0"/>
                        </a:spcAft>
                        <a:buNone/>
                      </a:pPr>
                      <a:r>
                        <a:rPr b="1" lang="en" sz="1700">
                          <a:latin typeface="Merriweather"/>
                          <a:ea typeface="Merriweather"/>
                          <a:cs typeface="Merriweather"/>
                          <a:sym typeface="Merriweather"/>
                        </a:rPr>
                        <a:t>Thrombin</a:t>
                      </a:r>
                      <a:r>
                        <a:rPr lang="en" sz="1700">
                          <a:latin typeface="Merriweather"/>
                          <a:ea typeface="Merriweather"/>
                          <a:cs typeface="Merriweather"/>
                          <a:sym typeface="Merriweather"/>
                        </a:rPr>
                        <a:t> is essential in platelet  morphological changes to form a primary plug.</a:t>
                      </a:r>
                      <a:endParaRPr baseline="30000" sz="1700">
                        <a:latin typeface="Merriweather"/>
                        <a:ea typeface="Merriweather"/>
                        <a:cs typeface="Merriweather"/>
                        <a:sym typeface="Merriweather"/>
                      </a:endParaRPr>
                    </a:p>
                    <a:p>
                      <a:pPr indent="0" lvl="0" marL="0" rtl="0" algn="l">
                        <a:spcBef>
                          <a:spcPts val="0"/>
                        </a:spcBef>
                        <a:spcAft>
                          <a:spcPts val="0"/>
                        </a:spcAft>
                        <a:buNone/>
                      </a:pPr>
                      <a:r>
                        <a:t/>
                      </a:r>
                      <a:endParaRPr sz="1700">
                        <a:latin typeface="Merriweather"/>
                        <a:ea typeface="Merriweather"/>
                        <a:cs typeface="Merriweather"/>
                        <a:sym typeface="Merriweather"/>
                      </a:endParaRPr>
                    </a:p>
                    <a:p>
                      <a:pPr indent="0" lvl="0" marL="0" rtl="0" algn="l">
                        <a:spcBef>
                          <a:spcPts val="0"/>
                        </a:spcBef>
                        <a:spcAft>
                          <a:spcPts val="0"/>
                        </a:spcAft>
                        <a:buNone/>
                      </a:pPr>
                      <a:r>
                        <a:rPr b="1" lang="en" sz="1700">
                          <a:latin typeface="Merriweather"/>
                          <a:ea typeface="Merriweather"/>
                          <a:cs typeface="Merriweather"/>
                          <a:sym typeface="Merriweather"/>
                        </a:rPr>
                        <a:t>Thrombin </a:t>
                      </a:r>
                      <a:r>
                        <a:rPr lang="en" sz="1700">
                          <a:latin typeface="Merriweather"/>
                          <a:ea typeface="Merriweather"/>
                          <a:cs typeface="Merriweather"/>
                          <a:sym typeface="Merriweather"/>
                        </a:rPr>
                        <a:t>stimulates platelets to release </a:t>
                      </a:r>
                      <a:r>
                        <a:rPr b="1" lang="en" sz="1700">
                          <a:latin typeface="Merriweather"/>
                          <a:ea typeface="Merriweather"/>
                          <a:cs typeface="Merriweather"/>
                          <a:sym typeface="Merriweather"/>
                        </a:rPr>
                        <a:t>ADP</a:t>
                      </a:r>
                      <a:r>
                        <a:rPr lang="en" sz="1700">
                          <a:latin typeface="Merriweather"/>
                          <a:ea typeface="Merriweather"/>
                          <a:cs typeface="Merriweather"/>
                          <a:sym typeface="Merriweather"/>
                        </a:rPr>
                        <a:t> &amp;</a:t>
                      </a:r>
                      <a:r>
                        <a:rPr b="1" lang="en" sz="1700">
                          <a:latin typeface="Merriweather"/>
                          <a:ea typeface="Merriweather"/>
                          <a:cs typeface="Merriweather"/>
                          <a:sym typeface="Merriweather"/>
                        </a:rPr>
                        <a:t> thromboxane A2</a:t>
                      </a:r>
                      <a:r>
                        <a:rPr lang="en" sz="1700">
                          <a:latin typeface="Merriweather"/>
                          <a:ea typeface="Merriweather"/>
                          <a:cs typeface="Merriweather"/>
                          <a:sym typeface="Merriweather"/>
                        </a:rPr>
                        <a:t>; both stimulate further platelets aggregation.</a:t>
                      </a:r>
                      <a:endParaRPr baseline="30000" sz="1700">
                        <a:latin typeface="Merriweather"/>
                        <a:ea typeface="Merriweather"/>
                        <a:cs typeface="Merriweather"/>
                        <a:sym typeface="Merriweather"/>
                      </a:endParaRPr>
                    </a:p>
                    <a:p>
                      <a:pPr indent="0" lvl="0" marL="0" rtl="0" algn="l">
                        <a:spcBef>
                          <a:spcPts val="0"/>
                        </a:spcBef>
                        <a:spcAft>
                          <a:spcPts val="0"/>
                        </a:spcAft>
                        <a:buNone/>
                      </a:pPr>
                      <a:r>
                        <a:t/>
                      </a:r>
                      <a:endParaRPr sz="1700">
                        <a:latin typeface="Merriweather"/>
                        <a:ea typeface="Merriweather"/>
                        <a:cs typeface="Merriweather"/>
                        <a:sym typeface="Merriweather"/>
                      </a:endParaRPr>
                    </a:p>
                    <a:p>
                      <a:pPr indent="0" lvl="0" marL="0" rtl="0" algn="l">
                        <a:spcBef>
                          <a:spcPts val="0"/>
                        </a:spcBef>
                        <a:spcAft>
                          <a:spcPts val="0"/>
                        </a:spcAft>
                        <a:buNone/>
                      </a:pPr>
                      <a:r>
                        <a:rPr lang="en" sz="1700">
                          <a:latin typeface="Merriweather"/>
                          <a:ea typeface="Merriweather"/>
                          <a:cs typeface="Merriweather"/>
                          <a:sym typeface="Merriweather"/>
                        </a:rPr>
                        <a:t>It activates </a:t>
                      </a:r>
                      <a:r>
                        <a:rPr b="1" lang="en" sz="1700">
                          <a:latin typeface="Merriweather"/>
                          <a:ea typeface="Merriweather"/>
                          <a:cs typeface="Merriweather"/>
                          <a:sym typeface="Merriweather"/>
                        </a:rPr>
                        <a:t>Factor XIII</a:t>
                      </a:r>
                      <a:r>
                        <a:rPr lang="en" sz="1700">
                          <a:latin typeface="Merriweather"/>
                          <a:ea typeface="Merriweather"/>
                          <a:cs typeface="Merriweather"/>
                          <a:sym typeface="Merriweather"/>
                        </a:rPr>
                        <a:t> and </a:t>
                      </a:r>
                      <a:r>
                        <a:rPr b="1" lang="en" sz="1700">
                          <a:latin typeface="Merriweather"/>
                          <a:ea typeface="Merriweather"/>
                          <a:cs typeface="Merriweather"/>
                          <a:sym typeface="Merriweather"/>
                        </a:rPr>
                        <a:t>Factor V.</a:t>
                      </a:r>
                      <a:endParaRPr b="1" sz="1700">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800">
                          <a:latin typeface="Merriweather"/>
                          <a:ea typeface="Merriweather"/>
                          <a:cs typeface="Merriweather"/>
                          <a:sym typeface="Merriweather"/>
                        </a:rPr>
                        <a:t>is a high-molecular weight plasma protein</a:t>
                      </a:r>
                      <a:endParaRPr sz="1800">
                        <a:latin typeface="Merriweather"/>
                        <a:ea typeface="Merriweather"/>
                        <a:cs typeface="Merriweather"/>
                        <a:sym typeface="Merriweather"/>
                      </a:endParaRPr>
                    </a:p>
                    <a:p>
                      <a:pPr indent="0" lvl="0" marL="0" rtl="0" algn="l">
                        <a:spcBef>
                          <a:spcPts val="0"/>
                        </a:spcBef>
                        <a:spcAft>
                          <a:spcPts val="0"/>
                        </a:spcAft>
                        <a:buNone/>
                      </a:pPr>
                      <a:r>
                        <a:t/>
                      </a:r>
                      <a:endParaRPr sz="1800">
                        <a:latin typeface="Merriweather"/>
                        <a:ea typeface="Merriweather"/>
                        <a:cs typeface="Merriweather"/>
                        <a:sym typeface="Merriweather"/>
                      </a:endParaRPr>
                    </a:p>
                    <a:p>
                      <a:pPr indent="0" lvl="0" marL="0" rtl="0" algn="l">
                        <a:spcBef>
                          <a:spcPts val="0"/>
                        </a:spcBef>
                        <a:spcAft>
                          <a:spcPts val="0"/>
                        </a:spcAft>
                        <a:buNone/>
                      </a:pPr>
                      <a:r>
                        <a:rPr lang="en" sz="1800">
                          <a:latin typeface="Merriweather"/>
                          <a:ea typeface="Merriweather"/>
                          <a:cs typeface="Merriweather"/>
                          <a:sym typeface="Merriweather"/>
                        </a:rPr>
                        <a:t>Little or no </a:t>
                      </a:r>
                      <a:r>
                        <a:rPr b="1" lang="en" sz="1800">
                          <a:latin typeface="Merriweather"/>
                          <a:ea typeface="Merriweather"/>
                          <a:cs typeface="Merriweather"/>
                          <a:sym typeface="Merriweather"/>
                        </a:rPr>
                        <a:t>fibrinogen</a:t>
                      </a:r>
                      <a:r>
                        <a:rPr lang="en" sz="1800">
                          <a:latin typeface="Merriweather"/>
                          <a:ea typeface="Merriweather"/>
                          <a:cs typeface="Merriweather"/>
                          <a:sym typeface="Merriweather"/>
                        </a:rPr>
                        <a:t> leaks from blood vessels.</a:t>
                      </a:r>
                      <a:r>
                        <a:rPr baseline="30000" lang="en" sz="1800">
                          <a:latin typeface="Merriweather"/>
                          <a:ea typeface="Merriweather"/>
                          <a:cs typeface="Merriweather"/>
                          <a:sym typeface="Merriweather"/>
                        </a:rPr>
                        <a:t>2</a:t>
                      </a:r>
                      <a:endParaRPr baseline="30000" sz="1800">
                        <a:latin typeface="Merriweather"/>
                        <a:ea typeface="Merriweather"/>
                        <a:cs typeface="Merriweather"/>
                        <a:sym typeface="Merriweather"/>
                      </a:endParaRPr>
                    </a:p>
                    <a:p>
                      <a:pPr indent="0" lvl="0" marL="0" rtl="0" algn="l">
                        <a:spcBef>
                          <a:spcPts val="0"/>
                        </a:spcBef>
                        <a:spcAft>
                          <a:spcPts val="0"/>
                        </a:spcAft>
                        <a:buNone/>
                      </a:pPr>
                      <a:r>
                        <a:t/>
                      </a:r>
                      <a:endParaRPr baseline="30000" sz="1800">
                        <a:latin typeface="Merriweather"/>
                        <a:ea typeface="Merriweather"/>
                        <a:cs typeface="Merriweather"/>
                        <a:sym typeface="Merriweather"/>
                      </a:endParaRPr>
                    </a:p>
                    <a:p>
                      <a:pPr indent="0" lvl="0" marL="0" rtl="0" algn="l">
                        <a:spcBef>
                          <a:spcPts val="0"/>
                        </a:spcBef>
                        <a:spcAft>
                          <a:spcPts val="0"/>
                        </a:spcAft>
                        <a:buNone/>
                      </a:pPr>
                      <a:r>
                        <a:t/>
                      </a:r>
                      <a:endParaRPr baseline="30000" sz="1800">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1047" name="Google Shape;1047;p40"/>
          <p:cNvSpPr/>
          <p:nvPr/>
        </p:nvSpPr>
        <p:spPr>
          <a:xfrm>
            <a:off x="0" y="370475"/>
            <a:ext cx="104664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048" name="Google Shape;1048;p40"/>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049" name="Google Shape;1049;p40"/>
          <p:cNvSpPr txBox="1"/>
          <p:nvPr/>
        </p:nvSpPr>
        <p:spPr>
          <a:xfrm>
            <a:off x="929925" y="321600"/>
            <a:ext cx="95364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200">
                <a:solidFill>
                  <a:srgbClr val="FFFFFF"/>
                </a:solidFill>
                <a:latin typeface="Oswald"/>
                <a:ea typeface="Oswald"/>
                <a:cs typeface="Oswald"/>
                <a:sym typeface="Oswald"/>
              </a:rPr>
              <a:t>PHYSIOLOGY OF THE COLON &amp; COAGULATION MECHANISMS</a:t>
            </a:r>
            <a:endParaRPr sz="3200">
              <a:solidFill>
                <a:srgbClr val="FFFFFF"/>
              </a:solidFill>
              <a:latin typeface="Oswald"/>
              <a:ea typeface="Oswald"/>
              <a:cs typeface="Oswald"/>
              <a:sym typeface="Oswald"/>
            </a:endParaRPr>
          </a:p>
        </p:txBody>
      </p:sp>
      <p:sp>
        <p:nvSpPr>
          <p:cNvPr id="1050" name="Google Shape;1050;p40"/>
          <p:cNvSpPr txBox="1"/>
          <p:nvPr/>
        </p:nvSpPr>
        <p:spPr>
          <a:xfrm>
            <a:off x="105711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200">
                <a:latin typeface="Oswald"/>
                <a:ea typeface="Oswald"/>
                <a:cs typeface="Oswald"/>
                <a:sym typeface="Oswald"/>
              </a:rPr>
              <a:t>Lecture Six and Seven </a:t>
            </a:r>
            <a:endParaRPr sz="3200">
              <a:latin typeface="Oswald"/>
              <a:ea typeface="Oswald"/>
              <a:cs typeface="Oswald"/>
              <a:sym typeface="Oswald"/>
            </a:endParaRPr>
          </a:p>
        </p:txBody>
      </p:sp>
      <p:graphicFrame>
        <p:nvGraphicFramePr>
          <p:cNvPr id="1051" name="Google Shape;1051;p40"/>
          <p:cNvGraphicFramePr/>
          <p:nvPr/>
        </p:nvGraphicFramePr>
        <p:xfrm>
          <a:off x="272000" y="2079154"/>
          <a:ext cx="3000000" cy="3000000"/>
        </p:xfrm>
        <a:graphic>
          <a:graphicData uri="http://schemas.openxmlformats.org/drawingml/2006/table">
            <a:tbl>
              <a:tblPr>
                <a:noFill/>
                <a:tableStyleId>{913CD2CA-665F-4009-8238-03A690E2F055}</a:tableStyleId>
              </a:tblPr>
              <a:tblGrid>
                <a:gridCol w="1452050"/>
                <a:gridCol w="5578125"/>
              </a:tblGrid>
              <a:tr h="933100">
                <a:tc gridSpan="2">
                  <a:txBody>
                    <a:bodyPr/>
                    <a:lstStyle/>
                    <a:p>
                      <a:pPr indent="0" lvl="0" marL="0" rtl="0" algn="ctr">
                        <a:spcBef>
                          <a:spcPts val="0"/>
                        </a:spcBef>
                        <a:spcAft>
                          <a:spcPts val="0"/>
                        </a:spcAft>
                        <a:buNone/>
                      </a:pPr>
                      <a:r>
                        <a:rPr lang="en" sz="2200">
                          <a:latin typeface="Oswald"/>
                          <a:ea typeface="Oswald"/>
                          <a:cs typeface="Oswald"/>
                          <a:sym typeface="Oswald"/>
                        </a:rPr>
                        <a:t>Parasympathetic Defecation Reflex </a:t>
                      </a:r>
                      <a:endParaRPr sz="2200">
                        <a:latin typeface="Oswald"/>
                        <a:ea typeface="Oswald"/>
                        <a:cs typeface="Oswald"/>
                        <a:sym typeface="Oswald"/>
                      </a:endParaRPr>
                    </a:p>
                    <a:p>
                      <a:pPr indent="0" lvl="0" marL="0" rtl="0" algn="ctr">
                        <a:spcBef>
                          <a:spcPts val="0"/>
                        </a:spcBef>
                        <a:spcAft>
                          <a:spcPts val="0"/>
                        </a:spcAft>
                        <a:buNone/>
                      </a:pPr>
                      <a:r>
                        <a:rPr lang="en" sz="2200">
                          <a:latin typeface="Oswald"/>
                          <a:ea typeface="Oswald"/>
                          <a:cs typeface="Oswald"/>
                          <a:sym typeface="Oswald"/>
                        </a:rPr>
                        <a:t>(Parasympathetic Pelvic Nerves)</a:t>
                      </a:r>
                      <a:endParaRPr sz="2200">
                        <a:latin typeface="Oswald"/>
                        <a:ea typeface="Oswald"/>
                        <a:cs typeface="Oswald"/>
                        <a:sym typeface="Oswal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hMerge="1"/>
              </a:tr>
              <a:tr h="582500">
                <a:tc>
                  <a:txBody>
                    <a:bodyPr/>
                    <a:lstStyle/>
                    <a:p>
                      <a:pPr indent="0" lvl="0" marL="0" rtl="0" algn="l">
                        <a:spcBef>
                          <a:spcPts val="0"/>
                        </a:spcBef>
                        <a:spcAft>
                          <a:spcPts val="0"/>
                        </a:spcAft>
                        <a:buNone/>
                      </a:pPr>
                      <a:r>
                        <a:rPr lang="en" sz="1800">
                          <a:latin typeface="Oswald"/>
                          <a:ea typeface="Oswald"/>
                          <a:cs typeface="Oswald"/>
                          <a:sym typeface="Oswald"/>
                        </a:rPr>
                        <a:t>Stimulus </a:t>
                      </a:r>
                      <a:endParaRPr sz="1800">
                        <a:latin typeface="Oswald"/>
                        <a:ea typeface="Oswald"/>
                        <a:cs typeface="Oswald"/>
                        <a:sym typeface="Oswal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1600">
                          <a:latin typeface="Merriweather"/>
                          <a:ea typeface="Merriweather"/>
                          <a:cs typeface="Merriweather"/>
                          <a:sym typeface="Merriweather"/>
                        </a:rPr>
                        <a:t>Feces enter the rectum - distention of rectal wall</a:t>
                      </a:r>
                      <a:endParaRPr sz="1600">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82500">
                <a:tc>
                  <a:txBody>
                    <a:bodyPr/>
                    <a:lstStyle/>
                    <a:p>
                      <a:pPr indent="0" lvl="0" marL="0" rtl="0" algn="l">
                        <a:spcBef>
                          <a:spcPts val="0"/>
                        </a:spcBef>
                        <a:spcAft>
                          <a:spcPts val="0"/>
                        </a:spcAft>
                        <a:buNone/>
                      </a:pPr>
                      <a:r>
                        <a:rPr lang="en" sz="1800">
                          <a:latin typeface="Oswald"/>
                          <a:ea typeface="Oswald"/>
                          <a:cs typeface="Oswald"/>
                          <a:sym typeface="Oswald"/>
                        </a:rPr>
                        <a:t>Receptors </a:t>
                      </a:r>
                      <a:endParaRPr sz="1800">
                        <a:latin typeface="Oswald"/>
                        <a:ea typeface="Oswald"/>
                        <a:cs typeface="Oswald"/>
                        <a:sym typeface="Oswal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1600">
                          <a:latin typeface="Merriweather"/>
                          <a:ea typeface="Merriweather"/>
                          <a:cs typeface="Merriweather"/>
                          <a:sym typeface="Merriweather"/>
                        </a:rPr>
                        <a:t>Stretch receptors in the rectal wall</a:t>
                      </a:r>
                      <a:endParaRPr sz="1600">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82500">
                <a:tc>
                  <a:txBody>
                    <a:bodyPr/>
                    <a:lstStyle/>
                    <a:p>
                      <a:pPr indent="0" lvl="0" marL="0" rtl="0" algn="l">
                        <a:spcBef>
                          <a:spcPts val="0"/>
                        </a:spcBef>
                        <a:spcAft>
                          <a:spcPts val="0"/>
                        </a:spcAft>
                        <a:buNone/>
                      </a:pPr>
                      <a:r>
                        <a:rPr lang="en" sz="1800">
                          <a:latin typeface="Oswald"/>
                          <a:ea typeface="Oswald"/>
                          <a:cs typeface="Oswald"/>
                          <a:sym typeface="Oswald"/>
                        </a:rPr>
                        <a:t>Afferents</a:t>
                      </a:r>
                      <a:endParaRPr sz="1800">
                        <a:latin typeface="Oswald"/>
                        <a:ea typeface="Oswald"/>
                        <a:cs typeface="Oswald"/>
                        <a:sym typeface="Oswal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1600">
                          <a:latin typeface="Merriweather"/>
                          <a:ea typeface="Merriweather"/>
                          <a:cs typeface="Merriweather"/>
                          <a:sym typeface="Merriweather"/>
                        </a:rPr>
                        <a:t>Sensory fibers terminating in S2-S4 cord level </a:t>
                      </a:r>
                      <a:endParaRPr sz="1600">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82500">
                <a:tc>
                  <a:txBody>
                    <a:bodyPr/>
                    <a:lstStyle/>
                    <a:p>
                      <a:pPr indent="0" lvl="0" marL="0" rtl="0" algn="l">
                        <a:spcBef>
                          <a:spcPts val="0"/>
                        </a:spcBef>
                        <a:spcAft>
                          <a:spcPts val="0"/>
                        </a:spcAft>
                        <a:buNone/>
                      </a:pPr>
                      <a:r>
                        <a:rPr lang="en" sz="1800">
                          <a:latin typeface="Oswald"/>
                          <a:ea typeface="Oswald"/>
                          <a:cs typeface="Oswald"/>
                          <a:sym typeface="Oswald"/>
                        </a:rPr>
                        <a:t>Center </a:t>
                      </a:r>
                      <a:endParaRPr sz="1800">
                        <a:latin typeface="Oswald"/>
                        <a:ea typeface="Oswald"/>
                        <a:cs typeface="Oswald"/>
                        <a:sym typeface="Oswal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1600">
                          <a:latin typeface="Merriweather"/>
                          <a:ea typeface="Merriweather"/>
                          <a:cs typeface="Merriweather"/>
                          <a:sym typeface="Merriweather"/>
                        </a:rPr>
                        <a:t>S2- S4 spinal cord segments </a:t>
                      </a:r>
                      <a:endParaRPr sz="1600">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82500">
                <a:tc>
                  <a:txBody>
                    <a:bodyPr/>
                    <a:lstStyle/>
                    <a:p>
                      <a:pPr indent="0" lvl="0" marL="0" rtl="0" algn="l">
                        <a:spcBef>
                          <a:spcPts val="0"/>
                        </a:spcBef>
                        <a:spcAft>
                          <a:spcPts val="0"/>
                        </a:spcAft>
                        <a:buNone/>
                      </a:pPr>
                      <a:r>
                        <a:rPr lang="en" sz="1800">
                          <a:latin typeface="Oswald"/>
                          <a:ea typeface="Oswald"/>
                          <a:cs typeface="Oswald"/>
                          <a:sym typeface="Oswald"/>
                        </a:rPr>
                        <a:t>Efferents</a:t>
                      </a:r>
                      <a:endParaRPr sz="1800">
                        <a:latin typeface="Oswald"/>
                        <a:ea typeface="Oswald"/>
                        <a:cs typeface="Oswald"/>
                        <a:sym typeface="Oswal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1600">
                          <a:latin typeface="Merriweather"/>
                          <a:ea typeface="Merriweather"/>
                          <a:cs typeface="Merriweather"/>
                          <a:sym typeface="Merriweather"/>
                        </a:rPr>
                        <a:t>Pelvic Parasympathetic Nerves </a:t>
                      </a:r>
                      <a:endParaRPr sz="1600">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860500">
                <a:tc>
                  <a:txBody>
                    <a:bodyPr/>
                    <a:lstStyle/>
                    <a:p>
                      <a:pPr indent="0" lvl="0" marL="0" rtl="0" algn="l">
                        <a:spcBef>
                          <a:spcPts val="0"/>
                        </a:spcBef>
                        <a:spcAft>
                          <a:spcPts val="0"/>
                        </a:spcAft>
                        <a:buNone/>
                      </a:pPr>
                      <a:r>
                        <a:rPr lang="en" sz="1800">
                          <a:latin typeface="Oswald"/>
                          <a:ea typeface="Oswald"/>
                          <a:cs typeface="Oswald"/>
                          <a:sym typeface="Oswald"/>
                        </a:rPr>
                        <a:t>Effectors </a:t>
                      </a:r>
                      <a:endParaRPr sz="1800">
                        <a:latin typeface="Oswald"/>
                        <a:ea typeface="Oswald"/>
                        <a:cs typeface="Oswald"/>
                        <a:sym typeface="Oswal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1600">
                          <a:latin typeface="Merriweather"/>
                          <a:ea typeface="Merriweather"/>
                          <a:cs typeface="Merriweather"/>
                          <a:sym typeface="Merriweather"/>
                        </a:rPr>
                        <a:t>Smooth muscle cells of Descending, Sigmoid colon &amp; Rectum  </a:t>
                      </a:r>
                      <a:endParaRPr sz="1600">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860500">
                <a:tc>
                  <a:txBody>
                    <a:bodyPr/>
                    <a:lstStyle/>
                    <a:p>
                      <a:pPr indent="0" lvl="0" marL="0" rtl="0" algn="l">
                        <a:spcBef>
                          <a:spcPts val="0"/>
                        </a:spcBef>
                        <a:spcAft>
                          <a:spcPts val="0"/>
                        </a:spcAft>
                        <a:buNone/>
                      </a:pPr>
                      <a:r>
                        <a:rPr lang="en" sz="1800">
                          <a:latin typeface="Oswald"/>
                          <a:ea typeface="Oswald"/>
                          <a:cs typeface="Oswald"/>
                          <a:sym typeface="Oswald"/>
                        </a:rPr>
                        <a:t>Response </a:t>
                      </a:r>
                      <a:endParaRPr sz="1800">
                        <a:latin typeface="Oswald"/>
                        <a:ea typeface="Oswald"/>
                        <a:cs typeface="Oswald"/>
                        <a:sym typeface="Oswal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1600">
                          <a:latin typeface="Merriweather"/>
                          <a:ea typeface="Merriweather"/>
                          <a:cs typeface="Merriweather"/>
                          <a:sym typeface="Merriweather"/>
                        </a:rPr>
                        <a:t>Peristaltic waves forcing feces towards rectum -  Relaxation of internal anal sphincter </a:t>
                      </a:r>
                      <a:endParaRPr sz="1600">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1052" name="Google Shape;1052;p40"/>
          <p:cNvGraphicFramePr/>
          <p:nvPr/>
        </p:nvGraphicFramePr>
        <p:xfrm>
          <a:off x="7531585" y="2079148"/>
          <a:ext cx="3000000" cy="3000000"/>
        </p:xfrm>
        <a:graphic>
          <a:graphicData uri="http://schemas.openxmlformats.org/drawingml/2006/table">
            <a:tbl>
              <a:tblPr>
                <a:noFill/>
                <a:tableStyleId>{913CD2CA-665F-4009-8238-03A690E2F055}</a:tableStyleId>
              </a:tblPr>
              <a:tblGrid>
                <a:gridCol w="1393775"/>
                <a:gridCol w="4764300"/>
              </a:tblGrid>
              <a:tr h="936650">
                <a:tc gridSpan="2">
                  <a:txBody>
                    <a:bodyPr/>
                    <a:lstStyle/>
                    <a:p>
                      <a:pPr indent="0" lvl="0" marL="0" rtl="0" algn="ctr">
                        <a:spcBef>
                          <a:spcPts val="0"/>
                        </a:spcBef>
                        <a:spcAft>
                          <a:spcPts val="0"/>
                        </a:spcAft>
                        <a:buNone/>
                      </a:pPr>
                      <a:r>
                        <a:rPr lang="en" sz="2200">
                          <a:latin typeface="Oswald"/>
                          <a:ea typeface="Oswald"/>
                          <a:cs typeface="Oswald"/>
                          <a:sym typeface="Oswald"/>
                        </a:rPr>
                        <a:t>Intrinsic Defecation Reflex </a:t>
                      </a:r>
                      <a:endParaRPr sz="2200">
                        <a:latin typeface="Oswald"/>
                        <a:ea typeface="Oswald"/>
                        <a:cs typeface="Oswald"/>
                        <a:sym typeface="Oswald"/>
                      </a:endParaRPr>
                    </a:p>
                    <a:p>
                      <a:pPr indent="0" lvl="0" marL="0" rtl="0" algn="ctr">
                        <a:spcBef>
                          <a:spcPts val="0"/>
                        </a:spcBef>
                        <a:spcAft>
                          <a:spcPts val="0"/>
                        </a:spcAft>
                        <a:buNone/>
                      </a:pPr>
                      <a:r>
                        <a:rPr lang="en" sz="2200">
                          <a:latin typeface="Oswald"/>
                          <a:ea typeface="Oswald"/>
                          <a:cs typeface="Oswald"/>
                          <a:sym typeface="Oswald"/>
                        </a:rPr>
                        <a:t>(</a:t>
                      </a:r>
                      <a:r>
                        <a:rPr lang="en" sz="2200">
                          <a:solidFill>
                            <a:srgbClr val="000000"/>
                          </a:solidFill>
                          <a:latin typeface="Oswald"/>
                          <a:ea typeface="Oswald"/>
                          <a:cs typeface="Oswald"/>
                          <a:sym typeface="Oswald"/>
                        </a:rPr>
                        <a:t>Myenteric Plexus)</a:t>
                      </a:r>
                      <a:endParaRPr sz="2200">
                        <a:latin typeface="Oswald"/>
                        <a:ea typeface="Oswald"/>
                        <a:cs typeface="Oswald"/>
                        <a:sym typeface="Oswal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hMerge="1"/>
              </a:tr>
              <a:tr h="680725">
                <a:tc>
                  <a:txBody>
                    <a:bodyPr/>
                    <a:lstStyle/>
                    <a:p>
                      <a:pPr indent="0" lvl="0" marL="0" rtl="0" algn="l">
                        <a:spcBef>
                          <a:spcPts val="0"/>
                        </a:spcBef>
                        <a:spcAft>
                          <a:spcPts val="0"/>
                        </a:spcAft>
                        <a:buNone/>
                      </a:pPr>
                      <a:r>
                        <a:rPr lang="en" sz="1800">
                          <a:latin typeface="Oswald"/>
                          <a:ea typeface="Oswald"/>
                          <a:cs typeface="Oswald"/>
                          <a:sym typeface="Oswald"/>
                        </a:rPr>
                        <a:t>Stimulus </a:t>
                      </a:r>
                      <a:endParaRPr sz="1800">
                        <a:latin typeface="Oswald"/>
                        <a:ea typeface="Oswald"/>
                        <a:cs typeface="Oswald"/>
                        <a:sym typeface="Oswal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1600">
                          <a:latin typeface="Merriweather"/>
                          <a:ea typeface="Merriweather"/>
                          <a:cs typeface="Merriweather"/>
                          <a:sym typeface="Merriweather"/>
                        </a:rPr>
                        <a:t>Feces enter the rectum - distention of rectal wall</a:t>
                      </a:r>
                      <a:endParaRPr sz="1600">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23250">
                <a:tc>
                  <a:txBody>
                    <a:bodyPr/>
                    <a:lstStyle/>
                    <a:p>
                      <a:pPr indent="0" lvl="0" marL="0" rtl="0" algn="l">
                        <a:spcBef>
                          <a:spcPts val="0"/>
                        </a:spcBef>
                        <a:spcAft>
                          <a:spcPts val="0"/>
                        </a:spcAft>
                        <a:buNone/>
                      </a:pPr>
                      <a:r>
                        <a:rPr lang="en" sz="1800">
                          <a:latin typeface="Oswald"/>
                          <a:ea typeface="Oswald"/>
                          <a:cs typeface="Oswald"/>
                          <a:sym typeface="Oswald"/>
                        </a:rPr>
                        <a:t>Receptors </a:t>
                      </a:r>
                      <a:endParaRPr sz="1800">
                        <a:latin typeface="Oswald"/>
                        <a:ea typeface="Oswald"/>
                        <a:cs typeface="Oswald"/>
                        <a:sym typeface="Oswal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1600">
                          <a:latin typeface="Merriweather"/>
                          <a:ea typeface="Merriweather"/>
                          <a:cs typeface="Merriweather"/>
                          <a:sym typeface="Merriweather"/>
                        </a:rPr>
                        <a:t>Stretch receptors in the rectal wall</a:t>
                      </a:r>
                      <a:endParaRPr sz="1600">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80725">
                <a:tc>
                  <a:txBody>
                    <a:bodyPr/>
                    <a:lstStyle/>
                    <a:p>
                      <a:pPr indent="0" lvl="0" marL="0" rtl="0" algn="l">
                        <a:spcBef>
                          <a:spcPts val="0"/>
                        </a:spcBef>
                        <a:spcAft>
                          <a:spcPts val="0"/>
                        </a:spcAft>
                        <a:buNone/>
                      </a:pPr>
                      <a:r>
                        <a:rPr lang="en" sz="1800">
                          <a:latin typeface="Oswald"/>
                          <a:ea typeface="Oswald"/>
                          <a:cs typeface="Oswald"/>
                          <a:sym typeface="Oswald"/>
                        </a:rPr>
                        <a:t>Afferents</a:t>
                      </a:r>
                      <a:endParaRPr sz="1800">
                        <a:latin typeface="Oswald"/>
                        <a:ea typeface="Oswald"/>
                        <a:cs typeface="Oswald"/>
                        <a:sym typeface="Oswal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Clr>
                          <a:srgbClr val="000000"/>
                        </a:buClr>
                        <a:buSzPts val="1100"/>
                        <a:buFont typeface="Arial"/>
                        <a:buNone/>
                      </a:pPr>
                      <a:r>
                        <a:rPr lang="en" sz="1600">
                          <a:solidFill>
                            <a:srgbClr val="000000"/>
                          </a:solidFill>
                          <a:latin typeface="Merriweather"/>
                          <a:ea typeface="Merriweather"/>
                          <a:cs typeface="Merriweather"/>
                          <a:sym typeface="Merriweather"/>
                        </a:rPr>
                        <a:t>Sensory fibers terminating in Myenteric Plexus </a:t>
                      </a:r>
                      <a:endParaRPr sz="1600">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23250">
                <a:tc>
                  <a:txBody>
                    <a:bodyPr/>
                    <a:lstStyle/>
                    <a:p>
                      <a:pPr indent="0" lvl="0" marL="0" rtl="0" algn="l">
                        <a:spcBef>
                          <a:spcPts val="0"/>
                        </a:spcBef>
                        <a:spcAft>
                          <a:spcPts val="0"/>
                        </a:spcAft>
                        <a:buNone/>
                      </a:pPr>
                      <a:r>
                        <a:rPr lang="en" sz="1800">
                          <a:latin typeface="Oswald"/>
                          <a:ea typeface="Oswald"/>
                          <a:cs typeface="Oswald"/>
                          <a:sym typeface="Oswald"/>
                        </a:rPr>
                        <a:t>Center </a:t>
                      </a:r>
                      <a:endParaRPr sz="1800">
                        <a:latin typeface="Oswald"/>
                        <a:ea typeface="Oswald"/>
                        <a:cs typeface="Oswald"/>
                        <a:sym typeface="Oswal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1600">
                          <a:solidFill>
                            <a:srgbClr val="000000"/>
                          </a:solidFill>
                          <a:latin typeface="Merriweather"/>
                          <a:ea typeface="Merriweather"/>
                          <a:cs typeface="Merriweather"/>
                          <a:sym typeface="Merriweather"/>
                        </a:rPr>
                        <a:t>Myenteric Plexus </a:t>
                      </a:r>
                      <a:endParaRPr sz="1600">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23250">
                <a:tc>
                  <a:txBody>
                    <a:bodyPr/>
                    <a:lstStyle/>
                    <a:p>
                      <a:pPr indent="0" lvl="0" marL="0" rtl="0" algn="l">
                        <a:spcBef>
                          <a:spcPts val="0"/>
                        </a:spcBef>
                        <a:spcAft>
                          <a:spcPts val="0"/>
                        </a:spcAft>
                        <a:buNone/>
                      </a:pPr>
                      <a:r>
                        <a:rPr lang="en" sz="1800">
                          <a:latin typeface="Oswald"/>
                          <a:ea typeface="Oswald"/>
                          <a:cs typeface="Oswald"/>
                          <a:sym typeface="Oswald"/>
                        </a:rPr>
                        <a:t>Efferents</a:t>
                      </a:r>
                      <a:endParaRPr sz="1800">
                        <a:latin typeface="Oswald"/>
                        <a:ea typeface="Oswald"/>
                        <a:cs typeface="Oswald"/>
                        <a:sym typeface="Oswal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1600">
                          <a:latin typeface="Merriweather"/>
                          <a:ea typeface="Merriweather"/>
                          <a:cs typeface="Merriweather"/>
                          <a:sym typeface="Merriweather"/>
                        </a:rPr>
                        <a:t>Motor signals to smooth muscles </a:t>
                      </a:r>
                      <a:endParaRPr sz="1600">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72950">
                <a:tc>
                  <a:txBody>
                    <a:bodyPr/>
                    <a:lstStyle/>
                    <a:p>
                      <a:pPr indent="0" lvl="0" marL="0" rtl="0" algn="l">
                        <a:spcBef>
                          <a:spcPts val="0"/>
                        </a:spcBef>
                        <a:spcAft>
                          <a:spcPts val="0"/>
                        </a:spcAft>
                        <a:buNone/>
                      </a:pPr>
                      <a:r>
                        <a:rPr lang="en" sz="1800">
                          <a:latin typeface="Oswald"/>
                          <a:ea typeface="Oswald"/>
                          <a:cs typeface="Oswald"/>
                          <a:sym typeface="Oswald"/>
                        </a:rPr>
                        <a:t>Effectors </a:t>
                      </a:r>
                      <a:endParaRPr sz="1800">
                        <a:latin typeface="Oswald"/>
                        <a:ea typeface="Oswald"/>
                        <a:cs typeface="Oswald"/>
                        <a:sym typeface="Oswal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1600">
                          <a:latin typeface="Merriweather"/>
                          <a:ea typeface="Merriweather"/>
                          <a:cs typeface="Merriweather"/>
                          <a:sym typeface="Merriweather"/>
                        </a:rPr>
                        <a:t>Smooth muscle cells of Descending, Sigmoid colon &amp; Rectum  </a:t>
                      </a:r>
                      <a:endParaRPr sz="1600">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856575">
                <a:tc>
                  <a:txBody>
                    <a:bodyPr/>
                    <a:lstStyle/>
                    <a:p>
                      <a:pPr indent="0" lvl="0" marL="0" rtl="0" algn="l">
                        <a:spcBef>
                          <a:spcPts val="0"/>
                        </a:spcBef>
                        <a:spcAft>
                          <a:spcPts val="0"/>
                        </a:spcAft>
                        <a:buNone/>
                      </a:pPr>
                      <a:r>
                        <a:rPr lang="en" sz="1800">
                          <a:latin typeface="Oswald"/>
                          <a:ea typeface="Oswald"/>
                          <a:cs typeface="Oswald"/>
                          <a:sym typeface="Oswald"/>
                        </a:rPr>
                        <a:t>Response </a:t>
                      </a:r>
                      <a:endParaRPr sz="1800">
                        <a:latin typeface="Oswald"/>
                        <a:ea typeface="Oswald"/>
                        <a:cs typeface="Oswald"/>
                        <a:sym typeface="Oswal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1600">
                          <a:latin typeface="Merriweather"/>
                          <a:ea typeface="Merriweather"/>
                          <a:cs typeface="Merriweather"/>
                          <a:sym typeface="Merriweather"/>
                        </a:rPr>
                        <a:t>Peristaltic waves forcing feces towards rectum -  Relaxation of internal anal sphincter </a:t>
                      </a:r>
                      <a:endParaRPr sz="1600">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1053" name="Google Shape;1053;p40"/>
          <p:cNvSpPr txBox="1"/>
          <p:nvPr/>
        </p:nvSpPr>
        <p:spPr>
          <a:xfrm>
            <a:off x="781400" y="1006850"/>
            <a:ext cx="8552400" cy="7419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600">
                <a:solidFill>
                  <a:srgbClr val="999999"/>
                </a:solidFill>
                <a:latin typeface="Oswald"/>
                <a:ea typeface="Oswald"/>
                <a:cs typeface="Oswald"/>
                <a:sym typeface="Oswald"/>
              </a:rPr>
              <a:t>Summary Of Defecation Reflexes </a:t>
            </a:r>
            <a:endParaRPr sz="4600">
              <a:solidFill>
                <a:srgbClr val="999999"/>
              </a:solidFill>
              <a:latin typeface="Oswald"/>
              <a:ea typeface="Oswald"/>
              <a:cs typeface="Oswald"/>
              <a:sym typeface="Oswald"/>
            </a:endParaRPr>
          </a:p>
        </p:txBody>
      </p:sp>
      <p:sp>
        <p:nvSpPr>
          <p:cNvPr id="1054" name="Google Shape;1054;p40"/>
          <p:cNvSpPr/>
          <p:nvPr/>
        </p:nvSpPr>
        <p:spPr>
          <a:xfrm>
            <a:off x="348203" y="1385722"/>
            <a:ext cx="468600" cy="433500"/>
          </a:xfrm>
          <a:prstGeom prst="rect">
            <a:avLst/>
          </a:prstGeom>
          <a:solidFill>
            <a:srgbClr val="B7B7B7"/>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055" name="Google Shape;1055;p40"/>
          <p:cNvSpPr/>
          <p:nvPr/>
        </p:nvSpPr>
        <p:spPr>
          <a:xfrm>
            <a:off x="348207" y="7950448"/>
            <a:ext cx="672000" cy="621600"/>
          </a:xfrm>
          <a:prstGeom prst="rect">
            <a:avLst/>
          </a:prstGeom>
          <a:solidFill>
            <a:srgbClr val="93C47D"/>
          </a:solidFill>
          <a:ln cap="flat" cmpd="sng" w="9525">
            <a:solidFill>
              <a:srgbClr val="59595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056" name="Google Shape;1056;p40"/>
          <p:cNvSpPr txBox="1"/>
          <p:nvPr/>
        </p:nvSpPr>
        <p:spPr>
          <a:xfrm>
            <a:off x="1065150" y="7798150"/>
            <a:ext cx="113319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0">
                <a:solidFill>
                  <a:srgbClr val="6AA84F"/>
                </a:solidFill>
                <a:latin typeface="Oswald"/>
                <a:ea typeface="Oswald"/>
                <a:cs typeface="Oswald"/>
                <a:sym typeface="Oswald"/>
              </a:rPr>
              <a:t>Lecture VII: Coagulation Mechanisms </a:t>
            </a:r>
            <a:endParaRPr sz="5000">
              <a:solidFill>
                <a:srgbClr val="6AA84F"/>
              </a:solidFill>
              <a:latin typeface="Oswald"/>
              <a:ea typeface="Oswald"/>
              <a:cs typeface="Oswald"/>
              <a:sym typeface="Oswald"/>
            </a:endParaRPr>
          </a:p>
        </p:txBody>
      </p:sp>
      <p:sp>
        <p:nvSpPr>
          <p:cNvPr id="1057" name="Google Shape;1057;p40"/>
          <p:cNvSpPr txBox="1"/>
          <p:nvPr/>
        </p:nvSpPr>
        <p:spPr>
          <a:xfrm>
            <a:off x="424650" y="12174875"/>
            <a:ext cx="4773000" cy="1854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900">
                <a:solidFill>
                  <a:srgbClr val="000000"/>
                </a:solidFill>
                <a:latin typeface="Merriweather"/>
                <a:ea typeface="Merriweather"/>
                <a:cs typeface="Merriweather"/>
                <a:sym typeface="Merriweather"/>
              </a:rPr>
              <a:t>Mechanism of Hemostasis: </a:t>
            </a:r>
            <a:endParaRPr b="1" sz="1900">
              <a:solidFill>
                <a:srgbClr val="000000"/>
              </a:solidFill>
              <a:latin typeface="Merriweather"/>
              <a:ea typeface="Merriweather"/>
              <a:cs typeface="Merriweather"/>
              <a:sym typeface="Merriweather"/>
            </a:endParaRPr>
          </a:p>
          <a:p>
            <a:pPr indent="0" lvl="0" marL="0" rtl="0" algn="l">
              <a:lnSpc>
                <a:spcPct val="115000"/>
              </a:lnSpc>
              <a:spcBef>
                <a:spcPts val="0"/>
              </a:spcBef>
              <a:spcAft>
                <a:spcPts val="0"/>
              </a:spcAft>
              <a:buNone/>
            </a:pPr>
            <a:r>
              <a:rPr lang="en" sz="1900">
                <a:solidFill>
                  <a:srgbClr val="000000"/>
                </a:solidFill>
                <a:latin typeface="Merriweather"/>
                <a:ea typeface="Merriweather"/>
                <a:cs typeface="Merriweather"/>
                <a:sym typeface="Merriweather"/>
              </a:rPr>
              <a:t>1. Vessel wall (vasoconstriction)</a:t>
            </a:r>
            <a:endParaRPr sz="1800">
              <a:solidFill>
                <a:srgbClr val="8E7CC3"/>
              </a:solidFill>
              <a:latin typeface="Merriweather"/>
              <a:ea typeface="Merriweather"/>
              <a:cs typeface="Merriweather"/>
              <a:sym typeface="Merriweather"/>
            </a:endParaRPr>
          </a:p>
          <a:p>
            <a:pPr indent="0" lvl="0" marL="0" rtl="0" algn="l">
              <a:lnSpc>
                <a:spcPct val="115000"/>
              </a:lnSpc>
              <a:spcBef>
                <a:spcPts val="0"/>
              </a:spcBef>
              <a:spcAft>
                <a:spcPts val="0"/>
              </a:spcAft>
              <a:buNone/>
            </a:pPr>
            <a:r>
              <a:rPr lang="en" sz="1900">
                <a:solidFill>
                  <a:srgbClr val="000000"/>
                </a:solidFill>
                <a:latin typeface="Merriweather"/>
                <a:ea typeface="Merriweather"/>
                <a:cs typeface="Merriweather"/>
                <a:sym typeface="Merriweather"/>
              </a:rPr>
              <a:t>2. Platelets (production and activation of platelets followed by platelet plug formation)</a:t>
            </a:r>
            <a:endParaRPr sz="1900">
              <a:solidFill>
                <a:srgbClr val="8E7CC3"/>
              </a:solidFill>
              <a:latin typeface="Merriweather"/>
              <a:ea typeface="Merriweather"/>
              <a:cs typeface="Merriweather"/>
              <a:sym typeface="Merriweather"/>
            </a:endParaRPr>
          </a:p>
          <a:p>
            <a:pPr indent="0" lvl="0" marL="0" rtl="0" algn="l">
              <a:lnSpc>
                <a:spcPct val="115000"/>
              </a:lnSpc>
              <a:spcBef>
                <a:spcPts val="0"/>
              </a:spcBef>
              <a:spcAft>
                <a:spcPts val="0"/>
              </a:spcAft>
              <a:buNone/>
            </a:pPr>
            <a:r>
              <a:rPr lang="en" sz="1900">
                <a:solidFill>
                  <a:srgbClr val="000000"/>
                </a:solidFill>
                <a:latin typeface="Merriweather"/>
                <a:ea typeface="Merriweather"/>
                <a:cs typeface="Merriweather"/>
                <a:sym typeface="Merriweather"/>
              </a:rPr>
              <a:t>3. Blood coagulation: clot formation and retraction (intrinsic &amp; extrinsic pathways)</a:t>
            </a:r>
            <a:endParaRPr sz="1900">
              <a:solidFill>
                <a:srgbClr val="674EA7"/>
              </a:solidFill>
              <a:latin typeface="Merriweather"/>
              <a:ea typeface="Merriweather"/>
              <a:cs typeface="Merriweather"/>
              <a:sym typeface="Merriweather"/>
            </a:endParaRPr>
          </a:p>
          <a:p>
            <a:pPr indent="0" lvl="0" marL="0" rtl="0" algn="l">
              <a:lnSpc>
                <a:spcPct val="115000"/>
              </a:lnSpc>
              <a:spcBef>
                <a:spcPts val="0"/>
              </a:spcBef>
              <a:spcAft>
                <a:spcPts val="0"/>
              </a:spcAft>
              <a:buNone/>
            </a:pPr>
            <a:r>
              <a:rPr lang="en" sz="1900">
                <a:solidFill>
                  <a:srgbClr val="000000"/>
                </a:solidFill>
                <a:latin typeface="Merriweather"/>
                <a:ea typeface="Merriweather"/>
                <a:cs typeface="Merriweather"/>
                <a:sym typeface="Merriweather"/>
              </a:rPr>
              <a:t>4. Fibrinolysis: </a:t>
            </a:r>
            <a:r>
              <a:rPr lang="en" sz="2000">
                <a:solidFill>
                  <a:schemeClr val="dk1"/>
                </a:solidFill>
                <a:latin typeface="Merriweather"/>
                <a:ea typeface="Merriweather"/>
                <a:cs typeface="Merriweather"/>
                <a:sym typeface="Merriweather"/>
              </a:rPr>
              <a:t>Formed blood clot can either become </a:t>
            </a:r>
            <a:r>
              <a:rPr b="1" lang="en" sz="2000">
                <a:solidFill>
                  <a:schemeClr val="dk1"/>
                </a:solidFill>
                <a:latin typeface="Merriweather"/>
                <a:ea typeface="Merriweather"/>
                <a:cs typeface="Merriweather"/>
                <a:sym typeface="Merriweather"/>
              </a:rPr>
              <a:t>fibrous</a:t>
            </a:r>
            <a:r>
              <a:rPr lang="en" sz="2000">
                <a:solidFill>
                  <a:schemeClr val="dk1"/>
                </a:solidFill>
                <a:latin typeface="Merriweather"/>
                <a:ea typeface="Merriweather"/>
                <a:cs typeface="Merriweather"/>
                <a:sym typeface="Merriweather"/>
              </a:rPr>
              <a:t> or </a:t>
            </a:r>
            <a:r>
              <a:rPr b="1" lang="en" sz="2000">
                <a:solidFill>
                  <a:schemeClr val="dk1"/>
                </a:solidFill>
                <a:latin typeface="Merriweather"/>
                <a:ea typeface="Merriweather"/>
                <a:cs typeface="Merriweather"/>
                <a:sym typeface="Merriweather"/>
              </a:rPr>
              <a:t>dissolved. </a:t>
            </a:r>
            <a:endParaRPr b="1" sz="2000">
              <a:solidFill>
                <a:schemeClr val="dk1"/>
              </a:solidFill>
              <a:latin typeface="Merriweather"/>
              <a:ea typeface="Merriweather"/>
              <a:cs typeface="Merriweather"/>
              <a:sym typeface="Merriweather"/>
            </a:endParaRPr>
          </a:p>
          <a:p>
            <a:pPr indent="-355600" lvl="0" marL="457200" rtl="0" algn="l">
              <a:lnSpc>
                <a:spcPct val="115000"/>
              </a:lnSpc>
              <a:spcBef>
                <a:spcPts val="0"/>
              </a:spcBef>
              <a:spcAft>
                <a:spcPts val="0"/>
              </a:spcAft>
              <a:buClr>
                <a:schemeClr val="dk1"/>
              </a:buClr>
              <a:buSzPts val="2000"/>
              <a:buFont typeface="Merriweather"/>
              <a:buChar char="-"/>
            </a:pPr>
            <a:r>
              <a:rPr b="1" lang="en" sz="2000">
                <a:solidFill>
                  <a:schemeClr val="dk1"/>
                </a:solidFill>
                <a:latin typeface="Merriweather"/>
                <a:ea typeface="Merriweather"/>
                <a:cs typeface="Merriweather"/>
                <a:sym typeface="Merriweather"/>
              </a:rPr>
              <a:t>Fibrinolysis (dissolving):</a:t>
            </a:r>
            <a:r>
              <a:rPr lang="en" sz="2000">
                <a:solidFill>
                  <a:schemeClr val="dk1"/>
                </a:solidFill>
                <a:latin typeface="Merriweather"/>
                <a:ea typeface="Merriweather"/>
                <a:cs typeface="Merriweather"/>
                <a:sym typeface="Merriweather"/>
              </a:rPr>
              <a:t> Breakdown of fibrin by naturally occurring enzyme </a:t>
            </a:r>
            <a:r>
              <a:rPr b="1" i="1" lang="en" sz="2000">
                <a:solidFill>
                  <a:schemeClr val="dk1"/>
                </a:solidFill>
                <a:latin typeface="Merriweather"/>
                <a:ea typeface="Merriweather"/>
                <a:cs typeface="Merriweather"/>
                <a:sym typeface="Merriweather"/>
              </a:rPr>
              <a:t>plasmin</a:t>
            </a:r>
            <a:r>
              <a:rPr lang="en" sz="2000">
                <a:solidFill>
                  <a:schemeClr val="dk1"/>
                </a:solidFill>
                <a:latin typeface="Merriweather"/>
                <a:ea typeface="Merriweather"/>
                <a:cs typeface="Merriweather"/>
                <a:sym typeface="Merriweather"/>
              </a:rPr>
              <a:t> therefore prevent intravascular blocking.</a:t>
            </a:r>
            <a:endParaRPr sz="2000">
              <a:solidFill>
                <a:schemeClr val="dk1"/>
              </a:solidFill>
              <a:latin typeface="Merriweather"/>
              <a:ea typeface="Merriweather"/>
              <a:cs typeface="Merriweather"/>
              <a:sym typeface="Merriweather"/>
            </a:endParaRPr>
          </a:p>
          <a:p>
            <a:pPr indent="0" lvl="0" marL="0" rtl="0" algn="l">
              <a:lnSpc>
                <a:spcPct val="115000"/>
              </a:lnSpc>
              <a:spcBef>
                <a:spcPts val="0"/>
              </a:spcBef>
              <a:spcAft>
                <a:spcPts val="0"/>
              </a:spcAft>
              <a:buClr>
                <a:schemeClr val="dk1"/>
              </a:buClr>
              <a:buSzPts val="1100"/>
              <a:buFont typeface="Arial"/>
              <a:buNone/>
            </a:pPr>
            <a:r>
              <a:rPr lang="en" sz="2000">
                <a:solidFill>
                  <a:schemeClr val="dk1"/>
                </a:solidFill>
                <a:latin typeface="Merriweather"/>
                <a:ea typeface="Merriweather"/>
                <a:cs typeface="Merriweather"/>
                <a:sym typeface="Merriweather"/>
              </a:rPr>
              <a:t>There is a balance between clotting and fibrinolysis </a:t>
            </a:r>
            <a:endParaRPr sz="2000">
              <a:solidFill>
                <a:schemeClr val="dk1"/>
              </a:solidFill>
              <a:latin typeface="Merriweather"/>
              <a:ea typeface="Merriweather"/>
              <a:cs typeface="Merriweather"/>
              <a:sym typeface="Merriweather"/>
            </a:endParaRPr>
          </a:p>
          <a:p>
            <a:pPr indent="-355600" lvl="0" marL="457200" rtl="0" algn="l">
              <a:lnSpc>
                <a:spcPct val="115000"/>
              </a:lnSpc>
              <a:spcBef>
                <a:spcPts val="0"/>
              </a:spcBef>
              <a:spcAft>
                <a:spcPts val="0"/>
              </a:spcAft>
              <a:buClr>
                <a:schemeClr val="dk1"/>
              </a:buClr>
              <a:buSzPts val="2000"/>
              <a:buChar char="-"/>
            </a:pPr>
            <a:r>
              <a:rPr lang="en" sz="2000">
                <a:solidFill>
                  <a:schemeClr val="dk1"/>
                </a:solidFill>
                <a:latin typeface="Merriweather"/>
                <a:ea typeface="Merriweather"/>
                <a:cs typeface="Merriweather"/>
                <a:sym typeface="Merriweather"/>
              </a:rPr>
              <a:t>Excess clotting </a:t>
            </a:r>
            <a:r>
              <a:rPr lang="en" sz="2000">
                <a:solidFill>
                  <a:srgbClr val="545454"/>
                </a:solidFill>
                <a:highlight>
                  <a:schemeClr val="lt1"/>
                </a:highlight>
              </a:rPr>
              <a:t>→ </a:t>
            </a:r>
            <a:r>
              <a:rPr lang="en" sz="2000">
                <a:solidFill>
                  <a:schemeClr val="dk1"/>
                </a:solidFill>
                <a:latin typeface="Merriweather"/>
                <a:ea typeface="Merriweather"/>
                <a:cs typeface="Merriweather"/>
                <a:sym typeface="Merriweather"/>
              </a:rPr>
              <a:t>blocking of blood vessels. </a:t>
            </a:r>
            <a:endParaRPr sz="2000">
              <a:solidFill>
                <a:schemeClr val="dk1"/>
              </a:solidFill>
              <a:latin typeface="Merriweather"/>
              <a:ea typeface="Merriweather"/>
              <a:cs typeface="Merriweather"/>
              <a:sym typeface="Merriweather"/>
            </a:endParaRPr>
          </a:p>
          <a:p>
            <a:pPr indent="0" lvl="0" marL="0" rtl="0" algn="l">
              <a:lnSpc>
                <a:spcPct val="115000"/>
              </a:lnSpc>
              <a:spcBef>
                <a:spcPts val="0"/>
              </a:spcBef>
              <a:spcAft>
                <a:spcPts val="0"/>
              </a:spcAft>
              <a:buNone/>
            </a:pPr>
            <a:r>
              <a:rPr lang="en" sz="2000">
                <a:solidFill>
                  <a:schemeClr val="dk1"/>
                </a:solidFill>
                <a:latin typeface="Merriweather"/>
                <a:ea typeface="Merriweather"/>
                <a:cs typeface="Merriweather"/>
                <a:sym typeface="Merriweather"/>
              </a:rPr>
              <a:t>Excess fibrinolysis </a:t>
            </a:r>
            <a:r>
              <a:rPr lang="en" sz="2000">
                <a:solidFill>
                  <a:srgbClr val="545454"/>
                </a:solidFill>
                <a:highlight>
                  <a:schemeClr val="lt1"/>
                </a:highlight>
              </a:rPr>
              <a:t>→ </a:t>
            </a:r>
            <a:r>
              <a:rPr lang="en" sz="2000">
                <a:solidFill>
                  <a:schemeClr val="dk1"/>
                </a:solidFill>
                <a:latin typeface="Merriweather"/>
                <a:ea typeface="Merriweather"/>
                <a:cs typeface="Merriweather"/>
                <a:sym typeface="Merriweather"/>
              </a:rPr>
              <a:t> tendency for bleeding. </a:t>
            </a:r>
            <a:r>
              <a:rPr lang="en" sz="1900">
                <a:solidFill>
                  <a:srgbClr val="000000"/>
                </a:solidFill>
                <a:latin typeface="Merriweather"/>
                <a:ea typeface="Merriweather"/>
                <a:cs typeface="Merriweather"/>
                <a:sym typeface="Merriweather"/>
              </a:rPr>
              <a:t> </a:t>
            </a:r>
            <a:endParaRPr sz="1900">
              <a:solidFill>
                <a:srgbClr val="999999"/>
              </a:solidFill>
              <a:latin typeface="Merriweather"/>
              <a:ea typeface="Merriweather"/>
              <a:cs typeface="Merriweather"/>
              <a:sym typeface="Merriweather"/>
            </a:endParaRPr>
          </a:p>
        </p:txBody>
      </p:sp>
      <p:sp>
        <p:nvSpPr>
          <p:cNvPr id="1058" name="Google Shape;1058;p40"/>
          <p:cNvSpPr txBox="1"/>
          <p:nvPr/>
        </p:nvSpPr>
        <p:spPr>
          <a:xfrm>
            <a:off x="398625" y="8844400"/>
            <a:ext cx="9101400" cy="220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000">
                <a:latin typeface="Merriweather"/>
                <a:ea typeface="Merriweather"/>
                <a:cs typeface="Merriweather"/>
                <a:sym typeface="Merriweather"/>
              </a:rPr>
              <a:t>Hemostasis</a:t>
            </a:r>
            <a:r>
              <a:rPr lang="en" sz="2000">
                <a:latin typeface="Merriweather"/>
                <a:ea typeface="Merriweather"/>
                <a:cs typeface="Merriweather"/>
                <a:sym typeface="Merriweather"/>
              </a:rPr>
              <a:t> is defined as spontaneous arrest or  stoppage of blood loss.</a:t>
            </a:r>
            <a:endParaRPr sz="2000">
              <a:latin typeface="Merriweather"/>
              <a:ea typeface="Merriweather"/>
              <a:cs typeface="Merriweather"/>
              <a:sym typeface="Merriweather"/>
            </a:endParaRPr>
          </a:p>
          <a:p>
            <a:pPr indent="0" lvl="0" marL="0" rtl="0" algn="l">
              <a:lnSpc>
                <a:spcPct val="115000"/>
              </a:lnSpc>
              <a:spcBef>
                <a:spcPts val="0"/>
              </a:spcBef>
              <a:spcAft>
                <a:spcPts val="0"/>
              </a:spcAft>
              <a:buNone/>
            </a:pPr>
            <a:r>
              <a:t/>
            </a:r>
            <a:endParaRPr sz="2000">
              <a:latin typeface="Merriweather"/>
              <a:ea typeface="Merriweather"/>
              <a:cs typeface="Merriweather"/>
              <a:sym typeface="Merriweather"/>
            </a:endParaRPr>
          </a:p>
          <a:p>
            <a:pPr indent="0" lvl="0" marL="0" rtl="0" algn="l">
              <a:lnSpc>
                <a:spcPct val="115000"/>
              </a:lnSpc>
              <a:spcBef>
                <a:spcPts val="0"/>
              </a:spcBef>
              <a:spcAft>
                <a:spcPts val="0"/>
              </a:spcAft>
              <a:buNone/>
            </a:pPr>
            <a:r>
              <a:rPr b="1" lang="en" sz="2000">
                <a:latin typeface="Merriweather"/>
                <a:ea typeface="Merriweather"/>
                <a:cs typeface="Merriweather"/>
                <a:sym typeface="Merriweather"/>
              </a:rPr>
              <a:t>Coagulation:</a:t>
            </a:r>
            <a:r>
              <a:rPr lang="en" sz="2000">
                <a:latin typeface="Merriweather"/>
                <a:ea typeface="Merriweather"/>
                <a:cs typeface="Merriweather"/>
                <a:sym typeface="Merriweather"/>
              </a:rPr>
              <a:t> Formation of fibrin meshwork or threads  to form a clot.</a:t>
            </a:r>
            <a:endParaRPr sz="2000">
              <a:latin typeface="Merriweather"/>
              <a:ea typeface="Merriweather"/>
              <a:cs typeface="Merriweather"/>
              <a:sym typeface="Merriweather"/>
            </a:endParaRPr>
          </a:p>
          <a:p>
            <a:pPr indent="0" lvl="0" marL="0" rtl="0" algn="l">
              <a:lnSpc>
                <a:spcPct val="115000"/>
              </a:lnSpc>
              <a:spcBef>
                <a:spcPts val="0"/>
              </a:spcBef>
              <a:spcAft>
                <a:spcPts val="0"/>
              </a:spcAft>
              <a:buNone/>
            </a:pPr>
            <a:r>
              <a:t/>
            </a:r>
            <a:endParaRPr sz="2000">
              <a:latin typeface="Merriweather"/>
              <a:ea typeface="Merriweather"/>
              <a:cs typeface="Merriweather"/>
              <a:sym typeface="Merriweather"/>
            </a:endParaRPr>
          </a:p>
          <a:p>
            <a:pPr indent="0" lvl="0" marL="0" rtl="0" algn="l">
              <a:lnSpc>
                <a:spcPct val="115000"/>
              </a:lnSpc>
              <a:spcBef>
                <a:spcPts val="0"/>
              </a:spcBef>
              <a:spcAft>
                <a:spcPts val="0"/>
              </a:spcAft>
              <a:buNone/>
            </a:pPr>
            <a:r>
              <a:rPr b="1" lang="en" sz="2000">
                <a:latin typeface="Merriweather"/>
                <a:ea typeface="Merriweather"/>
                <a:cs typeface="Merriweather"/>
                <a:sym typeface="Merriweather"/>
              </a:rPr>
              <a:t>Blood clot: </a:t>
            </a:r>
            <a:r>
              <a:rPr lang="en" sz="2000">
                <a:latin typeface="Merriweather"/>
                <a:ea typeface="Merriweather"/>
                <a:cs typeface="Merriweather"/>
                <a:sym typeface="Merriweather"/>
              </a:rPr>
              <a:t>is composed of a meshwork of fibrin fibers running in all directions and entrapping blood cells, platelets, plasma.</a:t>
            </a:r>
            <a:endParaRPr sz="2000">
              <a:latin typeface="Merriweather"/>
              <a:ea typeface="Merriweather"/>
              <a:cs typeface="Merriweather"/>
              <a:sym typeface="Merriweather"/>
            </a:endParaRPr>
          </a:p>
          <a:p>
            <a:pPr indent="0" lvl="0" marL="0" rtl="0" algn="l">
              <a:lnSpc>
                <a:spcPct val="115000"/>
              </a:lnSpc>
              <a:spcBef>
                <a:spcPts val="0"/>
              </a:spcBef>
              <a:spcAft>
                <a:spcPts val="0"/>
              </a:spcAft>
              <a:buNone/>
            </a:pPr>
            <a:r>
              <a:t/>
            </a:r>
            <a:endParaRPr sz="2000">
              <a:latin typeface="Merriweather"/>
              <a:ea typeface="Merriweather"/>
              <a:cs typeface="Merriweather"/>
              <a:sym typeface="Merriweather"/>
            </a:endParaRPr>
          </a:p>
          <a:p>
            <a:pPr indent="0" lvl="0" marL="0" rtl="0" algn="l">
              <a:lnSpc>
                <a:spcPct val="115000"/>
              </a:lnSpc>
              <a:spcBef>
                <a:spcPts val="0"/>
              </a:spcBef>
              <a:spcAft>
                <a:spcPts val="0"/>
              </a:spcAft>
              <a:buClr>
                <a:schemeClr val="dk1"/>
              </a:buClr>
              <a:buSzPts val="1100"/>
              <a:buFont typeface="Arial"/>
              <a:buNone/>
            </a:pPr>
            <a:r>
              <a:rPr b="1" lang="en" sz="1800">
                <a:solidFill>
                  <a:schemeClr val="dk1"/>
                </a:solidFill>
                <a:latin typeface="Merriweather"/>
                <a:ea typeface="Merriweather"/>
                <a:cs typeface="Merriweather"/>
                <a:sym typeface="Merriweather"/>
              </a:rPr>
              <a:t>Clot formation:</a:t>
            </a:r>
            <a:r>
              <a:rPr lang="en" sz="1800">
                <a:solidFill>
                  <a:schemeClr val="dk1"/>
                </a:solidFill>
                <a:latin typeface="Merriweather"/>
                <a:ea typeface="Merriweather"/>
                <a:cs typeface="Merriweather"/>
                <a:sym typeface="Merriweather"/>
              </a:rPr>
              <a:t> A series of biochemical reactions leading to the formation of a blood clot within few seconds after injury.</a:t>
            </a:r>
            <a:endParaRPr sz="2000">
              <a:latin typeface="Merriweather"/>
              <a:ea typeface="Merriweather"/>
              <a:cs typeface="Merriweather"/>
              <a:sym typeface="Merriweather"/>
            </a:endParaRPr>
          </a:p>
        </p:txBody>
      </p:sp>
      <p:sp>
        <p:nvSpPr>
          <p:cNvPr id="1059" name="Google Shape;1059;p40"/>
          <p:cNvSpPr txBox="1"/>
          <p:nvPr/>
        </p:nvSpPr>
        <p:spPr>
          <a:xfrm>
            <a:off x="9762978" y="10776671"/>
            <a:ext cx="4355700" cy="391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highlight>
                  <a:srgbClr val="FFFFFF"/>
                </a:highlight>
                <a:latin typeface="Merriweather"/>
                <a:ea typeface="Merriweather"/>
                <a:cs typeface="Merriweather"/>
                <a:sym typeface="Merriweather"/>
              </a:rPr>
              <a:t>Figure 7-1</a:t>
            </a:r>
            <a:endParaRPr b="1" sz="2700">
              <a:highlight>
                <a:srgbClr val="FFFFFF"/>
              </a:highlight>
              <a:latin typeface="Merriweather"/>
              <a:ea typeface="Merriweather"/>
              <a:cs typeface="Merriweather"/>
              <a:sym typeface="Merriweather"/>
            </a:endParaRPr>
          </a:p>
        </p:txBody>
      </p:sp>
      <p:pic>
        <p:nvPicPr>
          <p:cNvPr id="1060" name="Google Shape;1060;p40"/>
          <p:cNvPicPr preferRelativeResize="0"/>
          <p:nvPr/>
        </p:nvPicPr>
        <p:blipFill rotWithShape="1">
          <a:blip r:embed="rId3">
            <a:alphaModFix/>
          </a:blip>
          <a:srcRect b="15046" l="14009" r="16463" t="20599"/>
          <a:stretch/>
        </p:blipFill>
        <p:spPr>
          <a:xfrm>
            <a:off x="9904516" y="8920600"/>
            <a:ext cx="3365410" cy="2076638"/>
          </a:xfrm>
          <a:prstGeom prst="rect">
            <a:avLst/>
          </a:prstGeom>
          <a:noFill/>
          <a:ln cap="flat" cmpd="sng" w="9525">
            <a:solidFill>
              <a:srgbClr val="000000"/>
            </a:solidFill>
            <a:prstDash val="solid"/>
            <a:round/>
            <a:headEnd len="sm" w="sm" type="none"/>
            <a:tailEnd len="sm" w="sm" type="none"/>
          </a:ln>
        </p:spPr>
      </p:pic>
      <p:sp>
        <p:nvSpPr>
          <p:cNvPr id="1061" name="Google Shape;1061;p40"/>
          <p:cNvSpPr txBox="1"/>
          <p:nvPr/>
        </p:nvSpPr>
        <p:spPr>
          <a:xfrm>
            <a:off x="67335" y="397800"/>
            <a:ext cx="894000" cy="7830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27</a:t>
            </a:r>
            <a:endParaRPr sz="3900">
              <a:solidFill>
                <a:srgbClr val="FFFFFF"/>
              </a:solidFill>
              <a:latin typeface="Oswald"/>
              <a:ea typeface="Oswald"/>
              <a:cs typeface="Oswald"/>
              <a:sym typeface="Oswa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5" name="Shape 1065"/>
        <p:cNvGrpSpPr/>
        <p:nvPr/>
      </p:nvGrpSpPr>
      <p:grpSpPr>
        <a:xfrm>
          <a:off x="0" y="0"/>
          <a:ext cx="0" cy="0"/>
          <a:chOff x="0" y="0"/>
          <a:chExt cx="0" cy="0"/>
        </a:xfrm>
      </p:grpSpPr>
      <p:sp>
        <p:nvSpPr>
          <p:cNvPr id="1066" name="Google Shape;1066;p41"/>
          <p:cNvSpPr/>
          <p:nvPr/>
        </p:nvSpPr>
        <p:spPr>
          <a:xfrm>
            <a:off x="0" y="1418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067" name="Google Shape;1067;p41"/>
          <p:cNvSpPr/>
          <p:nvPr/>
        </p:nvSpPr>
        <p:spPr>
          <a:xfrm>
            <a:off x="656616" y="1419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068" name="Google Shape;1068;p41"/>
          <p:cNvSpPr txBox="1"/>
          <p:nvPr/>
        </p:nvSpPr>
        <p:spPr>
          <a:xfrm>
            <a:off x="11409324" y="1315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Seven</a:t>
            </a:r>
            <a:endParaRPr sz="3500">
              <a:latin typeface="Oswald"/>
              <a:ea typeface="Oswald"/>
              <a:cs typeface="Oswald"/>
              <a:sym typeface="Oswald"/>
            </a:endParaRPr>
          </a:p>
        </p:txBody>
      </p:sp>
      <p:sp>
        <p:nvSpPr>
          <p:cNvPr id="1069" name="Google Shape;1069;p41"/>
          <p:cNvSpPr txBox="1"/>
          <p:nvPr/>
        </p:nvSpPr>
        <p:spPr>
          <a:xfrm>
            <a:off x="228600" y="1219200"/>
            <a:ext cx="11277600" cy="783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chemeClr val="dk1"/>
                </a:solidFill>
                <a:latin typeface="Merriweather"/>
                <a:ea typeface="Merriweather"/>
                <a:cs typeface="Merriweather"/>
                <a:sym typeface="Merriweather"/>
              </a:rPr>
              <a:t>Prothrombin </a:t>
            </a:r>
            <a:r>
              <a:rPr lang="en" sz="1800">
                <a:solidFill>
                  <a:schemeClr val="dk1"/>
                </a:solidFill>
                <a:latin typeface="Merriweather"/>
                <a:ea typeface="Merriweather"/>
                <a:cs typeface="Merriweather"/>
                <a:sym typeface="Merriweather"/>
              </a:rPr>
              <a:t>(inactive thrombin) is activated by a long</a:t>
            </a:r>
            <a:r>
              <a:rPr i="1" lang="en" sz="1800">
                <a:solidFill>
                  <a:schemeClr val="dk1"/>
                </a:solidFill>
                <a:latin typeface="Merriweather"/>
                <a:ea typeface="Merriweather"/>
                <a:cs typeface="Merriweather"/>
                <a:sym typeface="Merriweather"/>
              </a:rPr>
              <a:t> </a:t>
            </a:r>
            <a:r>
              <a:rPr b="1" i="1" lang="en" sz="1800">
                <a:solidFill>
                  <a:schemeClr val="dk1"/>
                </a:solidFill>
                <a:latin typeface="Merriweather"/>
                <a:ea typeface="Merriweather"/>
                <a:cs typeface="Merriweather"/>
                <a:sym typeface="Merriweather"/>
              </a:rPr>
              <a:t>intrinsic</a:t>
            </a:r>
            <a:r>
              <a:rPr i="1" lang="en" sz="1800">
                <a:solidFill>
                  <a:schemeClr val="dk1"/>
                </a:solidFill>
                <a:latin typeface="Merriweather"/>
                <a:ea typeface="Merriweather"/>
                <a:cs typeface="Merriweather"/>
                <a:sym typeface="Merriweather"/>
              </a:rPr>
              <a:t> </a:t>
            </a:r>
            <a:r>
              <a:rPr lang="en" sz="1800">
                <a:solidFill>
                  <a:schemeClr val="dk1"/>
                </a:solidFill>
                <a:latin typeface="Merriweather"/>
                <a:ea typeface="Merriweather"/>
                <a:cs typeface="Merriweather"/>
                <a:sym typeface="Merriweather"/>
              </a:rPr>
              <a:t>or short </a:t>
            </a:r>
            <a:r>
              <a:rPr b="1" i="1" lang="en" sz="1800">
                <a:solidFill>
                  <a:schemeClr val="dk1"/>
                </a:solidFill>
                <a:latin typeface="Merriweather"/>
                <a:ea typeface="Merriweather"/>
                <a:cs typeface="Merriweather"/>
                <a:sym typeface="Merriweather"/>
              </a:rPr>
              <a:t>extrinsic</a:t>
            </a:r>
            <a:r>
              <a:rPr b="1" lang="en" sz="1800">
                <a:solidFill>
                  <a:schemeClr val="dk1"/>
                </a:solidFill>
                <a:latin typeface="Merriweather"/>
                <a:ea typeface="Merriweather"/>
                <a:cs typeface="Merriweather"/>
                <a:sym typeface="Merriweather"/>
              </a:rPr>
              <a:t> </a:t>
            </a:r>
            <a:r>
              <a:rPr lang="en" sz="1800">
                <a:solidFill>
                  <a:schemeClr val="dk1"/>
                </a:solidFill>
                <a:latin typeface="Merriweather"/>
                <a:ea typeface="Merriweather"/>
                <a:cs typeface="Merriweather"/>
                <a:sym typeface="Merriweather"/>
              </a:rPr>
              <a:t>pathways. </a:t>
            </a:r>
            <a:endParaRPr sz="1800">
              <a:solidFill>
                <a:schemeClr val="dk1"/>
              </a:solidFill>
              <a:latin typeface="Merriweather"/>
              <a:ea typeface="Merriweather"/>
              <a:cs typeface="Merriweather"/>
              <a:sym typeface="Merriweather"/>
            </a:endParaRPr>
          </a:p>
          <a:p>
            <a:pPr indent="-342900" lvl="0" marL="457200" rtl="0" algn="l">
              <a:lnSpc>
                <a:spcPct val="115000"/>
              </a:lnSpc>
              <a:spcBef>
                <a:spcPts val="0"/>
              </a:spcBef>
              <a:spcAft>
                <a:spcPts val="0"/>
              </a:spcAft>
              <a:buClr>
                <a:schemeClr val="dk1"/>
              </a:buClr>
              <a:buSzPts val="1800"/>
              <a:buFont typeface="Merriweather"/>
              <a:buChar char="-"/>
            </a:pPr>
            <a:r>
              <a:rPr lang="en" sz="1800">
                <a:solidFill>
                  <a:schemeClr val="dk1"/>
                </a:solidFill>
                <a:latin typeface="Merriweather"/>
                <a:ea typeface="Merriweather"/>
                <a:cs typeface="Merriweather"/>
                <a:sym typeface="Merriweather"/>
              </a:rPr>
              <a:t>This reaction leads to the activation of </a:t>
            </a:r>
            <a:r>
              <a:rPr b="1" lang="en" sz="1800">
                <a:solidFill>
                  <a:schemeClr val="dk1"/>
                </a:solidFill>
                <a:latin typeface="Merriweather"/>
                <a:ea typeface="Merriweather"/>
                <a:cs typeface="Merriweather"/>
                <a:sym typeface="Merriweather"/>
              </a:rPr>
              <a:t>thrombin </a:t>
            </a:r>
            <a:r>
              <a:rPr lang="en" sz="1800">
                <a:solidFill>
                  <a:schemeClr val="dk1"/>
                </a:solidFill>
                <a:latin typeface="Merriweather"/>
                <a:ea typeface="Merriweather"/>
                <a:cs typeface="Merriweather"/>
                <a:sym typeface="Merriweather"/>
              </a:rPr>
              <a:t>enzyme from inactive form </a:t>
            </a:r>
            <a:r>
              <a:rPr b="1" lang="en" sz="1800">
                <a:solidFill>
                  <a:schemeClr val="dk1"/>
                </a:solidFill>
                <a:latin typeface="Merriweather"/>
                <a:ea typeface="Merriweather"/>
                <a:cs typeface="Merriweather"/>
                <a:sym typeface="Merriweather"/>
              </a:rPr>
              <a:t>prothrombin.</a:t>
            </a:r>
            <a:endParaRPr b="1" sz="1800">
              <a:solidFill>
                <a:schemeClr val="dk1"/>
              </a:solidFill>
              <a:latin typeface="Merriweather"/>
              <a:ea typeface="Merriweather"/>
              <a:cs typeface="Merriweather"/>
              <a:sym typeface="Merriweather"/>
            </a:endParaRPr>
          </a:p>
          <a:p>
            <a:pPr indent="-342900" lvl="0" marL="457200" rtl="0" algn="l">
              <a:lnSpc>
                <a:spcPct val="115000"/>
              </a:lnSpc>
              <a:spcBef>
                <a:spcPts val="0"/>
              </a:spcBef>
              <a:spcAft>
                <a:spcPts val="0"/>
              </a:spcAft>
              <a:buClr>
                <a:schemeClr val="dk1"/>
              </a:buClr>
              <a:buSzPts val="1800"/>
              <a:buFont typeface="Merriweather"/>
              <a:buChar char="-"/>
            </a:pPr>
            <a:r>
              <a:rPr lang="en" sz="1800">
                <a:solidFill>
                  <a:schemeClr val="dk1"/>
                </a:solidFill>
                <a:latin typeface="Merriweather"/>
                <a:ea typeface="Merriweather"/>
                <a:cs typeface="Merriweather"/>
                <a:sym typeface="Merriweather"/>
              </a:rPr>
              <a:t>Thrombin will change </a:t>
            </a:r>
            <a:r>
              <a:rPr b="1" lang="en" sz="1800">
                <a:solidFill>
                  <a:schemeClr val="dk1"/>
                </a:solidFill>
                <a:latin typeface="Merriweather"/>
                <a:ea typeface="Merriweather"/>
                <a:cs typeface="Merriweather"/>
                <a:sym typeface="Merriweather"/>
              </a:rPr>
              <a:t>fibrinogen </a:t>
            </a:r>
            <a:r>
              <a:rPr lang="en" sz="1800">
                <a:solidFill>
                  <a:schemeClr val="dk1"/>
                </a:solidFill>
                <a:latin typeface="Merriweather"/>
                <a:ea typeface="Merriweather"/>
                <a:cs typeface="Merriweather"/>
                <a:sym typeface="Merriweather"/>
              </a:rPr>
              <a:t>(plasma protein) into</a:t>
            </a:r>
            <a:r>
              <a:rPr b="1" lang="en" sz="1800">
                <a:solidFill>
                  <a:schemeClr val="dk1"/>
                </a:solidFill>
                <a:latin typeface="Merriweather"/>
                <a:ea typeface="Merriweather"/>
                <a:cs typeface="Merriweather"/>
                <a:sym typeface="Merriweather"/>
              </a:rPr>
              <a:t> fibrin </a:t>
            </a:r>
            <a:r>
              <a:rPr lang="en" sz="1800">
                <a:solidFill>
                  <a:schemeClr val="dk1"/>
                </a:solidFill>
                <a:latin typeface="Merriweather"/>
                <a:ea typeface="Merriweather"/>
                <a:cs typeface="Merriweather"/>
                <a:sym typeface="Merriweather"/>
              </a:rPr>
              <a:t>(insoluble protein)</a:t>
            </a:r>
            <a:endParaRPr/>
          </a:p>
        </p:txBody>
      </p:sp>
      <p:pic>
        <p:nvPicPr>
          <p:cNvPr id="1070" name="Google Shape;1070;p41"/>
          <p:cNvPicPr preferRelativeResize="0"/>
          <p:nvPr/>
        </p:nvPicPr>
        <p:blipFill rotWithShape="1">
          <a:blip r:embed="rId3">
            <a:alphaModFix/>
          </a:blip>
          <a:srcRect b="10704" l="26293" r="28138" t="29856"/>
          <a:stretch/>
        </p:blipFill>
        <p:spPr>
          <a:xfrm>
            <a:off x="11277600" y="943325"/>
            <a:ext cx="2318172" cy="2015784"/>
          </a:xfrm>
          <a:prstGeom prst="rect">
            <a:avLst/>
          </a:prstGeom>
          <a:noFill/>
          <a:ln cap="flat" cmpd="sng" w="9525">
            <a:solidFill>
              <a:srgbClr val="000000"/>
            </a:solidFill>
            <a:prstDash val="solid"/>
            <a:round/>
            <a:headEnd len="sm" w="sm" type="none"/>
            <a:tailEnd len="sm" w="sm" type="none"/>
          </a:ln>
        </p:spPr>
      </p:pic>
      <p:pic>
        <p:nvPicPr>
          <p:cNvPr id="1071" name="Google Shape;1071;p41"/>
          <p:cNvPicPr preferRelativeResize="0"/>
          <p:nvPr/>
        </p:nvPicPr>
        <p:blipFill rotWithShape="1">
          <a:blip r:embed="rId4">
            <a:alphaModFix/>
          </a:blip>
          <a:srcRect b="2943" l="0" r="2647" t="2098"/>
          <a:stretch/>
        </p:blipFill>
        <p:spPr>
          <a:xfrm>
            <a:off x="8169504" y="3719425"/>
            <a:ext cx="4721694" cy="3468474"/>
          </a:xfrm>
          <a:prstGeom prst="rect">
            <a:avLst/>
          </a:prstGeom>
          <a:noFill/>
          <a:ln cap="flat" cmpd="sng" w="9525">
            <a:solidFill>
              <a:srgbClr val="000000"/>
            </a:solidFill>
            <a:prstDash val="solid"/>
            <a:round/>
            <a:headEnd len="sm" w="sm" type="none"/>
            <a:tailEnd len="sm" w="sm" type="none"/>
          </a:ln>
        </p:spPr>
      </p:pic>
      <p:sp>
        <p:nvSpPr>
          <p:cNvPr id="1072" name="Google Shape;1072;p41"/>
          <p:cNvSpPr txBox="1"/>
          <p:nvPr/>
        </p:nvSpPr>
        <p:spPr>
          <a:xfrm>
            <a:off x="387225" y="3678975"/>
            <a:ext cx="7296000" cy="2585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800">
                <a:latin typeface="Merriweather"/>
                <a:ea typeface="Merriweather"/>
                <a:cs typeface="Merriweather"/>
                <a:sym typeface="Merriweather"/>
              </a:rPr>
              <a:t>The </a:t>
            </a:r>
            <a:r>
              <a:rPr b="1" lang="en" sz="1800">
                <a:latin typeface="Merriweather"/>
                <a:ea typeface="Merriweather"/>
                <a:cs typeface="Merriweather"/>
                <a:sym typeface="Merriweather"/>
              </a:rPr>
              <a:t>trigger</a:t>
            </a:r>
            <a:r>
              <a:rPr lang="en" sz="1800">
                <a:latin typeface="Merriweather"/>
                <a:ea typeface="Merriweather"/>
                <a:cs typeface="Merriweather"/>
                <a:sym typeface="Merriweather"/>
              </a:rPr>
              <a:t> is the activation of </a:t>
            </a:r>
            <a:r>
              <a:rPr b="1" lang="en" sz="1800">
                <a:latin typeface="Merriweather"/>
                <a:ea typeface="Merriweather"/>
                <a:cs typeface="Merriweather"/>
                <a:sym typeface="Merriweather"/>
              </a:rPr>
              <a:t>factor XII </a:t>
            </a:r>
            <a:r>
              <a:rPr lang="en" sz="1800">
                <a:latin typeface="Merriweather"/>
                <a:ea typeface="Merriweather"/>
                <a:cs typeface="Merriweather"/>
                <a:sym typeface="Merriweather"/>
              </a:rPr>
              <a:t>by contact with</a:t>
            </a:r>
            <a:r>
              <a:rPr i="1" lang="en" sz="1800">
                <a:latin typeface="Merriweather"/>
                <a:ea typeface="Merriweather"/>
                <a:cs typeface="Merriweather"/>
                <a:sym typeface="Merriweather"/>
              </a:rPr>
              <a:t> </a:t>
            </a:r>
            <a:r>
              <a:rPr b="1" i="1" lang="en" sz="1800">
                <a:latin typeface="Merriweather"/>
                <a:ea typeface="Merriweather"/>
                <a:cs typeface="Merriweather"/>
                <a:sym typeface="Merriweather"/>
              </a:rPr>
              <a:t>foreign surface, injured blood vessel, and glass</a:t>
            </a:r>
            <a:r>
              <a:rPr i="1" lang="en" sz="1800">
                <a:latin typeface="Merriweather"/>
                <a:ea typeface="Merriweather"/>
                <a:cs typeface="Merriweather"/>
                <a:sym typeface="Merriweather"/>
              </a:rPr>
              <a:t>.</a:t>
            </a:r>
            <a:r>
              <a:rPr lang="en" sz="1800">
                <a:latin typeface="Merriweather"/>
                <a:ea typeface="Merriweather"/>
                <a:cs typeface="Merriweather"/>
                <a:sym typeface="Merriweather"/>
              </a:rPr>
              <a:t> (all clotting factors present in the blood)</a:t>
            </a:r>
            <a:endParaRPr sz="1800">
              <a:latin typeface="Merriweather"/>
              <a:ea typeface="Merriweather"/>
              <a:cs typeface="Merriweather"/>
              <a:sym typeface="Merriweather"/>
            </a:endParaRPr>
          </a:p>
          <a:p>
            <a:pPr indent="-342900" lvl="0" marL="457200" rtl="0" algn="l">
              <a:lnSpc>
                <a:spcPct val="115000"/>
              </a:lnSpc>
              <a:spcBef>
                <a:spcPts val="0"/>
              </a:spcBef>
              <a:spcAft>
                <a:spcPts val="0"/>
              </a:spcAft>
              <a:buSzPts val="1800"/>
              <a:buFont typeface="Merriweather"/>
              <a:buAutoNum type="arabicPeriod"/>
            </a:pPr>
            <a:r>
              <a:rPr lang="en" sz="1800">
                <a:latin typeface="Merriweather"/>
                <a:ea typeface="Merriweather"/>
                <a:cs typeface="Merriweather"/>
                <a:sym typeface="Merriweather"/>
              </a:rPr>
              <a:t>Activated </a:t>
            </a:r>
            <a:r>
              <a:rPr b="1" lang="en" sz="1800">
                <a:latin typeface="Merriweather"/>
                <a:ea typeface="Merriweather"/>
                <a:cs typeface="Merriweather"/>
                <a:sym typeface="Merriweather"/>
              </a:rPr>
              <a:t>Factor XII </a:t>
            </a:r>
            <a:r>
              <a:rPr lang="en" sz="1800">
                <a:latin typeface="Merriweather"/>
                <a:ea typeface="Merriweather"/>
                <a:cs typeface="Merriweather"/>
                <a:sym typeface="Merriweather"/>
              </a:rPr>
              <a:t>will activate </a:t>
            </a:r>
            <a:r>
              <a:rPr b="1" lang="en" sz="1800">
                <a:latin typeface="Merriweather"/>
                <a:ea typeface="Merriweather"/>
                <a:cs typeface="Merriweather"/>
                <a:sym typeface="Merriweather"/>
              </a:rPr>
              <a:t>Factor XI</a:t>
            </a:r>
            <a:r>
              <a:rPr lang="en" sz="1800">
                <a:latin typeface="Merriweather"/>
                <a:ea typeface="Merriweather"/>
                <a:cs typeface="Merriweather"/>
                <a:sym typeface="Merriweather"/>
              </a:rPr>
              <a:t> </a:t>
            </a:r>
            <a:endParaRPr sz="1800">
              <a:latin typeface="Merriweather"/>
              <a:ea typeface="Merriweather"/>
              <a:cs typeface="Merriweather"/>
              <a:sym typeface="Merriweather"/>
            </a:endParaRPr>
          </a:p>
          <a:p>
            <a:pPr indent="-342900" lvl="0" marL="457200" rtl="0" algn="l">
              <a:lnSpc>
                <a:spcPct val="115000"/>
              </a:lnSpc>
              <a:spcBef>
                <a:spcPts val="0"/>
              </a:spcBef>
              <a:spcAft>
                <a:spcPts val="0"/>
              </a:spcAft>
              <a:buSzPts val="1800"/>
              <a:buFont typeface="Merriweather"/>
              <a:buAutoNum type="arabicPeriod"/>
            </a:pPr>
            <a:r>
              <a:rPr lang="en" sz="1800">
                <a:latin typeface="Merriweather"/>
                <a:ea typeface="Merriweather"/>
                <a:cs typeface="Merriweather"/>
                <a:sym typeface="Merriweather"/>
              </a:rPr>
              <a:t>Activated</a:t>
            </a:r>
            <a:r>
              <a:rPr b="1" lang="en" sz="1800">
                <a:latin typeface="Merriweather"/>
                <a:ea typeface="Merriweather"/>
                <a:cs typeface="Merriweather"/>
                <a:sym typeface="Merriweather"/>
              </a:rPr>
              <a:t> Factor Xl </a:t>
            </a:r>
            <a:r>
              <a:rPr lang="en" sz="1800">
                <a:latin typeface="Merriweather"/>
                <a:ea typeface="Merriweather"/>
                <a:cs typeface="Merriweather"/>
                <a:sym typeface="Merriweather"/>
              </a:rPr>
              <a:t>will activate </a:t>
            </a:r>
            <a:r>
              <a:rPr b="1" lang="en" sz="1800">
                <a:latin typeface="Merriweather"/>
                <a:ea typeface="Merriweather"/>
                <a:cs typeface="Merriweather"/>
                <a:sym typeface="Merriweather"/>
              </a:rPr>
              <a:t>Factor IX</a:t>
            </a:r>
            <a:endParaRPr b="1" sz="1800">
              <a:latin typeface="Merriweather"/>
              <a:ea typeface="Merriweather"/>
              <a:cs typeface="Merriweather"/>
              <a:sym typeface="Merriweather"/>
            </a:endParaRPr>
          </a:p>
          <a:p>
            <a:pPr indent="-342900" lvl="0" marL="457200" rtl="0" algn="l">
              <a:lnSpc>
                <a:spcPct val="115000"/>
              </a:lnSpc>
              <a:spcBef>
                <a:spcPts val="0"/>
              </a:spcBef>
              <a:spcAft>
                <a:spcPts val="0"/>
              </a:spcAft>
              <a:buSzPts val="1800"/>
              <a:buFont typeface="Merriweather"/>
              <a:buAutoNum type="arabicPeriod"/>
            </a:pPr>
            <a:r>
              <a:rPr lang="en" sz="1800">
                <a:latin typeface="Merriweather"/>
                <a:ea typeface="Merriweather"/>
                <a:cs typeface="Merriweather"/>
                <a:sym typeface="Merriweather"/>
              </a:rPr>
              <a:t>Activated</a:t>
            </a:r>
            <a:r>
              <a:rPr b="1" lang="en" sz="1800">
                <a:latin typeface="Merriweather"/>
                <a:ea typeface="Merriweather"/>
                <a:cs typeface="Merriweather"/>
                <a:sym typeface="Merriweather"/>
              </a:rPr>
              <a:t> Factor IX</a:t>
            </a:r>
            <a:r>
              <a:rPr lang="en" sz="1800">
                <a:latin typeface="Merriweather"/>
                <a:ea typeface="Merriweather"/>
                <a:cs typeface="Merriweather"/>
                <a:sym typeface="Merriweather"/>
              </a:rPr>
              <a:t> +</a:t>
            </a:r>
            <a:r>
              <a:rPr b="1" lang="en" sz="1800">
                <a:latin typeface="Merriweather"/>
                <a:ea typeface="Merriweather"/>
                <a:cs typeface="Merriweather"/>
                <a:sym typeface="Merriweather"/>
              </a:rPr>
              <a:t> Factor VIII</a:t>
            </a:r>
            <a:r>
              <a:rPr lang="en" sz="1800">
                <a:latin typeface="Merriweather"/>
                <a:ea typeface="Merriweather"/>
                <a:cs typeface="Merriweather"/>
                <a:sym typeface="Merriweather"/>
              </a:rPr>
              <a:t> + </a:t>
            </a:r>
            <a:r>
              <a:rPr b="1" lang="en" sz="1800">
                <a:latin typeface="Merriweather"/>
                <a:ea typeface="Merriweather"/>
                <a:cs typeface="Merriweather"/>
                <a:sym typeface="Merriweather"/>
              </a:rPr>
              <a:t>platelet phospholipid factor (PF3) </a:t>
            </a:r>
            <a:r>
              <a:rPr lang="en" sz="1800">
                <a:latin typeface="Merriweather"/>
                <a:ea typeface="Merriweather"/>
                <a:cs typeface="Merriweather"/>
                <a:sym typeface="Merriweather"/>
              </a:rPr>
              <a:t>+ </a:t>
            </a:r>
            <a:r>
              <a:rPr b="1" lang="en" sz="1800">
                <a:latin typeface="Merriweather"/>
                <a:ea typeface="Merriweather"/>
                <a:cs typeface="Merriweather"/>
                <a:sym typeface="Merriweather"/>
              </a:rPr>
              <a:t>Ca</a:t>
            </a:r>
            <a:r>
              <a:rPr b="1" baseline="30000" lang="en" sz="1800">
                <a:latin typeface="Merriweather"/>
                <a:ea typeface="Merriweather"/>
                <a:cs typeface="Merriweather"/>
                <a:sym typeface="Merriweather"/>
              </a:rPr>
              <a:t>++</a:t>
            </a:r>
            <a:r>
              <a:rPr b="1" lang="en" sz="1800">
                <a:latin typeface="Merriweather"/>
                <a:ea typeface="Merriweather"/>
                <a:cs typeface="Merriweather"/>
                <a:sym typeface="Merriweather"/>
              </a:rPr>
              <a:t> </a:t>
            </a:r>
            <a:r>
              <a:rPr lang="en" sz="1800">
                <a:latin typeface="Merriweather"/>
                <a:ea typeface="Merriweather"/>
                <a:cs typeface="Merriweather"/>
                <a:sym typeface="Merriweather"/>
              </a:rPr>
              <a:t>activate </a:t>
            </a:r>
            <a:r>
              <a:rPr b="1" lang="en" sz="1800">
                <a:latin typeface="Merriweather"/>
                <a:ea typeface="Merriweather"/>
                <a:cs typeface="Merriweather"/>
                <a:sym typeface="Merriweather"/>
              </a:rPr>
              <a:t>Factor X</a:t>
            </a:r>
            <a:endParaRPr b="1" sz="1800">
              <a:latin typeface="Merriweather"/>
              <a:ea typeface="Merriweather"/>
              <a:cs typeface="Merriweather"/>
              <a:sym typeface="Merriweather"/>
            </a:endParaRPr>
          </a:p>
          <a:p>
            <a:pPr indent="0" lvl="0" marL="0" rtl="0" algn="l">
              <a:lnSpc>
                <a:spcPct val="150000"/>
              </a:lnSpc>
              <a:spcBef>
                <a:spcPts val="0"/>
              </a:spcBef>
              <a:spcAft>
                <a:spcPts val="0"/>
              </a:spcAft>
              <a:buNone/>
            </a:pPr>
            <a:r>
              <a:t/>
            </a:r>
            <a:endParaRPr sz="2000">
              <a:latin typeface="Merriweather"/>
              <a:ea typeface="Merriweather"/>
              <a:cs typeface="Merriweather"/>
              <a:sym typeface="Merriweather"/>
            </a:endParaRPr>
          </a:p>
        </p:txBody>
      </p:sp>
      <p:sp>
        <p:nvSpPr>
          <p:cNvPr id="1073" name="Google Shape;1073;p41"/>
          <p:cNvSpPr txBox="1"/>
          <p:nvPr/>
        </p:nvSpPr>
        <p:spPr>
          <a:xfrm>
            <a:off x="410690" y="7556784"/>
            <a:ext cx="63603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latin typeface="Merriweather"/>
                <a:ea typeface="Merriweather"/>
                <a:cs typeface="Merriweather"/>
                <a:sym typeface="Merriweather"/>
              </a:rPr>
              <a:t>The</a:t>
            </a:r>
            <a:r>
              <a:rPr b="1" lang="en" sz="2000">
                <a:latin typeface="Merriweather"/>
                <a:ea typeface="Merriweather"/>
                <a:cs typeface="Merriweather"/>
                <a:sym typeface="Merriweather"/>
              </a:rPr>
              <a:t> trigger </a:t>
            </a:r>
            <a:r>
              <a:rPr lang="en" sz="2000">
                <a:latin typeface="Merriweather"/>
                <a:ea typeface="Merriweather"/>
                <a:cs typeface="Merriweather"/>
                <a:sym typeface="Merriweather"/>
              </a:rPr>
              <a:t>is </a:t>
            </a:r>
            <a:r>
              <a:rPr b="1" i="1" lang="en" sz="2000">
                <a:latin typeface="Merriweather"/>
                <a:ea typeface="Merriweather"/>
                <a:cs typeface="Merriweather"/>
                <a:sym typeface="Merriweather"/>
              </a:rPr>
              <a:t>release of tissue thromboplastin from damaged tissues and it is composed of phospholipids from the membranes of the tissue plus a lipoprotein complex that functions mainly as a proteolytic enzyme.</a:t>
            </a:r>
            <a:endParaRPr b="1" i="1" sz="2000">
              <a:latin typeface="Merriweather"/>
              <a:ea typeface="Merriweather"/>
              <a:cs typeface="Merriweather"/>
              <a:sym typeface="Merriweather"/>
            </a:endParaRPr>
          </a:p>
          <a:p>
            <a:pPr indent="-355600" lvl="0" marL="457200" rtl="0" algn="l">
              <a:lnSpc>
                <a:spcPct val="115000"/>
              </a:lnSpc>
              <a:spcBef>
                <a:spcPts val="0"/>
              </a:spcBef>
              <a:spcAft>
                <a:spcPts val="0"/>
              </a:spcAft>
              <a:buSzPts val="2000"/>
              <a:buFont typeface="Merriweather"/>
              <a:buAutoNum type="arabicPeriod"/>
            </a:pPr>
            <a:r>
              <a:rPr b="1" lang="en" sz="2000">
                <a:latin typeface="Merriweather"/>
                <a:ea typeface="Merriweather"/>
                <a:cs typeface="Merriweather"/>
                <a:sym typeface="Merriweather"/>
              </a:rPr>
              <a:t>Tissue thromboplastin</a:t>
            </a:r>
            <a:r>
              <a:rPr lang="en" sz="2000">
                <a:latin typeface="Merriweather"/>
                <a:ea typeface="Merriweather"/>
                <a:cs typeface="Merriweather"/>
                <a:sym typeface="Merriweather"/>
              </a:rPr>
              <a:t> activates </a:t>
            </a:r>
            <a:r>
              <a:rPr b="1" lang="en" sz="2000">
                <a:latin typeface="Merriweather"/>
                <a:ea typeface="Merriweather"/>
                <a:cs typeface="Merriweather"/>
                <a:sym typeface="Merriweather"/>
              </a:rPr>
              <a:t>Factor VII</a:t>
            </a:r>
            <a:endParaRPr b="1" sz="2000">
              <a:latin typeface="Merriweather"/>
              <a:ea typeface="Merriweather"/>
              <a:cs typeface="Merriweather"/>
              <a:sym typeface="Merriweather"/>
            </a:endParaRPr>
          </a:p>
          <a:p>
            <a:pPr indent="-355600" lvl="0" marL="457200" rtl="0" algn="l">
              <a:lnSpc>
                <a:spcPct val="115000"/>
              </a:lnSpc>
              <a:spcBef>
                <a:spcPts val="0"/>
              </a:spcBef>
              <a:spcAft>
                <a:spcPts val="0"/>
              </a:spcAft>
              <a:buSzPts val="2000"/>
              <a:buFont typeface="Merriweather"/>
              <a:buAutoNum type="arabicPeriod"/>
            </a:pPr>
            <a:r>
              <a:rPr b="1" lang="en" sz="2000">
                <a:latin typeface="Merriweather"/>
                <a:ea typeface="Merriweather"/>
                <a:cs typeface="Merriweather"/>
                <a:sym typeface="Merriweather"/>
              </a:rPr>
              <a:t>Tissue thromboplastin </a:t>
            </a:r>
            <a:r>
              <a:rPr lang="en" sz="2000">
                <a:latin typeface="Merriweather"/>
                <a:ea typeface="Merriweather"/>
                <a:cs typeface="Merriweather"/>
                <a:sym typeface="Merriweather"/>
              </a:rPr>
              <a:t>+ </a:t>
            </a:r>
            <a:r>
              <a:rPr b="1" lang="en" sz="2000">
                <a:latin typeface="Merriweather"/>
                <a:ea typeface="Merriweather"/>
                <a:cs typeface="Merriweather"/>
                <a:sym typeface="Merriweather"/>
              </a:rPr>
              <a:t>Factor </a:t>
            </a:r>
            <a:r>
              <a:rPr lang="en" sz="2000">
                <a:latin typeface="Merriweather"/>
                <a:ea typeface="Merriweather"/>
                <a:cs typeface="Merriweather"/>
                <a:sym typeface="Merriweather"/>
              </a:rPr>
              <a:t> </a:t>
            </a:r>
            <a:r>
              <a:rPr b="1" lang="en" sz="2000">
                <a:latin typeface="Merriweather"/>
                <a:ea typeface="Merriweather"/>
                <a:cs typeface="Merriweather"/>
                <a:sym typeface="Merriweather"/>
              </a:rPr>
              <a:t>VII</a:t>
            </a:r>
            <a:r>
              <a:rPr lang="en" sz="2000">
                <a:latin typeface="Merriweather"/>
                <a:ea typeface="Merriweather"/>
                <a:cs typeface="Merriweather"/>
                <a:sym typeface="Merriweather"/>
              </a:rPr>
              <a:t> + </a:t>
            </a:r>
            <a:r>
              <a:rPr b="1" lang="en" sz="2000">
                <a:latin typeface="Merriweather"/>
                <a:ea typeface="Merriweather"/>
                <a:cs typeface="Merriweather"/>
                <a:sym typeface="Merriweather"/>
              </a:rPr>
              <a:t>Ca</a:t>
            </a:r>
            <a:r>
              <a:rPr b="1" baseline="30000" lang="en" sz="2000">
                <a:solidFill>
                  <a:srgbClr val="000000"/>
                </a:solidFill>
                <a:latin typeface="Merriweather"/>
                <a:ea typeface="Merriweather"/>
                <a:cs typeface="Merriweather"/>
                <a:sym typeface="Merriweather"/>
              </a:rPr>
              <a:t>++</a:t>
            </a:r>
            <a:r>
              <a:rPr b="1" lang="en" sz="2000">
                <a:solidFill>
                  <a:srgbClr val="000000"/>
                </a:solidFill>
                <a:latin typeface="Merriweather"/>
                <a:ea typeface="Merriweather"/>
                <a:cs typeface="Merriweather"/>
                <a:sym typeface="Merriweather"/>
              </a:rPr>
              <a:t> </a:t>
            </a:r>
            <a:r>
              <a:rPr lang="en" sz="2000">
                <a:latin typeface="Merriweather"/>
                <a:ea typeface="Merriweather"/>
                <a:cs typeface="Merriweather"/>
                <a:sym typeface="Merriweather"/>
              </a:rPr>
              <a:t>activate</a:t>
            </a:r>
            <a:r>
              <a:rPr b="1" lang="en" sz="2000">
                <a:latin typeface="Merriweather"/>
                <a:ea typeface="Merriweather"/>
                <a:cs typeface="Merriweather"/>
                <a:sym typeface="Merriweather"/>
              </a:rPr>
              <a:t> Factor X</a:t>
            </a:r>
            <a:endParaRPr b="1" sz="2000">
              <a:latin typeface="Merriweather"/>
              <a:ea typeface="Merriweather"/>
              <a:cs typeface="Merriweather"/>
              <a:sym typeface="Merriweather"/>
            </a:endParaRPr>
          </a:p>
          <a:p>
            <a:pPr indent="0" lvl="0" marL="0" rtl="0" algn="l">
              <a:lnSpc>
                <a:spcPct val="115000"/>
              </a:lnSpc>
              <a:spcBef>
                <a:spcPts val="0"/>
              </a:spcBef>
              <a:spcAft>
                <a:spcPts val="0"/>
              </a:spcAft>
              <a:buNone/>
            </a:pPr>
            <a:r>
              <a:t/>
            </a:r>
            <a:endParaRPr sz="1900">
              <a:solidFill>
                <a:srgbClr val="8E7CC3"/>
              </a:solidFill>
              <a:latin typeface="Merriweather"/>
              <a:ea typeface="Merriweather"/>
              <a:cs typeface="Merriweather"/>
              <a:sym typeface="Merriweather"/>
            </a:endParaRPr>
          </a:p>
        </p:txBody>
      </p:sp>
      <p:sp>
        <p:nvSpPr>
          <p:cNvPr id="1074" name="Google Shape;1074;p41"/>
          <p:cNvSpPr/>
          <p:nvPr/>
        </p:nvSpPr>
        <p:spPr>
          <a:xfrm>
            <a:off x="311028" y="3084240"/>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075" name="Google Shape;1075;p41"/>
          <p:cNvSpPr txBox="1"/>
          <p:nvPr/>
        </p:nvSpPr>
        <p:spPr>
          <a:xfrm>
            <a:off x="711652" y="2724650"/>
            <a:ext cx="59121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Intrinsic Pathway</a:t>
            </a:r>
            <a:endParaRPr sz="4800">
              <a:latin typeface="Oswald"/>
              <a:ea typeface="Oswald"/>
              <a:cs typeface="Oswald"/>
              <a:sym typeface="Oswald"/>
            </a:endParaRPr>
          </a:p>
        </p:txBody>
      </p:sp>
      <p:sp>
        <p:nvSpPr>
          <p:cNvPr id="1076" name="Google Shape;1076;p41"/>
          <p:cNvSpPr/>
          <p:nvPr/>
        </p:nvSpPr>
        <p:spPr>
          <a:xfrm>
            <a:off x="372650" y="6937889"/>
            <a:ext cx="4905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077" name="Google Shape;1077;p41"/>
          <p:cNvSpPr txBox="1"/>
          <p:nvPr/>
        </p:nvSpPr>
        <p:spPr>
          <a:xfrm>
            <a:off x="792073" y="6578300"/>
            <a:ext cx="104031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Extrinsic Pathway</a:t>
            </a:r>
            <a:endParaRPr sz="4800">
              <a:latin typeface="Oswald"/>
              <a:ea typeface="Oswald"/>
              <a:cs typeface="Oswald"/>
              <a:sym typeface="Oswald"/>
            </a:endParaRPr>
          </a:p>
        </p:txBody>
      </p:sp>
      <p:sp>
        <p:nvSpPr>
          <p:cNvPr id="1078" name="Google Shape;1078;p41"/>
          <p:cNvSpPr/>
          <p:nvPr/>
        </p:nvSpPr>
        <p:spPr>
          <a:xfrm>
            <a:off x="372641" y="10873140"/>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079" name="Google Shape;1079;p41"/>
          <p:cNvSpPr txBox="1"/>
          <p:nvPr/>
        </p:nvSpPr>
        <p:spPr>
          <a:xfrm>
            <a:off x="773267" y="10513550"/>
            <a:ext cx="99369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Common Pathway</a:t>
            </a:r>
            <a:endParaRPr sz="4800">
              <a:latin typeface="Oswald"/>
              <a:ea typeface="Oswald"/>
              <a:cs typeface="Oswald"/>
              <a:sym typeface="Oswald"/>
            </a:endParaRPr>
          </a:p>
        </p:txBody>
      </p:sp>
      <p:sp>
        <p:nvSpPr>
          <p:cNvPr id="1080" name="Google Shape;1080;p41"/>
          <p:cNvSpPr txBox="1"/>
          <p:nvPr/>
        </p:nvSpPr>
        <p:spPr>
          <a:xfrm>
            <a:off x="525320" y="11491400"/>
            <a:ext cx="6652200" cy="3000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800">
                <a:latin typeface="Merriweather"/>
                <a:ea typeface="Merriweather"/>
                <a:cs typeface="Merriweather"/>
                <a:sym typeface="Merriweather"/>
              </a:rPr>
              <a:t>Following the above steps, the pathway is common for both intrinsic and extrinsic pathways. </a:t>
            </a:r>
            <a:endParaRPr sz="1800">
              <a:latin typeface="Merriweather"/>
              <a:ea typeface="Merriweather"/>
              <a:cs typeface="Merriweather"/>
              <a:sym typeface="Merriweather"/>
            </a:endParaRPr>
          </a:p>
          <a:p>
            <a:pPr indent="-342900" lvl="0" marL="457200" rtl="0" algn="l">
              <a:lnSpc>
                <a:spcPct val="150000"/>
              </a:lnSpc>
              <a:spcBef>
                <a:spcPts val="0"/>
              </a:spcBef>
              <a:spcAft>
                <a:spcPts val="0"/>
              </a:spcAft>
              <a:buSzPts val="1800"/>
              <a:buFont typeface="Merriweather"/>
              <a:buAutoNum type="arabicPeriod"/>
            </a:pPr>
            <a:r>
              <a:rPr lang="en" sz="1800">
                <a:latin typeface="Merriweather"/>
                <a:ea typeface="Merriweather"/>
                <a:cs typeface="Merriweather"/>
                <a:sym typeface="Merriweather"/>
              </a:rPr>
              <a:t>Activated</a:t>
            </a:r>
            <a:r>
              <a:rPr b="1" lang="en" sz="1800">
                <a:latin typeface="Merriweather"/>
                <a:ea typeface="Merriweather"/>
                <a:cs typeface="Merriweather"/>
                <a:sym typeface="Merriweather"/>
              </a:rPr>
              <a:t> Factor X + Factor V +PF3 + </a:t>
            </a:r>
            <a:r>
              <a:rPr b="1" lang="en" sz="1800">
                <a:solidFill>
                  <a:srgbClr val="000000"/>
                </a:solidFill>
                <a:latin typeface="Merriweather"/>
                <a:ea typeface="Merriweather"/>
                <a:cs typeface="Merriweather"/>
                <a:sym typeface="Merriweather"/>
              </a:rPr>
              <a:t>Ca</a:t>
            </a:r>
            <a:r>
              <a:rPr b="1" baseline="30000" lang="en" sz="1800">
                <a:solidFill>
                  <a:srgbClr val="000000"/>
                </a:solidFill>
                <a:latin typeface="Merriweather"/>
                <a:ea typeface="Merriweather"/>
                <a:cs typeface="Merriweather"/>
                <a:sym typeface="Merriweather"/>
              </a:rPr>
              <a:t>++ </a:t>
            </a:r>
            <a:r>
              <a:rPr lang="en" sz="1800">
                <a:latin typeface="Merriweather"/>
                <a:ea typeface="Merriweather"/>
                <a:cs typeface="Merriweather"/>
                <a:sym typeface="Merriweather"/>
              </a:rPr>
              <a:t>activate </a:t>
            </a:r>
            <a:r>
              <a:rPr b="1" lang="en" sz="1800">
                <a:latin typeface="Merriweather"/>
                <a:ea typeface="Merriweather"/>
                <a:cs typeface="Merriweather"/>
                <a:sym typeface="Merriweather"/>
              </a:rPr>
              <a:t>prothrombin activator</a:t>
            </a:r>
            <a:r>
              <a:rPr lang="en" sz="1800">
                <a:latin typeface="Merriweather"/>
                <a:ea typeface="Merriweather"/>
                <a:cs typeface="Merriweather"/>
                <a:sym typeface="Merriweather"/>
              </a:rPr>
              <a:t>; a proteolytic enzyme which activates </a:t>
            </a:r>
            <a:r>
              <a:rPr b="1" lang="en" sz="1800">
                <a:latin typeface="Merriweather"/>
                <a:ea typeface="Merriweather"/>
                <a:cs typeface="Merriweather"/>
                <a:sym typeface="Merriweather"/>
              </a:rPr>
              <a:t>prothrombin</a:t>
            </a:r>
            <a:r>
              <a:rPr lang="en" sz="1800">
                <a:latin typeface="Merriweather"/>
                <a:ea typeface="Merriweather"/>
                <a:cs typeface="Merriweather"/>
                <a:sym typeface="Merriweather"/>
              </a:rPr>
              <a:t>.</a:t>
            </a:r>
            <a:endParaRPr sz="1800">
              <a:latin typeface="Merriweather"/>
              <a:ea typeface="Merriweather"/>
              <a:cs typeface="Merriweather"/>
              <a:sym typeface="Merriweather"/>
            </a:endParaRPr>
          </a:p>
          <a:p>
            <a:pPr indent="-342900" lvl="0" marL="457200" rtl="0" algn="l">
              <a:lnSpc>
                <a:spcPct val="150000"/>
              </a:lnSpc>
              <a:spcBef>
                <a:spcPts val="0"/>
              </a:spcBef>
              <a:spcAft>
                <a:spcPts val="0"/>
              </a:spcAft>
              <a:buSzPts val="1800"/>
              <a:buFont typeface="Merriweather"/>
              <a:buAutoNum type="arabicPeriod"/>
            </a:pPr>
            <a:r>
              <a:rPr lang="en" sz="1800">
                <a:latin typeface="Merriweather"/>
                <a:ea typeface="Merriweather"/>
                <a:cs typeface="Merriweather"/>
                <a:sym typeface="Merriweather"/>
              </a:rPr>
              <a:t>Activated </a:t>
            </a:r>
            <a:r>
              <a:rPr b="1" lang="en" sz="1800">
                <a:latin typeface="Merriweather"/>
                <a:ea typeface="Merriweather"/>
                <a:cs typeface="Merriweather"/>
                <a:sym typeface="Merriweather"/>
              </a:rPr>
              <a:t>prothrombin </a:t>
            </a:r>
            <a:r>
              <a:rPr lang="en" sz="1800">
                <a:latin typeface="Merriweather"/>
                <a:ea typeface="Merriweather"/>
                <a:cs typeface="Merriweather"/>
                <a:sym typeface="Merriweather"/>
              </a:rPr>
              <a:t>activates </a:t>
            </a:r>
            <a:r>
              <a:rPr b="1" lang="en" sz="1800">
                <a:latin typeface="Merriweather"/>
                <a:ea typeface="Merriweather"/>
                <a:cs typeface="Merriweather"/>
                <a:sym typeface="Merriweather"/>
              </a:rPr>
              <a:t>thrombin.</a:t>
            </a:r>
            <a:endParaRPr b="1" sz="1800">
              <a:latin typeface="Merriweather"/>
              <a:ea typeface="Merriweather"/>
              <a:cs typeface="Merriweather"/>
              <a:sym typeface="Merriweather"/>
            </a:endParaRPr>
          </a:p>
          <a:p>
            <a:pPr indent="-342900" lvl="0" marL="457200" rtl="0" algn="l">
              <a:lnSpc>
                <a:spcPct val="150000"/>
              </a:lnSpc>
              <a:spcBef>
                <a:spcPts val="0"/>
              </a:spcBef>
              <a:spcAft>
                <a:spcPts val="0"/>
              </a:spcAft>
              <a:buSzPts val="1800"/>
              <a:buFont typeface="Merriweather"/>
              <a:buAutoNum type="arabicPeriod"/>
            </a:pPr>
            <a:r>
              <a:rPr b="1" lang="en" sz="1800">
                <a:latin typeface="Merriweather"/>
                <a:ea typeface="Merriweather"/>
                <a:cs typeface="Merriweather"/>
                <a:sym typeface="Merriweather"/>
              </a:rPr>
              <a:t>Thrombin</a:t>
            </a:r>
            <a:r>
              <a:rPr lang="en" sz="1800">
                <a:latin typeface="Merriweather"/>
                <a:ea typeface="Merriweather"/>
                <a:cs typeface="Merriweather"/>
                <a:sym typeface="Merriweather"/>
              </a:rPr>
              <a:t> acts on </a:t>
            </a:r>
            <a:r>
              <a:rPr b="1" lang="en" sz="1800">
                <a:latin typeface="Merriweather"/>
                <a:ea typeface="Merriweather"/>
                <a:cs typeface="Merriweather"/>
                <a:sym typeface="Merriweather"/>
              </a:rPr>
              <a:t>fibrinogen</a:t>
            </a:r>
            <a:r>
              <a:rPr lang="en" sz="1800">
                <a:latin typeface="Merriweather"/>
                <a:ea typeface="Merriweather"/>
                <a:cs typeface="Merriweather"/>
                <a:sym typeface="Merriweather"/>
              </a:rPr>
              <a:t> forming insoluble </a:t>
            </a:r>
            <a:r>
              <a:rPr b="1" lang="en" sz="1800">
                <a:latin typeface="Merriweather"/>
                <a:ea typeface="Merriweather"/>
                <a:cs typeface="Merriweather"/>
                <a:sym typeface="Merriweather"/>
              </a:rPr>
              <a:t>fibrin</a:t>
            </a:r>
            <a:r>
              <a:rPr lang="en" sz="1800">
                <a:latin typeface="Merriweather"/>
                <a:ea typeface="Merriweather"/>
                <a:cs typeface="Merriweather"/>
                <a:sym typeface="Merriweather"/>
              </a:rPr>
              <a:t> monomers.</a:t>
            </a:r>
            <a:endParaRPr sz="1800">
              <a:latin typeface="Merriweather"/>
              <a:ea typeface="Merriweather"/>
              <a:cs typeface="Merriweather"/>
              <a:sym typeface="Merriweather"/>
            </a:endParaRPr>
          </a:p>
          <a:p>
            <a:pPr indent="-342900" lvl="0" marL="457200" rtl="0" algn="l">
              <a:lnSpc>
                <a:spcPct val="150000"/>
              </a:lnSpc>
              <a:spcBef>
                <a:spcPts val="0"/>
              </a:spcBef>
              <a:spcAft>
                <a:spcPts val="0"/>
              </a:spcAft>
              <a:buSzPts val="1800"/>
              <a:buFont typeface="Merriweather"/>
              <a:buAutoNum type="arabicPeriod"/>
            </a:pPr>
            <a:r>
              <a:rPr b="1" lang="en" sz="1800">
                <a:latin typeface="Merriweather"/>
                <a:ea typeface="Merriweather"/>
                <a:cs typeface="Merriweather"/>
                <a:sym typeface="Merriweather"/>
              </a:rPr>
              <a:t>Factor XIII </a:t>
            </a:r>
            <a:r>
              <a:rPr lang="en" sz="1800">
                <a:latin typeface="Merriweather"/>
                <a:ea typeface="Merriweather"/>
                <a:cs typeface="Merriweather"/>
                <a:sym typeface="Merriweather"/>
              </a:rPr>
              <a:t>+ </a:t>
            </a:r>
            <a:r>
              <a:rPr b="1" lang="en" sz="1800">
                <a:solidFill>
                  <a:srgbClr val="000000"/>
                </a:solidFill>
                <a:latin typeface="Merriweather"/>
                <a:ea typeface="Merriweather"/>
                <a:cs typeface="Merriweather"/>
                <a:sym typeface="Merriweather"/>
              </a:rPr>
              <a:t>Ca</a:t>
            </a:r>
            <a:r>
              <a:rPr b="1" baseline="30000" lang="en" sz="1800">
                <a:solidFill>
                  <a:srgbClr val="000000"/>
                </a:solidFill>
                <a:latin typeface="Merriweather"/>
                <a:ea typeface="Merriweather"/>
                <a:cs typeface="Merriweather"/>
                <a:sym typeface="Merriweather"/>
              </a:rPr>
              <a:t>++</a:t>
            </a:r>
            <a:r>
              <a:rPr b="1" lang="en" sz="1800">
                <a:solidFill>
                  <a:srgbClr val="000000"/>
                </a:solidFill>
                <a:latin typeface="Merriweather"/>
                <a:ea typeface="Merriweather"/>
                <a:cs typeface="Merriweather"/>
                <a:sym typeface="Merriweather"/>
              </a:rPr>
              <a:t> </a:t>
            </a:r>
            <a:r>
              <a:rPr lang="en" sz="1800">
                <a:latin typeface="Merriweather"/>
                <a:ea typeface="Merriweather"/>
                <a:cs typeface="Merriweather"/>
                <a:sym typeface="Merriweather"/>
              </a:rPr>
              <a:t>causes a</a:t>
            </a:r>
            <a:r>
              <a:rPr lang="en" sz="1800">
                <a:solidFill>
                  <a:srgbClr val="000000"/>
                </a:solidFill>
                <a:latin typeface="Merriweather"/>
                <a:ea typeface="Merriweather"/>
                <a:cs typeface="Merriweather"/>
                <a:sym typeface="Merriweather"/>
              </a:rPr>
              <a:t>dditional strength of </a:t>
            </a:r>
            <a:r>
              <a:rPr b="1" lang="en" sz="1800">
                <a:solidFill>
                  <a:srgbClr val="000000"/>
                </a:solidFill>
                <a:latin typeface="Merriweather"/>
                <a:ea typeface="Merriweather"/>
                <a:cs typeface="Merriweather"/>
                <a:sym typeface="Merriweather"/>
              </a:rPr>
              <a:t>fibrin</a:t>
            </a:r>
            <a:r>
              <a:rPr lang="en" sz="1800">
                <a:solidFill>
                  <a:srgbClr val="000000"/>
                </a:solidFill>
                <a:latin typeface="Merriweather"/>
                <a:ea typeface="Merriweather"/>
                <a:cs typeface="Merriweather"/>
                <a:sym typeface="Merriweather"/>
              </a:rPr>
              <a:t> meshwork </a:t>
            </a:r>
            <a:r>
              <a:rPr lang="en" sz="1800">
                <a:solidFill>
                  <a:srgbClr val="545454"/>
                </a:solidFill>
              </a:rPr>
              <a:t>→</a:t>
            </a:r>
            <a:r>
              <a:rPr lang="en" sz="1800">
                <a:solidFill>
                  <a:srgbClr val="545454"/>
                </a:solidFill>
                <a:highlight>
                  <a:srgbClr val="FFFFFF"/>
                </a:highlight>
              </a:rPr>
              <a:t> </a:t>
            </a:r>
            <a:r>
              <a:rPr lang="en" sz="1800">
                <a:latin typeface="Merriweather"/>
                <a:ea typeface="Merriweather"/>
                <a:cs typeface="Merriweather"/>
                <a:sym typeface="Merriweather"/>
              </a:rPr>
              <a:t>strong </a:t>
            </a:r>
            <a:r>
              <a:rPr b="1" lang="en" sz="1800">
                <a:latin typeface="Merriweather"/>
                <a:ea typeface="Merriweather"/>
                <a:cs typeface="Merriweather"/>
                <a:sym typeface="Merriweather"/>
              </a:rPr>
              <a:t>fibrin</a:t>
            </a:r>
            <a:r>
              <a:rPr lang="en" sz="1800">
                <a:latin typeface="Merriweather"/>
                <a:ea typeface="Merriweather"/>
                <a:cs typeface="Merriweather"/>
                <a:sym typeface="Merriweather"/>
              </a:rPr>
              <a:t> (strong clot)  </a:t>
            </a:r>
            <a:endParaRPr sz="1800">
              <a:latin typeface="Merriweather"/>
              <a:ea typeface="Merriweather"/>
              <a:cs typeface="Merriweather"/>
              <a:sym typeface="Merriweather"/>
            </a:endParaRPr>
          </a:p>
        </p:txBody>
      </p:sp>
      <p:pic>
        <p:nvPicPr>
          <p:cNvPr id="1081" name="Google Shape;1081;p41"/>
          <p:cNvPicPr preferRelativeResize="0"/>
          <p:nvPr/>
        </p:nvPicPr>
        <p:blipFill rotWithShape="1">
          <a:blip r:embed="rId5">
            <a:alphaModFix/>
          </a:blip>
          <a:srcRect b="14695" l="20962" r="22044" t="20709"/>
          <a:stretch/>
        </p:blipFill>
        <p:spPr>
          <a:xfrm>
            <a:off x="8426474" y="8889175"/>
            <a:ext cx="4579975" cy="3460698"/>
          </a:xfrm>
          <a:prstGeom prst="rect">
            <a:avLst/>
          </a:prstGeom>
          <a:noFill/>
          <a:ln cap="flat" cmpd="sng" w="9525">
            <a:solidFill>
              <a:srgbClr val="000000"/>
            </a:solidFill>
            <a:prstDash val="solid"/>
            <a:round/>
            <a:headEnd len="sm" w="sm" type="none"/>
            <a:tailEnd len="sm" w="sm" type="none"/>
          </a:ln>
        </p:spPr>
      </p:pic>
      <p:sp>
        <p:nvSpPr>
          <p:cNvPr id="1082" name="Google Shape;1082;p41"/>
          <p:cNvSpPr txBox="1"/>
          <p:nvPr/>
        </p:nvSpPr>
        <p:spPr>
          <a:xfrm>
            <a:off x="11134578" y="2775671"/>
            <a:ext cx="4355700" cy="391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highlight>
                  <a:srgbClr val="FFFFFF"/>
                </a:highlight>
                <a:latin typeface="Merriweather"/>
                <a:ea typeface="Merriweather"/>
                <a:cs typeface="Merriweather"/>
                <a:sym typeface="Merriweather"/>
              </a:rPr>
              <a:t>Figure 7-2</a:t>
            </a:r>
            <a:endParaRPr b="1" sz="2700">
              <a:highlight>
                <a:srgbClr val="FFFFFF"/>
              </a:highlight>
              <a:latin typeface="Merriweather"/>
              <a:ea typeface="Merriweather"/>
              <a:cs typeface="Merriweather"/>
              <a:sym typeface="Merriweather"/>
            </a:endParaRPr>
          </a:p>
        </p:txBody>
      </p:sp>
      <p:sp>
        <p:nvSpPr>
          <p:cNvPr id="1083" name="Google Shape;1083;p41"/>
          <p:cNvSpPr txBox="1"/>
          <p:nvPr/>
        </p:nvSpPr>
        <p:spPr>
          <a:xfrm>
            <a:off x="7781774" y="7042875"/>
            <a:ext cx="5912100" cy="391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highlight>
                  <a:srgbClr val="FFFFFF"/>
                </a:highlight>
                <a:latin typeface="Merriweather"/>
                <a:ea typeface="Merriweather"/>
                <a:cs typeface="Merriweather"/>
                <a:sym typeface="Merriweather"/>
              </a:rPr>
              <a:t>Figure 7-2 </a:t>
            </a:r>
            <a:r>
              <a:rPr lang="en" sz="2700">
                <a:highlight>
                  <a:srgbClr val="FFFFFF"/>
                </a:highlight>
                <a:latin typeface="Merriweather"/>
                <a:ea typeface="Merriweather"/>
                <a:cs typeface="Merriweather"/>
                <a:sym typeface="Merriweather"/>
              </a:rPr>
              <a:t>Classical model of coagulation. </a:t>
            </a:r>
            <a:endParaRPr sz="2700">
              <a:highlight>
                <a:srgbClr val="FFFFFF"/>
              </a:highlight>
              <a:latin typeface="Merriweather"/>
              <a:ea typeface="Merriweather"/>
              <a:cs typeface="Merriweather"/>
              <a:sym typeface="Merriweather"/>
            </a:endParaRPr>
          </a:p>
        </p:txBody>
      </p:sp>
      <p:sp>
        <p:nvSpPr>
          <p:cNvPr id="1084" name="Google Shape;1084;p41"/>
          <p:cNvSpPr txBox="1"/>
          <p:nvPr/>
        </p:nvSpPr>
        <p:spPr>
          <a:xfrm>
            <a:off x="7864699" y="12458475"/>
            <a:ext cx="5912100" cy="391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highlight>
                  <a:srgbClr val="FFFFFF"/>
                </a:highlight>
                <a:latin typeface="Merriweather"/>
                <a:ea typeface="Merriweather"/>
                <a:cs typeface="Merriweather"/>
                <a:sym typeface="Merriweather"/>
              </a:rPr>
              <a:t>Figure 7-3 </a:t>
            </a:r>
            <a:r>
              <a:rPr lang="en" sz="2700">
                <a:highlight>
                  <a:srgbClr val="FFFFFF"/>
                </a:highlight>
                <a:latin typeface="Merriweather"/>
                <a:ea typeface="Merriweather"/>
                <a:cs typeface="Merriweather"/>
                <a:sym typeface="Merriweather"/>
              </a:rPr>
              <a:t>Cell-based model of coagulation </a:t>
            </a:r>
            <a:endParaRPr sz="2700">
              <a:highlight>
                <a:srgbClr val="FFFFFF"/>
              </a:highlight>
              <a:latin typeface="Merriweather"/>
              <a:ea typeface="Merriweather"/>
              <a:cs typeface="Merriweather"/>
              <a:sym typeface="Merriweather"/>
            </a:endParaRPr>
          </a:p>
        </p:txBody>
      </p:sp>
      <p:sp>
        <p:nvSpPr>
          <p:cNvPr id="1085" name="Google Shape;1085;p41"/>
          <p:cNvSpPr txBox="1"/>
          <p:nvPr/>
        </p:nvSpPr>
        <p:spPr>
          <a:xfrm>
            <a:off x="548925" y="16356275"/>
            <a:ext cx="12624900" cy="2779500"/>
          </a:xfrm>
          <a:prstGeom prst="rect">
            <a:avLst/>
          </a:prstGeom>
          <a:noFill/>
          <a:ln cap="flat" cmpd="sng" w="9525">
            <a:solidFill>
              <a:srgbClr val="93C47D"/>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600">
                <a:solidFill>
                  <a:srgbClr val="000000"/>
                </a:solidFill>
                <a:latin typeface="Merriweather"/>
                <a:ea typeface="Merriweather"/>
                <a:cs typeface="Merriweather"/>
                <a:sym typeface="Merriweather"/>
              </a:rPr>
              <a:t>Plasmin</a:t>
            </a:r>
            <a:r>
              <a:rPr lang="en" sz="1600">
                <a:solidFill>
                  <a:srgbClr val="000000"/>
                </a:solidFill>
                <a:latin typeface="Merriweather"/>
                <a:ea typeface="Merriweather"/>
                <a:cs typeface="Merriweather"/>
                <a:sym typeface="Merriweather"/>
              </a:rPr>
              <a:t> is present in the blood in an inactive form “</a:t>
            </a:r>
            <a:r>
              <a:rPr b="1" lang="en" sz="1600">
                <a:solidFill>
                  <a:srgbClr val="000000"/>
                </a:solidFill>
                <a:latin typeface="Merriweather"/>
                <a:ea typeface="Merriweather"/>
                <a:cs typeface="Merriweather"/>
                <a:sym typeface="Merriweather"/>
              </a:rPr>
              <a:t>plasminogen.”</a:t>
            </a:r>
            <a:endParaRPr sz="1600">
              <a:solidFill>
                <a:srgbClr val="000000"/>
              </a:solidFill>
              <a:latin typeface="Merriweather"/>
              <a:ea typeface="Merriweather"/>
              <a:cs typeface="Merriweather"/>
              <a:sym typeface="Merriweather"/>
            </a:endParaRPr>
          </a:p>
          <a:p>
            <a:pPr indent="-330200" lvl="0" marL="457200" rtl="0" algn="l">
              <a:lnSpc>
                <a:spcPct val="115000"/>
              </a:lnSpc>
              <a:spcBef>
                <a:spcPts val="0"/>
              </a:spcBef>
              <a:spcAft>
                <a:spcPts val="0"/>
              </a:spcAft>
              <a:buClr>
                <a:srgbClr val="000000"/>
              </a:buClr>
              <a:buSzPts val="1600"/>
              <a:buFont typeface="Merriweather"/>
              <a:buChar char="-"/>
            </a:pPr>
            <a:r>
              <a:rPr lang="en" sz="1600">
                <a:solidFill>
                  <a:srgbClr val="000000"/>
                </a:solidFill>
                <a:latin typeface="Merriweather"/>
                <a:ea typeface="Merriweather"/>
                <a:cs typeface="Merriweather"/>
                <a:sym typeface="Merriweather"/>
              </a:rPr>
              <a:t>It is activated by </a:t>
            </a:r>
            <a:r>
              <a:rPr b="1" lang="en" sz="1600">
                <a:solidFill>
                  <a:srgbClr val="000000"/>
                </a:solidFill>
                <a:latin typeface="Merriweather"/>
                <a:ea typeface="Merriweather"/>
                <a:cs typeface="Merriweather"/>
                <a:sym typeface="Merriweather"/>
              </a:rPr>
              <a:t>tissue plasminogen activators</a:t>
            </a:r>
            <a:r>
              <a:rPr lang="en" sz="1600">
                <a:solidFill>
                  <a:srgbClr val="000000"/>
                </a:solidFill>
                <a:latin typeface="Merriweather"/>
                <a:ea typeface="Merriweather"/>
                <a:cs typeface="Merriweather"/>
                <a:sym typeface="Merriweather"/>
              </a:rPr>
              <a:t> (t-PA) in blood.</a:t>
            </a:r>
            <a:endParaRPr sz="1600">
              <a:solidFill>
                <a:srgbClr val="000000"/>
              </a:solidFill>
              <a:latin typeface="Merriweather"/>
              <a:ea typeface="Merriweather"/>
              <a:cs typeface="Merriweather"/>
              <a:sym typeface="Merriweather"/>
            </a:endParaRPr>
          </a:p>
          <a:p>
            <a:pPr indent="0" lvl="0" marL="457200" rtl="0" algn="l">
              <a:lnSpc>
                <a:spcPct val="115000"/>
              </a:lnSpc>
              <a:spcBef>
                <a:spcPts val="0"/>
              </a:spcBef>
              <a:spcAft>
                <a:spcPts val="0"/>
              </a:spcAft>
              <a:buNone/>
            </a:pPr>
            <a:r>
              <a:rPr b="1" lang="en" sz="1600">
                <a:solidFill>
                  <a:srgbClr val="000000"/>
                </a:solidFill>
                <a:highlight>
                  <a:srgbClr val="FFFFFF"/>
                </a:highlight>
                <a:latin typeface="Merriweather"/>
                <a:ea typeface="Merriweather"/>
                <a:cs typeface="Merriweather"/>
                <a:sym typeface="Merriweather"/>
              </a:rPr>
              <a:t>Uses:</a:t>
            </a:r>
            <a:r>
              <a:rPr lang="en" sz="1600">
                <a:solidFill>
                  <a:srgbClr val="000000"/>
                </a:solidFill>
                <a:highlight>
                  <a:srgbClr val="FFFFFF"/>
                </a:highlight>
                <a:latin typeface="Merriweather"/>
                <a:ea typeface="Merriweather"/>
                <a:cs typeface="Merriweather"/>
                <a:sym typeface="Merriweather"/>
              </a:rPr>
              <a:t> Tissue Plasminogen Activator (t-PA) used to activate plasminogen to dissolve coronary clots. </a:t>
            </a:r>
            <a:r>
              <a:rPr lang="en" sz="1600">
                <a:solidFill>
                  <a:srgbClr val="999999"/>
                </a:solidFill>
                <a:highlight>
                  <a:srgbClr val="FFFFFF"/>
                </a:highlight>
                <a:latin typeface="Merriweather"/>
                <a:ea typeface="Merriweather"/>
                <a:cs typeface="Merriweather"/>
                <a:sym typeface="Merriweather"/>
              </a:rPr>
              <a:t>(an example for this is streptokinase) </a:t>
            </a:r>
            <a:endParaRPr sz="1600">
              <a:solidFill>
                <a:srgbClr val="999999"/>
              </a:solidFill>
              <a:latin typeface="Merriweather"/>
              <a:ea typeface="Merriweather"/>
              <a:cs typeface="Merriweather"/>
              <a:sym typeface="Merriweather"/>
            </a:endParaRPr>
          </a:p>
          <a:p>
            <a:pPr indent="-330200" lvl="0" marL="457200" rtl="0" algn="l">
              <a:lnSpc>
                <a:spcPct val="115000"/>
              </a:lnSpc>
              <a:spcBef>
                <a:spcPts val="0"/>
              </a:spcBef>
              <a:spcAft>
                <a:spcPts val="0"/>
              </a:spcAft>
              <a:buSzPts val="1600"/>
              <a:buChar char="-"/>
            </a:pPr>
            <a:r>
              <a:rPr lang="en" sz="1600">
                <a:solidFill>
                  <a:srgbClr val="000000"/>
                </a:solidFill>
                <a:latin typeface="Merriweather"/>
                <a:ea typeface="Merriweather"/>
                <a:cs typeface="Merriweather"/>
                <a:sym typeface="Merriweather"/>
              </a:rPr>
              <a:t>Digests intravascular and  extravascular deposit of</a:t>
            </a:r>
            <a:r>
              <a:rPr b="1" lang="en" sz="1600">
                <a:solidFill>
                  <a:srgbClr val="000000"/>
                </a:solidFill>
                <a:latin typeface="Merriweather"/>
                <a:ea typeface="Merriweather"/>
                <a:cs typeface="Merriweather"/>
                <a:sym typeface="Merriweather"/>
              </a:rPr>
              <a:t> fibrin</a:t>
            </a:r>
            <a:r>
              <a:rPr lang="en" sz="1600">
                <a:solidFill>
                  <a:srgbClr val="000000"/>
                </a:solidFill>
                <a:latin typeface="Merriweather"/>
                <a:ea typeface="Merriweather"/>
                <a:cs typeface="Merriweather"/>
                <a:sym typeface="Merriweather"/>
              </a:rPr>
              <a:t> </a:t>
            </a:r>
            <a:r>
              <a:rPr lang="en" sz="1600">
                <a:solidFill>
                  <a:srgbClr val="545454"/>
                </a:solidFill>
                <a:highlight>
                  <a:srgbClr val="FFFFFF"/>
                </a:highlight>
              </a:rPr>
              <a:t>→</a:t>
            </a:r>
            <a:r>
              <a:rPr lang="en" sz="1600">
                <a:solidFill>
                  <a:srgbClr val="000000"/>
                </a:solidFill>
                <a:latin typeface="Merriweather"/>
                <a:ea typeface="Merriweather"/>
                <a:cs typeface="Merriweather"/>
                <a:sym typeface="Merriweather"/>
              </a:rPr>
              <a:t> </a:t>
            </a:r>
            <a:r>
              <a:rPr b="1" lang="en" sz="1600">
                <a:solidFill>
                  <a:srgbClr val="000000"/>
                </a:solidFill>
                <a:latin typeface="Merriweather"/>
                <a:ea typeface="Merriweather"/>
                <a:cs typeface="Merriweather"/>
                <a:sym typeface="Merriweather"/>
              </a:rPr>
              <a:t>fibrin degradation products (FDP)</a:t>
            </a:r>
            <a:endParaRPr b="1" sz="1600">
              <a:solidFill>
                <a:srgbClr val="000000"/>
              </a:solidFill>
              <a:latin typeface="Merriweather"/>
              <a:ea typeface="Merriweather"/>
              <a:cs typeface="Merriweather"/>
              <a:sym typeface="Merriweather"/>
            </a:endParaRPr>
          </a:p>
          <a:p>
            <a:pPr indent="-330200" lvl="0" marL="457200" rtl="0" algn="l">
              <a:lnSpc>
                <a:spcPct val="115000"/>
              </a:lnSpc>
              <a:spcBef>
                <a:spcPts val="0"/>
              </a:spcBef>
              <a:spcAft>
                <a:spcPts val="0"/>
              </a:spcAft>
              <a:buClr>
                <a:srgbClr val="000000"/>
              </a:buClr>
              <a:buSzPts val="1600"/>
              <a:buFont typeface="Merriweather"/>
              <a:buChar char="-"/>
            </a:pPr>
            <a:r>
              <a:rPr lang="en" sz="1600">
                <a:solidFill>
                  <a:srgbClr val="000000"/>
                </a:solidFill>
                <a:latin typeface="Merriweather"/>
                <a:ea typeface="Merriweather"/>
                <a:cs typeface="Merriweather"/>
                <a:sym typeface="Merriweather"/>
              </a:rPr>
              <a:t>Unwanted effect of plasmin is the digestion of clotting factors.</a:t>
            </a:r>
            <a:endParaRPr baseline="30000" sz="1600">
              <a:solidFill>
                <a:srgbClr val="000000"/>
              </a:solidFill>
              <a:latin typeface="Merriweather"/>
              <a:ea typeface="Merriweather"/>
              <a:cs typeface="Merriweather"/>
              <a:sym typeface="Merriweather"/>
            </a:endParaRPr>
          </a:p>
          <a:p>
            <a:pPr indent="0" lvl="0" marL="0" rtl="0" algn="l">
              <a:lnSpc>
                <a:spcPct val="115000"/>
              </a:lnSpc>
              <a:spcBef>
                <a:spcPts val="0"/>
              </a:spcBef>
              <a:spcAft>
                <a:spcPts val="0"/>
              </a:spcAft>
              <a:buNone/>
            </a:pPr>
            <a:r>
              <a:rPr b="1" lang="en" sz="1600">
                <a:solidFill>
                  <a:srgbClr val="000000"/>
                </a:solidFill>
                <a:highlight>
                  <a:srgbClr val="FFFFFF"/>
                </a:highlight>
                <a:latin typeface="Merriweather"/>
                <a:ea typeface="Merriweather"/>
                <a:cs typeface="Merriweather"/>
                <a:sym typeface="Merriweather"/>
              </a:rPr>
              <a:t>Plasmin </a:t>
            </a:r>
            <a:r>
              <a:rPr lang="en" sz="1600">
                <a:solidFill>
                  <a:srgbClr val="000000"/>
                </a:solidFill>
                <a:highlight>
                  <a:srgbClr val="FFFFFF"/>
                </a:highlight>
                <a:latin typeface="Merriweather"/>
                <a:ea typeface="Merriweather"/>
                <a:cs typeface="Merriweather"/>
                <a:sym typeface="Merriweather"/>
              </a:rPr>
              <a:t>is controlled by: </a:t>
            </a:r>
            <a:endParaRPr sz="1600">
              <a:solidFill>
                <a:srgbClr val="000000"/>
              </a:solidFill>
              <a:highlight>
                <a:srgbClr val="FFFFFF"/>
              </a:highlight>
              <a:latin typeface="Merriweather"/>
              <a:ea typeface="Merriweather"/>
              <a:cs typeface="Merriweather"/>
              <a:sym typeface="Merriweather"/>
            </a:endParaRPr>
          </a:p>
          <a:p>
            <a:pPr indent="-330200" lvl="0" marL="457200" rtl="0" algn="l">
              <a:lnSpc>
                <a:spcPct val="115000"/>
              </a:lnSpc>
              <a:spcBef>
                <a:spcPts val="0"/>
              </a:spcBef>
              <a:spcAft>
                <a:spcPts val="0"/>
              </a:spcAft>
              <a:buClr>
                <a:srgbClr val="000000"/>
              </a:buClr>
              <a:buSzPts val="1600"/>
              <a:buFont typeface="Merriweather"/>
              <a:buChar char="-"/>
            </a:pPr>
            <a:r>
              <a:rPr b="1" lang="en" sz="1600">
                <a:solidFill>
                  <a:srgbClr val="000000"/>
                </a:solidFill>
                <a:highlight>
                  <a:srgbClr val="FFFFFF"/>
                </a:highlight>
                <a:latin typeface="Merriweather"/>
                <a:ea typeface="Merriweather"/>
                <a:cs typeface="Merriweather"/>
                <a:sym typeface="Merriweather"/>
              </a:rPr>
              <a:t>Tissue Plasminogen Activator Inhibitor (t-PAI)</a:t>
            </a:r>
            <a:endParaRPr b="1" sz="1600">
              <a:solidFill>
                <a:srgbClr val="000000"/>
              </a:solidFill>
              <a:highlight>
                <a:srgbClr val="FFFFFF"/>
              </a:highlight>
              <a:latin typeface="Merriweather"/>
              <a:ea typeface="Merriweather"/>
              <a:cs typeface="Merriweather"/>
              <a:sym typeface="Merriweather"/>
            </a:endParaRPr>
          </a:p>
          <a:p>
            <a:pPr indent="-330200" lvl="0" marL="457200" rtl="0" algn="l">
              <a:lnSpc>
                <a:spcPct val="115000"/>
              </a:lnSpc>
              <a:spcBef>
                <a:spcPts val="0"/>
              </a:spcBef>
              <a:spcAft>
                <a:spcPts val="0"/>
              </a:spcAft>
              <a:buClr>
                <a:srgbClr val="000000"/>
              </a:buClr>
              <a:buSzPts val="1600"/>
              <a:buFont typeface="Merriweather"/>
              <a:buChar char="-"/>
            </a:pPr>
            <a:r>
              <a:rPr b="1" lang="en" sz="1600">
                <a:solidFill>
                  <a:srgbClr val="000000"/>
                </a:solidFill>
                <a:highlight>
                  <a:srgbClr val="FFFFFF"/>
                </a:highlight>
                <a:latin typeface="Merriweather"/>
                <a:ea typeface="Merriweather"/>
                <a:cs typeface="Merriweather"/>
                <a:sym typeface="Merriweather"/>
              </a:rPr>
              <a:t>Antiplasmin </a:t>
            </a:r>
            <a:r>
              <a:rPr lang="en" sz="1600">
                <a:solidFill>
                  <a:srgbClr val="000000"/>
                </a:solidFill>
                <a:highlight>
                  <a:srgbClr val="FFFFFF"/>
                </a:highlight>
                <a:latin typeface="Merriweather"/>
                <a:ea typeface="Merriweather"/>
                <a:cs typeface="Merriweather"/>
                <a:sym typeface="Merriweather"/>
              </a:rPr>
              <a:t>from the liver</a:t>
            </a:r>
            <a:endParaRPr sz="1600">
              <a:solidFill>
                <a:srgbClr val="000000"/>
              </a:solidFill>
              <a:highlight>
                <a:srgbClr val="FFFFFF"/>
              </a:highlight>
            </a:endParaRPr>
          </a:p>
          <a:p>
            <a:pPr indent="0" lvl="0" marL="457200" rtl="0" algn="l">
              <a:lnSpc>
                <a:spcPct val="115000"/>
              </a:lnSpc>
              <a:spcBef>
                <a:spcPts val="0"/>
              </a:spcBef>
              <a:spcAft>
                <a:spcPts val="0"/>
              </a:spcAft>
              <a:buNone/>
            </a:pPr>
            <a:r>
              <a:t/>
            </a:r>
            <a:endParaRPr sz="1600">
              <a:solidFill>
                <a:srgbClr val="000000"/>
              </a:solidFill>
              <a:latin typeface="Merriweather"/>
              <a:ea typeface="Merriweather"/>
              <a:cs typeface="Merriweather"/>
              <a:sym typeface="Merriweather"/>
            </a:endParaRPr>
          </a:p>
          <a:p>
            <a:pPr indent="0" lvl="0" marL="0" rtl="0" algn="l">
              <a:lnSpc>
                <a:spcPct val="115000"/>
              </a:lnSpc>
              <a:spcBef>
                <a:spcPts val="0"/>
              </a:spcBef>
              <a:spcAft>
                <a:spcPts val="0"/>
              </a:spcAft>
              <a:buClr>
                <a:srgbClr val="000000"/>
              </a:buClr>
              <a:buSzPts val="1100"/>
              <a:buFont typeface="Arial"/>
              <a:buNone/>
            </a:pPr>
            <a:r>
              <a:t/>
            </a:r>
            <a:endParaRPr sz="1600">
              <a:solidFill>
                <a:srgbClr val="000000"/>
              </a:solidFill>
              <a:latin typeface="Merriweather"/>
              <a:ea typeface="Merriweather"/>
              <a:cs typeface="Merriweather"/>
              <a:sym typeface="Merriweather"/>
            </a:endParaRPr>
          </a:p>
          <a:p>
            <a:pPr indent="0" lvl="0" marL="0" rtl="0" algn="l">
              <a:lnSpc>
                <a:spcPct val="115000"/>
              </a:lnSpc>
              <a:spcBef>
                <a:spcPts val="0"/>
              </a:spcBef>
              <a:spcAft>
                <a:spcPts val="0"/>
              </a:spcAft>
              <a:buNone/>
            </a:pPr>
            <a:r>
              <a:t/>
            </a:r>
            <a:endParaRPr sz="1600"/>
          </a:p>
        </p:txBody>
      </p:sp>
      <p:sp>
        <p:nvSpPr>
          <p:cNvPr id="1086" name="Google Shape;1086;p41"/>
          <p:cNvSpPr txBox="1"/>
          <p:nvPr/>
        </p:nvSpPr>
        <p:spPr>
          <a:xfrm>
            <a:off x="67335" y="169200"/>
            <a:ext cx="894000" cy="7830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28</a:t>
            </a:r>
            <a:endParaRPr sz="3900">
              <a:solidFill>
                <a:srgbClr val="FFFFFF"/>
              </a:solidFill>
              <a:latin typeface="Oswald"/>
              <a:ea typeface="Oswald"/>
              <a:cs typeface="Oswald"/>
              <a:sym typeface="Oswald"/>
            </a:endParaRPr>
          </a:p>
        </p:txBody>
      </p:sp>
      <p:sp>
        <p:nvSpPr>
          <p:cNvPr id="1087" name="Google Shape;1087;p41"/>
          <p:cNvSpPr txBox="1"/>
          <p:nvPr/>
        </p:nvSpPr>
        <p:spPr>
          <a:xfrm>
            <a:off x="929925" y="141875"/>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200">
                <a:solidFill>
                  <a:srgbClr val="FFFFFF"/>
                </a:solidFill>
                <a:latin typeface="Oswald"/>
                <a:ea typeface="Oswald"/>
                <a:cs typeface="Oswald"/>
                <a:sym typeface="Oswald"/>
              </a:rPr>
              <a:t>COAGULATION MECHANISMS</a:t>
            </a:r>
            <a:endParaRPr sz="3200">
              <a:solidFill>
                <a:srgbClr val="FFFFFF"/>
              </a:solidFill>
              <a:latin typeface="Oswald"/>
              <a:ea typeface="Oswald"/>
              <a:cs typeface="Oswald"/>
              <a:sym typeface="Oswa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Google Shape;101;p15"/>
          <p:cNvSpPr/>
          <p:nvPr/>
        </p:nvSpPr>
        <p:spPr>
          <a:xfrm>
            <a:off x="390550" y="10789775"/>
            <a:ext cx="13311000" cy="4352100"/>
          </a:xfrm>
          <a:prstGeom prst="rect">
            <a:avLst/>
          </a:prstGeom>
          <a:noFill/>
          <a:ln cap="flat" cmpd="sng" w="666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600">
              <a:latin typeface="Merriweather"/>
              <a:ea typeface="Merriweather"/>
              <a:cs typeface="Merriweather"/>
              <a:sym typeface="Merriweather"/>
            </a:endParaRPr>
          </a:p>
        </p:txBody>
      </p:sp>
      <p:sp>
        <p:nvSpPr>
          <p:cNvPr id="102" name="Google Shape;102;p15"/>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03" name="Google Shape;103;p15"/>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04" name="Google Shape;104;p15"/>
          <p:cNvSpPr txBox="1"/>
          <p:nvPr/>
        </p:nvSpPr>
        <p:spPr>
          <a:xfrm>
            <a:off x="150675" y="370475"/>
            <a:ext cx="505800" cy="6507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2</a:t>
            </a:r>
            <a:endParaRPr sz="3900">
              <a:solidFill>
                <a:srgbClr val="FFFFFF"/>
              </a:solidFill>
              <a:latin typeface="Oswald"/>
              <a:ea typeface="Oswald"/>
              <a:cs typeface="Oswald"/>
              <a:sym typeface="Oswald"/>
            </a:endParaRPr>
          </a:p>
        </p:txBody>
      </p:sp>
      <p:sp>
        <p:nvSpPr>
          <p:cNvPr id="105" name="Google Shape;105;p15"/>
          <p:cNvSpPr txBox="1"/>
          <p:nvPr/>
        </p:nvSpPr>
        <p:spPr>
          <a:xfrm>
            <a:off x="929925" y="3216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chemeClr val="lt1"/>
                </a:solidFill>
                <a:latin typeface="Oswald"/>
                <a:ea typeface="Oswald"/>
                <a:cs typeface="Oswald"/>
                <a:sym typeface="Oswald"/>
              </a:rPr>
              <a:t>GENERAL PRINCIPlES OF GIT PHYSIOLOGY </a:t>
            </a:r>
            <a:endParaRPr sz="3200">
              <a:solidFill>
                <a:srgbClr val="FFFFFF"/>
              </a:solidFill>
              <a:latin typeface="Oswald"/>
              <a:ea typeface="Oswald"/>
              <a:cs typeface="Oswald"/>
              <a:sym typeface="Oswald"/>
            </a:endParaRPr>
          </a:p>
        </p:txBody>
      </p:sp>
      <p:sp>
        <p:nvSpPr>
          <p:cNvPr id="106" name="Google Shape;106;p15"/>
          <p:cNvSpPr/>
          <p:nvPr/>
        </p:nvSpPr>
        <p:spPr>
          <a:xfrm>
            <a:off x="353381" y="2502529"/>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07" name="Google Shape;107;p15"/>
          <p:cNvSpPr txBox="1"/>
          <p:nvPr/>
        </p:nvSpPr>
        <p:spPr>
          <a:xfrm>
            <a:off x="929925" y="1245984"/>
            <a:ext cx="11882100" cy="941100"/>
          </a:xfrm>
          <a:prstGeom prst="rect">
            <a:avLst/>
          </a:prstGeom>
          <a:noFill/>
          <a:ln cap="flat" cmpd="sng" w="19050">
            <a:solidFill>
              <a:srgbClr val="93C47D"/>
            </a:solidFill>
            <a:prstDash val="lgDash"/>
            <a:round/>
            <a:headEnd len="sm" w="sm" type="none"/>
            <a:tailEnd len="sm" w="sm" type="none"/>
          </a:ln>
        </p:spPr>
        <p:txBody>
          <a:bodyPr anchorCtr="0" anchor="t" bIns="242375" lIns="242375" spcFirstLastPara="1" rIns="242375" wrap="square" tIns="242375">
            <a:noAutofit/>
          </a:bodyPr>
          <a:lstStyle/>
          <a:p>
            <a:pPr indent="0" lvl="0" marL="0" rtl="0" algn="l">
              <a:spcBef>
                <a:spcPts val="0"/>
              </a:spcBef>
              <a:spcAft>
                <a:spcPts val="0"/>
              </a:spcAft>
              <a:buNone/>
            </a:pPr>
            <a:r>
              <a:rPr lang="en" sz="3900">
                <a:latin typeface="Oswald"/>
                <a:ea typeface="Oswald"/>
                <a:cs typeface="Oswald"/>
                <a:sym typeface="Oswald"/>
              </a:rPr>
              <a:t>GI Smooth Muscle: Each muscle layer functions as a </a:t>
            </a:r>
            <a:r>
              <a:rPr lang="en" sz="3900">
                <a:highlight>
                  <a:srgbClr val="D9EAD3"/>
                </a:highlight>
                <a:latin typeface="Oswald"/>
                <a:ea typeface="Oswald"/>
                <a:cs typeface="Oswald"/>
                <a:sym typeface="Oswald"/>
              </a:rPr>
              <a:t>syncytium</a:t>
            </a:r>
            <a:r>
              <a:rPr lang="en" sz="3900">
                <a:latin typeface="Oswald"/>
                <a:ea typeface="Oswald"/>
                <a:cs typeface="Oswald"/>
                <a:sym typeface="Oswald"/>
              </a:rPr>
              <a:t>.</a:t>
            </a:r>
            <a:endParaRPr sz="3900">
              <a:latin typeface="Oswald"/>
              <a:ea typeface="Oswald"/>
              <a:cs typeface="Oswald"/>
              <a:sym typeface="Oswald"/>
            </a:endParaRPr>
          </a:p>
          <a:p>
            <a:pPr indent="0" lvl="0" marL="0" rtl="0" algn="l">
              <a:spcBef>
                <a:spcPts val="0"/>
              </a:spcBef>
              <a:spcAft>
                <a:spcPts val="0"/>
              </a:spcAft>
              <a:buNone/>
            </a:pPr>
            <a:r>
              <a:t/>
            </a:r>
            <a:endParaRPr sz="3900">
              <a:latin typeface="Oswald"/>
              <a:ea typeface="Oswald"/>
              <a:cs typeface="Oswald"/>
              <a:sym typeface="Oswald"/>
            </a:endParaRPr>
          </a:p>
          <a:p>
            <a:pPr indent="0" lvl="0" marL="0" rtl="0" algn="l">
              <a:spcBef>
                <a:spcPts val="0"/>
              </a:spcBef>
              <a:spcAft>
                <a:spcPts val="0"/>
              </a:spcAft>
              <a:buNone/>
            </a:pPr>
            <a:r>
              <a:t/>
            </a:r>
            <a:endParaRPr sz="3900">
              <a:latin typeface="Oswald"/>
              <a:ea typeface="Oswald"/>
              <a:cs typeface="Oswald"/>
              <a:sym typeface="Oswald"/>
            </a:endParaRPr>
          </a:p>
          <a:p>
            <a:pPr indent="0" lvl="0" marL="0" rtl="0" algn="l">
              <a:spcBef>
                <a:spcPts val="0"/>
              </a:spcBef>
              <a:spcAft>
                <a:spcPts val="0"/>
              </a:spcAft>
              <a:buNone/>
            </a:pPr>
            <a:r>
              <a:t/>
            </a:r>
            <a:endParaRPr sz="3900">
              <a:latin typeface="Oswald"/>
              <a:ea typeface="Oswald"/>
              <a:cs typeface="Oswald"/>
              <a:sym typeface="Oswald"/>
            </a:endParaRPr>
          </a:p>
        </p:txBody>
      </p:sp>
      <p:sp>
        <p:nvSpPr>
          <p:cNvPr id="108" name="Google Shape;108;p15"/>
          <p:cNvSpPr txBox="1"/>
          <p:nvPr/>
        </p:nvSpPr>
        <p:spPr>
          <a:xfrm>
            <a:off x="775675" y="2270600"/>
            <a:ext cx="11431800" cy="140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latin typeface="Oswald"/>
                <a:ea typeface="Oswald"/>
                <a:cs typeface="Oswald"/>
                <a:sym typeface="Oswald"/>
              </a:rPr>
              <a:t>Electrical Activity of GI Smooth Muscle</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p:txBody>
      </p:sp>
      <p:sp>
        <p:nvSpPr>
          <p:cNvPr id="109" name="Google Shape;109;p15"/>
          <p:cNvSpPr/>
          <p:nvPr/>
        </p:nvSpPr>
        <p:spPr>
          <a:xfrm>
            <a:off x="365475" y="3708400"/>
            <a:ext cx="13311000" cy="6261300"/>
          </a:xfrm>
          <a:prstGeom prst="rect">
            <a:avLst/>
          </a:prstGeom>
          <a:noFill/>
          <a:ln cap="flat" cmpd="sng" w="666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600">
              <a:latin typeface="Merriweather"/>
              <a:ea typeface="Merriweather"/>
              <a:cs typeface="Merriweather"/>
              <a:sym typeface="Merriweather"/>
            </a:endParaRPr>
          </a:p>
        </p:txBody>
      </p:sp>
      <p:sp>
        <p:nvSpPr>
          <p:cNvPr id="110" name="Google Shape;110;p15"/>
          <p:cNvSpPr txBox="1"/>
          <p:nvPr/>
        </p:nvSpPr>
        <p:spPr>
          <a:xfrm>
            <a:off x="326550" y="3795150"/>
            <a:ext cx="13052100" cy="61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CC4125"/>
                </a:solidFill>
                <a:highlight>
                  <a:srgbClr val="D9EAD3"/>
                </a:highlight>
                <a:latin typeface="Merriweather"/>
                <a:ea typeface="Merriweather"/>
                <a:cs typeface="Merriweather"/>
                <a:sym typeface="Merriweather"/>
              </a:rPr>
              <a:t>Definition: </a:t>
            </a:r>
            <a:r>
              <a:rPr lang="en" sz="2200">
                <a:latin typeface="Merriweather"/>
                <a:ea typeface="Merriweather"/>
                <a:cs typeface="Merriweather"/>
                <a:sym typeface="Merriweather"/>
              </a:rPr>
              <a:t>Rhythmic oscillating depolarization and repolarization in the resting membrane potential.</a:t>
            </a:r>
            <a:endParaRPr sz="2500">
              <a:solidFill>
                <a:srgbClr val="000000"/>
              </a:solidFill>
              <a:latin typeface="Merriweather"/>
              <a:ea typeface="Merriweather"/>
              <a:cs typeface="Merriweather"/>
              <a:sym typeface="Merriweather"/>
            </a:endParaRPr>
          </a:p>
          <a:p>
            <a:pPr indent="0" lvl="0" marL="0" rtl="0" algn="l">
              <a:spcBef>
                <a:spcPts val="0"/>
              </a:spcBef>
              <a:spcAft>
                <a:spcPts val="0"/>
              </a:spcAft>
              <a:buNone/>
            </a:pPr>
            <a:r>
              <a:rPr lang="en" sz="2500">
                <a:highlight>
                  <a:srgbClr val="D9EAD3"/>
                </a:highlight>
                <a:latin typeface="Merriweather"/>
                <a:ea typeface="Merriweather"/>
                <a:cs typeface="Merriweather"/>
                <a:sym typeface="Merriweather"/>
              </a:rPr>
              <a:t>Origin: </a:t>
            </a:r>
            <a:r>
              <a:rPr lang="en" sz="2200">
                <a:solidFill>
                  <a:schemeClr val="dk1"/>
                </a:solidFill>
                <a:latin typeface="Merriweather"/>
                <a:ea typeface="Merriweather"/>
                <a:cs typeface="Merriweather"/>
                <a:sym typeface="Merriweather"/>
              </a:rPr>
              <a:t>Interstitial cells of Cajal (ICC)</a:t>
            </a:r>
            <a:endParaRPr sz="2200">
              <a:latin typeface="Merriweather"/>
              <a:ea typeface="Merriweather"/>
              <a:cs typeface="Merriweather"/>
              <a:sym typeface="Merriweather"/>
            </a:endParaRPr>
          </a:p>
          <a:p>
            <a:pPr indent="-368300" lvl="0" marL="457200" rtl="0" algn="l">
              <a:spcBef>
                <a:spcPts val="0"/>
              </a:spcBef>
              <a:spcAft>
                <a:spcPts val="0"/>
              </a:spcAft>
              <a:buSzPts val="2200"/>
              <a:buFont typeface="Merriweather"/>
              <a:buChar char="●"/>
            </a:pPr>
            <a:r>
              <a:rPr lang="en" sz="2200">
                <a:latin typeface="Merriweather"/>
                <a:ea typeface="Merriweather"/>
                <a:cs typeface="Merriweather"/>
                <a:sym typeface="Merriweather"/>
              </a:rPr>
              <a:t>It’s the GI pacemaker</a:t>
            </a:r>
            <a:r>
              <a:rPr lang="en" sz="2200">
                <a:solidFill>
                  <a:srgbClr val="B6D7A8"/>
                </a:solidFill>
                <a:latin typeface="Merriweather"/>
                <a:ea typeface="Merriweather"/>
                <a:cs typeface="Merriweather"/>
                <a:sym typeface="Merriweather"/>
              </a:rPr>
              <a:t>.</a:t>
            </a:r>
            <a:endParaRPr sz="2200">
              <a:highlight>
                <a:srgbClr val="D9EAD3"/>
              </a:highlight>
              <a:latin typeface="Merriweather"/>
              <a:ea typeface="Merriweather"/>
              <a:cs typeface="Merriweather"/>
              <a:sym typeface="Merriweather"/>
            </a:endParaRPr>
          </a:p>
          <a:p>
            <a:pPr indent="-368300" lvl="0" marL="457200" rtl="0" algn="l">
              <a:spcBef>
                <a:spcPts val="0"/>
              </a:spcBef>
              <a:spcAft>
                <a:spcPts val="0"/>
              </a:spcAft>
              <a:buSzPts val="2200"/>
              <a:buFont typeface="Merriweather"/>
              <a:buChar char="●"/>
            </a:pPr>
            <a:r>
              <a:rPr lang="en" sz="2200">
                <a:latin typeface="Merriweather"/>
                <a:ea typeface="Merriweather"/>
                <a:cs typeface="Merriweather"/>
                <a:sym typeface="Merriweather"/>
              </a:rPr>
              <a:t>Abundant in myenteric plexuses  </a:t>
            </a:r>
            <a:r>
              <a:rPr lang="en" sz="2200">
                <a:solidFill>
                  <a:srgbClr val="6AA84F"/>
                </a:solidFill>
                <a:latin typeface="Merriweather"/>
                <a:ea typeface="Merriweather"/>
                <a:cs typeface="Merriweather"/>
                <a:sym typeface="Merriweather"/>
              </a:rPr>
              <a:t>(between smooth muscle layers)</a:t>
            </a:r>
            <a:endParaRPr sz="2200">
              <a:solidFill>
                <a:srgbClr val="6AA84F"/>
              </a:solidFill>
              <a:latin typeface="Merriweather"/>
              <a:ea typeface="Merriweather"/>
              <a:cs typeface="Merriweather"/>
              <a:sym typeface="Merriweather"/>
            </a:endParaRPr>
          </a:p>
          <a:p>
            <a:pPr indent="-368300" lvl="0" marL="457200" rtl="0" algn="l">
              <a:spcBef>
                <a:spcPts val="0"/>
              </a:spcBef>
              <a:spcAft>
                <a:spcPts val="0"/>
              </a:spcAft>
              <a:buSzPts val="2200"/>
              <a:buFont typeface="Merriweather"/>
              <a:buChar char="●"/>
            </a:pPr>
            <a:r>
              <a:rPr lang="en" sz="2200">
                <a:solidFill>
                  <a:srgbClr val="000000"/>
                </a:solidFill>
                <a:latin typeface="Merriweather"/>
                <a:ea typeface="Merriweather"/>
                <a:cs typeface="Merriweather"/>
                <a:sym typeface="Merriweather"/>
              </a:rPr>
              <a:t>form a network with each other </a:t>
            </a:r>
            <a:endParaRPr sz="2200">
              <a:solidFill>
                <a:srgbClr val="000000"/>
              </a:solidFill>
              <a:latin typeface="Merriweather"/>
              <a:ea typeface="Merriweather"/>
              <a:cs typeface="Merriweather"/>
              <a:sym typeface="Merriweather"/>
            </a:endParaRPr>
          </a:p>
          <a:p>
            <a:pPr indent="-368300" lvl="0" marL="457200" rtl="0" algn="l">
              <a:spcBef>
                <a:spcPts val="0"/>
              </a:spcBef>
              <a:spcAft>
                <a:spcPts val="0"/>
              </a:spcAft>
              <a:buSzPts val="2200"/>
              <a:buFont typeface="Merriweather"/>
              <a:buChar char="●"/>
            </a:pPr>
            <a:r>
              <a:rPr lang="en" sz="2200">
                <a:solidFill>
                  <a:srgbClr val="000000"/>
                </a:solidFill>
                <a:latin typeface="Merriweather"/>
                <a:ea typeface="Merriweather"/>
                <a:cs typeface="Merriweather"/>
                <a:sym typeface="Merriweather"/>
              </a:rPr>
              <a:t>synaptic-like contacts to smooth muscle cells.</a:t>
            </a:r>
            <a:endParaRPr sz="2500">
              <a:solidFill>
                <a:srgbClr val="000000"/>
              </a:solidFill>
              <a:latin typeface="Merriweather"/>
              <a:ea typeface="Merriweather"/>
              <a:cs typeface="Merriweather"/>
              <a:sym typeface="Merriweather"/>
            </a:endParaRPr>
          </a:p>
          <a:p>
            <a:pPr indent="0" lvl="0" marL="0" rtl="0" algn="l">
              <a:spcBef>
                <a:spcPts val="0"/>
              </a:spcBef>
              <a:spcAft>
                <a:spcPts val="0"/>
              </a:spcAft>
              <a:buClr>
                <a:srgbClr val="000000"/>
              </a:buClr>
              <a:buSzPts val="1100"/>
              <a:buFont typeface="Arial"/>
              <a:buNone/>
            </a:pPr>
            <a:r>
              <a:rPr lang="en" sz="2500">
                <a:solidFill>
                  <a:srgbClr val="000000"/>
                </a:solidFill>
                <a:highlight>
                  <a:srgbClr val="D9EAD3"/>
                </a:highlight>
                <a:latin typeface="Merriweather"/>
                <a:ea typeface="Merriweather"/>
                <a:cs typeface="Merriweather"/>
                <a:sym typeface="Merriweather"/>
              </a:rPr>
              <a:t>Function: </a:t>
            </a:r>
            <a:r>
              <a:rPr lang="en" sz="2200">
                <a:solidFill>
                  <a:schemeClr val="dk1"/>
                </a:solidFill>
                <a:latin typeface="Merriweather"/>
                <a:ea typeface="Merriweather"/>
                <a:cs typeface="Merriweather"/>
                <a:sym typeface="Merriweather"/>
              </a:rPr>
              <a:t>Determine the rhythm of GI contraction</a:t>
            </a:r>
            <a:endParaRPr sz="2500">
              <a:solidFill>
                <a:srgbClr val="000000"/>
              </a:solidFill>
              <a:latin typeface="Merriweather"/>
              <a:ea typeface="Merriweather"/>
              <a:cs typeface="Merriweather"/>
              <a:sym typeface="Merriweather"/>
            </a:endParaRPr>
          </a:p>
          <a:p>
            <a:pPr indent="0" lvl="0" marL="0" rtl="0" algn="l">
              <a:spcBef>
                <a:spcPts val="0"/>
              </a:spcBef>
              <a:spcAft>
                <a:spcPts val="0"/>
              </a:spcAft>
              <a:buNone/>
            </a:pPr>
            <a:r>
              <a:rPr lang="en" sz="2500">
                <a:highlight>
                  <a:srgbClr val="D9EAD3"/>
                </a:highlight>
                <a:latin typeface="Merriweather"/>
                <a:ea typeface="Merriweather"/>
                <a:cs typeface="Merriweather"/>
                <a:sym typeface="Merriweather"/>
              </a:rPr>
              <a:t>Features:</a:t>
            </a:r>
            <a:endParaRPr sz="2500">
              <a:solidFill>
                <a:srgbClr val="CC4125"/>
              </a:solidFill>
              <a:latin typeface="Merriweather"/>
              <a:ea typeface="Merriweather"/>
              <a:cs typeface="Merriweather"/>
              <a:sym typeface="Merriweather"/>
            </a:endParaRPr>
          </a:p>
          <a:p>
            <a:pPr indent="-368300" lvl="0" marL="457200" rtl="0" algn="l">
              <a:spcBef>
                <a:spcPts val="0"/>
              </a:spcBef>
              <a:spcAft>
                <a:spcPts val="0"/>
              </a:spcAft>
              <a:buClr>
                <a:srgbClr val="CC4125"/>
              </a:buClr>
              <a:buSzPts val="2200"/>
              <a:buFont typeface="Merriweather"/>
              <a:buChar char="●"/>
            </a:pPr>
            <a:r>
              <a:rPr lang="en" sz="2200">
                <a:solidFill>
                  <a:srgbClr val="CC4125"/>
                </a:solidFill>
                <a:latin typeface="Merriweather"/>
                <a:ea typeface="Merriweather"/>
                <a:cs typeface="Merriweather"/>
                <a:sym typeface="Merriweather"/>
              </a:rPr>
              <a:t>No Ca entry (only Na) </a:t>
            </a:r>
            <a:endParaRPr sz="2200">
              <a:solidFill>
                <a:srgbClr val="CC4125"/>
              </a:solidFill>
              <a:latin typeface="Merriweather"/>
              <a:ea typeface="Merriweather"/>
              <a:cs typeface="Merriweather"/>
              <a:sym typeface="Merriweather"/>
            </a:endParaRPr>
          </a:p>
          <a:p>
            <a:pPr indent="-368300" lvl="0" marL="457200" rtl="0" algn="l">
              <a:spcBef>
                <a:spcPts val="0"/>
              </a:spcBef>
              <a:spcAft>
                <a:spcPts val="0"/>
              </a:spcAft>
              <a:buClr>
                <a:srgbClr val="CC4125"/>
              </a:buClr>
              <a:buSzPts val="2200"/>
              <a:buFont typeface="Merriweather"/>
              <a:buChar char="●"/>
            </a:pPr>
            <a:r>
              <a:rPr lang="en" sz="2200">
                <a:solidFill>
                  <a:srgbClr val="CC4125"/>
                </a:solidFill>
                <a:latin typeface="Merriweather"/>
                <a:ea typeface="Merriweather"/>
                <a:cs typeface="Merriweather"/>
                <a:sym typeface="Merriweather"/>
              </a:rPr>
              <a:t>Not action potentials (because it’s below threshold)</a:t>
            </a:r>
            <a:endParaRPr sz="2200">
              <a:solidFill>
                <a:srgbClr val="CC4125"/>
              </a:solidFill>
              <a:latin typeface="Merriweather"/>
              <a:ea typeface="Merriweather"/>
              <a:cs typeface="Merriweather"/>
              <a:sym typeface="Merriweather"/>
            </a:endParaRPr>
          </a:p>
          <a:p>
            <a:pPr indent="-368300" lvl="0" marL="457200" rtl="0" algn="l">
              <a:spcBef>
                <a:spcPts val="0"/>
              </a:spcBef>
              <a:spcAft>
                <a:spcPts val="0"/>
              </a:spcAft>
              <a:buClr>
                <a:srgbClr val="CC4125"/>
              </a:buClr>
              <a:buSzPts val="2200"/>
              <a:buFont typeface="Merriweather"/>
              <a:buChar char="●"/>
            </a:pPr>
            <a:r>
              <a:rPr lang="en" sz="2200">
                <a:solidFill>
                  <a:srgbClr val="CC4125"/>
                </a:solidFill>
                <a:latin typeface="Merriweather"/>
                <a:ea typeface="Merriweather"/>
                <a:cs typeface="Merriweather"/>
                <a:sym typeface="Merriweather"/>
              </a:rPr>
              <a:t>No muscle contraction</a:t>
            </a:r>
            <a:endParaRPr sz="2200">
              <a:solidFill>
                <a:srgbClr val="CC4125"/>
              </a:solidFill>
              <a:latin typeface="Merriweather"/>
              <a:ea typeface="Merriweather"/>
              <a:cs typeface="Merriweather"/>
              <a:sym typeface="Merriweather"/>
            </a:endParaRPr>
          </a:p>
          <a:p>
            <a:pPr indent="0" lvl="0" marL="0" rtl="0" algn="l">
              <a:spcBef>
                <a:spcPts val="0"/>
              </a:spcBef>
              <a:spcAft>
                <a:spcPts val="0"/>
              </a:spcAft>
              <a:buNone/>
            </a:pPr>
            <a:r>
              <a:rPr lang="en" sz="2500">
                <a:highlight>
                  <a:srgbClr val="D9EAD3"/>
                </a:highlight>
                <a:latin typeface="Merriweather"/>
                <a:ea typeface="Merriweather"/>
                <a:cs typeface="Merriweather"/>
                <a:sym typeface="Merriweather"/>
              </a:rPr>
              <a:t>Intensity:</a:t>
            </a:r>
            <a:r>
              <a:rPr b="1" lang="en" sz="2500">
                <a:solidFill>
                  <a:srgbClr val="93C47D"/>
                </a:solidFill>
                <a:latin typeface="Merriweather"/>
                <a:ea typeface="Merriweather"/>
                <a:cs typeface="Merriweather"/>
                <a:sym typeface="Merriweather"/>
              </a:rPr>
              <a:t> </a:t>
            </a:r>
            <a:r>
              <a:rPr b="1" lang="en" sz="2200">
                <a:solidFill>
                  <a:srgbClr val="93C47D"/>
                </a:solidFill>
                <a:latin typeface="Merriweather"/>
                <a:ea typeface="Merriweather"/>
                <a:cs typeface="Merriweather"/>
                <a:sym typeface="Merriweather"/>
              </a:rPr>
              <a:t>5-15 </a:t>
            </a:r>
            <a:r>
              <a:rPr b="1" lang="en" sz="2200">
                <a:latin typeface="Merriweather"/>
                <a:ea typeface="Merriweather"/>
                <a:cs typeface="Merriweather"/>
                <a:sym typeface="Merriweather"/>
              </a:rPr>
              <a:t>mV</a:t>
            </a:r>
            <a:endParaRPr b="1" sz="2200">
              <a:latin typeface="Merriweather"/>
              <a:ea typeface="Merriweather"/>
              <a:cs typeface="Merriweather"/>
              <a:sym typeface="Merriweather"/>
            </a:endParaRPr>
          </a:p>
          <a:p>
            <a:pPr indent="0" lvl="0" marL="0" rtl="0" algn="l">
              <a:spcBef>
                <a:spcPts val="0"/>
              </a:spcBef>
              <a:spcAft>
                <a:spcPts val="0"/>
              </a:spcAft>
              <a:buNone/>
            </a:pPr>
            <a:r>
              <a:rPr lang="en" sz="2500">
                <a:highlight>
                  <a:srgbClr val="D9EAD3"/>
                </a:highlight>
                <a:latin typeface="Merriweather"/>
                <a:ea typeface="Merriweather"/>
                <a:cs typeface="Merriweather"/>
                <a:sym typeface="Merriweather"/>
              </a:rPr>
              <a:t>Frequency: </a:t>
            </a:r>
            <a:r>
              <a:rPr lang="en" sz="2300">
                <a:solidFill>
                  <a:srgbClr val="6AA84F"/>
                </a:solidFill>
                <a:latin typeface="Merriweather"/>
                <a:ea typeface="Merriweather"/>
                <a:cs typeface="Merriweather"/>
                <a:sym typeface="Merriweather"/>
              </a:rPr>
              <a:t>Ranges in different parts of GI tract</a:t>
            </a:r>
            <a:endParaRPr sz="2300">
              <a:solidFill>
                <a:srgbClr val="6AA84F"/>
              </a:solidFill>
              <a:latin typeface="Merriweather"/>
              <a:ea typeface="Merriweather"/>
              <a:cs typeface="Merriweather"/>
              <a:sym typeface="Merriweather"/>
            </a:endParaRPr>
          </a:p>
          <a:p>
            <a:pPr indent="-368300" lvl="4" marL="2286000" rtl="0" algn="l">
              <a:spcBef>
                <a:spcPts val="0"/>
              </a:spcBef>
              <a:spcAft>
                <a:spcPts val="0"/>
              </a:spcAft>
              <a:buSzPts val="2200"/>
              <a:buFont typeface="Merriweather"/>
              <a:buChar char="-"/>
            </a:pPr>
            <a:r>
              <a:rPr lang="en" sz="2200">
                <a:latin typeface="Merriweather"/>
                <a:ea typeface="Merriweather"/>
                <a:cs typeface="Merriweather"/>
                <a:sym typeface="Merriweather"/>
              </a:rPr>
              <a:t>Stomach</a:t>
            </a:r>
            <a:r>
              <a:rPr b="1" lang="en" sz="2200">
                <a:latin typeface="Merriweather"/>
                <a:ea typeface="Merriweather"/>
                <a:cs typeface="Merriweather"/>
                <a:sym typeface="Merriweather"/>
              </a:rPr>
              <a:t>:</a:t>
            </a:r>
            <a:r>
              <a:rPr lang="en" sz="2200">
                <a:latin typeface="Merriweather"/>
                <a:ea typeface="Merriweather"/>
                <a:cs typeface="Merriweather"/>
                <a:sym typeface="Merriweather"/>
              </a:rPr>
              <a:t>   </a:t>
            </a:r>
            <a:r>
              <a:rPr b="1" lang="en" sz="2200">
                <a:latin typeface="Merriweather"/>
                <a:ea typeface="Merriweather"/>
                <a:cs typeface="Merriweather"/>
                <a:sym typeface="Merriweather"/>
              </a:rPr>
              <a:t>3</a:t>
            </a:r>
            <a:r>
              <a:rPr lang="en" sz="2200">
                <a:latin typeface="Merriweather"/>
                <a:ea typeface="Merriweather"/>
                <a:cs typeface="Merriweather"/>
                <a:sym typeface="Merriweather"/>
              </a:rPr>
              <a:t>/min </a:t>
            </a:r>
            <a:endParaRPr sz="2200">
              <a:latin typeface="Merriweather"/>
              <a:ea typeface="Merriweather"/>
              <a:cs typeface="Merriweather"/>
              <a:sym typeface="Merriweather"/>
            </a:endParaRPr>
          </a:p>
          <a:p>
            <a:pPr indent="-368300" lvl="4" marL="2286000" rtl="0" algn="l">
              <a:spcBef>
                <a:spcPts val="0"/>
              </a:spcBef>
              <a:spcAft>
                <a:spcPts val="0"/>
              </a:spcAft>
              <a:buSzPts val="2200"/>
              <a:buFont typeface="Merriweather"/>
              <a:buChar char="-"/>
            </a:pPr>
            <a:r>
              <a:rPr lang="en" sz="2200">
                <a:latin typeface="Merriweather"/>
                <a:ea typeface="Merriweather"/>
                <a:cs typeface="Merriweather"/>
                <a:sym typeface="Merriweather"/>
              </a:rPr>
              <a:t>Duodenum:   </a:t>
            </a:r>
            <a:r>
              <a:rPr b="1" lang="en" sz="2200">
                <a:latin typeface="Merriweather"/>
                <a:ea typeface="Merriweather"/>
                <a:cs typeface="Merriweather"/>
                <a:sym typeface="Merriweather"/>
              </a:rPr>
              <a:t>12</a:t>
            </a:r>
            <a:r>
              <a:rPr lang="en" sz="2200">
                <a:latin typeface="Merriweather"/>
                <a:ea typeface="Merriweather"/>
                <a:cs typeface="Merriweather"/>
                <a:sym typeface="Merriweather"/>
              </a:rPr>
              <a:t>/min</a:t>
            </a:r>
            <a:endParaRPr sz="2200">
              <a:latin typeface="Merriweather"/>
              <a:ea typeface="Merriweather"/>
              <a:cs typeface="Merriweather"/>
              <a:sym typeface="Merriweather"/>
            </a:endParaRPr>
          </a:p>
          <a:p>
            <a:pPr indent="-368300" lvl="4" marL="2286000" rtl="0" algn="l">
              <a:spcBef>
                <a:spcPts val="0"/>
              </a:spcBef>
              <a:spcAft>
                <a:spcPts val="0"/>
              </a:spcAft>
              <a:buSzPts val="2200"/>
              <a:buFont typeface="Merriweather"/>
              <a:buChar char="-"/>
            </a:pPr>
            <a:r>
              <a:rPr lang="en" sz="2200">
                <a:latin typeface="Merriweather"/>
                <a:ea typeface="Merriweather"/>
                <a:cs typeface="Merriweather"/>
                <a:sym typeface="Merriweather"/>
              </a:rPr>
              <a:t>Ileum:   </a:t>
            </a:r>
            <a:r>
              <a:rPr b="1" lang="en" sz="2200">
                <a:latin typeface="Merriweather"/>
                <a:ea typeface="Merriweather"/>
                <a:cs typeface="Merriweather"/>
                <a:sym typeface="Merriweather"/>
              </a:rPr>
              <a:t>8-9</a:t>
            </a:r>
            <a:r>
              <a:rPr lang="en" sz="2200">
                <a:latin typeface="Merriweather"/>
                <a:ea typeface="Merriweather"/>
                <a:cs typeface="Merriweather"/>
                <a:sym typeface="Merriweather"/>
              </a:rPr>
              <a:t>/min</a:t>
            </a:r>
            <a:endParaRPr sz="2200">
              <a:latin typeface="Merriweather"/>
              <a:ea typeface="Merriweather"/>
              <a:cs typeface="Merriweather"/>
              <a:sym typeface="Merriweather"/>
            </a:endParaRPr>
          </a:p>
          <a:p>
            <a:pPr indent="0" lvl="0" marL="0" rtl="0" algn="l">
              <a:spcBef>
                <a:spcPts val="0"/>
              </a:spcBef>
              <a:spcAft>
                <a:spcPts val="0"/>
              </a:spcAft>
              <a:buNone/>
            </a:pPr>
            <a:r>
              <a:t/>
            </a:r>
            <a:endParaRPr sz="2500">
              <a:latin typeface="Merriweather"/>
              <a:ea typeface="Merriweather"/>
              <a:cs typeface="Merriweather"/>
              <a:sym typeface="Merriweather"/>
            </a:endParaRPr>
          </a:p>
        </p:txBody>
      </p:sp>
      <p:pic>
        <p:nvPicPr>
          <p:cNvPr id="111" name="Google Shape;111;p15"/>
          <p:cNvPicPr preferRelativeResize="0"/>
          <p:nvPr/>
        </p:nvPicPr>
        <p:blipFill rotWithShape="1">
          <a:blip r:embed="rId3">
            <a:alphaModFix/>
          </a:blip>
          <a:srcRect b="0" l="0" r="0" t="11402"/>
          <a:stretch/>
        </p:blipFill>
        <p:spPr>
          <a:xfrm>
            <a:off x="8316309" y="6157448"/>
            <a:ext cx="5062333" cy="2374400"/>
          </a:xfrm>
          <a:prstGeom prst="rect">
            <a:avLst/>
          </a:prstGeom>
          <a:noFill/>
          <a:ln cap="flat" cmpd="sng" w="9525">
            <a:solidFill>
              <a:srgbClr val="000000"/>
            </a:solidFill>
            <a:prstDash val="solid"/>
            <a:round/>
            <a:headEnd len="sm" w="sm" type="none"/>
            <a:tailEnd len="sm" w="sm" type="none"/>
          </a:ln>
        </p:spPr>
      </p:pic>
      <p:sp>
        <p:nvSpPr>
          <p:cNvPr id="112" name="Google Shape;112;p15"/>
          <p:cNvSpPr/>
          <p:nvPr/>
        </p:nvSpPr>
        <p:spPr>
          <a:xfrm>
            <a:off x="345900" y="3172900"/>
            <a:ext cx="4086900" cy="573600"/>
          </a:xfrm>
          <a:prstGeom prst="rect">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600">
                <a:latin typeface="Merriweather"/>
                <a:ea typeface="Merriweather"/>
                <a:cs typeface="Merriweather"/>
                <a:sym typeface="Merriweather"/>
              </a:rPr>
              <a:t>Slow Waves</a:t>
            </a:r>
            <a:endParaRPr baseline="30000" sz="3600">
              <a:latin typeface="Merriweather"/>
              <a:ea typeface="Merriweather"/>
              <a:cs typeface="Merriweather"/>
              <a:sym typeface="Merriweather"/>
            </a:endParaRPr>
          </a:p>
        </p:txBody>
      </p:sp>
      <p:sp>
        <p:nvSpPr>
          <p:cNvPr id="113" name="Google Shape;113;p15"/>
          <p:cNvSpPr txBox="1"/>
          <p:nvPr/>
        </p:nvSpPr>
        <p:spPr>
          <a:xfrm>
            <a:off x="670463" y="10821150"/>
            <a:ext cx="12877800" cy="3552900"/>
          </a:xfrm>
          <a:prstGeom prst="rect">
            <a:avLst/>
          </a:prstGeom>
          <a:noFill/>
          <a:ln>
            <a:noFill/>
          </a:ln>
        </p:spPr>
        <p:txBody>
          <a:bodyPr anchorCtr="0" anchor="t" bIns="91425" lIns="91425" spcFirstLastPara="1" rIns="91425" wrap="square" tIns="91425">
            <a:noAutofit/>
          </a:bodyPr>
          <a:lstStyle/>
          <a:p>
            <a:pPr indent="-387350" lvl="0" marL="457200" rtl="0" algn="l">
              <a:spcBef>
                <a:spcPts val="0"/>
              </a:spcBef>
              <a:spcAft>
                <a:spcPts val="0"/>
              </a:spcAft>
              <a:buClr>
                <a:srgbClr val="CC4125"/>
              </a:buClr>
              <a:buSzPts val="2500"/>
              <a:buFont typeface="Merriweather"/>
              <a:buChar char="★"/>
            </a:pPr>
            <a:r>
              <a:rPr lang="en" sz="2500">
                <a:solidFill>
                  <a:srgbClr val="CC4125"/>
                </a:solidFill>
                <a:latin typeface="Merriweather"/>
                <a:ea typeface="Merriweather"/>
                <a:cs typeface="Merriweather"/>
                <a:sym typeface="Merriweather"/>
              </a:rPr>
              <a:t>True Action potentials </a:t>
            </a:r>
            <a:endParaRPr sz="2500">
              <a:solidFill>
                <a:srgbClr val="CC4125"/>
              </a:solidFill>
              <a:latin typeface="Merriweather"/>
              <a:ea typeface="Merriweather"/>
              <a:cs typeface="Merriweather"/>
              <a:sym typeface="Merriweather"/>
            </a:endParaRPr>
          </a:p>
          <a:p>
            <a:pPr indent="0" lvl="0" marL="0" rtl="0" algn="l">
              <a:spcBef>
                <a:spcPts val="0"/>
              </a:spcBef>
              <a:spcAft>
                <a:spcPts val="0"/>
              </a:spcAft>
              <a:buNone/>
            </a:pPr>
            <a:r>
              <a:rPr lang="en" sz="2500">
                <a:highlight>
                  <a:srgbClr val="D9EAD3"/>
                </a:highlight>
                <a:latin typeface="Merriweather"/>
                <a:ea typeface="Merriweather"/>
                <a:cs typeface="Merriweather"/>
                <a:sym typeface="Merriweather"/>
              </a:rPr>
              <a:t>Generation: </a:t>
            </a:r>
            <a:endParaRPr sz="2500">
              <a:highlight>
                <a:srgbClr val="D9EAD3"/>
              </a:highlight>
              <a:latin typeface="Merriweather"/>
              <a:ea typeface="Merriweather"/>
              <a:cs typeface="Merriweather"/>
              <a:sym typeface="Merriweather"/>
            </a:endParaRPr>
          </a:p>
          <a:p>
            <a:pPr indent="-368300" lvl="0" marL="457200" rtl="0" algn="l">
              <a:spcBef>
                <a:spcPts val="0"/>
              </a:spcBef>
              <a:spcAft>
                <a:spcPts val="0"/>
              </a:spcAft>
              <a:buSzPts val="2200"/>
              <a:buFont typeface="Merriweather"/>
              <a:buChar char="●"/>
            </a:pPr>
            <a:r>
              <a:rPr lang="en" sz="2200">
                <a:latin typeface="Merriweather"/>
                <a:ea typeface="Merriweather"/>
                <a:cs typeface="Merriweather"/>
                <a:sym typeface="Merriweather"/>
              </a:rPr>
              <a:t>Automatically when the resting membrane potential becomes more positive </a:t>
            </a:r>
            <a:r>
              <a:rPr b="1" lang="en" sz="2200">
                <a:solidFill>
                  <a:srgbClr val="93C47D"/>
                </a:solidFill>
                <a:latin typeface="Merriweather"/>
                <a:ea typeface="Merriweather"/>
                <a:cs typeface="Merriweather"/>
                <a:sym typeface="Merriweather"/>
              </a:rPr>
              <a:t>&lt;-40 mV</a:t>
            </a:r>
            <a:r>
              <a:rPr lang="en" sz="2200">
                <a:latin typeface="Merriweather"/>
                <a:ea typeface="Merriweather"/>
                <a:cs typeface="Merriweather"/>
                <a:sym typeface="Merriweather"/>
              </a:rPr>
              <a:t> </a:t>
            </a:r>
            <a:r>
              <a:rPr b="1" lang="en" sz="2200">
                <a:latin typeface="Merriweather"/>
                <a:ea typeface="Merriweather"/>
                <a:cs typeface="Merriweather"/>
                <a:sym typeface="Merriweather"/>
              </a:rPr>
              <a:t>(</a:t>
            </a:r>
            <a:r>
              <a:rPr lang="en" sz="2200">
                <a:latin typeface="Merriweather"/>
                <a:ea typeface="Merriweather"/>
                <a:cs typeface="Merriweather"/>
                <a:sym typeface="Merriweather"/>
              </a:rPr>
              <a:t>Resting membrane potential</a:t>
            </a:r>
            <a:r>
              <a:rPr b="1" lang="en" sz="2200">
                <a:latin typeface="Merriweather"/>
                <a:ea typeface="Merriweather"/>
                <a:cs typeface="Merriweather"/>
                <a:sym typeface="Merriweather"/>
              </a:rPr>
              <a:t> :</a:t>
            </a:r>
            <a:r>
              <a:rPr b="1" lang="en" sz="2200">
                <a:solidFill>
                  <a:srgbClr val="6AA84F"/>
                </a:solidFill>
                <a:latin typeface="Merriweather"/>
                <a:ea typeface="Merriweather"/>
                <a:cs typeface="Merriweather"/>
                <a:sym typeface="Merriweather"/>
              </a:rPr>
              <a:t> -50 </a:t>
            </a:r>
            <a:r>
              <a:rPr b="1" lang="en" sz="2200">
                <a:latin typeface="Merriweather"/>
                <a:ea typeface="Merriweather"/>
                <a:cs typeface="Merriweather"/>
                <a:sym typeface="Merriweather"/>
              </a:rPr>
              <a:t>-</a:t>
            </a:r>
            <a:r>
              <a:rPr b="1" lang="en" sz="2200">
                <a:solidFill>
                  <a:srgbClr val="6AA84F"/>
                </a:solidFill>
                <a:latin typeface="Merriweather"/>
                <a:ea typeface="Merriweather"/>
                <a:cs typeface="Merriweather"/>
                <a:sym typeface="Merriweather"/>
              </a:rPr>
              <a:t> -60 mV</a:t>
            </a:r>
            <a:r>
              <a:rPr b="1" lang="en" sz="2200">
                <a:latin typeface="Merriweather"/>
                <a:ea typeface="Merriweather"/>
                <a:cs typeface="Merriweather"/>
                <a:sym typeface="Merriweather"/>
              </a:rPr>
              <a:t>)</a:t>
            </a:r>
            <a:endParaRPr b="1" sz="2200">
              <a:latin typeface="Merriweather"/>
              <a:ea typeface="Merriweather"/>
              <a:cs typeface="Merriweather"/>
              <a:sym typeface="Merriweather"/>
            </a:endParaRPr>
          </a:p>
          <a:p>
            <a:pPr indent="-368300" lvl="0" marL="457200" rtl="0" algn="l">
              <a:spcBef>
                <a:spcPts val="0"/>
              </a:spcBef>
              <a:spcAft>
                <a:spcPts val="0"/>
              </a:spcAft>
              <a:buSzPts val="2200"/>
              <a:buFont typeface="Merriweather"/>
              <a:buChar char="●"/>
            </a:pPr>
            <a:r>
              <a:rPr lang="en" sz="2200">
                <a:latin typeface="Merriweather"/>
                <a:ea typeface="Merriweather"/>
                <a:cs typeface="Merriweather"/>
                <a:sym typeface="Merriweather"/>
              </a:rPr>
              <a:t>At the peaks of slow waves.</a:t>
            </a:r>
            <a:endParaRPr sz="2200">
              <a:latin typeface="Merriweather"/>
              <a:ea typeface="Merriweather"/>
              <a:cs typeface="Merriweather"/>
              <a:sym typeface="Merriweather"/>
            </a:endParaRPr>
          </a:p>
          <a:p>
            <a:pPr indent="0" lvl="0" marL="0" rtl="0" algn="l">
              <a:spcBef>
                <a:spcPts val="0"/>
              </a:spcBef>
              <a:spcAft>
                <a:spcPts val="0"/>
              </a:spcAft>
              <a:buNone/>
            </a:pPr>
            <a:r>
              <a:rPr lang="en" sz="2500">
                <a:highlight>
                  <a:srgbClr val="D9EAD3"/>
                </a:highlight>
                <a:latin typeface="Merriweather"/>
                <a:ea typeface="Merriweather"/>
                <a:cs typeface="Merriweather"/>
                <a:sym typeface="Merriweather"/>
              </a:rPr>
              <a:t>Frequency:</a:t>
            </a:r>
            <a:r>
              <a:rPr b="1" lang="en" sz="2500">
                <a:solidFill>
                  <a:srgbClr val="93C47D"/>
                </a:solidFill>
                <a:latin typeface="Merriweather"/>
                <a:ea typeface="Merriweather"/>
                <a:cs typeface="Merriweather"/>
                <a:sym typeface="Merriweather"/>
              </a:rPr>
              <a:t> </a:t>
            </a:r>
            <a:r>
              <a:rPr b="1" lang="en" sz="2200">
                <a:solidFill>
                  <a:srgbClr val="93C47D"/>
                </a:solidFill>
                <a:latin typeface="Merriweather"/>
                <a:ea typeface="Merriweather"/>
                <a:cs typeface="Merriweather"/>
                <a:sym typeface="Merriweather"/>
              </a:rPr>
              <a:t>1-10</a:t>
            </a:r>
            <a:r>
              <a:rPr lang="en" sz="2200">
                <a:solidFill>
                  <a:schemeClr val="dk1"/>
                </a:solidFill>
                <a:latin typeface="Merriweather"/>
                <a:ea typeface="Merriweather"/>
                <a:cs typeface="Merriweather"/>
                <a:sym typeface="Merriweather"/>
              </a:rPr>
              <a:t> spikes/min</a:t>
            </a:r>
            <a:endParaRPr sz="2200">
              <a:latin typeface="Merriweather"/>
              <a:ea typeface="Merriweather"/>
              <a:cs typeface="Merriweather"/>
              <a:sym typeface="Merriweather"/>
            </a:endParaRPr>
          </a:p>
          <a:p>
            <a:pPr indent="0" lvl="0" marL="0" rtl="0" algn="l">
              <a:spcBef>
                <a:spcPts val="0"/>
              </a:spcBef>
              <a:spcAft>
                <a:spcPts val="0"/>
              </a:spcAft>
              <a:buNone/>
            </a:pPr>
            <a:r>
              <a:rPr lang="en" sz="2500">
                <a:highlight>
                  <a:srgbClr val="D9EAD3"/>
                </a:highlight>
                <a:latin typeface="Merriweather"/>
                <a:ea typeface="Merriweather"/>
                <a:cs typeface="Merriweather"/>
                <a:sym typeface="Merriweather"/>
              </a:rPr>
              <a:t>Duration:</a:t>
            </a:r>
            <a:endParaRPr sz="2500">
              <a:highlight>
                <a:srgbClr val="D9EAD3"/>
              </a:highlight>
              <a:latin typeface="Merriweather"/>
              <a:ea typeface="Merriweather"/>
              <a:cs typeface="Merriweather"/>
              <a:sym typeface="Merriweather"/>
            </a:endParaRPr>
          </a:p>
          <a:p>
            <a:pPr indent="0" lvl="0" marL="0" rtl="0" algn="l">
              <a:spcBef>
                <a:spcPts val="0"/>
              </a:spcBef>
              <a:spcAft>
                <a:spcPts val="0"/>
              </a:spcAft>
              <a:buNone/>
            </a:pPr>
            <a:r>
              <a:rPr lang="en" sz="2200">
                <a:latin typeface="Merriweather"/>
                <a:ea typeface="Merriweather"/>
                <a:cs typeface="Merriweather"/>
                <a:sym typeface="Merriweather"/>
              </a:rPr>
              <a:t>Each spike lasts as long as </a:t>
            </a:r>
            <a:r>
              <a:rPr b="1" lang="en" sz="2200">
                <a:solidFill>
                  <a:srgbClr val="93C47D"/>
                </a:solidFill>
                <a:latin typeface="Merriweather"/>
                <a:ea typeface="Merriweather"/>
                <a:cs typeface="Merriweather"/>
                <a:sym typeface="Merriweather"/>
              </a:rPr>
              <a:t>10-20 </a:t>
            </a:r>
            <a:r>
              <a:rPr b="1" lang="en" sz="2200">
                <a:latin typeface="Merriweather"/>
                <a:ea typeface="Merriweather"/>
                <a:cs typeface="Merriweather"/>
                <a:sym typeface="Merriweather"/>
              </a:rPr>
              <a:t>ms</a:t>
            </a:r>
            <a:endParaRPr b="1" sz="2200">
              <a:latin typeface="Merriweather"/>
              <a:ea typeface="Merriweather"/>
              <a:cs typeface="Merriweather"/>
              <a:sym typeface="Merriweather"/>
            </a:endParaRPr>
          </a:p>
          <a:p>
            <a:pPr indent="0" lvl="0" marL="0" rtl="0" algn="l">
              <a:spcBef>
                <a:spcPts val="0"/>
              </a:spcBef>
              <a:spcAft>
                <a:spcPts val="0"/>
              </a:spcAft>
              <a:buNone/>
            </a:pPr>
            <a:r>
              <a:rPr b="1" lang="en" sz="2200">
                <a:solidFill>
                  <a:srgbClr val="93C47D"/>
                </a:solidFill>
                <a:latin typeface="Merriweather"/>
                <a:ea typeface="Merriweather"/>
                <a:cs typeface="Merriweather"/>
                <a:sym typeface="Merriweather"/>
              </a:rPr>
              <a:t>10-40</a:t>
            </a:r>
            <a:r>
              <a:rPr b="1" lang="en" sz="2200">
                <a:latin typeface="Merriweather"/>
                <a:ea typeface="Merriweather"/>
                <a:cs typeface="Merriweather"/>
                <a:sym typeface="Merriweather"/>
              </a:rPr>
              <a:t> </a:t>
            </a:r>
            <a:r>
              <a:rPr lang="en" sz="2200">
                <a:latin typeface="Merriweather"/>
                <a:ea typeface="Merriweather"/>
                <a:cs typeface="Merriweather"/>
                <a:sym typeface="Merriweather"/>
              </a:rPr>
              <a:t>times as long as the action potentials in large nerve fibers</a:t>
            </a:r>
            <a:endParaRPr sz="2200">
              <a:latin typeface="Merriweather"/>
              <a:ea typeface="Merriweather"/>
              <a:cs typeface="Merriweather"/>
              <a:sym typeface="Merriweather"/>
            </a:endParaRPr>
          </a:p>
          <a:p>
            <a:pPr indent="0" lvl="0" marL="0" rtl="0" algn="l">
              <a:spcBef>
                <a:spcPts val="0"/>
              </a:spcBef>
              <a:spcAft>
                <a:spcPts val="0"/>
              </a:spcAft>
              <a:buNone/>
            </a:pPr>
            <a:r>
              <a:rPr lang="en" sz="2500">
                <a:highlight>
                  <a:srgbClr val="D9EAD3"/>
                </a:highlight>
                <a:latin typeface="Merriweather"/>
                <a:ea typeface="Merriweather"/>
                <a:cs typeface="Merriweather"/>
                <a:sym typeface="Merriweather"/>
              </a:rPr>
              <a:t>Direct Relation with slow waves: </a:t>
            </a:r>
            <a:endParaRPr sz="2500">
              <a:highlight>
                <a:srgbClr val="D9EAD3"/>
              </a:highlight>
              <a:latin typeface="Merriweather"/>
              <a:ea typeface="Merriweather"/>
              <a:cs typeface="Merriweather"/>
              <a:sym typeface="Merriweather"/>
            </a:endParaRPr>
          </a:p>
          <a:p>
            <a:pPr indent="0" lvl="0" marL="0" rtl="0" algn="l">
              <a:spcBef>
                <a:spcPts val="0"/>
              </a:spcBef>
              <a:spcAft>
                <a:spcPts val="0"/>
              </a:spcAft>
              <a:buNone/>
            </a:pPr>
            <a:r>
              <a:rPr b="1" lang="en" sz="3000">
                <a:solidFill>
                  <a:srgbClr val="B6D7A8"/>
                </a:solidFill>
                <a:latin typeface="Merriweather"/>
                <a:ea typeface="Merriweather"/>
                <a:cs typeface="Merriweather"/>
                <a:sym typeface="Merriweather"/>
              </a:rPr>
              <a:t>↑</a:t>
            </a:r>
            <a:r>
              <a:rPr lang="en" sz="2500">
                <a:latin typeface="Merriweather"/>
                <a:ea typeface="Merriweather"/>
                <a:cs typeface="Merriweather"/>
                <a:sym typeface="Merriweather"/>
              </a:rPr>
              <a:t> slow wave potential </a:t>
            </a:r>
            <a:r>
              <a:rPr lang="en" sz="1800">
                <a:solidFill>
                  <a:srgbClr val="45818E"/>
                </a:solidFill>
                <a:latin typeface="Merriweather"/>
                <a:ea typeface="Merriweather"/>
                <a:cs typeface="Merriweather"/>
                <a:sym typeface="Merriweather"/>
              </a:rPr>
              <a:t>(above threshold)</a:t>
            </a:r>
            <a:r>
              <a:rPr lang="en" sz="2100">
                <a:solidFill>
                  <a:srgbClr val="45818E"/>
                </a:solidFill>
                <a:latin typeface="Merriweather"/>
                <a:ea typeface="Merriweather"/>
                <a:cs typeface="Merriweather"/>
                <a:sym typeface="Merriweather"/>
              </a:rPr>
              <a:t> </a:t>
            </a:r>
            <a:r>
              <a:rPr lang="en" sz="2500">
                <a:latin typeface="Merriweather"/>
                <a:ea typeface="Merriweather"/>
                <a:cs typeface="Merriweather"/>
                <a:sym typeface="Merriweather"/>
              </a:rPr>
              <a:t> </a:t>
            </a:r>
            <a:r>
              <a:rPr b="1" lang="en" sz="2500">
                <a:latin typeface="Merriweather"/>
                <a:ea typeface="Merriweather"/>
                <a:cs typeface="Merriweather"/>
                <a:sym typeface="Merriweather"/>
              </a:rPr>
              <a:t>→</a:t>
            </a:r>
            <a:r>
              <a:rPr lang="en" sz="2500">
                <a:latin typeface="Merriweather"/>
                <a:ea typeface="Merriweather"/>
                <a:cs typeface="Merriweather"/>
                <a:sym typeface="Merriweather"/>
              </a:rPr>
              <a:t> </a:t>
            </a:r>
            <a:r>
              <a:rPr b="1" lang="en" sz="3000">
                <a:solidFill>
                  <a:srgbClr val="B6D7A8"/>
                </a:solidFill>
                <a:latin typeface="Merriweather"/>
                <a:ea typeface="Merriweather"/>
                <a:cs typeface="Merriweather"/>
                <a:sym typeface="Merriweather"/>
              </a:rPr>
              <a:t>↑</a:t>
            </a:r>
            <a:r>
              <a:rPr lang="en" sz="2500">
                <a:latin typeface="Merriweather"/>
                <a:ea typeface="Merriweather"/>
                <a:cs typeface="Merriweather"/>
                <a:sym typeface="Merriweather"/>
              </a:rPr>
              <a:t> </a:t>
            </a:r>
            <a:r>
              <a:rPr lang="en" sz="2500">
                <a:solidFill>
                  <a:srgbClr val="CC4125"/>
                </a:solidFill>
                <a:latin typeface="Merriweather"/>
                <a:ea typeface="Merriweather"/>
                <a:cs typeface="Merriweather"/>
                <a:sym typeface="Merriweather"/>
              </a:rPr>
              <a:t>frequency</a:t>
            </a:r>
            <a:r>
              <a:rPr lang="en" sz="2500">
                <a:latin typeface="Merriweather"/>
                <a:ea typeface="Merriweather"/>
                <a:cs typeface="Merriweather"/>
                <a:sym typeface="Merriweather"/>
              </a:rPr>
              <a:t> of the spike potentials</a:t>
            </a:r>
            <a:endParaRPr sz="2500">
              <a:latin typeface="Merriweather"/>
              <a:ea typeface="Merriweather"/>
              <a:cs typeface="Merriweather"/>
              <a:sym typeface="Merriweather"/>
            </a:endParaRPr>
          </a:p>
          <a:p>
            <a:pPr indent="0" lvl="0" marL="0" rtl="0" algn="l">
              <a:spcBef>
                <a:spcPts val="0"/>
              </a:spcBef>
              <a:spcAft>
                <a:spcPts val="0"/>
              </a:spcAft>
              <a:buNone/>
            </a:pPr>
            <a:r>
              <a:t/>
            </a:r>
            <a:endParaRPr sz="2500">
              <a:latin typeface="Merriweather"/>
              <a:ea typeface="Merriweather"/>
              <a:cs typeface="Merriweather"/>
              <a:sym typeface="Merriweather"/>
            </a:endParaRPr>
          </a:p>
        </p:txBody>
      </p:sp>
      <p:sp>
        <p:nvSpPr>
          <p:cNvPr id="114" name="Google Shape;114;p15"/>
          <p:cNvSpPr/>
          <p:nvPr/>
        </p:nvSpPr>
        <p:spPr>
          <a:xfrm>
            <a:off x="340375" y="10247550"/>
            <a:ext cx="4125600" cy="573600"/>
          </a:xfrm>
          <a:prstGeom prst="rect">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latin typeface="Merriweather"/>
                <a:ea typeface="Merriweather"/>
                <a:cs typeface="Merriweather"/>
                <a:sym typeface="Merriweather"/>
              </a:rPr>
              <a:t>Spike Potentials</a:t>
            </a:r>
            <a:endParaRPr baseline="30000" sz="3600">
              <a:latin typeface="Merriweather"/>
              <a:ea typeface="Merriweather"/>
              <a:cs typeface="Merriweather"/>
              <a:sym typeface="Merriweather"/>
            </a:endParaRPr>
          </a:p>
        </p:txBody>
      </p:sp>
      <p:sp>
        <p:nvSpPr>
          <p:cNvPr id="115" name="Google Shape;115;p15"/>
          <p:cNvSpPr txBox="1"/>
          <p:nvPr/>
        </p:nvSpPr>
        <p:spPr>
          <a:xfrm>
            <a:off x="9702275" y="8339350"/>
            <a:ext cx="3459000" cy="16737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highlight>
                  <a:srgbClr val="FFFFFF"/>
                </a:highlight>
                <a:latin typeface="Merriweather"/>
                <a:ea typeface="Merriweather"/>
                <a:cs typeface="Merriweather"/>
                <a:sym typeface="Merriweather"/>
              </a:rPr>
              <a:t>Figure 1-3</a:t>
            </a:r>
            <a:endParaRPr b="1" sz="2700">
              <a:highlight>
                <a:srgbClr val="FFFFFF"/>
              </a:highlight>
              <a:latin typeface="Merriweather"/>
              <a:ea typeface="Merriweather"/>
              <a:cs typeface="Merriweather"/>
              <a:sym typeface="Merriweather"/>
            </a:endParaRPr>
          </a:p>
        </p:txBody>
      </p:sp>
      <p:graphicFrame>
        <p:nvGraphicFramePr>
          <p:cNvPr id="116" name="Google Shape;116;p15"/>
          <p:cNvGraphicFramePr/>
          <p:nvPr/>
        </p:nvGraphicFramePr>
        <p:xfrm>
          <a:off x="284588" y="15424688"/>
          <a:ext cx="3000000" cy="3000000"/>
        </p:xfrm>
        <a:graphic>
          <a:graphicData uri="http://schemas.openxmlformats.org/drawingml/2006/table">
            <a:tbl>
              <a:tblPr>
                <a:noFill/>
                <a:tableStyleId>{913CD2CA-665F-4009-8238-03A690E2F055}</a:tableStyleId>
              </a:tblPr>
              <a:tblGrid>
                <a:gridCol w="6736375"/>
                <a:gridCol w="6736375"/>
              </a:tblGrid>
              <a:tr h="511075">
                <a:tc>
                  <a:txBody>
                    <a:bodyPr/>
                    <a:lstStyle/>
                    <a:p>
                      <a:pPr indent="0" lvl="0" marL="457200" rtl="0" algn="ctr">
                        <a:spcBef>
                          <a:spcPts val="0"/>
                        </a:spcBef>
                        <a:spcAft>
                          <a:spcPts val="0"/>
                        </a:spcAft>
                        <a:buNone/>
                      </a:pPr>
                      <a:r>
                        <a:rPr lang="en" sz="2400">
                          <a:latin typeface="Merriweather"/>
                          <a:ea typeface="Merriweather"/>
                          <a:cs typeface="Merriweather"/>
                          <a:sym typeface="Merriweather"/>
                        </a:rPr>
                        <a:t>Factors </a:t>
                      </a:r>
                      <a:r>
                        <a:rPr b="1" lang="en" sz="2400">
                          <a:latin typeface="Merriweather"/>
                          <a:ea typeface="Merriweather"/>
                          <a:cs typeface="Merriweather"/>
                          <a:sym typeface="Merriweather"/>
                        </a:rPr>
                        <a:t>depolarize</a:t>
                      </a:r>
                      <a:r>
                        <a:rPr lang="en" sz="2400">
                          <a:latin typeface="Merriweather"/>
                          <a:ea typeface="Merriweather"/>
                          <a:cs typeface="Merriweather"/>
                          <a:sym typeface="Merriweather"/>
                        </a:rPr>
                        <a:t> the membrane  </a:t>
                      </a:r>
                      <a:endParaRPr sz="2400">
                        <a:solidFill>
                          <a:srgbClr val="674EA7"/>
                        </a:solidFill>
                        <a:latin typeface="Merriweather"/>
                        <a:ea typeface="Merriweather"/>
                        <a:cs typeface="Merriweather"/>
                        <a:sym typeface="Merriweather"/>
                      </a:endParaRPr>
                    </a:p>
                  </a:txBody>
                  <a:tcPr marT="91425" marB="91425" marR="91425" marL="91425">
                    <a:lnL cap="flat" cmpd="sng" w="28575">
                      <a:solidFill>
                        <a:srgbClr val="D9D9D9"/>
                      </a:solidFill>
                      <a:prstDash val="solid"/>
                      <a:round/>
                      <a:headEnd len="sm" w="sm" type="none"/>
                      <a:tailEnd len="sm" w="sm" type="none"/>
                    </a:lnL>
                    <a:lnR cap="flat" cmpd="sng" w="28575">
                      <a:solidFill>
                        <a:srgbClr val="D9D9D9"/>
                      </a:solidFill>
                      <a:prstDash val="solid"/>
                      <a:round/>
                      <a:headEnd len="sm" w="sm" type="none"/>
                      <a:tailEnd len="sm" w="sm" type="none"/>
                    </a:lnR>
                    <a:lnT cap="flat" cmpd="sng" w="28575">
                      <a:solidFill>
                        <a:srgbClr val="D9D9D9"/>
                      </a:solidFill>
                      <a:prstDash val="solid"/>
                      <a:round/>
                      <a:headEnd len="sm" w="sm" type="none"/>
                      <a:tailEnd len="sm" w="sm" type="none"/>
                    </a:lnT>
                    <a:lnB cap="flat" cmpd="sng" w="28575">
                      <a:solidFill>
                        <a:srgbClr val="D9D9D9"/>
                      </a:solidFill>
                      <a:prstDash val="solid"/>
                      <a:round/>
                      <a:headEnd len="sm" w="sm" type="none"/>
                      <a:tailEnd len="sm" w="sm" type="none"/>
                    </a:lnB>
                    <a:solidFill>
                      <a:srgbClr val="D9EAD3"/>
                    </a:solidFill>
                  </a:tcPr>
                </a:tc>
                <a:tc>
                  <a:txBody>
                    <a:bodyPr/>
                    <a:lstStyle/>
                    <a:p>
                      <a:pPr indent="0" lvl="0" marL="457200" rtl="0" algn="ctr">
                        <a:spcBef>
                          <a:spcPts val="0"/>
                        </a:spcBef>
                        <a:spcAft>
                          <a:spcPts val="0"/>
                        </a:spcAft>
                        <a:buNone/>
                      </a:pPr>
                      <a:r>
                        <a:rPr lang="en" sz="2400">
                          <a:latin typeface="Merriweather"/>
                          <a:ea typeface="Merriweather"/>
                          <a:cs typeface="Merriweather"/>
                          <a:sym typeface="Merriweather"/>
                        </a:rPr>
                        <a:t>Factors </a:t>
                      </a:r>
                      <a:r>
                        <a:rPr b="1" lang="en" sz="2400">
                          <a:latin typeface="Merriweather"/>
                          <a:ea typeface="Merriweather"/>
                          <a:cs typeface="Merriweather"/>
                          <a:sym typeface="Merriweather"/>
                        </a:rPr>
                        <a:t>hyperpolarize</a:t>
                      </a:r>
                      <a:r>
                        <a:rPr lang="en" sz="2400">
                          <a:latin typeface="Merriweather"/>
                          <a:ea typeface="Merriweather"/>
                          <a:cs typeface="Merriweather"/>
                          <a:sym typeface="Merriweather"/>
                        </a:rPr>
                        <a:t> the membrane  </a:t>
                      </a:r>
                      <a:endParaRPr sz="2400">
                        <a:solidFill>
                          <a:srgbClr val="674EA7"/>
                        </a:solidFill>
                        <a:latin typeface="Merriweather"/>
                        <a:ea typeface="Merriweather"/>
                        <a:cs typeface="Merriweather"/>
                        <a:sym typeface="Merriweather"/>
                      </a:endParaRPr>
                    </a:p>
                  </a:txBody>
                  <a:tcPr marT="91425" marB="91425" marR="91425" marL="91425">
                    <a:lnL cap="flat" cmpd="sng" w="28575">
                      <a:solidFill>
                        <a:srgbClr val="D9D9D9"/>
                      </a:solidFill>
                      <a:prstDash val="solid"/>
                      <a:round/>
                      <a:headEnd len="sm" w="sm" type="none"/>
                      <a:tailEnd len="sm" w="sm" type="none"/>
                    </a:lnL>
                    <a:lnR cap="flat" cmpd="sng" w="28575">
                      <a:solidFill>
                        <a:srgbClr val="D9D9D9"/>
                      </a:solidFill>
                      <a:prstDash val="solid"/>
                      <a:round/>
                      <a:headEnd len="sm" w="sm" type="none"/>
                      <a:tailEnd len="sm" w="sm" type="none"/>
                    </a:lnR>
                    <a:lnT cap="flat" cmpd="sng" w="28575">
                      <a:solidFill>
                        <a:srgbClr val="D9D9D9"/>
                      </a:solidFill>
                      <a:prstDash val="solid"/>
                      <a:round/>
                      <a:headEnd len="sm" w="sm" type="none"/>
                      <a:tailEnd len="sm" w="sm" type="none"/>
                    </a:lnT>
                    <a:lnB cap="flat" cmpd="sng" w="28575">
                      <a:solidFill>
                        <a:srgbClr val="D9D9D9"/>
                      </a:solidFill>
                      <a:prstDash val="solid"/>
                      <a:round/>
                      <a:headEnd len="sm" w="sm" type="none"/>
                      <a:tailEnd len="sm" w="sm" type="none"/>
                    </a:lnB>
                    <a:solidFill>
                      <a:srgbClr val="D9EAD3"/>
                    </a:solidFill>
                  </a:tcPr>
                </a:tc>
              </a:tr>
              <a:tr h="1109725">
                <a:tc>
                  <a:txBody>
                    <a:bodyPr/>
                    <a:lstStyle/>
                    <a:p>
                      <a:pPr indent="0" lvl="0" marL="457200" rtl="0" algn="l">
                        <a:spcBef>
                          <a:spcPts val="0"/>
                        </a:spcBef>
                        <a:spcAft>
                          <a:spcPts val="0"/>
                        </a:spcAft>
                        <a:buNone/>
                      </a:pPr>
                      <a:r>
                        <a:rPr b="1" lang="en" sz="2200">
                          <a:solidFill>
                            <a:srgbClr val="B6D7A8"/>
                          </a:solidFill>
                          <a:latin typeface="Merriweather"/>
                          <a:ea typeface="Merriweather"/>
                          <a:cs typeface="Merriweather"/>
                          <a:sym typeface="Merriweather"/>
                        </a:rPr>
                        <a:t>1-</a:t>
                      </a:r>
                      <a:r>
                        <a:rPr lang="en" sz="2200">
                          <a:latin typeface="Merriweather"/>
                          <a:ea typeface="Merriweather"/>
                          <a:cs typeface="Merriweather"/>
                          <a:sym typeface="Merriweather"/>
                        </a:rPr>
                        <a:t>Muscle stretch.</a:t>
                      </a:r>
                      <a:endParaRPr sz="2200">
                        <a:latin typeface="Merriweather"/>
                        <a:ea typeface="Merriweather"/>
                        <a:cs typeface="Merriweather"/>
                        <a:sym typeface="Merriweather"/>
                      </a:endParaRPr>
                    </a:p>
                    <a:p>
                      <a:pPr indent="0" lvl="0" marL="457200" rtl="0" algn="l">
                        <a:spcBef>
                          <a:spcPts val="0"/>
                        </a:spcBef>
                        <a:spcAft>
                          <a:spcPts val="0"/>
                        </a:spcAft>
                        <a:buNone/>
                      </a:pPr>
                      <a:r>
                        <a:rPr b="1" lang="en" sz="2200">
                          <a:solidFill>
                            <a:srgbClr val="B6D7A8"/>
                          </a:solidFill>
                          <a:latin typeface="Merriweather"/>
                          <a:ea typeface="Merriweather"/>
                          <a:cs typeface="Merriweather"/>
                          <a:sym typeface="Merriweather"/>
                        </a:rPr>
                        <a:t>2-</a:t>
                      </a:r>
                      <a:r>
                        <a:rPr lang="en" sz="2200">
                          <a:latin typeface="Merriweather"/>
                          <a:ea typeface="Merriweather"/>
                          <a:cs typeface="Merriweather"/>
                          <a:sym typeface="Merriweather"/>
                        </a:rPr>
                        <a:t> Acetylcholine</a:t>
                      </a:r>
                      <a:endParaRPr sz="2200">
                        <a:latin typeface="Merriweather"/>
                        <a:ea typeface="Merriweather"/>
                        <a:cs typeface="Merriweather"/>
                        <a:sym typeface="Merriweather"/>
                      </a:endParaRPr>
                    </a:p>
                    <a:p>
                      <a:pPr indent="0" lvl="0" marL="457200" rtl="0" algn="l">
                        <a:spcBef>
                          <a:spcPts val="0"/>
                        </a:spcBef>
                        <a:spcAft>
                          <a:spcPts val="0"/>
                        </a:spcAft>
                        <a:buNone/>
                      </a:pPr>
                      <a:r>
                        <a:rPr b="1" lang="en" sz="2200">
                          <a:solidFill>
                            <a:srgbClr val="B6D7A8"/>
                          </a:solidFill>
                          <a:latin typeface="Merriweather"/>
                          <a:ea typeface="Merriweather"/>
                          <a:cs typeface="Merriweather"/>
                          <a:sym typeface="Merriweather"/>
                        </a:rPr>
                        <a:t>3-</a:t>
                      </a:r>
                      <a:r>
                        <a:rPr lang="en" sz="2200">
                          <a:latin typeface="Merriweather"/>
                          <a:ea typeface="Merriweather"/>
                          <a:cs typeface="Merriweather"/>
                          <a:sym typeface="Merriweather"/>
                        </a:rPr>
                        <a:t> Specific GI hormones.</a:t>
                      </a:r>
                      <a:endParaRPr sz="2200">
                        <a:latin typeface="Merriweather"/>
                        <a:ea typeface="Merriweather"/>
                        <a:cs typeface="Merriweather"/>
                        <a:sym typeface="Merriweather"/>
                      </a:endParaRPr>
                    </a:p>
                  </a:txBody>
                  <a:tcPr marT="91425" marB="91425" marR="91425" marL="91425" anchor="ctr">
                    <a:lnL cap="flat" cmpd="sng" w="28575">
                      <a:solidFill>
                        <a:srgbClr val="D9D9D9"/>
                      </a:solidFill>
                      <a:prstDash val="solid"/>
                      <a:round/>
                      <a:headEnd len="sm" w="sm" type="none"/>
                      <a:tailEnd len="sm" w="sm" type="none"/>
                    </a:lnL>
                    <a:lnR cap="flat" cmpd="sng" w="28575">
                      <a:solidFill>
                        <a:srgbClr val="D9D9D9"/>
                      </a:solidFill>
                      <a:prstDash val="solid"/>
                      <a:round/>
                      <a:headEnd len="sm" w="sm" type="none"/>
                      <a:tailEnd len="sm" w="sm" type="none"/>
                    </a:lnR>
                    <a:lnT cap="flat" cmpd="sng" w="28575">
                      <a:solidFill>
                        <a:srgbClr val="D9D9D9"/>
                      </a:solidFill>
                      <a:prstDash val="solid"/>
                      <a:round/>
                      <a:headEnd len="sm" w="sm" type="none"/>
                      <a:tailEnd len="sm" w="sm" type="none"/>
                    </a:lnT>
                    <a:lnB cap="flat" cmpd="sng" w="28575">
                      <a:solidFill>
                        <a:srgbClr val="D9D9D9"/>
                      </a:solidFill>
                      <a:prstDash val="solid"/>
                      <a:round/>
                      <a:headEnd len="sm" w="sm" type="none"/>
                      <a:tailEnd len="sm" w="sm" type="none"/>
                    </a:lnB>
                  </a:tcPr>
                </a:tc>
                <a:tc>
                  <a:txBody>
                    <a:bodyPr/>
                    <a:lstStyle/>
                    <a:p>
                      <a:pPr indent="0" lvl="0" marL="457200" rtl="0" algn="l">
                        <a:spcBef>
                          <a:spcPts val="0"/>
                        </a:spcBef>
                        <a:spcAft>
                          <a:spcPts val="0"/>
                        </a:spcAft>
                        <a:buNone/>
                      </a:pPr>
                      <a:r>
                        <a:rPr lang="en" sz="2200">
                          <a:latin typeface="Merriweather"/>
                          <a:ea typeface="Merriweather"/>
                          <a:cs typeface="Merriweather"/>
                          <a:sym typeface="Merriweather"/>
                        </a:rPr>
                        <a:t>Sympathetic stimulation</a:t>
                      </a:r>
                      <a:endParaRPr sz="2200">
                        <a:latin typeface="Merriweather"/>
                        <a:ea typeface="Merriweather"/>
                        <a:cs typeface="Merriweather"/>
                        <a:sym typeface="Merriweather"/>
                      </a:endParaRPr>
                    </a:p>
                    <a:p>
                      <a:pPr indent="-368300" lvl="2" marL="1371600" rtl="0" algn="l">
                        <a:spcBef>
                          <a:spcPts val="0"/>
                        </a:spcBef>
                        <a:spcAft>
                          <a:spcPts val="0"/>
                        </a:spcAft>
                        <a:buClr>
                          <a:srgbClr val="B6D7A8"/>
                        </a:buClr>
                        <a:buSzPts val="2200"/>
                        <a:buFont typeface="Merriweather"/>
                        <a:buChar char="■"/>
                      </a:pPr>
                      <a:r>
                        <a:rPr lang="en" sz="2200">
                          <a:latin typeface="Merriweather"/>
                          <a:ea typeface="Merriweather"/>
                          <a:cs typeface="Merriweather"/>
                          <a:sym typeface="Merriweather"/>
                        </a:rPr>
                        <a:t>Epinephrine</a:t>
                      </a:r>
                      <a:r>
                        <a:rPr lang="en" sz="2200">
                          <a:solidFill>
                            <a:srgbClr val="B6D7A8"/>
                          </a:solidFill>
                          <a:latin typeface="Merriweather"/>
                          <a:ea typeface="Merriweather"/>
                          <a:cs typeface="Merriweather"/>
                          <a:sym typeface="Merriweather"/>
                        </a:rPr>
                        <a:t> </a:t>
                      </a:r>
                      <a:r>
                        <a:rPr lang="en" sz="2200">
                          <a:solidFill>
                            <a:srgbClr val="674EA7"/>
                          </a:solidFill>
                          <a:latin typeface="Merriweather"/>
                          <a:ea typeface="Merriweather"/>
                          <a:cs typeface="Merriweather"/>
                          <a:sym typeface="Merriweather"/>
                        </a:rPr>
                        <a:t>(mainly)</a:t>
                      </a:r>
                      <a:r>
                        <a:rPr lang="en" sz="2200">
                          <a:solidFill>
                            <a:srgbClr val="B6D7A8"/>
                          </a:solidFill>
                          <a:latin typeface="Merriweather"/>
                          <a:ea typeface="Merriweather"/>
                          <a:cs typeface="Merriweather"/>
                          <a:sym typeface="Merriweather"/>
                        </a:rPr>
                        <a:t>.</a:t>
                      </a:r>
                      <a:endParaRPr sz="2200">
                        <a:solidFill>
                          <a:srgbClr val="B6D7A8"/>
                        </a:solidFill>
                        <a:latin typeface="Merriweather"/>
                        <a:ea typeface="Merriweather"/>
                        <a:cs typeface="Merriweather"/>
                        <a:sym typeface="Merriweather"/>
                      </a:endParaRPr>
                    </a:p>
                    <a:p>
                      <a:pPr indent="-368300" lvl="2" marL="1371600" rtl="0" algn="l">
                        <a:spcBef>
                          <a:spcPts val="0"/>
                        </a:spcBef>
                        <a:spcAft>
                          <a:spcPts val="0"/>
                        </a:spcAft>
                        <a:buClr>
                          <a:srgbClr val="B6D7A8"/>
                        </a:buClr>
                        <a:buSzPts val="2200"/>
                        <a:buFont typeface="Merriweather"/>
                        <a:buChar char="■"/>
                      </a:pPr>
                      <a:r>
                        <a:rPr lang="en" sz="2200">
                          <a:latin typeface="Merriweather"/>
                          <a:ea typeface="Merriweather"/>
                          <a:cs typeface="Merriweather"/>
                          <a:sym typeface="Merriweather"/>
                        </a:rPr>
                        <a:t>Norepinephrine</a:t>
                      </a:r>
                      <a:r>
                        <a:rPr lang="en" sz="2200">
                          <a:solidFill>
                            <a:srgbClr val="B6D7A8"/>
                          </a:solidFill>
                          <a:latin typeface="Merriweather"/>
                          <a:ea typeface="Merriweather"/>
                          <a:cs typeface="Merriweather"/>
                          <a:sym typeface="Merriweather"/>
                        </a:rPr>
                        <a:t>.</a:t>
                      </a:r>
                      <a:endParaRPr sz="2200">
                        <a:solidFill>
                          <a:srgbClr val="B6D7A8"/>
                        </a:solidFill>
                        <a:latin typeface="Merriweather"/>
                        <a:ea typeface="Merriweather"/>
                        <a:cs typeface="Merriweather"/>
                        <a:sym typeface="Merriweather"/>
                      </a:endParaRPr>
                    </a:p>
                  </a:txBody>
                  <a:tcPr marT="91425" marB="91425" marR="91425" marL="91425" anchor="ctr">
                    <a:lnL cap="flat" cmpd="sng" w="28575">
                      <a:solidFill>
                        <a:srgbClr val="D9D9D9"/>
                      </a:solidFill>
                      <a:prstDash val="solid"/>
                      <a:round/>
                      <a:headEnd len="sm" w="sm" type="none"/>
                      <a:tailEnd len="sm" w="sm" type="none"/>
                    </a:lnL>
                    <a:lnR cap="flat" cmpd="sng" w="28575">
                      <a:solidFill>
                        <a:srgbClr val="D9D9D9"/>
                      </a:solidFill>
                      <a:prstDash val="solid"/>
                      <a:round/>
                      <a:headEnd len="sm" w="sm" type="none"/>
                      <a:tailEnd len="sm" w="sm" type="none"/>
                    </a:lnR>
                    <a:lnT cap="flat" cmpd="sng" w="28575">
                      <a:solidFill>
                        <a:srgbClr val="D9D9D9"/>
                      </a:solidFill>
                      <a:prstDash val="solid"/>
                      <a:round/>
                      <a:headEnd len="sm" w="sm" type="none"/>
                      <a:tailEnd len="sm" w="sm" type="none"/>
                    </a:lnT>
                    <a:lnB cap="flat" cmpd="sng" w="28575">
                      <a:solidFill>
                        <a:srgbClr val="D9D9D9"/>
                      </a:solidFill>
                      <a:prstDash val="solid"/>
                      <a:round/>
                      <a:headEnd len="sm" w="sm" type="none"/>
                      <a:tailEnd len="sm" w="sm" type="none"/>
                    </a:lnB>
                  </a:tcPr>
                </a:tc>
              </a:tr>
              <a:tr h="2561350">
                <a:tc>
                  <a:txBody>
                    <a:bodyPr/>
                    <a:lstStyle/>
                    <a:p>
                      <a:pPr indent="0" lvl="0" marL="457200" rtl="0" algn="l">
                        <a:spcBef>
                          <a:spcPts val="0"/>
                        </a:spcBef>
                        <a:spcAft>
                          <a:spcPts val="0"/>
                        </a:spcAft>
                        <a:buNone/>
                      </a:pPr>
                      <a:r>
                        <a:t/>
                      </a:r>
                      <a:endParaRPr b="1" sz="2800">
                        <a:solidFill>
                          <a:srgbClr val="B4A7D6"/>
                        </a:solidFill>
                        <a:latin typeface="Merriweather"/>
                        <a:ea typeface="Merriweather"/>
                        <a:cs typeface="Merriweather"/>
                        <a:sym typeface="Merriweather"/>
                      </a:endParaRPr>
                    </a:p>
                  </a:txBody>
                  <a:tcPr marT="91425" marB="91425" marR="91425" marL="91425" anchor="ctr">
                    <a:lnL cap="flat" cmpd="sng" w="28575">
                      <a:solidFill>
                        <a:srgbClr val="D9D9D9"/>
                      </a:solidFill>
                      <a:prstDash val="solid"/>
                      <a:round/>
                      <a:headEnd len="sm" w="sm" type="none"/>
                      <a:tailEnd len="sm" w="sm" type="none"/>
                    </a:lnL>
                    <a:lnR cap="flat" cmpd="sng" w="28575">
                      <a:solidFill>
                        <a:srgbClr val="D9D9D9"/>
                      </a:solidFill>
                      <a:prstDash val="solid"/>
                      <a:round/>
                      <a:headEnd len="sm" w="sm" type="none"/>
                      <a:tailEnd len="sm" w="sm" type="none"/>
                    </a:lnR>
                    <a:lnT cap="flat" cmpd="sng" w="28575">
                      <a:solidFill>
                        <a:srgbClr val="D9D9D9"/>
                      </a:solidFill>
                      <a:prstDash val="solid"/>
                      <a:round/>
                      <a:headEnd len="sm" w="sm" type="none"/>
                      <a:tailEnd len="sm" w="sm" type="none"/>
                    </a:lnT>
                    <a:lnB cap="flat" cmpd="sng" w="28575">
                      <a:solidFill>
                        <a:srgbClr val="D9D9D9"/>
                      </a:solidFill>
                      <a:prstDash val="solid"/>
                      <a:round/>
                      <a:headEnd len="sm" w="sm" type="none"/>
                      <a:tailEnd len="sm" w="sm" type="none"/>
                    </a:lnB>
                  </a:tcPr>
                </a:tc>
                <a:tc>
                  <a:txBody>
                    <a:bodyPr/>
                    <a:lstStyle/>
                    <a:p>
                      <a:pPr indent="0" lvl="0" marL="457200" rtl="0" algn="l">
                        <a:spcBef>
                          <a:spcPts val="0"/>
                        </a:spcBef>
                        <a:spcAft>
                          <a:spcPts val="0"/>
                        </a:spcAft>
                        <a:buNone/>
                      </a:pPr>
                      <a:r>
                        <a:t/>
                      </a:r>
                      <a:endParaRPr sz="2600">
                        <a:latin typeface="Merriweather"/>
                        <a:ea typeface="Merriweather"/>
                        <a:cs typeface="Merriweather"/>
                        <a:sym typeface="Merriweather"/>
                      </a:endParaRPr>
                    </a:p>
                  </a:txBody>
                  <a:tcPr marT="91425" marB="91425" marR="91425" marL="91425" anchor="ctr">
                    <a:lnL cap="flat" cmpd="sng" w="28575">
                      <a:solidFill>
                        <a:srgbClr val="D9D9D9"/>
                      </a:solidFill>
                      <a:prstDash val="solid"/>
                      <a:round/>
                      <a:headEnd len="sm" w="sm" type="none"/>
                      <a:tailEnd len="sm" w="sm" type="none"/>
                    </a:lnL>
                    <a:lnR cap="flat" cmpd="sng" w="28575">
                      <a:solidFill>
                        <a:srgbClr val="D9D9D9"/>
                      </a:solidFill>
                      <a:prstDash val="solid"/>
                      <a:round/>
                      <a:headEnd len="sm" w="sm" type="none"/>
                      <a:tailEnd len="sm" w="sm" type="none"/>
                    </a:lnR>
                    <a:lnT cap="flat" cmpd="sng" w="28575">
                      <a:solidFill>
                        <a:srgbClr val="D9D9D9"/>
                      </a:solidFill>
                      <a:prstDash val="solid"/>
                      <a:round/>
                      <a:headEnd len="sm" w="sm" type="none"/>
                      <a:tailEnd len="sm" w="sm" type="none"/>
                    </a:lnT>
                    <a:lnB cap="flat" cmpd="sng" w="28575">
                      <a:solidFill>
                        <a:srgbClr val="D9D9D9"/>
                      </a:solidFill>
                      <a:prstDash val="solid"/>
                      <a:round/>
                      <a:headEnd len="sm" w="sm" type="none"/>
                      <a:tailEnd len="sm" w="sm" type="none"/>
                    </a:lnB>
                  </a:tcPr>
                </a:tc>
              </a:tr>
            </a:tbl>
          </a:graphicData>
        </a:graphic>
      </p:graphicFrame>
      <p:sp>
        <p:nvSpPr>
          <p:cNvPr id="117" name="Google Shape;117;p15"/>
          <p:cNvSpPr txBox="1"/>
          <p:nvPr/>
        </p:nvSpPr>
        <p:spPr>
          <a:xfrm>
            <a:off x="281050" y="18229875"/>
            <a:ext cx="6739800" cy="119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Merriweather"/>
                <a:ea typeface="Merriweather"/>
                <a:cs typeface="Merriweather"/>
                <a:sym typeface="Merriweather"/>
              </a:rPr>
              <a:t>With parasympathetic input, the membrane at the plateau of the slow wave depolarizers all the way to threshold; action potentials occur “on top of” the slow wave, and these set off contractions. The contraction / tension follows slightly after the electrical response.</a:t>
            </a:r>
            <a:endParaRPr sz="1800">
              <a:latin typeface="Merriweather"/>
              <a:ea typeface="Merriweather"/>
              <a:cs typeface="Merriweather"/>
              <a:sym typeface="Merriweather"/>
            </a:endParaRPr>
          </a:p>
        </p:txBody>
      </p:sp>
      <p:sp>
        <p:nvSpPr>
          <p:cNvPr id="118" name="Google Shape;118;p15"/>
          <p:cNvSpPr txBox="1"/>
          <p:nvPr/>
        </p:nvSpPr>
        <p:spPr>
          <a:xfrm>
            <a:off x="7048500" y="18229875"/>
            <a:ext cx="6330300" cy="139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Merriweather"/>
                <a:ea typeface="Merriweather"/>
                <a:cs typeface="Merriweather"/>
                <a:sym typeface="Merriweather"/>
              </a:rPr>
              <a:t>If resting potential is shifted to more negative values (from sympathetic input) spikes and contractions will not occur.</a:t>
            </a:r>
            <a:endParaRPr sz="1800">
              <a:latin typeface="Merriweather"/>
              <a:ea typeface="Merriweather"/>
              <a:cs typeface="Merriweather"/>
              <a:sym typeface="Merriweather"/>
            </a:endParaRPr>
          </a:p>
        </p:txBody>
      </p:sp>
      <p:pic>
        <p:nvPicPr>
          <p:cNvPr id="119" name="Google Shape;119;p15"/>
          <p:cNvPicPr preferRelativeResize="0"/>
          <p:nvPr/>
        </p:nvPicPr>
        <p:blipFill rotWithShape="1">
          <a:blip r:embed="rId4">
            <a:alphaModFix/>
          </a:blip>
          <a:srcRect b="0" l="0" r="0" t="63310"/>
          <a:stretch/>
        </p:blipFill>
        <p:spPr>
          <a:xfrm>
            <a:off x="8501360" y="17240619"/>
            <a:ext cx="3459124" cy="989254"/>
          </a:xfrm>
          <a:prstGeom prst="rect">
            <a:avLst/>
          </a:prstGeom>
          <a:noFill/>
          <a:ln cap="flat" cmpd="sng" w="9525">
            <a:solidFill>
              <a:srgbClr val="000000"/>
            </a:solidFill>
            <a:prstDash val="solid"/>
            <a:round/>
            <a:headEnd len="sm" w="sm" type="none"/>
            <a:tailEnd len="sm" w="sm" type="none"/>
          </a:ln>
        </p:spPr>
      </p:pic>
      <p:pic>
        <p:nvPicPr>
          <p:cNvPr id="120" name="Google Shape;120;p15"/>
          <p:cNvPicPr preferRelativeResize="0"/>
          <p:nvPr/>
        </p:nvPicPr>
        <p:blipFill rotWithShape="1">
          <a:blip r:embed="rId4">
            <a:alphaModFix/>
          </a:blip>
          <a:srcRect b="53617" l="0" r="0" t="11479"/>
          <a:stretch/>
        </p:blipFill>
        <p:spPr>
          <a:xfrm>
            <a:off x="1736734" y="17240616"/>
            <a:ext cx="3459124" cy="989250"/>
          </a:xfrm>
          <a:prstGeom prst="rect">
            <a:avLst/>
          </a:prstGeom>
          <a:noFill/>
          <a:ln cap="flat" cmpd="sng" w="9525">
            <a:solidFill>
              <a:srgbClr val="000000"/>
            </a:solidFill>
            <a:prstDash val="solid"/>
            <a:round/>
            <a:headEnd len="sm" w="sm" type="none"/>
            <a:tailEnd len="sm" w="sm" type="none"/>
          </a:ln>
        </p:spPr>
      </p:pic>
      <p:sp>
        <p:nvSpPr>
          <p:cNvPr id="121" name="Google Shape;121;p15"/>
          <p:cNvSpPr txBox="1"/>
          <p:nvPr/>
        </p:nvSpPr>
        <p:spPr>
          <a:xfrm>
            <a:off x="11409325" y="409425"/>
            <a:ext cx="3652800" cy="9150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One</a:t>
            </a:r>
            <a:endParaRPr sz="3500">
              <a:latin typeface="Oswald"/>
              <a:ea typeface="Oswald"/>
              <a:cs typeface="Oswald"/>
              <a:sym typeface="Oswa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1" name="Shape 1091"/>
        <p:cNvGrpSpPr/>
        <p:nvPr/>
      </p:nvGrpSpPr>
      <p:grpSpPr>
        <a:xfrm>
          <a:off x="0" y="0"/>
          <a:ext cx="0" cy="0"/>
          <a:chOff x="0" y="0"/>
          <a:chExt cx="0" cy="0"/>
        </a:xfrm>
      </p:grpSpPr>
      <p:sp>
        <p:nvSpPr>
          <p:cNvPr id="1092" name="Google Shape;1092;p42"/>
          <p:cNvSpPr/>
          <p:nvPr/>
        </p:nvSpPr>
        <p:spPr>
          <a:xfrm>
            <a:off x="0" y="656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093" name="Google Shape;1093;p42"/>
          <p:cNvSpPr/>
          <p:nvPr/>
        </p:nvSpPr>
        <p:spPr>
          <a:xfrm>
            <a:off x="656616" y="657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094" name="Google Shape;1094;p42"/>
          <p:cNvSpPr txBox="1"/>
          <p:nvPr/>
        </p:nvSpPr>
        <p:spPr>
          <a:xfrm>
            <a:off x="929925" y="168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200">
                <a:solidFill>
                  <a:srgbClr val="FFFFFF"/>
                </a:solidFill>
                <a:latin typeface="Oswald"/>
                <a:ea typeface="Oswald"/>
                <a:cs typeface="Oswald"/>
                <a:sym typeface="Oswald"/>
              </a:rPr>
              <a:t>COAGULATION MECHANISMS</a:t>
            </a:r>
            <a:endParaRPr sz="3200">
              <a:solidFill>
                <a:srgbClr val="FFFFFF"/>
              </a:solidFill>
              <a:latin typeface="Oswald"/>
              <a:ea typeface="Oswald"/>
              <a:cs typeface="Oswald"/>
              <a:sym typeface="Oswald"/>
            </a:endParaRPr>
          </a:p>
        </p:txBody>
      </p:sp>
      <p:sp>
        <p:nvSpPr>
          <p:cNvPr id="1095" name="Google Shape;1095;p42"/>
          <p:cNvSpPr txBox="1"/>
          <p:nvPr/>
        </p:nvSpPr>
        <p:spPr>
          <a:xfrm>
            <a:off x="11409324" y="553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Seven</a:t>
            </a:r>
            <a:endParaRPr sz="3500">
              <a:latin typeface="Oswald"/>
              <a:ea typeface="Oswald"/>
              <a:cs typeface="Oswald"/>
              <a:sym typeface="Oswald"/>
            </a:endParaRPr>
          </a:p>
        </p:txBody>
      </p:sp>
      <p:sp>
        <p:nvSpPr>
          <p:cNvPr id="1096" name="Google Shape;1096;p42"/>
          <p:cNvSpPr/>
          <p:nvPr/>
        </p:nvSpPr>
        <p:spPr>
          <a:xfrm>
            <a:off x="1093482" y="8546803"/>
            <a:ext cx="11331900" cy="106800"/>
          </a:xfrm>
          <a:prstGeom prst="flowChartAlternateProcess">
            <a:avLst/>
          </a:prstGeom>
          <a:solidFill>
            <a:srgbClr val="93C47D"/>
          </a:solidFill>
          <a:ln cap="flat" cmpd="sng" w="9525">
            <a:solidFill>
              <a:srgbClr val="59595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097" name="Google Shape;1097;p42"/>
          <p:cNvSpPr/>
          <p:nvPr/>
        </p:nvSpPr>
        <p:spPr>
          <a:xfrm>
            <a:off x="441050" y="9968750"/>
            <a:ext cx="4231200" cy="3552900"/>
          </a:xfrm>
          <a:prstGeom prst="rect">
            <a:avLst/>
          </a:prstGeom>
          <a:noFill/>
          <a:ln cap="flat" cmpd="sng" w="28575">
            <a:solidFill>
              <a:srgbClr val="93C47D"/>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098" name="Google Shape;1098;p42"/>
          <p:cNvSpPr txBox="1"/>
          <p:nvPr/>
        </p:nvSpPr>
        <p:spPr>
          <a:xfrm>
            <a:off x="1806425" y="7555600"/>
            <a:ext cx="11666400" cy="8838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solidFill>
                  <a:srgbClr val="93C47D"/>
                </a:solidFill>
                <a:latin typeface="Oswald"/>
                <a:ea typeface="Oswald"/>
                <a:cs typeface="Oswald"/>
                <a:sym typeface="Oswald"/>
              </a:rPr>
              <a:t>Conditions That Cause Excessive Bleeding</a:t>
            </a:r>
            <a:endParaRPr sz="4800">
              <a:solidFill>
                <a:srgbClr val="93C47D"/>
              </a:solidFill>
              <a:latin typeface="Oswald"/>
              <a:ea typeface="Oswald"/>
              <a:cs typeface="Oswald"/>
              <a:sym typeface="Oswald"/>
            </a:endParaRPr>
          </a:p>
        </p:txBody>
      </p:sp>
      <p:sp>
        <p:nvSpPr>
          <p:cNvPr id="1099" name="Google Shape;1099;p42"/>
          <p:cNvSpPr/>
          <p:nvPr/>
        </p:nvSpPr>
        <p:spPr>
          <a:xfrm>
            <a:off x="7076800" y="8629397"/>
            <a:ext cx="106800" cy="1303200"/>
          </a:xfrm>
          <a:prstGeom prst="rect">
            <a:avLst/>
          </a:prstGeom>
          <a:solidFill>
            <a:srgbClr val="93C47D"/>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00" name="Google Shape;1100;p42"/>
          <p:cNvSpPr txBox="1"/>
          <p:nvPr/>
        </p:nvSpPr>
        <p:spPr>
          <a:xfrm>
            <a:off x="29475" y="9818923"/>
            <a:ext cx="4960200" cy="1185600"/>
          </a:xfrm>
          <a:prstGeom prst="rect">
            <a:avLst/>
          </a:prstGeom>
          <a:noFill/>
          <a:ln>
            <a:noFill/>
          </a:ln>
        </p:spPr>
        <p:txBody>
          <a:bodyPr anchorCtr="0" anchor="t" bIns="242375" lIns="242375" spcFirstLastPara="1" rIns="242375" wrap="square" tIns="242375">
            <a:noAutofit/>
          </a:bodyPr>
          <a:lstStyle/>
          <a:p>
            <a:pPr indent="0" lvl="0" marL="0" rtl="0" algn="ctr">
              <a:spcBef>
                <a:spcPts val="0"/>
              </a:spcBef>
              <a:spcAft>
                <a:spcPts val="0"/>
              </a:spcAft>
              <a:buNone/>
            </a:pPr>
            <a:r>
              <a:rPr lang="en" sz="3700">
                <a:solidFill>
                  <a:srgbClr val="93C47D"/>
                </a:solidFill>
                <a:latin typeface="Oswald"/>
                <a:ea typeface="Oswald"/>
                <a:cs typeface="Oswald"/>
                <a:sym typeface="Oswald"/>
              </a:rPr>
              <a:t>Vitamin K Deficiency</a:t>
            </a:r>
            <a:endParaRPr sz="2900">
              <a:latin typeface="Merriweather"/>
              <a:ea typeface="Merriweather"/>
              <a:cs typeface="Merriweather"/>
              <a:sym typeface="Merriweather"/>
            </a:endParaRPr>
          </a:p>
        </p:txBody>
      </p:sp>
      <p:sp>
        <p:nvSpPr>
          <p:cNvPr id="1101" name="Google Shape;1101;p42"/>
          <p:cNvSpPr/>
          <p:nvPr/>
        </p:nvSpPr>
        <p:spPr>
          <a:xfrm>
            <a:off x="1675000" y="8629399"/>
            <a:ext cx="106800" cy="1303200"/>
          </a:xfrm>
          <a:prstGeom prst="rect">
            <a:avLst/>
          </a:prstGeom>
          <a:solidFill>
            <a:srgbClr val="93C47D"/>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02" name="Google Shape;1102;p42"/>
          <p:cNvSpPr txBox="1"/>
          <p:nvPr/>
        </p:nvSpPr>
        <p:spPr>
          <a:xfrm>
            <a:off x="632150" y="10708075"/>
            <a:ext cx="3652800" cy="1665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900">
                <a:latin typeface="Merriweather"/>
                <a:ea typeface="Merriweather"/>
                <a:cs typeface="Merriweather"/>
                <a:sym typeface="Merriweather"/>
              </a:rPr>
              <a:t>Required for synthesis of </a:t>
            </a:r>
            <a:r>
              <a:rPr b="1" lang="en" sz="1900">
                <a:latin typeface="Merriweather"/>
                <a:ea typeface="Merriweather"/>
                <a:cs typeface="Merriweather"/>
                <a:sym typeface="Merriweather"/>
              </a:rPr>
              <a:t>prothrombin, factor VII factor IX,</a:t>
            </a:r>
            <a:r>
              <a:rPr lang="en" sz="1900">
                <a:latin typeface="Merriweather"/>
                <a:ea typeface="Merriweather"/>
                <a:cs typeface="Merriweather"/>
                <a:sym typeface="Merriweather"/>
              </a:rPr>
              <a:t> and </a:t>
            </a:r>
            <a:r>
              <a:rPr b="1" lang="en" sz="1900">
                <a:latin typeface="Merriweather"/>
                <a:ea typeface="Merriweather"/>
                <a:cs typeface="Merriweather"/>
                <a:sym typeface="Merriweather"/>
              </a:rPr>
              <a:t>factor X.</a:t>
            </a:r>
            <a:endParaRPr b="1" sz="1900">
              <a:latin typeface="Merriweather"/>
              <a:ea typeface="Merriweather"/>
              <a:cs typeface="Merriweather"/>
              <a:sym typeface="Merriweather"/>
            </a:endParaRPr>
          </a:p>
          <a:p>
            <a:pPr indent="-349250" lvl="0" marL="457200" rtl="0" algn="l">
              <a:lnSpc>
                <a:spcPct val="115000"/>
              </a:lnSpc>
              <a:spcBef>
                <a:spcPts val="0"/>
              </a:spcBef>
              <a:spcAft>
                <a:spcPts val="0"/>
              </a:spcAft>
              <a:buSzPts val="1900"/>
              <a:buFont typeface="Merriweather"/>
              <a:buChar char="-"/>
            </a:pPr>
            <a:r>
              <a:rPr lang="en" sz="1900">
                <a:latin typeface="Merriweather"/>
                <a:ea typeface="Merriweather"/>
                <a:cs typeface="Merriweather"/>
                <a:sym typeface="Merriweather"/>
              </a:rPr>
              <a:t>Deficiency is rare, but maybe seen in: Hepatitis, cirrhosis, acute yellow atrophy and gastrointestinal disease. </a:t>
            </a:r>
            <a:endParaRPr sz="1900">
              <a:latin typeface="Merriweather"/>
              <a:ea typeface="Merriweather"/>
              <a:cs typeface="Merriweather"/>
              <a:sym typeface="Merriweather"/>
            </a:endParaRPr>
          </a:p>
        </p:txBody>
      </p:sp>
      <p:sp>
        <p:nvSpPr>
          <p:cNvPr id="1103" name="Google Shape;1103;p42"/>
          <p:cNvSpPr/>
          <p:nvPr/>
        </p:nvSpPr>
        <p:spPr>
          <a:xfrm>
            <a:off x="9700988" y="9984300"/>
            <a:ext cx="4231200" cy="3552900"/>
          </a:xfrm>
          <a:prstGeom prst="rect">
            <a:avLst/>
          </a:prstGeom>
          <a:noFill/>
          <a:ln cap="flat" cmpd="sng" w="28575">
            <a:solidFill>
              <a:srgbClr val="93C47D"/>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04" name="Google Shape;1104;p42"/>
          <p:cNvSpPr txBox="1"/>
          <p:nvPr/>
        </p:nvSpPr>
        <p:spPr>
          <a:xfrm>
            <a:off x="9365613" y="9834473"/>
            <a:ext cx="4960200" cy="1185600"/>
          </a:xfrm>
          <a:prstGeom prst="rect">
            <a:avLst/>
          </a:prstGeom>
          <a:noFill/>
          <a:ln>
            <a:noFill/>
          </a:ln>
        </p:spPr>
        <p:txBody>
          <a:bodyPr anchorCtr="0" anchor="t" bIns="242375" lIns="242375" spcFirstLastPara="1" rIns="242375" wrap="square" tIns="242375">
            <a:noAutofit/>
          </a:bodyPr>
          <a:lstStyle/>
          <a:p>
            <a:pPr indent="0" lvl="0" marL="0" rtl="0" algn="ctr">
              <a:spcBef>
                <a:spcPts val="0"/>
              </a:spcBef>
              <a:spcAft>
                <a:spcPts val="0"/>
              </a:spcAft>
              <a:buNone/>
            </a:pPr>
            <a:r>
              <a:rPr lang="en" sz="3700">
                <a:solidFill>
                  <a:srgbClr val="93C47D"/>
                </a:solidFill>
                <a:latin typeface="Oswald"/>
                <a:ea typeface="Oswald"/>
                <a:cs typeface="Oswald"/>
                <a:sym typeface="Oswald"/>
              </a:rPr>
              <a:t>Hemophilia</a:t>
            </a:r>
            <a:endParaRPr sz="2900">
              <a:latin typeface="Merriweather"/>
              <a:ea typeface="Merriweather"/>
              <a:cs typeface="Merriweather"/>
              <a:sym typeface="Merriweather"/>
            </a:endParaRPr>
          </a:p>
        </p:txBody>
      </p:sp>
      <p:sp>
        <p:nvSpPr>
          <p:cNvPr id="1105" name="Google Shape;1105;p42"/>
          <p:cNvSpPr txBox="1"/>
          <p:nvPr/>
        </p:nvSpPr>
        <p:spPr>
          <a:xfrm>
            <a:off x="9815888" y="10723625"/>
            <a:ext cx="4231200" cy="2813700"/>
          </a:xfrm>
          <a:prstGeom prst="rect">
            <a:avLst/>
          </a:prstGeom>
          <a:noFill/>
          <a:ln>
            <a:noFill/>
          </a:ln>
        </p:spPr>
        <p:txBody>
          <a:bodyPr anchorCtr="0" anchor="t" bIns="91425" lIns="91425" spcFirstLastPara="1" rIns="91425" wrap="square" tIns="91425">
            <a:noAutofit/>
          </a:bodyPr>
          <a:lstStyle/>
          <a:p>
            <a:pPr indent="-349250" lvl="0" marL="457200" rtl="0" algn="l">
              <a:lnSpc>
                <a:spcPct val="115000"/>
              </a:lnSpc>
              <a:spcBef>
                <a:spcPts val="0"/>
              </a:spcBef>
              <a:spcAft>
                <a:spcPts val="0"/>
              </a:spcAft>
              <a:buSzPts val="1900"/>
              <a:buFont typeface="Merriweather"/>
              <a:buChar char="-"/>
            </a:pPr>
            <a:r>
              <a:rPr lang="en" sz="1900">
                <a:latin typeface="Merriweather"/>
                <a:ea typeface="Merriweather"/>
                <a:cs typeface="Merriweather"/>
                <a:sym typeface="Merriweather"/>
              </a:rPr>
              <a:t>Bleeding tendency. </a:t>
            </a:r>
            <a:endParaRPr sz="1900">
              <a:latin typeface="Merriweather"/>
              <a:ea typeface="Merriweather"/>
              <a:cs typeface="Merriweather"/>
              <a:sym typeface="Merriweather"/>
            </a:endParaRPr>
          </a:p>
          <a:p>
            <a:pPr indent="-349250" lvl="0" marL="457200" rtl="0" algn="l">
              <a:lnSpc>
                <a:spcPct val="115000"/>
              </a:lnSpc>
              <a:spcBef>
                <a:spcPts val="0"/>
              </a:spcBef>
              <a:spcAft>
                <a:spcPts val="0"/>
              </a:spcAft>
              <a:buSzPts val="1900"/>
              <a:buFont typeface="Merriweather"/>
              <a:buChar char="-"/>
            </a:pPr>
            <a:r>
              <a:rPr lang="en" sz="1900">
                <a:latin typeface="Merriweather"/>
                <a:ea typeface="Merriweather"/>
                <a:cs typeface="Merriweather"/>
                <a:sym typeface="Merriweather"/>
              </a:rPr>
              <a:t>X-linked recessive disease.</a:t>
            </a:r>
            <a:endParaRPr sz="1900">
              <a:latin typeface="Merriweather"/>
              <a:ea typeface="Merriweather"/>
              <a:cs typeface="Merriweather"/>
              <a:sym typeface="Merriweather"/>
            </a:endParaRPr>
          </a:p>
          <a:p>
            <a:pPr indent="-349250" lvl="0" marL="457200" rtl="0" algn="l">
              <a:lnSpc>
                <a:spcPct val="115000"/>
              </a:lnSpc>
              <a:spcBef>
                <a:spcPts val="0"/>
              </a:spcBef>
              <a:spcAft>
                <a:spcPts val="0"/>
              </a:spcAft>
              <a:buSzPts val="1900"/>
              <a:buFont typeface="Merriweather"/>
              <a:buChar char="-"/>
            </a:pPr>
            <a:r>
              <a:rPr lang="en" sz="1900">
                <a:latin typeface="Merriweather"/>
                <a:ea typeface="Merriweather"/>
                <a:cs typeface="Merriweather"/>
                <a:sym typeface="Merriweather"/>
              </a:rPr>
              <a:t> Affects	 males. </a:t>
            </a:r>
            <a:endParaRPr sz="1900">
              <a:latin typeface="Merriweather"/>
              <a:ea typeface="Merriweather"/>
              <a:cs typeface="Merriweather"/>
              <a:sym typeface="Merriweather"/>
            </a:endParaRPr>
          </a:p>
          <a:p>
            <a:pPr indent="-349250" lvl="0" marL="457200" rtl="0" algn="l">
              <a:lnSpc>
                <a:spcPct val="115000"/>
              </a:lnSpc>
              <a:spcBef>
                <a:spcPts val="0"/>
              </a:spcBef>
              <a:spcAft>
                <a:spcPts val="0"/>
              </a:spcAft>
              <a:buSzPts val="1900"/>
              <a:buFont typeface="Merriweather"/>
              <a:buChar char="-"/>
            </a:pPr>
            <a:r>
              <a:rPr lang="en" sz="1900">
                <a:latin typeface="Merriweather"/>
                <a:ea typeface="Merriweather"/>
                <a:cs typeface="Merriweather"/>
                <a:sym typeface="Merriweather"/>
              </a:rPr>
              <a:t> 85% due to </a:t>
            </a:r>
            <a:r>
              <a:rPr b="1" lang="en" sz="1900">
                <a:latin typeface="Merriweather"/>
                <a:ea typeface="Merriweather"/>
                <a:cs typeface="Merriweather"/>
                <a:sym typeface="Merriweather"/>
              </a:rPr>
              <a:t>factor VIII </a:t>
            </a:r>
            <a:r>
              <a:rPr lang="en" sz="1900">
                <a:latin typeface="Merriweather"/>
                <a:ea typeface="Merriweather"/>
                <a:cs typeface="Merriweather"/>
                <a:sym typeface="Merriweather"/>
              </a:rPr>
              <a:t>deficiency	(hemophilia A).</a:t>
            </a:r>
            <a:endParaRPr sz="1900">
              <a:latin typeface="Merriweather"/>
              <a:ea typeface="Merriweather"/>
              <a:cs typeface="Merriweather"/>
              <a:sym typeface="Merriweather"/>
            </a:endParaRPr>
          </a:p>
          <a:p>
            <a:pPr indent="-349250" lvl="0" marL="457200" rtl="0" algn="l">
              <a:lnSpc>
                <a:spcPct val="115000"/>
              </a:lnSpc>
              <a:spcBef>
                <a:spcPts val="0"/>
              </a:spcBef>
              <a:spcAft>
                <a:spcPts val="0"/>
              </a:spcAft>
              <a:buSzPts val="1900"/>
              <a:buFont typeface="Merriweather"/>
              <a:buChar char="-"/>
            </a:pPr>
            <a:r>
              <a:rPr lang="en" sz="1900">
                <a:latin typeface="Merriweather"/>
                <a:ea typeface="Merriweather"/>
                <a:cs typeface="Merriweather"/>
                <a:sym typeface="Merriweather"/>
              </a:rPr>
              <a:t> 15% due to	 </a:t>
            </a:r>
            <a:r>
              <a:rPr b="1" lang="en" sz="1900">
                <a:latin typeface="Merriweather"/>
                <a:ea typeface="Merriweather"/>
                <a:cs typeface="Merriweather"/>
                <a:sym typeface="Merriweather"/>
              </a:rPr>
              <a:t>factor IX </a:t>
            </a:r>
            <a:r>
              <a:rPr lang="en" sz="1900">
                <a:latin typeface="Merriweather"/>
                <a:ea typeface="Merriweather"/>
                <a:cs typeface="Merriweather"/>
                <a:sym typeface="Merriweather"/>
              </a:rPr>
              <a:t>deficiency (hemophilia	 B).</a:t>
            </a:r>
            <a:endParaRPr sz="1900">
              <a:latin typeface="Merriweather"/>
              <a:ea typeface="Merriweather"/>
              <a:cs typeface="Merriweather"/>
              <a:sym typeface="Merriweather"/>
            </a:endParaRPr>
          </a:p>
        </p:txBody>
      </p:sp>
      <p:sp>
        <p:nvSpPr>
          <p:cNvPr id="1106" name="Google Shape;1106;p42"/>
          <p:cNvSpPr/>
          <p:nvPr/>
        </p:nvSpPr>
        <p:spPr>
          <a:xfrm>
            <a:off x="5288750" y="10002149"/>
            <a:ext cx="3835800" cy="5899500"/>
          </a:xfrm>
          <a:prstGeom prst="rect">
            <a:avLst/>
          </a:prstGeom>
          <a:noFill/>
          <a:ln cap="flat" cmpd="sng" w="28575">
            <a:solidFill>
              <a:srgbClr val="93C47D"/>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07" name="Google Shape;1107;p42"/>
          <p:cNvSpPr txBox="1"/>
          <p:nvPr/>
        </p:nvSpPr>
        <p:spPr>
          <a:xfrm>
            <a:off x="4724775" y="9852311"/>
            <a:ext cx="4960200" cy="1185600"/>
          </a:xfrm>
          <a:prstGeom prst="rect">
            <a:avLst/>
          </a:prstGeom>
          <a:noFill/>
          <a:ln>
            <a:noFill/>
          </a:ln>
        </p:spPr>
        <p:txBody>
          <a:bodyPr anchorCtr="0" anchor="t" bIns="242375" lIns="242375" spcFirstLastPara="1" rIns="242375" wrap="square" tIns="242375">
            <a:noAutofit/>
          </a:bodyPr>
          <a:lstStyle/>
          <a:p>
            <a:pPr indent="0" lvl="0" marL="0" rtl="0" algn="ctr">
              <a:spcBef>
                <a:spcPts val="0"/>
              </a:spcBef>
              <a:spcAft>
                <a:spcPts val="0"/>
              </a:spcAft>
              <a:buNone/>
            </a:pPr>
            <a:r>
              <a:rPr lang="en" sz="3700">
                <a:solidFill>
                  <a:srgbClr val="93C47D"/>
                </a:solidFill>
                <a:latin typeface="Oswald"/>
                <a:ea typeface="Oswald"/>
                <a:cs typeface="Oswald"/>
                <a:sym typeface="Oswald"/>
              </a:rPr>
              <a:t>Thrombocytopenia</a:t>
            </a:r>
            <a:endParaRPr sz="2900">
              <a:latin typeface="Merriweather"/>
              <a:ea typeface="Merriweather"/>
              <a:cs typeface="Merriweather"/>
              <a:sym typeface="Merriweather"/>
            </a:endParaRPr>
          </a:p>
        </p:txBody>
      </p:sp>
      <p:sp>
        <p:nvSpPr>
          <p:cNvPr id="1108" name="Google Shape;1108;p42"/>
          <p:cNvSpPr/>
          <p:nvPr/>
        </p:nvSpPr>
        <p:spPr>
          <a:xfrm>
            <a:off x="11496400" y="8629397"/>
            <a:ext cx="106800" cy="1303200"/>
          </a:xfrm>
          <a:prstGeom prst="rect">
            <a:avLst/>
          </a:prstGeom>
          <a:solidFill>
            <a:srgbClr val="93C47D"/>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09" name="Google Shape;1109;p42"/>
          <p:cNvSpPr txBox="1"/>
          <p:nvPr/>
        </p:nvSpPr>
        <p:spPr>
          <a:xfrm>
            <a:off x="5518550" y="10589063"/>
            <a:ext cx="3606000" cy="232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50">
                <a:latin typeface="Merriweather"/>
                <a:ea typeface="Merriweather"/>
                <a:cs typeface="Merriweather"/>
                <a:sym typeface="Merriweather"/>
              </a:rPr>
              <a:t>Very low number of	platelets in blood (&lt;50,000/μl)</a:t>
            </a:r>
            <a:endParaRPr sz="1850">
              <a:latin typeface="Merriweather"/>
              <a:ea typeface="Merriweather"/>
              <a:cs typeface="Merriweather"/>
              <a:sym typeface="Merriweather"/>
            </a:endParaRPr>
          </a:p>
          <a:p>
            <a:pPr indent="-346075" lvl="0" marL="457200" rtl="0" algn="l">
              <a:spcBef>
                <a:spcPts val="0"/>
              </a:spcBef>
              <a:spcAft>
                <a:spcPts val="0"/>
              </a:spcAft>
              <a:buSzPts val="1850"/>
              <a:buFont typeface="Merriweather"/>
              <a:buChar char="-"/>
            </a:pPr>
            <a:r>
              <a:rPr b="1" lang="en" sz="1850">
                <a:latin typeface="Merriweather"/>
                <a:ea typeface="Merriweather"/>
                <a:cs typeface="Merriweather"/>
                <a:sym typeface="Merriweather"/>
              </a:rPr>
              <a:t>Thrombocytopenia	purpura: </a:t>
            </a:r>
            <a:r>
              <a:rPr lang="en" sz="1850">
                <a:latin typeface="Merriweather"/>
                <a:ea typeface="Merriweather"/>
                <a:cs typeface="Merriweather"/>
                <a:sym typeface="Merriweather"/>
              </a:rPr>
              <a:t>hemorrhages	throughout	all the  body tissues.</a:t>
            </a:r>
            <a:endParaRPr sz="1850">
              <a:latin typeface="Merriweather"/>
              <a:ea typeface="Merriweather"/>
              <a:cs typeface="Merriweather"/>
              <a:sym typeface="Merriweather"/>
            </a:endParaRPr>
          </a:p>
          <a:p>
            <a:pPr indent="-346075" lvl="0" marL="457200" rtl="0" algn="l">
              <a:spcBef>
                <a:spcPts val="0"/>
              </a:spcBef>
              <a:spcAft>
                <a:spcPts val="0"/>
              </a:spcAft>
              <a:buSzPts val="1850"/>
              <a:buFont typeface="Merriweather"/>
              <a:buChar char="-"/>
            </a:pPr>
            <a:r>
              <a:rPr b="1" lang="en" sz="1850">
                <a:latin typeface="Merriweather"/>
                <a:ea typeface="Merriweather"/>
                <a:cs typeface="Merriweather"/>
                <a:sym typeface="Merriweather"/>
              </a:rPr>
              <a:t>Idiopathic Thrombocytopenia:</a:t>
            </a:r>
            <a:r>
              <a:rPr lang="en" sz="1850">
                <a:latin typeface="Merriweather"/>
                <a:ea typeface="Merriweather"/>
                <a:cs typeface="Merriweather"/>
                <a:sym typeface="Merriweather"/>
              </a:rPr>
              <a:t>	unknown cause.</a:t>
            </a:r>
            <a:endParaRPr sz="1850">
              <a:latin typeface="Merriweather"/>
              <a:ea typeface="Merriweather"/>
              <a:cs typeface="Merriweather"/>
              <a:sym typeface="Merriweather"/>
            </a:endParaRPr>
          </a:p>
        </p:txBody>
      </p:sp>
      <p:sp>
        <p:nvSpPr>
          <p:cNvPr id="1110" name="Google Shape;1110;p42"/>
          <p:cNvSpPr txBox="1"/>
          <p:nvPr/>
        </p:nvSpPr>
        <p:spPr>
          <a:xfrm>
            <a:off x="-40250" y="17142200"/>
            <a:ext cx="3741900" cy="238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000">
                <a:highlight>
                  <a:srgbClr val="D9EAD3"/>
                </a:highlight>
                <a:latin typeface="Merriweather"/>
                <a:ea typeface="Merriweather"/>
                <a:cs typeface="Merriweather"/>
                <a:sym typeface="Merriweather"/>
              </a:rPr>
              <a:t>Endothelial Surface Factors</a:t>
            </a:r>
            <a:endParaRPr b="1" sz="2000">
              <a:highlight>
                <a:srgbClr val="D9EAD3"/>
              </a:highlight>
              <a:latin typeface="Merriweather"/>
              <a:ea typeface="Merriweather"/>
              <a:cs typeface="Merriweather"/>
              <a:sym typeface="Merriweather"/>
            </a:endParaRPr>
          </a:p>
          <a:p>
            <a:pPr indent="-349250" lvl="0" marL="457200" rtl="0" algn="l">
              <a:lnSpc>
                <a:spcPct val="115000"/>
              </a:lnSpc>
              <a:spcBef>
                <a:spcPts val="0"/>
              </a:spcBef>
              <a:spcAft>
                <a:spcPts val="0"/>
              </a:spcAft>
              <a:buSzPts val="1900"/>
              <a:buFont typeface="Merriweather"/>
              <a:buChar char="-"/>
            </a:pPr>
            <a:r>
              <a:rPr lang="en" sz="1900">
                <a:latin typeface="Merriweather"/>
                <a:ea typeface="Merriweather"/>
                <a:cs typeface="Merriweather"/>
                <a:sym typeface="Merriweather"/>
              </a:rPr>
              <a:t>Smoothness of the endothelial cell surface (ECS)</a:t>
            </a:r>
            <a:endParaRPr sz="1900">
              <a:latin typeface="Merriweather"/>
              <a:ea typeface="Merriweather"/>
              <a:cs typeface="Merriweather"/>
              <a:sym typeface="Merriweather"/>
            </a:endParaRPr>
          </a:p>
          <a:p>
            <a:pPr indent="-349250" lvl="0" marL="457200" rtl="0" algn="l">
              <a:lnSpc>
                <a:spcPct val="115000"/>
              </a:lnSpc>
              <a:spcBef>
                <a:spcPts val="0"/>
              </a:spcBef>
              <a:spcAft>
                <a:spcPts val="0"/>
              </a:spcAft>
              <a:buSzPts val="1900"/>
              <a:buFont typeface="Merriweather"/>
              <a:buChar char="-"/>
            </a:pPr>
            <a:r>
              <a:rPr lang="en" sz="1900">
                <a:latin typeface="Merriweather"/>
                <a:ea typeface="Merriweather"/>
                <a:cs typeface="Merriweather"/>
                <a:sym typeface="Merriweather"/>
              </a:rPr>
              <a:t>Glycocalyx layer</a:t>
            </a:r>
            <a:endParaRPr baseline="30000" sz="1900">
              <a:latin typeface="Merriweather"/>
              <a:ea typeface="Merriweather"/>
              <a:cs typeface="Merriweather"/>
              <a:sym typeface="Merriweather"/>
            </a:endParaRPr>
          </a:p>
          <a:p>
            <a:pPr indent="-349250" lvl="0" marL="457200" rtl="0" algn="l">
              <a:lnSpc>
                <a:spcPct val="115000"/>
              </a:lnSpc>
              <a:spcBef>
                <a:spcPts val="0"/>
              </a:spcBef>
              <a:spcAft>
                <a:spcPts val="0"/>
              </a:spcAft>
              <a:buSzPts val="1900"/>
              <a:buFont typeface="Merriweather"/>
              <a:buChar char="-"/>
            </a:pPr>
            <a:r>
              <a:rPr lang="en" sz="1900">
                <a:latin typeface="Merriweather"/>
                <a:ea typeface="Merriweather"/>
                <a:cs typeface="Merriweather"/>
                <a:sym typeface="Merriweather"/>
              </a:rPr>
              <a:t>Thrombomodulin protein</a:t>
            </a:r>
            <a:endParaRPr baseline="30000" sz="1900">
              <a:latin typeface="Merriweather"/>
              <a:ea typeface="Merriweather"/>
              <a:cs typeface="Merriweather"/>
              <a:sym typeface="Merriweather"/>
            </a:endParaRPr>
          </a:p>
        </p:txBody>
      </p:sp>
      <p:sp>
        <p:nvSpPr>
          <p:cNvPr id="1111" name="Google Shape;1111;p42"/>
          <p:cNvSpPr/>
          <p:nvPr/>
        </p:nvSpPr>
        <p:spPr>
          <a:xfrm>
            <a:off x="252791" y="16489715"/>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12" name="Google Shape;1112;p42"/>
          <p:cNvSpPr txBox="1"/>
          <p:nvPr/>
        </p:nvSpPr>
        <p:spPr>
          <a:xfrm>
            <a:off x="653411" y="16130125"/>
            <a:ext cx="129351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Prevention of Blood Clotting and Anticoagulants</a:t>
            </a:r>
            <a:endParaRPr sz="3600">
              <a:latin typeface="Oswald"/>
              <a:ea typeface="Oswald"/>
              <a:cs typeface="Oswald"/>
              <a:sym typeface="Oswald"/>
            </a:endParaRPr>
          </a:p>
        </p:txBody>
      </p:sp>
      <p:cxnSp>
        <p:nvCxnSpPr>
          <p:cNvPr id="1113" name="Google Shape;1113;p42"/>
          <p:cNvCxnSpPr/>
          <p:nvPr/>
        </p:nvCxnSpPr>
        <p:spPr>
          <a:xfrm flipH="1">
            <a:off x="3867150" y="17308075"/>
            <a:ext cx="8400" cy="1736700"/>
          </a:xfrm>
          <a:prstGeom prst="straightConnector1">
            <a:avLst/>
          </a:prstGeom>
          <a:noFill/>
          <a:ln cap="flat" cmpd="sng" w="76200">
            <a:solidFill>
              <a:srgbClr val="93C47D"/>
            </a:solidFill>
            <a:prstDash val="solid"/>
            <a:round/>
            <a:headEnd len="med" w="med" type="none"/>
            <a:tailEnd len="med" w="med" type="none"/>
          </a:ln>
        </p:spPr>
      </p:cxnSp>
      <p:sp>
        <p:nvSpPr>
          <p:cNvPr id="1114" name="Google Shape;1114;p42"/>
          <p:cNvSpPr txBox="1"/>
          <p:nvPr/>
        </p:nvSpPr>
        <p:spPr>
          <a:xfrm>
            <a:off x="4040950" y="17155675"/>
            <a:ext cx="3000000" cy="173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highlight>
                  <a:srgbClr val="D9EAD3"/>
                </a:highlight>
                <a:latin typeface="Merriweather"/>
                <a:ea typeface="Merriweather"/>
                <a:cs typeface="Merriweather"/>
                <a:sym typeface="Merriweather"/>
              </a:rPr>
              <a:t>Fibrin Fibers</a:t>
            </a:r>
            <a:endParaRPr b="1" sz="2000">
              <a:highlight>
                <a:srgbClr val="D9EAD3"/>
              </a:highlight>
              <a:latin typeface="Merriweather"/>
              <a:ea typeface="Merriweather"/>
              <a:cs typeface="Merriweather"/>
              <a:sym typeface="Merriweather"/>
            </a:endParaRPr>
          </a:p>
          <a:p>
            <a:pPr indent="-355600" lvl="0" marL="457200" rtl="0" algn="l">
              <a:spcBef>
                <a:spcPts val="0"/>
              </a:spcBef>
              <a:spcAft>
                <a:spcPts val="0"/>
              </a:spcAft>
              <a:buSzPts val="2000"/>
              <a:buFont typeface="Merriweather"/>
              <a:buChar char="-"/>
            </a:pPr>
            <a:r>
              <a:rPr lang="en" sz="2000">
                <a:latin typeface="Merriweather"/>
                <a:ea typeface="Merriweather"/>
                <a:cs typeface="Merriweather"/>
                <a:sym typeface="Merriweather"/>
              </a:rPr>
              <a:t>Adsorbs 90% of </a:t>
            </a:r>
            <a:r>
              <a:rPr b="1" lang="en" sz="2000">
                <a:latin typeface="Merriweather"/>
                <a:ea typeface="Merriweather"/>
                <a:cs typeface="Merriweather"/>
                <a:sym typeface="Merriweather"/>
              </a:rPr>
              <a:t>thrombin</a:t>
            </a:r>
            <a:r>
              <a:rPr lang="en" sz="2000">
                <a:latin typeface="Merriweather"/>
                <a:ea typeface="Merriweather"/>
                <a:cs typeface="Merriweather"/>
                <a:sym typeface="Merriweather"/>
              </a:rPr>
              <a:t> to remove it from circulation.</a:t>
            </a:r>
            <a:endParaRPr sz="2000">
              <a:latin typeface="Merriweather"/>
              <a:ea typeface="Merriweather"/>
              <a:cs typeface="Merriweather"/>
              <a:sym typeface="Merriweather"/>
            </a:endParaRPr>
          </a:p>
        </p:txBody>
      </p:sp>
      <p:cxnSp>
        <p:nvCxnSpPr>
          <p:cNvPr id="1115" name="Google Shape;1115;p42"/>
          <p:cNvCxnSpPr/>
          <p:nvPr/>
        </p:nvCxnSpPr>
        <p:spPr>
          <a:xfrm flipH="1">
            <a:off x="6915150" y="17308075"/>
            <a:ext cx="8400" cy="1736700"/>
          </a:xfrm>
          <a:prstGeom prst="straightConnector1">
            <a:avLst/>
          </a:prstGeom>
          <a:noFill/>
          <a:ln cap="flat" cmpd="sng" w="76200">
            <a:solidFill>
              <a:srgbClr val="93C47D"/>
            </a:solidFill>
            <a:prstDash val="solid"/>
            <a:round/>
            <a:headEnd len="med" w="med" type="none"/>
            <a:tailEnd len="med" w="med" type="none"/>
          </a:ln>
        </p:spPr>
      </p:cxnSp>
      <p:sp>
        <p:nvSpPr>
          <p:cNvPr id="1116" name="Google Shape;1116;p42"/>
          <p:cNvSpPr txBox="1"/>
          <p:nvPr/>
        </p:nvSpPr>
        <p:spPr>
          <a:xfrm>
            <a:off x="7206350" y="17142200"/>
            <a:ext cx="3000000" cy="24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highlight>
                  <a:srgbClr val="D9EAD3"/>
                </a:highlight>
                <a:latin typeface="Merriweather"/>
                <a:ea typeface="Merriweather"/>
                <a:cs typeface="Merriweather"/>
                <a:sym typeface="Merriweather"/>
              </a:rPr>
              <a:t>Antithrombin III</a:t>
            </a:r>
            <a:endParaRPr b="1" sz="2000">
              <a:highlight>
                <a:srgbClr val="D9EAD3"/>
              </a:highlight>
              <a:latin typeface="Merriweather"/>
              <a:ea typeface="Merriweather"/>
              <a:cs typeface="Merriweather"/>
              <a:sym typeface="Merriweather"/>
            </a:endParaRPr>
          </a:p>
          <a:p>
            <a:pPr indent="-355600" lvl="0" marL="457200" rtl="0" algn="l">
              <a:spcBef>
                <a:spcPts val="0"/>
              </a:spcBef>
              <a:spcAft>
                <a:spcPts val="0"/>
              </a:spcAft>
              <a:buSzPts val="2000"/>
              <a:buFont typeface="Merriweather"/>
              <a:buChar char="-"/>
            </a:pPr>
            <a:r>
              <a:rPr lang="en" sz="2000">
                <a:latin typeface="Merriweather"/>
                <a:ea typeface="Merriweather"/>
                <a:cs typeface="Merriweather"/>
                <a:sym typeface="Merriweather"/>
              </a:rPr>
              <a:t>Combines the remaining </a:t>
            </a:r>
            <a:r>
              <a:rPr b="1" lang="en" sz="2000">
                <a:latin typeface="Merriweather"/>
                <a:ea typeface="Merriweather"/>
                <a:cs typeface="Merriweather"/>
                <a:sym typeface="Merriweather"/>
              </a:rPr>
              <a:t>thrombin</a:t>
            </a:r>
            <a:r>
              <a:rPr lang="en" sz="2000">
                <a:latin typeface="Merriweather"/>
                <a:ea typeface="Merriweather"/>
                <a:cs typeface="Merriweather"/>
                <a:sym typeface="Merriweather"/>
              </a:rPr>
              <a:t> and removes it from circulation.</a:t>
            </a:r>
            <a:endParaRPr sz="2000">
              <a:latin typeface="Merriweather"/>
              <a:ea typeface="Merriweather"/>
              <a:cs typeface="Merriweather"/>
              <a:sym typeface="Merriweather"/>
            </a:endParaRPr>
          </a:p>
        </p:txBody>
      </p:sp>
      <p:cxnSp>
        <p:nvCxnSpPr>
          <p:cNvPr id="1117" name="Google Shape;1117;p42"/>
          <p:cNvCxnSpPr/>
          <p:nvPr/>
        </p:nvCxnSpPr>
        <p:spPr>
          <a:xfrm flipH="1">
            <a:off x="10039350" y="17384275"/>
            <a:ext cx="8400" cy="1736700"/>
          </a:xfrm>
          <a:prstGeom prst="straightConnector1">
            <a:avLst/>
          </a:prstGeom>
          <a:noFill/>
          <a:ln cap="flat" cmpd="sng" w="76200">
            <a:solidFill>
              <a:srgbClr val="93C47D"/>
            </a:solidFill>
            <a:prstDash val="solid"/>
            <a:round/>
            <a:headEnd len="med" w="med" type="none"/>
            <a:tailEnd len="med" w="med" type="none"/>
          </a:ln>
        </p:spPr>
      </p:cxnSp>
      <p:sp>
        <p:nvSpPr>
          <p:cNvPr id="1118" name="Google Shape;1118;p42"/>
          <p:cNvSpPr txBox="1"/>
          <p:nvPr/>
        </p:nvSpPr>
        <p:spPr>
          <a:xfrm>
            <a:off x="10101950" y="17066000"/>
            <a:ext cx="40353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highlight>
                  <a:srgbClr val="D9EAD3"/>
                </a:highlight>
                <a:latin typeface="Merriweather"/>
                <a:ea typeface="Merriweather"/>
                <a:cs typeface="Merriweather"/>
                <a:sym typeface="Merriweather"/>
              </a:rPr>
              <a:t>Heparin</a:t>
            </a:r>
            <a:endParaRPr b="1" sz="2000">
              <a:highlight>
                <a:srgbClr val="D9EAD3"/>
              </a:highlight>
              <a:latin typeface="Merriweather"/>
              <a:ea typeface="Merriweather"/>
              <a:cs typeface="Merriweather"/>
              <a:sym typeface="Merriweather"/>
            </a:endParaRPr>
          </a:p>
          <a:p>
            <a:pPr indent="-349250" lvl="0" marL="457200" rtl="0" algn="l">
              <a:spcBef>
                <a:spcPts val="0"/>
              </a:spcBef>
              <a:spcAft>
                <a:spcPts val="0"/>
              </a:spcAft>
              <a:buSzPts val="1900"/>
              <a:buFont typeface="Merriweather"/>
              <a:buChar char="-"/>
            </a:pPr>
            <a:r>
              <a:rPr lang="en" sz="1900">
                <a:latin typeface="Merriweather"/>
                <a:ea typeface="Merriweather"/>
                <a:cs typeface="Merriweather"/>
                <a:sym typeface="Merriweather"/>
              </a:rPr>
              <a:t>Combines with </a:t>
            </a:r>
            <a:r>
              <a:rPr b="1" lang="en" sz="1900">
                <a:latin typeface="Merriweather"/>
                <a:ea typeface="Merriweather"/>
                <a:cs typeface="Merriweather"/>
                <a:sym typeface="Merriweather"/>
              </a:rPr>
              <a:t>antithrombin III</a:t>
            </a:r>
            <a:r>
              <a:rPr lang="en" sz="1900">
                <a:latin typeface="Merriweather"/>
                <a:ea typeface="Merriweather"/>
                <a:cs typeface="Merriweather"/>
                <a:sym typeface="Merriweather"/>
              </a:rPr>
              <a:t> and quickly removes </a:t>
            </a:r>
            <a:r>
              <a:rPr b="1" lang="en" sz="1900">
                <a:latin typeface="Merriweather"/>
                <a:ea typeface="Merriweather"/>
                <a:cs typeface="Merriweather"/>
                <a:sym typeface="Merriweather"/>
              </a:rPr>
              <a:t>thrombin </a:t>
            </a:r>
            <a:r>
              <a:rPr lang="en" sz="1900">
                <a:latin typeface="Merriweather"/>
                <a:ea typeface="Merriweather"/>
                <a:cs typeface="Merriweather"/>
                <a:sym typeface="Merriweather"/>
              </a:rPr>
              <a:t>from blood.</a:t>
            </a:r>
            <a:endParaRPr sz="1900">
              <a:latin typeface="Merriweather"/>
              <a:ea typeface="Merriweather"/>
              <a:cs typeface="Merriweather"/>
              <a:sym typeface="Merriweather"/>
            </a:endParaRPr>
          </a:p>
          <a:p>
            <a:pPr indent="-349250" lvl="0" marL="457200" rtl="0" algn="l">
              <a:spcBef>
                <a:spcPts val="0"/>
              </a:spcBef>
              <a:spcAft>
                <a:spcPts val="0"/>
              </a:spcAft>
              <a:buSzPts val="1900"/>
              <a:buFont typeface="Merriweather"/>
              <a:buChar char="-"/>
            </a:pPr>
            <a:r>
              <a:rPr b="1" lang="en" sz="1900">
                <a:latin typeface="Merriweather"/>
                <a:ea typeface="Merriweather"/>
                <a:cs typeface="Merriweather"/>
                <a:sym typeface="Merriweather"/>
              </a:rPr>
              <a:t>Sources: </a:t>
            </a:r>
            <a:r>
              <a:rPr lang="en" sz="1900">
                <a:latin typeface="Merriweather"/>
                <a:ea typeface="Merriweather"/>
                <a:cs typeface="Merriweather"/>
                <a:sym typeface="Merriweather"/>
              </a:rPr>
              <a:t>Mast cells and basophils which are abundant in liver and lungs.</a:t>
            </a:r>
            <a:endParaRPr sz="1900">
              <a:latin typeface="Merriweather"/>
              <a:ea typeface="Merriweather"/>
              <a:cs typeface="Merriweather"/>
              <a:sym typeface="Merriweather"/>
            </a:endParaRPr>
          </a:p>
        </p:txBody>
      </p:sp>
      <p:sp>
        <p:nvSpPr>
          <p:cNvPr id="1119" name="Google Shape;1119;p42"/>
          <p:cNvSpPr txBox="1"/>
          <p:nvPr/>
        </p:nvSpPr>
        <p:spPr>
          <a:xfrm>
            <a:off x="5302625" y="13379600"/>
            <a:ext cx="40353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93C47D"/>
                </a:solidFill>
                <a:latin typeface="Oswald"/>
                <a:ea typeface="Oswald"/>
                <a:cs typeface="Oswald"/>
                <a:sym typeface="Oswald"/>
              </a:rPr>
              <a:t>Pseudothrombocytopenia</a:t>
            </a:r>
            <a:endParaRPr baseline="30000" sz="3000">
              <a:solidFill>
                <a:srgbClr val="93C47D"/>
              </a:solidFill>
              <a:latin typeface="Oswald"/>
              <a:ea typeface="Oswald"/>
              <a:cs typeface="Oswald"/>
              <a:sym typeface="Oswald"/>
            </a:endParaRPr>
          </a:p>
          <a:p>
            <a:pPr indent="-346075" lvl="0" marL="457200" rtl="0" algn="l">
              <a:spcBef>
                <a:spcPts val="0"/>
              </a:spcBef>
              <a:spcAft>
                <a:spcPts val="0"/>
              </a:spcAft>
              <a:buClr>
                <a:schemeClr val="dk1"/>
              </a:buClr>
              <a:buSzPts val="1850"/>
              <a:buFont typeface="Merriweather"/>
              <a:buAutoNum type="arabicPeriod"/>
            </a:pPr>
            <a:r>
              <a:rPr lang="en" sz="1850">
                <a:solidFill>
                  <a:schemeClr val="dk1"/>
                </a:solidFill>
                <a:latin typeface="Merriweather"/>
                <a:ea typeface="Merriweather"/>
                <a:cs typeface="Merriweather"/>
                <a:sym typeface="Merriweather"/>
              </a:rPr>
              <a:t>Partial clotting of specimen </a:t>
            </a:r>
            <a:endParaRPr sz="1850">
              <a:solidFill>
                <a:schemeClr val="dk1"/>
              </a:solidFill>
              <a:latin typeface="Merriweather"/>
              <a:ea typeface="Merriweather"/>
              <a:cs typeface="Merriweather"/>
              <a:sym typeface="Merriweather"/>
            </a:endParaRPr>
          </a:p>
          <a:p>
            <a:pPr indent="-346075" lvl="0" marL="457200" rtl="0" algn="l">
              <a:spcBef>
                <a:spcPts val="0"/>
              </a:spcBef>
              <a:spcAft>
                <a:spcPts val="0"/>
              </a:spcAft>
              <a:buClr>
                <a:schemeClr val="dk1"/>
              </a:buClr>
              <a:buSzPts val="1850"/>
              <a:buFont typeface="Merriweather"/>
              <a:buAutoNum type="arabicPeriod"/>
            </a:pPr>
            <a:r>
              <a:rPr lang="en" sz="1850">
                <a:solidFill>
                  <a:schemeClr val="dk1"/>
                </a:solidFill>
                <a:latin typeface="Merriweather"/>
                <a:ea typeface="Merriweather"/>
                <a:cs typeface="Merriweather"/>
                <a:sym typeface="Merriweather"/>
              </a:rPr>
              <a:t>EDTA-platelet clumping</a:t>
            </a:r>
            <a:endParaRPr sz="1850">
              <a:solidFill>
                <a:schemeClr val="dk1"/>
              </a:solidFill>
              <a:latin typeface="Merriweather"/>
              <a:ea typeface="Merriweather"/>
              <a:cs typeface="Merriweather"/>
              <a:sym typeface="Merriweather"/>
            </a:endParaRPr>
          </a:p>
          <a:p>
            <a:pPr indent="-346075" lvl="0" marL="457200" rtl="0" algn="l">
              <a:spcBef>
                <a:spcPts val="0"/>
              </a:spcBef>
              <a:spcAft>
                <a:spcPts val="0"/>
              </a:spcAft>
              <a:buClr>
                <a:schemeClr val="dk1"/>
              </a:buClr>
              <a:buSzPts val="1850"/>
              <a:buFont typeface="Merriweather"/>
              <a:buAutoNum type="arabicPeriod"/>
            </a:pPr>
            <a:r>
              <a:rPr lang="en" sz="1850">
                <a:solidFill>
                  <a:schemeClr val="dk1"/>
                </a:solidFill>
                <a:latin typeface="Merriweather"/>
                <a:ea typeface="Merriweather"/>
                <a:cs typeface="Merriweather"/>
                <a:sym typeface="Merriweather"/>
              </a:rPr>
              <a:t>Platelet satellitism around WBCs</a:t>
            </a:r>
            <a:endParaRPr sz="1850">
              <a:solidFill>
                <a:schemeClr val="dk1"/>
              </a:solidFill>
              <a:latin typeface="Merriweather"/>
              <a:ea typeface="Merriweather"/>
              <a:cs typeface="Merriweather"/>
              <a:sym typeface="Merriweather"/>
            </a:endParaRPr>
          </a:p>
          <a:p>
            <a:pPr indent="-346075" lvl="0" marL="457200" rtl="0" algn="l">
              <a:spcBef>
                <a:spcPts val="0"/>
              </a:spcBef>
              <a:spcAft>
                <a:spcPts val="0"/>
              </a:spcAft>
              <a:buClr>
                <a:schemeClr val="dk1"/>
              </a:buClr>
              <a:buSzPts val="1850"/>
              <a:buFont typeface="Merriweather"/>
              <a:buAutoNum type="arabicPeriod"/>
            </a:pPr>
            <a:r>
              <a:rPr lang="en" sz="1850">
                <a:solidFill>
                  <a:schemeClr val="dk1"/>
                </a:solidFill>
                <a:latin typeface="Merriweather"/>
                <a:ea typeface="Merriweather"/>
                <a:cs typeface="Merriweather"/>
                <a:sym typeface="Merriweather"/>
              </a:rPr>
              <a:t>Cold agglutinins </a:t>
            </a:r>
            <a:endParaRPr sz="1850">
              <a:solidFill>
                <a:schemeClr val="dk1"/>
              </a:solidFill>
              <a:latin typeface="Merriweather"/>
              <a:ea typeface="Merriweather"/>
              <a:cs typeface="Merriweather"/>
              <a:sym typeface="Merriweather"/>
            </a:endParaRPr>
          </a:p>
          <a:p>
            <a:pPr indent="-346075" lvl="0" marL="457200" rtl="0" algn="l">
              <a:spcBef>
                <a:spcPts val="0"/>
              </a:spcBef>
              <a:spcAft>
                <a:spcPts val="0"/>
              </a:spcAft>
              <a:buClr>
                <a:schemeClr val="dk1"/>
              </a:buClr>
              <a:buSzPts val="1850"/>
              <a:buFont typeface="Merriweather"/>
              <a:buAutoNum type="arabicPeriod"/>
            </a:pPr>
            <a:r>
              <a:rPr lang="en" sz="1850">
                <a:solidFill>
                  <a:schemeClr val="dk1"/>
                </a:solidFill>
                <a:latin typeface="Merriweather"/>
                <a:ea typeface="Merriweather"/>
                <a:cs typeface="Merriweather"/>
                <a:sym typeface="Merriweather"/>
              </a:rPr>
              <a:t>Giant platelets</a:t>
            </a:r>
            <a:endParaRPr sz="1850">
              <a:solidFill>
                <a:schemeClr val="dk1"/>
              </a:solidFill>
              <a:latin typeface="Merriweather"/>
              <a:ea typeface="Merriweather"/>
              <a:cs typeface="Merriweather"/>
              <a:sym typeface="Merriweather"/>
            </a:endParaRPr>
          </a:p>
        </p:txBody>
      </p:sp>
      <p:graphicFrame>
        <p:nvGraphicFramePr>
          <p:cNvPr id="1120" name="Google Shape;1120;p42"/>
          <p:cNvGraphicFramePr/>
          <p:nvPr/>
        </p:nvGraphicFramePr>
        <p:xfrm>
          <a:off x="1409700" y="934075"/>
          <a:ext cx="3000000" cy="3000000"/>
        </p:xfrm>
        <a:graphic>
          <a:graphicData uri="http://schemas.openxmlformats.org/drawingml/2006/table">
            <a:tbl>
              <a:tblPr>
                <a:noFill/>
                <a:tableStyleId>{913CD2CA-665F-4009-8238-03A690E2F055}</a:tableStyleId>
              </a:tblPr>
              <a:tblGrid>
                <a:gridCol w="1294000"/>
                <a:gridCol w="9983600"/>
              </a:tblGrid>
              <a:tr h="350025">
                <a:tc>
                  <a:txBody>
                    <a:bodyPr/>
                    <a:lstStyle/>
                    <a:p>
                      <a:pPr indent="0" lvl="0" marL="0" rtl="0" algn="ctr">
                        <a:spcBef>
                          <a:spcPts val="0"/>
                        </a:spcBef>
                        <a:spcAft>
                          <a:spcPts val="0"/>
                        </a:spcAft>
                        <a:buNone/>
                      </a:pPr>
                      <a:r>
                        <a:rPr lang="en">
                          <a:solidFill>
                            <a:srgbClr val="FFFFFF"/>
                          </a:solidFill>
                          <a:latin typeface="Merriweather"/>
                          <a:ea typeface="Merriweather"/>
                          <a:cs typeface="Merriweather"/>
                          <a:sym typeface="Merriweather"/>
                        </a:rPr>
                        <a:t>I</a:t>
                      </a:r>
                      <a:endParaRPr>
                        <a:solidFill>
                          <a:srgbClr val="FFFFFF"/>
                        </a:solidFill>
                        <a:latin typeface="Merriweather"/>
                        <a:ea typeface="Merriweather"/>
                        <a:cs typeface="Merriweather"/>
                        <a:sym typeface="Merriweather"/>
                      </a:endParaRPr>
                    </a:p>
                  </a:txBody>
                  <a:tcPr marT="91425" marB="91425" marR="91425" marL="91425">
                    <a:solidFill>
                      <a:srgbClr val="6AA84F"/>
                    </a:solidFill>
                  </a:tcPr>
                </a:tc>
                <a:tc>
                  <a:txBody>
                    <a:bodyPr/>
                    <a:lstStyle/>
                    <a:p>
                      <a:pPr indent="0" lvl="0" marL="0" rtl="0" algn="l">
                        <a:spcBef>
                          <a:spcPts val="0"/>
                        </a:spcBef>
                        <a:spcAft>
                          <a:spcPts val="0"/>
                        </a:spcAft>
                        <a:buNone/>
                      </a:pPr>
                      <a:r>
                        <a:rPr lang="en" sz="1600">
                          <a:latin typeface="Merriweather"/>
                          <a:ea typeface="Merriweather"/>
                          <a:cs typeface="Merriweather"/>
                          <a:sym typeface="Merriweather"/>
                        </a:rPr>
                        <a:t>Fibrinogen</a:t>
                      </a:r>
                      <a:endParaRPr sz="1600">
                        <a:latin typeface="Merriweather"/>
                        <a:ea typeface="Merriweather"/>
                        <a:cs typeface="Merriweather"/>
                        <a:sym typeface="Merriweather"/>
                      </a:endParaRPr>
                    </a:p>
                  </a:txBody>
                  <a:tcPr marT="91425" marB="91425" marR="91425" marL="91425">
                    <a:solidFill>
                      <a:srgbClr val="FFFFFF"/>
                    </a:solidFill>
                  </a:tcPr>
                </a:tc>
              </a:tr>
              <a:tr h="350025">
                <a:tc>
                  <a:txBody>
                    <a:bodyPr/>
                    <a:lstStyle/>
                    <a:p>
                      <a:pPr indent="0" lvl="0" marL="0" rtl="0" algn="ctr">
                        <a:spcBef>
                          <a:spcPts val="0"/>
                        </a:spcBef>
                        <a:spcAft>
                          <a:spcPts val="0"/>
                        </a:spcAft>
                        <a:buNone/>
                      </a:pPr>
                      <a:r>
                        <a:rPr lang="en">
                          <a:solidFill>
                            <a:srgbClr val="FFFFFF"/>
                          </a:solidFill>
                          <a:latin typeface="Merriweather"/>
                          <a:ea typeface="Merriweather"/>
                          <a:cs typeface="Merriweather"/>
                          <a:sym typeface="Merriweather"/>
                        </a:rPr>
                        <a:t>II</a:t>
                      </a:r>
                      <a:endParaRPr>
                        <a:solidFill>
                          <a:srgbClr val="FFFFFF"/>
                        </a:solidFill>
                        <a:latin typeface="Merriweather"/>
                        <a:ea typeface="Merriweather"/>
                        <a:cs typeface="Merriweather"/>
                        <a:sym typeface="Merriweather"/>
                      </a:endParaRPr>
                    </a:p>
                  </a:txBody>
                  <a:tcPr marT="91425" marB="91425" marR="91425" marL="91425">
                    <a:solidFill>
                      <a:srgbClr val="6AA84F"/>
                    </a:solidFill>
                  </a:tcPr>
                </a:tc>
                <a:tc>
                  <a:txBody>
                    <a:bodyPr/>
                    <a:lstStyle/>
                    <a:p>
                      <a:pPr indent="0" lvl="0" marL="0" rtl="0" algn="l">
                        <a:spcBef>
                          <a:spcPts val="0"/>
                        </a:spcBef>
                        <a:spcAft>
                          <a:spcPts val="0"/>
                        </a:spcAft>
                        <a:buNone/>
                      </a:pPr>
                      <a:r>
                        <a:rPr lang="en" sz="1600">
                          <a:latin typeface="Merriweather"/>
                          <a:ea typeface="Merriweather"/>
                          <a:cs typeface="Merriweather"/>
                          <a:sym typeface="Merriweather"/>
                        </a:rPr>
                        <a:t>Prothrombin </a:t>
                      </a:r>
                      <a:endParaRPr sz="1600">
                        <a:latin typeface="Merriweather"/>
                        <a:ea typeface="Merriweather"/>
                        <a:cs typeface="Merriweather"/>
                        <a:sym typeface="Merriweather"/>
                      </a:endParaRPr>
                    </a:p>
                  </a:txBody>
                  <a:tcPr marT="91425" marB="91425" marR="91425" marL="91425">
                    <a:solidFill>
                      <a:srgbClr val="FFFFFF"/>
                    </a:solidFill>
                  </a:tcPr>
                </a:tc>
              </a:tr>
              <a:tr h="350025">
                <a:tc>
                  <a:txBody>
                    <a:bodyPr/>
                    <a:lstStyle/>
                    <a:p>
                      <a:pPr indent="0" lvl="0" marL="0" rtl="0" algn="ctr">
                        <a:spcBef>
                          <a:spcPts val="0"/>
                        </a:spcBef>
                        <a:spcAft>
                          <a:spcPts val="0"/>
                        </a:spcAft>
                        <a:buNone/>
                      </a:pPr>
                      <a:r>
                        <a:rPr lang="en">
                          <a:solidFill>
                            <a:srgbClr val="FFFFFF"/>
                          </a:solidFill>
                          <a:latin typeface="Merriweather"/>
                          <a:ea typeface="Merriweather"/>
                          <a:cs typeface="Merriweather"/>
                          <a:sym typeface="Merriweather"/>
                        </a:rPr>
                        <a:t>III</a:t>
                      </a:r>
                      <a:endParaRPr>
                        <a:solidFill>
                          <a:srgbClr val="FFFFFF"/>
                        </a:solidFill>
                        <a:latin typeface="Merriweather"/>
                        <a:ea typeface="Merriweather"/>
                        <a:cs typeface="Merriweather"/>
                        <a:sym typeface="Merriweather"/>
                      </a:endParaRPr>
                    </a:p>
                  </a:txBody>
                  <a:tcPr marT="91425" marB="91425" marR="91425" marL="91425">
                    <a:solidFill>
                      <a:srgbClr val="6AA84F"/>
                    </a:solidFill>
                  </a:tcPr>
                </a:tc>
                <a:tc>
                  <a:txBody>
                    <a:bodyPr/>
                    <a:lstStyle/>
                    <a:p>
                      <a:pPr indent="0" lvl="0" marL="0" rtl="0" algn="l">
                        <a:spcBef>
                          <a:spcPts val="0"/>
                        </a:spcBef>
                        <a:spcAft>
                          <a:spcPts val="0"/>
                        </a:spcAft>
                        <a:buNone/>
                      </a:pPr>
                      <a:r>
                        <a:rPr lang="en" sz="1600">
                          <a:latin typeface="Merriweather"/>
                          <a:ea typeface="Merriweather"/>
                          <a:cs typeface="Merriweather"/>
                          <a:sym typeface="Merriweather"/>
                        </a:rPr>
                        <a:t>Tissue factor (Thromboplastin)</a:t>
                      </a:r>
                      <a:endParaRPr sz="1600">
                        <a:latin typeface="Merriweather"/>
                        <a:ea typeface="Merriweather"/>
                        <a:cs typeface="Merriweather"/>
                        <a:sym typeface="Merriweather"/>
                      </a:endParaRPr>
                    </a:p>
                  </a:txBody>
                  <a:tcPr marT="91425" marB="91425" marR="91425" marL="91425">
                    <a:solidFill>
                      <a:srgbClr val="FFFFFF"/>
                    </a:solidFill>
                  </a:tcPr>
                </a:tc>
              </a:tr>
              <a:tr h="350025">
                <a:tc>
                  <a:txBody>
                    <a:bodyPr/>
                    <a:lstStyle/>
                    <a:p>
                      <a:pPr indent="0" lvl="0" marL="0" rtl="0" algn="ctr">
                        <a:spcBef>
                          <a:spcPts val="0"/>
                        </a:spcBef>
                        <a:spcAft>
                          <a:spcPts val="0"/>
                        </a:spcAft>
                        <a:buNone/>
                      </a:pPr>
                      <a:r>
                        <a:rPr lang="en">
                          <a:solidFill>
                            <a:srgbClr val="FFFFFF"/>
                          </a:solidFill>
                          <a:latin typeface="Merriweather"/>
                          <a:ea typeface="Merriweather"/>
                          <a:cs typeface="Merriweather"/>
                          <a:sym typeface="Merriweather"/>
                        </a:rPr>
                        <a:t>IV</a:t>
                      </a:r>
                      <a:endParaRPr>
                        <a:solidFill>
                          <a:srgbClr val="FFFFFF"/>
                        </a:solidFill>
                        <a:latin typeface="Merriweather"/>
                        <a:ea typeface="Merriweather"/>
                        <a:cs typeface="Merriweather"/>
                        <a:sym typeface="Merriweather"/>
                      </a:endParaRPr>
                    </a:p>
                  </a:txBody>
                  <a:tcPr marT="91425" marB="91425" marR="91425" marL="91425">
                    <a:solidFill>
                      <a:srgbClr val="6AA84F"/>
                    </a:solidFill>
                  </a:tcPr>
                </a:tc>
                <a:tc>
                  <a:txBody>
                    <a:bodyPr/>
                    <a:lstStyle/>
                    <a:p>
                      <a:pPr indent="0" lvl="0" marL="0" rtl="0" algn="l">
                        <a:spcBef>
                          <a:spcPts val="0"/>
                        </a:spcBef>
                        <a:spcAft>
                          <a:spcPts val="0"/>
                        </a:spcAft>
                        <a:buNone/>
                      </a:pPr>
                      <a:r>
                        <a:rPr lang="en" sz="1600">
                          <a:latin typeface="Merriweather"/>
                          <a:ea typeface="Merriweather"/>
                          <a:cs typeface="Merriweather"/>
                          <a:sym typeface="Merriweather"/>
                        </a:rPr>
                        <a:t>Calcium</a:t>
                      </a:r>
                      <a:endParaRPr sz="1600">
                        <a:latin typeface="Merriweather"/>
                        <a:ea typeface="Merriweather"/>
                        <a:cs typeface="Merriweather"/>
                        <a:sym typeface="Merriweather"/>
                      </a:endParaRPr>
                    </a:p>
                  </a:txBody>
                  <a:tcPr marT="91425" marB="91425" marR="91425" marL="91425">
                    <a:solidFill>
                      <a:srgbClr val="FFFFFF"/>
                    </a:solidFill>
                  </a:tcPr>
                </a:tc>
              </a:tr>
              <a:tr h="350025">
                <a:tc>
                  <a:txBody>
                    <a:bodyPr/>
                    <a:lstStyle/>
                    <a:p>
                      <a:pPr indent="0" lvl="0" marL="0" rtl="0" algn="ctr">
                        <a:spcBef>
                          <a:spcPts val="0"/>
                        </a:spcBef>
                        <a:spcAft>
                          <a:spcPts val="0"/>
                        </a:spcAft>
                        <a:buNone/>
                      </a:pPr>
                      <a:r>
                        <a:rPr lang="en">
                          <a:solidFill>
                            <a:srgbClr val="FFFFFF"/>
                          </a:solidFill>
                          <a:latin typeface="Merriweather"/>
                          <a:ea typeface="Merriweather"/>
                          <a:cs typeface="Merriweather"/>
                          <a:sym typeface="Merriweather"/>
                        </a:rPr>
                        <a:t>V</a:t>
                      </a:r>
                      <a:endParaRPr>
                        <a:solidFill>
                          <a:srgbClr val="FFFFFF"/>
                        </a:solidFill>
                        <a:latin typeface="Merriweather"/>
                        <a:ea typeface="Merriweather"/>
                        <a:cs typeface="Merriweather"/>
                        <a:sym typeface="Merriweather"/>
                      </a:endParaRPr>
                    </a:p>
                  </a:txBody>
                  <a:tcPr marT="91425" marB="91425" marR="91425" marL="91425">
                    <a:solidFill>
                      <a:srgbClr val="6AA84F"/>
                    </a:solidFill>
                  </a:tcPr>
                </a:tc>
                <a:tc>
                  <a:txBody>
                    <a:bodyPr/>
                    <a:lstStyle/>
                    <a:p>
                      <a:pPr indent="0" lvl="0" marL="0" rtl="0" algn="l">
                        <a:spcBef>
                          <a:spcPts val="0"/>
                        </a:spcBef>
                        <a:spcAft>
                          <a:spcPts val="0"/>
                        </a:spcAft>
                        <a:buNone/>
                      </a:pPr>
                      <a:r>
                        <a:rPr lang="en" sz="1600">
                          <a:latin typeface="Merriweather"/>
                          <a:ea typeface="Merriweather"/>
                          <a:cs typeface="Merriweather"/>
                          <a:sym typeface="Merriweather"/>
                        </a:rPr>
                        <a:t>Labile factor</a:t>
                      </a:r>
                      <a:endParaRPr sz="1600">
                        <a:latin typeface="Merriweather"/>
                        <a:ea typeface="Merriweather"/>
                        <a:cs typeface="Merriweather"/>
                        <a:sym typeface="Merriweather"/>
                      </a:endParaRPr>
                    </a:p>
                  </a:txBody>
                  <a:tcPr marT="91425" marB="91425" marR="91425" marL="91425">
                    <a:solidFill>
                      <a:srgbClr val="FFFFFF"/>
                    </a:solidFill>
                  </a:tcPr>
                </a:tc>
              </a:tr>
              <a:tr h="419375">
                <a:tc>
                  <a:txBody>
                    <a:bodyPr/>
                    <a:lstStyle/>
                    <a:p>
                      <a:pPr indent="0" lvl="0" marL="0" rtl="0" algn="ctr">
                        <a:spcBef>
                          <a:spcPts val="0"/>
                        </a:spcBef>
                        <a:spcAft>
                          <a:spcPts val="0"/>
                        </a:spcAft>
                        <a:buNone/>
                      </a:pPr>
                      <a:r>
                        <a:rPr lang="en">
                          <a:solidFill>
                            <a:srgbClr val="FFFFFF"/>
                          </a:solidFill>
                          <a:latin typeface="Merriweather"/>
                          <a:ea typeface="Merriweather"/>
                          <a:cs typeface="Merriweather"/>
                          <a:sym typeface="Merriweather"/>
                        </a:rPr>
                        <a:t>VI </a:t>
                      </a:r>
                      <a:endParaRPr>
                        <a:solidFill>
                          <a:srgbClr val="FFFFFF"/>
                        </a:solidFill>
                        <a:latin typeface="Merriweather"/>
                        <a:ea typeface="Merriweather"/>
                        <a:cs typeface="Merriweather"/>
                        <a:sym typeface="Merriweather"/>
                      </a:endParaRPr>
                    </a:p>
                  </a:txBody>
                  <a:tcPr marT="91425" marB="91425" marR="91425" marL="91425">
                    <a:solidFill>
                      <a:srgbClr val="6AA84F"/>
                    </a:solidFill>
                  </a:tcPr>
                </a:tc>
                <a:tc>
                  <a:txBody>
                    <a:bodyPr/>
                    <a:lstStyle/>
                    <a:p>
                      <a:pPr indent="0" lvl="0" marL="0" rtl="0" algn="l">
                        <a:spcBef>
                          <a:spcPts val="0"/>
                        </a:spcBef>
                        <a:spcAft>
                          <a:spcPts val="0"/>
                        </a:spcAft>
                        <a:buNone/>
                      </a:pPr>
                      <a:r>
                        <a:rPr lang="en" sz="1600">
                          <a:solidFill>
                            <a:srgbClr val="999999"/>
                          </a:solidFill>
                          <a:latin typeface="Merriweather"/>
                          <a:ea typeface="Merriweather"/>
                          <a:cs typeface="Merriweather"/>
                          <a:sym typeface="Merriweather"/>
                        </a:rPr>
                        <a:t>No longer used (previously thought to be present, was mistaken for factor Va) </a:t>
                      </a:r>
                      <a:endParaRPr sz="1600">
                        <a:solidFill>
                          <a:srgbClr val="999999"/>
                        </a:solidFill>
                        <a:latin typeface="Merriweather"/>
                        <a:ea typeface="Merriweather"/>
                        <a:cs typeface="Merriweather"/>
                        <a:sym typeface="Merriweather"/>
                      </a:endParaRPr>
                    </a:p>
                  </a:txBody>
                  <a:tcPr marT="91425" marB="91425" marR="91425" marL="91425">
                    <a:solidFill>
                      <a:srgbClr val="FFFFFF"/>
                    </a:solidFill>
                  </a:tcPr>
                </a:tc>
              </a:tr>
              <a:tr h="419375">
                <a:tc>
                  <a:txBody>
                    <a:bodyPr/>
                    <a:lstStyle/>
                    <a:p>
                      <a:pPr indent="0" lvl="0" marL="0" rtl="0" algn="ctr">
                        <a:spcBef>
                          <a:spcPts val="0"/>
                        </a:spcBef>
                        <a:spcAft>
                          <a:spcPts val="0"/>
                        </a:spcAft>
                        <a:buNone/>
                      </a:pPr>
                      <a:r>
                        <a:rPr lang="en">
                          <a:solidFill>
                            <a:srgbClr val="FFFFFF"/>
                          </a:solidFill>
                          <a:latin typeface="Merriweather"/>
                          <a:ea typeface="Merriweather"/>
                          <a:cs typeface="Merriweather"/>
                          <a:sym typeface="Merriweather"/>
                        </a:rPr>
                        <a:t>VII</a:t>
                      </a:r>
                      <a:endParaRPr>
                        <a:solidFill>
                          <a:srgbClr val="FFFFFF"/>
                        </a:solidFill>
                        <a:latin typeface="Merriweather"/>
                        <a:ea typeface="Merriweather"/>
                        <a:cs typeface="Merriweather"/>
                        <a:sym typeface="Merriweather"/>
                      </a:endParaRPr>
                    </a:p>
                  </a:txBody>
                  <a:tcPr marT="91425" marB="91425" marR="91425" marL="91425">
                    <a:solidFill>
                      <a:srgbClr val="6AA84F"/>
                    </a:solidFill>
                  </a:tcPr>
                </a:tc>
                <a:tc>
                  <a:txBody>
                    <a:bodyPr/>
                    <a:lstStyle/>
                    <a:p>
                      <a:pPr indent="0" lvl="0" marL="0" rtl="0" algn="l">
                        <a:spcBef>
                          <a:spcPts val="0"/>
                        </a:spcBef>
                        <a:spcAft>
                          <a:spcPts val="0"/>
                        </a:spcAft>
                        <a:buNone/>
                      </a:pPr>
                      <a:r>
                        <a:rPr lang="en" sz="1600">
                          <a:latin typeface="Merriweather"/>
                          <a:ea typeface="Merriweather"/>
                          <a:cs typeface="Merriweather"/>
                          <a:sym typeface="Merriweather"/>
                        </a:rPr>
                        <a:t>Stable factor</a:t>
                      </a:r>
                      <a:endParaRPr sz="1600">
                        <a:latin typeface="Merriweather"/>
                        <a:ea typeface="Merriweather"/>
                        <a:cs typeface="Merriweather"/>
                        <a:sym typeface="Merriweather"/>
                      </a:endParaRPr>
                    </a:p>
                  </a:txBody>
                  <a:tcPr marT="91425" marB="91425" marR="91425" marL="91425">
                    <a:solidFill>
                      <a:srgbClr val="FFFFFF"/>
                    </a:solidFill>
                  </a:tcPr>
                </a:tc>
              </a:tr>
              <a:tr h="350025">
                <a:tc>
                  <a:txBody>
                    <a:bodyPr/>
                    <a:lstStyle/>
                    <a:p>
                      <a:pPr indent="0" lvl="0" marL="0" rtl="0" algn="ctr">
                        <a:spcBef>
                          <a:spcPts val="0"/>
                        </a:spcBef>
                        <a:spcAft>
                          <a:spcPts val="0"/>
                        </a:spcAft>
                        <a:buNone/>
                      </a:pPr>
                      <a:r>
                        <a:rPr lang="en">
                          <a:solidFill>
                            <a:srgbClr val="FFFFFF"/>
                          </a:solidFill>
                          <a:latin typeface="Merriweather"/>
                          <a:ea typeface="Merriweather"/>
                          <a:cs typeface="Merriweather"/>
                          <a:sym typeface="Merriweather"/>
                        </a:rPr>
                        <a:t>VIII</a:t>
                      </a:r>
                      <a:endParaRPr>
                        <a:solidFill>
                          <a:srgbClr val="FFFFFF"/>
                        </a:solidFill>
                        <a:latin typeface="Merriweather"/>
                        <a:ea typeface="Merriweather"/>
                        <a:cs typeface="Merriweather"/>
                        <a:sym typeface="Merriweather"/>
                      </a:endParaRPr>
                    </a:p>
                  </a:txBody>
                  <a:tcPr marT="91425" marB="91425" marR="91425" marL="91425">
                    <a:solidFill>
                      <a:srgbClr val="6AA84F"/>
                    </a:solidFill>
                  </a:tcPr>
                </a:tc>
                <a:tc>
                  <a:txBody>
                    <a:bodyPr/>
                    <a:lstStyle/>
                    <a:p>
                      <a:pPr indent="0" lvl="0" marL="0" rtl="0" algn="l">
                        <a:spcBef>
                          <a:spcPts val="0"/>
                        </a:spcBef>
                        <a:spcAft>
                          <a:spcPts val="0"/>
                        </a:spcAft>
                        <a:buNone/>
                      </a:pPr>
                      <a:r>
                        <a:rPr lang="en" sz="1600">
                          <a:latin typeface="Merriweather"/>
                          <a:ea typeface="Merriweather"/>
                          <a:cs typeface="Merriweather"/>
                          <a:sym typeface="Merriweather"/>
                        </a:rPr>
                        <a:t>Antihemophilic factor, antihemophilic factor A</a:t>
                      </a:r>
                      <a:endParaRPr sz="1600">
                        <a:latin typeface="Merriweather"/>
                        <a:ea typeface="Merriweather"/>
                        <a:cs typeface="Merriweather"/>
                        <a:sym typeface="Merriweather"/>
                      </a:endParaRPr>
                    </a:p>
                  </a:txBody>
                  <a:tcPr marT="91425" marB="91425" marR="91425" marL="91425">
                    <a:solidFill>
                      <a:srgbClr val="FFFFFF"/>
                    </a:solidFill>
                  </a:tcPr>
                </a:tc>
              </a:tr>
              <a:tr h="419375">
                <a:tc>
                  <a:txBody>
                    <a:bodyPr/>
                    <a:lstStyle/>
                    <a:p>
                      <a:pPr indent="0" lvl="0" marL="0" rtl="0" algn="ctr">
                        <a:spcBef>
                          <a:spcPts val="0"/>
                        </a:spcBef>
                        <a:spcAft>
                          <a:spcPts val="0"/>
                        </a:spcAft>
                        <a:buNone/>
                      </a:pPr>
                      <a:r>
                        <a:rPr lang="en">
                          <a:solidFill>
                            <a:srgbClr val="FFFFFF"/>
                          </a:solidFill>
                          <a:latin typeface="Merriweather"/>
                          <a:ea typeface="Merriweather"/>
                          <a:cs typeface="Merriweather"/>
                          <a:sym typeface="Merriweather"/>
                        </a:rPr>
                        <a:t>IX</a:t>
                      </a:r>
                      <a:endParaRPr>
                        <a:solidFill>
                          <a:srgbClr val="FFFFFF"/>
                        </a:solidFill>
                        <a:latin typeface="Merriweather"/>
                        <a:ea typeface="Merriweather"/>
                        <a:cs typeface="Merriweather"/>
                        <a:sym typeface="Merriweather"/>
                      </a:endParaRPr>
                    </a:p>
                  </a:txBody>
                  <a:tcPr marT="91425" marB="91425" marR="91425" marL="91425">
                    <a:solidFill>
                      <a:srgbClr val="6AA84F"/>
                    </a:solidFill>
                  </a:tcPr>
                </a:tc>
                <a:tc>
                  <a:txBody>
                    <a:bodyPr/>
                    <a:lstStyle/>
                    <a:p>
                      <a:pPr indent="0" lvl="0" marL="0" rtl="0" algn="l">
                        <a:spcBef>
                          <a:spcPts val="0"/>
                        </a:spcBef>
                        <a:spcAft>
                          <a:spcPts val="0"/>
                        </a:spcAft>
                        <a:buNone/>
                      </a:pPr>
                      <a:r>
                        <a:rPr lang="en" sz="1600">
                          <a:latin typeface="Merriweather"/>
                          <a:ea typeface="Merriweather"/>
                          <a:cs typeface="Merriweather"/>
                          <a:sym typeface="Merriweather"/>
                        </a:rPr>
                        <a:t>Antihemophilic factor B, christmas factor</a:t>
                      </a:r>
                      <a:endParaRPr sz="1600">
                        <a:latin typeface="Merriweather"/>
                        <a:ea typeface="Merriweather"/>
                        <a:cs typeface="Merriweather"/>
                        <a:sym typeface="Merriweather"/>
                      </a:endParaRPr>
                    </a:p>
                  </a:txBody>
                  <a:tcPr marT="91425" marB="91425" marR="91425" marL="91425">
                    <a:solidFill>
                      <a:srgbClr val="FFFFFF"/>
                    </a:solidFill>
                  </a:tcPr>
                </a:tc>
              </a:tr>
              <a:tr h="350025">
                <a:tc>
                  <a:txBody>
                    <a:bodyPr/>
                    <a:lstStyle/>
                    <a:p>
                      <a:pPr indent="0" lvl="0" marL="0" rtl="0" algn="ctr">
                        <a:spcBef>
                          <a:spcPts val="0"/>
                        </a:spcBef>
                        <a:spcAft>
                          <a:spcPts val="0"/>
                        </a:spcAft>
                        <a:buNone/>
                      </a:pPr>
                      <a:r>
                        <a:rPr lang="en">
                          <a:solidFill>
                            <a:srgbClr val="FFFFFF"/>
                          </a:solidFill>
                          <a:latin typeface="Merriweather"/>
                          <a:ea typeface="Merriweather"/>
                          <a:cs typeface="Merriweather"/>
                          <a:sym typeface="Merriweather"/>
                        </a:rPr>
                        <a:t>X</a:t>
                      </a:r>
                      <a:endParaRPr>
                        <a:solidFill>
                          <a:srgbClr val="FFFFFF"/>
                        </a:solidFill>
                        <a:latin typeface="Merriweather"/>
                        <a:ea typeface="Merriweather"/>
                        <a:cs typeface="Merriweather"/>
                        <a:sym typeface="Merriweather"/>
                      </a:endParaRPr>
                    </a:p>
                  </a:txBody>
                  <a:tcPr marT="91425" marB="91425" marR="91425" marL="91425">
                    <a:solidFill>
                      <a:srgbClr val="6AA84F"/>
                    </a:solidFill>
                  </a:tcPr>
                </a:tc>
                <a:tc>
                  <a:txBody>
                    <a:bodyPr/>
                    <a:lstStyle/>
                    <a:p>
                      <a:pPr indent="0" lvl="0" marL="0" rtl="0" algn="l">
                        <a:spcBef>
                          <a:spcPts val="0"/>
                        </a:spcBef>
                        <a:spcAft>
                          <a:spcPts val="0"/>
                        </a:spcAft>
                        <a:buNone/>
                      </a:pPr>
                      <a:r>
                        <a:rPr lang="en" sz="1600">
                          <a:latin typeface="Merriweather"/>
                          <a:ea typeface="Merriweather"/>
                          <a:cs typeface="Merriweather"/>
                          <a:sym typeface="Merriweather"/>
                        </a:rPr>
                        <a:t>Stuart-Prower factor, Stuart factor</a:t>
                      </a:r>
                      <a:endParaRPr sz="1600">
                        <a:latin typeface="Merriweather"/>
                        <a:ea typeface="Merriweather"/>
                        <a:cs typeface="Merriweather"/>
                        <a:sym typeface="Merriweather"/>
                      </a:endParaRPr>
                    </a:p>
                  </a:txBody>
                  <a:tcPr marT="91425" marB="91425" marR="91425" marL="91425">
                    <a:solidFill>
                      <a:srgbClr val="FFFFFF"/>
                    </a:solidFill>
                  </a:tcPr>
                </a:tc>
              </a:tr>
              <a:tr h="350025">
                <a:tc>
                  <a:txBody>
                    <a:bodyPr/>
                    <a:lstStyle/>
                    <a:p>
                      <a:pPr indent="0" lvl="0" marL="0" rtl="0" algn="ctr">
                        <a:spcBef>
                          <a:spcPts val="0"/>
                        </a:spcBef>
                        <a:spcAft>
                          <a:spcPts val="0"/>
                        </a:spcAft>
                        <a:buNone/>
                      </a:pPr>
                      <a:r>
                        <a:rPr lang="en">
                          <a:solidFill>
                            <a:srgbClr val="FFFFFF"/>
                          </a:solidFill>
                          <a:latin typeface="Merriweather"/>
                          <a:ea typeface="Merriweather"/>
                          <a:cs typeface="Merriweather"/>
                          <a:sym typeface="Merriweather"/>
                        </a:rPr>
                        <a:t>XI</a:t>
                      </a:r>
                      <a:endParaRPr>
                        <a:solidFill>
                          <a:srgbClr val="FFFFFF"/>
                        </a:solidFill>
                        <a:latin typeface="Merriweather"/>
                        <a:ea typeface="Merriweather"/>
                        <a:cs typeface="Merriweather"/>
                        <a:sym typeface="Merriweather"/>
                      </a:endParaRPr>
                    </a:p>
                  </a:txBody>
                  <a:tcPr marT="91425" marB="91425" marR="91425" marL="91425">
                    <a:solidFill>
                      <a:srgbClr val="6AA84F"/>
                    </a:solidFill>
                  </a:tcPr>
                </a:tc>
                <a:tc>
                  <a:txBody>
                    <a:bodyPr/>
                    <a:lstStyle/>
                    <a:p>
                      <a:pPr indent="0" lvl="0" marL="0" rtl="0" algn="l">
                        <a:spcBef>
                          <a:spcPts val="0"/>
                        </a:spcBef>
                        <a:spcAft>
                          <a:spcPts val="0"/>
                        </a:spcAft>
                        <a:buNone/>
                      </a:pPr>
                      <a:r>
                        <a:rPr lang="en" sz="1600">
                          <a:latin typeface="Merriweather"/>
                          <a:ea typeface="Merriweather"/>
                          <a:cs typeface="Merriweather"/>
                          <a:sym typeface="Merriweather"/>
                        </a:rPr>
                        <a:t>Plasma Thromboplastin Antecedent (PTA), antihemophilic factor C</a:t>
                      </a:r>
                      <a:endParaRPr sz="1600">
                        <a:latin typeface="Merriweather"/>
                        <a:ea typeface="Merriweather"/>
                        <a:cs typeface="Merriweather"/>
                        <a:sym typeface="Merriweather"/>
                      </a:endParaRPr>
                    </a:p>
                  </a:txBody>
                  <a:tcPr marT="91425" marB="91425" marR="91425" marL="91425">
                    <a:solidFill>
                      <a:srgbClr val="FFFFFF"/>
                    </a:solidFill>
                  </a:tcPr>
                </a:tc>
              </a:tr>
              <a:tr h="350025">
                <a:tc>
                  <a:txBody>
                    <a:bodyPr/>
                    <a:lstStyle/>
                    <a:p>
                      <a:pPr indent="0" lvl="0" marL="0" rtl="0" algn="ctr">
                        <a:spcBef>
                          <a:spcPts val="0"/>
                        </a:spcBef>
                        <a:spcAft>
                          <a:spcPts val="0"/>
                        </a:spcAft>
                        <a:buNone/>
                      </a:pPr>
                      <a:r>
                        <a:rPr lang="en">
                          <a:solidFill>
                            <a:srgbClr val="FFFFFF"/>
                          </a:solidFill>
                          <a:latin typeface="Merriweather"/>
                          <a:ea typeface="Merriweather"/>
                          <a:cs typeface="Merriweather"/>
                          <a:sym typeface="Merriweather"/>
                        </a:rPr>
                        <a:t>XII</a:t>
                      </a:r>
                      <a:endParaRPr>
                        <a:solidFill>
                          <a:srgbClr val="FFFFFF"/>
                        </a:solidFill>
                        <a:latin typeface="Merriweather"/>
                        <a:ea typeface="Merriweather"/>
                        <a:cs typeface="Merriweather"/>
                        <a:sym typeface="Merriweather"/>
                      </a:endParaRPr>
                    </a:p>
                  </a:txBody>
                  <a:tcPr marT="91425" marB="91425" marR="91425" marL="91425">
                    <a:solidFill>
                      <a:srgbClr val="6AA84F"/>
                    </a:solidFill>
                  </a:tcPr>
                </a:tc>
                <a:tc>
                  <a:txBody>
                    <a:bodyPr/>
                    <a:lstStyle/>
                    <a:p>
                      <a:pPr indent="0" lvl="0" marL="0" rtl="0" algn="l">
                        <a:spcBef>
                          <a:spcPts val="0"/>
                        </a:spcBef>
                        <a:spcAft>
                          <a:spcPts val="0"/>
                        </a:spcAft>
                        <a:buNone/>
                      </a:pPr>
                      <a:r>
                        <a:rPr lang="en" sz="1600">
                          <a:latin typeface="Merriweather"/>
                          <a:ea typeface="Merriweather"/>
                          <a:cs typeface="Merriweather"/>
                          <a:sym typeface="Merriweather"/>
                        </a:rPr>
                        <a:t>Hageman factor, glass factor</a:t>
                      </a:r>
                      <a:endParaRPr sz="1600">
                        <a:latin typeface="Merriweather"/>
                        <a:ea typeface="Merriweather"/>
                        <a:cs typeface="Merriweather"/>
                        <a:sym typeface="Merriweather"/>
                      </a:endParaRPr>
                    </a:p>
                  </a:txBody>
                  <a:tcPr marT="91425" marB="91425" marR="91425" marL="91425">
                    <a:solidFill>
                      <a:srgbClr val="FFFFFF"/>
                    </a:solidFill>
                  </a:tcPr>
                </a:tc>
              </a:tr>
              <a:tr h="350025">
                <a:tc>
                  <a:txBody>
                    <a:bodyPr/>
                    <a:lstStyle/>
                    <a:p>
                      <a:pPr indent="0" lvl="0" marL="0" rtl="0" algn="ctr">
                        <a:spcBef>
                          <a:spcPts val="0"/>
                        </a:spcBef>
                        <a:spcAft>
                          <a:spcPts val="0"/>
                        </a:spcAft>
                        <a:buNone/>
                      </a:pPr>
                      <a:r>
                        <a:rPr lang="en">
                          <a:solidFill>
                            <a:srgbClr val="FFFFFF"/>
                          </a:solidFill>
                          <a:latin typeface="Merriweather"/>
                          <a:ea typeface="Merriweather"/>
                          <a:cs typeface="Merriweather"/>
                          <a:sym typeface="Merriweather"/>
                        </a:rPr>
                        <a:t>XIII</a:t>
                      </a:r>
                      <a:endParaRPr>
                        <a:solidFill>
                          <a:srgbClr val="FFFFFF"/>
                        </a:solidFill>
                        <a:latin typeface="Merriweather"/>
                        <a:ea typeface="Merriweather"/>
                        <a:cs typeface="Merriweather"/>
                        <a:sym typeface="Merriweather"/>
                      </a:endParaRPr>
                    </a:p>
                  </a:txBody>
                  <a:tcPr marT="91425" marB="91425" marR="91425" marL="91425">
                    <a:solidFill>
                      <a:srgbClr val="6AA84F"/>
                    </a:solidFill>
                  </a:tcPr>
                </a:tc>
                <a:tc>
                  <a:txBody>
                    <a:bodyPr/>
                    <a:lstStyle/>
                    <a:p>
                      <a:pPr indent="0" lvl="0" marL="0" rtl="0" algn="l">
                        <a:spcBef>
                          <a:spcPts val="0"/>
                        </a:spcBef>
                        <a:spcAft>
                          <a:spcPts val="0"/>
                        </a:spcAft>
                        <a:buNone/>
                      </a:pPr>
                      <a:r>
                        <a:rPr lang="en" sz="1600">
                          <a:latin typeface="Merriweather"/>
                          <a:ea typeface="Merriweather"/>
                          <a:cs typeface="Merriweather"/>
                          <a:sym typeface="Merriweather"/>
                        </a:rPr>
                        <a:t>Fibrin stabilizing factor </a:t>
                      </a:r>
                      <a:endParaRPr sz="1600">
                        <a:latin typeface="Merriweather"/>
                        <a:ea typeface="Merriweather"/>
                        <a:cs typeface="Merriweather"/>
                        <a:sym typeface="Merriweather"/>
                      </a:endParaRPr>
                    </a:p>
                  </a:txBody>
                  <a:tcPr marT="91425" marB="91425" marR="91425" marL="91425">
                    <a:solidFill>
                      <a:srgbClr val="FFFFFF"/>
                    </a:solidFill>
                  </a:tcPr>
                </a:tc>
              </a:tr>
              <a:tr h="350025">
                <a:tc>
                  <a:txBody>
                    <a:bodyPr/>
                    <a:lstStyle/>
                    <a:p>
                      <a:pPr indent="0" lvl="0" marL="0" rtl="0" algn="ctr">
                        <a:spcBef>
                          <a:spcPts val="0"/>
                        </a:spcBef>
                        <a:spcAft>
                          <a:spcPts val="0"/>
                        </a:spcAft>
                        <a:buNone/>
                      </a:pPr>
                      <a:r>
                        <a:rPr lang="en">
                          <a:solidFill>
                            <a:srgbClr val="FFFFFF"/>
                          </a:solidFill>
                          <a:latin typeface="Merriweather"/>
                          <a:ea typeface="Merriweather"/>
                          <a:cs typeface="Merriweather"/>
                          <a:sym typeface="Merriweather"/>
                        </a:rPr>
                        <a:t>Pre-K</a:t>
                      </a:r>
                      <a:endParaRPr>
                        <a:solidFill>
                          <a:srgbClr val="FFFFFF"/>
                        </a:solidFill>
                        <a:latin typeface="Merriweather"/>
                        <a:ea typeface="Merriweather"/>
                        <a:cs typeface="Merriweather"/>
                        <a:sym typeface="Merriweather"/>
                      </a:endParaRPr>
                    </a:p>
                  </a:txBody>
                  <a:tcPr marT="91425" marB="91425" marR="91425" marL="91425">
                    <a:solidFill>
                      <a:srgbClr val="6AA84F"/>
                    </a:solidFill>
                  </a:tcPr>
                </a:tc>
                <a:tc>
                  <a:txBody>
                    <a:bodyPr/>
                    <a:lstStyle/>
                    <a:p>
                      <a:pPr indent="0" lvl="0" marL="0" rtl="0" algn="l">
                        <a:spcBef>
                          <a:spcPts val="0"/>
                        </a:spcBef>
                        <a:spcAft>
                          <a:spcPts val="0"/>
                        </a:spcAft>
                        <a:buNone/>
                      </a:pPr>
                      <a:r>
                        <a:rPr lang="en" sz="1600">
                          <a:latin typeface="Merriweather"/>
                          <a:ea typeface="Merriweather"/>
                          <a:cs typeface="Merriweather"/>
                          <a:sym typeface="Merriweather"/>
                        </a:rPr>
                        <a:t>Fletcher factor, prekallikrein </a:t>
                      </a:r>
                      <a:endParaRPr sz="1600">
                        <a:latin typeface="Merriweather"/>
                        <a:ea typeface="Merriweather"/>
                        <a:cs typeface="Merriweather"/>
                        <a:sym typeface="Merriweather"/>
                      </a:endParaRPr>
                    </a:p>
                  </a:txBody>
                  <a:tcPr marT="91425" marB="91425" marR="91425" marL="91425">
                    <a:solidFill>
                      <a:srgbClr val="FFFFFF"/>
                    </a:solidFill>
                  </a:tcPr>
                </a:tc>
              </a:tr>
              <a:tr h="350025">
                <a:tc>
                  <a:txBody>
                    <a:bodyPr/>
                    <a:lstStyle/>
                    <a:p>
                      <a:pPr indent="0" lvl="0" marL="0" rtl="0" algn="ctr">
                        <a:spcBef>
                          <a:spcPts val="0"/>
                        </a:spcBef>
                        <a:spcAft>
                          <a:spcPts val="0"/>
                        </a:spcAft>
                        <a:buNone/>
                      </a:pPr>
                      <a:r>
                        <a:rPr lang="en">
                          <a:solidFill>
                            <a:srgbClr val="FFFFFF"/>
                          </a:solidFill>
                          <a:latin typeface="Merriweather"/>
                          <a:ea typeface="Merriweather"/>
                          <a:cs typeface="Merriweather"/>
                          <a:sym typeface="Merriweather"/>
                        </a:rPr>
                        <a:t>HMWK</a:t>
                      </a:r>
                      <a:endParaRPr>
                        <a:solidFill>
                          <a:srgbClr val="FFFFFF"/>
                        </a:solidFill>
                        <a:latin typeface="Merriweather"/>
                        <a:ea typeface="Merriweather"/>
                        <a:cs typeface="Merriweather"/>
                        <a:sym typeface="Merriweather"/>
                      </a:endParaRPr>
                    </a:p>
                  </a:txBody>
                  <a:tcPr marT="91425" marB="91425" marR="91425" marL="91425">
                    <a:solidFill>
                      <a:srgbClr val="6AA84F"/>
                    </a:solidFill>
                  </a:tcPr>
                </a:tc>
                <a:tc>
                  <a:txBody>
                    <a:bodyPr/>
                    <a:lstStyle/>
                    <a:p>
                      <a:pPr indent="0" lvl="0" marL="0" rtl="0" algn="l">
                        <a:spcBef>
                          <a:spcPts val="0"/>
                        </a:spcBef>
                        <a:spcAft>
                          <a:spcPts val="0"/>
                        </a:spcAft>
                        <a:buNone/>
                      </a:pPr>
                      <a:r>
                        <a:rPr lang="en" sz="1600">
                          <a:latin typeface="Merriweather"/>
                          <a:ea typeface="Merriweather"/>
                          <a:cs typeface="Merriweather"/>
                          <a:sym typeface="Merriweather"/>
                        </a:rPr>
                        <a:t>High molecular weight kallikrein, Fitzgerald factor</a:t>
                      </a:r>
                      <a:endParaRPr sz="1600">
                        <a:latin typeface="Merriweather"/>
                        <a:ea typeface="Merriweather"/>
                        <a:cs typeface="Merriweather"/>
                        <a:sym typeface="Merriweather"/>
                      </a:endParaRPr>
                    </a:p>
                  </a:txBody>
                  <a:tcPr marT="91425" marB="91425" marR="91425" marL="91425">
                    <a:solidFill>
                      <a:srgbClr val="FFFFFF"/>
                    </a:solidFill>
                  </a:tcPr>
                </a:tc>
              </a:tr>
            </a:tbl>
          </a:graphicData>
        </a:graphic>
      </p:graphicFrame>
      <p:sp>
        <p:nvSpPr>
          <p:cNvPr id="1121" name="Google Shape;1121;p42"/>
          <p:cNvSpPr txBox="1"/>
          <p:nvPr/>
        </p:nvSpPr>
        <p:spPr>
          <a:xfrm>
            <a:off x="29475" y="93000"/>
            <a:ext cx="931800" cy="7830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29</a:t>
            </a:r>
            <a:endParaRPr sz="3900">
              <a:solidFill>
                <a:srgbClr val="FFFFFF"/>
              </a:solidFill>
              <a:latin typeface="Oswald"/>
              <a:ea typeface="Oswald"/>
              <a:cs typeface="Oswald"/>
              <a:sym typeface="Oswa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5" name="Shape 1125"/>
        <p:cNvGrpSpPr/>
        <p:nvPr/>
      </p:nvGrpSpPr>
      <p:grpSpPr>
        <a:xfrm>
          <a:off x="0" y="0"/>
          <a:ext cx="0" cy="0"/>
          <a:chOff x="0" y="0"/>
          <a:chExt cx="0" cy="0"/>
        </a:xfrm>
      </p:grpSpPr>
      <p:sp>
        <p:nvSpPr>
          <p:cNvPr id="1126" name="Google Shape;1126;p43"/>
          <p:cNvSpPr/>
          <p:nvPr/>
        </p:nvSpPr>
        <p:spPr>
          <a:xfrm>
            <a:off x="0" y="2180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127" name="Google Shape;1127;p43"/>
          <p:cNvSpPr/>
          <p:nvPr/>
        </p:nvSpPr>
        <p:spPr>
          <a:xfrm>
            <a:off x="656616" y="2181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128" name="Google Shape;1128;p43"/>
          <p:cNvSpPr txBox="1"/>
          <p:nvPr/>
        </p:nvSpPr>
        <p:spPr>
          <a:xfrm>
            <a:off x="5" y="225075"/>
            <a:ext cx="6567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30</a:t>
            </a:r>
            <a:endParaRPr sz="3900">
              <a:solidFill>
                <a:srgbClr val="FFFFFF"/>
              </a:solidFill>
              <a:latin typeface="Oswald"/>
              <a:ea typeface="Oswald"/>
              <a:cs typeface="Oswald"/>
              <a:sym typeface="Oswald"/>
            </a:endParaRPr>
          </a:p>
        </p:txBody>
      </p:sp>
      <p:sp>
        <p:nvSpPr>
          <p:cNvPr id="1129" name="Google Shape;1129;p43"/>
          <p:cNvSpPr txBox="1"/>
          <p:nvPr/>
        </p:nvSpPr>
        <p:spPr>
          <a:xfrm>
            <a:off x="929925" y="169200"/>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rgbClr val="FFFFFF"/>
                </a:solidFill>
                <a:latin typeface="Oswald"/>
                <a:ea typeface="Oswald"/>
                <a:cs typeface="Oswald"/>
                <a:sym typeface="Oswald"/>
              </a:rPr>
              <a:t>PHYSIOLOGY OF BILE SALTS AND ENTEROHEPATIC CIRCULATION</a:t>
            </a:r>
            <a:r>
              <a:rPr lang="en" sz="3400">
                <a:solidFill>
                  <a:srgbClr val="93C47D"/>
                </a:solidFill>
                <a:latin typeface="Oswald"/>
                <a:ea typeface="Oswald"/>
                <a:cs typeface="Oswald"/>
                <a:sym typeface="Oswald"/>
              </a:rPr>
              <a:t> </a:t>
            </a:r>
            <a:endParaRPr sz="3400">
              <a:solidFill>
                <a:srgbClr val="FFFFFF"/>
              </a:solidFill>
              <a:latin typeface="Oswald"/>
              <a:ea typeface="Oswald"/>
              <a:cs typeface="Oswald"/>
              <a:sym typeface="Oswald"/>
            </a:endParaRPr>
          </a:p>
          <a:p>
            <a:pPr indent="0" lvl="0" marL="0" rtl="0" algn="l">
              <a:spcBef>
                <a:spcPts val="0"/>
              </a:spcBef>
              <a:spcAft>
                <a:spcPts val="0"/>
              </a:spcAft>
              <a:buClr>
                <a:srgbClr val="000000"/>
              </a:buClr>
              <a:buSzPts val="1100"/>
              <a:buFont typeface="Arial"/>
              <a:buNone/>
            </a:pPr>
            <a:r>
              <a:t/>
            </a:r>
            <a:endParaRPr sz="3200">
              <a:solidFill>
                <a:srgbClr val="FFFFFF"/>
              </a:solidFill>
              <a:latin typeface="Oswald"/>
              <a:ea typeface="Oswald"/>
              <a:cs typeface="Oswald"/>
              <a:sym typeface="Oswald"/>
            </a:endParaRPr>
          </a:p>
        </p:txBody>
      </p:sp>
      <p:sp>
        <p:nvSpPr>
          <p:cNvPr id="1130" name="Google Shape;1130;p43"/>
          <p:cNvSpPr txBox="1"/>
          <p:nvPr/>
        </p:nvSpPr>
        <p:spPr>
          <a:xfrm>
            <a:off x="11409324" y="2077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Eight</a:t>
            </a:r>
            <a:endParaRPr sz="3500">
              <a:latin typeface="Oswald"/>
              <a:ea typeface="Oswald"/>
              <a:cs typeface="Oswald"/>
              <a:sym typeface="Oswald"/>
            </a:endParaRPr>
          </a:p>
        </p:txBody>
      </p:sp>
      <p:sp>
        <p:nvSpPr>
          <p:cNvPr id="1131" name="Google Shape;1131;p43"/>
          <p:cNvSpPr/>
          <p:nvPr/>
        </p:nvSpPr>
        <p:spPr>
          <a:xfrm>
            <a:off x="195807" y="1244848"/>
            <a:ext cx="672000" cy="621600"/>
          </a:xfrm>
          <a:prstGeom prst="rect">
            <a:avLst/>
          </a:prstGeom>
          <a:solidFill>
            <a:srgbClr val="93C47D"/>
          </a:solidFill>
          <a:ln cap="flat" cmpd="sng" w="9525">
            <a:solidFill>
              <a:srgbClr val="59595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32" name="Google Shape;1132;p43"/>
          <p:cNvSpPr txBox="1"/>
          <p:nvPr/>
        </p:nvSpPr>
        <p:spPr>
          <a:xfrm>
            <a:off x="912750" y="1092550"/>
            <a:ext cx="13701300" cy="126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0">
                <a:solidFill>
                  <a:srgbClr val="6AA84F"/>
                </a:solidFill>
                <a:latin typeface="Oswald"/>
                <a:ea typeface="Oswald"/>
                <a:cs typeface="Oswald"/>
                <a:sym typeface="Oswald"/>
              </a:rPr>
              <a:t>Lecture VIII: </a:t>
            </a:r>
            <a:r>
              <a:rPr lang="en" sz="4800">
                <a:solidFill>
                  <a:srgbClr val="6AA84F"/>
                </a:solidFill>
                <a:latin typeface="Oswald"/>
                <a:ea typeface="Oswald"/>
                <a:cs typeface="Oswald"/>
                <a:sym typeface="Oswald"/>
              </a:rPr>
              <a:t>BILE SALTS &amp; ENTEROHEPATIC CIRCULATION </a:t>
            </a:r>
            <a:endParaRPr sz="4800">
              <a:solidFill>
                <a:srgbClr val="6AA84F"/>
              </a:solidFill>
              <a:latin typeface="Oswald"/>
              <a:ea typeface="Oswald"/>
              <a:cs typeface="Oswald"/>
              <a:sym typeface="Oswald"/>
            </a:endParaRPr>
          </a:p>
        </p:txBody>
      </p:sp>
      <p:sp>
        <p:nvSpPr>
          <p:cNvPr id="1133" name="Google Shape;1133;p43"/>
          <p:cNvSpPr txBox="1"/>
          <p:nvPr/>
        </p:nvSpPr>
        <p:spPr>
          <a:xfrm>
            <a:off x="473794" y="2038084"/>
            <a:ext cx="14096700" cy="924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000">
                <a:latin typeface="Oswald"/>
                <a:ea typeface="Oswald"/>
                <a:cs typeface="Oswald"/>
                <a:sym typeface="Oswald"/>
              </a:rPr>
              <a:t>Functions of </a:t>
            </a:r>
            <a:r>
              <a:rPr lang="en" sz="4000">
                <a:latin typeface="Oswald"/>
                <a:ea typeface="Oswald"/>
                <a:cs typeface="Oswald"/>
                <a:sym typeface="Oswald"/>
              </a:rPr>
              <a:t>The Liver</a:t>
            </a:r>
            <a:endParaRPr sz="4000">
              <a:latin typeface="Merriweather"/>
              <a:ea typeface="Merriweather"/>
              <a:cs typeface="Merriweather"/>
              <a:sym typeface="Merriweather"/>
            </a:endParaRPr>
          </a:p>
          <a:p>
            <a:pPr indent="0" lvl="0" marL="0" rtl="0" algn="l">
              <a:spcBef>
                <a:spcPts val="0"/>
              </a:spcBef>
              <a:spcAft>
                <a:spcPts val="0"/>
              </a:spcAft>
              <a:buClr>
                <a:srgbClr val="000000"/>
              </a:buClr>
              <a:buSzPts val="700"/>
              <a:buFont typeface="Arial"/>
              <a:buNone/>
            </a:pPr>
            <a:r>
              <a:t/>
            </a:r>
            <a:endParaRPr sz="4000">
              <a:solidFill>
                <a:srgbClr val="6AA84F"/>
              </a:solidFill>
              <a:latin typeface="Merriweather"/>
              <a:ea typeface="Merriweather"/>
              <a:cs typeface="Merriweather"/>
              <a:sym typeface="Merriweather"/>
            </a:endParaRPr>
          </a:p>
        </p:txBody>
      </p:sp>
      <p:sp>
        <p:nvSpPr>
          <p:cNvPr id="1134" name="Google Shape;1134;p43"/>
          <p:cNvSpPr/>
          <p:nvPr/>
        </p:nvSpPr>
        <p:spPr>
          <a:xfrm>
            <a:off x="169361" y="2362424"/>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35" name="Google Shape;1135;p43"/>
          <p:cNvSpPr/>
          <p:nvPr/>
        </p:nvSpPr>
        <p:spPr>
          <a:xfrm flipH="1" rot="10800000">
            <a:off x="95250" y="2914500"/>
            <a:ext cx="8534400" cy="5619900"/>
          </a:xfrm>
          <a:prstGeom prst="round1Rect">
            <a:avLst>
              <a:gd fmla="val 16667" name="adj"/>
            </a:avLst>
          </a:prstGeom>
          <a:noFill/>
          <a:ln cap="flat" cmpd="sng" w="28575">
            <a:solidFill>
              <a:srgbClr val="D9EAD3"/>
            </a:solidFill>
            <a:prstDash val="dashDot"/>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36" name="Google Shape;1136;p43"/>
          <p:cNvSpPr txBox="1"/>
          <p:nvPr/>
        </p:nvSpPr>
        <p:spPr>
          <a:xfrm>
            <a:off x="483475" y="2957675"/>
            <a:ext cx="8260500" cy="3867600"/>
          </a:xfrm>
          <a:prstGeom prst="rect">
            <a:avLst/>
          </a:prstGeom>
          <a:noFill/>
          <a:ln>
            <a:noFill/>
          </a:ln>
        </p:spPr>
        <p:txBody>
          <a:bodyPr anchorCtr="0" anchor="t" bIns="91425" lIns="91425" spcFirstLastPara="1" rIns="91425" wrap="square" tIns="91425">
            <a:noAutofit/>
          </a:bodyPr>
          <a:lstStyle/>
          <a:p>
            <a:pPr indent="-361950" lvl="0" marL="457200" rtl="0" algn="l">
              <a:lnSpc>
                <a:spcPct val="150000"/>
              </a:lnSpc>
              <a:spcBef>
                <a:spcPts val="0"/>
              </a:spcBef>
              <a:spcAft>
                <a:spcPts val="0"/>
              </a:spcAft>
              <a:buSzPts val="2100"/>
              <a:buFont typeface="Merriweather"/>
              <a:buChar char="-"/>
            </a:pPr>
            <a:r>
              <a:rPr lang="en" sz="2000">
                <a:latin typeface="Merriweather"/>
                <a:ea typeface="Merriweather"/>
                <a:cs typeface="Merriweather"/>
                <a:sym typeface="Merriweather"/>
              </a:rPr>
              <a:t>The largest internal organ in the body, constituting about</a:t>
            </a:r>
            <a:r>
              <a:rPr lang="en" sz="2000">
                <a:highlight>
                  <a:srgbClr val="D9EAD3"/>
                </a:highlight>
                <a:latin typeface="Merriweather"/>
                <a:ea typeface="Merriweather"/>
                <a:cs typeface="Merriweather"/>
                <a:sym typeface="Merriweather"/>
              </a:rPr>
              <a:t> 2.5%</a:t>
            </a:r>
            <a:r>
              <a:rPr lang="en" sz="2000">
                <a:latin typeface="Merriweather"/>
                <a:ea typeface="Merriweather"/>
                <a:cs typeface="Merriweather"/>
                <a:sym typeface="Merriweather"/>
              </a:rPr>
              <a:t> of an adult’s body weight.</a:t>
            </a:r>
            <a:endParaRPr sz="2000">
              <a:latin typeface="Merriweather"/>
              <a:ea typeface="Merriweather"/>
              <a:cs typeface="Merriweather"/>
              <a:sym typeface="Merriweather"/>
            </a:endParaRPr>
          </a:p>
          <a:p>
            <a:pPr indent="-355600" lvl="0" marL="457200" rtl="0" algn="l">
              <a:lnSpc>
                <a:spcPct val="150000"/>
              </a:lnSpc>
              <a:spcBef>
                <a:spcPts val="0"/>
              </a:spcBef>
              <a:spcAft>
                <a:spcPts val="0"/>
              </a:spcAft>
              <a:buSzPts val="2000"/>
              <a:buFont typeface="Merriweather"/>
              <a:buChar char="-"/>
            </a:pPr>
            <a:r>
              <a:rPr lang="en" sz="2000">
                <a:latin typeface="Merriweather"/>
                <a:ea typeface="Merriweather"/>
                <a:cs typeface="Merriweather"/>
                <a:sym typeface="Merriweather"/>
              </a:rPr>
              <a:t>Receives</a:t>
            </a:r>
            <a:r>
              <a:rPr lang="en" sz="2000">
                <a:highlight>
                  <a:srgbClr val="D9EAD3"/>
                </a:highlight>
                <a:latin typeface="Merriweather"/>
                <a:ea typeface="Merriweather"/>
                <a:cs typeface="Merriweather"/>
                <a:sym typeface="Merriweather"/>
              </a:rPr>
              <a:t> 25%</a:t>
            </a:r>
            <a:r>
              <a:rPr lang="en" sz="2000">
                <a:latin typeface="Merriweather"/>
                <a:ea typeface="Merriweather"/>
                <a:cs typeface="Merriweather"/>
                <a:sym typeface="Merriweather"/>
              </a:rPr>
              <a:t> of the cardiac output via the hepatic portal vein and hepatic artery.</a:t>
            </a:r>
            <a:endParaRPr sz="2000">
              <a:latin typeface="Merriweather"/>
              <a:ea typeface="Merriweather"/>
              <a:cs typeface="Merriweather"/>
              <a:sym typeface="Merriweather"/>
            </a:endParaRPr>
          </a:p>
          <a:p>
            <a:pPr indent="-355600" lvl="0" marL="457200" rtl="0" algn="l">
              <a:lnSpc>
                <a:spcPct val="150000"/>
              </a:lnSpc>
              <a:spcBef>
                <a:spcPts val="0"/>
              </a:spcBef>
              <a:spcAft>
                <a:spcPts val="0"/>
              </a:spcAft>
              <a:buSzPts val="2000"/>
              <a:buFont typeface="Merriweather"/>
              <a:buChar char="-"/>
            </a:pPr>
            <a:r>
              <a:rPr lang="en" sz="2000">
                <a:latin typeface="Merriweather"/>
                <a:ea typeface="Merriweather"/>
                <a:cs typeface="Merriweather"/>
                <a:sym typeface="Merriweather"/>
              </a:rPr>
              <a:t>Synthesizes many of the circulating plasma proteins.</a:t>
            </a:r>
            <a:endParaRPr sz="2000">
              <a:latin typeface="Merriweather"/>
              <a:ea typeface="Merriweather"/>
              <a:cs typeface="Merriweather"/>
              <a:sym typeface="Merriweather"/>
            </a:endParaRPr>
          </a:p>
          <a:p>
            <a:pPr indent="-355600" lvl="0" marL="457200" rtl="0" algn="l">
              <a:lnSpc>
                <a:spcPct val="150000"/>
              </a:lnSpc>
              <a:spcBef>
                <a:spcPts val="0"/>
              </a:spcBef>
              <a:spcAft>
                <a:spcPts val="0"/>
              </a:spcAft>
              <a:buSzPts val="2000"/>
              <a:buFont typeface="Merriweather"/>
              <a:buChar char="-"/>
            </a:pPr>
            <a:r>
              <a:rPr lang="en" sz="2000">
                <a:latin typeface="Merriweather"/>
                <a:ea typeface="Merriweather"/>
                <a:cs typeface="Merriweather"/>
                <a:sym typeface="Merriweather"/>
              </a:rPr>
              <a:t>Performs important endocrine functions. (IGF-1, thrombopoietin and angiotensinogen secretion).</a:t>
            </a:r>
            <a:endParaRPr sz="2000">
              <a:latin typeface="Merriweather"/>
              <a:ea typeface="Merriweather"/>
              <a:cs typeface="Merriweather"/>
              <a:sym typeface="Merriweather"/>
            </a:endParaRPr>
          </a:p>
          <a:p>
            <a:pPr indent="-355600" lvl="0" marL="457200" rtl="0" algn="l">
              <a:lnSpc>
                <a:spcPct val="150000"/>
              </a:lnSpc>
              <a:spcBef>
                <a:spcPts val="0"/>
              </a:spcBef>
              <a:spcAft>
                <a:spcPts val="0"/>
              </a:spcAft>
              <a:buSzPts val="2000"/>
              <a:buFont typeface="Merriweather"/>
              <a:buChar char="-"/>
            </a:pPr>
            <a:r>
              <a:rPr lang="en" sz="2000">
                <a:latin typeface="Merriweather"/>
                <a:ea typeface="Merriweather"/>
                <a:cs typeface="Merriweather"/>
                <a:sym typeface="Merriweather"/>
              </a:rPr>
              <a:t>Serves as an excretory organ for </a:t>
            </a:r>
            <a:r>
              <a:rPr lang="en" sz="2000">
                <a:highlight>
                  <a:srgbClr val="D9EAD3"/>
                </a:highlight>
                <a:latin typeface="Merriweather"/>
                <a:ea typeface="Merriweather"/>
                <a:cs typeface="Merriweather"/>
                <a:sym typeface="Merriweather"/>
              </a:rPr>
              <a:t>bile pigments</a:t>
            </a:r>
            <a:r>
              <a:rPr lang="en" sz="2000">
                <a:latin typeface="Merriweather"/>
                <a:ea typeface="Merriweather"/>
                <a:cs typeface="Merriweather"/>
                <a:sym typeface="Merriweather"/>
              </a:rPr>
              <a:t>, </a:t>
            </a:r>
            <a:r>
              <a:rPr lang="en" sz="2000">
                <a:highlight>
                  <a:srgbClr val="D9EAD3"/>
                </a:highlight>
                <a:latin typeface="Merriweather"/>
                <a:ea typeface="Merriweather"/>
                <a:cs typeface="Merriweather"/>
                <a:sym typeface="Merriweather"/>
              </a:rPr>
              <a:t>cholesterol</a:t>
            </a:r>
            <a:r>
              <a:rPr lang="en" sz="2000">
                <a:latin typeface="Merriweather"/>
                <a:ea typeface="Merriweather"/>
                <a:cs typeface="Merriweather"/>
                <a:sym typeface="Merriweather"/>
              </a:rPr>
              <a:t>, and </a:t>
            </a:r>
            <a:r>
              <a:rPr lang="en" sz="2000">
                <a:highlight>
                  <a:srgbClr val="D9EAD3"/>
                </a:highlight>
                <a:latin typeface="Merriweather"/>
                <a:ea typeface="Merriweather"/>
                <a:cs typeface="Merriweather"/>
                <a:sym typeface="Merriweather"/>
              </a:rPr>
              <a:t>drugs</a:t>
            </a:r>
            <a:r>
              <a:rPr lang="en" sz="2000">
                <a:latin typeface="Merriweather"/>
                <a:ea typeface="Merriweather"/>
                <a:cs typeface="Merriweather"/>
                <a:sym typeface="Merriweather"/>
              </a:rPr>
              <a:t>.</a:t>
            </a:r>
            <a:endParaRPr sz="2000">
              <a:latin typeface="Merriweather"/>
              <a:ea typeface="Merriweather"/>
              <a:cs typeface="Merriweather"/>
              <a:sym typeface="Merriweather"/>
            </a:endParaRPr>
          </a:p>
          <a:p>
            <a:pPr indent="-355600" lvl="0" marL="457200" rtl="0" algn="l">
              <a:spcBef>
                <a:spcPts val="0"/>
              </a:spcBef>
              <a:spcAft>
                <a:spcPts val="0"/>
              </a:spcAft>
              <a:buSzPts val="2000"/>
              <a:buFont typeface="Merriweather"/>
              <a:buChar char="-"/>
            </a:pPr>
            <a:r>
              <a:rPr lang="en" sz="2700">
                <a:solidFill>
                  <a:schemeClr val="dk1"/>
                </a:solidFill>
                <a:latin typeface="Merriweather"/>
                <a:ea typeface="Merriweather"/>
                <a:cs typeface="Merriweather"/>
                <a:sym typeface="Merriweather"/>
              </a:rPr>
              <a:t>The main digestive function of the liver is the </a:t>
            </a:r>
            <a:r>
              <a:rPr b="1" lang="en" sz="2700">
                <a:solidFill>
                  <a:schemeClr val="dk1"/>
                </a:solidFill>
                <a:latin typeface="Merriweather"/>
                <a:ea typeface="Merriweather"/>
                <a:cs typeface="Merriweather"/>
                <a:sym typeface="Merriweather"/>
              </a:rPr>
              <a:t>secretion</a:t>
            </a:r>
            <a:r>
              <a:rPr lang="en" sz="2700">
                <a:solidFill>
                  <a:schemeClr val="dk1"/>
                </a:solidFill>
                <a:latin typeface="Merriweather"/>
                <a:ea typeface="Merriweather"/>
                <a:cs typeface="Merriweather"/>
                <a:sym typeface="Merriweather"/>
              </a:rPr>
              <a:t> of bile (</a:t>
            </a:r>
            <a:r>
              <a:rPr b="1" lang="en" sz="2700" u="sng">
                <a:solidFill>
                  <a:schemeClr val="dk1"/>
                </a:solidFill>
                <a:highlight>
                  <a:srgbClr val="D9EAD3"/>
                </a:highlight>
                <a:latin typeface="Merriweather"/>
                <a:ea typeface="Merriweather"/>
                <a:cs typeface="Merriweather"/>
                <a:sym typeface="Merriweather"/>
              </a:rPr>
              <a:t>normally 600-1000 ml/day</a:t>
            </a:r>
            <a:r>
              <a:rPr lang="en" sz="2700">
                <a:solidFill>
                  <a:schemeClr val="dk1"/>
                </a:solidFill>
                <a:latin typeface="Merriweather"/>
                <a:ea typeface="Merriweather"/>
                <a:cs typeface="Merriweather"/>
                <a:sym typeface="Merriweather"/>
              </a:rPr>
              <a:t>).</a:t>
            </a:r>
            <a:endParaRPr sz="2000">
              <a:latin typeface="Merriweather"/>
              <a:ea typeface="Merriweather"/>
              <a:cs typeface="Merriweather"/>
              <a:sym typeface="Merriweather"/>
            </a:endParaRPr>
          </a:p>
        </p:txBody>
      </p:sp>
      <p:pic>
        <p:nvPicPr>
          <p:cNvPr descr="showimage.jpg" id="1137" name="Google Shape;1137;p43"/>
          <p:cNvPicPr preferRelativeResize="0"/>
          <p:nvPr/>
        </p:nvPicPr>
        <p:blipFill rotWithShape="1">
          <a:blip r:embed="rId3">
            <a:alphaModFix/>
          </a:blip>
          <a:srcRect b="0" l="0" r="0" t="0"/>
          <a:stretch/>
        </p:blipFill>
        <p:spPr>
          <a:xfrm>
            <a:off x="8886232" y="3135144"/>
            <a:ext cx="5063280" cy="3340625"/>
          </a:xfrm>
          <a:prstGeom prst="rect">
            <a:avLst/>
          </a:prstGeom>
          <a:noFill/>
          <a:ln cap="flat" cmpd="sng" w="9525">
            <a:solidFill>
              <a:srgbClr val="000000"/>
            </a:solidFill>
            <a:prstDash val="solid"/>
            <a:round/>
            <a:headEnd len="sm" w="sm" type="none"/>
            <a:tailEnd len="sm" w="sm" type="none"/>
          </a:ln>
        </p:spPr>
      </p:pic>
      <p:sp>
        <p:nvSpPr>
          <p:cNvPr id="1138" name="Google Shape;1138;p43"/>
          <p:cNvSpPr txBox="1"/>
          <p:nvPr/>
        </p:nvSpPr>
        <p:spPr>
          <a:xfrm>
            <a:off x="8560913" y="6700570"/>
            <a:ext cx="6053100" cy="9642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600">
                <a:latin typeface="Merriweather"/>
                <a:ea typeface="Merriweather"/>
                <a:cs typeface="Merriweather"/>
                <a:sym typeface="Merriweather"/>
              </a:rPr>
              <a:t>Figure</a:t>
            </a:r>
            <a:r>
              <a:rPr b="1" lang="en" sz="2600">
                <a:latin typeface="Merriweather"/>
                <a:ea typeface="Merriweather"/>
                <a:cs typeface="Merriweather"/>
                <a:sym typeface="Merriweather"/>
              </a:rPr>
              <a:t> 8-1 </a:t>
            </a:r>
            <a:r>
              <a:rPr lang="en" sz="2400">
                <a:latin typeface="Merriweather"/>
                <a:ea typeface="Merriweather"/>
                <a:cs typeface="Merriweather"/>
                <a:sym typeface="Merriweather"/>
              </a:rPr>
              <a:t>Bile Canaliculi &amp; Ducts.</a:t>
            </a:r>
            <a:r>
              <a:rPr b="1" lang="en" sz="2400">
                <a:latin typeface="Merriweather"/>
                <a:ea typeface="Merriweather"/>
                <a:cs typeface="Merriweather"/>
                <a:sym typeface="Merriweather"/>
              </a:rPr>
              <a:t> </a:t>
            </a:r>
            <a:r>
              <a:rPr lang="en" sz="3200">
                <a:latin typeface="Oswald"/>
                <a:ea typeface="Oswald"/>
                <a:cs typeface="Oswald"/>
                <a:sym typeface="Oswald"/>
              </a:rPr>
              <a:t> </a:t>
            </a:r>
            <a:endParaRPr sz="3200">
              <a:latin typeface="Oswald"/>
              <a:ea typeface="Oswald"/>
              <a:cs typeface="Oswald"/>
              <a:sym typeface="Oswald"/>
            </a:endParaRPr>
          </a:p>
        </p:txBody>
      </p:sp>
      <p:sp>
        <p:nvSpPr>
          <p:cNvPr id="1139" name="Google Shape;1139;p43"/>
          <p:cNvSpPr/>
          <p:nvPr/>
        </p:nvSpPr>
        <p:spPr>
          <a:xfrm>
            <a:off x="1543050" y="9313550"/>
            <a:ext cx="10946100" cy="106800"/>
          </a:xfrm>
          <a:prstGeom prst="flowChartAlternateProcess">
            <a:avLst/>
          </a:prstGeom>
          <a:solidFill>
            <a:srgbClr val="93C47D"/>
          </a:solidFill>
          <a:ln cap="flat" cmpd="sng" w="9525">
            <a:solidFill>
              <a:srgbClr val="59595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40" name="Google Shape;1140;p43"/>
          <p:cNvSpPr/>
          <p:nvPr/>
        </p:nvSpPr>
        <p:spPr>
          <a:xfrm>
            <a:off x="8614334" y="10480844"/>
            <a:ext cx="4691400" cy="3769200"/>
          </a:xfrm>
          <a:prstGeom prst="rect">
            <a:avLst/>
          </a:prstGeom>
          <a:noFill/>
          <a:ln cap="flat" cmpd="sng" w="28575">
            <a:solidFill>
              <a:srgbClr val="93C47D"/>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41" name="Google Shape;1141;p43"/>
          <p:cNvSpPr/>
          <p:nvPr/>
        </p:nvSpPr>
        <p:spPr>
          <a:xfrm>
            <a:off x="529750" y="10524229"/>
            <a:ext cx="7314900" cy="3725700"/>
          </a:xfrm>
          <a:prstGeom prst="rect">
            <a:avLst/>
          </a:prstGeom>
          <a:noFill/>
          <a:ln cap="flat" cmpd="sng" w="28575">
            <a:solidFill>
              <a:srgbClr val="93C47D"/>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42" name="Google Shape;1142;p43"/>
          <p:cNvSpPr txBox="1"/>
          <p:nvPr/>
        </p:nvSpPr>
        <p:spPr>
          <a:xfrm>
            <a:off x="4465838" y="8412600"/>
            <a:ext cx="4960200" cy="8838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solidFill>
                  <a:srgbClr val="93C47D"/>
                </a:solidFill>
                <a:latin typeface="Oswald"/>
                <a:ea typeface="Oswald"/>
                <a:cs typeface="Oswald"/>
                <a:sym typeface="Oswald"/>
              </a:rPr>
              <a:t>FUNCTIONS OF BILE</a:t>
            </a:r>
            <a:endParaRPr sz="4800">
              <a:solidFill>
                <a:srgbClr val="93C47D"/>
              </a:solidFill>
              <a:latin typeface="Oswald"/>
              <a:ea typeface="Oswald"/>
              <a:cs typeface="Oswald"/>
              <a:sym typeface="Oswald"/>
            </a:endParaRPr>
          </a:p>
        </p:txBody>
      </p:sp>
      <p:sp>
        <p:nvSpPr>
          <p:cNvPr id="1143" name="Google Shape;1143;p43"/>
          <p:cNvSpPr txBox="1"/>
          <p:nvPr/>
        </p:nvSpPr>
        <p:spPr>
          <a:xfrm>
            <a:off x="8415000" y="10377298"/>
            <a:ext cx="5180700" cy="2874600"/>
          </a:xfrm>
          <a:prstGeom prst="rect">
            <a:avLst/>
          </a:prstGeom>
          <a:noFill/>
          <a:ln>
            <a:noFill/>
          </a:ln>
        </p:spPr>
        <p:txBody>
          <a:bodyPr anchorCtr="0" anchor="t" bIns="242375" lIns="242375" spcFirstLastPara="1" rIns="242375" wrap="square" tIns="242375">
            <a:noAutofit/>
          </a:bodyPr>
          <a:lstStyle/>
          <a:p>
            <a:pPr indent="0" lvl="0" marL="0" rtl="0" algn="ctr">
              <a:spcBef>
                <a:spcPts val="0"/>
              </a:spcBef>
              <a:spcAft>
                <a:spcPts val="0"/>
              </a:spcAft>
              <a:buNone/>
            </a:pPr>
            <a:r>
              <a:rPr lang="en" sz="3700">
                <a:solidFill>
                  <a:srgbClr val="93C47D"/>
                </a:solidFill>
                <a:latin typeface="Oswald"/>
                <a:ea typeface="Oswald"/>
                <a:cs typeface="Oswald"/>
                <a:sym typeface="Oswald"/>
              </a:rPr>
              <a:t>Excretion Of Waste Products From The Blood</a:t>
            </a:r>
            <a:endParaRPr sz="3700">
              <a:solidFill>
                <a:srgbClr val="93C47D"/>
              </a:solidFill>
              <a:latin typeface="Oswald"/>
              <a:ea typeface="Oswald"/>
              <a:cs typeface="Oswald"/>
              <a:sym typeface="Oswald"/>
            </a:endParaRPr>
          </a:p>
          <a:p>
            <a:pPr indent="0" lvl="0" marL="0" rtl="0" algn="ctr">
              <a:spcBef>
                <a:spcPts val="0"/>
              </a:spcBef>
              <a:spcAft>
                <a:spcPts val="0"/>
              </a:spcAft>
              <a:buNone/>
            </a:pPr>
            <a:r>
              <a:t/>
            </a:r>
            <a:endParaRPr sz="2200">
              <a:solidFill>
                <a:srgbClr val="93C47D"/>
              </a:solidFill>
              <a:latin typeface="Oswald"/>
              <a:ea typeface="Oswald"/>
              <a:cs typeface="Oswald"/>
              <a:sym typeface="Oswald"/>
            </a:endParaRPr>
          </a:p>
          <a:p>
            <a:pPr indent="0" lvl="0" marL="0" rtl="0" algn="ctr">
              <a:lnSpc>
                <a:spcPct val="115000"/>
              </a:lnSpc>
              <a:spcBef>
                <a:spcPts val="0"/>
              </a:spcBef>
              <a:spcAft>
                <a:spcPts val="0"/>
              </a:spcAft>
              <a:buNone/>
            </a:pPr>
            <a:r>
              <a:rPr lang="en" sz="2400">
                <a:latin typeface="Merriweather"/>
                <a:ea typeface="Merriweather"/>
                <a:cs typeface="Merriweather"/>
                <a:sym typeface="Merriweather"/>
              </a:rPr>
              <a:t> These include especially bilirubin, an end product of hemoglobin destruction.</a:t>
            </a:r>
            <a:endParaRPr sz="2400">
              <a:latin typeface="Merriweather"/>
              <a:ea typeface="Merriweather"/>
              <a:cs typeface="Merriweather"/>
              <a:sym typeface="Merriweather"/>
            </a:endParaRPr>
          </a:p>
          <a:p>
            <a:pPr indent="0" lvl="0" marL="0" rtl="0" algn="ctr">
              <a:spcBef>
                <a:spcPts val="0"/>
              </a:spcBef>
              <a:spcAft>
                <a:spcPts val="0"/>
              </a:spcAft>
              <a:buNone/>
            </a:pPr>
            <a:r>
              <a:t/>
            </a:r>
            <a:endParaRPr sz="2900">
              <a:latin typeface="Merriweather"/>
              <a:ea typeface="Merriweather"/>
              <a:cs typeface="Merriweather"/>
              <a:sym typeface="Merriweather"/>
            </a:endParaRPr>
          </a:p>
        </p:txBody>
      </p:sp>
      <p:sp>
        <p:nvSpPr>
          <p:cNvPr id="1144" name="Google Shape;1144;p43"/>
          <p:cNvSpPr txBox="1"/>
          <p:nvPr/>
        </p:nvSpPr>
        <p:spPr>
          <a:xfrm>
            <a:off x="346775" y="10450248"/>
            <a:ext cx="7688100" cy="1863900"/>
          </a:xfrm>
          <a:prstGeom prst="rect">
            <a:avLst/>
          </a:prstGeom>
          <a:noFill/>
          <a:ln>
            <a:noFill/>
          </a:ln>
        </p:spPr>
        <p:txBody>
          <a:bodyPr anchorCtr="0" anchor="t" bIns="242375" lIns="242375" spcFirstLastPara="1" rIns="242375" wrap="square" tIns="242375">
            <a:noAutofit/>
          </a:bodyPr>
          <a:lstStyle/>
          <a:p>
            <a:pPr indent="0" lvl="0" marL="0" rtl="0" algn="ctr">
              <a:spcBef>
                <a:spcPts val="0"/>
              </a:spcBef>
              <a:spcAft>
                <a:spcPts val="0"/>
              </a:spcAft>
              <a:buClr>
                <a:srgbClr val="000000"/>
              </a:buClr>
              <a:buSzPts val="1100"/>
              <a:buFont typeface="Arial"/>
              <a:buNone/>
            </a:pPr>
            <a:r>
              <a:rPr lang="en" sz="3700">
                <a:solidFill>
                  <a:srgbClr val="93C47D"/>
                </a:solidFill>
                <a:latin typeface="Oswald"/>
                <a:ea typeface="Oswald"/>
                <a:cs typeface="Oswald"/>
                <a:sym typeface="Oswald"/>
              </a:rPr>
              <a:t>Fat Digestion And Absorption</a:t>
            </a:r>
            <a:endParaRPr sz="3700">
              <a:solidFill>
                <a:srgbClr val="93C47D"/>
              </a:solidFill>
              <a:latin typeface="Oswald"/>
              <a:ea typeface="Oswald"/>
              <a:cs typeface="Oswald"/>
              <a:sym typeface="Oswald"/>
            </a:endParaRPr>
          </a:p>
          <a:p>
            <a:pPr indent="0" lvl="0" marL="0" rtl="0" algn="ctr">
              <a:spcBef>
                <a:spcPts val="0"/>
              </a:spcBef>
              <a:spcAft>
                <a:spcPts val="0"/>
              </a:spcAft>
              <a:buClr>
                <a:srgbClr val="000000"/>
              </a:buClr>
              <a:buSzPts val="1100"/>
              <a:buFont typeface="Arial"/>
              <a:buNone/>
            </a:pPr>
            <a:r>
              <a:t/>
            </a:r>
            <a:endParaRPr sz="3700">
              <a:solidFill>
                <a:srgbClr val="93C47D"/>
              </a:solidFill>
              <a:latin typeface="Oswald"/>
              <a:ea typeface="Oswald"/>
              <a:cs typeface="Oswald"/>
              <a:sym typeface="Oswald"/>
            </a:endParaRPr>
          </a:p>
          <a:p>
            <a:pPr indent="-368300" lvl="0" marL="457200" rtl="0" algn="ctr">
              <a:lnSpc>
                <a:spcPct val="115000"/>
              </a:lnSpc>
              <a:spcBef>
                <a:spcPts val="0"/>
              </a:spcBef>
              <a:spcAft>
                <a:spcPts val="0"/>
              </a:spcAft>
              <a:buClr>
                <a:srgbClr val="000000"/>
              </a:buClr>
              <a:buSzPts val="2200"/>
              <a:buFont typeface="Merriweather"/>
              <a:buChar char="-"/>
            </a:pPr>
            <a:r>
              <a:rPr lang="en" sz="2200">
                <a:solidFill>
                  <a:srgbClr val="000000"/>
                </a:solidFill>
                <a:latin typeface="Merriweather"/>
                <a:ea typeface="Merriweather"/>
                <a:cs typeface="Merriweather"/>
                <a:sym typeface="Merriweather"/>
              </a:rPr>
              <a:t>Emulsifying the large fat particles of the food into minute particles.</a:t>
            </a:r>
            <a:endParaRPr sz="2200">
              <a:solidFill>
                <a:srgbClr val="000000"/>
              </a:solidFill>
              <a:latin typeface="Merriweather"/>
              <a:ea typeface="Merriweather"/>
              <a:cs typeface="Merriweather"/>
              <a:sym typeface="Merriweather"/>
            </a:endParaRPr>
          </a:p>
          <a:p>
            <a:pPr indent="0" lvl="0" marL="457200" rtl="0" algn="l">
              <a:lnSpc>
                <a:spcPct val="115000"/>
              </a:lnSpc>
              <a:spcBef>
                <a:spcPts val="0"/>
              </a:spcBef>
              <a:spcAft>
                <a:spcPts val="0"/>
              </a:spcAft>
              <a:buNone/>
            </a:pPr>
            <a:r>
              <a:t/>
            </a:r>
            <a:endParaRPr sz="2200">
              <a:solidFill>
                <a:srgbClr val="000000"/>
              </a:solidFill>
              <a:latin typeface="Merriweather"/>
              <a:ea typeface="Merriweather"/>
              <a:cs typeface="Merriweather"/>
              <a:sym typeface="Merriweather"/>
            </a:endParaRPr>
          </a:p>
          <a:p>
            <a:pPr indent="-368300" lvl="0" marL="457200" rtl="0" algn="ctr">
              <a:lnSpc>
                <a:spcPct val="115000"/>
              </a:lnSpc>
              <a:spcBef>
                <a:spcPts val="0"/>
              </a:spcBef>
              <a:spcAft>
                <a:spcPts val="0"/>
              </a:spcAft>
              <a:buClr>
                <a:srgbClr val="000000"/>
              </a:buClr>
              <a:buSzPts val="2200"/>
              <a:buFont typeface="Merriweather"/>
              <a:buChar char="-"/>
            </a:pPr>
            <a:r>
              <a:rPr lang="en" sz="2200">
                <a:solidFill>
                  <a:srgbClr val="000000"/>
                </a:solidFill>
                <a:latin typeface="Merriweather"/>
                <a:ea typeface="Merriweather"/>
                <a:cs typeface="Merriweather"/>
                <a:sym typeface="Merriweather"/>
              </a:rPr>
              <a:t>They aid in absorption of the digested fat end products through the intestinal mucosal membrane, via micelles formation.</a:t>
            </a:r>
            <a:endParaRPr sz="2200">
              <a:solidFill>
                <a:srgbClr val="000000"/>
              </a:solidFill>
              <a:latin typeface="Merriweather"/>
              <a:ea typeface="Merriweather"/>
              <a:cs typeface="Merriweather"/>
              <a:sym typeface="Merriweather"/>
            </a:endParaRPr>
          </a:p>
          <a:p>
            <a:pPr indent="0" lvl="0" marL="0" rtl="0" algn="ctr">
              <a:spcBef>
                <a:spcPts val="0"/>
              </a:spcBef>
              <a:spcAft>
                <a:spcPts val="0"/>
              </a:spcAft>
              <a:buNone/>
            </a:pPr>
            <a:r>
              <a:t/>
            </a:r>
            <a:endParaRPr sz="2900">
              <a:solidFill>
                <a:srgbClr val="000000"/>
              </a:solidFill>
              <a:latin typeface="Merriweather"/>
              <a:ea typeface="Merriweather"/>
              <a:cs typeface="Merriweather"/>
              <a:sym typeface="Merriweather"/>
            </a:endParaRPr>
          </a:p>
          <a:p>
            <a:pPr indent="0" lvl="0" marL="0" rtl="0" algn="ctr">
              <a:spcBef>
                <a:spcPts val="0"/>
              </a:spcBef>
              <a:spcAft>
                <a:spcPts val="0"/>
              </a:spcAft>
              <a:buNone/>
            </a:pPr>
            <a:r>
              <a:t/>
            </a:r>
            <a:endParaRPr sz="3700">
              <a:solidFill>
                <a:srgbClr val="93C47D"/>
              </a:solidFill>
              <a:latin typeface="Oswald"/>
              <a:ea typeface="Oswald"/>
              <a:cs typeface="Oswald"/>
              <a:sym typeface="Oswald"/>
            </a:endParaRPr>
          </a:p>
        </p:txBody>
      </p:sp>
      <p:sp>
        <p:nvSpPr>
          <p:cNvPr id="1145" name="Google Shape;1145;p43"/>
          <p:cNvSpPr/>
          <p:nvPr/>
        </p:nvSpPr>
        <p:spPr>
          <a:xfrm>
            <a:off x="11061025" y="9417150"/>
            <a:ext cx="106800" cy="1065300"/>
          </a:xfrm>
          <a:prstGeom prst="rect">
            <a:avLst/>
          </a:prstGeom>
          <a:solidFill>
            <a:srgbClr val="93C47D"/>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46" name="Google Shape;1146;p43"/>
          <p:cNvSpPr/>
          <p:nvPr/>
        </p:nvSpPr>
        <p:spPr>
          <a:xfrm>
            <a:off x="3255900" y="9417150"/>
            <a:ext cx="106800" cy="1095600"/>
          </a:xfrm>
          <a:prstGeom prst="rect">
            <a:avLst/>
          </a:prstGeom>
          <a:solidFill>
            <a:srgbClr val="93C47D"/>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47" name="Google Shape;1147;p43"/>
          <p:cNvSpPr txBox="1"/>
          <p:nvPr/>
        </p:nvSpPr>
        <p:spPr>
          <a:xfrm>
            <a:off x="642300" y="14155540"/>
            <a:ext cx="9797100" cy="10956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Stages of</a:t>
            </a:r>
            <a:r>
              <a:rPr lang="en" sz="4800">
                <a:latin typeface="Oswald"/>
                <a:ea typeface="Oswald"/>
                <a:cs typeface="Oswald"/>
                <a:sym typeface="Oswald"/>
              </a:rPr>
              <a:t> Bile Secretion</a:t>
            </a:r>
            <a:endParaRPr sz="4800">
              <a:latin typeface="Oswald"/>
              <a:ea typeface="Oswald"/>
              <a:cs typeface="Oswald"/>
              <a:sym typeface="Oswald"/>
            </a:endParaRPr>
          </a:p>
        </p:txBody>
      </p:sp>
      <p:sp>
        <p:nvSpPr>
          <p:cNvPr id="1148" name="Google Shape;1148;p43"/>
          <p:cNvSpPr/>
          <p:nvPr/>
        </p:nvSpPr>
        <p:spPr>
          <a:xfrm>
            <a:off x="173700" y="14506869"/>
            <a:ext cx="468600" cy="4680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49" name="Google Shape;1149;p43"/>
          <p:cNvSpPr/>
          <p:nvPr/>
        </p:nvSpPr>
        <p:spPr>
          <a:xfrm flipH="1" rot="10800000">
            <a:off x="323850" y="15106575"/>
            <a:ext cx="13163400" cy="4468500"/>
          </a:xfrm>
          <a:prstGeom prst="round1Rect">
            <a:avLst>
              <a:gd fmla="val 16667" name="adj"/>
            </a:avLst>
          </a:prstGeom>
          <a:noFill/>
          <a:ln cap="flat" cmpd="sng" w="28575">
            <a:solidFill>
              <a:srgbClr val="D9EAD3"/>
            </a:solidFill>
            <a:prstDash val="dashDot"/>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50" name="Google Shape;1150;p43"/>
          <p:cNvSpPr txBox="1"/>
          <p:nvPr/>
        </p:nvSpPr>
        <p:spPr>
          <a:xfrm>
            <a:off x="514350" y="15269775"/>
            <a:ext cx="12649200" cy="372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 sz="2300">
                <a:solidFill>
                  <a:schemeClr val="dk1"/>
                </a:solidFill>
                <a:highlight>
                  <a:srgbClr val="D9EAD3"/>
                </a:highlight>
                <a:latin typeface="Merriweather"/>
                <a:ea typeface="Merriweather"/>
                <a:cs typeface="Merriweather"/>
                <a:sym typeface="Merriweather"/>
              </a:rPr>
              <a:t>First Stage(Hepatic Bile): </a:t>
            </a:r>
            <a:endParaRPr b="1" sz="2300">
              <a:solidFill>
                <a:schemeClr val="dk1"/>
              </a:solidFill>
              <a:highlight>
                <a:srgbClr val="D9EAD3"/>
              </a:highlight>
              <a:latin typeface="Merriweather"/>
              <a:ea typeface="Merriweather"/>
              <a:cs typeface="Merriweather"/>
              <a:sym typeface="Merriweather"/>
            </a:endParaRPr>
          </a:p>
          <a:p>
            <a:pPr indent="-374650" lvl="0" marL="457200" rtl="0" algn="l">
              <a:lnSpc>
                <a:spcPct val="115000"/>
              </a:lnSpc>
              <a:spcBef>
                <a:spcPts val="1000"/>
              </a:spcBef>
              <a:spcAft>
                <a:spcPts val="0"/>
              </a:spcAft>
              <a:buSzPts val="2300"/>
              <a:buFont typeface="Merriweather"/>
              <a:buChar char="-"/>
            </a:pPr>
            <a:r>
              <a:rPr lang="en" sz="2300">
                <a:solidFill>
                  <a:schemeClr val="dk1"/>
                </a:solidFill>
                <a:latin typeface="Merriweather"/>
                <a:ea typeface="Merriweather"/>
                <a:cs typeface="Merriweather"/>
                <a:sym typeface="Merriweather"/>
              </a:rPr>
              <a:t>secreted by the </a:t>
            </a:r>
            <a:r>
              <a:rPr lang="en" sz="2300">
                <a:solidFill>
                  <a:srgbClr val="FF0000"/>
                </a:solidFill>
                <a:latin typeface="Merriweather"/>
                <a:ea typeface="Merriweather"/>
                <a:cs typeface="Merriweather"/>
                <a:sym typeface="Merriweather"/>
              </a:rPr>
              <a:t>hepatocytes </a:t>
            </a:r>
            <a:r>
              <a:rPr lang="en" sz="2300">
                <a:solidFill>
                  <a:schemeClr val="dk1"/>
                </a:solidFill>
                <a:latin typeface="Merriweather"/>
                <a:ea typeface="Merriweather"/>
                <a:cs typeface="Merriweather"/>
                <a:sym typeface="Merriweather"/>
              </a:rPr>
              <a:t>into bile canaliculi that originate between the hepatic cells, and by this way bile can be emptied into the duodenum.</a:t>
            </a:r>
            <a:endParaRPr sz="2300">
              <a:solidFill>
                <a:schemeClr val="dk1"/>
              </a:solidFill>
              <a:latin typeface="Merriweather"/>
              <a:ea typeface="Merriweather"/>
              <a:cs typeface="Merriweather"/>
              <a:sym typeface="Merriweather"/>
            </a:endParaRPr>
          </a:p>
          <a:p>
            <a:pPr indent="-374650" lvl="0" marL="457200" rtl="0" algn="l">
              <a:lnSpc>
                <a:spcPct val="115000"/>
              </a:lnSpc>
              <a:spcBef>
                <a:spcPts val="0"/>
              </a:spcBef>
              <a:spcAft>
                <a:spcPts val="0"/>
              </a:spcAft>
              <a:buClr>
                <a:schemeClr val="dk1"/>
              </a:buClr>
              <a:buSzPts val="2300"/>
              <a:buFont typeface="Merriweather"/>
              <a:buChar char="-"/>
            </a:pPr>
            <a:r>
              <a:rPr b="1" lang="en" sz="2300">
                <a:solidFill>
                  <a:schemeClr val="dk1"/>
                </a:solidFill>
                <a:latin typeface="Merriweather"/>
                <a:ea typeface="Merriweather"/>
                <a:cs typeface="Merriweather"/>
                <a:sym typeface="Merriweather"/>
              </a:rPr>
              <a:t>Hepatic bile:</a:t>
            </a:r>
            <a:r>
              <a:rPr lang="en" sz="2300">
                <a:solidFill>
                  <a:schemeClr val="dk1"/>
                </a:solidFill>
                <a:latin typeface="Merriweather"/>
                <a:ea typeface="Merriweather"/>
                <a:cs typeface="Merriweather"/>
                <a:sym typeface="Merriweather"/>
              </a:rPr>
              <a:t> Isotonic secretion, with high Na</a:t>
            </a:r>
            <a:r>
              <a:rPr baseline="30000" lang="en" sz="2300">
                <a:solidFill>
                  <a:schemeClr val="dk1"/>
                </a:solidFill>
                <a:latin typeface="Merriweather"/>
                <a:ea typeface="Merriweather"/>
                <a:cs typeface="Merriweather"/>
                <a:sym typeface="Merriweather"/>
              </a:rPr>
              <a:t>+</a:t>
            </a:r>
            <a:r>
              <a:rPr lang="en" sz="2300">
                <a:solidFill>
                  <a:schemeClr val="dk1"/>
                </a:solidFill>
                <a:latin typeface="Merriweather"/>
                <a:ea typeface="Merriweather"/>
                <a:cs typeface="Merriweather"/>
                <a:sym typeface="Merriweather"/>
              </a:rPr>
              <a:t>, Cl</a:t>
            </a:r>
            <a:r>
              <a:rPr baseline="30000" lang="en" sz="2300">
                <a:solidFill>
                  <a:schemeClr val="dk1"/>
                </a:solidFill>
                <a:latin typeface="Merriweather"/>
                <a:ea typeface="Merriweather"/>
                <a:cs typeface="Merriweather"/>
                <a:sym typeface="Merriweather"/>
              </a:rPr>
              <a:t>-</a:t>
            </a:r>
            <a:r>
              <a:rPr lang="en" sz="2300">
                <a:solidFill>
                  <a:schemeClr val="dk1"/>
                </a:solidFill>
                <a:latin typeface="Merriweather"/>
                <a:ea typeface="Merriweather"/>
                <a:cs typeface="Merriweather"/>
                <a:sym typeface="Merriweather"/>
              </a:rPr>
              <a:t> and HCO</a:t>
            </a:r>
            <a:r>
              <a:rPr baseline="-25000" lang="en" sz="2300">
                <a:solidFill>
                  <a:schemeClr val="dk1"/>
                </a:solidFill>
                <a:latin typeface="Merriweather"/>
                <a:ea typeface="Merriweather"/>
                <a:cs typeface="Merriweather"/>
                <a:sym typeface="Merriweather"/>
              </a:rPr>
              <a:t>3</a:t>
            </a:r>
            <a:r>
              <a:rPr baseline="30000" lang="en" sz="2300">
                <a:solidFill>
                  <a:schemeClr val="dk1"/>
                </a:solidFill>
                <a:latin typeface="Merriweather"/>
                <a:ea typeface="Merriweather"/>
                <a:cs typeface="Merriweather"/>
                <a:sym typeface="Merriweather"/>
              </a:rPr>
              <a:t>-</a:t>
            </a:r>
            <a:r>
              <a:rPr lang="en" sz="2300">
                <a:solidFill>
                  <a:schemeClr val="dk1"/>
                </a:solidFill>
                <a:latin typeface="Merriweather"/>
                <a:ea typeface="Merriweather"/>
                <a:cs typeface="Merriweather"/>
                <a:sym typeface="Merriweather"/>
              </a:rPr>
              <a:t> and low K</a:t>
            </a:r>
            <a:r>
              <a:rPr baseline="30000" lang="en" sz="2300">
                <a:solidFill>
                  <a:schemeClr val="dk1"/>
                </a:solidFill>
                <a:latin typeface="Merriweather"/>
                <a:ea typeface="Merriweather"/>
                <a:cs typeface="Merriweather"/>
                <a:sym typeface="Merriweather"/>
              </a:rPr>
              <a:t>+</a:t>
            </a:r>
            <a:r>
              <a:rPr lang="en" sz="2300">
                <a:solidFill>
                  <a:schemeClr val="dk1"/>
                </a:solidFill>
                <a:latin typeface="Merriweather"/>
                <a:ea typeface="Merriweather"/>
                <a:cs typeface="Merriweather"/>
                <a:sym typeface="Merriweather"/>
              </a:rPr>
              <a:t> and Ca</a:t>
            </a:r>
            <a:r>
              <a:rPr baseline="30000" lang="en" sz="2300">
                <a:solidFill>
                  <a:schemeClr val="dk1"/>
                </a:solidFill>
                <a:latin typeface="Merriweather"/>
                <a:ea typeface="Merriweather"/>
                <a:cs typeface="Merriweather"/>
                <a:sym typeface="Merriweather"/>
              </a:rPr>
              <a:t>++</a:t>
            </a:r>
            <a:r>
              <a:rPr lang="en" sz="2300">
                <a:solidFill>
                  <a:schemeClr val="dk1"/>
                </a:solidFill>
                <a:latin typeface="Merriweather"/>
                <a:ea typeface="Merriweather"/>
                <a:cs typeface="Merriweather"/>
                <a:sym typeface="Merriweather"/>
              </a:rPr>
              <a:t>.</a:t>
            </a:r>
            <a:endParaRPr sz="2300">
              <a:solidFill>
                <a:schemeClr val="dk1"/>
              </a:solidFill>
              <a:latin typeface="Merriweather"/>
              <a:ea typeface="Merriweather"/>
              <a:cs typeface="Merriweather"/>
              <a:sym typeface="Merriweather"/>
            </a:endParaRPr>
          </a:p>
          <a:p>
            <a:pPr indent="-374650" lvl="0" marL="457200" rtl="0" algn="l">
              <a:spcBef>
                <a:spcPts val="0"/>
              </a:spcBef>
              <a:spcAft>
                <a:spcPts val="0"/>
              </a:spcAft>
              <a:buSzPts val="2300"/>
              <a:buFont typeface="Merriweather"/>
              <a:buChar char="-"/>
            </a:pPr>
            <a:r>
              <a:rPr lang="en" sz="2300">
                <a:solidFill>
                  <a:schemeClr val="dk1"/>
                </a:solidFill>
                <a:latin typeface="Merriweather"/>
                <a:ea typeface="Merriweather"/>
                <a:cs typeface="Merriweather"/>
                <a:sym typeface="Merriweather"/>
              </a:rPr>
              <a:t>There is an Active reabsorption of </a:t>
            </a:r>
            <a:r>
              <a:rPr lang="en" sz="2300">
                <a:solidFill>
                  <a:srgbClr val="FF0000"/>
                </a:solidFill>
                <a:latin typeface="Merriweather"/>
                <a:ea typeface="Merriweather"/>
                <a:cs typeface="Merriweather"/>
                <a:sym typeface="Merriweather"/>
              </a:rPr>
              <a:t>Glucose and A.A.</a:t>
            </a:r>
            <a:r>
              <a:rPr lang="en" sz="2300">
                <a:solidFill>
                  <a:schemeClr val="dk1"/>
                </a:solidFill>
                <a:latin typeface="Merriweather"/>
                <a:ea typeface="Merriweather"/>
                <a:cs typeface="Merriweather"/>
                <a:sym typeface="Merriweather"/>
              </a:rPr>
              <a:t> to prevent bacterial growth.</a:t>
            </a:r>
            <a:endParaRPr sz="2300">
              <a:solidFill>
                <a:schemeClr val="dk1"/>
              </a:solidFill>
              <a:latin typeface="Merriweather"/>
              <a:ea typeface="Merriweather"/>
              <a:cs typeface="Merriweather"/>
              <a:sym typeface="Merriweather"/>
            </a:endParaRPr>
          </a:p>
          <a:p>
            <a:pPr indent="0" lvl="0" marL="0" rtl="0" algn="l">
              <a:lnSpc>
                <a:spcPct val="115000"/>
              </a:lnSpc>
              <a:spcBef>
                <a:spcPts val="1000"/>
              </a:spcBef>
              <a:spcAft>
                <a:spcPts val="0"/>
              </a:spcAft>
              <a:buNone/>
            </a:pPr>
            <a:r>
              <a:rPr b="1" lang="en" sz="2300">
                <a:solidFill>
                  <a:schemeClr val="dk1"/>
                </a:solidFill>
                <a:highlight>
                  <a:srgbClr val="D9EAD3"/>
                </a:highlight>
                <a:latin typeface="Merriweather"/>
                <a:ea typeface="Merriweather"/>
                <a:cs typeface="Merriweather"/>
                <a:sym typeface="Merriweather"/>
              </a:rPr>
              <a:t>Second Stage(Gallbladder Bile): </a:t>
            </a:r>
            <a:endParaRPr b="1" sz="2300">
              <a:solidFill>
                <a:schemeClr val="dk1"/>
              </a:solidFill>
              <a:latin typeface="Merriweather"/>
              <a:ea typeface="Merriweather"/>
              <a:cs typeface="Merriweather"/>
              <a:sym typeface="Merriweather"/>
            </a:endParaRPr>
          </a:p>
          <a:p>
            <a:pPr indent="-374650" lvl="0" marL="457200" rtl="0" algn="l">
              <a:lnSpc>
                <a:spcPct val="115000"/>
              </a:lnSpc>
              <a:spcBef>
                <a:spcPts val="1000"/>
              </a:spcBef>
              <a:spcAft>
                <a:spcPts val="0"/>
              </a:spcAft>
              <a:buClr>
                <a:schemeClr val="dk1"/>
              </a:buClr>
              <a:buSzPts val="2300"/>
              <a:buFont typeface="Merriweather"/>
              <a:buChar char="-"/>
            </a:pPr>
            <a:r>
              <a:rPr lang="en" sz="2300">
                <a:solidFill>
                  <a:schemeClr val="dk1"/>
                </a:solidFill>
                <a:latin typeface="Merriweather"/>
                <a:ea typeface="Merriweather"/>
                <a:cs typeface="Merriweather"/>
                <a:sym typeface="Merriweather"/>
              </a:rPr>
              <a:t>Bile can be diverted </a:t>
            </a:r>
            <a:r>
              <a:rPr lang="en" sz="2300">
                <a:solidFill>
                  <a:srgbClr val="8E7CC3"/>
                </a:solidFill>
                <a:latin typeface="Merriweather"/>
                <a:ea typeface="Merriweather"/>
                <a:cs typeface="Merriweather"/>
                <a:sym typeface="Merriweather"/>
              </a:rPr>
              <a:t>for minutes up to several hours</a:t>
            </a:r>
            <a:r>
              <a:rPr lang="en" sz="2300">
                <a:solidFill>
                  <a:schemeClr val="dk1"/>
                </a:solidFill>
                <a:latin typeface="Merriweather"/>
                <a:ea typeface="Merriweather"/>
                <a:cs typeface="Merriweather"/>
                <a:sym typeface="Merriweather"/>
              </a:rPr>
              <a:t> through the cystic duct into the gallbladder (second portion of liver secretion, added to the initial bile).</a:t>
            </a:r>
            <a:endParaRPr sz="2300">
              <a:solidFill>
                <a:schemeClr val="dk1"/>
              </a:solidFill>
              <a:latin typeface="Merriweather"/>
              <a:ea typeface="Merriweather"/>
              <a:cs typeface="Merriweather"/>
              <a:sym typeface="Merriweather"/>
            </a:endParaRPr>
          </a:p>
          <a:p>
            <a:pPr indent="-374650" lvl="0" marL="457200" rtl="0" algn="l">
              <a:lnSpc>
                <a:spcPct val="115000"/>
              </a:lnSpc>
              <a:spcBef>
                <a:spcPts val="0"/>
              </a:spcBef>
              <a:spcAft>
                <a:spcPts val="0"/>
              </a:spcAft>
              <a:buClr>
                <a:schemeClr val="dk1"/>
              </a:buClr>
              <a:buSzPts val="2300"/>
              <a:buFont typeface="Merriweather"/>
              <a:buChar char="-"/>
            </a:pPr>
            <a:r>
              <a:rPr b="1" lang="en" sz="2300">
                <a:solidFill>
                  <a:schemeClr val="dk1"/>
                </a:solidFill>
                <a:latin typeface="Merriweather"/>
                <a:ea typeface="Merriweather"/>
                <a:cs typeface="Merriweather"/>
                <a:sym typeface="Merriweather"/>
              </a:rPr>
              <a:t>Gallbladder bile:</a:t>
            </a:r>
            <a:r>
              <a:rPr lang="en" sz="2300">
                <a:solidFill>
                  <a:schemeClr val="dk1"/>
                </a:solidFill>
                <a:latin typeface="Merriweather"/>
                <a:ea typeface="Merriweather"/>
                <a:cs typeface="Merriweather"/>
                <a:sym typeface="Merriweather"/>
              </a:rPr>
              <a:t> high bile acid anion and     Ca</a:t>
            </a:r>
            <a:r>
              <a:rPr baseline="30000" lang="en" sz="2300">
                <a:solidFill>
                  <a:schemeClr val="dk1"/>
                </a:solidFill>
                <a:latin typeface="Merriweather"/>
                <a:ea typeface="Merriweather"/>
                <a:cs typeface="Merriweather"/>
                <a:sym typeface="Merriweather"/>
              </a:rPr>
              <a:t>++</a:t>
            </a:r>
            <a:r>
              <a:rPr lang="en" sz="2300">
                <a:solidFill>
                  <a:schemeClr val="dk1"/>
                </a:solidFill>
                <a:latin typeface="Merriweather"/>
                <a:ea typeface="Merriweather"/>
                <a:cs typeface="Merriweather"/>
                <a:sym typeface="Merriweather"/>
              </a:rPr>
              <a:t>; but low Na</a:t>
            </a:r>
            <a:r>
              <a:rPr baseline="30000" lang="en" sz="2300">
                <a:solidFill>
                  <a:schemeClr val="dk1"/>
                </a:solidFill>
                <a:latin typeface="Merriweather"/>
                <a:ea typeface="Merriweather"/>
                <a:cs typeface="Merriweather"/>
                <a:sym typeface="Merriweather"/>
              </a:rPr>
              <a:t>+</a:t>
            </a:r>
            <a:r>
              <a:rPr lang="en" sz="2300">
                <a:solidFill>
                  <a:schemeClr val="dk1"/>
                </a:solidFill>
                <a:latin typeface="Merriweather"/>
                <a:ea typeface="Merriweather"/>
                <a:cs typeface="Merriweather"/>
                <a:sym typeface="Merriweather"/>
              </a:rPr>
              <a:t>, Cl</a:t>
            </a:r>
            <a:r>
              <a:rPr baseline="30000" lang="en" sz="2300">
                <a:solidFill>
                  <a:schemeClr val="dk1"/>
                </a:solidFill>
                <a:latin typeface="Merriweather"/>
                <a:ea typeface="Merriweather"/>
                <a:cs typeface="Merriweather"/>
                <a:sym typeface="Merriweather"/>
              </a:rPr>
              <a:t>-</a:t>
            </a:r>
            <a:r>
              <a:rPr lang="en" sz="2300">
                <a:solidFill>
                  <a:schemeClr val="dk1"/>
                </a:solidFill>
                <a:latin typeface="Merriweather"/>
                <a:ea typeface="Merriweather"/>
                <a:cs typeface="Merriweather"/>
                <a:sym typeface="Merriweather"/>
              </a:rPr>
              <a:t>, HCO</a:t>
            </a:r>
            <a:r>
              <a:rPr baseline="-25000" lang="en" sz="2300">
                <a:solidFill>
                  <a:schemeClr val="dk1"/>
                </a:solidFill>
                <a:latin typeface="Merriweather"/>
                <a:ea typeface="Merriweather"/>
                <a:cs typeface="Merriweather"/>
                <a:sym typeface="Merriweather"/>
              </a:rPr>
              <a:t>3</a:t>
            </a:r>
            <a:r>
              <a:rPr baseline="30000" lang="en" sz="2300">
                <a:solidFill>
                  <a:schemeClr val="dk1"/>
                </a:solidFill>
                <a:latin typeface="Merriweather"/>
                <a:ea typeface="Merriweather"/>
                <a:cs typeface="Merriweather"/>
                <a:sym typeface="Merriweather"/>
              </a:rPr>
              <a:t>- </a:t>
            </a:r>
            <a:r>
              <a:rPr lang="en" sz="2300">
                <a:solidFill>
                  <a:schemeClr val="dk1"/>
                </a:solidFill>
                <a:latin typeface="Merriweather"/>
                <a:ea typeface="Merriweather"/>
                <a:cs typeface="Merriweather"/>
                <a:sym typeface="Merriweather"/>
              </a:rPr>
              <a:t>and H</a:t>
            </a:r>
            <a:r>
              <a:rPr baseline="-25000" lang="en" sz="2300">
                <a:solidFill>
                  <a:schemeClr val="dk1"/>
                </a:solidFill>
                <a:latin typeface="Merriweather"/>
                <a:ea typeface="Merriweather"/>
                <a:cs typeface="Merriweather"/>
                <a:sym typeface="Merriweather"/>
              </a:rPr>
              <a:t>2</a:t>
            </a:r>
            <a:r>
              <a:rPr lang="en" sz="2300">
                <a:solidFill>
                  <a:schemeClr val="dk1"/>
                </a:solidFill>
                <a:latin typeface="Merriweather"/>
                <a:ea typeface="Merriweather"/>
                <a:cs typeface="Merriweather"/>
                <a:sym typeface="Merriweather"/>
              </a:rPr>
              <a:t>O.</a:t>
            </a:r>
            <a:endParaRPr sz="2300">
              <a:solidFill>
                <a:schemeClr val="dk1"/>
              </a:solidFill>
              <a:latin typeface="Merriweather"/>
              <a:ea typeface="Merriweather"/>
              <a:cs typeface="Merriweather"/>
              <a:sym typeface="Merriweather"/>
            </a:endParaRPr>
          </a:p>
          <a:p>
            <a:pPr indent="0" lvl="0" marL="457200" rtl="0" algn="l">
              <a:lnSpc>
                <a:spcPct val="115000"/>
              </a:lnSpc>
              <a:spcBef>
                <a:spcPts val="1000"/>
              </a:spcBef>
              <a:spcAft>
                <a:spcPts val="0"/>
              </a:spcAft>
              <a:buNone/>
            </a:pPr>
            <a:r>
              <a:t/>
            </a:r>
            <a:endParaRPr b="1" sz="2300">
              <a:solidFill>
                <a:schemeClr val="dk1"/>
              </a:solidFill>
              <a:latin typeface="Merriweather"/>
              <a:ea typeface="Merriweather"/>
              <a:cs typeface="Merriweather"/>
              <a:sym typeface="Merriweather"/>
            </a:endParaRPr>
          </a:p>
          <a:p>
            <a:pPr indent="0" lvl="0" marL="0" rtl="0" algn="l">
              <a:lnSpc>
                <a:spcPct val="115000"/>
              </a:lnSpc>
              <a:spcBef>
                <a:spcPts val="1000"/>
              </a:spcBef>
              <a:spcAft>
                <a:spcPts val="0"/>
              </a:spcAft>
              <a:buNone/>
            </a:pPr>
            <a:r>
              <a:t/>
            </a:r>
            <a:endParaRPr b="1" sz="2300">
              <a:solidFill>
                <a:schemeClr val="dk1"/>
              </a:solidFill>
              <a:highlight>
                <a:srgbClr val="D9EAD3"/>
              </a:highlight>
              <a:latin typeface="Merriweather"/>
              <a:ea typeface="Merriweather"/>
              <a:cs typeface="Merriweather"/>
              <a:sym typeface="Merriweathe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4" name="Shape 1154"/>
        <p:cNvGrpSpPr/>
        <p:nvPr/>
      </p:nvGrpSpPr>
      <p:grpSpPr>
        <a:xfrm>
          <a:off x="0" y="0"/>
          <a:ext cx="0" cy="0"/>
          <a:chOff x="0" y="0"/>
          <a:chExt cx="0" cy="0"/>
        </a:xfrm>
      </p:grpSpPr>
      <p:sp>
        <p:nvSpPr>
          <p:cNvPr id="1155" name="Google Shape;1155;p44"/>
          <p:cNvSpPr/>
          <p:nvPr/>
        </p:nvSpPr>
        <p:spPr>
          <a:xfrm>
            <a:off x="0" y="2180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156" name="Google Shape;1156;p44"/>
          <p:cNvSpPr/>
          <p:nvPr/>
        </p:nvSpPr>
        <p:spPr>
          <a:xfrm>
            <a:off x="656616" y="2181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157" name="Google Shape;1157;p44"/>
          <p:cNvSpPr txBox="1"/>
          <p:nvPr/>
        </p:nvSpPr>
        <p:spPr>
          <a:xfrm>
            <a:off x="46550" y="218100"/>
            <a:ext cx="610200" cy="6507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31</a:t>
            </a:r>
            <a:endParaRPr sz="3900">
              <a:solidFill>
                <a:srgbClr val="FFFFFF"/>
              </a:solidFill>
              <a:latin typeface="Oswald"/>
              <a:ea typeface="Oswald"/>
              <a:cs typeface="Oswald"/>
              <a:sym typeface="Oswald"/>
            </a:endParaRPr>
          </a:p>
        </p:txBody>
      </p:sp>
      <p:sp>
        <p:nvSpPr>
          <p:cNvPr id="1158" name="Google Shape;1158;p44"/>
          <p:cNvSpPr txBox="1"/>
          <p:nvPr/>
        </p:nvSpPr>
        <p:spPr>
          <a:xfrm>
            <a:off x="11409324" y="2077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Eight</a:t>
            </a:r>
            <a:endParaRPr sz="3500">
              <a:latin typeface="Oswald"/>
              <a:ea typeface="Oswald"/>
              <a:cs typeface="Oswald"/>
              <a:sym typeface="Oswald"/>
            </a:endParaRPr>
          </a:p>
        </p:txBody>
      </p:sp>
      <p:sp>
        <p:nvSpPr>
          <p:cNvPr id="1159" name="Google Shape;1159;p44"/>
          <p:cNvSpPr/>
          <p:nvPr/>
        </p:nvSpPr>
        <p:spPr>
          <a:xfrm flipH="1">
            <a:off x="5869543" y="1657431"/>
            <a:ext cx="105300" cy="2856000"/>
          </a:xfrm>
          <a:prstGeom prst="rect">
            <a:avLst/>
          </a:prstGeom>
          <a:solidFill>
            <a:srgbClr val="93C47D"/>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1160" name="Google Shape;1160;p44"/>
          <p:cNvSpPr/>
          <p:nvPr/>
        </p:nvSpPr>
        <p:spPr>
          <a:xfrm>
            <a:off x="1529463" y="1657439"/>
            <a:ext cx="11166300" cy="101700"/>
          </a:xfrm>
          <a:prstGeom prst="flowChartAlternateProcess">
            <a:avLst/>
          </a:prstGeom>
          <a:solidFill>
            <a:srgbClr val="93C47D"/>
          </a:solidFill>
          <a:ln cap="flat" cmpd="sng" w="9525">
            <a:solidFill>
              <a:srgbClr val="59595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61" name="Google Shape;1161;p44"/>
          <p:cNvSpPr txBox="1"/>
          <p:nvPr/>
        </p:nvSpPr>
        <p:spPr>
          <a:xfrm>
            <a:off x="4109116" y="786463"/>
            <a:ext cx="5969400" cy="841200"/>
          </a:xfrm>
          <a:prstGeom prst="rect">
            <a:avLst/>
          </a:prstGeom>
          <a:noFill/>
          <a:ln>
            <a:noFill/>
          </a:ln>
        </p:spPr>
        <p:txBody>
          <a:bodyPr anchorCtr="0" anchor="t" bIns="242375" lIns="242375" spcFirstLastPara="1" rIns="242375" wrap="square" tIns="242375">
            <a:noAutofit/>
          </a:bodyPr>
          <a:lstStyle/>
          <a:p>
            <a:pPr indent="0" lvl="0" marL="457200" rtl="0" algn="l">
              <a:spcBef>
                <a:spcPts val="0"/>
              </a:spcBef>
              <a:spcAft>
                <a:spcPts val="0"/>
              </a:spcAft>
              <a:buClr>
                <a:srgbClr val="000000"/>
              </a:buClr>
              <a:buSzPts val="1100"/>
              <a:buFont typeface="Arial"/>
              <a:buNone/>
            </a:pPr>
            <a:r>
              <a:rPr lang="en" sz="4800">
                <a:solidFill>
                  <a:srgbClr val="93C47D"/>
                </a:solidFill>
                <a:latin typeface="Oswald"/>
                <a:ea typeface="Oswald"/>
                <a:cs typeface="Oswald"/>
                <a:sym typeface="Oswald"/>
              </a:rPr>
              <a:t>COMPONENT OF BILE</a:t>
            </a:r>
            <a:endParaRPr sz="4800">
              <a:solidFill>
                <a:srgbClr val="93C47D"/>
              </a:solidFill>
              <a:latin typeface="Oswald"/>
              <a:ea typeface="Oswald"/>
              <a:cs typeface="Oswald"/>
              <a:sym typeface="Oswald"/>
            </a:endParaRPr>
          </a:p>
        </p:txBody>
      </p:sp>
      <p:sp>
        <p:nvSpPr>
          <p:cNvPr id="1162" name="Google Shape;1162;p44"/>
          <p:cNvSpPr/>
          <p:nvPr/>
        </p:nvSpPr>
        <p:spPr>
          <a:xfrm>
            <a:off x="3033035" y="1718672"/>
            <a:ext cx="105300" cy="1557600"/>
          </a:xfrm>
          <a:prstGeom prst="rect">
            <a:avLst/>
          </a:prstGeom>
          <a:solidFill>
            <a:srgbClr val="93C47D"/>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63" name="Google Shape;1163;p44"/>
          <p:cNvSpPr/>
          <p:nvPr/>
        </p:nvSpPr>
        <p:spPr>
          <a:xfrm>
            <a:off x="8216509" y="1718672"/>
            <a:ext cx="105300" cy="1557600"/>
          </a:xfrm>
          <a:prstGeom prst="rect">
            <a:avLst/>
          </a:prstGeom>
          <a:solidFill>
            <a:srgbClr val="93C47D"/>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64" name="Google Shape;1164;p44"/>
          <p:cNvSpPr/>
          <p:nvPr/>
        </p:nvSpPr>
        <p:spPr>
          <a:xfrm>
            <a:off x="1802145" y="1715072"/>
            <a:ext cx="105300" cy="3140400"/>
          </a:xfrm>
          <a:prstGeom prst="rect">
            <a:avLst/>
          </a:prstGeom>
          <a:solidFill>
            <a:srgbClr val="93C47D"/>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65" name="Google Shape;1165;p44"/>
          <p:cNvSpPr/>
          <p:nvPr/>
        </p:nvSpPr>
        <p:spPr>
          <a:xfrm flipH="1">
            <a:off x="10229245" y="1715063"/>
            <a:ext cx="105300" cy="2943900"/>
          </a:xfrm>
          <a:prstGeom prst="rect">
            <a:avLst/>
          </a:prstGeom>
          <a:solidFill>
            <a:srgbClr val="93C47D"/>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66" name="Google Shape;1166;p44"/>
          <p:cNvSpPr txBox="1"/>
          <p:nvPr/>
        </p:nvSpPr>
        <p:spPr>
          <a:xfrm>
            <a:off x="4592520" y="2973263"/>
            <a:ext cx="7353300" cy="1242600"/>
          </a:xfrm>
          <a:prstGeom prst="rect">
            <a:avLst/>
          </a:prstGeom>
          <a:noFill/>
          <a:ln>
            <a:noFill/>
          </a:ln>
        </p:spPr>
        <p:txBody>
          <a:bodyPr anchorCtr="0" anchor="t" bIns="242375" lIns="242375" spcFirstLastPara="1" rIns="242375" wrap="square" tIns="242375">
            <a:noAutofit/>
          </a:bodyPr>
          <a:lstStyle/>
          <a:p>
            <a:pPr indent="0" lvl="0" marL="0" rtl="0" algn="ctr">
              <a:spcBef>
                <a:spcPts val="0"/>
              </a:spcBef>
              <a:spcAft>
                <a:spcPts val="0"/>
              </a:spcAft>
              <a:buNone/>
            </a:pPr>
            <a:r>
              <a:rPr lang="en" sz="3700">
                <a:solidFill>
                  <a:srgbClr val="93C47D"/>
                </a:solidFill>
                <a:latin typeface="Oswald"/>
                <a:ea typeface="Oswald"/>
                <a:cs typeface="Oswald"/>
                <a:sym typeface="Oswald"/>
              </a:rPr>
              <a:t>Bile pigments</a:t>
            </a:r>
            <a:endParaRPr sz="3700">
              <a:solidFill>
                <a:srgbClr val="93C47D"/>
              </a:solidFill>
              <a:latin typeface="Oswald"/>
              <a:ea typeface="Oswald"/>
              <a:cs typeface="Oswald"/>
              <a:sym typeface="Oswald"/>
            </a:endParaRPr>
          </a:p>
          <a:p>
            <a:pPr indent="0" lvl="0" marL="0" rtl="0" algn="ctr">
              <a:spcBef>
                <a:spcPts val="0"/>
              </a:spcBef>
              <a:spcAft>
                <a:spcPts val="0"/>
              </a:spcAft>
              <a:buNone/>
            </a:pPr>
            <a:r>
              <a:rPr lang="en" sz="2500">
                <a:solidFill>
                  <a:srgbClr val="45818E"/>
                </a:solidFill>
                <a:latin typeface="Oswald"/>
                <a:ea typeface="Oswald"/>
                <a:cs typeface="Oswald"/>
                <a:sym typeface="Oswald"/>
              </a:rPr>
              <a:t>0.3% as bilirubin</a:t>
            </a:r>
            <a:endParaRPr sz="2500">
              <a:solidFill>
                <a:srgbClr val="45818E"/>
              </a:solidFill>
              <a:latin typeface="Oswald"/>
              <a:ea typeface="Oswald"/>
              <a:cs typeface="Oswald"/>
              <a:sym typeface="Oswald"/>
            </a:endParaRPr>
          </a:p>
          <a:p>
            <a:pPr indent="0" lvl="0" marL="0" rtl="0" algn="ctr">
              <a:spcBef>
                <a:spcPts val="0"/>
              </a:spcBef>
              <a:spcAft>
                <a:spcPts val="0"/>
              </a:spcAft>
              <a:buNone/>
            </a:pPr>
            <a:r>
              <a:rPr lang="en" sz="2500">
                <a:solidFill>
                  <a:srgbClr val="45818E"/>
                </a:solidFill>
                <a:latin typeface="Oswald"/>
                <a:ea typeface="Oswald"/>
                <a:cs typeface="Oswald"/>
                <a:sym typeface="Oswald"/>
              </a:rPr>
              <a:t>(From Hepatocytes)</a:t>
            </a:r>
            <a:endParaRPr sz="2500">
              <a:solidFill>
                <a:srgbClr val="45818E"/>
              </a:solidFill>
              <a:latin typeface="Oswald"/>
              <a:ea typeface="Oswald"/>
              <a:cs typeface="Oswald"/>
              <a:sym typeface="Oswald"/>
            </a:endParaRPr>
          </a:p>
          <a:p>
            <a:pPr indent="0" lvl="0" marL="0" rtl="0" algn="ctr">
              <a:spcBef>
                <a:spcPts val="0"/>
              </a:spcBef>
              <a:spcAft>
                <a:spcPts val="0"/>
              </a:spcAft>
              <a:buNone/>
            </a:pPr>
            <a:r>
              <a:t/>
            </a:r>
            <a:endParaRPr sz="2500">
              <a:solidFill>
                <a:srgbClr val="45818E"/>
              </a:solidFill>
              <a:latin typeface="Oswald"/>
              <a:ea typeface="Oswald"/>
              <a:cs typeface="Oswald"/>
              <a:sym typeface="Oswald"/>
            </a:endParaRPr>
          </a:p>
          <a:p>
            <a:pPr indent="0" lvl="0" marL="0" rtl="0" algn="ctr">
              <a:spcBef>
                <a:spcPts val="0"/>
              </a:spcBef>
              <a:spcAft>
                <a:spcPts val="0"/>
              </a:spcAft>
              <a:buNone/>
            </a:pPr>
            <a:r>
              <a:t/>
            </a:r>
            <a:endParaRPr sz="2500">
              <a:solidFill>
                <a:srgbClr val="45818E"/>
              </a:solidFill>
              <a:latin typeface="Oswald"/>
              <a:ea typeface="Oswald"/>
              <a:cs typeface="Oswald"/>
              <a:sym typeface="Oswald"/>
            </a:endParaRPr>
          </a:p>
          <a:p>
            <a:pPr indent="0" lvl="0" marL="0" rtl="0" algn="ctr">
              <a:spcBef>
                <a:spcPts val="0"/>
              </a:spcBef>
              <a:spcAft>
                <a:spcPts val="0"/>
              </a:spcAft>
              <a:buNone/>
            </a:pPr>
            <a:r>
              <a:t/>
            </a:r>
            <a:endParaRPr sz="3700">
              <a:solidFill>
                <a:srgbClr val="93C47D"/>
              </a:solidFill>
              <a:latin typeface="Oswald"/>
              <a:ea typeface="Oswald"/>
              <a:cs typeface="Oswald"/>
              <a:sym typeface="Oswald"/>
            </a:endParaRPr>
          </a:p>
        </p:txBody>
      </p:sp>
      <p:sp>
        <p:nvSpPr>
          <p:cNvPr id="1167" name="Google Shape;1167;p44"/>
          <p:cNvSpPr txBox="1"/>
          <p:nvPr/>
        </p:nvSpPr>
        <p:spPr>
          <a:xfrm>
            <a:off x="-590955" y="3028013"/>
            <a:ext cx="7353300" cy="1327200"/>
          </a:xfrm>
          <a:prstGeom prst="rect">
            <a:avLst/>
          </a:prstGeom>
          <a:noFill/>
          <a:ln>
            <a:noFill/>
          </a:ln>
        </p:spPr>
        <p:txBody>
          <a:bodyPr anchorCtr="0" anchor="t" bIns="242375" lIns="242375" spcFirstLastPara="1" rIns="242375" wrap="square" tIns="242375">
            <a:noAutofit/>
          </a:bodyPr>
          <a:lstStyle/>
          <a:p>
            <a:pPr indent="0" lvl="0" marL="0" rtl="0" algn="ctr">
              <a:spcBef>
                <a:spcPts val="0"/>
              </a:spcBef>
              <a:spcAft>
                <a:spcPts val="0"/>
              </a:spcAft>
              <a:buNone/>
            </a:pPr>
            <a:r>
              <a:rPr lang="en" sz="3700">
                <a:solidFill>
                  <a:srgbClr val="93C47D"/>
                </a:solidFill>
                <a:latin typeface="Oswald"/>
                <a:ea typeface="Oswald"/>
                <a:cs typeface="Oswald"/>
                <a:sym typeface="Oswald"/>
              </a:rPr>
              <a:t>Cholesterol</a:t>
            </a:r>
            <a:endParaRPr sz="3700">
              <a:solidFill>
                <a:srgbClr val="93C47D"/>
              </a:solidFill>
              <a:latin typeface="Oswald"/>
              <a:ea typeface="Oswald"/>
              <a:cs typeface="Oswald"/>
              <a:sym typeface="Oswald"/>
            </a:endParaRPr>
          </a:p>
          <a:p>
            <a:pPr indent="0" lvl="0" marL="0" rtl="0" algn="ctr">
              <a:spcBef>
                <a:spcPts val="0"/>
              </a:spcBef>
              <a:spcAft>
                <a:spcPts val="0"/>
              </a:spcAft>
              <a:buNone/>
            </a:pPr>
            <a:r>
              <a:rPr lang="en" sz="2500">
                <a:solidFill>
                  <a:srgbClr val="45818E"/>
                </a:solidFill>
                <a:latin typeface="Oswald"/>
                <a:ea typeface="Oswald"/>
                <a:cs typeface="Oswald"/>
                <a:sym typeface="Oswald"/>
              </a:rPr>
              <a:t>4%</a:t>
            </a:r>
            <a:endParaRPr sz="2500">
              <a:solidFill>
                <a:srgbClr val="45818E"/>
              </a:solidFill>
              <a:latin typeface="Oswald"/>
              <a:ea typeface="Oswald"/>
              <a:cs typeface="Oswald"/>
              <a:sym typeface="Oswald"/>
            </a:endParaRPr>
          </a:p>
          <a:p>
            <a:pPr indent="0" lvl="0" marL="0" rtl="0" algn="ctr">
              <a:spcBef>
                <a:spcPts val="0"/>
              </a:spcBef>
              <a:spcAft>
                <a:spcPts val="0"/>
              </a:spcAft>
              <a:buNone/>
            </a:pPr>
            <a:r>
              <a:rPr lang="en" sz="2500">
                <a:solidFill>
                  <a:srgbClr val="45818E"/>
                </a:solidFill>
                <a:latin typeface="Oswald"/>
                <a:ea typeface="Oswald"/>
                <a:cs typeface="Oswald"/>
                <a:sym typeface="Oswald"/>
              </a:rPr>
              <a:t>(From Hepatocytes)</a:t>
            </a:r>
            <a:endParaRPr sz="2500">
              <a:solidFill>
                <a:srgbClr val="45818E"/>
              </a:solidFill>
              <a:latin typeface="Oswald"/>
              <a:ea typeface="Oswald"/>
              <a:cs typeface="Oswald"/>
              <a:sym typeface="Oswald"/>
            </a:endParaRPr>
          </a:p>
          <a:p>
            <a:pPr indent="0" lvl="0" marL="0" rtl="0" algn="ctr">
              <a:spcBef>
                <a:spcPts val="0"/>
              </a:spcBef>
              <a:spcAft>
                <a:spcPts val="0"/>
              </a:spcAft>
              <a:buNone/>
            </a:pPr>
            <a:r>
              <a:t/>
            </a:r>
            <a:endParaRPr sz="2500">
              <a:solidFill>
                <a:srgbClr val="45818E"/>
              </a:solidFill>
              <a:latin typeface="Oswald"/>
              <a:ea typeface="Oswald"/>
              <a:cs typeface="Oswald"/>
              <a:sym typeface="Oswald"/>
            </a:endParaRPr>
          </a:p>
          <a:p>
            <a:pPr indent="0" lvl="0" marL="0" rtl="0" algn="ctr">
              <a:spcBef>
                <a:spcPts val="0"/>
              </a:spcBef>
              <a:spcAft>
                <a:spcPts val="0"/>
              </a:spcAft>
              <a:buNone/>
            </a:pPr>
            <a:r>
              <a:t/>
            </a:r>
            <a:endParaRPr sz="2500">
              <a:solidFill>
                <a:srgbClr val="45818E"/>
              </a:solidFill>
              <a:latin typeface="Oswald"/>
              <a:ea typeface="Oswald"/>
              <a:cs typeface="Oswald"/>
              <a:sym typeface="Oswald"/>
            </a:endParaRPr>
          </a:p>
          <a:p>
            <a:pPr indent="0" lvl="0" marL="0" rtl="0" algn="ctr">
              <a:spcBef>
                <a:spcPts val="0"/>
              </a:spcBef>
              <a:spcAft>
                <a:spcPts val="0"/>
              </a:spcAft>
              <a:buNone/>
            </a:pPr>
            <a:r>
              <a:t/>
            </a:r>
            <a:endParaRPr sz="2500">
              <a:solidFill>
                <a:srgbClr val="45818E"/>
              </a:solidFill>
              <a:latin typeface="Oswald"/>
              <a:ea typeface="Oswald"/>
              <a:cs typeface="Oswald"/>
              <a:sym typeface="Oswald"/>
            </a:endParaRPr>
          </a:p>
        </p:txBody>
      </p:sp>
      <p:sp>
        <p:nvSpPr>
          <p:cNvPr id="1168" name="Google Shape;1168;p44"/>
          <p:cNvSpPr txBox="1"/>
          <p:nvPr/>
        </p:nvSpPr>
        <p:spPr>
          <a:xfrm>
            <a:off x="-1591680" y="4785463"/>
            <a:ext cx="7122900" cy="1095600"/>
          </a:xfrm>
          <a:prstGeom prst="rect">
            <a:avLst/>
          </a:prstGeom>
          <a:noFill/>
          <a:ln>
            <a:noFill/>
          </a:ln>
        </p:spPr>
        <p:txBody>
          <a:bodyPr anchorCtr="0" anchor="t" bIns="242375" lIns="242375" spcFirstLastPara="1" rIns="242375" wrap="square" tIns="242375">
            <a:noAutofit/>
          </a:bodyPr>
          <a:lstStyle/>
          <a:p>
            <a:pPr indent="0" lvl="0" marL="0" rtl="0" algn="ctr">
              <a:spcBef>
                <a:spcPts val="0"/>
              </a:spcBef>
              <a:spcAft>
                <a:spcPts val="0"/>
              </a:spcAft>
              <a:buNone/>
            </a:pPr>
            <a:r>
              <a:rPr lang="en" sz="3700">
                <a:solidFill>
                  <a:srgbClr val="93C47D"/>
                </a:solidFill>
                <a:latin typeface="Oswald"/>
                <a:ea typeface="Oswald"/>
                <a:cs typeface="Oswald"/>
                <a:sym typeface="Oswald"/>
              </a:rPr>
              <a:t>Bile acids (Bile salts)</a:t>
            </a:r>
            <a:endParaRPr sz="3700">
              <a:solidFill>
                <a:srgbClr val="93C47D"/>
              </a:solidFill>
              <a:latin typeface="Oswald"/>
              <a:ea typeface="Oswald"/>
              <a:cs typeface="Oswald"/>
              <a:sym typeface="Oswald"/>
            </a:endParaRPr>
          </a:p>
          <a:p>
            <a:pPr indent="0" lvl="0" marL="0" rtl="0" algn="ctr">
              <a:spcBef>
                <a:spcPts val="0"/>
              </a:spcBef>
              <a:spcAft>
                <a:spcPts val="0"/>
              </a:spcAft>
              <a:buNone/>
            </a:pPr>
            <a:r>
              <a:rPr lang="en" sz="2500">
                <a:solidFill>
                  <a:srgbClr val="45818E"/>
                </a:solidFill>
                <a:latin typeface="Oswald"/>
                <a:ea typeface="Oswald"/>
                <a:cs typeface="Oswald"/>
                <a:sym typeface="Oswald"/>
              </a:rPr>
              <a:t>65% of weight of bile</a:t>
            </a:r>
            <a:endParaRPr sz="2500">
              <a:solidFill>
                <a:srgbClr val="45818E"/>
              </a:solidFill>
              <a:latin typeface="Oswald"/>
              <a:ea typeface="Oswald"/>
              <a:cs typeface="Oswald"/>
              <a:sym typeface="Oswald"/>
            </a:endParaRPr>
          </a:p>
          <a:p>
            <a:pPr indent="0" lvl="0" marL="0" rtl="0" algn="ctr">
              <a:spcBef>
                <a:spcPts val="0"/>
              </a:spcBef>
              <a:spcAft>
                <a:spcPts val="0"/>
              </a:spcAft>
              <a:buNone/>
            </a:pPr>
            <a:r>
              <a:rPr lang="en" sz="2500">
                <a:solidFill>
                  <a:srgbClr val="45818E"/>
                </a:solidFill>
                <a:latin typeface="Oswald"/>
                <a:ea typeface="Oswald"/>
                <a:cs typeface="Oswald"/>
                <a:sym typeface="Oswald"/>
              </a:rPr>
              <a:t>(From Hepatocytes)</a:t>
            </a:r>
            <a:endParaRPr sz="2500">
              <a:solidFill>
                <a:srgbClr val="45818E"/>
              </a:solidFill>
              <a:latin typeface="Oswald"/>
              <a:ea typeface="Oswald"/>
              <a:cs typeface="Oswald"/>
              <a:sym typeface="Oswald"/>
            </a:endParaRPr>
          </a:p>
        </p:txBody>
      </p:sp>
      <p:sp>
        <p:nvSpPr>
          <p:cNvPr id="1169" name="Google Shape;1169;p44"/>
          <p:cNvSpPr txBox="1"/>
          <p:nvPr/>
        </p:nvSpPr>
        <p:spPr>
          <a:xfrm>
            <a:off x="2245658" y="4355363"/>
            <a:ext cx="7353300" cy="1557600"/>
          </a:xfrm>
          <a:prstGeom prst="rect">
            <a:avLst/>
          </a:prstGeom>
          <a:noFill/>
          <a:ln>
            <a:noFill/>
          </a:ln>
        </p:spPr>
        <p:txBody>
          <a:bodyPr anchorCtr="0" anchor="t" bIns="242375" lIns="242375" spcFirstLastPara="1" rIns="242375" wrap="square" tIns="242375">
            <a:noAutofit/>
          </a:bodyPr>
          <a:lstStyle/>
          <a:p>
            <a:pPr indent="0" lvl="0" marL="0" rtl="0" algn="ctr">
              <a:spcBef>
                <a:spcPts val="0"/>
              </a:spcBef>
              <a:spcAft>
                <a:spcPts val="0"/>
              </a:spcAft>
              <a:buNone/>
            </a:pPr>
            <a:r>
              <a:rPr lang="en" sz="3700">
                <a:solidFill>
                  <a:srgbClr val="93C47D"/>
                </a:solidFill>
                <a:latin typeface="Oswald"/>
                <a:ea typeface="Oswald"/>
                <a:cs typeface="Oswald"/>
                <a:sym typeface="Oswald"/>
              </a:rPr>
              <a:t>Phospholipids (Lecithin), </a:t>
            </a:r>
            <a:endParaRPr sz="3700">
              <a:solidFill>
                <a:srgbClr val="93C47D"/>
              </a:solidFill>
              <a:latin typeface="Oswald"/>
              <a:ea typeface="Oswald"/>
              <a:cs typeface="Oswald"/>
              <a:sym typeface="Oswald"/>
            </a:endParaRPr>
          </a:p>
          <a:p>
            <a:pPr indent="0" lvl="0" marL="0" rtl="0" algn="ctr">
              <a:spcBef>
                <a:spcPts val="0"/>
              </a:spcBef>
              <a:spcAft>
                <a:spcPts val="0"/>
              </a:spcAft>
              <a:buNone/>
            </a:pPr>
            <a:r>
              <a:rPr lang="en" sz="3700">
                <a:solidFill>
                  <a:srgbClr val="93C47D"/>
                </a:solidFill>
                <a:latin typeface="Oswald"/>
                <a:ea typeface="Oswald"/>
                <a:cs typeface="Oswald"/>
                <a:sym typeface="Oswald"/>
              </a:rPr>
              <a:t>Phosphatidylcholine</a:t>
            </a:r>
            <a:endParaRPr sz="3700">
              <a:solidFill>
                <a:srgbClr val="93C47D"/>
              </a:solidFill>
              <a:latin typeface="Oswald"/>
              <a:ea typeface="Oswald"/>
              <a:cs typeface="Oswald"/>
              <a:sym typeface="Oswald"/>
            </a:endParaRPr>
          </a:p>
          <a:p>
            <a:pPr indent="0" lvl="0" marL="0" rtl="0" algn="ctr">
              <a:spcBef>
                <a:spcPts val="0"/>
              </a:spcBef>
              <a:spcAft>
                <a:spcPts val="0"/>
              </a:spcAft>
              <a:buNone/>
            </a:pPr>
            <a:r>
              <a:rPr lang="en" sz="2500">
                <a:solidFill>
                  <a:srgbClr val="45818E"/>
                </a:solidFill>
                <a:latin typeface="Oswald"/>
                <a:ea typeface="Oswald"/>
                <a:cs typeface="Oswald"/>
                <a:sym typeface="Oswald"/>
              </a:rPr>
              <a:t>20% as lecithin</a:t>
            </a:r>
            <a:endParaRPr sz="2500">
              <a:solidFill>
                <a:srgbClr val="45818E"/>
              </a:solidFill>
              <a:latin typeface="Oswald"/>
              <a:ea typeface="Oswald"/>
              <a:cs typeface="Oswald"/>
              <a:sym typeface="Oswald"/>
            </a:endParaRPr>
          </a:p>
          <a:p>
            <a:pPr indent="0" lvl="0" marL="0" rtl="0" algn="ctr">
              <a:spcBef>
                <a:spcPts val="0"/>
              </a:spcBef>
              <a:spcAft>
                <a:spcPts val="0"/>
              </a:spcAft>
              <a:buNone/>
            </a:pPr>
            <a:r>
              <a:rPr lang="en" sz="2500">
                <a:solidFill>
                  <a:srgbClr val="45818E"/>
                </a:solidFill>
                <a:latin typeface="Oswald"/>
                <a:ea typeface="Oswald"/>
                <a:cs typeface="Oswald"/>
                <a:sym typeface="Oswald"/>
              </a:rPr>
              <a:t>(From Hepatocytes)</a:t>
            </a:r>
            <a:endParaRPr sz="2500">
              <a:solidFill>
                <a:srgbClr val="45818E"/>
              </a:solidFill>
              <a:latin typeface="Oswald"/>
              <a:ea typeface="Oswald"/>
              <a:cs typeface="Oswald"/>
              <a:sym typeface="Oswald"/>
            </a:endParaRPr>
          </a:p>
        </p:txBody>
      </p:sp>
      <p:sp>
        <p:nvSpPr>
          <p:cNvPr id="1170" name="Google Shape;1170;p44"/>
          <p:cNvSpPr txBox="1"/>
          <p:nvPr/>
        </p:nvSpPr>
        <p:spPr>
          <a:xfrm>
            <a:off x="10643038" y="3092400"/>
            <a:ext cx="3535500" cy="3504300"/>
          </a:xfrm>
          <a:prstGeom prst="rect">
            <a:avLst/>
          </a:prstGeom>
          <a:noFill/>
          <a:ln>
            <a:noFill/>
          </a:ln>
        </p:spPr>
        <p:txBody>
          <a:bodyPr anchorCtr="0" anchor="t" bIns="242375" lIns="242375" spcFirstLastPara="1" rIns="242375" wrap="square" tIns="242375">
            <a:noAutofit/>
          </a:bodyPr>
          <a:lstStyle/>
          <a:p>
            <a:pPr indent="0" lvl="0" marL="0" rtl="0" algn="ctr">
              <a:spcBef>
                <a:spcPts val="0"/>
              </a:spcBef>
              <a:spcAft>
                <a:spcPts val="0"/>
              </a:spcAft>
              <a:buNone/>
            </a:pPr>
            <a:r>
              <a:rPr lang="en" sz="3700">
                <a:solidFill>
                  <a:srgbClr val="93C47D"/>
                </a:solidFill>
                <a:latin typeface="Oswald"/>
                <a:ea typeface="Oswald"/>
                <a:cs typeface="Oswald"/>
                <a:sym typeface="Oswald"/>
              </a:rPr>
              <a:t>Ions and Water</a:t>
            </a:r>
            <a:endParaRPr sz="3700">
              <a:solidFill>
                <a:srgbClr val="93C47D"/>
              </a:solidFill>
              <a:latin typeface="Oswald"/>
              <a:ea typeface="Oswald"/>
              <a:cs typeface="Oswald"/>
              <a:sym typeface="Oswald"/>
            </a:endParaRPr>
          </a:p>
          <a:p>
            <a:pPr indent="0" lvl="0" marL="0" rtl="0" algn="ctr">
              <a:spcBef>
                <a:spcPts val="0"/>
              </a:spcBef>
              <a:spcAft>
                <a:spcPts val="0"/>
              </a:spcAft>
              <a:buNone/>
            </a:pPr>
            <a:r>
              <a:rPr lang="en" sz="2400">
                <a:solidFill>
                  <a:srgbClr val="93C47D"/>
                </a:solidFill>
                <a:latin typeface="Oswald"/>
                <a:ea typeface="Oswald"/>
                <a:cs typeface="Oswald"/>
                <a:sym typeface="Oswald"/>
              </a:rPr>
              <a:t>(Aqueous alkaline solution) </a:t>
            </a:r>
            <a:endParaRPr sz="2400">
              <a:solidFill>
                <a:srgbClr val="93C47D"/>
              </a:solidFill>
              <a:latin typeface="Oswald"/>
              <a:ea typeface="Oswald"/>
              <a:cs typeface="Oswald"/>
              <a:sym typeface="Oswald"/>
            </a:endParaRPr>
          </a:p>
          <a:p>
            <a:pPr indent="0" lvl="0" marL="0" rtl="0" algn="ctr">
              <a:spcBef>
                <a:spcPts val="0"/>
              </a:spcBef>
              <a:spcAft>
                <a:spcPts val="0"/>
              </a:spcAft>
              <a:buNone/>
            </a:pPr>
            <a:r>
              <a:rPr lang="en" sz="2400">
                <a:solidFill>
                  <a:srgbClr val="45818E"/>
                </a:solidFill>
                <a:latin typeface="Oswald"/>
                <a:ea typeface="Oswald"/>
                <a:cs typeface="Oswald"/>
                <a:sym typeface="Oswald"/>
              </a:rPr>
              <a:t>Mainly HCO</a:t>
            </a:r>
            <a:r>
              <a:rPr baseline="-25000" lang="en" sz="2400">
                <a:solidFill>
                  <a:srgbClr val="45818E"/>
                </a:solidFill>
                <a:latin typeface="Oswald"/>
                <a:ea typeface="Oswald"/>
                <a:cs typeface="Oswald"/>
                <a:sym typeface="Oswald"/>
              </a:rPr>
              <a:t>3</a:t>
            </a:r>
            <a:r>
              <a:rPr baseline="30000" lang="en" sz="2400">
                <a:solidFill>
                  <a:srgbClr val="45818E"/>
                </a:solidFill>
                <a:latin typeface="Oswald"/>
                <a:ea typeface="Oswald"/>
                <a:cs typeface="Oswald"/>
                <a:sym typeface="Oswald"/>
              </a:rPr>
              <a:t>-</a:t>
            </a:r>
            <a:r>
              <a:rPr lang="en" sz="2400">
                <a:solidFill>
                  <a:srgbClr val="45818E"/>
                </a:solidFill>
                <a:latin typeface="Oswald"/>
                <a:ea typeface="Oswald"/>
                <a:cs typeface="Oswald"/>
                <a:sym typeface="Oswald"/>
              </a:rPr>
              <a:t> &amp; H</a:t>
            </a:r>
            <a:r>
              <a:rPr baseline="-25000" lang="en" sz="2400">
                <a:solidFill>
                  <a:srgbClr val="45818E"/>
                </a:solidFill>
                <a:latin typeface="Oswald"/>
                <a:ea typeface="Oswald"/>
                <a:cs typeface="Oswald"/>
                <a:sym typeface="Oswald"/>
              </a:rPr>
              <a:t>2</a:t>
            </a:r>
            <a:r>
              <a:rPr lang="en" sz="2400">
                <a:solidFill>
                  <a:srgbClr val="45818E"/>
                </a:solidFill>
                <a:latin typeface="Oswald"/>
                <a:ea typeface="Oswald"/>
                <a:cs typeface="Oswald"/>
                <a:sym typeface="Oswald"/>
              </a:rPr>
              <a:t>O</a:t>
            </a:r>
            <a:endParaRPr sz="2400">
              <a:solidFill>
                <a:srgbClr val="93C47D"/>
              </a:solidFill>
              <a:latin typeface="Oswald"/>
              <a:ea typeface="Oswald"/>
              <a:cs typeface="Oswald"/>
              <a:sym typeface="Oswald"/>
            </a:endParaRPr>
          </a:p>
          <a:p>
            <a:pPr indent="0" lvl="0" marL="0" rtl="0" algn="ctr">
              <a:spcBef>
                <a:spcPts val="0"/>
              </a:spcBef>
              <a:spcAft>
                <a:spcPts val="0"/>
              </a:spcAft>
              <a:buNone/>
            </a:pPr>
            <a:r>
              <a:rPr lang="en" sz="2400">
                <a:solidFill>
                  <a:srgbClr val="45818E"/>
                </a:solidFill>
                <a:latin typeface="Oswald"/>
                <a:ea typeface="Oswald"/>
                <a:cs typeface="Oswald"/>
                <a:sym typeface="Oswald"/>
              </a:rPr>
              <a:t>(From bile ducts epithelial cells), contribute to the volume of hepatic bile</a:t>
            </a:r>
            <a:endParaRPr sz="2400">
              <a:solidFill>
                <a:srgbClr val="93C47D"/>
              </a:solidFill>
              <a:latin typeface="Oswald"/>
              <a:ea typeface="Oswald"/>
              <a:cs typeface="Oswald"/>
              <a:sym typeface="Oswald"/>
            </a:endParaRPr>
          </a:p>
          <a:p>
            <a:pPr indent="0" lvl="0" marL="0" rtl="0" algn="ctr">
              <a:spcBef>
                <a:spcPts val="0"/>
              </a:spcBef>
              <a:spcAft>
                <a:spcPts val="0"/>
              </a:spcAft>
              <a:buNone/>
            </a:pPr>
            <a:r>
              <a:t/>
            </a:r>
            <a:endParaRPr sz="3700">
              <a:solidFill>
                <a:srgbClr val="93C47D"/>
              </a:solidFill>
              <a:latin typeface="Oswald"/>
              <a:ea typeface="Oswald"/>
              <a:cs typeface="Oswald"/>
              <a:sym typeface="Oswald"/>
            </a:endParaRPr>
          </a:p>
        </p:txBody>
      </p:sp>
      <p:sp>
        <p:nvSpPr>
          <p:cNvPr id="1171" name="Google Shape;1171;p44"/>
          <p:cNvSpPr txBox="1"/>
          <p:nvPr/>
        </p:nvSpPr>
        <p:spPr>
          <a:xfrm>
            <a:off x="7969025" y="4580325"/>
            <a:ext cx="4173300" cy="96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700">
                <a:solidFill>
                  <a:srgbClr val="93C47D"/>
                </a:solidFill>
                <a:latin typeface="Oswald"/>
                <a:ea typeface="Oswald"/>
                <a:cs typeface="Oswald"/>
                <a:sym typeface="Oswald"/>
              </a:rPr>
              <a:t>Proteins</a:t>
            </a:r>
            <a:endParaRPr sz="3700">
              <a:solidFill>
                <a:srgbClr val="93C47D"/>
              </a:solidFill>
              <a:latin typeface="Oswald"/>
              <a:ea typeface="Oswald"/>
              <a:cs typeface="Oswald"/>
              <a:sym typeface="Oswald"/>
            </a:endParaRPr>
          </a:p>
          <a:p>
            <a:pPr indent="0" lvl="0" marL="0" rtl="0" algn="ctr">
              <a:spcBef>
                <a:spcPts val="0"/>
              </a:spcBef>
              <a:spcAft>
                <a:spcPts val="0"/>
              </a:spcAft>
              <a:buNone/>
            </a:pPr>
            <a:r>
              <a:rPr lang="en" sz="2500">
                <a:solidFill>
                  <a:srgbClr val="45818E"/>
                </a:solidFill>
                <a:latin typeface="Oswald"/>
                <a:ea typeface="Oswald"/>
                <a:cs typeface="Oswald"/>
                <a:sym typeface="Oswald"/>
              </a:rPr>
              <a:t>5%</a:t>
            </a:r>
            <a:endParaRPr sz="2500">
              <a:solidFill>
                <a:srgbClr val="45818E"/>
              </a:solidFill>
              <a:latin typeface="Oswald"/>
              <a:ea typeface="Oswald"/>
              <a:cs typeface="Oswald"/>
              <a:sym typeface="Oswald"/>
            </a:endParaRPr>
          </a:p>
          <a:p>
            <a:pPr indent="0" lvl="0" marL="0" rtl="0" algn="ctr">
              <a:spcBef>
                <a:spcPts val="0"/>
              </a:spcBef>
              <a:spcAft>
                <a:spcPts val="0"/>
              </a:spcAft>
              <a:buNone/>
            </a:pPr>
            <a:r>
              <a:rPr lang="en" sz="2500">
                <a:solidFill>
                  <a:srgbClr val="45818E"/>
                </a:solidFill>
                <a:latin typeface="Oswald"/>
                <a:ea typeface="Oswald"/>
                <a:cs typeface="Oswald"/>
                <a:sym typeface="Oswald"/>
              </a:rPr>
              <a:t>(From Hepatocytes)</a:t>
            </a:r>
            <a:endParaRPr sz="2500">
              <a:solidFill>
                <a:srgbClr val="45818E"/>
              </a:solidFill>
              <a:latin typeface="Oswald"/>
              <a:ea typeface="Oswald"/>
              <a:cs typeface="Oswald"/>
              <a:sym typeface="Oswald"/>
            </a:endParaRPr>
          </a:p>
        </p:txBody>
      </p:sp>
      <p:sp>
        <p:nvSpPr>
          <p:cNvPr id="1172" name="Google Shape;1172;p44"/>
          <p:cNvSpPr/>
          <p:nvPr/>
        </p:nvSpPr>
        <p:spPr>
          <a:xfrm>
            <a:off x="12400105" y="1871055"/>
            <a:ext cx="105300" cy="1557600"/>
          </a:xfrm>
          <a:prstGeom prst="rect">
            <a:avLst/>
          </a:prstGeom>
          <a:solidFill>
            <a:srgbClr val="93C47D"/>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73" name="Google Shape;1173;p44"/>
          <p:cNvSpPr txBox="1"/>
          <p:nvPr/>
        </p:nvSpPr>
        <p:spPr>
          <a:xfrm>
            <a:off x="570996" y="6480302"/>
            <a:ext cx="14096700" cy="924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Clr>
                <a:srgbClr val="000000"/>
              </a:buClr>
              <a:buSzPts val="1100"/>
              <a:buFont typeface="Arial"/>
              <a:buNone/>
            </a:pPr>
            <a:r>
              <a:rPr lang="en" sz="3900">
                <a:latin typeface="Oswald"/>
                <a:ea typeface="Oswald"/>
                <a:cs typeface="Oswald"/>
                <a:sym typeface="Oswald"/>
              </a:rPr>
              <a:t> Concentrating Bile in the Gallbladder</a:t>
            </a:r>
            <a:endParaRPr sz="3900">
              <a:latin typeface="Merriweather"/>
              <a:ea typeface="Merriweather"/>
              <a:cs typeface="Merriweather"/>
              <a:sym typeface="Merriweather"/>
            </a:endParaRPr>
          </a:p>
          <a:p>
            <a:pPr indent="0" lvl="0" marL="0" rtl="0" algn="l">
              <a:spcBef>
                <a:spcPts val="0"/>
              </a:spcBef>
              <a:spcAft>
                <a:spcPts val="0"/>
              </a:spcAft>
              <a:buClr>
                <a:srgbClr val="000000"/>
              </a:buClr>
              <a:buSzPts val="1100"/>
              <a:buFont typeface="Arial"/>
              <a:buNone/>
            </a:pPr>
            <a:r>
              <a:t/>
            </a:r>
            <a:endParaRPr sz="3900">
              <a:solidFill>
                <a:srgbClr val="6AA84F"/>
              </a:solidFill>
              <a:latin typeface="Merriweather"/>
              <a:ea typeface="Merriweather"/>
              <a:cs typeface="Merriweather"/>
              <a:sym typeface="Merriweather"/>
            </a:endParaRPr>
          </a:p>
        </p:txBody>
      </p:sp>
      <p:sp>
        <p:nvSpPr>
          <p:cNvPr id="1174" name="Google Shape;1174;p44"/>
          <p:cNvSpPr/>
          <p:nvPr/>
        </p:nvSpPr>
        <p:spPr>
          <a:xfrm>
            <a:off x="282960" y="6767791"/>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75" name="Google Shape;1175;p44"/>
          <p:cNvSpPr/>
          <p:nvPr/>
        </p:nvSpPr>
        <p:spPr>
          <a:xfrm flipH="1" rot="10800000">
            <a:off x="171450" y="7334100"/>
            <a:ext cx="8534400" cy="4210200"/>
          </a:xfrm>
          <a:prstGeom prst="round1Rect">
            <a:avLst>
              <a:gd fmla="val 16667" name="adj"/>
            </a:avLst>
          </a:prstGeom>
          <a:noFill/>
          <a:ln cap="flat" cmpd="sng" w="28575">
            <a:solidFill>
              <a:srgbClr val="D9EAD3"/>
            </a:solidFill>
            <a:prstDash val="dashDot"/>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pic>
        <p:nvPicPr>
          <p:cNvPr id="1176" name="Google Shape;1176;p44"/>
          <p:cNvPicPr preferRelativeResize="0"/>
          <p:nvPr/>
        </p:nvPicPr>
        <p:blipFill rotWithShape="1">
          <a:blip r:embed="rId3">
            <a:alphaModFix/>
          </a:blip>
          <a:srcRect b="0" l="0" r="0" t="0"/>
          <a:stretch/>
        </p:blipFill>
        <p:spPr>
          <a:xfrm>
            <a:off x="9010650" y="7112550"/>
            <a:ext cx="4977526" cy="3973399"/>
          </a:xfrm>
          <a:prstGeom prst="rect">
            <a:avLst/>
          </a:prstGeom>
          <a:noFill/>
          <a:ln cap="flat" cmpd="sng" w="9525">
            <a:solidFill>
              <a:srgbClr val="000000"/>
            </a:solidFill>
            <a:prstDash val="solid"/>
            <a:round/>
            <a:headEnd len="sm" w="sm" type="none"/>
            <a:tailEnd len="sm" w="sm" type="none"/>
          </a:ln>
        </p:spPr>
      </p:pic>
      <p:sp>
        <p:nvSpPr>
          <p:cNvPr id="1177" name="Google Shape;1177;p44"/>
          <p:cNvSpPr txBox="1"/>
          <p:nvPr/>
        </p:nvSpPr>
        <p:spPr>
          <a:xfrm>
            <a:off x="361950" y="7440225"/>
            <a:ext cx="7959900" cy="3837300"/>
          </a:xfrm>
          <a:prstGeom prst="rect">
            <a:avLst/>
          </a:prstGeom>
          <a:noFill/>
          <a:ln>
            <a:noFill/>
          </a:ln>
        </p:spPr>
        <p:txBody>
          <a:bodyPr anchorCtr="0" anchor="t" bIns="91425" lIns="91425" spcFirstLastPara="1" rIns="91425" wrap="square" tIns="91425">
            <a:noAutofit/>
          </a:bodyPr>
          <a:lstStyle/>
          <a:p>
            <a:pPr indent="-374650" lvl="0" marL="457200" rtl="0" algn="l">
              <a:lnSpc>
                <a:spcPct val="115000"/>
              </a:lnSpc>
              <a:spcBef>
                <a:spcPts val="0"/>
              </a:spcBef>
              <a:spcAft>
                <a:spcPts val="0"/>
              </a:spcAft>
              <a:buClr>
                <a:schemeClr val="dk1"/>
              </a:buClr>
              <a:buSzPts val="2300"/>
              <a:buFont typeface="Merriweather"/>
              <a:buChar char="●"/>
            </a:pPr>
            <a:r>
              <a:rPr lang="en" sz="2300">
                <a:solidFill>
                  <a:schemeClr val="dk1"/>
                </a:solidFill>
                <a:latin typeface="Merriweather"/>
                <a:ea typeface="Merriweather"/>
                <a:cs typeface="Merriweather"/>
                <a:sym typeface="Merriweather"/>
              </a:rPr>
              <a:t>Gallbladder concentrates the bile during every 12 hours of bile secretion (usually about </a:t>
            </a:r>
            <a:r>
              <a:rPr lang="en" sz="2300">
                <a:solidFill>
                  <a:schemeClr val="dk1"/>
                </a:solidFill>
                <a:highlight>
                  <a:srgbClr val="D9EAD3"/>
                </a:highlight>
                <a:latin typeface="Merriweather"/>
                <a:ea typeface="Merriweather"/>
                <a:cs typeface="Merriweather"/>
                <a:sym typeface="Merriweather"/>
              </a:rPr>
              <a:t>450</a:t>
            </a:r>
            <a:r>
              <a:rPr lang="en" sz="2300">
                <a:solidFill>
                  <a:schemeClr val="dk1"/>
                </a:solidFill>
                <a:latin typeface="Merriweather"/>
                <a:ea typeface="Merriweather"/>
                <a:cs typeface="Merriweather"/>
                <a:sym typeface="Merriweather"/>
              </a:rPr>
              <a:t> mL).</a:t>
            </a:r>
            <a:endParaRPr sz="2300">
              <a:solidFill>
                <a:schemeClr val="dk1"/>
              </a:solidFill>
              <a:latin typeface="Merriweather"/>
              <a:ea typeface="Merriweather"/>
              <a:cs typeface="Merriweather"/>
              <a:sym typeface="Merriweather"/>
            </a:endParaRPr>
          </a:p>
          <a:p>
            <a:pPr indent="-374650" lvl="0" marL="457200" rtl="0" algn="l">
              <a:lnSpc>
                <a:spcPct val="115000"/>
              </a:lnSpc>
              <a:spcBef>
                <a:spcPts val="0"/>
              </a:spcBef>
              <a:spcAft>
                <a:spcPts val="0"/>
              </a:spcAft>
              <a:buClr>
                <a:schemeClr val="dk1"/>
              </a:buClr>
              <a:buSzPts val="2300"/>
              <a:buFont typeface="Merriweather"/>
              <a:buChar char="●"/>
            </a:pPr>
            <a:r>
              <a:rPr lang="en" sz="2300">
                <a:solidFill>
                  <a:schemeClr val="dk1"/>
                </a:solidFill>
                <a:latin typeface="Merriweather"/>
                <a:ea typeface="Merriweather"/>
                <a:cs typeface="Merriweather"/>
                <a:sym typeface="Merriweather"/>
              </a:rPr>
              <a:t>Concentration is due to  </a:t>
            </a:r>
            <a:r>
              <a:rPr lang="en" sz="2300" u="sng">
                <a:solidFill>
                  <a:srgbClr val="CC4125"/>
                </a:solidFill>
                <a:latin typeface="Merriweather"/>
                <a:ea typeface="Merriweather"/>
                <a:cs typeface="Merriweather"/>
                <a:sym typeface="Merriweather"/>
              </a:rPr>
              <a:t>active transport of sodium</a:t>
            </a:r>
            <a:r>
              <a:rPr lang="en" sz="2300">
                <a:solidFill>
                  <a:srgbClr val="CC4125"/>
                </a:solidFill>
                <a:latin typeface="Merriweather"/>
                <a:ea typeface="Merriweather"/>
                <a:cs typeface="Merriweather"/>
                <a:sym typeface="Merriweather"/>
              </a:rPr>
              <a:t>,</a:t>
            </a:r>
            <a:r>
              <a:rPr lang="en" sz="2300">
                <a:solidFill>
                  <a:schemeClr val="dk1"/>
                </a:solidFill>
                <a:latin typeface="Merriweather"/>
                <a:ea typeface="Merriweather"/>
                <a:cs typeface="Merriweather"/>
                <a:sym typeface="Merriweather"/>
              </a:rPr>
              <a:t> followed by secondary absorption of chloride ions, water, and most other diffusible constituents.</a:t>
            </a:r>
            <a:endParaRPr sz="2300">
              <a:solidFill>
                <a:schemeClr val="dk1"/>
              </a:solidFill>
              <a:latin typeface="Merriweather"/>
              <a:ea typeface="Merriweather"/>
              <a:cs typeface="Merriweather"/>
              <a:sym typeface="Merriweather"/>
            </a:endParaRPr>
          </a:p>
          <a:p>
            <a:pPr indent="-374650" lvl="0" marL="457200" rtl="0" algn="l">
              <a:lnSpc>
                <a:spcPct val="115000"/>
              </a:lnSpc>
              <a:spcBef>
                <a:spcPts val="0"/>
              </a:spcBef>
              <a:spcAft>
                <a:spcPts val="0"/>
              </a:spcAft>
              <a:buClr>
                <a:schemeClr val="dk1"/>
              </a:buClr>
              <a:buSzPts val="2300"/>
              <a:buFont typeface="Merriweather"/>
              <a:buChar char="●"/>
            </a:pPr>
            <a:r>
              <a:rPr lang="en" sz="2300">
                <a:solidFill>
                  <a:schemeClr val="dk1"/>
                </a:solidFill>
                <a:latin typeface="Merriweather"/>
                <a:ea typeface="Merriweather"/>
                <a:cs typeface="Merriweather"/>
                <a:sym typeface="Merriweather"/>
              </a:rPr>
              <a:t>Bile is normally concentrated in this way about </a:t>
            </a:r>
            <a:r>
              <a:rPr lang="en" sz="2300">
                <a:solidFill>
                  <a:schemeClr val="dk1"/>
                </a:solidFill>
                <a:highlight>
                  <a:srgbClr val="D9EAD3"/>
                </a:highlight>
                <a:latin typeface="Merriweather"/>
                <a:ea typeface="Merriweather"/>
                <a:cs typeface="Merriweather"/>
                <a:sym typeface="Merriweather"/>
              </a:rPr>
              <a:t>5-fold</a:t>
            </a:r>
            <a:r>
              <a:rPr lang="en" sz="2300">
                <a:solidFill>
                  <a:schemeClr val="dk1"/>
                </a:solidFill>
                <a:latin typeface="Merriweather"/>
                <a:ea typeface="Merriweather"/>
                <a:cs typeface="Merriweather"/>
                <a:sym typeface="Merriweather"/>
              </a:rPr>
              <a:t>, but it can be concentrated up to a maximum of </a:t>
            </a:r>
            <a:r>
              <a:rPr lang="en" sz="2300">
                <a:solidFill>
                  <a:schemeClr val="dk1"/>
                </a:solidFill>
                <a:highlight>
                  <a:srgbClr val="D9EAD3"/>
                </a:highlight>
                <a:latin typeface="Merriweather"/>
                <a:ea typeface="Merriweather"/>
                <a:cs typeface="Merriweather"/>
                <a:sym typeface="Merriweather"/>
              </a:rPr>
              <a:t>20-fold.</a:t>
            </a:r>
            <a:endParaRPr sz="2300">
              <a:solidFill>
                <a:schemeClr val="dk1"/>
              </a:solidFill>
              <a:latin typeface="Merriweather"/>
              <a:ea typeface="Merriweather"/>
              <a:cs typeface="Merriweather"/>
              <a:sym typeface="Merriweather"/>
            </a:endParaRPr>
          </a:p>
        </p:txBody>
      </p:sp>
      <p:sp>
        <p:nvSpPr>
          <p:cNvPr id="1178" name="Google Shape;1178;p44"/>
          <p:cNvSpPr txBox="1"/>
          <p:nvPr/>
        </p:nvSpPr>
        <p:spPr>
          <a:xfrm>
            <a:off x="8560924" y="11196375"/>
            <a:ext cx="5427300" cy="9642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600">
                <a:latin typeface="Merriweather"/>
                <a:ea typeface="Merriweather"/>
                <a:cs typeface="Merriweather"/>
                <a:sym typeface="Merriweather"/>
              </a:rPr>
              <a:t>Figure</a:t>
            </a:r>
            <a:r>
              <a:rPr b="1" lang="en" sz="2600">
                <a:latin typeface="Merriweather"/>
                <a:ea typeface="Merriweather"/>
                <a:cs typeface="Merriweather"/>
                <a:sym typeface="Merriweather"/>
              </a:rPr>
              <a:t> 8-2 </a:t>
            </a:r>
            <a:r>
              <a:rPr lang="en" sz="2400">
                <a:latin typeface="Merriweather"/>
                <a:ea typeface="Merriweather"/>
                <a:cs typeface="Merriweather"/>
                <a:sym typeface="Merriweather"/>
              </a:rPr>
              <a:t>The Tight junction resist the passage of Bile Acid Anion </a:t>
            </a:r>
            <a:r>
              <a:rPr lang="en" sz="2400">
                <a:latin typeface="Merriweather"/>
                <a:ea typeface="Merriweather"/>
                <a:cs typeface="Merriweather"/>
                <a:sym typeface="Merriweather"/>
              </a:rPr>
              <a:t>.</a:t>
            </a:r>
            <a:r>
              <a:rPr b="1" lang="en" sz="2400">
                <a:latin typeface="Merriweather"/>
                <a:ea typeface="Merriweather"/>
                <a:cs typeface="Merriweather"/>
                <a:sym typeface="Merriweather"/>
              </a:rPr>
              <a:t> </a:t>
            </a:r>
            <a:r>
              <a:rPr lang="en" sz="3200">
                <a:latin typeface="Oswald"/>
                <a:ea typeface="Oswald"/>
                <a:cs typeface="Oswald"/>
                <a:sym typeface="Oswald"/>
              </a:rPr>
              <a:t> </a:t>
            </a:r>
            <a:endParaRPr sz="3200">
              <a:latin typeface="Oswald"/>
              <a:ea typeface="Oswald"/>
              <a:cs typeface="Oswald"/>
              <a:sym typeface="Oswald"/>
            </a:endParaRPr>
          </a:p>
        </p:txBody>
      </p:sp>
      <p:sp>
        <p:nvSpPr>
          <p:cNvPr id="1179" name="Google Shape;1179;p44"/>
          <p:cNvSpPr txBox="1"/>
          <p:nvPr/>
        </p:nvSpPr>
        <p:spPr>
          <a:xfrm>
            <a:off x="418596" y="11890502"/>
            <a:ext cx="14096700" cy="924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Clr>
                <a:srgbClr val="000000"/>
              </a:buClr>
              <a:buSzPts val="1100"/>
              <a:buFont typeface="Arial"/>
              <a:buNone/>
            </a:pPr>
            <a:r>
              <a:rPr lang="en" sz="3900">
                <a:latin typeface="Oswald"/>
                <a:ea typeface="Oswald"/>
                <a:cs typeface="Oswald"/>
                <a:sym typeface="Oswald"/>
              </a:rPr>
              <a:t> Regulation of Bile Secretion</a:t>
            </a:r>
            <a:endParaRPr sz="3900">
              <a:latin typeface="Merriweather"/>
              <a:ea typeface="Merriweather"/>
              <a:cs typeface="Merriweather"/>
              <a:sym typeface="Merriweather"/>
            </a:endParaRPr>
          </a:p>
          <a:p>
            <a:pPr indent="0" lvl="0" marL="0" rtl="0" algn="l">
              <a:spcBef>
                <a:spcPts val="0"/>
              </a:spcBef>
              <a:spcAft>
                <a:spcPts val="0"/>
              </a:spcAft>
              <a:buClr>
                <a:srgbClr val="000000"/>
              </a:buClr>
              <a:buSzPts val="1100"/>
              <a:buFont typeface="Arial"/>
              <a:buNone/>
            </a:pPr>
            <a:r>
              <a:t/>
            </a:r>
            <a:endParaRPr sz="3900">
              <a:solidFill>
                <a:srgbClr val="6AA84F"/>
              </a:solidFill>
              <a:latin typeface="Merriweather"/>
              <a:ea typeface="Merriweather"/>
              <a:cs typeface="Merriweather"/>
              <a:sym typeface="Merriweather"/>
            </a:endParaRPr>
          </a:p>
        </p:txBody>
      </p:sp>
      <p:sp>
        <p:nvSpPr>
          <p:cNvPr id="1180" name="Google Shape;1180;p44"/>
          <p:cNvSpPr/>
          <p:nvPr/>
        </p:nvSpPr>
        <p:spPr>
          <a:xfrm>
            <a:off x="130560" y="12177991"/>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81" name="Google Shape;1181;p44"/>
          <p:cNvSpPr/>
          <p:nvPr/>
        </p:nvSpPr>
        <p:spPr>
          <a:xfrm flipH="1" rot="10800000">
            <a:off x="323850" y="12744300"/>
            <a:ext cx="8534400" cy="5924700"/>
          </a:xfrm>
          <a:prstGeom prst="round1Rect">
            <a:avLst>
              <a:gd fmla="val 16667" name="adj"/>
            </a:avLst>
          </a:prstGeom>
          <a:noFill/>
          <a:ln cap="flat" cmpd="sng" w="28575">
            <a:solidFill>
              <a:srgbClr val="D9EAD3"/>
            </a:solidFill>
            <a:prstDash val="dashDot"/>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82" name="Google Shape;1182;p44"/>
          <p:cNvSpPr txBox="1"/>
          <p:nvPr/>
        </p:nvSpPr>
        <p:spPr>
          <a:xfrm>
            <a:off x="476250" y="12915900"/>
            <a:ext cx="8084700" cy="3753000"/>
          </a:xfrm>
          <a:prstGeom prst="rect">
            <a:avLst/>
          </a:prstGeom>
          <a:noFill/>
          <a:ln>
            <a:noFill/>
          </a:ln>
        </p:spPr>
        <p:txBody>
          <a:bodyPr anchorCtr="0" anchor="t" bIns="91425" lIns="91425" spcFirstLastPara="1" rIns="91425" wrap="square" tIns="91425">
            <a:noAutofit/>
          </a:bodyPr>
          <a:lstStyle/>
          <a:p>
            <a:pPr indent="-374650" lvl="0" marL="457200" rtl="0" algn="l">
              <a:lnSpc>
                <a:spcPct val="115000"/>
              </a:lnSpc>
              <a:spcBef>
                <a:spcPts val="0"/>
              </a:spcBef>
              <a:spcAft>
                <a:spcPts val="0"/>
              </a:spcAft>
              <a:buClr>
                <a:schemeClr val="dk1"/>
              </a:buClr>
              <a:buSzPts val="2300"/>
              <a:buFont typeface="Merriweather"/>
              <a:buAutoNum type="arabicPeriod"/>
            </a:pPr>
            <a:r>
              <a:rPr lang="en" sz="2300">
                <a:solidFill>
                  <a:schemeClr val="dk1"/>
                </a:solidFill>
                <a:latin typeface="Merriweather"/>
                <a:ea typeface="Merriweather"/>
                <a:cs typeface="Merriweather"/>
                <a:sym typeface="Merriweather"/>
              </a:rPr>
              <a:t>The major determinant of bile acid synthesis is its concentration in hepatic portal blood (</a:t>
            </a:r>
            <a:r>
              <a:rPr b="1" lang="en" sz="2300">
                <a:solidFill>
                  <a:schemeClr val="dk1"/>
                </a:solidFill>
                <a:latin typeface="Merriweather"/>
                <a:ea typeface="Merriweather"/>
                <a:cs typeface="Merriweather"/>
                <a:sym typeface="Merriweather"/>
              </a:rPr>
              <a:t>feedback</a:t>
            </a:r>
            <a:r>
              <a:rPr lang="en" sz="2300">
                <a:solidFill>
                  <a:schemeClr val="dk1"/>
                </a:solidFill>
                <a:latin typeface="Merriweather"/>
                <a:ea typeface="Merriweather"/>
                <a:cs typeface="Merriweather"/>
                <a:sym typeface="Merriweather"/>
              </a:rPr>
              <a:t> control).</a:t>
            </a:r>
            <a:endParaRPr sz="2300">
              <a:solidFill>
                <a:schemeClr val="dk1"/>
              </a:solidFill>
              <a:latin typeface="Merriweather"/>
              <a:ea typeface="Merriweather"/>
              <a:cs typeface="Merriweather"/>
              <a:sym typeface="Merriweather"/>
            </a:endParaRPr>
          </a:p>
          <a:p>
            <a:pPr indent="-374650" lvl="0" marL="457200" rtl="0" algn="l">
              <a:lnSpc>
                <a:spcPct val="115000"/>
              </a:lnSpc>
              <a:spcBef>
                <a:spcPts val="0"/>
              </a:spcBef>
              <a:spcAft>
                <a:spcPts val="0"/>
              </a:spcAft>
              <a:buClr>
                <a:schemeClr val="dk1"/>
              </a:buClr>
              <a:buSzPts val="2300"/>
              <a:buFont typeface="Merriweather"/>
              <a:buAutoNum type="arabicPeriod"/>
            </a:pPr>
            <a:r>
              <a:rPr lang="en" sz="2300">
                <a:solidFill>
                  <a:schemeClr val="dk1"/>
                </a:solidFill>
                <a:latin typeface="Merriweather"/>
                <a:ea typeface="Merriweather"/>
                <a:cs typeface="Merriweather"/>
                <a:sym typeface="Merriweather"/>
              </a:rPr>
              <a:t>Hormonal: </a:t>
            </a:r>
            <a:r>
              <a:rPr lang="en" sz="2400">
                <a:solidFill>
                  <a:schemeClr val="dk1"/>
                </a:solidFill>
                <a:latin typeface="Merriweather"/>
                <a:ea typeface="Merriweather"/>
                <a:cs typeface="Merriweather"/>
                <a:sym typeface="Merriweather"/>
              </a:rPr>
              <a:t>CCK, Secretin &amp; estrogen stimulate bile secretion.</a:t>
            </a:r>
            <a:endParaRPr sz="2400">
              <a:solidFill>
                <a:schemeClr val="dk1"/>
              </a:solidFill>
              <a:latin typeface="Merriweather"/>
              <a:ea typeface="Merriweather"/>
              <a:cs typeface="Merriweather"/>
              <a:sym typeface="Merriweather"/>
            </a:endParaRPr>
          </a:p>
          <a:p>
            <a:pPr indent="-381000" lvl="0" marL="457200" rtl="0" algn="l">
              <a:lnSpc>
                <a:spcPct val="115000"/>
              </a:lnSpc>
              <a:spcBef>
                <a:spcPts val="0"/>
              </a:spcBef>
              <a:spcAft>
                <a:spcPts val="0"/>
              </a:spcAft>
              <a:buClr>
                <a:schemeClr val="dk1"/>
              </a:buClr>
              <a:buSzPts val="2400"/>
              <a:buFont typeface="Merriweather"/>
              <a:buAutoNum type="arabicPeriod"/>
            </a:pPr>
            <a:r>
              <a:rPr lang="en" sz="2400">
                <a:solidFill>
                  <a:schemeClr val="dk1"/>
                </a:solidFill>
                <a:latin typeface="Merriweather"/>
                <a:ea typeface="Merriweather"/>
                <a:cs typeface="Merriweather"/>
                <a:sym typeface="Merriweather"/>
              </a:rPr>
              <a:t>Neural:</a:t>
            </a:r>
            <a:endParaRPr sz="2400">
              <a:solidFill>
                <a:schemeClr val="dk1"/>
              </a:solidFill>
              <a:latin typeface="Merriweather"/>
              <a:ea typeface="Merriweather"/>
              <a:cs typeface="Merriweather"/>
              <a:sym typeface="Merriweather"/>
            </a:endParaRPr>
          </a:p>
          <a:p>
            <a:pPr indent="-381000" lvl="0" marL="914400" rtl="0" algn="l">
              <a:lnSpc>
                <a:spcPct val="115000"/>
              </a:lnSpc>
              <a:spcBef>
                <a:spcPts val="0"/>
              </a:spcBef>
              <a:spcAft>
                <a:spcPts val="0"/>
              </a:spcAft>
              <a:buClr>
                <a:schemeClr val="dk1"/>
              </a:buClr>
              <a:buSzPts val="2400"/>
              <a:buFont typeface="Merriweather"/>
              <a:buChar char="-"/>
            </a:pPr>
            <a:r>
              <a:rPr lang="en" sz="2400">
                <a:solidFill>
                  <a:schemeClr val="dk1"/>
                </a:solidFill>
                <a:latin typeface="Merriweather"/>
                <a:ea typeface="Merriweather"/>
                <a:cs typeface="Merriweather"/>
                <a:sym typeface="Merriweather"/>
              </a:rPr>
              <a:t>Parasympathetic (</a:t>
            </a:r>
            <a:r>
              <a:rPr b="1" lang="en" sz="2400">
                <a:solidFill>
                  <a:schemeClr val="dk1"/>
                </a:solidFill>
                <a:latin typeface="Merriweather"/>
                <a:ea typeface="Merriweather"/>
                <a:cs typeface="Merriweather"/>
                <a:sym typeface="Merriweather"/>
              </a:rPr>
              <a:t>vagal</a:t>
            </a:r>
            <a:r>
              <a:rPr lang="en" sz="2400">
                <a:solidFill>
                  <a:schemeClr val="dk1"/>
                </a:solidFill>
                <a:latin typeface="Merriweather"/>
                <a:ea typeface="Merriweather"/>
                <a:cs typeface="Merriweather"/>
                <a:sym typeface="Merriweather"/>
              </a:rPr>
              <a:t>) stimulation results in contraction of the gallbladder and relaxation of the sphincter of Oddi, as well as increased bile formation. </a:t>
            </a:r>
            <a:endParaRPr sz="2400">
              <a:solidFill>
                <a:schemeClr val="dk1"/>
              </a:solidFill>
              <a:latin typeface="Merriweather"/>
              <a:ea typeface="Merriweather"/>
              <a:cs typeface="Merriweather"/>
              <a:sym typeface="Merriweather"/>
            </a:endParaRPr>
          </a:p>
          <a:p>
            <a:pPr indent="-381000" lvl="0" marL="914400" rtl="0" algn="l">
              <a:lnSpc>
                <a:spcPct val="115000"/>
              </a:lnSpc>
              <a:spcBef>
                <a:spcPts val="1000"/>
              </a:spcBef>
              <a:spcAft>
                <a:spcPts val="1000"/>
              </a:spcAft>
              <a:buClr>
                <a:schemeClr val="dk1"/>
              </a:buClr>
              <a:buSzPts val="2400"/>
              <a:buFont typeface="Merriweather"/>
              <a:buChar char="-"/>
            </a:pPr>
            <a:r>
              <a:rPr lang="en" sz="2400">
                <a:solidFill>
                  <a:schemeClr val="dk1"/>
                </a:solidFill>
                <a:latin typeface="Merriweather"/>
                <a:ea typeface="Merriweather"/>
                <a:cs typeface="Merriweather"/>
                <a:sym typeface="Merriweather"/>
              </a:rPr>
              <a:t>stimulation of the </a:t>
            </a:r>
            <a:r>
              <a:rPr b="1" lang="en" sz="2400">
                <a:solidFill>
                  <a:schemeClr val="dk1"/>
                </a:solidFill>
                <a:latin typeface="Merriweather"/>
                <a:ea typeface="Merriweather"/>
                <a:cs typeface="Merriweather"/>
                <a:sym typeface="Merriweather"/>
              </a:rPr>
              <a:t>sympathetic nervous system</a:t>
            </a:r>
            <a:r>
              <a:rPr lang="en" sz="2400">
                <a:solidFill>
                  <a:schemeClr val="dk1"/>
                </a:solidFill>
                <a:latin typeface="Merriweather"/>
                <a:ea typeface="Merriweather"/>
                <a:cs typeface="Merriweather"/>
                <a:sym typeface="Merriweather"/>
              </a:rPr>
              <a:t> results in reduced bile secretion and relaxation of the gallbladder.</a:t>
            </a:r>
            <a:endParaRPr sz="2400">
              <a:solidFill>
                <a:schemeClr val="dk1"/>
              </a:solidFill>
              <a:latin typeface="Merriweather"/>
              <a:ea typeface="Merriweather"/>
              <a:cs typeface="Merriweather"/>
              <a:sym typeface="Merriweather"/>
            </a:endParaRPr>
          </a:p>
        </p:txBody>
      </p:sp>
      <p:pic>
        <p:nvPicPr>
          <p:cNvPr id="1183" name="Google Shape;1183;p44"/>
          <p:cNvPicPr preferRelativeResize="0"/>
          <p:nvPr/>
        </p:nvPicPr>
        <p:blipFill rotWithShape="1">
          <a:blip r:embed="rId4">
            <a:alphaModFix/>
          </a:blip>
          <a:srcRect b="0" l="0" r="0" t="0"/>
          <a:stretch/>
        </p:blipFill>
        <p:spPr>
          <a:xfrm>
            <a:off x="9348985" y="12909275"/>
            <a:ext cx="3368715" cy="4368151"/>
          </a:xfrm>
          <a:prstGeom prst="rect">
            <a:avLst/>
          </a:prstGeom>
          <a:noFill/>
          <a:ln cap="flat" cmpd="sng" w="9525">
            <a:solidFill>
              <a:srgbClr val="000000"/>
            </a:solidFill>
            <a:prstDash val="solid"/>
            <a:round/>
            <a:headEnd len="sm" w="sm" type="none"/>
            <a:tailEnd len="sm" w="sm" type="none"/>
          </a:ln>
        </p:spPr>
      </p:pic>
      <p:sp>
        <p:nvSpPr>
          <p:cNvPr id="1184" name="Google Shape;1184;p44"/>
          <p:cNvSpPr txBox="1"/>
          <p:nvPr/>
        </p:nvSpPr>
        <p:spPr>
          <a:xfrm>
            <a:off x="9119725" y="17116250"/>
            <a:ext cx="4633800" cy="12258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000">
                <a:latin typeface="Merriweather"/>
                <a:ea typeface="Merriweather"/>
                <a:cs typeface="Merriweather"/>
                <a:sym typeface="Merriweather"/>
              </a:rPr>
              <a:t>Figure 8-3, </a:t>
            </a:r>
            <a:r>
              <a:rPr lang="en" sz="2000">
                <a:latin typeface="Merriweather"/>
                <a:ea typeface="Merriweather"/>
                <a:cs typeface="Merriweather"/>
                <a:sym typeface="Merriweather"/>
              </a:rPr>
              <a:t>Neurohumoral control of gallbladder contraction and biliary secretion</a:t>
            </a:r>
            <a:endParaRPr sz="2000">
              <a:latin typeface="Merriweather"/>
              <a:ea typeface="Merriweather"/>
              <a:cs typeface="Merriweather"/>
              <a:sym typeface="Merriweather"/>
            </a:endParaRPr>
          </a:p>
        </p:txBody>
      </p:sp>
      <p:sp>
        <p:nvSpPr>
          <p:cNvPr id="1185" name="Google Shape;1185;p44"/>
          <p:cNvSpPr txBox="1"/>
          <p:nvPr/>
        </p:nvSpPr>
        <p:spPr>
          <a:xfrm>
            <a:off x="929925" y="169200"/>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rgbClr val="FFFFFF"/>
                </a:solidFill>
                <a:latin typeface="Oswald"/>
                <a:ea typeface="Oswald"/>
                <a:cs typeface="Oswald"/>
                <a:sym typeface="Oswald"/>
              </a:rPr>
              <a:t>PHYSIOLOGY OF BILE SALTS AND ENTEROHEPATIC CIRCULATION</a:t>
            </a:r>
            <a:r>
              <a:rPr lang="en" sz="3400">
                <a:solidFill>
                  <a:srgbClr val="93C47D"/>
                </a:solidFill>
                <a:latin typeface="Oswald"/>
                <a:ea typeface="Oswald"/>
                <a:cs typeface="Oswald"/>
                <a:sym typeface="Oswald"/>
              </a:rPr>
              <a:t> </a:t>
            </a:r>
            <a:endParaRPr sz="3400">
              <a:solidFill>
                <a:srgbClr val="FFFFFF"/>
              </a:solidFill>
              <a:latin typeface="Oswald"/>
              <a:ea typeface="Oswald"/>
              <a:cs typeface="Oswald"/>
              <a:sym typeface="Oswald"/>
            </a:endParaRPr>
          </a:p>
          <a:p>
            <a:pPr indent="0" lvl="0" marL="0" rtl="0" algn="l">
              <a:spcBef>
                <a:spcPts val="0"/>
              </a:spcBef>
              <a:spcAft>
                <a:spcPts val="0"/>
              </a:spcAft>
              <a:buClr>
                <a:srgbClr val="000000"/>
              </a:buClr>
              <a:buSzPts val="1100"/>
              <a:buFont typeface="Arial"/>
              <a:buNone/>
            </a:pPr>
            <a:r>
              <a:t/>
            </a:r>
            <a:endParaRPr sz="3200">
              <a:solidFill>
                <a:srgbClr val="FFFFFF"/>
              </a:solidFill>
              <a:latin typeface="Oswald"/>
              <a:ea typeface="Oswald"/>
              <a:cs typeface="Oswald"/>
              <a:sym typeface="Oswa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9" name="Shape 1189"/>
        <p:cNvGrpSpPr/>
        <p:nvPr/>
      </p:nvGrpSpPr>
      <p:grpSpPr>
        <a:xfrm>
          <a:off x="0" y="0"/>
          <a:ext cx="0" cy="0"/>
          <a:chOff x="0" y="0"/>
          <a:chExt cx="0" cy="0"/>
        </a:xfrm>
      </p:grpSpPr>
      <p:sp>
        <p:nvSpPr>
          <p:cNvPr id="1190" name="Google Shape;1190;p45"/>
          <p:cNvSpPr/>
          <p:nvPr/>
        </p:nvSpPr>
        <p:spPr>
          <a:xfrm>
            <a:off x="0" y="2180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191" name="Google Shape;1191;p45"/>
          <p:cNvSpPr/>
          <p:nvPr/>
        </p:nvSpPr>
        <p:spPr>
          <a:xfrm>
            <a:off x="656616" y="2181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192" name="Google Shape;1192;p45"/>
          <p:cNvSpPr txBox="1"/>
          <p:nvPr/>
        </p:nvSpPr>
        <p:spPr>
          <a:xfrm>
            <a:off x="40300" y="169200"/>
            <a:ext cx="6165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32</a:t>
            </a:r>
            <a:endParaRPr sz="3900">
              <a:solidFill>
                <a:srgbClr val="FFFFFF"/>
              </a:solidFill>
              <a:latin typeface="Oswald"/>
              <a:ea typeface="Oswald"/>
              <a:cs typeface="Oswald"/>
              <a:sym typeface="Oswald"/>
            </a:endParaRPr>
          </a:p>
        </p:txBody>
      </p:sp>
      <p:sp>
        <p:nvSpPr>
          <p:cNvPr id="1193" name="Google Shape;1193;p45"/>
          <p:cNvSpPr txBox="1"/>
          <p:nvPr/>
        </p:nvSpPr>
        <p:spPr>
          <a:xfrm>
            <a:off x="11409324" y="553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Eight</a:t>
            </a:r>
            <a:endParaRPr sz="3500">
              <a:latin typeface="Oswald"/>
              <a:ea typeface="Oswald"/>
              <a:cs typeface="Oswald"/>
              <a:sym typeface="Oswald"/>
            </a:endParaRPr>
          </a:p>
        </p:txBody>
      </p:sp>
      <p:sp>
        <p:nvSpPr>
          <p:cNvPr id="1194" name="Google Shape;1194;p45"/>
          <p:cNvSpPr txBox="1"/>
          <p:nvPr/>
        </p:nvSpPr>
        <p:spPr>
          <a:xfrm>
            <a:off x="570996" y="765302"/>
            <a:ext cx="14096700" cy="924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Clr>
                <a:srgbClr val="000000"/>
              </a:buClr>
              <a:buSzPts val="1100"/>
              <a:buFont typeface="Arial"/>
              <a:buNone/>
            </a:pPr>
            <a:r>
              <a:rPr lang="en" sz="3900">
                <a:latin typeface="Oswald"/>
                <a:ea typeface="Oswald"/>
                <a:cs typeface="Oswald"/>
                <a:sym typeface="Oswald"/>
              </a:rPr>
              <a:t> Bile Acids &amp; Bile Salts </a:t>
            </a:r>
            <a:endParaRPr sz="3900">
              <a:latin typeface="Merriweather"/>
              <a:ea typeface="Merriweather"/>
              <a:cs typeface="Merriweather"/>
              <a:sym typeface="Merriweather"/>
            </a:endParaRPr>
          </a:p>
          <a:p>
            <a:pPr indent="0" lvl="0" marL="0" rtl="0" algn="l">
              <a:spcBef>
                <a:spcPts val="0"/>
              </a:spcBef>
              <a:spcAft>
                <a:spcPts val="0"/>
              </a:spcAft>
              <a:buClr>
                <a:srgbClr val="000000"/>
              </a:buClr>
              <a:buSzPts val="1100"/>
              <a:buFont typeface="Arial"/>
              <a:buNone/>
            </a:pPr>
            <a:r>
              <a:t/>
            </a:r>
            <a:endParaRPr sz="3900">
              <a:solidFill>
                <a:srgbClr val="6AA84F"/>
              </a:solidFill>
              <a:latin typeface="Merriweather"/>
              <a:ea typeface="Merriweather"/>
              <a:cs typeface="Merriweather"/>
              <a:sym typeface="Merriweather"/>
            </a:endParaRPr>
          </a:p>
        </p:txBody>
      </p:sp>
      <p:sp>
        <p:nvSpPr>
          <p:cNvPr id="1195" name="Google Shape;1195;p45"/>
          <p:cNvSpPr/>
          <p:nvPr/>
        </p:nvSpPr>
        <p:spPr>
          <a:xfrm>
            <a:off x="282960" y="1052791"/>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96" name="Google Shape;1196;p45"/>
          <p:cNvSpPr/>
          <p:nvPr/>
        </p:nvSpPr>
        <p:spPr>
          <a:xfrm flipH="1" rot="10800000">
            <a:off x="171450" y="1695075"/>
            <a:ext cx="13525500" cy="4926000"/>
          </a:xfrm>
          <a:prstGeom prst="round1Rect">
            <a:avLst>
              <a:gd fmla="val 16667" name="adj"/>
            </a:avLst>
          </a:prstGeom>
          <a:noFill/>
          <a:ln cap="flat" cmpd="sng" w="28575">
            <a:solidFill>
              <a:srgbClr val="D9EAD3"/>
            </a:solidFill>
            <a:prstDash val="dashDot"/>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97" name="Google Shape;1197;p45"/>
          <p:cNvSpPr txBox="1"/>
          <p:nvPr/>
        </p:nvSpPr>
        <p:spPr>
          <a:xfrm>
            <a:off x="304800" y="1877625"/>
            <a:ext cx="13106400" cy="3790800"/>
          </a:xfrm>
          <a:prstGeom prst="rect">
            <a:avLst/>
          </a:prstGeom>
          <a:noFill/>
          <a:ln>
            <a:noFill/>
          </a:ln>
        </p:spPr>
        <p:txBody>
          <a:bodyPr anchorCtr="0" anchor="t" bIns="91425" lIns="91425" spcFirstLastPara="1" rIns="91425" wrap="square" tIns="91425">
            <a:noAutofit/>
          </a:bodyPr>
          <a:lstStyle/>
          <a:p>
            <a:pPr indent="-361950" lvl="0" marL="457200" rtl="0" algn="l">
              <a:lnSpc>
                <a:spcPct val="150000"/>
              </a:lnSpc>
              <a:spcBef>
                <a:spcPts val="1000"/>
              </a:spcBef>
              <a:spcAft>
                <a:spcPts val="0"/>
              </a:spcAft>
              <a:buClr>
                <a:schemeClr val="dk1"/>
              </a:buClr>
              <a:buSzPts val="2100"/>
              <a:buFont typeface="Merriweather"/>
              <a:buChar char="●"/>
            </a:pPr>
            <a:r>
              <a:rPr lang="en" sz="2100">
                <a:solidFill>
                  <a:srgbClr val="FF0000"/>
                </a:solidFill>
                <a:latin typeface="Merriweather"/>
                <a:ea typeface="Merriweather"/>
                <a:cs typeface="Merriweather"/>
                <a:sym typeface="Merriweather"/>
              </a:rPr>
              <a:t>Bile acids are steroid acids, synthesized in the liver from cholesterol.</a:t>
            </a:r>
            <a:r>
              <a:rPr lang="en" sz="2100">
                <a:solidFill>
                  <a:schemeClr val="dk1"/>
                </a:solidFill>
                <a:latin typeface="Merriweather"/>
                <a:ea typeface="Merriweather"/>
                <a:cs typeface="Merriweather"/>
                <a:sym typeface="Merriweather"/>
              </a:rPr>
              <a:t> During the conversion, hydroxyl groups (by 7α- hydroxylase) and a carboxyl group are added to the steroid nucleus.</a:t>
            </a:r>
            <a:endParaRPr sz="2100">
              <a:solidFill>
                <a:schemeClr val="dk1"/>
              </a:solidFill>
              <a:latin typeface="Merriweather"/>
              <a:ea typeface="Merriweather"/>
              <a:cs typeface="Merriweather"/>
              <a:sym typeface="Merriweather"/>
            </a:endParaRPr>
          </a:p>
          <a:p>
            <a:pPr indent="-361950" lvl="0" marL="457200" rtl="0" algn="l">
              <a:lnSpc>
                <a:spcPct val="150000"/>
              </a:lnSpc>
              <a:spcBef>
                <a:spcPts val="0"/>
              </a:spcBef>
              <a:spcAft>
                <a:spcPts val="0"/>
              </a:spcAft>
              <a:buClr>
                <a:schemeClr val="dk1"/>
              </a:buClr>
              <a:buSzPts val="2100"/>
              <a:buFont typeface="Merriweather"/>
              <a:buChar char="●"/>
            </a:pPr>
            <a:r>
              <a:rPr lang="en" sz="2100">
                <a:solidFill>
                  <a:schemeClr val="dk1"/>
                </a:solidFill>
                <a:latin typeface="Merriweather"/>
                <a:ea typeface="Merriweather"/>
                <a:cs typeface="Merriweather"/>
                <a:sym typeface="Merriweather"/>
              </a:rPr>
              <a:t>Bile acids are classified as </a:t>
            </a:r>
            <a:r>
              <a:rPr b="1" lang="en" sz="2100">
                <a:solidFill>
                  <a:schemeClr val="dk1"/>
                </a:solidFill>
                <a:latin typeface="Merriweather"/>
                <a:ea typeface="Merriweather"/>
                <a:cs typeface="Merriweather"/>
                <a:sym typeface="Merriweather"/>
              </a:rPr>
              <a:t>primary</a:t>
            </a:r>
            <a:r>
              <a:rPr lang="en" sz="2100">
                <a:solidFill>
                  <a:schemeClr val="dk1"/>
                </a:solidFill>
                <a:latin typeface="Merriweather"/>
                <a:ea typeface="Merriweather"/>
                <a:cs typeface="Merriweather"/>
                <a:sym typeface="Merriweather"/>
              </a:rPr>
              <a:t> or </a:t>
            </a:r>
            <a:r>
              <a:rPr b="1" lang="en" sz="2100">
                <a:solidFill>
                  <a:schemeClr val="dk1"/>
                </a:solidFill>
                <a:latin typeface="Merriweather"/>
                <a:ea typeface="Merriweather"/>
                <a:cs typeface="Merriweather"/>
                <a:sym typeface="Merriweather"/>
              </a:rPr>
              <a:t>secondary</a:t>
            </a:r>
            <a:r>
              <a:rPr lang="en" sz="2100">
                <a:solidFill>
                  <a:schemeClr val="dk1"/>
                </a:solidFill>
                <a:latin typeface="Merriweather"/>
                <a:ea typeface="Merriweather"/>
                <a:cs typeface="Merriweather"/>
                <a:sym typeface="Merriweather"/>
              </a:rPr>
              <a:t>.</a:t>
            </a:r>
            <a:endParaRPr sz="2100">
              <a:solidFill>
                <a:schemeClr val="dk1"/>
              </a:solidFill>
              <a:latin typeface="Merriweather"/>
              <a:ea typeface="Merriweather"/>
              <a:cs typeface="Merriweather"/>
              <a:sym typeface="Merriweather"/>
            </a:endParaRPr>
          </a:p>
          <a:p>
            <a:pPr indent="-361950" lvl="0" marL="457200" rtl="0" algn="l">
              <a:lnSpc>
                <a:spcPct val="150000"/>
              </a:lnSpc>
              <a:spcBef>
                <a:spcPts val="0"/>
              </a:spcBef>
              <a:spcAft>
                <a:spcPts val="0"/>
              </a:spcAft>
              <a:buClr>
                <a:schemeClr val="dk1"/>
              </a:buClr>
              <a:buSzPts val="2100"/>
              <a:buFont typeface="Merriweather"/>
              <a:buChar char="-"/>
            </a:pPr>
            <a:r>
              <a:rPr lang="en" sz="2100">
                <a:solidFill>
                  <a:schemeClr val="dk1"/>
                </a:solidFill>
                <a:highlight>
                  <a:srgbClr val="D9EAD3"/>
                </a:highlight>
                <a:latin typeface="Merriweather"/>
                <a:ea typeface="Merriweather"/>
                <a:cs typeface="Merriweather"/>
                <a:sym typeface="Merriweather"/>
              </a:rPr>
              <a:t>Primary:</a:t>
            </a:r>
            <a:r>
              <a:rPr lang="en" sz="2100">
                <a:solidFill>
                  <a:schemeClr val="dk1"/>
                </a:solidFill>
                <a:latin typeface="Merriweather"/>
                <a:ea typeface="Merriweather"/>
                <a:cs typeface="Merriweather"/>
                <a:sym typeface="Merriweather"/>
              </a:rPr>
              <a:t> Cholic, Chenodeoxycholic acids.</a:t>
            </a:r>
            <a:endParaRPr sz="2100">
              <a:solidFill>
                <a:schemeClr val="dk1"/>
              </a:solidFill>
              <a:latin typeface="Merriweather"/>
              <a:ea typeface="Merriweather"/>
              <a:cs typeface="Merriweather"/>
              <a:sym typeface="Merriweather"/>
            </a:endParaRPr>
          </a:p>
          <a:p>
            <a:pPr indent="-361950" lvl="0" marL="457200" rtl="0" algn="l">
              <a:lnSpc>
                <a:spcPct val="150000"/>
              </a:lnSpc>
              <a:spcBef>
                <a:spcPts val="0"/>
              </a:spcBef>
              <a:spcAft>
                <a:spcPts val="0"/>
              </a:spcAft>
              <a:buClr>
                <a:schemeClr val="dk1"/>
              </a:buClr>
              <a:buSzPts val="2100"/>
              <a:buFont typeface="Merriweather"/>
              <a:buChar char="-"/>
            </a:pPr>
            <a:r>
              <a:rPr lang="en" sz="2100">
                <a:solidFill>
                  <a:schemeClr val="dk1"/>
                </a:solidFill>
                <a:highlight>
                  <a:srgbClr val="D9EAD3"/>
                </a:highlight>
                <a:latin typeface="Merriweather"/>
                <a:ea typeface="Merriweather"/>
                <a:cs typeface="Merriweather"/>
                <a:sym typeface="Merriweather"/>
              </a:rPr>
              <a:t>Secondary:</a:t>
            </a:r>
            <a:r>
              <a:rPr lang="en" sz="2100">
                <a:solidFill>
                  <a:schemeClr val="dk1"/>
                </a:solidFill>
                <a:latin typeface="Merriweather"/>
                <a:ea typeface="Merriweather"/>
                <a:cs typeface="Merriweather"/>
                <a:sym typeface="Merriweather"/>
              </a:rPr>
              <a:t> Deoxycholic, Lithocholic acids.</a:t>
            </a:r>
            <a:endParaRPr sz="2100">
              <a:solidFill>
                <a:schemeClr val="dk1"/>
              </a:solidFill>
              <a:latin typeface="Merriweather"/>
              <a:ea typeface="Merriweather"/>
              <a:cs typeface="Merriweather"/>
              <a:sym typeface="Merriweather"/>
            </a:endParaRPr>
          </a:p>
          <a:p>
            <a:pPr indent="-361950" lvl="0" marL="457200" rtl="0" algn="l">
              <a:lnSpc>
                <a:spcPct val="150000"/>
              </a:lnSpc>
              <a:spcBef>
                <a:spcPts val="0"/>
              </a:spcBef>
              <a:spcAft>
                <a:spcPts val="0"/>
              </a:spcAft>
              <a:buClr>
                <a:schemeClr val="dk1"/>
              </a:buClr>
              <a:buSzPts val="2100"/>
              <a:buFont typeface="Merriweather"/>
              <a:buChar char="●"/>
            </a:pPr>
            <a:r>
              <a:rPr lang="en" sz="2100">
                <a:solidFill>
                  <a:schemeClr val="dk1"/>
                </a:solidFill>
                <a:latin typeface="Merriweather"/>
                <a:ea typeface="Merriweather"/>
                <a:cs typeface="Merriweather"/>
                <a:sym typeface="Merriweather"/>
              </a:rPr>
              <a:t>Bile acids are secreted as conjugates of </a:t>
            </a:r>
            <a:r>
              <a:rPr b="1" lang="en" sz="2100">
                <a:solidFill>
                  <a:schemeClr val="dk1"/>
                </a:solidFill>
                <a:latin typeface="Merriweather"/>
                <a:ea typeface="Merriweather"/>
                <a:cs typeface="Merriweather"/>
                <a:sym typeface="Merriweather"/>
              </a:rPr>
              <a:t>taurine</a:t>
            </a:r>
            <a:r>
              <a:rPr lang="en" sz="2100">
                <a:solidFill>
                  <a:schemeClr val="dk1"/>
                </a:solidFill>
                <a:latin typeface="Merriweather"/>
                <a:ea typeface="Merriweather"/>
                <a:cs typeface="Merriweather"/>
                <a:sym typeface="Merriweather"/>
              </a:rPr>
              <a:t> or </a:t>
            </a:r>
            <a:r>
              <a:rPr b="1" lang="en" sz="2100">
                <a:solidFill>
                  <a:schemeClr val="dk1"/>
                </a:solidFill>
                <a:latin typeface="Merriweather"/>
                <a:ea typeface="Merriweather"/>
                <a:cs typeface="Merriweather"/>
                <a:sym typeface="Merriweather"/>
              </a:rPr>
              <a:t>glycine </a:t>
            </a:r>
            <a:r>
              <a:rPr lang="en" sz="2100">
                <a:solidFill>
                  <a:schemeClr val="dk1"/>
                </a:solidFill>
                <a:latin typeface="Merriweather"/>
                <a:ea typeface="Merriweather"/>
                <a:cs typeface="Merriweather"/>
                <a:sym typeface="Merriweather"/>
              </a:rPr>
              <a:t>and it is converted into secondary bile acids by </a:t>
            </a:r>
            <a:r>
              <a:rPr lang="en" sz="2100">
                <a:solidFill>
                  <a:schemeClr val="dk1"/>
                </a:solidFill>
                <a:highlight>
                  <a:srgbClr val="D9EAD3"/>
                </a:highlight>
                <a:latin typeface="Merriweather"/>
                <a:ea typeface="Merriweather"/>
                <a:cs typeface="Merriweather"/>
                <a:sym typeface="Merriweather"/>
              </a:rPr>
              <a:t>Dehydroxylation</a:t>
            </a:r>
            <a:r>
              <a:rPr lang="en" sz="2100">
                <a:solidFill>
                  <a:schemeClr val="dk1"/>
                </a:solidFill>
                <a:latin typeface="Merriweather"/>
                <a:ea typeface="Merriweather"/>
                <a:cs typeface="Merriweather"/>
                <a:sym typeface="Merriweather"/>
              </a:rPr>
              <a:t> and </a:t>
            </a:r>
            <a:r>
              <a:rPr lang="en" sz="2100">
                <a:solidFill>
                  <a:schemeClr val="dk1"/>
                </a:solidFill>
                <a:highlight>
                  <a:srgbClr val="D9EAD3"/>
                </a:highlight>
                <a:latin typeface="Merriweather"/>
                <a:ea typeface="Merriweather"/>
                <a:cs typeface="Merriweather"/>
                <a:sym typeface="Merriweather"/>
              </a:rPr>
              <a:t>Deconjugation</a:t>
            </a:r>
            <a:r>
              <a:rPr lang="en" sz="2100">
                <a:solidFill>
                  <a:schemeClr val="dk1"/>
                </a:solidFill>
                <a:latin typeface="Merriweather"/>
                <a:ea typeface="Merriweather"/>
                <a:cs typeface="Merriweather"/>
                <a:sym typeface="Merriweather"/>
              </a:rPr>
              <a:t> </a:t>
            </a:r>
            <a:r>
              <a:rPr lang="en" sz="2100">
                <a:solidFill>
                  <a:schemeClr val="dk1"/>
                </a:solidFill>
                <a:latin typeface="Merriweather"/>
                <a:ea typeface="Merriweather"/>
                <a:cs typeface="Merriweather"/>
                <a:sym typeface="Merriweather"/>
              </a:rPr>
              <a:t>processes</a:t>
            </a:r>
            <a:r>
              <a:rPr lang="en" sz="2100">
                <a:solidFill>
                  <a:schemeClr val="dk1"/>
                </a:solidFill>
                <a:latin typeface="Merriweather"/>
                <a:ea typeface="Merriweather"/>
                <a:cs typeface="Merriweather"/>
                <a:sym typeface="Merriweather"/>
              </a:rPr>
              <a:t> done by </a:t>
            </a:r>
            <a:r>
              <a:rPr lang="en" sz="2100">
                <a:solidFill>
                  <a:schemeClr val="dk1"/>
                </a:solidFill>
                <a:highlight>
                  <a:srgbClr val="D9EAD3"/>
                </a:highlight>
                <a:latin typeface="Merriweather"/>
                <a:ea typeface="Merriweather"/>
                <a:cs typeface="Merriweather"/>
                <a:sym typeface="Merriweather"/>
              </a:rPr>
              <a:t>intestinal</a:t>
            </a:r>
            <a:r>
              <a:rPr lang="en" sz="2100">
                <a:solidFill>
                  <a:schemeClr val="dk1"/>
                </a:solidFill>
                <a:highlight>
                  <a:srgbClr val="D9EAD3"/>
                </a:highlight>
                <a:latin typeface="Merriweather"/>
                <a:ea typeface="Merriweather"/>
                <a:cs typeface="Merriweather"/>
                <a:sym typeface="Merriweather"/>
              </a:rPr>
              <a:t> bacteria. </a:t>
            </a:r>
            <a:endParaRPr sz="2100">
              <a:solidFill>
                <a:schemeClr val="dk1"/>
              </a:solidFill>
              <a:latin typeface="Merriweather"/>
              <a:ea typeface="Merriweather"/>
              <a:cs typeface="Merriweather"/>
              <a:sym typeface="Merriweather"/>
            </a:endParaRPr>
          </a:p>
          <a:p>
            <a:pPr indent="-361950" lvl="0" marL="457200" rtl="0" algn="l">
              <a:lnSpc>
                <a:spcPct val="115000"/>
              </a:lnSpc>
              <a:spcBef>
                <a:spcPts val="0"/>
              </a:spcBef>
              <a:spcAft>
                <a:spcPts val="0"/>
              </a:spcAft>
              <a:buClr>
                <a:schemeClr val="dk1"/>
              </a:buClr>
              <a:buSzPts val="2100"/>
              <a:buFont typeface="Merriweather"/>
              <a:buChar char="●"/>
            </a:pPr>
            <a:r>
              <a:rPr lang="en" sz="2100">
                <a:solidFill>
                  <a:schemeClr val="dk1"/>
                </a:solidFill>
                <a:latin typeface="Merriweather"/>
                <a:ea typeface="Merriweather"/>
                <a:cs typeface="Merriweather"/>
                <a:sym typeface="Merriweather"/>
              </a:rPr>
              <a:t>At a neutral pH, the bile acids are mostly ionized</a:t>
            </a:r>
            <a:r>
              <a:rPr lang="en" sz="2100">
                <a:solidFill>
                  <a:srgbClr val="999999"/>
                </a:solidFill>
                <a:latin typeface="Merriweather"/>
                <a:ea typeface="Merriweather"/>
                <a:cs typeface="Merriweather"/>
                <a:sym typeface="Merriweather"/>
              </a:rPr>
              <a:t> (zwitterion form)</a:t>
            </a:r>
            <a:r>
              <a:rPr baseline="30000" lang="en" sz="2100">
                <a:solidFill>
                  <a:srgbClr val="999999"/>
                </a:solidFill>
                <a:latin typeface="Merriweather"/>
                <a:ea typeface="Merriweather"/>
                <a:cs typeface="Merriweather"/>
                <a:sym typeface="Merriweather"/>
              </a:rPr>
              <a:t>1</a:t>
            </a:r>
            <a:r>
              <a:rPr lang="en" sz="2100">
                <a:solidFill>
                  <a:srgbClr val="999999"/>
                </a:solidFill>
                <a:latin typeface="Merriweather"/>
                <a:ea typeface="Merriweather"/>
                <a:cs typeface="Merriweather"/>
                <a:sym typeface="Merriweather"/>
              </a:rPr>
              <a:t>, </a:t>
            </a:r>
            <a:r>
              <a:rPr lang="en" sz="2100">
                <a:solidFill>
                  <a:schemeClr val="dk1"/>
                </a:solidFill>
                <a:latin typeface="Merriweather"/>
                <a:ea typeface="Merriweather"/>
                <a:cs typeface="Merriweather"/>
                <a:sym typeface="Merriweather"/>
              </a:rPr>
              <a:t>more water soluble and are present almost entirely as salts of various cations (mostly Na+) e.g., sodium glycocholate and are called bile salts.</a:t>
            </a:r>
            <a:endParaRPr sz="2100">
              <a:solidFill>
                <a:schemeClr val="dk1"/>
              </a:solidFill>
              <a:latin typeface="Merriweather"/>
              <a:ea typeface="Merriweather"/>
              <a:cs typeface="Merriweather"/>
              <a:sym typeface="Merriweather"/>
            </a:endParaRPr>
          </a:p>
          <a:p>
            <a:pPr indent="0" lvl="0" marL="457200" rtl="0" algn="l">
              <a:lnSpc>
                <a:spcPct val="150000"/>
              </a:lnSpc>
              <a:spcBef>
                <a:spcPts val="1000"/>
              </a:spcBef>
              <a:spcAft>
                <a:spcPts val="1000"/>
              </a:spcAft>
              <a:buNone/>
            </a:pPr>
            <a:r>
              <a:t/>
            </a:r>
            <a:endParaRPr sz="2200">
              <a:solidFill>
                <a:schemeClr val="dk1"/>
              </a:solidFill>
              <a:latin typeface="Merriweather"/>
              <a:ea typeface="Merriweather"/>
              <a:cs typeface="Merriweather"/>
              <a:sym typeface="Merriweather"/>
            </a:endParaRPr>
          </a:p>
        </p:txBody>
      </p:sp>
      <p:sp>
        <p:nvSpPr>
          <p:cNvPr id="1198" name="Google Shape;1198;p45"/>
          <p:cNvSpPr txBox="1"/>
          <p:nvPr/>
        </p:nvSpPr>
        <p:spPr>
          <a:xfrm>
            <a:off x="133700" y="7383075"/>
            <a:ext cx="10534200" cy="2552700"/>
          </a:xfrm>
          <a:prstGeom prst="rect">
            <a:avLst/>
          </a:prstGeom>
          <a:noFill/>
          <a:ln cap="flat" cmpd="sng" w="19050">
            <a:solidFill>
              <a:srgbClr val="6AA84F"/>
            </a:solidFill>
            <a:prstDash val="solid"/>
            <a:round/>
            <a:headEnd len="sm" w="sm" type="none"/>
            <a:tailEnd len="sm" w="sm" type="none"/>
          </a:ln>
        </p:spPr>
        <p:txBody>
          <a:bodyPr anchorCtr="0" anchor="ctr" bIns="242375" lIns="242375" spcFirstLastPara="1" rIns="242375" wrap="square" tIns="242375">
            <a:noAutofit/>
          </a:bodyPr>
          <a:lstStyle/>
          <a:p>
            <a:pPr indent="-387350" lvl="0" marL="457200" rtl="0" algn="l">
              <a:lnSpc>
                <a:spcPct val="115000"/>
              </a:lnSpc>
              <a:spcBef>
                <a:spcPts val="1000"/>
              </a:spcBef>
              <a:spcAft>
                <a:spcPts val="0"/>
              </a:spcAft>
              <a:buSzPts val="2500"/>
              <a:buFont typeface="Merriweather"/>
              <a:buAutoNum type="arabicPeriod"/>
            </a:pPr>
            <a:r>
              <a:rPr lang="en" sz="2500">
                <a:solidFill>
                  <a:srgbClr val="000000"/>
                </a:solidFill>
                <a:latin typeface="Oswald"/>
                <a:ea typeface="Oswald"/>
                <a:cs typeface="Oswald"/>
                <a:sym typeface="Oswald"/>
              </a:rPr>
              <a:t>DIGESTION OF FATS</a:t>
            </a:r>
            <a:endParaRPr sz="2500">
              <a:latin typeface="Merriweather"/>
              <a:ea typeface="Merriweather"/>
              <a:cs typeface="Merriweather"/>
              <a:sym typeface="Merriweather"/>
            </a:endParaRPr>
          </a:p>
          <a:p>
            <a:pPr indent="-387350" lvl="0" marL="457200" rtl="0" algn="l">
              <a:lnSpc>
                <a:spcPct val="115000"/>
              </a:lnSpc>
              <a:spcBef>
                <a:spcPts val="0"/>
              </a:spcBef>
              <a:spcAft>
                <a:spcPts val="0"/>
              </a:spcAft>
              <a:buSzPts val="2500"/>
              <a:buFont typeface="Merriweather"/>
              <a:buAutoNum type="arabicPeriod"/>
            </a:pPr>
            <a:r>
              <a:rPr lang="en" sz="2500">
                <a:solidFill>
                  <a:srgbClr val="000000"/>
                </a:solidFill>
                <a:latin typeface="Oswald"/>
                <a:ea typeface="Oswald"/>
                <a:cs typeface="Oswald"/>
                <a:sym typeface="Oswald"/>
              </a:rPr>
              <a:t>ABSORPTION OF FATS</a:t>
            </a:r>
            <a:endParaRPr sz="2500">
              <a:latin typeface="Merriweather"/>
              <a:ea typeface="Merriweather"/>
              <a:cs typeface="Merriweather"/>
              <a:sym typeface="Merriweather"/>
            </a:endParaRPr>
          </a:p>
          <a:p>
            <a:pPr indent="-387350" lvl="0" marL="457200" rtl="0" algn="l">
              <a:lnSpc>
                <a:spcPct val="115000"/>
              </a:lnSpc>
              <a:spcBef>
                <a:spcPts val="0"/>
              </a:spcBef>
              <a:spcAft>
                <a:spcPts val="0"/>
              </a:spcAft>
              <a:buSzPts val="2500"/>
              <a:buFont typeface="Merriweather"/>
              <a:buAutoNum type="arabicPeriod"/>
            </a:pPr>
            <a:r>
              <a:rPr lang="en" sz="2500">
                <a:solidFill>
                  <a:srgbClr val="000000"/>
                </a:solidFill>
                <a:latin typeface="Oswald"/>
                <a:ea typeface="Oswald"/>
                <a:cs typeface="Oswald"/>
                <a:sym typeface="Oswald"/>
              </a:rPr>
              <a:t>ABSORPTION OF FAT-SOLUBLE VITAMINS (A, K, E, D) </a:t>
            </a:r>
            <a:endParaRPr sz="2500">
              <a:latin typeface="Merriweather"/>
              <a:ea typeface="Merriweather"/>
              <a:cs typeface="Merriweather"/>
              <a:sym typeface="Merriweather"/>
            </a:endParaRPr>
          </a:p>
          <a:p>
            <a:pPr indent="-387350" lvl="0" marL="457200" rtl="0" algn="l">
              <a:lnSpc>
                <a:spcPct val="115000"/>
              </a:lnSpc>
              <a:spcBef>
                <a:spcPts val="0"/>
              </a:spcBef>
              <a:spcAft>
                <a:spcPts val="0"/>
              </a:spcAft>
              <a:buSzPts val="2500"/>
              <a:buFont typeface="Merriweather"/>
              <a:buAutoNum type="arabicPeriod"/>
            </a:pPr>
            <a:r>
              <a:rPr lang="en" sz="2500">
                <a:solidFill>
                  <a:srgbClr val="000000"/>
                </a:solidFill>
                <a:latin typeface="Oswald"/>
                <a:ea typeface="Oswald"/>
                <a:cs typeface="Oswald"/>
                <a:sym typeface="Oswald"/>
              </a:rPr>
              <a:t>STIMULATING BILE SECRETION AND FLOW </a:t>
            </a:r>
            <a:r>
              <a:rPr lang="en" sz="2000">
                <a:solidFill>
                  <a:srgbClr val="000000"/>
                </a:solidFill>
                <a:latin typeface="Merriweather"/>
                <a:ea typeface="Merriweather"/>
                <a:cs typeface="Merriweather"/>
                <a:sym typeface="Merriweather"/>
              </a:rPr>
              <a:t>A process known as “choleretic flow”</a:t>
            </a:r>
            <a:r>
              <a:rPr lang="en" sz="2500">
                <a:solidFill>
                  <a:srgbClr val="000000"/>
                </a:solidFill>
                <a:latin typeface="Merriweather"/>
                <a:ea typeface="Merriweather"/>
                <a:cs typeface="Merriweather"/>
                <a:sym typeface="Merriweather"/>
              </a:rPr>
              <a:t> </a:t>
            </a:r>
            <a:endParaRPr sz="2500">
              <a:latin typeface="Merriweather"/>
              <a:ea typeface="Merriweather"/>
              <a:cs typeface="Merriweather"/>
              <a:sym typeface="Merriweather"/>
            </a:endParaRPr>
          </a:p>
          <a:p>
            <a:pPr indent="-387350" lvl="0" marL="457200" rtl="0" algn="l">
              <a:lnSpc>
                <a:spcPct val="115000"/>
              </a:lnSpc>
              <a:spcBef>
                <a:spcPts val="0"/>
              </a:spcBef>
              <a:spcAft>
                <a:spcPts val="0"/>
              </a:spcAft>
              <a:buSzPts val="2500"/>
              <a:buFont typeface="Merriweather"/>
              <a:buAutoNum type="arabicPeriod"/>
            </a:pPr>
            <a:r>
              <a:rPr lang="en" sz="2500">
                <a:latin typeface="Merriweather"/>
                <a:ea typeface="Merriweather"/>
                <a:cs typeface="Merriweather"/>
                <a:sym typeface="Merriweather"/>
              </a:rPr>
              <a:t> </a:t>
            </a:r>
            <a:r>
              <a:rPr lang="en" sz="2500">
                <a:solidFill>
                  <a:srgbClr val="000000"/>
                </a:solidFill>
                <a:latin typeface="Oswald"/>
                <a:ea typeface="Oswald"/>
                <a:cs typeface="Oswald"/>
                <a:sym typeface="Oswald"/>
              </a:rPr>
              <a:t>INCREASE SOLUBILITY OF CHOLESTEROL IN BILE</a:t>
            </a:r>
            <a:endParaRPr sz="2500">
              <a:latin typeface="Merriweather"/>
              <a:ea typeface="Merriweather"/>
              <a:cs typeface="Merriweather"/>
              <a:sym typeface="Merriweather"/>
            </a:endParaRPr>
          </a:p>
        </p:txBody>
      </p:sp>
      <p:sp>
        <p:nvSpPr>
          <p:cNvPr id="1199" name="Google Shape;1199;p45"/>
          <p:cNvSpPr txBox="1"/>
          <p:nvPr/>
        </p:nvSpPr>
        <p:spPr>
          <a:xfrm>
            <a:off x="622500" y="6491175"/>
            <a:ext cx="12788700" cy="468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800">
                <a:latin typeface="Oswald"/>
                <a:ea typeface="Oswald"/>
                <a:cs typeface="Oswald"/>
                <a:sym typeface="Oswald"/>
              </a:rPr>
              <a:t>Function of Bile Acid </a:t>
            </a:r>
            <a:endParaRPr sz="3800">
              <a:latin typeface="Oswald"/>
              <a:ea typeface="Oswald"/>
              <a:cs typeface="Oswald"/>
              <a:sym typeface="Oswald"/>
            </a:endParaRPr>
          </a:p>
        </p:txBody>
      </p:sp>
      <p:sp>
        <p:nvSpPr>
          <p:cNvPr id="1200" name="Google Shape;1200;p45"/>
          <p:cNvSpPr/>
          <p:nvPr/>
        </p:nvSpPr>
        <p:spPr>
          <a:xfrm>
            <a:off x="232725" y="6783659"/>
            <a:ext cx="468600" cy="4680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201" name="Google Shape;1201;p45"/>
          <p:cNvSpPr txBox="1"/>
          <p:nvPr/>
        </p:nvSpPr>
        <p:spPr>
          <a:xfrm>
            <a:off x="461325" y="9776750"/>
            <a:ext cx="14379600" cy="8556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400">
                <a:latin typeface="Oswald"/>
                <a:ea typeface="Oswald"/>
                <a:cs typeface="Oswald"/>
                <a:sym typeface="Oswald"/>
              </a:rPr>
              <a:t>Role of Bile Salts To Accelerate Fat Digestion &amp; Formation of Micelles</a:t>
            </a:r>
            <a:endParaRPr sz="3400">
              <a:latin typeface="Oswald"/>
              <a:ea typeface="Oswald"/>
              <a:cs typeface="Oswald"/>
              <a:sym typeface="Oswald"/>
            </a:endParaRPr>
          </a:p>
          <a:p>
            <a:pPr indent="0" lvl="0" marL="0" rtl="0" algn="l">
              <a:spcBef>
                <a:spcPts val="0"/>
              </a:spcBef>
              <a:spcAft>
                <a:spcPts val="0"/>
              </a:spcAft>
              <a:buNone/>
            </a:pPr>
            <a:r>
              <a:t/>
            </a:r>
            <a:endParaRPr sz="3400">
              <a:latin typeface="Oswald"/>
              <a:ea typeface="Oswald"/>
              <a:cs typeface="Oswald"/>
              <a:sym typeface="Oswald"/>
            </a:endParaRPr>
          </a:p>
          <a:p>
            <a:pPr indent="0" lvl="0" marL="0" rtl="0" algn="l">
              <a:spcBef>
                <a:spcPts val="0"/>
              </a:spcBef>
              <a:spcAft>
                <a:spcPts val="0"/>
              </a:spcAft>
              <a:buClr>
                <a:srgbClr val="000000"/>
              </a:buClr>
              <a:buSzPts val="700"/>
              <a:buFont typeface="Arial"/>
              <a:buNone/>
            </a:pPr>
            <a:r>
              <a:t/>
            </a:r>
            <a:endParaRPr sz="3400">
              <a:latin typeface="Merriweather"/>
              <a:ea typeface="Merriweather"/>
              <a:cs typeface="Merriweather"/>
              <a:sym typeface="Merriweather"/>
            </a:endParaRPr>
          </a:p>
        </p:txBody>
      </p:sp>
      <p:sp>
        <p:nvSpPr>
          <p:cNvPr id="1202" name="Google Shape;1202;p45"/>
          <p:cNvSpPr/>
          <p:nvPr/>
        </p:nvSpPr>
        <p:spPr>
          <a:xfrm>
            <a:off x="188014" y="10090339"/>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203" name="Google Shape;1203;p45"/>
          <p:cNvSpPr/>
          <p:nvPr/>
        </p:nvSpPr>
        <p:spPr>
          <a:xfrm flipH="1" rot="10800000">
            <a:off x="247650" y="10610550"/>
            <a:ext cx="7848600" cy="3848400"/>
          </a:xfrm>
          <a:prstGeom prst="round1Rect">
            <a:avLst>
              <a:gd fmla="val 16667" name="adj"/>
            </a:avLst>
          </a:prstGeom>
          <a:noFill/>
          <a:ln cap="flat" cmpd="sng" w="28575">
            <a:solidFill>
              <a:srgbClr val="D9EAD3"/>
            </a:solidFill>
            <a:prstDash val="dashDot"/>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204" name="Google Shape;1204;p45"/>
          <p:cNvSpPr txBox="1"/>
          <p:nvPr/>
        </p:nvSpPr>
        <p:spPr>
          <a:xfrm>
            <a:off x="438150" y="10763250"/>
            <a:ext cx="7277100" cy="36576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rgbClr val="000000"/>
              </a:buClr>
              <a:buSzPts val="2100"/>
              <a:buFont typeface="Merriweather"/>
              <a:buChar char="●"/>
            </a:pPr>
            <a:r>
              <a:rPr lang="en" sz="2100">
                <a:latin typeface="Merriweather"/>
                <a:ea typeface="Merriweather"/>
                <a:cs typeface="Merriweather"/>
                <a:sym typeface="Merriweather"/>
              </a:rPr>
              <a:t>Bile acids are amphipathic molecules that have the ability to form micelles(each bile salt molecule is composed of a sterol nucleus that is fat-soluble and a polar group that is water-soluble).</a:t>
            </a:r>
            <a:endParaRPr sz="2100">
              <a:latin typeface="Merriweather"/>
              <a:ea typeface="Merriweather"/>
              <a:cs typeface="Merriweather"/>
              <a:sym typeface="Merriweather"/>
            </a:endParaRPr>
          </a:p>
          <a:p>
            <a:pPr indent="-361950" lvl="0" marL="457200" rtl="0" algn="l">
              <a:spcBef>
                <a:spcPts val="0"/>
              </a:spcBef>
              <a:spcAft>
                <a:spcPts val="0"/>
              </a:spcAft>
              <a:buClr>
                <a:srgbClr val="000000"/>
              </a:buClr>
              <a:buSzPts val="2100"/>
              <a:buFont typeface="Merriweather"/>
              <a:buChar char="●"/>
            </a:pPr>
            <a:r>
              <a:rPr lang="en" sz="2100">
                <a:latin typeface="Merriweather"/>
                <a:ea typeface="Merriweather"/>
                <a:cs typeface="Merriweather"/>
                <a:sym typeface="Merriweather"/>
              </a:rPr>
              <a:t>The  polar groups are (-) charged, they allow the entire micelle globule to dissolve in the water of the digestive fluids and to remain in stable solution.</a:t>
            </a:r>
            <a:endParaRPr sz="2100">
              <a:latin typeface="Merriweather"/>
              <a:ea typeface="Merriweather"/>
              <a:cs typeface="Merriweather"/>
              <a:sym typeface="Merriweather"/>
            </a:endParaRPr>
          </a:p>
          <a:p>
            <a:pPr indent="-361950" lvl="0" marL="457200" rtl="0" algn="l">
              <a:spcBef>
                <a:spcPts val="0"/>
              </a:spcBef>
              <a:spcAft>
                <a:spcPts val="0"/>
              </a:spcAft>
              <a:buClr>
                <a:srgbClr val="000000"/>
              </a:buClr>
              <a:buSzPts val="2100"/>
              <a:buFont typeface="Merriweather"/>
              <a:buChar char="●"/>
            </a:pPr>
            <a:r>
              <a:rPr lang="en" sz="2100">
                <a:latin typeface="Merriweather"/>
                <a:ea typeface="Merriweather"/>
                <a:cs typeface="Merriweather"/>
                <a:sym typeface="Merriweather"/>
              </a:rPr>
              <a:t>The micelles act as a transport medium to carry the monoglycerides and free fatty acids to the brush borders of the intestinal epithelial cells.</a:t>
            </a:r>
            <a:endParaRPr sz="2100">
              <a:latin typeface="Merriweather"/>
              <a:ea typeface="Merriweather"/>
              <a:cs typeface="Merriweather"/>
              <a:sym typeface="Merriweather"/>
            </a:endParaRPr>
          </a:p>
          <a:p>
            <a:pPr indent="0" lvl="0" marL="457200" rtl="0" algn="l">
              <a:spcBef>
                <a:spcPts val="0"/>
              </a:spcBef>
              <a:spcAft>
                <a:spcPts val="0"/>
              </a:spcAft>
              <a:buNone/>
            </a:pPr>
            <a:r>
              <a:t/>
            </a:r>
            <a:endParaRPr sz="2100">
              <a:latin typeface="Merriweather"/>
              <a:ea typeface="Merriweather"/>
              <a:cs typeface="Merriweather"/>
              <a:sym typeface="Merriweather"/>
            </a:endParaRPr>
          </a:p>
        </p:txBody>
      </p:sp>
      <p:pic>
        <p:nvPicPr>
          <p:cNvPr id="1205" name="Google Shape;1205;p45"/>
          <p:cNvPicPr preferRelativeResize="0"/>
          <p:nvPr/>
        </p:nvPicPr>
        <p:blipFill rotWithShape="1">
          <a:blip r:embed="rId3">
            <a:alphaModFix/>
          </a:blip>
          <a:srcRect b="4258" l="44846" r="22822" t="70452"/>
          <a:stretch/>
        </p:blipFill>
        <p:spPr>
          <a:xfrm>
            <a:off x="9353550" y="10763250"/>
            <a:ext cx="4229648" cy="2838448"/>
          </a:xfrm>
          <a:prstGeom prst="rect">
            <a:avLst/>
          </a:prstGeom>
          <a:noFill/>
          <a:ln cap="flat" cmpd="sng" w="9525">
            <a:solidFill>
              <a:srgbClr val="000000"/>
            </a:solidFill>
            <a:prstDash val="solid"/>
            <a:round/>
            <a:headEnd len="sm" w="sm" type="none"/>
            <a:tailEnd len="sm" w="sm" type="none"/>
          </a:ln>
        </p:spPr>
      </p:pic>
      <p:sp>
        <p:nvSpPr>
          <p:cNvPr id="1206" name="Google Shape;1206;p45"/>
          <p:cNvSpPr txBox="1"/>
          <p:nvPr/>
        </p:nvSpPr>
        <p:spPr>
          <a:xfrm>
            <a:off x="9094313" y="13482370"/>
            <a:ext cx="6053100" cy="9642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600">
                <a:latin typeface="Merriweather"/>
                <a:ea typeface="Merriweather"/>
                <a:cs typeface="Merriweather"/>
                <a:sym typeface="Merriweather"/>
              </a:rPr>
              <a:t>Figure</a:t>
            </a:r>
            <a:r>
              <a:rPr b="1" lang="en" sz="2600">
                <a:latin typeface="Merriweather"/>
                <a:ea typeface="Merriweather"/>
                <a:cs typeface="Merriweather"/>
                <a:sym typeface="Merriweather"/>
              </a:rPr>
              <a:t> 8-4</a:t>
            </a:r>
            <a:endParaRPr sz="3200">
              <a:latin typeface="Oswald"/>
              <a:ea typeface="Oswald"/>
              <a:cs typeface="Oswald"/>
              <a:sym typeface="Oswald"/>
            </a:endParaRPr>
          </a:p>
        </p:txBody>
      </p:sp>
      <p:sp>
        <p:nvSpPr>
          <p:cNvPr id="1207" name="Google Shape;1207;p45"/>
          <p:cNvSpPr txBox="1"/>
          <p:nvPr/>
        </p:nvSpPr>
        <p:spPr>
          <a:xfrm>
            <a:off x="615450" y="14330525"/>
            <a:ext cx="12958200" cy="6996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800">
                <a:latin typeface="Oswald"/>
                <a:ea typeface="Oswald"/>
                <a:cs typeface="Oswald"/>
                <a:sym typeface="Oswald"/>
              </a:rPr>
              <a:t>Enterohepatic Circulation (Portal Circulating) of Bile Salts</a:t>
            </a:r>
            <a:endParaRPr sz="3800">
              <a:latin typeface="Oswald"/>
              <a:ea typeface="Oswald"/>
              <a:cs typeface="Oswald"/>
              <a:sym typeface="Oswald"/>
            </a:endParaRPr>
          </a:p>
        </p:txBody>
      </p:sp>
      <p:sp>
        <p:nvSpPr>
          <p:cNvPr id="1208" name="Google Shape;1208;p45"/>
          <p:cNvSpPr/>
          <p:nvPr/>
        </p:nvSpPr>
        <p:spPr>
          <a:xfrm>
            <a:off x="232725" y="14586384"/>
            <a:ext cx="468600" cy="4680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209" name="Google Shape;1209;p45"/>
          <p:cNvSpPr/>
          <p:nvPr/>
        </p:nvSpPr>
        <p:spPr>
          <a:xfrm flipH="1" rot="10800000">
            <a:off x="247650" y="15182700"/>
            <a:ext cx="7848600" cy="4400700"/>
          </a:xfrm>
          <a:prstGeom prst="round1Rect">
            <a:avLst>
              <a:gd fmla="val 16667" name="adj"/>
            </a:avLst>
          </a:prstGeom>
          <a:noFill/>
          <a:ln cap="flat" cmpd="sng" w="28575">
            <a:solidFill>
              <a:srgbClr val="D9EAD3"/>
            </a:solidFill>
            <a:prstDash val="dashDot"/>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210" name="Google Shape;1210;p45"/>
          <p:cNvSpPr txBox="1"/>
          <p:nvPr/>
        </p:nvSpPr>
        <p:spPr>
          <a:xfrm>
            <a:off x="438150" y="15345975"/>
            <a:ext cx="5543400" cy="270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45"/>
          <p:cNvSpPr txBox="1"/>
          <p:nvPr/>
        </p:nvSpPr>
        <p:spPr>
          <a:xfrm>
            <a:off x="304800" y="15248325"/>
            <a:ext cx="7543800" cy="3524100"/>
          </a:xfrm>
          <a:prstGeom prst="rect">
            <a:avLst/>
          </a:prstGeom>
          <a:noFill/>
          <a:ln>
            <a:noFill/>
          </a:ln>
        </p:spPr>
        <p:txBody>
          <a:bodyPr anchorCtr="0" anchor="t" bIns="91425" lIns="91425" spcFirstLastPara="1" rIns="91425" wrap="square" tIns="91425">
            <a:noAutofit/>
          </a:bodyPr>
          <a:lstStyle/>
          <a:p>
            <a:pPr indent="-361950" lvl="0" marL="457200" rtl="0" algn="l">
              <a:spcBef>
                <a:spcPts val="1000"/>
              </a:spcBef>
              <a:spcAft>
                <a:spcPts val="0"/>
              </a:spcAft>
              <a:buClr>
                <a:schemeClr val="dk1"/>
              </a:buClr>
              <a:buSzPts val="2100"/>
              <a:buFont typeface="Merriweather"/>
              <a:buChar char="●"/>
            </a:pPr>
            <a:r>
              <a:rPr lang="en" sz="2100">
                <a:solidFill>
                  <a:schemeClr val="dk1"/>
                </a:solidFill>
                <a:latin typeface="Merriweather"/>
                <a:ea typeface="Merriweather"/>
                <a:cs typeface="Merriweather"/>
                <a:sym typeface="Merriweather"/>
              </a:rPr>
              <a:t>The enterohepatic circulation of bile salts is the recycling of bile salts between the small intestine and the liver, (</a:t>
            </a:r>
            <a:r>
              <a:rPr lang="en" sz="2100">
                <a:solidFill>
                  <a:schemeClr val="dk1"/>
                </a:solidFill>
                <a:highlight>
                  <a:srgbClr val="D9EAD3"/>
                </a:highlight>
                <a:latin typeface="Merriweather"/>
                <a:ea typeface="Merriweather"/>
                <a:cs typeface="Merriweather"/>
                <a:sym typeface="Merriweather"/>
              </a:rPr>
              <a:t>3-5</a:t>
            </a:r>
            <a:r>
              <a:rPr lang="en" sz="2100">
                <a:solidFill>
                  <a:schemeClr val="dk1"/>
                </a:solidFill>
                <a:latin typeface="Merriweather"/>
                <a:ea typeface="Merriweather"/>
                <a:cs typeface="Merriweather"/>
                <a:sym typeface="Merriweather"/>
              </a:rPr>
              <a:t>) times a day; in a heavy eater, it may circulate (</a:t>
            </a:r>
            <a:r>
              <a:rPr lang="en" sz="2100">
                <a:solidFill>
                  <a:schemeClr val="dk1"/>
                </a:solidFill>
                <a:highlight>
                  <a:srgbClr val="D9EAD3"/>
                </a:highlight>
                <a:latin typeface="Merriweather"/>
                <a:ea typeface="Merriweather"/>
                <a:cs typeface="Merriweather"/>
                <a:sym typeface="Merriweather"/>
              </a:rPr>
              <a:t>14-16</a:t>
            </a:r>
            <a:r>
              <a:rPr lang="en" sz="2100">
                <a:solidFill>
                  <a:schemeClr val="dk1"/>
                </a:solidFill>
                <a:latin typeface="Merriweather"/>
                <a:ea typeface="Merriweather"/>
                <a:cs typeface="Merriweather"/>
                <a:sym typeface="Merriweather"/>
              </a:rPr>
              <a:t>) times a day.</a:t>
            </a:r>
            <a:endParaRPr sz="2100">
              <a:solidFill>
                <a:schemeClr val="dk1"/>
              </a:solidFill>
              <a:latin typeface="Merriweather"/>
              <a:ea typeface="Merriweather"/>
              <a:cs typeface="Merriweather"/>
              <a:sym typeface="Merriweather"/>
            </a:endParaRPr>
          </a:p>
          <a:p>
            <a:pPr indent="-361950" lvl="0" marL="457200" rtl="0" algn="l">
              <a:spcBef>
                <a:spcPts val="0"/>
              </a:spcBef>
              <a:spcAft>
                <a:spcPts val="0"/>
              </a:spcAft>
              <a:buClr>
                <a:schemeClr val="dk1"/>
              </a:buClr>
              <a:buSzPts val="2100"/>
              <a:buFont typeface="Merriweather"/>
              <a:buChar char="●"/>
            </a:pPr>
            <a:r>
              <a:rPr lang="en" sz="2100">
                <a:solidFill>
                  <a:schemeClr val="dk1"/>
                </a:solidFill>
                <a:latin typeface="Merriweather"/>
                <a:ea typeface="Merriweather"/>
                <a:cs typeface="Merriweather"/>
                <a:sym typeface="Merriweather"/>
              </a:rPr>
              <a:t>The total amount of bile acids in the body, primary or secondary, conjugated or free, at any time is defined as the </a:t>
            </a:r>
            <a:r>
              <a:rPr b="1" lang="en" sz="2100">
                <a:solidFill>
                  <a:schemeClr val="dk1"/>
                </a:solidFill>
                <a:highlight>
                  <a:srgbClr val="D9EAD3"/>
                </a:highlight>
                <a:latin typeface="Merriweather"/>
                <a:ea typeface="Merriweather"/>
                <a:cs typeface="Merriweather"/>
                <a:sym typeface="Merriweather"/>
              </a:rPr>
              <a:t>total bile acid pool. </a:t>
            </a:r>
            <a:r>
              <a:rPr lang="en" sz="2100">
                <a:solidFill>
                  <a:schemeClr val="dk1"/>
                </a:solidFill>
                <a:latin typeface="Merriweather"/>
                <a:ea typeface="Merriweather"/>
                <a:cs typeface="Merriweather"/>
                <a:sym typeface="Merriweather"/>
              </a:rPr>
              <a:t>In healthy people, the bile acid pool ranges from </a:t>
            </a:r>
            <a:r>
              <a:rPr lang="en" sz="2100">
                <a:solidFill>
                  <a:schemeClr val="dk1"/>
                </a:solidFill>
                <a:highlight>
                  <a:srgbClr val="D9EAD3"/>
                </a:highlight>
                <a:latin typeface="Merriweather"/>
                <a:ea typeface="Merriweather"/>
                <a:cs typeface="Merriweather"/>
                <a:sym typeface="Merriweather"/>
              </a:rPr>
              <a:t>2-4 g</a:t>
            </a:r>
            <a:r>
              <a:rPr lang="en" sz="2100">
                <a:solidFill>
                  <a:schemeClr val="dk1"/>
                </a:solidFill>
                <a:latin typeface="Merriweather"/>
                <a:ea typeface="Merriweather"/>
                <a:cs typeface="Merriweather"/>
                <a:sym typeface="Merriweather"/>
              </a:rPr>
              <a:t>. </a:t>
            </a:r>
            <a:endParaRPr sz="2100">
              <a:solidFill>
                <a:schemeClr val="dk1"/>
              </a:solidFill>
              <a:latin typeface="Merriweather"/>
              <a:ea typeface="Merriweather"/>
              <a:cs typeface="Merriweather"/>
              <a:sym typeface="Merriweather"/>
            </a:endParaRPr>
          </a:p>
          <a:p>
            <a:pPr indent="-361950" lvl="0" marL="457200" rtl="0" algn="l">
              <a:spcBef>
                <a:spcPts val="0"/>
              </a:spcBef>
              <a:spcAft>
                <a:spcPts val="0"/>
              </a:spcAft>
              <a:buClr>
                <a:schemeClr val="dk1"/>
              </a:buClr>
              <a:buSzPts val="2100"/>
              <a:buFont typeface="Merriweather"/>
              <a:buChar char="-"/>
            </a:pPr>
            <a:r>
              <a:rPr lang="en" sz="2100">
                <a:solidFill>
                  <a:schemeClr val="dk1"/>
                </a:solidFill>
                <a:latin typeface="Merriweather"/>
                <a:ea typeface="Merriweather"/>
                <a:cs typeface="Merriweather"/>
                <a:sym typeface="Merriweather"/>
              </a:rPr>
              <a:t>If e</a:t>
            </a:r>
            <a:r>
              <a:rPr b="1" lang="en" sz="2100">
                <a:solidFill>
                  <a:schemeClr val="dk1"/>
                </a:solidFill>
                <a:latin typeface="Merriweather"/>
                <a:ea typeface="Merriweather"/>
                <a:cs typeface="Merriweather"/>
                <a:sym typeface="Merriweather"/>
              </a:rPr>
              <a:t>nterohepatic circulation</a:t>
            </a:r>
            <a:r>
              <a:rPr lang="en" sz="2100">
                <a:solidFill>
                  <a:schemeClr val="dk1"/>
                </a:solidFill>
                <a:latin typeface="Merriweather"/>
                <a:ea typeface="Merriweather"/>
                <a:cs typeface="Merriweather"/>
                <a:sym typeface="Merriweather"/>
              </a:rPr>
              <a:t> is interrupted (e.g. due to obstruction or surgical removal</a:t>
            </a:r>
            <a:endParaRPr sz="2100">
              <a:solidFill>
                <a:schemeClr val="dk1"/>
              </a:solidFill>
              <a:latin typeface="Merriweather"/>
              <a:ea typeface="Merriweather"/>
              <a:cs typeface="Merriweather"/>
              <a:sym typeface="Merriweather"/>
            </a:endParaRPr>
          </a:p>
          <a:p>
            <a:pPr indent="0" lvl="0" marL="457200" rtl="0" algn="l">
              <a:lnSpc>
                <a:spcPct val="115000"/>
              </a:lnSpc>
              <a:spcBef>
                <a:spcPts val="0"/>
              </a:spcBef>
              <a:spcAft>
                <a:spcPts val="0"/>
              </a:spcAft>
              <a:buClr>
                <a:schemeClr val="dk1"/>
              </a:buClr>
              <a:buSzPts val="1100"/>
              <a:buFont typeface="Arial"/>
              <a:buNone/>
            </a:pPr>
            <a:r>
              <a:rPr lang="en" sz="2100">
                <a:solidFill>
                  <a:schemeClr val="dk1"/>
                </a:solidFill>
                <a:latin typeface="Merriweather"/>
                <a:ea typeface="Merriweather"/>
                <a:cs typeface="Merriweather"/>
                <a:sym typeface="Merriweather"/>
              </a:rPr>
              <a:t>or inflammation of the </a:t>
            </a:r>
            <a:r>
              <a:rPr b="1" lang="en" sz="2100" u="sng">
                <a:solidFill>
                  <a:schemeClr val="dk1"/>
                </a:solidFill>
                <a:latin typeface="Merriweather"/>
                <a:ea typeface="Merriweather"/>
                <a:cs typeface="Merriweather"/>
                <a:sym typeface="Merriweather"/>
              </a:rPr>
              <a:t>terminal ileum</a:t>
            </a:r>
            <a:r>
              <a:rPr lang="en" sz="2100">
                <a:solidFill>
                  <a:schemeClr val="dk1"/>
                </a:solidFill>
                <a:latin typeface="Merriweather"/>
                <a:ea typeface="Merriweather"/>
                <a:cs typeface="Merriweather"/>
                <a:sym typeface="Merriweather"/>
              </a:rPr>
              <a:t>), bile flow is markedly reduced.</a:t>
            </a:r>
            <a:endParaRPr/>
          </a:p>
        </p:txBody>
      </p:sp>
      <p:pic>
        <p:nvPicPr>
          <p:cNvPr id="1212" name="Google Shape;1212;p45"/>
          <p:cNvPicPr preferRelativeResize="0"/>
          <p:nvPr/>
        </p:nvPicPr>
        <p:blipFill>
          <a:blip r:embed="rId4">
            <a:alphaModFix/>
          </a:blip>
          <a:stretch>
            <a:fillRect/>
          </a:stretch>
        </p:blipFill>
        <p:spPr>
          <a:xfrm>
            <a:off x="9563074" y="15218873"/>
            <a:ext cx="3810600" cy="3940500"/>
          </a:xfrm>
          <a:prstGeom prst="rect">
            <a:avLst/>
          </a:prstGeom>
          <a:noFill/>
          <a:ln cap="flat" cmpd="sng" w="9525">
            <a:solidFill>
              <a:srgbClr val="000000"/>
            </a:solidFill>
            <a:prstDash val="solid"/>
            <a:round/>
            <a:headEnd len="sm" w="sm" type="none"/>
            <a:tailEnd len="sm" w="sm" type="none"/>
          </a:ln>
        </p:spPr>
      </p:pic>
      <p:sp>
        <p:nvSpPr>
          <p:cNvPr id="1213" name="Google Shape;1213;p45"/>
          <p:cNvSpPr txBox="1"/>
          <p:nvPr/>
        </p:nvSpPr>
        <p:spPr>
          <a:xfrm>
            <a:off x="9246713" y="19044970"/>
            <a:ext cx="6053100" cy="9642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600">
                <a:latin typeface="Merriweather"/>
                <a:ea typeface="Merriweather"/>
                <a:cs typeface="Merriweather"/>
                <a:sym typeface="Merriweather"/>
              </a:rPr>
              <a:t>Figure</a:t>
            </a:r>
            <a:r>
              <a:rPr b="1" lang="en" sz="2600">
                <a:latin typeface="Merriweather"/>
                <a:ea typeface="Merriweather"/>
                <a:cs typeface="Merriweather"/>
                <a:sym typeface="Merriweather"/>
              </a:rPr>
              <a:t> 8-5</a:t>
            </a:r>
            <a:endParaRPr sz="3200">
              <a:latin typeface="Oswald"/>
              <a:ea typeface="Oswald"/>
              <a:cs typeface="Oswald"/>
              <a:sym typeface="Oswald"/>
            </a:endParaRPr>
          </a:p>
        </p:txBody>
      </p:sp>
      <p:sp>
        <p:nvSpPr>
          <p:cNvPr id="1214" name="Google Shape;1214;p45"/>
          <p:cNvSpPr txBox="1"/>
          <p:nvPr/>
        </p:nvSpPr>
        <p:spPr>
          <a:xfrm>
            <a:off x="929925" y="169200"/>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rgbClr val="FFFFFF"/>
                </a:solidFill>
                <a:latin typeface="Oswald"/>
                <a:ea typeface="Oswald"/>
                <a:cs typeface="Oswald"/>
                <a:sym typeface="Oswald"/>
              </a:rPr>
              <a:t>PHYSIOLOGY OF BILE SALTS AND ENTEROHEPATIC CIRCULATION</a:t>
            </a:r>
            <a:r>
              <a:rPr lang="en" sz="3400">
                <a:solidFill>
                  <a:srgbClr val="93C47D"/>
                </a:solidFill>
                <a:latin typeface="Oswald"/>
                <a:ea typeface="Oswald"/>
                <a:cs typeface="Oswald"/>
                <a:sym typeface="Oswald"/>
              </a:rPr>
              <a:t> </a:t>
            </a:r>
            <a:endParaRPr sz="3400">
              <a:solidFill>
                <a:srgbClr val="FFFFFF"/>
              </a:solidFill>
              <a:latin typeface="Oswald"/>
              <a:ea typeface="Oswald"/>
              <a:cs typeface="Oswald"/>
              <a:sym typeface="Oswald"/>
            </a:endParaRPr>
          </a:p>
          <a:p>
            <a:pPr indent="0" lvl="0" marL="0" rtl="0" algn="l">
              <a:spcBef>
                <a:spcPts val="0"/>
              </a:spcBef>
              <a:spcAft>
                <a:spcPts val="0"/>
              </a:spcAft>
              <a:buClr>
                <a:srgbClr val="000000"/>
              </a:buClr>
              <a:buSzPts val="1100"/>
              <a:buFont typeface="Arial"/>
              <a:buNone/>
            </a:pPr>
            <a:r>
              <a:t/>
            </a:r>
            <a:endParaRPr sz="3200">
              <a:solidFill>
                <a:srgbClr val="FFFFFF"/>
              </a:solidFill>
              <a:latin typeface="Oswald"/>
              <a:ea typeface="Oswald"/>
              <a:cs typeface="Oswald"/>
              <a:sym typeface="Oswa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8" name="Shape 1218"/>
        <p:cNvGrpSpPr/>
        <p:nvPr/>
      </p:nvGrpSpPr>
      <p:grpSpPr>
        <a:xfrm>
          <a:off x="0" y="0"/>
          <a:ext cx="0" cy="0"/>
          <a:chOff x="0" y="0"/>
          <a:chExt cx="0" cy="0"/>
        </a:xfrm>
      </p:grpSpPr>
      <p:sp>
        <p:nvSpPr>
          <p:cNvPr id="1219" name="Google Shape;1219;p46"/>
          <p:cNvSpPr/>
          <p:nvPr/>
        </p:nvSpPr>
        <p:spPr>
          <a:xfrm>
            <a:off x="0" y="2180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220" name="Google Shape;1220;p46"/>
          <p:cNvSpPr/>
          <p:nvPr/>
        </p:nvSpPr>
        <p:spPr>
          <a:xfrm>
            <a:off x="656616" y="2181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221" name="Google Shape;1221;p46"/>
          <p:cNvSpPr txBox="1"/>
          <p:nvPr/>
        </p:nvSpPr>
        <p:spPr>
          <a:xfrm>
            <a:off x="5" y="169200"/>
            <a:ext cx="6567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33</a:t>
            </a:r>
            <a:endParaRPr sz="3900">
              <a:solidFill>
                <a:srgbClr val="FFFFFF"/>
              </a:solidFill>
              <a:latin typeface="Oswald"/>
              <a:ea typeface="Oswald"/>
              <a:cs typeface="Oswald"/>
              <a:sym typeface="Oswald"/>
            </a:endParaRPr>
          </a:p>
        </p:txBody>
      </p:sp>
      <p:sp>
        <p:nvSpPr>
          <p:cNvPr id="1222" name="Google Shape;1222;p46"/>
          <p:cNvSpPr txBox="1"/>
          <p:nvPr/>
        </p:nvSpPr>
        <p:spPr>
          <a:xfrm>
            <a:off x="11409324" y="553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Eight</a:t>
            </a:r>
            <a:endParaRPr sz="3500">
              <a:latin typeface="Oswald"/>
              <a:ea typeface="Oswald"/>
              <a:cs typeface="Oswald"/>
              <a:sym typeface="Oswald"/>
            </a:endParaRPr>
          </a:p>
        </p:txBody>
      </p:sp>
      <p:sp>
        <p:nvSpPr>
          <p:cNvPr id="1223" name="Google Shape;1223;p46"/>
          <p:cNvSpPr txBox="1"/>
          <p:nvPr/>
        </p:nvSpPr>
        <p:spPr>
          <a:xfrm>
            <a:off x="432075" y="946050"/>
            <a:ext cx="14456100" cy="11826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800">
                <a:latin typeface="Oswald"/>
                <a:ea typeface="Oswald"/>
                <a:cs typeface="Oswald"/>
                <a:sym typeface="Oswald"/>
              </a:rPr>
              <a:t>Absorption of Bile Acids in Intestinal Lumen</a:t>
            </a:r>
            <a:endParaRPr sz="3800">
              <a:latin typeface="Oswald"/>
              <a:ea typeface="Oswald"/>
              <a:cs typeface="Oswald"/>
              <a:sym typeface="Oswald"/>
            </a:endParaRPr>
          </a:p>
        </p:txBody>
      </p:sp>
      <p:sp>
        <p:nvSpPr>
          <p:cNvPr id="1224" name="Google Shape;1224;p46"/>
          <p:cNvSpPr/>
          <p:nvPr/>
        </p:nvSpPr>
        <p:spPr>
          <a:xfrm>
            <a:off x="156525" y="1246313"/>
            <a:ext cx="468600" cy="4680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225" name="Google Shape;1225;p46"/>
          <p:cNvSpPr/>
          <p:nvPr/>
        </p:nvSpPr>
        <p:spPr>
          <a:xfrm flipH="1" rot="10800000">
            <a:off x="247650" y="1934625"/>
            <a:ext cx="7848600" cy="4743600"/>
          </a:xfrm>
          <a:prstGeom prst="round1Rect">
            <a:avLst>
              <a:gd fmla="val 16667" name="adj"/>
            </a:avLst>
          </a:prstGeom>
          <a:noFill/>
          <a:ln cap="flat" cmpd="sng" w="28575">
            <a:solidFill>
              <a:srgbClr val="D9EAD3"/>
            </a:solidFill>
            <a:prstDash val="dashDot"/>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226" name="Google Shape;1226;p46"/>
          <p:cNvSpPr txBox="1"/>
          <p:nvPr/>
        </p:nvSpPr>
        <p:spPr>
          <a:xfrm>
            <a:off x="419100" y="1801425"/>
            <a:ext cx="7353300" cy="39624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1000"/>
              </a:spcBef>
              <a:spcAft>
                <a:spcPts val="0"/>
              </a:spcAft>
              <a:buClr>
                <a:schemeClr val="dk1"/>
              </a:buClr>
              <a:buSzPts val="2000"/>
              <a:buFont typeface="Merriweather"/>
              <a:buChar char="●"/>
            </a:pPr>
            <a:r>
              <a:rPr b="1" lang="en" sz="2000">
                <a:solidFill>
                  <a:schemeClr val="dk1"/>
                </a:solidFill>
                <a:latin typeface="Merriweather"/>
                <a:ea typeface="Merriweather"/>
                <a:cs typeface="Merriweather"/>
                <a:sym typeface="Merriweather"/>
              </a:rPr>
              <a:t>Bile salts or bile acids in the intestine lumen are absorbed via four pathways into portal circulation </a:t>
            </a:r>
            <a:r>
              <a:rPr b="1" lang="en" sz="2000">
                <a:solidFill>
                  <a:srgbClr val="FF0000"/>
                </a:solidFill>
                <a:latin typeface="Merriweather"/>
                <a:ea typeface="Merriweather"/>
                <a:cs typeface="Merriweather"/>
                <a:sym typeface="Merriweather"/>
              </a:rPr>
              <a:t>(enterohepatic circulation):</a:t>
            </a:r>
            <a:endParaRPr sz="2000">
              <a:solidFill>
                <a:schemeClr val="dk1"/>
              </a:solidFill>
              <a:latin typeface="Merriweather"/>
              <a:ea typeface="Merriweather"/>
              <a:cs typeface="Merriweather"/>
              <a:sym typeface="Merriweather"/>
            </a:endParaRPr>
          </a:p>
          <a:p>
            <a:pPr indent="-355600" lvl="0" marL="457200" rtl="0" algn="l">
              <a:lnSpc>
                <a:spcPct val="115000"/>
              </a:lnSpc>
              <a:spcBef>
                <a:spcPts val="0"/>
              </a:spcBef>
              <a:spcAft>
                <a:spcPts val="0"/>
              </a:spcAft>
              <a:buClr>
                <a:schemeClr val="dk1"/>
              </a:buClr>
              <a:buSzPts val="2000"/>
              <a:buFont typeface="Merriweather"/>
              <a:buAutoNum type="arabicPeriod"/>
            </a:pPr>
            <a:r>
              <a:rPr lang="en" sz="2000">
                <a:solidFill>
                  <a:schemeClr val="dk1"/>
                </a:solidFill>
                <a:latin typeface="Merriweather"/>
                <a:ea typeface="Merriweather"/>
                <a:cs typeface="Merriweather"/>
                <a:sym typeface="Merriweather"/>
              </a:rPr>
              <a:t>An active carrier-mediated process </a:t>
            </a:r>
            <a:r>
              <a:rPr lang="en" sz="2000">
                <a:solidFill>
                  <a:srgbClr val="FF0000"/>
                </a:solidFill>
                <a:latin typeface="Merriweather"/>
                <a:ea typeface="Merriweather"/>
                <a:cs typeface="Merriweather"/>
                <a:sym typeface="Merriweather"/>
              </a:rPr>
              <a:t>(Apical Na+ dependent Bile salt transporter (ASBT) </a:t>
            </a:r>
            <a:r>
              <a:rPr lang="en" sz="2000">
                <a:solidFill>
                  <a:schemeClr val="dk1"/>
                </a:solidFill>
                <a:latin typeface="Merriweather"/>
                <a:ea typeface="Merriweather"/>
                <a:cs typeface="Merriweather"/>
                <a:sym typeface="Merriweather"/>
              </a:rPr>
              <a:t>(Conjugated bile acids, 2ry active transported. Powered by Na gradient across the brush border membrane).</a:t>
            </a:r>
            <a:endParaRPr sz="2000">
              <a:solidFill>
                <a:schemeClr val="dk1"/>
              </a:solidFill>
              <a:latin typeface="Merriweather"/>
              <a:ea typeface="Merriweather"/>
              <a:cs typeface="Merriweather"/>
              <a:sym typeface="Merriweather"/>
            </a:endParaRPr>
          </a:p>
          <a:p>
            <a:pPr indent="-355600" lvl="0" marL="457200" rtl="0" algn="l">
              <a:lnSpc>
                <a:spcPct val="115000"/>
              </a:lnSpc>
              <a:spcBef>
                <a:spcPts val="0"/>
              </a:spcBef>
              <a:spcAft>
                <a:spcPts val="0"/>
              </a:spcAft>
              <a:buClr>
                <a:schemeClr val="dk1"/>
              </a:buClr>
              <a:buSzPts val="2000"/>
              <a:buFont typeface="Merriweather"/>
              <a:buAutoNum type="arabicPeriod"/>
            </a:pPr>
            <a:r>
              <a:rPr lang="en" sz="2000">
                <a:solidFill>
                  <a:schemeClr val="dk1"/>
                </a:solidFill>
                <a:latin typeface="Merriweather"/>
                <a:ea typeface="Merriweather"/>
                <a:cs typeface="Merriweather"/>
                <a:sym typeface="Merriweather"/>
              </a:rPr>
              <a:t>Simple diffusion (Unconjugated bile acids, less polar).</a:t>
            </a:r>
            <a:endParaRPr sz="2000">
              <a:solidFill>
                <a:schemeClr val="dk1"/>
              </a:solidFill>
              <a:latin typeface="Merriweather"/>
              <a:ea typeface="Merriweather"/>
              <a:cs typeface="Merriweather"/>
              <a:sym typeface="Merriweather"/>
            </a:endParaRPr>
          </a:p>
          <a:p>
            <a:pPr indent="-355600" lvl="0" marL="457200" rtl="0" algn="l">
              <a:lnSpc>
                <a:spcPct val="115000"/>
              </a:lnSpc>
              <a:spcBef>
                <a:spcPts val="0"/>
              </a:spcBef>
              <a:spcAft>
                <a:spcPts val="0"/>
              </a:spcAft>
              <a:buClr>
                <a:schemeClr val="dk1"/>
              </a:buClr>
              <a:buSzPts val="2000"/>
              <a:buFont typeface="Merriweather"/>
              <a:buAutoNum type="arabicPeriod"/>
            </a:pPr>
            <a:r>
              <a:rPr lang="en" sz="2000">
                <a:solidFill>
                  <a:schemeClr val="dk1"/>
                </a:solidFill>
                <a:latin typeface="Merriweather"/>
                <a:ea typeface="Merriweather"/>
                <a:cs typeface="Merriweather"/>
                <a:sym typeface="Merriweather"/>
              </a:rPr>
              <a:t>Deconjugation and/or transforming of bile salts to bile acids (by bacteria).</a:t>
            </a:r>
            <a:endParaRPr sz="2000">
              <a:solidFill>
                <a:schemeClr val="dk1"/>
              </a:solidFill>
              <a:latin typeface="Merriweather"/>
              <a:ea typeface="Merriweather"/>
              <a:cs typeface="Merriweather"/>
              <a:sym typeface="Merriweather"/>
            </a:endParaRPr>
          </a:p>
          <a:p>
            <a:pPr indent="-355600" lvl="0" marL="457200" rtl="0" algn="l">
              <a:lnSpc>
                <a:spcPct val="115000"/>
              </a:lnSpc>
              <a:spcBef>
                <a:spcPts val="0"/>
              </a:spcBef>
              <a:spcAft>
                <a:spcPts val="0"/>
              </a:spcAft>
              <a:buClr>
                <a:schemeClr val="dk1"/>
              </a:buClr>
              <a:buSzPts val="2000"/>
              <a:buFont typeface="Merriweather"/>
              <a:buAutoNum type="arabicPeriod"/>
            </a:pPr>
            <a:r>
              <a:rPr lang="en" sz="2000">
                <a:solidFill>
                  <a:schemeClr val="dk1"/>
                </a:solidFill>
                <a:latin typeface="Merriweather"/>
                <a:ea typeface="Merriweather"/>
                <a:cs typeface="Merriweather"/>
                <a:sym typeface="Merriweather"/>
              </a:rPr>
              <a:t>Transforming the primary bile acids to secondary bile acids (by bacteria).</a:t>
            </a:r>
            <a:endParaRPr sz="2000">
              <a:solidFill>
                <a:schemeClr val="dk1"/>
              </a:solidFill>
              <a:latin typeface="Merriweather"/>
              <a:ea typeface="Merriweather"/>
              <a:cs typeface="Merriweather"/>
              <a:sym typeface="Merriweather"/>
            </a:endParaRPr>
          </a:p>
          <a:p>
            <a:pPr indent="0" lvl="0" marL="0" rtl="0" algn="l">
              <a:spcBef>
                <a:spcPts val="0"/>
              </a:spcBef>
              <a:spcAft>
                <a:spcPts val="0"/>
              </a:spcAft>
              <a:buNone/>
            </a:pPr>
            <a:r>
              <a:t/>
            </a:r>
            <a:endParaRPr/>
          </a:p>
        </p:txBody>
      </p:sp>
      <p:pic>
        <p:nvPicPr>
          <p:cNvPr id="1227" name="Google Shape;1227;p46"/>
          <p:cNvPicPr preferRelativeResize="0"/>
          <p:nvPr/>
        </p:nvPicPr>
        <p:blipFill>
          <a:blip r:embed="rId3">
            <a:alphaModFix/>
          </a:blip>
          <a:stretch>
            <a:fillRect/>
          </a:stretch>
        </p:blipFill>
        <p:spPr>
          <a:xfrm>
            <a:off x="9290350" y="1989250"/>
            <a:ext cx="4318261" cy="3201526"/>
          </a:xfrm>
          <a:prstGeom prst="rect">
            <a:avLst/>
          </a:prstGeom>
          <a:noFill/>
          <a:ln cap="flat" cmpd="sng" w="9525">
            <a:solidFill>
              <a:srgbClr val="000000"/>
            </a:solidFill>
            <a:prstDash val="solid"/>
            <a:round/>
            <a:headEnd len="sm" w="sm" type="none"/>
            <a:tailEnd len="sm" w="sm" type="none"/>
          </a:ln>
        </p:spPr>
      </p:pic>
      <p:sp>
        <p:nvSpPr>
          <p:cNvPr id="1228" name="Google Shape;1228;p46"/>
          <p:cNvSpPr txBox="1"/>
          <p:nvPr/>
        </p:nvSpPr>
        <p:spPr>
          <a:xfrm>
            <a:off x="9094320" y="5252775"/>
            <a:ext cx="3573900" cy="9642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600">
                <a:latin typeface="Merriweather"/>
                <a:ea typeface="Merriweather"/>
                <a:cs typeface="Merriweather"/>
                <a:sym typeface="Merriweather"/>
              </a:rPr>
              <a:t>Figure</a:t>
            </a:r>
            <a:r>
              <a:rPr b="1" lang="en" sz="2600">
                <a:latin typeface="Merriweather"/>
                <a:ea typeface="Merriweather"/>
                <a:cs typeface="Merriweather"/>
                <a:sym typeface="Merriweather"/>
              </a:rPr>
              <a:t> 8-6</a:t>
            </a:r>
            <a:endParaRPr sz="3200">
              <a:latin typeface="Oswald"/>
              <a:ea typeface="Oswald"/>
              <a:cs typeface="Oswald"/>
              <a:sym typeface="Oswald"/>
            </a:endParaRPr>
          </a:p>
        </p:txBody>
      </p:sp>
      <p:sp>
        <p:nvSpPr>
          <p:cNvPr id="1229" name="Google Shape;1229;p46"/>
          <p:cNvSpPr txBox="1"/>
          <p:nvPr/>
        </p:nvSpPr>
        <p:spPr>
          <a:xfrm>
            <a:off x="571425" y="6744475"/>
            <a:ext cx="14097000" cy="8286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800">
                <a:latin typeface="Oswald"/>
                <a:ea typeface="Oswald"/>
                <a:cs typeface="Oswald"/>
                <a:sym typeface="Oswald"/>
              </a:rPr>
              <a:t>Absorption of Bile Acid or Bile Salt Back Into Hepatocytes</a:t>
            </a:r>
            <a:endParaRPr sz="3800">
              <a:latin typeface="Oswald"/>
              <a:ea typeface="Oswald"/>
              <a:cs typeface="Oswald"/>
              <a:sym typeface="Oswald"/>
            </a:endParaRPr>
          </a:p>
        </p:txBody>
      </p:sp>
      <p:sp>
        <p:nvSpPr>
          <p:cNvPr id="1230" name="Google Shape;1230;p46"/>
          <p:cNvSpPr/>
          <p:nvPr/>
        </p:nvSpPr>
        <p:spPr>
          <a:xfrm>
            <a:off x="178925" y="7001381"/>
            <a:ext cx="468600" cy="4680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231" name="Google Shape;1231;p46"/>
          <p:cNvSpPr/>
          <p:nvPr/>
        </p:nvSpPr>
        <p:spPr>
          <a:xfrm flipH="1" rot="10800000">
            <a:off x="247650" y="7630575"/>
            <a:ext cx="7848600" cy="4515000"/>
          </a:xfrm>
          <a:prstGeom prst="round1Rect">
            <a:avLst>
              <a:gd fmla="val 16667" name="adj"/>
            </a:avLst>
          </a:prstGeom>
          <a:noFill/>
          <a:ln cap="flat" cmpd="sng" w="28575">
            <a:solidFill>
              <a:srgbClr val="D9EAD3"/>
            </a:solidFill>
            <a:prstDash val="dashDot"/>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232" name="Google Shape;1232;p46"/>
          <p:cNvSpPr txBox="1"/>
          <p:nvPr/>
        </p:nvSpPr>
        <p:spPr>
          <a:xfrm>
            <a:off x="400050" y="7467600"/>
            <a:ext cx="7353300" cy="4286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2100">
                <a:solidFill>
                  <a:schemeClr val="dk1"/>
                </a:solidFill>
                <a:latin typeface="Merriweather"/>
                <a:ea typeface="Merriweather"/>
                <a:cs typeface="Merriweather"/>
                <a:sym typeface="Merriweather"/>
              </a:rPr>
              <a:t>Bile salts or bile acids in the portal circulation are absorbed via four pathways into hepatocytes:</a:t>
            </a:r>
            <a:endParaRPr b="1" sz="2100">
              <a:solidFill>
                <a:schemeClr val="dk1"/>
              </a:solidFill>
              <a:latin typeface="Merriweather"/>
              <a:ea typeface="Merriweather"/>
              <a:cs typeface="Merriweather"/>
              <a:sym typeface="Merriweather"/>
            </a:endParaRPr>
          </a:p>
          <a:p>
            <a:pPr indent="-361950" lvl="0" marL="457200" rtl="0" algn="l">
              <a:lnSpc>
                <a:spcPct val="150000"/>
              </a:lnSpc>
              <a:spcBef>
                <a:spcPts val="1000"/>
              </a:spcBef>
              <a:spcAft>
                <a:spcPts val="0"/>
              </a:spcAft>
              <a:buClr>
                <a:schemeClr val="dk1"/>
              </a:buClr>
              <a:buSzPts val="2100"/>
              <a:buFont typeface="Merriweather"/>
              <a:buAutoNum type="arabicPeriod"/>
            </a:pPr>
            <a:r>
              <a:rPr lang="en" sz="2100">
                <a:solidFill>
                  <a:schemeClr val="dk1"/>
                </a:solidFill>
                <a:latin typeface="Merriweather"/>
                <a:ea typeface="Merriweather"/>
                <a:cs typeface="Merriweather"/>
                <a:sym typeface="Merriweather"/>
              </a:rPr>
              <a:t>An active carrier-mediated process: </a:t>
            </a:r>
            <a:r>
              <a:rPr lang="en" sz="2100">
                <a:solidFill>
                  <a:srgbClr val="8E7CC3"/>
                </a:solidFill>
                <a:latin typeface="Merriweather"/>
                <a:ea typeface="Merriweather"/>
                <a:cs typeface="Merriweather"/>
                <a:sym typeface="Merriweather"/>
              </a:rPr>
              <a:t>Conjugated bile acids-Na co-transport (Bile salt-Na+ coupled (Ntcp). </a:t>
            </a:r>
            <a:endParaRPr sz="2100">
              <a:solidFill>
                <a:srgbClr val="8E7CC3"/>
              </a:solidFill>
              <a:latin typeface="Merriweather"/>
              <a:ea typeface="Merriweather"/>
              <a:cs typeface="Merriweather"/>
              <a:sym typeface="Merriweather"/>
            </a:endParaRPr>
          </a:p>
          <a:p>
            <a:pPr indent="-361950" lvl="0" marL="457200" rtl="0" algn="l">
              <a:lnSpc>
                <a:spcPct val="150000"/>
              </a:lnSpc>
              <a:spcBef>
                <a:spcPts val="0"/>
              </a:spcBef>
              <a:spcAft>
                <a:spcPts val="0"/>
              </a:spcAft>
              <a:buClr>
                <a:srgbClr val="8E7CC3"/>
              </a:buClr>
              <a:buSzPts val="2100"/>
              <a:buFont typeface="Merriweather"/>
              <a:buAutoNum type="arabicPeriod"/>
            </a:pPr>
            <a:r>
              <a:rPr lang="en" sz="2100">
                <a:solidFill>
                  <a:srgbClr val="8E7CC3"/>
                </a:solidFill>
                <a:latin typeface="Merriweather"/>
                <a:ea typeface="Merriweather"/>
                <a:cs typeface="Merriweather"/>
                <a:sym typeface="Merriweather"/>
              </a:rPr>
              <a:t>Na-independent pathway (Bile acid-Na+independent (OATP). </a:t>
            </a:r>
            <a:endParaRPr sz="2100">
              <a:solidFill>
                <a:srgbClr val="8E7CC3"/>
              </a:solidFill>
              <a:latin typeface="Merriweather"/>
              <a:ea typeface="Merriweather"/>
              <a:cs typeface="Merriweather"/>
              <a:sym typeface="Merriweather"/>
            </a:endParaRPr>
          </a:p>
          <a:p>
            <a:pPr indent="-361950" lvl="0" marL="457200" rtl="0" algn="l">
              <a:lnSpc>
                <a:spcPct val="150000"/>
              </a:lnSpc>
              <a:spcBef>
                <a:spcPts val="0"/>
              </a:spcBef>
              <a:spcAft>
                <a:spcPts val="0"/>
              </a:spcAft>
              <a:buClr>
                <a:schemeClr val="dk1"/>
              </a:buClr>
              <a:buSzPts val="2100"/>
              <a:buFont typeface="Merriweather"/>
              <a:buAutoNum type="arabicPeriod"/>
            </a:pPr>
            <a:r>
              <a:rPr lang="en" sz="2100">
                <a:solidFill>
                  <a:schemeClr val="dk1"/>
                </a:solidFill>
                <a:latin typeface="Merriweather"/>
                <a:ea typeface="Merriweather"/>
                <a:cs typeface="Merriweather"/>
                <a:sym typeface="Merriweather"/>
              </a:rPr>
              <a:t>Bile acid-HCO3 or Bile acid-OH exchange.</a:t>
            </a:r>
            <a:endParaRPr sz="2100">
              <a:solidFill>
                <a:schemeClr val="dk1"/>
              </a:solidFill>
              <a:latin typeface="Merriweather"/>
              <a:ea typeface="Merriweather"/>
              <a:cs typeface="Merriweather"/>
              <a:sym typeface="Merriweather"/>
            </a:endParaRPr>
          </a:p>
          <a:p>
            <a:pPr indent="-361950" lvl="0" marL="457200" rtl="0" algn="l">
              <a:lnSpc>
                <a:spcPct val="150000"/>
              </a:lnSpc>
              <a:spcBef>
                <a:spcPts val="0"/>
              </a:spcBef>
              <a:spcAft>
                <a:spcPts val="0"/>
              </a:spcAft>
              <a:buClr>
                <a:schemeClr val="dk1"/>
              </a:buClr>
              <a:buSzPts val="2100"/>
              <a:buFont typeface="Merriweather"/>
              <a:buAutoNum type="arabicPeriod"/>
            </a:pPr>
            <a:r>
              <a:rPr lang="en" sz="2100">
                <a:solidFill>
                  <a:schemeClr val="dk1"/>
                </a:solidFill>
                <a:latin typeface="Merriweather"/>
                <a:ea typeface="Merriweather"/>
                <a:cs typeface="Merriweather"/>
                <a:sym typeface="Merriweather"/>
              </a:rPr>
              <a:t>Passive diffusion (very little).</a:t>
            </a:r>
            <a:endParaRPr sz="2100">
              <a:solidFill>
                <a:schemeClr val="dk1"/>
              </a:solidFill>
              <a:latin typeface="Merriweather"/>
              <a:ea typeface="Merriweather"/>
              <a:cs typeface="Merriweather"/>
              <a:sym typeface="Merriweather"/>
            </a:endParaRPr>
          </a:p>
          <a:p>
            <a:pPr indent="0" lvl="0" marL="0" rtl="0" algn="l">
              <a:spcBef>
                <a:spcPts val="0"/>
              </a:spcBef>
              <a:spcAft>
                <a:spcPts val="0"/>
              </a:spcAft>
              <a:buNone/>
            </a:pPr>
            <a:r>
              <a:t/>
            </a:r>
            <a:endParaRPr sz="2000"/>
          </a:p>
        </p:txBody>
      </p:sp>
      <p:pic>
        <p:nvPicPr>
          <p:cNvPr id="1233" name="Google Shape;1233;p46"/>
          <p:cNvPicPr preferRelativeResize="0"/>
          <p:nvPr/>
        </p:nvPicPr>
        <p:blipFill>
          <a:blip r:embed="rId4">
            <a:alphaModFix/>
          </a:blip>
          <a:stretch>
            <a:fillRect/>
          </a:stretch>
        </p:blipFill>
        <p:spPr>
          <a:xfrm>
            <a:off x="8485434" y="7622490"/>
            <a:ext cx="5206902" cy="5721800"/>
          </a:xfrm>
          <a:prstGeom prst="rect">
            <a:avLst/>
          </a:prstGeom>
          <a:noFill/>
          <a:ln cap="flat" cmpd="sng" w="9525">
            <a:solidFill>
              <a:srgbClr val="000000"/>
            </a:solidFill>
            <a:prstDash val="solid"/>
            <a:round/>
            <a:headEnd len="sm" w="sm" type="none"/>
            <a:tailEnd len="sm" w="sm" type="none"/>
          </a:ln>
        </p:spPr>
      </p:pic>
      <p:sp>
        <p:nvSpPr>
          <p:cNvPr id="1234" name="Google Shape;1234;p46"/>
          <p:cNvSpPr txBox="1"/>
          <p:nvPr/>
        </p:nvSpPr>
        <p:spPr>
          <a:xfrm>
            <a:off x="9246720" y="13406175"/>
            <a:ext cx="3573900" cy="9642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600">
                <a:latin typeface="Merriweather"/>
                <a:ea typeface="Merriweather"/>
                <a:cs typeface="Merriweather"/>
                <a:sym typeface="Merriweather"/>
              </a:rPr>
              <a:t>Figure</a:t>
            </a:r>
            <a:r>
              <a:rPr b="1" lang="en" sz="2600">
                <a:latin typeface="Merriweather"/>
                <a:ea typeface="Merriweather"/>
                <a:cs typeface="Merriweather"/>
                <a:sym typeface="Merriweather"/>
              </a:rPr>
              <a:t> 8-7</a:t>
            </a:r>
            <a:endParaRPr sz="3200">
              <a:latin typeface="Oswald"/>
              <a:ea typeface="Oswald"/>
              <a:cs typeface="Oswald"/>
              <a:sym typeface="Oswald"/>
            </a:endParaRPr>
          </a:p>
        </p:txBody>
      </p:sp>
      <p:sp>
        <p:nvSpPr>
          <p:cNvPr id="1235" name="Google Shape;1235;p46"/>
          <p:cNvSpPr txBox="1"/>
          <p:nvPr/>
        </p:nvSpPr>
        <p:spPr>
          <a:xfrm>
            <a:off x="929925" y="169200"/>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rgbClr val="FFFFFF"/>
                </a:solidFill>
                <a:latin typeface="Oswald"/>
                <a:ea typeface="Oswald"/>
                <a:cs typeface="Oswald"/>
                <a:sym typeface="Oswald"/>
              </a:rPr>
              <a:t>PHYSIOLOGY OF BILE SALTS AND ENTEROHEPATIC CIRCULATION</a:t>
            </a:r>
            <a:r>
              <a:rPr lang="en" sz="3400">
                <a:solidFill>
                  <a:srgbClr val="93C47D"/>
                </a:solidFill>
                <a:latin typeface="Oswald"/>
                <a:ea typeface="Oswald"/>
                <a:cs typeface="Oswald"/>
                <a:sym typeface="Oswald"/>
              </a:rPr>
              <a:t> </a:t>
            </a:r>
            <a:endParaRPr sz="3400">
              <a:solidFill>
                <a:srgbClr val="FFFFFF"/>
              </a:solidFill>
              <a:latin typeface="Oswald"/>
              <a:ea typeface="Oswald"/>
              <a:cs typeface="Oswald"/>
              <a:sym typeface="Oswald"/>
            </a:endParaRPr>
          </a:p>
          <a:p>
            <a:pPr indent="0" lvl="0" marL="0" rtl="0" algn="l">
              <a:spcBef>
                <a:spcPts val="0"/>
              </a:spcBef>
              <a:spcAft>
                <a:spcPts val="0"/>
              </a:spcAft>
              <a:buClr>
                <a:srgbClr val="000000"/>
              </a:buClr>
              <a:buSzPts val="1100"/>
              <a:buFont typeface="Arial"/>
              <a:buNone/>
            </a:pPr>
            <a:r>
              <a:t/>
            </a:r>
            <a:endParaRPr sz="3200">
              <a:solidFill>
                <a:srgbClr val="FFFFFF"/>
              </a:solidFill>
              <a:latin typeface="Oswald"/>
              <a:ea typeface="Oswald"/>
              <a:cs typeface="Oswald"/>
              <a:sym typeface="Oswa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9" name="Shape 1239"/>
        <p:cNvGrpSpPr/>
        <p:nvPr/>
      </p:nvGrpSpPr>
      <p:grpSpPr>
        <a:xfrm>
          <a:off x="0" y="0"/>
          <a:ext cx="0" cy="0"/>
          <a:chOff x="0" y="0"/>
          <a:chExt cx="0" cy="0"/>
        </a:xfrm>
      </p:grpSpPr>
      <p:pic>
        <p:nvPicPr>
          <p:cNvPr id="1240" name="Google Shape;1240;p47"/>
          <p:cNvPicPr preferRelativeResize="0"/>
          <p:nvPr/>
        </p:nvPicPr>
        <p:blipFill>
          <a:blip r:embed="rId3">
            <a:alphaModFix/>
          </a:blip>
          <a:stretch>
            <a:fillRect/>
          </a:stretch>
        </p:blipFill>
        <p:spPr>
          <a:xfrm>
            <a:off x="4996423" y="13252590"/>
            <a:ext cx="480664" cy="771037"/>
          </a:xfrm>
          <a:prstGeom prst="rect">
            <a:avLst/>
          </a:prstGeom>
          <a:noFill/>
          <a:ln>
            <a:noFill/>
          </a:ln>
        </p:spPr>
      </p:pic>
      <p:sp>
        <p:nvSpPr>
          <p:cNvPr id="1241" name="Google Shape;1241;p47"/>
          <p:cNvSpPr/>
          <p:nvPr/>
        </p:nvSpPr>
        <p:spPr>
          <a:xfrm flipH="1" rot="10800000">
            <a:off x="275988" y="2345000"/>
            <a:ext cx="13568400" cy="3827700"/>
          </a:xfrm>
          <a:prstGeom prst="round1Rect">
            <a:avLst>
              <a:gd fmla="val 16667" name="adj"/>
            </a:avLst>
          </a:prstGeom>
          <a:noFill/>
          <a:ln cap="flat" cmpd="sng" w="19050">
            <a:solidFill>
              <a:srgbClr val="D9EAD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242" name="Google Shape;1242;p47"/>
          <p:cNvSpPr txBox="1"/>
          <p:nvPr/>
        </p:nvSpPr>
        <p:spPr>
          <a:xfrm>
            <a:off x="252601" y="2238715"/>
            <a:ext cx="73383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highlight>
                  <a:srgbClr val="D9EAD3"/>
                </a:highlight>
                <a:latin typeface="Oswald"/>
                <a:ea typeface="Oswald"/>
                <a:cs typeface="Oswald"/>
                <a:sym typeface="Oswald"/>
              </a:rPr>
              <a:t>Definition of Bilirubin</a:t>
            </a:r>
            <a:r>
              <a:rPr lang="en" sz="4800">
                <a:latin typeface="Oswald"/>
                <a:ea typeface="Oswald"/>
                <a:cs typeface="Oswald"/>
                <a:sym typeface="Oswald"/>
              </a:rPr>
              <a:t> </a:t>
            </a:r>
            <a:endParaRPr sz="4800">
              <a:latin typeface="Oswald"/>
              <a:ea typeface="Oswald"/>
              <a:cs typeface="Oswald"/>
              <a:sym typeface="Oswald"/>
            </a:endParaRPr>
          </a:p>
        </p:txBody>
      </p:sp>
      <p:sp>
        <p:nvSpPr>
          <p:cNvPr id="1243" name="Google Shape;1243;p47"/>
          <p:cNvSpPr txBox="1"/>
          <p:nvPr/>
        </p:nvSpPr>
        <p:spPr>
          <a:xfrm>
            <a:off x="475938" y="3140850"/>
            <a:ext cx="13016100" cy="27939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SzPts val="2200"/>
              <a:buFont typeface="Merriweather"/>
              <a:buChar char="●"/>
            </a:pPr>
            <a:r>
              <a:rPr lang="en" sz="2200">
                <a:latin typeface="Merriweather"/>
                <a:ea typeface="Merriweather"/>
                <a:cs typeface="Merriweather"/>
                <a:sym typeface="Merriweather"/>
              </a:rPr>
              <a:t>Greenish yellow pigment excreted in bile, urine &amp; feces, the major pigment present in bile is the orange compound bilirubin.</a:t>
            </a:r>
            <a:endParaRPr baseline="-25000" sz="2200">
              <a:latin typeface="Merriweather"/>
              <a:ea typeface="Merriweather"/>
              <a:cs typeface="Merriweather"/>
              <a:sym typeface="Merriweather"/>
            </a:endParaRPr>
          </a:p>
          <a:p>
            <a:pPr indent="-368300" lvl="0" marL="457200" rtl="0" algn="l">
              <a:lnSpc>
                <a:spcPct val="115000"/>
              </a:lnSpc>
              <a:spcBef>
                <a:spcPts val="0"/>
              </a:spcBef>
              <a:spcAft>
                <a:spcPts val="0"/>
              </a:spcAft>
              <a:buSzPts val="2200"/>
              <a:buFont typeface="Merriweather"/>
              <a:buChar char="●"/>
            </a:pPr>
            <a:r>
              <a:rPr lang="en" sz="2200">
                <a:latin typeface="Merriweather"/>
                <a:ea typeface="Merriweather"/>
                <a:cs typeface="Merriweather"/>
                <a:sym typeface="Merriweather"/>
              </a:rPr>
              <a:t>It is water </a:t>
            </a:r>
            <a:r>
              <a:rPr lang="en" sz="2200">
                <a:solidFill>
                  <a:srgbClr val="FF0000"/>
                </a:solidFill>
                <a:latin typeface="Merriweather"/>
                <a:ea typeface="Merriweather"/>
                <a:cs typeface="Merriweather"/>
                <a:sym typeface="Merriweather"/>
              </a:rPr>
              <a:t>in</a:t>
            </a:r>
            <a:r>
              <a:rPr lang="en" sz="2200">
                <a:latin typeface="Merriweather"/>
                <a:ea typeface="Merriweather"/>
                <a:cs typeface="Merriweather"/>
                <a:sym typeface="Merriweather"/>
              </a:rPr>
              <a:t>soluble breakdown product of heme catabolism in senescent (aging) erythrocytes.</a:t>
            </a:r>
            <a:r>
              <a:rPr lang="en" sz="2200">
                <a:solidFill>
                  <a:srgbClr val="8E7CC3"/>
                </a:solidFill>
                <a:latin typeface="Merriweather"/>
                <a:ea typeface="Merriweather"/>
                <a:cs typeface="Merriweather"/>
                <a:sym typeface="Merriweather"/>
              </a:rPr>
              <a:t> </a:t>
            </a:r>
            <a:r>
              <a:rPr lang="en" sz="2200">
                <a:solidFill>
                  <a:srgbClr val="B7B7B7"/>
                </a:solidFill>
                <a:latin typeface="Merriweather"/>
                <a:ea typeface="Merriweather"/>
                <a:cs typeface="Merriweather"/>
                <a:sym typeface="Merriweather"/>
              </a:rPr>
              <a:t>Mononuclear phagocyte system (MPS)</a:t>
            </a:r>
            <a:endParaRPr sz="2200">
              <a:solidFill>
                <a:srgbClr val="45818E"/>
              </a:solidFill>
              <a:latin typeface="Merriweather"/>
              <a:ea typeface="Merriweather"/>
              <a:cs typeface="Merriweather"/>
              <a:sym typeface="Merriweather"/>
            </a:endParaRPr>
          </a:p>
          <a:p>
            <a:pPr indent="0" lvl="0" marL="0" rtl="0" algn="l">
              <a:lnSpc>
                <a:spcPct val="115000"/>
              </a:lnSpc>
              <a:spcBef>
                <a:spcPts val="0"/>
              </a:spcBef>
              <a:spcAft>
                <a:spcPts val="0"/>
              </a:spcAft>
              <a:buNone/>
            </a:pPr>
            <a:r>
              <a:rPr lang="en" sz="2200">
                <a:latin typeface="Merriweather"/>
                <a:ea typeface="Merriweather"/>
                <a:cs typeface="Merriweather"/>
                <a:sym typeface="Merriweather"/>
              </a:rPr>
              <a:t>Bilirubin is highly soluble in all cell membranes (hydrophobic) and very toxic, therefore, its excretion in the bile is one of the very important functions of liver.</a:t>
            </a:r>
            <a:endParaRPr sz="2200">
              <a:latin typeface="Merriweather"/>
              <a:ea typeface="Merriweather"/>
              <a:cs typeface="Merriweather"/>
              <a:sym typeface="Merriweather"/>
            </a:endParaRPr>
          </a:p>
          <a:p>
            <a:pPr indent="0" lvl="0" marL="0" rtl="0" algn="l">
              <a:lnSpc>
                <a:spcPct val="115000"/>
              </a:lnSpc>
              <a:spcBef>
                <a:spcPts val="0"/>
              </a:spcBef>
              <a:spcAft>
                <a:spcPts val="0"/>
              </a:spcAft>
              <a:buNone/>
            </a:pPr>
            <a:r>
              <a:rPr lang="en" sz="2200">
                <a:latin typeface="Merriweather"/>
                <a:ea typeface="Merriweather"/>
                <a:cs typeface="Merriweather"/>
                <a:sym typeface="Merriweather"/>
              </a:rPr>
              <a:t>Serum bilirubin level is an important clinical marker of hepatobiliary excretory function.</a:t>
            </a:r>
            <a:endParaRPr sz="2200">
              <a:solidFill>
                <a:srgbClr val="45818E"/>
              </a:solidFill>
              <a:latin typeface="Merriweather"/>
              <a:ea typeface="Merriweather"/>
              <a:cs typeface="Merriweather"/>
              <a:sym typeface="Merriweather"/>
            </a:endParaRPr>
          </a:p>
        </p:txBody>
      </p:sp>
      <p:sp>
        <p:nvSpPr>
          <p:cNvPr id="1244" name="Google Shape;1244;p47"/>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245" name="Google Shape;1245;p47"/>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246" name="Google Shape;1246;p47"/>
          <p:cNvSpPr txBox="1"/>
          <p:nvPr/>
        </p:nvSpPr>
        <p:spPr>
          <a:xfrm>
            <a:off x="929925" y="3216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400">
                <a:solidFill>
                  <a:srgbClr val="FFFFFF"/>
                </a:solidFill>
                <a:latin typeface="Oswald"/>
                <a:ea typeface="Oswald"/>
                <a:cs typeface="Oswald"/>
                <a:sym typeface="Oswald"/>
              </a:rPr>
              <a:t>BILIRUBIN METABOLISM </a:t>
            </a:r>
            <a:endParaRPr sz="3400">
              <a:solidFill>
                <a:srgbClr val="FFFFFF"/>
              </a:solidFill>
              <a:latin typeface="Oswald"/>
              <a:ea typeface="Oswald"/>
              <a:cs typeface="Oswald"/>
              <a:sym typeface="Oswald"/>
            </a:endParaRPr>
          </a:p>
        </p:txBody>
      </p:sp>
      <p:sp>
        <p:nvSpPr>
          <p:cNvPr id="1247" name="Google Shape;1247;p47"/>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a:t>
            </a:r>
            <a:r>
              <a:rPr lang="en" sz="3500">
                <a:latin typeface="Oswald"/>
                <a:ea typeface="Oswald"/>
                <a:cs typeface="Oswald"/>
                <a:sym typeface="Oswald"/>
              </a:rPr>
              <a:t>Nine</a:t>
            </a:r>
            <a:endParaRPr sz="3500">
              <a:latin typeface="Oswald"/>
              <a:ea typeface="Oswald"/>
              <a:cs typeface="Oswald"/>
              <a:sym typeface="Oswald"/>
            </a:endParaRPr>
          </a:p>
        </p:txBody>
      </p:sp>
      <p:sp>
        <p:nvSpPr>
          <p:cNvPr id="1248" name="Google Shape;1248;p47"/>
          <p:cNvSpPr txBox="1"/>
          <p:nvPr/>
        </p:nvSpPr>
        <p:spPr>
          <a:xfrm>
            <a:off x="7184625" y="7587013"/>
            <a:ext cx="6483300" cy="2172300"/>
          </a:xfrm>
          <a:prstGeom prst="rect">
            <a:avLst/>
          </a:prstGeom>
          <a:no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361950" lvl="0" marL="457200" rtl="0" algn="l">
              <a:spcBef>
                <a:spcPts val="0"/>
              </a:spcBef>
              <a:spcAft>
                <a:spcPts val="0"/>
              </a:spcAft>
              <a:buSzPts val="2100"/>
              <a:buFont typeface="Merriweather"/>
              <a:buChar char="●"/>
            </a:pPr>
            <a:r>
              <a:rPr lang="en" sz="2100">
                <a:latin typeface="Merriweather"/>
                <a:ea typeface="Merriweather"/>
                <a:cs typeface="Merriweather"/>
                <a:sym typeface="Merriweather"/>
              </a:rPr>
              <a:t>Water soluble</a:t>
            </a:r>
            <a:endParaRPr sz="2100">
              <a:latin typeface="Merriweather"/>
              <a:ea typeface="Merriweather"/>
              <a:cs typeface="Merriweather"/>
              <a:sym typeface="Merriweather"/>
            </a:endParaRPr>
          </a:p>
          <a:p>
            <a:pPr indent="-361950" lvl="0" marL="457200" rtl="0" algn="l">
              <a:spcBef>
                <a:spcPts val="0"/>
              </a:spcBef>
              <a:spcAft>
                <a:spcPts val="0"/>
              </a:spcAft>
              <a:buSzPts val="2100"/>
              <a:buFont typeface="Merriweather"/>
              <a:buChar char="●"/>
            </a:pPr>
            <a:r>
              <a:rPr lang="en" sz="2100">
                <a:latin typeface="Merriweather"/>
                <a:ea typeface="Merriweather"/>
                <a:cs typeface="Merriweather"/>
                <a:sym typeface="Merriweather"/>
              </a:rPr>
              <a:t>Loosely bound to albumin</a:t>
            </a:r>
            <a:endParaRPr sz="2100">
              <a:latin typeface="Merriweather"/>
              <a:ea typeface="Merriweather"/>
              <a:cs typeface="Merriweather"/>
              <a:sym typeface="Merriweather"/>
            </a:endParaRPr>
          </a:p>
          <a:p>
            <a:pPr indent="-361950" lvl="0" marL="457200" rtl="0" algn="l">
              <a:spcBef>
                <a:spcPts val="0"/>
              </a:spcBef>
              <a:spcAft>
                <a:spcPts val="0"/>
              </a:spcAft>
              <a:buSzPts val="2100"/>
              <a:buFont typeface="Merriweather"/>
              <a:buChar char="●"/>
            </a:pPr>
            <a:r>
              <a:rPr lang="en" sz="2100">
                <a:latin typeface="Merriweather"/>
                <a:ea typeface="Merriweather"/>
                <a:cs typeface="Merriweather"/>
                <a:sym typeface="Merriweather"/>
              </a:rPr>
              <a:t>Filtered through renal glomeruli and excreted in urine</a:t>
            </a:r>
            <a:endParaRPr sz="2100">
              <a:latin typeface="Merriweather"/>
              <a:ea typeface="Merriweather"/>
              <a:cs typeface="Merriweather"/>
              <a:sym typeface="Merriweather"/>
            </a:endParaRPr>
          </a:p>
          <a:p>
            <a:pPr indent="-361950" lvl="0" marL="457200" rtl="0" algn="l">
              <a:spcBef>
                <a:spcPts val="0"/>
              </a:spcBef>
              <a:spcAft>
                <a:spcPts val="0"/>
              </a:spcAft>
              <a:buSzPts val="2100"/>
              <a:buFont typeface="Merriweather"/>
              <a:buChar char="●"/>
            </a:pPr>
            <a:r>
              <a:rPr lang="en" sz="2100">
                <a:latin typeface="Merriweather"/>
                <a:ea typeface="Merriweather"/>
                <a:cs typeface="Merriweather"/>
                <a:sym typeface="Merriweather"/>
              </a:rPr>
              <a:t>Non-toxic </a:t>
            </a:r>
            <a:endParaRPr sz="2100">
              <a:latin typeface="Merriweather"/>
              <a:ea typeface="Merriweather"/>
              <a:cs typeface="Merriweather"/>
              <a:sym typeface="Merriweather"/>
            </a:endParaRPr>
          </a:p>
          <a:p>
            <a:pPr indent="-361950" lvl="0" marL="457200" rtl="0" algn="l">
              <a:spcBef>
                <a:spcPts val="0"/>
              </a:spcBef>
              <a:spcAft>
                <a:spcPts val="0"/>
              </a:spcAft>
              <a:buSzPts val="2100"/>
              <a:buFont typeface="Merriweather"/>
              <a:buChar char="●"/>
            </a:pPr>
            <a:r>
              <a:rPr lang="en" sz="2100">
                <a:latin typeface="Merriweather"/>
                <a:ea typeface="Merriweather"/>
                <a:cs typeface="Merriweather"/>
                <a:sym typeface="Merriweather"/>
              </a:rPr>
              <a:t>Present in low concentration in the blood</a:t>
            </a:r>
            <a:endParaRPr sz="2100">
              <a:latin typeface="Merriweather"/>
              <a:ea typeface="Merriweather"/>
              <a:cs typeface="Merriweather"/>
              <a:sym typeface="Merriweather"/>
            </a:endParaRPr>
          </a:p>
        </p:txBody>
      </p:sp>
      <p:grpSp>
        <p:nvGrpSpPr>
          <p:cNvPr id="1249" name="Google Shape;1249;p47"/>
          <p:cNvGrpSpPr/>
          <p:nvPr/>
        </p:nvGrpSpPr>
        <p:grpSpPr>
          <a:xfrm>
            <a:off x="7904274" y="7051142"/>
            <a:ext cx="5324100" cy="535822"/>
            <a:chOff x="8036586" y="1221654"/>
            <a:chExt cx="5324100" cy="535822"/>
          </a:xfrm>
        </p:grpSpPr>
        <p:sp>
          <p:nvSpPr>
            <p:cNvPr id="1250" name="Google Shape;1250;p47"/>
            <p:cNvSpPr/>
            <p:nvPr/>
          </p:nvSpPr>
          <p:spPr>
            <a:xfrm>
              <a:off x="8036586" y="1221654"/>
              <a:ext cx="5324100" cy="99000"/>
            </a:xfrm>
            <a:prstGeom prst="flowChartAlternateProcess">
              <a:avLst/>
            </a:prstGeom>
            <a:solidFill>
              <a:srgbClr val="93C47D"/>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8E7CC3"/>
                </a:solidFill>
              </a:endParaRPr>
            </a:p>
          </p:txBody>
        </p:sp>
        <p:sp>
          <p:nvSpPr>
            <p:cNvPr id="1251" name="Google Shape;1251;p47"/>
            <p:cNvSpPr/>
            <p:nvPr/>
          </p:nvSpPr>
          <p:spPr>
            <a:xfrm>
              <a:off x="10393555" y="1293076"/>
              <a:ext cx="93000" cy="464400"/>
            </a:xfrm>
            <a:prstGeom prst="rect">
              <a:avLst/>
            </a:prstGeom>
            <a:solidFill>
              <a:srgbClr val="93C47D"/>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8E7CC3"/>
                </a:solidFill>
              </a:endParaRPr>
            </a:p>
          </p:txBody>
        </p:sp>
      </p:grpSp>
      <p:sp>
        <p:nvSpPr>
          <p:cNvPr id="1252" name="Google Shape;1252;p47"/>
          <p:cNvSpPr txBox="1"/>
          <p:nvPr/>
        </p:nvSpPr>
        <p:spPr>
          <a:xfrm>
            <a:off x="8064413" y="6514935"/>
            <a:ext cx="4548900" cy="536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6AA84F"/>
                </a:solidFill>
                <a:latin typeface="Oswald"/>
                <a:ea typeface="Oswald"/>
                <a:cs typeface="Oswald"/>
                <a:sym typeface="Oswald"/>
              </a:rPr>
              <a:t>Conjugated bilirubin </a:t>
            </a:r>
            <a:endParaRPr sz="3000">
              <a:solidFill>
                <a:srgbClr val="6AA84F"/>
              </a:solidFill>
              <a:latin typeface="Oswald"/>
              <a:ea typeface="Oswald"/>
              <a:cs typeface="Oswald"/>
              <a:sym typeface="Oswald"/>
            </a:endParaRPr>
          </a:p>
        </p:txBody>
      </p:sp>
      <p:sp>
        <p:nvSpPr>
          <p:cNvPr id="1253" name="Google Shape;1253;p47"/>
          <p:cNvSpPr txBox="1"/>
          <p:nvPr/>
        </p:nvSpPr>
        <p:spPr>
          <a:xfrm>
            <a:off x="300075" y="7587088"/>
            <a:ext cx="6563700" cy="2172300"/>
          </a:xfrm>
          <a:prstGeom prst="rect">
            <a:avLst/>
          </a:prstGeom>
          <a:no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361950" lvl="0" marL="457200" rtl="0" algn="l">
              <a:spcBef>
                <a:spcPts val="0"/>
              </a:spcBef>
              <a:spcAft>
                <a:spcPts val="0"/>
              </a:spcAft>
              <a:buSzPts val="2100"/>
              <a:buFont typeface="Merriweather"/>
              <a:buChar char="●"/>
            </a:pPr>
            <a:r>
              <a:rPr lang="en" sz="2100">
                <a:latin typeface="Merriweather"/>
                <a:ea typeface="Merriweather"/>
                <a:cs typeface="Merriweather"/>
                <a:sym typeface="Merriweather"/>
              </a:rPr>
              <a:t>Insoluble in water.</a:t>
            </a:r>
            <a:endParaRPr sz="2100">
              <a:latin typeface="Merriweather"/>
              <a:ea typeface="Merriweather"/>
              <a:cs typeface="Merriweather"/>
              <a:sym typeface="Merriweather"/>
            </a:endParaRPr>
          </a:p>
          <a:p>
            <a:pPr indent="-361950" lvl="0" marL="457200" rtl="0" algn="l">
              <a:spcBef>
                <a:spcPts val="0"/>
              </a:spcBef>
              <a:spcAft>
                <a:spcPts val="0"/>
              </a:spcAft>
              <a:buSzPts val="2100"/>
              <a:buFont typeface="Merriweather"/>
              <a:buChar char="●"/>
            </a:pPr>
            <a:r>
              <a:rPr lang="en" sz="2100">
                <a:latin typeface="Merriweather"/>
                <a:ea typeface="Merriweather"/>
                <a:cs typeface="Merriweather"/>
                <a:sym typeface="Merriweather"/>
              </a:rPr>
              <a:t>Tightly complex to albumin.</a:t>
            </a:r>
            <a:endParaRPr sz="2100">
              <a:latin typeface="Merriweather"/>
              <a:ea typeface="Merriweather"/>
              <a:cs typeface="Merriweather"/>
              <a:sym typeface="Merriweather"/>
            </a:endParaRPr>
          </a:p>
          <a:p>
            <a:pPr indent="-361950" lvl="0" marL="457200" rtl="0" algn="l">
              <a:spcBef>
                <a:spcPts val="0"/>
              </a:spcBef>
              <a:spcAft>
                <a:spcPts val="0"/>
              </a:spcAft>
              <a:buSzPts val="2100"/>
              <a:buFont typeface="Merriweather"/>
              <a:buChar char="●"/>
            </a:pPr>
            <a:r>
              <a:rPr lang="en" sz="2100">
                <a:solidFill>
                  <a:schemeClr val="dk1"/>
                </a:solidFill>
                <a:latin typeface="Merriweather"/>
                <a:ea typeface="Merriweather"/>
                <a:cs typeface="Merriweather"/>
                <a:sym typeface="Merriweather"/>
              </a:rPr>
              <a:t>Toxic substance.</a:t>
            </a:r>
            <a:endParaRPr sz="2100">
              <a:solidFill>
                <a:srgbClr val="8E7CC3"/>
              </a:solidFill>
              <a:latin typeface="Merriweather"/>
              <a:ea typeface="Merriweather"/>
              <a:cs typeface="Merriweather"/>
              <a:sym typeface="Merriweather"/>
            </a:endParaRPr>
          </a:p>
        </p:txBody>
      </p:sp>
      <p:grpSp>
        <p:nvGrpSpPr>
          <p:cNvPr id="1254" name="Google Shape;1254;p47"/>
          <p:cNvGrpSpPr/>
          <p:nvPr/>
        </p:nvGrpSpPr>
        <p:grpSpPr>
          <a:xfrm>
            <a:off x="1028226" y="7051037"/>
            <a:ext cx="5390100" cy="535822"/>
            <a:chOff x="1160538" y="1221624"/>
            <a:chExt cx="5390100" cy="535822"/>
          </a:xfrm>
        </p:grpSpPr>
        <p:sp>
          <p:nvSpPr>
            <p:cNvPr id="1255" name="Google Shape;1255;p47"/>
            <p:cNvSpPr/>
            <p:nvPr/>
          </p:nvSpPr>
          <p:spPr>
            <a:xfrm>
              <a:off x="1160538" y="1221624"/>
              <a:ext cx="5390100" cy="99000"/>
            </a:xfrm>
            <a:prstGeom prst="flowChartAlternateProcess">
              <a:avLst/>
            </a:prstGeom>
            <a:solidFill>
              <a:srgbClr val="93C47D"/>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8E7CC3"/>
                </a:solidFill>
              </a:endParaRPr>
            </a:p>
          </p:txBody>
        </p:sp>
        <p:sp>
          <p:nvSpPr>
            <p:cNvPr id="1256" name="Google Shape;1256;p47"/>
            <p:cNvSpPr/>
            <p:nvPr/>
          </p:nvSpPr>
          <p:spPr>
            <a:xfrm>
              <a:off x="3546730" y="1293046"/>
              <a:ext cx="93900" cy="464400"/>
            </a:xfrm>
            <a:prstGeom prst="rect">
              <a:avLst/>
            </a:prstGeom>
            <a:solidFill>
              <a:srgbClr val="93C47D"/>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8E7CC3"/>
                </a:solidFill>
              </a:endParaRPr>
            </a:p>
          </p:txBody>
        </p:sp>
      </p:grpSp>
      <p:sp>
        <p:nvSpPr>
          <p:cNvPr id="1257" name="Google Shape;1257;p47"/>
          <p:cNvSpPr txBox="1"/>
          <p:nvPr/>
        </p:nvSpPr>
        <p:spPr>
          <a:xfrm>
            <a:off x="1311838" y="6515041"/>
            <a:ext cx="4605300" cy="536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6AA84F"/>
                </a:solidFill>
                <a:latin typeface="Oswald"/>
                <a:ea typeface="Oswald"/>
                <a:cs typeface="Oswald"/>
                <a:sym typeface="Oswald"/>
              </a:rPr>
              <a:t>Unconjugated bilirubin</a:t>
            </a:r>
            <a:endParaRPr sz="3000">
              <a:solidFill>
                <a:srgbClr val="6AA84F"/>
              </a:solidFill>
              <a:latin typeface="Oswald"/>
              <a:ea typeface="Oswald"/>
              <a:cs typeface="Oswald"/>
              <a:sym typeface="Oswald"/>
            </a:endParaRPr>
          </a:p>
        </p:txBody>
      </p:sp>
      <p:sp>
        <p:nvSpPr>
          <p:cNvPr id="1258" name="Google Shape;1258;p47"/>
          <p:cNvSpPr/>
          <p:nvPr/>
        </p:nvSpPr>
        <p:spPr>
          <a:xfrm flipH="1" rot="10800000">
            <a:off x="223863" y="10999269"/>
            <a:ext cx="13568400" cy="8321400"/>
          </a:xfrm>
          <a:prstGeom prst="round1Rect">
            <a:avLst>
              <a:gd fmla="val 16667" name="adj"/>
            </a:avLst>
          </a:prstGeom>
          <a:noFill/>
          <a:ln cap="flat" cmpd="sng" w="28575">
            <a:solidFill>
              <a:srgbClr val="D9EAD3"/>
            </a:solidFill>
            <a:prstDash val="dashDot"/>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259" name="Google Shape;1259;p47"/>
          <p:cNvSpPr txBox="1"/>
          <p:nvPr/>
        </p:nvSpPr>
        <p:spPr>
          <a:xfrm>
            <a:off x="223863" y="11034294"/>
            <a:ext cx="13431600" cy="5073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latin typeface="Merriweather"/>
                <a:ea typeface="Merriweather"/>
                <a:cs typeface="Merriweather"/>
                <a:sym typeface="Merriweather"/>
              </a:rPr>
              <a:t>Life span of  RBCs is 60-120 days. </a:t>
            </a:r>
            <a:endParaRPr sz="2200">
              <a:solidFill>
                <a:srgbClr val="B7B7B7"/>
              </a:solidFill>
              <a:latin typeface="Merriweather"/>
              <a:ea typeface="Merriweather"/>
              <a:cs typeface="Merriweather"/>
              <a:sym typeface="Merriweather"/>
            </a:endParaRPr>
          </a:p>
          <a:p>
            <a:pPr indent="-381000" lvl="0" marL="457200" rtl="0" algn="l">
              <a:lnSpc>
                <a:spcPct val="115000"/>
              </a:lnSpc>
              <a:spcBef>
                <a:spcPts val="0"/>
              </a:spcBef>
              <a:spcAft>
                <a:spcPts val="0"/>
              </a:spcAft>
              <a:buSzPts val="2400"/>
              <a:buFont typeface="Merriweather"/>
              <a:buChar char="●"/>
            </a:pPr>
            <a:r>
              <a:rPr lang="en" sz="2400">
                <a:latin typeface="Merriweather"/>
                <a:ea typeface="Merriweather"/>
                <a:cs typeface="Merriweather"/>
                <a:sym typeface="Merriweather"/>
              </a:rPr>
              <a:t>Senescent RBCs are phagocytosed intravascularly or extravascularly by </a:t>
            </a:r>
            <a:r>
              <a:rPr b="1" lang="en" sz="2400">
                <a:highlight>
                  <a:srgbClr val="D9EAD3"/>
                </a:highlight>
                <a:latin typeface="Merriweather"/>
                <a:ea typeface="Merriweather"/>
                <a:cs typeface="Merriweather"/>
                <a:sym typeface="Merriweather"/>
              </a:rPr>
              <a:t>reticuloendothelial system (RES)</a:t>
            </a:r>
            <a:r>
              <a:rPr lang="en" sz="2200">
                <a:solidFill>
                  <a:srgbClr val="8E7CC3"/>
                </a:solidFill>
                <a:highlight>
                  <a:srgbClr val="D9EAD3"/>
                </a:highlight>
                <a:latin typeface="Merriweather"/>
                <a:ea typeface="Merriweather"/>
                <a:cs typeface="Merriweather"/>
                <a:sym typeface="Merriweather"/>
              </a:rPr>
              <a:t> </a:t>
            </a:r>
            <a:r>
              <a:rPr b="1" lang="en" sz="2400">
                <a:highlight>
                  <a:srgbClr val="D9EAD3"/>
                </a:highlight>
                <a:latin typeface="Merriweather"/>
                <a:ea typeface="Merriweather"/>
                <a:cs typeface="Merriweather"/>
                <a:sym typeface="Merriweather"/>
              </a:rPr>
              <a:t>(Mononuclear Phagocytes System)</a:t>
            </a:r>
            <a:r>
              <a:rPr lang="en" sz="2200">
                <a:solidFill>
                  <a:srgbClr val="8E7CC3"/>
                </a:solidFill>
                <a:latin typeface="Merriweather"/>
                <a:ea typeface="Merriweather"/>
                <a:cs typeface="Merriweather"/>
                <a:sym typeface="Merriweather"/>
              </a:rPr>
              <a:t> </a:t>
            </a:r>
            <a:r>
              <a:rPr lang="en" sz="2200">
                <a:latin typeface="Merriweather"/>
                <a:ea typeface="Merriweather"/>
                <a:cs typeface="Merriweather"/>
                <a:sym typeface="Merriweather"/>
              </a:rPr>
              <a:t>specially in the spleen,</a:t>
            </a:r>
            <a:r>
              <a:rPr lang="en" sz="2200">
                <a:solidFill>
                  <a:srgbClr val="8E7CC3"/>
                </a:solidFill>
                <a:latin typeface="Merriweather"/>
                <a:ea typeface="Merriweather"/>
                <a:cs typeface="Merriweather"/>
                <a:sym typeface="Merriweather"/>
              </a:rPr>
              <a:t> </a:t>
            </a:r>
            <a:endParaRPr sz="2200">
              <a:solidFill>
                <a:srgbClr val="B7B7B7"/>
              </a:solidFill>
              <a:latin typeface="Merriweather"/>
              <a:ea typeface="Merriweather"/>
              <a:cs typeface="Merriweather"/>
              <a:sym typeface="Merriweather"/>
            </a:endParaRPr>
          </a:p>
          <a:p>
            <a:pPr indent="-381000" lvl="0" marL="457200" rtl="0" algn="l">
              <a:lnSpc>
                <a:spcPct val="115000"/>
              </a:lnSpc>
              <a:spcBef>
                <a:spcPts val="0"/>
              </a:spcBef>
              <a:spcAft>
                <a:spcPts val="0"/>
              </a:spcAft>
              <a:buSzPts val="2400"/>
              <a:buFont typeface="Merriweather"/>
              <a:buChar char="●"/>
            </a:pPr>
            <a:r>
              <a:rPr lang="en" sz="2400">
                <a:latin typeface="Merriweather"/>
                <a:ea typeface="Merriweather"/>
                <a:cs typeface="Merriweather"/>
                <a:sym typeface="Merriweather"/>
              </a:rPr>
              <a:t>The </a:t>
            </a:r>
            <a:r>
              <a:rPr b="1" lang="en" sz="2400">
                <a:highlight>
                  <a:srgbClr val="D9EAD3"/>
                </a:highlight>
                <a:latin typeface="Merriweather"/>
                <a:ea typeface="Merriweather"/>
                <a:cs typeface="Merriweather"/>
                <a:sym typeface="Merriweather"/>
              </a:rPr>
              <a:t>hemoglobin</a:t>
            </a:r>
            <a:r>
              <a:rPr lang="en" sz="2400">
                <a:latin typeface="Merriweather"/>
                <a:ea typeface="Merriweather"/>
                <a:cs typeface="Merriweather"/>
                <a:sym typeface="Merriweather"/>
              </a:rPr>
              <a:t> is first split into </a:t>
            </a:r>
            <a:r>
              <a:rPr b="1" lang="en" sz="2400">
                <a:highlight>
                  <a:srgbClr val="D9EAD3"/>
                </a:highlight>
                <a:latin typeface="Merriweather"/>
                <a:ea typeface="Merriweather"/>
                <a:cs typeface="Merriweather"/>
                <a:sym typeface="Merriweather"/>
              </a:rPr>
              <a:t>globin</a:t>
            </a:r>
            <a:r>
              <a:rPr lang="en" sz="2400">
                <a:latin typeface="Merriweather"/>
                <a:ea typeface="Merriweather"/>
                <a:cs typeface="Merriweather"/>
                <a:sym typeface="Merriweather"/>
              </a:rPr>
              <a:t> &amp; </a:t>
            </a:r>
            <a:r>
              <a:rPr b="1" lang="en" sz="2400">
                <a:highlight>
                  <a:srgbClr val="D9EAD3"/>
                </a:highlight>
                <a:latin typeface="Merriweather"/>
                <a:ea typeface="Merriweather"/>
                <a:cs typeface="Merriweather"/>
                <a:sym typeface="Merriweather"/>
              </a:rPr>
              <a:t>heme</a:t>
            </a:r>
            <a:r>
              <a:rPr lang="en" sz="2400">
                <a:latin typeface="Merriweather"/>
                <a:ea typeface="Merriweather"/>
                <a:cs typeface="Merriweather"/>
                <a:sym typeface="Merriweather"/>
              </a:rPr>
              <a:t> , and converts it into Biliverdin.</a:t>
            </a:r>
            <a:endParaRPr sz="2400">
              <a:latin typeface="Merriweather"/>
              <a:ea typeface="Merriweather"/>
              <a:cs typeface="Merriweather"/>
              <a:sym typeface="Merriweather"/>
            </a:endParaRPr>
          </a:p>
          <a:p>
            <a:pPr indent="-381000" lvl="1" marL="914400" rtl="0" algn="l">
              <a:lnSpc>
                <a:spcPct val="115000"/>
              </a:lnSpc>
              <a:spcBef>
                <a:spcPts val="0"/>
              </a:spcBef>
              <a:spcAft>
                <a:spcPts val="0"/>
              </a:spcAft>
              <a:buClr>
                <a:srgbClr val="D9EAD3"/>
              </a:buClr>
              <a:buSzPts val="2400"/>
              <a:buFont typeface="Merriweather"/>
              <a:buChar char="○"/>
            </a:pPr>
            <a:r>
              <a:rPr b="1" lang="en" sz="2400">
                <a:latin typeface="Merriweather"/>
                <a:ea typeface="Merriweather"/>
                <a:cs typeface="Merriweather"/>
                <a:sym typeface="Merriweather"/>
              </a:rPr>
              <a:t>Globin: </a:t>
            </a:r>
            <a:r>
              <a:rPr lang="en" sz="2400">
                <a:latin typeface="Merriweather"/>
                <a:ea typeface="Merriweather"/>
                <a:cs typeface="Merriweather"/>
                <a:sym typeface="Merriweather"/>
              </a:rPr>
              <a:t>AA formed from breakdown of globin are stored in the body</a:t>
            </a:r>
            <a:endParaRPr sz="2400">
              <a:latin typeface="Merriweather"/>
              <a:ea typeface="Merriweather"/>
              <a:cs typeface="Merriweather"/>
              <a:sym typeface="Merriweather"/>
            </a:endParaRPr>
          </a:p>
          <a:p>
            <a:pPr indent="-381000" lvl="1" marL="914400" rtl="0" algn="l">
              <a:lnSpc>
                <a:spcPct val="115000"/>
              </a:lnSpc>
              <a:spcBef>
                <a:spcPts val="0"/>
              </a:spcBef>
              <a:spcAft>
                <a:spcPts val="0"/>
              </a:spcAft>
              <a:buClr>
                <a:srgbClr val="D9EAD3"/>
              </a:buClr>
              <a:buSzPts val="2400"/>
              <a:buFont typeface="Merriweather"/>
              <a:buChar char="○"/>
            </a:pPr>
            <a:r>
              <a:rPr b="1" lang="en" sz="2400">
                <a:latin typeface="Merriweather"/>
                <a:ea typeface="Merriweather"/>
                <a:cs typeface="Merriweather"/>
                <a:sym typeface="Merriweather"/>
              </a:rPr>
              <a:t>Heme: </a:t>
            </a:r>
            <a:r>
              <a:rPr lang="en" sz="2400">
                <a:latin typeface="Merriweather"/>
                <a:ea typeface="Merriweather"/>
                <a:cs typeface="Merriweather"/>
                <a:sym typeface="Merriweather"/>
              </a:rPr>
              <a:t>heme ring is opened to give:</a:t>
            </a:r>
            <a:endParaRPr sz="2400">
              <a:latin typeface="Merriweather"/>
              <a:ea typeface="Merriweather"/>
              <a:cs typeface="Merriweather"/>
              <a:sym typeface="Merriweather"/>
            </a:endParaRPr>
          </a:p>
          <a:p>
            <a:pPr indent="-381000" lvl="2" marL="1371600" rtl="0" algn="l">
              <a:lnSpc>
                <a:spcPct val="115000"/>
              </a:lnSpc>
              <a:spcBef>
                <a:spcPts val="0"/>
              </a:spcBef>
              <a:spcAft>
                <a:spcPts val="0"/>
              </a:spcAft>
              <a:buClr>
                <a:srgbClr val="D9EAD3"/>
              </a:buClr>
              <a:buSzPts val="2400"/>
              <a:buFont typeface="Merriweather"/>
              <a:buChar char="■"/>
            </a:pPr>
            <a:r>
              <a:rPr b="1" lang="en" sz="2400">
                <a:highlight>
                  <a:srgbClr val="D9EAD3"/>
                </a:highlight>
                <a:latin typeface="Merriweather"/>
                <a:ea typeface="Merriweather"/>
                <a:cs typeface="Merriweather"/>
                <a:sym typeface="Merriweather"/>
              </a:rPr>
              <a:t>Free ion</a:t>
            </a:r>
            <a:r>
              <a:rPr b="1" lang="en" sz="2400">
                <a:latin typeface="Merriweather"/>
                <a:ea typeface="Merriweather"/>
                <a:cs typeface="Merriweather"/>
                <a:sym typeface="Merriweather"/>
              </a:rPr>
              <a:t> : </a:t>
            </a:r>
            <a:r>
              <a:rPr lang="en" sz="2400">
                <a:latin typeface="Merriweather"/>
                <a:ea typeface="Merriweather"/>
                <a:cs typeface="Merriweather"/>
                <a:sym typeface="Merriweather"/>
              </a:rPr>
              <a:t>Transported in blood by transferrin &amp; stored in the body as a reservoir for erythropoiesis.</a:t>
            </a:r>
            <a:endParaRPr sz="2400">
              <a:latin typeface="Merriweather"/>
              <a:ea typeface="Merriweather"/>
              <a:cs typeface="Merriweather"/>
              <a:sym typeface="Merriweather"/>
            </a:endParaRPr>
          </a:p>
          <a:p>
            <a:pPr indent="-381000" lvl="2" marL="1371600" rtl="0" algn="l">
              <a:lnSpc>
                <a:spcPct val="115000"/>
              </a:lnSpc>
              <a:spcBef>
                <a:spcPts val="0"/>
              </a:spcBef>
              <a:spcAft>
                <a:spcPts val="0"/>
              </a:spcAft>
              <a:buClr>
                <a:srgbClr val="D9EAD3"/>
              </a:buClr>
              <a:buSzPts val="2400"/>
              <a:buFont typeface="Merriweather"/>
              <a:buChar char="■"/>
            </a:pPr>
            <a:r>
              <a:rPr b="1" lang="en" sz="2400">
                <a:highlight>
                  <a:srgbClr val="D9EAD3"/>
                </a:highlight>
                <a:latin typeface="Merriweather"/>
                <a:ea typeface="Merriweather"/>
                <a:cs typeface="Merriweather"/>
                <a:sym typeface="Merriweather"/>
              </a:rPr>
              <a:t>Bile pigment (biliverdin)</a:t>
            </a:r>
            <a:r>
              <a:rPr b="1" lang="en" sz="2400">
                <a:latin typeface="Merriweather"/>
                <a:ea typeface="Merriweather"/>
                <a:cs typeface="Merriweather"/>
                <a:sym typeface="Merriweather"/>
              </a:rPr>
              <a:t>: </a:t>
            </a:r>
            <a:r>
              <a:rPr lang="en" sz="2400">
                <a:latin typeface="Merriweather"/>
                <a:ea typeface="Merriweather"/>
                <a:cs typeface="Merriweather"/>
                <a:sym typeface="Merriweather"/>
              </a:rPr>
              <a:t>reduced by </a:t>
            </a:r>
            <a:r>
              <a:rPr b="1" lang="en" sz="2400">
                <a:highlight>
                  <a:srgbClr val="D9EAD3"/>
                </a:highlight>
                <a:latin typeface="Merriweather"/>
                <a:ea typeface="Merriweather"/>
                <a:cs typeface="Merriweather"/>
                <a:sym typeface="Merriweather"/>
              </a:rPr>
              <a:t>biliverdin reductase</a:t>
            </a:r>
            <a:r>
              <a:rPr lang="en" sz="2400">
                <a:latin typeface="Merriweather"/>
                <a:ea typeface="Merriweather"/>
                <a:cs typeface="Merriweather"/>
                <a:sym typeface="Merriweather"/>
              </a:rPr>
              <a:t> to free bilirubin which is gradually released into the plasma.</a:t>
            </a:r>
            <a:endParaRPr sz="2400">
              <a:latin typeface="Merriweather"/>
              <a:ea typeface="Merriweather"/>
              <a:cs typeface="Merriweather"/>
              <a:sym typeface="Merriweather"/>
            </a:endParaRPr>
          </a:p>
        </p:txBody>
      </p:sp>
      <p:sp>
        <p:nvSpPr>
          <p:cNvPr id="1260" name="Google Shape;1260;p47"/>
          <p:cNvSpPr/>
          <p:nvPr/>
        </p:nvSpPr>
        <p:spPr>
          <a:xfrm>
            <a:off x="1877503" y="18230550"/>
            <a:ext cx="967800" cy="306000"/>
          </a:xfrm>
          <a:prstGeom prst="roundRect">
            <a:avLst>
              <a:gd fmla="val 16667" name="adj"/>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Merriweather"/>
                <a:ea typeface="Merriweather"/>
                <a:cs typeface="Merriweather"/>
                <a:sym typeface="Merriweather"/>
              </a:rPr>
              <a:t>RBC</a:t>
            </a:r>
            <a:endParaRPr b="1" sz="1800">
              <a:solidFill>
                <a:srgbClr val="FFFFFF"/>
              </a:solidFill>
              <a:latin typeface="Merriweather"/>
              <a:ea typeface="Merriweather"/>
              <a:cs typeface="Merriweather"/>
              <a:sym typeface="Merriweather"/>
            </a:endParaRPr>
          </a:p>
        </p:txBody>
      </p:sp>
      <p:sp>
        <p:nvSpPr>
          <p:cNvPr id="1261" name="Google Shape;1261;p47"/>
          <p:cNvSpPr/>
          <p:nvPr/>
        </p:nvSpPr>
        <p:spPr>
          <a:xfrm>
            <a:off x="3161134" y="18230539"/>
            <a:ext cx="1549200" cy="306000"/>
          </a:xfrm>
          <a:prstGeom prst="roundRect">
            <a:avLst>
              <a:gd fmla="val 16667" name="adj"/>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FFFFFF"/>
                </a:solidFill>
                <a:latin typeface="Merriweather"/>
                <a:ea typeface="Merriweather"/>
                <a:cs typeface="Merriweather"/>
                <a:sym typeface="Merriweather"/>
              </a:rPr>
              <a:t>Hemoglobin</a:t>
            </a:r>
            <a:endParaRPr b="1" sz="1500">
              <a:solidFill>
                <a:srgbClr val="FFFFFF"/>
              </a:solidFill>
              <a:latin typeface="Merriweather"/>
              <a:ea typeface="Merriweather"/>
              <a:cs typeface="Merriweather"/>
              <a:sym typeface="Merriweather"/>
            </a:endParaRPr>
          </a:p>
        </p:txBody>
      </p:sp>
      <p:sp>
        <p:nvSpPr>
          <p:cNvPr id="1262" name="Google Shape;1262;p47"/>
          <p:cNvSpPr/>
          <p:nvPr/>
        </p:nvSpPr>
        <p:spPr>
          <a:xfrm>
            <a:off x="5178986" y="17871984"/>
            <a:ext cx="834300" cy="306000"/>
          </a:xfrm>
          <a:prstGeom prst="roundRect">
            <a:avLst>
              <a:gd fmla="val 16667" name="adj"/>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Merriweather"/>
                <a:ea typeface="Merriweather"/>
                <a:cs typeface="Merriweather"/>
                <a:sym typeface="Merriweather"/>
              </a:rPr>
              <a:t>Heme</a:t>
            </a:r>
            <a:endParaRPr b="1" sz="1600">
              <a:solidFill>
                <a:srgbClr val="FFFFFF"/>
              </a:solidFill>
              <a:latin typeface="Merriweather"/>
              <a:ea typeface="Merriweather"/>
              <a:cs typeface="Merriweather"/>
              <a:sym typeface="Merriweather"/>
            </a:endParaRPr>
          </a:p>
        </p:txBody>
      </p:sp>
      <p:sp>
        <p:nvSpPr>
          <p:cNvPr id="1263" name="Google Shape;1263;p47"/>
          <p:cNvSpPr/>
          <p:nvPr/>
        </p:nvSpPr>
        <p:spPr>
          <a:xfrm>
            <a:off x="3882373" y="17636606"/>
            <a:ext cx="967800" cy="306000"/>
          </a:xfrm>
          <a:prstGeom prst="roundRect">
            <a:avLst>
              <a:gd fmla="val 16667" name="adj"/>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Merriweather"/>
                <a:ea typeface="Merriweather"/>
                <a:cs typeface="Merriweather"/>
                <a:sym typeface="Merriweather"/>
              </a:rPr>
              <a:t>Globin</a:t>
            </a:r>
            <a:endParaRPr b="1" sz="1600">
              <a:solidFill>
                <a:srgbClr val="FFFFFF"/>
              </a:solidFill>
              <a:latin typeface="Merriweather"/>
              <a:ea typeface="Merriweather"/>
              <a:cs typeface="Merriweather"/>
              <a:sym typeface="Merriweather"/>
            </a:endParaRPr>
          </a:p>
        </p:txBody>
      </p:sp>
      <p:sp>
        <p:nvSpPr>
          <p:cNvPr id="1264" name="Google Shape;1264;p47"/>
          <p:cNvSpPr/>
          <p:nvPr/>
        </p:nvSpPr>
        <p:spPr>
          <a:xfrm>
            <a:off x="6746022" y="18282116"/>
            <a:ext cx="1549200" cy="306000"/>
          </a:xfrm>
          <a:prstGeom prst="roundRect">
            <a:avLst>
              <a:gd fmla="val 16667" name="adj"/>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Merriweather"/>
                <a:ea typeface="Merriweather"/>
                <a:cs typeface="Merriweather"/>
                <a:sym typeface="Merriweather"/>
              </a:rPr>
              <a:t>Bilirubin</a:t>
            </a:r>
            <a:endParaRPr b="1" sz="1800">
              <a:solidFill>
                <a:srgbClr val="FFFFFF"/>
              </a:solidFill>
              <a:latin typeface="Merriweather"/>
              <a:ea typeface="Merriweather"/>
              <a:cs typeface="Merriweather"/>
              <a:sym typeface="Merriweather"/>
            </a:endParaRPr>
          </a:p>
        </p:txBody>
      </p:sp>
      <p:sp>
        <p:nvSpPr>
          <p:cNvPr id="1265" name="Google Shape;1265;p47"/>
          <p:cNvSpPr/>
          <p:nvPr/>
        </p:nvSpPr>
        <p:spPr>
          <a:xfrm>
            <a:off x="4150908" y="17010588"/>
            <a:ext cx="1628700" cy="380700"/>
          </a:xfrm>
          <a:prstGeom prst="roundRect">
            <a:avLst>
              <a:gd fmla="val 16667" name="adj"/>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FFFFFF"/>
                </a:solidFill>
                <a:latin typeface="Merriweather"/>
                <a:ea typeface="Merriweather"/>
                <a:cs typeface="Merriweather"/>
                <a:sym typeface="Merriweather"/>
              </a:rPr>
              <a:t>Amino acid in AA pool</a:t>
            </a:r>
            <a:endParaRPr b="1" sz="1300">
              <a:solidFill>
                <a:srgbClr val="FFFFFF"/>
              </a:solidFill>
              <a:latin typeface="Merriweather"/>
              <a:ea typeface="Merriweather"/>
              <a:cs typeface="Merriweather"/>
              <a:sym typeface="Merriweather"/>
            </a:endParaRPr>
          </a:p>
        </p:txBody>
      </p:sp>
      <p:cxnSp>
        <p:nvCxnSpPr>
          <p:cNvPr id="1266" name="Google Shape;1266;p47"/>
          <p:cNvCxnSpPr>
            <a:stCxn id="1261" idx="0"/>
            <a:endCxn id="1263" idx="2"/>
          </p:cNvCxnSpPr>
          <p:nvPr/>
        </p:nvCxnSpPr>
        <p:spPr>
          <a:xfrm flipH="1" rot="10800000">
            <a:off x="3935734" y="17942539"/>
            <a:ext cx="430500" cy="288000"/>
          </a:xfrm>
          <a:prstGeom prst="straightConnector1">
            <a:avLst/>
          </a:prstGeom>
          <a:noFill/>
          <a:ln cap="flat" cmpd="sng" w="9525">
            <a:solidFill>
              <a:srgbClr val="999999"/>
            </a:solidFill>
            <a:prstDash val="solid"/>
            <a:round/>
            <a:headEnd len="med" w="med" type="none"/>
            <a:tailEnd len="med" w="med" type="stealth"/>
          </a:ln>
        </p:spPr>
      </p:cxnSp>
      <p:cxnSp>
        <p:nvCxnSpPr>
          <p:cNvPr id="1267" name="Google Shape;1267;p47"/>
          <p:cNvCxnSpPr>
            <a:stCxn id="1261" idx="0"/>
            <a:endCxn id="1262" idx="1"/>
          </p:cNvCxnSpPr>
          <p:nvPr/>
        </p:nvCxnSpPr>
        <p:spPr>
          <a:xfrm flipH="1" rot="10800000">
            <a:off x="3935734" y="18025039"/>
            <a:ext cx="1243200" cy="205500"/>
          </a:xfrm>
          <a:prstGeom prst="straightConnector1">
            <a:avLst/>
          </a:prstGeom>
          <a:noFill/>
          <a:ln cap="flat" cmpd="sng" w="9525">
            <a:solidFill>
              <a:srgbClr val="999999"/>
            </a:solidFill>
            <a:prstDash val="solid"/>
            <a:round/>
            <a:headEnd len="med" w="med" type="none"/>
            <a:tailEnd len="med" w="med" type="stealth"/>
          </a:ln>
        </p:spPr>
      </p:cxnSp>
      <p:cxnSp>
        <p:nvCxnSpPr>
          <p:cNvPr id="1268" name="Google Shape;1268;p47"/>
          <p:cNvCxnSpPr>
            <a:stCxn id="1263" idx="0"/>
            <a:endCxn id="1265" idx="2"/>
          </p:cNvCxnSpPr>
          <p:nvPr/>
        </p:nvCxnSpPr>
        <p:spPr>
          <a:xfrm flipH="1" rot="10800000">
            <a:off x="4366273" y="17391206"/>
            <a:ext cx="599100" cy="245400"/>
          </a:xfrm>
          <a:prstGeom prst="straightConnector1">
            <a:avLst/>
          </a:prstGeom>
          <a:noFill/>
          <a:ln cap="flat" cmpd="sng" w="9525">
            <a:solidFill>
              <a:srgbClr val="999999"/>
            </a:solidFill>
            <a:prstDash val="solid"/>
            <a:round/>
            <a:headEnd len="med" w="med" type="none"/>
            <a:tailEnd len="med" w="med" type="stealth"/>
          </a:ln>
        </p:spPr>
      </p:cxnSp>
      <p:cxnSp>
        <p:nvCxnSpPr>
          <p:cNvPr id="1269" name="Google Shape;1269;p47"/>
          <p:cNvCxnSpPr>
            <a:stCxn id="1262" idx="3"/>
            <a:endCxn id="1264" idx="1"/>
          </p:cNvCxnSpPr>
          <p:nvPr/>
        </p:nvCxnSpPr>
        <p:spPr>
          <a:xfrm>
            <a:off x="6013286" y="18024984"/>
            <a:ext cx="732600" cy="410100"/>
          </a:xfrm>
          <a:prstGeom prst="straightConnector1">
            <a:avLst/>
          </a:prstGeom>
          <a:noFill/>
          <a:ln cap="flat" cmpd="sng" w="9525">
            <a:solidFill>
              <a:srgbClr val="999999"/>
            </a:solidFill>
            <a:prstDash val="solid"/>
            <a:round/>
            <a:headEnd len="med" w="med" type="none"/>
            <a:tailEnd len="med" w="med" type="stealth"/>
          </a:ln>
        </p:spPr>
      </p:cxnSp>
      <p:cxnSp>
        <p:nvCxnSpPr>
          <p:cNvPr id="1270" name="Google Shape;1270;p47"/>
          <p:cNvCxnSpPr>
            <a:stCxn id="1260" idx="3"/>
            <a:endCxn id="1261" idx="1"/>
          </p:cNvCxnSpPr>
          <p:nvPr/>
        </p:nvCxnSpPr>
        <p:spPr>
          <a:xfrm>
            <a:off x="2845303" y="18383550"/>
            <a:ext cx="315900" cy="0"/>
          </a:xfrm>
          <a:prstGeom prst="straightConnector1">
            <a:avLst/>
          </a:prstGeom>
          <a:noFill/>
          <a:ln cap="flat" cmpd="sng" w="9525">
            <a:solidFill>
              <a:srgbClr val="999999"/>
            </a:solidFill>
            <a:prstDash val="solid"/>
            <a:round/>
            <a:headEnd len="med" w="med" type="none"/>
            <a:tailEnd len="med" w="med" type="stealth"/>
          </a:ln>
        </p:spPr>
      </p:cxnSp>
      <p:sp>
        <p:nvSpPr>
          <p:cNvPr id="1271" name="Google Shape;1271;p47"/>
          <p:cNvSpPr/>
          <p:nvPr/>
        </p:nvSpPr>
        <p:spPr>
          <a:xfrm>
            <a:off x="6530020" y="17735297"/>
            <a:ext cx="747300" cy="306000"/>
          </a:xfrm>
          <a:prstGeom prst="roundRect">
            <a:avLst>
              <a:gd fmla="val 16667" name="adj"/>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Merriweather"/>
                <a:ea typeface="Merriweather"/>
                <a:cs typeface="Merriweather"/>
                <a:sym typeface="Merriweather"/>
              </a:rPr>
              <a:t>Iron</a:t>
            </a:r>
            <a:endParaRPr b="1" sz="1800">
              <a:solidFill>
                <a:srgbClr val="FFFFFF"/>
              </a:solidFill>
              <a:latin typeface="Merriweather"/>
              <a:ea typeface="Merriweather"/>
              <a:cs typeface="Merriweather"/>
              <a:sym typeface="Merriweather"/>
            </a:endParaRPr>
          </a:p>
        </p:txBody>
      </p:sp>
      <p:cxnSp>
        <p:nvCxnSpPr>
          <p:cNvPr id="1272" name="Google Shape;1272;p47"/>
          <p:cNvCxnSpPr>
            <a:stCxn id="1262" idx="3"/>
            <a:endCxn id="1271" idx="1"/>
          </p:cNvCxnSpPr>
          <p:nvPr/>
        </p:nvCxnSpPr>
        <p:spPr>
          <a:xfrm flipH="1" rot="10800000">
            <a:off x="6013286" y="17888184"/>
            <a:ext cx="516600" cy="136800"/>
          </a:xfrm>
          <a:prstGeom prst="straightConnector1">
            <a:avLst/>
          </a:prstGeom>
          <a:noFill/>
          <a:ln cap="flat" cmpd="sng" w="9525">
            <a:solidFill>
              <a:srgbClr val="999999"/>
            </a:solidFill>
            <a:prstDash val="solid"/>
            <a:round/>
            <a:headEnd len="med" w="med" type="none"/>
            <a:tailEnd len="med" w="med" type="stealth"/>
          </a:ln>
        </p:spPr>
      </p:cxnSp>
      <p:sp>
        <p:nvSpPr>
          <p:cNvPr id="1273" name="Google Shape;1273;p47"/>
          <p:cNvSpPr/>
          <p:nvPr/>
        </p:nvSpPr>
        <p:spPr>
          <a:xfrm>
            <a:off x="5881556" y="17002395"/>
            <a:ext cx="1067700" cy="380700"/>
          </a:xfrm>
          <a:prstGeom prst="roundRect">
            <a:avLst>
              <a:gd fmla="val 16667" name="adj"/>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Merriweather"/>
                <a:ea typeface="Merriweather"/>
                <a:cs typeface="Merriweather"/>
                <a:sym typeface="Merriweather"/>
              </a:rPr>
              <a:t>Iron pool</a:t>
            </a:r>
            <a:endParaRPr b="1">
              <a:solidFill>
                <a:srgbClr val="FFFFFF"/>
              </a:solidFill>
              <a:latin typeface="Merriweather"/>
              <a:ea typeface="Merriweather"/>
              <a:cs typeface="Merriweather"/>
              <a:sym typeface="Merriweather"/>
            </a:endParaRPr>
          </a:p>
        </p:txBody>
      </p:sp>
      <p:cxnSp>
        <p:nvCxnSpPr>
          <p:cNvPr id="1274" name="Google Shape;1274;p47"/>
          <p:cNvCxnSpPr>
            <a:stCxn id="1271" idx="0"/>
            <a:endCxn id="1273" idx="2"/>
          </p:cNvCxnSpPr>
          <p:nvPr/>
        </p:nvCxnSpPr>
        <p:spPr>
          <a:xfrm rot="10800000">
            <a:off x="6415270" y="17383097"/>
            <a:ext cx="488400" cy="352200"/>
          </a:xfrm>
          <a:prstGeom prst="straightConnector1">
            <a:avLst/>
          </a:prstGeom>
          <a:noFill/>
          <a:ln cap="flat" cmpd="sng" w="9525">
            <a:solidFill>
              <a:srgbClr val="999999"/>
            </a:solidFill>
            <a:prstDash val="solid"/>
            <a:round/>
            <a:headEnd len="med" w="med" type="none"/>
            <a:tailEnd len="med" w="med" type="stealth"/>
          </a:ln>
        </p:spPr>
      </p:cxnSp>
      <p:sp>
        <p:nvSpPr>
          <p:cNvPr id="1275" name="Google Shape;1275;p47"/>
          <p:cNvSpPr/>
          <p:nvPr/>
        </p:nvSpPr>
        <p:spPr>
          <a:xfrm>
            <a:off x="7051188" y="17002394"/>
            <a:ext cx="1893000" cy="380700"/>
          </a:xfrm>
          <a:prstGeom prst="roundRect">
            <a:avLst>
              <a:gd fmla="val 16667" name="adj"/>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Merriweather"/>
                <a:ea typeface="Merriweather"/>
                <a:cs typeface="Merriweather"/>
                <a:sym typeface="Merriweather"/>
              </a:rPr>
              <a:t>Bind with albumin</a:t>
            </a:r>
            <a:endParaRPr b="1">
              <a:solidFill>
                <a:srgbClr val="FFFFFF"/>
              </a:solidFill>
              <a:latin typeface="Merriweather"/>
              <a:ea typeface="Merriweather"/>
              <a:cs typeface="Merriweather"/>
              <a:sym typeface="Merriweather"/>
            </a:endParaRPr>
          </a:p>
        </p:txBody>
      </p:sp>
      <p:cxnSp>
        <p:nvCxnSpPr>
          <p:cNvPr id="1276" name="Google Shape;1276;p47"/>
          <p:cNvCxnSpPr>
            <a:stCxn id="1264" idx="0"/>
            <a:endCxn id="1275" idx="2"/>
          </p:cNvCxnSpPr>
          <p:nvPr/>
        </p:nvCxnSpPr>
        <p:spPr>
          <a:xfrm flipH="1" rot="10800000">
            <a:off x="7520622" y="17383016"/>
            <a:ext cx="477000" cy="899100"/>
          </a:xfrm>
          <a:prstGeom prst="straightConnector1">
            <a:avLst/>
          </a:prstGeom>
          <a:noFill/>
          <a:ln cap="flat" cmpd="sng" w="9525">
            <a:solidFill>
              <a:srgbClr val="999999"/>
            </a:solidFill>
            <a:prstDash val="solid"/>
            <a:round/>
            <a:headEnd len="med" w="med" type="none"/>
            <a:tailEnd len="med" w="med" type="stealth"/>
          </a:ln>
        </p:spPr>
      </p:cxnSp>
      <p:sp>
        <p:nvSpPr>
          <p:cNvPr id="1277" name="Google Shape;1277;p47"/>
          <p:cNvSpPr/>
          <p:nvPr/>
        </p:nvSpPr>
        <p:spPr>
          <a:xfrm>
            <a:off x="9460491" y="17159126"/>
            <a:ext cx="1952400" cy="633000"/>
          </a:xfrm>
          <a:prstGeom prst="roundRect">
            <a:avLst>
              <a:gd fmla="val 16667" name="adj"/>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FFFFFF"/>
                </a:solidFill>
                <a:latin typeface="Merriweather"/>
                <a:ea typeface="Merriweather"/>
                <a:cs typeface="Merriweather"/>
                <a:sym typeface="Merriweather"/>
              </a:rPr>
              <a:t>goes to Liver for conjugation process </a:t>
            </a:r>
            <a:endParaRPr b="1" sz="1300">
              <a:solidFill>
                <a:srgbClr val="FFFFFF"/>
              </a:solidFill>
              <a:latin typeface="Merriweather"/>
              <a:ea typeface="Merriweather"/>
              <a:cs typeface="Merriweather"/>
              <a:sym typeface="Merriweather"/>
            </a:endParaRPr>
          </a:p>
        </p:txBody>
      </p:sp>
      <p:cxnSp>
        <p:nvCxnSpPr>
          <p:cNvPr id="1278" name="Google Shape;1278;p47"/>
          <p:cNvCxnSpPr>
            <a:stCxn id="1275" idx="3"/>
            <a:endCxn id="1277" idx="1"/>
          </p:cNvCxnSpPr>
          <p:nvPr/>
        </p:nvCxnSpPr>
        <p:spPr>
          <a:xfrm>
            <a:off x="8944188" y="17192744"/>
            <a:ext cx="516300" cy="282900"/>
          </a:xfrm>
          <a:prstGeom prst="straightConnector1">
            <a:avLst/>
          </a:prstGeom>
          <a:noFill/>
          <a:ln cap="flat" cmpd="sng" w="19050">
            <a:solidFill>
              <a:srgbClr val="999999"/>
            </a:solidFill>
            <a:prstDash val="solid"/>
            <a:round/>
            <a:headEnd len="med" w="med" type="none"/>
            <a:tailEnd len="med" w="med" type="stealth"/>
          </a:ln>
        </p:spPr>
      </p:cxnSp>
      <p:sp>
        <p:nvSpPr>
          <p:cNvPr id="1279" name="Google Shape;1279;p47"/>
          <p:cNvSpPr txBox="1"/>
          <p:nvPr/>
        </p:nvSpPr>
        <p:spPr>
          <a:xfrm>
            <a:off x="557538" y="9976432"/>
            <a:ext cx="69051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highlight>
                  <a:srgbClr val="D9EAD3"/>
                </a:highlight>
                <a:latin typeface="Oswald"/>
                <a:ea typeface="Oswald"/>
                <a:cs typeface="Oswald"/>
                <a:sym typeface="Oswald"/>
              </a:rPr>
              <a:t>Formation of Bilirubin </a:t>
            </a:r>
            <a:endParaRPr sz="4800">
              <a:highlight>
                <a:srgbClr val="D9EAD3"/>
              </a:highlight>
              <a:latin typeface="Oswald"/>
              <a:ea typeface="Oswald"/>
              <a:cs typeface="Oswald"/>
              <a:sym typeface="Oswald"/>
            </a:endParaRPr>
          </a:p>
        </p:txBody>
      </p:sp>
      <p:sp>
        <p:nvSpPr>
          <p:cNvPr id="1280" name="Google Shape;1280;p47"/>
          <p:cNvSpPr/>
          <p:nvPr/>
        </p:nvSpPr>
        <p:spPr>
          <a:xfrm>
            <a:off x="175738" y="10300769"/>
            <a:ext cx="533100" cy="536100"/>
          </a:xfrm>
          <a:prstGeom prst="flowChartConnector">
            <a:avLst/>
          </a:prstGeom>
          <a:noFill/>
          <a:ln cap="flat" cmpd="sng" w="28575">
            <a:solidFill>
              <a:srgbClr val="B6D7A8"/>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6AA84F"/>
                </a:solidFill>
                <a:latin typeface="Oswald"/>
                <a:ea typeface="Oswald"/>
                <a:cs typeface="Oswald"/>
                <a:sym typeface="Oswald"/>
              </a:rPr>
              <a:t>1</a:t>
            </a:r>
            <a:endParaRPr sz="3000">
              <a:solidFill>
                <a:srgbClr val="6AA84F"/>
              </a:solidFill>
              <a:latin typeface="Oswald"/>
              <a:ea typeface="Oswald"/>
              <a:cs typeface="Oswald"/>
              <a:sym typeface="Oswald"/>
            </a:endParaRPr>
          </a:p>
        </p:txBody>
      </p:sp>
      <p:grpSp>
        <p:nvGrpSpPr>
          <p:cNvPr id="1281" name="Google Shape;1281;p47"/>
          <p:cNvGrpSpPr/>
          <p:nvPr/>
        </p:nvGrpSpPr>
        <p:grpSpPr>
          <a:xfrm>
            <a:off x="1752395" y="16905807"/>
            <a:ext cx="7349700" cy="1767592"/>
            <a:chOff x="1822225" y="7896770"/>
            <a:chExt cx="7349700" cy="1767592"/>
          </a:xfrm>
        </p:grpSpPr>
        <p:sp>
          <p:nvSpPr>
            <p:cNvPr id="1282" name="Google Shape;1282;p47"/>
            <p:cNvSpPr/>
            <p:nvPr/>
          </p:nvSpPr>
          <p:spPr>
            <a:xfrm>
              <a:off x="1822225" y="8665362"/>
              <a:ext cx="7349700" cy="9990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2300">
                  <a:latin typeface="Merriweather"/>
                  <a:ea typeface="Merriweather"/>
                  <a:cs typeface="Merriweather"/>
                  <a:sym typeface="Merriweather"/>
                </a:rPr>
                <a:t>Spleen</a:t>
              </a:r>
              <a:endParaRPr b="1" sz="2300">
                <a:latin typeface="Merriweather"/>
                <a:ea typeface="Merriweather"/>
                <a:cs typeface="Merriweather"/>
                <a:sym typeface="Merriweather"/>
              </a:endParaRPr>
            </a:p>
          </p:txBody>
        </p:sp>
        <p:sp>
          <p:nvSpPr>
            <p:cNvPr id="1283" name="Google Shape;1283;p47"/>
            <p:cNvSpPr/>
            <p:nvPr/>
          </p:nvSpPr>
          <p:spPr>
            <a:xfrm>
              <a:off x="1822225" y="7896770"/>
              <a:ext cx="7349700" cy="6330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2300">
                  <a:latin typeface="Merriweather"/>
                  <a:ea typeface="Merriweather"/>
                  <a:cs typeface="Merriweather"/>
                  <a:sym typeface="Merriweather"/>
                </a:rPr>
                <a:t>Plasma</a:t>
              </a:r>
              <a:endParaRPr b="1" sz="2300">
                <a:latin typeface="Merriweather"/>
                <a:ea typeface="Merriweather"/>
                <a:cs typeface="Merriweather"/>
                <a:sym typeface="Merriweather"/>
              </a:endParaRPr>
            </a:p>
          </p:txBody>
        </p:sp>
      </p:grpSp>
      <p:sp>
        <p:nvSpPr>
          <p:cNvPr id="1284" name="Google Shape;1284;p47"/>
          <p:cNvSpPr/>
          <p:nvPr/>
        </p:nvSpPr>
        <p:spPr>
          <a:xfrm>
            <a:off x="348207" y="1473448"/>
            <a:ext cx="672000" cy="621600"/>
          </a:xfrm>
          <a:prstGeom prst="rect">
            <a:avLst/>
          </a:prstGeom>
          <a:solidFill>
            <a:srgbClr val="93C47D"/>
          </a:solidFill>
          <a:ln cap="flat" cmpd="sng" w="9525">
            <a:solidFill>
              <a:srgbClr val="59595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285" name="Google Shape;1285;p47"/>
          <p:cNvSpPr txBox="1"/>
          <p:nvPr/>
        </p:nvSpPr>
        <p:spPr>
          <a:xfrm>
            <a:off x="1065150" y="1321150"/>
            <a:ext cx="113319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0">
                <a:solidFill>
                  <a:srgbClr val="6AA84F"/>
                </a:solidFill>
                <a:latin typeface="Oswald"/>
                <a:ea typeface="Oswald"/>
                <a:cs typeface="Oswald"/>
                <a:sym typeface="Oswald"/>
              </a:rPr>
              <a:t>Lecture IX: Bilirubin Metabolism </a:t>
            </a:r>
            <a:endParaRPr sz="5000">
              <a:solidFill>
                <a:srgbClr val="6AA84F"/>
              </a:solidFill>
              <a:latin typeface="Oswald"/>
              <a:ea typeface="Oswald"/>
              <a:cs typeface="Oswald"/>
              <a:sym typeface="Oswald"/>
            </a:endParaRPr>
          </a:p>
        </p:txBody>
      </p:sp>
      <p:sp>
        <p:nvSpPr>
          <p:cNvPr id="1286" name="Google Shape;1286;p47"/>
          <p:cNvSpPr txBox="1"/>
          <p:nvPr/>
        </p:nvSpPr>
        <p:spPr>
          <a:xfrm>
            <a:off x="67335" y="397800"/>
            <a:ext cx="894000" cy="7830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34</a:t>
            </a:r>
            <a:endParaRPr sz="3900">
              <a:solidFill>
                <a:srgbClr val="FFFFFF"/>
              </a:solidFill>
              <a:latin typeface="Oswald"/>
              <a:ea typeface="Oswald"/>
              <a:cs typeface="Oswald"/>
              <a:sym typeface="Oswa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0" name="Shape 1290"/>
        <p:cNvGrpSpPr/>
        <p:nvPr/>
      </p:nvGrpSpPr>
      <p:grpSpPr>
        <a:xfrm>
          <a:off x="0" y="0"/>
          <a:ext cx="0" cy="0"/>
          <a:chOff x="0" y="0"/>
          <a:chExt cx="0" cy="0"/>
        </a:xfrm>
      </p:grpSpPr>
      <p:sp>
        <p:nvSpPr>
          <p:cNvPr id="1291" name="Google Shape;1291;p48"/>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292" name="Google Shape;1292;p48"/>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293" name="Google Shape;1293;p48"/>
          <p:cNvSpPr txBox="1"/>
          <p:nvPr/>
        </p:nvSpPr>
        <p:spPr>
          <a:xfrm>
            <a:off x="929925" y="3216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400">
                <a:solidFill>
                  <a:srgbClr val="FFFFFF"/>
                </a:solidFill>
                <a:latin typeface="Oswald"/>
                <a:ea typeface="Oswald"/>
                <a:cs typeface="Oswald"/>
                <a:sym typeface="Oswald"/>
              </a:rPr>
              <a:t>BILIRUBIN METABOLISM </a:t>
            </a:r>
            <a:endParaRPr sz="3400">
              <a:solidFill>
                <a:srgbClr val="FFFFFF"/>
              </a:solidFill>
              <a:latin typeface="Oswald"/>
              <a:ea typeface="Oswald"/>
              <a:cs typeface="Oswald"/>
              <a:sym typeface="Oswald"/>
            </a:endParaRPr>
          </a:p>
        </p:txBody>
      </p:sp>
      <p:sp>
        <p:nvSpPr>
          <p:cNvPr id="1294" name="Google Shape;1294;p48"/>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Nine</a:t>
            </a:r>
            <a:endParaRPr sz="3500">
              <a:latin typeface="Oswald"/>
              <a:ea typeface="Oswald"/>
              <a:cs typeface="Oswald"/>
              <a:sym typeface="Oswald"/>
            </a:endParaRPr>
          </a:p>
        </p:txBody>
      </p:sp>
      <p:sp>
        <p:nvSpPr>
          <p:cNvPr id="1295" name="Google Shape;1295;p48"/>
          <p:cNvSpPr/>
          <p:nvPr/>
        </p:nvSpPr>
        <p:spPr>
          <a:xfrm flipH="1" rot="10800000">
            <a:off x="288375" y="2347000"/>
            <a:ext cx="13568400" cy="5963400"/>
          </a:xfrm>
          <a:prstGeom prst="round1Rect">
            <a:avLst>
              <a:gd fmla="val 16667" name="adj"/>
            </a:avLst>
          </a:prstGeom>
          <a:noFill/>
          <a:ln cap="flat" cmpd="sng" w="28575">
            <a:solidFill>
              <a:srgbClr val="D9EAD3"/>
            </a:solidFill>
            <a:prstDash val="dashDot"/>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296" name="Google Shape;1296;p48"/>
          <p:cNvSpPr txBox="1"/>
          <p:nvPr/>
        </p:nvSpPr>
        <p:spPr>
          <a:xfrm>
            <a:off x="288363" y="2382175"/>
            <a:ext cx="13568400" cy="59667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rgbClr val="D9EAD3"/>
              </a:buClr>
              <a:buSzPts val="2200"/>
              <a:buFont typeface="Merriweather"/>
              <a:buChar char="★"/>
            </a:pPr>
            <a:r>
              <a:rPr lang="en" sz="2200">
                <a:solidFill>
                  <a:schemeClr val="dk1"/>
                </a:solidFill>
                <a:latin typeface="Merriweather"/>
                <a:ea typeface="Merriweather"/>
                <a:cs typeface="Merriweather"/>
                <a:sym typeface="Merriweather"/>
              </a:rPr>
              <a:t>Free bilirubin is </a:t>
            </a:r>
            <a:r>
              <a:rPr b="1" lang="en" sz="2200">
                <a:solidFill>
                  <a:schemeClr val="dk1"/>
                </a:solidFill>
                <a:highlight>
                  <a:srgbClr val="D9EAD3"/>
                </a:highlight>
                <a:latin typeface="Merriweather"/>
                <a:ea typeface="Merriweather"/>
                <a:cs typeface="Merriweather"/>
                <a:sym typeface="Merriweather"/>
              </a:rPr>
              <a:t>hydrophobic</a:t>
            </a:r>
            <a:r>
              <a:rPr lang="en" sz="2200">
                <a:solidFill>
                  <a:schemeClr val="dk1"/>
                </a:solidFill>
                <a:latin typeface="Merriweather"/>
                <a:ea typeface="Merriweather"/>
                <a:cs typeface="Merriweather"/>
                <a:sym typeface="Merriweather"/>
              </a:rPr>
              <a:t> it immediately combines with plasma proteins (mainly albumin )</a:t>
            </a:r>
            <a:r>
              <a:rPr lang="en" sz="2200">
                <a:latin typeface="Merriweather"/>
                <a:ea typeface="Merriweather"/>
                <a:cs typeface="Merriweather"/>
                <a:sym typeface="Merriweather"/>
              </a:rPr>
              <a:t> forming a water soluble c</a:t>
            </a:r>
            <a:r>
              <a:rPr lang="en" sz="2200">
                <a:solidFill>
                  <a:schemeClr val="dk1"/>
                </a:solidFill>
                <a:latin typeface="Merriweather"/>
                <a:ea typeface="Merriweather"/>
                <a:cs typeface="Merriweather"/>
                <a:sym typeface="Merriweather"/>
              </a:rPr>
              <a:t>ompound ( </a:t>
            </a:r>
            <a:r>
              <a:rPr b="1" lang="en" sz="2200">
                <a:solidFill>
                  <a:schemeClr val="dk1"/>
                </a:solidFill>
                <a:highlight>
                  <a:srgbClr val="D9EAD3"/>
                </a:highlight>
                <a:latin typeface="Merriweather"/>
                <a:ea typeface="Merriweather"/>
                <a:cs typeface="Merriweather"/>
                <a:sym typeface="Merriweather"/>
              </a:rPr>
              <a:t>hemobilirubin</a:t>
            </a:r>
            <a:r>
              <a:rPr b="1" lang="en" sz="2200">
                <a:solidFill>
                  <a:schemeClr val="dk1"/>
                </a:solidFill>
                <a:latin typeface="Merriweather"/>
                <a:ea typeface="Merriweather"/>
                <a:cs typeface="Merriweather"/>
                <a:sym typeface="Merriweather"/>
              </a:rPr>
              <a:t>, </a:t>
            </a:r>
            <a:r>
              <a:rPr b="1" lang="en" sz="2200">
                <a:solidFill>
                  <a:schemeClr val="dk1"/>
                </a:solidFill>
                <a:highlight>
                  <a:srgbClr val="D9EAD3"/>
                </a:highlight>
                <a:latin typeface="Merriweather"/>
                <a:ea typeface="Merriweather"/>
                <a:cs typeface="Merriweather"/>
                <a:sym typeface="Merriweather"/>
              </a:rPr>
              <a:t>unconjugated</a:t>
            </a:r>
            <a:r>
              <a:rPr b="1" lang="en" sz="2200">
                <a:solidFill>
                  <a:schemeClr val="dk1"/>
                </a:solidFill>
                <a:latin typeface="Merriweather"/>
                <a:ea typeface="Merriweather"/>
                <a:cs typeface="Merriweather"/>
                <a:sym typeface="Merriweather"/>
              </a:rPr>
              <a:t>, </a:t>
            </a:r>
            <a:r>
              <a:rPr b="1" lang="en" sz="2200">
                <a:solidFill>
                  <a:schemeClr val="dk1"/>
                </a:solidFill>
                <a:highlight>
                  <a:srgbClr val="D9EAD3"/>
                </a:highlight>
                <a:latin typeface="Merriweather"/>
                <a:ea typeface="Merriweather"/>
                <a:cs typeface="Merriweather"/>
                <a:sym typeface="Merriweather"/>
              </a:rPr>
              <a:t>indirect bilirubin</a:t>
            </a:r>
            <a:r>
              <a:rPr lang="en" sz="2200">
                <a:solidFill>
                  <a:schemeClr val="dk1"/>
                </a:solidFill>
                <a:latin typeface="Merriweather"/>
                <a:ea typeface="Merriweather"/>
                <a:cs typeface="Merriweather"/>
                <a:sym typeface="Merriweather"/>
              </a:rPr>
              <a:t>) which is rapidly transported to hepatocytes for further metabolism.   </a:t>
            </a:r>
            <a:endParaRPr sz="2200">
              <a:solidFill>
                <a:schemeClr val="dk1"/>
              </a:solidFill>
              <a:latin typeface="Merriweather"/>
              <a:ea typeface="Merriweather"/>
              <a:cs typeface="Merriweather"/>
              <a:sym typeface="Merriweather"/>
            </a:endParaRPr>
          </a:p>
          <a:p>
            <a:pPr indent="-368300" lvl="0" marL="457200" rtl="0" algn="l">
              <a:lnSpc>
                <a:spcPct val="115000"/>
              </a:lnSpc>
              <a:spcBef>
                <a:spcPts val="0"/>
              </a:spcBef>
              <a:spcAft>
                <a:spcPts val="0"/>
              </a:spcAft>
              <a:buClr>
                <a:srgbClr val="D9EAD3"/>
              </a:buClr>
              <a:buSzPts val="2200"/>
              <a:buFont typeface="Merriweather"/>
              <a:buChar char="★"/>
            </a:pPr>
            <a:r>
              <a:rPr lang="en" sz="2200">
                <a:solidFill>
                  <a:schemeClr val="dk1"/>
                </a:solidFill>
                <a:latin typeface="Merriweather"/>
                <a:ea typeface="Merriweather"/>
                <a:cs typeface="Merriweather"/>
                <a:sym typeface="Merriweather"/>
              </a:rPr>
              <a:t> Even when bound to albumin it’s called </a:t>
            </a:r>
            <a:r>
              <a:rPr b="1" lang="en" sz="2200">
                <a:solidFill>
                  <a:schemeClr val="dk1"/>
                </a:solidFill>
                <a:highlight>
                  <a:srgbClr val="D9EAD3"/>
                </a:highlight>
                <a:latin typeface="Merriweather"/>
                <a:ea typeface="Merriweather"/>
                <a:cs typeface="Merriweather"/>
                <a:sym typeface="Merriweather"/>
              </a:rPr>
              <a:t>free bilirubin</a:t>
            </a:r>
            <a:r>
              <a:rPr lang="en" sz="2200">
                <a:solidFill>
                  <a:schemeClr val="dk1"/>
                </a:solidFill>
                <a:latin typeface="Merriweather"/>
                <a:ea typeface="Merriweather"/>
                <a:cs typeface="Merriweather"/>
                <a:sym typeface="Merriweather"/>
              </a:rPr>
              <a:t>.</a:t>
            </a:r>
            <a:endParaRPr sz="2200">
              <a:solidFill>
                <a:schemeClr val="dk1"/>
              </a:solidFill>
              <a:latin typeface="Merriweather"/>
              <a:ea typeface="Merriweather"/>
              <a:cs typeface="Merriweather"/>
              <a:sym typeface="Merriweather"/>
            </a:endParaRPr>
          </a:p>
          <a:p>
            <a:pPr indent="0" lvl="0" marL="457200" rtl="0" algn="l">
              <a:lnSpc>
                <a:spcPct val="115000"/>
              </a:lnSpc>
              <a:spcBef>
                <a:spcPts val="0"/>
              </a:spcBef>
              <a:spcAft>
                <a:spcPts val="0"/>
              </a:spcAft>
              <a:buNone/>
            </a:pPr>
            <a:r>
              <a:t/>
            </a:r>
            <a:endParaRPr sz="2200">
              <a:solidFill>
                <a:schemeClr val="dk1"/>
              </a:solidFill>
              <a:latin typeface="Merriweather"/>
              <a:ea typeface="Merriweather"/>
              <a:cs typeface="Merriweather"/>
              <a:sym typeface="Merriweather"/>
            </a:endParaRPr>
          </a:p>
          <a:p>
            <a:pPr indent="0" lvl="0" marL="457200" rtl="0" algn="l">
              <a:lnSpc>
                <a:spcPct val="115000"/>
              </a:lnSpc>
              <a:spcBef>
                <a:spcPts val="0"/>
              </a:spcBef>
              <a:spcAft>
                <a:spcPts val="0"/>
              </a:spcAft>
              <a:buNone/>
            </a:pPr>
            <a:r>
              <a:t/>
            </a:r>
            <a:endParaRPr sz="2200">
              <a:solidFill>
                <a:schemeClr val="dk1"/>
              </a:solidFill>
              <a:latin typeface="Merriweather"/>
              <a:ea typeface="Merriweather"/>
              <a:cs typeface="Merriweather"/>
              <a:sym typeface="Merriweather"/>
            </a:endParaRPr>
          </a:p>
          <a:p>
            <a:pPr indent="0" lvl="0" marL="0" rtl="0" algn="l">
              <a:lnSpc>
                <a:spcPct val="115000"/>
              </a:lnSpc>
              <a:spcBef>
                <a:spcPts val="0"/>
              </a:spcBef>
              <a:spcAft>
                <a:spcPts val="0"/>
              </a:spcAft>
              <a:buNone/>
            </a:pPr>
            <a:r>
              <a:t/>
            </a:r>
            <a:endParaRPr sz="2200">
              <a:solidFill>
                <a:schemeClr val="dk1"/>
              </a:solidFill>
              <a:latin typeface="Merriweather"/>
              <a:ea typeface="Merriweather"/>
              <a:cs typeface="Merriweather"/>
              <a:sym typeface="Merriweather"/>
            </a:endParaRPr>
          </a:p>
          <a:p>
            <a:pPr indent="0" lvl="0" marL="0" rtl="0" algn="l">
              <a:lnSpc>
                <a:spcPct val="115000"/>
              </a:lnSpc>
              <a:spcBef>
                <a:spcPts val="0"/>
              </a:spcBef>
              <a:spcAft>
                <a:spcPts val="0"/>
              </a:spcAft>
              <a:buNone/>
            </a:pPr>
            <a:r>
              <a:t/>
            </a:r>
            <a:endParaRPr sz="2200">
              <a:solidFill>
                <a:schemeClr val="dk1"/>
              </a:solidFill>
              <a:latin typeface="Merriweather"/>
              <a:ea typeface="Merriweather"/>
              <a:cs typeface="Merriweather"/>
              <a:sym typeface="Merriweather"/>
            </a:endParaRPr>
          </a:p>
          <a:p>
            <a:pPr indent="0" lvl="0" marL="0" rtl="0" algn="l">
              <a:lnSpc>
                <a:spcPct val="115000"/>
              </a:lnSpc>
              <a:spcBef>
                <a:spcPts val="0"/>
              </a:spcBef>
              <a:spcAft>
                <a:spcPts val="0"/>
              </a:spcAft>
              <a:buClr>
                <a:schemeClr val="dk1"/>
              </a:buClr>
              <a:buSzPts val="1100"/>
              <a:buFont typeface="Arial"/>
              <a:buNone/>
            </a:pPr>
            <a:r>
              <a:rPr lang="en" sz="2200">
                <a:solidFill>
                  <a:schemeClr val="dk1"/>
                </a:solidFill>
                <a:latin typeface="Merriweather"/>
                <a:ea typeface="Merriweather"/>
                <a:cs typeface="Merriweather"/>
                <a:sym typeface="Merriweather"/>
              </a:rPr>
              <a:t>Significance of  bilirubin binding to albumin: </a:t>
            </a:r>
            <a:endParaRPr sz="2200">
              <a:solidFill>
                <a:schemeClr val="dk1"/>
              </a:solidFill>
              <a:latin typeface="Merriweather"/>
              <a:ea typeface="Merriweather"/>
              <a:cs typeface="Merriweather"/>
              <a:sym typeface="Merriweather"/>
            </a:endParaRPr>
          </a:p>
          <a:p>
            <a:pPr indent="-368300" lvl="0" marL="457200" rtl="0" algn="l">
              <a:lnSpc>
                <a:spcPct val="115000"/>
              </a:lnSpc>
              <a:spcBef>
                <a:spcPts val="0"/>
              </a:spcBef>
              <a:spcAft>
                <a:spcPts val="0"/>
              </a:spcAft>
              <a:buClr>
                <a:srgbClr val="D9EAD3"/>
              </a:buClr>
              <a:buSzPts val="2200"/>
              <a:buFont typeface="Merriweather"/>
              <a:buChar char="●"/>
            </a:pPr>
            <a:r>
              <a:rPr lang="en" sz="2200">
                <a:solidFill>
                  <a:schemeClr val="dk1"/>
                </a:solidFill>
                <a:highlight>
                  <a:srgbClr val="D9EAD3"/>
                </a:highlight>
                <a:latin typeface="Merriweather"/>
                <a:ea typeface="Merriweather"/>
                <a:cs typeface="Merriweather"/>
                <a:sym typeface="Merriweather"/>
              </a:rPr>
              <a:t>increase</a:t>
            </a:r>
            <a:r>
              <a:rPr lang="en" sz="2200">
                <a:solidFill>
                  <a:schemeClr val="dk1"/>
                </a:solidFill>
                <a:latin typeface="Merriweather"/>
                <a:ea typeface="Merriweather"/>
                <a:cs typeface="Merriweather"/>
                <a:sym typeface="Merriweather"/>
              </a:rPr>
              <a:t> solubility of whole molecule. </a:t>
            </a:r>
            <a:endParaRPr sz="2200">
              <a:solidFill>
                <a:schemeClr val="dk1"/>
              </a:solidFill>
              <a:latin typeface="Merriweather"/>
              <a:ea typeface="Merriweather"/>
              <a:cs typeface="Merriweather"/>
              <a:sym typeface="Merriweather"/>
            </a:endParaRPr>
          </a:p>
          <a:p>
            <a:pPr indent="-368300" lvl="0" marL="457200" rtl="0" algn="l">
              <a:lnSpc>
                <a:spcPct val="115000"/>
              </a:lnSpc>
              <a:spcBef>
                <a:spcPts val="0"/>
              </a:spcBef>
              <a:spcAft>
                <a:spcPts val="0"/>
              </a:spcAft>
              <a:buClr>
                <a:srgbClr val="D9EAD3"/>
              </a:buClr>
              <a:buSzPts val="2200"/>
              <a:buFont typeface="Merriweather"/>
              <a:buChar char="●"/>
            </a:pPr>
            <a:r>
              <a:rPr lang="en" sz="2200">
                <a:solidFill>
                  <a:schemeClr val="dk1"/>
                </a:solidFill>
                <a:latin typeface="Merriweather"/>
                <a:ea typeface="Merriweather"/>
                <a:cs typeface="Merriweather"/>
                <a:sym typeface="Merriweather"/>
              </a:rPr>
              <a:t>Prevent unconjugated bilirubin freely come</a:t>
            </a:r>
            <a:endParaRPr sz="2200">
              <a:solidFill>
                <a:schemeClr val="dk1"/>
              </a:solidFill>
              <a:latin typeface="Merriweather"/>
              <a:ea typeface="Merriweather"/>
              <a:cs typeface="Merriweather"/>
              <a:sym typeface="Merriweather"/>
            </a:endParaRPr>
          </a:p>
          <a:p>
            <a:pPr indent="0" lvl="0" marL="0" rtl="0" algn="l">
              <a:lnSpc>
                <a:spcPct val="115000"/>
              </a:lnSpc>
              <a:spcBef>
                <a:spcPts val="0"/>
              </a:spcBef>
              <a:spcAft>
                <a:spcPts val="0"/>
              </a:spcAft>
              <a:buNone/>
            </a:pPr>
            <a:r>
              <a:rPr lang="en" sz="2200">
                <a:solidFill>
                  <a:schemeClr val="dk1"/>
                </a:solidFill>
                <a:latin typeface="Merriweather"/>
                <a:ea typeface="Merriweather"/>
                <a:cs typeface="Merriweather"/>
                <a:sym typeface="Merriweather"/>
              </a:rPr>
              <a:t>       into other tissue, cause damage. </a:t>
            </a:r>
            <a:endParaRPr sz="2200">
              <a:solidFill>
                <a:srgbClr val="134F5C"/>
              </a:solidFill>
              <a:latin typeface="Merriweather"/>
              <a:ea typeface="Merriweather"/>
              <a:cs typeface="Merriweather"/>
              <a:sym typeface="Merriweather"/>
            </a:endParaRPr>
          </a:p>
        </p:txBody>
      </p:sp>
      <p:sp>
        <p:nvSpPr>
          <p:cNvPr id="1297" name="Google Shape;1297;p48"/>
          <p:cNvSpPr txBox="1"/>
          <p:nvPr/>
        </p:nvSpPr>
        <p:spPr>
          <a:xfrm>
            <a:off x="622037" y="1324325"/>
            <a:ext cx="101349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solidFill>
                  <a:schemeClr val="dk1"/>
                </a:solidFill>
                <a:highlight>
                  <a:srgbClr val="D9EAD3"/>
                </a:highlight>
                <a:latin typeface="Oswald"/>
                <a:ea typeface="Oswald"/>
                <a:cs typeface="Oswald"/>
                <a:sym typeface="Oswald"/>
              </a:rPr>
              <a:t>Transport of Bilirubin in Plasma</a:t>
            </a:r>
            <a:r>
              <a:rPr lang="en" sz="4800">
                <a:highlight>
                  <a:srgbClr val="D9EAD3"/>
                </a:highlight>
                <a:latin typeface="Oswald"/>
                <a:ea typeface="Oswald"/>
                <a:cs typeface="Oswald"/>
                <a:sym typeface="Oswald"/>
              </a:rPr>
              <a:t> </a:t>
            </a:r>
            <a:endParaRPr sz="4800">
              <a:highlight>
                <a:srgbClr val="D9EAD3"/>
              </a:highlight>
              <a:latin typeface="Oswald"/>
              <a:ea typeface="Oswald"/>
              <a:cs typeface="Oswald"/>
              <a:sym typeface="Oswald"/>
            </a:endParaRPr>
          </a:p>
        </p:txBody>
      </p:sp>
      <p:sp>
        <p:nvSpPr>
          <p:cNvPr id="1298" name="Google Shape;1298;p48"/>
          <p:cNvSpPr/>
          <p:nvPr/>
        </p:nvSpPr>
        <p:spPr>
          <a:xfrm>
            <a:off x="240238" y="1648650"/>
            <a:ext cx="533100" cy="536100"/>
          </a:xfrm>
          <a:prstGeom prst="flowChartConnector">
            <a:avLst/>
          </a:prstGeom>
          <a:noFill/>
          <a:ln cap="flat" cmpd="sng" w="28575">
            <a:solidFill>
              <a:srgbClr val="B6D7A8"/>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93C47D"/>
                </a:solidFill>
                <a:latin typeface="Oswald"/>
                <a:ea typeface="Oswald"/>
                <a:cs typeface="Oswald"/>
                <a:sym typeface="Oswald"/>
              </a:rPr>
              <a:t>2</a:t>
            </a:r>
            <a:endParaRPr sz="3000">
              <a:solidFill>
                <a:srgbClr val="93C47D"/>
              </a:solidFill>
              <a:latin typeface="Oswald"/>
              <a:ea typeface="Oswald"/>
              <a:cs typeface="Oswald"/>
              <a:sym typeface="Oswald"/>
            </a:endParaRPr>
          </a:p>
        </p:txBody>
      </p:sp>
      <p:sp>
        <p:nvSpPr>
          <p:cNvPr id="1299" name="Google Shape;1299;p48"/>
          <p:cNvSpPr/>
          <p:nvPr/>
        </p:nvSpPr>
        <p:spPr>
          <a:xfrm>
            <a:off x="707213" y="4189625"/>
            <a:ext cx="2517600" cy="999000"/>
          </a:xfrm>
          <a:prstGeom prst="roundRect">
            <a:avLst>
              <a:gd fmla="val 16667" name="adj"/>
            </a:avLst>
          </a:prstGeom>
          <a:noFill/>
          <a:ln cap="flat" cmpd="sng" w="285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800">
                <a:solidFill>
                  <a:schemeClr val="dk1"/>
                </a:solidFill>
                <a:latin typeface="Merriweather"/>
                <a:ea typeface="Merriweather"/>
                <a:cs typeface="Merriweather"/>
                <a:sym typeface="Merriweather"/>
              </a:rPr>
              <a:t>Albumin + bilirubin </a:t>
            </a:r>
            <a:endParaRPr b="1" sz="1800"/>
          </a:p>
        </p:txBody>
      </p:sp>
      <p:sp>
        <p:nvSpPr>
          <p:cNvPr id="1300" name="Google Shape;1300;p48"/>
          <p:cNvSpPr/>
          <p:nvPr/>
        </p:nvSpPr>
        <p:spPr>
          <a:xfrm>
            <a:off x="5384688" y="4225675"/>
            <a:ext cx="4015200" cy="999000"/>
          </a:xfrm>
          <a:prstGeom prst="roundRect">
            <a:avLst>
              <a:gd fmla="val 16667" name="adj"/>
            </a:avLst>
          </a:prstGeom>
          <a:noFill/>
          <a:ln cap="flat" cmpd="sng" w="285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600">
                <a:solidFill>
                  <a:schemeClr val="dk1"/>
                </a:solidFill>
                <a:latin typeface="Merriweather"/>
                <a:ea typeface="Merriweather"/>
                <a:cs typeface="Merriweather"/>
                <a:sym typeface="Merriweather"/>
              </a:rPr>
              <a:t>bilirubin-albumin complex         (Unconjugated, indirect bilirubin hemobilirubin)</a:t>
            </a:r>
            <a:endParaRPr b="1" sz="1600"/>
          </a:p>
        </p:txBody>
      </p:sp>
      <p:sp>
        <p:nvSpPr>
          <p:cNvPr id="1301" name="Google Shape;1301;p48"/>
          <p:cNvSpPr/>
          <p:nvPr/>
        </p:nvSpPr>
        <p:spPr>
          <a:xfrm>
            <a:off x="3521838" y="4508625"/>
            <a:ext cx="1628700" cy="410100"/>
          </a:xfrm>
          <a:prstGeom prst="rightArrow">
            <a:avLst>
              <a:gd fmla="val 50000" name="adj1"/>
              <a:gd fmla="val 50000" name="adj2"/>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02" name="Google Shape;1302;p48"/>
          <p:cNvPicPr preferRelativeResize="0"/>
          <p:nvPr/>
        </p:nvPicPr>
        <p:blipFill rotWithShape="1">
          <a:blip r:embed="rId3">
            <a:alphaModFix/>
          </a:blip>
          <a:srcRect b="0" l="0" r="0" t="0"/>
          <a:stretch/>
        </p:blipFill>
        <p:spPr>
          <a:xfrm>
            <a:off x="10212963" y="3692013"/>
            <a:ext cx="2959700" cy="4075524"/>
          </a:xfrm>
          <a:prstGeom prst="rect">
            <a:avLst/>
          </a:prstGeom>
          <a:noFill/>
          <a:ln cap="flat" cmpd="sng" w="9525">
            <a:solidFill>
              <a:srgbClr val="000000"/>
            </a:solidFill>
            <a:prstDash val="solid"/>
            <a:round/>
            <a:headEnd len="sm" w="sm" type="none"/>
            <a:tailEnd len="sm" w="sm" type="none"/>
          </a:ln>
        </p:spPr>
      </p:pic>
      <p:sp>
        <p:nvSpPr>
          <p:cNvPr id="1303" name="Google Shape;1303;p48"/>
          <p:cNvSpPr txBox="1"/>
          <p:nvPr/>
        </p:nvSpPr>
        <p:spPr>
          <a:xfrm>
            <a:off x="10560863" y="7691315"/>
            <a:ext cx="3000000" cy="6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dk1"/>
                </a:solidFill>
                <a:latin typeface="Merriweather"/>
                <a:ea typeface="Merriweather"/>
                <a:cs typeface="Merriweather"/>
                <a:sym typeface="Merriweather"/>
              </a:rPr>
              <a:t>Figure</a:t>
            </a:r>
            <a:r>
              <a:rPr b="1" lang="en" sz="2300">
                <a:solidFill>
                  <a:schemeClr val="dk1"/>
                </a:solidFill>
                <a:latin typeface="Merriweather"/>
                <a:ea typeface="Merriweather"/>
                <a:cs typeface="Merriweather"/>
                <a:sym typeface="Merriweather"/>
              </a:rPr>
              <a:t> 9-1</a:t>
            </a:r>
            <a:endParaRPr sz="2300"/>
          </a:p>
        </p:txBody>
      </p:sp>
      <p:grpSp>
        <p:nvGrpSpPr>
          <p:cNvPr id="1304" name="Google Shape;1304;p48"/>
          <p:cNvGrpSpPr/>
          <p:nvPr/>
        </p:nvGrpSpPr>
        <p:grpSpPr>
          <a:xfrm>
            <a:off x="3936131" y="17198481"/>
            <a:ext cx="5865507" cy="535822"/>
            <a:chOff x="1160538" y="1221624"/>
            <a:chExt cx="5390100" cy="535822"/>
          </a:xfrm>
        </p:grpSpPr>
        <p:sp>
          <p:nvSpPr>
            <p:cNvPr id="1305" name="Google Shape;1305;p48"/>
            <p:cNvSpPr/>
            <p:nvPr/>
          </p:nvSpPr>
          <p:spPr>
            <a:xfrm>
              <a:off x="1160538" y="1221624"/>
              <a:ext cx="5390100" cy="99000"/>
            </a:xfrm>
            <a:prstGeom prst="flowChartAlternateProcess">
              <a:avLst/>
            </a:prstGeom>
            <a:solidFill>
              <a:srgbClr val="B6D7A8"/>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8E7CC3"/>
                </a:solidFill>
              </a:endParaRPr>
            </a:p>
          </p:txBody>
        </p:sp>
        <p:sp>
          <p:nvSpPr>
            <p:cNvPr id="1306" name="Google Shape;1306;p48"/>
            <p:cNvSpPr/>
            <p:nvPr/>
          </p:nvSpPr>
          <p:spPr>
            <a:xfrm>
              <a:off x="3546730" y="1293046"/>
              <a:ext cx="93900" cy="464400"/>
            </a:xfrm>
            <a:prstGeom prst="rect">
              <a:avLst/>
            </a:prstGeom>
            <a:solidFill>
              <a:srgbClr val="B6D7A8"/>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8E7CC3"/>
                </a:solidFill>
              </a:endParaRPr>
            </a:p>
          </p:txBody>
        </p:sp>
      </p:grpSp>
      <p:sp>
        <p:nvSpPr>
          <p:cNvPr id="1307" name="Google Shape;1307;p48"/>
          <p:cNvSpPr/>
          <p:nvPr/>
        </p:nvSpPr>
        <p:spPr>
          <a:xfrm flipH="1" rot="10800000">
            <a:off x="299750" y="9403200"/>
            <a:ext cx="13568400" cy="2209500"/>
          </a:xfrm>
          <a:prstGeom prst="round1Rect">
            <a:avLst>
              <a:gd fmla="val 16667" name="adj"/>
            </a:avLst>
          </a:prstGeom>
          <a:noFill/>
          <a:ln cap="flat" cmpd="sng" w="19050">
            <a:solidFill>
              <a:srgbClr val="D9EAD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308" name="Google Shape;1308;p48"/>
          <p:cNvSpPr txBox="1"/>
          <p:nvPr/>
        </p:nvSpPr>
        <p:spPr>
          <a:xfrm>
            <a:off x="579400" y="9431013"/>
            <a:ext cx="13020000" cy="190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latin typeface="Merriweather"/>
                <a:ea typeface="Merriweather"/>
                <a:cs typeface="Merriweather"/>
                <a:sym typeface="Merriweather"/>
              </a:rPr>
              <a:t>On coming in contact with the hepatocyte surface, unconjugated bilirubin is preferentially metabolized which involved 3 steps:</a:t>
            </a:r>
            <a:endParaRPr sz="2500">
              <a:latin typeface="Merriweather"/>
              <a:ea typeface="Merriweather"/>
              <a:cs typeface="Merriweather"/>
              <a:sym typeface="Merriweather"/>
            </a:endParaRPr>
          </a:p>
          <a:p>
            <a:pPr indent="-387350" lvl="0" marL="914400" rtl="0" algn="l">
              <a:spcBef>
                <a:spcPts val="0"/>
              </a:spcBef>
              <a:spcAft>
                <a:spcPts val="0"/>
              </a:spcAft>
              <a:buClr>
                <a:srgbClr val="D9EAD3"/>
              </a:buClr>
              <a:buSzPts val="2500"/>
              <a:buFont typeface="Merriweather"/>
              <a:buAutoNum type="arabicPeriod"/>
            </a:pPr>
            <a:r>
              <a:rPr lang="en" sz="2500">
                <a:latin typeface="Merriweather"/>
                <a:ea typeface="Merriweather"/>
                <a:cs typeface="Merriweather"/>
                <a:sym typeface="Merriweather"/>
              </a:rPr>
              <a:t>Hepatic uptake  </a:t>
            </a:r>
            <a:endParaRPr sz="2500">
              <a:latin typeface="Merriweather"/>
              <a:ea typeface="Merriweather"/>
              <a:cs typeface="Merriweather"/>
              <a:sym typeface="Merriweather"/>
            </a:endParaRPr>
          </a:p>
          <a:p>
            <a:pPr indent="-387350" lvl="0" marL="914400" rtl="0" algn="l">
              <a:spcBef>
                <a:spcPts val="0"/>
              </a:spcBef>
              <a:spcAft>
                <a:spcPts val="0"/>
              </a:spcAft>
              <a:buClr>
                <a:srgbClr val="D9EAD3"/>
              </a:buClr>
              <a:buSzPts val="2500"/>
              <a:buFont typeface="Merriweather"/>
              <a:buAutoNum type="arabicPeriod"/>
            </a:pPr>
            <a:r>
              <a:rPr lang="en" sz="2500">
                <a:latin typeface="Merriweather"/>
                <a:ea typeface="Merriweather"/>
                <a:cs typeface="Merriweather"/>
                <a:sym typeface="Merriweather"/>
              </a:rPr>
              <a:t>Conjugation </a:t>
            </a:r>
            <a:endParaRPr sz="2500">
              <a:latin typeface="Merriweather"/>
              <a:ea typeface="Merriweather"/>
              <a:cs typeface="Merriweather"/>
              <a:sym typeface="Merriweather"/>
            </a:endParaRPr>
          </a:p>
          <a:p>
            <a:pPr indent="-387350" lvl="0" marL="914400" rtl="0" algn="l">
              <a:spcBef>
                <a:spcPts val="0"/>
              </a:spcBef>
              <a:spcAft>
                <a:spcPts val="0"/>
              </a:spcAft>
              <a:buClr>
                <a:srgbClr val="D9EAD3"/>
              </a:buClr>
              <a:buSzPts val="2500"/>
              <a:buFont typeface="Merriweather"/>
              <a:buAutoNum type="arabicPeriod"/>
            </a:pPr>
            <a:r>
              <a:rPr lang="en" sz="2500">
                <a:latin typeface="Merriweather"/>
                <a:ea typeface="Merriweather"/>
                <a:cs typeface="Merriweather"/>
                <a:sym typeface="Merriweather"/>
              </a:rPr>
              <a:t>Secretion in bile</a:t>
            </a:r>
            <a:endParaRPr sz="2500">
              <a:latin typeface="Merriweather"/>
              <a:ea typeface="Merriweather"/>
              <a:cs typeface="Merriweather"/>
              <a:sym typeface="Merriweather"/>
            </a:endParaRPr>
          </a:p>
        </p:txBody>
      </p:sp>
      <p:sp>
        <p:nvSpPr>
          <p:cNvPr id="1309" name="Google Shape;1309;p48"/>
          <p:cNvSpPr txBox="1"/>
          <p:nvPr/>
        </p:nvSpPr>
        <p:spPr>
          <a:xfrm>
            <a:off x="7080425" y="13021325"/>
            <a:ext cx="6816600" cy="3511800"/>
          </a:xfrm>
          <a:prstGeom prst="rect">
            <a:avLst/>
          </a:prstGeom>
          <a:noFill/>
          <a:ln cap="flat" cmpd="sng" w="9525">
            <a:solidFill>
              <a:srgbClr val="D9EAD3"/>
            </a:solidFill>
            <a:prstDash val="solid"/>
            <a:round/>
            <a:headEnd len="sm" w="sm" type="none"/>
            <a:tailEnd len="sm" w="sm" type="none"/>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rgbClr val="D9EAD3"/>
              </a:buClr>
              <a:buSzPts val="2000"/>
              <a:buFont typeface="Merriweather"/>
              <a:buChar char="●"/>
            </a:pPr>
            <a:r>
              <a:rPr lang="en" sz="2000">
                <a:latin typeface="Merriweather"/>
                <a:ea typeface="Merriweather"/>
                <a:cs typeface="Merriweather"/>
                <a:sym typeface="Merriweather"/>
              </a:rPr>
              <a:t>In the </a:t>
            </a:r>
            <a:r>
              <a:rPr lang="en" sz="2000">
                <a:highlight>
                  <a:srgbClr val="D9EAD3"/>
                </a:highlight>
                <a:latin typeface="Merriweather"/>
                <a:ea typeface="Merriweather"/>
                <a:cs typeface="Merriweather"/>
                <a:sym typeface="Merriweather"/>
              </a:rPr>
              <a:t>smooth ER</a:t>
            </a:r>
            <a:r>
              <a:rPr lang="en" sz="2000">
                <a:latin typeface="Merriweather"/>
                <a:ea typeface="Merriweather"/>
                <a:cs typeface="Merriweather"/>
                <a:sym typeface="Merriweather"/>
              </a:rPr>
              <a:t> of hepatocytes, about </a:t>
            </a:r>
            <a:r>
              <a:rPr b="1" lang="en" sz="2000">
                <a:latin typeface="Merriweather"/>
                <a:ea typeface="Merriweather"/>
                <a:cs typeface="Merriweather"/>
                <a:sym typeface="Merriweather"/>
              </a:rPr>
              <a:t>80%</a:t>
            </a:r>
            <a:r>
              <a:rPr lang="en" sz="2000">
                <a:latin typeface="Merriweather"/>
                <a:ea typeface="Merriweather"/>
                <a:cs typeface="Merriweather"/>
                <a:sym typeface="Merriweather"/>
              </a:rPr>
              <a:t> of  bilirubin conjugates with</a:t>
            </a:r>
            <a:r>
              <a:rPr b="1" lang="en" sz="2000">
                <a:latin typeface="Merriweather"/>
                <a:ea typeface="Merriweather"/>
                <a:cs typeface="Merriweather"/>
                <a:sym typeface="Merriweather"/>
              </a:rPr>
              <a:t> </a:t>
            </a:r>
            <a:r>
              <a:rPr b="1" lang="en" sz="2000">
                <a:highlight>
                  <a:srgbClr val="D9EAD3"/>
                </a:highlight>
                <a:latin typeface="Merriweather"/>
                <a:ea typeface="Merriweather"/>
                <a:cs typeface="Merriweather"/>
                <a:sym typeface="Merriweather"/>
              </a:rPr>
              <a:t>uridine diphospho-glucuronic acid (UDPGA).</a:t>
            </a:r>
            <a:endParaRPr b="1" sz="2000">
              <a:highlight>
                <a:srgbClr val="D9EAD3"/>
              </a:highlight>
              <a:latin typeface="Merriweather"/>
              <a:ea typeface="Merriweather"/>
              <a:cs typeface="Merriweather"/>
              <a:sym typeface="Merriweather"/>
            </a:endParaRPr>
          </a:p>
          <a:p>
            <a:pPr indent="-355600" lvl="0" marL="457200" rtl="0" algn="l">
              <a:lnSpc>
                <a:spcPct val="115000"/>
              </a:lnSpc>
              <a:spcBef>
                <a:spcPts val="0"/>
              </a:spcBef>
              <a:spcAft>
                <a:spcPts val="0"/>
              </a:spcAft>
              <a:buClr>
                <a:srgbClr val="D9EAD3"/>
              </a:buClr>
              <a:buSzPts val="2000"/>
              <a:buFont typeface="Merriweather"/>
              <a:buChar char="●"/>
            </a:pPr>
            <a:r>
              <a:rPr lang="en" sz="2000">
                <a:latin typeface="Merriweather"/>
                <a:ea typeface="Merriweather"/>
                <a:cs typeface="Merriweather"/>
                <a:sym typeface="Merriweather"/>
              </a:rPr>
              <a:t>Each bilirubin molecule reacts </a:t>
            </a:r>
            <a:r>
              <a:rPr b="1" lang="en" sz="2000">
                <a:latin typeface="Merriweather"/>
                <a:ea typeface="Merriweather"/>
                <a:cs typeface="Merriweather"/>
                <a:sym typeface="Merriweather"/>
              </a:rPr>
              <a:t>with 2 UDPGA</a:t>
            </a:r>
            <a:r>
              <a:rPr lang="en" sz="2000">
                <a:latin typeface="Merriweather"/>
                <a:ea typeface="Merriweather"/>
                <a:cs typeface="Merriweather"/>
                <a:sym typeface="Merriweather"/>
              </a:rPr>
              <a:t> molecules catalyzed by the enzyme </a:t>
            </a:r>
            <a:r>
              <a:rPr b="1" lang="en" sz="2000">
                <a:highlight>
                  <a:srgbClr val="D9EAD3"/>
                </a:highlight>
                <a:latin typeface="Merriweather"/>
                <a:ea typeface="Merriweather"/>
                <a:cs typeface="Merriweather"/>
                <a:sym typeface="Merriweather"/>
              </a:rPr>
              <a:t>glucuronyl transferase</a:t>
            </a:r>
            <a:r>
              <a:rPr lang="en" sz="2000">
                <a:latin typeface="Merriweather"/>
                <a:ea typeface="Merriweather"/>
                <a:cs typeface="Merriweather"/>
                <a:sym typeface="Merriweather"/>
              </a:rPr>
              <a:t> to form bilirubin </a:t>
            </a:r>
            <a:r>
              <a:rPr lang="en" sz="2000">
                <a:solidFill>
                  <a:srgbClr val="45818E"/>
                </a:solidFill>
                <a:latin typeface="Merriweather"/>
                <a:ea typeface="Merriweather"/>
                <a:cs typeface="Merriweather"/>
                <a:sym typeface="Merriweather"/>
              </a:rPr>
              <a:t>di</a:t>
            </a:r>
            <a:r>
              <a:rPr lang="en" sz="2000">
                <a:latin typeface="Merriweather"/>
                <a:ea typeface="Merriweather"/>
                <a:cs typeface="Merriweather"/>
                <a:sym typeface="Merriweather"/>
              </a:rPr>
              <a:t>glucuronide (</a:t>
            </a:r>
            <a:r>
              <a:rPr b="1" lang="en" sz="2000">
                <a:highlight>
                  <a:srgbClr val="D9EAD3"/>
                </a:highlight>
                <a:latin typeface="Merriweather"/>
                <a:ea typeface="Merriweather"/>
                <a:cs typeface="Merriweather"/>
                <a:sym typeface="Merriweather"/>
              </a:rPr>
              <a:t>cholebilirubin</a:t>
            </a:r>
            <a:r>
              <a:rPr lang="en" sz="2000">
                <a:latin typeface="Merriweather"/>
                <a:ea typeface="Merriweather"/>
                <a:cs typeface="Merriweather"/>
                <a:sym typeface="Merriweather"/>
              </a:rPr>
              <a:t>, </a:t>
            </a:r>
            <a:r>
              <a:rPr b="1" lang="en" sz="2000">
                <a:highlight>
                  <a:srgbClr val="D9EAD3"/>
                </a:highlight>
                <a:latin typeface="Merriweather"/>
                <a:ea typeface="Merriweather"/>
                <a:cs typeface="Merriweather"/>
                <a:sym typeface="Merriweather"/>
              </a:rPr>
              <a:t>direct</a:t>
            </a:r>
            <a:r>
              <a:rPr lang="en" sz="2000">
                <a:latin typeface="Merriweather"/>
                <a:ea typeface="Merriweather"/>
                <a:cs typeface="Merriweather"/>
                <a:sym typeface="Merriweather"/>
              </a:rPr>
              <a:t>, </a:t>
            </a:r>
            <a:r>
              <a:rPr b="1" lang="en" sz="2000">
                <a:highlight>
                  <a:srgbClr val="D9EAD3"/>
                </a:highlight>
                <a:latin typeface="Merriweather"/>
                <a:ea typeface="Merriweather"/>
                <a:cs typeface="Merriweather"/>
                <a:sym typeface="Merriweather"/>
              </a:rPr>
              <a:t>conjugated</a:t>
            </a:r>
            <a:r>
              <a:rPr lang="en" sz="2000">
                <a:highlight>
                  <a:srgbClr val="D9EAD3"/>
                </a:highlight>
                <a:latin typeface="Merriweather"/>
                <a:ea typeface="Merriweather"/>
                <a:cs typeface="Merriweather"/>
                <a:sym typeface="Merriweather"/>
              </a:rPr>
              <a:t> </a:t>
            </a:r>
            <a:r>
              <a:rPr b="1" lang="en" sz="2000">
                <a:highlight>
                  <a:srgbClr val="D9EAD3"/>
                </a:highlight>
                <a:latin typeface="Merriweather"/>
                <a:ea typeface="Merriweather"/>
                <a:cs typeface="Merriweather"/>
                <a:sym typeface="Merriweather"/>
              </a:rPr>
              <a:t>bilirubin</a:t>
            </a:r>
            <a:r>
              <a:rPr lang="en" sz="2000">
                <a:latin typeface="Merriweather"/>
                <a:ea typeface="Merriweather"/>
                <a:cs typeface="Merriweather"/>
                <a:sym typeface="Merriweather"/>
              </a:rPr>
              <a:t>) which is </a:t>
            </a:r>
            <a:r>
              <a:rPr lang="en" sz="2000">
                <a:solidFill>
                  <a:schemeClr val="dk1"/>
                </a:solidFill>
                <a:latin typeface="Merriweather"/>
                <a:ea typeface="Merriweather"/>
                <a:cs typeface="Merriweather"/>
                <a:sym typeface="Merriweather"/>
              </a:rPr>
              <a:t>more water soluble than free bilirubin.</a:t>
            </a:r>
            <a:endParaRPr sz="2000">
              <a:solidFill>
                <a:srgbClr val="134F5C"/>
              </a:solidFill>
              <a:latin typeface="Merriweather"/>
              <a:ea typeface="Merriweather"/>
              <a:cs typeface="Merriweather"/>
              <a:sym typeface="Merriweather"/>
            </a:endParaRPr>
          </a:p>
          <a:p>
            <a:pPr indent="-355600" lvl="0" marL="457200" rtl="0" algn="l">
              <a:lnSpc>
                <a:spcPct val="115000"/>
              </a:lnSpc>
              <a:spcBef>
                <a:spcPts val="0"/>
              </a:spcBef>
              <a:spcAft>
                <a:spcPts val="0"/>
              </a:spcAft>
              <a:buClr>
                <a:srgbClr val="D9EAD3"/>
              </a:buClr>
              <a:buSzPts val="2000"/>
              <a:buFont typeface="Merriweather"/>
              <a:buChar char="●"/>
            </a:pPr>
            <a:r>
              <a:rPr b="1" lang="en" sz="2000">
                <a:highlight>
                  <a:srgbClr val="D9EAD3"/>
                </a:highlight>
                <a:latin typeface="Merriweather"/>
                <a:ea typeface="Merriweather"/>
                <a:cs typeface="Merriweather"/>
                <a:sym typeface="Merriweather"/>
              </a:rPr>
              <a:t>10</a:t>
            </a:r>
            <a:r>
              <a:rPr lang="en" sz="2000">
                <a:latin typeface="Merriweather"/>
                <a:ea typeface="Merriweather"/>
                <a:cs typeface="Merriweather"/>
                <a:sym typeface="Merriweather"/>
              </a:rPr>
              <a:t> conjugate with </a:t>
            </a:r>
            <a:r>
              <a:rPr b="1" lang="en" sz="2000">
                <a:latin typeface="Merriweather"/>
                <a:ea typeface="Merriweather"/>
                <a:cs typeface="Merriweather"/>
                <a:sym typeface="Merriweather"/>
              </a:rPr>
              <a:t>sulphate</a:t>
            </a:r>
            <a:r>
              <a:rPr lang="en" sz="2000">
                <a:latin typeface="Merriweather"/>
                <a:ea typeface="Merriweather"/>
                <a:cs typeface="Merriweather"/>
                <a:sym typeface="Merriweather"/>
              </a:rPr>
              <a:t> or </a:t>
            </a:r>
            <a:r>
              <a:rPr b="1" lang="en" sz="2000">
                <a:latin typeface="Merriweather"/>
                <a:ea typeface="Merriweather"/>
                <a:cs typeface="Merriweather"/>
                <a:sym typeface="Merriweather"/>
              </a:rPr>
              <a:t>other</a:t>
            </a:r>
            <a:r>
              <a:rPr lang="en" sz="2000">
                <a:latin typeface="Merriweather"/>
                <a:ea typeface="Merriweather"/>
                <a:cs typeface="Merriweather"/>
                <a:sym typeface="Merriweather"/>
              </a:rPr>
              <a:t> substances.</a:t>
            </a:r>
            <a:endParaRPr sz="2000">
              <a:latin typeface="Merriweather"/>
              <a:ea typeface="Merriweather"/>
              <a:cs typeface="Merriweather"/>
              <a:sym typeface="Merriweather"/>
            </a:endParaRPr>
          </a:p>
          <a:p>
            <a:pPr indent="0" lvl="0" marL="0" rtl="0" algn="l">
              <a:lnSpc>
                <a:spcPct val="115000"/>
              </a:lnSpc>
              <a:spcBef>
                <a:spcPts val="0"/>
              </a:spcBef>
              <a:spcAft>
                <a:spcPts val="0"/>
              </a:spcAft>
              <a:buNone/>
            </a:pPr>
            <a:r>
              <a:t/>
            </a:r>
            <a:endParaRPr sz="2000">
              <a:latin typeface="Merriweather"/>
              <a:ea typeface="Merriweather"/>
              <a:cs typeface="Merriweather"/>
              <a:sym typeface="Merriweather"/>
            </a:endParaRPr>
          </a:p>
          <a:p>
            <a:pPr indent="0" lvl="0" marL="0" rtl="0" algn="l">
              <a:lnSpc>
                <a:spcPct val="115000"/>
              </a:lnSpc>
              <a:spcBef>
                <a:spcPts val="0"/>
              </a:spcBef>
              <a:spcAft>
                <a:spcPts val="0"/>
              </a:spcAft>
              <a:buNone/>
            </a:pPr>
            <a:r>
              <a:t/>
            </a:r>
            <a:endParaRPr sz="2000">
              <a:latin typeface="Merriweather"/>
              <a:ea typeface="Merriweather"/>
              <a:cs typeface="Merriweather"/>
              <a:sym typeface="Merriweather"/>
            </a:endParaRPr>
          </a:p>
        </p:txBody>
      </p:sp>
      <p:grpSp>
        <p:nvGrpSpPr>
          <p:cNvPr id="1310" name="Google Shape;1310;p48"/>
          <p:cNvGrpSpPr/>
          <p:nvPr/>
        </p:nvGrpSpPr>
        <p:grpSpPr>
          <a:xfrm>
            <a:off x="8020549" y="12485415"/>
            <a:ext cx="5324100" cy="535822"/>
            <a:chOff x="8036586" y="1221654"/>
            <a:chExt cx="5324100" cy="535822"/>
          </a:xfrm>
        </p:grpSpPr>
        <p:sp>
          <p:nvSpPr>
            <p:cNvPr id="1311" name="Google Shape;1311;p48"/>
            <p:cNvSpPr/>
            <p:nvPr/>
          </p:nvSpPr>
          <p:spPr>
            <a:xfrm>
              <a:off x="8036586" y="1221654"/>
              <a:ext cx="5324100" cy="99000"/>
            </a:xfrm>
            <a:prstGeom prst="flowChartAlternateProcess">
              <a:avLst/>
            </a:prstGeom>
            <a:solidFill>
              <a:srgbClr val="B6D7A8"/>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8E7CC3"/>
                </a:solidFill>
              </a:endParaRPr>
            </a:p>
          </p:txBody>
        </p:sp>
        <p:sp>
          <p:nvSpPr>
            <p:cNvPr id="1312" name="Google Shape;1312;p48"/>
            <p:cNvSpPr/>
            <p:nvPr/>
          </p:nvSpPr>
          <p:spPr>
            <a:xfrm>
              <a:off x="10393555" y="1293076"/>
              <a:ext cx="93000" cy="464400"/>
            </a:xfrm>
            <a:prstGeom prst="rect">
              <a:avLst/>
            </a:prstGeom>
            <a:solidFill>
              <a:srgbClr val="B6D7A8"/>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8E7CC3"/>
                </a:solidFill>
              </a:endParaRPr>
            </a:p>
          </p:txBody>
        </p:sp>
      </p:grpSp>
      <p:sp>
        <p:nvSpPr>
          <p:cNvPr id="1313" name="Google Shape;1313;p48"/>
          <p:cNvSpPr txBox="1"/>
          <p:nvPr/>
        </p:nvSpPr>
        <p:spPr>
          <a:xfrm>
            <a:off x="8149463" y="11903633"/>
            <a:ext cx="4548900" cy="53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500">
                <a:solidFill>
                  <a:srgbClr val="38761D"/>
                </a:solidFill>
                <a:latin typeface="Oswald"/>
                <a:ea typeface="Oswald"/>
                <a:cs typeface="Oswald"/>
                <a:sym typeface="Oswald"/>
              </a:rPr>
              <a:t>2.  Bilirubin Conjugation </a:t>
            </a:r>
            <a:endParaRPr sz="3500">
              <a:solidFill>
                <a:srgbClr val="38761D"/>
              </a:solidFill>
              <a:latin typeface="Oswald"/>
              <a:ea typeface="Oswald"/>
              <a:cs typeface="Oswald"/>
              <a:sym typeface="Oswald"/>
            </a:endParaRPr>
          </a:p>
        </p:txBody>
      </p:sp>
      <p:sp>
        <p:nvSpPr>
          <p:cNvPr id="1314" name="Google Shape;1314;p48"/>
          <p:cNvSpPr txBox="1"/>
          <p:nvPr/>
        </p:nvSpPr>
        <p:spPr>
          <a:xfrm>
            <a:off x="343325" y="13021325"/>
            <a:ext cx="6165600" cy="3511800"/>
          </a:xfrm>
          <a:prstGeom prst="rect">
            <a:avLst/>
          </a:prstGeom>
          <a:noFill/>
          <a:ln cap="flat" cmpd="sng" w="9525">
            <a:solidFill>
              <a:srgbClr val="D9EAD3"/>
            </a:solidFill>
            <a:prstDash val="solid"/>
            <a:round/>
            <a:headEnd len="sm" w="sm" type="none"/>
            <a:tailEnd len="sm" w="sm" type="none"/>
          </a:ln>
        </p:spPr>
        <p:txBody>
          <a:bodyPr anchorCtr="0" anchor="ctr" bIns="91425" lIns="91425" spcFirstLastPara="1" rIns="91425" wrap="square" tIns="91425">
            <a:noAutofit/>
          </a:bodyPr>
          <a:lstStyle/>
          <a:p>
            <a:pPr indent="-381000" lvl="0" marL="457200" rtl="0" algn="l">
              <a:spcBef>
                <a:spcPts val="0"/>
              </a:spcBef>
              <a:spcAft>
                <a:spcPts val="0"/>
              </a:spcAft>
              <a:buSzPts val="2400"/>
              <a:buFont typeface="Merriweather"/>
              <a:buChar char="●"/>
            </a:pPr>
            <a:r>
              <a:rPr lang="en" sz="2400">
                <a:latin typeface="Merriweather"/>
                <a:ea typeface="Merriweather"/>
                <a:cs typeface="Merriweather"/>
                <a:sym typeface="Merriweather"/>
              </a:rPr>
              <a:t>Bilirubin (lipid soluble) is absorbed through the hepatic cell membrane, mediated by a carrier protein</a:t>
            </a:r>
            <a:endParaRPr sz="2400">
              <a:solidFill>
                <a:srgbClr val="45818E"/>
              </a:solidFill>
              <a:latin typeface="Merriweather"/>
              <a:ea typeface="Merriweather"/>
              <a:cs typeface="Merriweather"/>
              <a:sym typeface="Merriweather"/>
            </a:endParaRPr>
          </a:p>
        </p:txBody>
      </p:sp>
      <p:grpSp>
        <p:nvGrpSpPr>
          <p:cNvPr id="1315" name="Google Shape;1315;p48"/>
          <p:cNvGrpSpPr/>
          <p:nvPr/>
        </p:nvGrpSpPr>
        <p:grpSpPr>
          <a:xfrm>
            <a:off x="915901" y="12485384"/>
            <a:ext cx="5390100" cy="535822"/>
            <a:chOff x="1160538" y="1221624"/>
            <a:chExt cx="5390100" cy="535822"/>
          </a:xfrm>
        </p:grpSpPr>
        <p:sp>
          <p:nvSpPr>
            <p:cNvPr id="1316" name="Google Shape;1316;p48"/>
            <p:cNvSpPr/>
            <p:nvPr/>
          </p:nvSpPr>
          <p:spPr>
            <a:xfrm>
              <a:off x="1160538" y="1221624"/>
              <a:ext cx="5390100" cy="99000"/>
            </a:xfrm>
            <a:prstGeom prst="flowChartAlternateProcess">
              <a:avLst/>
            </a:prstGeom>
            <a:solidFill>
              <a:srgbClr val="B6D7A8"/>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8E7CC3"/>
                </a:solidFill>
              </a:endParaRPr>
            </a:p>
          </p:txBody>
        </p:sp>
        <p:sp>
          <p:nvSpPr>
            <p:cNvPr id="1317" name="Google Shape;1317;p48"/>
            <p:cNvSpPr/>
            <p:nvPr/>
          </p:nvSpPr>
          <p:spPr>
            <a:xfrm>
              <a:off x="3546730" y="1293046"/>
              <a:ext cx="93900" cy="464400"/>
            </a:xfrm>
            <a:prstGeom prst="rect">
              <a:avLst/>
            </a:prstGeom>
            <a:solidFill>
              <a:srgbClr val="B6D7A8"/>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8E7CC3"/>
                </a:solidFill>
              </a:endParaRPr>
            </a:p>
          </p:txBody>
        </p:sp>
      </p:grpSp>
      <p:sp>
        <p:nvSpPr>
          <p:cNvPr id="1318" name="Google Shape;1318;p48"/>
          <p:cNvSpPr txBox="1"/>
          <p:nvPr/>
        </p:nvSpPr>
        <p:spPr>
          <a:xfrm>
            <a:off x="1122613" y="11903582"/>
            <a:ext cx="4605300" cy="535800"/>
          </a:xfrm>
          <a:prstGeom prst="rect">
            <a:avLst/>
          </a:prstGeom>
          <a:noFill/>
          <a:ln>
            <a:noFill/>
          </a:ln>
        </p:spPr>
        <p:txBody>
          <a:bodyPr anchorCtr="0" anchor="ctr" bIns="91425" lIns="91425" spcFirstLastPara="1" rIns="91425" wrap="square" tIns="91425">
            <a:noAutofit/>
          </a:bodyPr>
          <a:lstStyle/>
          <a:p>
            <a:pPr indent="-450850" lvl="0" marL="457200" rtl="0" algn="ctr">
              <a:spcBef>
                <a:spcPts val="0"/>
              </a:spcBef>
              <a:spcAft>
                <a:spcPts val="0"/>
              </a:spcAft>
              <a:buClr>
                <a:srgbClr val="38761D"/>
              </a:buClr>
              <a:buSzPts val="3500"/>
              <a:buFont typeface="Oswald"/>
              <a:buAutoNum type="arabicPeriod"/>
            </a:pPr>
            <a:r>
              <a:rPr lang="en" sz="3500">
                <a:solidFill>
                  <a:srgbClr val="38761D"/>
                </a:solidFill>
                <a:latin typeface="Oswald"/>
                <a:ea typeface="Oswald"/>
                <a:cs typeface="Oswald"/>
                <a:sym typeface="Oswald"/>
              </a:rPr>
              <a:t>Hepatic Uptake </a:t>
            </a:r>
            <a:endParaRPr sz="3500">
              <a:solidFill>
                <a:srgbClr val="38761D"/>
              </a:solidFill>
              <a:latin typeface="Oswald"/>
              <a:ea typeface="Oswald"/>
              <a:cs typeface="Oswald"/>
              <a:sym typeface="Oswald"/>
            </a:endParaRPr>
          </a:p>
        </p:txBody>
      </p:sp>
      <p:sp>
        <p:nvSpPr>
          <p:cNvPr id="1319" name="Google Shape;1319;p48"/>
          <p:cNvSpPr txBox="1"/>
          <p:nvPr/>
        </p:nvSpPr>
        <p:spPr>
          <a:xfrm>
            <a:off x="653900" y="17734312"/>
            <a:ext cx="12659700" cy="1705500"/>
          </a:xfrm>
          <a:prstGeom prst="rect">
            <a:avLst/>
          </a:prstGeom>
          <a:noFill/>
          <a:ln cap="flat" cmpd="sng" w="9525">
            <a:solidFill>
              <a:srgbClr val="D9EAD3"/>
            </a:solidFill>
            <a:prstDash val="solid"/>
            <a:round/>
            <a:headEnd len="sm" w="sm" type="none"/>
            <a:tailEnd len="sm" w="sm" type="none"/>
          </a:ln>
        </p:spPr>
        <p:txBody>
          <a:bodyPr anchorCtr="0" anchor="ctr" bIns="91425" lIns="91425" spcFirstLastPara="1" rIns="91425" wrap="square" tIns="91425">
            <a:noAutofit/>
          </a:bodyPr>
          <a:lstStyle/>
          <a:p>
            <a:pPr indent="-349250" lvl="0" marL="457200" rtl="0" algn="l">
              <a:lnSpc>
                <a:spcPct val="115000"/>
              </a:lnSpc>
              <a:spcBef>
                <a:spcPts val="0"/>
              </a:spcBef>
              <a:spcAft>
                <a:spcPts val="0"/>
              </a:spcAft>
              <a:buSzPts val="1900"/>
              <a:buFont typeface="Merriweather"/>
              <a:buChar char="●"/>
            </a:pPr>
            <a:r>
              <a:rPr b="1" lang="en" sz="1900">
                <a:solidFill>
                  <a:schemeClr val="dk1"/>
                </a:solidFill>
                <a:highlight>
                  <a:srgbClr val="D9EAD3"/>
                </a:highlight>
                <a:latin typeface="Merriweather"/>
                <a:ea typeface="Merriweather"/>
                <a:cs typeface="Merriweather"/>
                <a:sym typeface="Merriweather"/>
              </a:rPr>
              <a:t>Cholebilirubin</a:t>
            </a:r>
            <a:r>
              <a:rPr lang="en" sz="1900">
                <a:solidFill>
                  <a:schemeClr val="dk1"/>
                </a:solidFill>
                <a:latin typeface="Merriweather"/>
                <a:ea typeface="Merriweather"/>
                <a:cs typeface="Merriweather"/>
                <a:sym typeface="Merriweather"/>
              </a:rPr>
              <a:t> is actively secreted into the bile canaliculi through an active carrier-mediated process </a:t>
            </a:r>
            <a:endParaRPr sz="1900">
              <a:solidFill>
                <a:schemeClr val="dk1"/>
              </a:solidFill>
              <a:latin typeface="Merriweather"/>
              <a:ea typeface="Merriweather"/>
              <a:cs typeface="Merriweather"/>
              <a:sym typeface="Merriweather"/>
            </a:endParaRPr>
          </a:p>
          <a:p>
            <a:pPr indent="-349250" lvl="0" marL="457200" rtl="0" algn="l">
              <a:lnSpc>
                <a:spcPct val="115000"/>
              </a:lnSpc>
              <a:spcBef>
                <a:spcPts val="0"/>
              </a:spcBef>
              <a:spcAft>
                <a:spcPts val="0"/>
              </a:spcAft>
              <a:buClr>
                <a:schemeClr val="dk1"/>
              </a:buClr>
              <a:buSzPts val="1900"/>
              <a:buFont typeface="Merriweather"/>
              <a:buChar char="●"/>
            </a:pPr>
            <a:r>
              <a:rPr lang="en" sz="1900">
                <a:solidFill>
                  <a:schemeClr val="dk1"/>
                </a:solidFill>
                <a:latin typeface="Merriweather"/>
                <a:ea typeface="Merriweather"/>
                <a:cs typeface="Merriweather"/>
                <a:sym typeface="Merriweather"/>
              </a:rPr>
              <a:t>its </a:t>
            </a:r>
            <a:r>
              <a:rPr b="1" lang="en" sz="1900">
                <a:solidFill>
                  <a:schemeClr val="dk1"/>
                </a:solidFill>
                <a:highlight>
                  <a:srgbClr val="D9EAD3"/>
                </a:highlight>
                <a:latin typeface="Merriweather"/>
                <a:ea typeface="Merriweather"/>
                <a:cs typeface="Merriweather"/>
                <a:sym typeface="Merriweather"/>
              </a:rPr>
              <a:t>energy-dependent</a:t>
            </a:r>
            <a:r>
              <a:rPr lang="en" sz="1900">
                <a:solidFill>
                  <a:schemeClr val="dk1"/>
                </a:solidFill>
                <a:latin typeface="Merriweather"/>
                <a:ea typeface="Merriweather"/>
                <a:cs typeface="Merriweather"/>
                <a:sym typeface="Merriweather"/>
              </a:rPr>
              <a:t>, </a:t>
            </a:r>
            <a:r>
              <a:rPr b="1" lang="en" sz="1900">
                <a:solidFill>
                  <a:schemeClr val="dk1"/>
                </a:solidFill>
                <a:highlight>
                  <a:srgbClr val="D9EAD3"/>
                </a:highlight>
                <a:latin typeface="Merriweather"/>
                <a:ea typeface="Merriweather"/>
                <a:cs typeface="Merriweather"/>
                <a:sym typeface="Merriweather"/>
              </a:rPr>
              <a:t>rate limiting step</a:t>
            </a:r>
            <a:r>
              <a:rPr lang="en" sz="1900">
                <a:solidFill>
                  <a:schemeClr val="dk1"/>
                </a:solidFill>
                <a:latin typeface="Merriweather"/>
                <a:ea typeface="Merriweather"/>
                <a:cs typeface="Merriweather"/>
                <a:sym typeface="Merriweather"/>
              </a:rPr>
              <a:t> is susceptible to impairment in liver disease. </a:t>
            </a:r>
            <a:endParaRPr sz="1900">
              <a:solidFill>
                <a:schemeClr val="dk1"/>
              </a:solidFill>
              <a:latin typeface="Merriweather"/>
              <a:ea typeface="Merriweather"/>
              <a:cs typeface="Merriweather"/>
              <a:sym typeface="Merriweather"/>
            </a:endParaRPr>
          </a:p>
          <a:p>
            <a:pPr indent="-349250" lvl="0" marL="457200" rtl="0" algn="l">
              <a:lnSpc>
                <a:spcPct val="115000"/>
              </a:lnSpc>
              <a:spcBef>
                <a:spcPts val="0"/>
              </a:spcBef>
              <a:spcAft>
                <a:spcPts val="0"/>
              </a:spcAft>
              <a:buClr>
                <a:schemeClr val="dk1"/>
              </a:buClr>
              <a:buSzPts val="1900"/>
              <a:buFont typeface="Merriweather"/>
              <a:buChar char="●"/>
            </a:pPr>
            <a:r>
              <a:rPr lang="en" sz="1900">
                <a:solidFill>
                  <a:schemeClr val="dk1"/>
                </a:solidFill>
                <a:latin typeface="Merriweather"/>
                <a:ea typeface="Merriweather"/>
                <a:cs typeface="Merriweather"/>
                <a:sym typeface="Merriweather"/>
              </a:rPr>
              <a:t>In normal adults this results in a daily load of </a:t>
            </a:r>
            <a:r>
              <a:rPr b="1" lang="en" sz="1900">
                <a:solidFill>
                  <a:schemeClr val="dk1"/>
                </a:solidFill>
                <a:latin typeface="Merriweather"/>
                <a:ea typeface="Merriweather"/>
                <a:cs typeface="Merriweather"/>
                <a:sym typeface="Merriweather"/>
              </a:rPr>
              <a:t> </a:t>
            </a:r>
            <a:r>
              <a:rPr b="1" lang="en" sz="1900">
                <a:solidFill>
                  <a:schemeClr val="dk1"/>
                </a:solidFill>
                <a:highlight>
                  <a:srgbClr val="D9EAD3"/>
                </a:highlight>
                <a:latin typeface="Merriweather"/>
                <a:ea typeface="Merriweather"/>
                <a:cs typeface="Merriweather"/>
                <a:sym typeface="Merriweather"/>
              </a:rPr>
              <a:t>250-300 mg of bilirubin</a:t>
            </a:r>
            <a:r>
              <a:rPr b="1" lang="en" sz="1900">
                <a:solidFill>
                  <a:schemeClr val="dk1"/>
                </a:solidFill>
                <a:latin typeface="Merriweather"/>
                <a:ea typeface="Merriweather"/>
                <a:cs typeface="Merriweather"/>
                <a:sym typeface="Merriweather"/>
              </a:rPr>
              <a:t>.</a:t>
            </a:r>
            <a:endParaRPr b="1" sz="1900">
              <a:solidFill>
                <a:schemeClr val="dk1"/>
              </a:solidFill>
              <a:latin typeface="Merriweather"/>
              <a:ea typeface="Merriweather"/>
              <a:cs typeface="Merriweather"/>
              <a:sym typeface="Merriweather"/>
            </a:endParaRPr>
          </a:p>
          <a:p>
            <a:pPr indent="-349250" lvl="0" marL="457200" rtl="0" algn="l">
              <a:lnSpc>
                <a:spcPct val="115000"/>
              </a:lnSpc>
              <a:spcBef>
                <a:spcPts val="0"/>
              </a:spcBef>
              <a:spcAft>
                <a:spcPts val="0"/>
              </a:spcAft>
              <a:buClr>
                <a:schemeClr val="dk1"/>
              </a:buClr>
              <a:buSzPts val="1900"/>
              <a:buFont typeface="Merriweather"/>
              <a:buChar char="●"/>
            </a:pPr>
            <a:r>
              <a:rPr lang="en" sz="1900">
                <a:solidFill>
                  <a:schemeClr val="dk1"/>
                </a:solidFill>
                <a:latin typeface="Merriweather"/>
                <a:ea typeface="Merriweather"/>
                <a:cs typeface="Merriweather"/>
                <a:sym typeface="Merriweather"/>
              </a:rPr>
              <a:t>Unconjugated bilirubin is normally not excreted.</a:t>
            </a:r>
            <a:endParaRPr sz="1900">
              <a:latin typeface="Merriweather"/>
              <a:ea typeface="Merriweather"/>
              <a:cs typeface="Merriweather"/>
              <a:sym typeface="Merriweather"/>
            </a:endParaRPr>
          </a:p>
        </p:txBody>
      </p:sp>
      <p:sp>
        <p:nvSpPr>
          <p:cNvPr id="1320" name="Google Shape;1320;p48"/>
          <p:cNvSpPr txBox="1"/>
          <p:nvPr/>
        </p:nvSpPr>
        <p:spPr>
          <a:xfrm>
            <a:off x="4592750" y="16637938"/>
            <a:ext cx="3978300" cy="535800"/>
          </a:xfrm>
          <a:prstGeom prst="rect">
            <a:avLst/>
          </a:prstGeom>
          <a:noFill/>
          <a:ln>
            <a:noFill/>
          </a:ln>
        </p:spPr>
        <p:txBody>
          <a:bodyPr anchorCtr="0" anchor="ctr" bIns="91425" lIns="91425" spcFirstLastPara="1" rIns="91425" wrap="square" tIns="91425">
            <a:noAutofit/>
          </a:bodyPr>
          <a:lstStyle/>
          <a:p>
            <a:pPr indent="0" lvl="0" marL="457200" rtl="0" algn="l">
              <a:spcBef>
                <a:spcPts val="0"/>
              </a:spcBef>
              <a:spcAft>
                <a:spcPts val="0"/>
              </a:spcAft>
              <a:buNone/>
            </a:pPr>
            <a:r>
              <a:rPr lang="en" sz="3500">
                <a:solidFill>
                  <a:srgbClr val="38761D"/>
                </a:solidFill>
                <a:latin typeface="Oswald"/>
                <a:ea typeface="Oswald"/>
                <a:cs typeface="Oswald"/>
                <a:sym typeface="Oswald"/>
              </a:rPr>
              <a:t>3.  Secretion in Bile</a:t>
            </a:r>
            <a:endParaRPr sz="3500">
              <a:solidFill>
                <a:srgbClr val="38761D"/>
              </a:solidFill>
              <a:latin typeface="Oswald"/>
              <a:ea typeface="Oswald"/>
              <a:cs typeface="Oswald"/>
              <a:sym typeface="Oswald"/>
            </a:endParaRPr>
          </a:p>
        </p:txBody>
      </p:sp>
      <p:sp>
        <p:nvSpPr>
          <p:cNvPr id="1321" name="Google Shape;1321;p48"/>
          <p:cNvSpPr txBox="1"/>
          <p:nvPr/>
        </p:nvSpPr>
        <p:spPr>
          <a:xfrm>
            <a:off x="629900" y="8380263"/>
            <a:ext cx="69051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highlight>
                  <a:srgbClr val="D9EAD3"/>
                </a:highlight>
                <a:latin typeface="Oswald"/>
                <a:ea typeface="Oswald"/>
                <a:cs typeface="Oswald"/>
                <a:sym typeface="Oswald"/>
              </a:rPr>
              <a:t>Hepatic Phases </a:t>
            </a:r>
            <a:endParaRPr sz="4800">
              <a:highlight>
                <a:srgbClr val="D9EAD3"/>
              </a:highlight>
              <a:latin typeface="Oswald"/>
              <a:ea typeface="Oswald"/>
              <a:cs typeface="Oswald"/>
              <a:sym typeface="Oswald"/>
            </a:endParaRPr>
          </a:p>
        </p:txBody>
      </p:sp>
      <p:sp>
        <p:nvSpPr>
          <p:cNvPr id="1322" name="Google Shape;1322;p48"/>
          <p:cNvSpPr/>
          <p:nvPr/>
        </p:nvSpPr>
        <p:spPr>
          <a:xfrm>
            <a:off x="248100" y="8780800"/>
            <a:ext cx="533100" cy="536100"/>
          </a:xfrm>
          <a:prstGeom prst="flowChartConnector">
            <a:avLst/>
          </a:prstGeom>
          <a:noFill/>
          <a:ln cap="flat" cmpd="sng" w="28575">
            <a:solidFill>
              <a:srgbClr val="B6D7A8"/>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6AA84F"/>
                </a:solidFill>
                <a:latin typeface="Oswald"/>
                <a:ea typeface="Oswald"/>
                <a:cs typeface="Oswald"/>
                <a:sym typeface="Oswald"/>
              </a:rPr>
              <a:t>3</a:t>
            </a:r>
            <a:endParaRPr sz="3000">
              <a:solidFill>
                <a:srgbClr val="6AA84F"/>
              </a:solidFill>
              <a:latin typeface="Oswald"/>
              <a:ea typeface="Oswald"/>
              <a:cs typeface="Oswald"/>
              <a:sym typeface="Oswald"/>
            </a:endParaRPr>
          </a:p>
        </p:txBody>
      </p:sp>
      <p:sp>
        <p:nvSpPr>
          <p:cNvPr id="1323" name="Google Shape;1323;p48"/>
          <p:cNvSpPr txBox="1"/>
          <p:nvPr/>
        </p:nvSpPr>
        <p:spPr>
          <a:xfrm>
            <a:off x="67335" y="397800"/>
            <a:ext cx="894000" cy="7830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35</a:t>
            </a:r>
            <a:endParaRPr sz="3900">
              <a:solidFill>
                <a:srgbClr val="FFFFFF"/>
              </a:solidFill>
              <a:latin typeface="Oswald"/>
              <a:ea typeface="Oswald"/>
              <a:cs typeface="Oswald"/>
              <a:sym typeface="Oswa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7" name="Shape 1327"/>
        <p:cNvGrpSpPr/>
        <p:nvPr/>
      </p:nvGrpSpPr>
      <p:grpSpPr>
        <a:xfrm>
          <a:off x="0" y="0"/>
          <a:ext cx="0" cy="0"/>
          <a:chOff x="0" y="0"/>
          <a:chExt cx="0" cy="0"/>
        </a:xfrm>
      </p:grpSpPr>
      <p:sp>
        <p:nvSpPr>
          <p:cNvPr id="1328" name="Google Shape;1328;p49"/>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329" name="Google Shape;1329;p49"/>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330" name="Google Shape;1330;p49"/>
          <p:cNvSpPr txBox="1"/>
          <p:nvPr/>
        </p:nvSpPr>
        <p:spPr>
          <a:xfrm>
            <a:off x="929925" y="3216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400">
                <a:solidFill>
                  <a:srgbClr val="FFFFFF"/>
                </a:solidFill>
                <a:latin typeface="Oswald"/>
                <a:ea typeface="Oswald"/>
                <a:cs typeface="Oswald"/>
                <a:sym typeface="Oswald"/>
              </a:rPr>
              <a:t>BILIRUBIN METABOLISM </a:t>
            </a:r>
            <a:endParaRPr sz="3400">
              <a:solidFill>
                <a:srgbClr val="FFFFFF"/>
              </a:solidFill>
              <a:latin typeface="Oswald"/>
              <a:ea typeface="Oswald"/>
              <a:cs typeface="Oswald"/>
              <a:sym typeface="Oswald"/>
            </a:endParaRPr>
          </a:p>
        </p:txBody>
      </p:sp>
      <p:sp>
        <p:nvSpPr>
          <p:cNvPr id="1331" name="Google Shape;1331;p49"/>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Nine</a:t>
            </a:r>
            <a:endParaRPr sz="3500">
              <a:latin typeface="Oswald"/>
              <a:ea typeface="Oswald"/>
              <a:cs typeface="Oswald"/>
              <a:sym typeface="Oswald"/>
            </a:endParaRPr>
          </a:p>
        </p:txBody>
      </p:sp>
      <p:sp>
        <p:nvSpPr>
          <p:cNvPr id="1332" name="Google Shape;1332;p49"/>
          <p:cNvSpPr/>
          <p:nvPr/>
        </p:nvSpPr>
        <p:spPr>
          <a:xfrm flipH="1" rot="10800000">
            <a:off x="264300" y="1527000"/>
            <a:ext cx="13568400" cy="4812600"/>
          </a:xfrm>
          <a:prstGeom prst="round1Rect">
            <a:avLst>
              <a:gd fmla="val 16667" name="adj"/>
            </a:avLst>
          </a:prstGeom>
          <a:noFill/>
          <a:ln cap="flat" cmpd="sng" w="9525">
            <a:solidFill>
              <a:srgbClr val="93C47D"/>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333" name="Google Shape;1333;p49"/>
          <p:cNvSpPr txBox="1"/>
          <p:nvPr/>
        </p:nvSpPr>
        <p:spPr>
          <a:xfrm>
            <a:off x="706421" y="1324336"/>
            <a:ext cx="7338300" cy="10026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500">
                <a:highlight>
                  <a:srgbClr val="D9EAD3"/>
                </a:highlight>
                <a:latin typeface="Oswald"/>
                <a:ea typeface="Oswald"/>
                <a:cs typeface="Oswald"/>
                <a:sym typeface="Oswald"/>
              </a:rPr>
              <a:t>Fate of Conjugated Bilirubin</a:t>
            </a:r>
            <a:endParaRPr sz="4500">
              <a:highlight>
                <a:srgbClr val="D9EAD3"/>
              </a:highlight>
              <a:latin typeface="Oswald"/>
              <a:ea typeface="Oswald"/>
              <a:cs typeface="Oswald"/>
              <a:sym typeface="Oswald"/>
            </a:endParaRPr>
          </a:p>
        </p:txBody>
      </p:sp>
      <p:sp>
        <p:nvSpPr>
          <p:cNvPr id="1334" name="Google Shape;1334;p49"/>
          <p:cNvSpPr/>
          <p:nvPr/>
        </p:nvSpPr>
        <p:spPr>
          <a:xfrm>
            <a:off x="392400" y="1700752"/>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335" name="Google Shape;1335;p49"/>
          <p:cNvSpPr txBox="1"/>
          <p:nvPr/>
        </p:nvSpPr>
        <p:spPr>
          <a:xfrm>
            <a:off x="385575" y="2327050"/>
            <a:ext cx="13132500" cy="3511800"/>
          </a:xfrm>
          <a:prstGeom prst="rect">
            <a:avLst/>
          </a:prstGeom>
          <a:noFill/>
          <a:ln>
            <a:noFill/>
          </a:ln>
        </p:spPr>
        <p:txBody>
          <a:bodyPr anchorCtr="0" anchor="t" bIns="91425" lIns="91425" spcFirstLastPara="1" rIns="91425" wrap="square" tIns="91425">
            <a:noAutofit/>
          </a:bodyPr>
          <a:lstStyle/>
          <a:p>
            <a:pPr indent="-349250" lvl="0" marL="457200" rtl="0" algn="l">
              <a:lnSpc>
                <a:spcPct val="115000"/>
              </a:lnSpc>
              <a:spcBef>
                <a:spcPts val="0"/>
              </a:spcBef>
              <a:spcAft>
                <a:spcPts val="0"/>
              </a:spcAft>
              <a:buClr>
                <a:schemeClr val="dk1"/>
              </a:buClr>
              <a:buSzPts val="1900"/>
              <a:buFont typeface="Merriweather"/>
              <a:buChar char="●"/>
            </a:pPr>
            <a:r>
              <a:rPr b="1" lang="en" sz="2100" u="sng">
                <a:solidFill>
                  <a:schemeClr val="dk1"/>
                </a:solidFill>
                <a:latin typeface="Merriweather"/>
                <a:ea typeface="Merriweather"/>
                <a:cs typeface="Merriweather"/>
                <a:sym typeface="Merriweather"/>
              </a:rPr>
              <a:t>Majority</a:t>
            </a:r>
            <a:r>
              <a:rPr lang="en" sz="1900">
                <a:solidFill>
                  <a:schemeClr val="dk1"/>
                </a:solidFill>
                <a:latin typeface="Merriweather"/>
                <a:ea typeface="Merriweather"/>
                <a:cs typeface="Merriweather"/>
                <a:sym typeface="Merriweather"/>
              </a:rPr>
              <a:t> of conjugated bilirubin passes via the bile ducts to the intestine then colon where it is transformed by bacteria, which will deconjugate it back to bilirubin &amp; convert it to the highly soluble colorless compound called Urobilinogen.</a:t>
            </a:r>
            <a:endParaRPr sz="1900">
              <a:solidFill>
                <a:schemeClr val="dk1"/>
              </a:solidFill>
              <a:latin typeface="Merriweather"/>
              <a:ea typeface="Merriweather"/>
              <a:cs typeface="Merriweather"/>
              <a:sym typeface="Merriweather"/>
            </a:endParaRPr>
          </a:p>
          <a:p>
            <a:pPr indent="0" lvl="0" marL="0" rtl="0" algn="ctr">
              <a:spcBef>
                <a:spcPts val="0"/>
              </a:spcBef>
              <a:spcAft>
                <a:spcPts val="0"/>
              </a:spcAft>
              <a:buClr>
                <a:schemeClr val="dk1"/>
              </a:buClr>
              <a:buSzPts val="1100"/>
              <a:buFont typeface="Arial"/>
              <a:buNone/>
            </a:pPr>
            <a:r>
              <a:t/>
            </a:r>
            <a:endParaRPr sz="1100">
              <a:solidFill>
                <a:srgbClr val="FFFFFF"/>
              </a:solidFill>
              <a:latin typeface="Merriweather"/>
              <a:ea typeface="Merriweather"/>
              <a:cs typeface="Merriweather"/>
              <a:sym typeface="Merriweather"/>
            </a:endParaRPr>
          </a:p>
          <a:p>
            <a:pPr indent="-349250" lvl="0" marL="457200" rtl="0" algn="l">
              <a:lnSpc>
                <a:spcPct val="115000"/>
              </a:lnSpc>
              <a:spcBef>
                <a:spcPts val="0"/>
              </a:spcBef>
              <a:spcAft>
                <a:spcPts val="0"/>
              </a:spcAft>
              <a:buSzPts val="1900"/>
              <a:buFont typeface="Merriweather"/>
              <a:buChar char="●"/>
            </a:pPr>
            <a:r>
              <a:rPr b="1" lang="en" sz="2100" u="sng">
                <a:solidFill>
                  <a:schemeClr val="dk1"/>
                </a:solidFill>
                <a:latin typeface="Merriweather"/>
                <a:ea typeface="Merriweather"/>
                <a:cs typeface="Merriweather"/>
                <a:sym typeface="Merriweather"/>
              </a:rPr>
              <a:t>Small amount</a:t>
            </a:r>
            <a:r>
              <a:rPr lang="en" sz="1900">
                <a:latin typeface="Merriweather"/>
                <a:ea typeface="Merriweather"/>
                <a:cs typeface="Merriweather"/>
                <a:sym typeface="Merriweather"/>
              </a:rPr>
              <a:t> 20% is deconjugated and converted to Urobilinogen</a:t>
            </a:r>
            <a:r>
              <a:rPr lang="en" sz="1900">
                <a:solidFill>
                  <a:srgbClr val="45818E"/>
                </a:solidFill>
                <a:latin typeface="Merriweather"/>
                <a:ea typeface="Merriweather"/>
                <a:cs typeface="Merriweather"/>
                <a:sym typeface="Merriweather"/>
              </a:rPr>
              <a:t> </a:t>
            </a:r>
            <a:r>
              <a:rPr lang="en" sz="1900">
                <a:solidFill>
                  <a:schemeClr val="dk1"/>
                </a:solidFill>
                <a:latin typeface="Merriweather"/>
                <a:ea typeface="Merriweather"/>
                <a:cs typeface="Merriweather"/>
                <a:sym typeface="Merriweather"/>
              </a:rPr>
              <a:t>in the small intestine &amp; absorbed into the portal blood to the liver where it is extracted by the liver cells &amp; conjugate again &amp; excreted in the bile </a:t>
            </a:r>
            <a:r>
              <a:rPr lang="en" sz="1900">
                <a:latin typeface="Merriweather"/>
                <a:ea typeface="Merriweather"/>
                <a:cs typeface="Merriweather"/>
                <a:sym typeface="Merriweather"/>
              </a:rPr>
              <a:t>(enterohepatic circulation of bile pigments). </a:t>
            </a:r>
            <a:endParaRPr sz="1900">
              <a:solidFill>
                <a:srgbClr val="8E7CC3"/>
              </a:solidFill>
              <a:latin typeface="Merriweather"/>
              <a:ea typeface="Merriweather"/>
              <a:cs typeface="Merriweather"/>
              <a:sym typeface="Merriweather"/>
            </a:endParaRPr>
          </a:p>
          <a:p>
            <a:pPr indent="0" lvl="0" marL="0" rtl="0" algn="l">
              <a:lnSpc>
                <a:spcPct val="115000"/>
              </a:lnSpc>
              <a:spcBef>
                <a:spcPts val="0"/>
              </a:spcBef>
              <a:spcAft>
                <a:spcPts val="0"/>
              </a:spcAft>
              <a:buClr>
                <a:schemeClr val="dk1"/>
              </a:buClr>
              <a:buSzPts val="1100"/>
              <a:buFont typeface="Arial"/>
              <a:buNone/>
            </a:pPr>
            <a:r>
              <a:t/>
            </a:r>
            <a:endParaRPr sz="1100">
              <a:solidFill>
                <a:srgbClr val="45818E"/>
              </a:solidFill>
              <a:latin typeface="Merriweather"/>
              <a:ea typeface="Merriweather"/>
              <a:cs typeface="Merriweather"/>
              <a:sym typeface="Merriweather"/>
            </a:endParaRPr>
          </a:p>
          <a:p>
            <a:pPr indent="-349250" lvl="0" marL="457200" rtl="0" algn="l">
              <a:lnSpc>
                <a:spcPct val="115000"/>
              </a:lnSpc>
              <a:spcBef>
                <a:spcPts val="0"/>
              </a:spcBef>
              <a:spcAft>
                <a:spcPts val="0"/>
              </a:spcAft>
              <a:buSzPts val="1900"/>
              <a:buFont typeface="Merriweather"/>
              <a:buChar char="●"/>
            </a:pPr>
            <a:r>
              <a:rPr b="1" lang="en" sz="2100" u="sng">
                <a:solidFill>
                  <a:schemeClr val="dk1"/>
                </a:solidFill>
                <a:latin typeface="Merriweather"/>
                <a:ea typeface="Merriweather"/>
                <a:cs typeface="Merriweather"/>
                <a:sym typeface="Merriweather"/>
              </a:rPr>
              <a:t>Small portion</a:t>
            </a:r>
            <a:r>
              <a:rPr lang="en" sz="1900">
                <a:solidFill>
                  <a:schemeClr val="dk1"/>
                </a:solidFill>
                <a:latin typeface="Merriweather"/>
                <a:ea typeface="Merriweather"/>
                <a:cs typeface="Merriweather"/>
                <a:sym typeface="Merriweather"/>
              </a:rPr>
              <a:t> of conjugated bilirubin returns to plas</a:t>
            </a:r>
            <a:r>
              <a:rPr lang="en" sz="1900">
                <a:latin typeface="Merriweather"/>
                <a:ea typeface="Merriweather"/>
                <a:cs typeface="Merriweather"/>
                <a:sym typeface="Merriweather"/>
              </a:rPr>
              <a:t>ma either directly into the liver sinusoids or indirectly by absorption into the blood from the bile ducts or lymphatics. This represents 10% only </a:t>
            </a:r>
            <a:r>
              <a:rPr lang="en" sz="1900">
                <a:solidFill>
                  <a:srgbClr val="45818E"/>
                </a:solidFill>
                <a:latin typeface="Merriweather"/>
                <a:ea typeface="Merriweather"/>
                <a:cs typeface="Merriweather"/>
                <a:sym typeface="Merriweather"/>
              </a:rPr>
              <a:t> </a:t>
            </a:r>
            <a:r>
              <a:rPr lang="en" sz="1900">
                <a:solidFill>
                  <a:schemeClr val="dk1"/>
                </a:solidFill>
                <a:latin typeface="Merriweather"/>
                <a:ea typeface="Merriweather"/>
                <a:cs typeface="Merriweather"/>
                <a:sym typeface="Merriweather"/>
              </a:rPr>
              <a:t>this causes a small portion of the conjugated bilirubin in the ECF it  bound less tightly to albumin &amp; is excreted in the urine. </a:t>
            </a:r>
            <a:endParaRPr sz="1900"/>
          </a:p>
        </p:txBody>
      </p:sp>
      <p:sp>
        <p:nvSpPr>
          <p:cNvPr id="1336" name="Google Shape;1336;p49"/>
          <p:cNvSpPr/>
          <p:nvPr/>
        </p:nvSpPr>
        <p:spPr>
          <a:xfrm flipH="1" rot="10800000">
            <a:off x="333875" y="6618425"/>
            <a:ext cx="13568400" cy="5347200"/>
          </a:xfrm>
          <a:prstGeom prst="round1Rect">
            <a:avLst>
              <a:gd fmla="val 16667" name="adj"/>
            </a:avLst>
          </a:prstGeom>
          <a:noFill/>
          <a:ln cap="flat" cmpd="sng" w="9525">
            <a:solidFill>
              <a:srgbClr val="93C47D"/>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337" name="Google Shape;1337;p49"/>
          <p:cNvSpPr txBox="1"/>
          <p:nvPr/>
        </p:nvSpPr>
        <p:spPr>
          <a:xfrm>
            <a:off x="982046" y="6542286"/>
            <a:ext cx="7338300" cy="10026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highlight>
                  <a:srgbClr val="D9EAD3"/>
                </a:highlight>
                <a:latin typeface="Oswald"/>
                <a:ea typeface="Oswald"/>
                <a:cs typeface="Oswald"/>
                <a:sym typeface="Oswald"/>
              </a:rPr>
              <a:t>Fate of Urobilinogen</a:t>
            </a:r>
            <a:endParaRPr sz="4800">
              <a:highlight>
                <a:srgbClr val="D9EAD3"/>
              </a:highlight>
              <a:latin typeface="Oswald"/>
              <a:ea typeface="Oswald"/>
              <a:cs typeface="Oswald"/>
              <a:sym typeface="Oswald"/>
            </a:endParaRPr>
          </a:p>
        </p:txBody>
      </p:sp>
      <p:sp>
        <p:nvSpPr>
          <p:cNvPr id="1338" name="Google Shape;1338;p49"/>
          <p:cNvSpPr/>
          <p:nvPr/>
        </p:nvSpPr>
        <p:spPr>
          <a:xfrm>
            <a:off x="591825" y="6904625"/>
            <a:ext cx="468600" cy="4503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339" name="Google Shape;1339;p49"/>
          <p:cNvSpPr txBox="1"/>
          <p:nvPr/>
        </p:nvSpPr>
        <p:spPr>
          <a:xfrm>
            <a:off x="604550" y="7659350"/>
            <a:ext cx="13020000" cy="3845700"/>
          </a:xfrm>
          <a:prstGeom prst="rect">
            <a:avLst/>
          </a:prstGeom>
          <a:noFill/>
          <a:ln>
            <a:noFill/>
          </a:ln>
        </p:spPr>
        <p:txBody>
          <a:bodyPr anchorCtr="0" anchor="t" bIns="91425" lIns="91425" spcFirstLastPara="1" rIns="91425" wrap="square" tIns="91425">
            <a:noAutofit/>
          </a:bodyPr>
          <a:lstStyle/>
          <a:p>
            <a:pPr indent="-387350" lvl="0" marL="457200" rtl="0" algn="l">
              <a:lnSpc>
                <a:spcPct val="115000"/>
              </a:lnSpc>
              <a:spcBef>
                <a:spcPts val="0"/>
              </a:spcBef>
              <a:spcAft>
                <a:spcPts val="0"/>
              </a:spcAft>
              <a:buSzPts val="2500"/>
              <a:buFont typeface="Merriweather"/>
              <a:buChar char="●"/>
            </a:pPr>
            <a:r>
              <a:rPr b="1" lang="en" sz="2500" u="sng">
                <a:latin typeface="Merriweather"/>
                <a:ea typeface="Merriweather"/>
                <a:cs typeface="Merriweather"/>
                <a:sym typeface="Merriweather"/>
              </a:rPr>
              <a:t>Most</a:t>
            </a:r>
            <a:r>
              <a:rPr lang="en" sz="2500">
                <a:latin typeface="Merriweather"/>
                <a:ea typeface="Merriweather"/>
                <a:cs typeface="Merriweather"/>
                <a:sym typeface="Merriweather"/>
              </a:rPr>
              <a:t> of urobilinogen </a:t>
            </a:r>
            <a:r>
              <a:rPr b="1" lang="en" sz="2500">
                <a:highlight>
                  <a:srgbClr val="D9EAD3"/>
                </a:highlight>
                <a:latin typeface="Merriweather"/>
                <a:ea typeface="Merriweather"/>
                <a:cs typeface="Merriweather"/>
                <a:sym typeface="Merriweather"/>
              </a:rPr>
              <a:t>(70%)</a:t>
            </a:r>
            <a:r>
              <a:rPr lang="en" sz="2500">
                <a:latin typeface="Merriweather"/>
                <a:ea typeface="Merriweather"/>
                <a:cs typeface="Merriweather"/>
                <a:sym typeface="Merriweather"/>
              </a:rPr>
              <a:t> is converted into </a:t>
            </a:r>
            <a:r>
              <a:rPr b="1" lang="en" sz="2500">
                <a:highlight>
                  <a:srgbClr val="D9EAD3"/>
                </a:highlight>
                <a:latin typeface="Merriweather"/>
                <a:ea typeface="Merriweather"/>
                <a:cs typeface="Merriweather"/>
                <a:sym typeface="Merriweather"/>
              </a:rPr>
              <a:t>stercobilinogen</a:t>
            </a:r>
            <a:r>
              <a:rPr lang="en" sz="2500">
                <a:latin typeface="Merriweather"/>
                <a:ea typeface="Merriweather"/>
                <a:cs typeface="Merriweather"/>
                <a:sym typeface="Merriweather"/>
              </a:rPr>
              <a:t> in the large intestine, </a:t>
            </a:r>
            <a:r>
              <a:rPr b="1" lang="en" sz="2500">
                <a:latin typeface="Merriweather"/>
                <a:ea typeface="Merriweather"/>
                <a:cs typeface="Merriweather"/>
                <a:sym typeface="Merriweather"/>
              </a:rPr>
              <a:t>oxidized</a:t>
            </a:r>
            <a:r>
              <a:rPr lang="en" sz="2500">
                <a:latin typeface="Merriweather"/>
                <a:ea typeface="Merriweather"/>
                <a:cs typeface="Merriweather"/>
                <a:sym typeface="Merriweather"/>
              </a:rPr>
              <a:t> &amp; excreted in the feces as </a:t>
            </a:r>
            <a:r>
              <a:rPr b="1" lang="en" sz="2500">
                <a:highlight>
                  <a:srgbClr val="D9EAD3"/>
                </a:highlight>
                <a:latin typeface="Merriweather"/>
                <a:ea typeface="Merriweather"/>
                <a:cs typeface="Merriweather"/>
                <a:sym typeface="Merriweather"/>
              </a:rPr>
              <a:t>stercobilin</a:t>
            </a:r>
            <a:r>
              <a:rPr lang="en" sz="2500">
                <a:latin typeface="Merriweather"/>
                <a:ea typeface="Merriweather"/>
                <a:cs typeface="Merriweather"/>
                <a:sym typeface="Merriweather"/>
              </a:rPr>
              <a:t> that </a:t>
            </a:r>
            <a:r>
              <a:rPr b="1" lang="en" sz="2500">
                <a:latin typeface="Merriweather"/>
                <a:ea typeface="Merriweather"/>
                <a:cs typeface="Merriweather"/>
                <a:sym typeface="Merriweather"/>
              </a:rPr>
              <a:t>causes dark brown color of the feces.</a:t>
            </a:r>
            <a:endParaRPr b="1" sz="2500">
              <a:latin typeface="Merriweather"/>
              <a:ea typeface="Merriweather"/>
              <a:cs typeface="Merriweather"/>
              <a:sym typeface="Merriweather"/>
            </a:endParaRPr>
          </a:p>
          <a:p>
            <a:pPr indent="-387350" lvl="0" marL="457200" rtl="0" algn="l">
              <a:lnSpc>
                <a:spcPct val="115000"/>
              </a:lnSpc>
              <a:spcBef>
                <a:spcPts val="0"/>
              </a:spcBef>
              <a:spcAft>
                <a:spcPts val="0"/>
              </a:spcAft>
              <a:buSzPts val="2500"/>
              <a:buFont typeface="Merriweather"/>
              <a:buChar char="●"/>
            </a:pPr>
            <a:r>
              <a:rPr b="1" lang="en" sz="2500" u="sng">
                <a:latin typeface="Merriweather"/>
                <a:ea typeface="Merriweather"/>
                <a:cs typeface="Merriweather"/>
                <a:sym typeface="Merriweather"/>
              </a:rPr>
              <a:t>Some</a:t>
            </a:r>
            <a:r>
              <a:rPr lang="en" sz="2500">
                <a:latin typeface="Merriweather"/>
                <a:ea typeface="Merriweather"/>
                <a:cs typeface="Merriweather"/>
                <a:sym typeface="Merriweather"/>
              </a:rPr>
              <a:t> of urobilinogen </a:t>
            </a:r>
            <a:r>
              <a:rPr b="1" lang="en" sz="2500">
                <a:highlight>
                  <a:srgbClr val="D9EAD3"/>
                </a:highlight>
                <a:latin typeface="Merriweather"/>
                <a:ea typeface="Merriweather"/>
                <a:cs typeface="Merriweather"/>
                <a:sym typeface="Merriweather"/>
              </a:rPr>
              <a:t>(20%)</a:t>
            </a:r>
            <a:r>
              <a:rPr lang="en" sz="2500">
                <a:latin typeface="Merriweather"/>
                <a:ea typeface="Merriweather"/>
                <a:cs typeface="Merriweather"/>
                <a:sym typeface="Merriweather"/>
              </a:rPr>
              <a:t> is </a:t>
            </a:r>
            <a:r>
              <a:rPr lang="en" sz="2500">
                <a:highlight>
                  <a:srgbClr val="D9EAD3"/>
                </a:highlight>
                <a:latin typeface="Merriweather"/>
                <a:ea typeface="Merriweather"/>
                <a:cs typeface="Merriweather"/>
                <a:sym typeface="Merriweather"/>
              </a:rPr>
              <a:t>reabsorbed</a:t>
            </a:r>
            <a:r>
              <a:rPr lang="en" sz="2500">
                <a:latin typeface="Merriweather"/>
                <a:ea typeface="Merriweather"/>
                <a:cs typeface="Merriweather"/>
                <a:sym typeface="Merriweather"/>
              </a:rPr>
              <a:t> through the intestinal mucosa into the portal vein &amp; re-excreted by the hepatic cells in the bile (enterohepatic circulation).</a:t>
            </a:r>
            <a:endParaRPr sz="2500">
              <a:latin typeface="Merriweather"/>
              <a:ea typeface="Merriweather"/>
              <a:cs typeface="Merriweather"/>
              <a:sym typeface="Merriweather"/>
            </a:endParaRPr>
          </a:p>
          <a:p>
            <a:pPr indent="-387350" lvl="0" marL="457200" rtl="0" algn="l">
              <a:lnSpc>
                <a:spcPct val="115000"/>
              </a:lnSpc>
              <a:spcBef>
                <a:spcPts val="0"/>
              </a:spcBef>
              <a:spcAft>
                <a:spcPts val="0"/>
              </a:spcAft>
              <a:buSzPts val="2500"/>
              <a:buFont typeface="Merriweather"/>
              <a:buChar char="●"/>
            </a:pPr>
            <a:r>
              <a:rPr b="1" lang="en" sz="2500" u="sng">
                <a:latin typeface="Merriweather"/>
                <a:ea typeface="Merriweather"/>
                <a:cs typeface="Merriweather"/>
                <a:sym typeface="Merriweather"/>
              </a:rPr>
              <a:t>Small</a:t>
            </a:r>
            <a:r>
              <a:rPr lang="en" sz="2500">
                <a:latin typeface="Merriweather"/>
                <a:ea typeface="Merriweather"/>
                <a:cs typeface="Merriweather"/>
                <a:sym typeface="Merriweather"/>
              </a:rPr>
              <a:t> amount </a:t>
            </a:r>
            <a:r>
              <a:rPr lang="en" sz="2500">
                <a:solidFill>
                  <a:srgbClr val="8E7CC3"/>
                </a:solidFill>
                <a:latin typeface="Merriweather"/>
                <a:ea typeface="Merriweather"/>
                <a:cs typeface="Merriweather"/>
                <a:sym typeface="Merriweather"/>
              </a:rPr>
              <a:t>5%</a:t>
            </a:r>
            <a:r>
              <a:rPr lang="en" sz="2500">
                <a:latin typeface="Merriweather"/>
                <a:ea typeface="Merriweather"/>
                <a:cs typeface="Merriweather"/>
                <a:sym typeface="Merriweather"/>
              </a:rPr>
              <a:t> of urobilinogen escapes to the general circulation &amp; excreted by the kidneys </a:t>
            </a:r>
            <a:r>
              <a:rPr lang="en" sz="2500" u="sng">
                <a:latin typeface="Merriweather"/>
                <a:ea typeface="Merriweather"/>
                <a:cs typeface="Merriweather"/>
                <a:sym typeface="Merriweather"/>
              </a:rPr>
              <a:t>in urine</a:t>
            </a:r>
            <a:r>
              <a:rPr lang="en" sz="2500">
                <a:latin typeface="Merriweather"/>
                <a:ea typeface="Merriweather"/>
                <a:cs typeface="Merriweather"/>
                <a:sym typeface="Merriweather"/>
              </a:rPr>
              <a:t> where it is </a:t>
            </a:r>
            <a:r>
              <a:rPr b="1" lang="en" sz="2500">
                <a:latin typeface="Merriweather"/>
                <a:ea typeface="Merriweather"/>
                <a:cs typeface="Merriweather"/>
                <a:sym typeface="Merriweather"/>
              </a:rPr>
              <a:t>oxidized</a:t>
            </a:r>
            <a:r>
              <a:rPr lang="en" sz="2500">
                <a:latin typeface="Merriweather"/>
                <a:ea typeface="Merriweather"/>
                <a:cs typeface="Merriweather"/>
                <a:sym typeface="Merriweather"/>
              </a:rPr>
              <a:t> to </a:t>
            </a:r>
            <a:r>
              <a:rPr b="1" lang="en" sz="2500">
                <a:highlight>
                  <a:srgbClr val="D9EAD3"/>
                </a:highlight>
                <a:latin typeface="Merriweather"/>
                <a:ea typeface="Merriweather"/>
                <a:cs typeface="Merriweather"/>
                <a:sym typeface="Merriweather"/>
              </a:rPr>
              <a:t>urobilin</a:t>
            </a:r>
            <a:r>
              <a:rPr lang="en" sz="2500">
                <a:latin typeface="Merriweather"/>
                <a:ea typeface="Merriweather"/>
                <a:cs typeface="Merriweather"/>
                <a:sym typeface="Merriweather"/>
              </a:rPr>
              <a:t> when the urine is exposed to air.</a:t>
            </a:r>
            <a:endParaRPr sz="2500">
              <a:latin typeface="Merriweather"/>
              <a:ea typeface="Merriweather"/>
              <a:cs typeface="Merriweather"/>
              <a:sym typeface="Merriweather"/>
            </a:endParaRPr>
          </a:p>
          <a:p>
            <a:pPr indent="0" lvl="0" marL="0" rtl="0" algn="l">
              <a:lnSpc>
                <a:spcPct val="115000"/>
              </a:lnSpc>
              <a:spcBef>
                <a:spcPts val="0"/>
              </a:spcBef>
              <a:spcAft>
                <a:spcPts val="0"/>
              </a:spcAft>
              <a:buNone/>
            </a:pPr>
            <a:r>
              <a:t/>
            </a:r>
            <a:endParaRPr sz="2900">
              <a:latin typeface="Merriweather"/>
              <a:ea typeface="Merriweather"/>
              <a:cs typeface="Merriweather"/>
              <a:sym typeface="Merriweather"/>
            </a:endParaRPr>
          </a:p>
        </p:txBody>
      </p:sp>
      <p:pic>
        <p:nvPicPr>
          <p:cNvPr id="1340" name="Google Shape;1340;p49"/>
          <p:cNvPicPr preferRelativeResize="0"/>
          <p:nvPr/>
        </p:nvPicPr>
        <p:blipFill rotWithShape="1">
          <a:blip r:embed="rId3">
            <a:alphaModFix/>
          </a:blip>
          <a:srcRect b="2726" l="5516" r="5499" t="2594"/>
          <a:stretch/>
        </p:blipFill>
        <p:spPr>
          <a:xfrm>
            <a:off x="2126100" y="12244450"/>
            <a:ext cx="4243200" cy="5238125"/>
          </a:xfrm>
          <a:prstGeom prst="rect">
            <a:avLst/>
          </a:prstGeom>
          <a:noFill/>
          <a:ln cap="flat" cmpd="sng" w="9525">
            <a:solidFill>
              <a:srgbClr val="000000"/>
            </a:solidFill>
            <a:prstDash val="solid"/>
            <a:round/>
            <a:headEnd len="sm" w="sm" type="none"/>
            <a:tailEnd len="sm" w="sm" type="none"/>
          </a:ln>
        </p:spPr>
      </p:pic>
      <p:pic>
        <p:nvPicPr>
          <p:cNvPr id="1341" name="Google Shape;1341;p49"/>
          <p:cNvPicPr preferRelativeResize="0"/>
          <p:nvPr/>
        </p:nvPicPr>
        <p:blipFill rotWithShape="1">
          <a:blip r:embed="rId4">
            <a:alphaModFix/>
          </a:blip>
          <a:srcRect b="0" l="21935" r="0" t="17033"/>
          <a:stretch/>
        </p:blipFill>
        <p:spPr>
          <a:xfrm>
            <a:off x="7043075" y="13191550"/>
            <a:ext cx="5760249" cy="3192750"/>
          </a:xfrm>
          <a:prstGeom prst="rect">
            <a:avLst/>
          </a:prstGeom>
          <a:noFill/>
          <a:ln cap="flat" cmpd="sng" w="9525">
            <a:solidFill>
              <a:srgbClr val="000000"/>
            </a:solidFill>
            <a:prstDash val="solid"/>
            <a:round/>
            <a:headEnd len="sm" w="sm" type="none"/>
            <a:tailEnd len="sm" w="sm" type="none"/>
          </a:ln>
        </p:spPr>
      </p:pic>
      <p:sp>
        <p:nvSpPr>
          <p:cNvPr id="1342" name="Google Shape;1342;p49"/>
          <p:cNvSpPr txBox="1"/>
          <p:nvPr/>
        </p:nvSpPr>
        <p:spPr>
          <a:xfrm>
            <a:off x="8044725" y="16478750"/>
            <a:ext cx="3976800" cy="6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dk1"/>
                </a:solidFill>
                <a:latin typeface="Merriweather"/>
                <a:ea typeface="Merriweather"/>
                <a:cs typeface="Merriweather"/>
                <a:sym typeface="Merriweather"/>
              </a:rPr>
              <a:t>Figure</a:t>
            </a:r>
            <a:r>
              <a:rPr b="1" lang="en" sz="2300">
                <a:solidFill>
                  <a:schemeClr val="dk1"/>
                </a:solidFill>
                <a:latin typeface="Merriweather"/>
                <a:ea typeface="Merriweather"/>
                <a:cs typeface="Merriweather"/>
                <a:sym typeface="Merriweather"/>
              </a:rPr>
              <a:t> 9-3 </a:t>
            </a:r>
            <a:r>
              <a:rPr b="1" lang="en">
                <a:solidFill>
                  <a:schemeClr val="dk1"/>
                </a:solidFill>
                <a:latin typeface="Merriweather"/>
                <a:ea typeface="Merriweather"/>
                <a:cs typeface="Merriweather"/>
                <a:sym typeface="Merriweather"/>
              </a:rPr>
              <a:t>Urobilinogen fate</a:t>
            </a:r>
            <a:endParaRPr/>
          </a:p>
        </p:txBody>
      </p:sp>
      <p:sp>
        <p:nvSpPr>
          <p:cNvPr id="1343" name="Google Shape;1343;p49"/>
          <p:cNvSpPr txBox="1"/>
          <p:nvPr/>
        </p:nvSpPr>
        <p:spPr>
          <a:xfrm>
            <a:off x="2875564" y="17513965"/>
            <a:ext cx="3000000" cy="6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dk1"/>
                </a:solidFill>
                <a:latin typeface="Merriweather"/>
                <a:ea typeface="Merriweather"/>
                <a:cs typeface="Merriweather"/>
                <a:sym typeface="Merriweather"/>
              </a:rPr>
              <a:t>Figure</a:t>
            </a:r>
            <a:r>
              <a:rPr b="1" lang="en" sz="2300">
                <a:solidFill>
                  <a:schemeClr val="dk1"/>
                </a:solidFill>
                <a:latin typeface="Merriweather"/>
                <a:ea typeface="Merriweather"/>
                <a:cs typeface="Merriweather"/>
                <a:sym typeface="Merriweather"/>
              </a:rPr>
              <a:t> 9-2</a:t>
            </a:r>
            <a:endParaRPr b="1" sz="2300">
              <a:solidFill>
                <a:schemeClr val="dk1"/>
              </a:solidFill>
              <a:latin typeface="Merriweather"/>
              <a:ea typeface="Merriweather"/>
              <a:cs typeface="Merriweather"/>
              <a:sym typeface="Merriweather"/>
            </a:endParaRPr>
          </a:p>
          <a:p>
            <a:pPr indent="0" lvl="0" marL="0" rtl="0" algn="l">
              <a:spcBef>
                <a:spcPts val="0"/>
              </a:spcBef>
              <a:spcAft>
                <a:spcPts val="0"/>
              </a:spcAft>
              <a:buNone/>
            </a:pPr>
            <a:r>
              <a:t/>
            </a:r>
            <a:endParaRPr b="1" sz="2300">
              <a:solidFill>
                <a:schemeClr val="dk1"/>
              </a:solidFill>
              <a:latin typeface="Merriweather"/>
              <a:ea typeface="Merriweather"/>
              <a:cs typeface="Merriweather"/>
              <a:sym typeface="Merriweather"/>
            </a:endParaRPr>
          </a:p>
        </p:txBody>
      </p:sp>
      <p:sp>
        <p:nvSpPr>
          <p:cNvPr id="1344" name="Google Shape;1344;p49"/>
          <p:cNvSpPr txBox="1"/>
          <p:nvPr/>
        </p:nvSpPr>
        <p:spPr>
          <a:xfrm>
            <a:off x="67325" y="360125"/>
            <a:ext cx="894000" cy="8208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36</a:t>
            </a:r>
            <a:endParaRPr sz="3900">
              <a:solidFill>
                <a:srgbClr val="FFFFFF"/>
              </a:solidFill>
              <a:latin typeface="Oswald"/>
              <a:ea typeface="Oswald"/>
              <a:cs typeface="Oswald"/>
              <a:sym typeface="Oswa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8" name="Shape 1348"/>
        <p:cNvGrpSpPr/>
        <p:nvPr/>
      </p:nvGrpSpPr>
      <p:grpSpPr>
        <a:xfrm>
          <a:off x="0" y="0"/>
          <a:ext cx="0" cy="0"/>
          <a:chOff x="0" y="0"/>
          <a:chExt cx="0" cy="0"/>
        </a:xfrm>
      </p:grpSpPr>
      <p:sp>
        <p:nvSpPr>
          <p:cNvPr id="1349" name="Google Shape;1349;p50"/>
          <p:cNvSpPr/>
          <p:nvPr/>
        </p:nvSpPr>
        <p:spPr>
          <a:xfrm flipH="1" rot="10800000">
            <a:off x="196275" y="937600"/>
            <a:ext cx="13764600" cy="5949000"/>
          </a:xfrm>
          <a:prstGeom prst="round1Rect">
            <a:avLst>
              <a:gd fmla="val 16667" name="adj"/>
            </a:avLst>
          </a:prstGeom>
          <a:noFill/>
          <a:ln cap="flat" cmpd="sng" w="9525">
            <a:solidFill>
              <a:srgbClr val="93C47D"/>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350" name="Google Shape;1350;p50"/>
          <p:cNvSpPr/>
          <p:nvPr/>
        </p:nvSpPr>
        <p:spPr>
          <a:xfrm>
            <a:off x="462303" y="1175053"/>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351" name="Google Shape;1351;p50"/>
          <p:cNvSpPr txBox="1"/>
          <p:nvPr/>
        </p:nvSpPr>
        <p:spPr>
          <a:xfrm>
            <a:off x="905150" y="924100"/>
            <a:ext cx="123294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highlight>
                  <a:srgbClr val="D9EAD3"/>
                </a:highlight>
                <a:latin typeface="Oswald"/>
                <a:ea typeface="Oswald"/>
                <a:cs typeface="Oswald"/>
                <a:sym typeface="Oswald"/>
              </a:rPr>
              <a:t>Types of Bilirubin in Serum</a:t>
            </a:r>
            <a:endParaRPr sz="4800">
              <a:highlight>
                <a:srgbClr val="D9EAD3"/>
              </a:highlight>
              <a:latin typeface="Oswald"/>
              <a:ea typeface="Oswald"/>
              <a:cs typeface="Oswald"/>
              <a:sym typeface="Oswald"/>
            </a:endParaRPr>
          </a:p>
        </p:txBody>
      </p:sp>
      <p:sp>
        <p:nvSpPr>
          <p:cNvPr id="1352" name="Google Shape;1352;p50"/>
          <p:cNvSpPr txBox="1"/>
          <p:nvPr/>
        </p:nvSpPr>
        <p:spPr>
          <a:xfrm>
            <a:off x="476825" y="1900450"/>
            <a:ext cx="13020000" cy="46689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Font typeface="Merriweather"/>
              <a:buChar char="●"/>
            </a:pPr>
            <a:r>
              <a:rPr b="1" lang="en" sz="2400">
                <a:highlight>
                  <a:srgbClr val="D9EAD3"/>
                </a:highlight>
                <a:latin typeface="Merriweather"/>
                <a:ea typeface="Merriweather"/>
                <a:cs typeface="Merriweather"/>
                <a:sym typeface="Merriweather"/>
              </a:rPr>
              <a:t>Direct bilirubin:</a:t>
            </a:r>
            <a:r>
              <a:rPr lang="en" sz="2400">
                <a:latin typeface="Merriweather"/>
                <a:ea typeface="Merriweather"/>
                <a:cs typeface="Merriweather"/>
                <a:sym typeface="Merriweather"/>
              </a:rPr>
              <a:t> is conjugated (water soluble) bilirubin, it reacts rapidly with reagent (direct reacting). </a:t>
            </a:r>
            <a:endParaRPr sz="2400">
              <a:latin typeface="Merriweather"/>
              <a:ea typeface="Merriweather"/>
              <a:cs typeface="Merriweather"/>
              <a:sym typeface="Merriweather"/>
            </a:endParaRPr>
          </a:p>
          <a:p>
            <a:pPr indent="0" lvl="0" marL="0" rtl="0" algn="l">
              <a:spcBef>
                <a:spcPts val="0"/>
              </a:spcBef>
              <a:spcAft>
                <a:spcPts val="0"/>
              </a:spcAft>
              <a:buNone/>
            </a:pPr>
            <a:r>
              <a:t/>
            </a:r>
            <a:endParaRPr sz="2400">
              <a:latin typeface="Merriweather"/>
              <a:ea typeface="Merriweather"/>
              <a:cs typeface="Merriweather"/>
              <a:sym typeface="Merriweather"/>
            </a:endParaRPr>
          </a:p>
          <a:p>
            <a:pPr indent="-381000" lvl="0" marL="457200" rtl="0" algn="l">
              <a:spcBef>
                <a:spcPts val="0"/>
              </a:spcBef>
              <a:spcAft>
                <a:spcPts val="0"/>
              </a:spcAft>
              <a:buSzPts val="2400"/>
              <a:buFont typeface="Merriweather"/>
              <a:buChar char="●"/>
            </a:pPr>
            <a:r>
              <a:rPr b="1" lang="en" sz="2400">
                <a:highlight>
                  <a:srgbClr val="D9EAD3"/>
                </a:highlight>
                <a:latin typeface="Merriweather"/>
                <a:ea typeface="Merriweather"/>
                <a:cs typeface="Merriweather"/>
                <a:sym typeface="Merriweather"/>
              </a:rPr>
              <a:t>Indirect bilirubin:</a:t>
            </a:r>
            <a:r>
              <a:rPr lang="en" sz="2400">
                <a:latin typeface="Merriweather"/>
                <a:ea typeface="Merriweather"/>
                <a:cs typeface="Merriweather"/>
                <a:sym typeface="Merriweather"/>
              </a:rPr>
              <a:t> is unconjugated (water insoluble) bilirubin because it is less soluble, </a:t>
            </a:r>
            <a:r>
              <a:rPr lang="en" sz="2400">
                <a:solidFill>
                  <a:srgbClr val="45818E"/>
                </a:solidFill>
                <a:latin typeface="Merriweather"/>
                <a:ea typeface="Merriweather"/>
                <a:cs typeface="Merriweather"/>
                <a:sym typeface="Merriweather"/>
              </a:rPr>
              <a:t>it reacts more slowly with reagent (reaction carried out in methanol).</a:t>
            </a:r>
            <a:endParaRPr sz="2400">
              <a:solidFill>
                <a:srgbClr val="45818E"/>
              </a:solidFill>
              <a:latin typeface="Merriweather"/>
              <a:ea typeface="Merriweather"/>
              <a:cs typeface="Merriweather"/>
              <a:sym typeface="Merriweather"/>
            </a:endParaRPr>
          </a:p>
          <a:p>
            <a:pPr indent="0" lvl="0" marL="0" rtl="0" algn="l">
              <a:spcBef>
                <a:spcPts val="0"/>
              </a:spcBef>
              <a:spcAft>
                <a:spcPts val="0"/>
              </a:spcAft>
              <a:buNone/>
            </a:pPr>
            <a:r>
              <a:t/>
            </a:r>
            <a:endParaRPr sz="2400">
              <a:latin typeface="Merriweather"/>
              <a:ea typeface="Merriweather"/>
              <a:cs typeface="Merriweather"/>
              <a:sym typeface="Merriweather"/>
            </a:endParaRPr>
          </a:p>
          <a:p>
            <a:pPr indent="-381000" lvl="0" marL="457200" rtl="0" algn="l">
              <a:spcBef>
                <a:spcPts val="0"/>
              </a:spcBef>
              <a:spcAft>
                <a:spcPts val="0"/>
              </a:spcAft>
              <a:buSzPts val="2400"/>
              <a:buFont typeface="Merriweather"/>
              <a:buChar char="-"/>
            </a:pPr>
            <a:r>
              <a:rPr lang="en" sz="2400">
                <a:latin typeface="Merriweather"/>
                <a:ea typeface="Merriweather"/>
                <a:cs typeface="Merriweather"/>
                <a:sym typeface="Merriweather"/>
              </a:rPr>
              <a:t>In this case both conjugated and unconjugated bilirubin are measured given </a:t>
            </a:r>
            <a:r>
              <a:rPr b="1" lang="en" sz="2400">
                <a:highlight>
                  <a:srgbClr val="D9EAD3"/>
                </a:highlight>
                <a:latin typeface="Merriweather"/>
                <a:ea typeface="Merriweather"/>
                <a:cs typeface="Merriweather"/>
                <a:sym typeface="Merriweather"/>
              </a:rPr>
              <a:t>total bilirubin</a:t>
            </a:r>
            <a:r>
              <a:rPr lang="en" sz="2400">
                <a:highlight>
                  <a:srgbClr val="D9EAD3"/>
                </a:highlight>
                <a:latin typeface="Merriweather"/>
                <a:ea typeface="Merriweather"/>
                <a:cs typeface="Merriweather"/>
                <a:sym typeface="Merriweather"/>
              </a:rPr>
              <a:t>.</a:t>
            </a:r>
            <a:endParaRPr sz="2400">
              <a:highlight>
                <a:srgbClr val="D9EAD3"/>
              </a:highlight>
              <a:latin typeface="Merriweather"/>
              <a:ea typeface="Merriweather"/>
              <a:cs typeface="Merriweather"/>
              <a:sym typeface="Merriweather"/>
            </a:endParaRPr>
          </a:p>
          <a:p>
            <a:pPr indent="0" lvl="0" marL="0" rtl="0" algn="l">
              <a:spcBef>
                <a:spcPts val="0"/>
              </a:spcBef>
              <a:spcAft>
                <a:spcPts val="0"/>
              </a:spcAft>
              <a:buNone/>
            </a:pPr>
            <a:r>
              <a:rPr lang="en" sz="2400">
                <a:latin typeface="Merriweather"/>
                <a:ea typeface="Merriweather"/>
                <a:cs typeface="Merriweather"/>
                <a:sym typeface="Merriweather"/>
              </a:rPr>
              <a:t>Unconjugated is calculated by subtracting direct from total. </a:t>
            </a:r>
            <a:endParaRPr sz="2400">
              <a:latin typeface="Merriweather"/>
              <a:ea typeface="Merriweather"/>
              <a:cs typeface="Merriweather"/>
              <a:sym typeface="Merriweather"/>
            </a:endParaRPr>
          </a:p>
          <a:p>
            <a:pPr indent="0" lvl="0" marL="0" rtl="0" algn="l">
              <a:spcBef>
                <a:spcPts val="0"/>
              </a:spcBef>
              <a:spcAft>
                <a:spcPts val="0"/>
              </a:spcAft>
              <a:buNone/>
            </a:pPr>
            <a:r>
              <a:rPr lang="en" sz="2400">
                <a:highlight>
                  <a:srgbClr val="D0E0E3"/>
                </a:highlight>
                <a:latin typeface="Merriweather"/>
                <a:ea typeface="Merriweather"/>
                <a:cs typeface="Merriweather"/>
                <a:sym typeface="Merriweather"/>
              </a:rPr>
              <a:t> </a:t>
            </a:r>
            <a:r>
              <a:rPr lang="en" sz="2400">
                <a:highlight>
                  <a:srgbClr val="D9EAD3"/>
                </a:highlight>
                <a:latin typeface="Merriweather"/>
                <a:ea typeface="Merriweather"/>
                <a:cs typeface="Merriweather"/>
                <a:sym typeface="Merriweather"/>
              </a:rPr>
              <a:t>Total bilirubin = D + ID </a:t>
            </a:r>
            <a:endParaRPr sz="2400">
              <a:highlight>
                <a:srgbClr val="D9EAD3"/>
              </a:highlight>
              <a:latin typeface="Merriweather"/>
              <a:ea typeface="Merriweather"/>
              <a:cs typeface="Merriweather"/>
              <a:sym typeface="Merriweather"/>
            </a:endParaRPr>
          </a:p>
          <a:p>
            <a:pPr indent="0" lvl="0" marL="0" rtl="0" algn="l">
              <a:spcBef>
                <a:spcPts val="0"/>
              </a:spcBef>
              <a:spcAft>
                <a:spcPts val="0"/>
              </a:spcAft>
              <a:buNone/>
            </a:pPr>
            <a:r>
              <a:rPr lang="en" sz="2400">
                <a:highlight>
                  <a:srgbClr val="D9EAD3"/>
                </a:highlight>
                <a:latin typeface="Merriweather"/>
                <a:ea typeface="Merriweather"/>
                <a:cs typeface="Merriweather"/>
                <a:sym typeface="Merriweather"/>
              </a:rPr>
              <a:t> Total bilirubin (1-1.5 mg/dL) – conjugated = unconjugated. </a:t>
            </a:r>
            <a:endParaRPr sz="2400">
              <a:highlight>
                <a:srgbClr val="D9EAD3"/>
              </a:highlight>
              <a:latin typeface="Merriweather"/>
              <a:ea typeface="Merriweather"/>
              <a:cs typeface="Merriweather"/>
              <a:sym typeface="Merriweather"/>
            </a:endParaRPr>
          </a:p>
          <a:p>
            <a:pPr indent="0" lvl="0" marL="0" rtl="0" algn="l">
              <a:spcBef>
                <a:spcPts val="0"/>
              </a:spcBef>
              <a:spcAft>
                <a:spcPts val="0"/>
              </a:spcAft>
              <a:buNone/>
            </a:pPr>
            <a:r>
              <a:t/>
            </a:r>
            <a:endParaRPr sz="2400">
              <a:latin typeface="Merriweather"/>
              <a:ea typeface="Merriweather"/>
              <a:cs typeface="Merriweather"/>
              <a:sym typeface="Merriweather"/>
            </a:endParaRPr>
          </a:p>
          <a:p>
            <a:pPr indent="0" lvl="0" marL="0" rtl="0" algn="l">
              <a:spcBef>
                <a:spcPts val="0"/>
              </a:spcBef>
              <a:spcAft>
                <a:spcPts val="0"/>
              </a:spcAft>
              <a:buNone/>
            </a:pPr>
            <a:r>
              <a:rPr b="1" lang="en" sz="2400">
                <a:solidFill>
                  <a:srgbClr val="FF0000"/>
                </a:solidFill>
                <a:latin typeface="Merriweather"/>
                <a:ea typeface="Merriweather"/>
                <a:cs typeface="Merriweather"/>
                <a:sym typeface="Merriweather"/>
              </a:rPr>
              <a:t>Knowing the level of each type of bilirubin is of diagnostic importance.</a:t>
            </a:r>
            <a:endParaRPr b="1" sz="2400">
              <a:solidFill>
                <a:srgbClr val="FF0000"/>
              </a:solidFill>
              <a:latin typeface="Merriweather"/>
              <a:ea typeface="Merriweather"/>
              <a:cs typeface="Merriweather"/>
              <a:sym typeface="Merriweather"/>
            </a:endParaRPr>
          </a:p>
        </p:txBody>
      </p:sp>
      <p:graphicFrame>
        <p:nvGraphicFramePr>
          <p:cNvPr id="1353" name="Google Shape;1353;p50"/>
          <p:cNvGraphicFramePr/>
          <p:nvPr/>
        </p:nvGraphicFramePr>
        <p:xfrm>
          <a:off x="447188" y="8014188"/>
          <a:ext cx="3000000" cy="3000000"/>
        </p:xfrm>
        <a:graphic>
          <a:graphicData uri="http://schemas.openxmlformats.org/drawingml/2006/table">
            <a:tbl>
              <a:tblPr>
                <a:noFill/>
                <a:tableStyleId>{913CD2CA-665F-4009-8238-03A690E2F055}</a:tableStyleId>
              </a:tblPr>
              <a:tblGrid>
                <a:gridCol w="4399275"/>
                <a:gridCol w="4340000"/>
                <a:gridCol w="4340000"/>
              </a:tblGrid>
              <a:tr h="624975">
                <a:tc>
                  <a:txBody>
                    <a:bodyPr/>
                    <a:lstStyle/>
                    <a:p>
                      <a:pPr indent="0" lvl="0" marL="0" rtl="0" algn="ctr">
                        <a:spcBef>
                          <a:spcPts val="0"/>
                        </a:spcBef>
                        <a:spcAft>
                          <a:spcPts val="0"/>
                        </a:spcAft>
                        <a:buNone/>
                      </a:pPr>
                      <a:r>
                        <a:rPr b="1" lang="en" sz="2400">
                          <a:solidFill>
                            <a:srgbClr val="FFFFFF"/>
                          </a:solidFill>
                          <a:latin typeface="Merriweather"/>
                          <a:ea typeface="Merriweather"/>
                          <a:cs typeface="Merriweather"/>
                          <a:sym typeface="Merriweather"/>
                        </a:rPr>
                        <a:t>Feature</a:t>
                      </a:r>
                      <a:endParaRPr b="1" sz="2400">
                        <a:solidFill>
                          <a:srgbClr val="FFFFFF"/>
                        </a:solidFill>
                        <a:latin typeface="Merriweather"/>
                        <a:ea typeface="Merriweather"/>
                        <a:cs typeface="Merriweather"/>
                        <a:sym typeface="Merriweather"/>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FFFFFF"/>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None/>
                      </a:pPr>
                      <a:r>
                        <a:rPr b="1" lang="en" sz="2400">
                          <a:solidFill>
                            <a:srgbClr val="FFFFFF"/>
                          </a:solidFill>
                          <a:latin typeface="Merriweather"/>
                          <a:ea typeface="Merriweather"/>
                          <a:cs typeface="Merriweather"/>
                          <a:sym typeface="Merriweather"/>
                        </a:rPr>
                        <a:t>Unconjugated bilirubin (Hemobilirubin)</a:t>
                      </a:r>
                      <a:endParaRPr b="1" sz="2400">
                        <a:solidFill>
                          <a:srgbClr val="FFFFFF"/>
                        </a:solidFill>
                        <a:latin typeface="Merriweather"/>
                        <a:ea typeface="Merriweather"/>
                        <a:cs typeface="Merriweather"/>
                        <a:sym typeface="Merriweather"/>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None/>
                      </a:pPr>
                      <a:r>
                        <a:rPr b="1" lang="en" sz="2400">
                          <a:solidFill>
                            <a:srgbClr val="FFFFFF"/>
                          </a:solidFill>
                          <a:latin typeface="Merriweather"/>
                          <a:ea typeface="Merriweather"/>
                          <a:cs typeface="Merriweather"/>
                          <a:sym typeface="Merriweather"/>
                        </a:rPr>
                        <a:t>Conjugated bilirubin (Cholebilirubin) </a:t>
                      </a:r>
                      <a:endParaRPr b="1" sz="2400">
                        <a:solidFill>
                          <a:srgbClr val="FFFFFF"/>
                        </a:solidFill>
                        <a:latin typeface="Merriweather"/>
                        <a:ea typeface="Merriweather"/>
                        <a:cs typeface="Merriweather"/>
                        <a:sym typeface="Merriweather"/>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3C47D"/>
                    </a:solidFill>
                  </a:tcPr>
                </a:tc>
              </a:tr>
              <a:tr h="624975">
                <a:tc>
                  <a:txBody>
                    <a:bodyPr/>
                    <a:lstStyle/>
                    <a:p>
                      <a:pPr indent="0" lvl="0" marL="0" rtl="0" algn="ctr">
                        <a:spcBef>
                          <a:spcPts val="0"/>
                        </a:spcBef>
                        <a:spcAft>
                          <a:spcPts val="0"/>
                        </a:spcAft>
                        <a:buNone/>
                      </a:pPr>
                      <a:r>
                        <a:rPr b="1" lang="en" sz="2400">
                          <a:solidFill>
                            <a:srgbClr val="FFFFFF"/>
                          </a:solidFill>
                          <a:latin typeface="Merriweather"/>
                          <a:ea typeface="Merriweather"/>
                          <a:cs typeface="Merriweather"/>
                          <a:sym typeface="Merriweather"/>
                        </a:rPr>
                        <a:t>Normal serum level</a:t>
                      </a:r>
                      <a:endParaRPr b="1" sz="2400">
                        <a:solidFill>
                          <a:srgbClr val="FFFFFF"/>
                        </a:solidFill>
                        <a:latin typeface="Merriweather"/>
                        <a:ea typeface="Merriweather"/>
                        <a:cs typeface="Merriweather"/>
                        <a:sym typeface="Merriweathe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lang="en" sz="2400">
                          <a:latin typeface="Merriweather"/>
                          <a:ea typeface="Merriweather"/>
                          <a:cs typeface="Merriweather"/>
                          <a:sym typeface="Merriweather"/>
                        </a:rPr>
                        <a:t>The chief form of bilirubin in the blood</a:t>
                      </a:r>
                      <a:endParaRPr sz="2400">
                        <a:latin typeface="Merriweather"/>
                        <a:ea typeface="Merriweather"/>
                        <a:cs typeface="Merriweather"/>
                        <a:sym typeface="Merriweather"/>
                      </a:endParaRPr>
                    </a:p>
                  </a:txBody>
                  <a:tcPr marT="91425" marB="91425" marR="91425" marL="91425">
                    <a:lnL cap="flat" cmpd="sng" w="19050">
                      <a:solidFill>
                        <a:srgbClr val="FFFFFF"/>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en" sz="2400">
                          <a:latin typeface="Merriweather"/>
                          <a:ea typeface="Merriweather"/>
                          <a:cs typeface="Merriweather"/>
                          <a:sym typeface="Merriweather"/>
                        </a:rPr>
                        <a:t>Present in low conc. in the blood</a:t>
                      </a:r>
                      <a:endParaRPr sz="2400">
                        <a:latin typeface="Merriweather"/>
                        <a:ea typeface="Merriweather"/>
                        <a:cs typeface="Merriweather"/>
                        <a:sym typeface="Merriweather"/>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418950">
                <a:tc>
                  <a:txBody>
                    <a:bodyPr/>
                    <a:lstStyle/>
                    <a:p>
                      <a:pPr indent="0" lvl="0" marL="0" rtl="0" algn="ctr">
                        <a:spcBef>
                          <a:spcPts val="0"/>
                        </a:spcBef>
                        <a:spcAft>
                          <a:spcPts val="0"/>
                        </a:spcAft>
                        <a:buNone/>
                      </a:pPr>
                      <a:r>
                        <a:rPr b="1" lang="en" sz="2400">
                          <a:solidFill>
                            <a:srgbClr val="FFFFFF"/>
                          </a:solidFill>
                          <a:latin typeface="Merriweather"/>
                          <a:ea typeface="Merriweather"/>
                          <a:cs typeface="Merriweather"/>
                          <a:sym typeface="Merriweather"/>
                        </a:rPr>
                        <a:t>Water solubility</a:t>
                      </a:r>
                      <a:endParaRPr b="1" sz="2400">
                        <a:solidFill>
                          <a:srgbClr val="FFFFFF"/>
                        </a:solidFill>
                        <a:latin typeface="Merriweather"/>
                        <a:ea typeface="Merriweather"/>
                        <a:cs typeface="Merriweather"/>
                        <a:sym typeface="Merriweathe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lang="en" sz="2400">
                          <a:latin typeface="Merriweather"/>
                          <a:ea typeface="Merriweather"/>
                          <a:cs typeface="Merriweather"/>
                          <a:sym typeface="Merriweather"/>
                        </a:rPr>
                        <a:t>Absent</a:t>
                      </a:r>
                      <a:endParaRPr sz="2400">
                        <a:latin typeface="Merriweather"/>
                        <a:ea typeface="Merriweather"/>
                        <a:cs typeface="Merriweather"/>
                        <a:sym typeface="Merriweather"/>
                      </a:endParaRPr>
                    </a:p>
                  </a:txBody>
                  <a:tcPr marT="91425" marB="91425" marR="91425" marL="91425">
                    <a:lnL cap="flat" cmpd="sng" w="19050">
                      <a:solidFill>
                        <a:srgbClr val="FFFFFF"/>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en" sz="2400">
                          <a:latin typeface="Merriweather"/>
                          <a:ea typeface="Merriweather"/>
                          <a:cs typeface="Merriweather"/>
                          <a:sym typeface="Merriweather"/>
                        </a:rPr>
                        <a:t>Present</a:t>
                      </a:r>
                      <a:endParaRPr sz="2400">
                        <a:latin typeface="Merriweather"/>
                        <a:ea typeface="Merriweather"/>
                        <a:cs typeface="Merriweather"/>
                        <a:sym typeface="Merriweather"/>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418950">
                <a:tc>
                  <a:txBody>
                    <a:bodyPr/>
                    <a:lstStyle/>
                    <a:p>
                      <a:pPr indent="0" lvl="0" marL="0" rtl="0" algn="ctr">
                        <a:spcBef>
                          <a:spcPts val="0"/>
                        </a:spcBef>
                        <a:spcAft>
                          <a:spcPts val="0"/>
                        </a:spcAft>
                        <a:buNone/>
                      </a:pPr>
                      <a:r>
                        <a:rPr b="1" lang="en" sz="2400">
                          <a:solidFill>
                            <a:srgbClr val="FFFFFF"/>
                          </a:solidFill>
                          <a:latin typeface="Merriweather"/>
                          <a:ea typeface="Merriweather"/>
                          <a:cs typeface="Merriweather"/>
                          <a:sym typeface="Merriweather"/>
                        </a:rPr>
                        <a:t>Affinity to lipids </a:t>
                      </a:r>
                      <a:endParaRPr b="1" sz="2400">
                        <a:solidFill>
                          <a:srgbClr val="FFFFFF"/>
                        </a:solidFill>
                        <a:latin typeface="Merriweather"/>
                        <a:ea typeface="Merriweather"/>
                        <a:cs typeface="Merriweather"/>
                        <a:sym typeface="Merriweathe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lang="en" sz="2400">
                          <a:latin typeface="Merriweather"/>
                          <a:ea typeface="Merriweather"/>
                          <a:cs typeface="Merriweather"/>
                          <a:sym typeface="Merriweather"/>
                        </a:rPr>
                        <a:t>Present</a:t>
                      </a:r>
                      <a:endParaRPr sz="2400">
                        <a:latin typeface="Merriweather"/>
                        <a:ea typeface="Merriweather"/>
                        <a:cs typeface="Merriweather"/>
                        <a:sym typeface="Merriweather"/>
                      </a:endParaRPr>
                    </a:p>
                  </a:txBody>
                  <a:tcPr marT="91425" marB="91425" marR="91425" marL="91425">
                    <a:lnL cap="flat" cmpd="sng" w="19050">
                      <a:solidFill>
                        <a:srgbClr val="FFFFFF"/>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en" sz="2400">
                          <a:latin typeface="Merriweather"/>
                          <a:ea typeface="Merriweather"/>
                          <a:cs typeface="Merriweather"/>
                          <a:sym typeface="Merriweather"/>
                        </a:rPr>
                        <a:t>Absent</a:t>
                      </a:r>
                      <a:endParaRPr sz="2400">
                        <a:latin typeface="Merriweather"/>
                        <a:ea typeface="Merriweather"/>
                        <a:cs typeface="Merriweather"/>
                        <a:sym typeface="Merriweather"/>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624975">
                <a:tc>
                  <a:txBody>
                    <a:bodyPr/>
                    <a:lstStyle/>
                    <a:p>
                      <a:pPr indent="0" lvl="0" marL="0" rtl="0" algn="ctr">
                        <a:spcBef>
                          <a:spcPts val="0"/>
                        </a:spcBef>
                        <a:spcAft>
                          <a:spcPts val="0"/>
                        </a:spcAft>
                        <a:buNone/>
                      </a:pPr>
                      <a:r>
                        <a:rPr b="1" lang="en" sz="2400">
                          <a:solidFill>
                            <a:srgbClr val="FFFFFF"/>
                          </a:solidFill>
                          <a:latin typeface="Merriweather"/>
                          <a:ea typeface="Merriweather"/>
                          <a:cs typeface="Merriweather"/>
                          <a:sym typeface="Merriweather"/>
                        </a:rPr>
                        <a:t>Binding</a:t>
                      </a:r>
                      <a:endParaRPr b="1" sz="2400">
                        <a:solidFill>
                          <a:srgbClr val="FFFFFF"/>
                        </a:solidFill>
                        <a:latin typeface="Merriweather"/>
                        <a:ea typeface="Merriweather"/>
                        <a:cs typeface="Merriweather"/>
                        <a:sym typeface="Merriweathe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Clr>
                          <a:schemeClr val="dk1"/>
                        </a:buClr>
                        <a:buSzPts val="1100"/>
                        <a:buFont typeface="Arial"/>
                        <a:buNone/>
                      </a:pPr>
                      <a:r>
                        <a:rPr lang="en" sz="2400">
                          <a:solidFill>
                            <a:schemeClr val="dk1"/>
                          </a:solidFill>
                          <a:latin typeface="Merriweather"/>
                          <a:ea typeface="Merriweather"/>
                          <a:cs typeface="Merriweather"/>
                          <a:sym typeface="Merriweather"/>
                        </a:rPr>
                        <a:t>Bind to albumin</a:t>
                      </a:r>
                      <a:endParaRPr sz="2400">
                        <a:latin typeface="Merriweather"/>
                        <a:ea typeface="Merriweather"/>
                        <a:cs typeface="Merriweather"/>
                        <a:sym typeface="Merriweather"/>
                      </a:endParaRPr>
                    </a:p>
                  </a:txBody>
                  <a:tcPr marT="91425" marB="91425" marR="91425" marL="91425">
                    <a:lnL cap="flat" cmpd="sng" w="19050">
                      <a:solidFill>
                        <a:srgbClr val="FFFFFF"/>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2400">
                          <a:solidFill>
                            <a:schemeClr val="dk1"/>
                          </a:solidFill>
                          <a:latin typeface="Merriweather"/>
                          <a:ea typeface="Merriweather"/>
                          <a:cs typeface="Merriweather"/>
                          <a:sym typeface="Merriweather"/>
                        </a:rPr>
                        <a:t> Bind to glucuronic acid </a:t>
                      </a:r>
                      <a:endParaRPr sz="2400">
                        <a:latin typeface="Merriweather"/>
                        <a:ea typeface="Merriweather"/>
                        <a:cs typeface="Merriweather"/>
                        <a:sym typeface="Merriweather"/>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624975">
                <a:tc>
                  <a:txBody>
                    <a:bodyPr/>
                    <a:lstStyle/>
                    <a:p>
                      <a:pPr indent="0" lvl="0" marL="0" rtl="0" algn="ctr">
                        <a:spcBef>
                          <a:spcPts val="0"/>
                        </a:spcBef>
                        <a:spcAft>
                          <a:spcPts val="0"/>
                        </a:spcAft>
                        <a:buNone/>
                      </a:pPr>
                      <a:r>
                        <a:rPr b="1" lang="en" sz="2400">
                          <a:solidFill>
                            <a:srgbClr val="FFFFFF"/>
                          </a:solidFill>
                          <a:latin typeface="Merriweather"/>
                          <a:ea typeface="Merriweather"/>
                          <a:cs typeface="Merriweather"/>
                          <a:sym typeface="Merriweather"/>
                        </a:rPr>
                        <a:t>Reaction to reagents</a:t>
                      </a:r>
                      <a:endParaRPr b="1" sz="2400">
                        <a:solidFill>
                          <a:srgbClr val="FFFFFF"/>
                        </a:solidFill>
                        <a:latin typeface="Merriweather"/>
                        <a:ea typeface="Merriweather"/>
                        <a:cs typeface="Merriweather"/>
                        <a:sym typeface="Merriweathe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Clr>
                          <a:schemeClr val="dk1"/>
                        </a:buClr>
                        <a:buSzPts val="1100"/>
                        <a:buFont typeface="Arial"/>
                        <a:buNone/>
                      </a:pPr>
                      <a:r>
                        <a:rPr lang="en" sz="2400">
                          <a:solidFill>
                            <a:schemeClr val="dk1"/>
                          </a:solidFill>
                          <a:latin typeface="Merriweather"/>
                          <a:ea typeface="Merriweather"/>
                          <a:cs typeface="Merriweather"/>
                          <a:sym typeface="Merriweather"/>
                        </a:rPr>
                        <a:t> Indirect (Total minus direct) </a:t>
                      </a:r>
                      <a:endParaRPr sz="2400">
                        <a:latin typeface="Merriweather"/>
                        <a:ea typeface="Merriweather"/>
                        <a:cs typeface="Merriweather"/>
                        <a:sym typeface="Merriweather"/>
                      </a:endParaRPr>
                    </a:p>
                  </a:txBody>
                  <a:tcPr marT="91425" marB="91425" marR="91425" marL="91425">
                    <a:lnL cap="flat" cmpd="sng" w="19050">
                      <a:solidFill>
                        <a:srgbClr val="FFFFFF"/>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2400">
                          <a:solidFill>
                            <a:schemeClr val="dk1"/>
                          </a:solidFill>
                          <a:latin typeface="Merriweather"/>
                          <a:ea typeface="Merriweather"/>
                          <a:cs typeface="Merriweather"/>
                          <a:sym typeface="Merriweather"/>
                        </a:rPr>
                        <a:t>Direct </a:t>
                      </a:r>
                      <a:endParaRPr sz="2400">
                        <a:latin typeface="Merriweather"/>
                        <a:ea typeface="Merriweather"/>
                        <a:cs typeface="Merriweather"/>
                        <a:sym typeface="Merriweather"/>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624975">
                <a:tc>
                  <a:txBody>
                    <a:bodyPr/>
                    <a:lstStyle/>
                    <a:p>
                      <a:pPr indent="0" lvl="0" marL="0" rtl="0" algn="ctr">
                        <a:spcBef>
                          <a:spcPts val="0"/>
                        </a:spcBef>
                        <a:spcAft>
                          <a:spcPts val="0"/>
                        </a:spcAft>
                        <a:buNone/>
                      </a:pPr>
                      <a:r>
                        <a:rPr b="1" lang="en" sz="2400">
                          <a:solidFill>
                            <a:srgbClr val="FFFFFF"/>
                          </a:solidFill>
                          <a:latin typeface="Merriweather"/>
                          <a:ea typeface="Merriweather"/>
                          <a:cs typeface="Merriweather"/>
                          <a:sym typeface="Merriweather"/>
                        </a:rPr>
                        <a:t>Renal excretion </a:t>
                      </a:r>
                      <a:endParaRPr b="1" sz="2400">
                        <a:solidFill>
                          <a:srgbClr val="FFFFFF"/>
                        </a:solidFill>
                        <a:latin typeface="Merriweather"/>
                        <a:ea typeface="Merriweather"/>
                        <a:cs typeface="Merriweather"/>
                        <a:sym typeface="Merriweathe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Clr>
                          <a:schemeClr val="dk1"/>
                        </a:buClr>
                        <a:buSzPts val="1100"/>
                        <a:buFont typeface="Arial"/>
                        <a:buNone/>
                      </a:pPr>
                      <a:r>
                        <a:rPr lang="en" sz="2400">
                          <a:solidFill>
                            <a:schemeClr val="dk1"/>
                          </a:solidFill>
                          <a:latin typeface="Merriweather"/>
                          <a:ea typeface="Merriweather"/>
                          <a:cs typeface="Merriweather"/>
                          <a:sym typeface="Merriweather"/>
                        </a:rPr>
                        <a:t>Absent </a:t>
                      </a:r>
                      <a:endParaRPr sz="2400">
                        <a:solidFill>
                          <a:schemeClr val="dk1"/>
                        </a:solidFill>
                        <a:latin typeface="Merriweather"/>
                        <a:ea typeface="Merriweather"/>
                        <a:cs typeface="Merriweather"/>
                        <a:sym typeface="Merriweather"/>
                      </a:endParaRPr>
                    </a:p>
                    <a:p>
                      <a:pPr indent="0" lvl="0" marL="0" rtl="0" algn="ctr">
                        <a:spcBef>
                          <a:spcPts val="0"/>
                        </a:spcBef>
                        <a:spcAft>
                          <a:spcPts val="0"/>
                        </a:spcAft>
                        <a:buNone/>
                      </a:pPr>
                      <a:r>
                        <a:t/>
                      </a:r>
                      <a:endParaRPr sz="2400">
                        <a:latin typeface="Merriweather"/>
                        <a:ea typeface="Merriweather"/>
                        <a:cs typeface="Merriweather"/>
                        <a:sym typeface="Merriweather"/>
                      </a:endParaRPr>
                    </a:p>
                  </a:txBody>
                  <a:tcPr marT="91425" marB="91425" marR="91425" marL="91425">
                    <a:lnL cap="flat" cmpd="sng" w="19050">
                      <a:solidFill>
                        <a:srgbClr val="FFFFFF"/>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2400">
                          <a:solidFill>
                            <a:schemeClr val="dk1"/>
                          </a:solidFill>
                          <a:latin typeface="Merriweather"/>
                          <a:ea typeface="Merriweather"/>
                          <a:cs typeface="Merriweather"/>
                          <a:sym typeface="Merriweather"/>
                        </a:rPr>
                        <a:t>Present </a:t>
                      </a:r>
                      <a:endParaRPr sz="2400">
                        <a:latin typeface="Merriweather"/>
                        <a:ea typeface="Merriweather"/>
                        <a:cs typeface="Merriweather"/>
                        <a:sym typeface="Merriweather"/>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624975">
                <a:tc>
                  <a:txBody>
                    <a:bodyPr/>
                    <a:lstStyle/>
                    <a:p>
                      <a:pPr indent="0" lvl="0" marL="0" rtl="0" algn="ctr">
                        <a:spcBef>
                          <a:spcPts val="0"/>
                        </a:spcBef>
                        <a:spcAft>
                          <a:spcPts val="0"/>
                        </a:spcAft>
                        <a:buNone/>
                      </a:pPr>
                      <a:r>
                        <a:rPr b="1" lang="en" sz="2400">
                          <a:solidFill>
                            <a:srgbClr val="FFFFFF"/>
                          </a:solidFill>
                          <a:latin typeface="Merriweather"/>
                          <a:ea typeface="Merriweather"/>
                          <a:cs typeface="Merriweather"/>
                          <a:sym typeface="Merriweather"/>
                        </a:rPr>
                        <a:t>Affinity to brain tissue </a:t>
                      </a:r>
                      <a:endParaRPr b="1" sz="2400">
                        <a:solidFill>
                          <a:srgbClr val="FFFFFF"/>
                        </a:solidFill>
                        <a:latin typeface="Merriweather"/>
                        <a:ea typeface="Merriweather"/>
                        <a:cs typeface="Merriweather"/>
                        <a:sym typeface="Merriweathe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Clr>
                          <a:schemeClr val="dk1"/>
                        </a:buClr>
                        <a:buSzPts val="1100"/>
                        <a:buFont typeface="Arial"/>
                        <a:buNone/>
                      </a:pPr>
                      <a:r>
                        <a:rPr lang="en" sz="2400">
                          <a:solidFill>
                            <a:schemeClr val="dk1"/>
                          </a:solidFill>
                          <a:latin typeface="Merriweather"/>
                          <a:ea typeface="Merriweather"/>
                          <a:cs typeface="Merriweather"/>
                          <a:sym typeface="Merriweather"/>
                        </a:rPr>
                        <a:t>Present (kernicterus), toxic </a:t>
                      </a:r>
                      <a:endParaRPr sz="2400">
                        <a:latin typeface="Merriweather"/>
                        <a:ea typeface="Merriweather"/>
                        <a:cs typeface="Merriweather"/>
                        <a:sym typeface="Merriweather"/>
                      </a:endParaRPr>
                    </a:p>
                  </a:txBody>
                  <a:tcPr marT="91425" marB="91425" marR="91425" marL="91425">
                    <a:lnL cap="flat" cmpd="sng" w="19050">
                      <a:solidFill>
                        <a:srgbClr val="FFFFFF"/>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2400">
                          <a:solidFill>
                            <a:schemeClr val="dk1"/>
                          </a:solidFill>
                          <a:latin typeface="Merriweather"/>
                          <a:ea typeface="Merriweather"/>
                          <a:cs typeface="Merriweather"/>
                          <a:sym typeface="Merriweather"/>
                        </a:rPr>
                        <a:t>Absent, less toxic</a:t>
                      </a:r>
                      <a:endParaRPr sz="2400">
                        <a:latin typeface="Merriweather"/>
                        <a:ea typeface="Merriweather"/>
                        <a:cs typeface="Merriweather"/>
                        <a:sym typeface="Merriweather"/>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sp>
        <p:nvSpPr>
          <p:cNvPr id="1354" name="Google Shape;1354;p50"/>
          <p:cNvSpPr/>
          <p:nvPr/>
        </p:nvSpPr>
        <p:spPr>
          <a:xfrm>
            <a:off x="237603" y="7211290"/>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355" name="Google Shape;1355;p50"/>
          <p:cNvSpPr txBox="1"/>
          <p:nvPr/>
        </p:nvSpPr>
        <p:spPr>
          <a:xfrm>
            <a:off x="706200" y="7058900"/>
            <a:ext cx="131532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200">
                <a:highlight>
                  <a:srgbClr val="D9EAD3"/>
                </a:highlight>
                <a:latin typeface="Oswald"/>
                <a:ea typeface="Oswald"/>
                <a:cs typeface="Oswald"/>
                <a:sym typeface="Oswald"/>
              </a:rPr>
              <a:t>Major Differences Between Unconjugated and Conjugated Bilirubin </a:t>
            </a:r>
            <a:endParaRPr sz="4200">
              <a:highlight>
                <a:srgbClr val="D9EAD3"/>
              </a:highlight>
              <a:latin typeface="Oswald"/>
              <a:ea typeface="Oswald"/>
              <a:cs typeface="Oswald"/>
              <a:sym typeface="Oswald"/>
            </a:endParaRPr>
          </a:p>
        </p:txBody>
      </p:sp>
      <p:sp>
        <p:nvSpPr>
          <p:cNvPr id="1356" name="Google Shape;1356;p50"/>
          <p:cNvSpPr/>
          <p:nvPr/>
        </p:nvSpPr>
        <p:spPr>
          <a:xfrm>
            <a:off x="0" y="656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357" name="Google Shape;1357;p50"/>
          <p:cNvSpPr/>
          <p:nvPr/>
        </p:nvSpPr>
        <p:spPr>
          <a:xfrm>
            <a:off x="656616" y="657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358" name="Google Shape;1358;p50"/>
          <p:cNvSpPr txBox="1"/>
          <p:nvPr/>
        </p:nvSpPr>
        <p:spPr>
          <a:xfrm>
            <a:off x="929925" y="168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400">
                <a:solidFill>
                  <a:srgbClr val="FFFFFF"/>
                </a:solidFill>
                <a:latin typeface="Oswald"/>
                <a:ea typeface="Oswald"/>
                <a:cs typeface="Oswald"/>
                <a:sym typeface="Oswald"/>
              </a:rPr>
              <a:t>BILIRUBIN METABOLISM </a:t>
            </a:r>
            <a:endParaRPr sz="3400">
              <a:solidFill>
                <a:srgbClr val="FFFFFF"/>
              </a:solidFill>
              <a:latin typeface="Oswald"/>
              <a:ea typeface="Oswald"/>
              <a:cs typeface="Oswald"/>
              <a:sym typeface="Oswald"/>
            </a:endParaRPr>
          </a:p>
        </p:txBody>
      </p:sp>
      <p:sp>
        <p:nvSpPr>
          <p:cNvPr id="1359" name="Google Shape;1359;p50"/>
          <p:cNvSpPr txBox="1"/>
          <p:nvPr/>
        </p:nvSpPr>
        <p:spPr>
          <a:xfrm>
            <a:off x="11409324" y="553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Nine</a:t>
            </a:r>
            <a:endParaRPr sz="3500">
              <a:latin typeface="Oswald"/>
              <a:ea typeface="Oswald"/>
              <a:cs typeface="Oswald"/>
              <a:sym typeface="Oswald"/>
            </a:endParaRPr>
          </a:p>
        </p:txBody>
      </p:sp>
      <p:sp>
        <p:nvSpPr>
          <p:cNvPr id="1360" name="Google Shape;1360;p50"/>
          <p:cNvSpPr/>
          <p:nvPr/>
        </p:nvSpPr>
        <p:spPr>
          <a:xfrm flipH="1" rot="10800000">
            <a:off x="202625" y="14214775"/>
            <a:ext cx="13568400" cy="4687500"/>
          </a:xfrm>
          <a:prstGeom prst="round1Rect">
            <a:avLst>
              <a:gd fmla="val 16667" name="adj"/>
            </a:avLst>
          </a:prstGeom>
          <a:noFill/>
          <a:ln cap="flat" cmpd="sng" w="9525">
            <a:solidFill>
              <a:srgbClr val="93C47D"/>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361" name="Google Shape;1361;p50"/>
          <p:cNvSpPr txBox="1"/>
          <p:nvPr/>
        </p:nvSpPr>
        <p:spPr>
          <a:xfrm>
            <a:off x="483125" y="15327850"/>
            <a:ext cx="13020000" cy="30645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Font typeface="Merriweather"/>
              <a:buChar char="●"/>
            </a:pPr>
            <a:r>
              <a:rPr lang="en" sz="2400">
                <a:latin typeface="Merriweather"/>
                <a:ea typeface="Merriweather"/>
                <a:cs typeface="Merriweather"/>
                <a:sym typeface="Merriweather"/>
              </a:rPr>
              <a:t>It is the </a:t>
            </a:r>
            <a:r>
              <a:rPr b="1" lang="en" sz="2400">
                <a:highlight>
                  <a:srgbClr val="FFF2CC"/>
                </a:highlight>
                <a:latin typeface="Merriweather"/>
                <a:ea typeface="Merriweather"/>
                <a:cs typeface="Merriweather"/>
                <a:sym typeface="Merriweather"/>
              </a:rPr>
              <a:t>yellow</a:t>
            </a:r>
            <a:r>
              <a:rPr lang="en" sz="2400">
                <a:latin typeface="Merriweather"/>
                <a:ea typeface="Merriweather"/>
                <a:cs typeface="Merriweather"/>
                <a:sym typeface="Merriweather"/>
              </a:rPr>
              <a:t> coloration of the </a:t>
            </a:r>
            <a:r>
              <a:rPr lang="en" sz="2400">
                <a:highlight>
                  <a:srgbClr val="D9EAD3"/>
                </a:highlight>
                <a:latin typeface="Merriweather"/>
                <a:ea typeface="Merriweather"/>
                <a:cs typeface="Merriweather"/>
                <a:sym typeface="Merriweather"/>
              </a:rPr>
              <a:t>skin</a:t>
            </a:r>
            <a:r>
              <a:rPr lang="en" sz="2400">
                <a:latin typeface="Merriweather"/>
                <a:ea typeface="Merriweather"/>
                <a:cs typeface="Merriweather"/>
                <a:sym typeface="Merriweather"/>
              </a:rPr>
              <a:t>, </a:t>
            </a:r>
            <a:r>
              <a:rPr lang="en" sz="2400">
                <a:highlight>
                  <a:srgbClr val="D9EAD3"/>
                </a:highlight>
                <a:latin typeface="Merriweather"/>
                <a:ea typeface="Merriweather"/>
                <a:cs typeface="Merriweather"/>
                <a:sym typeface="Merriweather"/>
              </a:rPr>
              <a:t>sclera</a:t>
            </a:r>
            <a:r>
              <a:rPr lang="en" sz="2400">
                <a:latin typeface="Merriweather"/>
                <a:ea typeface="Merriweather"/>
                <a:cs typeface="Merriweather"/>
                <a:sym typeface="Merriweather"/>
              </a:rPr>
              <a:t>, </a:t>
            </a:r>
            <a:r>
              <a:rPr lang="en" sz="2400">
                <a:highlight>
                  <a:srgbClr val="D9EAD3"/>
                </a:highlight>
                <a:latin typeface="Merriweather"/>
                <a:ea typeface="Merriweather"/>
                <a:cs typeface="Merriweather"/>
                <a:sym typeface="Merriweather"/>
              </a:rPr>
              <a:t>mucous membranes</a:t>
            </a:r>
            <a:r>
              <a:rPr lang="en" sz="2400">
                <a:latin typeface="Merriweather"/>
                <a:ea typeface="Merriweather"/>
                <a:cs typeface="Merriweather"/>
                <a:sym typeface="Merriweather"/>
              </a:rPr>
              <a:t> and </a:t>
            </a:r>
            <a:r>
              <a:rPr lang="en" sz="2400">
                <a:highlight>
                  <a:srgbClr val="D9EAD3"/>
                </a:highlight>
                <a:latin typeface="Merriweather"/>
                <a:ea typeface="Merriweather"/>
                <a:cs typeface="Merriweather"/>
                <a:sym typeface="Merriweather"/>
              </a:rPr>
              <a:t>deep tissues.</a:t>
            </a:r>
            <a:endParaRPr sz="2400">
              <a:highlight>
                <a:srgbClr val="D9EAD3"/>
              </a:highlight>
              <a:latin typeface="Merriweather"/>
              <a:ea typeface="Merriweather"/>
              <a:cs typeface="Merriweather"/>
              <a:sym typeface="Merriweather"/>
            </a:endParaRPr>
          </a:p>
          <a:p>
            <a:pPr indent="0" lvl="0" marL="0" rtl="0" algn="l">
              <a:spcBef>
                <a:spcPts val="0"/>
              </a:spcBef>
              <a:spcAft>
                <a:spcPts val="0"/>
              </a:spcAft>
              <a:buNone/>
            </a:pPr>
            <a:r>
              <a:t/>
            </a:r>
            <a:endParaRPr sz="1000">
              <a:highlight>
                <a:srgbClr val="D9EAD3"/>
              </a:highlight>
              <a:latin typeface="Merriweather"/>
              <a:ea typeface="Merriweather"/>
              <a:cs typeface="Merriweather"/>
              <a:sym typeface="Merriweather"/>
            </a:endParaRPr>
          </a:p>
          <a:p>
            <a:pPr indent="-381000" lvl="0" marL="457200" rtl="0" algn="l">
              <a:spcBef>
                <a:spcPts val="0"/>
              </a:spcBef>
              <a:spcAft>
                <a:spcPts val="0"/>
              </a:spcAft>
              <a:buSzPts val="2400"/>
              <a:buFont typeface="Merriweather"/>
              <a:buChar char="●"/>
            </a:pPr>
            <a:r>
              <a:rPr b="1" lang="en" sz="2400">
                <a:highlight>
                  <a:srgbClr val="D9EAD3"/>
                </a:highlight>
                <a:latin typeface="Merriweather"/>
                <a:ea typeface="Merriweather"/>
                <a:cs typeface="Merriweather"/>
                <a:sym typeface="Merriweather"/>
              </a:rPr>
              <a:t>The usual cause</a:t>
            </a:r>
            <a:r>
              <a:rPr b="1" lang="en" sz="2400">
                <a:latin typeface="Merriweather"/>
                <a:ea typeface="Merriweather"/>
                <a:cs typeface="Merriweather"/>
                <a:sym typeface="Merriweather"/>
              </a:rPr>
              <a:t> </a:t>
            </a:r>
            <a:r>
              <a:rPr lang="en" sz="2400">
                <a:latin typeface="Merriweather"/>
                <a:ea typeface="Merriweather"/>
                <a:cs typeface="Merriweather"/>
                <a:sym typeface="Merriweather"/>
              </a:rPr>
              <a:t>is large quantities of bilirubin in the ECF, either free or conjugated bilirubin.</a:t>
            </a:r>
            <a:endParaRPr sz="2400">
              <a:latin typeface="Merriweather"/>
              <a:ea typeface="Merriweather"/>
              <a:cs typeface="Merriweather"/>
              <a:sym typeface="Merriweather"/>
            </a:endParaRPr>
          </a:p>
          <a:p>
            <a:pPr indent="-381000" lvl="0" marL="457200" rtl="0" algn="l">
              <a:spcBef>
                <a:spcPts val="0"/>
              </a:spcBef>
              <a:spcAft>
                <a:spcPts val="0"/>
              </a:spcAft>
              <a:buSzPts val="2400"/>
              <a:buFont typeface="Merriweather"/>
              <a:buChar char="●"/>
            </a:pPr>
            <a:r>
              <a:rPr lang="en" sz="2400">
                <a:latin typeface="Merriweather"/>
                <a:ea typeface="Merriweather"/>
                <a:cs typeface="Merriweather"/>
                <a:sym typeface="Merriweather"/>
              </a:rPr>
              <a:t>The normal plasma concentration of total bilirubin is </a:t>
            </a:r>
            <a:r>
              <a:rPr lang="en" sz="2400">
                <a:solidFill>
                  <a:srgbClr val="38761D"/>
                </a:solidFill>
                <a:highlight>
                  <a:srgbClr val="D9EAD3"/>
                </a:highlight>
                <a:latin typeface="Merriweather"/>
                <a:ea typeface="Merriweather"/>
                <a:cs typeface="Merriweather"/>
                <a:sym typeface="Merriweather"/>
              </a:rPr>
              <a:t>0.3-1.2 mg/dl </a:t>
            </a:r>
            <a:r>
              <a:rPr lang="en" sz="2400">
                <a:latin typeface="Merriweather"/>
                <a:ea typeface="Merriweather"/>
                <a:cs typeface="Merriweather"/>
                <a:sym typeface="Merriweather"/>
              </a:rPr>
              <a:t>of blood . </a:t>
            </a:r>
            <a:endParaRPr sz="1000">
              <a:solidFill>
                <a:srgbClr val="8E7CC3"/>
              </a:solidFill>
              <a:latin typeface="Merriweather"/>
              <a:ea typeface="Merriweather"/>
              <a:cs typeface="Merriweather"/>
              <a:sym typeface="Merriweather"/>
            </a:endParaRPr>
          </a:p>
          <a:p>
            <a:pPr indent="-381000" lvl="0" marL="457200" rtl="0" algn="l">
              <a:spcBef>
                <a:spcPts val="0"/>
              </a:spcBef>
              <a:spcAft>
                <a:spcPts val="0"/>
              </a:spcAft>
              <a:buSzPts val="2400"/>
              <a:buFont typeface="Merriweather"/>
              <a:buChar char="●"/>
            </a:pPr>
            <a:r>
              <a:rPr lang="en" sz="2400">
                <a:latin typeface="Merriweather"/>
                <a:ea typeface="Merriweather"/>
                <a:cs typeface="Merriweather"/>
                <a:sym typeface="Merriweather"/>
              </a:rPr>
              <a:t>Subclinical jaundice occur when the Bilirubin level is from </a:t>
            </a:r>
            <a:r>
              <a:rPr lang="en" sz="2400">
                <a:solidFill>
                  <a:srgbClr val="38761D"/>
                </a:solidFill>
                <a:highlight>
                  <a:srgbClr val="D9EAD3"/>
                </a:highlight>
                <a:latin typeface="Merriweather"/>
                <a:ea typeface="Merriweather"/>
                <a:cs typeface="Merriweather"/>
                <a:sym typeface="Merriweather"/>
              </a:rPr>
              <a:t>1 to 2 mg/dl .</a:t>
            </a:r>
            <a:endParaRPr sz="2400">
              <a:solidFill>
                <a:srgbClr val="38761D"/>
              </a:solidFill>
              <a:highlight>
                <a:srgbClr val="D9EAD3"/>
              </a:highlight>
              <a:latin typeface="Merriweather"/>
              <a:ea typeface="Merriweather"/>
              <a:cs typeface="Merriweather"/>
              <a:sym typeface="Merriweather"/>
            </a:endParaRPr>
          </a:p>
          <a:p>
            <a:pPr indent="0" lvl="0" marL="0" rtl="0" algn="l">
              <a:spcBef>
                <a:spcPts val="0"/>
              </a:spcBef>
              <a:spcAft>
                <a:spcPts val="0"/>
              </a:spcAft>
              <a:buNone/>
            </a:pPr>
            <a:r>
              <a:t/>
            </a:r>
            <a:endParaRPr sz="1000">
              <a:solidFill>
                <a:srgbClr val="FF0000"/>
              </a:solidFill>
              <a:latin typeface="Merriweather"/>
              <a:ea typeface="Merriweather"/>
              <a:cs typeface="Merriweather"/>
              <a:sym typeface="Merriweather"/>
            </a:endParaRPr>
          </a:p>
          <a:p>
            <a:pPr indent="-381000" lvl="0" marL="457200" rtl="0" algn="l">
              <a:spcBef>
                <a:spcPts val="0"/>
              </a:spcBef>
              <a:spcAft>
                <a:spcPts val="0"/>
              </a:spcAft>
              <a:buSzPts val="2400"/>
              <a:buFont typeface="Merriweather"/>
              <a:buChar char="●"/>
            </a:pPr>
            <a:r>
              <a:rPr lang="en" sz="2400">
                <a:solidFill>
                  <a:schemeClr val="dk1"/>
                </a:solidFill>
                <a:latin typeface="Merriweather"/>
                <a:ea typeface="Merriweather"/>
                <a:cs typeface="Merriweather"/>
                <a:sym typeface="Merriweather"/>
              </a:rPr>
              <a:t>The skin usually </a:t>
            </a:r>
            <a:r>
              <a:rPr lang="en" sz="2400">
                <a:latin typeface="Merriweather"/>
                <a:ea typeface="Merriweather"/>
                <a:cs typeface="Merriweather"/>
                <a:sym typeface="Merriweather"/>
              </a:rPr>
              <a:t>begins to appear jaundiced</a:t>
            </a:r>
            <a:r>
              <a:rPr lang="en" sz="2400">
                <a:solidFill>
                  <a:srgbClr val="FF0000"/>
                </a:solidFill>
                <a:latin typeface="Merriweather"/>
                <a:ea typeface="Merriweather"/>
                <a:cs typeface="Merriweather"/>
                <a:sym typeface="Merriweather"/>
              </a:rPr>
              <a:t> </a:t>
            </a:r>
            <a:r>
              <a:rPr lang="en" sz="2400">
                <a:solidFill>
                  <a:schemeClr val="dk1"/>
                </a:solidFill>
                <a:latin typeface="Merriweather"/>
                <a:ea typeface="Merriweather"/>
                <a:cs typeface="Merriweather"/>
                <a:sym typeface="Merriweather"/>
              </a:rPr>
              <a:t>when the concentration of total bilirubin in the plasma is greater than </a:t>
            </a:r>
            <a:r>
              <a:rPr lang="en" sz="2400">
                <a:solidFill>
                  <a:srgbClr val="38761D"/>
                </a:solidFill>
                <a:highlight>
                  <a:srgbClr val="D9EAD3"/>
                </a:highlight>
                <a:latin typeface="Merriweather"/>
                <a:ea typeface="Merriweather"/>
                <a:cs typeface="Merriweather"/>
                <a:sym typeface="Merriweather"/>
              </a:rPr>
              <a:t>2 -2.5 mg/dl.</a:t>
            </a:r>
            <a:endParaRPr sz="2400">
              <a:solidFill>
                <a:srgbClr val="38761D"/>
              </a:solidFill>
              <a:highlight>
                <a:srgbClr val="D9EAD3"/>
              </a:highlight>
              <a:latin typeface="Merriweather"/>
              <a:ea typeface="Merriweather"/>
              <a:cs typeface="Merriweather"/>
              <a:sym typeface="Merriweather"/>
            </a:endParaRPr>
          </a:p>
        </p:txBody>
      </p:sp>
      <p:sp>
        <p:nvSpPr>
          <p:cNvPr id="1362" name="Google Shape;1362;p50"/>
          <p:cNvSpPr txBox="1"/>
          <p:nvPr/>
        </p:nvSpPr>
        <p:spPr>
          <a:xfrm>
            <a:off x="771075" y="14153050"/>
            <a:ext cx="9693900" cy="9642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300">
                <a:solidFill>
                  <a:schemeClr val="dk1"/>
                </a:solidFill>
                <a:highlight>
                  <a:srgbClr val="D9EAD3"/>
                </a:highlight>
                <a:latin typeface="Oswald"/>
                <a:ea typeface="Oswald"/>
                <a:cs typeface="Oswald"/>
                <a:sym typeface="Oswald"/>
              </a:rPr>
              <a:t>Jaundice</a:t>
            </a:r>
            <a:r>
              <a:rPr lang="en" sz="4300">
                <a:solidFill>
                  <a:schemeClr val="dk1"/>
                </a:solidFill>
                <a:latin typeface="Oswald"/>
                <a:ea typeface="Oswald"/>
                <a:cs typeface="Oswald"/>
                <a:sym typeface="Oswald"/>
              </a:rPr>
              <a:t>(</a:t>
            </a:r>
            <a:r>
              <a:rPr lang="en" sz="4300">
                <a:solidFill>
                  <a:srgbClr val="134F5C"/>
                </a:solidFill>
                <a:latin typeface="Oswald"/>
                <a:ea typeface="Oswald"/>
                <a:cs typeface="Oswald"/>
                <a:sym typeface="Oswald"/>
              </a:rPr>
              <a:t>Hyperbilirubinemia</a:t>
            </a:r>
            <a:r>
              <a:rPr lang="en" sz="4300">
                <a:latin typeface="Oswald"/>
                <a:ea typeface="Oswald"/>
                <a:cs typeface="Oswald"/>
                <a:sym typeface="Oswald"/>
              </a:rPr>
              <a:t>, Icterus)</a:t>
            </a:r>
            <a:endParaRPr sz="4300">
              <a:latin typeface="Oswald"/>
              <a:ea typeface="Oswald"/>
              <a:cs typeface="Oswald"/>
              <a:sym typeface="Oswald"/>
            </a:endParaRPr>
          </a:p>
        </p:txBody>
      </p:sp>
      <p:pic>
        <p:nvPicPr>
          <p:cNvPr id="1363" name="Google Shape;1363;p50"/>
          <p:cNvPicPr preferRelativeResize="0"/>
          <p:nvPr/>
        </p:nvPicPr>
        <p:blipFill rotWithShape="1">
          <a:blip r:embed="rId3">
            <a:alphaModFix/>
          </a:blip>
          <a:srcRect b="13066" l="4456" r="7460" t="0"/>
          <a:stretch/>
        </p:blipFill>
        <p:spPr>
          <a:xfrm>
            <a:off x="11742930" y="14276000"/>
            <a:ext cx="1765345" cy="964200"/>
          </a:xfrm>
          <a:prstGeom prst="rect">
            <a:avLst/>
          </a:prstGeom>
          <a:noFill/>
          <a:ln cap="flat" cmpd="sng" w="9525">
            <a:solidFill>
              <a:srgbClr val="000000"/>
            </a:solidFill>
            <a:prstDash val="solid"/>
            <a:round/>
            <a:headEnd len="sm" w="sm" type="none"/>
            <a:tailEnd len="sm" w="sm" type="none"/>
          </a:ln>
        </p:spPr>
      </p:pic>
      <p:sp>
        <p:nvSpPr>
          <p:cNvPr id="1364" name="Google Shape;1364;p50"/>
          <p:cNvSpPr/>
          <p:nvPr/>
        </p:nvSpPr>
        <p:spPr>
          <a:xfrm>
            <a:off x="402903" y="14495455"/>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365" name="Google Shape;1365;p50"/>
          <p:cNvSpPr txBox="1"/>
          <p:nvPr/>
        </p:nvSpPr>
        <p:spPr>
          <a:xfrm>
            <a:off x="67335" y="93000"/>
            <a:ext cx="894000" cy="7830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37</a:t>
            </a:r>
            <a:endParaRPr sz="3900">
              <a:solidFill>
                <a:srgbClr val="FFFFFF"/>
              </a:solidFill>
              <a:latin typeface="Oswald"/>
              <a:ea typeface="Oswald"/>
              <a:cs typeface="Oswald"/>
              <a:sym typeface="Oswa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9" name="Shape 1369"/>
        <p:cNvGrpSpPr/>
        <p:nvPr/>
      </p:nvGrpSpPr>
      <p:grpSpPr>
        <a:xfrm>
          <a:off x="0" y="0"/>
          <a:ext cx="0" cy="0"/>
          <a:chOff x="0" y="0"/>
          <a:chExt cx="0" cy="0"/>
        </a:xfrm>
      </p:grpSpPr>
      <p:sp>
        <p:nvSpPr>
          <p:cNvPr id="1370" name="Google Shape;1370;p51"/>
          <p:cNvSpPr/>
          <p:nvPr/>
        </p:nvSpPr>
        <p:spPr>
          <a:xfrm>
            <a:off x="0" y="12721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371" name="Google Shape;1371;p51"/>
          <p:cNvSpPr txBox="1"/>
          <p:nvPr/>
        </p:nvSpPr>
        <p:spPr>
          <a:xfrm>
            <a:off x="45126" y="141900"/>
            <a:ext cx="849000" cy="7830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38</a:t>
            </a:r>
            <a:endParaRPr sz="3900">
              <a:solidFill>
                <a:srgbClr val="FFFFFF"/>
              </a:solidFill>
              <a:latin typeface="Oswald"/>
              <a:ea typeface="Oswald"/>
              <a:cs typeface="Oswald"/>
              <a:sym typeface="Oswald"/>
            </a:endParaRPr>
          </a:p>
        </p:txBody>
      </p:sp>
      <p:graphicFrame>
        <p:nvGraphicFramePr>
          <p:cNvPr id="1372" name="Google Shape;1372;p51"/>
          <p:cNvGraphicFramePr/>
          <p:nvPr/>
        </p:nvGraphicFramePr>
        <p:xfrm>
          <a:off x="350375" y="5491838"/>
          <a:ext cx="3000000" cy="3000000"/>
        </p:xfrm>
        <a:graphic>
          <a:graphicData uri="http://schemas.openxmlformats.org/drawingml/2006/table">
            <a:tbl>
              <a:tblPr>
                <a:noFill/>
                <a:tableStyleId>{913CD2CA-665F-4009-8238-03A690E2F055}</a:tableStyleId>
              </a:tblPr>
              <a:tblGrid>
                <a:gridCol w="9630450"/>
                <a:gridCol w="3801150"/>
              </a:tblGrid>
              <a:tr h="836525">
                <a:tc gridSpan="2">
                  <a:txBody>
                    <a:bodyPr/>
                    <a:lstStyle/>
                    <a:p>
                      <a:pPr indent="0" lvl="0" marL="0" rtl="0" algn="ctr">
                        <a:spcBef>
                          <a:spcPts val="0"/>
                        </a:spcBef>
                        <a:spcAft>
                          <a:spcPts val="0"/>
                        </a:spcAft>
                        <a:buClr>
                          <a:schemeClr val="dk1"/>
                        </a:buClr>
                        <a:buSzPts val="1100"/>
                        <a:buFont typeface="Arial"/>
                        <a:buNone/>
                      </a:pPr>
                      <a:r>
                        <a:rPr lang="en" sz="4600">
                          <a:solidFill>
                            <a:schemeClr val="lt1"/>
                          </a:solidFill>
                          <a:latin typeface="Oswald"/>
                          <a:ea typeface="Oswald"/>
                          <a:cs typeface="Oswald"/>
                          <a:sym typeface="Oswald"/>
                        </a:rPr>
                        <a:t>Prehepatic: Hemolytic Jaundice</a:t>
                      </a:r>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93C47D"/>
                    </a:solidFill>
                  </a:tcPr>
                </a:tc>
                <a:tc hMerge="1"/>
              </a:tr>
              <a:tr h="4693575">
                <a:tc>
                  <a:txBody>
                    <a:bodyPr/>
                    <a:lstStyle/>
                    <a:p>
                      <a:pPr indent="-342900" lvl="0" marL="457200" rtl="0" algn="l">
                        <a:lnSpc>
                          <a:spcPct val="115000"/>
                        </a:lnSpc>
                        <a:spcBef>
                          <a:spcPts val="0"/>
                        </a:spcBef>
                        <a:spcAft>
                          <a:spcPts val="0"/>
                        </a:spcAft>
                        <a:buClr>
                          <a:srgbClr val="D9EAD3"/>
                        </a:buClr>
                        <a:buSzPts val="1800"/>
                        <a:buFont typeface="Merriweather"/>
                        <a:buChar char="★"/>
                      </a:pPr>
                      <a:r>
                        <a:rPr lang="en" sz="1800">
                          <a:solidFill>
                            <a:schemeClr val="dk1"/>
                          </a:solidFill>
                          <a:latin typeface="Merriweather"/>
                          <a:ea typeface="Merriweather"/>
                          <a:cs typeface="Merriweather"/>
                          <a:sym typeface="Merriweather"/>
                        </a:rPr>
                        <a:t>The excretory function of the liver is </a:t>
                      </a:r>
                      <a:r>
                        <a:rPr lang="en" sz="1800">
                          <a:solidFill>
                            <a:schemeClr val="dk1"/>
                          </a:solidFill>
                          <a:highlight>
                            <a:srgbClr val="D9EAD3"/>
                          </a:highlight>
                          <a:latin typeface="Merriweather"/>
                          <a:ea typeface="Merriweather"/>
                          <a:cs typeface="Merriweather"/>
                          <a:sym typeface="Merriweather"/>
                        </a:rPr>
                        <a:t>not impaired</a:t>
                      </a:r>
                      <a:r>
                        <a:rPr lang="en" sz="1800">
                          <a:solidFill>
                            <a:schemeClr val="dk1"/>
                          </a:solidFill>
                          <a:latin typeface="Merriweather"/>
                          <a:ea typeface="Merriweather"/>
                          <a:cs typeface="Merriweather"/>
                          <a:sym typeface="Merriweather"/>
                        </a:rPr>
                        <a:t>.</a:t>
                      </a:r>
                      <a:endParaRPr sz="1800">
                        <a:solidFill>
                          <a:schemeClr val="dk1"/>
                        </a:solidFill>
                        <a:latin typeface="Merriweather"/>
                        <a:ea typeface="Merriweather"/>
                        <a:cs typeface="Merriweather"/>
                        <a:sym typeface="Merriweather"/>
                      </a:endParaRPr>
                    </a:p>
                    <a:p>
                      <a:pPr indent="-342900" lvl="0" marL="457200" rtl="0" algn="l">
                        <a:lnSpc>
                          <a:spcPct val="115000"/>
                        </a:lnSpc>
                        <a:spcBef>
                          <a:spcPts val="0"/>
                        </a:spcBef>
                        <a:spcAft>
                          <a:spcPts val="0"/>
                        </a:spcAft>
                        <a:buClr>
                          <a:srgbClr val="D9EAD3"/>
                        </a:buClr>
                        <a:buSzPts val="1800"/>
                        <a:buFont typeface="Merriweather"/>
                        <a:buChar char="★"/>
                      </a:pPr>
                      <a:r>
                        <a:rPr lang="en" sz="1800">
                          <a:solidFill>
                            <a:schemeClr val="dk1"/>
                          </a:solidFill>
                          <a:latin typeface="Merriweather"/>
                          <a:ea typeface="Merriweather"/>
                          <a:cs typeface="Merriweather"/>
                          <a:sym typeface="Merriweather"/>
                        </a:rPr>
                        <a:t>It results from excess production of bilirubin (beyond the livers ability to conjugate it) following hemolysis </a:t>
                      </a:r>
                      <a:endParaRPr sz="1800">
                        <a:solidFill>
                          <a:srgbClr val="8E7CC3"/>
                        </a:solidFill>
                        <a:latin typeface="Merriweather"/>
                        <a:ea typeface="Merriweather"/>
                        <a:cs typeface="Merriweather"/>
                        <a:sym typeface="Merriweather"/>
                      </a:endParaRPr>
                    </a:p>
                    <a:p>
                      <a:pPr indent="-342900" lvl="0" marL="457200" rtl="0" algn="l">
                        <a:lnSpc>
                          <a:spcPct val="115000"/>
                        </a:lnSpc>
                        <a:spcBef>
                          <a:spcPts val="0"/>
                        </a:spcBef>
                        <a:spcAft>
                          <a:spcPts val="0"/>
                        </a:spcAft>
                        <a:buClr>
                          <a:srgbClr val="D9EAD3"/>
                        </a:buClr>
                        <a:buSzPts val="1800"/>
                        <a:buFont typeface="Merriweather"/>
                        <a:buChar char="★"/>
                      </a:pPr>
                      <a:r>
                        <a:rPr lang="en" sz="1800">
                          <a:solidFill>
                            <a:schemeClr val="dk1"/>
                          </a:solidFill>
                          <a:latin typeface="Merriweather"/>
                          <a:ea typeface="Merriweather"/>
                          <a:cs typeface="Merriweather"/>
                          <a:sym typeface="Merriweather"/>
                        </a:rPr>
                        <a:t>Excess RBC lysis is commonly the result of: </a:t>
                      </a:r>
                      <a:endParaRPr sz="1800">
                        <a:solidFill>
                          <a:schemeClr val="dk1"/>
                        </a:solidFill>
                        <a:latin typeface="Merriweather"/>
                        <a:ea typeface="Merriweather"/>
                        <a:cs typeface="Merriweather"/>
                        <a:sym typeface="Merriweather"/>
                      </a:endParaRPr>
                    </a:p>
                    <a:p>
                      <a:pPr indent="-342900" lvl="0" marL="457200" rtl="0" algn="l">
                        <a:lnSpc>
                          <a:spcPct val="115000"/>
                        </a:lnSpc>
                        <a:spcBef>
                          <a:spcPts val="0"/>
                        </a:spcBef>
                        <a:spcAft>
                          <a:spcPts val="0"/>
                        </a:spcAft>
                        <a:buClr>
                          <a:srgbClr val="D9EAD3"/>
                        </a:buClr>
                        <a:buSzPts val="1800"/>
                        <a:buFont typeface="Merriweather"/>
                        <a:buChar char="●"/>
                      </a:pPr>
                      <a:r>
                        <a:rPr lang="en" sz="1800">
                          <a:solidFill>
                            <a:schemeClr val="dk1"/>
                          </a:solidFill>
                          <a:latin typeface="Merriweather"/>
                          <a:ea typeface="Merriweather"/>
                          <a:cs typeface="Merriweather"/>
                          <a:sym typeface="Merriweather"/>
                        </a:rPr>
                        <a:t>Autoimmune disease </a:t>
                      </a:r>
                      <a:endParaRPr sz="1800">
                        <a:solidFill>
                          <a:schemeClr val="dk1"/>
                        </a:solidFill>
                        <a:latin typeface="Merriweather"/>
                        <a:ea typeface="Merriweather"/>
                        <a:cs typeface="Merriweather"/>
                        <a:sym typeface="Merriweather"/>
                      </a:endParaRPr>
                    </a:p>
                    <a:p>
                      <a:pPr indent="-342900" lvl="0" marL="457200" rtl="0" algn="l">
                        <a:lnSpc>
                          <a:spcPct val="115000"/>
                        </a:lnSpc>
                        <a:spcBef>
                          <a:spcPts val="0"/>
                        </a:spcBef>
                        <a:spcAft>
                          <a:spcPts val="0"/>
                        </a:spcAft>
                        <a:buClr>
                          <a:srgbClr val="D9EAD3"/>
                        </a:buClr>
                        <a:buSzPts val="1800"/>
                        <a:buFont typeface="Merriweather"/>
                        <a:buChar char="●"/>
                      </a:pPr>
                      <a:r>
                        <a:rPr lang="en" sz="1800">
                          <a:solidFill>
                            <a:schemeClr val="dk1"/>
                          </a:solidFill>
                          <a:latin typeface="Merriweather"/>
                          <a:ea typeface="Merriweather"/>
                          <a:cs typeface="Merriweather"/>
                          <a:sym typeface="Merriweather"/>
                        </a:rPr>
                        <a:t>Hemolytic disease of the newborn </a:t>
                      </a:r>
                      <a:endParaRPr sz="1800">
                        <a:solidFill>
                          <a:schemeClr val="dk1"/>
                        </a:solidFill>
                        <a:latin typeface="Merriweather"/>
                        <a:ea typeface="Merriweather"/>
                        <a:cs typeface="Merriweather"/>
                        <a:sym typeface="Merriweather"/>
                      </a:endParaRPr>
                    </a:p>
                    <a:p>
                      <a:pPr indent="-342900" lvl="0" marL="457200" rtl="0" algn="l">
                        <a:lnSpc>
                          <a:spcPct val="115000"/>
                        </a:lnSpc>
                        <a:spcBef>
                          <a:spcPts val="0"/>
                        </a:spcBef>
                        <a:spcAft>
                          <a:spcPts val="0"/>
                        </a:spcAft>
                        <a:buClr>
                          <a:srgbClr val="D9EAD3"/>
                        </a:buClr>
                        <a:buSzPts val="1800"/>
                        <a:buFont typeface="Merriweather"/>
                        <a:buChar char="●"/>
                      </a:pPr>
                      <a:r>
                        <a:rPr lang="en" sz="1800">
                          <a:solidFill>
                            <a:schemeClr val="dk1"/>
                          </a:solidFill>
                          <a:latin typeface="Merriweather"/>
                          <a:ea typeface="Merriweather"/>
                          <a:cs typeface="Merriweather"/>
                          <a:sym typeface="Merriweather"/>
                        </a:rPr>
                        <a:t>Rh- or ABO- incompatibility </a:t>
                      </a:r>
                      <a:endParaRPr sz="1800">
                        <a:solidFill>
                          <a:schemeClr val="dk1"/>
                        </a:solidFill>
                        <a:latin typeface="Merriweather"/>
                        <a:ea typeface="Merriweather"/>
                        <a:cs typeface="Merriweather"/>
                        <a:sym typeface="Merriweather"/>
                      </a:endParaRPr>
                    </a:p>
                    <a:p>
                      <a:pPr indent="-342900" lvl="0" marL="457200" rtl="0" algn="l">
                        <a:lnSpc>
                          <a:spcPct val="115000"/>
                        </a:lnSpc>
                        <a:spcBef>
                          <a:spcPts val="0"/>
                        </a:spcBef>
                        <a:spcAft>
                          <a:spcPts val="0"/>
                        </a:spcAft>
                        <a:buClr>
                          <a:srgbClr val="D9EAD3"/>
                        </a:buClr>
                        <a:buSzPts val="1800"/>
                        <a:buFont typeface="Merriweather"/>
                        <a:buChar char="●"/>
                      </a:pPr>
                      <a:r>
                        <a:rPr lang="en" sz="1800">
                          <a:solidFill>
                            <a:schemeClr val="dk1"/>
                          </a:solidFill>
                          <a:latin typeface="Merriweather"/>
                          <a:ea typeface="Merriweather"/>
                          <a:cs typeface="Merriweather"/>
                          <a:sym typeface="Merriweather"/>
                        </a:rPr>
                        <a:t>Structurally abnormal RBCs (Sickle cell disease)</a:t>
                      </a:r>
                      <a:endParaRPr sz="1800">
                        <a:solidFill>
                          <a:schemeClr val="dk1"/>
                        </a:solidFill>
                        <a:latin typeface="Merriweather"/>
                        <a:ea typeface="Merriweather"/>
                        <a:cs typeface="Merriweather"/>
                        <a:sym typeface="Merriweather"/>
                      </a:endParaRPr>
                    </a:p>
                    <a:p>
                      <a:pPr indent="-342900" lvl="0" marL="457200" rtl="0" algn="l">
                        <a:lnSpc>
                          <a:spcPct val="115000"/>
                        </a:lnSpc>
                        <a:spcBef>
                          <a:spcPts val="0"/>
                        </a:spcBef>
                        <a:spcAft>
                          <a:spcPts val="0"/>
                        </a:spcAft>
                        <a:buClr>
                          <a:srgbClr val="D9EAD3"/>
                        </a:buClr>
                        <a:buSzPts val="1800"/>
                        <a:buFont typeface="Merriweather"/>
                        <a:buChar char="●"/>
                      </a:pPr>
                      <a:r>
                        <a:rPr lang="en" sz="1800">
                          <a:solidFill>
                            <a:schemeClr val="dk1"/>
                          </a:solidFill>
                          <a:latin typeface="Merriweather"/>
                          <a:ea typeface="Merriweather"/>
                          <a:cs typeface="Merriweather"/>
                          <a:sym typeface="Merriweather"/>
                        </a:rPr>
                        <a:t>Breakdown of extravasated blood</a:t>
                      </a:r>
                      <a:endParaRPr sz="1800">
                        <a:solidFill>
                          <a:schemeClr val="dk1"/>
                        </a:solidFill>
                        <a:latin typeface="Merriweather"/>
                        <a:ea typeface="Merriweather"/>
                        <a:cs typeface="Merriweather"/>
                        <a:sym typeface="Merriweather"/>
                      </a:endParaRPr>
                    </a:p>
                    <a:p>
                      <a:pPr indent="0" lvl="0" marL="0" rtl="0" algn="l">
                        <a:lnSpc>
                          <a:spcPct val="115000"/>
                        </a:lnSpc>
                        <a:spcBef>
                          <a:spcPts val="0"/>
                        </a:spcBef>
                        <a:spcAft>
                          <a:spcPts val="0"/>
                        </a:spcAft>
                        <a:buClr>
                          <a:schemeClr val="dk1"/>
                        </a:buClr>
                        <a:buSzPts val="1100"/>
                        <a:buFont typeface="Arial"/>
                        <a:buNone/>
                      </a:pPr>
                      <a:r>
                        <a:rPr lang="en" sz="1800">
                          <a:solidFill>
                            <a:schemeClr val="dk1"/>
                          </a:solidFill>
                          <a:latin typeface="Merriweather"/>
                          <a:ea typeface="Merriweather"/>
                          <a:cs typeface="Merriweather"/>
                          <a:sym typeface="Merriweather"/>
                        </a:rPr>
                        <a:t>Therefore the plasma concentrations of free bilirubin (hemobilirubin) rises to levels much above normal but it is not filtered through the kidney, </a:t>
                      </a:r>
                      <a:r>
                        <a:rPr lang="en" sz="1800">
                          <a:latin typeface="Merriweather"/>
                          <a:ea typeface="Merriweather"/>
                          <a:cs typeface="Merriweather"/>
                          <a:sym typeface="Merriweather"/>
                        </a:rPr>
                        <a:t>because they are unconjugated bilirubin.</a:t>
                      </a:r>
                      <a:endParaRPr sz="1800">
                        <a:latin typeface="Merriweather"/>
                        <a:ea typeface="Merriweather"/>
                        <a:cs typeface="Merriweather"/>
                        <a:sym typeface="Merriweather"/>
                      </a:endParaRPr>
                    </a:p>
                    <a:p>
                      <a:pPr indent="-342900" lvl="0" marL="457200" rtl="0" algn="l">
                        <a:lnSpc>
                          <a:spcPct val="115000"/>
                        </a:lnSpc>
                        <a:spcBef>
                          <a:spcPts val="0"/>
                        </a:spcBef>
                        <a:spcAft>
                          <a:spcPts val="0"/>
                        </a:spcAft>
                        <a:buClr>
                          <a:srgbClr val="D9EAD3"/>
                        </a:buClr>
                        <a:buSzPts val="1800"/>
                        <a:buFont typeface="Merriweather"/>
                        <a:buChar char="●"/>
                      </a:pPr>
                      <a:r>
                        <a:rPr lang="en" sz="1800">
                          <a:solidFill>
                            <a:schemeClr val="dk1"/>
                          </a:solidFill>
                          <a:latin typeface="Merriweather"/>
                          <a:ea typeface="Merriweather"/>
                          <a:cs typeface="Merriweather"/>
                          <a:sym typeface="Merriweather"/>
                        </a:rPr>
                        <a:t>The urine is free from bilirubin</a:t>
                      </a:r>
                      <a:endParaRPr sz="1800">
                        <a:solidFill>
                          <a:schemeClr val="dk1"/>
                        </a:solidFill>
                        <a:latin typeface="Merriweather"/>
                        <a:ea typeface="Merriweather"/>
                        <a:cs typeface="Merriweather"/>
                        <a:sym typeface="Merriweather"/>
                      </a:endParaRPr>
                    </a:p>
                    <a:p>
                      <a:pPr indent="-342900" lvl="0" marL="457200" rtl="0" algn="l">
                        <a:lnSpc>
                          <a:spcPct val="115000"/>
                        </a:lnSpc>
                        <a:spcBef>
                          <a:spcPts val="0"/>
                        </a:spcBef>
                        <a:spcAft>
                          <a:spcPts val="0"/>
                        </a:spcAft>
                        <a:buClr>
                          <a:srgbClr val="D9EAD3"/>
                        </a:buClr>
                        <a:buSzPts val="1800"/>
                        <a:buFont typeface="Merriweather"/>
                        <a:buChar char="●"/>
                      </a:pPr>
                      <a:r>
                        <a:rPr lang="en" sz="1800">
                          <a:solidFill>
                            <a:schemeClr val="dk1"/>
                          </a:solidFill>
                          <a:latin typeface="Merriweather"/>
                          <a:ea typeface="Merriweather"/>
                          <a:cs typeface="Merriweather"/>
                          <a:sym typeface="Merriweather"/>
                        </a:rPr>
                        <a:t>The stools appear darker than the normal color due to excessive stercobilin formation</a:t>
                      </a:r>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sp>
        <p:nvSpPr>
          <p:cNvPr id="1373" name="Google Shape;1373;p51"/>
          <p:cNvSpPr txBox="1"/>
          <p:nvPr/>
        </p:nvSpPr>
        <p:spPr>
          <a:xfrm>
            <a:off x="630800" y="18839725"/>
            <a:ext cx="2563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FOOTNOTES</a:t>
            </a:r>
            <a:endParaRPr sz="2500">
              <a:solidFill>
                <a:srgbClr val="FFFFFF"/>
              </a:solidFill>
              <a:latin typeface="Oswald"/>
              <a:ea typeface="Oswald"/>
              <a:cs typeface="Oswald"/>
              <a:sym typeface="Oswald"/>
            </a:endParaRPr>
          </a:p>
        </p:txBody>
      </p:sp>
      <p:sp>
        <p:nvSpPr>
          <p:cNvPr id="1374" name="Google Shape;1374;p51"/>
          <p:cNvSpPr/>
          <p:nvPr/>
        </p:nvSpPr>
        <p:spPr>
          <a:xfrm flipH="1" rot="10800000">
            <a:off x="264300" y="1136251"/>
            <a:ext cx="13568400" cy="3925500"/>
          </a:xfrm>
          <a:prstGeom prst="round1Rect">
            <a:avLst>
              <a:gd fmla="val 16667" name="adj"/>
            </a:avLst>
          </a:prstGeom>
          <a:noFill/>
          <a:ln cap="flat" cmpd="sng" w="9525">
            <a:solidFill>
              <a:srgbClr val="93C47D"/>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375" name="Google Shape;1375;p51"/>
          <p:cNvSpPr txBox="1"/>
          <p:nvPr/>
        </p:nvSpPr>
        <p:spPr>
          <a:xfrm>
            <a:off x="264300" y="1095734"/>
            <a:ext cx="7280100" cy="290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highlight>
                  <a:srgbClr val="D9EAD3"/>
                </a:highlight>
                <a:latin typeface="Oswald"/>
                <a:ea typeface="Oswald"/>
                <a:cs typeface="Oswald"/>
                <a:sym typeface="Oswald"/>
              </a:rPr>
              <a:t>Classification Of Jaundice</a:t>
            </a:r>
            <a:endParaRPr sz="4800">
              <a:highlight>
                <a:srgbClr val="D9EAD3"/>
              </a:highlight>
              <a:latin typeface="Oswald"/>
              <a:ea typeface="Oswald"/>
              <a:cs typeface="Oswald"/>
              <a:sym typeface="Oswald"/>
            </a:endParaRPr>
          </a:p>
          <a:p>
            <a:pPr indent="0" lvl="0" marL="0" rtl="0" algn="l">
              <a:spcBef>
                <a:spcPts val="0"/>
              </a:spcBef>
              <a:spcAft>
                <a:spcPts val="0"/>
              </a:spcAft>
              <a:buNone/>
            </a:pPr>
            <a:r>
              <a:rPr lang="en" sz="2000">
                <a:latin typeface="Oswald"/>
                <a:ea typeface="Oswald"/>
                <a:cs typeface="Oswald"/>
                <a:sym typeface="Oswald"/>
              </a:rPr>
              <a:t> </a:t>
            </a:r>
            <a:endParaRPr sz="2000">
              <a:latin typeface="Oswald"/>
              <a:ea typeface="Oswald"/>
              <a:cs typeface="Oswald"/>
              <a:sym typeface="Oswald"/>
            </a:endParaRPr>
          </a:p>
          <a:p>
            <a:pPr indent="0" lvl="0" marL="0" rtl="0" algn="l">
              <a:spcBef>
                <a:spcPts val="0"/>
              </a:spcBef>
              <a:spcAft>
                <a:spcPts val="0"/>
              </a:spcAft>
              <a:buNone/>
            </a:pPr>
            <a:r>
              <a:t/>
            </a:r>
            <a:endParaRPr sz="2000">
              <a:latin typeface="Oswald"/>
              <a:ea typeface="Oswald"/>
              <a:cs typeface="Oswald"/>
              <a:sym typeface="Oswald"/>
            </a:endParaRPr>
          </a:p>
          <a:p>
            <a:pPr indent="-381000" lvl="0" marL="457200" rtl="0" algn="l">
              <a:spcBef>
                <a:spcPts val="0"/>
              </a:spcBef>
              <a:spcAft>
                <a:spcPts val="0"/>
              </a:spcAft>
              <a:buClr>
                <a:srgbClr val="93C47D"/>
              </a:buClr>
              <a:buSzPts val="2400"/>
              <a:buFont typeface="Merriweather"/>
              <a:buAutoNum type="arabicPeriod"/>
            </a:pPr>
            <a:r>
              <a:rPr lang="en" sz="2400">
                <a:latin typeface="Merriweather"/>
                <a:ea typeface="Merriweather"/>
                <a:cs typeface="Merriweather"/>
                <a:sym typeface="Merriweather"/>
              </a:rPr>
              <a:t> </a:t>
            </a:r>
            <a:r>
              <a:rPr lang="en" sz="2400">
                <a:highlight>
                  <a:srgbClr val="D9EAD3"/>
                </a:highlight>
                <a:latin typeface="Merriweather"/>
                <a:ea typeface="Merriweather"/>
                <a:cs typeface="Merriweather"/>
                <a:sym typeface="Merriweather"/>
              </a:rPr>
              <a:t>Pre-hepatic</a:t>
            </a:r>
            <a:r>
              <a:rPr lang="en" sz="2400">
                <a:latin typeface="Merriweather"/>
                <a:ea typeface="Merriweather"/>
                <a:cs typeface="Merriweather"/>
                <a:sym typeface="Merriweather"/>
              </a:rPr>
              <a:t> (hemolytic) jaundice </a:t>
            </a:r>
            <a:endParaRPr sz="2400">
              <a:latin typeface="Merriweather"/>
              <a:ea typeface="Merriweather"/>
              <a:cs typeface="Merriweather"/>
              <a:sym typeface="Merriweather"/>
            </a:endParaRPr>
          </a:p>
          <a:p>
            <a:pPr indent="0" lvl="0" marL="457200" rtl="0" algn="l">
              <a:spcBef>
                <a:spcPts val="0"/>
              </a:spcBef>
              <a:spcAft>
                <a:spcPts val="0"/>
              </a:spcAft>
              <a:buNone/>
            </a:pPr>
            <a:r>
              <a:t/>
            </a:r>
            <a:endParaRPr sz="2400">
              <a:latin typeface="Merriweather"/>
              <a:ea typeface="Merriweather"/>
              <a:cs typeface="Merriweather"/>
              <a:sym typeface="Merriweather"/>
            </a:endParaRPr>
          </a:p>
          <a:p>
            <a:pPr indent="-381000" lvl="0" marL="457200" rtl="0" algn="l">
              <a:spcBef>
                <a:spcPts val="0"/>
              </a:spcBef>
              <a:spcAft>
                <a:spcPts val="0"/>
              </a:spcAft>
              <a:buClr>
                <a:srgbClr val="93C47D"/>
              </a:buClr>
              <a:buSzPts val="2400"/>
              <a:buFont typeface="Merriweather"/>
              <a:buAutoNum type="arabicPeriod"/>
            </a:pPr>
            <a:r>
              <a:rPr lang="en" sz="2400">
                <a:latin typeface="Merriweather"/>
                <a:ea typeface="Merriweather"/>
                <a:cs typeface="Merriweather"/>
                <a:sym typeface="Merriweather"/>
              </a:rPr>
              <a:t> </a:t>
            </a:r>
            <a:r>
              <a:rPr lang="en" sz="2400">
                <a:highlight>
                  <a:srgbClr val="D9EAD3"/>
                </a:highlight>
                <a:latin typeface="Merriweather"/>
                <a:ea typeface="Merriweather"/>
                <a:cs typeface="Merriweather"/>
                <a:sym typeface="Merriweather"/>
              </a:rPr>
              <a:t>Hepatic</a:t>
            </a:r>
            <a:r>
              <a:rPr lang="en" sz="2400">
                <a:latin typeface="Merriweather"/>
                <a:ea typeface="Merriweather"/>
                <a:cs typeface="Merriweather"/>
                <a:sym typeface="Merriweather"/>
              </a:rPr>
              <a:t> (hepatocellular) jaundice</a:t>
            </a:r>
            <a:endParaRPr sz="2400">
              <a:latin typeface="Merriweather"/>
              <a:ea typeface="Merriweather"/>
              <a:cs typeface="Merriweather"/>
              <a:sym typeface="Merriweather"/>
            </a:endParaRPr>
          </a:p>
          <a:p>
            <a:pPr indent="0" lvl="0" marL="457200" rtl="0" algn="l">
              <a:spcBef>
                <a:spcPts val="0"/>
              </a:spcBef>
              <a:spcAft>
                <a:spcPts val="0"/>
              </a:spcAft>
              <a:buNone/>
            </a:pPr>
            <a:r>
              <a:t/>
            </a:r>
            <a:endParaRPr sz="2400">
              <a:latin typeface="Merriweather"/>
              <a:ea typeface="Merriweather"/>
              <a:cs typeface="Merriweather"/>
              <a:sym typeface="Merriweather"/>
            </a:endParaRPr>
          </a:p>
          <a:p>
            <a:pPr indent="-381000" lvl="0" marL="457200" rtl="0" algn="l">
              <a:spcBef>
                <a:spcPts val="0"/>
              </a:spcBef>
              <a:spcAft>
                <a:spcPts val="0"/>
              </a:spcAft>
              <a:buClr>
                <a:srgbClr val="93C47D"/>
              </a:buClr>
              <a:buSzPts val="2400"/>
              <a:buFont typeface="Merriweather"/>
              <a:buAutoNum type="arabicPeriod"/>
            </a:pPr>
            <a:r>
              <a:rPr lang="en" sz="2400">
                <a:latin typeface="Merriweather"/>
                <a:ea typeface="Merriweather"/>
                <a:cs typeface="Merriweather"/>
                <a:sym typeface="Merriweather"/>
              </a:rPr>
              <a:t> </a:t>
            </a:r>
            <a:r>
              <a:rPr lang="en" sz="2400">
                <a:highlight>
                  <a:srgbClr val="D9EAD3"/>
                </a:highlight>
                <a:latin typeface="Merriweather"/>
                <a:ea typeface="Merriweather"/>
                <a:cs typeface="Merriweather"/>
                <a:sym typeface="Merriweather"/>
              </a:rPr>
              <a:t>Post-hepatic</a:t>
            </a:r>
            <a:r>
              <a:rPr lang="en" sz="2400">
                <a:latin typeface="Merriweather"/>
                <a:ea typeface="Merriweather"/>
                <a:cs typeface="Merriweather"/>
                <a:sym typeface="Merriweather"/>
              </a:rPr>
              <a:t> </a:t>
            </a:r>
            <a:r>
              <a:rPr lang="en" sz="2400">
                <a:solidFill>
                  <a:srgbClr val="45818E"/>
                </a:solidFill>
                <a:latin typeface="Merriweather"/>
                <a:ea typeface="Merriweather"/>
                <a:cs typeface="Merriweather"/>
                <a:sym typeface="Merriweather"/>
              </a:rPr>
              <a:t>(obstructive)</a:t>
            </a:r>
            <a:r>
              <a:rPr lang="en" sz="2400">
                <a:latin typeface="Merriweather"/>
                <a:ea typeface="Merriweather"/>
                <a:cs typeface="Merriweather"/>
                <a:sym typeface="Merriweather"/>
              </a:rPr>
              <a:t> jaundice</a:t>
            </a:r>
            <a:endParaRPr sz="2400">
              <a:latin typeface="Merriweather"/>
              <a:ea typeface="Merriweather"/>
              <a:cs typeface="Merriweather"/>
              <a:sym typeface="Merriweather"/>
            </a:endParaRPr>
          </a:p>
        </p:txBody>
      </p:sp>
      <p:sp>
        <p:nvSpPr>
          <p:cNvPr id="1376" name="Google Shape;1376;p51"/>
          <p:cNvSpPr/>
          <p:nvPr/>
        </p:nvSpPr>
        <p:spPr>
          <a:xfrm>
            <a:off x="660100" y="127200"/>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377" name="Google Shape;1377;p51"/>
          <p:cNvSpPr txBox="1"/>
          <p:nvPr/>
        </p:nvSpPr>
        <p:spPr>
          <a:xfrm>
            <a:off x="894125" y="93000"/>
            <a:ext cx="113133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400">
                <a:solidFill>
                  <a:srgbClr val="FFFFFF"/>
                </a:solidFill>
                <a:latin typeface="Oswald"/>
                <a:ea typeface="Oswald"/>
                <a:cs typeface="Oswald"/>
                <a:sym typeface="Oswald"/>
              </a:rPr>
              <a:t>BILIRUBIN METABOLISM </a:t>
            </a:r>
            <a:endParaRPr sz="3400">
              <a:solidFill>
                <a:srgbClr val="FFFFFF"/>
              </a:solidFill>
              <a:latin typeface="Oswald"/>
              <a:ea typeface="Oswald"/>
              <a:cs typeface="Oswald"/>
              <a:sym typeface="Oswald"/>
            </a:endParaRPr>
          </a:p>
        </p:txBody>
      </p:sp>
      <p:sp>
        <p:nvSpPr>
          <p:cNvPr id="1378" name="Google Shape;1378;p51"/>
          <p:cNvSpPr txBox="1"/>
          <p:nvPr/>
        </p:nvSpPr>
        <p:spPr>
          <a:xfrm>
            <a:off x="11409324" y="1315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Nine</a:t>
            </a:r>
            <a:endParaRPr sz="3500">
              <a:latin typeface="Oswald"/>
              <a:ea typeface="Oswald"/>
              <a:cs typeface="Oswald"/>
              <a:sym typeface="Oswald"/>
            </a:endParaRPr>
          </a:p>
        </p:txBody>
      </p:sp>
      <p:sp>
        <p:nvSpPr>
          <p:cNvPr id="1379" name="Google Shape;1379;p51"/>
          <p:cNvSpPr txBox="1"/>
          <p:nvPr/>
        </p:nvSpPr>
        <p:spPr>
          <a:xfrm>
            <a:off x="10444214" y="4670068"/>
            <a:ext cx="1915800" cy="55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Merriweather"/>
                <a:ea typeface="Merriweather"/>
                <a:cs typeface="Merriweather"/>
                <a:sym typeface="Merriweather"/>
              </a:rPr>
              <a:t>Figure 9-4</a:t>
            </a:r>
            <a:endParaRPr b="1" sz="2000">
              <a:latin typeface="Merriweather"/>
              <a:ea typeface="Merriweather"/>
              <a:cs typeface="Merriweather"/>
              <a:sym typeface="Merriweather"/>
            </a:endParaRPr>
          </a:p>
        </p:txBody>
      </p:sp>
      <p:pic>
        <p:nvPicPr>
          <p:cNvPr id="1380" name="Google Shape;1380;p51"/>
          <p:cNvPicPr preferRelativeResize="0"/>
          <p:nvPr/>
        </p:nvPicPr>
        <p:blipFill rotWithShape="1">
          <a:blip r:embed="rId3">
            <a:alphaModFix/>
          </a:blip>
          <a:srcRect b="0" l="0" r="0" t="0"/>
          <a:stretch/>
        </p:blipFill>
        <p:spPr>
          <a:xfrm>
            <a:off x="9979050" y="1280452"/>
            <a:ext cx="2563200" cy="3389614"/>
          </a:xfrm>
          <a:prstGeom prst="rect">
            <a:avLst/>
          </a:prstGeom>
          <a:noFill/>
          <a:ln cap="flat" cmpd="sng" w="9525">
            <a:solidFill>
              <a:srgbClr val="000000"/>
            </a:solidFill>
            <a:prstDash val="solid"/>
            <a:round/>
            <a:headEnd len="sm" w="sm" type="none"/>
            <a:tailEnd len="sm" w="sm" type="none"/>
          </a:ln>
        </p:spPr>
      </p:pic>
      <p:pic>
        <p:nvPicPr>
          <p:cNvPr id="1381" name="Google Shape;1381;p51"/>
          <p:cNvPicPr preferRelativeResize="0"/>
          <p:nvPr/>
        </p:nvPicPr>
        <p:blipFill rotWithShape="1">
          <a:blip r:embed="rId4">
            <a:alphaModFix/>
          </a:blip>
          <a:srcRect b="0" l="0" r="0" t="0"/>
          <a:stretch/>
        </p:blipFill>
        <p:spPr>
          <a:xfrm>
            <a:off x="10347000" y="6554150"/>
            <a:ext cx="3112375" cy="4365400"/>
          </a:xfrm>
          <a:prstGeom prst="rect">
            <a:avLst/>
          </a:prstGeom>
          <a:noFill/>
          <a:ln cap="flat" cmpd="sng" w="9525">
            <a:solidFill>
              <a:srgbClr val="000000"/>
            </a:solidFill>
            <a:prstDash val="solid"/>
            <a:round/>
            <a:headEnd len="sm" w="sm" type="none"/>
            <a:tailEnd len="sm" w="sm" type="none"/>
          </a:ln>
        </p:spPr>
      </p:pic>
      <p:sp>
        <p:nvSpPr>
          <p:cNvPr id="1382" name="Google Shape;1382;p51"/>
          <p:cNvSpPr txBox="1"/>
          <p:nvPr/>
        </p:nvSpPr>
        <p:spPr>
          <a:xfrm>
            <a:off x="10945288" y="10869553"/>
            <a:ext cx="19158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Merriweather"/>
                <a:ea typeface="Merriweather"/>
                <a:cs typeface="Merriweather"/>
                <a:sym typeface="Merriweather"/>
              </a:rPr>
              <a:t>Figure 9-5</a:t>
            </a:r>
            <a:endParaRPr b="1" sz="2000">
              <a:latin typeface="Merriweather"/>
              <a:ea typeface="Merriweather"/>
              <a:cs typeface="Merriweather"/>
              <a:sym typeface="Merriweather"/>
            </a:endParaRPr>
          </a:p>
        </p:txBody>
      </p:sp>
      <p:graphicFrame>
        <p:nvGraphicFramePr>
          <p:cNvPr id="1383" name="Google Shape;1383;p51"/>
          <p:cNvGraphicFramePr/>
          <p:nvPr/>
        </p:nvGraphicFramePr>
        <p:xfrm>
          <a:off x="332688" y="11714188"/>
          <a:ext cx="3000000" cy="3000000"/>
        </p:xfrm>
        <a:graphic>
          <a:graphicData uri="http://schemas.openxmlformats.org/drawingml/2006/table">
            <a:tbl>
              <a:tblPr>
                <a:noFill/>
                <a:tableStyleId>{913CD2CA-665F-4009-8238-03A690E2F055}</a:tableStyleId>
              </a:tblPr>
              <a:tblGrid>
                <a:gridCol w="13431600"/>
              </a:tblGrid>
              <a:tr h="867625">
                <a:tc>
                  <a:txBody>
                    <a:bodyPr/>
                    <a:lstStyle/>
                    <a:p>
                      <a:pPr indent="0" lvl="0" marL="0" rtl="0" algn="ctr">
                        <a:spcBef>
                          <a:spcPts val="0"/>
                        </a:spcBef>
                        <a:spcAft>
                          <a:spcPts val="0"/>
                        </a:spcAft>
                        <a:buClr>
                          <a:schemeClr val="dk1"/>
                        </a:buClr>
                        <a:buSzPts val="1100"/>
                        <a:buFont typeface="Arial"/>
                        <a:buNone/>
                      </a:pPr>
                      <a:r>
                        <a:rPr lang="en" sz="4300">
                          <a:solidFill>
                            <a:schemeClr val="lt1"/>
                          </a:solidFill>
                          <a:latin typeface="Oswald"/>
                          <a:ea typeface="Oswald"/>
                          <a:cs typeface="Oswald"/>
                          <a:sym typeface="Oswald"/>
                        </a:rPr>
                        <a:t>Hepatic: Hepatocellular Jaundice</a:t>
                      </a:r>
                      <a:endParaRPr sz="4300"/>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93C47D"/>
                    </a:solidFill>
                  </a:tcPr>
                </a:tc>
              </a:tr>
              <a:tr h="1845150">
                <a:tc>
                  <a:txBody>
                    <a:bodyPr/>
                    <a:lstStyle/>
                    <a:p>
                      <a:pPr indent="0" lvl="0" marL="0" rtl="0" algn="l">
                        <a:spcBef>
                          <a:spcPts val="0"/>
                        </a:spcBef>
                        <a:spcAft>
                          <a:spcPts val="0"/>
                        </a:spcAft>
                        <a:buClr>
                          <a:schemeClr val="dk1"/>
                        </a:buClr>
                        <a:buSzPts val="1100"/>
                        <a:buFont typeface="Arial"/>
                        <a:buNone/>
                      </a:pPr>
                      <a:r>
                        <a:rPr b="1" lang="en" sz="2300">
                          <a:solidFill>
                            <a:schemeClr val="dk1"/>
                          </a:solidFill>
                          <a:latin typeface="Merriweather"/>
                          <a:ea typeface="Merriweather"/>
                          <a:cs typeface="Merriweather"/>
                          <a:sym typeface="Merriweather"/>
                        </a:rPr>
                        <a:t>Hyperbilirubinemia may be due to:</a:t>
                      </a:r>
                      <a:endParaRPr b="1" sz="2300">
                        <a:solidFill>
                          <a:schemeClr val="dk1"/>
                        </a:solidFill>
                        <a:latin typeface="Merriweather"/>
                        <a:ea typeface="Merriweather"/>
                        <a:cs typeface="Merriweather"/>
                        <a:sym typeface="Merriweather"/>
                      </a:endParaRPr>
                    </a:p>
                    <a:p>
                      <a:pPr indent="-374650" lvl="0" marL="457200" rtl="0" algn="l">
                        <a:spcBef>
                          <a:spcPts val="0"/>
                        </a:spcBef>
                        <a:spcAft>
                          <a:spcPts val="0"/>
                        </a:spcAft>
                        <a:buClr>
                          <a:srgbClr val="B6D7A8"/>
                        </a:buClr>
                        <a:buSzPts val="2300"/>
                        <a:buFont typeface="Merriweather"/>
                        <a:buChar char="★"/>
                      </a:pPr>
                      <a:r>
                        <a:rPr lang="en" sz="2300">
                          <a:solidFill>
                            <a:schemeClr val="dk1"/>
                          </a:solidFill>
                          <a:latin typeface="Merriweather"/>
                          <a:ea typeface="Merriweather"/>
                          <a:cs typeface="Merriweather"/>
                          <a:sym typeface="Merriweather"/>
                        </a:rPr>
                        <a:t>Impaired uptake of bilirubin into hepatic cells. </a:t>
                      </a:r>
                      <a:endParaRPr sz="2300">
                        <a:solidFill>
                          <a:schemeClr val="dk1"/>
                        </a:solidFill>
                        <a:latin typeface="Merriweather"/>
                        <a:ea typeface="Merriweather"/>
                        <a:cs typeface="Merriweather"/>
                        <a:sym typeface="Merriweather"/>
                      </a:endParaRPr>
                    </a:p>
                    <a:p>
                      <a:pPr indent="-374650" lvl="0" marL="457200" rtl="0" algn="l">
                        <a:spcBef>
                          <a:spcPts val="0"/>
                        </a:spcBef>
                        <a:spcAft>
                          <a:spcPts val="0"/>
                        </a:spcAft>
                        <a:buClr>
                          <a:srgbClr val="B6D7A8"/>
                        </a:buClr>
                        <a:buSzPts val="2300"/>
                        <a:buFont typeface="Merriweather"/>
                        <a:buChar char="★"/>
                      </a:pPr>
                      <a:r>
                        <a:rPr lang="en" sz="2300">
                          <a:solidFill>
                            <a:schemeClr val="dk1"/>
                          </a:solidFill>
                          <a:latin typeface="Merriweather"/>
                          <a:ea typeface="Merriweather"/>
                          <a:cs typeface="Merriweather"/>
                          <a:sym typeface="Merriweather"/>
                        </a:rPr>
                        <a:t>Disturbed intracellular protein binding or conjugation.</a:t>
                      </a:r>
                      <a:endParaRPr baseline="30000" sz="2300">
                        <a:solidFill>
                          <a:srgbClr val="B45F06"/>
                        </a:solidFill>
                        <a:latin typeface="Merriweather"/>
                        <a:ea typeface="Merriweather"/>
                        <a:cs typeface="Merriweather"/>
                        <a:sym typeface="Merriweather"/>
                      </a:endParaRPr>
                    </a:p>
                    <a:p>
                      <a:pPr indent="-374650" lvl="0" marL="457200" rtl="0" algn="l">
                        <a:spcBef>
                          <a:spcPts val="0"/>
                        </a:spcBef>
                        <a:spcAft>
                          <a:spcPts val="0"/>
                        </a:spcAft>
                        <a:buClr>
                          <a:srgbClr val="B6D7A8"/>
                        </a:buClr>
                        <a:buSzPts val="2300"/>
                        <a:buFont typeface="Merriweather"/>
                        <a:buChar char="★"/>
                      </a:pPr>
                      <a:r>
                        <a:rPr lang="en" sz="2300">
                          <a:solidFill>
                            <a:schemeClr val="dk1"/>
                          </a:solidFill>
                          <a:latin typeface="Merriweather"/>
                          <a:ea typeface="Merriweather"/>
                          <a:cs typeface="Merriweather"/>
                          <a:sym typeface="Merriweather"/>
                        </a:rPr>
                        <a:t>Disturbed active secretion of bilirubin into bile canaliculi. </a:t>
                      </a:r>
                      <a:r>
                        <a:rPr lang="en" sz="2300">
                          <a:solidFill>
                            <a:srgbClr val="B45F06"/>
                          </a:solidFill>
                          <a:latin typeface="Merriweather"/>
                          <a:ea typeface="Merriweather"/>
                          <a:cs typeface="Merriweather"/>
                          <a:sym typeface="Merriweather"/>
                        </a:rPr>
                        <a:t>If there is a defect in the </a:t>
                      </a:r>
                      <a:r>
                        <a:rPr lang="en" sz="2300" u="sng">
                          <a:solidFill>
                            <a:srgbClr val="B45F06"/>
                          </a:solidFill>
                          <a:latin typeface="Merriweather"/>
                          <a:ea typeface="Merriweather"/>
                          <a:cs typeface="Merriweather"/>
                          <a:sym typeface="Merriweather"/>
                        </a:rPr>
                        <a:t>active transporter</a:t>
                      </a:r>
                      <a:r>
                        <a:rPr lang="en" sz="2300">
                          <a:solidFill>
                            <a:srgbClr val="B45F06"/>
                          </a:solidFill>
                          <a:latin typeface="Merriweather"/>
                          <a:ea typeface="Merriweather"/>
                          <a:cs typeface="Merriweather"/>
                          <a:sym typeface="Merriweather"/>
                        </a:rPr>
                        <a:t> to the bile canaliculi, then the conjugated B. will leak outside (and here it will look like </a:t>
                      </a:r>
                      <a:r>
                        <a:rPr lang="en" sz="2300" u="sng">
                          <a:solidFill>
                            <a:srgbClr val="B45F06"/>
                          </a:solidFill>
                          <a:latin typeface="Merriweather"/>
                          <a:ea typeface="Merriweather"/>
                          <a:cs typeface="Merriweather"/>
                          <a:sym typeface="Merriweather"/>
                        </a:rPr>
                        <a:t>Obstructive</a:t>
                      </a:r>
                      <a:r>
                        <a:rPr lang="en" sz="2300" u="sng">
                          <a:solidFill>
                            <a:srgbClr val="B45F06"/>
                          </a:solidFill>
                          <a:latin typeface="Merriweather"/>
                          <a:ea typeface="Merriweather"/>
                          <a:cs typeface="Merriweather"/>
                          <a:sym typeface="Merriweather"/>
                        </a:rPr>
                        <a:t> jaundice</a:t>
                      </a:r>
                      <a:r>
                        <a:rPr lang="en" sz="2300">
                          <a:solidFill>
                            <a:srgbClr val="B45F06"/>
                          </a:solidFill>
                          <a:latin typeface="Merriweather"/>
                          <a:ea typeface="Merriweather"/>
                          <a:cs typeface="Merriweather"/>
                          <a:sym typeface="Merriweather"/>
                        </a:rPr>
                        <a:t> )</a:t>
                      </a:r>
                      <a:endParaRPr sz="2300"/>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606950">
                <a:tc>
                  <a:txBody>
                    <a:bodyPr/>
                    <a:lstStyle/>
                    <a:p>
                      <a:pPr indent="0" lvl="0" marL="0" rtl="0" algn="ctr">
                        <a:spcBef>
                          <a:spcPts val="0"/>
                        </a:spcBef>
                        <a:spcAft>
                          <a:spcPts val="0"/>
                        </a:spcAft>
                        <a:buClr>
                          <a:schemeClr val="dk1"/>
                        </a:buClr>
                        <a:buSzPts val="1100"/>
                        <a:buFont typeface="Arial"/>
                        <a:buNone/>
                      </a:pPr>
                      <a:r>
                        <a:rPr b="1" lang="en" sz="2300">
                          <a:solidFill>
                            <a:schemeClr val="dk1"/>
                          </a:solidFill>
                          <a:highlight>
                            <a:srgbClr val="D9EAD3"/>
                          </a:highlight>
                          <a:latin typeface="Merriweather"/>
                          <a:ea typeface="Merriweather"/>
                          <a:cs typeface="Merriweather"/>
                          <a:sym typeface="Merriweather"/>
                        </a:rPr>
                        <a:t>Causes</a:t>
                      </a:r>
                      <a:endParaRPr sz="2300"/>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EAD3"/>
                    </a:solidFill>
                  </a:tcPr>
                </a:tc>
              </a:tr>
              <a:tr h="3902575">
                <a:tc>
                  <a:txBody>
                    <a:bodyPr/>
                    <a:lstStyle/>
                    <a:p>
                      <a:pPr indent="-374650" lvl="0" marL="457200" rtl="0" algn="l">
                        <a:lnSpc>
                          <a:spcPct val="115000"/>
                        </a:lnSpc>
                        <a:spcBef>
                          <a:spcPts val="0"/>
                        </a:spcBef>
                        <a:spcAft>
                          <a:spcPts val="0"/>
                        </a:spcAft>
                        <a:buClr>
                          <a:srgbClr val="B6D7A8"/>
                        </a:buClr>
                        <a:buSzPts val="2300"/>
                        <a:buFont typeface="Merriweather"/>
                        <a:buChar char="●"/>
                      </a:pPr>
                      <a:r>
                        <a:rPr lang="en" sz="2300">
                          <a:solidFill>
                            <a:schemeClr val="dk1"/>
                          </a:solidFill>
                          <a:highlight>
                            <a:srgbClr val="D9EAD3"/>
                          </a:highlight>
                          <a:latin typeface="Merriweather"/>
                          <a:ea typeface="Merriweather"/>
                          <a:cs typeface="Merriweather"/>
                          <a:sym typeface="Merriweather"/>
                        </a:rPr>
                        <a:t>Damage of liver cells</a:t>
                      </a:r>
                      <a:r>
                        <a:rPr lang="en" sz="2300">
                          <a:solidFill>
                            <a:schemeClr val="dk1"/>
                          </a:solidFill>
                          <a:latin typeface="Merriweather"/>
                          <a:ea typeface="Merriweather"/>
                          <a:cs typeface="Merriweather"/>
                          <a:sym typeface="Merriweather"/>
                        </a:rPr>
                        <a:t> e.g., viral hepatitis, drugs, chemical, alcohol, or toxins. </a:t>
                      </a:r>
                      <a:endParaRPr sz="2300">
                        <a:solidFill>
                          <a:schemeClr val="dk1"/>
                        </a:solidFill>
                        <a:latin typeface="Merriweather"/>
                        <a:ea typeface="Merriweather"/>
                        <a:cs typeface="Merriweather"/>
                        <a:sym typeface="Merriweather"/>
                      </a:endParaRPr>
                    </a:p>
                    <a:p>
                      <a:pPr indent="-374650" lvl="0" marL="457200" rtl="0" algn="l">
                        <a:lnSpc>
                          <a:spcPct val="115000"/>
                        </a:lnSpc>
                        <a:spcBef>
                          <a:spcPts val="0"/>
                        </a:spcBef>
                        <a:spcAft>
                          <a:spcPts val="0"/>
                        </a:spcAft>
                        <a:buClr>
                          <a:srgbClr val="B6D7A8"/>
                        </a:buClr>
                        <a:buSzPts val="2300"/>
                        <a:buFont typeface="Merriweather"/>
                        <a:buChar char="●"/>
                      </a:pPr>
                      <a:r>
                        <a:rPr lang="en" sz="2300">
                          <a:solidFill>
                            <a:schemeClr val="dk1"/>
                          </a:solidFill>
                          <a:highlight>
                            <a:srgbClr val="D9EAD3"/>
                          </a:highlight>
                          <a:latin typeface="Merriweather"/>
                          <a:ea typeface="Merriweather"/>
                          <a:cs typeface="Merriweather"/>
                          <a:sym typeface="Merriweather"/>
                        </a:rPr>
                        <a:t>Autoimmune hepatitis</a:t>
                      </a:r>
                      <a:r>
                        <a:rPr lang="en" sz="2300">
                          <a:solidFill>
                            <a:schemeClr val="dk1"/>
                          </a:solidFill>
                          <a:latin typeface="Merriweather"/>
                          <a:ea typeface="Merriweather"/>
                          <a:cs typeface="Merriweather"/>
                          <a:sym typeface="Merriweather"/>
                        </a:rPr>
                        <a:t>. </a:t>
                      </a:r>
                      <a:r>
                        <a:rPr lang="en" sz="2300">
                          <a:solidFill>
                            <a:srgbClr val="B45F06"/>
                          </a:solidFill>
                          <a:latin typeface="Merriweather"/>
                          <a:ea typeface="Merriweather"/>
                          <a:cs typeface="Merriweather"/>
                          <a:sym typeface="Merriweather"/>
                        </a:rPr>
                        <a:t>Hepatocytes will not be able to take up free bilirubin </a:t>
                      </a:r>
                      <a:endParaRPr sz="2300">
                        <a:solidFill>
                          <a:srgbClr val="B45F06"/>
                        </a:solidFill>
                        <a:latin typeface="Merriweather"/>
                        <a:ea typeface="Merriweather"/>
                        <a:cs typeface="Merriweather"/>
                        <a:sym typeface="Merriweather"/>
                      </a:endParaRPr>
                    </a:p>
                    <a:p>
                      <a:pPr indent="-374650" lvl="0" marL="457200" rtl="0" algn="l">
                        <a:lnSpc>
                          <a:spcPct val="115000"/>
                        </a:lnSpc>
                        <a:spcBef>
                          <a:spcPts val="0"/>
                        </a:spcBef>
                        <a:spcAft>
                          <a:spcPts val="0"/>
                        </a:spcAft>
                        <a:buClr>
                          <a:srgbClr val="B6D7A8"/>
                        </a:buClr>
                        <a:buSzPts val="2300"/>
                        <a:buFont typeface="Merriweather"/>
                        <a:buChar char="●"/>
                      </a:pPr>
                      <a:r>
                        <a:rPr lang="en" sz="2300">
                          <a:solidFill>
                            <a:schemeClr val="dk1"/>
                          </a:solidFill>
                          <a:latin typeface="Merriweather"/>
                          <a:ea typeface="Merriweather"/>
                          <a:cs typeface="Merriweather"/>
                          <a:sym typeface="Merriweather"/>
                        </a:rPr>
                        <a:t>Genetic errors in bilirubin </a:t>
                      </a:r>
                      <a:r>
                        <a:rPr lang="en" sz="2300">
                          <a:solidFill>
                            <a:schemeClr val="dk1"/>
                          </a:solidFill>
                          <a:highlight>
                            <a:srgbClr val="D9EAD3"/>
                          </a:highlight>
                          <a:latin typeface="Merriweather"/>
                          <a:ea typeface="Merriweather"/>
                          <a:cs typeface="Merriweather"/>
                          <a:sym typeface="Merriweather"/>
                        </a:rPr>
                        <a:t>metabolism</a:t>
                      </a:r>
                      <a:r>
                        <a:rPr lang="en" sz="2300">
                          <a:solidFill>
                            <a:schemeClr val="dk1"/>
                          </a:solidFill>
                          <a:latin typeface="Merriweather"/>
                          <a:ea typeface="Merriweather"/>
                          <a:cs typeface="Merriweather"/>
                          <a:sym typeface="Merriweather"/>
                        </a:rPr>
                        <a:t>. </a:t>
                      </a:r>
                      <a:r>
                        <a:rPr lang="en" sz="2300">
                          <a:solidFill>
                            <a:srgbClr val="B45F06"/>
                          </a:solidFill>
                          <a:latin typeface="Merriweather"/>
                          <a:ea typeface="Merriweather"/>
                          <a:cs typeface="Merriweather"/>
                          <a:sym typeface="Merriweather"/>
                        </a:rPr>
                        <a:t>(eg, enzyme)</a:t>
                      </a:r>
                      <a:endParaRPr sz="2300">
                        <a:solidFill>
                          <a:srgbClr val="B45F06"/>
                        </a:solidFill>
                        <a:latin typeface="Merriweather"/>
                        <a:ea typeface="Merriweather"/>
                        <a:cs typeface="Merriweather"/>
                        <a:sym typeface="Merriweather"/>
                      </a:endParaRPr>
                    </a:p>
                    <a:p>
                      <a:pPr indent="-374650" lvl="0" marL="457200" rtl="0" algn="l">
                        <a:lnSpc>
                          <a:spcPct val="115000"/>
                        </a:lnSpc>
                        <a:spcBef>
                          <a:spcPts val="0"/>
                        </a:spcBef>
                        <a:spcAft>
                          <a:spcPts val="0"/>
                        </a:spcAft>
                        <a:buClr>
                          <a:srgbClr val="B6D7A8"/>
                        </a:buClr>
                        <a:buSzPts val="2300"/>
                        <a:buFont typeface="Merriweather"/>
                        <a:buChar char="●"/>
                      </a:pPr>
                      <a:r>
                        <a:rPr lang="en" sz="2300">
                          <a:solidFill>
                            <a:schemeClr val="dk1"/>
                          </a:solidFill>
                          <a:latin typeface="Merriweather"/>
                          <a:ea typeface="Merriweather"/>
                          <a:cs typeface="Merriweather"/>
                          <a:sym typeface="Merriweather"/>
                        </a:rPr>
                        <a:t>Genetic errors in specific </a:t>
                      </a:r>
                      <a:r>
                        <a:rPr lang="en" sz="2300">
                          <a:solidFill>
                            <a:schemeClr val="dk1"/>
                          </a:solidFill>
                          <a:highlight>
                            <a:srgbClr val="D9EAD3"/>
                          </a:highlight>
                          <a:latin typeface="Merriweather"/>
                          <a:ea typeface="Merriweather"/>
                          <a:cs typeface="Merriweather"/>
                          <a:sym typeface="Merriweather"/>
                        </a:rPr>
                        <a:t>proteins</a:t>
                      </a:r>
                      <a:r>
                        <a:rPr lang="en" sz="2300">
                          <a:solidFill>
                            <a:schemeClr val="dk1"/>
                          </a:solidFill>
                          <a:latin typeface="Merriweather"/>
                          <a:ea typeface="Merriweather"/>
                          <a:cs typeface="Merriweather"/>
                          <a:sym typeface="Merriweather"/>
                        </a:rPr>
                        <a:t>.</a:t>
                      </a:r>
                      <a:endParaRPr sz="2300">
                        <a:solidFill>
                          <a:schemeClr val="dk1"/>
                        </a:solidFill>
                      </a:endParaRPr>
                    </a:p>
                    <a:p>
                      <a:pPr indent="-374650" lvl="0" marL="457200" rtl="0" algn="l">
                        <a:spcBef>
                          <a:spcPts val="0"/>
                        </a:spcBef>
                        <a:spcAft>
                          <a:spcPts val="0"/>
                        </a:spcAft>
                        <a:buClr>
                          <a:schemeClr val="dk1"/>
                        </a:buClr>
                        <a:buSzPts val="2300"/>
                        <a:buFont typeface="Merriweather"/>
                        <a:buChar char="-"/>
                      </a:pPr>
                      <a:r>
                        <a:rPr lang="en" sz="2300">
                          <a:solidFill>
                            <a:schemeClr val="dk1"/>
                          </a:solidFill>
                          <a:latin typeface="Merriweather"/>
                          <a:ea typeface="Merriweather"/>
                          <a:cs typeface="Merriweather"/>
                          <a:sym typeface="Merriweather"/>
                        </a:rPr>
                        <a:t>The diseased liver cells are unable to take all the unconjugated hemobilirubin, increasing its concentration in the blood. </a:t>
                      </a:r>
                      <a:endParaRPr sz="2300">
                        <a:solidFill>
                          <a:schemeClr val="dk1"/>
                        </a:solidFill>
                        <a:latin typeface="Merriweather"/>
                        <a:ea typeface="Merriweather"/>
                        <a:cs typeface="Merriweather"/>
                        <a:sym typeface="Merriweather"/>
                      </a:endParaRPr>
                    </a:p>
                    <a:p>
                      <a:pPr indent="-374650" lvl="0" marL="457200" rtl="0" algn="l">
                        <a:spcBef>
                          <a:spcPts val="0"/>
                        </a:spcBef>
                        <a:spcAft>
                          <a:spcPts val="0"/>
                        </a:spcAft>
                        <a:buClr>
                          <a:schemeClr val="dk1"/>
                        </a:buClr>
                        <a:buSzPts val="2300"/>
                        <a:buFont typeface="Merriweather"/>
                        <a:buChar char="-"/>
                      </a:pPr>
                      <a:r>
                        <a:rPr lang="en" sz="2300">
                          <a:solidFill>
                            <a:schemeClr val="dk1"/>
                          </a:solidFill>
                          <a:latin typeface="Merriweather"/>
                          <a:ea typeface="Merriweather"/>
                          <a:cs typeface="Merriweather"/>
                          <a:sym typeface="Merriweather"/>
                        </a:rPr>
                        <a:t>There is intrahepatic biliary duct obstruction that leads to regurgitation of conjugated bilirubin to blood. </a:t>
                      </a:r>
                      <a:endParaRPr sz="2300">
                        <a:solidFill>
                          <a:schemeClr val="dk1"/>
                        </a:solidFill>
                        <a:latin typeface="Merriweather"/>
                        <a:ea typeface="Merriweather"/>
                        <a:cs typeface="Merriweather"/>
                        <a:sym typeface="Merriweather"/>
                      </a:endParaRPr>
                    </a:p>
                    <a:p>
                      <a:pPr indent="-374650" lvl="0" marL="457200" rtl="0" algn="l">
                        <a:spcBef>
                          <a:spcPts val="0"/>
                        </a:spcBef>
                        <a:spcAft>
                          <a:spcPts val="0"/>
                        </a:spcAft>
                        <a:buClr>
                          <a:schemeClr val="dk1"/>
                        </a:buClr>
                        <a:buSzPts val="2300"/>
                        <a:buFont typeface="Merriweather"/>
                        <a:buChar char="-"/>
                      </a:pPr>
                      <a:r>
                        <a:rPr lang="en" sz="2300">
                          <a:solidFill>
                            <a:schemeClr val="dk1"/>
                          </a:solidFill>
                          <a:latin typeface="Merriweather"/>
                          <a:ea typeface="Merriweather"/>
                          <a:cs typeface="Merriweather"/>
                          <a:sym typeface="Merriweather"/>
                        </a:rPr>
                        <a:t>Both types of bilirubin (conjugated &amp; unconjugated) are present in blood in high concentration.</a:t>
                      </a:r>
                      <a:endParaRPr sz="2300"/>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Google Shape;126;p16"/>
          <p:cNvSpPr/>
          <p:nvPr/>
        </p:nvSpPr>
        <p:spPr>
          <a:xfrm>
            <a:off x="272700" y="7294575"/>
            <a:ext cx="13551600" cy="12481800"/>
          </a:xfrm>
          <a:prstGeom prst="rect">
            <a:avLst/>
          </a:prstGeom>
          <a:noFill/>
          <a:ln cap="flat" cmpd="sng" w="66675">
            <a:solidFill>
              <a:srgbClr val="D9EAD3"/>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latin typeface="Merriweather"/>
              <a:ea typeface="Merriweather"/>
              <a:cs typeface="Merriweather"/>
              <a:sym typeface="Merriweather"/>
            </a:endParaRPr>
          </a:p>
        </p:txBody>
      </p:sp>
      <p:graphicFrame>
        <p:nvGraphicFramePr>
          <p:cNvPr id="127" name="Google Shape;127;p16"/>
          <p:cNvGraphicFramePr/>
          <p:nvPr/>
        </p:nvGraphicFramePr>
        <p:xfrm>
          <a:off x="617330" y="8810691"/>
          <a:ext cx="3000000" cy="3000000"/>
        </p:xfrm>
        <a:graphic>
          <a:graphicData uri="http://schemas.openxmlformats.org/drawingml/2006/table">
            <a:tbl>
              <a:tblPr>
                <a:noFill/>
                <a:tableStyleId>{913CD2CA-665F-4009-8238-03A690E2F055}</a:tableStyleId>
              </a:tblPr>
              <a:tblGrid>
                <a:gridCol w="6431175"/>
                <a:gridCol w="6431175"/>
              </a:tblGrid>
              <a:tr h="281125">
                <a:tc gridSpan="2">
                  <a:txBody>
                    <a:bodyPr/>
                    <a:lstStyle/>
                    <a:p>
                      <a:pPr indent="0" lvl="0" marL="457200" rtl="0" algn="ctr">
                        <a:spcBef>
                          <a:spcPts val="0"/>
                        </a:spcBef>
                        <a:spcAft>
                          <a:spcPts val="0"/>
                        </a:spcAft>
                        <a:buNone/>
                      </a:pPr>
                      <a:r>
                        <a:rPr b="1" lang="en" sz="3700">
                          <a:solidFill>
                            <a:srgbClr val="FFFFFF"/>
                          </a:solidFill>
                          <a:latin typeface="Merriweather"/>
                          <a:ea typeface="Merriweather"/>
                          <a:cs typeface="Merriweather"/>
                          <a:sym typeface="Merriweather"/>
                        </a:rPr>
                        <a:t>2</a:t>
                      </a:r>
                      <a:r>
                        <a:rPr b="1" lang="en" sz="2900">
                          <a:solidFill>
                            <a:srgbClr val="FFFFFF"/>
                          </a:solidFill>
                          <a:latin typeface="Merriweather"/>
                          <a:ea typeface="Merriweather"/>
                          <a:cs typeface="Merriweather"/>
                          <a:sym typeface="Merriweather"/>
                        </a:rPr>
                        <a:t> main plexuses</a:t>
                      </a:r>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alpha val="0"/>
                        </a:srgbClr>
                      </a:solidFill>
                      <a:prstDash val="solid"/>
                      <a:round/>
                      <a:headEnd len="sm" w="sm" type="none"/>
                      <a:tailEnd len="sm" w="sm" type="none"/>
                    </a:lnB>
                    <a:solidFill>
                      <a:srgbClr val="93C47D"/>
                    </a:solidFill>
                  </a:tcPr>
                </a:tc>
                <a:tc hMerge="1"/>
              </a:tr>
              <a:tr h="345850">
                <a:tc>
                  <a:txBody>
                    <a:bodyPr/>
                    <a:lstStyle/>
                    <a:p>
                      <a:pPr indent="0" lvl="0" marL="0" rtl="0" algn="ctr">
                        <a:spcBef>
                          <a:spcPts val="0"/>
                        </a:spcBef>
                        <a:spcAft>
                          <a:spcPts val="0"/>
                        </a:spcAft>
                        <a:buNone/>
                      </a:pPr>
                      <a:r>
                        <a:rPr b="1" lang="en" sz="2800">
                          <a:solidFill>
                            <a:srgbClr val="000000"/>
                          </a:solidFill>
                          <a:latin typeface="Merriweather"/>
                          <a:ea typeface="Merriweather"/>
                          <a:cs typeface="Merriweather"/>
                          <a:sym typeface="Merriweather"/>
                        </a:rPr>
                        <a:t>Myenteric</a:t>
                      </a:r>
                      <a:endParaRPr b="1" sz="2800">
                        <a:solidFill>
                          <a:srgbClr val="000000"/>
                        </a:solidFill>
                        <a:latin typeface="Merriweather"/>
                        <a:ea typeface="Merriweather"/>
                        <a:cs typeface="Merriweather"/>
                        <a:sym typeface="Merriweather"/>
                      </a:endParaRPr>
                    </a:p>
                    <a:p>
                      <a:pPr indent="0" lvl="0" marL="0" rtl="0" algn="ctr">
                        <a:spcBef>
                          <a:spcPts val="0"/>
                        </a:spcBef>
                        <a:spcAft>
                          <a:spcPts val="0"/>
                        </a:spcAft>
                        <a:buNone/>
                      </a:pPr>
                      <a:r>
                        <a:rPr b="1" lang="en" sz="2000">
                          <a:solidFill>
                            <a:srgbClr val="6AA84F"/>
                          </a:solidFill>
                          <a:latin typeface="Merriweather"/>
                          <a:ea typeface="Merriweather"/>
                          <a:cs typeface="Merriweather"/>
                          <a:sym typeface="Merriweather"/>
                        </a:rPr>
                        <a:t>“</a:t>
                      </a:r>
                      <a:r>
                        <a:rPr b="1" lang="en" sz="2000">
                          <a:solidFill>
                            <a:srgbClr val="000000"/>
                          </a:solidFill>
                          <a:latin typeface="Merriweather"/>
                          <a:ea typeface="Merriweather"/>
                          <a:cs typeface="Merriweather"/>
                          <a:sym typeface="Merriweather"/>
                        </a:rPr>
                        <a:t>Auerbach’s</a:t>
                      </a:r>
                      <a:r>
                        <a:rPr b="1" lang="en" sz="2000">
                          <a:solidFill>
                            <a:srgbClr val="6AA84F"/>
                          </a:solidFill>
                          <a:latin typeface="Merriweather"/>
                          <a:ea typeface="Merriweather"/>
                          <a:cs typeface="Merriweather"/>
                          <a:sym typeface="Merriweather"/>
                        </a:rPr>
                        <a:t>”</a:t>
                      </a:r>
                      <a:endParaRPr b="1"/>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alpha val="0"/>
                        </a:srgbClr>
                      </a:solidFill>
                      <a:prstDash val="solid"/>
                      <a:round/>
                      <a:headEnd len="sm" w="sm" type="none"/>
                      <a:tailEnd len="sm" w="sm" type="none"/>
                    </a:lnT>
                    <a:lnB cap="flat" cmpd="sng" w="19050">
                      <a:solidFill>
                        <a:srgbClr val="D9D9D9"/>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b="1" lang="en" sz="2800">
                          <a:solidFill>
                            <a:srgbClr val="000000"/>
                          </a:solidFill>
                          <a:latin typeface="Merriweather"/>
                          <a:ea typeface="Merriweather"/>
                          <a:cs typeface="Merriweather"/>
                          <a:sym typeface="Merriweather"/>
                        </a:rPr>
                        <a:t>Submucosal</a:t>
                      </a:r>
                      <a:endParaRPr b="1" sz="2800">
                        <a:solidFill>
                          <a:srgbClr val="000000"/>
                        </a:solidFill>
                        <a:latin typeface="Merriweather"/>
                        <a:ea typeface="Merriweather"/>
                        <a:cs typeface="Merriweather"/>
                        <a:sym typeface="Merriweather"/>
                      </a:endParaRPr>
                    </a:p>
                    <a:p>
                      <a:pPr indent="0" lvl="0" marL="0" rtl="0" algn="ctr">
                        <a:spcBef>
                          <a:spcPts val="0"/>
                        </a:spcBef>
                        <a:spcAft>
                          <a:spcPts val="0"/>
                        </a:spcAft>
                        <a:buNone/>
                      </a:pPr>
                      <a:r>
                        <a:rPr b="1" lang="en" sz="2000">
                          <a:solidFill>
                            <a:srgbClr val="6AA84F"/>
                          </a:solidFill>
                          <a:latin typeface="Merriweather"/>
                          <a:ea typeface="Merriweather"/>
                          <a:cs typeface="Merriweather"/>
                          <a:sym typeface="Merriweather"/>
                        </a:rPr>
                        <a:t>“</a:t>
                      </a:r>
                      <a:r>
                        <a:rPr b="1" lang="en" sz="2000">
                          <a:solidFill>
                            <a:srgbClr val="000000"/>
                          </a:solidFill>
                          <a:latin typeface="Merriweather"/>
                          <a:ea typeface="Merriweather"/>
                          <a:cs typeface="Merriweather"/>
                          <a:sym typeface="Merriweather"/>
                        </a:rPr>
                        <a:t>Meissner's</a:t>
                      </a:r>
                      <a:r>
                        <a:rPr b="1" lang="en" sz="2000">
                          <a:solidFill>
                            <a:srgbClr val="6AA84F"/>
                          </a:solidFill>
                          <a:latin typeface="Merriweather"/>
                          <a:ea typeface="Merriweather"/>
                          <a:cs typeface="Merriweather"/>
                          <a:sym typeface="Merriweather"/>
                        </a:rPr>
                        <a:t>”</a:t>
                      </a:r>
                      <a:endParaRPr b="1"/>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alpha val="0"/>
                        </a:srgbClr>
                      </a:solidFill>
                      <a:prstDash val="solid"/>
                      <a:round/>
                      <a:headEnd len="sm" w="sm" type="none"/>
                      <a:tailEnd len="sm" w="sm" type="none"/>
                    </a:lnT>
                    <a:lnB cap="flat" cmpd="sng" w="19050">
                      <a:solidFill>
                        <a:srgbClr val="D9D9D9"/>
                      </a:solidFill>
                      <a:prstDash val="solid"/>
                      <a:round/>
                      <a:headEnd len="sm" w="sm" type="none"/>
                      <a:tailEnd len="sm" w="sm" type="none"/>
                    </a:lnB>
                    <a:solidFill>
                      <a:srgbClr val="D9EAD3"/>
                    </a:solidFill>
                  </a:tcPr>
                </a:tc>
              </a:tr>
              <a:tr h="184050">
                <a:tc>
                  <a:txBody>
                    <a:bodyPr/>
                    <a:lstStyle/>
                    <a:p>
                      <a:pPr indent="0" lvl="0" marL="457200" rtl="0" algn="ctr">
                        <a:spcBef>
                          <a:spcPts val="0"/>
                        </a:spcBef>
                        <a:spcAft>
                          <a:spcPts val="0"/>
                        </a:spcAft>
                        <a:buNone/>
                      </a:pPr>
                      <a:r>
                        <a:rPr lang="en" sz="2000">
                          <a:solidFill>
                            <a:srgbClr val="000000"/>
                          </a:solidFill>
                          <a:latin typeface="Merriweather"/>
                          <a:ea typeface="Merriweather"/>
                          <a:cs typeface="Merriweather"/>
                          <a:sym typeface="Merriweather"/>
                        </a:rPr>
                        <a:t>between longitudinal</a:t>
                      </a:r>
                      <a:r>
                        <a:rPr lang="en" sz="2000">
                          <a:solidFill>
                            <a:srgbClr val="93C47D"/>
                          </a:solidFill>
                          <a:latin typeface="Merriweather"/>
                          <a:ea typeface="Merriweather"/>
                          <a:cs typeface="Merriweather"/>
                          <a:sym typeface="Merriweather"/>
                        </a:rPr>
                        <a:t> &amp; </a:t>
                      </a:r>
                      <a:r>
                        <a:rPr lang="en" sz="2000">
                          <a:solidFill>
                            <a:srgbClr val="000000"/>
                          </a:solidFill>
                          <a:latin typeface="Merriweather"/>
                          <a:ea typeface="Merriweather"/>
                          <a:cs typeface="Merriweather"/>
                          <a:sym typeface="Merriweather"/>
                        </a:rPr>
                        <a:t>circular muscle layers</a:t>
                      </a:r>
                      <a:r>
                        <a:rPr lang="en" sz="2000">
                          <a:solidFill>
                            <a:srgbClr val="93C47D"/>
                          </a:solidFill>
                          <a:latin typeface="Merriweather"/>
                          <a:ea typeface="Merriweather"/>
                          <a:cs typeface="Merriweather"/>
                          <a:sym typeface="Merriweather"/>
                        </a:rPr>
                        <a:t>.</a:t>
                      </a:r>
                      <a:endParaRPr sz="2000"/>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457200" rtl="0" algn="ctr">
                        <a:spcBef>
                          <a:spcPts val="0"/>
                        </a:spcBef>
                        <a:spcAft>
                          <a:spcPts val="0"/>
                        </a:spcAft>
                        <a:buNone/>
                      </a:pPr>
                      <a:r>
                        <a:rPr lang="en" sz="2000">
                          <a:solidFill>
                            <a:srgbClr val="000000"/>
                          </a:solidFill>
                          <a:latin typeface="Merriweather"/>
                          <a:ea typeface="Merriweather"/>
                          <a:cs typeface="Merriweather"/>
                          <a:sym typeface="Merriweather"/>
                        </a:rPr>
                        <a:t>In submucosa</a:t>
                      </a:r>
                      <a:endParaRPr sz="2000"/>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529200">
                <a:tc>
                  <a:txBody>
                    <a:bodyPr/>
                    <a:lstStyle/>
                    <a:p>
                      <a:pPr indent="0" lvl="0" marL="457200" rtl="0" algn="ctr">
                        <a:spcBef>
                          <a:spcPts val="0"/>
                        </a:spcBef>
                        <a:spcAft>
                          <a:spcPts val="0"/>
                        </a:spcAft>
                        <a:buNone/>
                      </a:pPr>
                      <a:r>
                        <a:rPr lang="en" sz="2000">
                          <a:solidFill>
                            <a:srgbClr val="000000"/>
                          </a:solidFill>
                          <a:latin typeface="Merriweather"/>
                          <a:ea typeface="Merriweather"/>
                          <a:cs typeface="Merriweather"/>
                          <a:sym typeface="Merriweather"/>
                        </a:rPr>
                        <a:t>Found throughout the GIT</a:t>
                      </a:r>
                      <a:endParaRPr sz="2000">
                        <a:solidFill>
                          <a:srgbClr val="000000"/>
                        </a:solidFill>
                        <a:latin typeface="Merriweather"/>
                        <a:ea typeface="Merriweather"/>
                        <a:cs typeface="Merriweather"/>
                        <a:sym typeface="Merriweather"/>
                      </a:endParaRPr>
                    </a:p>
                    <a:p>
                      <a:pPr indent="-355600" lvl="0" marL="457200" rtl="0" algn="l">
                        <a:spcBef>
                          <a:spcPts val="0"/>
                        </a:spcBef>
                        <a:spcAft>
                          <a:spcPts val="0"/>
                        </a:spcAft>
                        <a:buClr>
                          <a:schemeClr val="dk1"/>
                        </a:buClr>
                        <a:buSzPts val="2000"/>
                        <a:buFont typeface="Merriweather"/>
                        <a:buChar char="-"/>
                      </a:pPr>
                      <a:r>
                        <a:rPr lang="en" sz="2000">
                          <a:solidFill>
                            <a:schemeClr val="dk1"/>
                          </a:solidFill>
                          <a:latin typeface="Merriweather"/>
                          <a:ea typeface="Merriweather"/>
                          <a:cs typeface="Merriweather"/>
                          <a:sym typeface="Merriweather"/>
                        </a:rPr>
                        <a:t>Consists mostly of a linear chain of many interconnecting neurons.</a:t>
                      </a:r>
                      <a:endParaRPr sz="2000">
                        <a:solidFill>
                          <a:schemeClr val="dk1"/>
                        </a:solidFill>
                        <a:latin typeface="Merriweather"/>
                        <a:ea typeface="Merriweather"/>
                        <a:cs typeface="Merriweather"/>
                        <a:sym typeface="Merriweather"/>
                      </a:endParaRPr>
                    </a:p>
                    <a:p>
                      <a:pPr indent="-355600" lvl="0" marL="457200" rtl="0" algn="l">
                        <a:spcBef>
                          <a:spcPts val="0"/>
                        </a:spcBef>
                        <a:spcAft>
                          <a:spcPts val="0"/>
                        </a:spcAft>
                        <a:buClr>
                          <a:schemeClr val="dk1"/>
                        </a:buClr>
                        <a:buSzPts val="2000"/>
                        <a:buFont typeface="Merriweather"/>
                        <a:buChar char="-"/>
                      </a:pPr>
                      <a:r>
                        <a:rPr lang="en" sz="2000">
                          <a:solidFill>
                            <a:schemeClr val="dk1"/>
                          </a:solidFill>
                          <a:latin typeface="Merriweather"/>
                          <a:ea typeface="Merriweather"/>
                          <a:cs typeface="Merriweather"/>
                          <a:sym typeface="Merriweather"/>
                        </a:rPr>
                        <a:t>Has excitatory </a:t>
                      </a:r>
                      <a:r>
                        <a:rPr b="1" lang="en" sz="2000">
                          <a:solidFill>
                            <a:srgbClr val="93C47D"/>
                          </a:solidFill>
                          <a:latin typeface="Merriweather"/>
                          <a:ea typeface="Merriweather"/>
                          <a:cs typeface="Merriweather"/>
                          <a:sym typeface="Merriweather"/>
                        </a:rPr>
                        <a:t>&amp;</a:t>
                      </a:r>
                      <a:r>
                        <a:rPr lang="en" sz="2000">
                          <a:solidFill>
                            <a:schemeClr val="dk1"/>
                          </a:solidFill>
                          <a:latin typeface="Merriweather"/>
                          <a:ea typeface="Merriweather"/>
                          <a:cs typeface="Merriweather"/>
                          <a:sym typeface="Merriweather"/>
                        </a:rPr>
                        <a:t> inhibitory motor neurons.</a:t>
                      </a:r>
                      <a:endParaRPr sz="2000">
                        <a:latin typeface="Merriweather"/>
                        <a:ea typeface="Merriweather"/>
                        <a:cs typeface="Merriweather"/>
                        <a:sym typeface="Merriweather"/>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457200" rtl="0" algn="ctr">
                        <a:spcBef>
                          <a:spcPts val="0"/>
                        </a:spcBef>
                        <a:spcAft>
                          <a:spcPts val="0"/>
                        </a:spcAft>
                        <a:buNone/>
                      </a:pPr>
                      <a:r>
                        <a:rPr lang="en" sz="2000">
                          <a:solidFill>
                            <a:srgbClr val="000000"/>
                          </a:solidFill>
                          <a:latin typeface="Merriweather"/>
                          <a:ea typeface="Merriweather"/>
                          <a:cs typeface="Merriweather"/>
                          <a:sym typeface="Merriweather"/>
                        </a:rPr>
                        <a:t>Only in small </a:t>
                      </a:r>
                      <a:r>
                        <a:rPr lang="en" sz="2000">
                          <a:solidFill>
                            <a:srgbClr val="93C47D"/>
                          </a:solidFill>
                          <a:latin typeface="Merriweather"/>
                          <a:ea typeface="Merriweather"/>
                          <a:cs typeface="Merriweather"/>
                          <a:sym typeface="Merriweather"/>
                        </a:rPr>
                        <a:t>&amp;</a:t>
                      </a:r>
                      <a:r>
                        <a:rPr lang="en" sz="2000">
                          <a:solidFill>
                            <a:srgbClr val="000000"/>
                          </a:solidFill>
                          <a:latin typeface="Merriweather"/>
                          <a:ea typeface="Merriweather"/>
                          <a:cs typeface="Merriweather"/>
                          <a:sym typeface="Merriweather"/>
                        </a:rPr>
                        <a:t> large intestine</a:t>
                      </a:r>
                      <a:endParaRPr sz="2000"/>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313475">
                <a:tc>
                  <a:txBody>
                    <a:bodyPr/>
                    <a:lstStyle/>
                    <a:p>
                      <a:pPr indent="0" lvl="0" marL="0" rtl="0" algn="ctr">
                        <a:spcBef>
                          <a:spcPts val="0"/>
                        </a:spcBef>
                        <a:spcAft>
                          <a:spcPts val="0"/>
                        </a:spcAft>
                        <a:buNone/>
                      </a:pPr>
                      <a:r>
                        <a:rPr lang="en" sz="2100">
                          <a:solidFill>
                            <a:srgbClr val="000000"/>
                          </a:solidFill>
                          <a:latin typeface="Merriweather"/>
                          <a:ea typeface="Merriweather"/>
                          <a:cs typeface="Merriweather"/>
                          <a:sym typeface="Merriweather"/>
                        </a:rPr>
                        <a:t>Controls GI </a:t>
                      </a:r>
                      <a:r>
                        <a:rPr b="1" lang="en" sz="2100" u="sng">
                          <a:solidFill>
                            <a:srgbClr val="000000"/>
                          </a:solidFill>
                          <a:latin typeface="Merriweather"/>
                          <a:ea typeface="Merriweather"/>
                          <a:cs typeface="Merriweather"/>
                          <a:sym typeface="Merriweather"/>
                        </a:rPr>
                        <a:t>movement</a:t>
                      </a:r>
                      <a:endParaRPr b="1" sz="2100" u="sng">
                        <a:solidFill>
                          <a:srgbClr val="000000"/>
                        </a:solidFill>
                        <a:latin typeface="Merriweather"/>
                        <a:ea typeface="Merriweather"/>
                        <a:cs typeface="Merriweather"/>
                        <a:sym typeface="Merriweather"/>
                      </a:endParaRPr>
                    </a:p>
                    <a:p>
                      <a:pPr indent="0" lvl="0" marL="0" rtl="0" algn="ctr">
                        <a:spcBef>
                          <a:spcPts val="0"/>
                        </a:spcBef>
                        <a:spcAft>
                          <a:spcPts val="0"/>
                        </a:spcAft>
                        <a:buNone/>
                      </a:pPr>
                      <a:r>
                        <a:rPr lang="en" sz="2100">
                          <a:solidFill>
                            <a:srgbClr val="93C47D"/>
                          </a:solidFill>
                          <a:latin typeface="Merriweather"/>
                          <a:ea typeface="Merriweather"/>
                          <a:cs typeface="Merriweather"/>
                          <a:sym typeface="Merriweather"/>
                        </a:rPr>
                        <a:t>“</a:t>
                      </a:r>
                      <a:r>
                        <a:rPr lang="en" sz="2100">
                          <a:solidFill>
                            <a:srgbClr val="000000"/>
                          </a:solidFill>
                          <a:latin typeface="Merriweather"/>
                          <a:ea typeface="Merriweather"/>
                          <a:cs typeface="Merriweather"/>
                          <a:sym typeface="Merriweather"/>
                        </a:rPr>
                        <a:t>Motility</a:t>
                      </a:r>
                      <a:r>
                        <a:rPr lang="en" sz="2100">
                          <a:solidFill>
                            <a:srgbClr val="93C47D"/>
                          </a:solidFill>
                          <a:latin typeface="Merriweather"/>
                          <a:ea typeface="Merriweather"/>
                          <a:cs typeface="Merriweather"/>
                          <a:sym typeface="Merriweather"/>
                        </a:rPr>
                        <a:t>”</a:t>
                      </a:r>
                      <a:endParaRPr sz="2100"/>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 sz="2100">
                          <a:solidFill>
                            <a:srgbClr val="000000"/>
                          </a:solidFill>
                          <a:latin typeface="Merriweather"/>
                          <a:ea typeface="Merriweather"/>
                          <a:cs typeface="Merriweather"/>
                          <a:sym typeface="Merriweather"/>
                        </a:rPr>
                        <a:t>Controls </a:t>
                      </a:r>
                      <a:endParaRPr sz="2100">
                        <a:solidFill>
                          <a:srgbClr val="000000"/>
                        </a:solidFill>
                        <a:latin typeface="Merriweather"/>
                        <a:ea typeface="Merriweather"/>
                        <a:cs typeface="Merriweather"/>
                        <a:sym typeface="Merriweather"/>
                      </a:endParaRPr>
                    </a:p>
                    <a:p>
                      <a:pPr indent="0" lvl="0" marL="0" rtl="0" algn="ctr">
                        <a:spcBef>
                          <a:spcPts val="0"/>
                        </a:spcBef>
                        <a:spcAft>
                          <a:spcPts val="0"/>
                        </a:spcAft>
                        <a:buNone/>
                      </a:pPr>
                      <a:r>
                        <a:rPr b="1" lang="en" sz="2100" u="sng">
                          <a:solidFill>
                            <a:srgbClr val="000000"/>
                          </a:solidFill>
                          <a:latin typeface="Merriweather"/>
                          <a:ea typeface="Merriweather"/>
                          <a:cs typeface="Merriweather"/>
                          <a:sym typeface="Merriweather"/>
                        </a:rPr>
                        <a:t>secretions</a:t>
                      </a:r>
                      <a:r>
                        <a:rPr lang="en" sz="2100">
                          <a:solidFill>
                            <a:srgbClr val="000000"/>
                          </a:solidFill>
                          <a:latin typeface="Merriweather"/>
                          <a:ea typeface="Merriweather"/>
                          <a:cs typeface="Merriweather"/>
                          <a:sym typeface="Merriweather"/>
                        </a:rPr>
                        <a:t> </a:t>
                      </a:r>
                      <a:r>
                        <a:rPr lang="en" sz="2100">
                          <a:solidFill>
                            <a:srgbClr val="93C47D"/>
                          </a:solidFill>
                          <a:latin typeface="Merriweather"/>
                          <a:ea typeface="Merriweather"/>
                          <a:cs typeface="Merriweather"/>
                          <a:sym typeface="Merriweather"/>
                        </a:rPr>
                        <a:t>&amp;</a:t>
                      </a:r>
                      <a:r>
                        <a:rPr lang="en" sz="2100">
                          <a:solidFill>
                            <a:srgbClr val="000000"/>
                          </a:solidFill>
                          <a:latin typeface="Merriweather"/>
                          <a:ea typeface="Merriweather"/>
                          <a:cs typeface="Merriweather"/>
                          <a:sym typeface="Merriweather"/>
                        </a:rPr>
                        <a:t> local </a:t>
                      </a:r>
                      <a:r>
                        <a:rPr b="1" lang="en" sz="2100" u="sng">
                          <a:solidFill>
                            <a:srgbClr val="000000"/>
                          </a:solidFill>
                          <a:latin typeface="Merriweather"/>
                          <a:ea typeface="Merriweather"/>
                          <a:cs typeface="Merriweather"/>
                          <a:sym typeface="Merriweather"/>
                        </a:rPr>
                        <a:t>blood flow</a:t>
                      </a:r>
                      <a:r>
                        <a:rPr lang="en" sz="2100">
                          <a:solidFill>
                            <a:srgbClr val="93C47D"/>
                          </a:solidFill>
                          <a:latin typeface="Merriweather"/>
                          <a:ea typeface="Merriweather"/>
                          <a:cs typeface="Merriweather"/>
                          <a:sym typeface="Merriweather"/>
                        </a:rPr>
                        <a:t>.</a:t>
                      </a:r>
                      <a:endParaRPr sz="2100"/>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bl>
          </a:graphicData>
        </a:graphic>
      </p:graphicFrame>
      <p:sp>
        <p:nvSpPr>
          <p:cNvPr id="128" name="Google Shape;128;p16"/>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29" name="Google Shape;129;p16"/>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30" name="Google Shape;130;p16"/>
          <p:cNvSpPr txBox="1"/>
          <p:nvPr/>
        </p:nvSpPr>
        <p:spPr>
          <a:xfrm>
            <a:off x="145475" y="370500"/>
            <a:ext cx="511200" cy="6507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3</a:t>
            </a:r>
            <a:endParaRPr sz="3900">
              <a:solidFill>
                <a:srgbClr val="FFFFFF"/>
              </a:solidFill>
              <a:latin typeface="Oswald"/>
              <a:ea typeface="Oswald"/>
              <a:cs typeface="Oswald"/>
              <a:sym typeface="Oswald"/>
            </a:endParaRPr>
          </a:p>
        </p:txBody>
      </p:sp>
      <p:sp>
        <p:nvSpPr>
          <p:cNvPr id="131" name="Google Shape;131;p16"/>
          <p:cNvSpPr txBox="1"/>
          <p:nvPr/>
        </p:nvSpPr>
        <p:spPr>
          <a:xfrm>
            <a:off x="929925" y="3216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chemeClr val="lt1"/>
                </a:solidFill>
                <a:latin typeface="Oswald"/>
                <a:ea typeface="Oswald"/>
                <a:cs typeface="Oswald"/>
                <a:sym typeface="Oswald"/>
              </a:rPr>
              <a:t>GENERAL PRINCIPlES OF GIT PHYSIOLOGY </a:t>
            </a:r>
            <a:endParaRPr sz="3200">
              <a:solidFill>
                <a:srgbClr val="FFFFFF"/>
              </a:solidFill>
              <a:latin typeface="Oswald"/>
              <a:ea typeface="Oswald"/>
              <a:cs typeface="Oswald"/>
              <a:sym typeface="Oswald"/>
            </a:endParaRPr>
          </a:p>
        </p:txBody>
      </p:sp>
      <p:pic>
        <p:nvPicPr>
          <p:cNvPr id="132" name="Google Shape;132;p16"/>
          <p:cNvPicPr preferRelativeResize="0"/>
          <p:nvPr/>
        </p:nvPicPr>
        <p:blipFill>
          <a:blip r:embed="rId3">
            <a:alphaModFix/>
          </a:blip>
          <a:stretch>
            <a:fillRect/>
          </a:stretch>
        </p:blipFill>
        <p:spPr>
          <a:xfrm>
            <a:off x="6054845" y="1187875"/>
            <a:ext cx="4027726" cy="3473400"/>
          </a:xfrm>
          <a:prstGeom prst="rect">
            <a:avLst/>
          </a:prstGeom>
          <a:noFill/>
          <a:ln cap="flat" cmpd="sng" w="9525">
            <a:solidFill>
              <a:srgbClr val="000000"/>
            </a:solidFill>
            <a:prstDash val="solid"/>
            <a:round/>
            <a:headEnd len="sm" w="sm" type="none"/>
            <a:tailEnd len="sm" w="sm" type="none"/>
          </a:ln>
        </p:spPr>
      </p:pic>
      <p:pic>
        <p:nvPicPr>
          <p:cNvPr id="133" name="Google Shape;133;p16"/>
          <p:cNvPicPr preferRelativeResize="0"/>
          <p:nvPr/>
        </p:nvPicPr>
        <p:blipFill>
          <a:blip r:embed="rId4">
            <a:alphaModFix/>
          </a:blip>
          <a:stretch>
            <a:fillRect/>
          </a:stretch>
        </p:blipFill>
        <p:spPr>
          <a:xfrm>
            <a:off x="273357" y="1187883"/>
            <a:ext cx="5496551" cy="3473400"/>
          </a:xfrm>
          <a:prstGeom prst="rect">
            <a:avLst/>
          </a:prstGeom>
          <a:noFill/>
          <a:ln cap="flat" cmpd="sng" w="9525">
            <a:solidFill>
              <a:srgbClr val="000000"/>
            </a:solidFill>
            <a:prstDash val="solid"/>
            <a:round/>
            <a:headEnd len="sm" w="sm" type="none"/>
            <a:tailEnd len="sm" w="sm" type="none"/>
          </a:ln>
        </p:spPr>
      </p:pic>
      <p:sp>
        <p:nvSpPr>
          <p:cNvPr id="134" name="Google Shape;134;p16"/>
          <p:cNvSpPr txBox="1"/>
          <p:nvPr/>
        </p:nvSpPr>
        <p:spPr>
          <a:xfrm>
            <a:off x="1783530" y="4661287"/>
            <a:ext cx="2857200" cy="699600"/>
          </a:xfrm>
          <a:prstGeom prst="rect">
            <a:avLst/>
          </a:prstGeom>
          <a:noFill/>
          <a:ln>
            <a:noFill/>
          </a:ln>
        </p:spPr>
        <p:txBody>
          <a:bodyPr anchorCtr="0" anchor="b" bIns="242375" lIns="242375" spcFirstLastPara="1" rIns="242375" wrap="square" tIns="242375">
            <a:noAutofit/>
          </a:bodyPr>
          <a:lstStyle/>
          <a:p>
            <a:pPr indent="0" lvl="0" marL="0" rtl="0" algn="l">
              <a:spcBef>
                <a:spcPts val="0"/>
              </a:spcBef>
              <a:spcAft>
                <a:spcPts val="0"/>
              </a:spcAft>
              <a:buNone/>
            </a:pPr>
            <a:r>
              <a:rPr b="1" lang="en" sz="2700">
                <a:latin typeface="Merriweather"/>
                <a:ea typeface="Merriweather"/>
                <a:cs typeface="Merriweather"/>
                <a:sym typeface="Merriweather"/>
              </a:rPr>
              <a:t>Figure 1-4</a:t>
            </a:r>
            <a:endParaRPr b="1" sz="2700">
              <a:latin typeface="Merriweather"/>
              <a:ea typeface="Merriweather"/>
              <a:cs typeface="Merriweather"/>
              <a:sym typeface="Merriweather"/>
            </a:endParaRPr>
          </a:p>
        </p:txBody>
      </p:sp>
      <p:sp>
        <p:nvSpPr>
          <p:cNvPr id="135" name="Google Shape;135;p16"/>
          <p:cNvSpPr txBox="1"/>
          <p:nvPr/>
        </p:nvSpPr>
        <p:spPr>
          <a:xfrm>
            <a:off x="6524841" y="4661287"/>
            <a:ext cx="2857200" cy="699600"/>
          </a:xfrm>
          <a:prstGeom prst="rect">
            <a:avLst/>
          </a:prstGeom>
          <a:noFill/>
          <a:ln>
            <a:noFill/>
          </a:ln>
        </p:spPr>
        <p:txBody>
          <a:bodyPr anchorCtr="0" anchor="b" bIns="242375" lIns="242375" spcFirstLastPara="1" rIns="242375" wrap="square" tIns="242375">
            <a:noAutofit/>
          </a:bodyPr>
          <a:lstStyle/>
          <a:p>
            <a:pPr indent="0" lvl="0" marL="0" rtl="0" algn="l">
              <a:spcBef>
                <a:spcPts val="0"/>
              </a:spcBef>
              <a:spcAft>
                <a:spcPts val="0"/>
              </a:spcAft>
              <a:buNone/>
            </a:pPr>
            <a:r>
              <a:rPr b="1" lang="en" sz="2700">
                <a:latin typeface="Merriweather"/>
                <a:ea typeface="Merriweather"/>
                <a:cs typeface="Merriweather"/>
                <a:sym typeface="Merriweather"/>
              </a:rPr>
              <a:t>Figure 1-5</a:t>
            </a:r>
            <a:endParaRPr b="1" sz="2700">
              <a:latin typeface="Merriweather"/>
              <a:ea typeface="Merriweather"/>
              <a:cs typeface="Merriweather"/>
              <a:sym typeface="Merriweather"/>
            </a:endParaRPr>
          </a:p>
        </p:txBody>
      </p:sp>
      <p:pic>
        <p:nvPicPr>
          <p:cNvPr id="136" name="Google Shape;136;p16"/>
          <p:cNvPicPr preferRelativeResize="0"/>
          <p:nvPr/>
        </p:nvPicPr>
        <p:blipFill>
          <a:blip r:embed="rId5">
            <a:alphaModFix/>
          </a:blip>
          <a:stretch>
            <a:fillRect/>
          </a:stretch>
        </p:blipFill>
        <p:spPr>
          <a:xfrm>
            <a:off x="10275375" y="1187875"/>
            <a:ext cx="3589409" cy="3473400"/>
          </a:xfrm>
          <a:prstGeom prst="rect">
            <a:avLst/>
          </a:prstGeom>
          <a:noFill/>
          <a:ln cap="flat" cmpd="sng" w="9525">
            <a:solidFill>
              <a:srgbClr val="000000"/>
            </a:solidFill>
            <a:prstDash val="solid"/>
            <a:round/>
            <a:headEnd len="sm" w="sm" type="none"/>
            <a:tailEnd len="sm" w="sm" type="none"/>
          </a:ln>
        </p:spPr>
      </p:pic>
      <p:sp>
        <p:nvSpPr>
          <p:cNvPr id="137" name="Google Shape;137;p16"/>
          <p:cNvSpPr txBox="1"/>
          <p:nvPr/>
        </p:nvSpPr>
        <p:spPr>
          <a:xfrm>
            <a:off x="10641466" y="4661287"/>
            <a:ext cx="2857200" cy="699600"/>
          </a:xfrm>
          <a:prstGeom prst="rect">
            <a:avLst/>
          </a:prstGeom>
          <a:noFill/>
          <a:ln>
            <a:noFill/>
          </a:ln>
        </p:spPr>
        <p:txBody>
          <a:bodyPr anchorCtr="0" anchor="b" bIns="242375" lIns="242375" spcFirstLastPara="1" rIns="242375" wrap="square" tIns="242375">
            <a:noAutofit/>
          </a:bodyPr>
          <a:lstStyle/>
          <a:p>
            <a:pPr indent="0" lvl="0" marL="0" rtl="0" algn="l">
              <a:spcBef>
                <a:spcPts val="0"/>
              </a:spcBef>
              <a:spcAft>
                <a:spcPts val="0"/>
              </a:spcAft>
              <a:buNone/>
            </a:pPr>
            <a:r>
              <a:rPr b="1" lang="en" sz="2700">
                <a:latin typeface="Merriweather"/>
                <a:ea typeface="Merriweather"/>
                <a:cs typeface="Merriweather"/>
                <a:sym typeface="Merriweather"/>
              </a:rPr>
              <a:t>Figure 1-6</a:t>
            </a:r>
            <a:endParaRPr b="1" sz="2700">
              <a:latin typeface="Merriweather"/>
              <a:ea typeface="Merriweather"/>
              <a:cs typeface="Merriweather"/>
              <a:sym typeface="Merriweather"/>
            </a:endParaRPr>
          </a:p>
        </p:txBody>
      </p:sp>
      <p:pic>
        <p:nvPicPr>
          <p:cNvPr id="138" name="Google Shape;138;p16"/>
          <p:cNvPicPr preferRelativeResize="0"/>
          <p:nvPr/>
        </p:nvPicPr>
        <p:blipFill>
          <a:blip r:embed="rId6">
            <a:alphaModFix/>
          </a:blip>
          <a:stretch>
            <a:fillRect/>
          </a:stretch>
        </p:blipFill>
        <p:spPr>
          <a:xfrm>
            <a:off x="1125552" y="13276751"/>
            <a:ext cx="3589399" cy="2285052"/>
          </a:xfrm>
          <a:prstGeom prst="rect">
            <a:avLst/>
          </a:prstGeom>
          <a:noFill/>
          <a:ln cap="flat" cmpd="sng" w="9525">
            <a:solidFill>
              <a:srgbClr val="000000"/>
            </a:solidFill>
            <a:prstDash val="solid"/>
            <a:round/>
            <a:headEnd len="sm" w="sm" type="none"/>
            <a:tailEnd len="sm" w="sm" type="none"/>
          </a:ln>
        </p:spPr>
      </p:pic>
      <p:sp>
        <p:nvSpPr>
          <p:cNvPr id="139" name="Google Shape;139;p16"/>
          <p:cNvSpPr txBox="1"/>
          <p:nvPr/>
        </p:nvSpPr>
        <p:spPr>
          <a:xfrm>
            <a:off x="636346" y="5112414"/>
            <a:ext cx="119001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Control of GI Function</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p:txBody>
      </p:sp>
      <p:sp>
        <p:nvSpPr>
          <p:cNvPr id="140" name="Google Shape;140;p16"/>
          <p:cNvSpPr/>
          <p:nvPr/>
        </p:nvSpPr>
        <p:spPr>
          <a:xfrm>
            <a:off x="272692" y="5461901"/>
            <a:ext cx="468600" cy="433500"/>
          </a:xfrm>
          <a:prstGeom prst="rect">
            <a:avLst/>
          </a:prstGeom>
          <a:solidFill>
            <a:srgbClr val="6AA84F"/>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41" name="Google Shape;141;p16"/>
          <p:cNvSpPr/>
          <p:nvPr/>
        </p:nvSpPr>
        <p:spPr>
          <a:xfrm>
            <a:off x="272700" y="6245200"/>
            <a:ext cx="3617700" cy="699600"/>
          </a:xfrm>
          <a:prstGeom prst="roundRect">
            <a:avLst>
              <a:gd fmla="val 50000" name="adj"/>
            </a:avLst>
          </a:prstGeom>
          <a:solidFill>
            <a:srgbClr val="93C47D"/>
          </a:solidFill>
          <a:ln cap="flat" cmpd="sng" w="38100">
            <a:solidFill>
              <a:srgbClr val="93C47D"/>
            </a:solidFill>
            <a:prstDash val="dot"/>
            <a:round/>
            <a:headEnd len="sm" w="sm" type="none"/>
            <a:tailEnd len="sm" w="sm" type="none"/>
          </a:ln>
        </p:spPr>
        <p:txBody>
          <a:bodyPr anchorCtr="0" anchor="ctr" bIns="140950" lIns="140950" spcFirstLastPara="1" rIns="140950" wrap="square" tIns="140950">
            <a:noAutofit/>
          </a:bodyPr>
          <a:lstStyle/>
          <a:p>
            <a:pPr indent="0" lvl="0" marL="0" rtl="0" algn="ctr">
              <a:spcBef>
                <a:spcPts val="0"/>
              </a:spcBef>
              <a:spcAft>
                <a:spcPts val="0"/>
              </a:spcAft>
              <a:buNone/>
            </a:pPr>
            <a:r>
              <a:rPr lang="en" sz="3800">
                <a:latin typeface="Merriweather"/>
                <a:ea typeface="Merriweather"/>
                <a:cs typeface="Merriweather"/>
                <a:sym typeface="Merriweather"/>
              </a:rPr>
              <a:t>Neural</a:t>
            </a:r>
            <a:endParaRPr sz="3800">
              <a:latin typeface="Merriweather"/>
              <a:ea typeface="Merriweather"/>
              <a:cs typeface="Merriweather"/>
              <a:sym typeface="Merriweather"/>
            </a:endParaRPr>
          </a:p>
        </p:txBody>
      </p:sp>
      <p:sp>
        <p:nvSpPr>
          <p:cNvPr id="142" name="Google Shape;142;p16"/>
          <p:cNvSpPr/>
          <p:nvPr/>
        </p:nvSpPr>
        <p:spPr>
          <a:xfrm>
            <a:off x="4402663" y="6245200"/>
            <a:ext cx="3617700" cy="699600"/>
          </a:xfrm>
          <a:prstGeom prst="roundRect">
            <a:avLst>
              <a:gd fmla="val 50000" name="adj"/>
            </a:avLst>
          </a:prstGeom>
          <a:solidFill>
            <a:srgbClr val="B6D7A8"/>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lang="en" sz="3800">
                <a:latin typeface="Merriweather"/>
                <a:ea typeface="Merriweather"/>
                <a:cs typeface="Merriweather"/>
                <a:sym typeface="Merriweather"/>
              </a:rPr>
              <a:t>Hormonal</a:t>
            </a:r>
            <a:endParaRPr sz="3800">
              <a:latin typeface="Merriweather"/>
              <a:ea typeface="Merriweather"/>
              <a:cs typeface="Merriweather"/>
              <a:sym typeface="Merriweather"/>
            </a:endParaRPr>
          </a:p>
        </p:txBody>
      </p:sp>
      <p:sp>
        <p:nvSpPr>
          <p:cNvPr id="143" name="Google Shape;143;p16"/>
          <p:cNvSpPr/>
          <p:nvPr/>
        </p:nvSpPr>
        <p:spPr>
          <a:xfrm>
            <a:off x="8801208" y="6245200"/>
            <a:ext cx="3617700" cy="699600"/>
          </a:xfrm>
          <a:prstGeom prst="roundRect">
            <a:avLst>
              <a:gd fmla="val 50000" name="adj"/>
            </a:avLst>
          </a:prstGeom>
          <a:solidFill>
            <a:srgbClr val="D9EAD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lang="en" sz="3800">
                <a:latin typeface="Merriweather"/>
                <a:ea typeface="Merriweather"/>
                <a:cs typeface="Merriweather"/>
                <a:sym typeface="Merriweather"/>
              </a:rPr>
              <a:t>GI contents</a:t>
            </a:r>
            <a:endParaRPr sz="3800">
              <a:latin typeface="Merriweather"/>
              <a:ea typeface="Merriweather"/>
              <a:cs typeface="Merriweather"/>
              <a:sym typeface="Merriweather"/>
            </a:endParaRPr>
          </a:p>
        </p:txBody>
      </p:sp>
      <p:cxnSp>
        <p:nvCxnSpPr>
          <p:cNvPr id="144" name="Google Shape;144;p16"/>
          <p:cNvCxnSpPr>
            <a:stCxn id="141" idx="2"/>
            <a:endCxn id="126" idx="0"/>
          </p:cNvCxnSpPr>
          <p:nvPr/>
        </p:nvCxnSpPr>
        <p:spPr>
          <a:xfrm flipH="1" rot="-5400000">
            <a:off x="4390200" y="4636150"/>
            <a:ext cx="349800" cy="4967100"/>
          </a:xfrm>
          <a:prstGeom prst="bentConnector3">
            <a:avLst>
              <a:gd fmla="val 49996" name="adj1"/>
            </a:avLst>
          </a:prstGeom>
          <a:noFill/>
          <a:ln cap="flat" cmpd="sng" w="66675">
            <a:solidFill>
              <a:srgbClr val="D9EAD3"/>
            </a:solidFill>
            <a:prstDash val="lgDash"/>
            <a:round/>
            <a:headEnd len="med" w="med" type="none"/>
            <a:tailEnd len="med" w="med" type="none"/>
          </a:ln>
        </p:spPr>
      </p:cxnSp>
      <p:sp>
        <p:nvSpPr>
          <p:cNvPr id="145" name="Google Shape;145;p16"/>
          <p:cNvSpPr txBox="1"/>
          <p:nvPr/>
        </p:nvSpPr>
        <p:spPr>
          <a:xfrm>
            <a:off x="636350" y="7379300"/>
            <a:ext cx="8964900" cy="134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400">
                <a:solidFill>
                  <a:srgbClr val="38761D"/>
                </a:solidFill>
                <a:highlight>
                  <a:srgbClr val="D9EAD3"/>
                </a:highlight>
                <a:latin typeface="Merriweather"/>
                <a:ea typeface="Merriweather"/>
                <a:cs typeface="Merriweather"/>
                <a:sym typeface="Merriweather"/>
              </a:rPr>
              <a:t>1. </a:t>
            </a:r>
            <a:r>
              <a:rPr lang="en" sz="3400">
                <a:highlight>
                  <a:srgbClr val="D9EAD3"/>
                </a:highlight>
                <a:latin typeface="Merriweather"/>
                <a:ea typeface="Merriweather"/>
                <a:cs typeface="Merriweather"/>
                <a:sym typeface="Merriweather"/>
              </a:rPr>
              <a:t>Enteric Nervous system:</a:t>
            </a:r>
            <a:endParaRPr sz="3400">
              <a:highlight>
                <a:srgbClr val="D9EAD3"/>
              </a:highlight>
              <a:latin typeface="Merriweather"/>
              <a:ea typeface="Merriweather"/>
              <a:cs typeface="Merriweather"/>
              <a:sym typeface="Merriweather"/>
            </a:endParaRPr>
          </a:p>
          <a:p>
            <a:pPr indent="-368300" lvl="0" marL="457200" rtl="0" algn="l">
              <a:spcBef>
                <a:spcPts val="0"/>
              </a:spcBef>
              <a:spcAft>
                <a:spcPts val="0"/>
              </a:spcAft>
              <a:buClr>
                <a:srgbClr val="93C47D"/>
              </a:buClr>
              <a:buSzPts val="2200"/>
              <a:buFont typeface="Merriweather"/>
              <a:buChar char="●"/>
            </a:pPr>
            <a:r>
              <a:rPr lang="en" sz="2200">
                <a:latin typeface="Merriweather"/>
                <a:ea typeface="Merriweather"/>
                <a:cs typeface="Merriweather"/>
                <a:sym typeface="Merriweather"/>
              </a:rPr>
              <a:t>The nervous system of GI tract</a:t>
            </a:r>
            <a:r>
              <a:rPr lang="en" sz="2200">
                <a:solidFill>
                  <a:srgbClr val="93C47D"/>
                </a:solidFill>
                <a:latin typeface="Merriweather"/>
                <a:ea typeface="Merriweather"/>
                <a:cs typeface="Merriweather"/>
                <a:sym typeface="Merriweather"/>
              </a:rPr>
              <a:t>.</a:t>
            </a:r>
            <a:endParaRPr sz="2200">
              <a:solidFill>
                <a:srgbClr val="8E7CC3"/>
              </a:solidFill>
              <a:latin typeface="Merriweather"/>
              <a:ea typeface="Merriweather"/>
              <a:cs typeface="Merriweather"/>
              <a:sym typeface="Merriweather"/>
            </a:endParaRPr>
          </a:p>
          <a:p>
            <a:pPr indent="-368300" lvl="0" marL="457200" rtl="0" algn="l">
              <a:spcBef>
                <a:spcPts val="0"/>
              </a:spcBef>
              <a:spcAft>
                <a:spcPts val="0"/>
              </a:spcAft>
              <a:buClr>
                <a:srgbClr val="93C47D"/>
              </a:buClr>
              <a:buSzPts val="2200"/>
              <a:buFont typeface="Merriweather"/>
              <a:buChar char="●"/>
            </a:pPr>
            <a:r>
              <a:rPr lang="en" sz="2200">
                <a:solidFill>
                  <a:srgbClr val="000000"/>
                </a:solidFill>
                <a:latin typeface="Merriweather"/>
                <a:ea typeface="Merriweather"/>
                <a:cs typeface="Merriweather"/>
                <a:sym typeface="Merriweather"/>
              </a:rPr>
              <a:t>Its function is largely independent of the extrinsic NS</a:t>
            </a:r>
            <a:r>
              <a:rPr lang="en" sz="2200">
                <a:latin typeface="Merriweather"/>
                <a:ea typeface="Merriweather"/>
                <a:cs typeface="Merriweather"/>
                <a:sym typeface="Merriweather"/>
              </a:rPr>
              <a:t>.</a:t>
            </a:r>
            <a:endParaRPr sz="2200">
              <a:latin typeface="Merriweather"/>
              <a:ea typeface="Merriweather"/>
              <a:cs typeface="Merriweather"/>
              <a:sym typeface="Merriweather"/>
            </a:endParaRPr>
          </a:p>
        </p:txBody>
      </p:sp>
      <p:pic>
        <p:nvPicPr>
          <p:cNvPr id="146" name="Google Shape;146;p16"/>
          <p:cNvPicPr preferRelativeResize="0"/>
          <p:nvPr/>
        </p:nvPicPr>
        <p:blipFill>
          <a:blip r:embed="rId7">
            <a:alphaModFix/>
          </a:blip>
          <a:stretch>
            <a:fillRect/>
          </a:stretch>
        </p:blipFill>
        <p:spPr>
          <a:xfrm>
            <a:off x="5227225" y="13276750"/>
            <a:ext cx="3387900" cy="2186925"/>
          </a:xfrm>
          <a:prstGeom prst="rect">
            <a:avLst/>
          </a:prstGeom>
          <a:noFill/>
          <a:ln cap="flat" cmpd="sng" w="9525">
            <a:solidFill>
              <a:srgbClr val="000000"/>
            </a:solidFill>
            <a:prstDash val="solid"/>
            <a:round/>
            <a:headEnd len="sm" w="sm" type="none"/>
            <a:tailEnd len="sm" w="sm" type="none"/>
          </a:ln>
        </p:spPr>
      </p:pic>
      <p:pic>
        <p:nvPicPr>
          <p:cNvPr id="147" name="Google Shape;147;p16"/>
          <p:cNvPicPr preferRelativeResize="0"/>
          <p:nvPr/>
        </p:nvPicPr>
        <p:blipFill>
          <a:blip r:embed="rId8">
            <a:alphaModFix/>
          </a:blip>
          <a:stretch>
            <a:fillRect/>
          </a:stretch>
        </p:blipFill>
        <p:spPr>
          <a:xfrm>
            <a:off x="9382052" y="13276750"/>
            <a:ext cx="3230251" cy="2682350"/>
          </a:xfrm>
          <a:prstGeom prst="rect">
            <a:avLst/>
          </a:prstGeom>
          <a:noFill/>
          <a:ln cap="flat" cmpd="sng" w="9525">
            <a:solidFill>
              <a:srgbClr val="000000"/>
            </a:solidFill>
            <a:prstDash val="solid"/>
            <a:round/>
            <a:headEnd len="sm" w="sm" type="none"/>
            <a:tailEnd len="sm" w="sm" type="none"/>
          </a:ln>
        </p:spPr>
      </p:pic>
      <p:sp>
        <p:nvSpPr>
          <p:cNvPr id="148" name="Google Shape;148;p16"/>
          <p:cNvSpPr txBox="1"/>
          <p:nvPr/>
        </p:nvSpPr>
        <p:spPr>
          <a:xfrm>
            <a:off x="531300" y="15854800"/>
            <a:ext cx="7879200" cy="134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rgbClr val="38761D"/>
                </a:solidFill>
                <a:highlight>
                  <a:srgbClr val="D9EAD3"/>
                </a:highlight>
                <a:latin typeface="Merriweather"/>
                <a:ea typeface="Merriweather"/>
                <a:cs typeface="Merriweather"/>
                <a:sym typeface="Merriweather"/>
              </a:rPr>
              <a:t>2. </a:t>
            </a:r>
            <a:r>
              <a:rPr lang="en" sz="3400">
                <a:highlight>
                  <a:srgbClr val="D9EAD3"/>
                </a:highlight>
                <a:latin typeface="Merriweather"/>
                <a:ea typeface="Merriweather"/>
                <a:cs typeface="Merriweather"/>
                <a:sym typeface="Merriweather"/>
              </a:rPr>
              <a:t>Sympathetic nervous system:</a:t>
            </a:r>
            <a:endParaRPr sz="3400">
              <a:highlight>
                <a:srgbClr val="D9EAD3"/>
              </a:highlight>
              <a:latin typeface="Merriweather"/>
              <a:ea typeface="Merriweather"/>
              <a:cs typeface="Merriweather"/>
              <a:sym typeface="Merriweather"/>
            </a:endParaRPr>
          </a:p>
          <a:p>
            <a:pPr indent="-387350" lvl="0" marL="457200" rtl="0" algn="l">
              <a:spcBef>
                <a:spcPts val="0"/>
              </a:spcBef>
              <a:spcAft>
                <a:spcPts val="0"/>
              </a:spcAft>
              <a:buClr>
                <a:schemeClr val="dk1"/>
              </a:buClr>
              <a:buSzPts val="2500"/>
              <a:buFont typeface="Merriweather"/>
              <a:buChar char="●"/>
            </a:pPr>
            <a:r>
              <a:rPr lang="en" sz="2500">
                <a:solidFill>
                  <a:schemeClr val="dk1"/>
                </a:solidFill>
                <a:latin typeface="Merriweather"/>
                <a:ea typeface="Merriweather"/>
                <a:cs typeface="Merriweather"/>
                <a:sym typeface="Merriweather"/>
              </a:rPr>
              <a:t>Origin</a:t>
            </a:r>
            <a:r>
              <a:rPr lang="en" sz="2500">
                <a:solidFill>
                  <a:srgbClr val="8E7CC3"/>
                </a:solidFill>
                <a:latin typeface="Merriweather"/>
                <a:ea typeface="Merriweather"/>
                <a:cs typeface="Merriweather"/>
                <a:sym typeface="Merriweather"/>
              </a:rPr>
              <a:t>: </a:t>
            </a:r>
            <a:r>
              <a:rPr b="1" lang="en" sz="2500">
                <a:solidFill>
                  <a:srgbClr val="8E7CC3"/>
                </a:solidFill>
                <a:latin typeface="Merriweather"/>
                <a:ea typeface="Merriweather"/>
                <a:cs typeface="Merriweather"/>
                <a:sym typeface="Merriweather"/>
              </a:rPr>
              <a:t>T5-L2</a:t>
            </a:r>
            <a:endParaRPr sz="2500">
              <a:solidFill>
                <a:srgbClr val="CC4125"/>
              </a:solidFill>
              <a:latin typeface="Merriweather"/>
              <a:ea typeface="Merriweather"/>
              <a:cs typeface="Merriweather"/>
              <a:sym typeface="Merriweather"/>
            </a:endParaRPr>
          </a:p>
          <a:p>
            <a:pPr indent="-387350" lvl="0" marL="457200" rtl="0" algn="l">
              <a:spcBef>
                <a:spcPts val="0"/>
              </a:spcBef>
              <a:spcAft>
                <a:spcPts val="0"/>
              </a:spcAft>
              <a:buClr>
                <a:srgbClr val="CC4125"/>
              </a:buClr>
              <a:buSzPts val="2500"/>
              <a:buFont typeface="Merriweather"/>
              <a:buChar char="●"/>
            </a:pPr>
            <a:r>
              <a:rPr lang="en" sz="2500">
                <a:solidFill>
                  <a:srgbClr val="CC4125"/>
                </a:solidFill>
                <a:latin typeface="Merriweather"/>
                <a:ea typeface="Merriweather"/>
                <a:cs typeface="Merriweather"/>
                <a:sym typeface="Merriweather"/>
              </a:rPr>
              <a:t>Stimulation inhibits activity of the GI.</a:t>
            </a:r>
            <a:endParaRPr sz="2500">
              <a:solidFill>
                <a:srgbClr val="CC4125"/>
              </a:solidFill>
              <a:latin typeface="Merriweather"/>
              <a:ea typeface="Merriweather"/>
              <a:cs typeface="Merriweather"/>
              <a:sym typeface="Merriweather"/>
            </a:endParaRPr>
          </a:p>
          <a:p>
            <a:pPr indent="0" lvl="0" marL="0" rtl="0" algn="l">
              <a:spcBef>
                <a:spcPts val="0"/>
              </a:spcBef>
              <a:spcAft>
                <a:spcPts val="0"/>
              </a:spcAft>
              <a:buNone/>
            </a:pPr>
            <a:r>
              <a:rPr lang="en" sz="3400">
                <a:solidFill>
                  <a:srgbClr val="38761D"/>
                </a:solidFill>
                <a:highlight>
                  <a:srgbClr val="D9EAD3"/>
                </a:highlight>
                <a:latin typeface="Merriweather"/>
                <a:ea typeface="Merriweather"/>
                <a:cs typeface="Merriweather"/>
                <a:sym typeface="Merriweather"/>
              </a:rPr>
              <a:t>3. </a:t>
            </a:r>
            <a:r>
              <a:rPr lang="en" sz="3400">
                <a:solidFill>
                  <a:schemeClr val="dk1"/>
                </a:solidFill>
                <a:highlight>
                  <a:srgbClr val="D9EAD3"/>
                </a:highlight>
                <a:latin typeface="Merriweather"/>
                <a:ea typeface="Merriweather"/>
                <a:cs typeface="Merriweather"/>
                <a:sym typeface="Merriweather"/>
              </a:rPr>
              <a:t>Parasympathetic nervous system:</a:t>
            </a:r>
            <a:endParaRPr sz="3400">
              <a:solidFill>
                <a:schemeClr val="dk1"/>
              </a:solidFill>
              <a:highlight>
                <a:srgbClr val="D9EAD3"/>
              </a:highlight>
              <a:latin typeface="Merriweather"/>
              <a:ea typeface="Merriweather"/>
              <a:cs typeface="Merriweather"/>
              <a:sym typeface="Merriweather"/>
            </a:endParaRPr>
          </a:p>
          <a:p>
            <a:pPr indent="-387350" lvl="0" marL="457200" rtl="0" algn="l">
              <a:spcBef>
                <a:spcPts val="0"/>
              </a:spcBef>
              <a:spcAft>
                <a:spcPts val="0"/>
              </a:spcAft>
              <a:buClr>
                <a:schemeClr val="dk1"/>
              </a:buClr>
              <a:buSzPts val="2500"/>
              <a:buFont typeface="Merriweather"/>
              <a:buChar char="●"/>
            </a:pPr>
            <a:r>
              <a:rPr lang="en" sz="2500">
                <a:solidFill>
                  <a:schemeClr val="dk1"/>
                </a:solidFill>
                <a:latin typeface="Merriweather"/>
                <a:ea typeface="Merriweather"/>
                <a:cs typeface="Merriweather"/>
                <a:sym typeface="Merriweather"/>
              </a:rPr>
              <a:t>Vagus nerves </a:t>
            </a:r>
            <a:r>
              <a:rPr lang="en" sz="2500">
                <a:solidFill>
                  <a:srgbClr val="8E7CC3"/>
                </a:solidFill>
                <a:latin typeface="Merriweather"/>
                <a:ea typeface="Merriweather"/>
                <a:cs typeface="Merriweather"/>
                <a:sym typeface="Merriweather"/>
              </a:rPr>
              <a:t>(</a:t>
            </a:r>
            <a:r>
              <a:rPr lang="en" sz="2500">
                <a:solidFill>
                  <a:schemeClr val="dk1"/>
                </a:solidFill>
                <a:latin typeface="Merriweather"/>
                <a:ea typeface="Merriweather"/>
                <a:cs typeface="Merriweather"/>
                <a:sym typeface="Merriweather"/>
              </a:rPr>
              <a:t>cranial division</a:t>
            </a:r>
            <a:r>
              <a:rPr lang="en" sz="2500">
                <a:solidFill>
                  <a:srgbClr val="8E7CC3"/>
                </a:solidFill>
                <a:latin typeface="Merriweather"/>
                <a:ea typeface="Merriweather"/>
                <a:cs typeface="Merriweather"/>
                <a:sym typeface="Merriweather"/>
              </a:rPr>
              <a:t>) </a:t>
            </a:r>
            <a:r>
              <a:rPr lang="en" sz="2500">
                <a:solidFill>
                  <a:schemeClr val="dk1"/>
                </a:solidFill>
                <a:latin typeface="Merriweather"/>
                <a:ea typeface="Merriweather"/>
                <a:cs typeface="Merriweather"/>
                <a:sym typeface="Merriweather"/>
              </a:rPr>
              <a:t>&amp; Pelvic nerves</a:t>
            </a:r>
            <a:r>
              <a:rPr lang="en" sz="2500">
                <a:solidFill>
                  <a:srgbClr val="8E7CC3"/>
                </a:solidFill>
                <a:latin typeface="Merriweather"/>
                <a:ea typeface="Merriweather"/>
                <a:cs typeface="Merriweather"/>
                <a:sym typeface="Merriweather"/>
              </a:rPr>
              <a:t> (</a:t>
            </a:r>
            <a:r>
              <a:rPr lang="en" sz="2500">
                <a:solidFill>
                  <a:schemeClr val="dk1"/>
                </a:solidFill>
                <a:latin typeface="Merriweather"/>
                <a:ea typeface="Merriweather"/>
                <a:cs typeface="Merriweather"/>
                <a:sym typeface="Merriweather"/>
              </a:rPr>
              <a:t>sacral division</a:t>
            </a:r>
            <a:r>
              <a:rPr lang="en" sz="2500">
                <a:solidFill>
                  <a:srgbClr val="8E7CC3"/>
                </a:solidFill>
                <a:latin typeface="Merriweather"/>
                <a:ea typeface="Merriweather"/>
                <a:cs typeface="Merriweather"/>
                <a:sym typeface="Merriweather"/>
              </a:rPr>
              <a:t>).</a:t>
            </a:r>
            <a:endParaRPr sz="2500">
              <a:solidFill>
                <a:schemeClr val="dk1"/>
              </a:solidFill>
              <a:latin typeface="Merriweather"/>
              <a:ea typeface="Merriweather"/>
              <a:cs typeface="Merriweather"/>
              <a:sym typeface="Merriweather"/>
            </a:endParaRPr>
          </a:p>
          <a:p>
            <a:pPr indent="-387350" lvl="0" marL="457200" rtl="0" algn="l">
              <a:spcBef>
                <a:spcPts val="0"/>
              </a:spcBef>
              <a:spcAft>
                <a:spcPts val="0"/>
              </a:spcAft>
              <a:buClr>
                <a:srgbClr val="CC4125"/>
              </a:buClr>
              <a:buSzPts val="2500"/>
              <a:buFont typeface="Merriweather"/>
              <a:buChar char="●"/>
            </a:pPr>
            <a:r>
              <a:rPr lang="en" sz="2500">
                <a:solidFill>
                  <a:srgbClr val="CC4125"/>
                </a:solidFill>
                <a:latin typeface="Merriweather"/>
                <a:ea typeface="Merriweather"/>
                <a:cs typeface="Merriweather"/>
                <a:sym typeface="Merriweather"/>
              </a:rPr>
              <a:t>Stimulation causes general increase in activity of the enteric nervous system.</a:t>
            </a:r>
            <a:endParaRPr sz="2500">
              <a:solidFill>
                <a:srgbClr val="CC4125"/>
              </a:solidFill>
              <a:latin typeface="Merriweather"/>
              <a:ea typeface="Merriweather"/>
              <a:cs typeface="Merriweather"/>
              <a:sym typeface="Merriweather"/>
            </a:endParaRPr>
          </a:p>
        </p:txBody>
      </p:sp>
      <p:grpSp>
        <p:nvGrpSpPr>
          <p:cNvPr id="149" name="Google Shape;149;p16"/>
          <p:cNvGrpSpPr/>
          <p:nvPr/>
        </p:nvGrpSpPr>
        <p:grpSpPr>
          <a:xfrm>
            <a:off x="8491264" y="16410761"/>
            <a:ext cx="5160110" cy="2897690"/>
            <a:chOff x="7936766" y="16043800"/>
            <a:chExt cx="5714408" cy="3028206"/>
          </a:xfrm>
        </p:grpSpPr>
        <p:pic>
          <p:nvPicPr>
            <p:cNvPr id="150" name="Google Shape;150;p16"/>
            <p:cNvPicPr preferRelativeResize="0"/>
            <p:nvPr/>
          </p:nvPicPr>
          <p:blipFill>
            <a:blip r:embed="rId9">
              <a:alphaModFix/>
            </a:blip>
            <a:stretch>
              <a:fillRect/>
            </a:stretch>
          </p:blipFill>
          <p:spPr>
            <a:xfrm>
              <a:off x="10793974" y="16043804"/>
              <a:ext cx="2857200" cy="3028202"/>
            </a:xfrm>
            <a:prstGeom prst="rect">
              <a:avLst/>
            </a:prstGeom>
            <a:noFill/>
            <a:ln cap="flat" cmpd="sng" w="9525">
              <a:solidFill>
                <a:srgbClr val="000000"/>
              </a:solidFill>
              <a:prstDash val="solid"/>
              <a:round/>
              <a:headEnd len="sm" w="sm" type="none"/>
              <a:tailEnd len="sm" w="sm" type="none"/>
            </a:ln>
          </p:spPr>
        </p:pic>
        <p:pic>
          <p:nvPicPr>
            <p:cNvPr id="151" name="Google Shape;151;p16"/>
            <p:cNvPicPr preferRelativeResize="0"/>
            <p:nvPr/>
          </p:nvPicPr>
          <p:blipFill>
            <a:blip r:embed="rId10">
              <a:alphaModFix/>
            </a:blip>
            <a:stretch>
              <a:fillRect/>
            </a:stretch>
          </p:blipFill>
          <p:spPr>
            <a:xfrm>
              <a:off x="7936766" y="16043800"/>
              <a:ext cx="2857199" cy="3028200"/>
            </a:xfrm>
            <a:prstGeom prst="rect">
              <a:avLst/>
            </a:prstGeom>
            <a:noFill/>
            <a:ln cap="flat" cmpd="sng" w="9525">
              <a:solidFill>
                <a:srgbClr val="000000"/>
              </a:solidFill>
              <a:prstDash val="solid"/>
              <a:round/>
              <a:headEnd len="sm" w="sm" type="none"/>
              <a:tailEnd len="sm" w="sm" type="none"/>
            </a:ln>
          </p:spPr>
        </p:pic>
      </p:grpSp>
      <p:sp>
        <p:nvSpPr>
          <p:cNvPr id="152" name="Google Shape;152;p16"/>
          <p:cNvSpPr txBox="1"/>
          <p:nvPr/>
        </p:nvSpPr>
        <p:spPr>
          <a:xfrm>
            <a:off x="1783525" y="15301525"/>
            <a:ext cx="2015700" cy="6576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300">
                <a:latin typeface="Merriweather"/>
                <a:ea typeface="Merriweather"/>
                <a:cs typeface="Merriweather"/>
                <a:sym typeface="Merriweather"/>
              </a:rPr>
              <a:t>Figure 1-7</a:t>
            </a:r>
            <a:endParaRPr b="1" sz="2300">
              <a:latin typeface="Merriweather"/>
              <a:ea typeface="Merriweather"/>
              <a:cs typeface="Merriweather"/>
              <a:sym typeface="Merriweather"/>
            </a:endParaRPr>
          </a:p>
        </p:txBody>
      </p:sp>
      <p:sp>
        <p:nvSpPr>
          <p:cNvPr id="153" name="Google Shape;153;p16"/>
          <p:cNvSpPr txBox="1"/>
          <p:nvPr/>
        </p:nvSpPr>
        <p:spPr>
          <a:xfrm>
            <a:off x="5830960" y="15197200"/>
            <a:ext cx="2015700" cy="6576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300">
                <a:latin typeface="Merriweather"/>
                <a:ea typeface="Merriweather"/>
                <a:cs typeface="Merriweather"/>
                <a:sym typeface="Merriweather"/>
              </a:rPr>
              <a:t>Figure 1-8</a:t>
            </a:r>
            <a:endParaRPr b="1" sz="2300">
              <a:latin typeface="Merriweather"/>
              <a:ea typeface="Merriweather"/>
              <a:cs typeface="Merriweather"/>
              <a:sym typeface="Merriweather"/>
            </a:endParaRPr>
          </a:p>
        </p:txBody>
      </p:sp>
      <p:sp>
        <p:nvSpPr>
          <p:cNvPr id="154" name="Google Shape;154;p16"/>
          <p:cNvSpPr txBox="1"/>
          <p:nvPr/>
        </p:nvSpPr>
        <p:spPr>
          <a:xfrm>
            <a:off x="9878375" y="15753150"/>
            <a:ext cx="2015700" cy="6576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300">
                <a:latin typeface="Merriweather"/>
                <a:ea typeface="Merriweather"/>
                <a:cs typeface="Merriweather"/>
                <a:sym typeface="Merriweather"/>
              </a:rPr>
              <a:t>Figure 1-9</a:t>
            </a:r>
            <a:endParaRPr b="1" sz="2300">
              <a:latin typeface="Merriweather"/>
              <a:ea typeface="Merriweather"/>
              <a:cs typeface="Merriweather"/>
              <a:sym typeface="Merriweather"/>
            </a:endParaRPr>
          </a:p>
        </p:txBody>
      </p:sp>
      <p:sp>
        <p:nvSpPr>
          <p:cNvPr id="155" name="Google Shape;155;p16"/>
          <p:cNvSpPr txBox="1"/>
          <p:nvPr/>
        </p:nvSpPr>
        <p:spPr>
          <a:xfrm>
            <a:off x="10056175" y="19075475"/>
            <a:ext cx="4027800" cy="957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300">
                <a:latin typeface="Merriweather"/>
                <a:ea typeface="Merriweather"/>
                <a:cs typeface="Merriweather"/>
                <a:sym typeface="Merriweather"/>
              </a:rPr>
              <a:t>Figure 1-10</a:t>
            </a:r>
            <a:endParaRPr b="1" sz="2300">
              <a:latin typeface="Merriweather"/>
              <a:ea typeface="Merriweather"/>
              <a:cs typeface="Merriweather"/>
              <a:sym typeface="Merriweather"/>
            </a:endParaRPr>
          </a:p>
        </p:txBody>
      </p:sp>
      <p:sp>
        <p:nvSpPr>
          <p:cNvPr id="156" name="Google Shape;156;p16"/>
          <p:cNvSpPr txBox="1"/>
          <p:nvPr/>
        </p:nvSpPr>
        <p:spPr>
          <a:xfrm>
            <a:off x="11409325" y="409425"/>
            <a:ext cx="3652800" cy="9150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One</a:t>
            </a:r>
            <a:endParaRPr sz="3500">
              <a:latin typeface="Oswald"/>
              <a:ea typeface="Oswald"/>
              <a:cs typeface="Oswald"/>
              <a:sym typeface="Oswa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7" name="Shape 1387"/>
        <p:cNvGrpSpPr/>
        <p:nvPr/>
      </p:nvGrpSpPr>
      <p:grpSpPr>
        <a:xfrm>
          <a:off x="0" y="0"/>
          <a:ext cx="0" cy="0"/>
          <a:chOff x="0" y="0"/>
          <a:chExt cx="0" cy="0"/>
        </a:xfrm>
      </p:grpSpPr>
      <p:sp>
        <p:nvSpPr>
          <p:cNvPr id="1388" name="Google Shape;1388;p52"/>
          <p:cNvSpPr/>
          <p:nvPr/>
        </p:nvSpPr>
        <p:spPr>
          <a:xfrm>
            <a:off x="0" y="1418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389" name="Google Shape;1389;p52"/>
          <p:cNvSpPr txBox="1"/>
          <p:nvPr/>
        </p:nvSpPr>
        <p:spPr>
          <a:xfrm>
            <a:off x="630800" y="18687325"/>
            <a:ext cx="2563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FOOTNOTES</a:t>
            </a:r>
            <a:endParaRPr sz="2500">
              <a:solidFill>
                <a:srgbClr val="FFFFFF"/>
              </a:solidFill>
              <a:latin typeface="Oswald"/>
              <a:ea typeface="Oswald"/>
              <a:cs typeface="Oswald"/>
              <a:sym typeface="Oswald"/>
            </a:endParaRPr>
          </a:p>
        </p:txBody>
      </p:sp>
      <p:sp>
        <p:nvSpPr>
          <p:cNvPr id="1390" name="Google Shape;1390;p52"/>
          <p:cNvSpPr/>
          <p:nvPr/>
        </p:nvSpPr>
        <p:spPr>
          <a:xfrm>
            <a:off x="656616" y="1419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391" name="Google Shape;1391;p52"/>
          <p:cNvSpPr txBox="1"/>
          <p:nvPr/>
        </p:nvSpPr>
        <p:spPr>
          <a:xfrm>
            <a:off x="929925" y="930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400">
                <a:solidFill>
                  <a:srgbClr val="FFFFFF"/>
                </a:solidFill>
                <a:latin typeface="Oswald"/>
                <a:ea typeface="Oswald"/>
                <a:cs typeface="Oswald"/>
                <a:sym typeface="Oswald"/>
              </a:rPr>
              <a:t>BILIRUBIN METABOLISM </a:t>
            </a:r>
            <a:endParaRPr sz="3400">
              <a:solidFill>
                <a:srgbClr val="FFFFFF"/>
              </a:solidFill>
              <a:latin typeface="Oswald"/>
              <a:ea typeface="Oswald"/>
              <a:cs typeface="Oswald"/>
              <a:sym typeface="Oswald"/>
            </a:endParaRPr>
          </a:p>
        </p:txBody>
      </p:sp>
      <p:sp>
        <p:nvSpPr>
          <p:cNvPr id="1392" name="Google Shape;1392;p52"/>
          <p:cNvSpPr txBox="1"/>
          <p:nvPr/>
        </p:nvSpPr>
        <p:spPr>
          <a:xfrm>
            <a:off x="11409324" y="1315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Nine</a:t>
            </a:r>
            <a:endParaRPr sz="3500">
              <a:latin typeface="Oswald"/>
              <a:ea typeface="Oswald"/>
              <a:cs typeface="Oswald"/>
              <a:sym typeface="Oswald"/>
            </a:endParaRPr>
          </a:p>
        </p:txBody>
      </p:sp>
      <p:graphicFrame>
        <p:nvGraphicFramePr>
          <p:cNvPr id="1393" name="Google Shape;1393;p52"/>
          <p:cNvGraphicFramePr/>
          <p:nvPr/>
        </p:nvGraphicFramePr>
        <p:xfrm>
          <a:off x="439038" y="1019530"/>
          <a:ext cx="3000000" cy="3000000"/>
        </p:xfrm>
        <a:graphic>
          <a:graphicData uri="http://schemas.openxmlformats.org/drawingml/2006/table">
            <a:tbl>
              <a:tblPr>
                <a:noFill/>
                <a:tableStyleId>{913CD2CA-665F-4009-8238-03A690E2F055}</a:tableStyleId>
              </a:tblPr>
              <a:tblGrid>
                <a:gridCol w="8883850"/>
                <a:gridCol w="4335100"/>
              </a:tblGrid>
              <a:tr h="635500">
                <a:tc>
                  <a:txBody>
                    <a:bodyPr/>
                    <a:lstStyle/>
                    <a:p>
                      <a:pPr indent="0" lvl="0" marL="0" rtl="0" algn="ctr">
                        <a:spcBef>
                          <a:spcPts val="0"/>
                        </a:spcBef>
                        <a:spcAft>
                          <a:spcPts val="0"/>
                        </a:spcAft>
                        <a:buClr>
                          <a:schemeClr val="dk1"/>
                        </a:buClr>
                        <a:buSzPts val="1100"/>
                        <a:buFont typeface="Arial"/>
                        <a:buNone/>
                      </a:pPr>
                      <a:r>
                        <a:rPr b="1" lang="en" sz="2300">
                          <a:solidFill>
                            <a:schemeClr val="dk1"/>
                          </a:solidFill>
                          <a:highlight>
                            <a:srgbClr val="D9EAD3"/>
                          </a:highlight>
                          <a:latin typeface="Merriweather"/>
                          <a:ea typeface="Merriweather"/>
                          <a:cs typeface="Merriweather"/>
                          <a:sym typeface="Merriweather"/>
                        </a:rPr>
                        <a:t>Clinical features</a:t>
                      </a:r>
                      <a:endParaRPr sz="2300"/>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t/>
                      </a:r>
                      <a:endParaRPr b="1" sz="2300">
                        <a:solidFill>
                          <a:schemeClr val="dk1"/>
                        </a:solidFill>
                        <a:highlight>
                          <a:srgbClr val="D9EAD3"/>
                        </a:highlight>
                        <a:latin typeface="Merriweather"/>
                        <a:ea typeface="Merriweather"/>
                        <a:cs typeface="Merriweather"/>
                        <a:sym typeface="Merriweather"/>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EAD3"/>
                    </a:solidFill>
                  </a:tcPr>
                </a:tc>
              </a:tr>
              <a:tr h="4923575">
                <a:tc>
                  <a:txBody>
                    <a:bodyPr/>
                    <a:lstStyle/>
                    <a:p>
                      <a:pPr indent="-374650" lvl="0" marL="457200" rtl="0" algn="l">
                        <a:spcBef>
                          <a:spcPts val="0"/>
                        </a:spcBef>
                        <a:spcAft>
                          <a:spcPts val="0"/>
                        </a:spcAft>
                        <a:buClr>
                          <a:schemeClr val="dk1"/>
                        </a:buClr>
                        <a:buSzPts val="2300"/>
                        <a:buFont typeface="Merriweather"/>
                        <a:buChar char="●"/>
                      </a:pPr>
                      <a:r>
                        <a:rPr lang="en" sz="2300">
                          <a:solidFill>
                            <a:schemeClr val="dk1"/>
                          </a:solidFill>
                          <a:highlight>
                            <a:srgbClr val="D9EAD3"/>
                          </a:highlight>
                          <a:latin typeface="Merriweather"/>
                          <a:ea typeface="Merriweather"/>
                          <a:cs typeface="Merriweather"/>
                          <a:sym typeface="Merriweather"/>
                        </a:rPr>
                        <a:t>Stools appear</a:t>
                      </a:r>
                      <a:r>
                        <a:rPr lang="en" sz="2300">
                          <a:solidFill>
                            <a:schemeClr val="dk1"/>
                          </a:solidFill>
                          <a:latin typeface="Merriweather"/>
                          <a:ea typeface="Merriweather"/>
                          <a:cs typeface="Merriweather"/>
                          <a:sym typeface="Merriweather"/>
                        </a:rPr>
                        <a:t> pale grayish in color due to deficiency of </a:t>
                      </a:r>
                      <a:endParaRPr sz="2300">
                        <a:solidFill>
                          <a:schemeClr val="dk1"/>
                        </a:solidFill>
                        <a:latin typeface="Merriweather"/>
                        <a:ea typeface="Merriweather"/>
                        <a:cs typeface="Merriweather"/>
                        <a:sym typeface="Merriweather"/>
                      </a:endParaRPr>
                    </a:p>
                    <a:p>
                      <a:pPr indent="0" lvl="0" marL="457200" rtl="0" algn="l">
                        <a:spcBef>
                          <a:spcPts val="0"/>
                        </a:spcBef>
                        <a:spcAft>
                          <a:spcPts val="0"/>
                        </a:spcAft>
                        <a:buNone/>
                      </a:pPr>
                      <a:r>
                        <a:rPr lang="en" sz="2300">
                          <a:solidFill>
                            <a:schemeClr val="dk1"/>
                          </a:solidFill>
                          <a:latin typeface="Merriweather"/>
                          <a:ea typeface="Merriweather"/>
                          <a:cs typeface="Merriweather"/>
                          <a:sym typeface="Merriweather"/>
                        </a:rPr>
                        <a:t>stercobilin.</a:t>
                      </a:r>
                      <a:endParaRPr sz="2300">
                        <a:solidFill>
                          <a:schemeClr val="dk1"/>
                        </a:solidFill>
                        <a:latin typeface="Merriweather"/>
                        <a:ea typeface="Merriweather"/>
                        <a:cs typeface="Merriweather"/>
                        <a:sym typeface="Merriweather"/>
                      </a:endParaRPr>
                    </a:p>
                    <a:p>
                      <a:pPr indent="-374650" lvl="0" marL="457200" rtl="0" algn="l">
                        <a:spcBef>
                          <a:spcPts val="0"/>
                        </a:spcBef>
                        <a:spcAft>
                          <a:spcPts val="0"/>
                        </a:spcAft>
                        <a:buClr>
                          <a:schemeClr val="dk1"/>
                        </a:buClr>
                        <a:buSzPts val="2300"/>
                        <a:buFont typeface="Merriweather"/>
                        <a:buChar char="●"/>
                      </a:pPr>
                      <a:r>
                        <a:rPr lang="en" sz="2300">
                          <a:solidFill>
                            <a:schemeClr val="dk1"/>
                          </a:solidFill>
                          <a:highlight>
                            <a:srgbClr val="D9EAD3"/>
                          </a:highlight>
                          <a:latin typeface="Merriweather"/>
                          <a:ea typeface="Merriweather"/>
                          <a:cs typeface="Merriweather"/>
                          <a:sym typeface="Merriweather"/>
                        </a:rPr>
                        <a:t>Urine appears</a:t>
                      </a:r>
                      <a:r>
                        <a:rPr lang="en" sz="2300">
                          <a:solidFill>
                            <a:schemeClr val="dk1"/>
                          </a:solidFill>
                          <a:latin typeface="Merriweather"/>
                          <a:ea typeface="Merriweather"/>
                          <a:cs typeface="Merriweather"/>
                          <a:sym typeface="Merriweather"/>
                        </a:rPr>
                        <a:t> dark brown due to filtration of excess </a:t>
                      </a:r>
                      <a:endParaRPr sz="2300">
                        <a:solidFill>
                          <a:schemeClr val="dk1"/>
                        </a:solidFill>
                        <a:latin typeface="Merriweather"/>
                        <a:ea typeface="Merriweather"/>
                        <a:cs typeface="Merriweather"/>
                        <a:sym typeface="Merriweather"/>
                      </a:endParaRPr>
                    </a:p>
                    <a:p>
                      <a:pPr indent="0" lvl="0" marL="457200" rtl="0" algn="l">
                        <a:spcBef>
                          <a:spcPts val="0"/>
                        </a:spcBef>
                        <a:spcAft>
                          <a:spcPts val="0"/>
                        </a:spcAft>
                        <a:buNone/>
                      </a:pPr>
                      <a:r>
                        <a:rPr lang="en" sz="2300">
                          <a:solidFill>
                            <a:schemeClr val="dk1"/>
                          </a:solidFill>
                          <a:latin typeface="Merriweather"/>
                          <a:ea typeface="Merriweather"/>
                          <a:cs typeface="Merriweather"/>
                          <a:sym typeface="Merriweather"/>
                        </a:rPr>
                        <a:t>conjugated bilirubin through the kidney. </a:t>
                      </a:r>
                      <a:endParaRPr sz="2300">
                        <a:solidFill>
                          <a:schemeClr val="dk1"/>
                        </a:solidFill>
                        <a:latin typeface="Merriweather"/>
                        <a:ea typeface="Merriweather"/>
                        <a:cs typeface="Merriweather"/>
                        <a:sym typeface="Merriweather"/>
                      </a:endParaRPr>
                    </a:p>
                    <a:p>
                      <a:pPr indent="-374650" lvl="0" marL="457200" rtl="0" algn="l">
                        <a:spcBef>
                          <a:spcPts val="0"/>
                        </a:spcBef>
                        <a:spcAft>
                          <a:spcPts val="0"/>
                        </a:spcAft>
                        <a:buClr>
                          <a:schemeClr val="dk1"/>
                        </a:buClr>
                        <a:buSzPts val="2300"/>
                        <a:buFont typeface="Merriweather"/>
                        <a:buChar char="-"/>
                      </a:pPr>
                      <a:r>
                        <a:rPr lang="en" sz="2300">
                          <a:solidFill>
                            <a:schemeClr val="dk1"/>
                          </a:solidFill>
                          <a:latin typeface="Merriweather"/>
                          <a:ea typeface="Merriweather"/>
                          <a:cs typeface="Merriweather"/>
                          <a:sym typeface="Merriweather"/>
                        </a:rPr>
                        <a:t>In this case, hyperbilirubinemia is usually accompanied </a:t>
                      </a:r>
                      <a:endParaRPr sz="2300">
                        <a:solidFill>
                          <a:schemeClr val="dk1"/>
                        </a:solidFill>
                        <a:latin typeface="Merriweather"/>
                        <a:ea typeface="Merriweather"/>
                        <a:cs typeface="Merriweather"/>
                        <a:sym typeface="Merriweather"/>
                      </a:endParaRPr>
                    </a:p>
                    <a:p>
                      <a:pPr indent="0" lvl="0" marL="457200" rtl="0" algn="l">
                        <a:spcBef>
                          <a:spcPts val="0"/>
                        </a:spcBef>
                        <a:spcAft>
                          <a:spcPts val="0"/>
                        </a:spcAft>
                        <a:buNone/>
                      </a:pPr>
                      <a:r>
                        <a:rPr lang="en" sz="2300">
                          <a:solidFill>
                            <a:schemeClr val="dk1"/>
                          </a:solidFill>
                          <a:latin typeface="Merriweather"/>
                          <a:ea typeface="Merriweather"/>
                          <a:cs typeface="Merriweather"/>
                          <a:sym typeface="Merriweather"/>
                        </a:rPr>
                        <a:t>by other abnormalities in biochemical markers of liver </a:t>
                      </a:r>
                      <a:endParaRPr sz="2300">
                        <a:solidFill>
                          <a:schemeClr val="dk1"/>
                        </a:solidFill>
                        <a:latin typeface="Merriweather"/>
                        <a:ea typeface="Merriweather"/>
                        <a:cs typeface="Merriweather"/>
                        <a:sym typeface="Merriweather"/>
                      </a:endParaRPr>
                    </a:p>
                    <a:p>
                      <a:pPr indent="0" lvl="0" marL="457200" rtl="0" algn="l">
                        <a:spcBef>
                          <a:spcPts val="0"/>
                        </a:spcBef>
                        <a:spcAft>
                          <a:spcPts val="0"/>
                        </a:spcAft>
                        <a:buNone/>
                      </a:pPr>
                      <a:r>
                        <a:rPr lang="en" sz="2300">
                          <a:solidFill>
                            <a:schemeClr val="dk1"/>
                          </a:solidFill>
                          <a:latin typeface="Merriweather"/>
                          <a:ea typeface="Merriweather"/>
                          <a:cs typeface="Merriweather"/>
                          <a:sym typeface="Merriweather"/>
                        </a:rPr>
                        <a:t>function {Alanine amine transferase (ALT) &amp; Aspartate </a:t>
                      </a:r>
                      <a:endParaRPr sz="2300">
                        <a:solidFill>
                          <a:schemeClr val="dk1"/>
                        </a:solidFill>
                        <a:latin typeface="Merriweather"/>
                        <a:ea typeface="Merriweather"/>
                        <a:cs typeface="Merriweather"/>
                        <a:sym typeface="Merriweather"/>
                      </a:endParaRPr>
                    </a:p>
                    <a:p>
                      <a:pPr indent="0" lvl="0" marL="457200" rtl="0" algn="l">
                        <a:spcBef>
                          <a:spcPts val="0"/>
                        </a:spcBef>
                        <a:spcAft>
                          <a:spcPts val="0"/>
                        </a:spcAft>
                        <a:buNone/>
                      </a:pPr>
                      <a:r>
                        <a:rPr lang="en" sz="2300">
                          <a:solidFill>
                            <a:schemeClr val="dk1"/>
                          </a:solidFill>
                          <a:latin typeface="Merriweather"/>
                          <a:ea typeface="Merriweather"/>
                          <a:cs typeface="Merriweather"/>
                          <a:sym typeface="Merriweather"/>
                        </a:rPr>
                        <a:t>amine transferase (AST)</a:t>
                      </a:r>
                      <a:endParaRPr sz="2300"/>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228600" lvl="0" marL="457200" rtl="0" algn="l">
                        <a:spcBef>
                          <a:spcPts val="0"/>
                        </a:spcBef>
                        <a:spcAft>
                          <a:spcPts val="0"/>
                        </a:spcAft>
                        <a:buNone/>
                      </a:pPr>
                      <a:r>
                        <a:t/>
                      </a:r>
                      <a:endParaRPr sz="2300">
                        <a:solidFill>
                          <a:schemeClr val="dk1"/>
                        </a:solidFill>
                        <a:highlight>
                          <a:srgbClr val="D9EAD3"/>
                        </a:highlight>
                        <a:latin typeface="Merriweather"/>
                        <a:ea typeface="Merriweather"/>
                        <a:cs typeface="Merriweather"/>
                        <a:sym typeface="Merriweather"/>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pic>
        <p:nvPicPr>
          <p:cNvPr id="1394" name="Google Shape;1394;p52"/>
          <p:cNvPicPr preferRelativeResize="0"/>
          <p:nvPr/>
        </p:nvPicPr>
        <p:blipFill rotWithShape="1">
          <a:blip r:embed="rId3">
            <a:alphaModFix/>
          </a:blip>
          <a:srcRect b="0" l="0" r="0" t="0"/>
          <a:stretch/>
        </p:blipFill>
        <p:spPr>
          <a:xfrm>
            <a:off x="9848853" y="1743900"/>
            <a:ext cx="3349921" cy="4228762"/>
          </a:xfrm>
          <a:prstGeom prst="rect">
            <a:avLst/>
          </a:prstGeom>
          <a:noFill/>
          <a:ln cap="flat" cmpd="sng" w="9525">
            <a:solidFill>
              <a:srgbClr val="000000"/>
            </a:solidFill>
            <a:prstDash val="solid"/>
            <a:round/>
            <a:headEnd len="sm" w="sm" type="none"/>
            <a:tailEnd len="sm" w="sm" type="none"/>
          </a:ln>
        </p:spPr>
      </p:pic>
      <p:sp>
        <p:nvSpPr>
          <p:cNvPr id="1395" name="Google Shape;1395;p52"/>
          <p:cNvSpPr txBox="1"/>
          <p:nvPr/>
        </p:nvSpPr>
        <p:spPr>
          <a:xfrm>
            <a:off x="10648913" y="6011989"/>
            <a:ext cx="1575300" cy="61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Merriweather"/>
                <a:ea typeface="Merriweather"/>
                <a:cs typeface="Merriweather"/>
                <a:sym typeface="Merriweather"/>
              </a:rPr>
              <a:t>Figure 9-6</a:t>
            </a:r>
            <a:endParaRPr b="1" sz="2000">
              <a:latin typeface="Merriweather"/>
              <a:ea typeface="Merriweather"/>
              <a:cs typeface="Merriweather"/>
              <a:sym typeface="Merriweather"/>
            </a:endParaRPr>
          </a:p>
        </p:txBody>
      </p:sp>
      <p:graphicFrame>
        <p:nvGraphicFramePr>
          <p:cNvPr id="1396" name="Google Shape;1396;p52"/>
          <p:cNvGraphicFramePr/>
          <p:nvPr/>
        </p:nvGraphicFramePr>
        <p:xfrm>
          <a:off x="468838" y="6780888"/>
          <a:ext cx="3000000" cy="3000000"/>
        </p:xfrm>
        <a:graphic>
          <a:graphicData uri="http://schemas.openxmlformats.org/drawingml/2006/table">
            <a:tbl>
              <a:tblPr>
                <a:noFill/>
                <a:tableStyleId>{913CD2CA-665F-4009-8238-03A690E2F055}</a:tableStyleId>
              </a:tblPr>
              <a:tblGrid>
                <a:gridCol w="8667775"/>
                <a:gridCol w="4491550"/>
              </a:tblGrid>
              <a:tr h="748500">
                <a:tc gridSpan="2">
                  <a:txBody>
                    <a:bodyPr/>
                    <a:lstStyle/>
                    <a:p>
                      <a:pPr indent="0" lvl="0" marL="0" rtl="0" algn="ctr">
                        <a:spcBef>
                          <a:spcPts val="0"/>
                        </a:spcBef>
                        <a:spcAft>
                          <a:spcPts val="0"/>
                        </a:spcAft>
                        <a:buClr>
                          <a:schemeClr val="dk1"/>
                        </a:buClr>
                        <a:buSzPts val="1100"/>
                        <a:buFont typeface="Arial"/>
                        <a:buNone/>
                      </a:pPr>
                      <a:r>
                        <a:rPr lang="en" sz="4600">
                          <a:solidFill>
                            <a:schemeClr val="lt1"/>
                          </a:solidFill>
                          <a:latin typeface="Oswald"/>
                          <a:ea typeface="Oswald"/>
                          <a:cs typeface="Oswald"/>
                          <a:sym typeface="Oswald"/>
                        </a:rPr>
                        <a:t>Posthepatic: Obstructive Jaundice</a:t>
                      </a:r>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93C47D"/>
                    </a:solidFill>
                  </a:tcPr>
                </a:tc>
                <a:tc hMerge="1"/>
              </a:tr>
              <a:tr h="667975">
                <a:tc>
                  <a:txBody>
                    <a:bodyPr/>
                    <a:lstStyle/>
                    <a:p>
                      <a:pPr indent="0" lvl="0" marL="0" rtl="0" algn="ctr">
                        <a:spcBef>
                          <a:spcPts val="0"/>
                        </a:spcBef>
                        <a:spcAft>
                          <a:spcPts val="0"/>
                        </a:spcAft>
                        <a:buClr>
                          <a:schemeClr val="dk1"/>
                        </a:buClr>
                        <a:buSzPts val="1100"/>
                        <a:buFont typeface="Arial"/>
                        <a:buNone/>
                      </a:pPr>
                      <a:r>
                        <a:rPr lang="en" sz="2600">
                          <a:solidFill>
                            <a:schemeClr val="dk1"/>
                          </a:solidFill>
                          <a:highlight>
                            <a:srgbClr val="D9EAD3"/>
                          </a:highlight>
                          <a:latin typeface="Merriweather"/>
                          <a:ea typeface="Merriweather"/>
                          <a:cs typeface="Merriweather"/>
                          <a:sym typeface="Merriweather"/>
                        </a:rPr>
                        <a:t>Causes</a:t>
                      </a:r>
                      <a:r>
                        <a:rPr lang="en" sz="2400">
                          <a:solidFill>
                            <a:schemeClr val="dk1"/>
                          </a:solidFill>
                          <a:latin typeface="Merriweather"/>
                          <a:ea typeface="Merriweather"/>
                          <a:cs typeface="Merriweather"/>
                          <a:sym typeface="Merriweather"/>
                        </a:rPr>
                        <a:t> </a:t>
                      </a:r>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EAD3"/>
                    </a:solidFill>
                  </a:tcPr>
                </a:tc>
                <a:tc rowSpan="3">
                  <a:txBody>
                    <a:bodyPr/>
                    <a:lstStyle/>
                    <a:p>
                      <a:pPr indent="0" lvl="0" marL="0" rtl="0" algn="l">
                        <a:spcBef>
                          <a:spcPts val="0"/>
                        </a:spcBef>
                        <a:spcAft>
                          <a:spcPts val="0"/>
                        </a:spcAft>
                        <a:buNone/>
                      </a:pPr>
                      <a:r>
                        <a:t/>
                      </a:r>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2884900">
                <a:tc>
                  <a:txBody>
                    <a:bodyPr/>
                    <a:lstStyle/>
                    <a:p>
                      <a:pPr indent="-355600" lvl="0" marL="457200" rtl="0" algn="l">
                        <a:spcBef>
                          <a:spcPts val="0"/>
                        </a:spcBef>
                        <a:spcAft>
                          <a:spcPts val="0"/>
                        </a:spcAft>
                        <a:buClr>
                          <a:srgbClr val="D9EAD3"/>
                        </a:buClr>
                        <a:buSzPts val="2000"/>
                        <a:buFont typeface="Merriweather"/>
                        <a:buChar char="★"/>
                      </a:pPr>
                      <a:r>
                        <a:rPr lang="en" sz="2000">
                          <a:solidFill>
                            <a:schemeClr val="dk1"/>
                          </a:solidFill>
                          <a:highlight>
                            <a:srgbClr val="D9EAD3"/>
                          </a:highlight>
                          <a:latin typeface="Merriweather"/>
                          <a:ea typeface="Merriweather"/>
                          <a:cs typeface="Merriweather"/>
                          <a:sym typeface="Merriweather"/>
                        </a:rPr>
                        <a:t>Intrahepatic bile duct obstruction such as in the liver canaliculi</a:t>
                      </a:r>
                      <a:r>
                        <a:rPr lang="en" sz="2000">
                          <a:solidFill>
                            <a:schemeClr val="dk1"/>
                          </a:solidFill>
                          <a:latin typeface="Merriweather"/>
                          <a:ea typeface="Merriweather"/>
                          <a:cs typeface="Merriweather"/>
                          <a:sym typeface="Merriweather"/>
                        </a:rPr>
                        <a:t> e.g</a:t>
                      </a:r>
                      <a:endParaRPr sz="2000">
                        <a:solidFill>
                          <a:schemeClr val="dk1"/>
                        </a:solidFill>
                        <a:latin typeface="Merriweather"/>
                        <a:ea typeface="Merriweather"/>
                        <a:cs typeface="Merriweather"/>
                        <a:sym typeface="Merriweather"/>
                      </a:endParaRPr>
                    </a:p>
                    <a:p>
                      <a:pPr indent="-355600" lvl="0" marL="457200" rtl="0" algn="l">
                        <a:spcBef>
                          <a:spcPts val="0"/>
                        </a:spcBef>
                        <a:spcAft>
                          <a:spcPts val="0"/>
                        </a:spcAft>
                        <a:buClr>
                          <a:schemeClr val="dk1"/>
                        </a:buClr>
                        <a:buSzPts val="2000"/>
                        <a:buFont typeface="Merriweather"/>
                        <a:buChar char="●"/>
                      </a:pPr>
                      <a:r>
                        <a:rPr lang="en" sz="2000">
                          <a:solidFill>
                            <a:schemeClr val="dk1"/>
                          </a:solidFill>
                          <a:latin typeface="Merriweather"/>
                          <a:ea typeface="Merriweather"/>
                          <a:cs typeface="Merriweather"/>
                          <a:sym typeface="Merriweather"/>
                        </a:rPr>
                        <a:t>Drugs </a:t>
                      </a:r>
                      <a:endParaRPr sz="2000">
                        <a:solidFill>
                          <a:schemeClr val="dk1"/>
                        </a:solidFill>
                        <a:latin typeface="Merriweather"/>
                        <a:ea typeface="Merriweather"/>
                        <a:cs typeface="Merriweather"/>
                        <a:sym typeface="Merriweather"/>
                      </a:endParaRPr>
                    </a:p>
                    <a:p>
                      <a:pPr indent="-355600" lvl="0" marL="457200" rtl="0" algn="l">
                        <a:spcBef>
                          <a:spcPts val="0"/>
                        </a:spcBef>
                        <a:spcAft>
                          <a:spcPts val="0"/>
                        </a:spcAft>
                        <a:buClr>
                          <a:schemeClr val="dk1"/>
                        </a:buClr>
                        <a:buSzPts val="2000"/>
                        <a:buFont typeface="Merriweather"/>
                        <a:buChar char="●"/>
                      </a:pPr>
                      <a:r>
                        <a:rPr lang="en" sz="2000">
                          <a:solidFill>
                            <a:schemeClr val="dk1"/>
                          </a:solidFill>
                          <a:latin typeface="Merriweather"/>
                          <a:ea typeface="Merriweather"/>
                          <a:cs typeface="Merriweather"/>
                          <a:sym typeface="Merriweather"/>
                        </a:rPr>
                        <a:t>Primary biliary cirrhosis</a:t>
                      </a:r>
                      <a:endParaRPr sz="2000">
                        <a:solidFill>
                          <a:schemeClr val="dk1"/>
                        </a:solidFill>
                        <a:latin typeface="Merriweather"/>
                        <a:ea typeface="Merriweather"/>
                        <a:cs typeface="Merriweather"/>
                        <a:sym typeface="Merriweather"/>
                      </a:endParaRPr>
                    </a:p>
                    <a:p>
                      <a:pPr indent="-355600" lvl="0" marL="457200" rtl="0" algn="l">
                        <a:spcBef>
                          <a:spcPts val="0"/>
                        </a:spcBef>
                        <a:spcAft>
                          <a:spcPts val="0"/>
                        </a:spcAft>
                        <a:buClr>
                          <a:schemeClr val="dk1"/>
                        </a:buClr>
                        <a:buSzPts val="2000"/>
                        <a:buFont typeface="Merriweather"/>
                        <a:buChar char="●"/>
                      </a:pPr>
                      <a:r>
                        <a:rPr lang="en" sz="2000">
                          <a:solidFill>
                            <a:schemeClr val="dk1"/>
                          </a:solidFill>
                          <a:latin typeface="Merriweather"/>
                          <a:ea typeface="Merriweather"/>
                          <a:cs typeface="Merriweather"/>
                          <a:sym typeface="Merriweather"/>
                        </a:rPr>
                        <a:t>Cholangitis</a:t>
                      </a:r>
                      <a:r>
                        <a:rPr lang="en" sz="2000">
                          <a:solidFill>
                            <a:schemeClr val="dk1"/>
                          </a:solidFill>
                          <a:latin typeface="Merriweather"/>
                          <a:ea typeface="Merriweather"/>
                          <a:cs typeface="Merriweather"/>
                          <a:sym typeface="Merriweather"/>
                        </a:rPr>
                        <a:t>.</a:t>
                      </a:r>
                      <a:endParaRPr sz="2000">
                        <a:solidFill>
                          <a:schemeClr val="dk1"/>
                        </a:solidFill>
                        <a:latin typeface="Merriweather"/>
                        <a:ea typeface="Merriweather"/>
                        <a:cs typeface="Merriweather"/>
                        <a:sym typeface="Merriweather"/>
                      </a:endParaRPr>
                    </a:p>
                    <a:p>
                      <a:pPr indent="-355600" lvl="0" marL="457200" rtl="0" algn="l">
                        <a:spcBef>
                          <a:spcPts val="0"/>
                        </a:spcBef>
                        <a:spcAft>
                          <a:spcPts val="0"/>
                        </a:spcAft>
                        <a:buClr>
                          <a:schemeClr val="dk1"/>
                        </a:buClr>
                        <a:buSzPts val="2000"/>
                        <a:buFont typeface="Merriweather"/>
                        <a:buChar char="●"/>
                      </a:pPr>
                      <a:r>
                        <a:rPr lang="en" sz="2000">
                          <a:solidFill>
                            <a:schemeClr val="dk1"/>
                          </a:solidFill>
                          <a:latin typeface="Merriweather"/>
                          <a:ea typeface="Merriweather"/>
                          <a:cs typeface="Merriweather"/>
                          <a:sym typeface="Merriweather"/>
                        </a:rPr>
                        <a:t>Hepatitis</a:t>
                      </a:r>
                      <a:endParaRPr sz="2000">
                        <a:solidFill>
                          <a:schemeClr val="dk1"/>
                        </a:solidFill>
                        <a:latin typeface="Merriweather"/>
                        <a:ea typeface="Merriweather"/>
                        <a:cs typeface="Merriweather"/>
                        <a:sym typeface="Merriweather"/>
                      </a:endParaRPr>
                    </a:p>
                    <a:p>
                      <a:pPr indent="-355600" lvl="0" marL="457200" rtl="0" algn="l">
                        <a:spcBef>
                          <a:spcPts val="0"/>
                        </a:spcBef>
                        <a:spcAft>
                          <a:spcPts val="0"/>
                        </a:spcAft>
                        <a:buClr>
                          <a:srgbClr val="D9EAD3"/>
                        </a:buClr>
                        <a:buSzPts val="2000"/>
                        <a:buFont typeface="Merriweather"/>
                        <a:buChar char="★"/>
                      </a:pPr>
                      <a:r>
                        <a:rPr lang="en" sz="2000">
                          <a:solidFill>
                            <a:schemeClr val="dk1"/>
                          </a:solidFill>
                          <a:latin typeface="Merriweather"/>
                          <a:ea typeface="Merriweather"/>
                          <a:cs typeface="Merriweather"/>
                          <a:sym typeface="Merriweather"/>
                        </a:rPr>
                        <a:t> </a:t>
                      </a:r>
                      <a:r>
                        <a:rPr lang="en" sz="2000">
                          <a:solidFill>
                            <a:schemeClr val="dk1"/>
                          </a:solidFill>
                          <a:highlight>
                            <a:srgbClr val="D9EAD3"/>
                          </a:highlight>
                          <a:latin typeface="Merriweather"/>
                          <a:ea typeface="Merriweather"/>
                          <a:cs typeface="Merriweather"/>
                          <a:sym typeface="Merriweather"/>
                        </a:rPr>
                        <a:t> Extrahepatic bile duct obstruction</a:t>
                      </a:r>
                      <a:r>
                        <a:rPr lang="en" sz="2000">
                          <a:solidFill>
                            <a:schemeClr val="dk1"/>
                          </a:solidFill>
                          <a:latin typeface="Merriweather"/>
                          <a:ea typeface="Merriweather"/>
                          <a:cs typeface="Merriweather"/>
                          <a:sym typeface="Merriweather"/>
                        </a:rPr>
                        <a:t> e.g</a:t>
                      </a:r>
                      <a:endParaRPr sz="2000">
                        <a:solidFill>
                          <a:schemeClr val="dk1"/>
                        </a:solidFill>
                        <a:latin typeface="Merriweather"/>
                        <a:ea typeface="Merriweather"/>
                        <a:cs typeface="Merriweather"/>
                        <a:sym typeface="Merriweather"/>
                      </a:endParaRPr>
                    </a:p>
                    <a:p>
                      <a:pPr indent="-355600" lvl="0" marL="457200" rtl="0" algn="l">
                        <a:spcBef>
                          <a:spcPts val="0"/>
                        </a:spcBef>
                        <a:spcAft>
                          <a:spcPts val="0"/>
                        </a:spcAft>
                        <a:buClr>
                          <a:schemeClr val="dk1"/>
                        </a:buClr>
                        <a:buSzPts val="2000"/>
                        <a:buFont typeface="Merriweather"/>
                        <a:buChar char="●"/>
                      </a:pPr>
                      <a:r>
                        <a:rPr lang="en" sz="2000">
                          <a:solidFill>
                            <a:schemeClr val="dk1"/>
                          </a:solidFill>
                          <a:latin typeface="Merriweather"/>
                          <a:ea typeface="Merriweather"/>
                          <a:cs typeface="Merriweather"/>
                          <a:sym typeface="Merriweather"/>
                        </a:rPr>
                        <a:t>Gallstones. </a:t>
                      </a:r>
                      <a:endParaRPr sz="2000">
                        <a:solidFill>
                          <a:schemeClr val="dk1"/>
                        </a:solidFill>
                        <a:latin typeface="Merriweather"/>
                        <a:ea typeface="Merriweather"/>
                        <a:cs typeface="Merriweather"/>
                        <a:sym typeface="Merriweather"/>
                      </a:endParaRPr>
                    </a:p>
                    <a:p>
                      <a:pPr indent="-355600" lvl="0" marL="457200" rtl="0" algn="l">
                        <a:spcBef>
                          <a:spcPts val="0"/>
                        </a:spcBef>
                        <a:spcAft>
                          <a:spcPts val="0"/>
                        </a:spcAft>
                        <a:buClr>
                          <a:schemeClr val="dk1"/>
                        </a:buClr>
                        <a:buSzPts val="2000"/>
                        <a:buFont typeface="Merriweather"/>
                        <a:buChar char="●"/>
                      </a:pPr>
                      <a:r>
                        <a:rPr lang="en" sz="2000">
                          <a:solidFill>
                            <a:schemeClr val="dk1"/>
                          </a:solidFill>
                          <a:latin typeface="Merriweather"/>
                          <a:ea typeface="Merriweather"/>
                          <a:cs typeface="Merriweather"/>
                          <a:sym typeface="Merriweather"/>
                        </a:rPr>
                        <a:t>Carcinoma of the head of the pancreas</a:t>
                      </a:r>
                      <a:r>
                        <a:rPr lang="en" sz="2000">
                          <a:solidFill>
                            <a:schemeClr val="dk1"/>
                          </a:solidFill>
                          <a:latin typeface="Merriweather"/>
                          <a:ea typeface="Merriweather"/>
                          <a:cs typeface="Merriweather"/>
                          <a:sym typeface="Merriweather"/>
                        </a:rPr>
                        <a:t> </a:t>
                      </a:r>
                      <a:endParaRPr sz="2000">
                        <a:solidFill>
                          <a:srgbClr val="8E7CC3"/>
                        </a:solidFill>
                        <a:latin typeface="Merriweather"/>
                        <a:ea typeface="Merriweather"/>
                        <a:cs typeface="Merriweather"/>
                        <a:sym typeface="Merriweather"/>
                      </a:endParaRPr>
                    </a:p>
                    <a:p>
                      <a:pPr indent="-355600" lvl="0" marL="457200" rtl="0" algn="l">
                        <a:spcBef>
                          <a:spcPts val="0"/>
                        </a:spcBef>
                        <a:spcAft>
                          <a:spcPts val="0"/>
                        </a:spcAft>
                        <a:buClr>
                          <a:schemeClr val="dk1"/>
                        </a:buClr>
                        <a:buSzPts val="2000"/>
                        <a:buFont typeface="Merriweather"/>
                        <a:buChar char="●"/>
                      </a:pPr>
                      <a:r>
                        <a:rPr lang="en" sz="2000">
                          <a:solidFill>
                            <a:schemeClr val="dk1"/>
                          </a:solidFill>
                          <a:latin typeface="Merriweather"/>
                          <a:ea typeface="Merriweather"/>
                          <a:cs typeface="Merriweather"/>
                          <a:sym typeface="Merriweather"/>
                        </a:rPr>
                        <a:t>Cholangiocarcinoma</a:t>
                      </a:r>
                      <a:endParaRPr sz="2000"/>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vMerge="1"/>
              </a:tr>
              <a:tr h="2210250">
                <a:tc>
                  <a:txBody>
                    <a:bodyPr/>
                    <a:lstStyle/>
                    <a:p>
                      <a:pPr indent="-355600" lvl="0" marL="457200" rtl="0" algn="l">
                        <a:spcBef>
                          <a:spcPts val="0"/>
                        </a:spcBef>
                        <a:spcAft>
                          <a:spcPts val="0"/>
                        </a:spcAft>
                        <a:buClr>
                          <a:srgbClr val="B6D7A8"/>
                        </a:buClr>
                        <a:buSzPts val="2000"/>
                        <a:buFont typeface="Merriweather"/>
                        <a:buChar char="●"/>
                      </a:pPr>
                      <a:r>
                        <a:rPr lang="en" sz="2000">
                          <a:solidFill>
                            <a:schemeClr val="dk1"/>
                          </a:solidFill>
                          <a:latin typeface="Merriweather"/>
                          <a:ea typeface="Merriweather"/>
                          <a:cs typeface="Merriweather"/>
                          <a:sym typeface="Merriweather"/>
                        </a:rPr>
                        <a:t>The rate of bilirubin formation is normal, bilirubin enters the liver cells and become conjugated in the usual way.</a:t>
                      </a:r>
                      <a:endParaRPr sz="2000">
                        <a:solidFill>
                          <a:schemeClr val="dk1"/>
                        </a:solidFill>
                        <a:latin typeface="Merriweather"/>
                        <a:ea typeface="Merriweather"/>
                        <a:cs typeface="Merriweather"/>
                        <a:sym typeface="Merriweather"/>
                      </a:endParaRPr>
                    </a:p>
                    <a:p>
                      <a:pPr indent="-355600" lvl="0" marL="457200" rtl="0" algn="l">
                        <a:spcBef>
                          <a:spcPts val="0"/>
                        </a:spcBef>
                        <a:spcAft>
                          <a:spcPts val="0"/>
                        </a:spcAft>
                        <a:buClr>
                          <a:srgbClr val="B6D7A8"/>
                        </a:buClr>
                        <a:buSzPts val="2000"/>
                        <a:buFont typeface="Merriweather"/>
                        <a:buChar char="●"/>
                      </a:pPr>
                      <a:r>
                        <a:rPr lang="en" sz="2000">
                          <a:solidFill>
                            <a:schemeClr val="dk1"/>
                          </a:solidFill>
                          <a:latin typeface="Merriweather"/>
                          <a:ea typeface="Merriweather"/>
                          <a:cs typeface="Merriweather"/>
                          <a:sym typeface="Merriweather"/>
                        </a:rPr>
                        <a:t>The conjugated bilirubin formed cannot pass into small intestine and it returns back into blood. </a:t>
                      </a:r>
                      <a:endParaRPr sz="2000">
                        <a:solidFill>
                          <a:schemeClr val="dk1"/>
                        </a:solidFill>
                        <a:latin typeface="Merriweather"/>
                        <a:ea typeface="Merriweather"/>
                        <a:cs typeface="Merriweather"/>
                        <a:sym typeface="Merriweather"/>
                      </a:endParaRPr>
                    </a:p>
                    <a:p>
                      <a:pPr indent="-355600" lvl="0" marL="457200" rtl="0" algn="l">
                        <a:spcBef>
                          <a:spcPts val="0"/>
                        </a:spcBef>
                        <a:spcAft>
                          <a:spcPts val="0"/>
                        </a:spcAft>
                        <a:buClr>
                          <a:srgbClr val="B6D7A8"/>
                        </a:buClr>
                        <a:buSzPts val="2000"/>
                        <a:buFont typeface="Merriweather"/>
                        <a:buChar char="●"/>
                      </a:pPr>
                      <a:r>
                        <a:rPr lang="en" sz="2000">
                          <a:solidFill>
                            <a:schemeClr val="dk1"/>
                          </a:solidFill>
                          <a:latin typeface="Merriweather"/>
                          <a:ea typeface="Merriweather"/>
                          <a:cs typeface="Merriweather"/>
                          <a:sym typeface="Merriweather"/>
                        </a:rPr>
                        <a:t>In this type of jaundice, conjugated bilirubin is filtered through the kidney and appears in </a:t>
                      </a:r>
                      <a:r>
                        <a:rPr lang="en" sz="2000">
                          <a:solidFill>
                            <a:schemeClr val="dk1"/>
                          </a:solidFill>
                          <a:highlight>
                            <a:srgbClr val="D9EAD3"/>
                          </a:highlight>
                          <a:latin typeface="Merriweather"/>
                          <a:ea typeface="Merriweather"/>
                          <a:cs typeface="Merriweather"/>
                          <a:sym typeface="Merriweather"/>
                        </a:rPr>
                        <a:t>urine giving</a:t>
                      </a:r>
                      <a:r>
                        <a:rPr lang="en" sz="2000">
                          <a:solidFill>
                            <a:schemeClr val="dk1"/>
                          </a:solidFill>
                          <a:latin typeface="Merriweather"/>
                          <a:ea typeface="Merriweather"/>
                          <a:cs typeface="Merriweather"/>
                          <a:sym typeface="Merriweather"/>
                        </a:rPr>
                        <a:t> it dark brown color. </a:t>
                      </a:r>
                      <a:endParaRPr sz="2000">
                        <a:solidFill>
                          <a:schemeClr val="dk1"/>
                        </a:solidFill>
                        <a:latin typeface="Merriweather"/>
                        <a:ea typeface="Merriweather"/>
                        <a:cs typeface="Merriweather"/>
                        <a:sym typeface="Merriweather"/>
                      </a:endParaRPr>
                    </a:p>
                    <a:p>
                      <a:pPr indent="-355600" lvl="0" marL="457200" rtl="0" algn="l">
                        <a:spcBef>
                          <a:spcPts val="0"/>
                        </a:spcBef>
                        <a:spcAft>
                          <a:spcPts val="0"/>
                        </a:spcAft>
                        <a:buClr>
                          <a:srgbClr val="B6D7A8"/>
                        </a:buClr>
                        <a:buSzPts val="2000"/>
                        <a:buFont typeface="Merriweather"/>
                        <a:buChar char="●"/>
                      </a:pPr>
                      <a:r>
                        <a:rPr lang="en" sz="2000">
                          <a:solidFill>
                            <a:schemeClr val="dk1"/>
                          </a:solidFill>
                          <a:latin typeface="Merriweather"/>
                          <a:ea typeface="Merriweather"/>
                          <a:cs typeface="Merriweather"/>
                          <a:sym typeface="Merriweather"/>
                        </a:rPr>
                        <a:t>Urine is free from urobilinogen. </a:t>
                      </a:r>
                      <a:endParaRPr sz="2000">
                        <a:solidFill>
                          <a:schemeClr val="dk1"/>
                        </a:solidFill>
                        <a:latin typeface="Merriweather"/>
                        <a:ea typeface="Merriweather"/>
                        <a:cs typeface="Merriweather"/>
                        <a:sym typeface="Merriweather"/>
                      </a:endParaRPr>
                    </a:p>
                    <a:p>
                      <a:pPr indent="-355600" lvl="0" marL="457200" rtl="0" algn="l">
                        <a:spcBef>
                          <a:spcPts val="0"/>
                        </a:spcBef>
                        <a:spcAft>
                          <a:spcPts val="0"/>
                        </a:spcAft>
                        <a:buClr>
                          <a:srgbClr val="B6D7A8"/>
                        </a:buClr>
                        <a:buSzPts val="2000"/>
                        <a:buFont typeface="Merriweather"/>
                        <a:buChar char="●"/>
                      </a:pPr>
                      <a:r>
                        <a:rPr lang="en" sz="2000">
                          <a:solidFill>
                            <a:schemeClr val="dk1"/>
                          </a:solidFill>
                          <a:highlight>
                            <a:srgbClr val="D9EAD3"/>
                          </a:highlight>
                          <a:latin typeface="Merriweather"/>
                          <a:ea typeface="Merriweather"/>
                          <a:cs typeface="Merriweather"/>
                          <a:sym typeface="Merriweather"/>
                        </a:rPr>
                        <a:t>Stools</a:t>
                      </a:r>
                      <a:r>
                        <a:rPr lang="en" sz="2000">
                          <a:solidFill>
                            <a:schemeClr val="dk1"/>
                          </a:solidFill>
                          <a:latin typeface="Merriweather"/>
                          <a:ea typeface="Merriweather"/>
                          <a:cs typeface="Merriweather"/>
                          <a:sym typeface="Merriweather"/>
                        </a:rPr>
                        <a:t> are clay color due to absence of stercobilin.</a:t>
                      </a:r>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vMerge="1"/>
              </a:tr>
            </a:tbl>
          </a:graphicData>
        </a:graphic>
      </p:graphicFrame>
      <p:pic>
        <p:nvPicPr>
          <p:cNvPr id="1397" name="Google Shape;1397;p52"/>
          <p:cNvPicPr preferRelativeResize="0"/>
          <p:nvPr/>
        </p:nvPicPr>
        <p:blipFill rotWithShape="1">
          <a:blip r:embed="rId4">
            <a:alphaModFix/>
          </a:blip>
          <a:srcRect b="0" l="0" r="0" t="0"/>
          <a:stretch/>
        </p:blipFill>
        <p:spPr>
          <a:xfrm>
            <a:off x="9498938" y="7936238"/>
            <a:ext cx="3875225" cy="4982441"/>
          </a:xfrm>
          <a:prstGeom prst="rect">
            <a:avLst/>
          </a:prstGeom>
          <a:noFill/>
          <a:ln cap="flat" cmpd="sng" w="9525">
            <a:solidFill>
              <a:srgbClr val="000000"/>
            </a:solidFill>
            <a:prstDash val="solid"/>
            <a:round/>
            <a:headEnd len="sm" w="sm" type="none"/>
            <a:tailEnd len="sm" w="sm" type="none"/>
          </a:ln>
        </p:spPr>
      </p:pic>
      <p:sp>
        <p:nvSpPr>
          <p:cNvPr id="1398" name="Google Shape;1398;p52"/>
          <p:cNvSpPr txBox="1"/>
          <p:nvPr/>
        </p:nvSpPr>
        <p:spPr>
          <a:xfrm>
            <a:off x="10478638" y="13003889"/>
            <a:ext cx="1915800" cy="9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Merriweather"/>
                <a:ea typeface="Merriweather"/>
                <a:cs typeface="Merriweather"/>
                <a:sym typeface="Merriweather"/>
              </a:rPr>
              <a:t>Figure 9-7</a:t>
            </a:r>
            <a:endParaRPr b="1" sz="2000">
              <a:latin typeface="Merriweather"/>
              <a:ea typeface="Merriweather"/>
              <a:cs typeface="Merriweather"/>
              <a:sym typeface="Merriweather"/>
            </a:endParaRPr>
          </a:p>
        </p:txBody>
      </p:sp>
      <p:graphicFrame>
        <p:nvGraphicFramePr>
          <p:cNvPr id="1399" name="Google Shape;1399;p52"/>
          <p:cNvGraphicFramePr/>
          <p:nvPr/>
        </p:nvGraphicFramePr>
        <p:xfrm>
          <a:off x="468850" y="14379163"/>
          <a:ext cx="3000000" cy="3000000"/>
        </p:xfrm>
        <a:graphic>
          <a:graphicData uri="http://schemas.openxmlformats.org/drawingml/2006/table">
            <a:tbl>
              <a:tblPr>
                <a:noFill/>
                <a:tableStyleId>{913CD2CA-665F-4009-8238-03A690E2F055}</a:tableStyleId>
              </a:tblPr>
              <a:tblGrid>
                <a:gridCol w="4344625"/>
                <a:gridCol w="2235025"/>
                <a:gridCol w="3289825"/>
                <a:gridCol w="3289825"/>
              </a:tblGrid>
              <a:tr h="796775">
                <a:tc>
                  <a:txBody>
                    <a:bodyPr/>
                    <a:lstStyle/>
                    <a:p>
                      <a:pPr indent="0" lvl="0" marL="0" rtl="0" algn="ctr">
                        <a:spcBef>
                          <a:spcPts val="0"/>
                        </a:spcBef>
                        <a:spcAft>
                          <a:spcPts val="0"/>
                        </a:spcAft>
                        <a:buNone/>
                      </a:pPr>
                      <a:r>
                        <a:t/>
                      </a:r>
                      <a:endParaRPr sz="2200">
                        <a:latin typeface="Merriweather"/>
                        <a:ea typeface="Merriweather"/>
                        <a:cs typeface="Merriweather"/>
                        <a:sym typeface="Merriweathe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Clr>
                          <a:schemeClr val="dk1"/>
                        </a:buClr>
                        <a:buSzPts val="1100"/>
                        <a:buFont typeface="Arial"/>
                        <a:buNone/>
                      </a:pPr>
                      <a:r>
                        <a:rPr b="1" lang="en" sz="2200">
                          <a:solidFill>
                            <a:srgbClr val="FFFFFF"/>
                          </a:solidFill>
                          <a:latin typeface="Merriweather"/>
                          <a:ea typeface="Merriweather"/>
                          <a:cs typeface="Merriweather"/>
                          <a:sym typeface="Merriweather"/>
                        </a:rPr>
                        <a:t>Prehepatic hemolytic</a:t>
                      </a:r>
                      <a:endParaRPr b="1" sz="2200">
                        <a:solidFill>
                          <a:srgbClr val="FFFFFF"/>
                        </a:solidFill>
                        <a:latin typeface="Merriweather"/>
                        <a:ea typeface="Merriweather"/>
                        <a:cs typeface="Merriweather"/>
                        <a:sym typeface="Merriweathe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D9D9D9"/>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Clr>
                          <a:schemeClr val="dk1"/>
                        </a:buClr>
                        <a:buSzPts val="1100"/>
                        <a:buFont typeface="Arial"/>
                        <a:buNone/>
                      </a:pPr>
                      <a:r>
                        <a:rPr b="1" lang="en" sz="2200">
                          <a:solidFill>
                            <a:srgbClr val="FFFFFF"/>
                          </a:solidFill>
                          <a:latin typeface="Merriweather"/>
                          <a:ea typeface="Merriweather"/>
                          <a:cs typeface="Merriweather"/>
                          <a:sym typeface="Merriweather"/>
                        </a:rPr>
                        <a:t>Hepatic Hepatocellular </a:t>
                      </a:r>
                      <a:endParaRPr b="1" sz="2200">
                        <a:solidFill>
                          <a:srgbClr val="FFFFFF"/>
                        </a:solidFill>
                        <a:latin typeface="Merriweather"/>
                        <a:ea typeface="Merriweather"/>
                        <a:cs typeface="Merriweather"/>
                        <a:sym typeface="Merriweathe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D9D9D9"/>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Clr>
                          <a:schemeClr val="dk1"/>
                        </a:buClr>
                        <a:buSzPts val="1100"/>
                        <a:buFont typeface="Arial"/>
                        <a:buNone/>
                      </a:pPr>
                      <a:r>
                        <a:rPr b="1" lang="en" sz="2200">
                          <a:solidFill>
                            <a:srgbClr val="FFFFFF"/>
                          </a:solidFill>
                          <a:latin typeface="Merriweather"/>
                          <a:ea typeface="Merriweather"/>
                          <a:cs typeface="Merriweather"/>
                          <a:sym typeface="Merriweather"/>
                        </a:rPr>
                        <a:t>Posthepatic Obstructive</a:t>
                      </a:r>
                      <a:endParaRPr b="1" sz="2200">
                        <a:solidFill>
                          <a:srgbClr val="FFFFFF"/>
                        </a:solidFill>
                        <a:latin typeface="Merriweather"/>
                        <a:ea typeface="Merriweather"/>
                        <a:cs typeface="Merriweather"/>
                        <a:sym typeface="Merriweathe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D9D9D9"/>
                      </a:solidFill>
                      <a:prstDash val="solid"/>
                      <a:round/>
                      <a:headEnd len="sm" w="sm" type="none"/>
                      <a:tailEnd len="sm" w="sm" type="none"/>
                    </a:lnB>
                    <a:solidFill>
                      <a:srgbClr val="93C47D"/>
                    </a:solidFill>
                  </a:tcPr>
                </a:tc>
              </a:tr>
              <a:tr h="484125">
                <a:tc>
                  <a:txBody>
                    <a:bodyPr/>
                    <a:lstStyle/>
                    <a:p>
                      <a:pPr indent="0" lvl="0" marL="0" rtl="0" algn="ctr">
                        <a:spcBef>
                          <a:spcPts val="0"/>
                        </a:spcBef>
                        <a:spcAft>
                          <a:spcPts val="0"/>
                        </a:spcAft>
                        <a:buNone/>
                      </a:pPr>
                      <a:r>
                        <a:rPr b="1" lang="en" sz="2200">
                          <a:solidFill>
                            <a:srgbClr val="FFFFFF"/>
                          </a:solidFill>
                          <a:latin typeface="Merriweather"/>
                          <a:ea typeface="Merriweather"/>
                          <a:cs typeface="Merriweather"/>
                          <a:sym typeface="Merriweather"/>
                        </a:rPr>
                        <a:t>Unconjugated </a:t>
                      </a:r>
                      <a:endParaRPr b="1" sz="2200">
                        <a:solidFill>
                          <a:srgbClr val="FFFFFF"/>
                        </a:solidFill>
                        <a:latin typeface="Merriweather"/>
                        <a:ea typeface="Merriweather"/>
                        <a:cs typeface="Merriweather"/>
                        <a:sym typeface="Merriweather"/>
                      </a:endParaRPr>
                    </a:p>
                  </a:txBody>
                  <a:tcPr marT="91425" marB="91425" marR="91425" marL="91425">
                    <a:lnL cap="flat" cmpd="sng" w="19050">
                      <a:solidFill>
                        <a:srgbClr val="FFFFFF"/>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lang="en" sz="1800">
                          <a:latin typeface="Merriweather"/>
                          <a:ea typeface="Merriweather"/>
                          <a:cs typeface="Merriweather"/>
                          <a:sym typeface="Merriweather"/>
                        </a:rPr>
                        <a:t>Increased</a:t>
                      </a:r>
                      <a:endParaRPr sz="1800">
                        <a:latin typeface="Merriweather"/>
                        <a:ea typeface="Merriweather"/>
                        <a:cs typeface="Merriweather"/>
                        <a:sym typeface="Merriweather"/>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 sz="1800">
                          <a:latin typeface="Merriweather"/>
                          <a:ea typeface="Merriweather"/>
                          <a:cs typeface="Merriweather"/>
                          <a:sym typeface="Merriweather"/>
                        </a:rPr>
                        <a:t>Increased</a:t>
                      </a:r>
                      <a:endParaRPr sz="1800">
                        <a:latin typeface="Merriweather"/>
                        <a:ea typeface="Merriweather"/>
                        <a:cs typeface="Merriweather"/>
                        <a:sym typeface="Merriweather"/>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 sz="1800">
                          <a:latin typeface="Merriweather"/>
                          <a:ea typeface="Merriweather"/>
                          <a:cs typeface="Merriweather"/>
                          <a:sym typeface="Merriweather"/>
                        </a:rPr>
                        <a:t>Normal</a:t>
                      </a:r>
                      <a:endParaRPr sz="1800">
                        <a:latin typeface="Merriweather"/>
                        <a:ea typeface="Merriweather"/>
                        <a:cs typeface="Merriweather"/>
                        <a:sym typeface="Merriweather"/>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484125">
                <a:tc>
                  <a:txBody>
                    <a:bodyPr/>
                    <a:lstStyle/>
                    <a:p>
                      <a:pPr indent="0" lvl="0" marL="0" rtl="0" algn="ctr">
                        <a:spcBef>
                          <a:spcPts val="0"/>
                        </a:spcBef>
                        <a:spcAft>
                          <a:spcPts val="0"/>
                        </a:spcAft>
                        <a:buNone/>
                      </a:pPr>
                      <a:r>
                        <a:rPr b="1" lang="en" sz="2200">
                          <a:solidFill>
                            <a:srgbClr val="FFFFFF"/>
                          </a:solidFill>
                          <a:latin typeface="Merriweather"/>
                          <a:ea typeface="Merriweather"/>
                          <a:cs typeface="Merriweather"/>
                          <a:sym typeface="Merriweather"/>
                        </a:rPr>
                        <a:t>Conjugated</a:t>
                      </a:r>
                      <a:endParaRPr b="1" sz="2200">
                        <a:solidFill>
                          <a:srgbClr val="FFFFFF"/>
                        </a:solidFill>
                        <a:latin typeface="Merriweather"/>
                        <a:ea typeface="Merriweather"/>
                        <a:cs typeface="Merriweather"/>
                        <a:sym typeface="Merriweather"/>
                      </a:endParaRPr>
                    </a:p>
                  </a:txBody>
                  <a:tcPr marT="91425" marB="91425" marR="91425" marL="91425">
                    <a:lnL cap="flat" cmpd="sng" w="19050">
                      <a:solidFill>
                        <a:srgbClr val="FFFFFF"/>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lang="en" sz="1800">
                          <a:latin typeface="Merriweather"/>
                          <a:ea typeface="Merriweather"/>
                          <a:cs typeface="Merriweather"/>
                          <a:sym typeface="Merriweather"/>
                        </a:rPr>
                        <a:t>Normal</a:t>
                      </a:r>
                      <a:endParaRPr sz="1800">
                        <a:latin typeface="Merriweather"/>
                        <a:ea typeface="Merriweather"/>
                        <a:cs typeface="Merriweather"/>
                        <a:sym typeface="Merriweather"/>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 sz="1800">
                          <a:latin typeface="Merriweather"/>
                          <a:ea typeface="Merriweather"/>
                          <a:cs typeface="Merriweather"/>
                          <a:sym typeface="Merriweather"/>
                        </a:rPr>
                        <a:t>Increased</a:t>
                      </a:r>
                      <a:endParaRPr sz="1800">
                        <a:latin typeface="Merriweather"/>
                        <a:ea typeface="Merriweather"/>
                        <a:cs typeface="Merriweather"/>
                        <a:sym typeface="Merriweather"/>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 sz="1800">
                          <a:latin typeface="Merriweather"/>
                          <a:ea typeface="Merriweather"/>
                          <a:cs typeface="Merriweather"/>
                          <a:sym typeface="Merriweather"/>
                        </a:rPr>
                        <a:t>Increased</a:t>
                      </a:r>
                      <a:endParaRPr sz="1800">
                        <a:latin typeface="Merriweather"/>
                        <a:ea typeface="Merriweather"/>
                        <a:cs typeface="Merriweather"/>
                        <a:sym typeface="Merriweather"/>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484125">
                <a:tc>
                  <a:txBody>
                    <a:bodyPr/>
                    <a:lstStyle/>
                    <a:p>
                      <a:pPr indent="0" lvl="0" marL="0" rtl="0" algn="ctr">
                        <a:spcBef>
                          <a:spcPts val="0"/>
                        </a:spcBef>
                        <a:spcAft>
                          <a:spcPts val="0"/>
                        </a:spcAft>
                        <a:buNone/>
                      </a:pPr>
                      <a:r>
                        <a:rPr b="1" lang="en" sz="2200">
                          <a:solidFill>
                            <a:srgbClr val="FFFFFF"/>
                          </a:solidFill>
                          <a:latin typeface="Merriweather"/>
                          <a:ea typeface="Merriweather"/>
                          <a:cs typeface="Merriweather"/>
                          <a:sym typeface="Merriweather"/>
                        </a:rPr>
                        <a:t>Bilirubin</a:t>
                      </a:r>
                      <a:endParaRPr b="1" sz="2200">
                        <a:solidFill>
                          <a:srgbClr val="FFFFFF"/>
                        </a:solidFill>
                        <a:latin typeface="Merriweather"/>
                        <a:ea typeface="Merriweather"/>
                        <a:cs typeface="Merriweather"/>
                        <a:sym typeface="Merriweather"/>
                      </a:endParaRPr>
                    </a:p>
                  </a:txBody>
                  <a:tcPr marT="91425" marB="91425" marR="91425" marL="91425">
                    <a:lnL cap="flat" cmpd="sng" w="19050">
                      <a:solidFill>
                        <a:srgbClr val="FFFFFF"/>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lang="en" sz="1800">
                          <a:latin typeface="Merriweather"/>
                          <a:ea typeface="Merriweather"/>
                          <a:cs typeface="Merriweather"/>
                          <a:sym typeface="Merriweather"/>
                        </a:rPr>
                        <a:t>Indirect</a:t>
                      </a:r>
                      <a:endParaRPr sz="1800">
                        <a:latin typeface="Merriweather"/>
                        <a:ea typeface="Merriweather"/>
                        <a:cs typeface="Merriweather"/>
                        <a:sym typeface="Merriweather"/>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 sz="1800">
                          <a:latin typeface="Merriweather"/>
                          <a:ea typeface="Merriweather"/>
                          <a:cs typeface="Merriweather"/>
                          <a:sym typeface="Merriweather"/>
                        </a:rPr>
                        <a:t>Both</a:t>
                      </a:r>
                      <a:endParaRPr sz="1800">
                        <a:latin typeface="Merriweather"/>
                        <a:ea typeface="Merriweather"/>
                        <a:cs typeface="Merriweather"/>
                        <a:sym typeface="Merriweather"/>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 sz="1800">
                          <a:latin typeface="Merriweather"/>
                          <a:ea typeface="Merriweather"/>
                          <a:cs typeface="Merriweather"/>
                          <a:sym typeface="Merriweather"/>
                        </a:rPr>
                        <a:t>Direct</a:t>
                      </a:r>
                      <a:endParaRPr sz="1800">
                        <a:latin typeface="Merriweather"/>
                        <a:ea typeface="Merriweather"/>
                        <a:cs typeface="Merriweather"/>
                        <a:sym typeface="Merriweather"/>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484125">
                <a:tc>
                  <a:txBody>
                    <a:bodyPr/>
                    <a:lstStyle/>
                    <a:p>
                      <a:pPr indent="0" lvl="0" marL="0" rtl="0" algn="ctr">
                        <a:spcBef>
                          <a:spcPts val="0"/>
                        </a:spcBef>
                        <a:spcAft>
                          <a:spcPts val="0"/>
                        </a:spcAft>
                        <a:buNone/>
                      </a:pPr>
                      <a:r>
                        <a:rPr b="1" lang="en" sz="2200">
                          <a:solidFill>
                            <a:srgbClr val="FFFFFF"/>
                          </a:solidFill>
                          <a:latin typeface="Merriweather"/>
                          <a:ea typeface="Merriweather"/>
                          <a:cs typeface="Merriweather"/>
                          <a:sym typeface="Merriweather"/>
                        </a:rPr>
                        <a:t>AST &amp; ALT</a:t>
                      </a:r>
                      <a:endParaRPr b="1" sz="2200">
                        <a:solidFill>
                          <a:srgbClr val="FFFFFF"/>
                        </a:solidFill>
                        <a:latin typeface="Merriweather"/>
                        <a:ea typeface="Merriweather"/>
                        <a:cs typeface="Merriweather"/>
                        <a:sym typeface="Merriweather"/>
                      </a:endParaRPr>
                    </a:p>
                  </a:txBody>
                  <a:tcPr marT="91425" marB="91425" marR="91425" marL="91425">
                    <a:lnL cap="flat" cmpd="sng" w="19050">
                      <a:solidFill>
                        <a:srgbClr val="FFFFFF"/>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lang="en" sz="1800">
                          <a:latin typeface="Merriweather"/>
                          <a:ea typeface="Merriweather"/>
                          <a:cs typeface="Merriweather"/>
                          <a:sym typeface="Merriweather"/>
                        </a:rPr>
                        <a:t>Normal</a:t>
                      </a:r>
                      <a:endParaRPr sz="1800">
                        <a:latin typeface="Merriweather"/>
                        <a:ea typeface="Merriweather"/>
                        <a:cs typeface="Merriweather"/>
                        <a:sym typeface="Merriweather"/>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 sz="1800">
                          <a:latin typeface="Merriweather"/>
                          <a:ea typeface="Merriweather"/>
                          <a:cs typeface="Merriweather"/>
                          <a:sym typeface="Merriweather"/>
                        </a:rPr>
                        <a:t>Increased</a:t>
                      </a:r>
                      <a:endParaRPr sz="1800">
                        <a:latin typeface="Merriweather"/>
                        <a:ea typeface="Merriweather"/>
                        <a:cs typeface="Merriweather"/>
                        <a:sym typeface="Merriweather"/>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 sz="1800">
                          <a:latin typeface="Merriweather"/>
                          <a:ea typeface="Merriweather"/>
                          <a:cs typeface="Merriweather"/>
                          <a:sym typeface="Merriweather"/>
                        </a:rPr>
                        <a:t>Normal</a:t>
                      </a:r>
                      <a:endParaRPr sz="1800">
                        <a:latin typeface="Merriweather"/>
                        <a:ea typeface="Merriweather"/>
                        <a:cs typeface="Merriweather"/>
                        <a:sym typeface="Merriweather"/>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796775">
                <a:tc>
                  <a:txBody>
                    <a:bodyPr/>
                    <a:lstStyle/>
                    <a:p>
                      <a:pPr indent="0" lvl="0" marL="0" rtl="0" algn="ctr">
                        <a:spcBef>
                          <a:spcPts val="0"/>
                        </a:spcBef>
                        <a:spcAft>
                          <a:spcPts val="0"/>
                        </a:spcAft>
                        <a:buNone/>
                      </a:pPr>
                      <a:r>
                        <a:rPr b="1" lang="en" sz="2200">
                          <a:solidFill>
                            <a:srgbClr val="FFFFFF"/>
                          </a:solidFill>
                          <a:latin typeface="Merriweather"/>
                          <a:ea typeface="Merriweather"/>
                          <a:cs typeface="Merriweather"/>
                          <a:sym typeface="Merriweather"/>
                        </a:rPr>
                        <a:t>ALP &amp; yGT  </a:t>
                      </a:r>
                      <a:endParaRPr b="1" sz="2200">
                        <a:solidFill>
                          <a:srgbClr val="FFFFFF"/>
                        </a:solidFill>
                        <a:latin typeface="Merriweather"/>
                        <a:ea typeface="Merriweather"/>
                        <a:cs typeface="Merriweather"/>
                        <a:sym typeface="Merriweather"/>
                      </a:endParaRPr>
                    </a:p>
                    <a:p>
                      <a:pPr indent="0" lvl="0" marL="0" rtl="0" algn="ctr">
                        <a:spcBef>
                          <a:spcPts val="0"/>
                        </a:spcBef>
                        <a:spcAft>
                          <a:spcPts val="0"/>
                        </a:spcAft>
                        <a:buNone/>
                      </a:pPr>
                      <a:r>
                        <a:rPr b="1" lang="en" sz="2200">
                          <a:solidFill>
                            <a:srgbClr val="FFFFFF"/>
                          </a:solidFill>
                          <a:latin typeface="Merriweather"/>
                          <a:ea typeface="Merriweather"/>
                          <a:cs typeface="Merriweather"/>
                          <a:sym typeface="Merriweather"/>
                        </a:rPr>
                        <a:t>(y glutamyl transpeptidase)</a:t>
                      </a:r>
                      <a:endParaRPr b="1" sz="2200">
                        <a:solidFill>
                          <a:srgbClr val="FFFFFF"/>
                        </a:solidFill>
                        <a:latin typeface="Merriweather"/>
                        <a:ea typeface="Merriweather"/>
                        <a:cs typeface="Merriweather"/>
                        <a:sym typeface="Merriweather"/>
                      </a:endParaRPr>
                    </a:p>
                  </a:txBody>
                  <a:tcPr marT="91425" marB="91425" marR="91425" marL="91425">
                    <a:lnL cap="flat" cmpd="sng" w="19050">
                      <a:solidFill>
                        <a:srgbClr val="FFFFFF"/>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lang="en" sz="1800">
                          <a:latin typeface="Merriweather"/>
                          <a:ea typeface="Merriweather"/>
                          <a:cs typeface="Merriweather"/>
                          <a:sym typeface="Merriweather"/>
                        </a:rPr>
                        <a:t>Normal</a:t>
                      </a:r>
                      <a:endParaRPr sz="1800">
                        <a:latin typeface="Merriweather"/>
                        <a:ea typeface="Merriweather"/>
                        <a:cs typeface="Merriweather"/>
                        <a:sym typeface="Merriweather"/>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 sz="1800">
                          <a:latin typeface="Merriweather"/>
                          <a:ea typeface="Merriweather"/>
                          <a:cs typeface="Merriweather"/>
                          <a:sym typeface="Merriweather"/>
                        </a:rPr>
                        <a:t>Normal</a:t>
                      </a:r>
                      <a:endParaRPr sz="1800">
                        <a:latin typeface="Merriweather"/>
                        <a:ea typeface="Merriweather"/>
                        <a:cs typeface="Merriweather"/>
                        <a:sym typeface="Merriweather"/>
                      </a:endParaRPr>
                    </a:p>
                    <a:p>
                      <a:pPr indent="0" lvl="0" marL="0" rtl="0" algn="ctr">
                        <a:spcBef>
                          <a:spcPts val="0"/>
                        </a:spcBef>
                        <a:spcAft>
                          <a:spcPts val="0"/>
                        </a:spcAft>
                        <a:buNone/>
                      </a:pPr>
                      <a:r>
                        <a:t/>
                      </a:r>
                      <a:endParaRPr sz="1800">
                        <a:latin typeface="Merriweather"/>
                        <a:ea typeface="Merriweather"/>
                        <a:cs typeface="Merriweather"/>
                        <a:sym typeface="Merriweather"/>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 sz="1800">
                          <a:latin typeface="Merriweather"/>
                          <a:ea typeface="Merriweather"/>
                          <a:cs typeface="Merriweather"/>
                          <a:sym typeface="Merriweather"/>
                        </a:rPr>
                        <a:t>Increased</a:t>
                      </a:r>
                      <a:endParaRPr sz="1800">
                        <a:latin typeface="Merriweather"/>
                        <a:ea typeface="Merriweather"/>
                        <a:cs typeface="Merriweather"/>
                        <a:sym typeface="Merriweather"/>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484125">
                <a:tc>
                  <a:txBody>
                    <a:bodyPr/>
                    <a:lstStyle/>
                    <a:p>
                      <a:pPr indent="0" lvl="0" marL="0" rtl="0" algn="ctr">
                        <a:spcBef>
                          <a:spcPts val="0"/>
                        </a:spcBef>
                        <a:spcAft>
                          <a:spcPts val="0"/>
                        </a:spcAft>
                        <a:buNone/>
                      </a:pPr>
                      <a:r>
                        <a:rPr b="1" lang="en" sz="2200">
                          <a:solidFill>
                            <a:srgbClr val="FFFFFF"/>
                          </a:solidFill>
                          <a:latin typeface="Merriweather"/>
                          <a:ea typeface="Merriweather"/>
                          <a:cs typeface="Merriweather"/>
                          <a:sym typeface="Merriweather"/>
                        </a:rPr>
                        <a:t>Urine bilirubin</a:t>
                      </a:r>
                      <a:endParaRPr b="1" sz="2200">
                        <a:solidFill>
                          <a:srgbClr val="FFFFFF"/>
                        </a:solidFill>
                        <a:latin typeface="Merriweather"/>
                        <a:ea typeface="Merriweather"/>
                        <a:cs typeface="Merriweather"/>
                        <a:sym typeface="Merriweather"/>
                      </a:endParaRPr>
                    </a:p>
                  </a:txBody>
                  <a:tcPr marT="91425" marB="91425" marR="91425" marL="91425">
                    <a:lnL cap="flat" cmpd="sng" w="19050">
                      <a:solidFill>
                        <a:srgbClr val="FFFFFF"/>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lang="en" sz="1800">
                          <a:latin typeface="Merriweather"/>
                          <a:ea typeface="Merriweather"/>
                          <a:cs typeface="Merriweather"/>
                          <a:sym typeface="Merriweather"/>
                        </a:rPr>
                        <a:t>Absent</a:t>
                      </a:r>
                      <a:endParaRPr sz="1800">
                        <a:latin typeface="Merriweather"/>
                        <a:ea typeface="Merriweather"/>
                        <a:cs typeface="Merriweather"/>
                        <a:sym typeface="Merriweather"/>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 sz="1800">
                          <a:latin typeface="Merriweather"/>
                          <a:ea typeface="Merriweather"/>
                          <a:cs typeface="Merriweather"/>
                          <a:sym typeface="Merriweather"/>
                        </a:rPr>
                        <a:t>Present </a:t>
                      </a:r>
                      <a:r>
                        <a:rPr lang="en" sz="1800">
                          <a:solidFill>
                            <a:srgbClr val="E69138"/>
                          </a:solidFill>
                          <a:latin typeface="Merriweather"/>
                          <a:ea typeface="Merriweather"/>
                          <a:cs typeface="Merriweather"/>
                          <a:sym typeface="Merriweather"/>
                        </a:rPr>
                        <a:t>(dark brown)</a:t>
                      </a:r>
                      <a:endParaRPr sz="1800">
                        <a:solidFill>
                          <a:srgbClr val="E69138"/>
                        </a:solidFill>
                        <a:latin typeface="Merriweather"/>
                        <a:ea typeface="Merriweather"/>
                        <a:cs typeface="Merriweather"/>
                        <a:sym typeface="Merriweather"/>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 sz="1800">
                          <a:latin typeface="Merriweather"/>
                          <a:ea typeface="Merriweather"/>
                          <a:cs typeface="Merriweather"/>
                          <a:sym typeface="Merriweather"/>
                        </a:rPr>
                        <a:t>Present </a:t>
                      </a:r>
                      <a:r>
                        <a:rPr lang="en" sz="1800">
                          <a:solidFill>
                            <a:srgbClr val="783F04"/>
                          </a:solidFill>
                          <a:latin typeface="Merriweather"/>
                          <a:ea typeface="Merriweather"/>
                          <a:cs typeface="Merriweather"/>
                          <a:sym typeface="Merriweather"/>
                        </a:rPr>
                        <a:t>(dark brown)</a:t>
                      </a:r>
                      <a:endParaRPr sz="1800">
                        <a:solidFill>
                          <a:srgbClr val="783F04"/>
                        </a:solidFill>
                        <a:latin typeface="Merriweather"/>
                        <a:ea typeface="Merriweather"/>
                        <a:cs typeface="Merriweather"/>
                        <a:sym typeface="Merriweather"/>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484125">
                <a:tc>
                  <a:txBody>
                    <a:bodyPr/>
                    <a:lstStyle/>
                    <a:p>
                      <a:pPr indent="0" lvl="0" marL="0" rtl="0" algn="ctr">
                        <a:spcBef>
                          <a:spcPts val="0"/>
                        </a:spcBef>
                        <a:spcAft>
                          <a:spcPts val="0"/>
                        </a:spcAft>
                        <a:buNone/>
                      </a:pPr>
                      <a:r>
                        <a:rPr b="1" lang="en" sz="2200">
                          <a:solidFill>
                            <a:srgbClr val="FFFFFF"/>
                          </a:solidFill>
                          <a:latin typeface="Merriweather"/>
                          <a:ea typeface="Merriweather"/>
                          <a:cs typeface="Merriweather"/>
                          <a:sym typeface="Merriweather"/>
                        </a:rPr>
                        <a:t>Urine urobilinogen</a:t>
                      </a:r>
                      <a:endParaRPr b="1" sz="2200">
                        <a:solidFill>
                          <a:srgbClr val="FFFFFF"/>
                        </a:solidFill>
                        <a:latin typeface="Merriweather"/>
                        <a:ea typeface="Merriweather"/>
                        <a:cs typeface="Merriweather"/>
                        <a:sym typeface="Merriweather"/>
                      </a:endParaRPr>
                    </a:p>
                  </a:txBody>
                  <a:tcPr marT="91425" marB="91425" marR="91425" marL="91425">
                    <a:lnL cap="flat" cmpd="sng" w="19050">
                      <a:solidFill>
                        <a:srgbClr val="FFFFFF"/>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lang="en" sz="1800">
                          <a:latin typeface="Merriweather"/>
                          <a:ea typeface="Merriweather"/>
                          <a:cs typeface="Merriweather"/>
                          <a:sym typeface="Merriweather"/>
                        </a:rPr>
                        <a:t>Present</a:t>
                      </a:r>
                      <a:endParaRPr sz="1800">
                        <a:latin typeface="Merriweather"/>
                        <a:ea typeface="Merriweather"/>
                        <a:cs typeface="Merriweather"/>
                        <a:sym typeface="Merriweather"/>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 sz="1800">
                          <a:latin typeface="Merriweather"/>
                          <a:ea typeface="Merriweather"/>
                          <a:cs typeface="Merriweather"/>
                          <a:sym typeface="Merriweather"/>
                        </a:rPr>
                        <a:t>Present</a:t>
                      </a:r>
                      <a:endParaRPr sz="1800">
                        <a:latin typeface="Merriweather"/>
                        <a:ea typeface="Merriweather"/>
                        <a:cs typeface="Merriweather"/>
                        <a:sym typeface="Merriweather"/>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 sz="1800">
                          <a:latin typeface="Merriweather"/>
                          <a:ea typeface="Merriweather"/>
                          <a:cs typeface="Merriweather"/>
                          <a:sym typeface="Merriweather"/>
                        </a:rPr>
                        <a:t>Absent</a:t>
                      </a:r>
                      <a:endParaRPr sz="1800">
                        <a:latin typeface="Merriweather"/>
                        <a:ea typeface="Merriweather"/>
                        <a:cs typeface="Merriweather"/>
                        <a:sym typeface="Merriweather"/>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484125">
                <a:tc>
                  <a:txBody>
                    <a:bodyPr/>
                    <a:lstStyle/>
                    <a:p>
                      <a:pPr indent="0" lvl="0" marL="0" rtl="0" algn="ctr">
                        <a:spcBef>
                          <a:spcPts val="0"/>
                        </a:spcBef>
                        <a:spcAft>
                          <a:spcPts val="0"/>
                        </a:spcAft>
                        <a:buNone/>
                      </a:pPr>
                      <a:r>
                        <a:rPr b="1" lang="en" sz="2200">
                          <a:solidFill>
                            <a:srgbClr val="FFFFFF"/>
                          </a:solidFill>
                          <a:latin typeface="Merriweather"/>
                          <a:ea typeface="Merriweather"/>
                          <a:cs typeface="Merriweather"/>
                          <a:sym typeface="Merriweather"/>
                        </a:rPr>
                        <a:t>Stercobilin</a:t>
                      </a:r>
                      <a:endParaRPr b="1" sz="2200">
                        <a:solidFill>
                          <a:srgbClr val="FFFFFF"/>
                        </a:solidFill>
                        <a:latin typeface="Merriweather"/>
                        <a:ea typeface="Merriweather"/>
                        <a:cs typeface="Merriweather"/>
                        <a:sym typeface="Merriweather"/>
                      </a:endParaRPr>
                    </a:p>
                  </a:txBody>
                  <a:tcPr marT="91425" marB="91425" marR="91425" marL="91425">
                    <a:lnL cap="flat" cmpd="sng" w="19050">
                      <a:solidFill>
                        <a:srgbClr val="FFFFFF"/>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lang="en" sz="1800">
                          <a:latin typeface="Merriweather"/>
                          <a:ea typeface="Merriweather"/>
                          <a:cs typeface="Merriweather"/>
                          <a:sym typeface="Merriweather"/>
                        </a:rPr>
                        <a:t>Darker </a:t>
                      </a:r>
                      <a:endParaRPr sz="1800">
                        <a:latin typeface="Merriweather"/>
                        <a:ea typeface="Merriweather"/>
                        <a:cs typeface="Merriweather"/>
                        <a:sym typeface="Merriweather"/>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 sz="1800">
                          <a:latin typeface="Merriweather"/>
                          <a:ea typeface="Merriweather"/>
                          <a:cs typeface="Merriweather"/>
                          <a:sym typeface="Merriweather"/>
                        </a:rPr>
                        <a:t>Pale grayish </a:t>
                      </a:r>
                      <a:endParaRPr sz="1800">
                        <a:latin typeface="Merriweather"/>
                        <a:ea typeface="Merriweather"/>
                        <a:cs typeface="Merriweather"/>
                        <a:sym typeface="Merriweather"/>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 sz="1800">
                          <a:latin typeface="Merriweather"/>
                          <a:ea typeface="Merriweather"/>
                          <a:cs typeface="Merriweather"/>
                          <a:sym typeface="Merriweather"/>
                        </a:rPr>
                        <a:t>Absent (Clay colored)</a:t>
                      </a:r>
                      <a:endParaRPr sz="1800">
                        <a:latin typeface="Merriweather"/>
                        <a:ea typeface="Merriweather"/>
                        <a:cs typeface="Merriweather"/>
                        <a:sym typeface="Merriweather"/>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bl>
          </a:graphicData>
        </a:graphic>
      </p:graphicFrame>
      <p:sp>
        <p:nvSpPr>
          <p:cNvPr id="1400" name="Google Shape;1400;p52"/>
          <p:cNvSpPr txBox="1"/>
          <p:nvPr/>
        </p:nvSpPr>
        <p:spPr>
          <a:xfrm>
            <a:off x="35935" y="141900"/>
            <a:ext cx="894000" cy="7830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39</a:t>
            </a:r>
            <a:endParaRPr sz="3900">
              <a:solidFill>
                <a:srgbClr val="FFFFFF"/>
              </a:solidFill>
              <a:latin typeface="Oswald"/>
              <a:ea typeface="Oswald"/>
              <a:cs typeface="Oswald"/>
              <a:sym typeface="Oswa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4" name="Shape 1404"/>
        <p:cNvGrpSpPr/>
        <p:nvPr/>
      </p:nvGrpSpPr>
      <p:grpSpPr>
        <a:xfrm>
          <a:off x="0" y="0"/>
          <a:ext cx="0" cy="0"/>
          <a:chOff x="0" y="0"/>
          <a:chExt cx="0" cy="0"/>
        </a:xfrm>
      </p:grpSpPr>
      <p:sp>
        <p:nvSpPr>
          <p:cNvPr id="1405" name="Google Shape;1405;p53"/>
          <p:cNvSpPr/>
          <p:nvPr/>
        </p:nvSpPr>
        <p:spPr>
          <a:xfrm>
            <a:off x="0" y="1418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406" name="Google Shape;1406;p53"/>
          <p:cNvSpPr/>
          <p:nvPr/>
        </p:nvSpPr>
        <p:spPr>
          <a:xfrm>
            <a:off x="656616" y="1419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407" name="Google Shape;1407;p53"/>
          <p:cNvSpPr txBox="1"/>
          <p:nvPr/>
        </p:nvSpPr>
        <p:spPr>
          <a:xfrm>
            <a:off x="929925" y="930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400">
                <a:solidFill>
                  <a:srgbClr val="FFFFFF"/>
                </a:solidFill>
                <a:latin typeface="Oswald"/>
                <a:ea typeface="Oswald"/>
                <a:cs typeface="Oswald"/>
                <a:sym typeface="Oswald"/>
              </a:rPr>
              <a:t>RETICULOENDOTHELIAL </a:t>
            </a:r>
            <a:r>
              <a:rPr lang="en" sz="3400">
                <a:solidFill>
                  <a:srgbClr val="FFFFFF"/>
                </a:solidFill>
                <a:latin typeface="Oswald"/>
                <a:ea typeface="Oswald"/>
                <a:cs typeface="Oswald"/>
                <a:sym typeface="Oswald"/>
              </a:rPr>
              <a:t>SYSTEM</a:t>
            </a:r>
            <a:r>
              <a:rPr lang="en" sz="3400">
                <a:solidFill>
                  <a:srgbClr val="FFFFFF"/>
                </a:solidFill>
                <a:latin typeface="Oswald"/>
                <a:ea typeface="Oswald"/>
                <a:cs typeface="Oswald"/>
                <a:sym typeface="Oswald"/>
              </a:rPr>
              <a:t> AND SPLEEN FUNCTIONS</a:t>
            </a:r>
            <a:endParaRPr sz="3400">
              <a:solidFill>
                <a:srgbClr val="FFFFFF"/>
              </a:solidFill>
              <a:latin typeface="Oswald"/>
              <a:ea typeface="Oswald"/>
              <a:cs typeface="Oswald"/>
              <a:sym typeface="Oswald"/>
            </a:endParaRPr>
          </a:p>
        </p:txBody>
      </p:sp>
      <p:sp>
        <p:nvSpPr>
          <p:cNvPr id="1408" name="Google Shape;1408;p53"/>
          <p:cNvSpPr txBox="1"/>
          <p:nvPr/>
        </p:nvSpPr>
        <p:spPr>
          <a:xfrm>
            <a:off x="11409324" y="1315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Ten</a:t>
            </a:r>
            <a:endParaRPr sz="3500">
              <a:latin typeface="Oswald"/>
              <a:ea typeface="Oswald"/>
              <a:cs typeface="Oswald"/>
              <a:sym typeface="Oswald"/>
            </a:endParaRPr>
          </a:p>
        </p:txBody>
      </p:sp>
      <p:sp>
        <p:nvSpPr>
          <p:cNvPr id="1409" name="Google Shape;1409;p53"/>
          <p:cNvSpPr/>
          <p:nvPr/>
        </p:nvSpPr>
        <p:spPr>
          <a:xfrm>
            <a:off x="348207" y="1473448"/>
            <a:ext cx="672000" cy="621600"/>
          </a:xfrm>
          <a:prstGeom prst="rect">
            <a:avLst/>
          </a:prstGeom>
          <a:solidFill>
            <a:srgbClr val="93C47D"/>
          </a:solidFill>
          <a:ln cap="flat" cmpd="sng" w="9525">
            <a:solidFill>
              <a:srgbClr val="59595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410" name="Google Shape;1410;p53"/>
          <p:cNvSpPr txBox="1"/>
          <p:nvPr/>
        </p:nvSpPr>
        <p:spPr>
          <a:xfrm>
            <a:off x="1065150" y="1397350"/>
            <a:ext cx="162363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300">
                <a:solidFill>
                  <a:srgbClr val="6AA84F"/>
                </a:solidFill>
                <a:latin typeface="Oswald"/>
                <a:ea typeface="Oswald"/>
                <a:cs typeface="Oswald"/>
                <a:sym typeface="Oswald"/>
              </a:rPr>
              <a:t>Lecture X: Reticuloendothelial System and Spleen Functions </a:t>
            </a:r>
            <a:endParaRPr sz="4300">
              <a:solidFill>
                <a:srgbClr val="6AA84F"/>
              </a:solidFill>
              <a:latin typeface="Oswald"/>
              <a:ea typeface="Oswald"/>
              <a:cs typeface="Oswald"/>
              <a:sym typeface="Oswald"/>
            </a:endParaRPr>
          </a:p>
        </p:txBody>
      </p:sp>
      <p:sp>
        <p:nvSpPr>
          <p:cNvPr id="1411" name="Google Shape;1411;p53"/>
          <p:cNvSpPr txBox="1"/>
          <p:nvPr/>
        </p:nvSpPr>
        <p:spPr>
          <a:xfrm>
            <a:off x="1039483" y="11416458"/>
            <a:ext cx="2711100" cy="53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000000"/>
                </a:solidFill>
                <a:latin typeface="Merriweather"/>
                <a:ea typeface="Merriweather"/>
                <a:cs typeface="Merriweather"/>
                <a:sym typeface="Merriweather"/>
              </a:rPr>
              <a:t>Monocytes</a:t>
            </a:r>
            <a:r>
              <a:rPr b="1" lang="en" sz="2200">
                <a:solidFill>
                  <a:srgbClr val="93C47D"/>
                </a:solidFill>
                <a:latin typeface="Merriweather"/>
                <a:ea typeface="Merriweather"/>
                <a:cs typeface="Merriweather"/>
                <a:sym typeface="Merriweather"/>
              </a:rPr>
              <a:t> </a:t>
            </a:r>
            <a:r>
              <a:rPr lang="en" sz="1700">
                <a:solidFill>
                  <a:srgbClr val="93C47D"/>
                </a:solidFill>
                <a:latin typeface="Merriweather"/>
                <a:ea typeface="Merriweather"/>
                <a:cs typeface="Merriweather"/>
                <a:sym typeface="Merriweather"/>
              </a:rPr>
              <a:t>In blood</a:t>
            </a:r>
            <a:endParaRPr sz="1700">
              <a:solidFill>
                <a:srgbClr val="93C47D"/>
              </a:solidFill>
              <a:latin typeface="Merriweather"/>
              <a:ea typeface="Merriweather"/>
              <a:cs typeface="Merriweather"/>
              <a:sym typeface="Merriweather"/>
            </a:endParaRPr>
          </a:p>
        </p:txBody>
      </p:sp>
      <p:sp>
        <p:nvSpPr>
          <p:cNvPr id="1412" name="Google Shape;1412;p53"/>
          <p:cNvSpPr/>
          <p:nvPr/>
        </p:nvSpPr>
        <p:spPr>
          <a:xfrm>
            <a:off x="241075" y="3184972"/>
            <a:ext cx="1396500" cy="2847600"/>
          </a:xfrm>
          <a:prstGeom prst="leftBrace">
            <a:avLst>
              <a:gd fmla="val 87949" name="adj1"/>
              <a:gd fmla="val 50000" name="adj2"/>
            </a:avLst>
          </a:prstGeom>
          <a:noFill/>
          <a:ln cap="flat" cmpd="sng" w="19050">
            <a:solidFill>
              <a:srgbClr val="D9D9D9"/>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53"/>
          <p:cNvSpPr/>
          <p:nvPr/>
        </p:nvSpPr>
        <p:spPr>
          <a:xfrm>
            <a:off x="418500" y="2329575"/>
            <a:ext cx="3965700" cy="2847600"/>
          </a:xfrm>
          <a:prstGeom prst="roundRect">
            <a:avLst>
              <a:gd fmla="val 16667" name="adj"/>
            </a:avLst>
          </a:prstGeom>
          <a:solidFill>
            <a:srgbClr val="FFFFFF"/>
          </a:solidFill>
          <a:ln cap="flat" cmpd="sng" w="47625">
            <a:solidFill>
              <a:srgbClr val="B6D7A8"/>
            </a:solidFill>
            <a:prstDash val="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00000"/>
                </a:solidFill>
                <a:latin typeface="Merriweather"/>
                <a:ea typeface="Merriweather"/>
                <a:cs typeface="Merriweather"/>
                <a:sym typeface="Merriweather"/>
              </a:rPr>
              <a:t>Innate Immunity</a:t>
            </a:r>
            <a:endParaRPr sz="2400">
              <a:solidFill>
                <a:srgbClr val="000000"/>
              </a:solidFill>
              <a:latin typeface="Merriweather"/>
              <a:ea typeface="Merriweather"/>
              <a:cs typeface="Merriweather"/>
              <a:sym typeface="Merriweather"/>
            </a:endParaRPr>
          </a:p>
          <a:p>
            <a:pPr indent="0" lvl="0" marL="0" rtl="0" algn="ctr">
              <a:spcBef>
                <a:spcPts val="0"/>
              </a:spcBef>
              <a:spcAft>
                <a:spcPts val="0"/>
              </a:spcAft>
              <a:buNone/>
            </a:pPr>
            <a:r>
              <a:rPr b="1" lang="en" sz="2500">
                <a:solidFill>
                  <a:srgbClr val="93C47D"/>
                </a:solidFill>
                <a:latin typeface="Merriweather"/>
                <a:ea typeface="Merriweather"/>
                <a:cs typeface="Merriweather"/>
                <a:sym typeface="Merriweather"/>
              </a:rPr>
              <a:t>(non specific)</a:t>
            </a:r>
            <a:endParaRPr b="1" sz="2500">
              <a:solidFill>
                <a:srgbClr val="000000"/>
              </a:solidFill>
              <a:latin typeface="Merriweather"/>
              <a:ea typeface="Merriweather"/>
              <a:cs typeface="Merriweather"/>
              <a:sym typeface="Merriweather"/>
            </a:endParaRPr>
          </a:p>
        </p:txBody>
      </p:sp>
      <p:sp>
        <p:nvSpPr>
          <p:cNvPr id="1414" name="Google Shape;1414;p53"/>
          <p:cNvSpPr/>
          <p:nvPr/>
        </p:nvSpPr>
        <p:spPr>
          <a:xfrm>
            <a:off x="418500" y="5433586"/>
            <a:ext cx="3965700" cy="1346100"/>
          </a:xfrm>
          <a:prstGeom prst="roundRect">
            <a:avLst>
              <a:gd fmla="val 16667" name="adj"/>
            </a:avLst>
          </a:prstGeom>
          <a:solidFill>
            <a:srgbClr val="FFFFFF"/>
          </a:solidFill>
          <a:ln cap="flat" cmpd="sng" w="47625">
            <a:solidFill>
              <a:srgbClr val="D9EAD3"/>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latin typeface="Merriweather"/>
                <a:ea typeface="Merriweather"/>
                <a:cs typeface="Merriweather"/>
                <a:sym typeface="Merriweather"/>
              </a:rPr>
              <a:t>Acquired Immunity	</a:t>
            </a:r>
            <a:endParaRPr sz="2500">
              <a:latin typeface="Merriweather"/>
              <a:ea typeface="Merriweather"/>
              <a:cs typeface="Merriweather"/>
              <a:sym typeface="Merriweather"/>
            </a:endParaRPr>
          </a:p>
          <a:p>
            <a:pPr indent="0" lvl="0" marL="0" rtl="0" algn="ctr">
              <a:spcBef>
                <a:spcPts val="0"/>
              </a:spcBef>
              <a:spcAft>
                <a:spcPts val="0"/>
              </a:spcAft>
              <a:buNone/>
            </a:pPr>
            <a:r>
              <a:rPr b="1" lang="en" sz="2500">
                <a:solidFill>
                  <a:srgbClr val="93C47D"/>
                </a:solidFill>
                <a:latin typeface="Merriweather"/>
                <a:ea typeface="Merriweather"/>
                <a:cs typeface="Merriweather"/>
                <a:sym typeface="Merriweather"/>
              </a:rPr>
              <a:t>(specific, adaptive)</a:t>
            </a:r>
            <a:endParaRPr b="1" sz="2500">
              <a:solidFill>
                <a:srgbClr val="93C47D"/>
              </a:solidFill>
              <a:latin typeface="Merriweather"/>
              <a:ea typeface="Merriweather"/>
              <a:cs typeface="Merriweather"/>
              <a:sym typeface="Merriweather"/>
            </a:endParaRPr>
          </a:p>
        </p:txBody>
      </p:sp>
      <p:sp>
        <p:nvSpPr>
          <p:cNvPr id="1415" name="Google Shape;1415;p53"/>
          <p:cNvSpPr txBox="1"/>
          <p:nvPr/>
        </p:nvSpPr>
        <p:spPr>
          <a:xfrm>
            <a:off x="418500" y="3218188"/>
            <a:ext cx="4544400" cy="134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93C47D"/>
                </a:solidFill>
                <a:latin typeface="Merriweather"/>
                <a:ea typeface="Merriweather"/>
                <a:cs typeface="Merriweather"/>
                <a:sym typeface="Merriweather"/>
              </a:rPr>
              <a:t>Examples:</a:t>
            </a:r>
            <a:endParaRPr sz="1700">
              <a:solidFill>
                <a:srgbClr val="93C47D"/>
              </a:solidFill>
              <a:latin typeface="Merriweather"/>
              <a:ea typeface="Merriweather"/>
              <a:cs typeface="Merriweather"/>
              <a:sym typeface="Merriweather"/>
            </a:endParaRPr>
          </a:p>
          <a:p>
            <a:pPr indent="0" lvl="0" marL="0" rtl="0" algn="l">
              <a:spcBef>
                <a:spcPts val="0"/>
              </a:spcBef>
              <a:spcAft>
                <a:spcPts val="0"/>
              </a:spcAft>
              <a:buNone/>
            </a:pPr>
            <a:r>
              <a:t/>
            </a:r>
            <a:endParaRPr sz="1700">
              <a:solidFill>
                <a:srgbClr val="93C47D"/>
              </a:solidFill>
              <a:latin typeface="Merriweather"/>
              <a:ea typeface="Merriweather"/>
              <a:cs typeface="Merriweather"/>
              <a:sym typeface="Merriweather"/>
            </a:endParaRPr>
          </a:p>
          <a:p>
            <a:pPr indent="-336550" lvl="0" marL="457200" rtl="0" algn="l">
              <a:spcBef>
                <a:spcPts val="0"/>
              </a:spcBef>
              <a:spcAft>
                <a:spcPts val="0"/>
              </a:spcAft>
              <a:buClr>
                <a:srgbClr val="93C47D"/>
              </a:buClr>
              <a:buSzPts val="1700"/>
              <a:buFont typeface="Merriweather"/>
              <a:buChar char="★"/>
            </a:pPr>
            <a:r>
              <a:rPr lang="en" sz="1700">
                <a:solidFill>
                  <a:srgbClr val="93C47D"/>
                </a:solidFill>
                <a:latin typeface="Merriweather"/>
                <a:ea typeface="Merriweather"/>
                <a:cs typeface="Merriweather"/>
                <a:sym typeface="Merriweather"/>
              </a:rPr>
              <a:t>Complement</a:t>
            </a:r>
            <a:endParaRPr sz="1700">
              <a:solidFill>
                <a:srgbClr val="93C47D"/>
              </a:solidFill>
              <a:latin typeface="Merriweather"/>
              <a:ea typeface="Merriweather"/>
              <a:cs typeface="Merriweather"/>
              <a:sym typeface="Merriweather"/>
            </a:endParaRPr>
          </a:p>
          <a:p>
            <a:pPr indent="-336550" lvl="0" marL="457200" rtl="0" algn="l">
              <a:spcBef>
                <a:spcPts val="0"/>
              </a:spcBef>
              <a:spcAft>
                <a:spcPts val="0"/>
              </a:spcAft>
              <a:buClr>
                <a:srgbClr val="93C47D"/>
              </a:buClr>
              <a:buSzPts val="1700"/>
              <a:buFont typeface="Merriweather"/>
              <a:buChar char="★"/>
            </a:pPr>
            <a:r>
              <a:rPr lang="en" sz="1700">
                <a:solidFill>
                  <a:srgbClr val="93C47D"/>
                </a:solidFill>
                <a:latin typeface="Merriweather"/>
                <a:ea typeface="Merriweather"/>
                <a:cs typeface="Merriweather"/>
                <a:sym typeface="Merriweather"/>
              </a:rPr>
              <a:t>Barriers</a:t>
            </a:r>
            <a:endParaRPr sz="1700">
              <a:solidFill>
                <a:srgbClr val="93C47D"/>
              </a:solidFill>
              <a:latin typeface="Merriweather"/>
              <a:ea typeface="Merriweather"/>
              <a:cs typeface="Merriweather"/>
              <a:sym typeface="Merriweather"/>
            </a:endParaRPr>
          </a:p>
          <a:p>
            <a:pPr indent="-336550" lvl="0" marL="457200" rtl="0" algn="l">
              <a:spcBef>
                <a:spcPts val="0"/>
              </a:spcBef>
              <a:spcAft>
                <a:spcPts val="0"/>
              </a:spcAft>
              <a:buClr>
                <a:srgbClr val="93C47D"/>
              </a:buClr>
              <a:buSzPts val="1700"/>
              <a:buFont typeface="Merriweather"/>
              <a:buChar char="★"/>
            </a:pPr>
            <a:r>
              <a:rPr lang="en" sz="1700">
                <a:solidFill>
                  <a:srgbClr val="93C47D"/>
                </a:solidFill>
                <a:latin typeface="Merriweather"/>
                <a:ea typeface="Merriweather"/>
                <a:cs typeface="Merriweather"/>
                <a:sym typeface="Merriweather"/>
              </a:rPr>
              <a:t>Phagocytes (neutrophils, monocytes, natural killer cells)</a:t>
            </a:r>
            <a:endParaRPr sz="1700">
              <a:solidFill>
                <a:srgbClr val="93C47D"/>
              </a:solidFill>
              <a:latin typeface="Merriweather"/>
              <a:ea typeface="Merriweather"/>
              <a:cs typeface="Merriweather"/>
              <a:sym typeface="Merriweather"/>
            </a:endParaRPr>
          </a:p>
        </p:txBody>
      </p:sp>
      <p:sp>
        <p:nvSpPr>
          <p:cNvPr id="1416" name="Google Shape;1416;p53"/>
          <p:cNvSpPr/>
          <p:nvPr/>
        </p:nvSpPr>
        <p:spPr>
          <a:xfrm>
            <a:off x="4384200" y="3827783"/>
            <a:ext cx="1086300" cy="2234100"/>
          </a:xfrm>
          <a:prstGeom prst="leftBrace">
            <a:avLst>
              <a:gd fmla="val 20764" name="adj1"/>
              <a:gd fmla="val 100000" name="adj2"/>
            </a:avLst>
          </a:prstGeom>
          <a:noFill/>
          <a:ln cap="flat" cmpd="sng" w="19050">
            <a:solidFill>
              <a:srgbClr val="D9D9D9"/>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53"/>
          <p:cNvSpPr/>
          <p:nvPr/>
        </p:nvSpPr>
        <p:spPr>
          <a:xfrm>
            <a:off x="4708425" y="3189272"/>
            <a:ext cx="3965700" cy="1346100"/>
          </a:xfrm>
          <a:prstGeom prst="roundRect">
            <a:avLst>
              <a:gd fmla="val 16667" name="adj"/>
            </a:avLst>
          </a:prstGeom>
          <a:solidFill>
            <a:srgbClr val="FFFFFF"/>
          </a:solidFill>
          <a:ln cap="flat" cmpd="sng" w="47625">
            <a:solidFill>
              <a:srgbClr val="B6D7A8"/>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000000"/>
                </a:solidFill>
                <a:latin typeface="Merriweather"/>
                <a:ea typeface="Merriweather"/>
                <a:cs typeface="Merriweather"/>
                <a:sym typeface="Merriweather"/>
              </a:rPr>
              <a:t>Humoral</a:t>
            </a:r>
            <a:endParaRPr sz="2400">
              <a:solidFill>
                <a:srgbClr val="000000"/>
              </a:solidFill>
              <a:latin typeface="Merriweather"/>
              <a:ea typeface="Merriweather"/>
              <a:cs typeface="Merriweather"/>
              <a:sym typeface="Merriweather"/>
            </a:endParaRPr>
          </a:p>
          <a:p>
            <a:pPr indent="0" lvl="0" marL="0" rtl="0" algn="ctr">
              <a:spcBef>
                <a:spcPts val="0"/>
              </a:spcBef>
              <a:spcAft>
                <a:spcPts val="0"/>
              </a:spcAft>
              <a:buClr>
                <a:srgbClr val="000000"/>
              </a:buClr>
              <a:buSzPts val="1100"/>
              <a:buFont typeface="Arial"/>
              <a:buNone/>
            </a:pPr>
            <a:r>
              <a:rPr b="1" lang="en" sz="2000">
                <a:solidFill>
                  <a:srgbClr val="93C47D"/>
                </a:solidFill>
                <a:latin typeface="Merriweather"/>
                <a:ea typeface="Merriweather"/>
                <a:cs typeface="Merriweather"/>
                <a:sym typeface="Merriweather"/>
              </a:rPr>
              <a:t>Antibody mediated</a:t>
            </a:r>
            <a:endParaRPr b="1" sz="2000">
              <a:solidFill>
                <a:srgbClr val="93C47D"/>
              </a:solidFill>
              <a:latin typeface="Merriweather"/>
              <a:ea typeface="Merriweather"/>
              <a:cs typeface="Merriweather"/>
              <a:sym typeface="Merriweather"/>
            </a:endParaRPr>
          </a:p>
          <a:p>
            <a:pPr indent="0" lvl="0" marL="0" rtl="0" algn="ctr">
              <a:spcBef>
                <a:spcPts val="0"/>
              </a:spcBef>
              <a:spcAft>
                <a:spcPts val="0"/>
              </a:spcAft>
              <a:buNone/>
            </a:pPr>
            <a:r>
              <a:rPr b="1" lang="en" sz="2000">
                <a:solidFill>
                  <a:srgbClr val="93C47D"/>
                </a:solidFill>
                <a:latin typeface="Merriweather"/>
                <a:ea typeface="Merriweather"/>
                <a:cs typeface="Merriweather"/>
                <a:sym typeface="Merriweather"/>
              </a:rPr>
              <a:t>(B lymphocytes)</a:t>
            </a:r>
            <a:endParaRPr b="1" sz="2000">
              <a:solidFill>
                <a:srgbClr val="000000"/>
              </a:solidFill>
              <a:latin typeface="Merriweather"/>
              <a:ea typeface="Merriweather"/>
              <a:cs typeface="Merriweather"/>
              <a:sym typeface="Merriweather"/>
            </a:endParaRPr>
          </a:p>
        </p:txBody>
      </p:sp>
      <p:sp>
        <p:nvSpPr>
          <p:cNvPr id="1418" name="Google Shape;1418;p53"/>
          <p:cNvSpPr/>
          <p:nvPr/>
        </p:nvSpPr>
        <p:spPr>
          <a:xfrm>
            <a:off x="4708425" y="5281186"/>
            <a:ext cx="3965700" cy="1346100"/>
          </a:xfrm>
          <a:prstGeom prst="roundRect">
            <a:avLst>
              <a:gd fmla="val 16667" name="adj"/>
            </a:avLst>
          </a:prstGeom>
          <a:solidFill>
            <a:srgbClr val="FFFFFF"/>
          </a:solidFill>
          <a:ln cap="flat" cmpd="sng" w="47625">
            <a:solidFill>
              <a:srgbClr val="D9EAD3"/>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latin typeface="Merriweather"/>
                <a:ea typeface="Merriweather"/>
                <a:cs typeface="Merriweather"/>
                <a:sym typeface="Merriweather"/>
              </a:rPr>
              <a:t>Cell mediated</a:t>
            </a:r>
            <a:endParaRPr sz="2500">
              <a:latin typeface="Merriweather"/>
              <a:ea typeface="Merriweather"/>
              <a:cs typeface="Merriweather"/>
              <a:sym typeface="Merriweather"/>
            </a:endParaRPr>
          </a:p>
          <a:p>
            <a:pPr indent="0" lvl="0" marL="0" rtl="0" algn="ctr">
              <a:spcBef>
                <a:spcPts val="0"/>
              </a:spcBef>
              <a:spcAft>
                <a:spcPts val="0"/>
              </a:spcAft>
              <a:buClr>
                <a:srgbClr val="000000"/>
              </a:buClr>
              <a:buSzPts val="1100"/>
              <a:buFont typeface="Arial"/>
              <a:buNone/>
            </a:pPr>
            <a:r>
              <a:rPr b="1" lang="en" sz="2000">
                <a:solidFill>
                  <a:srgbClr val="93C47D"/>
                </a:solidFill>
                <a:latin typeface="Merriweather"/>
                <a:ea typeface="Merriweather"/>
                <a:cs typeface="Merriweather"/>
                <a:sym typeface="Merriweather"/>
              </a:rPr>
              <a:t>(T lymphocytes)</a:t>
            </a:r>
            <a:endParaRPr b="1" sz="1500">
              <a:solidFill>
                <a:srgbClr val="93C47D"/>
              </a:solidFill>
              <a:latin typeface="Merriweather"/>
              <a:ea typeface="Merriweather"/>
              <a:cs typeface="Merriweather"/>
              <a:sym typeface="Merriweather"/>
            </a:endParaRPr>
          </a:p>
        </p:txBody>
      </p:sp>
      <p:sp>
        <p:nvSpPr>
          <p:cNvPr id="1419" name="Google Shape;1419;p53"/>
          <p:cNvSpPr/>
          <p:nvPr/>
        </p:nvSpPr>
        <p:spPr>
          <a:xfrm>
            <a:off x="8714250" y="3544782"/>
            <a:ext cx="672000" cy="690600"/>
          </a:xfrm>
          <a:prstGeom prst="ellipse">
            <a:avLst/>
          </a:prstGeom>
          <a:solidFill>
            <a:srgbClr val="CC41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20" name="Google Shape;1420;p53"/>
          <p:cNvPicPr preferRelativeResize="0"/>
          <p:nvPr/>
        </p:nvPicPr>
        <p:blipFill>
          <a:blip r:embed="rId3">
            <a:alphaModFix/>
          </a:blip>
          <a:stretch>
            <a:fillRect/>
          </a:stretch>
        </p:blipFill>
        <p:spPr>
          <a:xfrm>
            <a:off x="8837810" y="3677682"/>
            <a:ext cx="424881" cy="424881"/>
          </a:xfrm>
          <a:prstGeom prst="rect">
            <a:avLst/>
          </a:prstGeom>
          <a:noFill/>
          <a:ln>
            <a:noFill/>
          </a:ln>
        </p:spPr>
      </p:pic>
      <p:sp>
        <p:nvSpPr>
          <p:cNvPr id="1421" name="Google Shape;1421;p53"/>
          <p:cNvSpPr txBox="1"/>
          <p:nvPr/>
        </p:nvSpPr>
        <p:spPr>
          <a:xfrm>
            <a:off x="9443900" y="3499875"/>
            <a:ext cx="4948500" cy="964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latin typeface="Merriweather"/>
                <a:ea typeface="Merriweather"/>
                <a:cs typeface="Merriweather"/>
                <a:sym typeface="Merriweather"/>
              </a:rPr>
              <a:t>Note: Macrophages are key components of the innate immunity &amp; activate adaptive immunity by transforming into Antigen Presenting Cells.</a:t>
            </a:r>
            <a:endParaRPr baseline="30000" sz="2200">
              <a:latin typeface="Merriweather"/>
              <a:ea typeface="Merriweather"/>
              <a:cs typeface="Merriweather"/>
              <a:sym typeface="Merriweather"/>
            </a:endParaRPr>
          </a:p>
          <a:p>
            <a:pPr indent="0" lvl="0" marL="0" rtl="0" algn="l">
              <a:lnSpc>
                <a:spcPct val="115000"/>
              </a:lnSpc>
              <a:spcBef>
                <a:spcPts val="0"/>
              </a:spcBef>
              <a:spcAft>
                <a:spcPts val="0"/>
              </a:spcAft>
              <a:buNone/>
            </a:pPr>
            <a:r>
              <a:t/>
            </a:r>
            <a:endParaRPr sz="2200">
              <a:latin typeface="Merriweather"/>
              <a:ea typeface="Merriweather"/>
              <a:cs typeface="Merriweather"/>
              <a:sym typeface="Merriweather"/>
            </a:endParaRPr>
          </a:p>
        </p:txBody>
      </p:sp>
      <p:sp>
        <p:nvSpPr>
          <p:cNvPr id="1422" name="Google Shape;1422;p53"/>
          <p:cNvSpPr txBox="1"/>
          <p:nvPr/>
        </p:nvSpPr>
        <p:spPr>
          <a:xfrm>
            <a:off x="781132" y="7336275"/>
            <a:ext cx="13259400" cy="85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600">
                <a:highlight>
                  <a:srgbClr val="D9EAD3"/>
                </a:highlight>
                <a:latin typeface="Oswald"/>
                <a:ea typeface="Oswald"/>
                <a:cs typeface="Oswald"/>
                <a:sym typeface="Oswald"/>
              </a:rPr>
              <a:t>RETICULOENDOTHELIAL SYSTEM (RES)</a:t>
            </a:r>
            <a:endParaRPr sz="3600">
              <a:highlight>
                <a:srgbClr val="D9EAD3"/>
              </a:highlight>
              <a:latin typeface="Oswald"/>
              <a:ea typeface="Oswald"/>
              <a:cs typeface="Oswald"/>
              <a:sym typeface="Oswald"/>
            </a:endParaRPr>
          </a:p>
        </p:txBody>
      </p:sp>
      <p:sp>
        <p:nvSpPr>
          <p:cNvPr id="1423" name="Google Shape;1423;p53"/>
          <p:cNvSpPr/>
          <p:nvPr/>
        </p:nvSpPr>
        <p:spPr>
          <a:xfrm>
            <a:off x="236313" y="7471800"/>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424" name="Google Shape;1424;p53"/>
          <p:cNvSpPr/>
          <p:nvPr/>
        </p:nvSpPr>
        <p:spPr>
          <a:xfrm flipH="1" rot="10800000">
            <a:off x="106825" y="8196075"/>
            <a:ext cx="13755900" cy="2280900"/>
          </a:xfrm>
          <a:prstGeom prst="round1Rect">
            <a:avLst>
              <a:gd fmla="val 16667" name="adj"/>
            </a:avLst>
          </a:prstGeom>
          <a:noFill/>
          <a:ln cap="flat" cmpd="sng" w="9525">
            <a:solidFill>
              <a:srgbClr val="93C47D"/>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425" name="Google Shape;1425;p53"/>
          <p:cNvSpPr txBox="1"/>
          <p:nvPr/>
        </p:nvSpPr>
        <p:spPr>
          <a:xfrm>
            <a:off x="331200" y="8196075"/>
            <a:ext cx="13765800" cy="2031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B6D7A8"/>
              </a:buClr>
              <a:buSzPts val="1800"/>
              <a:buFont typeface="Merriweather"/>
              <a:buChar char="➔"/>
            </a:pPr>
            <a:r>
              <a:rPr lang="en" sz="1800">
                <a:solidFill>
                  <a:srgbClr val="000000"/>
                </a:solidFill>
                <a:latin typeface="Merriweather"/>
                <a:ea typeface="Merriweather"/>
                <a:cs typeface="Merriweather"/>
                <a:sym typeface="Merriweather"/>
              </a:rPr>
              <a:t>Reticuloendothelial system is an older term for the mononuclear phagocyte system. </a:t>
            </a:r>
            <a:r>
              <a:rPr lang="en" sz="1800">
                <a:solidFill>
                  <a:srgbClr val="B45F06"/>
                </a:solidFill>
                <a:latin typeface="Merriweather"/>
                <a:ea typeface="Merriweather"/>
                <a:cs typeface="Merriweather"/>
                <a:sym typeface="Merriweather"/>
              </a:rPr>
              <a:t>The term is not specific, Why? Because</a:t>
            </a:r>
            <a:r>
              <a:rPr lang="en" sz="1800">
                <a:solidFill>
                  <a:srgbClr val="000000"/>
                </a:solidFill>
                <a:latin typeface="Merriweather"/>
                <a:ea typeface="Merriweather"/>
                <a:cs typeface="Merriweather"/>
                <a:sym typeface="Merriweather"/>
              </a:rPr>
              <a:t> Most endothelial cells are not macrophages </a:t>
            </a:r>
            <a:r>
              <a:rPr lang="en" sz="1800">
                <a:solidFill>
                  <a:srgbClr val="B45F06"/>
                </a:solidFill>
                <a:latin typeface="Merriweather"/>
                <a:ea typeface="Merriweather"/>
                <a:cs typeface="Merriweather"/>
                <a:sym typeface="Merriweather"/>
              </a:rPr>
              <a:t>(not phagocytic).</a:t>
            </a:r>
            <a:endParaRPr sz="1800">
              <a:solidFill>
                <a:srgbClr val="B45F06"/>
              </a:solidFill>
              <a:latin typeface="Merriweather"/>
              <a:ea typeface="Merriweather"/>
              <a:cs typeface="Merriweather"/>
              <a:sym typeface="Merriweather"/>
            </a:endParaRPr>
          </a:p>
          <a:p>
            <a:pPr indent="-342900" lvl="0" marL="457200" rtl="0" algn="l">
              <a:spcBef>
                <a:spcPts val="0"/>
              </a:spcBef>
              <a:spcAft>
                <a:spcPts val="0"/>
              </a:spcAft>
              <a:buClr>
                <a:srgbClr val="B6D7A8"/>
              </a:buClr>
              <a:buSzPts val="1800"/>
              <a:buFont typeface="Merriweather"/>
              <a:buChar char="➔"/>
            </a:pPr>
            <a:r>
              <a:rPr lang="en" sz="1800">
                <a:solidFill>
                  <a:srgbClr val="000000"/>
                </a:solidFill>
                <a:latin typeface="Merriweather"/>
                <a:ea typeface="Merriweather"/>
                <a:cs typeface="Merriweather"/>
                <a:sym typeface="Merriweather"/>
              </a:rPr>
              <a:t>It is a network of connective tissue fibers inhabited</a:t>
            </a:r>
            <a:r>
              <a:rPr lang="en" sz="1800">
                <a:solidFill>
                  <a:srgbClr val="999999"/>
                </a:solidFill>
                <a:latin typeface="Merriweather"/>
                <a:ea typeface="Merriweather"/>
                <a:cs typeface="Merriweather"/>
                <a:sym typeface="Merriweather"/>
              </a:rPr>
              <a:t> (occupied)</a:t>
            </a:r>
            <a:r>
              <a:rPr baseline="30000" lang="en" sz="1800">
                <a:solidFill>
                  <a:srgbClr val="000000"/>
                </a:solidFill>
                <a:latin typeface="Merriweather"/>
                <a:ea typeface="Merriweather"/>
                <a:cs typeface="Merriweather"/>
                <a:sym typeface="Merriweather"/>
              </a:rPr>
              <a:t> </a:t>
            </a:r>
            <a:r>
              <a:rPr lang="en" sz="1800">
                <a:solidFill>
                  <a:srgbClr val="000000"/>
                </a:solidFill>
                <a:latin typeface="Merriweather"/>
                <a:ea typeface="Merriweather"/>
                <a:cs typeface="Merriweather"/>
                <a:sym typeface="Merriweather"/>
              </a:rPr>
              <a:t>by phagocytic cells such as macrophages ready to attack and ingest microbes.</a:t>
            </a:r>
            <a:endParaRPr sz="1800">
              <a:solidFill>
                <a:srgbClr val="000000"/>
              </a:solidFill>
              <a:latin typeface="Merriweather"/>
              <a:ea typeface="Merriweather"/>
              <a:cs typeface="Merriweather"/>
              <a:sym typeface="Merriweather"/>
            </a:endParaRPr>
          </a:p>
          <a:p>
            <a:pPr indent="-342900" lvl="0" marL="457200" rtl="0" algn="l">
              <a:spcBef>
                <a:spcPts val="0"/>
              </a:spcBef>
              <a:spcAft>
                <a:spcPts val="0"/>
              </a:spcAft>
              <a:buClr>
                <a:srgbClr val="B6D7A8"/>
              </a:buClr>
              <a:buSzPts val="1800"/>
              <a:buFont typeface="Merriweather"/>
              <a:buChar char="➔"/>
            </a:pPr>
            <a:r>
              <a:rPr lang="en" sz="1800">
                <a:solidFill>
                  <a:srgbClr val="000000"/>
                </a:solidFill>
                <a:latin typeface="Merriweather"/>
                <a:ea typeface="Merriweather"/>
                <a:cs typeface="Merriweather"/>
                <a:sym typeface="Merriweather"/>
              </a:rPr>
              <a:t>Monocytes transform themselves into macrophages (in tissues) &amp; this system of phagocytes is called</a:t>
            </a:r>
            <a:r>
              <a:rPr lang="en" sz="1800">
                <a:latin typeface="Merriweather"/>
                <a:ea typeface="Merriweather"/>
                <a:cs typeface="Merriweather"/>
                <a:sym typeface="Merriweather"/>
              </a:rPr>
              <a:t> </a:t>
            </a:r>
            <a:r>
              <a:rPr lang="en" sz="1800">
                <a:solidFill>
                  <a:srgbClr val="000000"/>
                </a:solidFill>
                <a:latin typeface="Merriweather"/>
                <a:ea typeface="Merriweather"/>
                <a:cs typeface="Merriweather"/>
                <a:sym typeface="Merriweather"/>
              </a:rPr>
              <a:t>as     Monocyte- Macrophage Cell System.</a:t>
            </a:r>
            <a:endParaRPr sz="1800">
              <a:solidFill>
                <a:srgbClr val="000000"/>
              </a:solidFill>
              <a:latin typeface="Merriweather"/>
              <a:ea typeface="Merriweather"/>
              <a:cs typeface="Merriweather"/>
              <a:sym typeface="Merriweather"/>
            </a:endParaRPr>
          </a:p>
        </p:txBody>
      </p:sp>
      <p:sp>
        <p:nvSpPr>
          <p:cNvPr id="1426" name="Google Shape;1426;p53"/>
          <p:cNvSpPr txBox="1"/>
          <p:nvPr/>
        </p:nvSpPr>
        <p:spPr>
          <a:xfrm>
            <a:off x="771075" y="10523050"/>
            <a:ext cx="6359400" cy="85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600">
                <a:highlight>
                  <a:srgbClr val="D9EAD3"/>
                </a:highlight>
                <a:latin typeface="Oswald"/>
                <a:ea typeface="Oswald"/>
                <a:cs typeface="Oswald"/>
                <a:sym typeface="Oswald"/>
              </a:rPr>
              <a:t>Cellular </a:t>
            </a:r>
            <a:r>
              <a:rPr lang="en" sz="3600">
                <a:highlight>
                  <a:srgbClr val="D9EAD3"/>
                </a:highlight>
                <a:latin typeface="Oswald"/>
                <a:ea typeface="Oswald"/>
                <a:cs typeface="Oswald"/>
                <a:sym typeface="Oswald"/>
              </a:rPr>
              <a:t>Component</a:t>
            </a:r>
            <a:r>
              <a:rPr lang="en" sz="3600">
                <a:highlight>
                  <a:srgbClr val="D9EAD3"/>
                </a:highlight>
                <a:latin typeface="Oswald"/>
                <a:ea typeface="Oswald"/>
                <a:cs typeface="Oswald"/>
                <a:sym typeface="Oswald"/>
              </a:rPr>
              <a:t> Of RES</a:t>
            </a:r>
            <a:endParaRPr sz="3600">
              <a:highlight>
                <a:srgbClr val="D9EAD3"/>
              </a:highlight>
              <a:latin typeface="Oswald"/>
              <a:ea typeface="Oswald"/>
              <a:cs typeface="Oswald"/>
              <a:sym typeface="Oswald"/>
            </a:endParaRPr>
          </a:p>
        </p:txBody>
      </p:sp>
      <p:sp>
        <p:nvSpPr>
          <p:cNvPr id="1427" name="Google Shape;1427;p53"/>
          <p:cNvSpPr/>
          <p:nvPr/>
        </p:nvSpPr>
        <p:spPr>
          <a:xfrm>
            <a:off x="302463" y="10658563"/>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grpSp>
        <p:nvGrpSpPr>
          <p:cNvPr id="1428" name="Google Shape;1428;p53"/>
          <p:cNvGrpSpPr/>
          <p:nvPr/>
        </p:nvGrpSpPr>
        <p:grpSpPr>
          <a:xfrm>
            <a:off x="4142640" y="11262790"/>
            <a:ext cx="789869" cy="766282"/>
            <a:chOff x="2186592" y="3408140"/>
            <a:chExt cx="1008000" cy="1008000"/>
          </a:xfrm>
        </p:grpSpPr>
        <p:sp>
          <p:nvSpPr>
            <p:cNvPr id="1429" name="Google Shape;1429;p53"/>
            <p:cNvSpPr/>
            <p:nvPr/>
          </p:nvSpPr>
          <p:spPr>
            <a:xfrm>
              <a:off x="2186592" y="3408140"/>
              <a:ext cx="1008000" cy="1008000"/>
            </a:xfrm>
            <a:prstGeom prst="ellipse">
              <a:avLst/>
            </a:prstGeom>
            <a:solidFill>
              <a:srgbClr val="D9EA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1430" name="Google Shape;1430;p53"/>
            <p:cNvSpPr/>
            <p:nvPr/>
          </p:nvSpPr>
          <p:spPr>
            <a:xfrm>
              <a:off x="2384574" y="3606136"/>
              <a:ext cx="612000" cy="612000"/>
            </a:xfrm>
            <a:prstGeom prst="ellipse">
              <a:avLst/>
            </a:prstGeom>
            <a:solidFill>
              <a:srgbClr val="93C4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1431" name="Google Shape;1431;p53"/>
            <p:cNvSpPr/>
            <p:nvPr/>
          </p:nvSpPr>
          <p:spPr>
            <a:xfrm>
              <a:off x="2270266" y="3742794"/>
              <a:ext cx="8406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600">
                  <a:solidFill>
                    <a:srgbClr val="FFFFFF"/>
                  </a:solidFill>
                  <a:latin typeface="Exo"/>
                  <a:ea typeface="Exo"/>
                  <a:cs typeface="Exo"/>
                  <a:sym typeface="Exo"/>
                </a:rPr>
                <a:t>02</a:t>
              </a:r>
              <a:endParaRPr i="0" sz="1600" u="none" cap="none" strike="noStrike">
                <a:solidFill>
                  <a:srgbClr val="FFFFFF"/>
                </a:solidFill>
                <a:latin typeface="Exo"/>
                <a:ea typeface="Exo"/>
                <a:cs typeface="Exo"/>
                <a:sym typeface="Exo"/>
              </a:endParaRPr>
            </a:p>
          </p:txBody>
        </p:sp>
      </p:grpSp>
      <p:grpSp>
        <p:nvGrpSpPr>
          <p:cNvPr id="1432" name="Google Shape;1432;p53"/>
          <p:cNvGrpSpPr/>
          <p:nvPr/>
        </p:nvGrpSpPr>
        <p:grpSpPr>
          <a:xfrm>
            <a:off x="143565" y="11340396"/>
            <a:ext cx="789869" cy="766282"/>
            <a:chOff x="2186592" y="3408140"/>
            <a:chExt cx="1008000" cy="1008000"/>
          </a:xfrm>
        </p:grpSpPr>
        <p:sp>
          <p:nvSpPr>
            <p:cNvPr id="1433" name="Google Shape;1433;p53"/>
            <p:cNvSpPr/>
            <p:nvPr/>
          </p:nvSpPr>
          <p:spPr>
            <a:xfrm>
              <a:off x="2186592" y="3408140"/>
              <a:ext cx="1008000" cy="1008000"/>
            </a:xfrm>
            <a:prstGeom prst="ellipse">
              <a:avLst/>
            </a:prstGeom>
            <a:solidFill>
              <a:srgbClr val="D9EA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1434" name="Google Shape;1434;p53"/>
            <p:cNvSpPr/>
            <p:nvPr/>
          </p:nvSpPr>
          <p:spPr>
            <a:xfrm>
              <a:off x="2384574" y="3606136"/>
              <a:ext cx="612000" cy="612000"/>
            </a:xfrm>
            <a:prstGeom prst="ellipse">
              <a:avLst/>
            </a:prstGeom>
            <a:solidFill>
              <a:srgbClr val="93C4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1435" name="Google Shape;1435;p53"/>
            <p:cNvSpPr/>
            <p:nvPr/>
          </p:nvSpPr>
          <p:spPr>
            <a:xfrm>
              <a:off x="2270266" y="3742794"/>
              <a:ext cx="8406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600">
                  <a:solidFill>
                    <a:srgbClr val="FFFFFF"/>
                  </a:solidFill>
                  <a:latin typeface="Exo"/>
                  <a:ea typeface="Exo"/>
                  <a:cs typeface="Exo"/>
                  <a:sym typeface="Exo"/>
                </a:rPr>
                <a:t>01</a:t>
              </a:r>
              <a:endParaRPr i="0" sz="1600" u="none" cap="none" strike="noStrike">
                <a:solidFill>
                  <a:srgbClr val="FFFFFF"/>
                </a:solidFill>
                <a:latin typeface="Exo"/>
                <a:ea typeface="Exo"/>
                <a:cs typeface="Exo"/>
                <a:sym typeface="Exo"/>
              </a:endParaRPr>
            </a:p>
          </p:txBody>
        </p:sp>
      </p:grpSp>
      <p:sp>
        <p:nvSpPr>
          <p:cNvPr id="1436" name="Google Shape;1436;p53"/>
          <p:cNvSpPr txBox="1"/>
          <p:nvPr/>
        </p:nvSpPr>
        <p:spPr>
          <a:xfrm>
            <a:off x="5004950" y="11306563"/>
            <a:ext cx="5866200" cy="5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000000"/>
                </a:solidFill>
                <a:latin typeface="Merriweather"/>
                <a:ea typeface="Merriweather"/>
                <a:cs typeface="Merriweather"/>
                <a:sym typeface="Merriweather"/>
              </a:rPr>
              <a:t>Macrophage </a:t>
            </a:r>
            <a:endParaRPr b="1" sz="2200">
              <a:solidFill>
                <a:srgbClr val="000000"/>
              </a:solidFill>
              <a:latin typeface="Merriweather"/>
              <a:ea typeface="Merriweather"/>
              <a:cs typeface="Merriweather"/>
              <a:sym typeface="Merriweather"/>
            </a:endParaRPr>
          </a:p>
          <a:p>
            <a:pPr indent="0" lvl="0" marL="0" rtl="0" algn="l">
              <a:spcBef>
                <a:spcPts val="0"/>
              </a:spcBef>
              <a:spcAft>
                <a:spcPts val="0"/>
              </a:spcAft>
              <a:buNone/>
            </a:pPr>
            <a:r>
              <a:rPr lang="en" sz="1500">
                <a:solidFill>
                  <a:srgbClr val="93C47D"/>
                </a:solidFill>
                <a:latin typeface="Merriweather"/>
                <a:ea typeface="Merriweather"/>
                <a:cs typeface="Merriweather"/>
                <a:sym typeface="Merriweather"/>
              </a:rPr>
              <a:t>Located in all tissues such as skin (histiocytes), liver (kupffer), spleen, bone marrow, lymph nodes, lung.</a:t>
            </a:r>
            <a:endParaRPr b="1" sz="2200">
              <a:solidFill>
                <a:srgbClr val="93C47D"/>
              </a:solidFill>
              <a:latin typeface="Merriweather"/>
              <a:ea typeface="Merriweather"/>
              <a:cs typeface="Merriweather"/>
              <a:sym typeface="Merriweather"/>
            </a:endParaRPr>
          </a:p>
        </p:txBody>
      </p:sp>
      <p:sp>
        <p:nvSpPr>
          <p:cNvPr id="1437" name="Google Shape;1437;p53"/>
          <p:cNvSpPr txBox="1"/>
          <p:nvPr/>
        </p:nvSpPr>
        <p:spPr>
          <a:xfrm>
            <a:off x="-4747550" y="6130625"/>
            <a:ext cx="4341300" cy="104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1438" name="Google Shape;1438;p53"/>
          <p:cNvCxnSpPr>
            <a:stCxn id="1439" idx="2"/>
            <a:endCxn id="1440" idx="0"/>
          </p:cNvCxnSpPr>
          <p:nvPr/>
        </p:nvCxnSpPr>
        <p:spPr>
          <a:xfrm rot="5400000">
            <a:off x="3941988" y="11142676"/>
            <a:ext cx="437400" cy="4686000"/>
          </a:xfrm>
          <a:prstGeom prst="bentConnector3">
            <a:avLst>
              <a:gd fmla="val 49996" name="adj1"/>
            </a:avLst>
          </a:prstGeom>
          <a:noFill/>
          <a:ln cap="flat" cmpd="sng" w="38100">
            <a:solidFill>
              <a:srgbClr val="D0E0E3"/>
            </a:solidFill>
            <a:prstDash val="dashDot"/>
            <a:round/>
            <a:headEnd len="med" w="med" type="none"/>
            <a:tailEnd len="med" w="med" type="none"/>
          </a:ln>
        </p:spPr>
      </p:cxnSp>
      <p:sp>
        <p:nvSpPr>
          <p:cNvPr id="1439" name="Google Shape;1439;p53"/>
          <p:cNvSpPr/>
          <p:nvPr/>
        </p:nvSpPr>
        <p:spPr>
          <a:xfrm>
            <a:off x="2582838" y="12657676"/>
            <a:ext cx="7841700" cy="609300"/>
          </a:xfrm>
          <a:prstGeom prst="roundRect">
            <a:avLst>
              <a:gd fmla="val 16667" name="adj"/>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4200">
                <a:solidFill>
                  <a:srgbClr val="FFFFFF"/>
                </a:solidFill>
                <a:latin typeface="Oswald"/>
                <a:ea typeface="Oswald"/>
                <a:cs typeface="Oswald"/>
                <a:sym typeface="Oswald"/>
              </a:rPr>
              <a:t>General Functions of RES</a:t>
            </a:r>
            <a:endParaRPr sz="4200">
              <a:solidFill>
                <a:srgbClr val="FFFFFF"/>
              </a:solidFill>
            </a:endParaRPr>
          </a:p>
        </p:txBody>
      </p:sp>
      <p:cxnSp>
        <p:nvCxnSpPr>
          <p:cNvPr id="1441" name="Google Shape;1441;p53"/>
          <p:cNvCxnSpPr>
            <a:stCxn id="1439" idx="2"/>
            <a:endCxn id="1442" idx="0"/>
          </p:cNvCxnSpPr>
          <p:nvPr/>
        </p:nvCxnSpPr>
        <p:spPr>
          <a:xfrm flipH="1" rot="-5400000">
            <a:off x="7315638" y="12455026"/>
            <a:ext cx="496800" cy="2120700"/>
          </a:xfrm>
          <a:prstGeom prst="bentConnector3">
            <a:avLst>
              <a:gd fmla="val 50002" name="adj1"/>
            </a:avLst>
          </a:prstGeom>
          <a:noFill/>
          <a:ln cap="flat" cmpd="sng" w="38100">
            <a:solidFill>
              <a:srgbClr val="D0E0E3"/>
            </a:solidFill>
            <a:prstDash val="dashDot"/>
            <a:round/>
            <a:headEnd len="med" w="med" type="none"/>
            <a:tailEnd len="med" w="med" type="none"/>
          </a:ln>
        </p:spPr>
      </p:cxnSp>
      <p:cxnSp>
        <p:nvCxnSpPr>
          <p:cNvPr id="1443" name="Google Shape;1443;p53"/>
          <p:cNvCxnSpPr>
            <a:stCxn id="1439" idx="2"/>
            <a:endCxn id="1444" idx="0"/>
          </p:cNvCxnSpPr>
          <p:nvPr/>
        </p:nvCxnSpPr>
        <p:spPr>
          <a:xfrm rot="5400000">
            <a:off x="5636388" y="12869176"/>
            <a:ext cx="469500" cy="1265100"/>
          </a:xfrm>
          <a:prstGeom prst="bentConnector3">
            <a:avLst>
              <a:gd fmla="val 49992" name="adj1"/>
            </a:avLst>
          </a:prstGeom>
          <a:noFill/>
          <a:ln cap="flat" cmpd="sng" w="38100">
            <a:solidFill>
              <a:srgbClr val="D0E0E3"/>
            </a:solidFill>
            <a:prstDash val="dashDot"/>
            <a:round/>
            <a:headEnd len="med" w="med" type="none"/>
            <a:tailEnd len="med" w="med" type="none"/>
          </a:ln>
        </p:spPr>
      </p:cxnSp>
      <p:sp>
        <p:nvSpPr>
          <p:cNvPr id="1444" name="Google Shape;1444;p53"/>
          <p:cNvSpPr/>
          <p:nvPr/>
        </p:nvSpPr>
        <p:spPr>
          <a:xfrm>
            <a:off x="3780775" y="13736400"/>
            <a:ext cx="2915700" cy="877800"/>
          </a:xfrm>
          <a:prstGeom prst="rect">
            <a:avLst/>
          </a:prstGeom>
          <a:solidFill>
            <a:srgbClr val="D9EAD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CC4125"/>
                </a:solidFill>
                <a:latin typeface="Merriweather"/>
                <a:ea typeface="Merriweather"/>
                <a:cs typeface="Merriweather"/>
                <a:sym typeface="Merriweather"/>
              </a:rPr>
              <a:t>Immune function</a:t>
            </a:r>
            <a:endParaRPr sz="2400">
              <a:solidFill>
                <a:srgbClr val="CC4125"/>
              </a:solidFill>
              <a:latin typeface="Merriweather"/>
              <a:ea typeface="Merriweather"/>
              <a:cs typeface="Merriweather"/>
              <a:sym typeface="Merriweather"/>
            </a:endParaRPr>
          </a:p>
        </p:txBody>
      </p:sp>
      <p:sp>
        <p:nvSpPr>
          <p:cNvPr id="1440" name="Google Shape;1440;p53"/>
          <p:cNvSpPr/>
          <p:nvPr/>
        </p:nvSpPr>
        <p:spPr>
          <a:xfrm>
            <a:off x="536137" y="13704339"/>
            <a:ext cx="2563200" cy="964200"/>
          </a:xfrm>
          <a:prstGeom prst="rect">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CC4125"/>
                </a:solidFill>
                <a:latin typeface="Merriweather"/>
                <a:ea typeface="Merriweather"/>
                <a:cs typeface="Merriweather"/>
                <a:sym typeface="Merriweather"/>
              </a:rPr>
              <a:t>Phagocytosis</a:t>
            </a:r>
            <a:endParaRPr sz="2400">
              <a:solidFill>
                <a:srgbClr val="CC4125"/>
              </a:solidFill>
              <a:latin typeface="Merriweather"/>
              <a:ea typeface="Merriweather"/>
              <a:cs typeface="Merriweather"/>
              <a:sym typeface="Merriweather"/>
            </a:endParaRPr>
          </a:p>
        </p:txBody>
      </p:sp>
      <p:sp>
        <p:nvSpPr>
          <p:cNvPr id="1445" name="Google Shape;1445;p53"/>
          <p:cNvSpPr/>
          <p:nvPr/>
        </p:nvSpPr>
        <p:spPr>
          <a:xfrm>
            <a:off x="10302113" y="13736400"/>
            <a:ext cx="3265800" cy="877800"/>
          </a:xfrm>
          <a:prstGeom prst="rect">
            <a:avLst/>
          </a:prstGeom>
          <a:solidFill>
            <a:srgbClr val="D9EAD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Merriweather"/>
                <a:ea typeface="Merriweather"/>
                <a:cs typeface="Merriweather"/>
                <a:sym typeface="Merriweather"/>
              </a:rPr>
              <a:t>Storage and circulation of </a:t>
            </a:r>
            <a:r>
              <a:rPr lang="en" sz="2400">
                <a:solidFill>
                  <a:srgbClr val="CC4125"/>
                </a:solidFill>
                <a:latin typeface="Merriweather"/>
                <a:ea typeface="Merriweather"/>
                <a:cs typeface="Merriweather"/>
                <a:sym typeface="Merriweather"/>
              </a:rPr>
              <a:t>iron</a:t>
            </a:r>
            <a:endParaRPr sz="2400">
              <a:latin typeface="Merriweather"/>
              <a:ea typeface="Merriweather"/>
              <a:cs typeface="Merriweather"/>
              <a:sym typeface="Merriweather"/>
            </a:endParaRPr>
          </a:p>
        </p:txBody>
      </p:sp>
      <p:cxnSp>
        <p:nvCxnSpPr>
          <p:cNvPr id="1446" name="Google Shape;1446;p53"/>
          <p:cNvCxnSpPr>
            <a:stCxn id="1439" idx="2"/>
            <a:endCxn id="1445" idx="0"/>
          </p:cNvCxnSpPr>
          <p:nvPr/>
        </p:nvCxnSpPr>
        <p:spPr>
          <a:xfrm flipH="1" rot="-5400000">
            <a:off x="8984538" y="10786126"/>
            <a:ext cx="469500" cy="5431200"/>
          </a:xfrm>
          <a:prstGeom prst="bentConnector3">
            <a:avLst>
              <a:gd fmla="val 49992" name="adj1"/>
            </a:avLst>
          </a:prstGeom>
          <a:noFill/>
          <a:ln cap="flat" cmpd="sng" w="38100">
            <a:solidFill>
              <a:srgbClr val="D0E0E3"/>
            </a:solidFill>
            <a:prstDash val="dashDot"/>
            <a:round/>
            <a:headEnd len="med" w="med" type="none"/>
            <a:tailEnd len="med" w="med" type="none"/>
          </a:ln>
        </p:spPr>
      </p:cxnSp>
      <p:sp>
        <p:nvSpPr>
          <p:cNvPr id="1442" name="Google Shape;1442;p53"/>
          <p:cNvSpPr/>
          <p:nvPr/>
        </p:nvSpPr>
        <p:spPr>
          <a:xfrm>
            <a:off x="7254538" y="13763800"/>
            <a:ext cx="2739600" cy="877800"/>
          </a:xfrm>
          <a:prstGeom prst="rect">
            <a:avLst/>
          </a:prstGeom>
          <a:solidFill>
            <a:srgbClr val="D9EAD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CC4125"/>
                </a:solidFill>
                <a:latin typeface="Merriweather"/>
                <a:ea typeface="Merriweather"/>
                <a:cs typeface="Merriweather"/>
                <a:sym typeface="Merriweather"/>
              </a:rPr>
              <a:t>Breakdown</a:t>
            </a:r>
            <a:r>
              <a:rPr lang="en" sz="2400">
                <a:latin typeface="Merriweather"/>
                <a:ea typeface="Merriweather"/>
                <a:cs typeface="Merriweather"/>
                <a:sym typeface="Merriweather"/>
              </a:rPr>
              <a:t> of aging RBC</a:t>
            </a:r>
            <a:endParaRPr sz="2400">
              <a:latin typeface="Merriweather"/>
              <a:ea typeface="Merriweather"/>
              <a:cs typeface="Merriweather"/>
              <a:sym typeface="Merriweather"/>
            </a:endParaRPr>
          </a:p>
        </p:txBody>
      </p:sp>
      <p:sp>
        <p:nvSpPr>
          <p:cNvPr id="1447" name="Google Shape;1447;p53"/>
          <p:cNvSpPr txBox="1"/>
          <p:nvPr/>
        </p:nvSpPr>
        <p:spPr>
          <a:xfrm>
            <a:off x="-54125" y="14724908"/>
            <a:ext cx="3743700" cy="71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Merriweather"/>
                <a:ea typeface="Merriweather"/>
                <a:cs typeface="Merriweather"/>
                <a:sym typeface="Merriweather"/>
              </a:rPr>
              <a:t>Bacterial, dead cells,</a:t>
            </a:r>
            <a:endParaRPr sz="1800">
              <a:latin typeface="Merriweather"/>
              <a:ea typeface="Merriweather"/>
              <a:cs typeface="Merriweather"/>
              <a:sym typeface="Merriweather"/>
            </a:endParaRPr>
          </a:p>
          <a:p>
            <a:pPr indent="0" lvl="0" marL="0" rtl="0" algn="ctr">
              <a:spcBef>
                <a:spcPts val="0"/>
              </a:spcBef>
              <a:spcAft>
                <a:spcPts val="0"/>
              </a:spcAft>
              <a:buNone/>
            </a:pPr>
            <a:r>
              <a:rPr lang="en" sz="1800">
                <a:latin typeface="Merriweather"/>
                <a:ea typeface="Merriweather"/>
                <a:cs typeface="Merriweather"/>
                <a:sym typeface="Merriweather"/>
              </a:rPr>
              <a:t>foreign particles </a:t>
            </a:r>
            <a:r>
              <a:rPr lang="en" sz="1800">
                <a:solidFill>
                  <a:srgbClr val="CC4125"/>
                </a:solidFill>
                <a:latin typeface="Merriweather"/>
                <a:ea typeface="Merriweather"/>
                <a:cs typeface="Merriweather"/>
                <a:sym typeface="Merriweather"/>
              </a:rPr>
              <a:t>(direct)</a:t>
            </a:r>
            <a:r>
              <a:rPr lang="en" sz="1800">
                <a:latin typeface="Merriweather"/>
                <a:ea typeface="Merriweather"/>
                <a:cs typeface="Merriweather"/>
                <a:sym typeface="Merriweather"/>
              </a:rPr>
              <a:t>.</a:t>
            </a:r>
            <a:endParaRPr b="1" sz="1800">
              <a:solidFill>
                <a:srgbClr val="A2C4C9"/>
              </a:solidFill>
            </a:endParaRPr>
          </a:p>
        </p:txBody>
      </p:sp>
      <p:sp>
        <p:nvSpPr>
          <p:cNvPr id="1448" name="Google Shape;1448;p53"/>
          <p:cNvSpPr txBox="1"/>
          <p:nvPr/>
        </p:nvSpPr>
        <p:spPr>
          <a:xfrm>
            <a:off x="3579304" y="14678699"/>
            <a:ext cx="3567900" cy="71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Merriweather"/>
                <a:ea typeface="Merriweather"/>
                <a:cs typeface="Merriweather"/>
                <a:sym typeface="Merriweather"/>
              </a:rPr>
              <a:t>Processing antigen and antibodies production </a:t>
            </a:r>
            <a:r>
              <a:rPr lang="en" sz="1800">
                <a:solidFill>
                  <a:srgbClr val="CC4125"/>
                </a:solidFill>
                <a:latin typeface="Merriweather"/>
                <a:ea typeface="Merriweather"/>
                <a:cs typeface="Merriweather"/>
                <a:sym typeface="Merriweather"/>
              </a:rPr>
              <a:t>(indirect)</a:t>
            </a:r>
            <a:r>
              <a:rPr lang="en" sz="1800">
                <a:latin typeface="Merriweather"/>
                <a:ea typeface="Merriweather"/>
                <a:cs typeface="Merriweather"/>
                <a:sym typeface="Merriweather"/>
              </a:rPr>
              <a:t>.</a:t>
            </a:r>
            <a:endParaRPr b="1" baseline="30000" sz="1800">
              <a:solidFill>
                <a:srgbClr val="A2C4C9"/>
              </a:solidFill>
            </a:endParaRPr>
          </a:p>
        </p:txBody>
      </p:sp>
      <p:sp>
        <p:nvSpPr>
          <p:cNvPr id="1449" name="Google Shape;1449;p53"/>
          <p:cNvSpPr txBox="1"/>
          <p:nvPr/>
        </p:nvSpPr>
        <p:spPr>
          <a:xfrm>
            <a:off x="11091867" y="11502475"/>
            <a:ext cx="29157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000000"/>
                </a:solidFill>
                <a:latin typeface="Merriweather"/>
                <a:ea typeface="Merriweather"/>
                <a:cs typeface="Merriweather"/>
                <a:sym typeface="Merriweather"/>
              </a:rPr>
              <a:t>Endothelial cells:</a:t>
            </a:r>
            <a:endParaRPr b="1" sz="2200">
              <a:solidFill>
                <a:srgbClr val="000000"/>
              </a:solidFill>
              <a:latin typeface="Merriweather"/>
              <a:ea typeface="Merriweather"/>
              <a:cs typeface="Merriweather"/>
              <a:sym typeface="Merriweather"/>
            </a:endParaRPr>
          </a:p>
          <a:p>
            <a:pPr indent="0" lvl="0" marL="0" rtl="0" algn="l">
              <a:spcBef>
                <a:spcPts val="0"/>
              </a:spcBef>
              <a:spcAft>
                <a:spcPts val="0"/>
              </a:spcAft>
              <a:buNone/>
            </a:pPr>
            <a:r>
              <a:rPr b="1" lang="en" sz="2200">
                <a:solidFill>
                  <a:srgbClr val="000000"/>
                </a:solidFill>
                <a:latin typeface="Merriweather"/>
                <a:ea typeface="Merriweather"/>
                <a:cs typeface="Merriweather"/>
                <a:sym typeface="Merriweather"/>
              </a:rPr>
              <a:t> </a:t>
            </a:r>
            <a:r>
              <a:rPr lang="en" sz="1500">
                <a:solidFill>
                  <a:srgbClr val="93C47D"/>
                </a:solidFill>
                <a:latin typeface="Merriweather"/>
                <a:ea typeface="Merriweather"/>
                <a:cs typeface="Merriweather"/>
                <a:sym typeface="Merriweather"/>
              </a:rPr>
              <a:t>specialized in bone marrow, spleen and lymph nodes.</a:t>
            </a:r>
            <a:endParaRPr sz="1500">
              <a:solidFill>
                <a:srgbClr val="93C47D"/>
              </a:solidFill>
              <a:latin typeface="Merriweather"/>
              <a:ea typeface="Merriweather"/>
              <a:cs typeface="Merriweather"/>
              <a:sym typeface="Merriweather"/>
            </a:endParaRPr>
          </a:p>
          <a:p>
            <a:pPr indent="0" lvl="0" marL="0" rtl="0" algn="l">
              <a:spcBef>
                <a:spcPts val="0"/>
              </a:spcBef>
              <a:spcAft>
                <a:spcPts val="0"/>
              </a:spcAft>
              <a:buNone/>
            </a:pPr>
            <a:r>
              <a:t/>
            </a:r>
            <a:endParaRPr sz="1500">
              <a:solidFill>
                <a:srgbClr val="93C47D"/>
              </a:solidFill>
              <a:latin typeface="Merriweather"/>
              <a:ea typeface="Merriweather"/>
              <a:cs typeface="Merriweather"/>
              <a:sym typeface="Merriweather"/>
            </a:endParaRPr>
          </a:p>
        </p:txBody>
      </p:sp>
      <p:grpSp>
        <p:nvGrpSpPr>
          <p:cNvPr id="1450" name="Google Shape;1450;p53"/>
          <p:cNvGrpSpPr/>
          <p:nvPr/>
        </p:nvGrpSpPr>
        <p:grpSpPr>
          <a:xfrm>
            <a:off x="10195953" y="11416460"/>
            <a:ext cx="789869" cy="766282"/>
            <a:chOff x="2186592" y="3408140"/>
            <a:chExt cx="1008000" cy="1008000"/>
          </a:xfrm>
        </p:grpSpPr>
        <p:sp>
          <p:nvSpPr>
            <p:cNvPr id="1451" name="Google Shape;1451;p53"/>
            <p:cNvSpPr/>
            <p:nvPr/>
          </p:nvSpPr>
          <p:spPr>
            <a:xfrm>
              <a:off x="2186592" y="3408140"/>
              <a:ext cx="1008000" cy="1008000"/>
            </a:xfrm>
            <a:prstGeom prst="ellipse">
              <a:avLst/>
            </a:prstGeom>
            <a:solidFill>
              <a:srgbClr val="D9EA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1452" name="Google Shape;1452;p53"/>
            <p:cNvSpPr/>
            <p:nvPr/>
          </p:nvSpPr>
          <p:spPr>
            <a:xfrm>
              <a:off x="2384574" y="3606136"/>
              <a:ext cx="612000" cy="612000"/>
            </a:xfrm>
            <a:prstGeom prst="ellipse">
              <a:avLst/>
            </a:prstGeom>
            <a:solidFill>
              <a:srgbClr val="93C4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1453" name="Google Shape;1453;p53"/>
            <p:cNvSpPr/>
            <p:nvPr/>
          </p:nvSpPr>
          <p:spPr>
            <a:xfrm>
              <a:off x="2270266" y="3742794"/>
              <a:ext cx="8406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600">
                  <a:solidFill>
                    <a:srgbClr val="FFFFFF"/>
                  </a:solidFill>
                  <a:latin typeface="Exo"/>
                  <a:ea typeface="Exo"/>
                  <a:cs typeface="Exo"/>
                  <a:sym typeface="Exo"/>
                </a:rPr>
                <a:t>03</a:t>
              </a:r>
              <a:endParaRPr i="0" sz="1600" u="none" cap="none" strike="noStrike">
                <a:solidFill>
                  <a:srgbClr val="FFFFFF"/>
                </a:solidFill>
                <a:latin typeface="Exo"/>
                <a:ea typeface="Exo"/>
                <a:cs typeface="Exo"/>
                <a:sym typeface="Exo"/>
              </a:endParaRPr>
            </a:p>
          </p:txBody>
        </p:sp>
      </p:grpSp>
      <p:sp>
        <p:nvSpPr>
          <p:cNvPr id="1454" name="Google Shape;1454;p53"/>
          <p:cNvSpPr txBox="1"/>
          <p:nvPr/>
        </p:nvSpPr>
        <p:spPr>
          <a:xfrm>
            <a:off x="37500" y="16647225"/>
            <a:ext cx="6659100" cy="30000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Font typeface="Merriweather"/>
              <a:buChar char="➔"/>
            </a:pPr>
            <a:r>
              <a:rPr lang="en" sz="1600">
                <a:solidFill>
                  <a:schemeClr val="dk1"/>
                </a:solidFill>
                <a:latin typeface="Merriweather"/>
                <a:ea typeface="Merriweather"/>
                <a:cs typeface="Merriweather"/>
                <a:sym typeface="Merriweather"/>
              </a:rPr>
              <a:t>Life span: 10-20 hours in blood and months or years in tissues.</a:t>
            </a:r>
            <a:endParaRPr sz="800">
              <a:solidFill>
                <a:schemeClr val="dk1"/>
              </a:solidFill>
              <a:latin typeface="Merriweather"/>
              <a:ea typeface="Merriweather"/>
              <a:cs typeface="Merriweather"/>
              <a:sym typeface="Merriweather"/>
            </a:endParaRPr>
          </a:p>
          <a:p>
            <a:pPr indent="0" lvl="0" marL="0" rtl="0" algn="l">
              <a:spcBef>
                <a:spcPts val="0"/>
              </a:spcBef>
              <a:spcAft>
                <a:spcPts val="0"/>
              </a:spcAft>
              <a:buNone/>
            </a:pPr>
            <a:r>
              <a:t/>
            </a:r>
            <a:endParaRPr sz="800">
              <a:solidFill>
                <a:srgbClr val="8E7CC3"/>
              </a:solidFill>
              <a:latin typeface="Merriweather"/>
              <a:ea typeface="Merriweather"/>
              <a:cs typeface="Merriweather"/>
              <a:sym typeface="Merriweather"/>
            </a:endParaRPr>
          </a:p>
          <a:p>
            <a:pPr indent="-330200" lvl="0" marL="457200" rtl="0" algn="l">
              <a:spcBef>
                <a:spcPts val="0"/>
              </a:spcBef>
              <a:spcAft>
                <a:spcPts val="0"/>
              </a:spcAft>
              <a:buClr>
                <a:schemeClr val="dk1"/>
              </a:buClr>
              <a:buSzPts val="1600"/>
              <a:buFont typeface="Merriweather"/>
              <a:buChar char="➔"/>
            </a:pPr>
            <a:r>
              <a:rPr lang="en" sz="1600">
                <a:solidFill>
                  <a:schemeClr val="dk1"/>
                </a:solidFill>
                <a:latin typeface="Merriweather"/>
                <a:ea typeface="Merriweather"/>
                <a:cs typeface="Merriweather"/>
                <a:sym typeface="Merriweather"/>
              </a:rPr>
              <a:t>Two types: mobile and fixed.</a:t>
            </a:r>
            <a:endParaRPr sz="800">
              <a:solidFill>
                <a:schemeClr val="dk1"/>
              </a:solidFill>
              <a:latin typeface="Merriweather"/>
              <a:ea typeface="Merriweather"/>
              <a:cs typeface="Merriweather"/>
              <a:sym typeface="Merriweather"/>
            </a:endParaRPr>
          </a:p>
          <a:p>
            <a:pPr indent="0" lvl="0" marL="0" rtl="0" algn="l">
              <a:spcBef>
                <a:spcPts val="0"/>
              </a:spcBef>
              <a:spcAft>
                <a:spcPts val="0"/>
              </a:spcAft>
              <a:buNone/>
            </a:pPr>
            <a:r>
              <a:t/>
            </a:r>
            <a:endParaRPr sz="800">
              <a:solidFill>
                <a:srgbClr val="8E7CC3"/>
              </a:solidFill>
              <a:latin typeface="Merriweather"/>
              <a:ea typeface="Merriweather"/>
              <a:cs typeface="Merriweather"/>
              <a:sym typeface="Merriweather"/>
            </a:endParaRPr>
          </a:p>
          <a:p>
            <a:pPr indent="-330200" lvl="0" marL="457200" rtl="0" algn="l">
              <a:spcBef>
                <a:spcPts val="0"/>
              </a:spcBef>
              <a:spcAft>
                <a:spcPts val="0"/>
              </a:spcAft>
              <a:buClr>
                <a:srgbClr val="45818E"/>
              </a:buClr>
              <a:buSzPts val="1600"/>
              <a:buFont typeface="Merriweather"/>
              <a:buChar char="➔"/>
            </a:pPr>
            <a:r>
              <a:rPr lang="en" sz="1600">
                <a:solidFill>
                  <a:srgbClr val="45818E"/>
                </a:solidFill>
                <a:latin typeface="Merriweather"/>
                <a:ea typeface="Merriweather"/>
                <a:cs typeface="Merriweather"/>
                <a:sym typeface="Merriweather"/>
              </a:rPr>
              <a:t>Often remain</a:t>
            </a:r>
            <a:r>
              <a:rPr lang="en" sz="1600">
                <a:solidFill>
                  <a:schemeClr val="dk1"/>
                </a:solidFill>
                <a:latin typeface="Merriweather"/>
                <a:ea typeface="Merriweather"/>
                <a:cs typeface="Merriweather"/>
                <a:sym typeface="Merriweather"/>
              </a:rPr>
              <a:t> </a:t>
            </a:r>
            <a:r>
              <a:rPr lang="en" sz="1600">
                <a:solidFill>
                  <a:srgbClr val="CC4125"/>
                </a:solidFill>
                <a:latin typeface="Merriweather"/>
                <a:ea typeface="Merriweather"/>
                <a:cs typeface="Merriweather"/>
                <a:sym typeface="Merriweather"/>
              </a:rPr>
              <a:t>fixed</a:t>
            </a:r>
            <a:r>
              <a:rPr lang="en" sz="1600">
                <a:solidFill>
                  <a:schemeClr val="dk1"/>
                </a:solidFill>
                <a:latin typeface="Merriweather"/>
                <a:ea typeface="Merriweather"/>
                <a:cs typeface="Merriweather"/>
                <a:sym typeface="Merriweather"/>
              </a:rPr>
              <a:t> </a:t>
            </a:r>
            <a:r>
              <a:rPr lang="en" sz="1600">
                <a:solidFill>
                  <a:srgbClr val="45818E"/>
                </a:solidFill>
                <a:latin typeface="Merriweather"/>
                <a:ea typeface="Merriweather"/>
                <a:cs typeface="Merriweather"/>
                <a:sym typeface="Merriweather"/>
              </a:rPr>
              <a:t>to their organs </a:t>
            </a:r>
            <a:r>
              <a:rPr lang="en" sz="1600">
                <a:solidFill>
                  <a:srgbClr val="999999"/>
                </a:solidFill>
                <a:latin typeface="Merriweather"/>
                <a:ea typeface="Merriweather"/>
                <a:cs typeface="Merriweather"/>
                <a:sym typeface="Merriweather"/>
              </a:rPr>
              <a:t>(tissue-resident)</a:t>
            </a:r>
            <a:r>
              <a:rPr lang="en" sz="1600">
                <a:solidFill>
                  <a:srgbClr val="45818E"/>
                </a:solidFill>
                <a:latin typeface="Merriweather"/>
                <a:ea typeface="Merriweather"/>
                <a:cs typeface="Merriweather"/>
                <a:sym typeface="Merriweather"/>
              </a:rPr>
              <a:t>. They</a:t>
            </a:r>
            <a:r>
              <a:rPr lang="en" sz="1600">
                <a:solidFill>
                  <a:schemeClr val="dk1"/>
                </a:solidFill>
                <a:latin typeface="Merriweather"/>
                <a:ea typeface="Merriweather"/>
                <a:cs typeface="Merriweather"/>
                <a:sym typeface="Merriweather"/>
              </a:rPr>
              <a:t> </a:t>
            </a:r>
            <a:r>
              <a:rPr lang="en" sz="1600">
                <a:solidFill>
                  <a:srgbClr val="CC4125"/>
                </a:solidFill>
                <a:latin typeface="Merriweather"/>
                <a:ea typeface="Merriweather"/>
                <a:cs typeface="Merriweather"/>
                <a:sym typeface="Merriweather"/>
              </a:rPr>
              <a:t>filter</a:t>
            </a:r>
            <a:r>
              <a:rPr lang="en" sz="1600">
                <a:solidFill>
                  <a:schemeClr val="dk1"/>
                </a:solidFill>
                <a:latin typeface="Merriweather"/>
                <a:ea typeface="Merriweather"/>
                <a:cs typeface="Merriweather"/>
                <a:sym typeface="Merriweather"/>
              </a:rPr>
              <a:t> </a:t>
            </a:r>
            <a:r>
              <a:rPr lang="en" sz="1600">
                <a:solidFill>
                  <a:srgbClr val="45818E"/>
                </a:solidFill>
                <a:latin typeface="Merriweather"/>
                <a:ea typeface="Merriweather"/>
                <a:cs typeface="Merriweather"/>
                <a:sym typeface="Merriweather"/>
              </a:rPr>
              <a:t>and</a:t>
            </a:r>
            <a:r>
              <a:rPr lang="en" sz="1600">
                <a:solidFill>
                  <a:schemeClr val="dk1"/>
                </a:solidFill>
                <a:latin typeface="Merriweather"/>
                <a:ea typeface="Merriweather"/>
                <a:cs typeface="Merriweather"/>
                <a:sym typeface="Merriweather"/>
              </a:rPr>
              <a:t> </a:t>
            </a:r>
            <a:r>
              <a:rPr lang="en" sz="1600">
                <a:solidFill>
                  <a:srgbClr val="CC4125"/>
                </a:solidFill>
                <a:latin typeface="Merriweather"/>
                <a:ea typeface="Merriweather"/>
                <a:cs typeface="Merriweather"/>
                <a:sym typeface="Merriweather"/>
              </a:rPr>
              <a:t>destroy</a:t>
            </a:r>
            <a:r>
              <a:rPr lang="en" sz="1600">
                <a:solidFill>
                  <a:schemeClr val="dk1"/>
                </a:solidFill>
                <a:latin typeface="Merriweather"/>
                <a:ea typeface="Merriweather"/>
                <a:cs typeface="Merriweather"/>
                <a:sym typeface="Merriweather"/>
              </a:rPr>
              <a:t> </a:t>
            </a:r>
            <a:r>
              <a:rPr lang="en" sz="1600">
                <a:solidFill>
                  <a:srgbClr val="45818E"/>
                </a:solidFill>
                <a:latin typeface="Merriweather"/>
                <a:ea typeface="Merriweather"/>
                <a:cs typeface="Merriweather"/>
                <a:sym typeface="Merriweather"/>
              </a:rPr>
              <a:t>objects which are foreign to the body, such as</a:t>
            </a:r>
            <a:r>
              <a:rPr lang="en" sz="1600">
                <a:solidFill>
                  <a:schemeClr val="dk1"/>
                </a:solidFill>
                <a:latin typeface="Merriweather"/>
                <a:ea typeface="Merriweather"/>
                <a:cs typeface="Merriweather"/>
                <a:sym typeface="Merriweather"/>
              </a:rPr>
              <a:t> </a:t>
            </a:r>
            <a:r>
              <a:rPr lang="en" sz="1600">
                <a:solidFill>
                  <a:srgbClr val="CC4125"/>
                </a:solidFill>
                <a:latin typeface="Merriweather"/>
                <a:ea typeface="Merriweather"/>
                <a:cs typeface="Merriweather"/>
                <a:sym typeface="Merriweather"/>
              </a:rPr>
              <a:t>bacteria</a:t>
            </a:r>
            <a:r>
              <a:rPr lang="en" sz="1600">
                <a:solidFill>
                  <a:schemeClr val="dk1"/>
                </a:solidFill>
                <a:latin typeface="Merriweather"/>
                <a:ea typeface="Merriweather"/>
                <a:cs typeface="Merriweather"/>
                <a:sym typeface="Merriweather"/>
              </a:rPr>
              <a:t>, </a:t>
            </a:r>
            <a:r>
              <a:rPr lang="en" sz="1600">
                <a:solidFill>
                  <a:srgbClr val="CC4125"/>
                </a:solidFill>
                <a:latin typeface="Merriweather"/>
                <a:ea typeface="Merriweather"/>
                <a:cs typeface="Merriweather"/>
                <a:sym typeface="Merriweather"/>
              </a:rPr>
              <a:t>viruses.</a:t>
            </a:r>
            <a:endParaRPr sz="800">
              <a:solidFill>
                <a:srgbClr val="8E7CC3"/>
              </a:solidFill>
              <a:latin typeface="Merriweather"/>
              <a:ea typeface="Merriweather"/>
              <a:cs typeface="Merriweather"/>
              <a:sym typeface="Merriweather"/>
            </a:endParaRPr>
          </a:p>
          <a:p>
            <a:pPr indent="0" lvl="0" marL="0" rtl="0" algn="l">
              <a:spcBef>
                <a:spcPts val="0"/>
              </a:spcBef>
              <a:spcAft>
                <a:spcPts val="0"/>
              </a:spcAft>
              <a:buNone/>
            </a:pPr>
            <a:r>
              <a:t/>
            </a:r>
            <a:endParaRPr sz="800">
              <a:solidFill>
                <a:srgbClr val="8E7CC3"/>
              </a:solidFill>
              <a:latin typeface="Merriweather"/>
              <a:ea typeface="Merriweather"/>
              <a:cs typeface="Merriweather"/>
              <a:sym typeface="Merriweather"/>
            </a:endParaRPr>
          </a:p>
          <a:p>
            <a:pPr indent="-330200" lvl="0" marL="457200" rtl="0" algn="l">
              <a:spcBef>
                <a:spcPts val="0"/>
              </a:spcBef>
              <a:spcAft>
                <a:spcPts val="0"/>
              </a:spcAft>
              <a:buClr>
                <a:srgbClr val="45818E"/>
              </a:buClr>
              <a:buSzPts val="1600"/>
              <a:buFont typeface="Merriweather"/>
              <a:buChar char="➔"/>
            </a:pPr>
            <a:r>
              <a:rPr lang="en" sz="1600">
                <a:solidFill>
                  <a:schemeClr val="dk1"/>
                </a:solidFill>
                <a:latin typeface="Merriweather"/>
                <a:ea typeface="Merriweather"/>
                <a:cs typeface="Merriweather"/>
                <a:sym typeface="Merriweather"/>
              </a:rPr>
              <a:t>Some macrophages are </a:t>
            </a:r>
            <a:r>
              <a:rPr lang="en" sz="1600">
                <a:solidFill>
                  <a:srgbClr val="CC4125"/>
                </a:solidFill>
                <a:latin typeface="Merriweather"/>
                <a:ea typeface="Merriweather"/>
                <a:cs typeface="Merriweather"/>
                <a:sym typeface="Merriweather"/>
              </a:rPr>
              <a:t>mobile</a:t>
            </a:r>
            <a:r>
              <a:rPr lang="en" sz="1600">
                <a:solidFill>
                  <a:srgbClr val="45818E"/>
                </a:solidFill>
                <a:latin typeface="Merriweather"/>
                <a:ea typeface="Merriweather"/>
                <a:cs typeface="Merriweather"/>
                <a:sym typeface="Merriweather"/>
              </a:rPr>
              <a:t>, </a:t>
            </a:r>
            <a:r>
              <a:rPr lang="en" sz="1600">
                <a:solidFill>
                  <a:schemeClr val="dk1"/>
                </a:solidFill>
                <a:latin typeface="Merriweather"/>
                <a:ea typeface="Merriweather"/>
                <a:cs typeface="Merriweather"/>
                <a:sym typeface="Merriweather"/>
              </a:rPr>
              <a:t>and they can group together to become one big multinucleated giant cells in order to ingest larger foreign particles. This is sometimes seen in chronic inflammatory diseases like TB. </a:t>
            </a:r>
            <a:endParaRPr sz="800">
              <a:solidFill>
                <a:schemeClr val="dk1"/>
              </a:solidFill>
              <a:latin typeface="Merriweather"/>
              <a:ea typeface="Merriweather"/>
              <a:cs typeface="Merriweather"/>
              <a:sym typeface="Merriweather"/>
            </a:endParaRPr>
          </a:p>
        </p:txBody>
      </p:sp>
      <p:sp>
        <p:nvSpPr>
          <p:cNvPr id="1455" name="Google Shape;1455;p53"/>
          <p:cNvSpPr txBox="1"/>
          <p:nvPr/>
        </p:nvSpPr>
        <p:spPr>
          <a:xfrm>
            <a:off x="727825" y="15762263"/>
            <a:ext cx="5062200" cy="71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600">
                <a:highlight>
                  <a:srgbClr val="D9EAD3"/>
                </a:highlight>
                <a:latin typeface="Oswald"/>
                <a:ea typeface="Oswald"/>
                <a:cs typeface="Oswald"/>
                <a:sym typeface="Oswald"/>
              </a:rPr>
              <a:t>Monocytes/Macrophages </a:t>
            </a:r>
            <a:endParaRPr sz="3600">
              <a:highlight>
                <a:srgbClr val="D9EAD3"/>
              </a:highlight>
              <a:latin typeface="Oswald"/>
              <a:ea typeface="Oswald"/>
              <a:cs typeface="Oswald"/>
              <a:sym typeface="Oswald"/>
            </a:endParaRPr>
          </a:p>
        </p:txBody>
      </p:sp>
      <p:sp>
        <p:nvSpPr>
          <p:cNvPr id="1456" name="Google Shape;1456;p53"/>
          <p:cNvSpPr/>
          <p:nvPr/>
        </p:nvSpPr>
        <p:spPr>
          <a:xfrm>
            <a:off x="259213" y="15973975"/>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457" name="Google Shape;1457;p53"/>
          <p:cNvSpPr/>
          <p:nvPr/>
        </p:nvSpPr>
        <p:spPr>
          <a:xfrm>
            <a:off x="7512250" y="15931126"/>
            <a:ext cx="3299400" cy="687300"/>
          </a:xfrm>
          <a:prstGeom prst="rect">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Exo"/>
                <a:ea typeface="Exo"/>
                <a:cs typeface="Exo"/>
                <a:sym typeface="Exo"/>
              </a:rPr>
              <a:t>Kupffer cells</a:t>
            </a:r>
            <a:endParaRPr sz="1800">
              <a:latin typeface="Exo"/>
              <a:ea typeface="Exo"/>
              <a:cs typeface="Exo"/>
              <a:sym typeface="Exo"/>
            </a:endParaRPr>
          </a:p>
        </p:txBody>
      </p:sp>
      <p:sp>
        <p:nvSpPr>
          <p:cNvPr id="1458" name="Google Shape;1458;p53"/>
          <p:cNvSpPr/>
          <p:nvPr/>
        </p:nvSpPr>
        <p:spPr>
          <a:xfrm>
            <a:off x="6679237" y="15931125"/>
            <a:ext cx="1490100" cy="687300"/>
          </a:xfrm>
          <a:prstGeom prst="homePlate">
            <a:avLst>
              <a:gd fmla="val 50000" name="adj"/>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rgbClr val="61753B"/>
                </a:solidFill>
                <a:latin typeface="Exo"/>
                <a:ea typeface="Exo"/>
                <a:cs typeface="Exo"/>
                <a:sym typeface="Exo"/>
              </a:rPr>
              <a:t>Liver</a:t>
            </a:r>
            <a:endParaRPr b="1" sz="2200">
              <a:solidFill>
                <a:srgbClr val="61753B"/>
              </a:solidFill>
              <a:latin typeface="Exo"/>
              <a:ea typeface="Exo"/>
              <a:cs typeface="Exo"/>
              <a:sym typeface="Exo"/>
            </a:endParaRPr>
          </a:p>
        </p:txBody>
      </p:sp>
      <p:sp>
        <p:nvSpPr>
          <p:cNvPr id="1459" name="Google Shape;1459;p53"/>
          <p:cNvSpPr/>
          <p:nvPr/>
        </p:nvSpPr>
        <p:spPr>
          <a:xfrm>
            <a:off x="7512250" y="16618880"/>
            <a:ext cx="3299400" cy="687300"/>
          </a:xfrm>
          <a:prstGeom prst="rect">
            <a:avLst/>
          </a:prstGeom>
          <a:solidFill>
            <a:srgbClr val="D9EA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1800">
                <a:latin typeface="Exo"/>
                <a:ea typeface="Exo"/>
                <a:cs typeface="Exo"/>
                <a:sym typeface="Exo"/>
              </a:rPr>
              <a:t>Microglia</a:t>
            </a:r>
            <a:endParaRPr sz="1800">
              <a:latin typeface="Exo"/>
              <a:ea typeface="Exo"/>
              <a:cs typeface="Exo"/>
              <a:sym typeface="Exo"/>
            </a:endParaRPr>
          </a:p>
        </p:txBody>
      </p:sp>
      <p:sp>
        <p:nvSpPr>
          <p:cNvPr id="1460" name="Google Shape;1460;p53"/>
          <p:cNvSpPr/>
          <p:nvPr/>
        </p:nvSpPr>
        <p:spPr>
          <a:xfrm>
            <a:off x="6679237" y="16618875"/>
            <a:ext cx="1490100" cy="687300"/>
          </a:xfrm>
          <a:prstGeom prst="homePlate">
            <a:avLst>
              <a:gd fmla="val 50000" name="adj"/>
            </a:avLst>
          </a:prstGeom>
          <a:solidFill>
            <a:srgbClr val="B6D7A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 sz="2200">
                <a:solidFill>
                  <a:srgbClr val="61753B"/>
                </a:solidFill>
                <a:latin typeface="Exo"/>
                <a:ea typeface="Exo"/>
                <a:cs typeface="Exo"/>
                <a:sym typeface="Exo"/>
              </a:rPr>
              <a:t>Brain</a:t>
            </a:r>
            <a:endParaRPr b="1" sz="2200">
              <a:solidFill>
                <a:srgbClr val="61753B"/>
              </a:solidFill>
              <a:latin typeface="Exo"/>
              <a:ea typeface="Exo"/>
              <a:cs typeface="Exo"/>
              <a:sym typeface="Exo"/>
            </a:endParaRPr>
          </a:p>
        </p:txBody>
      </p:sp>
      <p:sp>
        <p:nvSpPr>
          <p:cNvPr id="1461" name="Google Shape;1461;p53"/>
          <p:cNvSpPr/>
          <p:nvPr/>
        </p:nvSpPr>
        <p:spPr>
          <a:xfrm>
            <a:off x="7512250" y="17306634"/>
            <a:ext cx="3299400" cy="687300"/>
          </a:xfrm>
          <a:prstGeom prst="rect">
            <a:avLst/>
          </a:prstGeom>
          <a:solidFill>
            <a:srgbClr val="D9EA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1800">
                <a:latin typeface="Exo"/>
                <a:ea typeface="Exo"/>
                <a:cs typeface="Exo"/>
                <a:sym typeface="Exo"/>
              </a:rPr>
              <a:t>Reticular  </a:t>
            </a:r>
            <a:endParaRPr sz="1800">
              <a:latin typeface="Exo"/>
              <a:ea typeface="Exo"/>
              <a:cs typeface="Exo"/>
              <a:sym typeface="Exo"/>
            </a:endParaRPr>
          </a:p>
        </p:txBody>
      </p:sp>
      <p:sp>
        <p:nvSpPr>
          <p:cNvPr id="1462" name="Google Shape;1462;p53"/>
          <p:cNvSpPr/>
          <p:nvPr/>
        </p:nvSpPr>
        <p:spPr>
          <a:xfrm>
            <a:off x="6679237" y="17306625"/>
            <a:ext cx="1490100" cy="687300"/>
          </a:xfrm>
          <a:prstGeom prst="homePlate">
            <a:avLst>
              <a:gd fmla="val 50000" name="adj"/>
            </a:avLst>
          </a:prstGeom>
          <a:solidFill>
            <a:srgbClr val="B6D7A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 sz="1300">
                <a:solidFill>
                  <a:srgbClr val="61753B"/>
                </a:solidFill>
                <a:latin typeface="Exo"/>
                <a:ea typeface="Exo"/>
                <a:cs typeface="Exo"/>
                <a:sym typeface="Exo"/>
              </a:rPr>
              <a:t>Lymph nodes, bone marrow, spleen</a:t>
            </a:r>
            <a:endParaRPr b="1" sz="1300">
              <a:solidFill>
                <a:srgbClr val="61753B"/>
              </a:solidFill>
              <a:latin typeface="Exo"/>
              <a:ea typeface="Exo"/>
              <a:cs typeface="Exo"/>
              <a:sym typeface="Exo"/>
            </a:endParaRPr>
          </a:p>
        </p:txBody>
      </p:sp>
      <p:sp>
        <p:nvSpPr>
          <p:cNvPr id="1463" name="Google Shape;1463;p53"/>
          <p:cNvSpPr/>
          <p:nvPr/>
        </p:nvSpPr>
        <p:spPr>
          <a:xfrm>
            <a:off x="7376874" y="17994407"/>
            <a:ext cx="3434700" cy="687300"/>
          </a:xfrm>
          <a:prstGeom prst="rect">
            <a:avLst/>
          </a:prstGeom>
          <a:solidFill>
            <a:srgbClr val="D9EA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a:latin typeface="Exo"/>
                <a:ea typeface="Exo"/>
                <a:cs typeface="Exo"/>
                <a:sym typeface="Exo"/>
              </a:rPr>
              <a:t>Tissue histiocytes </a:t>
            </a:r>
            <a:endParaRPr>
              <a:latin typeface="Exo"/>
              <a:ea typeface="Exo"/>
              <a:cs typeface="Exo"/>
              <a:sym typeface="Exo"/>
            </a:endParaRPr>
          </a:p>
          <a:p>
            <a:pPr indent="0" lvl="0" marL="0" marR="0" rtl="0" algn="ctr">
              <a:lnSpc>
                <a:spcPct val="100000"/>
              </a:lnSpc>
              <a:spcBef>
                <a:spcPts val="0"/>
              </a:spcBef>
              <a:spcAft>
                <a:spcPts val="0"/>
              </a:spcAft>
              <a:buClr>
                <a:srgbClr val="000000"/>
              </a:buClr>
              <a:buSzPts val="1100"/>
              <a:buFont typeface="Arial"/>
              <a:buNone/>
            </a:pPr>
            <a:r>
              <a:rPr lang="en">
                <a:latin typeface="Exo"/>
                <a:ea typeface="Exo"/>
                <a:cs typeface="Exo"/>
                <a:sym typeface="Exo"/>
              </a:rPr>
              <a:t>(fixed macrophages).</a:t>
            </a:r>
            <a:endParaRPr>
              <a:latin typeface="Exo"/>
              <a:ea typeface="Exo"/>
              <a:cs typeface="Exo"/>
              <a:sym typeface="Exo"/>
            </a:endParaRPr>
          </a:p>
        </p:txBody>
      </p:sp>
      <p:sp>
        <p:nvSpPr>
          <p:cNvPr id="1464" name="Google Shape;1464;p53"/>
          <p:cNvSpPr/>
          <p:nvPr/>
        </p:nvSpPr>
        <p:spPr>
          <a:xfrm>
            <a:off x="6679238" y="17994400"/>
            <a:ext cx="1522200" cy="687300"/>
          </a:xfrm>
          <a:prstGeom prst="homePlate">
            <a:avLst>
              <a:gd fmla="val 55300" name="adj"/>
            </a:avLst>
          </a:prstGeom>
          <a:solidFill>
            <a:srgbClr val="B6D7A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
                <a:solidFill>
                  <a:srgbClr val="61753B"/>
                </a:solidFill>
                <a:latin typeface="Exo"/>
                <a:ea typeface="Exo"/>
                <a:cs typeface="Exo"/>
                <a:sym typeface="Exo"/>
              </a:rPr>
              <a:t>Subcutaneous tissues, skin, mucosa</a:t>
            </a:r>
            <a:endParaRPr b="1">
              <a:solidFill>
                <a:srgbClr val="61753B"/>
              </a:solidFill>
              <a:latin typeface="Exo"/>
              <a:ea typeface="Exo"/>
              <a:cs typeface="Exo"/>
              <a:sym typeface="Exo"/>
            </a:endParaRPr>
          </a:p>
        </p:txBody>
      </p:sp>
      <p:sp>
        <p:nvSpPr>
          <p:cNvPr id="1465" name="Google Shape;1465;p53"/>
          <p:cNvSpPr/>
          <p:nvPr/>
        </p:nvSpPr>
        <p:spPr>
          <a:xfrm>
            <a:off x="7579923" y="18681597"/>
            <a:ext cx="3231600" cy="687300"/>
          </a:xfrm>
          <a:prstGeom prst="rect">
            <a:avLst/>
          </a:prstGeom>
          <a:solidFill>
            <a:srgbClr val="D9EA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a:latin typeface="Exo"/>
                <a:ea typeface="Exo"/>
                <a:cs typeface="Exo"/>
                <a:sym typeface="Exo"/>
              </a:rPr>
              <a:t>Alveolar cells</a:t>
            </a:r>
            <a:endParaRPr>
              <a:latin typeface="Exo"/>
              <a:ea typeface="Exo"/>
              <a:cs typeface="Exo"/>
              <a:sym typeface="Exo"/>
            </a:endParaRPr>
          </a:p>
          <a:p>
            <a:pPr indent="0" lvl="0" marL="0" marR="0" rtl="0" algn="l">
              <a:lnSpc>
                <a:spcPct val="100000"/>
              </a:lnSpc>
              <a:spcBef>
                <a:spcPts val="0"/>
              </a:spcBef>
              <a:spcAft>
                <a:spcPts val="0"/>
              </a:spcAft>
              <a:buClr>
                <a:srgbClr val="000000"/>
              </a:buClr>
              <a:buSzPts val="1100"/>
              <a:buFont typeface="Arial"/>
              <a:buNone/>
            </a:pPr>
            <a:r>
              <a:t/>
            </a:r>
            <a:endParaRPr sz="1200">
              <a:solidFill>
                <a:srgbClr val="674EA7"/>
              </a:solidFill>
              <a:latin typeface="Exo"/>
              <a:ea typeface="Exo"/>
              <a:cs typeface="Exo"/>
              <a:sym typeface="Exo"/>
            </a:endParaRPr>
          </a:p>
        </p:txBody>
      </p:sp>
      <p:sp>
        <p:nvSpPr>
          <p:cNvPr id="1466" name="Google Shape;1466;p53"/>
          <p:cNvSpPr/>
          <p:nvPr/>
        </p:nvSpPr>
        <p:spPr>
          <a:xfrm>
            <a:off x="6679237" y="18681600"/>
            <a:ext cx="1490100" cy="687300"/>
          </a:xfrm>
          <a:prstGeom prst="homePlate">
            <a:avLst>
              <a:gd fmla="val 50000" name="adj"/>
            </a:avLst>
          </a:prstGeom>
          <a:solidFill>
            <a:srgbClr val="B6D7A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 sz="2200">
                <a:solidFill>
                  <a:srgbClr val="61753B"/>
                </a:solidFill>
                <a:latin typeface="Exo"/>
                <a:ea typeface="Exo"/>
                <a:cs typeface="Exo"/>
                <a:sym typeface="Exo"/>
              </a:rPr>
              <a:t>Lungs</a:t>
            </a:r>
            <a:endParaRPr b="1" sz="2200">
              <a:solidFill>
                <a:srgbClr val="61753B"/>
              </a:solidFill>
              <a:latin typeface="Exo"/>
              <a:ea typeface="Exo"/>
              <a:cs typeface="Exo"/>
              <a:sym typeface="Exo"/>
            </a:endParaRPr>
          </a:p>
        </p:txBody>
      </p:sp>
      <p:sp>
        <p:nvSpPr>
          <p:cNvPr id="1467" name="Google Shape;1467;p53"/>
          <p:cNvSpPr/>
          <p:nvPr/>
        </p:nvSpPr>
        <p:spPr>
          <a:xfrm>
            <a:off x="9892649" y="18712777"/>
            <a:ext cx="194564" cy="220722"/>
          </a:xfrm>
          <a:custGeom>
            <a:rect b="b" l="l" r="r" t="t"/>
            <a:pathLst>
              <a:path extrusionOk="0" h="2102114" w="2103393">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rgbClr val="38761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solidFill>
                <a:srgbClr val="FFFFFF"/>
              </a:solidFill>
              <a:latin typeface="Arial"/>
              <a:ea typeface="Arial"/>
              <a:cs typeface="Arial"/>
              <a:sym typeface="Arial"/>
            </a:endParaRPr>
          </a:p>
        </p:txBody>
      </p:sp>
      <p:sp>
        <p:nvSpPr>
          <p:cNvPr id="1468" name="Google Shape;1468;p53"/>
          <p:cNvSpPr/>
          <p:nvPr/>
        </p:nvSpPr>
        <p:spPr>
          <a:xfrm>
            <a:off x="11470871" y="16228172"/>
            <a:ext cx="194400" cy="168646"/>
          </a:xfrm>
          <a:custGeom>
            <a:rect b="b" l="l" r="r" t="t"/>
            <a:pathLst>
              <a:path extrusionOk="0" h="2698329" w="3240001">
                <a:moveTo>
                  <a:pt x="2548075" y="5025"/>
                </a:moveTo>
                <a:cubicBezTo>
                  <a:pt x="2888705" y="21427"/>
                  <a:pt x="3205543" y="144443"/>
                  <a:pt x="3236875" y="324866"/>
                </a:cubicBezTo>
                <a:cubicBezTo>
                  <a:pt x="3272384" y="584869"/>
                  <a:pt x="3000845" y="793843"/>
                  <a:pt x="2654112" y="922630"/>
                </a:cubicBezTo>
                <a:cubicBezTo>
                  <a:pt x="2512076" y="1002818"/>
                  <a:pt x="2288579" y="1396468"/>
                  <a:pt x="2077615" y="1155904"/>
                </a:cubicBezTo>
                <a:cubicBezTo>
                  <a:pt x="1902159" y="985808"/>
                  <a:pt x="1914692" y="662627"/>
                  <a:pt x="1946024" y="426923"/>
                </a:cubicBezTo>
                <a:cubicBezTo>
                  <a:pt x="1958557" y="234957"/>
                  <a:pt x="1977355" y="79442"/>
                  <a:pt x="2209208" y="25983"/>
                </a:cubicBezTo>
                <a:cubicBezTo>
                  <a:pt x="2318345" y="5936"/>
                  <a:pt x="2434532" y="-443"/>
                  <a:pt x="2548075" y="5025"/>
                </a:cubicBezTo>
                <a:close/>
                <a:moveTo>
                  <a:pt x="1184195" y="86"/>
                </a:moveTo>
                <a:cubicBezTo>
                  <a:pt x="1412849" y="2955"/>
                  <a:pt x="1621488" y="77771"/>
                  <a:pt x="1732975" y="244677"/>
                </a:cubicBezTo>
                <a:cubicBezTo>
                  <a:pt x="1866656" y="436642"/>
                  <a:pt x="1793548" y="672347"/>
                  <a:pt x="1801904" y="871602"/>
                </a:cubicBezTo>
                <a:cubicBezTo>
                  <a:pt x="1820702" y="1041698"/>
                  <a:pt x="1996160" y="1255532"/>
                  <a:pt x="1889631" y="1396469"/>
                </a:cubicBezTo>
                <a:cubicBezTo>
                  <a:pt x="1714174" y="1644320"/>
                  <a:pt x="1482324" y="1717219"/>
                  <a:pt x="1300601" y="1906754"/>
                </a:cubicBezTo>
                <a:cubicBezTo>
                  <a:pt x="1068750" y="2152178"/>
                  <a:pt x="736639" y="2754803"/>
                  <a:pt x="442124" y="2694054"/>
                </a:cubicBezTo>
                <a:cubicBezTo>
                  <a:pt x="189385" y="2609005"/>
                  <a:pt x="149697" y="2276103"/>
                  <a:pt x="78680" y="2016101"/>
                </a:cubicBezTo>
                <a:cubicBezTo>
                  <a:pt x="-50823" y="1442635"/>
                  <a:pt x="-61268" y="759824"/>
                  <a:pt x="366928" y="302996"/>
                </a:cubicBezTo>
                <a:cubicBezTo>
                  <a:pt x="563141" y="111638"/>
                  <a:pt x="890211" y="-3604"/>
                  <a:pt x="1184195" y="86"/>
                </a:cubicBezTo>
                <a:close/>
              </a:path>
            </a:pathLst>
          </a:custGeom>
          <a:solidFill>
            <a:srgbClr val="38761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solidFill>
                <a:srgbClr val="FFFFFF"/>
              </a:solidFill>
              <a:latin typeface="Arial"/>
              <a:ea typeface="Arial"/>
              <a:cs typeface="Arial"/>
              <a:sym typeface="Arial"/>
            </a:endParaRPr>
          </a:p>
        </p:txBody>
      </p:sp>
      <p:sp>
        <p:nvSpPr>
          <p:cNvPr id="1469" name="Google Shape;1469;p53"/>
          <p:cNvSpPr/>
          <p:nvPr/>
        </p:nvSpPr>
        <p:spPr>
          <a:xfrm>
            <a:off x="9689523" y="16891575"/>
            <a:ext cx="191754" cy="208162"/>
          </a:xfrm>
          <a:custGeom>
            <a:rect b="b" l="l" r="r" t="t"/>
            <a:pathLst>
              <a:path extrusionOk="0" h="3083879" w="3068057">
                <a:moveTo>
                  <a:pt x="1943022" y="0"/>
                </a:moveTo>
                <a:cubicBezTo>
                  <a:pt x="2091435" y="0"/>
                  <a:pt x="2214809" y="107202"/>
                  <a:pt x="2232575" y="249298"/>
                </a:cubicBezTo>
                <a:cubicBezTo>
                  <a:pt x="2066806" y="323095"/>
                  <a:pt x="1966497" y="475331"/>
                  <a:pt x="1992863" y="623272"/>
                </a:cubicBezTo>
                <a:lnTo>
                  <a:pt x="2032344" y="614884"/>
                </a:lnTo>
                <a:cubicBezTo>
                  <a:pt x="2007703" y="472429"/>
                  <a:pt x="2119863" y="324636"/>
                  <a:pt x="2294697" y="266187"/>
                </a:cubicBezTo>
                <a:cubicBezTo>
                  <a:pt x="2304190" y="260641"/>
                  <a:pt x="2314409" y="260119"/>
                  <a:pt x="2324748" y="260119"/>
                </a:cubicBezTo>
                <a:cubicBezTo>
                  <a:pt x="2491310" y="260119"/>
                  <a:pt x="2626336" y="395145"/>
                  <a:pt x="2626336" y="561708"/>
                </a:cubicBezTo>
                <a:lnTo>
                  <a:pt x="2609021" y="647481"/>
                </a:lnTo>
                <a:lnTo>
                  <a:pt x="2626336" y="647481"/>
                </a:lnTo>
                <a:lnTo>
                  <a:pt x="2626336" y="656343"/>
                </a:lnTo>
                <a:cubicBezTo>
                  <a:pt x="2762823" y="669742"/>
                  <a:pt x="2867295" y="786613"/>
                  <a:pt x="2867295" y="927882"/>
                </a:cubicBezTo>
                <a:lnTo>
                  <a:pt x="2850464" y="1011252"/>
                </a:lnTo>
                <a:cubicBezTo>
                  <a:pt x="2978255" y="1064152"/>
                  <a:pt x="3068057" y="1190111"/>
                  <a:pt x="3068057" y="1337042"/>
                </a:cubicBezTo>
                <a:cubicBezTo>
                  <a:pt x="3068057" y="1418703"/>
                  <a:pt x="3040320" y="1493884"/>
                  <a:pt x="2992210" y="1551889"/>
                </a:cubicBezTo>
                <a:cubicBezTo>
                  <a:pt x="2909241" y="1651289"/>
                  <a:pt x="2791782" y="1696238"/>
                  <a:pt x="2686704" y="1660749"/>
                </a:cubicBezTo>
                <a:lnTo>
                  <a:pt x="2673794" y="1698968"/>
                </a:lnTo>
                <a:cubicBezTo>
                  <a:pt x="2768232" y="1730865"/>
                  <a:pt x="2870956" y="1707121"/>
                  <a:pt x="2955415" y="1640323"/>
                </a:cubicBezTo>
                <a:cubicBezTo>
                  <a:pt x="2993943" y="1688574"/>
                  <a:pt x="3012247" y="1750635"/>
                  <a:pt x="3012247" y="1816968"/>
                </a:cubicBezTo>
                <a:cubicBezTo>
                  <a:pt x="3012247" y="1986406"/>
                  <a:pt x="2892829" y="2127952"/>
                  <a:pt x="2733451" y="2161496"/>
                </a:cubicBezTo>
                <a:cubicBezTo>
                  <a:pt x="2570803" y="2185843"/>
                  <a:pt x="2422847" y="2122052"/>
                  <a:pt x="2373218" y="2004561"/>
                </a:cubicBezTo>
                <a:cubicBezTo>
                  <a:pt x="2397575" y="1987765"/>
                  <a:pt x="2417022" y="1964396"/>
                  <a:pt x="2431421" y="1936987"/>
                </a:cubicBezTo>
                <a:cubicBezTo>
                  <a:pt x="2469123" y="1865220"/>
                  <a:pt x="2466430" y="1776674"/>
                  <a:pt x="2424327" y="1703750"/>
                </a:cubicBezTo>
                <a:lnTo>
                  <a:pt x="2390880" y="1723060"/>
                </a:lnTo>
                <a:cubicBezTo>
                  <a:pt x="2426033" y="1783948"/>
                  <a:pt x="2428758" y="1857660"/>
                  <a:pt x="2398065" y="1917447"/>
                </a:cubicBezTo>
                <a:cubicBezTo>
                  <a:pt x="2386618" y="1939743"/>
                  <a:pt x="2371177" y="1958844"/>
                  <a:pt x="2348681" y="1969064"/>
                </a:cubicBezTo>
                <a:lnTo>
                  <a:pt x="2314536" y="1978212"/>
                </a:lnTo>
                <a:lnTo>
                  <a:pt x="2320989" y="1994504"/>
                </a:lnTo>
                <a:cubicBezTo>
                  <a:pt x="2292439" y="2010252"/>
                  <a:pt x="2259301" y="2017439"/>
                  <a:pt x="2224883" y="2015050"/>
                </a:cubicBezTo>
                <a:cubicBezTo>
                  <a:pt x="2157880" y="2010397"/>
                  <a:pt x="2096183" y="1970105"/>
                  <a:pt x="2062112" y="1908746"/>
                </a:cubicBezTo>
                <a:lnTo>
                  <a:pt x="2028307" y="1927422"/>
                </a:lnTo>
                <a:cubicBezTo>
                  <a:pt x="2069101" y="2000945"/>
                  <a:pt x="2143517" y="2048870"/>
                  <a:pt x="2224395" y="2053708"/>
                </a:cubicBezTo>
                <a:cubicBezTo>
                  <a:pt x="2263912" y="2056070"/>
                  <a:pt x="2302036" y="2047984"/>
                  <a:pt x="2335071" y="2030056"/>
                </a:cubicBezTo>
                <a:cubicBezTo>
                  <a:pt x="2400196" y="2159379"/>
                  <a:pt x="2567325" y="2230480"/>
                  <a:pt x="2748680" y="2204554"/>
                </a:cubicBezTo>
                <a:cubicBezTo>
                  <a:pt x="2767068" y="2240602"/>
                  <a:pt x="2774723" y="2281713"/>
                  <a:pt x="2774723" y="2324613"/>
                </a:cubicBezTo>
                <a:cubicBezTo>
                  <a:pt x="2774723" y="2444667"/>
                  <a:pt x="2714770" y="2550720"/>
                  <a:pt x="2619461" y="2609132"/>
                </a:cubicBezTo>
                <a:cubicBezTo>
                  <a:pt x="2594093" y="2739763"/>
                  <a:pt x="2496512" y="2844553"/>
                  <a:pt x="2368919" y="2876858"/>
                </a:cubicBezTo>
                <a:cubicBezTo>
                  <a:pt x="2184369" y="2908073"/>
                  <a:pt x="2016372" y="2826285"/>
                  <a:pt x="1978290" y="2684161"/>
                </a:cubicBezTo>
                <a:lnTo>
                  <a:pt x="1939323" y="2694602"/>
                </a:lnTo>
                <a:cubicBezTo>
                  <a:pt x="1970494" y="2810931"/>
                  <a:pt x="2075973" y="2892306"/>
                  <a:pt x="2210223" y="2912307"/>
                </a:cubicBezTo>
                <a:cubicBezTo>
                  <a:pt x="2165434" y="3014618"/>
                  <a:pt x="2062317" y="3083879"/>
                  <a:pt x="1943022" y="3083879"/>
                </a:cubicBezTo>
                <a:cubicBezTo>
                  <a:pt x="1804718" y="3083879"/>
                  <a:pt x="1736151" y="2990782"/>
                  <a:pt x="1657612" y="2862428"/>
                </a:cubicBezTo>
                <a:cubicBezTo>
                  <a:pt x="1632100" y="2775963"/>
                  <a:pt x="1598588" y="2449530"/>
                  <a:pt x="1653064" y="2147091"/>
                </a:cubicBezTo>
                <a:cubicBezTo>
                  <a:pt x="1775302" y="2294672"/>
                  <a:pt x="1947360" y="2360889"/>
                  <a:pt x="2101389" y="2319520"/>
                </a:cubicBezTo>
                <a:lnTo>
                  <a:pt x="2085913" y="2268654"/>
                </a:lnTo>
                <a:cubicBezTo>
                  <a:pt x="1935632" y="2308197"/>
                  <a:pt x="1765039" y="2228547"/>
                  <a:pt x="1652548" y="2065927"/>
                </a:cubicBezTo>
                <a:cubicBezTo>
                  <a:pt x="1594744" y="1988631"/>
                  <a:pt x="1552933" y="1543383"/>
                  <a:pt x="1647107" y="1210118"/>
                </a:cubicBezTo>
                <a:cubicBezTo>
                  <a:pt x="1757451" y="1073526"/>
                  <a:pt x="1924310" y="1023711"/>
                  <a:pt x="2044795" y="1095494"/>
                </a:cubicBezTo>
                <a:lnTo>
                  <a:pt x="2046624" y="1092427"/>
                </a:lnTo>
                <a:cubicBezTo>
                  <a:pt x="2044963" y="1115904"/>
                  <a:pt x="2049817" y="1139574"/>
                  <a:pt x="2059741" y="1162003"/>
                </a:cubicBezTo>
                <a:cubicBezTo>
                  <a:pt x="2085174" y="1219476"/>
                  <a:pt x="2140055" y="1259997"/>
                  <a:pt x="2204060" y="1268556"/>
                </a:cubicBezTo>
                <a:lnTo>
                  <a:pt x="2208020" y="1238949"/>
                </a:lnTo>
                <a:cubicBezTo>
                  <a:pt x="2154665" y="1231814"/>
                  <a:pt x="2108853" y="1198319"/>
                  <a:pt x="2087448" y="1150798"/>
                </a:cubicBezTo>
                <a:cubicBezTo>
                  <a:pt x="2064784" y="1100476"/>
                  <a:pt x="2073123" y="1042569"/>
                  <a:pt x="2109077" y="1000639"/>
                </a:cubicBezTo>
                <a:cubicBezTo>
                  <a:pt x="2142987" y="961090"/>
                  <a:pt x="2196315" y="941798"/>
                  <a:pt x="2249471" y="949847"/>
                </a:cubicBezTo>
                <a:lnTo>
                  <a:pt x="2253988" y="920317"/>
                </a:lnTo>
                <a:cubicBezTo>
                  <a:pt x="2190211" y="910645"/>
                  <a:pt x="2126205" y="934132"/>
                  <a:pt x="2085632" y="982099"/>
                </a:cubicBezTo>
                <a:lnTo>
                  <a:pt x="2052614" y="1055246"/>
                </a:lnTo>
                <a:cubicBezTo>
                  <a:pt x="1928226" y="988072"/>
                  <a:pt x="1765306" y="1028878"/>
                  <a:pt x="1646726" y="1149851"/>
                </a:cubicBezTo>
                <a:cubicBezTo>
                  <a:pt x="1576863" y="1018908"/>
                  <a:pt x="1584053" y="461235"/>
                  <a:pt x="1633436" y="269593"/>
                </a:cubicBezTo>
                <a:cubicBezTo>
                  <a:pt x="1697428" y="119029"/>
                  <a:pt x="1776459" y="0"/>
                  <a:pt x="1943022" y="0"/>
                </a:cubicBezTo>
                <a:close/>
                <a:moveTo>
                  <a:pt x="1125035" y="0"/>
                </a:moveTo>
                <a:cubicBezTo>
                  <a:pt x="1263339" y="0"/>
                  <a:pt x="1331906" y="93097"/>
                  <a:pt x="1410445" y="221451"/>
                </a:cubicBezTo>
                <a:cubicBezTo>
                  <a:pt x="1435957" y="307916"/>
                  <a:pt x="1469469" y="634350"/>
                  <a:pt x="1414993" y="936788"/>
                </a:cubicBezTo>
                <a:cubicBezTo>
                  <a:pt x="1292755" y="789207"/>
                  <a:pt x="1120697" y="722990"/>
                  <a:pt x="966668" y="764359"/>
                </a:cubicBezTo>
                <a:lnTo>
                  <a:pt x="982144" y="815225"/>
                </a:lnTo>
                <a:cubicBezTo>
                  <a:pt x="1132425" y="775682"/>
                  <a:pt x="1303018" y="855332"/>
                  <a:pt x="1415509" y="1017952"/>
                </a:cubicBezTo>
                <a:cubicBezTo>
                  <a:pt x="1473313" y="1095249"/>
                  <a:pt x="1515123" y="1540497"/>
                  <a:pt x="1420950" y="1873762"/>
                </a:cubicBezTo>
                <a:cubicBezTo>
                  <a:pt x="1310606" y="2010353"/>
                  <a:pt x="1143747" y="2060168"/>
                  <a:pt x="1023262" y="1988385"/>
                </a:cubicBezTo>
                <a:lnTo>
                  <a:pt x="1021433" y="1991453"/>
                </a:lnTo>
                <a:cubicBezTo>
                  <a:pt x="1023094" y="1967976"/>
                  <a:pt x="1018240" y="1944306"/>
                  <a:pt x="1008316" y="1921877"/>
                </a:cubicBezTo>
                <a:cubicBezTo>
                  <a:pt x="982883" y="1864403"/>
                  <a:pt x="928002" y="1823883"/>
                  <a:pt x="863997" y="1815323"/>
                </a:cubicBezTo>
                <a:lnTo>
                  <a:pt x="860037" y="1844930"/>
                </a:lnTo>
                <a:cubicBezTo>
                  <a:pt x="913392" y="1852066"/>
                  <a:pt x="959204" y="1885560"/>
                  <a:pt x="980609" y="1933082"/>
                </a:cubicBezTo>
                <a:cubicBezTo>
                  <a:pt x="1003273" y="1983404"/>
                  <a:pt x="994934" y="2041310"/>
                  <a:pt x="958980" y="2083241"/>
                </a:cubicBezTo>
                <a:cubicBezTo>
                  <a:pt x="925070" y="2122789"/>
                  <a:pt x="871742" y="2142082"/>
                  <a:pt x="818586" y="2134033"/>
                </a:cubicBezTo>
                <a:lnTo>
                  <a:pt x="814069" y="2163562"/>
                </a:lnTo>
                <a:cubicBezTo>
                  <a:pt x="877846" y="2173235"/>
                  <a:pt x="941852" y="2149747"/>
                  <a:pt x="982425" y="2101780"/>
                </a:cubicBezTo>
                <a:lnTo>
                  <a:pt x="1015443" y="2028633"/>
                </a:lnTo>
                <a:cubicBezTo>
                  <a:pt x="1139831" y="2095808"/>
                  <a:pt x="1302751" y="2055001"/>
                  <a:pt x="1421331" y="1934029"/>
                </a:cubicBezTo>
                <a:cubicBezTo>
                  <a:pt x="1491194" y="2064971"/>
                  <a:pt x="1484003" y="2622644"/>
                  <a:pt x="1434621" y="2814287"/>
                </a:cubicBezTo>
                <a:cubicBezTo>
                  <a:pt x="1370629" y="2964850"/>
                  <a:pt x="1291598" y="3083879"/>
                  <a:pt x="1125035" y="3083879"/>
                </a:cubicBezTo>
                <a:cubicBezTo>
                  <a:pt x="976622" y="3083879"/>
                  <a:pt x="853248" y="2976677"/>
                  <a:pt x="835482" y="2834581"/>
                </a:cubicBezTo>
                <a:cubicBezTo>
                  <a:pt x="1001251" y="2760784"/>
                  <a:pt x="1101560" y="2608549"/>
                  <a:pt x="1075194" y="2460607"/>
                </a:cubicBezTo>
                <a:lnTo>
                  <a:pt x="1035713" y="2468996"/>
                </a:lnTo>
                <a:cubicBezTo>
                  <a:pt x="1060354" y="2611450"/>
                  <a:pt x="948194" y="2759243"/>
                  <a:pt x="773360" y="2817692"/>
                </a:cubicBezTo>
                <a:cubicBezTo>
                  <a:pt x="763867" y="2823239"/>
                  <a:pt x="753648" y="2823760"/>
                  <a:pt x="743309" y="2823760"/>
                </a:cubicBezTo>
                <a:cubicBezTo>
                  <a:pt x="576747" y="2823760"/>
                  <a:pt x="441721" y="2688734"/>
                  <a:pt x="441721" y="2522172"/>
                </a:cubicBezTo>
                <a:lnTo>
                  <a:pt x="459036" y="2436399"/>
                </a:lnTo>
                <a:lnTo>
                  <a:pt x="441721" y="2436399"/>
                </a:lnTo>
                <a:lnTo>
                  <a:pt x="441721" y="2427537"/>
                </a:lnTo>
                <a:cubicBezTo>
                  <a:pt x="305234" y="2414137"/>
                  <a:pt x="200762" y="2297266"/>
                  <a:pt x="200762" y="2155997"/>
                </a:cubicBezTo>
                <a:lnTo>
                  <a:pt x="217593" y="2072628"/>
                </a:lnTo>
                <a:cubicBezTo>
                  <a:pt x="89802" y="2019727"/>
                  <a:pt x="0" y="1893768"/>
                  <a:pt x="0" y="1746838"/>
                </a:cubicBezTo>
                <a:cubicBezTo>
                  <a:pt x="0" y="1665177"/>
                  <a:pt x="27737" y="1589996"/>
                  <a:pt x="75847" y="1531990"/>
                </a:cubicBezTo>
                <a:cubicBezTo>
                  <a:pt x="158816" y="1432590"/>
                  <a:pt x="276275" y="1387641"/>
                  <a:pt x="381353" y="1423131"/>
                </a:cubicBezTo>
                <a:lnTo>
                  <a:pt x="394263" y="1384911"/>
                </a:lnTo>
                <a:cubicBezTo>
                  <a:pt x="299825" y="1353014"/>
                  <a:pt x="197101" y="1376758"/>
                  <a:pt x="112642" y="1443556"/>
                </a:cubicBezTo>
                <a:cubicBezTo>
                  <a:pt x="74114" y="1395305"/>
                  <a:pt x="55810" y="1333244"/>
                  <a:pt x="55810" y="1266911"/>
                </a:cubicBezTo>
                <a:cubicBezTo>
                  <a:pt x="55810" y="1097473"/>
                  <a:pt x="175228" y="955927"/>
                  <a:pt x="334606" y="922383"/>
                </a:cubicBezTo>
                <a:cubicBezTo>
                  <a:pt x="497254" y="898036"/>
                  <a:pt x="645210" y="961827"/>
                  <a:pt x="694839" y="1079319"/>
                </a:cubicBezTo>
                <a:cubicBezTo>
                  <a:pt x="670482" y="1096114"/>
                  <a:pt x="651035" y="1119484"/>
                  <a:pt x="636636" y="1146893"/>
                </a:cubicBezTo>
                <a:cubicBezTo>
                  <a:pt x="598934" y="1218660"/>
                  <a:pt x="601627" y="1307205"/>
                  <a:pt x="643730" y="1380130"/>
                </a:cubicBezTo>
                <a:lnTo>
                  <a:pt x="677177" y="1360819"/>
                </a:lnTo>
                <a:cubicBezTo>
                  <a:pt x="642024" y="1299932"/>
                  <a:pt x="639299" y="1226219"/>
                  <a:pt x="669992" y="1166433"/>
                </a:cubicBezTo>
                <a:cubicBezTo>
                  <a:pt x="681439" y="1144136"/>
                  <a:pt x="696880" y="1125036"/>
                  <a:pt x="719376" y="1114815"/>
                </a:cubicBezTo>
                <a:lnTo>
                  <a:pt x="753521" y="1105667"/>
                </a:lnTo>
                <a:lnTo>
                  <a:pt x="747068" y="1089375"/>
                </a:lnTo>
                <a:cubicBezTo>
                  <a:pt x="775618" y="1073627"/>
                  <a:pt x="808756" y="1066440"/>
                  <a:pt x="843174" y="1068829"/>
                </a:cubicBezTo>
                <a:cubicBezTo>
                  <a:pt x="910177" y="1073482"/>
                  <a:pt x="971874" y="1113774"/>
                  <a:pt x="1005945" y="1175134"/>
                </a:cubicBezTo>
                <a:lnTo>
                  <a:pt x="1039750" y="1156458"/>
                </a:lnTo>
                <a:cubicBezTo>
                  <a:pt x="998956" y="1082934"/>
                  <a:pt x="924540" y="1035010"/>
                  <a:pt x="843662" y="1030172"/>
                </a:cubicBezTo>
                <a:cubicBezTo>
                  <a:pt x="804145" y="1027809"/>
                  <a:pt x="766021" y="1035895"/>
                  <a:pt x="732986" y="1053824"/>
                </a:cubicBezTo>
                <a:cubicBezTo>
                  <a:pt x="667861" y="924500"/>
                  <a:pt x="500732" y="853399"/>
                  <a:pt x="319377" y="879325"/>
                </a:cubicBezTo>
                <a:cubicBezTo>
                  <a:pt x="300989" y="843277"/>
                  <a:pt x="293334" y="802167"/>
                  <a:pt x="293334" y="759266"/>
                </a:cubicBezTo>
                <a:cubicBezTo>
                  <a:pt x="293334" y="639212"/>
                  <a:pt x="353287" y="533159"/>
                  <a:pt x="448596" y="474747"/>
                </a:cubicBezTo>
                <a:cubicBezTo>
                  <a:pt x="473964" y="344116"/>
                  <a:pt x="571545" y="239326"/>
                  <a:pt x="699138" y="207021"/>
                </a:cubicBezTo>
                <a:cubicBezTo>
                  <a:pt x="883688" y="175806"/>
                  <a:pt x="1051685" y="257594"/>
                  <a:pt x="1089767" y="399718"/>
                </a:cubicBezTo>
                <a:lnTo>
                  <a:pt x="1128734" y="389277"/>
                </a:lnTo>
                <a:cubicBezTo>
                  <a:pt x="1097563" y="272948"/>
                  <a:pt x="992084" y="191573"/>
                  <a:pt x="857834" y="171572"/>
                </a:cubicBezTo>
                <a:cubicBezTo>
                  <a:pt x="902623" y="69261"/>
                  <a:pt x="1005740" y="0"/>
                  <a:pt x="1125035" y="0"/>
                </a:cubicBezTo>
                <a:close/>
              </a:path>
            </a:pathLst>
          </a:custGeom>
          <a:solidFill>
            <a:srgbClr val="38761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solidFill>
                <a:srgbClr val="FFFFFF"/>
              </a:solidFill>
              <a:latin typeface="Arial"/>
              <a:ea typeface="Arial"/>
              <a:cs typeface="Arial"/>
              <a:sym typeface="Arial"/>
            </a:endParaRPr>
          </a:p>
        </p:txBody>
      </p:sp>
      <p:pic>
        <p:nvPicPr>
          <p:cNvPr id="1470" name="Google Shape;1470;p53"/>
          <p:cNvPicPr preferRelativeResize="0"/>
          <p:nvPr/>
        </p:nvPicPr>
        <p:blipFill>
          <a:blip r:embed="rId4">
            <a:alphaModFix/>
          </a:blip>
          <a:stretch>
            <a:fillRect/>
          </a:stretch>
        </p:blipFill>
        <p:spPr>
          <a:xfrm>
            <a:off x="9651000" y="17523864"/>
            <a:ext cx="221577" cy="271373"/>
          </a:xfrm>
          <a:prstGeom prst="rect">
            <a:avLst/>
          </a:prstGeom>
          <a:noFill/>
          <a:ln>
            <a:noFill/>
          </a:ln>
        </p:spPr>
      </p:pic>
      <p:pic>
        <p:nvPicPr>
          <p:cNvPr id="1471" name="Google Shape;1471;p53"/>
          <p:cNvPicPr preferRelativeResize="0"/>
          <p:nvPr/>
        </p:nvPicPr>
        <p:blipFill>
          <a:blip r:embed="rId5">
            <a:alphaModFix/>
          </a:blip>
          <a:stretch>
            <a:fillRect/>
          </a:stretch>
        </p:blipFill>
        <p:spPr>
          <a:xfrm>
            <a:off x="9940260" y="18202298"/>
            <a:ext cx="221577" cy="271373"/>
          </a:xfrm>
          <a:prstGeom prst="rect">
            <a:avLst/>
          </a:prstGeom>
          <a:noFill/>
          <a:ln>
            <a:noFill/>
          </a:ln>
        </p:spPr>
      </p:pic>
      <p:pic>
        <p:nvPicPr>
          <p:cNvPr id="1472" name="Google Shape;1472;p53"/>
          <p:cNvPicPr preferRelativeResize="0"/>
          <p:nvPr/>
        </p:nvPicPr>
        <p:blipFill>
          <a:blip r:embed="rId6">
            <a:alphaModFix/>
          </a:blip>
          <a:stretch>
            <a:fillRect/>
          </a:stretch>
        </p:blipFill>
        <p:spPr>
          <a:xfrm>
            <a:off x="9927971" y="17523864"/>
            <a:ext cx="221577" cy="271373"/>
          </a:xfrm>
          <a:prstGeom prst="rect">
            <a:avLst/>
          </a:prstGeom>
          <a:noFill/>
          <a:ln>
            <a:noFill/>
          </a:ln>
        </p:spPr>
      </p:pic>
      <p:pic>
        <p:nvPicPr>
          <p:cNvPr id="1473" name="Google Shape;1473;p53"/>
          <p:cNvPicPr preferRelativeResize="0"/>
          <p:nvPr/>
        </p:nvPicPr>
        <p:blipFill rotWithShape="1">
          <a:blip r:embed="rId7">
            <a:alphaModFix/>
          </a:blip>
          <a:srcRect b="3484" l="0" r="0" t="0"/>
          <a:stretch/>
        </p:blipFill>
        <p:spPr>
          <a:xfrm>
            <a:off x="11096675" y="16060532"/>
            <a:ext cx="2739602" cy="2250618"/>
          </a:xfrm>
          <a:prstGeom prst="rect">
            <a:avLst/>
          </a:prstGeom>
          <a:noFill/>
          <a:ln cap="flat" cmpd="sng" w="9525">
            <a:solidFill>
              <a:srgbClr val="000000"/>
            </a:solidFill>
            <a:prstDash val="solid"/>
            <a:round/>
            <a:headEnd len="sm" w="sm" type="none"/>
            <a:tailEnd len="sm" w="sm" type="none"/>
          </a:ln>
        </p:spPr>
      </p:pic>
      <p:sp>
        <p:nvSpPr>
          <p:cNvPr id="1474" name="Google Shape;1474;p53"/>
          <p:cNvSpPr txBox="1"/>
          <p:nvPr/>
        </p:nvSpPr>
        <p:spPr>
          <a:xfrm>
            <a:off x="11091875" y="18362488"/>
            <a:ext cx="2915700" cy="61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Merriweather"/>
                <a:ea typeface="Merriweather"/>
                <a:cs typeface="Merriweather"/>
                <a:sym typeface="Merriweather"/>
              </a:rPr>
              <a:t>Figure 10-1</a:t>
            </a:r>
            <a:endParaRPr b="1" sz="2000">
              <a:latin typeface="Merriweather"/>
              <a:ea typeface="Merriweather"/>
              <a:cs typeface="Merriweather"/>
              <a:sym typeface="Merriweather"/>
            </a:endParaRPr>
          </a:p>
        </p:txBody>
      </p:sp>
      <p:sp>
        <p:nvSpPr>
          <p:cNvPr id="1475" name="Google Shape;1475;p53"/>
          <p:cNvSpPr txBox="1"/>
          <p:nvPr/>
        </p:nvSpPr>
        <p:spPr>
          <a:xfrm>
            <a:off x="35935" y="141900"/>
            <a:ext cx="894000" cy="7830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40</a:t>
            </a:r>
            <a:endParaRPr sz="3900">
              <a:solidFill>
                <a:srgbClr val="FFFFFF"/>
              </a:solidFill>
              <a:latin typeface="Oswald"/>
              <a:ea typeface="Oswald"/>
              <a:cs typeface="Oswald"/>
              <a:sym typeface="Oswa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9" name="Shape 1479"/>
        <p:cNvGrpSpPr/>
        <p:nvPr/>
      </p:nvGrpSpPr>
      <p:grpSpPr>
        <a:xfrm>
          <a:off x="0" y="0"/>
          <a:ext cx="0" cy="0"/>
          <a:chOff x="0" y="0"/>
          <a:chExt cx="0" cy="0"/>
        </a:xfrm>
      </p:grpSpPr>
      <p:sp>
        <p:nvSpPr>
          <p:cNvPr id="1480" name="Google Shape;1480;p54"/>
          <p:cNvSpPr/>
          <p:nvPr/>
        </p:nvSpPr>
        <p:spPr>
          <a:xfrm>
            <a:off x="0" y="1418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481" name="Google Shape;1481;p54"/>
          <p:cNvSpPr/>
          <p:nvPr/>
        </p:nvSpPr>
        <p:spPr>
          <a:xfrm>
            <a:off x="656616" y="1419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482" name="Google Shape;1482;p54"/>
          <p:cNvSpPr txBox="1"/>
          <p:nvPr/>
        </p:nvSpPr>
        <p:spPr>
          <a:xfrm>
            <a:off x="929925" y="930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400">
                <a:solidFill>
                  <a:srgbClr val="FFFFFF"/>
                </a:solidFill>
                <a:latin typeface="Oswald"/>
                <a:ea typeface="Oswald"/>
                <a:cs typeface="Oswald"/>
                <a:sym typeface="Oswald"/>
              </a:rPr>
              <a:t>RETICULOENDOTHELIAL </a:t>
            </a:r>
            <a:r>
              <a:rPr lang="en" sz="3400">
                <a:solidFill>
                  <a:srgbClr val="FFFFFF"/>
                </a:solidFill>
                <a:latin typeface="Oswald"/>
                <a:ea typeface="Oswald"/>
                <a:cs typeface="Oswald"/>
                <a:sym typeface="Oswald"/>
              </a:rPr>
              <a:t>SYSTEM</a:t>
            </a:r>
            <a:r>
              <a:rPr lang="en" sz="3400">
                <a:solidFill>
                  <a:srgbClr val="FFFFFF"/>
                </a:solidFill>
                <a:latin typeface="Oswald"/>
                <a:ea typeface="Oswald"/>
                <a:cs typeface="Oswald"/>
                <a:sym typeface="Oswald"/>
              </a:rPr>
              <a:t> AND SPLEEN FUNCTIONS</a:t>
            </a:r>
            <a:endParaRPr sz="3400">
              <a:solidFill>
                <a:srgbClr val="FFFFFF"/>
              </a:solidFill>
              <a:latin typeface="Oswald"/>
              <a:ea typeface="Oswald"/>
              <a:cs typeface="Oswald"/>
              <a:sym typeface="Oswald"/>
            </a:endParaRPr>
          </a:p>
        </p:txBody>
      </p:sp>
      <p:sp>
        <p:nvSpPr>
          <p:cNvPr id="1483" name="Google Shape;1483;p54"/>
          <p:cNvSpPr txBox="1"/>
          <p:nvPr/>
        </p:nvSpPr>
        <p:spPr>
          <a:xfrm>
            <a:off x="11409324" y="1315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Ten</a:t>
            </a:r>
            <a:endParaRPr sz="3500">
              <a:latin typeface="Oswald"/>
              <a:ea typeface="Oswald"/>
              <a:cs typeface="Oswald"/>
              <a:sym typeface="Oswald"/>
            </a:endParaRPr>
          </a:p>
        </p:txBody>
      </p:sp>
      <p:sp>
        <p:nvSpPr>
          <p:cNvPr id="1484" name="Google Shape;1484;p54"/>
          <p:cNvSpPr txBox="1"/>
          <p:nvPr/>
        </p:nvSpPr>
        <p:spPr>
          <a:xfrm>
            <a:off x="773623" y="1095725"/>
            <a:ext cx="2477100" cy="76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600">
                <a:highlight>
                  <a:srgbClr val="D9EAD3"/>
                </a:highlight>
                <a:latin typeface="Oswald"/>
                <a:ea typeface="Oswald"/>
                <a:cs typeface="Oswald"/>
                <a:sym typeface="Oswald"/>
              </a:rPr>
              <a:t>Phagocytosis</a:t>
            </a:r>
            <a:r>
              <a:rPr lang="en" sz="3600">
                <a:solidFill>
                  <a:srgbClr val="6AA84F"/>
                </a:solidFill>
                <a:latin typeface="Oswald"/>
                <a:ea typeface="Oswald"/>
                <a:cs typeface="Oswald"/>
                <a:sym typeface="Oswald"/>
              </a:rPr>
              <a:t> </a:t>
            </a:r>
            <a:endParaRPr sz="3600">
              <a:solidFill>
                <a:srgbClr val="6AA84F"/>
              </a:solidFill>
              <a:latin typeface="Oswald"/>
              <a:ea typeface="Oswald"/>
              <a:cs typeface="Oswald"/>
              <a:sym typeface="Oswald"/>
            </a:endParaRPr>
          </a:p>
        </p:txBody>
      </p:sp>
      <p:sp>
        <p:nvSpPr>
          <p:cNvPr id="1485" name="Google Shape;1485;p54"/>
          <p:cNvSpPr/>
          <p:nvPr/>
        </p:nvSpPr>
        <p:spPr>
          <a:xfrm>
            <a:off x="376275" y="1292450"/>
            <a:ext cx="397200" cy="385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486" name="Google Shape;1486;p54"/>
          <p:cNvSpPr/>
          <p:nvPr/>
        </p:nvSpPr>
        <p:spPr>
          <a:xfrm>
            <a:off x="2342404" y="1872908"/>
            <a:ext cx="7372800" cy="1223700"/>
          </a:xfrm>
          <a:prstGeom prst="rect">
            <a:avLst/>
          </a:prstGeom>
          <a:solidFill>
            <a:srgbClr val="F3F3F3"/>
          </a:solidFill>
          <a:ln>
            <a:noFill/>
          </a:ln>
        </p:spPr>
        <p:txBody>
          <a:bodyPr anchorCtr="0" anchor="ctr" bIns="36000" lIns="36000" spcFirstLastPara="1" rIns="36000" wrap="square" tIns="36000">
            <a:noAutofit/>
          </a:bodyPr>
          <a:lstStyle/>
          <a:p>
            <a:pPr indent="0" lvl="0" marL="0" rtl="0" algn="ctr">
              <a:spcBef>
                <a:spcPts val="0"/>
              </a:spcBef>
              <a:spcAft>
                <a:spcPts val="0"/>
              </a:spcAft>
              <a:buNone/>
            </a:pPr>
            <a:r>
              <a:rPr lang="en" sz="2400">
                <a:latin typeface="Merriweather"/>
                <a:ea typeface="Merriweather"/>
                <a:cs typeface="Merriweather"/>
                <a:sym typeface="Merriweather"/>
              </a:rPr>
              <a:t>                     A part of the natural or innate immune process.</a:t>
            </a:r>
            <a:endParaRPr sz="2400">
              <a:latin typeface="Merriweather"/>
              <a:ea typeface="Merriweather"/>
              <a:cs typeface="Merriweather"/>
              <a:sym typeface="Merriweather"/>
            </a:endParaRPr>
          </a:p>
        </p:txBody>
      </p:sp>
      <p:sp>
        <p:nvSpPr>
          <p:cNvPr id="1487" name="Google Shape;1487;p54"/>
          <p:cNvSpPr/>
          <p:nvPr/>
        </p:nvSpPr>
        <p:spPr>
          <a:xfrm>
            <a:off x="706749" y="1872908"/>
            <a:ext cx="3103800" cy="1223700"/>
          </a:xfrm>
          <a:prstGeom prst="homePlate">
            <a:avLst>
              <a:gd fmla="val 50000" name="adj"/>
            </a:avLst>
          </a:prstGeom>
          <a:solidFill>
            <a:srgbClr val="93C47D"/>
          </a:solidFill>
          <a:ln>
            <a:noFill/>
          </a:ln>
        </p:spPr>
        <p:txBody>
          <a:bodyPr anchorCtr="0" anchor="ctr" bIns="36000" lIns="36000" spcFirstLastPara="1" rIns="36000" wrap="square" tIns="36000">
            <a:noAutofit/>
          </a:bodyPr>
          <a:lstStyle/>
          <a:p>
            <a:pPr indent="0" lvl="0" marL="0" rtl="0" algn="ctr">
              <a:spcBef>
                <a:spcPts val="0"/>
              </a:spcBef>
              <a:spcAft>
                <a:spcPts val="0"/>
              </a:spcAft>
              <a:buNone/>
            </a:pPr>
            <a:r>
              <a:rPr b="1" lang="en" sz="2400">
                <a:solidFill>
                  <a:srgbClr val="FFFFFF"/>
                </a:solidFill>
                <a:latin typeface="Merriweather"/>
                <a:ea typeface="Merriweather"/>
                <a:cs typeface="Merriweather"/>
                <a:sym typeface="Merriweather"/>
              </a:rPr>
              <a:t>Phagocytosis</a:t>
            </a:r>
            <a:endParaRPr b="1" sz="2400">
              <a:solidFill>
                <a:srgbClr val="FFFFFF"/>
              </a:solidFill>
              <a:latin typeface="Merriweather"/>
              <a:ea typeface="Merriweather"/>
              <a:cs typeface="Merriweather"/>
              <a:sym typeface="Merriweather"/>
            </a:endParaRPr>
          </a:p>
        </p:txBody>
      </p:sp>
      <p:sp>
        <p:nvSpPr>
          <p:cNvPr id="1488" name="Google Shape;1488;p54"/>
          <p:cNvSpPr/>
          <p:nvPr/>
        </p:nvSpPr>
        <p:spPr>
          <a:xfrm>
            <a:off x="2342404" y="3231674"/>
            <a:ext cx="7372800" cy="1223700"/>
          </a:xfrm>
          <a:prstGeom prst="rect">
            <a:avLst/>
          </a:prstGeom>
          <a:solidFill>
            <a:srgbClr val="F3F3F3"/>
          </a:solidFill>
          <a:ln>
            <a:noFill/>
          </a:ln>
        </p:spPr>
        <p:txBody>
          <a:bodyPr anchorCtr="0" anchor="ctr" bIns="36000" lIns="36000" spcFirstLastPara="1" rIns="36000" wrap="square" tIns="36000">
            <a:noAutofit/>
          </a:bodyPr>
          <a:lstStyle/>
          <a:p>
            <a:pPr indent="0" lvl="0" marL="0" rtl="0" algn="ctr">
              <a:spcBef>
                <a:spcPts val="0"/>
              </a:spcBef>
              <a:spcAft>
                <a:spcPts val="0"/>
              </a:spcAft>
              <a:buClr>
                <a:srgbClr val="000000"/>
              </a:buClr>
              <a:buSzPts val="1100"/>
              <a:buFont typeface="Arial"/>
              <a:buNone/>
            </a:pPr>
            <a:r>
              <a:rPr lang="en" sz="2400">
                <a:solidFill>
                  <a:srgbClr val="000000"/>
                </a:solidFill>
                <a:latin typeface="Merriweather"/>
                <a:ea typeface="Merriweather"/>
                <a:cs typeface="Merriweather"/>
                <a:sym typeface="Merriweather"/>
              </a:rPr>
              <a:t>                    Powerful phagocytic cells:</a:t>
            </a:r>
            <a:endParaRPr sz="2400">
              <a:solidFill>
                <a:srgbClr val="000000"/>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400"/>
              <a:buFont typeface="Arial"/>
              <a:buNone/>
            </a:pPr>
            <a:r>
              <a:t/>
            </a:r>
            <a:endParaRPr sz="500">
              <a:latin typeface="Exo"/>
              <a:ea typeface="Exo"/>
              <a:cs typeface="Exo"/>
              <a:sym typeface="Exo"/>
            </a:endParaRPr>
          </a:p>
        </p:txBody>
      </p:sp>
      <p:sp>
        <p:nvSpPr>
          <p:cNvPr id="1489" name="Google Shape;1489;p54"/>
          <p:cNvSpPr/>
          <p:nvPr/>
        </p:nvSpPr>
        <p:spPr>
          <a:xfrm>
            <a:off x="706749" y="3231674"/>
            <a:ext cx="3103800" cy="1223700"/>
          </a:xfrm>
          <a:prstGeom prst="homePlate">
            <a:avLst>
              <a:gd fmla="val 50000" name="adj"/>
            </a:avLst>
          </a:prstGeom>
          <a:solidFill>
            <a:srgbClr val="93C47D"/>
          </a:solidFill>
          <a:ln>
            <a:noFill/>
          </a:ln>
        </p:spPr>
        <p:txBody>
          <a:bodyPr anchorCtr="0" anchor="ctr" bIns="36000" lIns="36000" spcFirstLastPara="1" rIns="36000" wrap="square" tIns="36000">
            <a:noAutofit/>
          </a:bodyPr>
          <a:lstStyle/>
          <a:p>
            <a:pPr indent="0" lvl="0" marL="0" rtl="0" algn="ctr">
              <a:spcBef>
                <a:spcPts val="0"/>
              </a:spcBef>
              <a:spcAft>
                <a:spcPts val="0"/>
              </a:spcAft>
              <a:buClr>
                <a:srgbClr val="000000"/>
              </a:buClr>
              <a:buSzPts val="1100"/>
              <a:buFont typeface="Arial"/>
              <a:buNone/>
            </a:pPr>
            <a:r>
              <a:rPr b="1" lang="en" sz="2400">
                <a:solidFill>
                  <a:srgbClr val="FFFFFF"/>
                </a:solidFill>
                <a:latin typeface="Merriweather"/>
                <a:ea typeface="Merriweather"/>
                <a:cs typeface="Merriweather"/>
                <a:sym typeface="Merriweather"/>
              </a:rPr>
              <a:t>Macrophages</a:t>
            </a:r>
            <a:endParaRPr b="1" sz="2400">
              <a:solidFill>
                <a:srgbClr val="FFFFFF"/>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400"/>
              <a:buFont typeface="Arial"/>
              <a:buNone/>
            </a:pPr>
            <a:r>
              <a:t/>
            </a:r>
            <a:endParaRPr b="1" sz="600">
              <a:solidFill>
                <a:srgbClr val="FFFFFF"/>
              </a:solidFill>
              <a:latin typeface="Exo"/>
              <a:ea typeface="Exo"/>
              <a:cs typeface="Exo"/>
              <a:sym typeface="Exo"/>
            </a:endParaRPr>
          </a:p>
        </p:txBody>
      </p:sp>
      <p:sp>
        <p:nvSpPr>
          <p:cNvPr id="1490" name="Google Shape;1490;p54"/>
          <p:cNvSpPr/>
          <p:nvPr/>
        </p:nvSpPr>
        <p:spPr>
          <a:xfrm rot="5400000">
            <a:off x="4579961" y="1541700"/>
            <a:ext cx="1095900" cy="7193400"/>
          </a:xfrm>
          <a:prstGeom prst="leftBrace">
            <a:avLst>
              <a:gd fmla="val 87949" name="adj1"/>
              <a:gd fmla="val 50000" name="adj2"/>
            </a:avLst>
          </a:prstGeom>
          <a:noFill/>
          <a:ln cap="flat" cmpd="sng" w="28575">
            <a:solidFill>
              <a:srgbClr val="D9D9D9"/>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91" name="Google Shape;1491;p54"/>
          <p:cNvCxnSpPr>
            <a:stCxn id="1490" idx="1"/>
          </p:cNvCxnSpPr>
          <p:nvPr/>
        </p:nvCxnSpPr>
        <p:spPr>
          <a:xfrm flipH="1">
            <a:off x="5117711" y="4590450"/>
            <a:ext cx="10200" cy="1048500"/>
          </a:xfrm>
          <a:prstGeom prst="straightConnector1">
            <a:avLst/>
          </a:prstGeom>
          <a:noFill/>
          <a:ln cap="flat" cmpd="sng" w="28575">
            <a:solidFill>
              <a:srgbClr val="D9D9D9"/>
            </a:solidFill>
            <a:prstDash val="dashDot"/>
            <a:round/>
            <a:headEnd len="med" w="med" type="none"/>
            <a:tailEnd len="med" w="med" type="none"/>
          </a:ln>
        </p:spPr>
      </p:cxnSp>
      <p:sp>
        <p:nvSpPr>
          <p:cNvPr id="1492" name="Google Shape;1492;p54"/>
          <p:cNvSpPr/>
          <p:nvPr/>
        </p:nvSpPr>
        <p:spPr>
          <a:xfrm>
            <a:off x="285975" y="5734924"/>
            <a:ext cx="2729100" cy="964200"/>
          </a:xfrm>
          <a:prstGeom prst="roundRect">
            <a:avLst>
              <a:gd fmla="val 16667" name="adj"/>
            </a:avLst>
          </a:prstGeom>
          <a:solidFill>
            <a:srgbClr val="FFFFFF"/>
          </a:solidFill>
          <a:ln cap="flat" cmpd="sng" w="28575">
            <a:solidFill>
              <a:srgbClr val="B6D7A8"/>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rgbClr val="000000"/>
                </a:solidFill>
                <a:latin typeface="Merriweather"/>
                <a:ea typeface="Merriweather"/>
                <a:cs typeface="Merriweather"/>
                <a:sym typeface="Merriweather"/>
              </a:rPr>
              <a:t>Ingest </a:t>
            </a:r>
            <a:r>
              <a:rPr lang="en" sz="2200">
                <a:solidFill>
                  <a:srgbClr val="CC4125"/>
                </a:solidFill>
                <a:latin typeface="Merriweather"/>
                <a:ea typeface="Merriweather"/>
                <a:cs typeface="Merriweather"/>
                <a:sym typeface="Merriweather"/>
              </a:rPr>
              <a:t>up to 100 </a:t>
            </a:r>
            <a:r>
              <a:rPr lang="en" sz="2200">
                <a:solidFill>
                  <a:srgbClr val="000000"/>
                </a:solidFill>
                <a:latin typeface="Merriweather"/>
                <a:ea typeface="Merriweather"/>
                <a:cs typeface="Merriweather"/>
                <a:sym typeface="Merriweather"/>
              </a:rPr>
              <a:t>bacteria.</a:t>
            </a:r>
            <a:endParaRPr b="1" sz="2200">
              <a:solidFill>
                <a:srgbClr val="000000"/>
              </a:solidFill>
              <a:latin typeface="Merriweather"/>
              <a:ea typeface="Merriweather"/>
              <a:cs typeface="Merriweather"/>
              <a:sym typeface="Merriweather"/>
            </a:endParaRPr>
          </a:p>
        </p:txBody>
      </p:sp>
      <p:sp>
        <p:nvSpPr>
          <p:cNvPr id="1493" name="Google Shape;1493;p54"/>
          <p:cNvSpPr/>
          <p:nvPr/>
        </p:nvSpPr>
        <p:spPr>
          <a:xfrm>
            <a:off x="3574875" y="5734925"/>
            <a:ext cx="3103800" cy="964200"/>
          </a:xfrm>
          <a:prstGeom prst="roundRect">
            <a:avLst>
              <a:gd fmla="val 16667" name="adj"/>
            </a:avLst>
          </a:prstGeom>
          <a:solidFill>
            <a:srgbClr val="FFFFFF"/>
          </a:solidFill>
          <a:ln cap="flat" cmpd="sng" w="28575">
            <a:solidFill>
              <a:srgbClr val="B6D7A8"/>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rgbClr val="000000"/>
                </a:solidFill>
                <a:latin typeface="Merriweather"/>
                <a:ea typeface="Merriweather"/>
                <a:cs typeface="Merriweather"/>
                <a:sym typeface="Merriweather"/>
              </a:rPr>
              <a:t>Ingest </a:t>
            </a:r>
            <a:r>
              <a:rPr lang="en" sz="2200">
                <a:solidFill>
                  <a:srgbClr val="CC4125"/>
                </a:solidFill>
                <a:latin typeface="Merriweather"/>
                <a:ea typeface="Merriweather"/>
                <a:cs typeface="Merriweather"/>
                <a:sym typeface="Merriweather"/>
              </a:rPr>
              <a:t>larger particles </a:t>
            </a:r>
            <a:r>
              <a:rPr lang="en" sz="2200">
                <a:solidFill>
                  <a:srgbClr val="000000"/>
                </a:solidFill>
                <a:latin typeface="Merriweather"/>
                <a:ea typeface="Merriweather"/>
                <a:cs typeface="Merriweather"/>
                <a:sym typeface="Merriweather"/>
              </a:rPr>
              <a:t> such as old RBC.</a:t>
            </a:r>
            <a:endParaRPr b="1" sz="2200">
              <a:solidFill>
                <a:srgbClr val="000000"/>
              </a:solidFill>
              <a:latin typeface="Merriweather"/>
              <a:ea typeface="Merriweather"/>
              <a:cs typeface="Merriweather"/>
              <a:sym typeface="Merriweather"/>
            </a:endParaRPr>
          </a:p>
        </p:txBody>
      </p:sp>
      <p:sp>
        <p:nvSpPr>
          <p:cNvPr id="1494" name="Google Shape;1494;p54"/>
          <p:cNvSpPr/>
          <p:nvPr/>
        </p:nvSpPr>
        <p:spPr>
          <a:xfrm>
            <a:off x="7165350" y="5734924"/>
            <a:ext cx="2729100" cy="964200"/>
          </a:xfrm>
          <a:prstGeom prst="roundRect">
            <a:avLst>
              <a:gd fmla="val 16667" name="adj"/>
            </a:avLst>
          </a:prstGeom>
          <a:solidFill>
            <a:srgbClr val="FFFFFF"/>
          </a:solidFill>
          <a:ln cap="flat" cmpd="sng" w="28575">
            <a:solidFill>
              <a:srgbClr val="B6D7A8"/>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rgbClr val="000000"/>
                </a:solidFill>
                <a:latin typeface="Merriweather"/>
                <a:ea typeface="Merriweather"/>
                <a:cs typeface="Merriweather"/>
                <a:sym typeface="Merriweather"/>
              </a:rPr>
              <a:t>Get rid of </a:t>
            </a:r>
            <a:r>
              <a:rPr lang="en" sz="2200">
                <a:solidFill>
                  <a:srgbClr val="CC4125"/>
                </a:solidFill>
                <a:latin typeface="Merriweather"/>
                <a:ea typeface="Merriweather"/>
                <a:cs typeface="Merriweather"/>
                <a:sym typeface="Merriweather"/>
              </a:rPr>
              <a:t>waste products.</a:t>
            </a:r>
            <a:endParaRPr sz="2200">
              <a:solidFill>
                <a:srgbClr val="000000"/>
              </a:solidFill>
              <a:latin typeface="Merriweather"/>
              <a:ea typeface="Merriweather"/>
              <a:cs typeface="Merriweather"/>
              <a:sym typeface="Merriweather"/>
            </a:endParaRPr>
          </a:p>
        </p:txBody>
      </p:sp>
      <p:sp>
        <p:nvSpPr>
          <p:cNvPr id="1495" name="Google Shape;1495;p54"/>
          <p:cNvSpPr txBox="1"/>
          <p:nvPr/>
        </p:nvSpPr>
        <p:spPr>
          <a:xfrm>
            <a:off x="10389750" y="1327025"/>
            <a:ext cx="58539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700">
                <a:solidFill>
                  <a:srgbClr val="CC0000"/>
                </a:solidFill>
                <a:highlight>
                  <a:srgbClr val="D9EAD3"/>
                </a:highlight>
                <a:latin typeface="Oswald"/>
                <a:ea typeface="Oswald"/>
                <a:cs typeface="Oswald"/>
                <a:sym typeface="Oswald"/>
              </a:rPr>
              <a:t>Indirect</a:t>
            </a:r>
            <a:r>
              <a:rPr lang="en" sz="3700">
                <a:highlight>
                  <a:srgbClr val="D9EAD3"/>
                </a:highlight>
                <a:latin typeface="Oswald"/>
                <a:ea typeface="Oswald"/>
                <a:cs typeface="Oswald"/>
                <a:sym typeface="Oswald"/>
              </a:rPr>
              <a:t> Immune </a:t>
            </a:r>
            <a:endParaRPr sz="3700">
              <a:highlight>
                <a:srgbClr val="D9EAD3"/>
              </a:highlight>
              <a:latin typeface="Oswald"/>
              <a:ea typeface="Oswald"/>
              <a:cs typeface="Oswald"/>
              <a:sym typeface="Oswald"/>
            </a:endParaRPr>
          </a:p>
          <a:p>
            <a:pPr indent="0" lvl="0" marL="0" rtl="0" algn="l">
              <a:spcBef>
                <a:spcPts val="0"/>
              </a:spcBef>
              <a:spcAft>
                <a:spcPts val="0"/>
              </a:spcAft>
              <a:buNone/>
            </a:pPr>
            <a:r>
              <a:rPr lang="en" sz="3700">
                <a:highlight>
                  <a:srgbClr val="D9EAD3"/>
                </a:highlight>
                <a:latin typeface="Oswald"/>
                <a:ea typeface="Oswald"/>
                <a:cs typeface="Oswald"/>
                <a:sym typeface="Oswald"/>
              </a:rPr>
              <a:t>Function of RES</a:t>
            </a:r>
            <a:endParaRPr sz="3700">
              <a:highlight>
                <a:srgbClr val="D9EAD3"/>
              </a:highlight>
              <a:latin typeface="Oswald"/>
              <a:ea typeface="Oswald"/>
              <a:cs typeface="Oswald"/>
              <a:sym typeface="Oswald"/>
            </a:endParaRPr>
          </a:p>
        </p:txBody>
      </p:sp>
      <p:sp>
        <p:nvSpPr>
          <p:cNvPr id="1496" name="Google Shape;1496;p54"/>
          <p:cNvSpPr/>
          <p:nvPr/>
        </p:nvSpPr>
        <p:spPr>
          <a:xfrm>
            <a:off x="9906748" y="1460074"/>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497" name="Google Shape;1497;p54"/>
          <p:cNvSpPr txBox="1"/>
          <p:nvPr/>
        </p:nvSpPr>
        <p:spPr>
          <a:xfrm>
            <a:off x="9959200" y="2659200"/>
            <a:ext cx="4137900" cy="265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Merriweather"/>
                <a:ea typeface="Merriweather"/>
                <a:cs typeface="Merriweather"/>
                <a:sym typeface="Merriweather"/>
              </a:rPr>
              <a:t>Ingest foreign body, process it and </a:t>
            </a:r>
            <a:endParaRPr sz="2200">
              <a:latin typeface="Merriweather"/>
              <a:ea typeface="Merriweather"/>
              <a:cs typeface="Merriweather"/>
              <a:sym typeface="Merriweather"/>
            </a:endParaRPr>
          </a:p>
          <a:p>
            <a:pPr indent="0" lvl="0" marL="0" rtl="0" algn="l">
              <a:spcBef>
                <a:spcPts val="0"/>
              </a:spcBef>
              <a:spcAft>
                <a:spcPts val="0"/>
              </a:spcAft>
              <a:buNone/>
            </a:pPr>
            <a:r>
              <a:rPr lang="en" sz="2200">
                <a:latin typeface="Merriweather"/>
                <a:ea typeface="Merriweather"/>
                <a:cs typeface="Merriweather"/>
                <a:sym typeface="Merriweather"/>
              </a:rPr>
              <a:t>present it to lymphocytes.</a:t>
            </a:r>
            <a:endParaRPr sz="2200">
              <a:solidFill>
                <a:srgbClr val="8E7CC3"/>
              </a:solidFill>
              <a:latin typeface="Merriweather"/>
              <a:ea typeface="Merriweather"/>
              <a:cs typeface="Merriweather"/>
              <a:sym typeface="Merriweather"/>
            </a:endParaRPr>
          </a:p>
        </p:txBody>
      </p:sp>
      <p:sp>
        <p:nvSpPr>
          <p:cNvPr id="1498" name="Google Shape;1498;p54"/>
          <p:cNvSpPr txBox="1"/>
          <p:nvPr/>
        </p:nvSpPr>
        <p:spPr>
          <a:xfrm>
            <a:off x="376275" y="7801675"/>
            <a:ext cx="6302400" cy="380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900">
              <a:solidFill>
                <a:srgbClr val="93C47D"/>
              </a:solidFill>
              <a:latin typeface="Merriweather"/>
              <a:ea typeface="Merriweather"/>
              <a:cs typeface="Merriweather"/>
              <a:sym typeface="Merriweather"/>
            </a:endParaRPr>
          </a:p>
          <a:p>
            <a:pPr indent="0" lvl="0" marL="0" rtl="0" algn="l">
              <a:spcBef>
                <a:spcPts val="0"/>
              </a:spcBef>
              <a:spcAft>
                <a:spcPts val="0"/>
              </a:spcAft>
              <a:buNone/>
            </a:pPr>
            <a:r>
              <a:rPr lang="en" sz="2700">
                <a:latin typeface="Merriweather"/>
                <a:ea typeface="Merriweather"/>
                <a:cs typeface="Merriweather"/>
                <a:sym typeface="Merriweather"/>
              </a:rPr>
              <a:t> 1</a:t>
            </a:r>
            <a:r>
              <a:rPr lang="en" sz="1900">
                <a:latin typeface="Merriweather"/>
                <a:ea typeface="Merriweather"/>
                <a:cs typeface="Merriweather"/>
                <a:sym typeface="Merriweather"/>
              </a:rPr>
              <a:t>      </a:t>
            </a:r>
            <a:r>
              <a:rPr b="1" lang="en" sz="2400">
                <a:solidFill>
                  <a:srgbClr val="CC4125"/>
                </a:solidFill>
                <a:latin typeface="Merriweather"/>
                <a:ea typeface="Merriweather"/>
                <a:cs typeface="Merriweather"/>
                <a:sym typeface="Merriweather"/>
              </a:rPr>
              <a:t>Thymus</a:t>
            </a:r>
            <a:endParaRPr b="1" sz="2400">
              <a:latin typeface="Merriweather"/>
              <a:ea typeface="Merriweather"/>
              <a:cs typeface="Merriweather"/>
              <a:sym typeface="Merriweather"/>
            </a:endParaRPr>
          </a:p>
          <a:p>
            <a:pPr indent="0" lvl="0" marL="0" rtl="0" algn="l">
              <a:spcBef>
                <a:spcPts val="0"/>
              </a:spcBef>
              <a:spcAft>
                <a:spcPts val="0"/>
              </a:spcAft>
              <a:buNone/>
            </a:pPr>
            <a:r>
              <a:t/>
            </a:r>
            <a:endParaRPr b="1" sz="1900">
              <a:latin typeface="Merriweather"/>
              <a:ea typeface="Merriweather"/>
              <a:cs typeface="Merriweather"/>
              <a:sym typeface="Merriweather"/>
            </a:endParaRPr>
          </a:p>
          <a:p>
            <a:pPr indent="0" lvl="0" marL="0" rtl="0" algn="l">
              <a:spcBef>
                <a:spcPts val="0"/>
              </a:spcBef>
              <a:spcAft>
                <a:spcPts val="0"/>
              </a:spcAft>
              <a:buNone/>
            </a:pPr>
            <a:r>
              <a:rPr lang="en" sz="1900">
                <a:latin typeface="Merriweather"/>
                <a:ea typeface="Merriweather"/>
                <a:cs typeface="Merriweather"/>
                <a:sym typeface="Merriweather"/>
              </a:rPr>
              <a:t>high rate of growth and activity until puberty, then begins to shrink; site of </a:t>
            </a:r>
            <a:r>
              <a:rPr lang="en" sz="1900" u="sng">
                <a:latin typeface="Merriweather"/>
                <a:ea typeface="Merriweather"/>
                <a:cs typeface="Merriweather"/>
                <a:sym typeface="Merriweather"/>
              </a:rPr>
              <a:t>T</a:t>
            </a:r>
            <a:r>
              <a:rPr lang="en" sz="1900">
                <a:latin typeface="Merriweather"/>
                <a:ea typeface="Merriweather"/>
                <a:cs typeface="Merriweather"/>
                <a:sym typeface="Merriweather"/>
              </a:rPr>
              <a:t>-cell maturation. </a:t>
            </a:r>
            <a:endParaRPr sz="1900">
              <a:latin typeface="Merriweather"/>
              <a:ea typeface="Merriweather"/>
              <a:cs typeface="Merriweather"/>
              <a:sym typeface="Merriweather"/>
            </a:endParaRPr>
          </a:p>
          <a:p>
            <a:pPr indent="0" lvl="0" marL="0" rtl="0" algn="l">
              <a:spcBef>
                <a:spcPts val="0"/>
              </a:spcBef>
              <a:spcAft>
                <a:spcPts val="0"/>
              </a:spcAft>
              <a:buNone/>
            </a:pPr>
            <a:r>
              <a:t/>
            </a:r>
            <a:endParaRPr sz="1900">
              <a:latin typeface="Merriweather"/>
              <a:ea typeface="Merriweather"/>
              <a:cs typeface="Merriweather"/>
              <a:sym typeface="Merriweather"/>
            </a:endParaRPr>
          </a:p>
          <a:p>
            <a:pPr indent="0" lvl="0" marL="0" rtl="0" algn="l">
              <a:spcBef>
                <a:spcPts val="0"/>
              </a:spcBef>
              <a:spcAft>
                <a:spcPts val="0"/>
              </a:spcAft>
              <a:buNone/>
            </a:pPr>
            <a:r>
              <a:rPr lang="en" sz="2700">
                <a:latin typeface="Merriweather"/>
                <a:ea typeface="Merriweather"/>
                <a:cs typeface="Merriweather"/>
                <a:sym typeface="Merriweather"/>
              </a:rPr>
              <a:t> 2</a:t>
            </a:r>
            <a:r>
              <a:rPr lang="en" sz="1900">
                <a:latin typeface="Merriweather"/>
                <a:ea typeface="Merriweather"/>
                <a:cs typeface="Merriweather"/>
                <a:sym typeface="Merriweather"/>
              </a:rPr>
              <a:t>     </a:t>
            </a:r>
            <a:r>
              <a:rPr b="1" lang="en" sz="2400">
                <a:solidFill>
                  <a:srgbClr val="CC4125"/>
                </a:solidFill>
                <a:latin typeface="Merriweather"/>
                <a:ea typeface="Merriweather"/>
                <a:cs typeface="Merriweather"/>
                <a:sym typeface="Merriweather"/>
              </a:rPr>
              <a:t>Lymph nodes</a:t>
            </a:r>
            <a:endParaRPr sz="2400">
              <a:solidFill>
                <a:srgbClr val="CC4125"/>
              </a:solidFill>
              <a:latin typeface="Merriweather"/>
              <a:ea typeface="Merriweather"/>
              <a:cs typeface="Merriweather"/>
              <a:sym typeface="Merriweather"/>
            </a:endParaRPr>
          </a:p>
          <a:p>
            <a:pPr indent="0" lvl="0" marL="0" rtl="0" algn="l">
              <a:spcBef>
                <a:spcPts val="0"/>
              </a:spcBef>
              <a:spcAft>
                <a:spcPts val="0"/>
              </a:spcAft>
              <a:buNone/>
            </a:pPr>
            <a:r>
              <a:t/>
            </a:r>
            <a:endParaRPr sz="1900">
              <a:latin typeface="Merriweather"/>
              <a:ea typeface="Merriweather"/>
              <a:cs typeface="Merriweather"/>
              <a:sym typeface="Merriweather"/>
            </a:endParaRPr>
          </a:p>
          <a:p>
            <a:pPr indent="0" lvl="0" marL="0" rtl="0" algn="l">
              <a:spcBef>
                <a:spcPts val="0"/>
              </a:spcBef>
              <a:spcAft>
                <a:spcPts val="0"/>
              </a:spcAft>
              <a:buNone/>
            </a:pPr>
            <a:r>
              <a:rPr lang="en" sz="1900">
                <a:latin typeface="Merriweather"/>
                <a:ea typeface="Merriweather"/>
                <a:cs typeface="Merriweather"/>
                <a:sym typeface="Merriweather"/>
              </a:rPr>
              <a:t> small, encapsulated, bean-shaped organs stationed along lymphatic channels and large blood vessels of the thoracic and abdominal cavities.</a:t>
            </a:r>
            <a:endParaRPr sz="1900">
              <a:latin typeface="Merriweather"/>
              <a:ea typeface="Merriweather"/>
              <a:cs typeface="Merriweather"/>
              <a:sym typeface="Merriweather"/>
            </a:endParaRPr>
          </a:p>
          <a:p>
            <a:pPr indent="0" lvl="0" marL="0" rtl="0" algn="l">
              <a:spcBef>
                <a:spcPts val="0"/>
              </a:spcBef>
              <a:spcAft>
                <a:spcPts val="0"/>
              </a:spcAft>
              <a:buNone/>
            </a:pPr>
            <a:r>
              <a:t/>
            </a:r>
            <a:endParaRPr sz="1900">
              <a:latin typeface="Merriweather"/>
              <a:ea typeface="Merriweather"/>
              <a:cs typeface="Merriweather"/>
              <a:sym typeface="Merriweather"/>
            </a:endParaRPr>
          </a:p>
          <a:p>
            <a:pPr indent="0" lvl="0" marL="0" rtl="0" algn="l">
              <a:spcBef>
                <a:spcPts val="0"/>
              </a:spcBef>
              <a:spcAft>
                <a:spcPts val="0"/>
              </a:spcAft>
              <a:buNone/>
            </a:pPr>
            <a:r>
              <a:rPr lang="en" sz="1900">
                <a:latin typeface="Merriweather"/>
                <a:ea typeface="Merriweather"/>
                <a:cs typeface="Merriweather"/>
                <a:sym typeface="Merriweather"/>
              </a:rPr>
              <a:t> </a:t>
            </a:r>
            <a:r>
              <a:rPr lang="en" sz="2700">
                <a:latin typeface="Merriweather"/>
                <a:ea typeface="Merriweather"/>
                <a:cs typeface="Merriweather"/>
                <a:sym typeface="Merriweather"/>
              </a:rPr>
              <a:t>3 </a:t>
            </a:r>
            <a:r>
              <a:rPr lang="en" sz="1900">
                <a:latin typeface="Merriweather"/>
                <a:ea typeface="Merriweather"/>
                <a:cs typeface="Merriweather"/>
                <a:sym typeface="Merriweather"/>
              </a:rPr>
              <a:t>    </a:t>
            </a:r>
            <a:r>
              <a:rPr b="1" lang="en" sz="2400">
                <a:solidFill>
                  <a:srgbClr val="CC4125"/>
                </a:solidFill>
                <a:latin typeface="Merriweather"/>
                <a:ea typeface="Merriweather"/>
                <a:cs typeface="Merriweather"/>
                <a:sym typeface="Merriweather"/>
              </a:rPr>
              <a:t>Spleen</a:t>
            </a:r>
            <a:endParaRPr sz="2400">
              <a:solidFill>
                <a:srgbClr val="CC4125"/>
              </a:solidFill>
              <a:latin typeface="Merriweather"/>
              <a:ea typeface="Merriweather"/>
              <a:cs typeface="Merriweather"/>
              <a:sym typeface="Merriweather"/>
            </a:endParaRPr>
          </a:p>
          <a:p>
            <a:pPr indent="0" lvl="0" marL="0" rtl="0" algn="l">
              <a:spcBef>
                <a:spcPts val="0"/>
              </a:spcBef>
              <a:spcAft>
                <a:spcPts val="0"/>
              </a:spcAft>
              <a:buNone/>
            </a:pPr>
            <a:r>
              <a:t/>
            </a:r>
            <a:endParaRPr sz="1900">
              <a:latin typeface="Merriweather"/>
              <a:ea typeface="Merriweather"/>
              <a:cs typeface="Merriweather"/>
              <a:sym typeface="Merriweather"/>
            </a:endParaRPr>
          </a:p>
          <a:p>
            <a:pPr indent="0" lvl="0" marL="0" rtl="0" algn="l">
              <a:spcBef>
                <a:spcPts val="0"/>
              </a:spcBef>
              <a:spcAft>
                <a:spcPts val="0"/>
              </a:spcAft>
              <a:buNone/>
            </a:pPr>
            <a:r>
              <a:rPr lang="en" sz="1900">
                <a:latin typeface="Merriweather"/>
                <a:ea typeface="Merriweather"/>
                <a:cs typeface="Merriweather"/>
                <a:sym typeface="Merriweather"/>
              </a:rPr>
              <a:t> structurally similar to lymph node, it filters circulating blood to remove worn out RBCs and pathogens.</a:t>
            </a:r>
            <a:endParaRPr sz="1900">
              <a:latin typeface="Merriweather"/>
              <a:ea typeface="Merriweather"/>
              <a:cs typeface="Merriweather"/>
              <a:sym typeface="Merriweather"/>
            </a:endParaRPr>
          </a:p>
        </p:txBody>
      </p:sp>
      <p:sp>
        <p:nvSpPr>
          <p:cNvPr id="1499" name="Google Shape;1499;p54"/>
          <p:cNvSpPr txBox="1"/>
          <p:nvPr/>
        </p:nvSpPr>
        <p:spPr>
          <a:xfrm>
            <a:off x="783890" y="7183725"/>
            <a:ext cx="52125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700">
                <a:highlight>
                  <a:srgbClr val="D9EAD3"/>
                </a:highlight>
                <a:latin typeface="Oswald"/>
                <a:ea typeface="Oswald"/>
                <a:cs typeface="Oswald"/>
                <a:sym typeface="Oswald"/>
              </a:rPr>
              <a:t>Lymphoid Organs</a:t>
            </a:r>
            <a:endParaRPr sz="3700">
              <a:highlight>
                <a:srgbClr val="D9EAD3"/>
              </a:highlight>
              <a:latin typeface="Oswald"/>
              <a:ea typeface="Oswald"/>
              <a:cs typeface="Oswald"/>
              <a:sym typeface="Oswald"/>
            </a:endParaRPr>
          </a:p>
        </p:txBody>
      </p:sp>
      <p:sp>
        <p:nvSpPr>
          <p:cNvPr id="1500" name="Google Shape;1500;p54"/>
          <p:cNvSpPr/>
          <p:nvPr/>
        </p:nvSpPr>
        <p:spPr>
          <a:xfrm>
            <a:off x="315288" y="7392974"/>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501" name="Google Shape;1501;p54"/>
          <p:cNvSpPr/>
          <p:nvPr/>
        </p:nvSpPr>
        <p:spPr>
          <a:xfrm>
            <a:off x="466600" y="8166350"/>
            <a:ext cx="534600" cy="433500"/>
          </a:xfrm>
          <a:prstGeom prst="ellipse">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600">
                <a:latin typeface="Merriweather"/>
                <a:ea typeface="Merriweather"/>
                <a:cs typeface="Merriweather"/>
                <a:sym typeface="Merriweather"/>
              </a:rPr>
              <a:t>1</a:t>
            </a:r>
            <a:endParaRPr sz="3600">
              <a:latin typeface="Merriweather"/>
              <a:ea typeface="Merriweather"/>
              <a:cs typeface="Merriweather"/>
              <a:sym typeface="Merriweather"/>
            </a:endParaRPr>
          </a:p>
        </p:txBody>
      </p:sp>
      <p:sp>
        <p:nvSpPr>
          <p:cNvPr id="1502" name="Google Shape;1502;p54"/>
          <p:cNvSpPr/>
          <p:nvPr/>
        </p:nvSpPr>
        <p:spPr>
          <a:xfrm>
            <a:off x="466600" y="9690350"/>
            <a:ext cx="534600" cy="482700"/>
          </a:xfrm>
          <a:prstGeom prst="ellipse">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600">
                <a:latin typeface="Merriweather"/>
                <a:ea typeface="Merriweather"/>
                <a:cs typeface="Merriweather"/>
                <a:sym typeface="Merriweather"/>
              </a:rPr>
              <a:t>2</a:t>
            </a:r>
            <a:endParaRPr sz="3600">
              <a:latin typeface="Merriweather"/>
              <a:ea typeface="Merriweather"/>
              <a:cs typeface="Merriweather"/>
              <a:sym typeface="Merriweather"/>
            </a:endParaRPr>
          </a:p>
        </p:txBody>
      </p:sp>
      <p:sp>
        <p:nvSpPr>
          <p:cNvPr id="1503" name="Google Shape;1503;p54"/>
          <p:cNvSpPr/>
          <p:nvPr/>
        </p:nvSpPr>
        <p:spPr>
          <a:xfrm>
            <a:off x="466600" y="11823950"/>
            <a:ext cx="534600" cy="532500"/>
          </a:xfrm>
          <a:prstGeom prst="ellipse">
            <a:avLst/>
          </a:pr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latin typeface="Merriweather"/>
                <a:ea typeface="Merriweather"/>
                <a:cs typeface="Merriweather"/>
                <a:sym typeface="Merriweather"/>
              </a:rPr>
              <a:t>3</a:t>
            </a:r>
            <a:endParaRPr sz="3600">
              <a:latin typeface="Merriweather"/>
              <a:ea typeface="Merriweather"/>
              <a:cs typeface="Merriweather"/>
              <a:sym typeface="Merriweather"/>
            </a:endParaRPr>
          </a:p>
        </p:txBody>
      </p:sp>
      <p:pic>
        <p:nvPicPr>
          <p:cNvPr id="1504" name="Google Shape;1504;p54"/>
          <p:cNvPicPr preferRelativeResize="0"/>
          <p:nvPr/>
        </p:nvPicPr>
        <p:blipFill rotWithShape="1">
          <a:blip r:embed="rId3">
            <a:alphaModFix/>
          </a:blip>
          <a:srcRect b="0" l="0" r="0" t="21036"/>
          <a:stretch/>
        </p:blipFill>
        <p:spPr>
          <a:xfrm>
            <a:off x="10156600" y="4531575"/>
            <a:ext cx="3652799" cy="2453685"/>
          </a:xfrm>
          <a:prstGeom prst="rect">
            <a:avLst/>
          </a:prstGeom>
          <a:noFill/>
          <a:ln cap="flat" cmpd="sng" w="9525">
            <a:solidFill>
              <a:srgbClr val="000000"/>
            </a:solidFill>
            <a:prstDash val="solid"/>
            <a:round/>
            <a:headEnd len="sm" w="sm" type="none"/>
            <a:tailEnd len="sm" w="sm" type="none"/>
          </a:ln>
        </p:spPr>
      </p:pic>
      <p:sp>
        <p:nvSpPr>
          <p:cNvPr id="1505" name="Google Shape;1505;p54"/>
          <p:cNvSpPr txBox="1"/>
          <p:nvPr/>
        </p:nvSpPr>
        <p:spPr>
          <a:xfrm>
            <a:off x="7937500" y="7287925"/>
            <a:ext cx="20010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highlight>
                  <a:srgbClr val="D9EAD3"/>
                </a:highlight>
                <a:latin typeface="Oswald"/>
                <a:ea typeface="Oswald"/>
                <a:cs typeface="Oswald"/>
                <a:sym typeface="Oswald"/>
              </a:rPr>
              <a:t>Spleen</a:t>
            </a:r>
            <a:endParaRPr sz="4000">
              <a:highlight>
                <a:srgbClr val="D9EAD3"/>
              </a:highlight>
              <a:latin typeface="Oswald"/>
              <a:ea typeface="Oswald"/>
              <a:cs typeface="Oswald"/>
              <a:sym typeface="Oswald"/>
            </a:endParaRPr>
          </a:p>
        </p:txBody>
      </p:sp>
      <p:sp>
        <p:nvSpPr>
          <p:cNvPr id="1506" name="Google Shape;1506;p54"/>
          <p:cNvSpPr/>
          <p:nvPr/>
        </p:nvSpPr>
        <p:spPr>
          <a:xfrm>
            <a:off x="7442202" y="7440325"/>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507" name="Google Shape;1507;p54"/>
          <p:cNvSpPr txBox="1"/>
          <p:nvPr/>
        </p:nvSpPr>
        <p:spPr>
          <a:xfrm>
            <a:off x="7252900" y="7987500"/>
            <a:ext cx="6675300" cy="39816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B6D7A8"/>
              </a:buClr>
              <a:buSzPts val="2000"/>
              <a:buFont typeface="Merriweather"/>
              <a:buChar char="●"/>
            </a:pPr>
            <a:r>
              <a:rPr lang="en" sz="2000">
                <a:latin typeface="Merriweather"/>
                <a:ea typeface="Merriweather"/>
                <a:cs typeface="Merriweather"/>
                <a:sym typeface="Merriweather"/>
              </a:rPr>
              <a:t>Is soft </a:t>
            </a:r>
            <a:r>
              <a:rPr b="1" lang="en" sz="2000">
                <a:highlight>
                  <a:srgbClr val="D9EAD3"/>
                </a:highlight>
                <a:latin typeface="Merriweather"/>
                <a:ea typeface="Merriweather"/>
                <a:cs typeface="Merriweather"/>
                <a:sym typeface="Merriweather"/>
              </a:rPr>
              <a:t>purple gray</a:t>
            </a:r>
            <a:r>
              <a:rPr lang="en" sz="2000">
                <a:latin typeface="Merriweather"/>
                <a:ea typeface="Merriweather"/>
                <a:cs typeface="Merriweather"/>
                <a:sym typeface="Merriweather"/>
              </a:rPr>
              <a:t> in color located in the </a:t>
            </a:r>
            <a:r>
              <a:rPr lang="en" sz="2000">
                <a:solidFill>
                  <a:srgbClr val="CC4125"/>
                </a:solidFill>
                <a:latin typeface="Merriweather"/>
                <a:ea typeface="Merriweather"/>
                <a:cs typeface="Merriweather"/>
                <a:sym typeface="Merriweather"/>
              </a:rPr>
              <a:t>left upper quadrant</a:t>
            </a:r>
            <a:r>
              <a:rPr lang="en" sz="2000">
                <a:latin typeface="Merriweather"/>
                <a:ea typeface="Merriweather"/>
                <a:cs typeface="Merriweather"/>
                <a:sym typeface="Merriweather"/>
              </a:rPr>
              <a:t> of the abdomen. </a:t>
            </a:r>
            <a:endParaRPr sz="2000">
              <a:latin typeface="Merriweather"/>
              <a:ea typeface="Merriweather"/>
              <a:cs typeface="Merriweather"/>
              <a:sym typeface="Merriweather"/>
            </a:endParaRPr>
          </a:p>
          <a:p>
            <a:pPr indent="0" lvl="0" marL="457200" rtl="0" algn="l">
              <a:spcBef>
                <a:spcPts val="0"/>
              </a:spcBef>
              <a:spcAft>
                <a:spcPts val="0"/>
              </a:spcAft>
              <a:buNone/>
            </a:pPr>
            <a:r>
              <a:t/>
            </a:r>
            <a:endParaRPr sz="2000">
              <a:latin typeface="Merriweather"/>
              <a:ea typeface="Merriweather"/>
              <a:cs typeface="Merriweather"/>
              <a:sym typeface="Merriweather"/>
            </a:endParaRPr>
          </a:p>
          <a:p>
            <a:pPr indent="-355600" lvl="0" marL="457200" rtl="0" algn="l">
              <a:spcBef>
                <a:spcPts val="0"/>
              </a:spcBef>
              <a:spcAft>
                <a:spcPts val="0"/>
              </a:spcAft>
              <a:buClr>
                <a:srgbClr val="B6D7A8"/>
              </a:buClr>
              <a:buSzPts val="2000"/>
              <a:buFont typeface="Merriweather"/>
              <a:buChar char="●"/>
            </a:pPr>
            <a:r>
              <a:rPr lang="en" sz="2000">
                <a:latin typeface="Merriweather"/>
                <a:ea typeface="Merriweather"/>
                <a:cs typeface="Merriweather"/>
                <a:sym typeface="Merriweather"/>
              </a:rPr>
              <a:t>It is a </a:t>
            </a:r>
            <a:r>
              <a:rPr b="1" lang="en" sz="2000">
                <a:highlight>
                  <a:srgbClr val="D9EAD3"/>
                </a:highlight>
                <a:latin typeface="Merriweather"/>
                <a:ea typeface="Merriweather"/>
                <a:cs typeface="Merriweather"/>
                <a:sym typeface="Merriweather"/>
              </a:rPr>
              <a:t>highly vascular</a:t>
            </a:r>
            <a:r>
              <a:rPr lang="en" sz="2000">
                <a:latin typeface="Merriweather"/>
                <a:ea typeface="Merriweather"/>
                <a:cs typeface="Merriweather"/>
                <a:sym typeface="Merriweather"/>
              </a:rPr>
              <a:t> lymphoid organ.</a:t>
            </a:r>
            <a:endParaRPr sz="2000">
              <a:latin typeface="Merriweather"/>
              <a:ea typeface="Merriweather"/>
              <a:cs typeface="Merriweather"/>
              <a:sym typeface="Merriweather"/>
            </a:endParaRPr>
          </a:p>
          <a:p>
            <a:pPr indent="0" lvl="0" marL="457200" rtl="0" algn="l">
              <a:spcBef>
                <a:spcPts val="0"/>
              </a:spcBef>
              <a:spcAft>
                <a:spcPts val="0"/>
              </a:spcAft>
              <a:buNone/>
            </a:pPr>
            <a:r>
              <a:t/>
            </a:r>
            <a:endParaRPr sz="2000">
              <a:latin typeface="Merriweather"/>
              <a:ea typeface="Merriweather"/>
              <a:cs typeface="Merriweather"/>
              <a:sym typeface="Merriweather"/>
            </a:endParaRPr>
          </a:p>
          <a:p>
            <a:pPr indent="-355600" lvl="0" marL="457200" rtl="0" algn="l">
              <a:spcBef>
                <a:spcPts val="0"/>
              </a:spcBef>
              <a:spcAft>
                <a:spcPts val="0"/>
              </a:spcAft>
              <a:buClr>
                <a:srgbClr val="B6D7A8"/>
              </a:buClr>
              <a:buSzPts val="2000"/>
              <a:buFont typeface="Merriweather"/>
              <a:buChar char="●"/>
            </a:pPr>
            <a:r>
              <a:rPr lang="en" sz="2000">
                <a:latin typeface="Merriweather"/>
                <a:ea typeface="Merriweather"/>
                <a:cs typeface="Merriweather"/>
                <a:sym typeface="Merriweather"/>
              </a:rPr>
              <a:t>It plays an important roles in </a:t>
            </a:r>
            <a:r>
              <a:rPr lang="en" sz="2000">
                <a:solidFill>
                  <a:srgbClr val="CC4125"/>
                </a:solidFill>
                <a:latin typeface="Merriweather"/>
                <a:ea typeface="Merriweather"/>
                <a:cs typeface="Merriweather"/>
                <a:sym typeface="Merriweather"/>
              </a:rPr>
              <a:t>RBC</a:t>
            </a:r>
            <a:r>
              <a:rPr lang="en" sz="2000">
                <a:latin typeface="Merriweather"/>
                <a:ea typeface="Merriweather"/>
                <a:cs typeface="Merriweather"/>
                <a:sym typeface="Merriweather"/>
              </a:rPr>
              <a:t> integrity and has </a:t>
            </a:r>
            <a:r>
              <a:rPr b="1" lang="en" sz="2000">
                <a:highlight>
                  <a:srgbClr val="D9EAD3"/>
                </a:highlight>
                <a:latin typeface="Merriweather"/>
                <a:ea typeface="Merriweather"/>
                <a:cs typeface="Merriweather"/>
                <a:sym typeface="Merriweather"/>
              </a:rPr>
              <a:t>immune function</a:t>
            </a:r>
            <a:r>
              <a:rPr lang="en" sz="2000">
                <a:latin typeface="Merriweather"/>
                <a:ea typeface="Merriweather"/>
                <a:cs typeface="Merriweather"/>
                <a:sym typeface="Merriweather"/>
              </a:rPr>
              <a:t>.</a:t>
            </a:r>
            <a:endParaRPr sz="2000">
              <a:latin typeface="Merriweather"/>
              <a:ea typeface="Merriweather"/>
              <a:cs typeface="Merriweather"/>
              <a:sym typeface="Merriweather"/>
            </a:endParaRPr>
          </a:p>
          <a:p>
            <a:pPr indent="0" lvl="0" marL="457200" rtl="0" algn="l">
              <a:spcBef>
                <a:spcPts val="0"/>
              </a:spcBef>
              <a:spcAft>
                <a:spcPts val="0"/>
              </a:spcAft>
              <a:buNone/>
            </a:pPr>
            <a:r>
              <a:t/>
            </a:r>
            <a:endParaRPr sz="2000">
              <a:latin typeface="Merriweather"/>
              <a:ea typeface="Merriweather"/>
              <a:cs typeface="Merriweather"/>
              <a:sym typeface="Merriweather"/>
            </a:endParaRPr>
          </a:p>
          <a:p>
            <a:pPr indent="-355600" lvl="0" marL="457200" rtl="0" algn="l">
              <a:spcBef>
                <a:spcPts val="0"/>
              </a:spcBef>
              <a:spcAft>
                <a:spcPts val="0"/>
              </a:spcAft>
              <a:buClr>
                <a:srgbClr val="B6D7A8"/>
              </a:buClr>
              <a:buSzPts val="2000"/>
              <a:buFont typeface="Merriweather"/>
              <a:buChar char="●"/>
            </a:pPr>
            <a:r>
              <a:rPr lang="en" sz="2000">
                <a:latin typeface="Merriweather"/>
                <a:ea typeface="Merriweather"/>
                <a:cs typeface="Merriweather"/>
                <a:sym typeface="Merriweather"/>
              </a:rPr>
              <a:t>It holds a </a:t>
            </a:r>
            <a:r>
              <a:rPr lang="en" sz="2000">
                <a:solidFill>
                  <a:srgbClr val="CC4125"/>
                </a:solidFill>
                <a:latin typeface="Merriweather"/>
                <a:ea typeface="Merriweather"/>
                <a:cs typeface="Merriweather"/>
                <a:sym typeface="Merriweather"/>
              </a:rPr>
              <a:t>reserve</a:t>
            </a:r>
            <a:r>
              <a:rPr lang="en" sz="2000">
                <a:latin typeface="Merriweather"/>
                <a:ea typeface="Merriweather"/>
                <a:cs typeface="Merriweather"/>
                <a:sym typeface="Merriweather"/>
              </a:rPr>
              <a:t> of blood in case of </a:t>
            </a:r>
            <a:r>
              <a:rPr b="1" lang="en" sz="2000">
                <a:highlight>
                  <a:srgbClr val="D9EAD3"/>
                </a:highlight>
                <a:latin typeface="Merriweather"/>
                <a:ea typeface="Merriweather"/>
                <a:cs typeface="Merriweather"/>
                <a:sym typeface="Merriweather"/>
              </a:rPr>
              <a:t>hemorrhagic shock.</a:t>
            </a:r>
            <a:r>
              <a:rPr lang="en" sz="2000">
                <a:latin typeface="Merriweather"/>
                <a:ea typeface="Merriweather"/>
                <a:cs typeface="Merriweather"/>
                <a:sym typeface="Merriweather"/>
              </a:rPr>
              <a:t> </a:t>
            </a:r>
            <a:endParaRPr sz="2000">
              <a:latin typeface="Merriweather"/>
              <a:ea typeface="Merriweather"/>
              <a:cs typeface="Merriweather"/>
              <a:sym typeface="Merriweather"/>
            </a:endParaRPr>
          </a:p>
          <a:p>
            <a:pPr indent="0" lvl="0" marL="457200" rtl="0" algn="l">
              <a:spcBef>
                <a:spcPts val="0"/>
              </a:spcBef>
              <a:spcAft>
                <a:spcPts val="0"/>
              </a:spcAft>
              <a:buNone/>
            </a:pPr>
            <a:r>
              <a:t/>
            </a:r>
            <a:endParaRPr sz="2000">
              <a:latin typeface="Merriweather"/>
              <a:ea typeface="Merriweather"/>
              <a:cs typeface="Merriweather"/>
              <a:sym typeface="Merriweather"/>
            </a:endParaRPr>
          </a:p>
          <a:p>
            <a:pPr indent="-355600" lvl="0" marL="457200" rtl="0" algn="l">
              <a:spcBef>
                <a:spcPts val="0"/>
              </a:spcBef>
              <a:spcAft>
                <a:spcPts val="0"/>
              </a:spcAft>
              <a:buClr>
                <a:srgbClr val="B6D7A8"/>
              </a:buClr>
              <a:buSzPts val="2000"/>
              <a:buFont typeface="Merriweather"/>
              <a:buChar char="●"/>
            </a:pPr>
            <a:r>
              <a:rPr lang="en" sz="2000">
                <a:latin typeface="Merriweather"/>
                <a:ea typeface="Merriweather"/>
                <a:cs typeface="Merriweather"/>
                <a:sym typeface="Merriweather"/>
              </a:rPr>
              <a:t>It is one of the centers of activity of the </a:t>
            </a:r>
            <a:r>
              <a:rPr lang="en" sz="2000">
                <a:solidFill>
                  <a:srgbClr val="CC4125"/>
                </a:solidFill>
                <a:latin typeface="Merriweather"/>
                <a:ea typeface="Merriweather"/>
                <a:cs typeface="Merriweather"/>
                <a:sym typeface="Merriweather"/>
              </a:rPr>
              <a:t>RES</a:t>
            </a:r>
            <a:r>
              <a:rPr lang="en" sz="2000">
                <a:latin typeface="Merriweather"/>
                <a:ea typeface="Merriweather"/>
                <a:cs typeface="Merriweather"/>
                <a:sym typeface="Merriweather"/>
              </a:rPr>
              <a:t> and its </a:t>
            </a:r>
            <a:r>
              <a:rPr lang="en" sz="2000">
                <a:solidFill>
                  <a:srgbClr val="CC4125"/>
                </a:solidFill>
                <a:latin typeface="Merriweather"/>
                <a:ea typeface="Merriweather"/>
                <a:cs typeface="Merriweather"/>
                <a:sym typeface="Merriweather"/>
              </a:rPr>
              <a:t>absence</a:t>
            </a:r>
            <a:r>
              <a:rPr lang="en" sz="2000">
                <a:latin typeface="Merriweather"/>
                <a:ea typeface="Merriweather"/>
                <a:cs typeface="Merriweather"/>
                <a:sym typeface="Merriweather"/>
              </a:rPr>
              <a:t> leads to a </a:t>
            </a:r>
            <a:r>
              <a:rPr lang="en" sz="2000">
                <a:solidFill>
                  <a:srgbClr val="CC4125"/>
                </a:solidFill>
                <a:latin typeface="Merriweather"/>
                <a:ea typeface="Merriweather"/>
                <a:cs typeface="Merriweather"/>
                <a:sym typeface="Merriweather"/>
              </a:rPr>
              <a:t>predisposition</a:t>
            </a:r>
            <a:r>
              <a:rPr lang="en" sz="2000">
                <a:latin typeface="Merriweather"/>
                <a:ea typeface="Merriweather"/>
                <a:cs typeface="Merriweather"/>
                <a:sym typeface="Merriweather"/>
              </a:rPr>
              <a:t> toward certain infections. </a:t>
            </a:r>
            <a:endParaRPr sz="2000">
              <a:latin typeface="Merriweather"/>
              <a:ea typeface="Merriweather"/>
              <a:cs typeface="Merriweather"/>
              <a:sym typeface="Merriweather"/>
            </a:endParaRPr>
          </a:p>
          <a:p>
            <a:pPr indent="0" lvl="0" marL="457200" rtl="0" algn="l">
              <a:spcBef>
                <a:spcPts val="0"/>
              </a:spcBef>
              <a:spcAft>
                <a:spcPts val="0"/>
              </a:spcAft>
              <a:buNone/>
            </a:pPr>
            <a:r>
              <a:t/>
            </a:r>
            <a:endParaRPr sz="2000">
              <a:latin typeface="Merriweather"/>
              <a:ea typeface="Merriweather"/>
              <a:cs typeface="Merriweather"/>
              <a:sym typeface="Merriweather"/>
            </a:endParaRPr>
          </a:p>
          <a:p>
            <a:pPr indent="-355600" lvl="0" marL="457200" rtl="0" algn="l">
              <a:spcBef>
                <a:spcPts val="0"/>
              </a:spcBef>
              <a:spcAft>
                <a:spcPts val="0"/>
              </a:spcAft>
              <a:buClr>
                <a:srgbClr val="B6D7A8"/>
              </a:buClr>
              <a:buSzPts val="2000"/>
              <a:buFont typeface="Merriweather"/>
              <a:buChar char="●"/>
            </a:pPr>
            <a:r>
              <a:rPr lang="en" sz="2000">
                <a:latin typeface="Merriweather"/>
                <a:ea typeface="Merriweather"/>
                <a:cs typeface="Merriweather"/>
                <a:sym typeface="Merriweather"/>
              </a:rPr>
              <a:t>Despite its importance, there are </a:t>
            </a:r>
            <a:r>
              <a:rPr lang="en" sz="2000">
                <a:solidFill>
                  <a:srgbClr val="CC4125"/>
                </a:solidFill>
                <a:latin typeface="Merriweather"/>
                <a:ea typeface="Merriweather"/>
                <a:cs typeface="Merriweather"/>
                <a:sym typeface="Merriweather"/>
              </a:rPr>
              <a:t>no tests</a:t>
            </a:r>
            <a:r>
              <a:rPr lang="en" sz="2000">
                <a:latin typeface="Merriweather"/>
                <a:ea typeface="Merriweather"/>
                <a:cs typeface="Merriweather"/>
                <a:sym typeface="Merriweather"/>
              </a:rPr>
              <a:t> specific to splenic function.</a:t>
            </a:r>
            <a:endParaRPr sz="2000">
              <a:latin typeface="Merriweather"/>
              <a:ea typeface="Merriweather"/>
              <a:cs typeface="Merriweather"/>
              <a:sym typeface="Merriweather"/>
            </a:endParaRPr>
          </a:p>
          <a:p>
            <a:pPr indent="0" lvl="0" marL="0" rtl="0" algn="l">
              <a:spcBef>
                <a:spcPts val="0"/>
              </a:spcBef>
              <a:spcAft>
                <a:spcPts val="0"/>
              </a:spcAft>
              <a:buNone/>
            </a:pPr>
            <a:r>
              <a:t/>
            </a:r>
            <a:endParaRPr sz="2000">
              <a:latin typeface="Merriweather"/>
              <a:ea typeface="Merriweather"/>
              <a:cs typeface="Merriweather"/>
              <a:sym typeface="Merriweather"/>
            </a:endParaRPr>
          </a:p>
        </p:txBody>
      </p:sp>
      <p:sp>
        <p:nvSpPr>
          <p:cNvPr id="1508" name="Google Shape;1508;p54"/>
          <p:cNvSpPr txBox="1"/>
          <p:nvPr/>
        </p:nvSpPr>
        <p:spPr>
          <a:xfrm>
            <a:off x="804138" y="13725788"/>
            <a:ext cx="61488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highlight>
                  <a:srgbClr val="D9EAD3"/>
                </a:highlight>
                <a:latin typeface="Oswald"/>
                <a:ea typeface="Oswald"/>
                <a:cs typeface="Oswald"/>
                <a:sym typeface="Oswald"/>
              </a:rPr>
              <a:t>Structural Function of Spleen</a:t>
            </a:r>
            <a:endParaRPr baseline="30000" sz="3500">
              <a:highlight>
                <a:srgbClr val="D9EAD3"/>
              </a:highlight>
              <a:latin typeface="Oswald"/>
              <a:ea typeface="Oswald"/>
              <a:cs typeface="Oswald"/>
              <a:sym typeface="Oswald"/>
            </a:endParaRPr>
          </a:p>
        </p:txBody>
      </p:sp>
      <p:sp>
        <p:nvSpPr>
          <p:cNvPr id="1509" name="Google Shape;1509;p54"/>
          <p:cNvSpPr/>
          <p:nvPr/>
        </p:nvSpPr>
        <p:spPr>
          <a:xfrm>
            <a:off x="285986" y="13878186"/>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510" name="Google Shape;1510;p54"/>
          <p:cNvSpPr txBox="1"/>
          <p:nvPr/>
        </p:nvSpPr>
        <p:spPr>
          <a:xfrm>
            <a:off x="488025" y="14422650"/>
            <a:ext cx="5853900" cy="31683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erriweather"/>
              <a:buChar char="➔"/>
            </a:pPr>
            <a:r>
              <a:rPr lang="en" sz="2200">
                <a:solidFill>
                  <a:srgbClr val="999999"/>
                </a:solidFill>
                <a:latin typeface="Merriweather"/>
                <a:ea typeface="Merriweather"/>
                <a:cs typeface="Merriweather"/>
                <a:sym typeface="Merriweather"/>
              </a:rPr>
              <a:t>White pulp </a:t>
            </a:r>
            <a:r>
              <a:rPr lang="en" sz="2200">
                <a:solidFill>
                  <a:srgbClr val="8E7CC3"/>
                </a:solidFill>
                <a:latin typeface="Merriweather"/>
                <a:ea typeface="Merriweather"/>
                <a:cs typeface="Merriweather"/>
                <a:sym typeface="Merriweather"/>
              </a:rPr>
              <a:t>(immunologic functions)</a:t>
            </a:r>
            <a:r>
              <a:rPr lang="en" sz="2200">
                <a:solidFill>
                  <a:srgbClr val="000000"/>
                </a:solidFill>
                <a:latin typeface="Merriweather"/>
                <a:ea typeface="Merriweather"/>
                <a:cs typeface="Merriweather"/>
                <a:sym typeface="Merriweather"/>
              </a:rPr>
              <a:t>: Thick sleeves of lymphoid tissue, that provides the </a:t>
            </a:r>
            <a:r>
              <a:rPr lang="en" sz="2200">
                <a:solidFill>
                  <a:srgbClr val="CC4125"/>
                </a:solidFill>
                <a:latin typeface="Merriweather"/>
                <a:ea typeface="Merriweather"/>
                <a:cs typeface="Merriweather"/>
                <a:sym typeface="Merriweather"/>
              </a:rPr>
              <a:t>immune function</a:t>
            </a:r>
            <a:r>
              <a:rPr lang="en" sz="2200">
                <a:solidFill>
                  <a:srgbClr val="000000"/>
                </a:solidFill>
                <a:latin typeface="Merriweather"/>
                <a:ea typeface="Merriweather"/>
                <a:cs typeface="Merriweather"/>
                <a:sym typeface="Merriweather"/>
              </a:rPr>
              <a:t> of the spleen.</a:t>
            </a:r>
            <a:endParaRPr sz="2200">
              <a:solidFill>
                <a:srgbClr val="000000"/>
              </a:solidFill>
              <a:latin typeface="Merriweather"/>
              <a:ea typeface="Merriweather"/>
              <a:cs typeface="Merriweather"/>
              <a:sym typeface="Merriweather"/>
            </a:endParaRPr>
          </a:p>
          <a:p>
            <a:pPr indent="-368300" lvl="0" marL="457200" rtl="0" algn="l">
              <a:spcBef>
                <a:spcPts val="2000"/>
              </a:spcBef>
              <a:spcAft>
                <a:spcPts val="0"/>
              </a:spcAft>
              <a:buSzPts val="2200"/>
              <a:buFont typeface="Merriweather"/>
              <a:buChar char="➔"/>
            </a:pPr>
            <a:r>
              <a:rPr lang="en" sz="2200">
                <a:solidFill>
                  <a:srgbClr val="FF0000"/>
                </a:solidFill>
                <a:latin typeface="Merriweather"/>
                <a:ea typeface="Merriweather"/>
                <a:cs typeface="Merriweather"/>
                <a:sym typeface="Merriweather"/>
              </a:rPr>
              <a:t>Red pulp </a:t>
            </a:r>
            <a:r>
              <a:rPr lang="en" sz="2200">
                <a:solidFill>
                  <a:srgbClr val="8E7CC3"/>
                </a:solidFill>
                <a:latin typeface="Merriweather"/>
                <a:ea typeface="Merriweather"/>
                <a:cs typeface="Merriweather"/>
                <a:sym typeface="Merriweather"/>
              </a:rPr>
              <a:t>(Hematological/filtering function)</a:t>
            </a:r>
            <a:r>
              <a:rPr lang="en" sz="2200">
                <a:latin typeface="Merriweather"/>
                <a:ea typeface="Merriweather"/>
                <a:cs typeface="Merriweather"/>
                <a:sym typeface="Merriweather"/>
              </a:rPr>
              <a:t>: Surrounds white pulp, composed of </a:t>
            </a:r>
            <a:r>
              <a:rPr lang="en" sz="2200">
                <a:solidFill>
                  <a:srgbClr val="CC4125"/>
                </a:solidFill>
                <a:latin typeface="Merriweather"/>
                <a:ea typeface="Merriweather"/>
                <a:cs typeface="Merriweather"/>
                <a:sym typeface="Merriweather"/>
              </a:rPr>
              <a:t>Venous sinuses</a:t>
            </a:r>
            <a:r>
              <a:rPr lang="en" sz="2200">
                <a:latin typeface="Merriweather"/>
                <a:ea typeface="Merriweather"/>
                <a:cs typeface="Merriweather"/>
                <a:sym typeface="Merriweather"/>
              </a:rPr>
              <a:t> filled with whole blood and Splenic cords of reticular connective tissue rich in </a:t>
            </a:r>
            <a:r>
              <a:rPr lang="en" sz="2200">
                <a:solidFill>
                  <a:srgbClr val="CC4125"/>
                </a:solidFill>
                <a:latin typeface="Merriweather"/>
                <a:ea typeface="Merriweather"/>
                <a:cs typeface="Merriweather"/>
                <a:sym typeface="Merriweather"/>
              </a:rPr>
              <a:t>macrophages</a:t>
            </a:r>
            <a:r>
              <a:rPr lang="en" sz="2200">
                <a:latin typeface="Merriweather"/>
                <a:ea typeface="Merriweather"/>
                <a:cs typeface="Merriweather"/>
                <a:sym typeface="Merriweather"/>
              </a:rPr>
              <a:t>. </a:t>
            </a:r>
            <a:endParaRPr sz="2200">
              <a:solidFill>
                <a:srgbClr val="8E7CC3"/>
              </a:solidFill>
              <a:latin typeface="Merriweather"/>
              <a:ea typeface="Merriweather"/>
              <a:cs typeface="Merriweather"/>
              <a:sym typeface="Merriweather"/>
            </a:endParaRPr>
          </a:p>
        </p:txBody>
      </p:sp>
      <p:grpSp>
        <p:nvGrpSpPr>
          <p:cNvPr id="1511" name="Google Shape;1511;p54"/>
          <p:cNvGrpSpPr/>
          <p:nvPr/>
        </p:nvGrpSpPr>
        <p:grpSpPr>
          <a:xfrm>
            <a:off x="7309668" y="14524710"/>
            <a:ext cx="789869" cy="645826"/>
            <a:chOff x="2186592" y="3408140"/>
            <a:chExt cx="1008000" cy="1008000"/>
          </a:xfrm>
        </p:grpSpPr>
        <p:sp>
          <p:nvSpPr>
            <p:cNvPr id="1512" name="Google Shape;1512;p54"/>
            <p:cNvSpPr/>
            <p:nvPr/>
          </p:nvSpPr>
          <p:spPr>
            <a:xfrm>
              <a:off x="2186592" y="3408140"/>
              <a:ext cx="1008000" cy="1008000"/>
            </a:xfrm>
            <a:prstGeom prst="ellipse">
              <a:avLst/>
            </a:prstGeom>
            <a:solidFill>
              <a:srgbClr val="D9EA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1513" name="Google Shape;1513;p54"/>
            <p:cNvSpPr/>
            <p:nvPr/>
          </p:nvSpPr>
          <p:spPr>
            <a:xfrm>
              <a:off x="2384574" y="3606136"/>
              <a:ext cx="612000" cy="612000"/>
            </a:xfrm>
            <a:prstGeom prst="ellipse">
              <a:avLst/>
            </a:prstGeom>
            <a:solidFill>
              <a:srgbClr val="93C4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1514" name="Google Shape;1514;p54"/>
            <p:cNvSpPr/>
            <p:nvPr/>
          </p:nvSpPr>
          <p:spPr>
            <a:xfrm>
              <a:off x="2270266" y="3742794"/>
              <a:ext cx="8406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600">
                  <a:solidFill>
                    <a:srgbClr val="FFFFFF"/>
                  </a:solidFill>
                  <a:latin typeface="Exo"/>
                  <a:ea typeface="Exo"/>
                  <a:cs typeface="Exo"/>
                  <a:sym typeface="Exo"/>
                </a:rPr>
                <a:t>01</a:t>
              </a:r>
              <a:endParaRPr i="0" sz="1600" u="none" cap="none" strike="noStrike">
                <a:solidFill>
                  <a:srgbClr val="FFFFFF"/>
                </a:solidFill>
                <a:latin typeface="Exo"/>
                <a:ea typeface="Exo"/>
                <a:cs typeface="Exo"/>
                <a:sym typeface="Exo"/>
              </a:endParaRPr>
            </a:p>
          </p:txBody>
        </p:sp>
      </p:grpSp>
      <p:grpSp>
        <p:nvGrpSpPr>
          <p:cNvPr id="1515" name="Google Shape;1515;p54"/>
          <p:cNvGrpSpPr/>
          <p:nvPr/>
        </p:nvGrpSpPr>
        <p:grpSpPr>
          <a:xfrm>
            <a:off x="7309662" y="15414658"/>
            <a:ext cx="789869" cy="645826"/>
            <a:chOff x="2186592" y="3408140"/>
            <a:chExt cx="1008000" cy="1008000"/>
          </a:xfrm>
        </p:grpSpPr>
        <p:sp>
          <p:nvSpPr>
            <p:cNvPr id="1516" name="Google Shape;1516;p54"/>
            <p:cNvSpPr/>
            <p:nvPr/>
          </p:nvSpPr>
          <p:spPr>
            <a:xfrm>
              <a:off x="2186592" y="3408140"/>
              <a:ext cx="1008000" cy="1008000"/>
            </a:xfrm>
            <a:prstGeom prst="ellipse">
              <a:avLst/>
            </a:prstGeom>
            <a:solidFill>
              <a:srgbClr val="D9EA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1517" name="Google Shape;1517;p54"/>
            <p:cNvSpPr/>
            <p:nvPr/>
          </p:nvSpPr>
          <p:spPr>
            <a:xfrm>
              <a:off x="2384574" y="3606136"/>
              <a:ext cx="612000" cy="612000"/>
            </a:xfrm>
            <a:prstGeom prst="ellipse">
              <a:avLst/>
            </a:prstGeom>
            <a:solidFill>
              <a:srgbClr val="93C4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1518" name="Google Shape;1518;p54"/>
            <p:cNvSpPr/>
            <p:nvPr/>
          </p:nvSpPr>
          <p:spPr>
            <a:xfrm>
              <a:off x="2270266" y="3742794"/>
              <a:ext cx="8406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600">
                  <a:solidFill>
                    <a:srgbClr val="FFFFFF"/>
                  </a:solidFill>
                  <a:latin typeface="Exo"/>
                  <a:ea typeface="Exo"/>
                  <a:cs typeface="Exo"/>
                  <a:sym typeface="Exo"/>
                </a:rPr>
                <a:t>02</a:t>
              </a:r>
              <a:endParaRPr i="0" sz="1600" u="none" cap="none" strike="noStrike">
                <a:solidFill>
                  <a:srgbClr val="FFFFFF"/>
                </a:solidFill>
                <a:latin typeface="Exo"/>
                <a:ea typeface="Exo"/>
                <a:cs typeface="Exo"/>
                <a:sym typeface="Exo"/>
              </a:endParaRPr>
            </a:p>
          </p:txBody>
        </p:sp>
      </p:grpSp>
      <p:grpSp>
        <p:nvGrpSpPr>
          <p:cNvPr id="1519" name="Google Shape;1519;p54"/>
          <p:cNvGrpSpPr/>
          <p:nvPr/>
        </p:nvGrpSpPr>
        <p:grpSpPr>
          <a:xfrm>
            <a:off x="7309674" y="16327131"/>
            <a:ext cx="789869" cy="645826"/>
            <a:chOff x="2186592" y="3408140"/>
            <a:chExt cx="1008000" cy="1008000"/>
          </a:xfrm>
        </p:grpSpPr>
        <p:sp>
          <p:nvSpPr>
            <p:cNvPr id="1520" name="Google Shape;1520;p54"/>
            <p:cNvSpPr/>
            <p:nvPr/>
          </p:nvSpPr>
          <p:spPr>
            <a:xfrm>
              <a:off x="2186592" y="3408140"/>
              <a:ext cx="1008000" cy="1008000"/>
            </a:xfrm>
            <a:prstGeom prst="ellipse">
              <a:avLst/>
            </a:prstGeom>
            <a:solidFill>
              <a:srgbClr val="D9EA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1521" name="Google Shape;1521;p54"/>
            <p:cNvSpPr/>
            <p:nvPr/>
          </p:nvSpPr>
          <p:spPr>
            <a:xfrm>
              <a:off x="2384574" y="3606136"/>
              <a:ext cx="612000" cy="612000"/>
            </a:xfrm>
            <a:prstGeom prst="ellipse">
              <a:avLst/>
            </a:prstGeom>
            <a:solidFill>
              <a:srgbClr val="93C4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1522" name="Google Shape;1522;p54"/>
            <p:cNvSpPr/>
            <p:nvPr/>
          </p:nvSpPr>
          <p:spPr>
            <a:xfrm>
              <a:off x="2270266" y="3742794"/>
              <a:ext cx="8406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600">
                  <a:solidFill>
                    <a:srgbClr val="FFFFFF"/>
                  </a:solidFill>
                  <a:latin typeface="Exo"/>
                  <a:ea typeface="Exo"/>
                  <a:cs typeface="Exo"/>
                  <a:sym typeface="Exo"/>
                </a:rPr>
                <a:t>03</a:t>
              </a:r>
              <a:endParaRPr i="0" sz="1600" u="none" cap="none" strike="noStrike">
                <a:solidFill>
                  <a:srgbClr val="FFFFFF"/>
                </a:solidFill>
                <a:latin typeface="Exo"/>
                <a:ea typeface="Exo"/>
                <a:cs typeface="Exo"/>
                <a:sym typeface="Exo"/>
              </a:endParaRPr>
            </a:p>
          </p:txBody>
        </p:sp>
      </p:grpSp>
      <p:grpSp>
        <p:nvGrpSpPr>
          <p:cNvPr id="1523" name="Google Shape;1523;p54"/>
          <p:cNvGrpSpPr/>
          <p:nvPr/>
        </p:nvGrpSpPr>
        <p:grpSpPr>
          <a:xfrm>
            <a:off x="7309662" y="17239627"/>
            <a:ext cx="789869" cy="645826"/>
            <a:chOff x="2186592" y="3408140"/>
            <a:chExt cx="1008000" cy="1008000"/>
          </a:xfrm>
        </p:grpSpPr>
        <p:sp>
          <p:nvSpPr>
            <p:cNvPr id="1524" name="Google Shape;1524;p54"/>
            <p:cNvSpPr/>
            <p:nvPr/>
          </p:nvSpPr>
          <p:spPr>
            <a:xfrm>
              <a:off x="2186592" y="3408140"/>
              <a:ext cx="1008000" cy="1008000"/>
            </a:xfrm>
            <a:prstGeom prst="ellipse">
              <a:avLst/>
            </a:prstGeom>
            <a:solidFill>
              <a:srgbClr val="D9EA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1525" name="Google Shape;1525;p54"/>
            <p:cNvSpPr/>
            <p:nvPr/>
          </p:nvSpPr>
          <p:spPr>
            <a:xfrm>
              <a:off x="2384574" y="3606136"/>
              <a:ext cx="612000" cy="612000"/>
            </a:xfrm>
            <a:prstGeom prst="ellipse">
              <a:avLst/>
            </a:prstGeom>
            <a:solidFill>
              <a:srgbClr val="93C4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1526" name="Google Shape;1526;p54"/>
            <p:cNvSpPr/>
            <p:nvPr/>
          </p:nvSpPr>
          <p:spPr>
            <a:xfrm>
              <a:off x="2270266" y="3742794"/>
              <a:ext cx="8406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600">
                  <a:solidFill>
                    <a:srgbClr val="FFFFFF"/>
                  </a:solidFill>
                  <a:latin typeface="Exo"/>
                  <a:ea typeface="Exo"/>
                  <a:cs typeface="Exo"/>
                  <a:sym typeface="Exo"/>
                </a:rPr>
                <a:t>04</a:t>
              </a:r>
              <a:endParaRPr i="0" sz="1600" u="none" cap="none" strike="noStrike">
                <a:solidFill>
                  <a:srgbClr val="FFFFFF"/>
                </a:solidFill>
                <a:latin typeface="Exo"/>
                <a:ea typeface="Exo"/>
                <a:cs typeface="Exo"/>
                <a:sym typeface="Exo"/>
              </a:endParaRPr>
            </a:p>
          </p:txBody>
        </p:sp>
      </p:grpSp>
      <p:grpSp>
        <p:nvGrpSpPr>
          <p:cNvPr id="1527" name="Google Shape;1527;p54"/>
          <p:cNvGrpSpPr/>
          <p:nvPr/>
        </p:nvGrpSpPr>
        <p:grpSpPr>
          <a:xfrm>
            <a:off x="7309677" y="18152116"/>
            <a:ext cx="789869" cy="645826"/>
            <a:chOff x="2186592" y="3408140"/>
            <a:chExt cx="1008000" cy="1008000"/>
          </a:xfrm>
        </p:grpSpPr>
        <p:sp>
          <p:nvSpPr>
            <p:cNvPr id="1528" name="Google Shape;1528;p54"/>
            <p:cNvSpPr/>
            <p:nvPr/>
          </p:nvSpPr>
          <p:spPr>
            <a:xfrm>
              <a:off x="2186592" y="3408140"/>
              <a:ext cx="1008000" cy="1008000"/>
            </a:xfrm>
            <a:prstGeom prst="ellipse">
              <a:avLst/>
            </a:prstGeom>
            <a:solidFill>
              <a:srgbClr val="D9EA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1529" name="Google Shape;1529;p54"/>
            <p:cNvSpPr/>
            <p:nvPr/>
          </p:nvSpPr>
          <p:spPr>
            <a:xfrm>
              <a:off x="2384574" y="3606136"/>
              <a:ext cx="612000" cy="612000"/>
            </a:xfrm>
            <a:prstGeom prst="ellipse">
              <a:avLst/>
            </a:prstGeom>
            <a:solidFill>
              <a:srgbClr val="93C4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1530" name="Google Shape;1530;p54"/>
            <p:cNvSpPr/>
            <p:nvPr/>
          </p:nvSpPr>
          <p:spPr>
            <a:xfrm>
              <a:off x="2270266" y="3742794"/>
              <a:ext cx="8406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600">
                  <a:solidFill>
                    <a:srgbClr val="FFFFFF"/>
                  </a:solidFill>
                  <a:latin typeface="Exo"/>
                  <a:ea typeface="Exo"/>
                  <a:cs typeface="Exo"/>
                  <a:sym typeface="Exo"/>
                </a:rPr>
                <a:t>05</a:t>
              </a:r>
              <a:endParaRPr b="1" i="0" sz="1600" u="none" cap="none" strike="noStrike">
                <a:solidFill>
                  <a:srgbClr val="FFFFFF"/>
                </a:solidFill>
                <a:latin typeface="Exo"/>
                <a:ea typeface="Exo"/>
                <a:cs typeface="Exo"/>
                <a:sym typeface="Exo"/>
              </a:endParaRPr>
            </a:p>
          </p:txBody>
        </p:sp>
      </p:grpSp>
      <p:sp>
        <p:nvSpPr>
          <p:cNvPr id="1531" name="Google Shape;1531;p54"/>
          <p:cNvSpPr txBox="1"/>
          <p:nvPr/>
        </p:nvSpPr>
        <p:spPr>
          <a:xfrm>
            <a:off x="7964288" y="13649600"/>
            <a:ext cx="36528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highlight>
                  <a:srgbClr val="D9EAD3"/>
                </a:highlight>
                <a:latin typeface="Oswald"/>
                <a:ea typeface="Oswald"/>
                <a:cs typeface="Oswald"/>
                <a:sym typeface="Oswald"/>
              </a:rPr>
              <a:t>Functions of Spleen</a:t>
            </a:r>
            <a:endParaRPr sz="3500">
              <a:highlight>
                <a:srgbClr val="D9EAD3"/>
              </a:highlight>
              <a:latin typeface="Oswald"/>
              <a:ea typeface="Oswald"/>
              <a:cs typeface="Oswald"/>
              <a:sym typeface="Oswald"/>
            </a:endParaRPr>
          </a:p>
        </p:txBody>
      </p:sp>
      <p:sp>
        <p:nvSpPr>
          <p:cNvPr id="1532" name="Google Shape;1532;p54"/>
          <p:cNvSpPr/>
          <p:nvPr/>
        </p:nvSpPr>
        <p:spPr>
          <a:xfrm>
            <a:off x="7446136" y="13801999"/>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533" name="Google Shape;1533;p54"/>
          <p:cNvSpPr txBox="1"/>
          <p:nvPr/>
        </p:nvSpPr>
        <p:spPr>
          <a:xfrm>
            <a:off x="8143350" y="14646600"/>
            <a:ext cx="5853900" cy="457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CC4125"/>
                </a:solidFill>
                <a:latin typeface="Merriweather"/>
                <a:ea typeface="Merriweather"/>
                <a:cs typeface="Merriweather"/>
                <a:sym typeface="Merriweather"/>
              </a:rPr>
              <a:t>Haematopoiesis</a:t>
            </a:r>
            <a:r>
              <a:rPr lang="en" sz="1800">
                <a:solidFill>
                  <a:srgbClr val="000000"/>
                </a:solidFill>
                <a:latin typeface="Merriweather"/>
                <a:ea typeface="Merriweather"/>
                <a:cs typeface="Merriweather"/>
                <a:sym typeface="Merriweather"/>
              </a:rPr>
              <a:t> (</a:t>
            </a:r>
            <a:r>
              <a:rPr lang="en" sz="1800">
                <a:solidFill>
                  <a:srgbClr val="CC4125"/>
                </a:solidFill>
                <a:latin typeface="Merriweather"/>
                <a:ea typeface="Merriweather"/>
                <a:cs typeface="Merriweather"/>
                <a:sym typeface="Merriweather"/>
              </a:rPr>
              <a:t>Hemopoiesis</a:t>
            </a:r>
            <a:r>
              <a:rPr lang="en" sz="1800">
                <a:solidFill>
                  <a:srgbClr val="000000"/>
                </a:solidFill>
                <a:latin typeface="Merriweather"/>
                <a:ea typeface="Merriweather"/>
                <a:cs typeface="Merriweather"/>
                <a:sym typeface="Merriweather"/>
              </a:rPr>
              <a:t>): fetal life.</a:t>
            </a:r>
            <a:endParaRPr baseline="30000" sz="1800">
              <a:solidFill>
                <a:srgbClr val="000000"/>
              </a:solidFill>
              <a:latin typeface="Merriweather"/>
              <a:ea typeface="Merriweather"/>
              <a:cs typeface="Merriweather"/>
              <a:sym typeface="Merriweather"/>
            </a:endParaRPr>
          </a:p>
          <a:p>
            <a:pPr indent="0" lvl="0" marL="0" rtl="0" algn="l">
              <a:spcBef>
                <a:spcPts val="0"/>
              </a:spcBef>
              <a:spcAft>
                <a:spcPts val="0"/>
              </a:spcAft>
              <a:buNone/>
            </a:pPr>
            <a:r>
              <a:t/>
            </a:r>
            <a:endParaRPr sz="1800">
              <a:solidFill>
                <a:srgbClr val="000000"/>
              </a:solidFill>
              <a:latin typeface="Merriweather"/>
              <a:ea typeface="Merriweather"/>
              <a:cs typeface="Merriweather"/>
              <a:sym typeface="Merriweather"/>
            </a:endParaRPr>
          </a:p>
          <a:p>
            <a:pPr indent="0" lvl="0" marL="0" rtl="0" algn="l">
              <a:spcBef>
                <a:spcPts val="1000"/>
              </a:spcBef>
              <a:spcAft>
                <a:spcPts val="0"/>
              </a:spcAft>
              <a:buNone/>
            </a:pPr>
            <a:r>
              <a:rPr lang="en" sz="1800">
                <a:solidFill>
                  <a:srgbClr val="000000"/>
                </a:solidFill>
                <a:latin typeface="Merriweather"/>
                <a:ea typeface="Merriweather"/>
                <a:cs typeface="Merriweather"/>
                <a:sym typeface="Merriweather"/>
              </a:rPr>
              <a:t>Spleen is a main site for </a:t>
            </a:r>
            <a:r>
              <a:rPr lang="en" sz="1800">
                <a:solidFill>
                  <a:srgbClr val="CC4125"/>
                </a:solidFill>
                <a:latin typeface="Merriweather"/>
                <a:ea typeface="Merriweather"/>
                <a:cs typeface="Merriweather"/>
                <a:sym typeface="Merriweather"/>
              </a:rPr>
              <a:t>destruction of RBCs</a:t>
            </a:r>
            <a:r>
              <a:rPr lang="en" sz="1800">
                <a:solidFill>
                  <a:srgbClr val="000000"/>
                </a:solidFill>
                <a:latin typeface="Merriweather"/>
                <a:ea typeface="Merriweather"/>
                <a:cs typeface="Merriweather"/>
                <a:sym typeface="Merriweather"/>
              </a:rPr>
              <a:t> specially old and abnormal e.g. spherocytosis.</a:t>
            </a:r>
            <a:endParaRPr baseline="30000" sz="1800">
              <a:latin typeface="Merriweather"/>
              <a:ea typeface="Merriweather"/>
              <a:cs typeface="Merriweather"/>
              <a:sym typeface="Merriweather"/>
            </a:endParaRPr>
          </a:p>
          <a:p>
            <a:pPr indent="0" lvl="0" marL="0" rtl="0" algn="l">
              <a:spcBef>
                <a:spcPts val="1000"/>
              </a:spcBef>
              <a:spcAft>
                <a:spcPts val="0"/>
              </a:spcAft>
              <a:buNone/>
            </a:pPr>
            <a:r>
              <a:t/>
            </a:r>
            <a:endParaRPr baseline="30000" sz="1800">
              <a:latin typeface="Merriweather"/>
              <a:ea typeface="Merriweather"/>
              <a:cs typeface="Merriweather"/>
              <a:sym typeface="Merriweather"/>
            </a:endParaRPr>
          </a:p>
          <a:p>
            <a:pPr indent="0" lvl="0" marL="0" rtl="0" algn="l">
              <a:spcBef>
                <a:spcPts val="1000"/>
              </a:spcBef>
              <a:spcAft>
                <a:spcPts val="0"/>
              </a:spcAft>
              <a:buNone/>
            </a:pPr>
            <a:r>
              <a:rPr lang="en" sz="1800">
                <a:solidFill>
                  <a:srgbClr val="000000"/>
                </a:solidFill>
                <a:latin typeface="Merriweather"/>
                <a:ea typeface="Merriweather"/>
                <a:cs typeface="Merriweather"/>
                <a:sym typeface="Merriweather"/>
              </a:rPr>
              <a:t>Blood is </a:t>
            </a:r>
            <a:r>
              <a:rPr lang="en" sz="1800">
                <a:solidFill>
                  <a:srgbClr val="CC4125"/>
                </a:solidFill>
                <a:latin typeface="Merriweather"/>
                <a:ea typeface="Merriweather"/>
                <a:cs typeface="Merriweather"/>
                <a:sym typeface="Merriweather"/>
              </a:rPr>
              <a:t>filtered</a:t>
            </a:r>
            <a:r>
              <a:rPr lang="en" sz="1800">
                <a:solidFill>
                  <a:srgbClr val="000000"/>
                </a:solidFill>
                <a:latin typeface="Merriweather"/>
                <a:ea typeface="Merriweather"/>
                <a:cs typeface="Merriweather"/>
                <a:sym typeface="Merriweather"/>
              </a:rPr>
              <a:t> through the spleen. </a:t>
            </a:r>
            <a:endParaRPr sz="1800">
              <a:solidFill>
                <a:srgbClr val="000000"/>
              </a:solidFill>
              <a:latin typeface="Merriweather"/>
              <a:ea typeface="Merriweather"/>
              <a:cs typeface="Merriweather"/>
              <a:sym typeface="Merriweather"/>
            </a:endParaRPr>
          </a:p>
          <a:p>
            <a:pPr indent="0" lvl="0" marL="0" rtl="0" algn="l">
              <a:spcBef>
                <a:spcPts val="1000"/>
              </a:spcBef>
              <a:spcAft>
                <a:spcPts val="0"/>
              </a:spcAft>
              <a:buNone/>
            </a:pPr>
            <a:r>
              <a:t/>
            </a:r>
            <a:endParaRPr sz="1800">
              <a:solidFill>
                <a:srgbClr val="000000"/>
              </a:solidFill>
              <a:latin typeface="Merriweather"/>
              <a:ea typeface="Merriweather"/>
              <a:cs typeface="Merriweather"/>
              <a:sym typeface="Merriweather"/>
            </a:endParaRPr>
          </a:p>
          <a:p>
            <a:pPr indent="0" lvl="0" marL="0" rtl="0" algn="l">
              <a:spcBef>
                <a:spcPts val="1000"/>
              </a:spcBef>
              <a:spcAft>
                <a:spcPts val="0"/>
              </a:spcAft>
              <a:buNone/>
            </a:pPr>
            <a:r>
              <a:rPr lang="en" sz="1800">
                <a:solidFill>
                  <a:srgbClr val="CC4125"/>
                </a:solidFill>
                <a:latin typeface="Merriweather"/>
                <a:ea typeface="Merriweather"/>
                <a:cs typeface="Merriweather"/>
                <a:sym typeface="Merriweather"/>
              </a:rPr>
              <a:t>Reservoir</a:t>
            </a:r>
            <a:r>
              <a:rPr lang="en" sz="1800">
                <a:solidFill>
                  <a:srgbClr val="000000"/>
                </a:solidFill>
                <a:latin typeface="Merriweather"/>
                <a:ea typeface="Merriweather"/>
                <a:cs typeface="Merriweather"/>
                <a:sym typeface="Merriweather"/>
              </a:rPr>
              <a:t> of </a:t>
            </a:r>
            <a:r>
              <a:rPr lang="en" sz="1800">
                <a:solidFill>
                  <a:srgbClr val="CC4125"/>
                </a:solidFill>
                <a:latin typeface="Merriweather"/>
                <a:ea typeface="Merriweather"/>
                <a:cs typeface="Merriweather"/>
                <a:sym typeface="Merriweather"/>
              </a:rPr>
              <a:t>thrombocytes</a:t>
            </a:r>
            <a:r>
              <a:rPr lang="en" sz="1800">
                <a:solidFill>
                  <a:srgbClr val="000000"/>
                </a:solidFill>
                <a:latin typeface="Merriweather"/>
                <a:ea typeface="Merriweather"/>
                <a:cs typeface="Merriweather"/>
                <a:sym typeface="Merriweather"/>
              </a:rPr>
              <a:t> </a:t>
            </a:r>
            <a:r>
              <a:rPr lang="en" sz="1800">
                <a:solidFill>
                  <a:srgbClr val="999999"/>
                </a:solidFill>
                <a:latin typeface="Merriweather"/>
                <a:ea typeface="Merriweather"/>
                <a:cs typeface="Merriweather"/>
                <a:sym typeface="Merriweather"/>
              </a:rPr>
              <a:t>(platelets)</a:t>
            </a:r>
            <a:r>
              <a:rPr lang="en" sz="1800">
                <a:solidFill>
                  <a:srgbClr val="000000"/>
                </a:solidFill>
                <a:latin typeface="Merriweather"/>
                <a:ea typeface="Merriweather"/>
                <a:cs typeface="Merriweather"/>
                <a:sym typeface="Merriweather"/>
              </a:rPr>
              <a:t> and immature erythrocytes. </a:t>
            </a:r>
            <a:endParaRPr sz="1800">
              <a:solidFill>
                <a:srgbClr val="8E7CC3"/>
              </a:solidFill>
              <a:latin typeface="Merriweather"/>
              <a:ea typeface="Merriweather"/>
              <a:cs typeface="Merriweather"/>
              <a:sym typeface="Merriweather"/>
            </a:endParaRPr>
          </a:p>
          <a:p>
            <a:pPr indent="0" lvl="0" marL="0" rtl="0" algn="l">
              <a:spcBef>
                <a:spcPts val="1000"/>
              </a:spcBef>
              <a:spcAft>
                <a:spcPts val="0"/>
              </a:spcAft>
              <a:buNone/>
            </a:pPr>
            <a:r>
              <a:t/>
            </a:r>
            <a:endParaRPr sz="1800">
              <a:solidFill>
                <a:srgbClr val="8E7CC3"/>
              </a:solidFill>
              <a:latin typeface="Merriweather"/>
              <a:ea typeface="Merriweather"/>
              <a:cs typeface="Merriweather"/>
              <a:sym typeface="Merriweather"/>
            </a:endParaRPr>
          </a:p>
          <a:p>
            <a:pPr indent="0" lvl="0" marL="0" rtl="0" algn="l">
              <a:spcBef>
                <a:spcPts val="1000"/>
              </a:spcBef>
              <a:spcAft>
                <a:spcPts val="1000"/>
              </a:spcAft>
              <a:buNone/>
            </a:pPr>
            <a:r>
              <a:rPr lang="en" sz="1800">
                <a:solidFill>
                  <a:srgbClr val="000000"/>
                </a:solidFill>
                <a:latin typeface="Merriweather"/>
                <a:ea typeface="Merriweather"/>
                <a:cs typeface="Merriweather"/>
                <a:sym typeface="Merriweather"/>
              </a:rPr>
              <a:t>Recycles  </a:t>
            </a:r>
            <a:r>
              <a:rPr lang="en" sz="1800">
                <a:solidFill>
                  <a:srgbClr val="CC4125"/>
                </a:solidFill>
                <a:latin typeface="Merriweather"/>
                <a:ea typeface="Merriweather"/>
                <a:cs typeface="Merriweather"/>
                <a:sym typeface="Merriweather"/>
              </a:rPr>
              <a:t>iron in red pulp</a:t>
            </a:r>
            <a:r>
              <a:rPr lang="en" sz="1800">
                <a:solidFill>
                  <a:srgbClr val="000000"/>
                </a:solidFill>
                <a:latin typeface="Merriweather"/>
                <a:ea typeface="Merriweather"/>
                <a:cs typeface="Merriweather"/>
                <a:sym typeface="Merriweather"/>
              </a:rPr>
              <a:t>.</a:t>
            </a:r>
            <a:endParaRPr sz="1800">
              <a:solidFill>
                <a:srgbClr val="000000"/>
              </a:solidFill>
              <a:latin typeface="Merriweather"/>
              <a:ea typeface="Merriweather"/>
              <a:cs typeface="Merriweather"/>
              <a:sym typeface="Merriweather"/>
            </a:endParaRPr>
          </a:p>
        </p:txBody>
      </p:sp>
      <p:sp>
        <p:nvSpPr>
          <p:cNvPr id="1534" name="Google Shape;1534;p54"/>
          <p:cNvSpPr txBox="1"/>
          <p:nvPr/>
        </p:nvSpPr>
        <p:spPr>
          <a:xfrm>
            <a:off x="10156600" y="7025713"/>
            <a:ext cx="2915700" cy="61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Merriweather"/>
                <a:ea typeface="Merriweather"/>
                <a:cs typeface="Merriweather"/>
                <a:sym typeface="Merriweather"/>
              </a:rPr>
              <a:t>Figure 10-2</a:t>
            </a:r>
            <a:endParaRPr b="1" sz="2000">
              <a:latin typeface="Merriweather"/>
              <a:ea typeface="Merriweather"/>
              <a:cs typeface="Merriweather"/>
              <a:sym typeface="Merriweather"/>
            </a:endParaRPr>
          </a:p>
        </p:txBody>
      </p:sp>
      <p:sp>
        <p:nvSpPr>
          <p:cNvPr id="1535" name="Google Shape;1535;p54"/>
          <p:cNvSpPr txBox="1"/>
          <p:nvPr/>
        </p:nvSpPr>
        <p:spPr>
          <a:xfrm>
            <a:off x="35935" y="141900"/>
            <a:ext cx="894000" cy="7830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41</a:t>
            </a:r>
            <a:endParaRPr sz="3900">
              <a:solidFill>
                <a:srgbClr val="FFFFFF"/>
              </a:solidFill>
              <a:latin typeface="Oswald"/>
              <a:ea typeface="Oswald"/>
              <a:cs typeface="Oswald"/>
              <a:sym typeface="Oswa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9" name="Shape 1539"/>
        <p:cNvGrpSpPr/>
        <p:nvPr/>
      </p:nvGrpSpPr>
      <p:grpSpPr>
        <a:xfrm>
          <a:off x="0" y="0"/>
          <a:ext cx="0" cy="0"/>
          <a:chOff x="0" y="0"/>
          <a:chExt cx="0" cy="0"/>
        </a:xfrm>
      </p:grpSpPr>
      <p:sp>
        <p:nvSpPr>
          <p:cNvPr id="1540" name="Google Shape;1540;p55"/>
          <p:cNvSpPr/>
          <p:nvPr/>
        </p:nvSpPr>
        <p:spPr>
          <a:xfrm>
            <a:off x="0" y="-10534"/>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541" name="Google Shape;1541;p55"/>
          <p:cNvSpPr/>
          <p:nvPr/>
        </p:nvSpPr>
        <p:spPr>
          <a:xfrm>
            <a:off x="656616" y="-10489"/>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542" name="Google Shape;1542;p55"/>
          <p:cNvSpPr txBox="1"/>
          <p:nvPr/>
        </p:nvSpPr>
        <p:spPr>
          <a:xfrm>
            <a:off x="929925" y="-594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400">
                <a:solidFill>
                  <a:srgbClr val="FFFFFF"/>
                </a:solidFill>
                <a:latin typeface="Oswald"/>
                <a:ea typeface="Oswald"/>
                <a:cs typeface="Oswald"/>
                <a:sym typeface="Oswald"/>
              </a:rPr>
              <a:t>RETICULOENDOTHELIAL </a:t>
            </a:r>
            <a:r>
              <a:rPr lang="en" sz="3400">
                <a:solidFill>
                  <a:srgbClr val="FFFFFF"/>
                </a:solidFill>
                <a:latin typeface="Oswald"/>
                <a:ea typeface="Oswald"/>
                <a:cs typeface="Oswald"/>
                <a:sym typeface="Oswald"/>
              </a:rPr>
              <a:t>SYSTEM</a:t>
            </a:r>
            <a:r>
              <a:rPr lang="en" sz="3400">
                <a:solidFill>
                  <a:srgbClr val="FFFFFF"/>
                </a:solidFill>
                <a:latin typeface="Oswald"/>
                <a:ea typeface="Oswald"/>
                <a:cs typeface="Oswald"/>
                <a:sym typeface="Oswald"/>
              </a:rPr>
              <a:t> AND SPLEEN FUNCTIONS</a:t>
            </a:r>
            <a:endParaRPr sz="3400">
              <a:solidFill>
                <a:srgbClr val="FFFFFF"/>
              </a:solidFill>
              <a:latin typeface="Oswald"/>
              <a:ea typeface="Oswald"/>
              <a:cs typeface="Oswald"/>
              <a:sym typeface="Oswald"/>
            </a:endParaRPr>
          </a:p>
        </p:txBody>
      </p:sp>
      <p:sp>
        <p:nvSpPr>
          <p:cNvPr id="1543" name="Google Shape;1543;p55"/>
          <p:cNvSpPr txBox="1"/>
          <p:nvPr/>
        </p:nvSpPr>
        <p:spPr>
          <a:xfrm>
            <a:off x="11409324" y="-2087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Ten</a:t>
            </a:r>
            <a:endParaRPr sz="3500">
              <a:latin typeface="Oswald"/>
              <a:ea typeface="Oswald"/>
              <a:cs typeface="Oswald"/>
              <a:sym typeface="Oswald"/>
            </a:endParaRPr>
          </a:p>
        </p:txBody>
      </p:sp>
      <p:sp>
        <p:nvSpPr>
          <p:cNvPr id="1544" name="Google Shape;1544;p55"/>
          <p:cNvSpPr/>
          <p:nvPr/>
        </p:nvSpPr>
        <p:spPr>
          <a:xfrm>
            <a:off x="701382" y="8376619"/>
            <a:ext cx="13024902" cy="783851"/>
          </a:xfrm>
          <a:prstGeom prst="roundRect">
            <a:avLst>
              <a:gd fmla="val 16667" name="adj"/>
            </a:avLst>
          </a:prstGeom>
          <a:solidFill>
            <a:srgbClr val="93C47D"/>
          </a:solidFill>
          <a:ln>
            <a:noFill/>
          </a:ln>
        </p:spPr>
        <p:txBody>
          <a:bodyPr anchorCtr="0" anchor="ctr" bIns="48000" lIns="48000" spcFirstLastPara="1" rIns="48000" wrap="square" tIns="48000">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Splenectomy Indications</a:t>
            </a:r>
            <a:endParaRPr sz="4800">
              <a:solidFill>
                <a:srgbClr val="FFFFFF"/>
              </a:solidFill>
              <a:latin typeface="Oswald"/>
              <a:ea typeface="Oswald"/>
              <a:cs typeface="Oswald"/>
              <a:sym typeface="Oswald"/>
            </a:endParaRPr>
          </a:p>
        </p:txBody>
      </p:sp>
      <p:cxnSp>
        <p:nvCxnSpPr>
          <p:cNvPr id="1545" name="Google Shape;1545;p55"/>
          <p:cNvCxnSpPr/>
          <p:nvPr/>
        </p:nvCxnSpPr>
        <p:spPr>
          <a:xfrm>
            <a:off x="1402176" y="9278653"/>
            <a:ext cx="61763" cy="7271951"/>
          </a:xfrm>
          <a:prstGeom prst="straightConnector1">
            <a:avLst/>
          </a:prstGeom>
          <a:noFill/>
          <a:ln cap="flat" cmpd="sng" w="19050">
            <a:solidFill>
              <a:srgbClr val="B6D7A8"/>
            </a:solidFill>
            <a:prstDash val="dashDot"/>
            <a:round/>
            <a:headEnd len="med" w="med" type="none"/>
            <a:tailEnd len="med" w="med" type="none"/>
          </a:ln>
        </p:spPr>
      </p:cxnSp>
      <p:cxnSp>
        <p:nvCxnSpPr>
          <p:cNvPr id="1546" name="Google Shape;1546;p55"/>
          <p:cNvCxnSpPr/>
          <p:nvPr/>
        </p:nvCxnSpPr>
        <p:spPr>
          <a:xfrm flipH="1" rot="10800000">
            <a:off x="1418392" y="9860122"/>
            <a:ext cx="1542000" cy="5400"/>
          </a:xfrm>
          <a:prstGeom prst="straightConnector1">
            <a:avLst/>
          </a:prstGeom>
          <a:noFill/>
          <a:ln cap="flat" cmpd="sng" w="19050">
            <a:solidFill>
              <a:srgbClr val="B6D7A8"/>
            </a:solidFill>
            <a:prstDash val="dashDot"/>
            <a:round/>
            <a:headEnd len="med" w="med" type="none"/>
            <a:tailEnd len="med" w="med" type="none"/>
          </a:ln>
        </p:spPr>
      </p:cxnSp>
      <p:sp>
        <p:nvSpPr>
          <p:cNvPr id="1547" name="Google Shape;1547;p55"/>
          <p:cNvSpPr txBox="1"/>
          <p:nvPr/>
        </p:nvSpPr>
        <p:spPr>
          <a:xfrm>
            <a:off x="2960250" y="9238850"/>
            <a:ext cx="9261000" cy="783900"/>
          </a:xfrm>
          <a:prstGeom prst="rect">
            <a:avLst/>
          </a:prstGeom>
          <a:noFill/>
          <a:ln cap="flat" cmpd="sng" w="19050">
            <a:solidFill>
              <a:srgbClr val="B6D7A8"/>
            </a:solidFill>
            <a:prstDash val="dashDot"/>
            <a:round/>
            <a:headEnd len="sm" w="sm" type="none"/>
            <a:tailEnd len="sm" w="sm" type="none"/>
          </a:ln>
        </p:spPr>
        <p:txBody>
          <a:bodyPr anchorCtr="0" anchor="ctr" bIns="48000" lIns="48000" spcFirstLastPara="1" rIns="48000" wrap="square" tIns="48000">
            <a:noAutofit/>
          </a:bodyPr>
          <a:lstStyle/>
          <a:p>
            <a:pPr indent="0" lvl="0" marL="0" rtl="0" algn="l">
              <a:lnSpc>
                <a:spcPct val="115000"/>
              </a:lnSpc>
              <a:spcBef>
                <a:spcPts val="0"/>
              </a:spcBef>
              <a:spcAft>
                <a:spcPts val="0"/>
              </a:spcAft>
              <a:buNone/>
            </a:pPr>
            <a:r>
              <a:rPr lang="en" sz="2200">
                <a:solidFill>
                  <a:srgbClr val="CC4125"/>
                </a:solidFill>
                <a:latin typeface="Merriweather"/>
                <a:ea typeface="Merriweather"/>
                <a:cs typeface="Merriweather"/>
                <a:sym typeface="Merriweather"/>
              </a:rPr>
              <a:t>Hypersplenism</a:t>
            </a:r>
            <a:r>
              <a:rPr lang="en" sz="2200">
                <a:latin typeface="Merriweather"/>
                <a:ea typeface="Merriweather"/>
                <a:cs typeface="Merriweather"/>
                <a:sym typeface="Merriweather"/>
              </a:rPr>
              <a:t>: enlargement of the spleen (splenomegaly) with defects in the blood cells count.</a:t>
            </a:r>
            <a:endParaRPr sz="2200">
              <a:latin typeface="Merriweather"/>
              <a:ea typeface="Merriweather"/>
              <a:cs typeface="Merriweather"/>
              <a:sym typeface="Merriweather"/>
            </a:endParaRPr>
          </a:p>
        </p:txBody>
      </p:sp>
      <p:cxnSp>
        <p:nvCxnSpPr>
          <p:cNvPr id="1548" name="Google Shape;1548;p55"/>
          <p:cNvCxnSpPr/>
          <p:nvPr/>
        </p:nvCxnSpPr>
        <p:spPr>
          <a:xfrm flipH="1" rot="10800000">
            <a:off x="1418392" y="10781949"/>
            <a:ext cx="1542000" cy="5400"/>
          </a:xfrm>
          <a:prstGeom prst="straightConnector1">
            <a:avLst/>
          </a:prstGeom>
          <a:noFill/>
          <a:ln cap="flat" cmpd="sng" w="19050">
            <a:solidFill>
              <a:srgbClr val="B6D7A8"/>
            </a:solidFill>
            <a:prstDash val="dashDot"/>
            <a:round/>
            <a:headEnd len="med" w="med" type="none"/>
            <a:tailEnd len="med" w="med" type="none"/>
          </a:ln>
        </p:spPr>
      </p:cxnSp>
      <p:sp>
        <p:nvSpPr>
          <p:cNvPr id="1549" name="Google Shape;1549;p55"/>
          <p:cNvSpPr txBox="1"/>
          <p:nvPr/>
        </p:nvSpPr>
        <p:spPr>
          <a:xfrm>
            <a:off x="2960258" y="10452159"/>
            <a:ext cx="9261000" cy="644700"/>
          </a:xfrm>
          <a:prstGeom prst="rect">
            <a:avLst/>
          </a:prstGeom>
          <a:noFill/>
          <a:ln cap="flat" cmpd="sng" w="19050">
            <a:solidFill>
              <a:srgbClr val="B6D7A8"/>
            </a:solidFill>
            <a:prstDash val="dashDot"/>
            <a:round/>
            <a:headEnd len="sm" w="sm" type="none"/>
            <a:tailEnd len="sm" w="sm" type="none"/>
          </a:ln>
        </p:spPr>
        <p:txBody>
          <a:bodyPr anchorCtr="0" anchor="ctr" bIns="48000" lIns="48000" spcFirstLastPara="1" rIns="48000" wrap="square" tIns="48000">
            <a:noAutofit/>
          </a:bodyPr>
          <a:lstStyle/>
          <a:p>
            <a:pPr indent="0" lvl="0" marL="0" rtl="0" algn="l">
              <a:lnSpc>
                <a:spcPct val="115000"/>
              </a:lnSpc>
              <a:spcBef>
                <a:spcPts val="0"/>
              </a:spcBef>
              <a:spcAft>
                <a:spcPts val="0"/>
              </a:spcAft>
              <a:buNone/>
            </a:pPr>
            <a:r>
              <a:rPr lang="en" sz="2200">
                <a:latin typeface="Merriweather"/>
                <a:ea typeface="Merriweather"/>
                <a:cs typeface="Merriweather"/>
                <a:sym typeface="Merriweather"/>
              </a:rPr>
              <a:t>Primary spleen </a:t>
            </a:r>
            <a:r>
              <a:rPr lang="en" sz="2200">
                <a:solidFill>
                  <a:srgbClr val="CC4125"/>
                </a:solidFill>
                <a:latin typeface="Merriweather"/>
                <a:ea typeface="Merriweather"/>
                <a:cs typeface="Merriweather"/>
                <a:sym typeface="Merriweather"/>
              </a:rPr>
              <a:t>cancers</a:t>
            </a:r>
            <a:r>
              <a:rPr lang="en" sz="2200">
                <a:latin typeface="Merriweather"/>
                <a:ea typeface="Merriweather"/>
                <a:cs typeface="Merriweather"/>
                <a:sym typeface="Merriweather"/>
              </a:rPr>
              <a:t>.</a:t>
            </a:r>
            <a:endParaRPr sz="2200">
              <a:latin typeface="Merriweather"/>
              <a:ea typeface="Merriweather"/>
              <a:cs typeface="Merriweather"/>
              <a:sym typeface="Merriweather"/>
            </a:endParaRPr>
          </a:p>
        </p:txBody>
      </p:sp>
      <p:cxnSp>
        <p:nvCxnSpPr>
          <p:cNvPr id="1550" name="Google Shape;1550;p55"/>
          <p:cNvCxnSpPr/>
          <p:nvPr/>
        </p:nvCxnSpPr>
        <p:spPr>
          <a:xfrm flipH="1" rot="10800000">
            <a:off x="1423320" y="11793740"/>
            <a:ext cx="1542000" cy="5400"/>
          </a:xfrm>
          <a:prstGeom prst="straightConnector1">
            <a:avLst/>
          </a:prstGeom>
          <a:noFill/>
          <a:ln cap="flat" cmpd="sng" w="19050">
            <a:solidFill>
              <a:srgbClr val="B6D7A8"/>
            </a:solidFill>
            <a:prstDash val="dashDot"/>
            <a:round/>
            <a:headEnd len="med" w="med" type="none"/>
            <a:tailEnd len="med" w="med" type="none"/>
          </a:ln>
        </p:spPr>
      </p:cxnSp>
      <p:sp>
        <p:nvSpPr>
          <p:cNvPr id="1551" name="Google Shape;1551;p55"/>
          <p:cNvSpPr txBox="1"/>
          <p:nvPr/>
        </p:nvSpPr>
        <p:spPr>
          <a:xfrm>
            <a:off x="2965185" y="11463950"/>
            <a:ext cx="9261000" cy="644700"/>
          </a:xfrm>
          <a:prstGeom prst="rect">
            <a:avLst/>
          </a:prstGeom>
          <a:noFill/>
          <a:ln cap="flat" cmpd="sng" w="19050">
            <a:solidFill>
              <a:srgbClr val="B6D7A8"/>
            </a:solidFill>
            <a:prstDash val="dashDot"/>
            <a:round/>
            <a:headEnd len="sm" w="sm" type="none"/>
            <a:tailEnd len="sm" w="sm" type="none"/>
          </a:ln>
        </p:spPr>
        <p:txBody>
          <a:bodyPr anchorCtr="0" anchor="ctr" bIns="48000" lIns="48000" spcFirstLastPara="1" rIns="48000" wrap="square" tIns="48000">
            <a:noAutofit/>
          </a:bodyPr>
          <a:lstStyle/>
          <a:p>
            <a:pPr indent="0" lvl="0" marL="0" rtl="0" algn="l">
              <a:lnSpc>
                <a:spcPct val="115000"/>
              </a:lnSpc>
              <a:spcBef>
                <a:spcPts val="0"/>
              </a:spcBef>
              <a:spcAft>
                <a:spcPts val="0"/>
              </a:spcAft>
              <a:buNone/>
            </a:pPr>
            <a:r>
              <a:rPr lang="en" sz="2200">
                <a:solidFill>
                  <a:srgbClr val="CC4125"/>
                </a:solidFill>
                <a:latin typeface="Merriweather"/>
                <a:ea typeface="Merriweather"/>
                <a:cs typeface="Merriweather"/>
                <a:sym typeface="Merriweather"/>
              </a:rPr>
              <a:t>Haemolytic anaemias</a:t>
            </a:r>
            <a:r>
              <a:rPr lang="en" sz="2200">
                <a:latin typeface="Merriweather"/>
                <a:ea typeface="Merriweather"/>
                <a:cs typeface="Merriweather"/>
                <a:sym typeface="Merriweather"/>
              </a:rPr>
              <a:t>: Sickle cell anaemia,</a:t>
            </a:r>
            <a:endParaRPr sz="2200">
              <a:latin typeface="Merriweather"/>
              <a:ea typeface="Merriweather"/>
              <a:cs typeface="Merriweather"/>
              <a:sym typeface="Merriweather"/>
            </a:endParaRPr>
          </a:p>
          <a:p>
            <a:pPr indent="0" lvl="0" marL="0" rtl="0" algn="l">
              <a:lnSpc>
                <a:spcPct val="115000"/>
              </a:lnSpc>
              <a:spcBef>
                <a:spcPts val="0"/>
              </a:spcBef>
              <a:spcAft>
                <a:spcPts val="0"/>
              </a:spcAft>
              <a:buNone/>
            </a:pPr>
            <a:r>
              <a:rPr lang="en" sz="2200">
                <a:latin typeface="Merriweather"/>
                <a:ea typeface="Merriweather"/>
                <a:cs typeface="Merriweather"/>
                <a:sym typeface="Merriweather"/>
              </a:rPr>
              <a:t>Thalassemia,hereditary spherocytosis (HS) and elliptocytosis.</a:t>
            </a:r>
            <a:endParaRPr sz="2200">
              <a:latin typeface="Merriweather"/>
              <a:ea typeface="Merriweather"/>
              <a:cs typeface="Merriweather"/>
              <a:sym typeface="Merriweather"/>
            </a:endParaRPr>
          </a:p>
        </p:txBody>
      </p:sp>
      <p:cxnSp>
        <p:nvCxnSpPr>
          <p:cNvPr id="1552" name="Google Shape;1552;p55"/>
          <p:cNvCxnSpPr/>
          <p:nvPr/>
        </p:nvCxnSpPr>
        <p:spPr>
          <a:xfrm flipH="1" rot="10800000">
            <a:off x="1418392" y="12805530"/>
            <a:ext cx="1542000" cy="5400"/>
          </a:xfrm>
          <a:prstGeom prst="straightConnector1">
            <a:avLst/>
          </a:prstGeom>
          <a:noFill/>
          <a:ln cap="flat" cmpd="sng" w="19050">
            <a:solidFill>
              <a:srgbClr val="B6D7A8"/>
            </a:solidFill>
            <a:prstDash val="dashDot"/>
            <a:round/>
            <a:headEnd len="med" w="med" type="none"/>
            <a:tailEnd len="med" w="med" type="none"/>
          </a:ln>
        </p:spPr>
      </p:cxnSp>
      <p:sp>
        <p:nvSpPr>
          <p:cNvPr id="1553" name="Google Shape;1553;p55"/>
          <p:cNvSpPr txBox="1"/>
          <p:nvPr/>
        </p:nvSpPr>
        <p:spPr>
          <a:xfrm>
            <a:off x="2960258" y="12475740"/>
            <a:ext cx="9261000" cy="644700"/>
          </a:xfrm>
          <a:prstGeom prst="rect">
            <a:avLst/>
          </a:prstGeom>
          <a:noFill/>
          <a:ln cap="flat" cmpd="sng" w="19050">
            <a:solidFill>
              <a:srgbClr val="B6D7A8"/>
            </a:solidFill>
            <a:prstDash val="dashDot"/>
            <a:round/>
            <a:headEnd len="sm" w="sm" type="none"/>
            <a:tailEnd len="sm" w="sm" type="none"/>
          </a:ln>
        </p:spPr>
        <p:txBody>
          <a:bodyPr anchorCtr="0" anchor="ctr" bIns="48000" lIns="48000" spcFirstLastPara="1" rIns="48000" wrap="square" tIns="48000">
            <a:noAutofit/>
          </a:bodyPr>
          <a:lstStyle/>
          <a:p>
            <a:pPr indent="0" lvl="0" marL="0" rtl="0" algn="l">
              <a:lnSpc>
                <a:spcPct val="115000"/>
              </a:lnSpc>
              <a:spcBef>
                <a:spcPts val="0"/>
              </a:spcBef>
              <a:spcAft>
                <a:spcPts val="0"/>
              </a:spcAft>
              <a:buNone/>
            </a:pPr>
            <a:r>
              <a:rPr lang="en" sz="2200">
                <a:latin typeface="Merriweather"/>
                <a:ea typeface="Merriweather"/>
                <a:cs typeface="Merriweather"/>
                <a:sym typeface="Merriweather"/>
              </a:rPr>
              <a:t>Idiopathic thrombocytopenic purpura </a:t>
            </a:r>
            <a:r>
              <a:rPr lang="en" sz="2200">
                <a:solidFill>
                  <a:srgbClr val="CC4125"/>
                </a:solidFill>
                <a:latin typeface="Merriweather"/>
                <a:ea typeface="Merriweather"/>
                <a:cs typeface="Merriweather"/>
                <a:sym typeface="Merriweather"/>
              </a:rPr>
              <a:t>(ITP)</a:t>
            </a:r>
            <a:r>
              <a:rPr lang="en" sz="2200">
                <a:latin typeface="Merriweather"/>
                <a:ea typeface="Merriweather"/>
                <a:cs typeface="Merriweather"/>
                <a:sym typeface="Merriweather"/>
              </a:rPr>
              <a:t>.</a:t>
            </a:r>
            <a:endParaRPr sz="2200">
              <a:latin typeface="Merriweather"/>
              <a:ea typeface="Merriweather"/>
              <a:cs typeface="Merriweather"/>
              <a:sym typeface="Merriweather"/>
            </a:endParaRPr>
          </a:p>
        </p:txBody>
      </p:sp>
      <p:cxnSp>
        <p:nvCxnSpPr>
          <p:cNvPr id="1554" name="Google Shape;1554;p55"/>
          <p:cNvCxnSpPr/>
          <p:nvPr/>
        </p:nvCxnSpPr>
        <p:spPr>
          <a:xfrm flipH="1" rot="10800000">
            <a:off x="1423320" y="13879758"/>
            <a:ext cx="1542000" cy="5400"/>
          </a:xfrm>
          <a:prstGeom prst="straightConnector1">
            <a:avLst/>
          </a:prstGeom>
          <a:noFill/>
          <a:ln cap="flat" cmpd="sng" w="19050">
            <a:solidFill>
              <a:srgbClr val="B6D7A8"/>
            </a:solidFill>
            <a:prstDash val="dashDot"/>
            <a:round/>
            <a:headEnd len="med" w="med" type="none"/>
            <a:tailEnd len="med" w="med" type="none"/>
          </a:ln>
        </p:spPr>
      </p:cxnSp>
      <p:sp>
        <p:nvSpPr>
          <p:cNvPr id="1555" name="Google Shape;1555;p55"/>
          <p:cNvSpPr txBox="1"/>
          <p:nvPr/>
        </p:nvSpPr>
        <p:spPr>
          <a:xfrm>
            <a:off x="2965185" y="13549968"/>
            <a:ext cx="9261000" cy="644700"/>
          </a:xfrm>
          <a:prstGeom prst="rect">
            <a:avLst/>
          </a:prstGeom>
          <a:noFill/>
          <a:ln cap="flat" cmpd="sng" w="19050">
            <a:solidFill>
              <a:srgbClr val="B6D7A8"/>
            </a:solidFill>
            <a:prstDash val="dashDot"/>
            <a:round/>
            <a:headEnd len="sm" w="sm" type="none"/>
            <a:tailEnd len="sm" w="sm" type="none"/>
          </a:ln>
        </p:spPr>
        <p:txBody>
          <a:bodyPr anchorCtr="0" anchor="ctr" bIns="48000" lIns="48000" spcFirstLastPara="1" rIns="48000" wrap="square" tIns="48000">
            <a:noAutofit/>
          </a:bodyPr>
          <a:lstStyle/>
          <a:p>
            <a:pPr indent="0" lvl="0" marL="0" rtl="0" algn="l">
              <a:lnSpc>
                <a:spcPct val="115000"/>
              </a:lnSpc>
              <a:spcBef>
                <a:spcPts val="0"/>
              </a:spcBef>
              <a:spcAft>
                <a:spcPts val="0"/>
              </a:spcAft>
              <a:buNone/>
            </a:pPr>
            <a:r>
              <a:rPr lang="en" sz="2200">
                <a:latin typeface="Merriweather"/>
                <a:ea typeface="Merriweather"/>
                <a:cs typeface="Merriweather"/>
                <a:sym typeface="Merriweather"/>
              </a:rPr>
              <a:t>Trauma </a:t>
            </a:r>
            <a:r>
              <a:rPr lang="en">
                <a:solidFill>
                  <a:srgbClr val="999999"/>
                </a:solidFill>
                <a:latin typeface="Merriweather"/>
                <a:ea typeface="Merriweather"/>
                <a:cs typeface="Merriweather"/>
                <a:sym typeface="Merriweather"/>
              </a:rPr>
              <a:t>(very common)</a:t>
            </a:r>
            <a:endParaRPr>
              <a:solidFill>
                <a:srgbClr val="999999"/>
              </a:solidFill>
              <a:latin typeface="Exo"/>
              <a:ea typeface="Exo"/>
              <a:cs typeface="Exo"/>
              <a:sym typeface="Exo"/>
            </a:endParaRPr>
          </a:p>
        </p:txBody>
      </p:sp>
      <p:pic>
        <p:nvPicPr>
          <p:cNvPr id="1556" name="Google Shape;1556;p55"/>
          <p:cNvPicPr preferRelativeResize="0"/>
          <p:nvPr/>
        </p:nvPicPr>
        <p:blipFill>
          <a:blip r:embed="rId3">
            <a:alphaModFix/>
          </a:blip>
          <a:stretch>
            <a:fillRect/>
          </a:stretch>
        </p:blipFill>
        <p:spPr>
          <a:xfrm>
            <a:off x="9889946" y="8452900"/>
            <a:ext cx="1041596" cy="783899"/>
          </a:xfrm>
          <a:prstGeom prst="rect">
            <a:avLst/>
          </a:prstGeom>
          <a:noFill/>
          <a:ln>
            <a:noFill/>
          </a:ln>
        </p:spPr>
      </p:pic>
      <p:sp>
        <p:nvSpPr>
          <p:cNvPr id="1557" name="Google Shape;1557;p55"/>
          <p:cNvSpPr txBox="1"/>
          <p:nvPr/>
        </p:nvSpPr>
        <p:spPr>
          <a:xfrm>
            <a:off x="2947681" y="14435902"/>
            <a:ext cx="9260400" cy="645000"/>
          </a:xfrm>
          <a:prstGeom prst="rect">
            <a:avLst/>
          </a:prstGeom>
          <a:noFill/>
          <a:ln cap="flat" cmpd="sng" w="19050">
            <a:solidFill>
              <a:srgbClr val="B6D7A8"/>
            </a:solidFill>
            <a:prstDash val="dashDot"/>
            <a:round/>
            <a:headEnd len="sm" w="sm" type="none"/>
            <a:tailEnd len="sm" w="sm" type="none"/>
          </a:ln>
        </p:spPr>
        <p:txBody>
          <a:bodyPr anchorCtr="0" anchor="ctr" bIns="48000" lIns="48000" spcFirstLastPara="1" rIns="48000" wrap="square" tIns="48000">
            <a:noAutofit/>
          </a:bodyPr>
          <a:lstStyle/>
          <a:p>
            <a:pPr indent="0" lvl="0" marL="0" rtl="0" algn="l">
              <a:lnSpc>
                <a:spcPct val="115000"/>
              </a:lnSpc>
              <a:spcBef>
                <a:spcPts val="0"/>
              </a:spcBef>
              <a:spcAft>
                <a:spcPts val="0"/>
              </a:spcAft>
              <a:buNone/>
            </a:pPr>
            <a:r>
              <a:rPr lang="en" sz="2200">
                <a:latin typeface="Merriweather"/>
                <a:ea typeface="Merriweather"/>
                <a:cs typeface="Merriweather"/>
                <a:sym typeface="Merriweather"/>
              </a:rPr>
              <a:t>Hodgkin's disease.</a:t>
            </a:r>
            <a:endParaRPr sz="2200">
              <a:latin typeface="Merriweather"/>
              <a:ea typeface="Merriweather"/>
              <a:cs typeface="Merriweather"/>
              <a:sym typeface="Merriweather"/>
            </a:endParaRPr>
          </a:p>
        </p:txBody>
      </p:sp>
      <p:sp>
        <p:nvSpPr>
          <p:cNvPr id="1558" name="Google Shape;1558;p55"/>
          <p:cNvSpPr txBox="1"/>
          <p:nvPr/>
        </p:nvSpPr>
        <p:spPr>
          <a:xfrm>
            <a:off x="2947679" y="15474225"/>
            <a:ext cx="9260400" cy="645000"/>
          </a:xfrm>
          <a:prstGeom prst="rect">
            <a:avLst/>
          </a:prstGeom>
          <a:noFill/>
          <a:ln cap="flat" cmpd="sng" w="19050">
            <a:solidFill>
              <a:srgbClr val="B6D7A8"/>
            </a:solidFill>
            <a:prstDash val="dashDot"/>
            <a:round/>
            <a:headEnd len="sm" w="sm" type="none"/>
            <a:tailEnd len="sm" w="sm" type="none"/>
          </a:ln>
        </p:spPr>
        <p:txBody>
          <a:bodyPr anchorCtr="0" anchor="ctr" bIns="48000" lIns="48000" spcFirstLastPara="1" rIns="48000" wrap="square" tIns="48000">
            <a:noAutofit/>
          </a:bodyPr>
          <a:lstStyle/>
          <a:p>
            <a:pPr indent="0" lvl="0" marL="0" rtl="0" algn="l">
              <a:lnSpc>
                <a:spcPct val="115000"/>
              </a:lnSpc>
              <a:spcBef>
                <a:spcPts val="0"/>
              </a:spcBef>
              <a:spcAft>
                <a:spcPts val="0"/>
              </a:spcAft>
              <a:buNone/>
            </a:pPr>
            <a:r>
              <a:rPr lang="en" sz="2200">
                <a:latin typeface="Merriweather"/>
                <a:ea typeface="Merriweather"/>
                <a:cs typeface="Merriweather"/>
                <a:sym typeface="Merriweather"/>
              </a:rPr>
              <a:t>Autoimmune hemolytic disorders.</a:t>
            </a:r>
            <a:endParaRPr sz="2200">
              <a:latin typeface="Merriweather"/>
              <a:ea typeface="Merriweather"/>
              <a:cs typeface="Merriweather"/>
              <a:sym typeface="Merriweather"/>
            </a:endParaRPr>
          </a:p>
        </p:txBody>
      </p:sp>
      <p:cxnSp>
        <p:nvCxnSpPr>
          <p:cNvPr id="1559" name="Google Shape;1559;p55"/>
          <p:cNvCxnSpPr/>
          <p:nvPr/>
        </p:nvCxnSpPr>
        <p:spPr>
          <a:xfrm flipH="1" rot="10800000">
            <a:off x="1489800" y="14755575"/>
            <a:ext cx="1458000" cy="4500"/>
          </a:xfrm>
          <a:prstGeom prst="straightConnector1">
            <a:avLst/>
          </a:prstGeom>
          <a:noFill/>
          <a:ln cap="flat" cmpd="sng" w="19050">
            <a:solidFill>
              <a:srgbClr val="B6D7A8"/>
            </a:solidFill>
            <a:prstDash val="dashDot"/>
            <a:round/>
            <a:headEnd len="med" w="med" type="none"/>
            <a:tailEnd len="med" w="med" type="none"/>
          </a:ln>
        </p:spPr>
      </p:cxnSp>
      <p:sp>
        <p:nvSpPr>
          <p:cNvPr id="1560" name="Google Shape;1560;p55"/>
          <p:cNvSpPr/>
          <p:nvPr/>
        </p:nvSpPr>
        <p:spPr>
          <a:xfrm>
            <a:off x="3290773" y="809312"/>
            <a:ext cx="7622100" cy="943800"/>
          </a:xfrm>
          <a:prstGeom prst="roundRect">
            <a:avLst>
              <a:gd fmla="val 16667" name="adj"/>
            </a:avLst>
          </a:prstGeom>
          <a:solidFill>
            <a:srgbClr val="93C47D"/>
          </a:solidFill>
          <a:ln>
            <a:noFill/>
          </a:ln>
        </p:spPr>
        <p:txBody>
          <a:bodyPr anchorCtr="0" anchor="ctr" bIns="36000" lIns="36000" spcFirstLastPara="1" rIns="36000" wrap="square" tIns="36000">
            <a:noAutofit/>
          </a:bodyPr>
          <a:lstStyle/>
          <a:p>
            <a:pPr indent="0" lvl="0" marL="0" rtl="0" algn="ctr">
              <a:spcBef>
                <a:spcPts val="0"/>
              </a:spcBef>
              <a:spcAft>
                <a:spcPts val="0"/>
              </a:spcAft>
              <a:buNone/>
            </a:pPr>
            <a:r>
              <a:rPr lang="en" sz="3500">
                <a:solidFill>
                  <a:srgbClr val="FFFFFF"/>
                </a:solidFill>
                <a:latin typeface="Oswald"/>
                <a:ea typeface="Oswald"/>
                <a:cs typeface="Oswald"/>
                <a:sym typeface="Oswald"/>
              </a:rPr>
              <a:t>Immune Functions of Spleen</a:t>
            </a:r>
            <a:endParaRPr sz="3500">
              <a:solidFill>
                <a:srgbClr val="FFFFFF"/>
              </a:solidFill>
              <a:latin typeface="Oswald"/>
              <a:ea typeface="Oswald"/>
              <a:cs typeface="Oswald"/>
              <a:sym typeface="Oswald"/>
            </a:endParaRPr>
          </a:p>
          <a:p>
            <a:pPr indent="0" lvl="0" marL="0" marR="0" rtl="0" algn="ctr">
              <a:lnSpc>
                <a:spcPct val="100000"/>
              </a:lnSpc>
              <a:spcBef>
                <a:spcPts val="0"/>
              </a:spcBef>
              <a:spcAft>
                <a:spcPts val="0"/>
              </a:spcAft>
              <a:buNone/>
            </a:pPr>
            <a:r>
              <a:t/>
            </a:r>
            <a:endParaRPr b="1" sz="600">
              <a:solidFill>
                <a:srgbClr val="FFFFFF"/>
              </a:solidFill>
              <a:latin typeface="Exo"/>
              <a:ea typeface="Exo"/>
              <a:cs typeface="Exo"/>
              <a:sym typeface="Exo"/>
            </a:endParaRPr>
          </a:p>
        </p:txBody>
      </p:sp>
      <p:sp>
        <p:nvSpPr>
          <p:cNvPr id="1561" name="Google Shape;1561;p55"/>
          <p:cNvSpPr/>
          <p:nvPr/>
        </p:nvSpPr>
        <p:spPr>
          <a:xfrm>
            <a:off x="1015242" y="5214421"/>
            <a:ext cx="5236500" cy="933300"/>
          </a:xfrm>
          <a:prstGeom prst="roundRect">
            <a:avLst>
              <a:gd fmla="val 16667" name="adj"/>
            </a:avLst>
          </a:prstGeom>
          <a:solidFill>
            <a:srgbClr val="EFEFEF"/>
          </a:solidFill>
          <a:ln>
            <a:noFill/>
          </a:ln>
        </p:spPr>
        <p:txBody>
          <a:bodyPr anchorCtr="0" anchor="ctr" bIns="36000" lIns="36000" spcFirstLastPara="1" rIns="36000" wrap="square" tIns="36000">
            <a:noAutofit/>
          </a:bodyPr>
          <a:lstStyle/>
          <a:p>
            <a:pPr indent="0" lvl="0" marL="0" rtl="0" algn="l">
              <a:lnSpc>
                <a:spcPct val="115000"/>
              </a:lnSpc>
              <a:spcBef>
                <a:spcPts val="0"/>
              </a:spcBef>
              <a:spcAft>
                <a:spcPts val="0"/>
              </a:spcAft>
              <a:buNone/>
            </a:pPr>
            <a:r>
              <a:rPr lang="en" sz="2200">
                <a:solidFill>
                  <a:srgbClr val="CC4125"/>
                </a:solidFill>
                <a:latin typeface="Merriweather"/>
                <a:ea typeface="Merriweather"/>
                <a:cs typeface="Merriweather"/>
                <a:sym typeface="Merriweather"/>
              </a:rPr>
              <a:t>Destruction and processing</a:t>
            </a:r>
            <a:r>
              <a:rPr lang="en" sz="2200">
                <a:solidFill>
                  <a:srgbClr val="000000"/>
                </a:solidFill>
                <a:latin typeface="Merriweather"/>
                <a:ea typeface="Merriweather"/>
                <a:cs typeface="Merriweather"/>
                <a:sym typeface="Merriweather"/>
              </a:rPr>
              <a:t> of antigens. </a:t>
            </a:r>
            <a:endParaRPr sz="2200">
              <a:latin typeface="Merriweather"/>
              <a:ea typeface="Merriweather"/>
              <a:cs typeface="Merriweather"/>
              <a:sym typeface="Merriweather"/>
            </a:endParaRPr>
          </a:p>
        </p:txBody>
      </p:sp>
      <p:sp>
        <p:nvSpPr>
          <p:cNvPr id="1562" name="Google Shape;1562;p55"/>
          <p:cNvSpPr/>
          <p:nvPr/>
        </p:nvSpPr>
        <p:spPr>
          <a:xfrm>
            <a:off x="1015242" y="3052376"/>
            <a:ext cx="5236500" cy="1770300"/>
          </a:xfrm>
          <a:prstGeom prst="roundRect">
            <a:avLst>
              <a:gd fmla="val 16667" name="adj"/>
            </a:avLst>
          </a:prstGeom>
          <a:solidFill>
            <a:srgbClr val="EFEFEF"/>
          </a:solidFill>
          <a:ln>
            <a:noFill/>
          </a:ln>
        </p:spPr>
        <p:txBody>
          <a:bodyPr anchorCtr="0" anchor="ctr" bIns="36000" lIns="36000" spcFirstLastPara="1" rIns="36000" wrap="square" tIns="36000">
            <a:noAutofit/>
          </a:bodyPr>
          <a:lstStyle/>
          <a:p>
            <a:pPr indent="0" lvl="0" marL="0" rtl="0" algn="l">
              <a:lnSpc>
                <a:spcPct val="115000"/>
              </a:lnSpc>
              <a:spcBef>
                <a:spcPts val="0"/>
              </a:spcBef>
              <a:spcAft>
                <a:spcPts val="0"/>
              </a:spcAft>
              <a:buNone/>
            </a:pPr>
            <a:r>
              <a:rPr lang="en" sz="2200">
                <a:solidFill>
                  <a:srgbClr val="000000"/>
                </a:solidFill>
                <a:latin typeface="Merriweather"/>
                <a:ea typeface="Merriweather"/>
                <a:cs typeface="Merriweather"/>
                <a:sym typeface="Merriweather"/>
              </a:rPr>
              <a:t>Site for </a:t>
            </a:r>
            <a:r>
              <a:rPr lang="en" sz="2200">
                <a:solidFill>
                  <a:srgbClr val="CC4125"/>
                </a:solidFill>
                <a:latin typeface="Merriweather"/>
                <a:ea typeface="Merriweather"/>
                <a:cs typeface="Merriweather"/>
                <a:sym typeface="Merriweather"/>
              </a:rPr>
              <a:t>Phagocytosis</a:t>
            </a:r>
            <a:r>
              <a:rPr lang="en" sz="2200">
                <a:solidFill>
                  <a:srgbClr val="000000"/>
                </a:solidFill>
                <a:latin typeface="Merriweather"/>
                <a:ea typeface="Merriweather"/>
                <a:cs typeface="Merriweather"/>
                <a:sym typeface="Merriweather"/>
              </a:rPr>
              <a:t> of bacteria and worn-out blood cells </a:t>
            </a:r>
            <a:r>
              <a:rPr lang="en" sz="1800">
                <a:solidFill>
                  <a:srgbClr val="000000"/>
                </a:solidFill>
                <a:latin typeface="Merriweather"/>
                <a:ea typeface="Merriweather"/>
                <a:cs typeface="Merriweather"/>
                <a:sym typeface="Merriweather"/>
              </a:rPr>
              <a:t>(Slow blood flow in the red pulp cords allows foreign particles to be phagocytosed)</a:t>
            </a:r>
            <a:endParaRPr sz="2200">
              <a:solidFill>
                <a:srgbClr val="000000"/>
              </a:solidFill>
              <a:latin typeface="Merriweather"/>
              <a:ea typeface="Merriweather"/>
              <a:cs typeface="Merriweather"/>
              <a:sym typeface="Merriweather"/>
            </a:endParaRPr>
          </a:p>
        </p:txBody>
      </p:sp>
      <p:sp>
        <p:nvSpPr>
          <p:cNvPr id="1563" name="Google Shape;1563;p55"/>
          <p:cNvSpPr/>
          <p:nvPr/>
        </p:nvSpPr>
        <p:spPr>
          <a:xfrm>
            <a:off x="4194163" y="1947488"/>
            <a:ext cx="5826600" cy="943800"/>
          </a:xfrm>
          <a:prstGeom prst="roundRect">
            <a:avLst>
              <a:gd fmla="val 16667" name="adj"/>
            </a:avLst>
          </a:prstGeom>
          <a:solidFill>
            <a:srgbClr val="EFEFEF"/>
          </a:solidFill>
          <a:ln>
            <a:noFill/>
          </a:ln>
        </p:spPr>
        <p:txBody>
          <a:bodyPr anchorCtr="0" anchor="ctr" bIns="36000" lIns="36000" spcFirstLastPara="1" rIns="36000" wrap="square" tIns="36000">
            <a:noAutofit/>
          </a:bodyPr>
          <a:lstStyle/>
          <a:p>
            <a:pPr indent="0" lvl="0" marL="0" rtl="0" algn="ctr">
              <a:lnSpc>
                <a:spcPct val="115000"/>
              </a:lnSpc>
              <a:spcBef>
                <a:spcPts val="0"/>
              </a:spcBef>
              <a:spcAft>
                <a:spcPts val="0"/>
              </a:spcAft>
              <a:buNone/>
            </a:pPr>
            <a:r>
              <a:rPr lang="en" sz="2200">
                <a:solidFill>
                  <a:srgbClr val="000000"/>
                </a:solidFill>
                <a:latin typeface="Merriweather"/>
                <a:ea typeface="Merriweather"/>
                <a:cs typeface="Merriweather"/>
                <a:sym typeface="Merriweather"/>
              </a:rPr>
              <a:t>Reservoir of lymphocytes in white pulp.</a:t>
            </a:r>
            <a:endParaRPr sz="2200">
              <a:solidFill>
                <a:srgbClr val="000000"/>
              </a:solidFill>
              <a:latin typeface="Merriweather"/>
              <a:ea typeface="Merriweather"/>
              <a:cs typeface="Merriweather"/>
              <a:sym typeface="Merriweather"/>
            </a:endParaRPr>
          </a:p>
          <a:p>
            <a:pPr indent="0" lvl="0" marL="0" rtl="0" algn="l">
              <a:lnSpc>
                <a:spcPct val="115000"/>
              </a:lnSpc>
              <a:spcBef>
                <a:spcPts val="0"/>
              </a:spcBef>
              <a:spcAft>
                <a:spcPts val="0"/>
              </a:spcAft>
              <a:buNone/>
            </a:pPr>
            <a:r>
              <a:t/>
            </a:r>
            <a:endParaRPr sz="2200">
              <a:solidFill>
                <a:srgbClr val="000000"/>
              </a:solidFill>
              <a:latin typeface="Merriweather"/>
              <a:ea typeface="Merriweather"/>
              <a:cs typeface="Merriweather"/>
              <a:sym typeface="Merriweather"/>
            </a:endParaRPr>
          </a:p>
        </p:txBody>
      </p:sp>
      <p:sp>
        <p:nvSpPr>
          <p:cNvPr id="1564" name="Google Shape;1564;p55"/>
          <p:cNvSpPr/>
          <p:nvPr/>
        </p:nvSpPr>
        <p:spPr>
          <a:xfrm>
            <a:off x="8008893" y="3088165"/>
            <a:ext cx="5236500" cy="1770300"/>
          </a:xfrm>
          <a:prstGeom prst="roundRect">
            <a:avLst>
              <a:gd fmla="val 16667" name="adj"/>
            </a:avLst>
          </a:prstGeom>
          <a:solidFill>
            <a:srgbClr val="EFEFEF"/>
          </a:solidFill>
          <a:ln>
            <a:noFill/>
          </a:ln>
        </p:spPr>
        <p:txBody>
          <a:bodyPr anchorCtr="0" anchor="ctr" bIns="36000" lIns="36000" spcFirstLastPara="1" rIns="36000" wrap="square" tIns="36000">
            <a:noAutofit/>
          </a:bodyPr>
          <a:lstStyle/>
          <a:p>
            <a:pPr indent="0" lvl="0" marL="0" rtl="0" algn="l">
              <a:lnSpc>
                <a:spcPct val="115000"/>
              </a:lnSpc>
              <a:spcBef>
                <a:spcPts val="0"/>
              </a:spcBef>
              <a:spcAft>
                <a:spcPts val="0"/>
              </a:spcAft>
              <a:buNone/>
            </a:pPr>
            <a:r>
              <a:rPr lang="en" sz="2100">
                <a:solidFill>
                  <a:srgbClr val="000000"/>
                </a:solidFill>
                <a:latin typeface="Merriweather"/>
                <a:ea typeface="Merriweather"/>
                <a:cs typeface="Merriweather"/>
                <a:sym typeface="Merriweather"/>
              </a:rPr>
              <a:t>Site of </a:t>
            </a:r>
            <a:r>
              <a:rPr lang="en" sz="2100">
                <a:solidFill>
                  <a:srgbClr val="CC4125"/>
                </a:solidFill>
                <a:latin typeface="Merriweather"/>
                <a:ea typeface="Merriweather"/>
                <a:cs typeface="Merriweather"/>
                <a:sym typeface="Merriweather"/>
              </a:rPr>
              <a:t>B cell maturation </a:t>
            </a:r>
            <a:r>
              <a:rPr lang="en" sz="2100">
                <a:solidFill>
                  <a:srgbClr val="000000"/>
                </a:solidFill>
                <a:latin typeface="Merriweather"/>
                <a:ea typeface="Merriweather"/>
                <a:cs typeface="Merriweather"/>
                <a:sym typeface="Merriweather"/>
              </a:rPr>
              <a:t>into plasma cells, which synthesize antibodies in its white pulp and initiates </a:t>
            </a:r>
            <a:r>
              <a:rPr lang="en" sz="2100">
                <a:solidFill>
                  <a:srgbClr val="CC4125"/>
                </a:solidFill>
                <a:latin typeface="Merriweather"/>
                <a:ea typeface="Merriweather"/>
                <a:cs typeface="Merriweather"/>
                <a:sym typeface="Merriweather"/>
              </a:rPr>
              <a:t>humoral response. </a:t>
            </a:r>
            <a:endParaRPr sz="2100">
              <a:latin typeface="Merriweather"/>
              <a:ea typeface="Merriweather"/>
              <a:cs typeface="Merriweather"/>
              <a:sym typeface="Merriweather"/>
            </a:endParaRPr>
          </a:p>
        </p:txBody>
      </p:sp>
      <p:sp>
        <p:nvSpPr>
          <p:cNvPr id="1565" name="Google Shape;1565;p55"/>
          <p:cNvSpPr/>
          <p:nvPr/>
        </p:nvSpPr>
        <p:spPr>
          <a:xfrm>
            <a:off x="8008942" y="5029766"/>
            <a:ext cx="5236500" cy="1162200"/>
          </a:xfrm>
          <a:prstGeom prst="roundRect">
            <a:avLst>
              <a:gd fmla="val 16667" name="adj"/>
            </a:avLst>
          </a:prstGeom>
          <a:solidFill>
            <a:srgbClr val="EFEFEF"/>
          </a:solidFill>
          <a:ln>
            <a:noFill/>
          </a:ln>
        </p:spPr>
        <p:txBody>
          <a:bodyPr anchorCtr="0" anchor="ctr" bIns="36000" lIns="36000" spcFirstLastPara="1" rIns="36000" wrap="square" tIns="36000">
            <a:noAutofit/>
          </a:bodyPr>
          <a:lstStyle/>
          <a:p>
            <a:pPr indent="0" lvl="0" marL="0" rtl="0" algn="l">
              <a:lnSpc>
                <a:spcPct val="115000"/>
              </a:lnSpc>
              <a:spcBef>
                <a:spcPts val="0"/>
              </a:spcBef>
              <a:spcAft>
                <a:spcPts val="0"/>
              </a:spcAft>
              <a:buNone/>
            </a:pPr>
            <a:r>
              <a:rPr lang="en" sz="2000">
                <a:solidFill>
                  <a:srgbClr val="000000"/>
                </a:solidFill>
                <a:latin typeface="Merriweather"/>
                <a:ea typeface="Merriweather"/>
                <a:cs typeface="Merriweather"/>
                <a:sym typeface="Merriweather"/>
              </a:rPr>
              <a:t>Removes antibody-coated bacteria along with </a:t>
            </a:r>
            <a:r>
              <a:rPr lang="en" sz="2000">
                <a:solidFill>
                  <a:srgbClr val="CC4125"/>
                </a:solidFill>
                <a:latin typeface="Merriweather"/>
                <a:ea typeface="Merriweather"/>
                <a:cs typeface="Merriweather"/>
                <a:sym typeface="Merriweather"/>
              </a:rPr>
              <a:t>antibody-coated blood cells.</a:t>
            </a:r>
            <a:endParaRPr sz="2000">
              <a:solidFill>
                <a:srgbClr val="CC4125"/>
              </a:solidFill>
              <a:latin typeface="Merriweather"/>
              <a:ea typeface="Merriweather"/>
              <a:cs typeface="Merriweather"/>
              <a:sym typeface="Merriweather"/>
            </a:endParaRPr>
          </a:p>
        </p:txBody>
      </p:sp>
      <p:cxnSp>
        <p:nvCxnSpPr>
          <p:cNvPr id="1566" name="Google Shape;1566;p55"/>
          <p:cNvCxnSpPr>
            <a:stCxn id="1560" idx="3"/>
            <a:endCxn id="1565" idx="3"/>
          </p:cNvCxnSpPr>
          <p:nvPr/>
        </p:nvCxnSpPr>
        <p:spPr>
          <a:xfrm>
            <a:off x="10912873" y="1281212"/>
            <a:ext cx="2332500" cy="4329600"/>
          </a:xfrm>
          <a:prstGeom prst="curvedConnector3">
            <a:avLst>
              <a:gd fmla="val 110212" name="adj1"/>
            </a:avLst>
          </a:prstGeom>
          <a:noFill/>
          <a:ln cap="flat" cmpd="sng" w="38100">
            <a:solidFill>
              <a:srgbClr val="93C47D"/>
            </a:solidFill>
            <a:prstDash val="solid"/>
            <a:round/>
            <a:headEnd len="med" w="med" type="none"/>
            <a:tailEnd len="med" w="med" type="none"/>
          </a:ln>
        </p:spPr>
      </p:cxnSp>
      <p:cxnSp>
        <p:nvCxnSpPr>
          <p:cNvPr id="1567" name="Google Shape;1567;p55"/>
          <p:cNvCxnSpPr>
            <a:stCxn id="1560" idx="3"/>
            <a:endCxn id="1564" idx="3"/>
          </p:cNvCxnSpPr>
          <p:nvPr/>
        </p:nvCxnSpPr>
        <p:spPr>
          <a:xfrm>
            <a:off x="10912873" y="1281212"/>
            <a:ext cx="2332500" cy="2692200"/>
          </a:xfrm>
          <a:prstGeom prst="curvedConnector3">
            <a:avLst>
              <a:gd fmla="val 110210" name="adj1"/>
            </a:avLst>
          </a:prstGeom>
          <a:noFill/>
          <a:ln cap="flat" cmpd="sng" w="38100">
            <a:solidFill>
              <a:srgbClr val="93C47D"/>
            </a:solidFill>
            <a:prstDash val="solid"/>
            <a:round/>
            <a:headEnd len="med" w="med" type="none"/>
            <a:tailEnd len="med" w="med" type="none"/>
          </a:ln>
        </p:spPr>
      </p:cxnSp>
      <p:cxnSp>
        <p:nvCxnSpPr>
          <p:cNvPr id="1568" name="Google Shape;1568;p55"/>
          <p:cNvCxnSpPr>
            <a:stCxn id="1560" idx="1"/>
            <a:endCxn id="1562" idx="1"/>
          </p:cNvCxnSpPr>
          <p:nvPr/>
        </p:nvCxnSpPr>
        <p:spPr>
          <a:xfrm flipH="1">
            <a:off x="1015273" y="1281212"/>
            <a:ext cx="2275500" cy="2656200"/>
          </a:xfrm>
          <a:prstGeom prst="curvedConnector3">
            <a:avLst>
              <a:gd fmla="val 110466" name="adj1"/>
            </a:avLst>
          </a:prstGeom>
          <a:noFill/>
          <a:ln cap="flat" cmpd="sng" w="38100">
            <a:solidFill>
              <a:srgbClr val="93C47D"/>
            </a:solidFill>
            <a:prstDash val="solid"/>
            <a:round/>
            <a:headEnd len="med" w="med" type="none"/>
            <a:tailEnd len="med" w="med" type="none"/>
          </a:ln>
        </p:spPr>
      </p:cxnSp>
      <p:cxnSp>
        <p:nvCxnSpPr>
          <p:cNvPr id="1569" name="Google Shape;1569;p55"/>
          <p:cNvCxnSpPr>
            <a:stCxn id="1560" idx="1"/>
            <a:endCxn id="1561" idx="1"/>
          </p:cNvCxnSpPr>
          <p:nvPr/>
        </p:nvCxnSpPr>
        <p:spPr>
          <a:xfrm flipH="1">
            <a:off x="1015273" y="1281212"/>
            <a:ext cx="2275500" cy="4399800"/>
          </a:xfrm>
          <a:prstGeom prst="curvedConnector3">
            <a:avLst>
              <a:gd fmla="val 110466" name="adj1"/>
            </a:avLst>
          </a:prstGeom>
          <a:noFill/>
          <a:ln cap="flat" cmpd="sng" w="38100">
            <a:solidFill>
              <a:srgbClr val="93C47D"/>
            </a:solidFill>
            <a:prstDash val="solid"/>
            <a:round/>
            <a:headEnd len="med" w="med" type="none"/>
            <a:tailEnd len="med" w="med" type="none"/>
          </a:ln>
        </p:spPr>
      </p:cxnSp>
      <p:cxnSp>
        <p:nvCxnSpPr>
          <p:cNvPr id="1570" name="Google Shape;1570;p55"/>
          <p:cNvCxnSpPr>
            <a:stCxn id="1560" idx="2"/>
            <a:endCxn id="1563" idx="0"/>
          </p:cNvCxnSpPr>
          <p:nvPr/>
        </p:nvCxnSpPr>
        <p:spPr>
          <a:xfrm flipH="1" rot="-5400000">
            <a:off x="7007473" y="1847462"/>
            <a:ext cx="194400" cy="5700"/>
          </a:xfrm>
          <a:prstGeom prst="curvedConnector3">
            <a:avLst>
              <a:gd fmla="val 49994" name="adj1"/>
            </a:avLst>
          </a:prstGeom>
          <a:noFill/>
          <a:ln cap="flat" cmpd="sng" w="9525">
            <a:solidFill>
              <a:srgbClr val="93C47D"/>
            </a:solidFill>
            <a:prstDash val="solid"/>
            <a:round/>
            <a:headEnd len="med" w="med" type="none"/>
            <a:tailEnd len="med" w="med" type="none"/>
          </a:ln>
        </p:spPr>
      </p:cxnSp>
      <p:sp>
        <p:nvSpPr>
          <p:cNvPr id="1571" name="Google Shape;1571;p55"/>
          <p:cNvSpPr/>
          <p:nvPr/>
        </p:nvSpPr>
        <p:spPr>
          <a:xfrm>
            <a:off x="6604539" y="6363561"/>
            <a:ext cx="7001700" cy="1770300"/>
          </a:xfrm>
          <a:prstGeom prst="roundRect">
            <a:avLst>
              <a:gd fmla="val 16667" name="adj"/>
            </a:avLst>
          </a:prstGeom>
          <a:solidFill>
            <a:srgbClr val="EFEFEF"/>
          </a:solidFill>
          <a:ln>
            <a:noFill/>
          </a:ln>
        </p:spPr>
        <p:txBody>
          <a:bodyPr anchorCtr="0" anchor="ctr" bIns="36000" lIns="36000" spcFirstLastPara="1" rIns="36000" wrap="square" tIns="36000">
            <a:noAutofit/>
          </a:bodyPr>
          <a:lstStyle/>
          <a:p>
            <a:pPr indent="0" lvl="0" marL="0" rtl="0" algn="l">
              <a:lnSpc>
                <a:spcPct val="115000"/>
              </a:lnSpc>
              <a:spcBef>
                <a:spcPts val="0"/>
              </a:spcBef>
              <a:spcAft>
                <a:spcPts val="0"/>
              </a:spcAft>
              <a:buNone/>
            </a:pPr>
            <a:r>
              <a:rPr lang="en" sz="2000">
                <a:solidFill>
                  <a:srgbClr val="000000"/>
                </a:solidFill>
                <a:latin typeface="Merriweather"/>
                <a:ea typeface="Merriweather"/>
                <a:cs typeface="Merriweather"/>
                <a:sym typeface="Merriweather"/>
              </a:rPr>
              <a:t>It contains (in its blood reserve) half of the body </a:t>
            </a:r>
            <a:r>
              <a:rPr lang="en" sz="2000">
                <a:solidFill>
                  <a:srgbClr val="CC4125"/>
                </a:solidFill>
                <a:latin typeface="Merriweather"/>
                <a:ea typeface="Merriweather"/>
                <a:cs typeface="Merriweather"/>
                <a:sym typeface="Merriweather"/>
              </a:rPr>
              <a:t>monocytes</a:t>
            </a:r>
            <a:r>
              <a:rPr lang="en" sz="2000">
                <a:solidFill>
                  <a:srgbClr val="000000"/>
                </a:solidFill>
                <a:latin typeface="Merriweather"/>
                <a:ea typeface="Merriweather"/>
                <a:cs typeface="Merriweather"/>
                <a:sym typeface="Merriweather"/>
              </a:rPr>
              <a:t> within the red pulp, upon moving to injured tissue (such as the heart), turn into </a:t>
            </a:r>
            <a:r>
              <a:rPr lang="en" sz="2000">
                <a:solidFill>
                  <a:srgbClr val="CC4125"/>
                </a:solidFill>
                <a:latin typeface="Merriweather"/>
                <a:ea typeface="Merriweather"/>
                <a:cs typeface="Merriweather"/>
                <a:sym typeface="Merriweather"/>
              </a:rPr>
              <a:t>dendritic cells </a:t>
            </a:r>
            <a:r>
              <a:rPr lang="en" sz="2000">
                <a:solidFill>
                  <a:srgbClr val="000000"/>
                </a:solidFill>
                <a:latin typeface="Merriweather"/>
                <a:ea typeface="Merriweather"/>
                <a:cs typeface="Merriweather"/>
                <a:sym typeface="Merriweather"/>
              </a:rPr>
              <a:t>and </a:t>
            </a:r>
            <a:r>
              <a:rPr lang="en" sz="2000">
                <a:solidFill>
                  <a:srgbClr val="CC4125"/>
                </a:solidFill>
                <a:latin typeface="Merriweather"/>
                <a:ea typeface="Merriweather"/>
                <a:cs typeface="Merriweather"/>
                <a:sym typeface="Merriweather"/>
              </a:rPr>
              <a:t>macrophages</a:t>
            </a:r>
            <a:r>
              <a:rPr lang="en" sz="2000">
                <a:solidFill>
                  <a:srgbClr val="000000"/>
                </a:solidFill>
                <a:latin typeface="Merriweather"/>
                <a:ea typeface="Merriweather"/>
                <a:cs typeface="Merriweather"/>
                <a:sym typeface="Merriweather"/>
              </a:rPr>
              <a:t> that promote </a:t>
            </a:r>
            <a:r>
              <a:rPr lang="en" sz="2000">
                <a:solidFill>
                  <a:srgbClr val="CC4125"/>
                </a:solidFill>
                <a:latin typeface="Merriweather"/>
                <a:ea typeface="Merriweather"/>
                <a:cs typeface="Merriweather"/>
                <a:sym typeface="Merriweather"/>
              </a:rPr>
              <a:t>tissue healing.</a:t>
            </a:r>
            <a:endParaRPr sz="2000">
              <a:solidFill>
                <a:srgbClr val="CC4125"/>
              </a:solidFill>
              <a:latin typeface="Merriweather"/>
              <a:ea typeface="Merriweather"/>
              <a:cs typeface="Merriweather"/>
              <a:sym typeface="Merriweather"/>
            </a:endParaRPr>
          </a:p>
        </p:txBody>
      </p:sp>
      <p:cxnSp>
        <p:nvCxnSpPr>
          <p:cNvPr id="1572" name="Google Shape;1572;p55"/>
          <p:cNvCxnSpPr>
            <a:stCxn id="1560" idx="3"/>
            <a:endCxn id="1571" idx="3"/>
          </p:cNvCxnSpPr>
          <p:nvPr/>
        </p:nvCxnSpPr>
        <p:spPr>
          <a:xfrm>
            <a:off x="10912873" y="1281212"/>
            <a:ext cx="2693400" cy="5967600"/>
          </a:xfrm>
          <a:prstGeom prst="curvedConnector3">
            <a:avLst>
              <a:gd fmla="val 108840" name="adj1"/>
            </a:avLst>
          </a:prstGeom>
          <a:noFill/>
          <a:ln cap="flat" cmpd="sng" w="38100">
            <a:solidFill>
              <a:srgbClr val="6AA84F"/>
            </a:solidFill>
            <a:prstDash val="solid"/>
            <a:round/>
            <a:headEnd len="med" w="med" type="none"/>
            <a:tailEnd len="med" w="med" type="none"/>
          </a:ln>
        </p:spPr>
      </p:cxnSp>
      <p:sp>
        <p:nvSpPr>
          <p:cNvPr id="1573" name="Google Shape;1573;p55"/>
          <p:cNvSpPr/>
          <p:nvPr/>
        </p:nvSpPr>
        <p:spPr>
          <a:xfrm>
            <a:off x="890864" y="6501139"/>
            <a:ext cx="5236500" cy="1636500"/>
          </a:xfrm>
          <a:prstGeom prst="roundRect">
            <a:avLst>
              <a:gd fmla="val 16667" name="adj"/>
            </a:avLst>
          </a:prstGeom>
          <a:solidFill>
            <a:srgbClr val="EFEFEF"/>
          </a:solidFill>
          <a:ln>
            <a:noFill/>
          </a:ln>
        </p:spPr>
        <p:txBody>
          <a:bodyPr anchorCtr="0" anchor="ctr" bIns="36000" lIns="36000" spcFirstLastPara="1" rIns="36000" wrap="square" tIns="36000">
            <a:noAutofit/>
          </a:bodyPr>
          <a:lstStyle/>
          <a:p>
            <a:pPr indent="0" lvl="0" marL="0" rtl="0" algn="l">
              <a:lnSpc>
                <a:spcPct val="115000"/>
              </a:lnSpc>
              <a:spcBef>
                <a:spcPts val="0"/>
              </a:spcBef>
              <a:spcAft>
                <a:spcPts val="0"/>
              </a:spcAft>
              <a:buNone/>
            </a:pPr>
            <a:r>
              <a:rPr lang="en" sz="2200">
                <a:latin typeface="Merriweather"/>
                <a:ea typeface="Merriweather"/>
                <a:cs typeface="Merriweather"/>
                <a:sym typeface="Merriweather"/>
              </a:rPr>
              <a:t>Because the organ is directly connected to blood circulation, it responds faster than other lymph nodes to blood-borne antigens.</a:t>
            </a:r>
            <a:endParaRPr sz="2200">
              <a:latin typeface="Merriweather"/>
              <a:ea typeface="Merriweather"/>
              <a:cs typeface="Merriweather"/>
              <a:sym typeface="Merriweather"/>
            </a:endParaRPr>
          </a:p>
        </p:txBody>
      </p:sp>
      <p:cxnSp>
        <p:nvCxnSpPr>
          <p:cNvPr id="1574" name="Google Shape;1574;p55"/>
          <p:cNvCxnSpPr>
            <a:stCxn id="1560" idx="1"/>
            <a:endCxn id="1573" idx="1"/>
          </p:cNvCxnSpPr>
          <p:nvPr/>
        </p:nvCxnSpPr>
        <p:spPr>
          <a:xfrm flipH="1">
            <a:off x="890773" y="1281212"/>
            <a:ext cx="2400000" cy="6038100"/>
          </a:xfrm>
          <a:prstGeom prst="curvedConnector3">
            <a:avLst>
              <a:gd fmla="val 109918" name="adj1"/>
            </a:avLst>
          </a:prstGeom>
          <a:noFill/>
          <a:ln cap="flat" cmpd="sng" w="38100">
            <a:solidFill>
              <a:srgbClr val="6AA84F"/>
            </a:solidFill>
            <a:prstDash val="solid"/>
            <a:round/>
            <a:headEnd len="med" w="med" type="none"/>
            <a:tailEnd len="med" w="med" type="none"/>
          </a:ln>
        </p:spPr>
      </p:cxnSp>
      <p:sp>
        <p:nvSpPr>
          <p:cNvPr id="1575" name="Google Shape;1575;p55"/>
          <p:cNvSpPr/>
          <p:nvPr/>
        </p:nvSpPr>
        <p:spPr>
          <a:xfrm>
            <a:off x="6908145" y="18106500"/>
            <a:ext cx="3881700" cy="1200600"/>
          </a:xfrm>
          <a:prstGeom prst="roundRect">
            <a:avLst>
              <a:gd fmla="val 16667" name="adj"/>
            </a:avLst>
          </a:prstGeom>
          <a:solidFill>
            <a:srgbClr val="EFEFEF"/>
          </a:solidFill>
          <a:ln>
            <a:noFill/>
          </a:ln>
        </p:spPr>
        <p:txBody>
          <a:bodyPr anchorCtr="0" anchor="ctr" bIns="36000" lIns="36000" spcFirstLastPara="1" rIns="36000" wrap="square" tIns="36000">
            <a:noAutofit/>
          </a:bodyPr>
          <a:lstStyle/>
          <a:p>
            <a:pPr indent="0" lvl="0" marL="0" rtl="0" algn="l">
              <a:lnSpc>
                <a:spcPct val="115000"/>
              </a:lnSpc>
              <a:spcBef>
                <a:spcPts val="0"/>
              </a:spcBef>
              <a:spcAft>
                <a:spcPts val="0"/>
              </a:spcAft>
              <a:buNone/>
            </a:pPr>
            <a:r>
              <a:rPr lang="en" sz="2200">
                <a:solidFill>
                  <a:srgbClr val="000000"/>
                </a:solidFill>
                <a:latin typeface="Merriweather"/>
                <a:ea typeface="Merriweather"/>
                <a:cs typeface="Merriweather"/>
                <a:sym typeface="Merriweather"/>
              </a:rPr>
              <a:t>Overwhelming </a:t>
            </a:r>
            <a:r>
              <a:rPr lang="en" sz="2200">
                <a:solidFill>
                  <a:srgbClr val="CC4125"/>
                </a:solidFill>
                <a:latin typeface="Merriweather"/>
                <a:ea typeface="Merriweather"/>
                <a:cs typeface="Merriweather"/>
                <a:sym typeface="Merriweather"/>
              </a:rPr>
              <a:t>bacterial infection</a:t>
            </a:r>
            <a:r>
              <a:rPr lang="en" sz="2200">
                <a:solidFill>
                  <a:srgbClr val="000000"/>
                </a:solidFill>
                <a:latin typeface="Merriweather"/>
                <a:ea typeface="Merriweather"/>
                <a:cs typeface="Merriweather"/>
                <a:sym typeface="Merriweather"/>
              </a:rPr>
              <a:t> / post splenectomy </a:t>
            </a:r>
            <a:r>
              <a:rPr lang="en" sz="2200">
                <a:solidFill>
                  <a:srgbClr val="CC4125"/>
                </a:solidFill>
                <a:latin typeface="Merriweather"/>
                <a:ea typeface="Merriweather"/>
                <a:cs typeface="Merriweather"/>
                <a:sym typeface="Merriweather"/>
              </a:rPr>
              <a:t>sepsis</a:t>
            </a:r>
            <a:r>
              <a:rPr lang="en" sz="2200">
                <a:solidFill>
                  <a:srgbClr val="000000"/>
                </a:solidFill>
                <a:latin typeface="Merriweather"/>
                <a:ea typeface="Merriweather"/>
                <a:cs typeface="Merriweather"/>
                <a:sym typeface="Merriweather"/>
              </a:rPr>
              <a:t>. </a:t>
            </a:r>
            <a:endParaRPr sz="2200">
              <a:solidFill>
                <a:srgbClr val="000000"/>
              </a:solidFill>
              <a:latin typeface="Merriweather"/>
              <a:ea typeface="Merriweather"/>
              <a:cs typeface="Merriweather"/>
              <a:sym typeface="Merriweather"/>
            </a:endParaRPr>
          </a:p>
        </p:txBody>
      </p:sp>
      <p:sp>
        <p:nvSpPr>
          <p:cNvPr id="1576" name="Google Shape;1576;p55"/>
          <p:cNvSpPr/>
          <p:nvPr/>
        </p:nvSpPr>
        <p:spPr>
          <a:xfrm>
            <a:off x="2817375" y="18106500"/>
            <a:ext cx="3881700" cy="1200600"/>
          </a:xfrm>
          <a:prstGeom prst="roundRect">
            <a:avLst>
              <a:gd fmla="val 16667" name="adj"/>
            </a:avLst>
          </a:prstGeom>
          <a:solidFill>
            <a:srgbClr val="EFEFEF"/>
          </a:solidFill>
          <a:ln>
            <a:noFill/>
          </a:ln>
        </p:spPr>
        <p:txBody>
          <a:bodyPr anchorCtr="0" anchor="ctr" bIns="36000" lIns="36000" spcFirstLastPara="1" rIns="36000" wrap="square" tIns="36000">
            <a:noAutofit/>
          </a:bodyPr>
          <a:lstStyle/>
          <a:p>
            <a:pPr indent="0" lvl="0" marL="0" rtl="0" algn="l">
              <a:lnSpc>
                <a:spcPct val="115000"/>
              </a:lnSpc>
              <a:spcBef>
                <a:spcPts val="0"/>
              </a:spcBef>
              <a:spcAft>
                <a:spcPts val="0"/>
              </a:spcAft>
              <a:buNone/>
            </a:pPr>
            <a:r>
              <a:rPr lang="en" sz="2200">
                <a:solidFill>
                  <a:srgbClr val="000000"/>
                </a:solidFill>
                <a:latin typeface="Merriweather"/>
                <a:ea typeface="Merriweather"/>
                <a:cs typeface="Merriweather"/>
                <a:sym typeface="Merriweather"/>
              </a:rPr>
              <a:t>Patient prone to </a:t>
            </a:r>
            <a:r>
              <a:rPr lang="en" sz="2200">
                <a:solidFill>
                  <a:srgbClr val="CC4125"/>
                </a:solidFill>
                <a:latin typeface="Merriweather"/>
                <a:ea typeface="Merriweather"/>
                <a:cs typeface="Merriweather"/>
                <a:sym typeface="Merriweather"/>
              </a:rPr>
              <a:t>malaria</a:t>
            </a:r>
            <a:r>
              <a:rPr lang="en" sz="2200">
                <a:solidFill>
                  <a:srgbClr val="000000"/>
                </a:solidFill>
                <a:latin typeface="Merriweather"/>
                <a:ea typeface="Merriweather"/>
                <a:cs typeface="Merriweather"/>
                <a:sym typeface="Merriweather"/>
              </a:rPr>
              <a:t>. </a:t>
            </a:r>
            <a:endParaRPr sz="2200">
              <a:solidFill>
                <a:srgbClr val="000000"/>
              </a:solidFill>
              <a:latin typeface="Merriweather"/>
              <a:ea typeface="Merriweather"/>
              <a:cs typeface="Merriweather"/>
              <a:sym typeface="Merriweather"/>
            </a:endParaRPr>
          </a:p>
        </p:txBody>
      </p:sp>
      <p:sp>
        <p:nvSpPr>
          <p:cNvPr id="1577" name="Google Shape;1577;p55"/>
          <p:cNvSpPr/>
          <p:nvPr/>
        </p:nvSpPr>
        <p:spPr>
          <a:xfrm>
            <a:off x="2842352" y="16804450"/>
            <a:ext cx="3881700" cy="1200600"/>
          </a:xfrm>
          <a:prstGeom prst="roundRect">
            <a:avLst>
              <a:gd fmla="val 16667" name="adj"/>
            </a:avLst>
          </a:prstGeom>
          <a:solidFill>
            <a:srgbClr val="EFEFEF"/>
          </a:solidFill>
          <a:ln>
            <a:noFill/>
          </a:ln>
        </p:spPr>
        <p:txBody>
          <a:bodyPr anchorCtr="0" anchor="ctr" bIns="36000" lIns="36000" spcFirstLastPara="1" rIns="36000" wrap="square" tIns="36000">
            <a:noAutofit/>
          </a:bodyPr>
          <a:lstStyle/>
          <a:p>
            <a:pPr indent="0" lvl="0" marL="0" rtl="0" algn="l">
              <a:lnSpc>
                <a:spcPct val="115000"/>
              </a:lnSpc>
              <a:spcBef>
                <a:spcPts val="0"/>
              </a:spcBef>
              <a:spcAft>
                <a:spcPts val="0"/>
              </a:spcAft>
              <a:buNone/>
            </a:pPr>
            <a:r>
              <a:rPr lang="en" sz="2200">
                <a:solidFill>
                  <a:srgbClr val="000000"/>
                </a:solidFill>
                <a:latin typeface="Merriweather"/>
                <a:ea typeface="Merriweather"/>
                <a:cs typeface="Merriweather"/>
                <a:sym typeface="Merriweather"/>
              </a:rPr>
              <a:t>Inflammation of the </a:t>
            </a:r>
            <a:r>
              <a:rPr lang="en" sz="2200">
                <a:solidFill>
                  <a:srgbClr val="CC4125"/>
                </a:solidFill>
                <a:latin typeface="Merriweather"/>
                <a:ea typeface="Merriweather"/>
                <a:cs typeface="Merriweather"/>
                <a:sym typeface="Merriweather"/>
              </a:rPr>
              <a:t>pancreas</a:t>
            </a:r>
            <a:r>
              <a:rPr lang="en" sz="2200">
                <a:solidFill>
                  <a:srgbClr val="000000"/>
                </a:solidFill>
                <a:latin typeface="Merriweather"/>
                <a:ea typeface="Merriweather"/>
                <a:cs typeface="Merriweather"/>
                <a:sym typeface="Merriweather"/>
              </a:rPr>
              <a:t> and collapse of the </a:t>
            </a:r>
            <a:r>
              <a:rPr lang="en" sz="2200">
                <a:solidFill>
                  <a:srgbClr val="CC4125"/>
                </a:solidFill>
                <a:latin typeface="Merriweather"/>
                <a:ea typeface="Merriweather"/>
                <a:cs typeface="Merriweather"/>
                <a:sym typeface="Merriweather"/>
              </a:rPr>
              <a:t>lungs</a:t>
            </a:r>
            <a:r>
              <a:rPr lang="en" sz="2200">
                <a:solidFill>
                  <a:srgbClr val="000000"/>
                </a:solidFill>
                <a:latin typeface="Merriweather"/>
                <a:ea typeface="Merriweather"/>
                <a:cs typeface="Merriweather"/>
                <a:sym typeface="Merriweather"/>
              </a:rPr>
              <a:t>.</a:t>
            </a:r>
            <a:endParaRPr sz="2200">
              <a:solidFill>
                <a:srgbClr val="000000"/>
              </a:solidFill>
              <a:latin typeface="Merriweather"/>
              <a:ea typeface="Merriweather"/>
              <a:cs typeface="Merriweather"/>
              <a:sym typeface="Merriweather"/>
            </a:endParaRPr>
          </a:p>
        </p:txBody>
      </p:sp>
      <p:sp>
        <p:nvSpPr>
          <p:cNvPr id="1578" name="Google Shape;1578;p55"/>
          <p:cNvSpPr/>
          <p:nvPr/>
        </p:nvSpPr>
        <p:spPr>
          <a:xfrm>
            <a:off x="6908145" y="16824025"/>
            <a:ext cx="3881700" cy="1200600"/>
          </a:xfrm>
          <a:prstGeom prst="roundRect">
            <a:avLst>
              <a:gd fmla="val 16667" name="adj"/>
            </a:avLst>
          </a:prstGeom>
          <a:solidFill>
            <a:srgbClr val="EFEFEF"/>
          </a:solidFill>
          <a:ln>
            <a:noFill/>
          </a:ln>
        </p:spPr>
        <p:txBody>
          <a:bodyPr anchorCtr="0" anchor="ctr" bIns="36000" lIns="36000" spcFirstLastPara="1" rIns="36000" wrap="square" tIns="36000">
            <a:noAutofit/>
          </a:bodyPr>
          <a:lstStyle/>
          <a:p>
            <a:pPr indent="0" lvl="0" marL="0" rtl="0" algn="l">
              <a:spcBef>
                <a:spcPts val="0"/>
              </a:spcBef>
              <a:spcAft>
                <a:spcPts val="0"/>
              </a:spcAft>
              <a:buNone/>
            </a:pPr>
            <a:r>
              <a:rPr lang="en" sz="2200">
                <a:solidFill>
                  <a:srgbClr val="000000"/>
                </a:solidFill>
                <a:latin typeface="Merriweather"/>
                <a:ea typeface="Merriweather"/>
                <a:cs typeface="Merriweather"/>
                <a:sym typeface="Merriweather"/>
              </a:rPr>
              <a:t>Excessive post-operative </a:t>
            </a:r>
            <a:r>
              <a:rPr lang="en" sz="2200">
                <a:solidFill>
                  <a:srgbClr val="CC4125"/>
                </a:solidFill>
                <a:latin typeface="Merriweather"/>
                <a:ea typeface="Merriweather"/>
                <a:cs typeface="Merriweather"/>
                <a:sym typeface="Merriweather"/>
              </a:rPr>
              <a:t>bleeding</a:t>
            </a:r>
            <a:r>
              <a:rPr lang="en" sz="2200">
                <a:solidFill>
                  <a:srgbClr val="000000"/>
                </a:solidFill>
                <a:latin typeface="Merriweather"/>
                <a:ea typeface="Merriweather"/>
                <a:cs typeface="Merriweather"/>
                <a:sym typeface="Merriweather"/>
              </a:rPr>
              <a:t> (surgical). </a:t>
            </a:r>
            <a:endParaRPr sz="2200">
              <a:latin typeface="Merriweather"/>
              <a:ea typeface="Merriweather"/>
              <a:cs typeface="Merriweather"/>
              <a:sym typeface="Merriweather"/>
            </a:endParaRPr>
          </a:p>
        </p:txBody>
      </p:sp>
      <p:sp>
        <p:nvSpPr>
          <p:cNvPr id="1579" name="Google Shape;1579;p55"/>
          <p:cNvSpPr/>
          <p:nvPr/>
        </p:nvSpPr>
        <p:spPr>
          <a:xfrm>
            <a:off x="10992625" y="16647800"/>
            <a:ext cx="3053100" cy="2858700"/>
          </a:xfrm>
          <a:prstGeom prst="roundRect">
            <a:avLst>
              <a:gd fmla="val 16667" name="adj"/>
            </a:avLst>
          </a:prstGeom>
          <a:solidFill>
            <a:srgbClr val="EFEFEF"/>
          </a:solidFill>
          <a:ln>
            <a:noFill/>
          </a:ln>
        </p:spPr>
        <p:txBody>
          <a:bodyPr anchorCtr="0" anchor="ctr" bIns="36000" lIns="36000" spcFirstLastPara="1" rIns="36000" wrap="square" tIns="36000">
            <a:noAutofit/>
          </a:bodyPr>
          <a:lstStyle/>
          <a:p>
            <a:pPr indent="0" lvl="0" marL="0" rtl="0" algn="l">
              <a:lnSpc>
                <a:spcPct val="115000"/>
              </a:lnSpc>
              <a:spcBef>
                <a:spcPts val="0"/>
              </a:spcBef>
              <a:spcAft>
                <a:spcPts val="0"/>
              </a:spcAft>
              <a:buNone/>
            </a:pPr>
            <a:r>
              <a:rPr lang="en" sz="2400">
                <a:solidFill>
                  <a:srgbClr val="000000"/>
                </a:solidFill>
                <a:latin typeface="Merriweather"/>
                <a:ea typeface="Merriweather"/>
                <a:cs typeface="Merriweather"/>
                <a:sym typeface="Merriweather"/>
              </a:rPr>
              <a:t>Post-operative </a:t>
            </a:r>
            <a:r>
              <a:rPr lang="en" sz="2400">
                <a:solidFill>
                  <a:srgbClr val="CC4125"/>
                </a:solidFill>
                <a:latin typeface="Merriweather"/>
                <a:ea typeface="Merriweather"/>
                <a:cs typeface="Merriweather"/>
                <a:sym typeface="Merriweather"/>
              </a:rPr>
              <a:t>thrombocytosis</a:t>
            </a:r>
            <a:r>
              <a:rPr lang="en" sz="2400">
                <a:solidFill>
                  <a:srgbClr val="000000"/>
                </a:solidFill>
                <a:latin typeface="Merriweather"/>
                <a:ea typeface="Merriweather"/>
                <a:cs typeface="Merriweather"/>
                <a:sym typeface="Merriweather"/>
              </a:rPr>
              <a:t> and thus </a:t>
            </a:r>
            <a:r>
              <a:rPr lang="en" sz="2400">
                <a:solidFill>
                  <a:srgbClr val="CC4125"/>
                </a:solidFill>
                <a:latin typeface="Merriweather"/>
                <a:ea typeface="Merriweather"/>
                <a:cs typeface="Merriweather"/>
                <a:sym typeface="Merriweather"/>
              </a:rPr>
              <a:t>thrombosis</a:t>
            </a:r>
            <a:r>
              <a:rPr lang="en" sz="2400">
                <a:solidFill>
                  <a:srgbClr val="000000"/>
                </a:solidFill>
                <a:latin typeface="Merriweather"/>
                <a:ea typeface="Merriweather"/>
                <a:cs typeface="Merriweather"/>
                <a:sym typeface="Merriweather"/>
              </a:rPr>
              <a:t>.</a:t>
            </a:r>
            <a:endParaRPr sz="2400">
              <a:solidFill>
                <a:srgbClr val="000000"/>
              </a:solidFill>
              <a:latin typeface="Merriweather"/>
              <a:ea typeface="Merriweather"/>
              <a:cs typeface="Merriweather"/>
              <a:sym typeface="Merriweather"/>
            </a:endParaRPr>
          </a:p>
        </p:txBody>
      </p:sp>
      <p:sp>
        <p:nvSpPr>
          <p:cNvPr id="1580" name="Google Shape;1580;p55"/>
          <p:cNvSpPr/>
          <p:nvPr/>
        </p:nvSpPr>
        <p:spPr>
          <a:xfrm>
            <a:off x="76500" y="16833375"/>
            <a:ext cx="2613300" cy="2473800"/>
          </a:xfrm>
          <a:prstGeom prst="roundRect">
            <a:avLst>
              <a:gd fmla="val 16667" name="adj"/>
            </a:avLst>
          </a:prstGeom>
          <a:solidFill>
            <a:srgbClr val="93C47D"/>
          </a:solidFill>
          <a:ln>
            <a:noFill/>
          </a:ln>
        </p:spPr>
        <p:txBody>
          <a:bodyPr anchorCtr="0" anchor="ctr" bIns="36000" lIns="36000" spcFirstLastPara="1" rIns="36000" wrap="square" tIns="36000">
            <a:noAutofit/>
          </a:bodyPr>
          <a:lstStyle/>
          <a:p>
            <a:pPr indent="0" lvl="0" marL="0" rtl="0" algn="ctr">
              <a:spcBef>
                <a:spcPts val="0"/>
              </a:spcBef>
              <a:spcAft>
                <a:spcPts val="0"/>
              </a:spcAft>
              <a:buNone/>
            </a:pPr>
            <a:r>
              <a:rPr lang="en" sz="3400">
                <a:solidFill>
                  <a:srgbClr val="FFFFFF"/>
                </a:solidFill>
                <a:latin typeface="Oswald"/>
                <a:ea typeface="Oswald"/>
                <a:cs typeface="Oswald"/>
                <a:sym typeface="Oswald"/>
              </a:rPr>
              <a:t>Risks &amp; Complications of Splenectomy</a:t>
            </a:r>
            <a:endParaRPr b="1" sz="3400">
              <a:solidFill>
                <a:srgbClr val="FFFFFF"/>
              </a:solidFill>
              <a:latin typeface="Exo"/>
              <a:ea typeface="Exo"/>
              <a:cs typeface="Exo"/>
              <a:sym typeface="Exo"/>
            </a:endParaRPr>
          </a:p>
        </p:txBody>
      </p:sp>
      <p:sp>
        <p:nvSpPr>
          <p:cNvPr id="1581" name="Google Shape;1581;p55"/>
          <p:cNvSpPr txBox="1"/>
          <p:nvPr/>
        </p:nvSpPr>
        <p:spPr>
          <a:xfrm>
            <a:off x="35925" y="-1"/>
            <a:ext cx="894000" cy="4620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42</a:t>
            </a:r>
            <a:endParaRPr sz="3900">
              <a:solidFill>
                <a:srgbClr val="FFFFFF"/>
              </a:solidFill>
              <a:latin typeface="Oswald"/>
              <a:ea typeface="Oswald"/>
              <a:cs typeface="Oswald"/>
              <a:sym typeface="Oswa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5" name="Shape 1585"/>
        <p:cNvGrpSpPr/>
        <p:nvPr/>
      </p:nvGrpSpPr>
      <p:grpSpPr>
        <a:xfrm>
          <a:off x="0" y="0"/>
          <a:ext cx="0" cy="0"/>
          <a:chOff x="0" y="0"/>
          <a:chExt cx="0" cy="0"/>
        </a:xfrm>
      </p:grpSpPr>
      <p:sp>
        <p:nvSpPr>
          <p:cNvPr id="1586" name="Google Shape;1586;p56"/>
          <p:cNvSpPr/>
          <p:nvPr/>
        </p:nvSpPr>
        <p:spPr>
          <a:xfrm>
            <a:off x="377425" y="16450350"/>
            <a:ext cx="12937500" cy="2120400"/>
          </a:xfrm>
          <a:prstGeom prst="rightArrow">
            <a:avLst>
              <a:gd fmla="val 50000" name="adj1"/>
              <a:gd fmla="val 14229" name="adj2"/>
            </a:avLst>
          </a:prstGeom>
          <a:solidFill>
            <a:srgbClr val="6AA84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56"/>
          <p:cNvSpPr/>
          <p:nvPr/>
        </p:nvSpPr>
        <p:spPr>
          <a:xfrm>
            <a:off x="0" y="-10534"/>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588" name="Google Shape;1588;p56"/>
          <p:cNvSpPr/>
          <p:nvPr/>
        </p:nvSpPr>
        <p:spPr>
          <a:xfrm>
            <a:off x="656616" y="-10489"/>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589" name="Google Shape;1589;p56"/>
          <p:cNvSpPr txBox="1"/>
          <p:nvPr/>
        </p:nvSpPr>
        <p:spPr>
          <a:xfrm>
            <a:off x="929925" y="-594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400">
                <a:solidFill>
                  <a:srgbClr val="FFFFFF"/>
                </a:solidFill>
                <a:latin typeface="Oswald"/>
                <a:ea typeface="Oswald"/>
                <a:cs typeface="Oswald"/>
                <a:sym typeface="Oswald"/>
              </a:rPr>
              <a:t>PLATELETS STRUCTURE AND FUNCTION</a:t>
            </a:r>
            <a:endParaRPr sz="3400">
              <a:solidFill>
                <a:srgbClr val="FFFFFF"/>
              </a:solidFill>
              <a:latin typeface="Oswald"/>
              <a:ea typeface="Oswald"/>
              <a:cs typeface="Oswald"/>
              <a:sym typeface="Oswald"/>
            </a:endParaRPr>
          </a:p>
        </p:txBody>
      </p:sp>
      <p:sp>
        <p:nvSpPr>
          <p:cNvPr id="1590" name="Google Shape;1590;p56"/>
          <p:cNvSpPr txBox="1"/>
          <p:nvPr/>
        </p:nvSpPr>
        <p:spPr>
          <a:xfrm>
            <a:off x="11409324" y="-2087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Eleven</a:t>
            </a:r>
            <a:endParaRPr sz="3500">
              <a:latin typeface="Oswald"/>
              <a:ea typeface="Oswald"/>
              <a:cs typeface="Oswald"/>
              <a:sym typeface="Oswald"/>
            </a:endParaRPr>
          </a:p>
        </p:txBody>
      </p:sp>
      <p:sp>
        <p:nvSpPr>
          <p:cNvPr id="1591" name="Google Shape;1591;p56"/>
          <p:cNvSpPr txBox="1"/>
          <p:nvPr/>
        </p:nvSpPr>
        <p:spPr>
          <a:xfrm>
            <a:off x="35925" y="-1"/>
            <a:ext cx="894000" cy="4620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43</a:t>
            </a:r>
            <a:endParaRPr sz="3900">
              <a:solidFill>
                <a:srgbClr val="FFFFFF"/>
              </a:solidFill>
              <a:latin typeface="Oswald"/>
              <a:ea typeface="Oswald"/>
              <a:cs typeface="Oswald"/>
              <a:sym typeface="Oswald"/>
            </a:endParaRPr>
          </a:p>
        </p:txBody>
      </p:sp>
      <p:sp>
        <p:nvSpPr>
          <p:cNvPr id="1592" name="Google Shape;1592;p56"/>
          <p:cNvSpPr txBox="1"/>
          <p:nvPr/>
        </p:nvSpPr>
        <p:spPr>
          <a:xfrm>
            <a:off x="300400" y="2273375"/>
            <a:ext cx="6120000" cy="29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000">
              <a:latin typeface="Oswald"/>
              <a:ea typeface="Oswald"/>
              <a:cs typeface="Oswald"/>
              <a:sym typeface="Oswald"/>
            </a:endParaRPr>
          </a:p>
          <a:p>
            <a:pPr indent="-419100" lvl="0" marL="457200" rtl="0" algn="l">
              <a:spcBef>
                <a:spcPts val="0"/>
              </a:spcBef>
              <a:spcAft>
                <a:spcPts val="0"/>
              </a:spcAft>
              <a:buClr>
                <a:srgbClr val="000000"/>
              </a:buClr>
              <a:buSzPts val="3000"/>
              <a:buChar char="●"/>
            </a:pPr>
            <a:r>
              <a:rPr b="1" lang="en" sz="3000">
                <a:latin typeface="Merriweather"/>
                <a:ea typeface="Merriweather"/>
                <a:cs typeface="Merriweather"/>
                <a:sym typeface="Merriweather"/>
              </a:rPr>
              <a:t>Anuclear and discoid cell spherical when activated.</a:t>
            </a:r>
            <a:endParaRPr b="1" sz="3000">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t/>
            </a:r>
            <a:endParaRPr b="1" sz="3000">
              <a:latin typeface="Merriweather"/>
              <a:ea typeface="Merriweather"/>
              <a:cs typeface="Merriweather"/>
              <a:sym typeface="Merriweather"/>
            </a:endParaRPr>
          </a:p>
          <a:p>
            <a:pPr indent="-419100" lvl="0" marL="457200" rtl="0" algn="l">
              <a:spcBef>
                <a:spcPts val="0"/>
              </a:spcBef>
              <a:spcAft>
                <a:spcPts val="0"/>
              </a:spcAft>
              <a:buClr>
                <a:srgbClr val="000000"/>
              </a:buClr>
              <a:buSzPts val="3000"/>
              <a:buChar char="●"/>
            </a:pPr>
            <a:r>
              <a:rPr b="1" lang="en" sz="3000">
                <a:latin typeface="Merriweather"/>
                <a:ea typeface="Merriweather"/>
                <a:cs typeface="Merriweather"/>
                <a:sym typeface="Merriweather"/>
              </a:rPr>
              <a:t>Platelet count = 150 x103-300x103/ml.</a:t>
            </a:r>
            <a:endParaRPr b="1" sz="3000">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t/>
            </a:r>
            <a:endParaRPr b="1" sz="3000">
              <a:latin typeface="Merriweather"/>
              <a:ea typeface="Merriweather"/>
              <a:cs typeface="Merriweather"/>
              <a:sym typeface="Merriweather"/>
            </a:endParaRPr>
          </a:p>
          <a:p>
            <a:pPr indent="-419100" lvl="0" marL="457200" rtl="0" algn="l">
              <a:spcBef>
                <a:spcPts val="0"/>
              </a:spcBef>
              <a:spcAft>
                <a:spcPts val="0"/>
              </a:spcAft>
              <a:buClr>
                <a:srgbClr val="000000"/>
              </a:buClr>
              <a:buSzPts val="3000"/>
              <a:buChar char="●"/>
            </a:pPr>
            <a:r>
              <a:rPr b="1" lang="en" sz="3000">
                <a:latin typeface="Merriweather"/>
                <a:ea typeface="Merriweather"/>
                <a:cs typeface="Merriweather"/>
                <a:sym typeface="Merriweather"/>
              </a:rPr>
              <a:t>Size: 1.5–3.0 µm.</a:t>
            </a:r>
            <a:endParaRPr b="1" sz="3000">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t/>
            </a:r>
            <a:endParaRPr b="1" sz="3000">
              <a:latin typeface="Merriweather"/>
              <a:ea typeface="Merriweather"/>
              <a:cs typeface="Merriweather"/>
              <a:sym typeface="Merriweather"/>
            </a:endParaRPr>
          </a:p>
          <a:p>
            <a:pPr indent="-419100" lvl="0" marL="457200" rtl="0" algn="l">
              <a:spcBef>
                <a:spcPts val="0"/>
              </a:spcBef>
              <a:spcAft>
                <a:spcPts val="0"/>
              </a:spcAft>
              <a:buClr>
                <a:srgbClr val="000000"/>
              </a:buClr>
              <a:buSzPts val="3000"/>
              <a:buChar char="●"/>
            </a:pPr>
            <a:r>
              <a:rPr b="1" lang="en" sz="3000">
                <a:latin typeface="Merriweather"/>
                <a:ea typeface="Merriweather"/>
                <a:cs typeface="Merriweather"/>
                <a:sym typeface="Merriweather"/>
              </a:rPr>
              <a:t>Life span: 7–10 days.</a:t>
            </a:r>
            <a:endParaRPr sz="3000"/>
          </a:p>
        </p:txBody>
      </p:sp>
      <p:sp>
        <p:nvSpPr>
          <p:cNvPr id="1593" name="Google Shape;1593;p56"/>
          <p:cNvSpPr/>
          <p:nvPr/>
        </p:nvSpPr>
        <p:spPr>
          <a:xfrm>
            <a:off x="348207" y="1473448"/>
            <a:ext cx="672000" cy="621600"/>
          </a:xfrm>
          <a:prstGeom prst="rect">
            <a:avLst/>
          </a:prstGeom>
          <a:solidFill>
            <a:srgbClr val="93C47D"/>
          </a:solidFill>
          <a:ln cap="flat" cmpd="sng" w="9525">
            <a:solidFill>
              <a:srgbClr val="59595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594" name="Google Shape;1594;p56"/>
          <p:cNvSpPr txBox="1"/>
          <p:nvPr/>
        </p:nvSpPr>
        <p:spPr>
          <a:xfrm>
            <a:off x="1065150" y="1397350"/>
            <a:ext cx="162363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0">
                <a:solidFill>
                  <a:srgbClr val="6AA84F"/>
                </a:solidFill>
                <a:latin typeface="Oswald"/>
                <a:ea typeface="Oswald"/>
                <a:cs typeface="Oswald"/>
                <a:sym typeface="Oswald"/>
              </a:rPr>
              <a:t>Lecture XI: Platelets Structure and Function</a:t>
            </a:r>
            <a:endParaRPr sz="5000">
              <a:solidFill>
                <a:srgbClr val="6AA84F"/>
              </a:solidFill>
              <a:latin typeface="Oswald"/>
              <a:ea typeface="Oswald"/>
              <a:cs typeface="Oswald"/>
              <a:sym typeface="Oswald"/>
            </a:endParaRPr>
          </a:p>
        </p:txBody>
      </p:sp>
      <p:sp>
        <p:nvSpPr>
          <p:cNvPr id="1595" name="Google Shape;1595;p56"/>
          <p:cNvSpPr txBox="1"/>
          <p:nvPr/>
        </p:nvSpPr>
        <p:spPr>
          <a:xfrm>
            <a:off x="7745030" y="2180338"/>
            <a:ext cx="7338300" cy="7422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Platelet Ultrastructure</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p:txBody>
      </p:sp>
      <p:sp>
        <p:nvSpPr>
          <p:cNvPr id="1596" name="Google Shape;1596;p56"/>
          <p:cNvSpPr/>
          <p:nvPr/>
        </p:nvSpPr>
        <p:spPr>
          <a:xfrm>
            <a:off x="7354795" y="2565047"/>
            <a:ext cx="468600" cy="4107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597" name="Google Shape;1597;p56"/>
          <p:cNvSpPr txBox="1"/>
          <p:nvPr/>
        </p:nvSpPr>
        <p:spPr>
          <a:xfrm>
            <a:off x="6855350" y="3150800"/>
            <a:ext cx="8218800" cy="467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Merriweather"/>
                <a:ea typeface="Merriweather"/>
                <a:cs typeface="Merriweather"/>
                <a:sym typeface="Merriweather"/>
              </a:rPr>
              <a:t>Showing presence of two types of </a:t>
            </a:r>
            <a:r>
              <a:rPr b="1" lang="en" sz="1800">
                <a:solidFill>
                  <a:srgbClr val="CC4125"/>
                </a:solidFill>
                <a:latin typeface="Merriweather"/>
                <a:ea typeface="Merriweather"/>
                <a:cs typeface="Merriweather"/>
                <a:sym typeface="Merriweather"/>
              </a:rPr>
              <a:t>Granules</a:t>
            </a:r>
            <a:r>
              <a:rPr b="1" lang="en" sz="1800">
                <a:latin typeface="Merriweather"/>
                <a:ea typeface="Merriweather"/>
                <a:cs typeface="Merriweather"/>
                <a:sym typeface="Merriweather"/>
              </a:rPr>
              <a:t>:</a:t>
            </a:r>
            <a:endParaRPr b="1" sz="1800">
              <a:latin typeface="Merriweather"/>
              <a:ea typeface="Merriweather"/>
              <a:cs typeface="Merriweather"/>
              <a:sym typeface="Merriweather"/>
            </a:endParaRPr>
          </a:p>
          <a:p>
            <a:pPr indent="0" lvl="0" marL="0" rtl="0" algn="l">
              <a:spcBef>
                <a:spcPts val="0"/>
              </a:spcBef>
              <a:spcAft>
                <a:spcPts val="0"/>
              </a:spcAft>
              <a:buNone/>
            </a:pPr>
            <a:r>
              <a:t/>
            </a:r>
            <a:endParaRPr sz="1800">
              <a:latin typeface="Merriweather"/>
              <a:ea typeface="Merriweather"/>
              <a:cs typeface="Merriweather"/>
              <a:sym typeface="Merriweather"/>
            </a:endParaRPr>
          </a:p>
          <a:p>
            <a:pPr indent="0" lvl="0" marL="0" rtl="0" algn="l">
              <a:spcBef>
                <a:spcPts val="0"/>
              </a:spcBef>
              <a:spcAft>
                <a:spcPts val="0"/>
              </a:spcAft>
              <a:buNone/>
            </a:pPr>
            <a:r>
              <a:rPr b="1" lang="en" sz="1800">
                <a:latin typeface="Merriweather"/>
                <a:ea typeface="Merriweather"/>
                <a:cs typeface="Merriweather"/>
                <a:sym typeface="Merriweather"/>
              </a:rPr>
              <a:t>1- Alpha Granules</a:t>
            </a:r>
            <a:r>
              <a:rPr lang="en" sz="1800">
                <a:latin typeface="Merriweather"/>
                <a:ea typeface="Merriweather"/>
                <a:cs typeface="Merriweather"/>
                <a:sym typeface="Merriweather"/>
              </a:rPr>
              <a:t>, contains:</a:t>
            </a:r>
            <a:endParaRPr sz="1800">
              <a:latin typeface="Merriweather"/>
              <a:ea typeface="Merriweather"/>
              <a:cs typeface="Merriweather"/>
              <a:sym typeface="Merriweather"/>
            </a:endParaRPr>
          </a:p>
          <a:p>
            <a:pPr indent="-342900" lvl="0" marL="457200" rtl="0" algn="l">
              <a:spcBef>
                <a:spcPts val="0"/>
              </a:spcBef>
              <a:spcAft>
                <a:spcPts val="0"/>
              </a:spcAft>
              <a:buClr>
                <a:srgbClr val="CC4125"/>
              </a:buClr>
              <a:buSzPts val="1800"/>
              <a:buFont typeface="Merriweather"/>
              <a:buChar char="●"/>
            </a:pPr>
            <a:r>
              <a:rPr lang="en" sz="1800">
                <a:solidFill>
                  <a:srgbClr val="CC4125"/>
                </a:solidFill>
                <a:latin typeface="Merriweather"/>
                <a:ea typeface="Merriweather"/>
                <a:cs typeface="Merriweather"/>
                <a:sym typeface="Merriweather"/>
              </a:rPr>
              <a:t>von Willebrand Factor (vWF)</a:t>
            </a:r>
            <a:endParaRPr sz="1800">
              <a:solidFill>
                <a:srgbClr val="CC4125"/>
              </a:solidFill>
              <a:latin typeface="Merriweather"/>
              <a:ea typeface="Merriweather"/>
              <a:cs typeface="Merriweather"/>
              <a:sym typeface="Merriweather"/>
            </a:endParaRPr>
          </a:p>
          <a:p>
            <a:pPr indent="-342900" lvl="0" marL="457200" rtl="0" algn="l">
              <a:spcBef>
                <a:spcPts val="0"/>
              </a:spcBef>
              <a:spcAft>
                <a:spcPts val="0"/>
              </a:spcAft>
              <a:buSzPts val="1800"/>
              <a:buFont typeface="Merriweather"/>
              <a:buChar char="●"/>
            </a:pPr>
            <a:r>
              <a:rPr lang="en" sz="1800">
                <a:solidFill>
                  <a:srgbClr val="CC4125"/>
                </a:solidFill>
                <a:latin typeface="Merriweather"/>
                <a:ea typeface="Merriweather"/>
                <a:cs typeface="Merriweather"/>
                <a:sym typeface="Merriweather"/>
              </a:rPr>
              <a:t>Fibrinogen</a:t>
            </a:r>
            <a:r>
              <a:rPr lang="en" sz="1800">
                <a:latin typeface="Merriweather"/>
                <a:ea typeface="Merriweather"/>
                <a:cs typeface="Merriweather"/>
                <a:sym typeface="Merriweather"/>
              </a:rPr>
              <a:t> </a:t>
            </a:r>
            <a:endParaRPr sz="1800">
              <a:latin typeface="Merriweather"/>
              <a:ea typeface="Merriweather"/>
              <a:cs typeface="Merriweather"/>
              <a:sym typeface="Merriweather"/>
            </a:endParaRPr>
          </a:p>
          <a:p>
            <a:pPr indent="-342900" lvl="0" marL="457200" rtl="0" algn="l">
              <a:spcBef>
                <a:spcPts val="0"/>
              </a:spcBef>
              <a:spcAft>
                <a:spcPts val="0"/>
              </a:spcAft>
              <a:buSzPts val="1800"/>
              <a:buFont typeface="Merriweather"/>
              <a:buChar char="●"/>
            </a:pPr>
            <a:r>
              <a:rPr lang="en" sz="1800">
                <a:latin typeface="Merriweather"/>
                <a:ea typeface="Merriweather"/>
                <a:cs typeface="Merriweather"/>
                <a:sym typeface="Merriweather"/>
              </a:rPr>
              <a:t>Chemokines (PF4,etc.) </a:t>
            </a:r>
            <a:endParaRPr sz="1800">
              <a:latin typeface="Merriweather"/>
              <a:ea typeface="Merriweather"/>
              <a:cs typeface="Merriweather"/>
              <a:sym typeface="Merriweather"/>
            </a:endParaRPr>
          </a:p>
          <a:p>
            <a:pPr indent="-342900" lvl="0" marL="457200" rtl="0" algn="l">
              <a:spcBef>
                <a:spcPts val="0"/>
              </a:spcBef>
              <a:spcAft>
                <a:spcPts val="0"/>
              </a:spcAft>
              <a:buSzPts val="1800"/>
              <a:buFont typeface="Merriweather"/>
              <a:buChar char="●"/>
            </a:pPr>
            <a:r>
              <a:rPr lang="en" sz="1800">
                <a:latin typeface="Merriweather"/>
                <a:ea typeface="Merriweather"/>
                <a:cs typeface="Merriweather"/>
                <a:sym typeface="Merriweather"/>
              </a:rPr>
              <a:t>Thrombospondin </a:t>
            </a:r>
            <a:endParaRPr sz="1800">
              <a:latin typeface="Merriweather"/>
              <a:ea typeface="Merriweather"/>
              <a:cs typeface="Merriweather"/>
              <a:sym typeface="Merriweather"/>
            </a:endParaRPr>
          </a:p>
          <a:p>
            <a:pPr indent="-342900" lvl="0" marL="457200" rtl="0" algn="l">
              <a:spcBef>
                <a:spcPts val="0"/>
              </a:spcBef>
              <a:spcAft>
                <a:spcPts val="0"/>
              </a:spcAft>
              <a:buSzPts val="1800"/>
              <a:buFont typeface="Merriweather"/>
              <a:buChar char="●"/>
            </a:pPr>
            <a:r>
              <a:rPr lang="en" sz="1800">
                <a:latin typeface="Merriweather"/>
                <a:ea typeface="Merriweather"/>
                <a:cs typeface="Merriweather"/>
                <a:sym typeface="Merriweather"/>
              </a:rPr>
              <a:t>P-selectin</a:t>
            </a:r>
            <a:endParaRPr sz="1800">
              <a:latin typeface="Merriweather"/>
              <a:ea typeface="Merriweather"/>
              <a:cs typeface="Merriweather"/>
              <a:sym typeface="Merriweather"/>
            </a:endParaRPr>
          </a:p>
          <a:p>
            <a:pPr indent="0" lvl="0" marL="0" rtl="0" algn="l">
              <a:spcBef>
                <a:spcPts val="0"/>
              </a:spcBef>
              <a:spcAft>
                <a:spcPts val="0"/>
              </a:spcAft>
              <a:buNone/>
            </a:pPr>
            <a:r>
              <a:t/>
            </a:r>
            <a:endParaRPr sz="1800">
              <a:latin typeface="Merriweather"/>
              <a:ea typeface="Merriweather"/>
              <a:cs typeface="Merriweather"/>
              <a:sym typeface="Merriweather"/>
            </a:endParaRPr>
          </a:p>
          <a:p>
            <a:pPr indent="0" lvl="0" marL="0" rtl="0" algn="l">
              <a:spcBef>
                <a:spcPts val="0"/>
              </a:spcBef>
              <a:spcAft>
                <a:spcPts val="0"/>
              </a:spcAft>
              <a:buNone/>
            </a:pPr>
            <a:r>
              <a:rPr b="1" lang="en" sz="1800">
                <a:solidFill>
                  <a:srgbClr val="000000"/>
                </a:solidFill>
                <a:latin typeface="Merriweather"/>
                <a:ea typeface="Merriweather"/>
                <a:cs typeface="Merriweather"/>
                <a:sym typeface="Merriweather"/>
              </a:rPr>
              <a:t>2- Dense Granules </a:t>
            </a:r>
            <a:r>
              <a:rPr b="1" lang="en" sz="1800">
                <a:solidFill>
                  <a:srgbClr val="8E7CC3"/>
                </a:solidFill>
                <a:latin typeface="Merriweather"/>
                <a:ea typeface="Merriweather"/>
                <a:cs typeface="Merriweather"/>
                <a:sym typeface="Merriweather"/>
              </a:rPr>
              <a:t>(delta)</a:t>
            </a:r>
            <a:r>
              <a:rPr lang="en" sz="1800">
                <a:solidFill>
                  <a:srgbClr val="000000"/>
                </a:solidFill>
                <a:latin typeface="Merriweather"/>
                <a:ea typeface="Merriweather"/>
                <a:cs typeface="Merriweather"/>
                <a:sym typeface="Merriweather"/>
              </a:rPr>
              <a:t>, contains:</a:t>
            </a:r>
            <a:endParaRPr sz="1800">
              <a:solidFill>
                <a:srgbClr val="000000"/>
              </a:solidFill>
              <a:latin typeface="Merriweather"/>
              <a:ea typeface="Merriweather"/>
              <a:cs typeface="Merriweather"/>
              <a:sym typeface="Merriweather"/>
            </a:endParaRPr>
          </a:p>
          <a:p>
            <a:pPr indent="-342900" lvl="0" marL="457200" rtl="0" algn="l">
              <a:spcBef>
                <a:spcPts val="0"/>
              </a:spcBef>
              <a:spcAft>
                <a:spcPts val="0"/>
              </a:spcAft>
              <a:buClr>
                <a:srgbClr val="000000"/>
              </a:buClr>
              <a:buSzPts val="1800"/>
              <a:buFont typeface="Merriweather"/>
              <a:buChar char="●"/>
            </a:pPr>
            <a:r>
              <a:rPr lang="en" sz="1800">
                <a:solidFill>
                  <a:srgbClr val="000000"/>
                </a:solidFill>
                <a:latin typeface="Merriweather"/>
                <a:ea typeface="Merriweather"/>
                <a:cs typeface="Merriweather"/>
                <a:sym typeface="Merriweather"/>
              </a:rPr>
              <a:t>ADP/ATP </a:t>
            </a:r>
            <a:endParaRPr sz="1800">
              <a:solidFill>
                <a:srgbClr val="000000"/>
              </a:solidFill>
              <a:latin typeface="Merriweather"/>
              <a:ea typeface="Merriweather"/>
              <a:cs typeface="Merriweather"/>
              <a:sym typeface="Merriweather"/>
            </a:endParaRPr>
          </a:p>
          <a:p>
            <a:pPr indent="-342900" lvl="0" marL="457200" rtl="0" algn="l">
              <a:spcBef>
                <a:spcPts val="0"/>
              </a:spcBef>
              <a:spcAft>
                <a:spcPts val="0"/>
              </a:spcAft>
              <a:buClr>
                <a:srgbClr val="000000"/>
              </a:buClr>
              <a:buSzPts val="1800"/>
              <a:buFont typeface="Merriweather"/>
              <a:buChar char="●"/>
            </a:pPr>
            <a:r>
              <a:rPr lang="en" sz="1800">
                <a:solidFill>
                  <a:srgbClr val="000000"/>
                </a:solidFill>
                <a:latin typeface="Merriweather"/>
                <a:ea typeface="Merriweather"/>
                <a:cs typeface="Merriweather"/>
                <a:sym typeface="Merriweather"/>
              </a:rPr>
              <a:t>Calcium </a:t>
            </a:r>
            <a:endParaRPr sz="1800">
              <a:solidFill>
                <a:srgbClr val="000000"/>
              </a:solidFill>
              <a:latin typeface="Merriweather"/>
              <a:ea typeface="Merriweather"/>
              <a:cs typeface="Merriweather"/>
              <a:sym typeface="Merriweather"/>
            </a:endParaRPr>
          </a:p>
          <a:p>
            <a:pPr indent="-342900" lvl="0" marL="457200" rtl="0" algn="l">
              <a:spcBef>
                <a:spcPts val="0"/>
              </a:spcBef>
              <a:spcAft>
                <a:spcPts val="0"/>
              </a:spcAft>
              <a:buClr>
                <a:srgbClr val="000000"/>
              </a:buClr>
              <a:buSzPts val="1800"/>
              <a:buFont typeface="Merriweather"/>
              <a:buChar char="●"/>
            </a:pPr>
            <a:r>
              <a:rPr lang="en" sz="1800">
                <a:solidFill>
                  <a:srgbClr val="000000"/>
                </a:solidFill>
                <a:latin typeface="Merriweather"/>
                <a:ea typeface="Merriweather"/>
                <a:cs typeface="Merriweather"/>
                <a:sym typeface="Merriweather"/>
              </a:rPr>
              <a:t>Serotonin</a:t>
            </a:r>
            <a:endParaRPr sz="1800">
              <a:solidFill>
                <a:srgbClr val="000000"/>
              </a:solidFill>
              <a:latin typeface="Merriweather"/>
              <a:ea typeface="Merriweather"/>
              <a:cs typeface="Merriweather"/>
              <a:sym typeface="Merriweather"/>
            </a:endParaRPr>
          </a:p>
          <a:p>
            <a:pPr indent="0" lvl="0" marL="0" rtl="0" algn="l">
              <a:spcBef>
                <a:spcPts val="0"/>
              </a:spcBef>
              <a:spcAft>
                <a:spcPts val="0"/>
              </a:spcAft>
              <a:buNone/>
            </a:pPr>
            <a:r>
              <a:t/>
            </a:r>
            <a:endParaRPr sz="1800">
              <a:latin typeface="Merriweather"/>
              <a:ea typeface="Merriweather"/>
              <a:cs typeface="Merriweather"/>
              <a:sym typeface="Merriweather"/>
            </a:endParaRPr>
          </a:p>
          <a:p>
            <a:pPr indent="0" lvl="0" marL="0" rtl="0" algn="l">
              <a:spcBef>
                <a:spcPts val="0"/>
              </a:spcBef>
              <a:spcAft>
                <a:spcPts val="0"/>
              </a:spcAft>
              <a:buNone/>
            </a:pPr>
            <a:r>
              <a:rPr b="1" lang="en" sz="1800">
                <a:latin typeface="Merriweather"/>
                <a:ea typeface="Merriweather"/>
                <a:cs typeface="Merriweather"/>
                <a:sym typeface="Merriweather"/>
              </a:rPr>
              <a:t>3- Mitochondria</a:t>
            </a:r>
            <a:endParaRPr b="1" sz="1800">
              <a:latin typeface="Merriweather"/>
              <a:ea typeface="Merriweather"/>
              <a:cs typeface="Merriweather"/>
              <a:sym typeface="Merriweather"/>
            </a:endParaRPr>
          </a:p>
          <a:p>
            <a:pPr indent="0" lvl="0" marL="0" rtl="0" algn="l">
              <a:spcBef>
                <a:spcPts val="0"/>
              </a:spcBef>
              <a:spcAft>
                <a:spcPts val="0"/>
              </a:spcAft>
              <a:buNone/>
            </a:pPr>
            <a:r>
              <a:rPr b="1" lang="en" sz="1800">
                <a:latin typeface="Merriweather"/>
                <a:ea typeface="Merriweather"/>
                <a:cs typeface="Merriweather"/>
                <a:sym typeface="Merriweather"/>
              </a:rPr>
              <a:t>4- Open canalicular system</a:t>
            </a:r>
            <a:endParaRPr b="1" sz="1800">
              <a:latin typeface="Merriweather"/>
              <a:ea typeface="Merriweather"/>
              <a:cs typeface="Merriweather"/>
              <a:sym typeface="Merriweather"/>
            </a:endParaRPr>
          </a:p>
          <a:p>
            <a:pPr indent="0" lvl="0" marL="0" rtl="0" algn="l">
              <a:spcBef>
                <a:spcPts val="0"/>
              </a:spcBef>
              <a:spcAft>
                <a:spcPts val="0"/>
              </a:spcAft>
              <a:buNone/>
            </a:pPr>
            <a:r>
              <a:rPr b="1" lang="en" sz="1800">
                <a:latin typeface="Merriweather"/>
                <a:ea typeface="Merriweather"/>
                <a:cs typeface="Merriweather"/>
                <a:sym typeface="Merriweather"/>
              </a:rPr>
              <a:t>5- Microtubules</a:t>
            </a:r>
            <a:endParaRPr b="1" sz="1800">
              <a:latin typeface="Merriweather"/>
              <a:ea typeface="Merriweather"/>
              <a:cs typeface="Merriweather"/>
              <a:sym typeface="Merriweather"/>
            </a:endParaRPr>
          </a:p>
          <a:p>
            <a:pPr indent="0" lvl="0" marL="0" rtl="0" algn="l">
              <a:spcBef>
                <a:spcPts val="0"/>
              </a:spcBef>
              <a:spcAft>
                <a:spcPts val="0"/>
              </a:spcAft>
              <a:buNone/>
            </a:pPr>
            <a:r>
              <a:t/>
            </a:r>
            <a:endParaRPr sz="1800">
              <a:latin typeface="Merriweather"/>
              <a:ea typeface="Merriweather"/>
              <a:cs typeface="Merriweather"/>
              <a:sym typeface="Merriweather"/>
            </a:endParaRPr>
          </a:p>
          <a:p>
            <a:pPr indent="0" lvl="0" marL="0" rtl="0" algn="l">
              <a:spcBef>
                <a:spcPts val="0"/>
              </a:spcBef>
              <a:spcAft>
                <a:spcPts val="0"/>
              </a:spcAft>
              <a:buNone/>
            </a:pPr>
            <a:r>
              <a:t/>
            </a:r>
            <a:endParaRPr sz="1800">
              <a:latin typeface="Merriweather"/>
              <a:ea typeface="Merriweather"/>
              <a:cs typeface="Merriweather"/>
              <a:sym typeface="Merriweather"/>
            </a:endParaRPr>
          </a:p>
          <a:p>
            <a:pPr indent="0" lvl="0" marL="0" rtl="0" algn="l">
              <a:spcBef>
                <a:spcPts val="0"/>
              </a:spcBef>
              <a:spcAft>
                <a:spcPts val="0"/>
              </a:spcAft>
              <a:buClr>
                <a:srgbClr val="000000"/>
              </a:buClr>
              <a:buSzPts val="1100"/>
              <a:buFont typeface="Arial"/>
              <a:buNone/>
            </a:pPr>
            <a:r>
              <a:t/>
            </a:r>
            <a:endParaRPr sz="1800">
              <a:solidFill>
                <a:srgbClr val="000000"/>
              </a:solidFill>
              <a:latin typeface="Merriweather"/>
              <a:ea typeface="Merriweather"/>
              <a:cs typeface="Merriweather"/>
              <a:sym typeface="Merriweather"/>
            </a:endParaRPr>
          </a:p>
        </p:txBody>
      </p:sp>
      <p:cxnSp>
        <p:nvCxnSpPr>
          <p:cNvPr id="1598" name="Google Shape;1598;p56"/>
          <p:cNvCxnSpPr/>
          <p:nvPr/>
        </p:nvCxnSpPr>
        <p:spPr>
          <a:xfrm flipH="1">
            <a:off x="6550425" y="2332750"/>
            <a:ext cx="22500" cy="5687100"/>
          </a:xfrm>
          <a:prstGeom prst="straightConnector1">
            <a:avLst/>
          </a:prstGeom>
          <a:noFill/>
          <a:ln cap="flat" cmpd="sng" w="76200">
            <a:solidFill>
              <a:srgbClr val="93C47D"/>
            </a:solidFill>
            <a:prstDash val="solid"/>
            <a:round/>
            <a:headEnd len="med" w="med" type="none"/>
            <a:tailEnd len="med" w="med" type="none"/>
          </a:ln>
        </p:spPr>
      </p:cxnSp>
      <p:sp>
        <p:nvSpPr>
          <p:cNvPr id="1599" name="Google Shape;1599;p56"/>
          <p:cNvSpPr/>
          <p:nvPr/>
        </p:nvSpPr>
        <p:spPr>
          <a:xfrm flipH="1" rot="10800000">
            <a:off x="351150" y="8425700"/>
            <a:ext cx="13394700" cy="6802800"/>
          </a:xfrm>
          <a:prstGeom prst="round1Rect">
            <a:avLst>
              <a:gd fmla="val 16667" name="adj"/>
            </a:avLst>
          </a:prstGeom>
          <a:noFill/>
          <a:ln cap="flat" cmpd="sng" w="9525">
            <a:solidFill>
              <a:srgbClr val="93C47D"/>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600" name="Google Shape;1600;p56"/>
          <p:cNvSpPr/>
          <p:nvPr/>
        </p:nvSpPr>
        <p:spPr>
          <a:xfrm>
            <a:off x="12310775" y="8424525"/>
            <a:ext cx="468600" cy="68028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601" name="Google Shape;1601;p56"/>
          <p:cNvSpPr txBox="1"/>
          <p:nvPr/>
        </p:nvSpPr>
        <p:spPr>
          <a:xfrm>
            <a:off x="9265425" y="11547500"/>
            <a:ext cx="4384200" cy="9642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300">
                <a:latin typeface="Merriweather"/>
                <a:ea typeface="Merriweather"/>
                <a:cs typeface="Merriweather"/>
                <a:sym typeface="Merriweather"/>
              </a:rPr>
              <a:t>Figure 11-1</a:t>
            </a:r>
            <a:endParaRPr b="1" sz="2300">
              <a:latin typeface="Merriweather"/>
              <a:ea typeface="Merriweather"/>
              <a:cs typeface="Merriweather"/>
              <a:sym typeface="Merriweather"/>
            </a:endParaRPr>
          </a:p>
        </p:txBody>
      </p:sp>
      <p:sp>
        <p:nvSpPr>
          <p:cNvPr id="1602" name="Google Shape;1602;p56"/>
          <p:cNvSpPr txBox="1"/>
          <p:nvPr/>
        </p:nvSpPr>
        <p:spPr>
          <a:xfrm>
            <a:off x="1099488" y="8330960"/>
            <a:ext cx="73383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Platelet Receptors</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p:txBody>
      </p:sp>
      <p:sp>
        <p:nvSpPr>
          <p:cNvPr id="1603" name="Google Shape;1603;p56"/>
          <p:cNvSpPr/>
          <p:nvPr/>
        </p:nvSpPr>
        <p:spPr>
          <a:xfrm>
            <a:off x="11552625" y="8424525"/>
            <a:ext cx="468600" cy="68028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604" name="Google Shape;1604;p56"/>
          <p:cNvSpPr/>
          <p:nvPr/>
        </p:nvSpPr>
        <p:spPr>
          <a:xfrm>
            <a:off x="785478" y="8725123"/>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605" name="Google Shape;1605;p56"/>
          <p:cNvSpPr txBox="1"/>
          <p:nvPr/>
        </p:nvSpPr>
        <p:spPr>
          <a:xfrm>
            <a:off x="529825" y="9580224"/>
            <a:ext cx="7743600" cy="5392200"/>
          </a:xfrm>
          <a:prstGeom prst="rect">
            <a:avLst/>
          </a:prstGeom>
          <a:noFill/>
          <a:ln>
            <a:noFill/>
          </a:ln>
        </p:spPr>
        <p:txBody>
          <a:bodyPr anchorCtr="0" anchor="t" bIns="91425" lIns="91425" spcFirstLastPara="1" rIns="91425" wrap="square" tIns="91425">
            <a:noAutofit/>
          </a:bodyPr>
          <a:lstStyle/>
          <a:p>
            <a:pPr indent="-393700" lvl="0" marL="457200" rtl="0" algn="l">
              <a:spcBef>
                <a:spcPts val="0"/>
              </a:spcBef>
              <a:spcAft>
                <a:spcPts val="0"/>
              </a:spcAft>
              <a:buSzPts val="2600"/>
              <a:buFont typeface="Merriweather"/>
              <a:buChar char="●"/>
            </a:pPr>
            <a:r>
              <a:rPr b="1" lang="en" sz="2600">
                <a:latin typeface="Merriweather"/>
                <a:ea typeface="Merriweather"/>
                <a:cs typeface="Merriweather"/>
                <a:sym typeface="Merriweather"/>
              </a:rPr>
              <a:t>Glycoprotein Ia and VI receptors for </a:t>
            </a:r>
            <a:r>
              <a:rPr b="1" lang="en" sz="2600">
                <a:solidFill>
                  <a:srgbClr val="CC4125"/>
                </a:solidFill>
                <a:latin typeface="Merriweather"/>
                <a:ea typeface="Merriweather"/>
                <a:cs typeface="Merriweather"/>
                <a:sym typeface="Merriweather"/>
              </a:rPr>
              <a:t>collagen.</a:t>
            </a:r>
            <a:endParaRPr b="1" sz="2600">
              <a:latin typeface="Merriweather"/>
              <a:ea typeface="Merriweather"/>
              <a:cs typeface="Merriweather"/>
              <a:sym typeface="Merriweather"/>
            </a:endParaRPr>
          </a:p>
          <a:p>
            <a:pPr indent="0" lvl="0" marL="0" rtl="0" algn="l">
              <a:spcBef>
                <a:spcPts val="0"/>
              </a:spcBef>
              <a:spcAft>
                <a:spcPts val="0"/>
              </a:spcAft>
              <a:buNone/>
            </a:pPr>
            <a:r>
              <a:t/>
            </a:r>
            <a:endParaRPr b="1" sz="2600">
              <a:latin typeface="Merriweather"/>
              <a:ea typeface="Merriweather"/>
              <a:cs typeface="Merriweather"/>
              <a:sym typeface="Merriweather"/>
            </a:endParaRPr>
          </a:p>
          <a:p>
            <a:pPr indent="-393700" lvl="0" marL="457200" rtl="0" algn="l">
              <a:spcBef>
                <a:spcPts val="0"/>
              </a:spcBef>
              <a:spcAft>
                <a:spcPts val="0"/>
              </a:spcAft>
              <a:buSzPts val="2600"/>
              <a:buFont typeface="Merriweather"/>
              <a:buChar char="●"/>
            </a:pPr>
            <a:r>
              <a:rPr b="1" lang="en" sz="2600">
                <a:latin typeface="Merriweather"/>
                <a:ea typeface="Merriweather"/>
                <a:cs typeface="Merriweather"/>
                <a:sym typeface="Merriweather"/>
              </a:rPr>
              <a:t>Glycoprotein Ib, IX and V receptors for </a:t>
            </a:r>
            <a:r>
              <a:rPr b="1" lang="en" sz="2600">
                <a:solidFill>
                  <a:srgbClr val="CC4125"/>
                </a:solidFill>
                <a:latin typeface="Merriweather"/>
                <a:ea typeface="Merriweather"/>
                <a:cs typeface="Merriweather"/>
                <a:sym typeface="Merriweather"/>
              </a:rPr>
              <a:t>Von willebrand factor.</a:t>
            </a:r>
            <a:endParaRPr b="1" sz="2600">
              <a:latin typeface="Merriweather"/>
              <a:ea typeface="Merriweather"/>
              <a:cs typeface="Merriweather"/>
              <a:sym typeface="Merriweather"/>
            </a:endParaRPr>
          </a:p>
          <a:p>
            <a:pPr indent="0" lvl="0" marL="0" rtl="0" algn="l">
              <a:spcBef>
                <a:spcPts val="0"/>
              </a:spcBef>
              <a:spcAft>
                <a:spcPts val="0"/>
              </a:spcAft>
              <a:buNone/>
            </a:pPr>
            <a:r>
              <a:t/>
            </a:r>
            <a:endParaRPr b="1" sz="2600">
              <a:latin typeface="Merriweather"/>
              <a:ea typeface="Merriweather"/>
              <a:cs typeface="Merriweather"/>
              <a:sym typeface="Merriweather"/>
            </a:endParaRPr>
          </a:p>
          <a:p>
            <a:pPr indent="-393700" lvl="0" marL="457200" rtl="0" algn="l">
              <a:spcBef>
                <a:spcPts val="0"/>
              </a:spcBef>
              <a:spcAft>
                <a:spcPts val="0"/>
              </a:spcAft>
              <a:buSzPts val="2600"/>
              <a:buFont typeface="Merriweather"/>
              <a:buChar char="●"/>
            </a:pPr>
            <a:r>
              <a:rPr b="1" lang="en" sz="2600">
                <a:solidFill>
                  <a:srgbClr val="000000"/>
                </a:solidFill>
                <a:latin typeface="Merriweather"/>
                <a:ea typeface="Merriweather"/>
                <a:cs typeface="Merriweather"/>
                <a:sym typeface="Merriweather"/>
              </a:rPr>
              <a:t>Glycoprotein IIb and IIIa receptors for </a:t>
            </a:r>
            <a:r>
              <a:rPr b="1" lang="en" sz="2600">
                <a:solidFill>
                  <a:srgbClr val="CC4125"/>
                </a:solidFill>
                <a:latin typeface="Merriweather"/>
                <a:ea typeface="Merriweather"/>
                <a:cs typeface="Merriweather"/>
                <a:sym typeface="Merriweather"/>
              </a:rPr>
              <a:t>Von willebrand factor </a:t>
            </a:r>
            <a:r>
              <a:rPr b="1" lang="en" sz="2600">
                <a:latin typeface="Merriweather"/>
                <a:ea typeface="Merriweather"/>
                <a:cs typeface="Merriweather"/>
                <a:sym typeface="Merriweather"/>
              </a:rPr>
              <a:t>and </a:t>
            </a:r>
            <a:r>
              <a:rPr b="1" lang="en" sz="2600">
                <a:solidFill>
                  <a:srgbClr val="CC4125"/>
                </a:solidFill>
                <a:latin typeface="Merriweather"/>
                <a:ea typeface="Merriweather"/>
                <a:cs typeface="Merriweather"/>
                <a:sym typeface="Merriweather"/>
              </a:rPr>
              <a:t>Fibrinogen.</a:t>
            </a:r>
            <a:endParaRPr b="1" sz="2600">
              <a:solidFill>
                <a:srgbClr val="CC4125"/>
              </a:solidFill>
              <a:latin typeface="Merriweather"/>
              <a:ea typeface="Merriweather"/>
              <a:cs typeface="Merriweather"/>
              <a:sym typeface="Merriweather"/>
            </a:endParaRPr>
          </a:p>
          <a:p>
            <a:pPr indent="0" lvl="0" marL="0" rtl="0" algn="l">
              <a:spcBef>
                <a:spcPts val="0"/>
              </a:spcBef>
              <a:spcAft>
                <a:spcPts val="0"/>
              </a:spcAft>
              <a:buNone/>
            </a:pPr>
            <a:r>
              <a:t/>
            </a:r>
            <a:endParaRPr b="1" sz="2600">
              <a:solidFill>
                <a:srgbClr val="CC4125"/>
              </a:solidFill>
              <a:latin typeface="Merriweather"/>
              <a:ea typeface="Merriweather"/>
              <a:cs typeface="Merriweather"/>
              <a:sym typeface="Merriweather"/>
            </a:endParaRPr>
          </a:p>
          <a:p>
            <a:pPr indent="-393700" lvl="0" marL="457200" rtl="0" algn="l">
              <a:spcBef>
                <a:spcPts val="0"/>
              </a:spcBef>
              <a:spcAft>
                <a:spcPts val="0"/>
              </a:spcAft>
              <a:buSzPts val="2600"/>
              <a:buFont typeface="Merriweather"/>
              <a:buChar char="●"/>
            </a:pPr>
            <a:r>
              <a:rPr b="1" lang="en" sz="2600">
                <a:latin typeface="Merriweather"/>
                <a:ea typeface="Merriweather"/>
                <a:cs typeface="Merriweather"/>
                <a:sym typeface="Merriweather"/>
              </a:rPr>
              <a:t>TPα receptor for </a:t>
            </a:r>
            <a:r>
              <a:rPr b="1" lang="en" sz="2600">
                <a:solidFill>
                  <a:srgbClr val="CC4125"/>
                </a:solidFill>
                <a:latin typeface="Merriweather"/>
                <a:ea typeface="Merriweather"/>
                <a:cs typeface="Merriweather"/>
                <a:sym typeface="Merriweather"/>
              </a:rPr>
              <a:t>Thromboxane A2.</a:t>
            </a:r>
            <a:endParaRPr b="1" sz="2600">
              <a:solidFill>
                <a:srgbClr val="CC4125"/>
              </a:solidFill>
              <a:latin typeface="Merriweather"/>
              <a:ea typeface="Merriweather"/>
              <a:cs typeface="Merriweather"/>
              <a:sym typeface="Merriweather"/>
            </a:endParaRPr>
          </a:p>
          <a:p>
            <a:pPr indent="0" lvl="0" marL="0" rtl="0" algn="l">
              <a:spcBef>
                <a:spcPts val="0"/>
              </a:spcBef>
              <a:spcAft>
                <a:spcPts val="0"/>
              </a:spcAft>
              <a:buNone/>
            </a:pPr>
            <a:r>
              <a:t/>
            </a:r>
            <a:endParaRPr b="1" sz="2600">
              <a:latin typeface="Merriweather"/>
              <a:ea typeface="Merriweather"/>
              <a:cs typeface="Merriweather"/>
              <a:sym typeface="Merriweather"/>
            </a:endParaRPr>
          </a:p>
          <a:p>
            <a:pPr indent="-393700" lvl="0" marL="457200" rtl="0" algn="l">
              <a:spcBef>
                <a:spcPts val="0"/>
              </a:spcBef>
              <a:spcAft>
                <a:spcPts val="0"/>
              </a:spcAft>
              <a:buSzPts val="2600"/>
              <a:buFont typeface="Merriweather"/>
              <a:buChar char="●"/>
            </a:pPr>
            <a:r>
              <a:rPr b="1" lang="en" sz="2600">
                <a:latin typeface="Merriweather"/>
                <a:ea typeface="Merriweather"/>
                <a:cs typeface="Merriweather"/>
                <a:sym typeface="Merriweather"/>
              </a:rPr>
              <a:t>P2Y</a:t>
            </a:r>
            <a:r>
              <a:rPr b="1" baseline="-25000" lang="en" sz="2600">
                <a:latin typeface="Merriweather"/>
                <a:ea typeface="Merriweather"/>
                <a:cs typeface="Merriweather"/>
                <a:sym typeface="Merriweather"/>
              </a:rPr>
              <a:t>12 </a:t>
            </a:r>
            <a:r>
              <a:rPr b="1" lang="en" sz="2600">
                <a:latin typeface="Merriweather"/>
                <a:ea typeface="Merriweather"/>
                <a:cs typeface="Merriweather"/>
                <a:sym typeface="Merriweather"/>
              </a:rPr>
              <a:t> receptor for </a:t>
            </a:r>
            <a:r>
              <a:rPr b="1" lang="en" sz="2600">
                <a:solidFill>
                  <a:srgbClr val="CC4125"/>
                </a:solidFill>
                <a:latin typeface="Merriweather"/>
                <a:ea typeface="Merriweather"/>
                <a:cs typeface="Merriweather"/>
                <a:sym typeface="Merriweather"/>
              </a:rPr>
              <a:t>ADP.</a:t>
            </a:r>
            <a:endParaRPr b="1" sz="2600">
              <a:solidFill>
                <a:srgbClr val="CC4125"/>
              </a:solidFill>
              <a:latin typeface="Merriweather"/>
              <a:ea typeface="Merriweather"/>
              <a:cs typeface="Merriweather"/>
              <a:sym typeface="Merriweather"/>
            </a:endParaRPr>
          </a:p>
          <a:p>
            <a:pPr indent="0" lvl="0" marL="0" rtl="0" algn="l">
              <a:spcBef>
                <a:spcPts val="0"/>
              </a:spcBef>
              <a:spcAft>
                <a:spcPts val="0"/>
              </a:spcAft>
              <a:buNone/>
            </a:pPr>
            <a:r>
              <a:t/>
            </a:r>
            <a:endParaRPr sz="2600">
              <a:solidFill>
                <a:srgbClr val="000000"/>
              </a:solidFill>
              <a:latin typeface="Merriweather"/>
              <a:ea typeface="Merriweather"/>
              <a:cs typeface="Merriweather"/>
              <a:sym typeface="Merriweather"/>
            </a:endParaRPr>
          </a:p>
        </p:txBody>
      </p:sp>
      <p:pic>
        <p:nvPicPr>
          <p:cNvPr id="1606" name="Google Shape;1606;p56"/>
          <p:cNvPicPr preferRelativeResize="0"/>
          <p:nvPr/>
        </p:nvPicPr>
        <p:blipFill>
          <a:blip r:embed="rId3">
            <a:alphaModFix/>
          </a:blip>
          <a:stretch>
            <a:fillRect/>
          </a:stretch>
        </p:blipFill>
        <p:spPr>
          <a:xfrm>
            <a:off x="8924450" y="8805775"/>
            <a:ext cx="4582798" cy="2922926"/>
          </a:xfrm>
          <a:prstGeom prst="rect">
            <a:avLst/>
          </a:prstGeom>
          <a:noFill/>
          <a:ln cap="flat" cmpd="sng" w="9525">
            <a:solidFill>
              <a:srgbClr val="000000"/>
            </a:solidFill>
            <a:prstDash val="solid"/>
            <a:round/>
            <a:headEnd len="sm" w="sm" type="none"/>
            <a:tailEnd len="sm" w="sm" type="none"/>
          </a:ln>
        </p:spPr>
      </p:pic>
      <p:pic>
        <p:nvPicPr>
          <p:cNvPr id="1607" name="Google Shape;1607;p56"/>
          <p:cNvPicPr preferRelativeResize="0"/>
          <p:nvPr/>
        </p:nvPicPr>
        <p:blipFill rotWithShape="1">
          <a:blip r:embed="rId4">
            <a:alphaModFix/>
          </a:blip>
          <a:srcRect b="0" l="0" r="1970" t="0"/>
          <a:stretch/>
        </p:blipFill>
        <p:spPr>
          <a:xfrm>
            <a:off x="9389450" y="12410650"/>
            <a:ext cx="3580702" cy="1792226"/>
          </a:xfrm>
          <a:prstGeom prst="rect">
            <a:avLst/>
          </a:prstGeom>
          <a:noFill/>
          <a:ln cap="flat" cmpd="sng" w="28575">
            <a:solidFill>
              <a:srgbClr val="8E7CC3"/>
            </a:solidFill>
            <a:prstDash val="solid"/>
            <a:round/>
            <a:headEnd len="sm" w="sm" type="none"/>
            <a:tailEnd len="sm" w="sm" type="none"/>
          </a:ln>
        </p:spPr>
      </p:pic>
      <p:sp>
        <p:nvSpPr>
          <p:cNvPr id="1608" name="Google Shape;1608;p56"/>
          <p:cNvSpPr txBox="1"/>
          <p:nvPr/>
        </p:nvSpPr>
        <p:spPr>
          <a:xfrm>
            <a:off x="9389450" y="14074861"/>
            <a:ext cx="4355700" cy="8976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300">
                <a:latin typeface="Merriweather"/>
                <a:ea typeface="Merriweather"/>
                <a:cs typeface="Merriweather"/>
                <a:sym typeface="Merriweather"/>
              </a:rPr>
              <a:t>Figure 11-2 </a:t>
            </a:r>
            <a:r>
              <a:rPr lang="en" sz="1700">
                <a:solidFill>
                  <a:srgbClr val="000000"/>
                </a:solidFill>
                <a:highlight>
                  <a:srgbClr val="FFFFFF"/>
                </a:highlight>
                <a:latin typeface="Merriweather"/>
                <a:ea typeface="Merriweather"/>
                <a:cs typeface="Merriweather"/>
                <a:sym typeface="Merriweather"/>
              </a:rPr>
              <a:t>Showing the functions of different receptors</a:t>
            </a:r>
            <a:r>
              <a:rPr lang="en" sz="1700">
                <a:solidFill>
                  <a:srgbClr val="000000"/>
                </a:solidFill>
                <a:latin typeface="Merriweather"/>
                <a:ea typeface="Merriweather"/>
                <a:cs typeface="Merriweather"/>
                <a:sym typeface="Merriweather"/>
              </a:rPr>
              <a:t> </a:t>
            </a:r>
            <a:endParaRPr b="1" sz="2300">
              <a:latin typeface="Merriweather"/>
              <a:ea typeface="Merriweather"/>
              <a:cs typeface="Merriweather"/>
              <a:sym typeface="Merriweather"/>
            </a:endParaRPr>
          </a:p>
        </p:txBody>
      </p:sp>
      <p:sp>
        <p:nvSpPr>
          <p:cNvPr id="1609" name="Google Shape;1609;p56"/>
          <p:cNvSpPr/>
          <p:nvPr/>
        </p:nvSpPr>
        <p:spPr>
          <a:xfrm>
            <a:off x="529825" y="16967301"/>
            <a:ext cx="2253000" cy="1129800"/>
          </a:xfrm>
          <a:prstGeom prst="rect">
            <a:avLst/>
          </a:prstGeom>
          <a:solidFill>
            <a:srgbClr val="38761D"/>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387350" lvl="0" marL="457200" rtl="0" algn="ctr">
              <a:spcBef>
                <a:spcPts val="0"/>
              </a:spcBef>
              <a:spcAft>
                <a:spcPts val="0"/>
              </a:spcAft>
              <a:buClr>
                <a:srgbClr val="FFFFFF"/>
              </a:buClr>
              <a:buSzPts val="2500"/>
              <a:buFont typeface="Merriweather"/>
              <a:buAutoNum type="arabicPeriod"/>
            </a:pPr>
            <a:r>
              <a:rPr lang="en" sz="2500">
                <a:solidFill>
                  <a:srgbClr val="FFFFFF"/>
                </a:solidFill>
                <a:latin typeface="Merriweather"/>
                <a:ea typeface="Merriweather"/>
                <a:cs typeface="Merriweather"/>
                <a:sym typeface="Merriweather"/>
              </a:rPr>
              <a:t>Adhesion</a:t>
            </a:r>
            <a:endParaRPr sz="2500">
              <a:solidFill>
                <a:srgbClr val="FFFFFF"/>
              </a:solidFill>
              <a:latin typeface="Merriweather"/>
              <a:ea typeface="Merriweather"/>
              <a:cs typeface="Merriweather"/>
              <a:sym typeface="Merriweather"/>
            </a:endParaRPr>
          </a:p>
        </p:txBody>
      </p:sp>
      <p:sp>
        <p:nvSpPr>
          <p:cNvPr id="1610" name="Google Shape;1610;p56"/>
          <p:cNvSpPr/>
          <p:nvPr/>
        </p:nvSpPr>
        <p:spPr>
          <a:xfrm>
            <a:off x="2881699" y="16967301"/>
            <a:ext cx="2253000" cy="1129800"/>
          </a:xfrm>
          <a:prstGeom prst="rect">
            <a:avLst/>
          </a:prstGeom>
          <a:solidFill>
            <a:srgbClr val="38761D"/>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solidFill>
                  <a:srgbClr val="FFFFFF"/>
                </a:solidFill>
                <a:latin typeface="Merriweather"/>
                <a:ea typeface="Merriweather"/>
                <a:cs typeface="Merriweather"/>
                <a:sym typeface="Merriweather"/>
              </a:rPr>
              <a:t>2. </a:t>
            </a:r>
            <a:r>
              <a:rPr lang="en" sz="2500">
                <a:solidFill>
                  <a:srgbClr val="FFFFFF"/>
                </a:solidFill>
                <a:latin typeface="Merriweather"/>
                <a:ea typeface="Merriweather"/>
                <a:cs typeface="Merriweather"/>
                <a:sym typeface="Merriweather"/>
              </a:rPr>
              <a:t>Shape change</a:t>
            </a:r>
            <a:endParaRPr sz="2500">
              <a:solidFill>
                <a:srgbClr val="FFFFFF"/>
              </a:solidFill>
              <a:latin typeface="Merriweather"/>
              <a:ea typeface="Merriweather"/>
              <a:cs typeface="Merriweather"/>
              <a:sym typeface="Merriweather"/>
            </a:endParaRPr>
          </a:p>
          <a:p>
            <a:pPr indent="0" lvl="0" marL="0" rtl="0" algn="ctr">
              <a:spcBef>
                <a:spcPts val="0"/>
              </a:spcBef>
              <a:spcAft>
                <a:spcPts val="0"/>
              </a:spcAft>
              <a:buNone/>
            </a:pPr>
            <a:r>
              <a:rPr lang="en" sz="2500">
                <a:solidFill>
                  <a:srgbClr val="FFFFFF"/>
                </a:solidFill>
                <a:latin typeface="Merriweather"/>
                <a:ea typeface="Merriweather"/>
                <a:cs typeface="Merriweather"/>
                <a:sym typeface="Merriweather"/>
              </a:rPr>
              <a:t>(Activation)</a:t>
            </a:r>
            <a:endParaRPr sz="2500">
              <a:solidFill>
                <a:srgbClr val="FFFFFF"/>
              </a:solidFill>
              <a:latin typeface="Merriweather"/>
              <a:ea typeface="Merriweather"/>
              <a:cs typeface="Merriweather"/>
              <a:sym typeface="Merriweather"/>
            </a:endParaRPr>
          </a:p>
        </p:txBody>
      </p:sp>
      <p:sp>
        <p:nvSpPr>
          <p:cNvPr id="1611" name="Google Shape;1611;p56"/>
          <p:cNvSpPr/>
          <p:nvPr/>
        </p:nvSpPr>
        <p:spPr>
          <a:xfrm>
            <a:off x="5233592" y="16967301"/>
            <a:ext cx="2253000" cy="1129800"/>
          </a:xfrm>
          <a:prstGeom prst="rect">
            <a:avLst/>
          </a:prstGeom>
          <a:solidFill>
            <a:srgbClr val="38761D"/>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solidFill>
                  <a:srgbClr val="FFFFFF"/>
                </a:solidFill>
                <a:latin typeface="Merriweather"/>
                <a:ea typeface="Merriweather"/>
                <a:cs typeface="Merriweather"/>
                <a:sym typeface="Merriweather"/>
              </a:rPr>
              <a:t>3. </a:t>
            </a:r>
            <a:r>
              <a:rPr lang="en" sz="2500">
                <a:solidFill>
                  <a:srgbClr val="FFFFFF"/>
                </a:solidFill>
                <a:latin typeface="Merriweather"/>
                <a:ea typeface="Merriweather"/>
                <a:cs typeface="Merriweather"/>
                <a:sym typeface="Merriweather"/>
              </a:rPr>
              <a:t>Aggregation</a:t>
            </a:r>
            <a:endParaRPr sz="2500">
              <a:solidFill>
                <a:srgbClr val="FFFFFF"/>
              </a:solidFill>
              <a:latin typeface="Merriweather"/>
              <a:ea typeface="Merriweather"/>
              <a:cs typeface="Merriweather"/>
              <a:sym typeface="Merriweather"/>
            </a:endParaRPr>
          </a:p>
        </p:txBody>
      </p:sp>
      <p:sp>
        <p:nvSpPr>
          <p:cNvPr id="1612" name="Google Shape;1612;p56"/>
          <p:cNvSpPr/>
          <p:nvPr/>
        </p:nvSpPr>
        <p:spPr>
          <a:xfrm>
            <a:off x="7585475" y="16967301"/>
            <a:ext cx="2253000" cy="1129800"/>
          </a:xfrm>
          <a:prstGeom prst="rect">
            <a:avLst/>
          </a:prstGeom>
          <a:solidFill>
            <a:srgbClr val="38761D"/>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solidFill>
                  <a:srgbClr val="FFFFFF"/>
                </a:solidFill>
                <a:latin typeface="Merriweather"/>
                <a:ea typeface="Merriweather"/>
                <a:cs typeface="Merriweather"/>
                <a:sym typeface="Merriweather"/>
              </a:rPr>
              <a:t>4. </a:t>
            </a:r>
            <a:r>
              <a:rPr lang="en" sz="2500">
                <a:solidFill>
                  <a:srgbClr val="FFFFFF"/>
                </a:solidFill>
                <a:latin typeface="Merriweather"/>
                <a:ea typeface="Merriweather"/>
                <a:cs typeface="Merriweather"/>
                <a:sym typeface="Merriweather"/>
              </a:rPr>
              <a:t>Release reaction</a:t>
            </a:r>
            <a:endParaRPr sz="2500">
              <a:solidFill>
                <a:srgbClr val="FFFFFF"/>
              </a:solidFill>
              <a:latin typeface="Merriweather"/>
              <a:ea typeface="Merriweather"/>
              <a:cs typeface="Merriweather"/>
              <a:sym typeface="Merriweather"/>
            </a:endParaRPr>
          </a:p>
        </p:txBody>
      </p:sp>
      <p:sp>
        <p:nvSpPr>
          <p:cNvPr id="1613" name="Google Shape;1613;p56"/>
          <p:cNvSpPr/>
          <p:nvPr/>
        </p:nvSpPr>
        <p:spPr>
          <a:xfrm>
            <a:off x="9937350" y="16967301"/>
            <a:ext cx="2253000" cy="1129800"/>
          </a:xfrm>
          <a:prstGeom prst="rect">
            <a:avLst/>
          </a:prstGeom>
          <a:solidFill>
            <a:srgbClr val="38761D"/>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solidFill>
                  <a:srgbClr val="FFFFFF"/>
                </a:solidFill>
                <a:latin typeface="Merriweather"/>
                <a:ea typeface="Merriweather"/>
                <a:cs typeface="Merriweather"/>
                <a:sym typeface="Merriweather"/>
              </a:rPr>
              <a:t>5. </a:t>
            </a:r>
            <a:r>
              <a:rPr lang="en" sz="2500">
                <a:solidFill>
                  <a:srgbClr val="FFFFFF"/>
                </a:solidFill>
                <a:latin typeface="Merriweather"/>
                <a:ea typeface="Merriweather"/>
                <a:cs typeface="Merriweather"/>
                <a:sym typeface="Merriweather"/>
              </a:rPr>
              <a:t>Clot retraction </a:t>
            </a:r>
            <a:endParaRPr sz="2500">
              <a:solidFill>
                <a:srgbClr val="FFFFFF"/>
              </a:solidFill>
              <a:latin typeface="Merriweather"/>
              <a:ea typeface="Merriweather"/>
              <a:cs typeface="Merriweather"/>
              <a:sym typeface="Merriweather"/>
            </a:endParaRPr>
          </a:p>
        </p:txBody>
      </p:sp>
      <p:sp>
        <p:nvSpPr>
          <p:cNvPr id="1614" name="Google Shape;1614;p56"/>
          <p:cNvSpPr txBox="1"/>
          <p:nvPr/>
        </p:nvSpPr>
        <p:spPr>
          <a:xfrm>
            <a:off x="735534" y="15908963"/>
            <a:ext cx="11666400" cy="883800"/>
          </a:xfrm>
          <a:prstGeom prst="rect">
            <a:avLst/>
          </a:prstGeom>
          <a:noFill/>
          <a:ln>
            <a:noFill/>
          </a:ln>
        </p:spPr>
        <p:txBody>
          <a:bodyPr anchorCtr="0" anchor="t" bIns="242375" lIns="242375" spcFirstLastPara="1" rIns="242375" wrap="square" tIns="242375">
            <a:noAutofit/>
          </a:bodyPr>
          <a:lstStyle/>
          <a:p>
            <a:pPr indent="0" lvl="0" marL="0" rtl="0" algn="ctr">
              <a:spcBef>
                <a:spcPts val="0"/>
              </a:spcBef>
              <a:spcAft>
                <a:spcPts val="0"/>
              </a:spcAft>
              <a:buNone/>
            </a:pPr>
            <a:r>
              <a:rPr lang="en" sz="4800">
                <a:solidFill>
                  <a:srgbClr val="93C47D"/>
                </a:solidFill>
                <a:latin typeface="Oswald"/>
                <a:ea typeface="Oswald"/>
                <a:cs typeface="Oswald"/>
                <a:sym typeface="Oswald"/>
              </a:rPr>
              <a:t>Platelet Plug Formation (Activation) </a:t>
            </a:r>
            <a:endParaRPr sz="4800">
              <a:solidFill>
                <a:srgbClr val="93C47D"/>
              </a:solidFill>
              <a:latin typeface="Oswald"/>
              <a:ea typeface="Oswald"/>
              <a:cs typeface="Oswald"/>
              <a:sym typeface="Oswald"/>
            </a:endParaRPr>
          </a:p>
          <a:p>
            <a:pPr indent="0" lvl="0" marL="0" rtl="0" algn="ctr">
              <a:spcBef>
                <a:spcPts val="0"/>
              </a:spcBef>
              <a:spcAft>
                <a:spcPts val="0"/>
              </a:spcAft>
              <a:buNone/>
            </a:pPr>
            <a:r>
              <a:t/>
            </a:r>
            <a:endParaRPr sz="4800">
              <a:solidFill>
                <a:srgbClr val="93C47D"/>
              </a:solidFill>
              <a:latin typeface="Oswald"/>
              <a:ea typeface="Oswald"/>
              <a:cs typeface="Oswald"/>
              <a:sym typeface="Oswa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8" name="Shape 1618"/>
        <p:cNvGrpSpPr/>
        <p:nvPr/>
      </p:nvGrpSpPr>
      <p:grpSpPr>
        <a:xfrm>
          <a:off x="0" y="0"/>
          <a:ext cx="0" cy="0"/>
          <a:chOff x="0" y="0"/>
          <a:chExt cx="0" cy="0"/>
        </a:xfrm>
      </p:grpSpPr>
      <p:sp>
        <p:nvSpPr>
          <p:cNvPr id="1619" name="Google Shape;1619;p57"/>
          <p:cNvSpPr/>
          <p:nvPr/>
        </p:nvSpPr>
        <p:spPr>
          <a:xfrm>
            <a:off x="0" y="-10534"/>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620" name="Google Shape;1620;p57"/>
          <p:cNvSpPr/>
          <p:nvPr/>
        </p:nvSpPr>
        <p:spPr>
          <a:xfrm>
            <a:off x="656616" y="-10489"/>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621" name="Google Shape;1621;p57"/>
          <p:cNvSpPr txBox="1"/>
          <p:nvPr/>
        </p:nvSpPr>
        <p:spPr>
          <a:xfrm>
            <a:off x="929925" y="-594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400">
                <a:solidFill>
                  <a:srgbClr val="FFFFFF"/>
                </a:solidFill>
                <a:latin typeface="Oswald"/>
                <a:ea typeface="Oswald"/>
                <a:cs typeface="Oswald"/>
                <a:sym typeface="Oswald"/>
              </a:rPr>
              <a:t>PLATELETS STRUCTURE AND FUNCTION</a:t>
            </a:r>
            <a:endParaRPr sz="3400">
              <a:solidFill>
                <a:srgbClr val="FFFFFF"/>
              </a:solidFill>
              <a:latin typeface="Oswald"/>
              <a:ea typeface="Oswald"/>
              <a:cs typeface="Oswald"/>
              <a:sym typeface="Oswald"/>
            </a:endParaRPr>
          </a:p>
        </p:txBody>
      </p:sp>
      <p:sp>
        <p:nvSpPr>
          <p:cNvPr id="1622" name="Google Shape;1622;p57"/>
          <p:cNvSpPr txBox="1"/>
          <p:nvPr/>
        </p:nvSpPr>
        <p:spPr>
          <a:xfrm>
            <a:off x="11409324" y="-2087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Eleven</a:t>
            </a:r>
            <a:endParaRPr sz="3500">
              <a:latin typeface="Oswald"/>
              <a:ea typeface="Oswald"/>
              <a:cs typeface="Oswald"/>
              <a:sym typeface="Oswald"/>
            </a:endParaRPr>
          </a:p>
        </p:txBody>
      </p:sp>
      <p:sp>
        <p:nvSpPr>
          <p:cNvPr id="1623" name="Google Shape;1623;p57"/>
          <p:cNvSpPr txBox="1"/>
          <p:nvPr/>
        </p:nvSpPr>
        <p:spPr>
          <a:xfrm>
            <a:off x="35925" y="-1"/>
            <a:ext cx="894000" cy="4620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44</a:t>
            </a:r>
            <a:endParaRPr sz="3900">
              <a:solidFill>
                <a:srgbClr val="FFFFFF"/>
              </a:solidFill>
              <a:latin typeface="Oswald"/>
              <a:ea typeface="Oswald"/>
              <a:cs typeface="Oswald"/>
              <a:sym typeface="Oswald"/>
            </a:endParaRPr>
          </a:p>
        </p:txBody>
      </p:sp>
      <p:sp>
        <p:nvSpPr>
          <p:cNvPr id="1624" name="Google Shape;1624;p57"/>
          <p:cNvSpPr/>
          <p:nvPr/>
        </p:nvSpPr>
        <p:spPr>
          <a:xfrm>
            <a:off x="240998" y="1016358"/>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1625" name="Google Shape;1625;p57"/>
          <p:cNvSpPr/>
          <p:nvPr/>
        </p:nvSpPr>
        <p:spPr>
          <a:xfrm>
            <a:off x="241000" y="1559676"/>
            <a:ext cx="10713300" cy="54306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626" name="Google Shape;1626;p57"/>
          <p:cNvSpPr txBox="1"/>
          <p:nvPr/>
        </p:nvSpPr>
        <p:spPr>
          <a:xfrm>
            <a:off x="709600" y="927401"/>
            <a:ext cx="11775000" cy="6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800">
                <a:latin typeface="Oswald"/>
                <a:ea typeface="Oswald"/>
                <a:cs typeface="Oswald"/>
                <a:sym typeface="Oswald"/>
              </a:rPr>
              <a:t>Platelet Haemostatic Plug Formation</a:t>
            </a:r>
            <a:endParaRPr sz="4800">
              <a:latin typeface="Oswald"/>
              <a:ea typeface="Oswald"/>
              <a:cs typeface="Oswald"/>
              <a:sym typeface="Oswald"/>
            </a:endParaRPr>
          </a:p>
        </p:txBody>
      </p:sp>
      <p:sp>
        <p:nvSpPr>
          <p:cNvPr id="1627" name="Google Shape;1627;p57"/>
          <p:cNvSpPr txBox="1"/>
          <p:nvPr/>
        </p:nvSpPr>
        <p:spPr>
          <a:xfrm>
            <a:off x="477900" y="1733476"/>
            <a:ext cx="10588200" cy="5072400"/>
          </a:xfrm>
          <a:prstGeom prst="rect">
            <a:avLst/>
          </a:prstGeom>
          <a:noFill/>
          <a:ln>
            <a:noFill/>
          </a:ln>
        </p:spPr>
        <p:txBody>
          <a:bodyPr anchorCtr="0" anchor="t" bIns="91425" lIns="91425" spcFirstLastPara="1" rIns="91425" wrap="square" tIns="91425">
            <a:noAutofit/>
          </a:bodyPr>
          <a:lstStyle/>
          <a:p>
            <a:pPr indent="-393700" lvl="0" marL="457200" rtl="0" algn="l">
              <a:spcBef>
                <a:spcPts val="0"/>
              </a:spcBef>
              <a:spcAft>
                <a:spcPts val="0"/>
              </a:spcAft>
              <a:buClr>
                <a:srgbClr val="FFFFFF"/>
              </a:buClr>
              <a:buSzPts val="2600"/>
              <a:buFont typeface="Merriweather"/>
              <a:buChar char="●"/>
            </a:pPr>
            <a:r>
              <a:rPr b="1" lang="en" sz="2600">
                <a:solidFill>
                  <a:srgbClr val="FFFFFF"/>
                </a:solidFill>
                <a:latin typeface="Merriweather"/>
                <a:ea typeface="Merriweather"/>
                <a:cs typeface="Merriweather"/>
                <a:sym typeface="Merriweather"/>
              </a:rPr>
              <a:t>Platelets activated by adhesion. </a:t>
            </a:r>
            <a:endParaRPr b="1" sz="2600">
              <a:solidFill>
                <a:srgbClr val="FFFFFF"/>
              </a:solidFill>
              <a:latin typeface="Merriweather"/>
              <a:ea typeface="Merriweather"/>
              <a:cs typeface="Merriweather"/>
              <a:sym typeface="Merriweather"/>
            </a:endParaRPr>
          </a:p>
          <a:p>
            <a:pPr indent="0" lvl="0" marL="0" rtl="0" algn="l">
              <a:spcBef>
                <a:spcPts val="0"/>
              </a:spcBef>
              <a:spcAft>
                <a:spcPts val="0"/>
              </a:spcAft>
              <a:buNone/>
            </a:pPr>
            <a:r>
              <a:t/>
            </a:r>
            <a:endParaRPr b="1" sz="2600">
              <a:solidFill>
                <a:srgbClr val="FFFFFF"/>
              </a:solidFill>
              <a:latin typeface="Merriweather"/>
              <a:ea typeface="Merriweather"/>
              <a:cs typeface="Merriweather"/>
              <a:sym typeface="Merriweather"/>
            </a:endParaRPr>
          </a:p>
          <a:p>
            <a:pPr indent="-393700" lvl="0" marL="457200" rtl="0" algn="l">
              <a:spcBef>
                <a:spcPts val="0"/>
              </a:spcBef>
              <a:spcAft>
                <a:spcPts val="0"/>
              </a:spcAft>
              <a:buClr>
                <a:srgbClr val="FFFFFF"/>
              </a:buClr>
              <a:buSzPts val="2600"/>
              <a:buFont typeface="Merriweather"/>
              <a:buChar char="●"/>
            </a:pPr>
            <a:r>
              <a:rPr b="1" lang="en" sz="2600">
                <a:solidFill>
                  <a:srgbClr val="FFFFFF"/>
                </a:solidFill>
                <a:latin typeface="Merriweather"/>
                <a:ea typeface="Merriweather"/>
                <a:cs typeface="Merriweather"/>
                <a:sym typeface="Merriweather"/>
              </a:rPr>
              <a:t>Extend projections to make contact with each other. </a:t>
            </a:r>
            <a:endParaRPr b="1" sz="2600">
              <a:solidFill>
                <a:srgbClr val="FFFFFF"/>
              </a:solidFill>
              <a:latin typeface="Merriweather"/>
              <a:ea typeface="Merriweather"/>
              <a:cs typeface="Merriweather"/>
              <a:sym typeface="Merriweather"/>
            </a:endParaRPr>
          </a:p>
          <a:p>
            <a:pPr indent="0" lvl="0" marL="0" rtl="0" algn="l">
              <a:spcBef>
                <a:spcPts val="0"/>
              </a:spcBef>
              <a:spcAft>
                <a:spcPts val="0"/>
              </a:spcAft>
              <a:buNone/>
            </a:pPr>
            <a:r>
              <a:t/>
            </a:r>
            <a:endParaRPr b="1" sz="2600">
              <a:solidFill>
                <a:srgbClr val="FFFFFF"/>
              </a:solidFill>
              <a:latin typeface="Merriweather"/>
              <a:ea typeface="Merriweather"/>
              <a:cs typeface="Merriweather"/>
              <a:sym typeface="Merriweather"/>
            </a:endParaRPr>
          </a:p>
          <a:p>
            <a:pPr indent="-393700" lvl="0" marL="457200" rtl="0" algn="l">
              <a:spcBef>
                <a:spcPts val="0"/>
              </a:spcBef>
              <a:spcAft>
                <a:spcPts val="0"/>
              </a:spcAft>
              <a:buClr>
                <a:srgbClr val="FFFFFF"/>
              </a:buClr>
              <a:buSzPts val="2600"/>
              <a:buFont typeface="Merriweather"/>
              <a:buChar char="●"/>
            </a:pPr>
            <a:r>
              <a:rPr b="1" lang="en" sz="2600">
                <a:solidFill>
                  <a:srgbClr val="FFFFFF"/>
                </a:solidFill>
                <a:latin typeface="Merriweather"/>
                <a:ea typeface="Merriweather"/>
                <a:cs typeface="Merriweather"/>
                <a:sym typeface="Merriweather"/>
              </a:rPr>
              <a:t>Release:</a:t>
            </a:r>
            <a:endParaRPr b="1" sz="2600">
              <a:solidFill>
                <a:srgbClr val="FFFFFF"/>
              </a:solidFill>
              <a:latin typeface="Merriweather"/>
              <a:ea typeface="Merriweather"/>
              <a:cs typeface="Merriweather"/>
              <a:sym typeface="Merriweather"/>
            </a:endParaRPr>
          </a:p>
          <a:p>
            <a:pPr indent="0" lvl="0" marL="0" rtl="0" algn="l">
              <a:spcBef>
                <a:spcPts val="0"/>
              </a:spcBef>
              <a:spcAft>
                <a:spcPts val="0"/>
              </a:spcAft>
              <a:buNone/>
            </a:pPr>
            <a:r>
              <a:rPr b="1" lang="en" sz="2600">
                <a:solidFill>
                  <a:srgbClr val="FFFFFF"/>
                </a:solidFill>
                <a:latin typeface="Merriweather"/>
                <a:ea typeface="Merriweather"/>
                <a:cs typeface="Merriweather"/>
                <a:sym typeface="Merriweather"/>
              </a:rPr>
              <a:t> Thromboxane A2, serotonin &amp; ADP &gt;&gt;&gt; activating other     platelets.</a:t>
            </a:r>
            <a:endParaRPr b="1" sz="2600">
              <a:solidFill>
                <a:srgbClr val="FFFFFF"/>
              </a:solidFill>
              <a:latin typeface="Merriweather"/>
              <a:ea typeface="Merriweather"/>
              <a:cs typeface="Merriweather"/>
              <a:sym typeface="Merriweather"/>
            </a:endParaRPr>
          </a:p>
          <a:p>
            <a:pPr indent="0" lvl="0" marL="0" rtl="0" algn="l">
              <a:spcBef>
                <a:spcPts val="0"/>
              </a:spcBef>
              <a:spcAft>
                <a:spcPts val="0"/>
              </a:spcAft>
              <a:buNone/>
            </a:pPr>
            <a:r>
              <a:rPr b="1" lang="en" sz="2600">
                <a:solidFill>
                  <a:srgbClr val="FFFFFF"/>
                </a:solidFill>
                <a:latin typeface="Merriweather"/>
                <a:ea typeface="Merriweather"/>
                <a:cs typeface="Merriweather"/>
                <a:sym typeface="Merriweather"/>
              </a:rPr>
              <a:t>  </a:t>
            </a:r>
            <a:endParaRPr b="1" sz="2600">
              <a:solidFill>
                <a:srgbClr val="FFFFFF"/>
              </a:solidFill>
              <a:latin typeface="Merriweather"/>
              <a:ea typeface="Merriweather"/>
              <a:cs typeface="Merriweather"/>
              <a:sym typeface="Merriweather"/>
            </a:endParaRPr>
          </a:p>
          <a:p>
            <a:pPr indent="-393700" lvl="0" marL="457200" rtl="0" algn="l">
              <a:spcBef>
                <a:spcPts val="0"/>
              </a:spcBef>
              <a:spcAft>
                <a:spcPts val="0"/>
              </a:spcAft>
              <a:buClr>
                <a:srgbClr val="FFFFFF"/>
              </a:buClr>
              <a:buSzPts val="2600"/>
              <a:buFont typeface="Merriweather"/>
              <a:buChar char="●"/>
            </a:pPr>
            <a:r>
              <a:rPr b="1" lang="en" sz="2600">
                <a:solidFill>
                  <a:srgbClr val="FFFFFF"/>
                </a:solidFill>
                <a:latin typeface="Merriweather"/>
                <a:ea typeface="Merriweather"/>
                <a:cs typeface="Merriweather"/>
                <a:sym typeface="Merriweather"/>
              </a:rPr>
              <a:t>Serotonin &amp; thromboxane A2 are vasoconstrictors</a:t>
            </a:r>
            <a:endParaRPr b="1" sz="2600">
              <a:solidFill>
                <a:srgbClr val="FFFFFF"/>
              </a:solidFill>
              <a:latin typeface="Merriweather"/>
              <a:ea typeface="Merriweather"/>
              <a:cs typeface="Merriweather"/>
              <a:sym typeface="Merriweather"/>
            </a:endParaRPr>
          </a:p>
          <a:p>
            <a:pPr indent="0" lvl="0" marL="0" rtl="0" algn="l">
              <a:spcBef>
                <a:spcPts val="0"/>
              </a:spcBef>
              <a:spcAft>
                <a:spcPts val="0"/>
              </a:spcAft>
              <a:buNone/>
            </a:pPr>
            <a:r>
              <a:rPr b="1" lang="en" sz="2600">
                <a:solidFill>
                  <a:srgbClr val="FFFFFF"/>
                </a:solidFill>
                <a:latin typeface="Merriweather"/>
                <a:ea typeface="Merriweather"/>
                <a:cs typeface="Merriweather"/>
                <a:sym typeface="Merriweather"/>
              </a:rPr>
              <a:t>decreasing blood flow through the injured vessel.</a:t>
            </a:r>
            <a:endParaRPr b="1" sz="2600">
              <a:solidFill>
                <a:srgbClr val="FFFFFF"/>
              </a:solidFill>
              <a:latin typeface="Merriweather"/>
              <a:ea typeface="Merriweather"/>
              <a:cs typeface="Merriweather"/>
              <a:sym typeface="Merriweather"/>
            </a:endParaRPr>
          </a:p>
          <a:p>
            <a:pPr indent="0" lvl="0" marL="0" rtl="0" algn="l">
              <a:spcBef>
                <a:spcPts val="0"/>
              </a:spcBef>
              <a:spcAft>
                <a:spcPts val="0"/>
              </a:spcAft>
              <a:buNone/>
            </a:pPr>
            <a:r>
              <a:rPr b="1" lang="en" sz="2600">
                <a:solidFill>
                  <a:srgbClr val="FFFFFF"/>
                </a:solidFill>
                <a:latin typeface="Merriweather"/>
                <a:ea typeface="Merriweather"/>
                <a:cs typeface="Merriweather"/>
                <a:sym typeface="Merriweather"/>
              </a:rPr>
              <a:t> </a:t>
            </a:r>
            <a:endParaRPr b="1" sz="2600">
              <a:solidFill>
                <a:srgbClr val="FFFFFF"/>
              </a:solidFill>
              <a:latin typeface="Merriweather"/>
              <a:ea typeface="Merriweather"/>
              <a:cs typeface="Merriweather"/>
              <a:sym typeface="Merriweather"/>
            </a:endParaRPr>
          </a:p>
          <a:p>
            <a:pPr indent="-393700" lvl="0" marL="457200" rtl="0" algn="l">
              <a:spcBef>
                <a:spcPts val="0"/>
              </a:spcBef>
              <a:spcAft>
                <a:spcPts val="0"/>
              </a:spcAft>
              <a:buClr>
                <a:srgbClr val="FFFFFF"/>
              </a:buClr>
              <a:buSzPts val="2600"/>
              <a:buFont typeface="Merriweather"/>
              <a:buChar char="●"/>
            </a:pPr>
            <a:r>
              <a:rPr b="1" lang="en" sz="2600">
                <a:solidFill>
                  <a:srgbClr val="FFFFFF"/>
                </a:solidFill>
                <a:latin typeface="Merriweather"/>
                <a:ea typeface="Merriweather"/>
                <a:cs typeface="Merriweather"/>
                <a:sym typeface="Merriweather"/>
              </a:rPr>
              <a:t>ADP causes stickiness and enhances aggregation.</a:t>
            </a:r>
            <a:endParaRPr b="1" sz="2600">
              <a:solidFill>
                <a:srgbClr val="FFFFFF"/>
              </a:solidFill>
              <a:latin typeface="Merriweather"/>
              <a:ea typeface="Merriweather"/>
              <a:cs typeface="Merriweather"/>
              <a:sym typeface="Merriweather"/>
            </a:endParaRPr>
          </a:p>
          <a:p>
            <a:pPr indent="0" lvl="0" marL="0" rtl="0" algn="l">
              <a:spcBef>
                <a:spcPts val="0"/>
              </a:spcBef>
              <a:spcAft>
                <a:spcPts val="0"/>
              </a:spcAft>
              <a:buNone/>
            </a:pPr>
            <a:r>
              <a:t/>
            </a:r>
            <a:endParaRPr b="1" sz="2600">
              <a:solidFill>
                <a:srgbClr val="FFFFFF"/>
              </a:solidFill>
              <a:latin typeface="Merriweather"/>
              <a:ea typeface="Merriweather"/>
              <a:cs typeface="Merriweather"/>
              <a:sym typeface="Merriweather"/>
            </a:endParaRPr>
          </a:p>
        </p:txBody>
      </p:sp>
      <p:pic>
        <p:nvPicPr>
          <p:cNvPr id="1628" name="Google Shape;1628;p57"/>
          <p:cNvPicPr preferRelativeResize="0"/>
          <p:nvPr/>
        </p:nvPicPr>
        <p:blipFill>
          <a:blip r:embed="rId3">
            <a:alphaModFix/>
          </a:blip>
          <a:stretch>
            <a:fillRect/>
          </a:stretch>
        </p:blipFill>
        <p:spPr>
          <a:xfrm>
            <a:off x="11003550" y="1559676"/>
            <a:ext cx="3057774" cy="5430600"/>
          </a:xfrm>
          <a:prstGeom prst="rect">
            <a:avLst/>
          </a:prstGeom>
          <a:noFill/>
          <a:ln cap="flat" cmpd="sng" w="9525">
            <a:solidFill>
              <a:srgbClr val="000000"/>
            </a:solidFill>
            <a:prstDash val="solid"/>
            <a:round/>
            <a:headEnd len="sm" w="sm" type="none"/>
            <a:tailEnd len="sm" w="sm" type="none"/>
          </a:ln>
        </p:spPr>
      </p:pic>
      <p:sp>
        <p:nvSpPr>
          <p:cNvPr id="1629" name="Google Shape;1629;p57"/>
          <p:cNvSpPr txBox="1"/>
          <p:nvPr/>
        </p:nvSpPr>
        <p:spPr>
          <a:xfrm>
            <a:off x="11266900" y="6830050"/>
            <a:ext cx="2934000" cy="834600"/>
          </a:xfrm>
          <a:prstGeom prst="rect">
            <a:avLst/>
          </a:prstGeom>
          <a:noFill/>
          <a:ln>
            <a:noFill/>
          </a:ln>
        </p:spPr>
        <p:txBody>
          <a:bodyPr anchorCtr="0" anchor="b" bIns="242375" lIns="242375" spcFirstLastPara="1" rIns="242375" wrap="square" tIns="242375">
            <a:noAutofit/>
          </a:bodyPr>
          <a:lstStyle/>
          <a:p>
            <a:pPr indent="0" lvl="0" marL="0" rtl="0" algn="l">
              <a:spcBef>
                <a:spcPts val="0"/>
              </a:spcBef>
              <a:spcAft>
                <a:spcPts val="0"/>
              </a:spcAft>
              <a:buNone/>
            </a:pPr>
            <a:r>
              <a:rPr b="1" lang="en" sz="2700">
                <a:latin typeface="Merriweather"/>
                <a:ea typeface="Merriweather"/>
                <a:cs typeface="Merriweather"/>
                <a:sym typeface="Merriweather"/>
              </a:rPr>
              <a:t>Figure 11-3</a:t>
            </a:r>
            <a:endParaRPr b="1" sz="2700">
              <a:latin typeface="Merriweather"/>
              <a:ea typeface="Merriweather"/>
              <a:cs typeface="Merriweather"/>
              <a:sym typeface="Merriweather"/>
            </a:endParaRPr>
          </a:p>
        </p:txBody>
      </p:sp>
      <p:sp>
        <p:nvSpPr>
          <p:cNvPr id="1630" name="Google Shape;1630;p57"/>
          <p:cNvSpPr/>
          <p:nvPr/>
        </p:nvSpPr>
        <p:spPr>
          <a:xfrm flipH="1" rot="10800000">
            <a:off x="392275" y="7452200"/>
            <a:ext cx="13394700" cy="5333700"/>
          </a:xfrm>
          <a:prstGeom prst="round1Rect">
            <a:avLst>
              <a:gd fmla="val 16667" name="adj"/>
            </a:avLst>
          </a:prstGeom>
          <a:noFill/>
          <a:ln cap="flat" cmpd="sng" w="9525">
            <a:solidFill>
              <a:srgbClr val="93C47D"/>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631" name="Google Shape;1631;p57"/>
          <p:cNvSpPr/>
          <p:nvPr/>
        </p:nvSpPr>
        <p:spPr>
          <a:xfrm>
            <a:off x="12351900" y="7451400"/>
            <a:ext cx="468600" cy="53337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632" name="Google Shape;1632;p57"/>
          <p:cNvSpPr txBox="1"/>
          <p:nvPr/>
        </p:nvSpPr>
        <p:spPr>
          <a:xfrm>
            <a:off x="1293013" y="7357823"/>
            <a:ext cx="73383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Platelet Aggregation</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p:txBody>
      </p:sp>
      <p:sp>
        <p:nvSpPr>
          <p:cNvPr id="1633" name="Google Shape;1633;p57"/>
          <p:cNvSpPr/>
          <p:nvPr/>
        </p:nvSpPr>
        <p:spPr>
          <a:xfrm>
            <a:off x="11593750" y="7451400"/>
            <a:ext cx="468600" cy="53337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634" name="Google Shape;1634;p57"/>
          <p:cNvSpPr/>
          <p:nvPr/>
        </p:nvSpPr>
        <p:spPr>
          <a:xfrm>
            <a:off x="902803" y="7707335"/>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635" name="Google Shape;1635;p57"/>
          <p:cNvSpPr txBox="1"/>
          <p:nvPr/>
        </p:nvSpPr>
        <p:spPr>
          <a:xfrm>
            <a:off x="553200" y="8201300"/>
            <a:ext cx="7150500" cy="3073500"/>
          </a:xfrm>
          <a:prstGeom prst="rect">
            <a:avLst/>
          </a:prstGeom>
          <a:noFill/>
          <a:ln>
            <a:noFill/>
          </a:ln>
        </p:spPr>
        <p:txBody>
          <a:bodyPr anchorCtr="0" anchor="ctr" bIns="91425" lIns="91425" spcFirstLastPara="1" rIns="91425" wrap="square" tIns="91425">
            <a:noAutofit/>
          </a:bodyPr>
          <a:lstStyle/>
          <a:p>
            <a:pPr indent="-438150" lvl="0" marL="457200" rtl="0" algn="l">
              <a:spcBef>
                <a:spcPts val="0"/>
              </a:spcBef>
              <a:spcAft>
                <a:spcPts val="0"/>
              </a:spcAft>
              <a:buSzPts val="3300"/>
              <a:buFont typeface="Merriweather"/>
              <a:buChar char="●"/>
            </a:pPr>
            <a:r>
              <a:rPr b="1" lang="en" sz="3300">
                <a:latin typeface="Merriweather"/>
                <a:ea typeface="Merriweather"/>
                <a:cs typeface="Merriweather"/>
                <a:sym typeface="Merriweather"/>
              </a:rPr>
              <a:t>Fibrinogen is needed to join platelets to each other via platelet </a:t>
            </a:r>
            <a:r>
              <a:rPr b="1" lang="en" sz="3300">
                <a:solidFill>
                  <a:srgbClr val="CC4125"/>
                </a:solidFill>
                <a:latin typeface="Merriweather"/>
                <a:ea typeface="Merriweather"/>
                <a:cs typeface="Merriweather"/>
                <a:sym typeface="Merriweather"/>
              </a:rPr>
              <a:t>fibrinogen</a:t>
            </a:r>
            <a:r>
              <a:rPr b="1" lang="en" sz="3300">
                <a:latin typeface="Merriweather"/>
                <a:ea typeface="Merriweather"/>
                <a:cs typeface="Merriweather"/>
                <a:sym typeface="Merriweather"/>
              </a:rPr>
              <a:t> receptors.</a:t>
            </a:r>
            <a:endParaRPr b="1" sz="3300">
              <a:latin typeface="Merriweather"/>
              <a:ea typeface="Merriweather"/>
              <a:cs typeface="Merriweather"/>
              <a:sym typeface="Merriweather"/>
            </a:endParaRPr>
          </a:p>
          <a:p>
            <a:pPr indent="0" lvl="0" marL="0" rtl="0" algn="l">
              <a:spcBef>
                <a:spcPts val="0"/>
              </a:spcBef>
              <a:spcAft>
                <a:spcPts val="0"/>
              </a:spcAft>
              <a:buNone/>
            </a:pPr>
            <a:r>
              <a:t/>
            </a:r>
            <a:endParaRPr sz="3300">
              <a:solidFill>
                <a:srgbClr val="000000"/>
              </a:solidFill>
              <a:latin typeface="Merriweather"/>
              <a:ea typeface="Merriweather"/>
              <a:cs typeface="Merriweather"/>
              <a:sym typeface="Merriweather"/>
            </a:endParaRPr>
          </a:p>
        </p:txBody>
      </p:sp>
      <p:sp>
        <p:nvSpPr>
          <p:cNvPr id="1636" name="Google Shape;1636;p57"/>
          <p:cNvSpPr txBox="1"/>
          <p:nvPr/>
        </p:nvSpPr>
        <p:spPr>
          <a:xfrm>
            <a:off x="7524425" y="10332589"/>
            <a:ext cx="2309100" cy="433500"/>
          </a:xfrm>
          <a:prstGeom prst="rect">
            <a:avLst/>
          </a:prstGeom>
          <a:noFill/>
          <a:ln>
            <a:noFill/>
          </a:ln>
        </p:spPr>
        <p:txBody>
          <a:bodyPr anchorCtr="0" anchor="ctr" bIns="242375" lIns="242375" spcFirstLastPara="1" rIns="242375" wrap="square" tIns="242375">
            <a:noAutofit/>
          </a:bodyPr>
          <a:lstStyle/>
          <a:p>
            <a:pPr indent="0" lvl="0" marL="0" rtl="0" algn="l">
              <a:spcBef>
                <a:spcPts val="0"/>
              </a:spcBef>
              <a:spcAft>
                <a:spcPts val="0"/>
              </a:spcAft>
              <a:buNone/>
            </a:pPr>
            <a:r>
              <a:rPr b="1" lang="en" sz="2200">
                <a:latin typeface="Merriweather"/>
                <a:ea typeface="Merriweather"/>
                <a:cs typeface="Merriweather"/>
                <a:sym typeface="Merriweather"/>
              </a:rPr>
              <a:t>Figure 11-4</a:t>
            </a:r>
            <a:endParaRPr b="1" sz="2200">
              <a:latin typeface="Merriweather"/>
              <a:ea typeface="Merriweather"/>
              <a:cs typeface="Merriweather"/>
              <a:sym typeface="Merriweather"/>
            </a:endParaRPr>
          </a:p>
        </p:txBody>
      </p:sp>
      <p:pic>
        <p:nvPicPr>
          <p:cNvPr id="1637" name="Google Shape;1637;p57"/>
          <p:cNvPicPr preferRelativeResize="0"/>
          <p:nvPr/>
        </p:nvPicPr>
        <p:blipFill>
          <a:blip r:embed="rId4">
            <a:alphaModFix/>
          </a:blip>
          <a:stretch>
            <a:fillRect/>
          </a:stretch>
        </p:blipFill>
        <p:spPr>
          <a:xfrm>
            <a:off x="7389249" y="8140822"/>
            <a:ext cx="5647718" cy="2162675"/>
          </a:xfrm>
          <a:prstGeom prst="rect">
            <a:avLst/>
          </a:prstGeom>
          <a:noFill/>
          <a:ln cap="flat" cmpd="sng" w="9525">
            <a:solidFill>
              <a:srgbClr val="000000"/>
            </a:solidFill>
            <a:prstDash val="solid"/>
            <a:round/>
            <a:headEnd len="sm" w="sm" type="none"/>
            <a:tailEnd len="sm" w="sm" type="none"/>
          </a:ln>
        </p:spPr>
      </p:pic>
      <p:sp>
        <p:nvSpPr>
          <p:cNvPr id="1638" name="Google Shape;1638;p57"/>
          <p:cNvSpPr/>
          <p:nvPr/>
        </p:nvSpPr>
        <p:spPr>
          <a:xfrm>
            <a:off x="6496075" y="11176200"/>
            <a:ext cx="6950400" cy="1367700"/>
          </a:xfrm>
          <a:prstGeom prst="rect">
            <a:avLst/>
          </a:prstGeom>
          <a:solidFill>
            <a:srgbClr val="D9EAD3"/>
          </a:solidFill>
          <a:ln cap="flat" cmpd="sng" w="9525">
            <a:solidFill>
              <a:srgbClr val="38761D"/>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Merriweather"/>
                <a:ea typeface="Merriweather"/>
                <a:cs typeface="Merriweather"/>
                <a:sym typeface="Merriweather"/>
              </a:rPr>
              <a:t>Normal endothelium secrete:</a:t>
            </a:r>
            <a:endParaRPr sz="1200">
              <a:latin typeface="Merriweather"/>
              <a:ea typeface="Merriweather"/>
              <a:cs typeface="Merriweather"/>
              <a:sym typeface="Merriweather"/>
            </a:endParaRPr>
          </a:p>
          <a:p>
            <a:pPr indent="-304800" lvl="0" marL="457200" rtl="0" algn="l">
              <a:spcBef>
                <a:spcPts val="0"/>
              </a:spcBef>
              <a:spcAft>
                <a:spcPts val="0"/>
              </a:spcAft>
              <a:buSzPts val="1200"/>
              <a:buFont typeface="Merriweather"/>
              <a:buChar char="●"/>
            </a:pPr>
            <a:r>
              <a:rPr lang="en" sz="1200">
                <a:latin typeface="Merriweather"/>
                <a:ea typeface="Merriweather"/>
                <a:cs typeface="Merriweather"/>
                <a:sym typeface="Merriweather"/>
              </a:rPr>
              <a:t>Prostacyclin.</a:t>
            </a:r>
            <a:endParaRPr sz="1200">
              <a:latin typeface="Merriweather"/>
              <a:ea typeface="Merriweather"/>
              <a:cs typeface="Merriweather"/>
              <a:sym typeface="Merriweather"/>
            </a:endParaRPr>
          </a:p>
          <a:p>
            <a:pPr indent="-304800" lvl="0" marL="457200" rtl="0" algn="l">
              <a:spcBef>
                <a:spcPts val="0"/>
              </a:spcBef>
              <a:spcAft>
                <a:spcPts val="0"/>
              </a:spcAft>
              <a:buSzPts val="1200"/>
              <a:buFont typeface="Merriweather"/>
              <a:buChar char="●"/>
            </a:pPr>
            <a:r>
              <a:rPr lang="en" sz="1200">
                <a:latin typeface="Merriweather"/>
                <a:ea typeface="Merriweather"/>
                <a:cs typeface="Merriweather"/>
                <a:sym typeface="Merriweather"/>
              </a:rPr>
              <a:t>ADP Phosphatase.</a:t>
            </a:r>
            <a:endParaRPr sz="1200">
              <a:latin typeface="Merriweather"/>
              <a:ea typeface="Merriweather"/>
              <a:cs typeface="Merriweather"/>
              <a:sym typeface="Merriweather"/>
            </a:endParaRPr>
          </a:p>
          <a:p>
            <a:pPr indent="-304800" lvl="0" marL="457200" rtl="0" algn="l">
              <a:spcBef>
                <a:spcPts val="0"/>
              </a:spcBef>
              <a:spcAft>
                <a:spcPts val="0"/>
              </a:spcAft>
              <a:buSzPts val="1200"/>
              <a:buFont typeface="Merriweather"/>
              <a:buChar char="●"/>
            </a:pPr>
            <a:r>
              <a:rPr lang="en" sz="1200">
                <a:latin typeface="Merriweather"/>
                <a:ea typeface="Merriweather"/>
                <a:cs typeface="Merriweather"/>
                <a:sym typeface="Merriweather"/>
              </a:rPr>
              <a:t>NO.</a:t>
            </a:r>
            <a:endParaRPr sz="1200">
              <a:latin typeface="Merriweather"/>
              <a:ea typeface="Merriweather"/>
              <a:cs typeface="Merriweather"/>
              <a:sym typeface="Merriweather"/>
            </a:endParaRPr>
          </a:p>
          <a:p>
            <a:pPr indent="0" lvl="0" marL="0" rtl="0" algn="ctr">
              <a:spcBef>
                <a:spcPts val="0"/>
              </a:spcBef>
              <a:spcAft>
                <a:spcPts val="0"/>
              </a:spcAft>
              <a:buNone/>
            </a:pPr>
            <a:r>
              <a:rPr lang="en" sz="1200">
                <a:latin typeface="Merriweather"/>
                <a:ea typeface="Merriweather"/>
                <a:cs typeface="Merriweather"/>
                <a:sym typeface="Merriweather"/>
              </a:rPr>
              <a:t>TO PREVENT PLATELETS AGGREGATION </a:t>
            </a:r>
            <a:endParaRPr sz="1200">
              <a:latin typeface="Merriweather"/>
              <a:ea typeface="Merriweather"/>
              <a:cs typeface="Merriweather"/>
              <a:sym typeface="Merriweather"/>
            </a:endParaRPr>
          </a:p>
        </p:txBody>
      </p:sp>
      <p:sp>
        <p:nvSpPr>
          <p:cNvPr id="1639" name="Google Shape;1639;p57"/>
          <p:cNvSpPr/>
          <p:nvPr/>
        </p:nvSpPr>
        <p:spPr>
          <a:xfrm>
            <a:off x="224135" y="13071447"/>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1640" name="Google Shape;1640;p57"/>
          <p:cNvSpPr/>
          <p:nvPr/>
        </p:nvSpPr>
        <p:spPr>
          <a:xfrm>
            <a:off x="224138" y="13614765"/>
            <a:ext cx="9230400" cy="62262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641" name="Google Shape;1641;p57"/>
          <p:cNvSpPr txBox="1"/>
          <p:nvPr/>
        </p:nvSpPr>
        <p:spPr>
          <a:xfrm>
            <a:off x="692753" y="12982500"/>
            <a:ext cx="14369400" cy="6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800">
                <a:latin typeface="Oswald"/>
                <a:ea typeface="Oswald"/>
                <a:cs typeface="Oswald"/>
                <a:sym typeface="Oswald"/>
              </a:rPr>
              <a:t>Release Reaction of the Platelets and Clot Retraction </a:t>
            </a:r>
            <a:endParaRPr sz="4800">
              <a:latin typeface="Oswald"/>
              <a:ea typeface="Oswald"/>
              <a:cs typeface="Oswald"/>
              <a:sym typeface="Oswald"/>
            </a:endParaRPr>
          </a:p>
        </p:txBody>
      </p:sp>
      <p:sp>
        <p:nvSpPr>
          <p:cNvPr id="1642" name="Google Shape;1642;p57"/>
          <p:cNvSpPr txBox="1"/>
          <p:nvPr/>
        </p:nvSpPr>
        <p:spPr>
          <a:xfrm>
            <a:off x="565938" y="13717665"/>
            <a:ext cx="8888700" cy="57375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Font typeface="Merriweather"/>
              <a:buChar char="●"/>
            </a:pPr>
            <a:r>
              <a:rPr b="1" lang="en" sz="2000">
                <a:solidFill>
                  <a:srgbClr val="FFFFFF"/>
                </a:solidFill>
                <a:latin typeface="Merriweather"/>
                <a:ea typeface="Merriweather"/>
                <a:cs typeface="Merriweather"/>
                <a:sym typeface="Merriweather"/>
              </a:rPr>
              <a:t>Activated Platelets Secrete:</a:t>
            </a:r>
            <a:endParaRPr b="1" sz="2000">
              <a:solidFill>
                <a:srgbClr val="FFFFFF"/>
              </a:solidFill>
              <a:latin typeface="Merriweather"/>
              <a:ea typeface="Merriweather"/>
              <a:cs typeface="Merriweather"/>
              <a:sym typeface="Merriweather"/>
            </a:endParaRPr>
          </a:p>
          <a:p>
            <a:pPr indent="0" lvl="0" marL="457200" rtl="0" algn="l">
              <a:spcBef>
                <a:spcPts val="0"/>
              </a:spcBef>
              <a:spcAft>
                <a:spcPts val="0"/>
              </a:spcAft>
              <a:buNone/>
            </a:pPr>
            <a:r>
              <a:rPr b="1" lang="en" sz="2000">
                <a:solidFill>
                  <a:srgbClr val="FFFFFF"/>
                </a:solidFill>
                <a:latin typeface="Merriweather"/>
                <a:ea typeface="Merriweather"/>
                <a:cs typeface="Merriweather"/>
                <a:sym typeface="Merriweather"/>
              </a:rPr>
              <a:t>1. ADP</a:t>
            </a:r>
            <a:endParaRPr b="1" sz="2000">
              <a:solidFill>
                <a:srgbClr val="FFFFFF"/>
              </a:solidFill>
              <a:latin typeface="Merriweather"/>
              <a:ea typeface="Merriweather"/>
              <a:cs typeface="Merriweather"/>
              <a:sym typeface="Merriweather"/>
            </a:endParaRPr>
          </a:p>
          <a:p>
            <a:pPr indent="0" lvl="0" marL="457200" rtl="0" algn="l">
              <a:spcBef>
                <a:spcPts val="0"/>
              </a:spcBef>
              <a:spcAft>
                <a:spcPts val="0"/>
              </a:spcAft>
              <a:buNone/>
            </a:pPr>
            <a:r>
              <a:t/>
            </a:r>
            <a:endParaRPr b="1" sz="2000">
              <a:solidFill>
                <a:srgbClr val="FFFFFF"/>
              </a:solidFill>
              <a:latin typeface="Merriweather"/>
              <a:ea typeface="Merriweather"/>
              <a:cs typeface="Merriweather"/>
              <a:sym typeface="Merriweather"/>
            </a:endParaRPr>
          </a:p>
          <a:p>
            <a:pPr indent="0" lvl="0" marL="457200" rtl="0" algn="l">
              <a:spcBef>
                <a:spcPts val="0"/>
              </a:spcBef>
              <a:spcAft>
                <a:spcPts val="0"/>
              </a:spcAft>
              <a:buNone/>
            </a:pPr>
            <a:r>
              <a:rPr b="1" lang="en" sz="2000">
                <a:solidFill>
                  <a:srgbClr val="FFFFFF"/>
                </a:solidFill>
                <a:latin typeface="Merriweather"/>
                <a:ea typeface="Merriweather"/>
                <a:cs typeface="Merriweather"/>
                <a:sym typeface="Merriweather"/>
              </a:rPr>
              <a:t>2. 5HT </a:t>
            </a:r>
            <a:r>
              <a:rPr lang="en" sz="2000">
                <a:solidFill>
                  <a:srgbClr val="FFFFFF"/>
                </a:solidFill>
                <a:latin typeface="Merriweather"/>
                <a:ea typeface="Merriweather"/>
                <a:cs typeface="Merriweather"/>
                <a:sym typeface="Merriweather"/>
              </a:rPr>
              <a:t>(vasoconstriction)</a:t>
            </a:r>
            <a:endParaRPr sz="2000">
              <a:solidFill>
                <a:srgbClr val="FFFFFF"/>
              </a:solidFill>
              <a:latin typeface="Merriweather"/>
              <a:ea typeface="Merriweather"/>
              <a:cs typeface="Merriweather"/>
              <a:sym typeface="Merriweather"/>
            </a:endParaRPr>
          </a:p>
          <a:p>
            <a:pPr indent="0" lvl="0" marL="457200" rtl="0" algn="l">
              <a:spcBef>
                <a:spcPts val="0"/>
              </a:spcBef>
              <a:spcAft>
                <a:spcPts val="0"/>
              </a:spcAft>
              <a:buNone/>
            </a:pPr>
            <a:r>
              <a:t/>
            </a:r>
            <a:endParaRPr b="1" sz="2000">
              <a:solidFill>
                <a:srgbClr val="FFFFFF"/>
              </a:solidFill>
              <a:latin typeface="Merriweather"/>
              <a:ea typeface="Merriweather"/>
              <a:cs typeface="Merriweather"/>
              <a:sym typeface="Merriweather"/>
            </a:endParaRPr>
          </a:p>
          <a:p>
            <a:pPr indent="0" lvl="0" marL="457200" rtl="0" algn="l">
              <a:spcBef>
                <a:spcPts val="0"/>
              </a:spcBef>
              <a:spcAft>
                <a:spcPts val="0"/>
              </a:spcAft>
              <a:buNone/>
            </a:pPr>
            <a:r>
              <a:rPr b="1" lang="en" sz="2000">
                <a:solidFill>
                  <a:srgbClr val="FFFFFF"/>
                </a:solidFill>
                <a:latin typeface="Merriweather"/>
                <a:ea typeface="Merriweather"/>
                <a:cs typeface="Merriweather"/>
                <a:sym typeface="Merriweather"/>
              </a:rPr>
              <a:t>3. Platelet phospholipid (PF3) </a:t>
            </a:r>
            <a:r>
              <a:rPr lang="en" sz="2000">
                <a:solidFill>
                  <a:srgbClr val="FFFFFF"/>
                </a:solidFill>
                <a:latin typeface="Merriweather"/>
                <a:ea typeface="Merriweather"/>
                <a:cs typeface="Merriweather"/>
                <a:sym typeface="Merriweather"/>
              </a:rPr>
              <a:t>(clot formation</a:t>
            </a:r>
            <a:r>
              <a:rPr b="1" lang="en" sz="2000">
                <a:solidFill>
                  <a:srgbClr val="FFFFFF"/>
                </a:solidFill>
                <a:latin typeface="Merriweather"/>
                <a:ea typeface="Merriweather"/>
                <a:cs typeface="Merriweather"/>
                <a:sym typeface="Merriweather"/>
              </a:rPr>
              <a:t>)</a:t>
            </a:r>
            <a:endParaRPr b="1" sz="2000">
              <a:solidFill>
                <a:srgbClr val="FFFFFF"/>
              </a:solidFill>
              <a:latin typeface="Merriweather"/>
              <a:ea typeface="Merriweather"/>
              <a:cs typeface="Merriweather"/>
              <a:sym typeface="Merriweather"/>
            </a:endParaRPr>
          </a:p>
          <a:p>
            <a:pPr indent="0" lvl="0" marL="457200" rtl="0" algn="l">
              <a:spcBef>
                <a:spcPts val="0"/>
              </a:spcBef>
              <a:spcAft>
                <a:spcPts val="0"/>
              </a:spcAft>
              <a:buNone/>
            </a:pPr>
            <a:r>
              <a:t/>
            </a:r>
            <a:endParaRPr b="1" sz="2000">
              <a:solidFill>
                <a:srgbClr val="FFFFFF"/>
              </a:solidFill>
              <a:latin typeface="Merriweather"/>
              <a:ea typeface="Merriweather"/>
              <a:cs typeface="Merriweather"/>
              <a:sym typeface="Merriweather"/>
            </a:endParaRPr>
          </a:p>
          <a:p>
            <a:pPr indent="0" lvl="0" marL="457200" rtl="0" algn="l">
              <a:spcBef>
                <a:spcPts val="0"/>
              </a:spcBef>
              <a:spcAft>
                <a:spcPts val="0"/>
              </a:spcAft>
              <a:buNone/>
            </a:pPr>
            <a:r>
              <a:rPr b="1" lang="en" sz="2000">
                <a:solidFill>
                  <a:srgbClr val="FFFFFF"/>
                </a:solidFill>
                <a:latin typeface="Merriweather"/>
                <a:ea typeface="Merriweather"/>
                <a:cs typeface="Merriweather"/>
                <a:sym typeface="Merriweather"/>
              </a:rPr>
              <a:t>4. Thromboxane A2 (TXA2)</a:t>
            </a:r>
            <a:endParaRPr b="1" sz="2000">
              <a:solidFill>
                <a:srgbClr val="FFFFFF"/>
              </a:solidFill>
              <a:latin typeface="Merriweather"/>
              <a:ea typeface="Merriweather"/>
              <a:cs typeface="Merriweather"/>
              <a:sym typeface="Merriweather"/>
            </a:endParaRPr>
          </a:p>
          <a:p>
            <a:pPr indent="0" lvl="0" marL="914400" rtl="0" algn="l">
              <a:spcBef>
                <a:spcPts val="0"/>
              </a:spcBef>
              <a:spcAft>
                <a:spcPts val="0"/>
              </a:spcAft>
              <a:buNone/>
            </a:pPr>
            <a:r>
              <a:rPr b="1" lang="en" sz="2000">
                <a:solidFill>
                  <a:srgbClr val="FFFFFF"/>
                </a:solidFill>
                <a:latin typeface="Merriweather"/>
                <a:ea typeface="Merriweather"/>
                <a:cs typeface="Merriweather"/>
                <a:sym typeface="Merriweather"/>
              </a:rPr>
              <a:t> </a:t>
            </a:r>
            <a:r>
              <a:rPr lang="en" sz="2000">
                <a:solidFill>
                  <a:srgbClr val="FFFFFF"/>
                </a:solidFill>
                <a:latin typeface="Merriweather"/>
                <a:ea typeface="Merriweather"/>
                <a:cs typeface="Merriweather"/>
                <a:sym typeface="Merriweather"/>
              </a:rPr>
              <a:t>is a prostaglandin formed from arachidonic acid, </a:t>
            </a:r>
            <a:r>
              <a:rPr lang="en" sz="2000">
                <a:solidFill>
                  <a:srgbClr val="CC4125"/>
                </a:solidFill>
                <a:latin typeface="Merriweather"/>
                <a:ea typeface="Merriweather"/>
                <a:cs typeface="Merriweather"/>
                <a:sym typeface="Merriweather"/>
              </a:rPr>
              <a:t>function:</a:t>
            </a:r>
            <a:endParaRPr sz="2000">
              <a:solidFill>
                <a:srgbClr val="CC4125"/>
              </a:solidFill>
              <a:latin typeface="Merriweather"/>
              <a:ea typeface="Merriweather"/>
              <a:cs typeface="Merriweather"/>
              <a:sym typeface="Merriweather"/>
            </a:endParaRPr>
          </a:p>
          <a:p>
            <a:pPr indent="0" lvl="0" marL="914400" rtl="0" algn="l">
              <a:spcBef>
                <a:spcPts val="0"/>
              </a:spcBef>
              <a:spcAft>
                <a:spcPts val="0"/>
              </a:spcAft>
              <a:buNone/>
            </a:pPr>
            <a:r>
              <a:t/>
            </a:r>
            <a:endParaRPr b="1" sz="2000">
              <a:solidFill>
                <a:srgbClr val="FFFFFF"/>
              </a:solidFill>
              <a:latin typeface="Merriweather"/>
              <a:ea typeface="Merriweather"/>
              <a:cs typeface="Merriweather"/>
              <a:sym typeface="Merriweather"/>
            </a:endParaRPr>
          </a:p>
          <a:p>
            <a:pPr indent="0" lvl="0" marL="914400" rtl="0" algn="l">
              <a:spcBef>
                <a:spcPts val="0"/>
              </a:spcBef>
              <a:spcAft>
                <a:spcPts val="0"/>
              </a:spcAft>
              <a:buNone/>
            </a:pPr>
            <a:r>
              <a:rPr b="1" lang="en" sz="2000">
                <a:solidFill>
                  <a:srgbClr val="FFFFFF"/>
                </a:solidFill>
                <a:latin typeface="Merriweather"/>
                <a:ea typeface="Merriweather"/>
                <a:cs typeface="Merriweather"/>
                <a:sym typeface="Merriweather"/>
              </a:rPr>
              <a:t>- Vasoconstriction.       - Platelet aggregation.</a:t>
            </a:r>
            <a:endParaRPr b="1" sz="2000">
              <a:solidFill>
                <a:srgbClr val="FFFFFF"/>
              </a:solidFill>
              <a:latin typeface="Merriweather"/>
              <a:ea typeface="Merriweather"/>
              <a:cs typeface="Merriweather"/>
              <a:sym typeface="Merriweather"/>
            </a:endParaRPr>
          </a:p>
          <a:p>
            <a:pPr indent="0" lvl="0" marL="0" rtl="0" algn="l">
              <a:spcBef>
                <a:spcPts val="0"/>
              </a:spcBef>
              <a:spcAft>
                <a:spcPts val="0"/>
              </a:spcAft>
              <a:buNone/>
            </a:pPr>
            <a:r>
              <a:t/>
            </a:r>
            <a:endParaRPr sz="2000">
              <a:solidFill>
                <a:srgbClr val="FFFFFF"/>
              </a:solidFill>
              <a:latin typeface="Merriweather"/>
              <a:ea typeface="Merriweather"/>
              <a:cs typeface="Merriweather"/>
              <a:sym typeface="Merriweather"/>
            </a:endParaRPr>
          </a:p>
          <a:p>
            <a:pPr indent="0" lvl="0" marL="0" rtl="0" algn="l">
              <a:spcBef>
                <a:spcPts val="0"/>
              </a:spcBef>
              <a:spcAft>
                <a:spcPts val="0"/>
              </a:spcAft>
              <a:buNone/>
            </a:pPr>
            <a:r>
              <a:rPr lang="en" sz="2000">
                <a:solidFill>
                  <a:srgbClr val="FFFFFF"/>
                </a:solidFill>
                <a:latin typeface="Merriweather"/>
                <a:ea typeface="Merriweather"/>
                <a:cs typeface="Merriweather"/>
                <a:sym typeface="Merriweather"/>
              </a:rPr>
              <a:t>(TXA2 inhibited by aspirin)</a:t>
            </a:r>
            <a:endParaRPr sz="2000">
              <a:solidFill>
                <a:srgbClr val="FFFFFF"/>
              </a:solidFill>
              <a:latin typeface="Merriweather"/>
              <a:ea typeface="Merriweather"/>
              <a:cs typeface="Merriweather"/>
              <a:sym typeface="Merriweather"/>
            </a:endParaRPr>
          </a:p>
          <a:p>
            <a:pPr indent="0" lvl="0" marL="0" rtl="0" algn="l">
              <a:spcBef>
                <a:spcPts val="0"/>
              </a:spcBef>
              <a:spcAft>
                <a:spcPts val="0"/>
              </a:spcAft>
              <a:buNone/>
            </a:pPr>
            <a:r>
              <a:t/>
            </a:r>
            <a:endParaRPr sz="2000">
              <a:solidFill>
                <a:srgbClr val="FFFFFF"/>
              </a:solidFill>
              <a:latin typeface="Merriweather"/>
              <a:ea typeface="Merriweather"/>
              <a:cs typeface="Merriweather"/>
              <a:sym typeface="Merriweather"/>
            </a:endParaRPr>
          </a:p>
          <a:p>
            <a:pPr indent="0" lvl="0" marL="0" rtl="0" algn="l">
              <a:spcBef>
                <a:spcPts val="0"/>
              </a:spcBef>
              <a:spcAft>
                <a:spcPts val="0"/>
              </a:spcAft>
              <a:buNone/>
            </a:pPr>
            <a:r>
              <a:rPr lang="en" sz="3600">
                <a:solidFill>
                  <a:srgbClr val="FFFFFF"/>
                </a:solidFill>
                <a:latin typeface="Oswald"/>
                <a:ea typeface="Oswald"/>
                <a:cs typeface="Oswald"/>
                <a:sym typeface="Oswald"/>
              </a:rPr>
              <a:t>Clot Retraction: </a:t>
            </a:r>
            <a:r>
              <a:rPr b="1" lang="en" sz="2400">
                <a:solidFill>
                  <a:srgbClr val="FFFFFF"/>
                </a:solidFill>
                <a:latin typeface="Merriweather"/>
                <a:ea typeface="Merriweather"/>
                <a:cs typeface="Merriweather"/>
                <a:sym typeface="Merriweather"/>
              </a:rPr>
              <a:t>Myosin and actin filaments in platelets are stimulated to contract during aggregation further reinforcing the plug and help release of granule contents.</a:t>
            </a:r>
            <a:endParaRPr b="1" sz="2400">
              <a:solidFill>
                <a:srgbClr val="FFFFFF"/>
              </a:solidFill>
              <a:latin typeface="Merriweather"/>
              <a:ea typeface="Merriweather"/>
              <a:cs typeface="Merriweather"/>
              <a:sym typeface="Merriweather"/>
            </a:endParaRPr>
          </a:p>
          <a:p>
            <a:pPr indent="0" lvl="0" marL="0" rtl="0" algn="l">
              <a:spcBef>
                <a:spcPts val="0"/>
              </a:spcBef>
              <a:spcAft>
                <a:spcPts val="0"/>
              </a:spcAft>
              <a:buNone/>
            </a:pPr>
            <a:r>
              <a:t/>
            </a:r>
            <a:endParaRPr sz="2000">
              <a:solidFill>
                <a:srgbClr val="FFFFFF"/>
              </a:solidFill>
              <a:latin typeface="Merriweather"/>
              <a:ea typeface="Merriweather"/>
              <a:cs typeface="Merriweather"/>
              <a:sym typeface="Merriweather"/>
            </a:endParaRPr>
          </a:p>
          <a:p>
            <a:pPr indent="0" lvl="0" marL="1828800" rtl="0" algn="l">
              <a:spcBef>
                <a:spcPts val="0"/>
              </a:spcBef>
              <a:spcAft>
                <a:spcPts val="0"/>
              </a:spcAft>
              <a:buNone/>
            </a:pPr>
            <a:r>
              <a:t/>
            </a:r>
            <a:endParaRPr b="1" sz="2000">
              <a:solidFill>
                <a:srgbClr val="FFFFFF"/>
              </a:solidFill>
              <a:latin typeface="Merriweather"/>
              <a:ea typeface="Merriweather"/>
              <a:cs typeface="Merriweather"/>
              <a:sym typeface="Merriweather"/>
            </a:endParaRPr>
          </a:p>
          <a:p>
            <a:pPr indent="0" lvl="0" marL="0" rtl="0" algn="l">
              <a:spcBef>
                <a:spcPts val="0"/>
              </a:spcBef>
              <a:spcAft>
                <a:spcPts val="0"/>
              </a:spcAft>
              <a:buNone/>
            </a:pPr>
            <a:r>
              <a:t/>
            </a:r>
            <a:endParaRPr b="1" sz="2000">
              <a:solidFill>
                <a:srgbClr val="FFFFFF"/>
              </a:solidFill>
              <a:latin typeface="Merriweather"/>
              <a:ea typeface="Merriweather"/>
              <a:cs typeface="Merriweather"/>
              <a:sym typeface="Merriweather"/>
            </a:endParaRPr>
          </a:p>
        </p:txBody>
      </p:sp>
      <p:pic>
        <p:nvPicPr>
          <p:cNvPr id="1643" name="Google Shape;1643;p57"/>
          <p:cNvPicPr preferRelativeResize="0"/>
          <p:nvPr/>
        </p:nvPicPr>
        <p:blipFill>
          <a:blip r:embed="rId5">
            <a:alphaModFix/>
          </a:blip>
          <a:stretch>
            <a:fillRect/>
          </a:stretch>
        </p:blipFill>
        <p:spPr>
          <a:xfrm>
            <a:off x="9773175" y="13919569"/>
            <a:ext cx="4099698" cy="56147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7" name="Shape 1647"/>
        <p:cNvGrpSpPr/>
        <p:nvPr/>
      </p:nvGrpSpPr>
      <p:grpSpPr>
        <a:xfrm>
          <a:off x="0" y="0"/>
          <a:ext cx="0" cy="0"/>
          <a:chOff x="0" y="0"/>
          <a:chExt cx="0" cy="0"/>
        </a:xfrm>
      </p:grpSpPr>
      <p:sp>
        <p:nvSpPr>
          <p:cNvPr id="1648" name="Google Shape;1648;p58"/>
          <p:cNvSpPr/>
          <p:nvPr/>
        </p:nvSpPr>
        <p:spPr>
          <a:xfrm>
            <a:off x="0" y="-10534"/>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649" name="Google Shape;1649;p58"/>
          <p:cNvSpPr/>
          <p:nvPr/>
        </p:nvSpPr>
        <p:spPr>
          <a:xfrm>
            <a:off x="656616" y="-10489"/>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650" name="Google Shape;1650;p58"/>
          <p:cNvSpPr txBox="1"/>
          <p:nvPr/>
        </p:nvSpPr>
        <p:spPr>
          <a:xfrm>
            <a:off x="929925" y="-594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400">
                <a:solidFill>
                  <a:srgbClr val="FFFFFF"/>
                </a:solidFill>
                <a:latin typeface="Oswald"/>
                <a:ea typeface="Oswald"/>
                <a:cs typeface="Oswald"/>
                <a:sym typeface="Oswald"/>
              </a:rPr>
              <a:t>PLATELETS STRUCTURE AND FUNCTION</a:t>
            </a:r>
            <a:endParaRPr sz="3400">
              <a:solidFill>
                <a:srgbClr val="FFFFFF"/>
              </a:solidFill>
              <a:latin typeface="Oswald"/>
              <a:ea typeface="Oswald"/>
              <a:cs typeface="Oswald"/>
              <a:sym typeface="Oswald"/>
            </a:endParaRPr>
          </a:p>
        </p:txBody>
      </p:sp>
      <p:sp>
        <p:nvSpPr>
          <p:cNvPr id="1651" name="Google Shape;1651;p58"/>
          <p:cNvSpPr txBox="1"/>
          <p:nvPr/>
        </p:nvSpPr>
        <p:spPr>
          <a:xfrm>
            <a:off x="11409324" y="-2087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Eleven</a:t>
            </a:r>
            <a:endParaRPr sz="3500">
              <a:latin typeface="Oswald"/>
              <a:ea typeface="Oswald"/>
              <a:cs typeface="Oswald"/>
              <a:sym typeface="Oswald"/>
            </a:endParaRPr>
          </a:p>
        </p:txBody>
      </p:sp>
      <p:sp>
        <p:nvSpPr>
          <p:cNvPr id="1652" name="Google Shape;1652;p58"/>
          <p:cNvSpPr txBox="1"/>
          <p:nvPr/>
        </p:nvSpPr>
        <p:spPr>
          <a:xfrm>
            <a:off x="35925" y="-1"/>
            <a:ext cx="894000" cy="4620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45</a:t>
            </a:r>
            <a:endParaRPr sz="3900">
              <a:solidFill>
                <a:srgbClr val="FFFFFF"/>
              </a:solidFill>
              <a:latin typeface="Oswald"/>
              <a:ea typeface="Oswald"/>
              <a:cs typeface="Oswald"/>
              <a:sym typeface="Oswald"/>
            </a:endParaRPr>
          </a:p>
        </p:txBody>
      </p:sp>
      <p:sp>
        <p:nvSpPr>
          <p:cNvPr id="1653" name="Google Shape;1653;p58"/>
          <p:cNvSpPr/>
          <p:nvPr/>
        </p:nvSpPr>
        <p:spPr>
          <a:xfrm>
            <a:off x="253000" y="890977"/>
            <a:ext cx="13629000" cy="5588700"/>
          </a:xfrm>
          <a:prstGeom prst="rect">
            <a:avLst/>
          </a:prstGeom>
          <a:noFill/>
          <a:ln cap="flat" cmpd="sng" w="9525">
            <a:solidFill>
              <a:srgbClr val="000000"/>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654" name="Google Shape;1654;p58"/>
          <p:cNvSpPr/>
          <p:nvPr/>
        </p:nvSpPr>
        <p:spPr>
          <a:xfrm>
            <a:off x="3739075" y="2538488"/>
            <a:ext cx="5922000" cy="964200"/>
          </a:xfrm>
          <a:prstGeom prst="homePlate">
            <a:avLst>
              <a:gd fmla="val 50000" name="adj"/>
            </a:avLst>
          </a:prstGeom>
          <a:solidFill>
            <a:srgbClr val="38761D"/>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rgbClr val="FFFFFF"/>
                </a:solidFill>
                <a:latin typeface="Oswald"/>
                <a:ea typeface="Oswald"/>
                <a:cs typeface="Oswald"/>
                <a:sym typeface="Oswald"/>
              </a:rPr>
              <a:t>1- Initial arrest of bleeding by platelet plug formation </a:t>
            </a:r>
            <a:endParaRPr b="1" sz="2200">
              <a:solidFill>
                <a:srgbClr val="FFFFFF"/>
              </a:solidFill>
              <a:latin typeface="Oswald"/>
              <a:ea typeface="Oswald"/>
              <a:cs typeface="Oswald"/>
              <a:sym typeface="Oswald"/>
            </a:endParaRPr>
          </a:p>
        </p:txBody>
      </p:sp>
      <p:sp>
        <p:nvSpPr>
          <p:cNvPr id="1655" name="Google Shape;1655;p58"/>
          <p:cNvSpPr/>
          <p:nvPr/>
        </p:nvSpPr>
        <p:spPr>
          <a:xfrm>
            <a:off x="790507" y="1785806"/>
            <a:ext cx="11331900" cy="106800"/>
          </a:xfrm>
          <a:prstGeom prst="flowChartAlternateProcess">
            <a:avLst/>
          </a:prstGeom>
          <a:solidFill>
            <a:srgbClr val="93C47D"/>
          </a:solidFill>
          <a:ln cap="flat" cmpd="sng" w="9525">
            <a:solidFill>
              <a:srgbClr val="59595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656" name="Google Shape;1656;p58"/>
          <p:cNvSpPr txBox="1"/>
          <p:nvPr/>
        </p:nvSpPr>
        <p:spPr>
          <a:xfrm>
            <a:off x="623259" y="891002"/>
            <a:ext cx="11666400" cy="883800"/>
          </a:xfrm>
          <a:prstGeom prst="rect">
            <a:avLst/>
          </a:prstGeom>
          <a:noFill/>
          <a:ln>
            <a:noFill/>
          </a:ln>
        </p:spPr>
        <p:txBody>
          <a:bodyPr anchorCtr="0" anchor="t" bIns="242375" lIns="242375" spcFirstLastPara="1" rIns="242375" wrap="square" tIns="242375">
            <a:noAutofit/>
          </a:bodyPr>
          <a:lstStyle/>
          <a:p>
            <a:pPr indent="0" lvl="0" marL="0" rtl="0" algn="ctr">
              <a:spcBef>
                <a:spcPts val="0"/>
              </a:spcBef>
              <a:spcAft>
                <a:spcPts val="0"/>
              </a:spcAft>
              <a:buClr>
                <a:srgbClr val="000000"/>
              </a:buClr>
              <a:buSzPts val="1100"/>
              <a:buFont typeface="Arial"/>
              <a:buNone/>
            </a:pPr>
            <a:r>
              <a:rPr lang="en" sz="4400">
                <a:solidFill>
                  <a:srgbClr val="93C47D"/>
                </a:solidFill>
                <a:latin typeface="Oswald"/>
                <a:ea typeface="Oswald"/>
                <a:cs typeface="Oswald"/>
                <a:sym typeface="Oswald"/>
              </a:rPr>
              <a:t>Platelet Function:  Maintenance of Vascular Integrity</a:t>
            </a:r>
            <a:endParaRPr sz="4400">
              <a:solidFill>
                <a:srgbClr val="93C47D"/>
              </a:solidFill>
              <a:latin typeface="Oswald"/>
              <a:ea typeface="Oswald"/>
              <a:cs typeface="Oswald"/>
              <a:sym typeface="Oswald"/>
            </a:endParaRPr>
          </a:p>
          <a:p>
            <a:pPr indent="0" lvl="0" marL="0" rtl="0" algn="ctr">
              <a:spcBef>
                <a:spcPts val="0"/>
              </a:spcBef>
              <a:spcAft>
                <a:spcPts val="0"/>
              </a:spcAft>
              <a:buNone/>
            </a:pPr>
            <a:r>
              <a:t/>
            </a:r>
            <a:endParaRPr sz="4400">
              <a:solidFill>
                <a:srgbClr val="93C47D"/>
              </a:solidFill>
              <a:latin typeface="Oswald"/>
              <a:ea typeface="Oswald"/>
              <a:cs typeface="Oswald"/>
              <a:sym typeface="Oswald"/>
            </a:endParaRPr>
          </a:p>
        </p:txBody>
      </p:sp>
      <p:sp>
        <p:nvSpPr>
          <p:cNvPr id="1657" name="Google Shape;1657;p58"/>
          <p:cNvSpPr/>
          <p:nvPr/>
        </p:nvSpPr>
        <p:spPr>
          <a:xfrm flipH="1">
            <a:off x="3608650" y="3952365"/>
            <a:ext cx="5922000" cy="964200"/>
          </a:xfrm>
          <a:prstGeom prst="homePlate">
            <a:avLst>
              <a:gd fmla="val 50000" name="adj"/>
            </a:avLst>
          </a:prstGeom>
          <a:solidFill>
            <a:srgbClr val="38761D"/>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200">
              <a:solidFill>
                <a:srgbClr val="FFFFFF"/>
              </a:solidFill>
              <a:latin typeface="Oswald"/>
              <a:ea typeface="Oswald"/>
              <a:cs typeface="Oswald"/>
              <a:sym typeface="Oswald"/>
            </a:endParaRPr>
          </a:p>
        </p:txBody>
      </p:sp>
      <p:sp>
        <p:nvSpPr>
          <p:cNvPr id="1658" name="Google Shape;1658;p58"/>
          <p:cNvSpPr txBox="1"/>
          <p:nvPr/>
        </p:nvSpPr>
        <p:spPr>
          <a:xfrm>
            <a:off x="3970550" y="3952365"/>
            <a:ext cx="5295900" cy="96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 sz="2200">
                <a:solidFill>
                  <a:srgbClr val="FFFFFF"/>
                </a:solidFill>
                <a:latin typeface="Oswald"/>
                <a:ea typeface="Oswald"/>
                <a:cs typeface="Oswald"/>
                <a:sym typeface="Oswald"/>
              </a:rPr>
              <a:t>2- Stabilization of hemostatic plug by contributing to fibrin formation</a:t>
            </a:r>
            <a:endParaRPr b="1" sz="2200">
              <a:solidFill>
                <a:srgbClr val="FFFFFF"/>
              </a:solidFill>
              <a:latin typeface="Oswald"/>
              <a:ea typeface="Oswald"/>
              <a:cs typeface="Oswald"/>
              <a:sym typeface="Oswald"/>
            </a:endParaRPr>
          </a:p>
        </p:txBody>
      </p:sp>
      <p:pic>
        <p:nvPicPr>
          <p:cNvPr id="1659" name="Google Shape;1659;p58"/>
          <p:cNvPicPr preferRelativeResize="0"/>
          <p:nvPr/>
        </p:nvPicPr>
        <p:blipFill>
          <a:blip r:embed="rId3">
            <a:alphaModFix/>
          </a:blip>
          <a:stretch>
            <a:fillRect/>
          </a:stretch>
        </p:blipFill>
        <p:spPr>
          <a:xfrm>
            <a:off x="624375" y="3691977"/>
            <a:ext cx="2408500" cy="1842786"/>
          </a:xfrm>
          <a:prstGeom prst="rect">
            <a:avLst/>
          </a:prstGeom>
          <a:noFill/>
          <a:ln cap="flat" cmpd="sng" w="28575">
            <a:solidFill>
              <a:srgbClr val="000000"/>
            </a:solidFill>
            <a:prstDash val="solid"/>
            <a:round/>
            <a:headEnd len="sm" w="sm" type="none"/>
            <a:tailEnd len="sm" w="sm" type="none"/>
          </a:ln>
        </p:spPr>
      </p:pic>
      <p:sp>
        <p:nvSpPr>
          <p:cNvPr id="1660" name="Google Shape;1660;p58"/>
          <p:cNvSpPr txBox="1"/>
          <p:nvPr/>
        </p:nvSpPr>
        <p:spPr>
          <a:xfrm>
            <a:off x="3608650" y="5270165"/>
            <a:ext cx="8214300" cy="1114500"/>
          </a:xfrm>
          <a:prstGeom prst="rect">
            <a:avLst/>
          </a:prstGeom>
          <a:noFill/>
          <a:ln cap="flat" cmpd="sng" w="28575">
            <a:solidFill>
              <a:srgbClr val="38761D"/>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100">
                <a:solidFill>
                  <a:srgbClr val="38761D"/>
                </a:solidFill>
                <a:latin typeface="Merriweather"/>
                <a:ea typeface="Merriweather"/>
                <a:cs typeface="Merriweather"/>
                <a:sym typeface="Merriweather"/>
              </a:rPr>
              <a:t>An adequate number and function of platelets is essential</a:t>
            </a:r>
            <a:endParaRPr sz="2100">
              <a:solidFill>
                <a:srgbClr val="38761D"/>
              </a:solidFill>
              <a:latin typeface="Merriweather"/>
              <a:ea typeface="Merriweather"/>
              <a:cs typeface="Merriweather"/>
              <a:sym typeface="Merriweather"/>
            </a:endParaRPr>
          </a:p>
          <a:p>
            <a:pPr indent="0" lvl="0" marL="0" rtl="0" algn="ctr">
              <a:spcBef>
                <a:spcPts val="0"/>
              </a:spcBef>
              <a:spcAft>
                <a:spcPts val="0"/>
              </a:spcAft>
              <a:buNone/>
            </a:pPr>
            <a:r>
              <a:rPr lang="en" sz="2100">
                <a:solidFill>
                  <a:srgbClr val="38761D"/>
                </a:solidFill>
                <a:latin typeface="Merriweather"/>
                <a:ea typeface="Merriweather"/>
                <a:cs typeface="Merriweather"/>
                <a:sym typeface="Merriweather"/>
              </a:rPr>
              <a:t>to participate optimally in hemostasis.</a:t>
            </a:r>
            <a:endParaRPr sz="2100">
              <a:solidFill>
                <a:srgbClr val="38761D"/>
              </a:solidFill>
              <a:latin typeface="Merriweather"/>
              <a:ea typeface="Merriweather"/>
              <a:cs typeface="Merriweather"/>
              <a:sym typeface="Merriweather"/>
            </a:endParaRPr>
          </a:p>
        </p:txBody>
      </p:sp>
      <p:sp>
        <p:nvSpPr>
          <p:cNvPr id="1661" name="Google Shape;1661;p58"/>
          <p:cNvSpPr/>
          <p:nvPr/>
        </p:nvSpPr>
        <p:spPr>
          <a:xfrm>
            <a:off x="252985" y="7042108"/>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1662" name="Google Shape;1662;p58"/>
          <p:cNvSpPr/>
          <p:nvPr/>
        </p:nvSpPr>
        <p:spPr>
          <a:xfrm>
            <a:off x="253025" y="7585425"/>
            <a:ext cx="13629000" cy="55887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sz="3000"/>
          </a:p>
        </p:txBody>
      </p:sp>
      <p:sp>
        <p:nvSpPr>
          <p:cNvPr id="1663" name="Google Shape;1663;p58"/>
          <p:cNvSpPr txBox="1"/>
          <p:nvPr/>
        </p:nvSpPr>
        <p:spPr>
          <a:xfrm>
            <a:off x="721588" y="6953150"/>
            <a:ext cx="11775000" cy="6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800">
                <a:latin typeface="Oswald"/>
                <a:ea typeface="Oswald"/>
                <a:cs typeface="Oswald"/>
                <a:sym typeface="Oswald"/>
              </a:rPr>
              <a:t>Summary of Platelet Activation</a:t>
            </a:r>
            <a:endParaRPr sz="4800">
              <a:latin typeface="Oswald"/>
              <a:ea typeface="Oswald"/>
              <a:cs typeface="Oswald"/>
              <a:sym typeface="Oswald"/>
            </a:endParaRPr>
          </a:p>
        </p:txBody>
      </p:sp>
      <p:sp>
        <p:nvSpPr>
          <p:cNvPr id="1664" name="Google Shape;1664;p58"/>
          <p:cNvSpPr txBox="1"/>
          <p:nvPr/>
        </p:nvSpPr>
        <p:spPr>
          <a:xfrm>
            <a:off x="594800" y="7813275"/>
            <a:ext cx="12983400" cy="44079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Font typeface="Merriweather"/>
              <a:buChar char="●"/>
            </a:pPr>
            <a:r>
              <a:rPr b="1" lang="en" sz="2000">
                <a:solidFill>
                  <a:srgbClr val="FFFFFF"/>
                </a:solidFill>
                <a:latin typeface="Merriweather"/>
                <a:ea typeface="Merriweather"/>
                <a:cs typeface="Merriweather"/>
                <a:sym typeface="Merriweather"/>
              </a:rPr>
              <a:t>Platelets are activated when brought into contact with collagen exposed when the endothelial blood vessel lining is damaged.</a:t>
            </a:r>
            <a:endParaRPr b="1" sz="2000">
              <a:solidFill>
                <a:srgbClr val="FFFFFF"/>
              </a:solidFill>
              <a:latin typeface="Merriweather"/>
              <a:ea typeface="Merriweather"/>
              <a:cs typeface="Merriweather"/>
              <a:sym typeface="Merriweather"/>
            </a:endParaRPr>
          </a:p>
          <a:p>
            <a:pPr indent="0" lvl="0" marL="0" rtl="0" algn="l">
              <a:spcBef>
                <a:spcPts val="0"/>
              </a:spcBef>
              <a:spcAft>
                <a:spcPts val="0"/>
              </a:spcAft>
              <a:buNone/>
            </a:pPr>
            <a:r>
              <a:t/>
            </a:r>
            <a:endParaRPr b="1" sz="2000">
              <a:solidFill>
                <a:srgbClr val="FFFFFF"/>
              </a:solidFill>
              <a:latin typeface="Merriweather"/>
              <a:ea typeface="Merriweather"/>
              <a:cs typeface="Merriweather"/>
              <a:sym typeface="Merriweather"/>
            </a:endParaRPr>
          </a:p>
          <a:p>
            <a:pPr indent="-355600" lvl="0" marL="457200" rtl="0" algn="l">
              <a:spcBef>
                <a:spcPts val="0"/>
              </a:spcBef>
              <a:spcAft>
                <a:spcPts val="0"/>
              </a:spcAft>
              <a:buClr>
                <a:srgbClr val="FFFFFF"/>
              </a:buClr>
              <a:buSzPts val="2000"/>
              <a:buFont typeface="Merriweather"/>
              <a:buChar char="●"/>
            </a:pPr>
            <a:r>
              <a:rPr b="1" lang="en" sz="2000">
                <a:solidFill>
                  <a:srgbClr val="FFFFFF"/>
                </a:solidFill>
                <a:latin typeface="Merriweather"/>
                <a:ea typeface="Merriweather"/>
                <a:cs typeface="Merriweather"/>
                <a:sym typeface="Merriweather"/>
              </a:rPr>
              <a:t>Activated platelets release a number of different coagulation and platelet activating factors.</a:t>
            </a:r>
            <a:endParaRPr b="1" sz="2000">
              <a:solidFill>
                <a:srgbClr val="FFFFFF"/>
              </a:solidFill>
              <a:latin typeface="Merriweather"/>
              <a:ea typeface="Merriweather"/>
              <a:cs typeface="Merriweather"/>
              <a:sym typeface="Merriweather"/>
            </a:endParaRPr>
          </a:p>
          <a:p>
            <a:pPr indent="0" lvl="0" marL="0" rtl="0" algn="l">
              <a:spcBef>
                <a:spcPts val="0"/>
              </a:spcBef>
              <a:spcAft>
                <a:spcPts val="0"/>
              </a:spcAft>
              <a:buNone/>
            </a:pPr>
            <a:r>
              <a:t/>
            </a:r>
            <a:endParaRPr b="1" sz="2000">
              <a:solidFill>
                <a:srgbClr val="FFFFFF"/>
              </a:solidFill>
              <a:latin typeface="Merriweather"/>
              <a:ea typeface="Merriweather"/>
              <a:cs typeface="Merriweather"/>
              <a:sym typeface="Merriweather"/>
            </a:endParaRPr>
          </a:p>
          <a:p>
            <a:pPr indent="-355600" lvl="0" marL="457200" rtl="0" algn="l">
              <a:spcBef>
                <a:spcPts val="0"/>
              </a:spcBef>
              <a:spcAft>
                <a:spcPts val="0"/>
              </a:spcAft>
              <a:buClr>
                <a:srgbClr val="FFFFFF"/>
              </a:buClr>
              <a:buSzPts val="2000"/>
              <a:buFont typeface="Merriweather"/>
              <a:buChar char="●"/>
            </a:pPr>
            <a:r>
              <a:rPr b="1" lang="en" sz="2000">
                <a:solidFill>
                  <a:srgbClr val="FFFFFF"/>
                </a:solidFill>
                <a:latin typeface="Merriweather"/>
                <a:ea typeface="Merriweather"/>
                <a:cs typeface="Merriweather"/>
                <a:sym typeface="Merriweather"/>
              </a:rPr>
              <a:t>Transport of negatively charged phospholipids to the platelet surface; provide a catalytic surface for coagulation cascade to occur.</a:t>
            </a:r>
            <a:endParaRPr b="1" sz="2000">
              <a:solidFill>
                <a:srgbClr val="FFFFFF"/>
              </a:solidFill>
              <a:latin typeface="Merriweather"/>
              <a:ea typeface="Merriweather"/>
              <a:cs typeface="Merriweather"/>
              <a:sym typeface="Merriweather"/>
            </a:endParaRPr>
          </a:p>
          <a:p>
            <a:pPr indent="0" lvl="0" marL="0" rtl="0" algn="l">
              <a:spcBef>
                <a:spcPts val="0"/>
              </a:spcBef>
              <a:spcAft>
                <a:spcPts val="0"/>
              </a:spcAft>
              <a:buNone/>
            </a:pPr>
            <a:r>
              <a:t/>
            </a:r>
            <a:endParaRPr b="1" sz="2000">
              <a:solidFill>
                <a:srgbClr val="FFFFFF"/>
              </a:solidFill>
              <a:latin typeface="Merriweather"/>
              <a:ea typeface="Merriweather"/>
              <a:cs typeface="Merriweather"/>
              <a:sym typeface="Merriweather"/>
            </a:endParaRPr>
          </a:p>
          <a:p>
            <a:pPr indent="-355600" lvl="0" marL="457200" rtl="0" algn="l">
              <a:spcBef>
                <a:spcPts val="0"/>
              </a:spcBef>
              <a:spcAft>
                <a:spcPts val="0"/>
              </a:spcAft>
              <a:buClr>
                <a:srgbClr val="FFFFFF"/>
              </a:buClr>
              <a:buSzPts val="2000"/>
              <a:buFont typeface="Merriweather"/>
              <a:buChar char="●"/>
            </a:pPr>
            <a:r>
              <a:rPr b="1" lang="en" sz="2000">
                <a:solidFill>
                  <a:srgbClr val="FFFFFF"/>
                </a:solidFill>
                <a:latin typeface="Merriweather"/>
                <a:ea typeface="Merriweather"/>
                <a:cs typeface="Merriweather"/>
                <a:sym typeface="Merriweather"/>
              </a:rPr>
              <a:t>Platelets adhesion receptors (integrins): Platelets adhere to each other via adhesion receptors forming a hemostatic plug with fibrin.</a:t>
            </a:r>
            <a:endParaRPr b="1" sz="2000">
              <a:solidFill>
                <a:srgbClr val="FFFFFF"/>
              </a:solidFill>
              <a:latin typeface="Merriweather"/>
              <a:ea typeface="Merriweather"/>
              <a:cs typeface="Merriweather"/>
              <a:sym typeface="Merriweather"/>
            </a:endParaRPr>
          </a:p>
          <a:p>
            <a:pPr indent="0" lvl="0" marL="0" rtl="0" algn="l">
              <a:spcBef>
                <a:spcPts val="0"/>
              </a:spcBef>
              <a:spcAft>
                <a:spcPts val="0"/>
              </a:spcAft>
              <a:buNone/>
            </a:pPr>
            <a:r>
              <a:t/>
            </a:r>
            <a:endParaRPr b="1" sz="2000">
              <a:solidFill>
                <a:srgbClr val="FFFFFF"/>
              </a:solidFill>
              <a:latin typeface="Merriweather"/>
              <a:ea typeface="Merriweather"/>
              <a:cs typeface="Merriweather"/>
              <a:sym typeface="Merriweather"/>
            </a:endParaRPr>
          </a:p>
          <a:p>
            <a:pPr indent="-355600" lvl="0" marL="457200" rtl="0" algn="l">
              <a:spcBef>
                <a:spcPts val="0"/>
              </a:spcBef>
              <a:spcAft>
                <a:spcPts val="0"/>
              </a:spcAft>
              <a:buClr>
                <a:srgbClr val="FFFFFF"/>
              </a:buClr>
              <a:buSzPts val="2000"/>
              <a:buFont typeface="Merriweather"/>
              <a:buChar char="●"/>
            </a:pPr>
            <a:r>
              <a:rPr b="1" lang="en" sz="2000">
                <a:solidFill>
                  <a:srgbClr val="FFFFFF"/>
                </a:solidFill>
                <a:latin typeface="Merriweather"/>
                <a:ea typeface="Merriweather"/>
                <a:cs typeface="Merriweather"/>
                <a:sym typeface="Merriweather"/>
              </a:rPr>
              <a:t>Myosin and actin filaments in platelets are stimulated to contract during aggregation further reinforcing the plug and help release of granule contents.</a:t>
            </a:r>
            <a:endParaRPr b="1" sz="2000">
              <a:solidFill>
                <a:srgbClr val="FFFFFF"/>
              </a:solidFill>
              <a:latin typeface="Merriweather"/>
              <a:ea typeface="Merriweather"/>
              <a:cs typeface="Merriweather"/>
              <a:sym typeface="Merriweather"/>
            </a:endParaRPr>
          </a:p>
          <a:p>
            <a:pPr indent="0" lvl="0" marL="0" rtl="0" algn="l">
              <a:spcBef>
                <a:spcPts val="0"/>
              </a:spcBef>
              <a:spcAft>
                <a:spcPts val="0"/>
              </a:spcAft>
              <a:buNone/>
            </a:pPr>
            <a:r>
              <a:t/>
            </a:r>
            <a:endParaRPr b="1" sz="2000">
              <a:solidFill>
                <a:srgbClr val="FFFFFF"/>
              </a:solidFill>
              <a:latin typeface="Merriweather"/>
              <a:ea typeface="Merriweather"/>
              <a:cs typeface="Merriweather"/>
              <a:sym typeface="Merriweather"/>
            </a:endParaRPr>
          </a:p>
          <a:p>
            <a:pPr indent="-355600" lvl="0" marL="457200" rtl="0" algn="l">
              <a:spcBef>
                <a:spcPts val="0"/>
              </a:spcBef>
              <a:spcAft>
                <a:spcPts val="0"/>
              </a:spcAft>
              <a:buClr>
                <a:srgbClr val="FFFFFF"/>
              </a:buClr>
              <a:buSzPts val="2000"/>
              <a:buFont typeface="Merriweather"/>
              <a:buChar char="●"/>
            </a:pPr>
            <a:r>
              <a:rPr b="1" lang="en" sz="2000">
                <a:solidFill>
                  <a:srgbClr val="FFFFFF"/>
                </a:solidFill>
                <a:latin typeface="Merriweather"/>
                <a:ea typeface="Merriweather"/>
                <a:cs typeface="Merriweather"/>
                <a:sym typeface="Merriweather"/>
              </a:rPr>
              <a:t>GPIIb/IIIa: the most common platelet adhesion receptor for fibrinogen and von Willebrand factor (vWF).</a:t>
            </a:r>
            <a:endParaRPr b="1" sz="2000">
              <a:solidFill>
                <a:srgbClr val="FFFFFF"/>
              </a:solidFill>
              <a:latin typeface="Merriweather"/>
              <a:ea typeface="Merriweather"/>
              <a:cs typeface="Merriweather"/>
              <a:sym typeface="Merriweather"/>
            </a:endParaRPr>
          </a:p>
          <a:p>
            <a:pPr indent="0" lvl="0" marL="0" rtl="0" algn="l">
              <a:spcBef>
                <a:spcPts val="0"/>
              </a:spcBef>
              <a:spcAft>
                <a:spcPts val="0"/>
              </a:spcAft>
              <a:buNone/>
            </a:pPr>
            <a:r>
              <a:t/>
            </a:r>
            <a:endParaRPr b="1" sz="2000">
              <a:solidFill>
                <a:srgbClr val="FFFFFF"/>
              </a:solidFill>
              <a:latin typeface="Merriweather"/>
              <a:ea typeface="Merriweather"/>
              <a:cs typeface="Merriweather"/>
              <a:sym typeface="Merriweather"/>
            </a:endParaRPr>
          </a:p>
        </p:txBody>
      </p:sp>
      <p:pic>
        <p:nvPicPr>
          <p:cNvPr id="1665" name="Google Shape;1665;p58"/>
          <p:cNvPicPr preferRelativeResize="0"/>
          <p:nvPr/>
        </p:nvPicPr>
        <p:blipFill>
          <a:blip r:embed="rId4">
            <a:alphaModFix/>
          </a:blip>
          <a:stretch>
            <a:fillRect/>
          </a:stretch>
        </p:blipFill>
        <p:spPr>
          <a:xfrm>
            <a:off x="10204135" y="2081452"/>
            <a:ext cx="2408501" cy="1878276"/>
          </a:xfrm>
          <a:prstGeom prst="rect">
            <a:avLst/>
          </a:prstGeom>
          <a:noFill/>
          <a:ln cap="flat" cmpd="sng" w="28575">
            <a:solidFill>
              <a:srgbClr val="000000"/>
            </a:solidFill>
            <a:prstDash val="solid"/>
            <a:round/>
            <a:headEnd len="sm" w="sm" type="none"/>
            <a:tailEnd len="sm" w="sm" type="none"/>
          </a:ln>
        </p:spPr>
      </p:pic>
      <p:sp>
        <p:nvSpPr>
          <p:cNvPr id="1666" name="Google Shape;1666;p58"/>
          <p:cNvSpPr txBox="1"/>
          <p:nvPr/>
        </p:nvSpPr>
        <p:spPr>
          <a:xfrm>
            <a:off x="284800" y="14335475"/>
            <a:ext cx="13293300" cy="88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Oswald"/>
                <a:ea typeface="Oswald"/>
                <a:cs typeface="Oswald"/>
                <a:sym typeface="Oswald"/>
              </a:rPr>
              <a:t> </a:t>
            </a:r>
            <a:r>
              <a:rPr lang="en" sz="2200">
                <a:latin typeface="Merriweather"/>
                <a:ea typeface="Merriweather"/>
                <a:cs typeface="Merriweather"/>
                <a:sym typeface="Merriweather"/>
              </a:rPr>
              <a:t>1. Deficiency in number (thrombocytopenia)</a:t>
            </a:r>
            <a:endParaRPr sz="2200">
              <a:latin typeface="Merriweather"/>
              <a:ea typeface="Merriweather"/>
              <a:cs typeface="Merriweather"/>
              <a:sym typeface="Merriweather"/>
            </a:endParaRPr>
          </a:p>
          <a:p>
            <a:pPr indent="0" lvl="0" marL="0" rtl="0" algn="l">
              <a:spcBef>
                <a:spcPts val="0"/>
              </a:spcBef>
              <a:spcAft>
                <a:spcPts val="0"/>
              </a:spcAft>
              <a:buNone/>
            </a:pPr>
            <a:r>
              <a:rPr lang="en" sz="2200">
                <a:latin typeface="Merriweather"/>
                <a:ea typeface="Merriweather"/>
                <a:cs typeface="Merriweather"/>
                <a:sym typeface="Merriweather"/>
              </a:rPr>
              <a:t>2. Deficiency in function (thrombasthenia)</a:t>
            </a:r>
            <a:r>
              <a:rPr lang="en" sz="2000">
                <a:latin typeface="Merriweather"/>
                <a:ea typeface="Merriweather"/>
                <a:cs typeface="Merriweather"/>
                <a:sym typeface="Merriweather"/>
              </a:rPr>
              <a:t> </a:t>
            </a:r>
            <a:endParaRPr sz="2000">
              <a:latin typeface="Merriweather"/>
              <a:ea typeface="Merriweather"/>
              <a:cs typeface="Merriweather"/>
              <a:sym typeface="Merriweather"/>
            </a:endParaRPr>
          </a:p>
        </p:txBody>
      </p:sp>
      <p:sp>
        <p:nvSpPr>
          <p:cNvPr id="1667" name="Google Shape;1667;p58"/>
          <p:cNvSpPr/>
          <p:nvPr/>
        </p:nvSpPr>
        <p:spPr>
          <a:xfrm>
            <a:off x="334648" y="13677708"/>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1668" name="Google Shape;1668;p58"/>
          <p:cNvSpPr txBox="1"/>
          <p:nvPr/>
        </p:nvSpPr>
        <p:spPr>
          <a:xfrm>
            <a:off x="879450" y="13588750"/>
            <a:ext cx="11775000" cy="6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800">
                <a:latin typeface="Oswald"/>
                <a:ea typeface="Oswald"/>
                <a:cs typeface="Oswald"/>
                <a:sym typeface="Oswald"/>
              </a:rPr>
              <a:t>Platelet Disorders</a:t>
            </a:r>
            <a:endParaRPr sz="4800">
              <a:latin typeface="Oswald"/>
              <a:ea typeface="Oswald"/>
              <a:cs typeface="Oswald"/>
              <a:sym typeface="Oswald"/>
            </a:endParaRPr>
          </a:p>
        </p:txBody>
      </p:sp>
      <p:sp>
        <p:nvSpPr>
          <p:cNvPr id="1669" name="Google Shape;1669;p58"/>
          <p:cNvSpPr txBox="1"/>
          <p:nvPr/>
        </p:nvSpPr>
        <p:spPr>
          <a:xfrm>
            <a:off x="117400" y="15328475"/>
            <a:ext cx="12983400" cy="558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Oswald"/>
                <a:ea typeface="Oswald"/>
                <a:cs typeface="Oswald"/>
                <a:sym typeface="Oswald"/>
              </a:rPr>
              <a:t>THROMBOCYTOPENIA</a:t>
            </a:r>
            <a:endParaRPr sz="3000">
              <a:latin typeface="Oswald"/>
              <a:ea typeface="Oswald"/>
              <a:cs typeface="Oswald"/>
              <a:sym typeface="Oswald"/>
            </a:endParaRPr>
          </a:p>
          <a:p>
            <a:pPr indent="-419100" lvl="0" marL="457200" rtl="0" algn="l">
              <a:spcBef>
                <a:spcPts val="0"/>
              </a:spcBef>
              <a:spcAft>
                <a:spcPts val="0"/>
              </a:spcAft>
              <a:buSzPts val="3000"/>
              <a:buFont typeface="Oswald"/>
              <a:buAutoNum type="arabicPeriod"/>
            </a:pPr>
            <a:r>
              <a:rPr lang="en" sz="3000">
                <a:latin typeface="Oswald"/>
                <a:ea typeface="Oswald"/>
                <a:cs typeface="Oswald"/>
                <a:sym typeface="Oswald"/>
              </a:rPr>
              <a:t>Decreased</a:t>
            </a:r>
            <a:r>
              <a:rPr lang="en" sz="3000">
                <a:latin typeface="Oswald"/>
                <a:ea typeface="Oswald"/>
                <a:cs typeface="Oswald"/>
                <a:sym typeface="Oswald"/>
              </a:rPr>
              <a:t> production </a:t>
            </a:r>
            <a:r>
              <a:rPr lang="en" sz="2300">
                <a:latin typeface="Oswald"/>
                <a:ea typeface="Oswald"/>
                <a:cs typeface="Oswald"/>
                <a:sym typeface="Oswald"/>
              </a:rPr>
              <a:t>(leukemia, various anemias, infections and medications) </a:t>
            </a:r>
            <a:endParaRPr sz="2300">
              <a:latin typeface="Oswald"/>
              <a:ea typeface="Oswald"/>
              <a:cs typeface="Oswald"/>
              <a:sym typeface="Oswald"/>
            </a:endParaRPr>
          </a:p>
          <a:p>
            <a:pPr indent="-419100" lvl="0" marL="457200" rtl="0" algn="l">
              <a:spcBef>
                <a:spcPts val="0"/>
              </a:spcBef>
              <a:spcAft>
                <a:spcPts val="0"/>
              </a:spcAft>
              <a:buSzPts val="3000"/>
              <a:buFont typeface="Oswald"/>
              <a:buAutoNum type="arabicPeriod"/>
            </a:pPr>
            <a:r>
              <a:rPr lang="en" sz="3000">
                <a:latin typeface="Oswald"/>
                <a:ea typeface="Oswald"/>
                <a:cs typeface="Oswald"/>
                <a:sym typeface="Oswald"/>
              </a:rPr>
              <a:t>Increased destruction (</a:t>
            </a:r>
            <a:r>
              <a:rPr lang="en" sz="2300">
                <a:latin typeface="Oswald"/>
                <a:ea typeface="Oswald"/>
                <a:cs typeface="Oswald"/>
                <a:sym typeface="Oswald"/>
              </a:rPr>
              <a:t>Autoimmune diseases, </a:t>
            </a:r>
            <a:r>
              <a:rPr lang="en" sz="2000">
                <a:latin typeface="Oswald"/>
                <a:ea typeface="Oswald"/>
                <a:cs typeface="Oswald"/>
                <a:sym typeface="Oswald"/>
              </a:rPr>
              <a:t>Idiopathic (immune) thrombocytopenic purpura, medications, pregnancy and infections) </a:t>
            </a:r>
            <a:endParaRPr sz="2000">
              <a:latin typeface="Oswald"/>
              <a:ea typeface="Oswald"/>
              <a:cs typeface="Oswald"/>
              <a:sym typeface="Oswald"/>
            </a:endParaRPr>
          </a:p>
          <a:p>
            <a:pPr indent="-419100" lvl="0" marL="457200" rtl="0" algn="l">
              <a:spcBef>
                <a:spcPts val="0"/>
              </a:spcBef>
              <a:spcAft>
                <a:spcPts val="0"/>
              </a:spcAft>
              <a:buSzPts val="3000"/>
              <a:buFont typeface="Oswald"/>
              <a:buAutoNum type="arabicPeriod"/>
            </a:pPr>
            <a:r>
              <a:rPr lang="en" sz="3000">
                <a:latin typeface="Oswald"/>
                <a:ea typeface="Oswald"/>
                <a:cs typeface="Oswald"/>
                <a:sym typeface="Oswald"/>
              </a:rPr>
              <a:t>Pseudothrombocytopenia</a:t>
            </a:r>
            <a:r>
              <a:rPr lang="en" sz="3000">
                <a:latin typeface="Oswald"/>
                <a:ea typeface="Oswald"/>
                <a:cs typeface="Oswald"/>
                <a:sym typeface="Oswald"/>
              </a:rPr>
              <a:t> </a:t>
            </a:r>
            <a:r>
              <a:rPr lang="en" sz="2000">
                <a:latin typeface="Oswald"/>
                <a:ea typeface="Oswald"/>
                <a:cs typeface="Oswald"/>
                <a:sym typeface="Oswald"/>
              </a:rPr>
              <a:t>(Partial clotting of specimen, EDTA-platelet clumping, giant </a:t>
            </a:r>
            <a:r>
              <a:rPr lang="en" sz="2000">
                <a:latin typeface="Oswald"/>
                <a:ea typeface="Oswald"/>
                <a:cs typeface="Oswald"/>
                <a:sym typeface="Oswald"/>
              </a:rPr>
              <a:t>platelets</a:t>
            </a:r>
            <a:r>
              <a:rPr lang="en" sz="2000">
                <a:latin typeface="Oswald"/>
                <a:ea typeface="Oswald"/>
                <a:cs typeface="Oswald"/>
                <a:sym typeface="Oswald"/>
              </a:rPr>
              <a:t>, satellitism around WBCs, cold agglutinins) </a:t>
            </a:r>
            <a:endParaRPr sz="2000">
              <a:latin typeface="Oswald"/>
              <a:ea typeface="Oswald"/>
              <a:cs typeface="Oswald"/>
              <a:sym typeface="Oswald"/>
            </a:endParaRPr>
          </a:p>
          <a:p>
            <a:pPr indent="-419100" lvl="0" marL="457200" rtl="0" algn="l">
              <a:spcBef>
                <a:spcPts val="0"/>
              </a:spcBef>
              <a:spcAft>
                <a:spcPts val="0"/>
              </a:spcAft>
              <a:buSzPts val="3000"/>
              <a:buFont typeface="Oswald"/>
              <a:buAutoNum type="arabicPeriod"/>
            </a:pPr>
            <a:r>
              <a:rPr lang="en" sz="3000">
                <a:latin typeface="Oswald"/>
                <a:ea typeface="Oswald"/>
                <a:cs typeface="Oswald"/>
                <a:sym typeface="Oswald"/>
              </a:rPr>
              <a:t>Abnormal distribution (splenomegaly with sequestration in the spleen) </a:t>
            </a:r>
            <a:endParaRPr sz="3000">
              <a:latin typeface="Oswald"/>
              <a:ea typeface="Oswald"/>
              <a:cs typeface="Oswald"/>
              <a:sym typeface="Oswald"/>
            </a:endParaRPr>
          </a:p>
          <a:p>
            <a:pPr indent="0" lvl="0" marL="0" rtl="0" algn="l">
              <a:spcBef>
                <a:spcPts val="0"/>
              </a:spcBef>
              <a:spcAft>
                <a:spcPts val="0"/>
              </a:spcAft>
              <a:buNone/>
            </a:pPr>
            <a:r>
              <a:t/>
            </a:r>
            <a:endParaRPr sz="3000">
              <a:latin typeface="Oswald"/>
              <a:ea typeface="Oswald"/>
              <a:cs typeface="Oswald"/>
              <a:sym typeface="Oswa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3" name="Shape 1673"/>
        <p:cNvGrpSpPr/>
        <p:nvPr/>
      </p:nvGrpSpPr>
      <p:grpSpPr>
        <a:xfrm>
          <a:off x="0" y="0"/>
          <a:ext cx="0" cy="0"/>
          <a:chOff x="0" y="0"/>
          <a:chExt cx="0" cy="0"/>
        </a:xfrm>
      </p:grpSpPr>
      <p:sp>
        <p:nvSpPr>
          <p:cNvPr id="1674" name="Google Shape;1674;p59"/>
          <p:cNvSpPr/>
          <p:nvPr/>
        </p:nvSpPr>
        <p:spPr>
          <a:xfrm>
            <a:off x="0" y="-10534"/>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675" name="Google Shape;1675;p59"/>
          <p:cNvSpPr/>
          <p:nvPr/>
        </p:nvSpPr>
        <p:spPr>
          <a:xfrm>
            <a:off x="656616" y="-10489"/>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676" name="Google Shape;1676;p59"/>
          <p:cNvSpPr txBox="1"/>
          <p:nvPr/>
        </p:nvSpPr>
        <p:spPr>
          <a:xfrm>
            <a:off x="929925" y="-594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400">
                <a:solidFill>
                  <a:srgbClr val="FFFFFF"/>
                </a:solidFill>
                <a:latin typeface="Oswald"/>
                <a:ea typeface="Oswald"/>
                <a:cs typeface="Oswald"/>
                <a:sym typeface="Oswald"/>
              </a:rPr>
              <a:t>PLATELETS STRUCTURE AND FUNCTION</a:t>
            </a:r>
            <a:endParaRPr sz="3400">
              <a:solidFill>
                <a:srgbClr val="FFFFFF"/>
              </a:solidFill>
              <a:latin typeface="Oswald"/>
              <a:ea typeface="Oswald"/>
              <a:cs typeface="Oswald"/>
              <a:sym typeface="Oswald"/>
            </a:endParaRPr>
          </a:p>
        </p:txBody>
      </p:sp>
      <p:sp>
        <p:nvSpPr>
          <p:cNvPr id="1677" name="Google Shape;1677;p59"/>
          <p:cNvSpPr txBox="1"/>
          <p:nvPr/>
        </p:nvSpPr>
        <p:spPr>
          <a:xfrm>
            <a:off x="11409324" y="-2087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Eleven</a:t>
            </a:r>
            <a:endParaRPr sz="3500">
              <a:latin typeface="Oswald"/>
              <a:ea typeface="Oswald"/>
              <a:cs typeface="Oswald"/>
              <a:sym typeface="Oswald"/>
            </a:endParaRPr>
          </a:p>
        </p:txBody>
      </p:sp>
      <p:sp>
        <p:nvSpPr>
          <p:cNvPr id="1678" name="Google Shape;1678;p59"/>
          <p:cNvSpPr txBox="1"/>
          <p:nvPr/>
        </p:nvSpPr>
        <p:spPr>
          <a:xfrm>
            <a:off x="35925" y="-1"/>
            <a:ext cx="894000" cy="4620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46</a:t>
            </a:r>
            <a:endParaRPr sz="3900">
              <a:solidFill>
                <a:srgbClr val="FFFFFF"/>
              </a:solidFill>
              <a:latin typeface="Oswald"/>
              <a:ea typeface="Oswald"/>
              <a:cs typeface="Oswald"/>
              <a:sym typeface="Oswald"/>
            </a:endParaRPr>
          </a:p>
        </p:txBody>
      </p:sp>
      <p:sp>
        <p:nvSpPr>
          <p:cNvPr id="1679" name="Google Shape;1679;p59"/>
          <p:cNvSpPr txBox="1"/>
          <p:nvPr/>
        </p:nvSpPr>
        <p:spPr>
          <a:xfrm>
            <a:off x="132400" y="917700"/>
            <a:ext cx="87219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chemeClr val="dk1"/>
                </a:solidFill>
                <a:latin typeface="Oswald"/>
                <a:ea typeface="Oswald"/>
                <a:cs typeface="Oswald"/>
                <a:sym typeface="Oswald"/>
              </a:rPr>
              <a:t>CONGENITAL PLATELET DISORDERS </a:t>
            </a:r>
            <a:endParaRPr sz="4000">
              <a:solidFill>
                <a:schemeClr val="dk1"/>
              </a:solidFill>
              <a:latin typeface="Oswald"/>
              <a:ea typeface="Oswald"/>
              <a:cs typeface="Oswald"/>
              <a:sym typeface="Oswald"/>
            </a:endParaRPr>
          </a:p>
        </p:txBody>
      </p:sp>
      <p:sp>
        <p:nvSpPr>
          <p:cNvPr id="1680" name="Google Shape;1680;p59"/>
          <p:cNvSpPr/>
          <p:nvPr/>
        </p:nvSpPr>
        <p:spPr>
          <a:xfrm>
            <a:off x="152400" y="1885450"/>
            <a:ext cx="13629000" cy="9285300"/>
          </a:xfrm>
          <a:prstGeom prst="rect">
            <a:avLst/>
          </a:prstGeom>
          <a:noFill/>
          <a:ln cap="flat" cmpd="sng" w="9525">
            <a:solidFill>
              <a:srgbClr val="B6D7A8"/>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681" name="Google Shape;1681;p59"/>
          <p:cNvSpPr/>
          <p:nvPr/>
        </p:nvSpPr>
        <p:spPr>
          <a:xfrm>
            <a:off x="566975" y="7604869"/>
            <a:ext cx="5999400" cy="699600"/>
          </a:xfrm>
          <a:prstGeom prst="homePlate">
            <a:avLst>
              <a:gd fmla="val 50000" name="adj"/>
            </a:avLst>
          </a:prstGeom>
          <a:solidFill>
            <a:srgbClr val="38761D"/>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FFFFFF"/>
                </a:solidFill>
                <a:latin typeface="Oswald"/>
                <a:ea typeface="Oswald"/>
                <a:cs typeface="Oswald"/>
                <a:sym typeface="Oswald"/>
              </a:rPr>
              <a:t> 3- Disorders of Granules:</a:t>
            </a:r>
            <a:endParaRPr b="1" sz="3000">
              <a:solidFill>
                <a:srgbClr val="FFFFFF"/>
              </a:solidFill>
              <a:latin typeface="Oswald"/>
              <a:ea typeface="Oswald"/>
              <a:cs typeface="Oswald"/>
              <a:sym typeface="Oswald"/>
            </a:endParaRPr>
          </a:p>
        </p:txBody>
      </p:sp>
      <p:graphicFrame>
        <p:nvGraphicFramePr>
          <p:cNvPr id="1682" name="Google Shape;1682;p59"/>
          <p:cNvGraphicFramePr/>
          <p:nvPr/>
        </p:nvGraphicFramePr>
        <p:xfrm>
          <a:off x="566975" y="2637755"/>
          <a:ext cx="3000000" cy="3000000"/>
        </p:xfrm>
        <a:graphic>
          <a:graphicData uri="http://schemas.openxmlformats.org/drawingml/2006/table">
            <a:tbl>
              <a:tblPr>
                <a:noFill/>
                <a:tableStyleId>{913CD2CA-665F-4009-8238-03A690E2F055}</a:tableStyleId>
              </a:tblPr>
              <a:tblGrid>
                <a:gridCol w="5310625"/>
              </a:tblGrid>
              <a:tr h="565325">
                <a:tc>
                  <a:txBody>
                    <a:bodyPr/>
                    <a:lstStyle/>
                    <a:p>
                      <a:pPr indent="-374650" lvl="0" marL="457200" rtl="0" algn="l">
                        <a:spcBef>
                          <a:spcPts val="0"/>
                        </a:spcBef>
                        <a:spcAft>
                          <a:spcPts val="0"/>
                        </a:spcAft>
                        <a:buClr>
                          <a:srgbClr val="CC4125"/>
                        </a:buClr>
                        <a:buSzPts val="2300"/>
                        <a:buChar char="●"/>
                      </a:pPr>
                      <a:r>
                        <a:rPr b="1" lang="en" sz="2300">
                          <a:solidFill>
                            <a:srgbClr val="CC4125"/>
                          </a:solidFill>
                          <a:latin typeface="Merriweather"/>
                          <a:ea typeface="Merriweather"/>
                          <a:cs typeface="Merriweather"/>
                          <a:sym typeface="Merriweather"/>
                        </a:rPr>
                        <a:t>Bernard-Soulier</a:t>
                      </a:r>
                      <a:endParaRPr b="1" sz="2300">
                        <a:solidFill>
                          <a:srgbClr val="CC4125"/>
                        </a:solidFill>
                        <a:latin typeface="Merriweather"/>
                        <a:ea typeface="Merriweather"/>
                        <a:cs typeface="Merriweather"/>
                        <a:sym typeface="Merriweather"/>
                      </a:endParaRPr>
                    </a:p>
                  </a:txBody>
                  <a:tcPr marT="91425" marB="91425" marR="91425" marL="91425" anchor="ctr">
                    <a:solidFill>
                      <a:srgbClr val="93C47D"/>
                    </a:solidFill>
                  </a:tcPr>
                </a:tc>
              </a:tr>
            </a:tbl>
          </a:graphicData>
        </a:graphic>
      </p:graphicFrame>
      <p:sp>
        <p:nvSpPr>
          <p:cNvPr id="1683" name="Google Shape;1683;p59"/>
          <p:cNvSpPr/>
          <p:nvPr/>
        </p:nvSpPr>
        <p:spPr>
          <a:xfrm>
            <a:off x="566975" y="1885441"/>
            <a:ext cx="5999400" cy="699600"/>
          </a:xfrm>
          <a:prstGeom prst="homePlate">
            <a:avLst>
              <a:gd fmla="val 50000" name="adj"/>
            </a:avLst>
          </a:prstGeom>
          <a:solidFill>
            <a:srgbClr val="38761D"/>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FFFFFF"/>
                </a:solidFill>
                <a:latin typeface="Oswald"/>
                <a:ea typeface="Oswald"/>
                <a:cs typeface="Oswald"/>
                <a:sym typeface="Oswald"/>
              </a:rPr>
              <a:t> 1- Disorders of Adhesion:</a:t>
            </a:r>
            <a:endParaRPr b="1" sz="3000">
              <a:solidFill>
                <a:srgbClr val="FFFFFF"/>
              </a:solidFill>
              <a:latin typeface="Oswald"/>
              <a:ea typeface="Oswald"/>
              <a:cs typeface="Oswald"/>
              <a:sym typeface="Oswald"/>
            </a:endParaRPr>
          </a:p>
        </p:txBody>
      </p:sp>
      <p:graphicFrame>
        <p:nvGraphicFramePr>
          <p:cNvPr id="1684" name="Google Shape;1684;p59"/>
          <p:cNvGraphicFramePr/>
          <p:nvPr/>
        </p:nvGraphicFramePr>
        <p:xfrm>
          <a:off x="7367407" y="2637743"/>
          <a:ext cx="3000000" cy="3000000"/>
        </p:xfrm>
        <a:graphic>
          <a:graphicData uri="http://schemas.openxmlformats.org/drawingml/2006/table">
            <a:tbl>
              <a:tblPr>
                <a:noFill/>
                <a:tableStyleId>{913CD2CA-665F-4009-8238-03A690E2F055}</a:tableStyleId>
              </a:tblPr>
              <a:tblGrid>
                <a:gridCol w="5310625"/>
              </a:tblGrid>
              <a:tr h="565325">
                <a:tc>
                  <a:txBody>
                    <a:bodyPr/>
                    <a:lstStyle/>
                    <a:p>
                      <a:pPr indent="-374650" lvl="0" marL="457200" rtl="0" algn="l">
                        <a:spcBef>
                          <a:spcPts val="0"/>
                        </a:spcBef>
                        <a:spcAft>
                          <a:spcPts val="0"/>
                        </a:spcAft>
                        <a:buClr>
                          <a:srgbClr val="CC4125"/>
                        </a:buClr>
                        <a:buSzPts val="2300"/>
                        <a:buChar char="●"/>
                      </a:pPr>
                      <a:r>
                        <a:rPr b="1" lang="en" sz="2300">
                          <a:solidFill>
                            <a:srgbClr val="CC4125"/>
                          </a:solidFill>
                          <a:latin typeface="Merriweather"/>
                          <a:ea typeface="Merriweather"/>
                          <a:cs typeface="Merriweather"/>
                          <a:sym typeface="Merriweather"/>
                        </a:rPr>
                        <a:t>Glanzmann thrombasthenia</a:t>
                      </a:r>
                      <a:endParaRPr b="1" sz="2300">
                        <a:solidFill>
                          <a:srgbClr val="CC4125"/>
                        </a:solidFill>
                        <a:latin typeface="Merriweather"/>
                        <a:ea typeface="Merriweather"/>
                        <a:cs typeface="Merriweather"/>
                        <a:sym typeface="Merriweather"/>
                      </a:endParaRPr>
                    </a:p>
                  </a:txBody>
                  <a:tcPr marT="91425" marB="91425" marR="91425" marL="91425" anchor="ctr">
                    <a:solidFill>
                      <a:srgbClr val="93C47D"/>
                    </a:solidFill>
                  </a:tcPr>
                </a:tc>
              </a:tr>
            </a:tbl>
          </a:graphicData>
        </a:graphic>
      </p:graphicFrame>
      <p:sp>
        <p:nvSpPr>
          <p:cNvPr id="1685" name="Google Shape;1685;p59"/>
          <p:cNvSpPr/>
          <p:nvPr/>
        </p:nvSpPr>
        <p:spPr>
          <a:xfrm>
            <a:off x="7367407" y="1885437"/>
            <a:ext cx="5999400" cy="699600"/>
          </a:xfrm>
          <a:prstGeom prst="homePlate">
            <a:avLst>
              <a:gd fmla="val 50000" name="adj"/>
            </a:avLst>
          </a:prstGeom>
          <a:solidFill>
            <a:srgbClr val="38761D"/>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FFFFFF"/>
                </a:solidFill>
                <a:latin typeface="Oswald"/>
                <a:ea typeface="Oswald"/>
                <a:cs typeface="Oswald"/>
                <a:sym typeface="Oswald"/>
              </a:rPr>
              <a:t> 2- Disorder of Aggregation:</a:t>
            </a:r>
            <a:endParaRPr b="1" sz="3000">
              <a:solidFill>
                <a:srgbClr val="FFFFFF"/>
              </a:solidFill>
              <a:latin typeface="Oswald"/>
              <a:ea typeface="Oswald"/>
              <a:cs typeface="Oswald"/>
              <a:sym typeface="Oswald"/>
            </a:endParaRPr>
          </a:p>
        </p:txBody>
      </p:sp>
      <p:graphicFrame>
        <p:nvGraphicFramePr>
          <p:cNvPr id="1686" name="Google Shape;1686;p59"/>
          <p:cNvGraphicFramePr/>
          <p:nvPr/>
        </p:nvGraphicFramePr>
        <p:xfrm>
          <a:off x="566975" y="8357167"/>
          <a:ext cx="3000000" cy="3000000"/>
        </p:xfrm>
        <a:graphic>
          <a:graphicData uri="http://schemas.openxmlformats.org/drawingml/2006/table">
            <a:tbl>
              <a:tblPr>
                <a:noFill/>
                <a:tableStyleId>{913CD2CA-665F-4009-8238-03A690E2F055}</a:tableStyleId>
              </a:tblPr>
              <a:tblGrid>
                <a:gridCol w="5310625"/>
              </a:tblGrid>
              <a:tr h="2297400">
                <a:tc>
                  <a:txBody>
                    <a:bodyPr/>
                    <a:lstStyle/>
                    <a:p>
                      <a:pPr indent="-374650" lvl="0" marL="457200" rtl="0" algn="l">
                        <a:spcBef>
                          <a:spcPts val="0"/>
                        </a:spcBef>
                        <a:spcAft>
                          <a:spcPts val="0"/>
                        </a:spcAft>
                        <a:buClr>
                          <a:srgbClr val="FFFFFF"/>
                        </a:buClr>
                        <a:buSzPts val="2300"/>
                        <a:buFont typeface="Merriweather"/>
                        <a:buChar char="-"/>
                      </a:pPr>
                      <a:r>
                        <a:rPr b="1" lang="en" sz="2300">
                          <a:solidFill>
                            <a:srgbClr val="FFFFFF"/>
                          </a:solidFill>
                          <a:latin typeface="Merriweather"/>
                          <a:ea typeface="Merriweather"/>
                          <a:cs typeface="Merriweather"/>
                          <a:sym typeface="Merriweather"/>
                        </a:rPr>
                        <a:t>Grey Platelet Syndrome.</a:t>
                      </a:r>
                      <a:endParaRPr b="1" sz="2300">
                        <a:solidFill>
                          <a:srgbClr val="FFFFFF"/>
                        </a:solidFill>
                        <a:latin typeface="Merriweather"/>
                        <a:ea typeface="Merriweather"/>
                        <a:cs typeface="Merriweather"/>
                        <a:sym typeface="Merriweather"/>
                      </a:endParaRPr>
                    </a:p>
                    <a:p>
                      <a:pPr indent="-374650" lvl="0" marL="457200" rtl="0" algn="l">
                        <a:spcBef>
                          <a:spcPts val="0"/>
                        </a:spcBef>
                        <a:spcAft>
                          <a:spcPts val="0"/>
                        </a:spcAft>
                        <a:buClr>
                          <a:srgbClr val="FFFFFF"/>
                        </a:buClr>
                        <a:buSzPts val="2300"/>
                        <a:buFont typeface="Merriweather"/>
                        <a:buChar char="-"/>
                      </a:pPr>
                      <a:r>
                        <a:rPr b="1" lang="en" sz="2300">
                          <a:solidFill>
                            <a:srgbClr val="FFFFFF"/>
                          </a:solidFill>
                          <a:latin typeface="Merriweather"/>
                          <a:ea typeface="Merriweather"/>
                          <a:cs typeface="Merriweather"/>
                          <a:sym typeface="Merriweather"/>
                        </a:rPr>
                        <a:t>Storage Pool deficiency.</a:t>
                      </a:r>
                      <a:endParaRPr b="1" sz="2300">
                        <a:solidFill>
                          <a:srgbClr val="FFFFFF"/>
                        </a:solidFill>
                        <a:latin typeface="Merriweather"/>
                        <a:ea typeface="Merriweather"/>
                        <a:cs typeface="Merriweather"/>
                        <a:sym typeface="Merriweather"/>
                      </a:endParaRPr>
                    </a:p>
                    <a:p>
                      <a:pPr indent="-374650" lvl="0" marL="457200" rtl="0" algn="l">
                        <a:spcBef>
                          <a:spcPts val="0"/>
                        </a:spcBef>
                        <a:spcAft>
                          <a:spcPts val="0"/>
                        </a:spcAft>
                        <a:buClr>
                          <a:srgbClr val="FFFFFF"/>
                        </a:buClr>
                        <a:buSzPts val="2300"/>
                        <a:buFont typeface="Merriweather"/>
                        <a:buChar char="-"/>
                      </a:pPr>
                      <a:r>
                        <a:rPr b="1" lang="en" sz="2300">
                          <a:solidFill>
                            <a:srgbClr val="FFFFFF"/>
                          </a:solidFill>
                          <a:latin typeface="Merriweather"/>
                          <a:ea typeface="Merriweather"/>
                          <a:cs typeface="Merriweather"/>
                          <a:sym typeface="Merriweather"/>
                        </a:rPr>
                        <a:t>Hermansky-Pudlak syndrome .</a:t>
                      </a:r>
                      <a:endParaRPr b="1" sz="2300">
                        <a:solidFill>
                          <a:srgbClr val="FFFFFF"/>
                        </a:solidFill>
                        <a:latin typeface="Merriweather"/>
                        <a:ea typeface="Merriweather"/>
                        <a:cs typeface="Merriweather"/>
                        <a:sym typeface="Merriweather"/>
                      </a:endParaRPr>
                    </a:p>
                    <a:p>
                      <a:pPr indent="-374650" lvl="0" marL="457200" rtl="0" algn="l">
                        <a:spcBef>
                          <a:spcPts val="0"/>
                        </a:spcBef>
                        <a:spcAft>
                          <a:spcPts val="0"/>
                        </a:spcAft>
                        <a:buClr>
                          <a:srgbClr val="FFFFFF"/>
                        </a:buClr>
                        <a:buSzPts val="2300"/>
                        <a:buFont typeface="Merriweather"/>
                        <a:buChar char="-"/>
                      </a:pPr>
                      <a:r>
                        <a:rPr b="1" lang="en" sz="2300">
                          <a:solidFill>
                            <a:srgbClr val="FFFFFF"/>
                          </a:solidFill>
                          <a:latin typeface="Merriweather"/>
                          <a:ea typeface="Merriweather"/>
                          <a:cs typeface="Merriweather"/>
                          <a:sym typeface="Merriweather"/>
                        </a:rPr>
                        <a:t>Chediak-Higashi syndrome.</a:t>
                      </a:r>
                      <a:endParaRPr b="1" sz="2300">
                        <a:solidFill>
                          <a:srgbClr val="FFFFFF"/>
                        </a:solidFill>
                        <a:latin typeface="Merriweather"/>
                        <a:ea typeface="Merriweather"/>
                        <a:cs typeface="Merriweather"/>
                        <a:sym typeface="Merriweather"/>
                      </a:endParaRPr>
                    </a:p>
                  </a:txBody>
                  <a:tcPr marT="91425" marB="91425" marR="91425" marL="91425" anchor="ctr">
                    <a:solidFill>
                      <a:srgbClr val="93C47D"/>
                    </a:solidFill>
                  </a:tcPr>
                </a:tc>
              </a:tr>
            </a:tbl>
          </a:graphicData>
        </a:graphic>
      </p:graphicFrame>
      <p:graphicFrame>
        <p:nvGraphicFramePr>
          <p:cNvPr id="1687" name="Google Shape;1687;p59"/>
          <p:cNvGraphicFramePr/>
          <p:nvPr/>
        </p:nvGraphicFramePr>
        <p:xfrm>
          <a:off x="7367409" y="8357168"/>
          <a:ext cx="3000000" cy="3000000"/>
        </p:xfrm>
        <a:graphic>
          <a:graphicData uri="http://schemas.openxmlformats.org/drawingml/2006/table">
            <a:tbl>
              <a:tblPr>
                <a:noFill/>
                <a:tableStyleId>{913CD2CA-665F-4009-8238-03A690E2F055}</a:tableStyleId>
              </a:tblPr>
              <a:tblGrid>
                <a:gridCol w="5310625"/>
              </a:tblGrid>
              <a:tr h="565325">
                <a:tc>
                  <a:txBody>
                    <a:bodyPr/>
                    <a:lstStyle/>
                    <a:p>
                      <a:pPr indent="-374650" lvl="0" marL="457200" rtl="0" algn="l">
                        <a:spcBef>
                          <a:spcPts val="0"/>
                        </a:spcBef>
                        <a:spcAft>
                          <a:spcPts val="0"/>
                        </a:spcAft>
                        <a:buClr>
                          <a:srgbClr val="FFFFFF"/>
                        </a:buClr>
                        <a:buSzPts val="2300"/>
                        <a:buChar char="●"/>
                      </a:pPr>
                      <a:r>
                        <a:rPr b="1" lang="en" sz="2300">
                          <a:solidFill>
                            <a:srgbClr val="FFFFFF"/>
                          </a:solidFill>
                          <a:latin typeface="Merriweather"/>
                          <a:ea typeface="Merriweather"/>
                          <a:cs typeface="Merriweather"/>
                          <a:sym typeface="Merriweather"/>
                        </a:rPr>
                        <a:t>Congenital amegakaryocytic thrombocytopenia.</a:t>
                      </a:r>
                      <a:endParaRPr b="1" sz="2300">
                        <a:solidFill>
                          <a:srgbClr val="FFFFFF"/>
                        </a:solidFill>
                        <a:latin typeface="Merriweather"/>
                        <a:ea typeface="Merriweather"/>
                        <a:cs typeface="Merriweather"/>
                        <a:sym typeface="Merriweather"/>
                      </a:endParaRPr>
                    </a:p>
                    <a:p>
                      <a:pPr indent="-374650" lvl="0" marL="457200" rtl="0" algn="l">
                        <a:spcBef>
                          <a:spcPts val="0"/>
                        </a:spcBef>
                        <a:spcAft>
                          <a:spcPts val="0"/>
                        </a:spcAft>
                        <a:buClr>
                          <a:srgbClr val="FFFFFF"/>
                        </a:buClr>
                        <a:buSzPts val="2300"/>
                        <a:buChar char="●"/>
                      </a:pPr>
                      <a:r>
                        <a:rPr b="1" lang="en" sz="2300">
                          <a:solidFill>
                            <a:srgbClr val="FFFFFF"/>
                          </a:solidFill>
                          <a:latin typeface="Merriweather"/>
                          <a:ea typeface="Merriweather"/>
                          <a:cs typeface="Merriweather"/>
                          <a:sym typeface="Merriweather"/>
                        </a:rPr>
                        <a:t>MYH9 related disorders.</a:t>
                      </a:r>
                      <a:endParaRPr b="1" sz="2300">
                        <a:solidFill>
                          <a:srgbClr val="FFFFFF"/>
                        </a:solidFill>
                        <a:latin typeface="Merriweather"/>
                        <a:ea typeface="Merriweather"/>
                        <a:cs typeface="Merriweather"/>
                        <a:sym typeface="Merriweather"/>
                      </a:endParaRPr>
                    </a:p>
                    <a:p>
                      <a:pPr indent="-374650" lvl="0" marL="457200" rtl="0" algn="l">
                        <a:spcBef>
                          <a:spcPts val="0"/>
                        </a:spcBef>
                        <a:spcAft>
                          <a:spcPts val="0"/>
                        </a:spcAft>
                        <a:buClr>
                          <a:srgbClr val="FFFFFF"/>
                        </a:buClr>
                        <a:buSzPts val="2300"/>
                        <a:buChar char="●"/>
                      </a:pPr>
                      <a:r>
                        <a:rPr b="1" lang="en" sz="2300">
                          <a:solidFill>
                            <a:srgbClr val="FFFFFF"/>
                          </a:solidFill>
                          <a:latin typeface="Merriweather"/>
                          <a:ea typeface="Merriweather"/>
                          <a:cs typeface="Merriweather"/>
                          <a:sym typeface="Merriweather"/>
                        </a:rPr>
                        <a:t>Thrombocytopenia with absent radii (TAR).</a:t>
                      </a:r>
                      <a:endParaRPr b="1" sz="2300">
                        <a:solidFill>
                          <a:srgbClr val="FFFFFF"/>
                        </a:solidFill>
                        <a:latin typeface="Merriweather"/>
                        <a:ea typeface="Merriweather"/>
                        <a:cs typeface="Merriweather"/>
                        <a:sym typeface="Merriweather"/>
                      </a:endParaRPr>
                    </a:p>
                    <a:p>
                      <a:pPr indent="-374650" lvl="0" marL="457200" rtl="0" algn="l">
                        <a:spcBef>
                          <a:spcPts val="0"/>
                        </a:spcBef>
                        <a:spcAft>
                          <a:spcPts val="0"/>
                        </a:spcAft>
                        <a:buClr>
                          <a:srgbClr val="FFFFFF"/>
                        </a:buClr>
                        <a:buSzPts val="2300"/>
                        <a:buChar char="●"/>
                      </a:pPr>
                      <a:r>
                        <a:rPr b="1" lang="en" sz="2300">
                          <a:solidFill>
                            <a:srgbClr val="FFFFFF"/>
                          </a:solidFill>
                          <a:latin typeface="Merriweather"/>
                          <a:ea typeface="Merriweather"/>
                          <a:cs typeface="Merriweather"/>
                          <a:sym typeface="Merriweather"/>
                        </a:rPr>
                        <a:t>Paris-Trousseau/Jacobsen.</a:t>
                      </a:r>
                      <a:endParaRPr b="1" sz="2300">
                        <a:solidFill>
                          <a:srgbClr val="FFFFFF"/>
                        </a:solidFill>
                        <a:latin typeface="Merriweather"/>
                        <a:ea typeface="Merriweather"/>
                        <a:cs typeface="Merriweather"/>
                        <a:sym typeface="Merriweather"/>
                      </a:endParaRPr>
                    </a:p>
                  </a:txBody>
                  <a:tcPr marT="91425" marB="91425" marR="91425" marL="91425" anchor="ctr">
                    <a:solidFill>
                      <a:srgbClr val="93C47D"/>
                    </a:solidFill>
                  </a:tcPr>
                </a:tc>
              </a:tr>
            </a:tbl>
          </a:graphicData>
        </a:graphic>
      </p:graphicFrame>
      <p:sp>
        <p:nvSpPr>
          <p:cNvPr id="1688" name="Google Shape;1688;p59"/>
          <p:cNvSpPr/>
          <p:nvPr/>
        </p:nvSpPr>
        <p:spPr>
          <a:xfrm>
            <a:off x="7367411" y="7604878"/>
            <a:ext cx="5999400" cy="699600"/>
          </a:xfrm>
          <a:prstGeom prst="homePlate">
            <a:avLst>
              <a:gd fmla="val 50000" name="adj"/>
            </a:avLst>
          </a:prstGeom>
          <a:solidFill>
            <a:srgbClr val="38761D"/>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FFFFFF"/>
                </a:solidFill>
                <a:latin typeface="Oswald"/>
                <a:ea typeface="Oswald"/>
                <a:cs typeface="Oswald"/>
                <a:sym typeface="Oswald"/>
              </a:rPr>
              <a:t> 4- Disorders of Production:</a:t>
            </a:r>
            <a:endParaRPr b="1" sz="3000">
              <a:solidFill>
                <a:srgbClr val="FFFFFF"/>
              </a:solidFill>
              <a:latin typeface="Oswald"/>
              <a:ea typeface="Oswald"/>
              <a:cs typeface="Oswald"/>
              <a:sym typeface="Oswald"/>
            </a:endParaRPr>
          </a:p>
        </p:txBody>
      </p:sp>
      <p:pic>
        <p:nvPicPr>
          <p:cNvPr id="1689" name="Google Shape;1689;p59"/>
          <p:cNvPicPr preferRelativeResize="0"/>
          <p:nvPr/>
        </p:nvPicPr>
        <p:blipFill>
          <a:blip r:embed="rId3">
            <a:alphaModFix/>
          </a:blip>
          <a:stretch>
            <a:fillRect/>
          </a:stretch>
        </p:blipFill>
        <p:spPr>
          <a:xfrm>
            <a:off x="871775" y="3343750"/>
            <a:ext cx="4375622" cy="3020404"/>
          </a:xfrm>
          <a:prstGeom prst="rect">
            <a:avLst/>
          </a:prstGeom>
          <a:noFill/>
          <a:ln cap="flat" cmpd="sng" w="9525">
            <a:solidFill>
              <a:srgbClr val="000000"/>
            </a:solidFill>
            <a:prstDash val="solid"/>
            <a:round/>
            <a:headEnd len="sm" w="sm" type="none"/>
            <a:tailEnd len="sm" w="sm" type="none"/>
          </a:ln>
        </p:spPr>
      </p:pic>
      <p:pic>
        <p:nvPicPr>
          <p:cNvPr id="1690" name="Google Shape;1690;p59"/>
          <p:cNvPicPr preferRelativeResize="0"/>
          <p:nvPr/>
        </p:nvPicPr>
        <p:blipFill>
          <a:blip r:embed="rId4">
            <a:alphaModFix/>
          </a:blip>
          <a:stretch>
            <a:fillRect/>
          </a:stretch>
        </p:blipFill>
        <p:spPr>
          <a:xfrm>
            <a:off x="7925500" y="3267550"/>
            <a:ext cx="4295326" cy="3142225"/>
          </a:xfrm>
          <a:prstGeom prst="rect">
            <a:avLst/>
          </a:prstGeom>
          <a:noFill/>
          <a:ln cap="flat" cmpd="sng" w="9525">
            <a:solidFill>
              <a:srgbClr val="000000"/>
            </a:solidFill>
            <a:prstDash val="solid"/>
            <a:round/>
            <a:headEnd len="sm" w="sm" type="none"/>
            <a:tailEnd len="sm" w="sm" type="none"/>
          </a:ln>
        </p:spPr>
      </p:pic>
      <p:sp>
        <p:nvSpPr>
          <p:cNvPr id="1691" name="Google Shape;1691;p59"/>
          <p:cNvSpPr/>
          <p:nvPr/>
        </p:nvSpPr>
        <p:spPr>
          <a:xfrm>
            <a:off x="3829784" y="3974129"/>
            <a:ext cx="1454400" cy="1166400"/>
          </a:xfrm>
          <a:prstGeom prst="mathMultiply">
            <a:avLst>
              <a:gd fmla="val 4586" name="adj1"/>
            </a:avLst>
          </a:prstGeom>
          <a:solidFill>
            <a:srgbClr val="99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59"/>
          <p:cNvSpPr/>
          <p:nvPr/>
        </p:nvSpPr>
        <p:spPr>
          <a:xfrm>
            <a:off x="10785653" y="5007949"/>
            <a:ext cx="1427700" cy="1278600"/>
          </a:xfrm>
          <a:prstGeom prst="mathMultiply">
            <a:avLst>
              <a:gd fmla="val 4586" name="adj1"/>
            </a:avLst>
          </a:prstGeom>
          <a:solidFill>
            <a:srgbClr val="99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59"/>
          <p:cNvSpPr txBox="1"/>
          <p:nvPr/>
        </p:nvSpPr>
        <p:spPr>
          <a:xfrm>
            <a:off x="575025" y="6155125"/>
            <a:ext cx="6414000" cy="13488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latin typeface="Merriweather"/>
                <a:ea typeface="Merriweather"/>
                <a:cs typeface="Merriweather"/>
                <a:sym typeface="Merriweather"/>
              </a:rPr>
              <a:t>Figure 11-5</a:t>
            </a:r>
            <a:endParaRPr b="1" sz="2700">
              <a:latin typeface="Merriweather"/>
              <a:ea typeface="Merriweather"/>
              <a:cs typeface="Merriweather"/>
              <a:sym typeface="Merriweather"/>
            </a:endParaRPr>
          </a:p>
          <a:p>
            <a:pPr indent="0" lvl="0" marL="0" rtl="0" algn="l">
              <a:spcBef>
                <a:spcPts val="0"/>
              </a:spcBef>
              <a:spcAft>
                <a:spcPts val="0"/>
              </a:spcAft>
              <a:buClr>
                <a:srgbClr val="000000"/>
              </a:buClr>
              <a:buSzPts val="1100"/>
              <a:buFont typeface="Arial"/>
              <a:buNone/>
            </a:pPr>
            <a:r>
              <a:rPr lang="en" sz="1700">
                <a:solidFill>
                  <a:srgbClr val="000000"/>
                </a:solidFill>
                <a:latin typeface="Merriweather"/>
                <a:ea typeface="Merriweather"/>
                <a:cs typeface="Merriweather"/>
                <a:sym typeface="Merriweather"/>
              </a:rPr>
              <a:t>In Bernard-Soulier Syndrome, there is deficiency of vW factor receptors causing defects in </a:t>
            </a:r>
            <a:r>
              <a:rPr b="1" lang="en" sz="1700">
                <a:solidFill>
                  <a:srgbClr val="CC4125"/>
                </a:solidFill>
                <a:latin typeface="Merriweather"/>
                <a:ea typeface="Merriweather"/>
                <a:cs typeface="Merriweather"/>
                <a:sym typeface="Merriweather"/>
              </a:rPr>
              <a:t>adhesion</a:t>
            </a:r>
            <a:r>
              <a:rPr lang="en" sz="1700">
                <a:solidFill>
                  <a:srgbClr val="000000"/>
                </a:solidFill>
                <a:latin typeface="Merriweather"/>
                <a:ea typeface="Merriweather"/>
                <a:cs typeface="Merriweather"/>
                <a:sym typeface="Merriweather"/>
              </a:rPr>
              <a:t>.</a:t>
            </a:r>
            <a:endParaRPr sz="1700">
              <a:solidFill>
                <a:srgbClr val="000000"/>
              </a:solidFill>
              <a:latin typeface="Merriweather"/>
              <a:ea typeface="Merriweather"/>
              <a:cs typeface="Merriweather"/>
              <a:sym typeface="Merriweather"/>
            </a:endParaRPr>
          </a:p>
          <a:p>
            <a:pPr indent="0" lvl="0" marL="0" rtl="0" algn="l">
              <a:spcBef>
                <a:spcPts val="0"/>
              </a:spcBef>
              <a:spcAft>
                <a:spcPts val="0"/>
              </a:spcAft>
              <a:buNone/>
            </a:pPr>
            <a:r>
              <a:t/>
            </a:r>
            <a:endParaRPr b="1" sz="2700">
              <a:latin typeface="Merriweather"/>
              <a:ea typeface="Merriweather"/>
              <a:cs typeface="Merriweather"/>
              <a:sym typeface="Merriweather"/>
            </a:endParaRPr>
          </a:p>
          <a:p>
            <a:pPr indent="0" lvl="0" marL="0" rtl="0" algn="l">
              <a:spcBef>
                <a:spcPts val="0"/>
              </a:spcBef>
              <a:spcAft>
                <a:spcPts val="0"/>
              </a:spcAft>
              <a:buNone/>
            </a:pPr>
            <a:r>
              <a:t/>
            </a:r>
            <a:endParaRPr b="1" sz="2700">
              <a:latin typeface="Merriweather"/>
              <a:ea typeface="Merriweather"/>
              <a:cs typeface="Merriweather"/>
              <a:sym typeface="Merriweather"/>
            </a:endParaRPr>
          </a:p>
        </p:txBody>
      </p:sp>
      <p:sp>
        <p:nvSpPr>
          <p:cNvPr id="1694" name="Google Shape;1694;p59"/>
          <p:cNvSpPr txBox="1"/>
          <p:nvPr/>
        </p:nvSpPr>
        <p:spPr>
          <a:xfrm>
            <a:off x="7367400" y="6203450"/>
            <a:ext cx="6414000" cy="13488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latin typeface="Merriweather"/>
                <a:ea typeface="Merriweather"/>
                <a:cs typeface="Merriweather"/>
                <a:sym typeface="Merriweather"/>
              </a:rPr>
              <a:t>Figure 11-6</a:t>
            </a:r>
            <a:endParaRPr b="1" sz="2700">
              <a:latin typeface="Merriweather"/>
              <a:ea typeface="Merriweather"/>
              <a:cs typeface="Merriweather"/>
              <a:sym typeface="Merriweather"/>
            </a:endParaRPr>
          </a:p>
          <a:p>
            <a:pPr indent="0" lvl="0" marL="0" rtl="0" algn="l">
              <a:spcBef>
                <a:spcPts val="0"/>
              </a:spcBef>
              <a:spcAft>
                <a:spcPts val="0"/>
              </a:spcAft>
              <a:buNone/>
            </a:pPr>
            <a:r>
              <a:rPr lang="en" sz="1700">
                <a:latin typeface="Merriweather"/>
                <a:ea typeface="Merriweather"/>
                <a:cs typeface="Merriweather"/>
                <a:sym typeface="Merriweather"/>
              </a:rPr>
              <a:t>In Glanzmann Thrombasthenia, there is deficiency of fibrinogen receptors causing defects in </a:t>
            </a:r>
            <a:r>
              <a:rPr b="1" lang="en" sz="1700">
                <a:solidFill>
                  <a:srgbClr val="CC4125"/>
                </a:solidFill>
                <a:latin typeface="Merriweather"/>
                <a:ea typeface="Merriweather"/>
                <a:cs typeface="Merriweather"/>
                <a:sym typeface="Merriweather"/>
              </a:rPr>
              <a:t>aggregation</a:t>
            </a:r>
            <a:r>
              <a:rPr lang="en" sz="1700">
                <a:latin typeface="Merriweather"/>
                <a:ea typeface="Merriweather"/>
                <a:cs typeface="Merriweather"/>
                <a:sym typeface="Merriweather"/>
              </a:rPr>
              <a:t>. </a:t>
            </a:r>
            <a:endParaRPr sz="1700">
              <a:latin typeface="Merriweather"/>
              <a:ea typeface="Merriweather"/>
              <a:cs typeface="Merriweather"/>
              <a:sym typeface="Merriweather"/>
            </a:endParaRPr>
          </a:p>
          <a:p>
            <a:pPr indent="0" lvl="0" marL="0" rtl="0" algn="l">
              <a:spcBef>
                <a:spcPts val="0"/>
              </a:spcBef>
              <a:spcAft>
                <a:spcPts val="0"/>
              </a:spcAft>
              <a:buNone/>
            </a:pPr>
            <a:r>
              <a:t/>
            </a:r>
            <a:endParaRPr b="1" sz="2700">
              <a:latin typeface="Merriweather"/>
              <a:ea typeface="Merriweather"/>
              <a:cs typeface="Merriweather"/>
              <a:sym typeface="Merriweather"/>
            </a:endParaRPr>
          </a:p>
        </p:txBody>
      </p:sp>
      <p:sp>
        <p:nvSpPr>
          <p:cNvPr id="1695" name="Google Shape;1695;p59"/>
          <p:cNvSpPr/>
          <p:nvPr/>
        </p:nvSpPr>
        <p:spPr>
          <a:xfrm>
            <a:off x="5545300" y="1885425"/>
            <a:ext cx="597900" cy="628500"/>
          </a:xfrm>
          <a:prstGeom prst="star5">
            <a:avLst>
              <a:gd fmla="val 19098" name="adj"/>
              <a:gd fmla="val 105146" name="hf"/>
              <a:gd fmla="val 110557" name="vf"/>
            </a:avLst>
          </a:prstGeom>
          <a:solidFill>
            <a:srgbClr val="CC4125"/>
          </a:solidFill>
          <a:ln cap="flat" cmpd="sng" w="2857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59"/>
          <p:cNvSpPr/>
          <p:nvPr/>
        </p:nvSpPr>
        <p:spPr>
          <a:xfrm>
            <a:off x="12175120" y="1885425"/>
            <a:ext cx="597900" cy="628500"/>
          </a:xfrm>
          <a:prstGeom prst="star5">
            <a:avLst>
              <a:gd fmla="val 19098" name="adj"/>
              <a:gd fmla="val 105146" name="hf"/>
              <a:gd fmla="val 110557" name="vf"/>
            </a:avLst>
          </a:prstGeom>
          <a:solidFill>
            <a:srgbClr val="CC4125"/>
          </a:solidFill>
          <a:ln cap="flat" cmpd="sng" w="2857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59"/>
          <p:cNvSpPr/>
          <p:nvPr/>
        </p:nvSpPr>
        <p:spPr>
          <a:xfrm>
            <a:off x="5545300" y="7616309"/>
            <a:ext cx="597900" cy="628500"/>
          </a:xfrm>
          <a:prstGeom prst="star5">
            <a:avLst>
              <a:gd fmla="val 19098" name="adj"/>
              <a:gd fmla="val 105146" name="hf"/>
              <a:gd fmla="val 110557" name="vf"/>
            </a:avLst>
          </a:prstGeom>
          <a:solidFill>
            <a:srgbClr val="CC4125"/>
          </a:solidFill>
          <a:ln cap="flat" cmpd="sng" w="2857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59"/>
          <p:cNvSpPr txBox="1"/>
          <p:nvPr/>
        </p:nvSpPr>
        <p:spPr>
          <a:xfrm>
            <a:off x="795575" y="11170675"/>
            <a:ext cx="68736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solidFill>
                  <a:schemeClr val="dk1"/>
                </a:solidFill>
                <a:latin typeface="Oswald"/>
                <a:ea typeface="Oswald"/>
                <a:cs typeface="Oswald"/>
                <a:sym typeface="Oswald"/>
              </a:rPr>
              <a:t>Laboratory Testing for Platelet Functions</a:t>
            </a:r>
            <a:endParaRPr sz="3500">
              <a:solidFill>
                <a:schemeClr val="dk1"/>
              </a:solidFill>
              <a:latin typeface="Oswald"/>
              <a:ea typeface="Oswald"/>
              <a:cs typeface="Oswald"/>
              <a:sym typeface="Oswald"/>
            </a:endParaRPr>
          </a:p>
        </p:txBody>
      </p:sp>
      <p:sp>
        <p:nvSpPr>
          <p:cNvPr id="1699" name="Google Shape;1699;p59"/>
          <p:cNvSpPr/>
          <p:nvPr/>
        </p:nvSpPr>
        <p:spPr>
          <a:xfrm>
            <a:off x="258448" y="11315508"/>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1700" name="Google Shape;1700;p59"/>
          <p:cNvSpPr txBox="1"/>
          <p:nvPr/>
        </p:nvSpPr>
        <p:spPr>
          <a:xfrm>
            <a:off x="305925" y="11893750"/>
            <a:ext cx="7061400" cy="3000000"/>
          </a:xfrm>
          <a:prstGeom prst="rect">
            <a:avLst/>
          </a:prstGeom>
          <a:noFill/>
          <a:ln>
            <a:noFill/>
          </a:ln>
        </p:spPr>
        <p:txBody>
          <a:bodyPr anchorCtr="0" anchor="t" bIns="91425" lIns="91425" spcFirstLastPara="1" rIns="91425" wrap="square" tIns="91425">
            <a:noAutofit/>
          </a:bodyPr>
          <a:lstStyle/>
          <a:p>
            <a:pPr indent="-393700" lvl="0" marL="457200" rtl="0" algn="l">
              <a:spcBef>
                <a:spcPts val="0"/>
              </a:spcBef>
              <a:spcAft>
                <a:spcPts val="0"/>
              </a:spcAft>
              <a:buClr>
                <a:srgbClr val="000000"/>
              </a:buClr>
              <a:buSzPts val="2600"/>
              <a:buFont typeface="Merriweather"/>
              <a:buChar char="●"/>
            </a:pPr>
            <a:r>
              <a:rPr lang="en" sz="2600">
                <a:latin typeface="Merriweather"/>
                <a:ea typeface="Merriweather"/>
                <a:cs typeface="Merriweather"/>
                <a:sym typeface="Merriweather"/>
              </a:rPr>
              <a:t>Peripheral smear and platelet count (&amp; shape) </a:t>
            </a:r>
            <a:endParaRPr sz="2600">
              <a:latin typeface="Merriweather"/>
              <a:ea typeface="Merriweather"/>
              <a:cs typeface="Merriweather"/>
              <a:sym typeface="Merriweather"/>
            </a:endParaRPr>
          </a:p>
          <a:p>
            <a:pPr indent="-393700" lvl="0" marL="457200" rtl="0" algn="l">
              <a:spcBef>
                <a:spcPts val="0"/>
              </a:spcBef>
              <a:spcAft>
                <a:spcPts val="0"/>
              </a:spcAft>
              <a:buClr>
                <a:srgbClr val="000000"/>
              </a:buClr>
              <a:buSzPts val="2600"/>
              <a:buFont typeface="Merriweather"/>
              <a:buChar char="●"/>
            </a:pPr>
            <a:r>
              <a:rPr lang="en" sz="2600">
                <a:latin typeface="Merriweather"/>
                <a:ea typeface="Merriweather"/>
                <a:cs typeface="Merriweather"/>
                <a:sym typeface="Merriweather"/>
              </a:rPr>
              <a:t>Electron-microscopy </a:t>
            </a:r>
            <a:endParaRPr sz="2600">
              <a:latin typeface="Merriweather"/>
              <a:ea typeface="Merriweather"/>
              <a:cs typeface="Merriweather"/>
              <a:sym typeface="Merriweather"/>
            </a:endParaRPr>
          </a:p>
          <a:p>
            <a:pPr indent="-393700" lvl="0" marL="457200" rtl="0" algn="l">
              <a:spcBef>
                <a:spcPts val="0"/>
              </a:spcBef>
              <a:spcAft>
                <a:spcPts val="0"/>
              </a:spcAft>
              <a:buClr>
                <a:srgbClr val="000000"/>
              </a:buClr>
              <a:buSzPts val="2600"/>
              <a:buFont typeface="Merriweather"/>
              <a:buChar char="●"/>
            </a:pPr>
            <a:r>
              <a:rPr lang="en" sz="2600">
                <a:latin typeface="Merriweather"/>
                <a:ea typeface="Merriweather"/>
                <a:cs typeface="Merriweather"/>
                <a:sym typeface="Merriweather"/>
              </a:rPr>
              <a:t>Bleeding time (Duke method)</a:t>
            </a:r>
            <a:endParaRPr sz="2600">
              <a:latin typeface="Merriweather"/>
              <a:ea typeface="Merriweather"/>
              <a:cs typeface="Merriweather"/>
              <a:sym typeface="Merriweather"/>
            </a:endParaRPr>
          </a:p>
          <a:p>
            <a:pPr indent="-393700" lvl="0" marL="457200" rtl="0" algn="l">
              <a:spcBef>
                <a:spcPts val="0"/>
              </a:spcBef>
              <a:spcAft>
                <a:spcPts val="0"/>
              </a:spcAft>
              <a:buClr>
                <a:srgbClr val="000000"/>
              </a:buClr>
              <a:buSzPts val="2600"/>
              <a:buFont typeface="Merriweather"/>
              <a:buChar char="●"/>
            </a:pPr>
            <a:r>
              <a:rPr lang="en" sz="2600">
                <a:latin typeface="Merriweather"/>
                <a:ea typeface="Merriweather"/>
                <a:cs typeface="Merriweather"/>
                <a:sym typeface="Merriweather"/>
              </a:rPr>
              <a:t>Platelet Aggregation (platelet aggregometry)</a:t>
            </a:r>
            <a:endParaRPr sz="2600">
              <a:latin typeface="Merriweather"/>
              <a:ea typeface="Merriweather"/>
              <a:cs typeface="Merriweather"/>
              <a:sym typeface="Merriweather"/>
            </a:endParaRPr>
          </a:p>
          <a:p>
            <a:pPr indent="-393700" lvl="0" marL="457200" rtl="0" algn="l">
              <a:spcBef>
                <a:spcPts val="0"/>
              </a:spcBef>
              <a:spcAft>
                <a:spcPts val="0"/>
              </a:spcAft>
              <a:buClr>
                <a:srgbClr val="000000"/>
              </a:buClr>
              <a:buSzPts val="2600"/>
              <a:buFont typeface="Merriweather"/>
              <a:buChar char="●"/>
            </a:pPr>
            <a:r>
              <a:rPr lang="en" sz="2600">
                <a:latin typeface="Merriweather"/>
                <a:ea typeface="Merriweather"/>
                <a:cs typeface="Merriweather"/>
                <a:sym typeface="Merriweather"/>
              </a:rPr>
              <a:t>Platelet Function Analyzer (PFA-100)</a:t>
            </a:r>
            <a:endParaRPr sz="2600">
              <a:latin typeface="Merriweather"/>
              <a:ea typeface="Merriweather"/>
              <a:cs typeface="Merriweather"/>
              <a:sym typeface="Merriweather"/>
            </a:endParaRPr>
          </a:p>
          <a:p>
            <a:pPr indent="-393700" lvl="0" marL="457200" rtl="0" algn="l">
              <a:spcBef>
                <a:spcPts val="0"/>
              </a:spcBef>
              <a:spcAft>
                <a:spcPts val="0"/>
              </a:spcAft>
              <a:buClr>
                <a:srgbClr val="000000"/>
              </a:buClr>
              <a:buSzPts val="2600"/>
              <a:buFont typeface="Merriweather"/>
              <a:buChar char="●"/>
            </a:pPr>
            <a:r>
              <a:rPr lang="en" sz="2600">
                <a:latin typeface="Merriweather"/>
                <a:ea typeface="Merriweather"/>
                <a:cs typeface="Merriweather"/>
                <a:sym typeface="Merriweather"/>
              </a:rPr>
              <a:t>Flow-cytometry</a:t>
            </a:r>
            <a:endParaRPr sz="2600">
              <a:latin typeface="Merriweather"/>
              <a:ea typeface="Merriweather"/>
              <a:cs typeface="Merriweather"/>
              <a:sym typeface="Merriweather"/>
            </a:endParaRPr>
          </a:p>
          <a:p>
            <a:pPr indent="-393700" lvl="0" marL="457200" rtl="0" algn="l">
              <a:spcBef>
                <a:spcPts val="0"/>
              </a:spcBef>
              <a:spcAft>
                <a:spcPts val="0"/>
              </a:spcAft>
              <a:buClr>
                <a:srgbClr val="000000"/>
              </a:buClr>
              <a:buSzPts val="2600"/>
              <a:buFont typeface="Merriweather"/>
              <a:buChar char="●"/>
            </a:pPr>
            <a:r>
              <a:rPr lang="en" sz="2600">
                <a:latin typeface="Merriweather"/>
                <a:ea typeface="Merriweather"/>
                <a:cs typeface="Merriweather"/>
                <a:sym typeface="Merriweather"/>
              </a:rPr>
              <a:t>Granule release products</a:t>
            </a:r>
            <a:endParaRPr sz="2600"/>
          </a:p>
        </p:txBody>
      </p:sp>
      <p:cxnSp>
        <p:nvCxnSpPr>
          <p:cNvPr id="1701" name="Google Shape;1701;p59"/>
          <p:cNvCxnSpPr/>
          <p:nvPr/>
        </p:nvCxnSpPr>
        <p:spPr>
          <a:xfrm>
            <a:off x="7788300" y="11246875"/>
            <a:ext cx="8100" cy="4414800"/>
          </a:xfrm>
          <a:prstGeom prst="straightConnector1">
            <a:avLst/>
          </a:prstGeom>
          <a:noFill/>
          <a:ln cap="flat" cmpd="sng" w="76200">
            <a:solidFill>
              <a:srgbClr val="93C47D"/>
            </a:solidFill>
            <a:prstDash val="solid"/>
            <a:round/>
            <a:headEnd len="med" w="med" type="none"/>
            <a:tailEnd len="med" w="med" type="none"/>
          </a:ln>
        </p:spPr>
      </p:cxnSp>
      <p:sp>
        <p:nvSpPr>
          <p:cNvPr id="1702" name="Google Shape;1702;p59"/>
          <p:cNvSpPr txBox="1"/>
          <p:nvPr/>
        </p:nvSpPr>
        <p:spPr>
          <a:xfrm>
            <a:off x="8355823" y="11018277"/>
            <a:ext cx="13086300" cy="9318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000">
                <a:latin typeface="Oswald"/>
                <a:ea typeface="Oswald"/>
                <a:cs typeface="Oswald"/>
                <a:sym typeface="Oswald"/>
              </a:rPr>
              <a:t>Platelet Aggregation in </a:t>
            </a:r>
            <a:endParaRPr sz="3000">
              <a:latin typeface="Oswald"/>
              <a:ea typeface="Oswald"/>
              <a:cs typeface="Oswald"/>
              <a:sym typeface="Oswald"/>
            </a:endParaRPr>
          </a:p>
          <a:p>
            <a:pPr indent="0" lvl="0" marL="0" rtl="0" algn="l">
              <a:spcBef>
                <a:spcPts val="0"/>
              </a:spcBef>
              <a:spcAft>
                <a:spcPts val="0"/>
              </a:spcAft>
              <a:buNone/>
            </a:pPr>
            <a:r>
              <a:rPr lang="en" sz="3000">
                <a:latin typeface="Oswald"/>
                <a:ea typeface="Oswald"/>
                <a:cs typeface="Oswald"/>
                <a:sym typeface="Oswald"/>
              </a:rPr>
              <a:t>Platelet Rich Plasma (PRP)</a:t>
            </a:r>
            <a:endParaRPr sz="3000">
              <a:latin typeface="Oswald"/>
              <a:ea typeface="Oswald"/>
              <a:cs typeface="Oswald"/>
              <a:sym typeface="Oswald"/>
            </a:endParaRPr>
          </a:p>
          <a:p>
            <a:pPr indent="0" lvl="0" marL="0" rtl="0" algn="l">
              <a:spcBef>
                <a:spcPts val="0"/>
              </a:spcBef>
              <a:spcAft>
                <a:spcPts val="0"/>
              </a:spcAft>
              <a:buNone/>
            </a:pPr>
            <a:r>
              <a:t/>
            </a:r>
            <a:endParaRPr sz="3000">
              <a:latin typeface="Oswald"/>
              <a:ea typeface="Oswald"/>
              <a:cs typeface="Oswald"/>
              <a:sym typeface="Oswald"/>
            </a:endParaRPr>
          </a:p>
          <a:p>
            <a:pPr indent="0" lvl="0" marL="0" rtl="0" algn="l">
              <a:spcBef>
                <a:spcPts val="0"/>
              </a:spcBef>
              <a:spcAft>
                <a:spcPts val="0"/>
              </a:spcAft>
              <a:buNone/>
            </a:pPr>
            <a:r>
              <a:t/>
            </a:r>
            <a:endParaRPr sz="3000">
              <a:latin typeface="Oswald"/>
              <a:ea typeface="Oswald"/>
              <a:cs typeface="Oswald"/>
              <a:sym typeface="Oswald"/>
            </a:endParaRPr>
          </a:p>
          <a:p>
            <a:pPr indent="0" lvl="0" marL="0" rtl="0" algn="l">
              <a:spcBef>
                <a:spcPts val="0"/>
              </a:spcBef>
              <a:spcAft>
                <a:spcPts val="0"/>
              </a:spcAft>
              <a:buNone/>
            </a:pPr>
            <a:r>
              <a:t/>
            </a:r>
            <a:endParaRPr sz="3000">
              <a:latin typeface="Oswald"/>
              <a:ea typeface="Oswald"/>
              <a:cs typeface="Oswald"/>
              <a:sym typeface="Oswald"/>
            </a:endParaRPr>
          </a:p>
        </p:txBody>
      </p:sp>
      <p:sp>
        <p:nvSpPr>
          <p:cNvPr id="1703" name="Google Shape;1703;p59"/>
          <p:cNvSpPr/>
          <p:nvPr/>
        </p:nvSpPr>
        <p:spPr>
          <a:xfrm>
            <a:off x="7925501" y="11358915"/>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cxnSp>
        <p:nvCxnSpPr>
          <p:cNvPr id="1704" name="Google Shape;1704;p59"/>
          <p:cNvCxnSpPr>
            <a:endCxn id="1703" idx="1"/>
          </p:cNvCxnSpPr>
          <p:nvPr/>
        </p:nvCxnSpPr>
        <p:spPr>
          <a:xfrm flipH="1" rot="10800000">
            <a:off x="5660201" y="11575665"/>
            <a:ext cx="2265300" cy="2341500"/>
          </a:xfrm>
          <a:prstGeom prst="straightConnector1">
            <a:avLst/>
          </a:prstGeom>
          <a:noFill/>
          <a:ln cap="flat" cmpd="sng" w="38100">
            <a:solidFill>
              <a:srgbClr val="6AA84F"/>
            </a:solidFill>
            <a:prstDash val="dash"/>
            <a:round/>
            <a:headEnd len="med" w="med" type="none"/>
            <a:tailEnd len="med" w="med" type="none"/>
          </a:ln>
        </p:spPr>
      </p:cxnSp>
      <p:sp>
        <p:nvSpPr>
          <p:cNvPr id="1705" name="Google Shape;1705;p59"/>
          <p:cNvSpPr txBox="1"/>
          <p:nvPr/>
        </p:nvSpPr>
        <p:spPr>
          <a:xfrm>
            <a:off x="7956025" y="12237575"/>
            <a:ext cx="5643000" cy="30000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dk1"/>
              </a:buClr>
              <a:buSzPts val="2000"/>
              <a:buFont typeface="Merriweather"/>
              <a:buChar char="●"/>
            </a:pPr>
            <a:r>
              <a:rPr lang="en" sz="2000">
                <a:solidFill>
                  <a:schemeClr val="dk1"/>
                </a:solidFill>
                <a:latin typeface="Merriweather"/>
                <a:ea typeface="Merriweather"/>
                <a:cs typeface="Merriweather"/>
                <a:sym typeface="Merriweather"/>
              </a:rPr>
              <a:t>It provides information on time course of platelets activation.</a:t>
            </a:r>
            <a:endParaRPr sz="2000">
              <a:solidFill>
                <a:schemeClr val="dk1"/>
              </a:solidFill>
              <a:latin typeface="Merriweather"/>
              <a:ea typeface="Merriweather"/>
              <a:cs typeface="Merriweather"/>
              <a:sym typeface="Merriweather"/>
            </a:endParaRPr>
          </a:p>
          <a:p>
            <a:pPr indent="-355600" lvl="0" marL="457200" rtl="0" algn="l">
              <a:spcBef>
                <a:spcPts val="0"/>
              </a:spcBef>
              <a:spcAft>
                <a:spcPts val="0"/>
              </a:spcAft>
              <a:buClr>
                <a:schemeClr val="dk1"/>
              </a:buClr>
              <a:buSzPts val="2000"/>
              <a:buFont typeface="Merriweather"/>
              <a:buChar char="●"/>
            </a:pPr>
            <a:r>
              <a:rPr lang="en" sz="2000">
                <a:solidFill>
                  <a:schemeClr val="dk1"/>
                </a:solidFill>
                <a:latin typeface="Merriweather"/>
                <a:ea typeface="Merriweather"/>
                <a:cs typeface="Merriweather"/>
                <a:sym typeface="Merriweather"/>
              </a:rPr>
              <a:t>Agonists:</a:t>
            </a:r>
            <a:endParaRPr sz="2000">
              <a:solidFill>
                <a:schemeClr val="dk1"/>
              </a:solidFill>
              <a:latin typeface="Merriweather"/>
              <a:ea typeface="Merriweather"/>
              <a:cs typeface="Merriweather"/>
              <a:sym typeface="Merriweather"/>
            </a:endParaRPr>
          </a:p>
          <a:p>
            <a:pPr indent="-355600" lvl="1" marL="914400" rtl="0" algn="l">
              <a:spcBef>
                <a:spcPts val="0"/>
              </a:spcBef>
              <a:spcAft>
                <a:spcPts val="0"/>
              </a:spcAft>
              <a:buClr>
                <a:schemeClr val="dk1"/>
              </a:buClr>
              <a:buSzPts val="2000"/>
              <a:buFont typeface="Merriweather"/>
              <a:buChar char="○"/>
            </a:pPr>
            <a:r>
              <a:rPr lang="en" sz="2000">
                <a:solidFill>
                  <a:schemeClr val="dk1"/>
                </a:solidFill>
                <a:latin typeface="Merriweather"/>
                <a:ea typeface="Merriweather"/>
                <a:cs typeface="Merriweather"/>
                <a:sym typeface="Merriweather"/>
              </a:rPr>
              <a:t>ADP</a:t>
            </a:r>
            <a:endParaRPr sz="2000">
              <a:solidFill>
                <a:schemeClr val="dk1"/>
              </a:solidFill>
              <a:latin typeface="Merriweather"/>
              <a:ea typeface="Merriweather"/>
              <a:cs typeface="Merriweather"/>
              <a:sym typeface="Merriweather"/>
            </a:endParaRPr>
          </a:p>
          <a:p>
            <a:pPr indent="-355600" lvl="1" marL="914400" rtl="0" algn="l">
              <a:spcBef>
                <a:spcPts val="0"/>
              </a:spcBef>
              <a:spcAft>
                <a:spcPts val="0"/>
              </a:spcAft>
              <a:buClr>
                <a:schemeClr val="dk1"/>
              </a:buClr>
              <a:buSzPts val="2000"/>
              <a:buFont typeface="Merriweather"/>
              <a:buChar char="○"/>
            </a:pPr>
            <a:r>
              <a:rPr lang="en" sz="2000">
                <a:solidFill>
                  <a:schemeClr val="dk1"/>
                </a:solidFill>
                <a:latin typeface="Merriweather"/>
                <a:ea typeface="Merriweather"/>
                <a:cs typeface="Merriweather"/>
                <a:sym typeface="Merriweather"/>
              </a:rPr>
              <a:t>Adrenaline</a:t>
            </a:r>
            <a:endParaRPr sz="2000">
              <a:solidFill>
                <a:schemeClr val="dk1"/>
              </a:solidFill>
              <a:latin typeface="Merriweather"/>
              <a:ea typeface="Merriweather"/>
              <a:cs typeface="Merriweather"/>
              <a:sym typeface="Merriweather"/>
            </a:endParaRPr>
          </a:p>
          <a:p>
            <a:pPr indent="-355600" lvl="1" marL="914400" rtl="0" algn="l">
              <a:spcBef>
                <a:spcPts val="0"/>
              </a:spcBef>
              <a:spcAft>
                <a:spcPts val="0"/>
              </a:spcAft>
              <a:buClr>
                <a:schemeClr val="dk1"/>
              </a:buClr>
              <a:buSzPts val="2000"/>
              <a:buFont typeface="Merriweather"/>
              <a:buChar char="○"/>
            </a:pPr>
            <a:r>
              <a:rPr lang="en" sz="2000">
                <a:solidFill>
                  <a:schemeClr val="dk1"/>
                </a:solidFill>
                <a:latin typeface="Merriweather"/>
                <a:ea typeface="Merriweather"/>
                <a:cs typeface="Merriweather"/>
                <a:sym typeface="Merriweather"/>
              </a:rPr>
              <a:t>Collagen</a:t>
            </a:r>
            <a:endParaRPr sz="2000">
              <a:solidFill>
                <a:schemeClr val="dk1"/>
              </a:solidFill>
              <a:latin typeface="Merriweather"/>
              <a:ea typeface="Merriweather"/>
              <a:cs typeface="Merriweather"/>
              <a:sym typeface="Merriweather"/>
            </a:endParaRPr>
          </a:p>
          <a:p>
            <a:pPr indent="-355600" lvl="1" marL="914400" rtl="0" algn="l">
              <a:spcBef>
                <a:spcPts val="0"/>
              </a:spcBef>
              <a:spcAft>
                <a:spcPts val="0"/>
              </a:spcAft>
              <a:buClr>
                <a:schemeClr val="dk1"/>
              </a:buClr>
              <a:buSzPts val="2000"/>
              <a:buFont typeface="Merriweather"/>
              <a:buChar char="○"/>
            </a:pPr>
            <a:r>
              <a:rPr lang="en" sz="2000">
                <a:solidFill>
                  <a:schemeClr val="dk1"/>
                </a:solidFill>
                <a:latin typeface="Merriweather"/>
                <a:ea typeface="Merriweather"/>
                <a:cs typeface="Merriweather"/>
                <a:sym typeface="Merriweather"/>
              </a:rPr>
              <a:t>Arachidonic acid</a:t>
            </a:r>
            <a:endParaRPr sz="2000">
              <a:solidFill>
                <a:schemeClr val="dk1"/>
              </a:solidFill>
              <a:latin typeface="Merriweather"/>
              <a:ea typeface="Merriweather"/>
              <a:cs typeface="Merriweather"/>
              <a:sym typeface="Merriweather"/>
            </a:endParaRPr>
          </a:p>
          <a:p>
            <a:pPr indent="-355600" lvl="1" marL="914400" rtl="0" algn="l">
              <a:spcBef>
                <a:spcPts val="0"/>
              </a:spcBef>
              <a:spcAft>
                <a:spcPts val="0"/>
              </a:spcAft>
              <a:buClr>
                <a:schemeClr val="dk1"/>
              </a:buClr>
              <a:buSzPts val="2000"/>
              <a:buFont typeface="Merriweather"/>
              <a:buChar char="○"/>
            </a:pPr>
            <a:r>
              <a:rPr lang="en" sz="2000">
                <a:solidFill>
                  <a:schemeClr val="dk1"/>
                </a:solidFill>
                <a:latin typeface="Merriweather"/>
                <a:ea typeface="Merriweather"/>
                <a:cs typeface="Merriweather"/>
                <a:sym typeface="Merriweather"/>
              </a:rPr>
              <a:t>Ristocetin</a:t>
            </a:r>
            <a:endParaRPr sz="2000">
              <a:solidFill>
                <a:schemeClr val="dk1"/>
              </a:solidFill>
              <a:latin typeface="Merriweather"/>
              <a:ea typeface="Merriweather"/>
              <a:cs typeface="Merriweather"/>
              <a:sym typeface="Merriweather"/>
            </a:endParaRPr>
          </a:p>
          <a:p>
            <a:pPr indent="-355600" lvl="1" marL="914400" rtl="0" algn="l">
              <a:spcBef>
                <a:spcPts val="0"/>
              </a:spcBef>
              <a:spcAft>
                <a:spcPts val="0"/>
              </a:spcAft>
              <a:buClr>
                <a:schemeClr val="dk1"/>
              </a:buClr>
              <a:buSzPts val="2000"/>
              <a:buFont typeface="Merriweather"/>
              <a:buChar char="○"/>
            </a:pPr>
            <a:r>
              <a:rPr lang="en" sz="2000">
                <a:solidFill>
                  <a:schemeClr val="dk1"/>
                </a:solidFill>
                <a:latin typeface="Merriweather"/>
                <a:ea typeface="Merriweather"/>
                <a:cs typeface="Merriweather"/>
                <a:sym typeface="Merriweather"/>
              </a:rPr>
              <a:t>Thrombin</a:t>
            </a:r>
            <a:endParaRPr sz="2000">
              <a:solidFill>
                <a:schemeClr val="dk1"/>
              </a:solidFill>
              <a:latin typeface="Merriweather"/>
              <a:ea typeface="Merriweather"/>
              <a:cs typeface="Merriweather"/>
              <a:sym typeface="Merriweather"/>
            </a:endParaRPr>
          </a:p>
          <a:p>
            <a:pPr indent="0" lvl="0" marL="457200" rtl="0" algn="l">
              <a:spcBef>
                <a:spcPts val="0"/>
              </a:spcBef>
              <a:spcAft>
                <a:spcPts val="0"/>
              </a:spcAft>
              <a:buNone/>
            </a:pPr>
            <a:r>
              <a:rPr lang="en" sz="2000">
                <a:solidFill>
                  <a:schemeClr val="dk1"/>
                </a:solidFill>
                <a:latin typeface="Merriweather"/>
                <a:ea typeface="Merriweather"/>
                <a:cs typeface="Merriweather"/>
                <a:sym typeface="Merriweather"/>
              </a:rPr>
              <a:t>(Reference ranges need to be determined for each agonist)</a:t>
            </a:r>
            <a:endParaRPr sz="2000">
              <a:solidFill>
                <a:schemeClr val="dk1"/>
              </a:solidFill>
              <a:latin typeface="Merriweather"/>
              <a:ea typeface="Merriweather"/>
              <a:cs typeface="Merriweather"/>
              <a:sym typeface="Merriweather"/>
            </a:endParaRPr>
          </a:p>
          <a:p>
            <a:pPr indent="0" lvl="0" marL="457200" rtl="0" algn="l">
              <a:spcBef>
                <a:spcPts val="0"/>
              </a:spcBef>
              <a:spcAft>
                <a:spcPts val="0"/>
              </a:spcAft>
              <a:buNone/>
            </a:pPr>
            <a:r>
              <a:t/>
            </a:r>
            <a:endParaRPr sz="2000">
              <a:solidFill>
                <a:schemeClr val="dk1"/>
              </a:solidFill>
              <a:latin typeface="Merriweather"/>
              <a:ea typeface="Merriweather"/>
              <a:cs typeface="Merriweather"/>
              <a:sym typeface="Merriweather"/>
            </a:endParaRPr>
          </a:p>
          <a:p>
            <a:pPr indent="0" lvl="0" marL="0" rtl="0" algn="l">
              <a:spcBef>
                <a:spcPts val="0"/>
              </a:spcBef>
              <a:spcAft>
                <a:spcPts val="0"/>
              </a:spcAft>
              <a:buNone/>
            </a:pPr>
            <a:r>
              <a:t/>
            </a:r>
            <a:endParaRPr sz="2000">
              <a:solidFill>
                <a:schemeClr val="dk1"/>
              </a:solidFill>
              <a:latin typeface="Merriweather"/>
              <a:ea typeface="Merriweather"/>
              <a:cs typeface="Merriweather"/>
              <a:sym typeface="Merriweather"/>
            </a:endParaRPr>
          </a:p>
        </p:txBody>
      </p:sp>
      <p:sp>
        <p:nvSpPr>
          <p:cNvPr id="1706" name="Google Shape;1706;p59"/>
          <p:cNvSpPr txBox="1"/>
          <p:nvPr/>
        </p:nvSpPr>
        <p:spPr>
          <a:xfrm>
            <a:off x="789288" y="15656273"/>
            <a:ext cx="73383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Case Study</a:t>
            </a:r>
            <a:endParaRPr sz="4800">
              <a:latin typeface="Oswald"/>
              <a:ea typeface="Oswald"/>
              <a:cs typeface="Oswald"/>
              <a:sym typeface="Oswald"/>
            </a:endParaRPr>
          </a:p>
        </p:txBody>
      </p:sp>
      <p:sp>
        <p:nvSpPr>
          <p:cNvPr id="1707" name="Google Shape;1707;p59"/>
          <p:cNvSpPr/>
          <p:nvPr/>
        </p:nvSpPr>
        <p:spPr>
          <a:xfrm>
            <a:off x="399078" y="16005785"/>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708" name="Google Shape;1708;p59"/>
          <p:cNvSpPr txBox="1"/>
          <p:nvPr/>
        </p:nvSpPr>
        <p:spPr>
          <a:xfrm>
            <a:off x="171450" y="16715902"/>
            <a:ext cx="8421600" cy="19773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Merriweather"/>
              <a:buChar char="●"/>
            </a:pPr>
            <a:r>
              <a:rPr b="1" lang="en" sz="2000">
                <a:latin typeface="Merriweather"/>
                <a:ea typeface="Merriweather"/>
                <a:cs typeface="Merriweather"/>
                <a:sym typeface="Merriweather"/>
              </a:rPr>
              <a:t>A  7  years  old  girl complaining of</a:t>
            </a:r>
            <a:r>
              <a:rPr lang="en" sz="2000">
                <a:latin typeface="Merriweather"/>
                <a:ea typeface="Merriweather"/>
                <a:cs typeface="Merriweather"/>
                <a:sym typeface="Merriweather"/>
              </a:rPr>
              <a:t> </a:t>
            </a:r>
            <a:r>
              <a:rPr lang="en" sz="2000">
                <a:latin typeface="Merriweather"/>
                <a:ea typeface="Merriweather"/>
                <a:cs typeface="Merriweather"/>
                <a:sym typeface="Merriweather"/>
              </a:rPr>
              <a:t>severe  bruising  since birth and if she had injury she  would  bleed  for days.</a:t>
            </a:r>
            <a:endParaRPr sz="2000">
              <a:latin typeface="Merriweather"/>
              <a:ea typeface="Merriweather"/>
              <a:cs typeface="Merriweather"/>
              <a:sym typeface="Merriweather"/>
            </a:endParaRPr>
          </a:p>
          <a:p>
            <a:pPr indent="-355600" lvl="0" marL="457200" rtl="0" algn="l">
              <a:spcBef>
                <a:spcPts val="0"/>
              </a:spcBef>
              <a:spcAft>
                <a:spcPts val="0"/>
              </a:spcAft>
              <a:buSzPts val="2000"/>
              <a:buFont typeface="Merriweather"/>
              <a:buChar char="-"/>
            </a:pPr>
            <a:r>
              <a:rPr lang="en" sz="2000">
                <a:latin typeface="Merriweather"/>
                <a:ea typeface="Merriweather"/>
                <a:cs typeface="Merriweather"/>
                <a:sym typeface="Merriweather"/>
              </a:rPr>
              <a:t>She  had  epistaxis  which lasted for days.</a:t>
            </a:r>
            <a:endParaRPr sz="2000">
              <a:latin typeface="Merriweather"/>
              <a:ea typeface="Merriweather"/>
              <a:cs typeface="Merriweather"/>
              <a:sym typeface="Merriweather"/>
            </a:endParaRPr>
          </a:p>
          <a:p>
            <a:pPr indent="-355600" lvl="0" marL="457200" rtl="0" algn="l">
              <a:spcBef>
                <a:spcPts val="0"/>
              </a:spcBef>
              <a:spcAft>
                <a:spcPts val="0"/>
              </a:spcAft>
              <a:buSzPts val="2000"/>
              <a:buFont typeface="Merriweather"/>
              <a:buChar char="-"/>
            </a:pPr>
            <a:r>
              <a:rPr lang="en" sz="2000">
                <a:latin typeface="Merriweather"/>
                <a:ea typeface="Merriweather"/>
                <a:cs typeface="Merriweather"/>
                <a:sym typeface="Merriweather"/>
              </a:rPr>
              <a:t>Her mother said “she just bruise  more  easily  than her older sister”.</a:t>
            </a:r>
            <a:endParaRPr sz="2000">
              <a:latin typeface="Merriweather"/>
              <a:ea typeface="Merriweather"/>
              <a:cs typeface="Merriweather"/>
              <a:sym typeface="Merriweather"/>
            </a:endParaRPr>
          </a:p>
          <a:p>
            <a:pPr indent="0" lvl="0" marL="0" rtl="0" algn="l">
              <a:spcBef>
                <a:spcPts val="0"/>
              </a:spcBef>
              <a:spcAft>
                <a:spcPts val="0"/>
              </a:spcAft>
              <a:buNone/>
            </a:pPr>
            <a:r>
              <a:t/>
            </a:r>
            <a:endParaRPr b="1" sz="2000">
              <a:latin typeface="Merriweather"/>
              <a:ea typeface="Merriweather"/>
              <a:cs typeface="Merriweather"/>
              <a:sym typeface="Merriweather"/>
            </a:endParaRPr>
          </a:p>
          <a:p>
            <a:pPr indent="0" lvl="0" marL="0" rtl="0" algn="l">
              <a:spcBef>
                <a:spcPts val="0"/>
              </a:spcBef>
              <a:spcAft>
                <a:spcPts val="0"/>
              </a:spcAft>
              <a:buNone/>
            </a:pPr>
            <a:r>
              <a:t/>
            </a:r>
            <a:endParaRPr sz="2000">
              <a:solidFill>
                <a:srgbClr val="000000"/>
              </a:solidFill>
              <a:latin typeface="Merriweather"/>
              <a:ea typeface="Merriweather"/>
              <a:cs typeface="Merriweather"/>
              <a:sym typeface="Merriweather"/>
            </a:endParaRPr>
          </a:p>
        </p:txBody>
      </p:sp>
      <p:sp>
        <p:nvSpPr>
          <p:cNvPr id="1709" name="Google Shape;1709;p59"/>
          <p:cNvSpPr/>
          <p:nvPr/>
        </p:nvSpPr>
        <p:spPr>
          <a:xfrm>
            <a:off x="2511413" y="18483022"/>
            <a:ext cx="5800500" cy="1233900"/>
          </a:xfrm>
          <a:prstGeom prst="rect">
            <a:avLst/>
          </a:prstGeom>
          <a:solidFill>
            <a:srgbClr val="93C47D"/>
          </a:solidFill>
          <a:ln cap="flat" cmpd="sng" w="9525">
            <a:solidFill>
              <a:srgbClr val="595959"/>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b="1" lang="en" sz="2600">
                <a:solidFill>
                  <a:srgbClr val="CC4125"/>
                </a:solidFill>
                <a:latin typeface="Oswald"/>
                <a:ea typeface="Oswald"/>
                <a:cs typeface="Oswald"/>
                <a:sym typeface="Oswald"/>
              </a:rPr>
              <a:t>Glanzmann's Thrombasthenia</a:t>
            </a:r>
            <a:endParaRPr b="1" sz="2600">
              <a:solidFill>
                <a:srgbClr val="CC4125"/>
              </a:solidFill>
              <a:latin typeface="Oswald"/>
              <a:ea typeface="Oswald"/>
              <a:cs typeface="Oswald"/>
              <a:sym typeface="Oswald"/>
            </a:endParaRPr>
          </a:p>
          <a:p>
            <a:pPr indent="0" lvl="0" marL="0" rtl="0" algn="ctr">
              <a:spcBef>
                <a:spcPts val="0"/>
              </a:spcBef>
              <a:spcAft>
                <a:spcPts val="0"/>
              </a:spcAft>
              <a:buNone/>
            </a:pPr>
            <a:r>
              <a:rPr b="1" lang="en" sz="1900">
                <a:solidFill>
                  <a:srgbClr val="EFEFEF"/>
                </a:solidFill>
                <a:latin typeface="Oswald"/>
                <a:ea typeface="Oswald"/>
                <a:cs typeface="Oswald"/>
                <a:sym typeface="Oswald"/>
              </a:rPr>
              <a:t>(Defects in aggregation)</a:t>
            </a:r>
            <a:endParaRPr b="1" sz="1900">
              <a:solidFill>
                <a:srgbClr val="EFEFEF"/>
              </a:solidFill>
              <a:latin typeface="Oswald"/>
              <a:ea typeface="Oswald"/>
              <a:cs typeface="Oswald"/>
              <a:sym typeface="Oswald"/>
            </a:endParaRPr>
          </a:p>
        </p:txBody>
      </p:sp>
      <p:sp>
        <p:nvSpPr>
          <p:cNvPr id="1710" name="Google Shape;1710;p59"/>
          <p:cNvSpPr/>
          <p:nvPr/>
        </p:nvSpPr>
        <p:spPr>
          <a:xfrm>
            <a:off x="604988" y="18483022"/>
            <a:ext cx="2799600" cy="1233900"/>
          </a:xfrm>
          <a:prstGeom prst="homePlate">
            <a:avLst>
              <a:gd fmla="val 50000" name="adj"/>
            </a:avLst>
          </a:prstGeom>
          <a:solidFill>
            <a:srgbClr val="38761D"/>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rgbClr val="FFFFFF"/>
                </a:solidFill>
                <a:latin typeface="Oswald"/>
                <a:ea typeface="Oswald"/>
                <a:cs typeface="Oswald"/>
                <a:sym typeface="Oswald"/>
              </a:rPr>
              <a:t>Diagnosis</a:t>
            </a:r>
            <a:endParaRPr b="1" sz="2600">
              <a:solidFill>
                <a:srgbClr val="FFFFFF"/>
              </a:solidFill>
              <a:latin typeface="Oswald"/>
              <a:ea typeface="Oswald"/>
              <a:cs typeface="Oswald"/>
              <a:sym typeface="Oswald"/>
            </a:endParaRPr>
          </a:p>
        </p:txBody>
      </p:sp>
      <p:sp>
        <p:nvSpPr>
          <p:cNvPr id="1711" name="Google Shape;1711;p59"/>
          <p:cNvSpPr txBox="1"/>
          <p:nvPr/>
        </p:nvSpPr>
        <p:spPr>
          <a:xfrm>
            <a:off x="8440650" y="16210975"/>
            <a:ext cx="5310600" cy="3000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Merriweather"/>
              <a:buChar char="●"/>
            </a:pPr>
            <a:r>
              <a:rPr b="1" lang="en" sz="1800">
                <a:solidFill>
                  <a:schemeClr val="dk1"/>
                </a:solidFill>
                <a:latin typeface="Merriweather"/>
                <a:ea typeface="Merriweather"/>
                <a:cs typeface="Merriweather"/>
                <a:sym typeface="Merriweather"/>
              </a:rPr>
              <a:t>Investigation: </a:t>
            </a:r>
            <a:endParaRPr b="1" sz="1800">
              <a:solidFill>
                <a:schemeClr val="dk1"/>
              </a:solidFill>
              <a:latin typeface="Merriweather"/>
              <a:ea typeface="Merriweather"/>
              <a:cs typeface="Merriweather"/>
              <a:sym typeface="Merriweather"/>
            </a:endParaRPr>
          </a:p>
          <a:p>
            <a:pPr indent="0" lvl="0" marL="457200" rtl="0" algn="l">
              <a:spcBef>
                <a:spcPts val="0"/>
              </a:spcBef>
              <a:spcAft>
                <a:spcPts val="0"/>
              </a:spcAft>
              <a:buNone/>
            </a:pPr>
            <a:r>
              <a:t/>
            </a:r>
            <a:endParaRPr b="1" sz="1800">
              <a:solidFill>
                <a:schemeClr val="dk1"/>
              </a:solidFill>
              <a:latin typeface="Merriweather"/>
              <a:ea typeface="Merriweather"/>
              <a:cs typeface="Merriweather"/>
              <a:sym typeface="Merriweather"/>
            </a:endParaRPr>
          </a:p>
          <a:p>
            <a:pPr indent="-342900" lvl="1" marL="914400" rtl="0" algn="l">
              <a:spcBef>
                <a:spcPts val="0"/>
              </a:spcBef>
              <a:spcAft>
                <a:spcPts val="0"/>
              </a:spcAft>
              <a:buClr>
                <a:schemeClr val="dk1"/>
              </a:buClr>
              <a:buSzPts val="1800"/>
              <a:buFont typeface="Merriweather"/>
              <a:buChar char="○"/>
            </a:pPr>
            <a:r>
              <a:rPr b="1" lang="en" sz="1800">
                <a:solidFill>
                  <a:schemeClr val="dk1"/>
                </a:solidFill>
                <a:latin typeface="Merriweather"/>
                <a:ea typeface="Merriweather"/>
                <a:cs typeface="Merriweather"/>
                <a:sym typeface="Merriweather"/>
              </a:rPr>
              <a:t>CBC:   </a:t>
            </a:r>
            <a:r>
              <a:rPr lang="en" sz="1800">
                <a:solidFill>
                  <a:schemeClr val="dk1"/>
                </a:solidFill>
                <a:latin typeface="Merriweather"/>
                <a:ea typeface="Merriweather"/>
                <a:cs typeface="Merriweather"/>
                <a:sym typeface="Merriweather"/>
              </a:rPr>
              <a:t>RBC, WBC, Platelets. (All normal)</a:t>
            </a:r>
            <a:endParaRPr b="1" sz="1800">
              <a:solidFill>
                <a:schemeClr val="dk1"/>
              </a:solidFill>
              <a:latin typeface="Merriweather"/>
              <a:ea typeface="Merriweather"/>
              <a:cs typeface="Merriweather"/>
              <a:sym typeface="Merriweather"/>
            </a:endParaRPr>
          </a:p>
          <a:p>
            <a:pPr indent="-342900" lvl="1" marL="914400" rtl="0" algn="l">
              <a:spcBef>
                <a:spcPts val="0"/>
              </a:spcBef>
              <a:spcAft>
                <a:spcPts val="0"/>
              </a:spcAft>
              <a:buClr>
                <a:schemeClr val="dk1"/>
              </a:buClr>
              <a:buSzPts val="1800"/>
              <a:buFont typeface="Merriweather"/>
              <a:buChar char="○"/>
            </a:pPr>
            <a:r>
              <a:rPr b="1" lang="en" sz="1800">
                <a:solidFill>
                  <a:schemeClr val="dk1"/>
                </a:solidFill>
                <a:latin typeface="Merriweather"/>
                <a:ea typeface="Merriweather"/>
                <a:cs typeface="Merriweather"/>
                <a:sym typeface="Merriweather"/>
              </a:rPr>
              <a:t>Platelet morphology</a:t>
            </a:r>
            <a:r>
              <a:rPr lang="en" sz="1800">
                <a:solidFill>
                  <a:schemeClr val="dk1"/>
                </a:solidFill>
                <a:latin typeface="Merriweather"/>
                <a:ea typeface="Merriweather"/>
                <a:cs typeface="Merriweather"/>
                <a:sym typeface="Merriweather"/>
              </a:rPr>
              <a:t>: normal.</a:t>
            </a:r>
            <a:endParaRPr b="1" sz="1800">
              <a:solidFill>
                <a:srgbClr val="CC4125"/>
              </a:solidFill>
              <a:latin typeface="Merriweather"/>
              <a:ea typeface="Merriweather"/>
              <a:cs typeface="Merriweather"/>
              <a:sym typeface="Merriweather"/>
            </a:endParaRPr>
          </a:p>
          <a:p>
            <a:pPr indent="-342900" lvl="1" marL="914400" rtl="0" algn="l">
              <a:spcBef>
                <a:spcPts val="0"/>
              </a:spcBef>
              <a:spcAft>
                <a:spcPts val="0"/>
              </a:spcAft>
              <a:buClr>
                <a:schemeClr val="dk1"/>
              </a:buClr>
              <a:buSzPts val="1800"/>
              <a:buFont typeface="Merriweather"/>
              <a:buChar char="○"/>
            </a:pPr>
            <a:r>
              <a:rPr b="1" lang="en" sz="1800">
                <a:solidFill>
                  <a:srgbClr val="CC4125"/>
                </a:solidFill>
                <a:latin typeface="Merriweather"/>
                <a:ea typeface="Merriweather"/>
                <a:cs typeface="Merriweather"/>
                <a:sym typeface="Merriweather"/>
              </a:rPr>
              <a:t>Aggregometry</a:t>
            </a:r>
            <a:r>
              <a:rPr lang="en" sz="1800">
                <a:solidFill>
                  <a:schemeClr val="dk1"/>
                </a:solidFill>
                <a:latin typeface="Merriweather"/>
                <a:ea typeface="Merriweather"/>
                <a:cs typeface="Merriweather"/>
                <a:sym typeface="Merriweather"/>
              </a:rPr>
              <a:t>:  Absent platelet aggregation in response to ADP, collagen,  thrombin,  and epinephrine.</a:t>
            </a:r>
            <a:endParaRPr sz="1800">
              <a:solidFill>
                <a:schemeClr val="dk1"/>
              </a:solidFill>
              <a:latin typeface="Merriweather"/>
              <a:ea typeface="Merriweather"/>
              <a:cs typeface="Merriweather"/>
              <a:sym typeface="Merriweather"/>
            </a:endParaRPr>
          </a:p>
          <a:p>
            <a:pPr indent="0" lvl="0" marL="457200" rtl="0" algn="l">
              <a:spcBef>
                <a:spcPts val="0"/>
              </a:spcBef>
              <a:spcAft>
                <a:spcPts val="0"/>
              </a:spcAft>
              <a:buNone/>
            </a:pPr>
            <a:r>
              <a:t/>
            </a:r>
            <a:endParaRPr sz="1800">
              <a:solidFill>
                <a:schemeClr val="dk1"/>
              </a:solidFill>
              <a:latin typeface="Merriweather"/>
              <a:ea typeface="Merriweather"/>
              <a:cs typeface="Merriweather"/>
              <a:sym typeface="Merriweathe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5" name="Shape 1715"/>
        <p:cNvGrpSpPr/>
        <p:nvPr/>
      </p:nvGrpSpPr>
      <p:grpSpPr>
        <a:xfrm>
          <a:off x="0" y="0"/>
          <a:ext cx="0" cy="0"/>
          <a:chOff x="0" y="0"/>
          <a:chExt cx="0" cy="0"/>
        </a:xfrm>
      </p:grpSpPr>
      <p:pic>
        <p:nvPicPr>
          <p:cNvPr id="1716" name="Google Shape;1716;p60"/>
          <p:cNvPicPr preferRelativeResize="0"/>
          <p:nvPr/>
        </p:nvPicPr>
        <p:blipFill>
          <a:blip r:embed="rId3">
            <a:alphaModFix/>
          </a:blip>
          <a:stretch>
            <a:fillRect/>
          </a:stretch>
        </p:blipFill>
        <p:spPr>
          <a:xfrm>
            <a:off x="0" y="-4594"/>
            <a:ext cx="14097002" cy="19940419"/>
          </a:xfrm>
          <a:prstGeom prst="rect">
            <a:avLst/>
          </a:prstGeom>
          <a:noFill/>
          <a:ln>
            <a:noFill/>
          </a:ln>
        </p:spPr>
      </p:pic>
      <p:sp>
        <p:nvSpPr>
          <p:cNvPr id="1717" name="Google Shape;1717;p60"/>
          <p:cNvSpPr txBox="1"/>
          <p:nvPr/>
        </p:nvSpPr>
        <p:spPr>
          <a:xfrm>
            <a:off x="-329650" y="9464700"/>
            <a:ext cx="6922800" cy="156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FEMALE PHYSIOLOGY CO-LEADERS </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FFFFFF"/>
                </a:solidFill>
                <a:latin typeface="Oswald"/>
                <a:ea typeface="Oswald"/>
                <a:cs typeface="Oswald"/>
                <a:sym typeface="Oswald"/>
              </a:rPr>
              <a:t>Maha Alnahdi, Taif Alshammari</a:t>
            </a:r>
            <a:endParaRPr sz="3600">
              <a:solidFill>
                <a:srgbClr val="FFFFFF"/>
              </a:solidFill>
              <a:latin typeface="Oswald"/>
              <a:ea typeface="Oswald"/>
              <a:cs typeface="Oswald"/>
              <a:sym typeface="Oswald"/>
            </a:endParaRPr>
          </a:p>
        </p:txBody>
      </p:sp>
      <p:sp>
        <p:nvSpPr>
          <p:cNvPr id="1718" name="Google Shape;1718;p60"/>
          <p:cNvSpPr txBox="1"/>
          <p:nvPr/>
        </p:nvSpPr>
        <p:spPr>
          <a:xfrm>
            <a:off x="7518950" y="9464700"/>
            <a:ext cx="6922800" cy="97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MALE PHYSIOLOGY CO-LEADERS </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FFFFFF"/>
                </a:solidFill>
                <a:latin typeface="Oswald"/>
                <a:ea typeface="Oswald"/>
                <a:cs typeface="Oswald"/>
                <a:sym typeface="Oswald"/>
              </a:rPr>
              <a:t>Nayef Alsaber, Hameed M. Humaid </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600">
              <a:solidFill>
                <a:srgbClr val="FFFFFF"/>
              </a:solidFill>
              <a:latin typeface="Oswald"/>
              <a:ea typeface="Oswald"/>
              <a:cs typeface="Oswald"/>
              <a:sym typeface="Oswald"/>
            </a:endParaRPr>
          </a:p>
        </p:txBody>
      </p:sp>
      <p:sp>
        <p:nvSpPr>
          <p:cNvPr id="1719" name="Google Shape;1719;p60"/>
          <p:cNvSpPr txBox="1"/>
          <p:nvPr/>
        </p:nvSpPr>
        <p:spPr>
          <a:xfrm>
            <a:off x="5486400" y="11829700"/>
            <a:ext cx="9135000" cy="9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REFERENCES</a:t>
            </a:r>
            <a:endParaRPr sz="3600">
              <a:solidFill>
                <a:srgbClr val="FFFFFF"/>
              </a:solidFill>
              <a:latin typeface="Oswald"/>
              <a:ea typeface="Oswald"/>
              <a:cs typeface="Oswald"/>
              <a:sym typeface="Oswald"/>
            </a:endParaRPr>
          </a:p>
          <a:p>
            <a:pPr indent="-419100" lvl="0" marL="457200" rtl="0" algn="ctr">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Guyton and Hall Textbook of Medical Physiology</a:t>
            </a:r>
            <a:endParaRPr sz="3000">
              <a:solidFill>
                <a:srgbClr val="FFFFFF"/>
              </a:solidFill>
              <a:latin typeface="Oswald"/>
              <a:ea typeface="Oswald"/>
              <a:cs typeface="Oswald"/>
              <a:sym typeface="Oswald"/>
            </a:endParaRPr>
          </a:p>
          <a:p>
            <a:pPr indent="-419100" lvl="0" marL="457200" rtl="0" algn="ctr">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Ganong’s Review of Medical Physiology</a:t>
            </a:r>
            <a:endParaRPr sz="3000">
              <a:solidFill>
                <a:srgbClr val="FFFFFF"/>
              </a:solidFill>
              <a:latin typeface="Oswald"/>
              <a:ea typeface="Oswald"/>
              <a:cs typeface="Oswald"/>
              <a:sym typeface="Oswald"/>
            </a:endParaRPr>
          </a:p>
        </p:txBody>
      </p:sp>
      <p:sp>
        <p:nvSpPr>
          <p:cNvPr id="1720" name="Google Shape;1720;p60"/>
          <p:cNvSpPr txBox="1"/>
          <p:nvPr/>
        </p:nvSpPr>
        <p:spPr>
          <a:xfrm>
            <a:off x="1996375" y="5437300"/>
            <a:ext cx="10062900" cy="196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6000">
                <a:solidFill>
                  <a:schemeClr val="lt1"/>
                </a:solidFill>
                <a:latin typeface="Oswald"/>
                <a:ea typeface="Oswald"/>
                <a:cs typeface="Oswald"/>
                <a:sym typeface="Oswald"/>
              </a:rPr>
              <a:t>Physiology Team Leaders </a:t>
            </a:r>
            <a:endParaRPr sz="6000">
              <a:solidFill>
                <a:schemeClr val="lt1"/>
              </a:solidFill>
              <a:latin typeface="Oswald"/>
              <a:ea typeface="Oswald"/>
              <a:cs typeface="Oswald"/>
              <a:sym typeface="Oswald"/>
            </a:endParaRPr>
          </a:p>
          <a:p>
            <a:pPr indent="0" lvl="0" marL="0" rtl="0" algn="ctr">
              <a:spcBef>
                <a:spcPts val="0"/>
              </a:spcBef>
              <a:spcAft>
                <a:spcPts val="0"/>
              </a:spcAft>
              <a:buClr>
                <a:schemeClr val="dk1"/>
              </a:buClr>
              <a:buSzPts val="1100"/>
              <a:buFont typeface="Arial"/>
              <a:buNone/>
            </a:pPr>
            <a:r>
              <a:rPr lang="en" sz="5000">
                <a:solidFill>
                  <a:schemeClr val="lt1"/>
                </a:solidFill>
                <a:latin typeface="Oswald"/>
                <a:ea typeface="Oswald"/>
                <a:cs typeface="Oswald"/>
                <a:sym typeface="Oswald"/>
              </a:rPr>
              <a:t>Special Contribution by: Sarah Alhelal</a:t>
            </a:r>
            <a:endParaRPr sz="5000">
              <a:solidFill>
                <a:schemeClr val="lt1"/>
              </a:solidFill>
              <a:latin typeface="Oswald"/>
              <a:ea typeface="Oswald"/>
              <a:cs typeface="Oswald"/>
              <a:sym typeface="Oswa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17"/>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62" name="Google Shape;162;p17"/>
          <p:cNvSpPr txBox="1"/>
          <p:nvPr/>
        </p:nvSpPr>
        <p:spPr>
          <a:xfrm>
            <a:off x="813441" y="321600"/>
            <a:ext cx="95067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GENERAL PRINCIPlES OF GIT PHYSIOLOGY </a:t>
            </a:r>
            <a:endParaRPr sz="3200">
              <a:solidFill>
                <a:srgbClr val="FFFFFF"/>
              </a:solidFill>
              <a:latin typeface="Oswald"/>
              <a:ea typeface="Oswald"/>
              <a:cs typeface="Oswald"/>
              <a:sym typeface="Oswald"/>
            </a:endParaRPr>
          </a:p>
        </p:txBody>
      </p:sp>
      <p:sp>
        <p:nvSpPr>
          <p:cNvPr id="163" name="Google Shape;163;p17"/>
          <p:cNvSpPr/>
          <p:nvPr/>
        </p:nvSpPr>
        <p:spPr>
          <a:xfrm>
            <a:off x="583046" y="370511"/>
            <a:ext cx="2304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64" name="Google Shape;164;p17"/>
          <p:cNvSpPr/>
          <p:nvPr/>
        </p:nvSpPr>
        <p:spPr>
          <a:xfrm>
            <a:off x="5283640" y="1242750"/>
            <a:ext cx="3326700" cy="673200"/>
          </a:xfrm>
          <a:prstGeom prst="roundRect">
            <a:avLst>
              <a:gd fmla="val 50000" name="adj"/>
            </a:avLst>
          </a:prstGeom>
          <a:solidFill>
            <a:srgbClr val="93C47D"/>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b="1" lang="en" sz="3300">
                <a:solidFill>
                  <a:srgbClr val="FFFFFF"/>
                </a:solidFill>
                <a:latin typeface="Merriweather"/>
                <a:ea typeface="Merriweather"/>
                <a:cs typeface="Merriweather"/>
                <a:sym typeface="Merriweather"/>
              </a:rPr>
              <a:t>GI reflexes</a:t>
            </a:r>
            <a:endParaRPr b="1" sz="3300">
              <a:solidFill>
                <a:srgbClr val="FFFFFF"/>
              </a:solidFill>
              <a:latin typeface="Merriweather"/>
              <a:ea typeface="Merriweather"/>
              <a:cs typeface="Merriweather"/>
              <a:sym typeface="Merriweather"/>
            </a:endParaRPr>
          </a:p>
        </p:txBody>
      </p:sp>
      <p:sp>
        <p:nvSpPr>
          <p:cNvPr id="165" name="Google Shape;165;p17"/>
          <p:cNvSpPr/>
          <p:nvPr/>
        </p:nvSpPr>
        <p:spPr>
          <a:xfrm>
            <a:off x="9713850" y="2091057"/>
            <a:ext cx="4179900" cy="764700"/>
          </a:xfrm>
          <a:prstGeom prst="roundRect">
            <a:avLst>
              <a:gd fmla="val 50000" name="adj"/>
            </a:avLst>
          </a:prstGeom>
          <a:noFill/>
          <a:ln cap="flat" cmpd="sng" w="38100">
            <a:solidFill>
              <a:srgbClr val="93C47D"/>
            </a:solidFill>
            <a:prstDash val="dot"/>
            <a:round/>
            <a:headEnd len="sm" w="sm" type="none"/>
            <a:tailEnd len="sm" w="sm" type="none"/>
          </a:ln>
        </p:spPr>
        <p:txBody>
          <a:bodyPr anchorCtr="0" anchor="ctr" bIns="140950" lIns="140950" spcFirstLastPara="1" rIns="140950" wrap="square" tIns="140950">
            <a:noAutofit/>
          </a:bodyPr>
          <a:lstStyle/>
          <a:p>
            <a:pPr indent="0" lvl="0" marL="0" rtl="0" algn="ctr">
              <a:spcBef>
                <a:spcPts val="0"/>
              </a:spcBef>
              <a:spcAft>
                <a:spcPts val="0"/>
              </a:spcAft>
              <a:buClr>
                <a:schemeClr val="dk1"/>
              </a:buClr>
              <a:buSzPts val="1100"/>
              <a:buFont typeface="Arial"/>
              <a:buNone/>
            </a:pPr>
            <a:r>
              <a:rPr lang="en" sz="2200">
                <a:solidFill>
                  <a:schemeClr val="dk1"/>
                </a:solidFill>
                <a:latin typeface="Merriweather"/>
                <a:ea typeface="Merriweather"/>
                <a:cs typeface="Merriweather"/>
                <a:sym typeface="Merriweather"/>
              </a:rPr>
              <a:t>Integrated at </a:t>
            </a:r>
            <a:endParaRPr sz="2200">
              <a:solidFill>
                <a:schemeClr val="dk1"/>
              </a:solidFill>
              <a:latin typeface="Merriweather"/>
              <a:ea typeface="Merriweather"/>
              <a:cs typeface="Merriweather"/>
              <a:sym typeface="Merriweather"/>
            </a:endParaRPr>
          </a:p>
          <a:p>
            <a:pPr indent="0" lvl="0" marL="0" rtl="0" algn="ctr">
              <a:spcBef>
                <a:spcPts val="0"/>
              </a:spcBef>
              <a:spcAft>
                <a:spcPts val="0"/>
              </a:spcAft>
              <a:buClr>
                <a:schemeClr val="dk1"/>
              </a:buClr>
              <a:buSzPts val="1100"/>
              <a:buFont typeface="Arial"/>
              <a:buNone/>
            </a:pPr>
            <a:r>
              <a:rPr b="1" lang="en" sz="2200">
                <a:solidFill>
                  <a:srgbClr val="6AA84F"/>
                </a:solidFill>
                <a:latin typeface="Merriweather"/>
                <a:ea typeface="Merriweather"/>
                <a:cs typeface="Merriweather"/>
                <a:sym typeface="Merriweather"/>
              </a:rPr>
              <a:t>spinal cord/brain stem</a:t>
            </a:r>
            <a:endParaRPr b="1" sz="2200">
              <a:solidFill>
                <a:srgbClr val="6AA84F"/>
              </a:solidFill>
              <a:latin typeface="Merriweather"/>
              <a:ea typeface="Merriweather"/>
              <a:cs typeface="Merriweather"/>
              <a:sym typeface="Merriweather"/>
            </a:endParaRPr>
          </a:p>
        </p:txBody>
      </p:sp>
      <p:sp>
        <p:nvSpPr>
          <p:cNvPr id="166" name="Google Shape;166;p17"/>
          <p:cNvSpPr/>
          <p:nvPr/>
        </p:nvSpPr>
        <p:spPr>
          <a:xfrm>
            <a:off x="86775" y="2091102"/>
            <a:ext cx="4417500" cy="1092600"/>
          </a:xfrm>
          <a:prstGeom prst="roundRect">
            <a:avLst>
              <a:gd fmla="val 50000" name="adj"/>
            </a:avLst>
          </a:prstGeom>
          <a:noFill/>
          <a:ln cap="flat" cmpd="sng" w="38100">
            <a:solidFill>
              <a:srgbClr val="93C47D"/>
            </a:solidFill>
            <a:prstDash val="dot"/>
            <a:round/>
            <a:headEnd len="sm" w="sm" type="none"/>
            <a:tailEnd len="sm" w="sm" type="none"/>
          </a:ln>
        </p:spPr>
        <p:txBody>
          <a:bodyPr anchorCtr="0" anchor="b" bIns="140950" lIns="140950" spcFirstLastPara="1" rIns="140950" wrap="square" tIns="140950">
            <a:noAutofit/>
          </a:bodyPr>
          <a:lstStyle/>
          <a:p>
            <a:pPr indent="0" lvl="0" marL="0" rtl="0" algn="ctr">
              <a:spcBef>
                <a:spcPts val="0"/>
              </a:spcBef>
              <a:spcAft>
                <a:spcPts val="0"/>
              </a:spcAft>
              <a:buClr>
                <a:schemeClr val="dk1"/>
              </a:buClr>
              <a:buSzPts val="1100"/>
              <a:buFont typeface="Arial"/>
              <a:buNone/>
            </a:pPr>
            <a:r>
              <a:rPr lang="en" sz="2200">
                <a:solidFill>
                  <a:schemeClr val="dk1"/>
                </a:solidFill>
                <a:latin typeface="Merriweather"/>
                <a:ea typeface="Merriweather"/>
                <a:cs typeface="Merriweather"/>
                <a:sym typeface="Merriweather"/>
              </a:rPr>
              <a:t>Integrated within </a:t>
            </a:r>
            <a:endParaRPr sz="2200">
              <a:solidFill>
                <a:schemeClr val="dk1"/>
              </a:solidFill>
              <a:latin typeface="Merriweather"/>
              <a:ea typeface="Merriweather"/>
              <a:cs typeface="Merriweather"/>
              <a:sym typeface="Merriweather"/>
            </a:endParaRPr>
          </a:p>
          <a:p>
            <a:pPr indent="0" lvl="0" marL="0" rtl="0" algn="ctr">
              <a:spcBef>
                <a:spcPts val="0"/>
              </a:spcBef>
              <a:spcAft>
                <a:spcPts val="0"/>
              </a:spcAft>
              <a:buClr>
                <a:schemeClr val="dk1"/>
              </a:buClr>
              <a:buSzPts val="1100"/>
              <a:buFont typeface="Arial"/>
              <a:buNone/>
            </a:pPr>
            <a:r>
              <a:rPr b="1" lang="en" sz="2200">
                <a:solidFill>
                  <a:srgbClr val="6AA84F"/>
                </a:solidFill>
                <a:latin typeface="Merriweather"/>
                <a:ea typeface="Merriweather"/>
                <a:cs typeface="Merriweather"/>
                <a:sym typeface="Merriweather"/>
              </a:rPr>
              <a:t>ENS</a:t>
            </a:r>
            <a:endParaRPr b="1" sz="2200">
              <a:solidFill>
                <a:srgbClr val="6AA84F"/>
              </a:solidFill>
              <a:latin typeface="Merriweather"/>
              <a:ea typeface="Merriweather"/>
              <a:cs typeface="Merriweather"/>
              <a:sym typeface="Merriweather"/>
            </a:endParaRPr>
          </a:p>
        </p:txBody>
      </p:sp>
      <p:cxnSp>
        <p:nvCxnSpPr>
          <p:cNvPr id="167" name="Google Shape;167;p17"/>
          <p:cNvCxnSpPr>
            <a:stCxn id="164" idx="2"/>
            <a:endCxn id="165" idx="0"/>
          </p:cNvCxnSpPr>
          <p:nvPr/>
        </p:nvCxnSpPr>
        <p:spPr>
          <a:xfrm flipH="1" rot="-5400000">
            <a:off x="9287740" y="-424800"/>
            <a:ext cx="175200" cy="4856700"/>
          </a:xfrm>
          <a:prstGeom prst="bentConnector3">
            <a:avLst>
              <a:gd fmla="val 49992" name="adj1"/>
            </a:avLst>
          </a:prstGeom>
          <a:noFill/>
          <a:ln cap="flat" cmpd="sng" w="28575">
            <a:solidFill>
              <a:srgbClr val="CCCCCC"/>
            </a:solidFill>
            <a:prstDash val="dash"/>
            <a:round/>
            <a:headEnd len="sm" w="sm" type="none"/>
            <a:tailEnd len="sm" w="sm" type="none"/>
          </a:ln>
        </p:spPr>
      </p:cxnSp>
      <p:cxnSp>
        <p:nvCxnSpPr>
          <p:cNvPr id="168" name="Google Shape;168;p17"/>
          <p:cNvCxnSpPr>
            <a:stCxn id="166" idx="0"/>
            <a:endCxn id="164" idx="2"/>
          </p:cNvCxnSpPr>
          <p:nvPr/>
        </p:nvCxnSpPr>
        <p:spPr>
          <a:xfrm rot="-5400000">
            <a:off x="4533675" y="-322248"/>
            <a:ext cx="175200" cy="4651500"/>
          </a:xfrm>
          <a:prstGeom prst="bentConnector3">
            <a:avLst>
              <a:gd fmla="val 49986" name="adj1"/>
            </a:avLst>
          </a:prstGeom>
          <a:noFill/>
          <a:ln cap="flat" cmpd="sng" w="28575">
            <a:solidFill>
              <a:srgbClr val="CCCCCC"/>
            </a:solidFill>
            <a:prstDash val="dash"/>
            <a:round/>
            <a:headEnd len="sm" w="sm" type="none"/>
            <a:tailEnd len="sm" w="sm" type="none"/>
          </a:ln>
        </p:spPr>
      </p:cxnSp>
      <p:sp>
        <p:nvSpPr>
          <p:cNvPr id="169" name="Google Shape;169;p17"/>
          <p:cNvSpPr/>
          <p:nvPr/>
        </p:nvSpPr>
        <p:spPr>
          <a:xfrm>
            <a:off x="772300" y="3280075"/>
            <a:ext cx="3375900" cy="542700"/>
          </a:xfrm>
          <a:prstGeom prst="roundRect">
            <a:avLst>
              <a:gd fmla="val 50000" name="adj"/>
            </a:avLst>
          </a:prstGeom>
          <a:solidFill>
            <a:srgbClr val="D9EAD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lang="en" sz="2100">
                <a:latin typeface="Merriweather"/>
                <a:ea typeface="Merriweather"/>
                <a:cs typeface="Merriweather"/>
                <a:sym typeface="Merriweather"/>
              </a:rPr>
              <a:t>GI secretions</a:t>
            </a:r>
            <a:endParaRPr sz="2100">
              <a:latin typeface="Merriweather"/>
              <a:ea typeface="Merriweather"/>
              <a:cs typeface="Merriweather"/>
              <a:sym typeface="Merriweather"/>
            </a:endParaRPr>
          </a:p>
        </p:txBody>
      </p:sp>
      <p:sp>
        <p:nvSpPr>
          <p:cNvPr id="170" name="Google Shape;170;p17"/>
          <p:cNvSpPr/>
          <p:nvPr/>
        </p:nvSpPr>
        <p:spPr>
          <a:xfrm>
            <a:off x="4746575" y="2091025"/>
            <a:ext cx="4417500" cy="1092600"/>
          </a:xfrm>
          <a:prstGeom prst="roundRect">
            <a:avLst>
              <a:gd fmla="val 50000" name="adj"/>
            </a:avLst>
          </a:prstGeom>
          <a:noFill/>
          <a:ln cap="flat" cmpd="sng" w="38100">
            <a:solidFill>
              <a:srgbClr val="93C47D"/>
            </a:solidFill>
            <a:prstDash val="dot"/>
            <a:round/>
            <a:headEnd len="sm" w="sm" type="none"/>
            <a:tailEnd len="sm" w="sm" type="none"/>
          </a:ln>
        </p:spPr>
        <p:txBody>
          <a:bodyPr anchorCtr="0" anchor="ctr" bIns="140950" lIns="140950" spcFirstLastPara="1" rIns="140950" wrap="square" tIns="140950">
            <a:noAutofit/>
          </a:bodyPr>
          <a:lstStyle/>
          <a:p>
            <a:pPr indent="0" lvl="0" marL="0" rtl="0" algn="ctr">
              <a:spcBef>
                <a:spcPts val="0"/>
              </a:spcBef>
              <a:spcAft>
                <a:spcPts val="0"/>
              </a:spcAft>
              <a:buClr>
                <a:schemeClr val="dk1"/>
              </a:buClr>
              <a:buSzPts val="1100"/>
              <a:buFont typeface="Arial"/>
              <a:buNone/>
            </a:pPr>
            <a:r>
              <a:t/>
            </a:r>
            <a:endParaRPr b="1" sz="3200">
              <a:solidFill>
                <a:srgbClr val="6AA84F"/>
              </a:solidFill>
              <a:latin typeface="Merriweather"/>
              <a:ea typeface="Merriweather"/>
              <a:cs typeface="Merriweather"/>
              <a:sym typeface="Merriweather"/>
            </a:endParaRPr>
          </a:p>
        </p:txBody>
      </p:sp>
      <p:cxnSp>
        <p:nvCxnSpPr>
          <p:cNvPr id="171" name="Google Shape;171;p17"/>
          <p:cNvCxnSpPr>
            <a:stCxn id="170" idx="2"/>
            <a:endCxn id="172" idx="0"/>
          </p:cNvCxnSpPr>
          <p:nvPr/>
        </p:nvCxnSpPr>
        <p:spPr>
          <a:xfrm rot="5400000">
            <a:off x="6837425" y="3293125"/>
            <a:ext cx="227400" cy="8400"/>
          </a:xfrm>
          <a:prstGeom prst="bentConnector3">
            <a:avLst>
              <a:gd fmla="val 50000" name="adj1"/>
            </a:avLst>
          </a:prstGeom>
          <a:noFill/>
          <a:ln cap="flat" cmpd="sng" w="28575">
            <a:solidFill>
              <a:srgbClr val="CCCCCC"/>
            </a:solidFill>
            <a:prstDash val="dash"/>
            <a:round/>
            <a:headEnd len="sm" w="sm" type="none"/>
            <a:tailEnd len="sm" w="sm" type="none"/>
          </a:ln>
        </p:spPr>
      </p:cxnSp>
      <p:cxnSp>
        <p:nvCxnSpPr>
          <p:cNvPr id="173" name="Google Shape;173;p17"/>
          <p:cNvCxnSpPr>
            <a:stCxn id="164" idx="2"/>
            <a:endCxn id="170" idx="0"/>
          </p:cNvCxnSpPr>
          <p:nvPr/>
        </p:nvCxnSpPr>
        <p:spPr>
          <a:xfrm flipH="1" rot="-5400000">
            <a:off x="6863590" y="1999350"/>
            <a:ext cx="175200" cy="8400"/>
          </a:xfrm>
          <a:prstGeom prst="bentConnector3">
            <a:avLst>
              <a:gd fmla="val 49964" name="adj1"/>
            </a:avLst>
          </a:prstGeom>
          <a:noFill/>
          <a:ln cap="flat" cmpd="sng" w="28575">
            <a:solidFill>
              <a:srgbClr val="CCCCCC"/>
            </a:solidFill>
            <a:prstDash val="dash"/>
            <a:round/>
            <a:headEnd len="sm" w="sm" type="none"/>
            <a:tailEnd len="sm" w="sm" type="none"/>
          </a:ln>
        </p:spPr>
      </p:cxnSp>
      <p:sp>
        <p:nvSpPr>
          <p:cNvPr id="174" name="Google Shape;174;p17"/>
          <p:cNvSpPr txBox="1"/>
          <p:nvPr/>
        </p:nvSpPr>
        <p:spPr>
          <a:xfrm>
            <a:off x="795525" y="2800325"/>
            <a:ext cx="3000000" cy="29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highlight>
                  <a:srgbClr val="D9EAD3"/>
                </a:highlight>
                <a:latin typeface="Merriweather"/>
                <a:ea typeface="Merriweather"/>
                <a:cs typeface="Merriweather"/>
                <a:sym typeface="Merriweather"/>
              </a:rPr>
              <a:t>Local effects</a:t>
            </a:r>
            <a:endParaRPr sz="1600">
              <a:highlight>
                <a:srgbClr val="D9EAD3"/>
              </a:highlight>
            </a:endParaRPr>
          </a:p>
        </p:txBody>
      </p:sp>
      <p:sp>
        <p:nvSpPr>
          <p:cNvPr id="175" name="Google Shape;175;p17"/>
          <p:cNvSpPr txBox="1"/>
          <p:nvPr/>
        </p:nvSpPr>
        <p:spPr>
          <a:xfrm>
            <a:off x="5019125" y="2091106"/>
            <a:ext cx="4179900" cy="46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Merriweather"/>
                <a:ea typeface="Merriweather"/>
                <a:cs typeface="Merriweather"/>
                <a:sym typeface="Merriweather"/>
              </a:rPr>
              <a:t>Integrated at </a:t>
            </a:r>
            <a:endParaRPr sz="2200">
              <a:solidFill>
                <a:schemeClr val="dk1"/>
              </a:solidFill>
              <a:latin typeface="Merriweather"/>
              <a:ea typeface="Merriweather"/>
              <a:cs typeface="Merriweather"/>
              <a:sym typeface="Merriweather"/>
            </a:endParaRPr>
          </a:p>
          <a:p>
            <a:pPr indent="0" lvl="0" marL="0" rtl="0" algn="ctr">
              <a:spcBef>
                <a:spcPts val="0"/>
              </a:spcBef>
              <a:spcAft>
                <a:spcPts val="0"/>
              </a:spcAft>
              <a:buNone/>
            </a:pPr>
            <a:r>
              <a:rPr b="1" lang="en" sz="2200">
                <a:solidFill>
                  <a:srgbClr val="6AA84F"/>
                </a:solidFill>
                <a:latin typeface="Merriweather"/>
                <a:ea typeface="Merriweather"/>
                <a:cs typeface="Merriweather"/>
                <a:sym typeface="Merriweather"/>
              </a:rPr>
              <a:t>Sympathetic </a:t>
            </a:r>
            <a:r>
              <a:rPr b="1" lang="en" sz="2200">
                <a:solidFill>
                  <a:srgbClr val="38761D"/>
                </a:solidFill>
                <a:latin typeface="Merriweather"/>
                <a:ea typeface="Merriweather"/>
                <a:cs typeface="Merriweather"/>
                <a:sym typeface="Merriweather"/>
              </a:rPr>
              <a:t>ganglia</a:t>
            </a:r>
            <a:r>
              <a:rPr b="1" lang="en" sz="2200">
                <a:solidFill>
                  <a:srgbClr val="6AA84F"/>
                </a:solidFill>
                <a:latin typeface="Merriweather"/>
                <a:ea typeface="Merriweather"/>
                <a:cs typeface="Merriweather"/>
                <a:sym typeface="Merriweather"/>
              </a:rPr>
              <a:t>	</a:t>
            </a:r>
            <a:endParaRPr sz="2200"/>
          </a:p>
        </p:txBody>
      </p:sp>
      <p:sp>
        <p:nvSpPr>
          <p:cNvPr id="176" name="Google Shape;176;p17"/>
          <p:cNvSpPr txBox="1"/>
          <p:nvPr/>
        </p:nvSpPr>
        <p:spPr>
          <a:xfrm>
            <a:off x="4941575" y="2800326"/>
            <a:ext cx="4027500" cy="46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highlight>
                  <a:srgbClr val="D9EAD3"/>
                </a:highlight>
                <a:latin typeface="Merriweather"/>
                <a:ea typeface="Merriweather"/>
                <a:cs typeface="Merriweather"/>
                <a:sym typeface="Merriweather"/>
              </a:rPr>
              <a:t>Signals Travel Long distance in GIT</a:t>
            </a:r>
            <a:endParaRPr sz="1600">
              <a:highlight>
                <a:srgbClr val="D9EAD3"/>
              </a:highlight>
            </a:endParaRPr>
          </a:p>
        </p:txBody>
      </p:sp>
      <p:sp>
        <p:nvSpPr>
          <p:cNvPr id="177" name="Google Shape;177;p17"/>
          <p:cNvSpPr/>
          <p:nvPr/>
        </p:nvSpPr>
        <p:spPr>
          <a:xfrm>
            <a:off x="772564" y="3920832"/>
            <a:ext cx="3375900" cy="542700"/>
          </a:xfrm>
          <a:prstGeom prst="roundRect">
            <a:avLst>
              <a:gd fmla="val 50000" name="adj"/>
            </a:avLst>
          </a:prstGeom>
          <a:solidFill>
            <a:srgbClr val="D9EAD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lang="en" sz="2100">
                <a:latin typeface="Merriweather"/>
                <a:ea typeface="Merriweather"/>
                <a:cs typeface="Merriweather"/>
                <a:sym typeface="Merriweather"/>
              </a:rPr>
              <a:t>Peristalsis </a:t>
            </a:r>
            <a:endParaRPr sz="2100">
              <a:latin typeface="Merriweather"/>
              <a:ea typeface="Merriweather"/>
              <a:cs typeface="Merriweather"/>
              <a:sym typeface="Merriweather"/>
            </a:endParaRPr>
          </a:p>
        </p:txBody>
      </p:sp>
      <p:sp>
        <p:nvSpPr>
          <p:cNvPr id="178" name="Google Shape;178;p17"/>
          <p:cNvSpPr/>
          <p:nvPr/>
        </p:nvSpPr>
        <p:spPr>
          <a:xfrm>
            <a:off x="772300" y="4561589"/>
            <a:ext cx="3375900" cy="542700"/>
          </a:xfrm>
          <a:prstGeom prst="roundRect">
            <a:avLst>
              <a:gd fmla="val 50000" name="adj"/>
            </a:avLst>
          </a:prstGeom>
          <a:solidFill>
            <a:srgbClr val="D9EAD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lang="en" sz="2100">
                <a:latin typeface="Merriweather"/>
                <a:ea typeface="Merriweather"/>
                <a:cs typeface="Merriweather"/>
                <a:sym typeface="Merriweather"/>
              </a:rPr>
              <a:t>Mixing movement</a:t>
            </a:r>
            <a:endParaRPr sz="2100">
              <a:latin typeface="Merriweather"/>
              <a:ea typeface="Merriweather"/>
              <a:cs typeface="Merriweather"/>
              <a:sym typeface="Merriweather"/>
            </a:endParaRPr>
          </a:p>
        </p:txBody>
      </p:sp>
      <p:sp>
        <p:nvSpPr>
          <p:cNvPr id="179" name="Google Shape;179;p17"/>
          <p:cNvSpPr/>
          <p:nvPr/>
        </p:nvSpPr>
        <p:spPr>
          <a:xfrm>
            <a:off x="5230050" y="3349925"/>
            <a:ext cx="3592200" cy="564600"/>
          </a:xfrm>
          <a:prstGeom prst="roundRect">
            <a:avLst>
              <a:gd fmla="val 50000" name="adj"/>
            </a:avLst>
          </a:prstGeom>
          <a:solidFill>
            <a:srgbClr val="D9EAD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b="1" lang="en" sz="2100">
                <a:solidFill>
                  <a:srgbClr val="6AA84F"/>
                </a:solidFill>
                <a:latin typeface="Merriweather"/>
                <a:ea typeface="Merriweather"/>
                <a:cs typeface="Merriweather"/>
                <a:sym typeface="Merriweather"/>
              </a:rPr>
              <a:t>Gastro</a:t>
            </a:r>
            <a:r>
              <a:rPr b="1" lang="en" sz="2100">
                <a:latin typeface="Merriweather"/>
                <a:ea typeface="Merriweather"/>
                <a:cs typeface="Merriweather"/>
                <a:sym typeface="Merriweather"/>
              </a:rPr>
              <a:t>colic </a:t>
            </a:r>
            <a:endParaRPr b="1" sz="2100">
              <a:latin typeface="Merriweather"/>
              <a:ea typeface="Merriweather"/>
              <a:cs typeface="Merriweather"/>
              <a:sym typeface="Merriweather"/>
            </a:endParaRPr>
          </a:p>
        </p:txBody>
      </p:sp>
      <p:sp>
        <p:nvSpPr>
          <p:cNvPr id="180" name="Google Shape;180;p17"/>
          <p:cNvSpPr/>
          <p:nvPr/>
        </p:nvSpPr>
        <p:spPr>
          <a:xfrm>
            <a:off x="5246596" y="3953572"/>
            <a:ext cx="3592200" cy="564600"/>
          </a:xfrm>
          <a:prstGeom prst="roundRect">
            <a:avLst>
              <a:gd fmla="val 50000" name="adj"/>
            </a:avLst>
          </a:prstGeom>
          <a:solidFill>
            <a:srgbClr val="D9EAD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b="1" lang="en" sz="2100">
                <a:solidFill>
                  <a:srgbClr val="6AA84F"/>
                </a:solidFill>
                <a:latin typeface="Merriweather"/>
                <a:ea typeface="Merriweather"/>
                <a:cs typeface="Merriweather"/>
                <a:sym typeface="Merriweather"/>
              </a:rPr>
              <a:t>Entero</a:t>
            </a:r>
            <a:r>
              <a:rPr lang="en" sz="2100">
                <a:latin typeface="Merriweather"/>
                <a:ea typeface="Merriweather"/>
                <a:cs typeface="Merriweather"/>
                <a:sym typeface="Merriweather"/>
              </a:rPr>
              <a:t>gastric </a:t>
            </a:r>
            <a:endParaRPr sz="2100">
              <a:latin typeface="Merriweather"/>
              <a:ea typeface="Merriweather"/>
              <a:cs typeface="Merriweather"/>
              <a:sym typeface="Merriweather"/>
            </a:endParaRPr>
          </a:p>
        </p:txBody>
      </p:sp>
      <p:sp>
        <p:nvSpPr>
          <p:cNvPr id="181" name="Google Shape;181;p17"/>
          <p:cNvSpPr/>
          <p:nvPr/>
        </p:nvSpPr>
        <p:spPr>
          <a:xfrm>
            <a:off x="5246455" y="4539826"/>
            <a:ext cx="3592200" cy="564600"/>
          </a:xfrm>
          <a:prstGeom prst="roundRect">
            <a:avLst>
              <a:gd fmla="val 50000" name="adj"/>
            </a:avLst>
          </a:prstGeom>
          <a:solidFill>
            <a:srgbClr val="D9EAD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b="1" lang="en" sz="2100">
                <a:solidFill>
                  <a:srgbClr val="6AA84F"/>
                </a:solidFill>
                <a:latin typeface="Merriweather"/>
                <a:ea typeface="Merriweather"/>
                <a:cs typeface="Merriweather"/>
                <a:sym typeface="Merriweather"/>
              </a:rPr>
              <a:t>Colono</a:t>
            </a:r>
            <a:r>
              <a:rPr b="1" lang="en" sz="2100">
                <a:latin typeface="Merriweather"/>
                <a:ea typeface="Merriweather"/>
                <a:cs typeface="Merriweather"/>
                <a:sym typeface="Merriweather"/>
              </a:rPr>
              <a:t>ileal</a:t>
            </a:r>
            <a:endParaRPr b="1" sz="2100">
              <a:latin typeface="Merriweather"/>
              <a:ea typeface="Merriweather"/>
              <a:cs typeface="Merriweather"/>
              <a:sym typeface="Merriweather"/>
            </a:endParaRPr>
          </a:p>
        </p:txBody>
      </p:sp>
      <p:sp>
        <p:nvSpPr>
          <p:cNvPr id="182" name="Google Shape;182;p17"/>
          <p:cNvSpPr/>
          <p:nvPr/>
        </p:nvSpPr>
        <p:spPr>
          <a:xfrm>
            <a:off x="9903850" y="3176325"/>
            <a:ext cx="3829200" cy="630600"/>
          </a:xfrm>
          <a:prstGeom prst="roundRect">
            <a:avLst>
              <a:gd fmla="val 50000" name="adj"/>
            </a:avLst>
          </a:prstGeom>
          <a:solidFill>
            <a:srgbClr val="D9EAD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b="1" lang="en" sz="2100">
                <a:latin typeface="Merriweather"/>
                <a:ea typeface="Merriweather"/>
                <a:cs typeface="Merriweather"/>
                <a:sym typeface="Merriweather"/>
              </a:rPr>
              <a:t>Pain reflexes </a:t>
            </a:r>
            <a:endParaRPr b="1" sz="2100">
              <a:latin typeface="Merriweather"/>
              <a:ea typeface="Merriweather"/>
              <a:cs typeface="Merriweather"/>
              <a:sym typeface="Merriweather"/>
            </a:endParaRPr>
          </a:p>
        </p:txBody>
      </p:sp>
      <p:sp>
        <p:nvSpPr>
          <p:cNvPr id="183" name="Google Shape;183;p17"/>
          <p:cNvSpPr/>
          <p:nvPr/>
        </p:nvSpPr>
        <p:spPr>
          <a:xfrm>
            <a:off x="9938800" y="3876732"/>
            <a:ext cx="3829200" cy="630600"/>
          </a:xfrm>
          <a:prstGeom prst="roundRect">
            <a:avLst>
              <a:gd fmla="val 50000" name="adj"/>
            </a:avLst>
          </a:prstGeom>
          <a:solidFill>
            <a:srgbClr val="D9EAD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b="1" lang="en" sz="2100">
                <a:latin typeface="Merriweather"/>
                <a:ea typeface="Merriweather"/>
                <a:cs typeface="Merriweather"/>
                <a:sym typeface="Merriweather"/>
              </a:rPr>
              <a:t>Defecation reflexes</a:t>
            </a:r>
            <a:r>
              <a:rPr lang="en" sz="2100">
                <a:latin typeface="Merriweather"/>
                <a:ea typeface="Merriweather"/>
                <a:cs typeface="Merriweather"/>
                <a:sym typeface="Merriweather"/>
              </a:rPr>
              <a:t> </a:t>
            </a:r>
            <a:endParaRPr sz="2100">
              <a:latin typeface="Merriweather"/>
              <a:ea typeface="Merriweather"/>
              <a:cs typeface="Merriweather"/>
              <a:sym typeface="Merriweather"/>
            </a:endParaRPr>
          </a:p>
        </p:txBody>
      </p:sp>
      <p:pic>
        <p:nvPicPr>
          <p:cNvPr id="184" name="Google Shape;184;p17"/>
          <p:cNvPicPr preferRelativeResize="0"/>
          <p:nvPr/>
        </p:nvPicPr>
        <p:blipFill>
          <a:blip r:embed="rId3">
            <a:alphaModFix/>
          </a:blip>
          <a:stretch>
            <a:fillRect/>
          </a:stretch>
        </p:blipFill>
        <p:spPr>
          <a:xfrm>
            <a:off x="6947025" y="5729725"/>
            <a:ext cx="4027500" cy="3721910"/>
          </a:xfrm>
          <a:prstGeom prst="rect">
            <a:avLst/>
          </a:prstGeom>
          <a:noFill/>
          <a:ln cap="flat" cmpd="sng" w="9525">
            <a:solidFill>
              <a:srgbClr val="000000"/>
            </a:solidFill>
            <a:prstDash val="solid"/>
            <a:round/>
            <a:headEnd len="sm" w="sm" type="none"/>
            <a:tailEnd len="sm" w="sm" type="none"/>
          </a:ln>
        </p:spPr>
      </p:pic>
      <p:pic>
        <p:nvPicPr>
          <p:cNvPr id="185" name="Google Shape;185;p17"/>
          <p:cNvPicPr preferRelativeResize="0"/>
          <p:nvPr/>
        </p:nvPicPr>
        <p:blipFill rotWithShape="1">
          <a:blip r:embed="rId4">
            <a:alphaModFix/>
          </a:blip>
          <a:srcRect b="0" l="0" r="0" t="0"/>
          <a:stretch/>
        </p:blipFill>
        <p:spPr>
          <a:xfrm>
            <a:off x="2607525" y="5348500"/>
            <a:ext cx="4027501" cy="4359226"/>
          </a:xfrm>
          <a:prstGeom prst="rect">
            <a:avLst/>
          </a:prstGeom>
          <a:noFill/>
          <a:ln cap="flat" cmpd="sng" w="9525">
            <a:solidFill>
              <a:srgbClr val="000000"/>
            </a:solidFill>
            <a:prstDash val="solid"/>
            <a:round/>
            <a:headEnd len="sm" w="sm" type="none"/>
            <a:tailEnd len="sm" w="sm" type="none"/>
          </a:ln>
        </p:spPr>
      </p:pic>
      <p:sp>
        <p:nvSpPr>
          <p:cNvPr id="186" name="Google Shape;186;p17"/>
          <p:cNvSpPr txBox="1"/>
          <p:nvPr/>
        </p:nvSpPr>
        <p:spPr>
          <a:xfrm>
            <a:off x="771978" y="9951806"/>
            <a:ext cx="119001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Functional Types of Movement in the GIT</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p:txBody>
      </p:sp>
      <p:sp>
        <p:nvSpPr>
          <p:cNvPr id="187" name="Google Shape;187;p17"/>
          <p:cNvSpPr/>
          <p:nvPr/>
        </p:nvSpPr>
        <p:spPr>
          <a:xfrm>
            <a:off x="408324" y="10301293"/>
            <a:ext cx="468600" cy="433500"/>
          </a:xfrm>
          <a:prstGeom prst="rect">
            <a:avLst/>
          </a:prstGeom>
          <a:solidFill>
            <a:srgbClr val="93C47D"/>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graphicFrame>
        <p:nvGraphicFramePr>
          <p:cNvPr id="188" name="Google Shape;188;p17"/>
          <p:cNvGraphicFramePr/>
          <p:nvPr/>
        </p:nvGraphicFramePr>
        <p:xfrm>
          <a:off x="276388" y="10978885"/>
          <a:ext cx="3000000" cy="3000000"/>
        </p:xfrm>
        <a:graphic>
          <a:graphicData uri="http://schemas.openxmlformats.org/drawingml/2006/table">
            <a:tbl>
              <a:tblPr>
                <a:noFill/>
                <a:tableStyleId>{913CD2CA-665F-4009-8238-03A690E2F055}</a:tableStyleId>
              </a:tblPr>
              <a:tblGrid>
                <a:gridCol w="6808675"/>
                <a:gridCol w="6808675"/>
              </a:tblGrid>
              <a:tr h="680950">
                <a:tc>
                  <a:txBody>
                    <a:bodyPr/>
                    <a:lstStyle/>
                    <a:p>
                      <a:pPr indent="0" lvl="0" marL="0" rtl="0" algn="ctr">
                        <a:spcBef>
                          <a:spcPts val="0"/>
                        </a:spcBef>
                        <a:spcAft>
                          <a:spcPts val="0"/>
                        </a:spcAft>
                        <a:buNone/>
                      </a:pPr>
                      <a:r>
                        <a:rPr b="1" lang="en" sz="3300">
                          <a:latin typeface="Merriweather"/>
                          <a:ea typeface="Merriweather"/>
                          <a:cs typeface="Merriweather"/>
                          <a:sym typeface="Merriweather"/>
                        </a:rPr>
                        <a:t>Propulsive </a:t>
                      </a:r>
                      <a:endParaRPr b="1" sz="3300">
                        <a:latin typeface="Merriweather"/>
                        <a:ea typeface="Merriweather"/>
                        <a:cs typeface="Merriweather"/>
                        <a:sym typeface="Merriweather"/>
                      </a:endParaRPr>
                    </a:p>
                    <a:p>
                      <a:pPr indent="0" lvl="0" marL="0" rtl="0" algn="ctr">
                        <a:spcBef>
                          <a:spcPts val="0"/>
                        </a:spcBef>
                        <a:spcAft>
                          <a:spcPts val="0"/>
                        </a:spcAft>
                        <a:buNone/>
                      </a:pPr>
                      <a:r>
                        <a:rPr b="1" lang="en" sz="3300">
                          <a:solidFill>
                            <a:srgbClr val="FFFFFF"/>
                          </a:solidFill>
                          <a:latin typeface="Merriweather"/>
                          <a:ea typeface="Merriweather"/>
                          <a:cs typeface="Merriweather"/>
                          <a:sym typeface="Merriweather"/>
                        </a:rPr>
                        <a:t>(Peristalsis)</a:t>
                      </a:r>
                      <a:endParaRPr b="1" sz="3300">
                        <a:solidFill>
                          <a:srgbClr val="FFFFFF"/>
                        </a:solidFill>
                        <a:latin typeface="Merriweather"/>
                        <a:ea typeface="Merriweather"/>
                        <a:cs typeface="Merriweather"/>
                        <a:sym typeface="Merriweather"/>
                      </a:endParaRPr>
                    </a:p>
                  </a:txBody>
                  <a:tcPr marT="91425" marB="91425" marR="91425" marL="91425" anchor="ctr">
                    <a:lnL cap="flat" cmpd="sng" w="104775">
                      <a:solidFill>
                        <a:srgbClr val="FFFFFF"/>
                      </a:solidFill>
                      <a:prstDash val="solid"/>
                      <a:round/>
                      <a:headEnd len="sm" w="sm" type="none"/>
                      <a:tailEnd len="sm" w="sm" type="none"/>
                    </a:lnL>
                    <a:lnR cap="flat" cmpd="sng" w="104775">
                      <a:solidFill>
                        <a:srgbClr val="FFFFFF"/>
                      </a:solidFill>
                      <a:prstDash val="solid"/>
                      <a:round/>
                      <a:headEnd len="sm" w="sm" type="none"/>
                      <a:tailEnd len="sm" w="sm" type="none"/>
                    </a:lnR>
                    <a:lnT cap="flat" cmpd="sng" w="104775">
                      <a:solidFill>
                        <a:srgbClr val="FFFFFF"/>
                      </a:solidFill>
                      <a:prstDash val="solid"/>
                      <a:round/>
                      <a:headEnd len="sm" w="sm" type="none"/>
                      <a:tailEnd len="sm" w="sm" type="none"/>
                    </a:lnT>
                    <a:lnB cap="flat" cmpd="sng" w="104775">
                      <a:solidFill>
                        <a:srgbClr val="FFFFFF"/>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None/>
                      </a:pPr>
                      <a:r>
                        <a:rPr b="1" lang="en" sz="3300">
                          <a:latin typeface="Merriweather"/>
                          <a:ea typeface="Merriweather"/>
                          <a:cs typeface="Merriweather"/>
                          <a:sym typeface="Merriweather"/>
                        </a:rPr>
                        <a:t>Mixing</a:t>
                      </a:r>
                      <a:endParaRPr b="1" sz="3300">
                        <a:latin typeface="Merriweather"/>
                        <a:ea typeface="Merriweather"/>
                        <a:cs typeface="Merriweather"/>
                        <a:sym typeface="Merriweather"/>
                      </a:endParaRPr>
                    </a:p>
                    <a:p>
                      <a:pPr indent="0" lvl="0" marL="0" rtl="0" algn="ctr">
                        <a:spcBef>
                          <a:spcPts val="0"/>
                        </a:spcBef>
                        <a:spcAft>
                          <a:spcPts val="0"/>
                        </a:spcAft>
                        <a:buNone/>
                      </a:pPr>
                      <a:r>
                        <a:rPr b="1" lang="en" sz="3300">
                          <a:latin typeface="Merriweather"/>
                          <a:ea typeface="Merriweather"/>
                          <a:cs typeface="Merriweather"/>
                          <a:sym typeface="Merriweather"/>
                        </a:rPr>
                        <a:t> </a:t>
                      </a:r>
                      <a:r>
                        <a:rPr b="1" lang="en" sz="3300">
                          <a:solidFill>
                            <a:srgbClr val="FFFFFF"/>
                          </a:solidFill>
                          <a:latin typeface="Merriweather"/>
                          <a:ea typeface="Merriweather"/>
                          <a:cs typeface="Merriweather"/>
                          <a:sym typeface="Merriweather"/>
                        </a:rPr>
                        <a:t>(segmentation)</a:t>
                      </a:r>
                      <a:endParaRPr b="1" sz="3300">
                        <a:solidFill>
                          <a:srgbClr val="FFFFFF"/>
                        </a:solidFill>
                        <a:latin typeface="Merriweather"/>
                        <a:ea typeface="Merriweather"/>
                        <a:cs typeface="Merriweather"/>
                        <a:sym typeface="Merriweather"/>
                      </a:endParaRPr>
                    </a:p>
                  </a:txBody>
                  <a:tcPr marT="91425" marB="91425" marR="91425" marL="91425" anchor="ctr">
                    <a:lnL cap="flat" cmpd="sng" w="104775">
                      <a:solidFill>
                        <a:srgbClr val="FFFFFF"/>
                      </a:solidFill>
                      <a:prstDash val="solid"/>
                      <a:round/>
                      <a:headEnd len="sm" w="sm" type="none"/>
                      <a:tailEnd len="sm" w="sm" type="none"/>
                    </a:lnL>
                    <a:lnR cap="flat" cmpd="sng" w="104775">
                      <a:solidFill>
                        <a:srgbClr val="FFFFFF"/>
                      </a:solidFill>
                      <a:prstDash val="solid"/>
                      <a:round/>
                      <a:headEnd len="sm" w="sm" type="none"/>
                      <a:tailEnd len="sm" w="sm" type="none"/>
                    </a:lnR>
                    <a:lnT cap="flat" cmpd="sng" w="104775">
                      <a:solidFill>
                        <a:srgbClr val="FFFFFF"/>
                      </a:solidFill>
                      <a:prstDash val="solid"/>
                      <a:round/>
                      <a:headEnd len="sm" w="sm" type="none"/>
                      <a:tailEnd len="sm" w="sm" type="none"/>
                    </a:lnT>
                    <a:lnB cap="flat" cmpd="sng" w="104775">
                      <a:solidFill>
                        <a:srgbClr val="FFFFFF"/>
                      </a:solidFill>
                      <a:prstDash val="solid"/>
                      <a:round/>
                      <a:headEnd len="sm" w="sm" type="none"/>
                      <a:tailEnd len="sm" w="sm" type="none"/>
                    </a:lnB>
                    <a:solidFill>
                      <a:srgbClr val="93C47D"/>
                    </a:solidFill>
                  </a:tcPr>
                </a:tc>
              </a:tr>
              <a:tr h="905350">
                <a:tc>
                  <a:txBody>
                    <a:bodyPr/>
                    <a:lstStyle/>
                    <a:p>
                      <a:pPr indent="0" lvl="0" marL="0" rtl="0" algn="ctr">
                        <a:spcBef>
                          <a:spcPts val="0"/>
                        </a:spcBef>
                        <a:spcAft>
                          <a:spcPts val="0"/>
                        </a:spcAft>
                        <a:buNone/>
                      </a:pPr>
                      <a:r>
                        <a:rPr lang="en" sz="2200">
                          <a:latin typeface="Merriweather"/>
                          <a:ea typeface="Merriweather"/>
                          <a:cs typeface="Merriweather"/>
                          <a:sym typeface="Merriweather"/>
                        </a:rPr>
                        <a:t>Progressive wave of contraction &amp; relaxation. </a:t>
                      </a:r>
                      <a:r>
                        <a:rPr b="1" lang="en" sz="2200">
                          <a:solidFill>
                            <a:srgbClr val="B7B7B7"/>
                          </a:solidFill>
                          <a:latin typeface="Merriweather"/>
                          <a:ea typeface="Merriweather"/>
                          <a:cs typeface="Merriweather"/>
                          <a:sym typeface="Merriweather"/>
                        </a:rPr>
                        <a:t>To push food forward</a:t>
                      </a:r>
                      <a:endParaRPr b="1" sz="2200">
                        <a:solidFill>
                          <a:srgbClr val="B7B7B7"/>
                        </a:solidFill>
                        <a:latin typeface="Merriweather"/>
                        <a:ea typeface="Merriweather"/>
                        <a:cs typeface="Merriweather"/>
                        <a:sym typeface="Merriweather"/>
                      </a:endParaRPr>
                    </a:p>
                  </a:txBody>
                  <a:tcPr marT="91425" marB="91425" marR="91425" marL="91425" anchor="ctr">
                    <a:lnL cap="flat" cmpd="sng" w="104775">
                      <a:solidFill>
                        <a:srgbClr val="FFFFFF"/>
                      </a:solidFill>
                      <a:prstDash val="solid"/>
                      <a:round/>
                      <a:headEnd len="sm" w="sm" type="none"/>
                      <a:tailEnd len="sm" w="sm" type="none"/>
                    </a:lnL>
                    <a:lnR cap="flat" cmpd="sng" w="104775">
                      <a:solidFill>
                        <a:srgbClr val="FFFFFF"/>
                      </a:solidFill>
                      <a:prstDash val="solid"/>
                      <a:round/>
                      <a:headEnd len="sm" w="sm" type="none"/>
                      <a:tailEnd len="sm" w="sm" type="none"/>
                    </a:lnR>
                    <a:lnT cap="flat" cmpd="sng" w="104775">
                      <a:solidFill>
                        <a:srgbClr val="FFFFFF"/>
                      </a:solidFill>
                      <a:prstDash val="solid"/>
                      <a:round/>
                      <a:headEnd len="sm" w="sm" type="none"/>
                      <a:tailEnd len="sm" w="sm" type="none"/>
                    </a:lnT>
                    <a:lnB cap="flat" cmpd="sng" w="104775">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en" sz="2200">
                          <a:latin typeface="Merriweather"/>
                          <a:ea typeface="Merriweather"/>
                          <a:cs typeface="Merriweather"/>
                          <a:sym typeface="Merriweather"/>
                        </a:rPr>
                        <a:t>Non-propulsive segmental contractions. </a:t>
                      </a:r>
                      <a:r>
                        <a:rPr lang="en" sz="2200">
                          <a:solidFill>
                            <a:srgbClr val="B7B7B7"/>
                          </a:solidFill>
                          <a:latin typeface="Merriweather"/>
                          <a:ea typeface="Merriweather"/>
                          <a:cs typeface="Merriweather"/>
                          <a:sym typeface="Merriweather"/>
                        </a:rPr>
                        <a:t>To break food into smaller pieces</a:t>
                      </a:r>
                      <a:endParaRPr sz="2200">
                        <a:solidFill>
                          <a:srgbClr val="B7B7B7"/>
                        </a:solidFill>
                        <a:latin typeface="Merriweather"/>
                        <a:ea typeface="Merriweather"/>
                        <a:cs typeface="Merriweather"/>
                        <a:sym typeface="Merriweather"/>
                      </a:endParaRPr>
                    </a:p>
                  </a:txBody>
                  <a:tcPr marT="91425" marB="91425" marR="91425" marL="91425" anchor="ctr">
                    <a:lnL cap="flat" cmpd="sng" w="104775">
                      <a:solidFill>
                        <a:srgbClr val="FFFFFF"/>
                      </a:solidFill>
                      <a:prstDash val="solid"/>
                      <a:round/>
                      <a:headEnd len="sm" w="sm" type="none"/>
                      <a:tailEnd len="sm" w="sm" type="none"/>
                    </a:lnL>
                    <a:lnR cap="flat" cmpd="sng" w="104775">
                      <a:solidFill>
                        <a:srgbClr val="FFFFFF"/>
                      </a:solidFill>
                      <a:prstDash val="solid"/>
                      <a:round/>
                      <a:headEnd len="sm" w="sm" type="none"/>
                      <a:tailEnd len="sm" w="sm" type="none"/>
                    </a:lnR>
                    <a:lnT cap="flat" cmpd="sng" w="104775">
                      <a:solidFill>
                        <a:srgbClr val="FFFFFF"/>
                      </a:solidFill>
                      <a:prstDash val="solid"/>
                      <a:round/>
                      <a:headEnd len="sm" w="sm" type="none"/>
                      <a:tailEnd len="sm" w="sm" type="none"/>
                    </a:lnT>
                    <a:lnB cap="flat" cmpd="sng" w="104775">
                      <a:solidFill>
                        <a:srgbClr val="FFFFFF"/>
                      </a:solidFill>
                      <a:prstDash val="solid"/>
                      <a:round/>
                      <a:headEnd len="sm" w="sm" type="none"/>
                      <a:tailEnd len="sm" w="sm" type="none"/>
                    </a:lnB>
                    <a:solidFill>
                      <a:srgbClr val="D9EAD3"/>
                    </a:solidFill>
                  </a:tcPr>
                </a:tc>
              </a:tr>
              <a:tr h="1154600">
                <a:tc>
                  <a:txBody>
                    <a:bodyPr/>
                    <a:lstStyle/>
                    <a:p>
                      <a:pPr indent="0" lvl="0" marL="0" rtl="0" algn="ctr">
                        <a:spcBef>
                          <a:spcPts val="0"/>
                        </a:spcBef>
                        <a:spcAft>
                          <a:spcPts val="0"/>
                        </a:spcAft>
                        <a:buNone/>
                      </a:pPr>
                      <a:r>
                        <a:rPr lang="en" sz="2200">
                          <a:latin typeface="Merriweather"/>
                          <a:ea typeface="Merriweather"/>
                          <a:cs typeface="Merriweather"/>
                          <a:sym typeface="Merriweather"/>
                        </a:rPr>
                        <a:t>Organizes propulsion of material over variable distances within the GI lumen.</a:t>
                      </a:r>
                      <a:endParaRPr sz="2200">
                        <a:latin typeface="Merriweather"/>
                        <a:ea typeface="Merriweather"/>
                        <a:cs typeface="Merriweather"/>
                        <a:sym typeface="Merriweather"/>
                      </a:endParaRPr>
                    </a:p>
                  </a:txBody>
                  <a:tcPr marT="91425" marB="91425" marR="91425" marL="91425" anchor="ctr">
                    <a:lnL cap="flat" cmpd="sng" w="104775">
                      <a:solidFill>
                        <a:srgbClr val="FFFFFF"/>
                      </a:solidFill>
                      <a:prstDash val="solid"/>
                      <a:round/>
                      <a:headEnd len="sm" w="sm" type="none"/>
                      <a:tailEnd len="sm" w="sm" type="none"/>
                    </a:lnL>
                    <a:lnR cap="flat" cmpd="sng" w="104775">
                      <a:solidFill>
                        <a:srgbClr val="FFFFFF"/>
                      </a:solidFill>
                      <a:prstDash val="solid"/>
                      <a:round/>
                      <a:headEnd len="sm" w="sm" type="none"/>
                      <a:tailEnd len="sm" w="sm" type="none"/>
                    </a:lnR>
                    <a:lnT cap="flat" cmpd="sng" w="104775">
                      <a:solidFill>
                        <a:srgbClr val="FFFFFF"/>
                      </a:solidFill>
                      <a:prstDash val="solid"/>
                      <a:round/>
                      <a:headEnd len="sm" w="sm" type="none"/>
                      <a:tailEnd len="sm" w="sm" type="none"/>
                    </a:lnT>
                    <a:lnB cap="flat" cmpd="sng" w="1047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t/>
                      </a:r>
                      <a:endParaRPr sz="2200">
                        <a:solidFill>
                          <a:srgbClr val="FFFFFF"/>
                        </a:solidFill>
                        <a:latin typeface="Merriweather"/>
                        <a:ea typeface="Merriweather"/>
                        <a:cs typeface="Merriweather"/>
                        <a:sym typeface="Merriweather"/>
                      </a:endParaRPr>
                    </a:p>
                  </a:txBody>
                  <a:tcPr marT="91425" marB="91425" marR="91425" marL="91425" anchor="ctr">
                    <a:lnL cap="flat" cmpd="sng" w="104775">
                      <a:solidFill>
                        <a:srgbClr val="FFFFFF"/>
                      </a:solidFill>
                      <a:prstDash val="solid"/>
                      <a:round/>
                      <a:headEnd len="sm" w="sm" type="none"/>
                      <a:tailEnd len="sm" w="sm" type="none"/>
                    </a:lnL>
                    <a:lnR cap="flat" cmpd="sng" w="104775">
                      <a:solidFill>
                        <a:srgbClr val="FFFFFF"/>
                      </a:solidFill>
                      <a:prstDash val="solid"/>
                      <a:round/>
                      <a:headEnd len="sm" w="sm" type="none"/>
                      <a:tailEnd len="sm" w="sm" type="none"/>
                    </a:lnR>
                    <a:lnT cap="flat" cmpd="sng" w="104775">
                      <a:solidFill>
                        <a:srgbClr val="FFFFFF"/>
                      </a:solidFill>
                      <a:prstDash val="solid"/>
                      <a:round/>
                      <a:headEnd len="sm" w="sm" type="none"/>
                      <a:tailEnd len="sm" w="sm" type="none"/>
                    </a:lnT>
                    <a:lnB cap="flat" cmpd="sng" w="104775">
                      <a:solidFill>
                        <a:srgbClr val="FFFFFF"/>
                      </a:solidFill>
                      <a:prstDash val="solid"/>
                      <a:round/>
                      <a:headEnd len="sm" w="sm" type="none"/>
                      <a:tailEnd len="sm" w="sm" type="none"/>
                    </a:lnB>
                    <a:solidFill>
                      <a:srgbClr val="D9EAD3"/>
                    </a:solidFill>
                  </a:tcPr>
                </a:tc>
              </a:tr>
              <a:tr h="2752475">
                <a:tc>
                  <a:txBody>
                    <a:bodyPr/>
                    <a:lstStyle/>
                    <a:p>
                      <a:pPr indent="0" lvl="0" marL="457200" rtl="0" algn="l">
                        <a:spcBef>
                          <a:spcPts val="0"/>
                        </a:spcBef>
                        <a:spcAft>
                          <a:spcPts val="0"/>
                        </a:spcAft>
                        <a:buNone/>
                      </a:pPr>
                      <a:r>
                        <a:t/>
                      </a:r>
                      <a:endParaRPr sz="2400">
                        <a:solidFill>
                          <a:schemeClr val="dk1"/>
                        </a:solidFill>
                        <a:latin typeface="Merriweather"/>
                        <a:ea typeface="Merriweather"/>
                        <a:cs typeface="Merriweather"/>
                        <a:sym typeface="Merriweather"/>
                      </a:endParaRPr>
                    </a:p>
                    <a:p>
                      <a:pPr indent="0" lvl="0" marL="457200" rtl="0" algn="l">
                        <a:spcBef>
                          <a:spcPts val="0"/>
                        </a:spcBef>
                        <a:spcAft>
                          <a:spcPts val="0"/>
                        </a:spcAft>
                        <a:buNone/>
                      </a:pPr>
                      <a:r>
                        <a:t/>
                      </a:r>
                      <a:endParaRPr sz="2400">
                        <a:solidFill>
                          <a:schemeClr val="dk1"/>
                        </a:solidFill>
                        <a:latin typeface="Merriweather"/>
                        <a:ea typeface="Merriweather"/>
                        <a:cs typeface="Merriweather"/>
                        <a:sym typeface="Merriweather"/>
                      </a:endParaRPr>
                    </a:p>
                  </a:txBody>
                  <a:tcPr marT="91425" marB="91425" marR="91425" marL="91425" anchor="ctr">
                    <a:lnL cap="flat" cmpd="sng" w="104775">
                      <a:solidFill>
                        <a:srgbClr val="FFFFFF"/>
                      </a:solidFill>
                      <a:prstDash val="solid"/>
                      <a:round/>
                      <a:headEnd len="sm" w="sm" type="none"/>
                      <a:tailEnd len="sm" w="sm" type="none"/>
                    </a:lnL>
                    <a:lnR cap="flat" cmpd="sng" w="104775">
                      <a:solidFill>
                        <a:srgbClr val="FFFFFF"/>
                      </a:solidFill>
                      <a:prstDash val="solid"/>
                      <a:round/>
                      <a:headEnd len="sm" w="sm" type="none"/>
                      <a:tailEnd len="sm" w="sm" type="none"/>
                    </a:lnR>
                    <a:lnT cap="flat" cmpd="sng" w="104775">
                      <a:solidFill>
                        <a:srgbClr val="FFFFFF"/>
                      </a:solidFill>
                      <a:prstDash val="solid"/>
                      <a:round/>
                      <a:headEnd len="sm" w="sm" type="none"/>
                      <a:tailEnd len="sm" w="sm" type="none"/>
                    </a:lnT>
                    <a:lnB cap="flat" cmpd="sng" w="1047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t/>
                      </a:r>
                      <a:endParaRPr sz="2200">
                        <a:solidFill>
                          <a:srgbClr val="FFFFFF"/>
                        </a:solidFill>
                        <a:latin typeface="Merriweather"/>
                        <a:ea typeface="Merriweather"/>
                        <a:cs typeface="Merriweather"/>
                        <a:sym typeface="Merriweather"/>
                      </a:endParaRPr>
                    </a:p>
                  </a:txBody>
                  <a:tcPr marT="91425" marB="91425" marR="91425" marL="91425" anchor="ctr">
                    <a:lnL cap="flat" cmpd="sng" w="104775">
                      <a:solidFill>
                        <a:srgbClr val="FFFFFF"/>
                      </a:solidFill>
                      <a:prstDash val="solid"/>
                      <a:round/>
                      <a:headEnd len="sm" w="sm" type="none"/>
                      <a:tailEnd len="sm" w="sm" type="none"/>
                    </a:lnL>
                    <a:lnR cap="flat" cmpd="sng" w="104775">
                      <a:solidFill>
                        <a:srgbClr val="FFFFFF"/>
                      </a:solidFill>
                      <a:prstDash val="solid"/>
                      <a:round/>
                      <a:headEnd len="sm" w="sm" type="none"/>
                      <a:tailEnd len="sm" w="sm" type="none"/>
                    </a:lnR>
                    <a:lnT cap="flat" cmpd="sng" w="104775">
                      <a:solidFill>
                        <a:srgbClr val="FFFFFF"/>
                      </a:solidFill>
                      <a:prstDash val="solid"/>
                      <a:round/>
                      <a:headEnd len="sm" w="sm" type="none"/>
                      <a:tailEnd len="sm" w="sm" type="none"/>
                    </a:lnT>
                    <a:lnB cap="flat" cmpd="sng" w="104775">
                      <a:solidFill>
                        <a:srgbClr val="FFFFFF"/>
                      </a:solidFill>
                      <a:prstDash val="solid"/>
                      <a:round/>
                      <a:headEnd len="sm" w="sm" type="none"/>
                      <a:tailEnd len="sm" w="sm" type="none"/>
                    </a:lnB>
                    <a:solidFill>
                      <a:srgbClr val="D9EAD3"/>
                    </a:solidFill>
                  </a:tcPr>
                </a:tc>
              </a:tr>
              <a:tr h="1983500">
                <a:tc>
                  <a:txBody>
                    <a:bodyPr/>
                    <a:lstStyle/>
                    <a:p>
                      <a:pPr indent="-381000" lvl="0" marL="457200" rtl="0" algn="ctr">
                        <a:spcBef>
                          <a:spcPts val="0"/>
                        </a:spcBef>
                        <a:spcAft>
                          <a:spcPts val="0"/>
                        </a:spcAft>
                        <a:buClr>
                          <a:srgbClr val="6AA84F"/>
                        </a:buClr>
                        <a:buSzPts val="2400"/>
                        <a:buFont typeface="Merriweather"/>
                        <a:buChar char="★"/>
                      </a:pPr>
                      <a:r>
                        <a:rPr lang="en" sz="2400">
                          <a:latin typeface="Merriweather"/>
                          <a:ea typeface="Merriweather"/>
                          <a:cs typeface="Merriweather"/>
                          <a:sym typeface="Merriweather"/>
                        </a:rPr>
                        <a:t>Stimulus</a:t>
                      </a:r>
                      <a:r>
                        <a:rPr lang="en" sz="2400">
                          <a:solidFill>
                            <a:srgbClr val="6AA84F"/>
                          </a:solidFill>
                          <a:latin typeface="Merriweather"/>
                          <a:ea typeface="Merriweather"/>
                          <a:cs typeface="Merriweather"/>
                          <a:sym typeface="Merriweather"/>
                        </a:rPr>
                        <a:t>: </a:t>
                      </a:r>
                      <a:r>
                        <a:rPr lang="en" sz="2400">
                          <a:latin typeface="Merriweather"/>
                          <a:ea typeface="Merriweather"/>
                          <a:cs typeface="Merriweather"/>
                          <a:sym typeface="Merriweather"/>
                        </a:rPr>
                        <a:t>distention</a:t>
                      </a:r>
                      <a:r>
                        <a:rPr lang="en" sz="2400">
                          <a:solidFill>
                            <a:srgbClr val="6AA84F"/>
                          </a:solidFill>
                          <a:latin typeface="Merriweather"/>
                          <a:ea typeface="Merriweather"/>
                          <a:cs typeface="Merriweather"/>
                          <a:sym typeface="Merriweather"/>
                        </a:rPr>
                        <a:t>. </a:t>
                      </a:r>
                      <a:endParaRPr sz="2400">
                        <a:solidFill>
                          <a:srgbClr val="6AA84F"/>
                        </a:solidFill>
                        <a:latin typeface="Merriweather"/>
                        <a:ea typeface="Merriweather"/>
                        <a:cs typeface="Merriweather"/>
                        <a:sym typeface="Merriweather"/>
                      </a:endParaRPr>
                    </a:p>
                    <a:p>
                      <a:pPr indent="0" lvl="0" marL="0" rtl="0" algn="l">
                        <a:spcBef>
                          <a:spcPts val="0"/>
                        </a:spcBef>
                        <a:spcAft>
                          <a:spcPts val="0"/>
                        </a:spcAft>
                        <a:buNone/>
                      </a:pPr>
                      <a:r>
                        <a:rPr lang="en" sz="2300">
                          <a:solidFill>
                            <a:srgbClr val="8E7CC3"/>
                          </a:solidFill>
                          <a:latin typeface="Merriweather"/>
                          <a:ea typeface="Merriweather"/>
                          <a:cs typeface="Merriweather"/>
                          <a:sym typeface="Merriweather"/>
                        </a:rPr>
                        <a:t> </a:t>
                      </a:r>
                      <a:r>
                        <a:rPr b="1" lang="en" sz="2300">
                          <a:solidFill>
                            <a:srgbClr val="8E7CC3"/>
                          </a:solidFill>
                          <a:latin typeface="Merriweather"/>
                          <a:ea typeface="Merriweather"/>
                          <a:cs typeface="Merriweather"/>
                          <a:sym typeface="Merriweather"/>
                        </a:rPr>
                        <a:t>Others: </a:t>
                      </a:r>
                      <a:endParaRPr b="1" sz="2300">
                        <a:solidFill>
                          <a:srgbClr val="8E7CC3"/>
                        </a:solidFill>
                        <a:latin typeface="Merriweather"/>
                        <a:ea typeface="Merriweather"/>
                        <a:cs typeface="Merriweather"/>
                        <a:sym typeface="Merriweather"/>
                      </a:endParaRPr>
                    </a:p>
                    <a:p>
                      <a:pPr indent="-361950" lvl="0" marL="457200" rtl="0" algn="l">
                        <a:spcBef>
                          <a:spcPts val="0"/>
                        </a:spcBef>
                        <a:spcAft>
                          <a:spcPts val="0"/>
                        </a:spcAft>
                        <a:buClr>
                          <a:srgbClr val="8E7CC3"/>
                        </a:buClr>
                        <a:buSzPts val="2100"/>
                        <a:buFont typeface="Merriweather"/>
                        <a:buChar char="-"/>
                      </a:pPr>
                      <a:r>
                        <a:rPr lang="en" sz="2100">
                          <a:latin typeface="Merriweather"/>
                          <a:ea typeface="Merriweather"/>
                          <a:cs typeface="Merriweather"/>
                          <a:sym typeface="Merriweather"/>
                        </a:rPr>
                        <a:t>Chemical irritation</a:t>
                      </a:r>
                      <a:r>
                        <a:rPr b="1" lang="en" sz="2100">
                          <a:solidFill>
                            <a:srgbClr val="8E7CC3"/>
                          </a:solidFill>
                          <a:latin typeface="Merriweather"/>
                          <a:ea typeface="Merriweather"/>
                          <a:cs typeface="Merriweather"/>
                          <a:sym typeface="Merriweather"/>
                        </a:rPr>
                        <a:t>.</a:t>
                      </a:r>
                      <a:endParaRPr b="1" sz="2100">
                        <a:solidFill>
                          <a:srgbClr val="8E7CC3"/>
                        </a:solidFill>
                        <a:latin typeface="Merriweather"/>
                        <a:ea typeface="Merriweather"/>
                        <a:cs typeface="Merriweather"/>
                        <a:sym typeface="Merriweather"/>
                      </a:endParaRPr>
                    </a:p>
                    <a:p>
                      <a:pPr indent="-361950" lvl="0" marL="457200" rtl="0" algn="l">
                        <a:spcBef>
                          <a:spcPts val="0"/>
                        </a:spcBef>
                        <a:spcAft>
                          <a:spcPts val="0"/>
                        </a:spcAft>
                        <a:buClr>
                          <a:srgbClr val="8E7CC3"/>
                        </a:buClr>
                        <a:buSzPts val="2100"/>
                        <a:buFont typeface="Merriweather"/>
                        <a:buChar char="-"/>
                      </a:pPr>
                      <a:r>
                        <a:rPr lang="en" sz="2100">
                          <a:latin typeface="Merriweather"/>
                          <a:ea typeface="Merriweather"/>
                          <a:cs typeface="Merriweather"/>
                          <a:sym typeface="Merriweather"/>
                        </a:rPr>
                        <a:t>Physical irritation</a:t>
                      </a:r>
                      <a:r>
                        <a:rPr b="1" lang="en" sz="2100">
                          <a:solidFill>
                            <a:srgbClr val="8E7CC3"/>
                          </a:solidFill>
                          <a:latin typeface="Merriweather"/>
                          <a:ea typeface="Merriweather"/>
                          <a:cs typeface="Merriweather"/>
                          <a:sym typeface="Merriweather"/>
                        </a:rPr>
                        <a:t>.</a:t>
                      </a:r>
                      <a:endParaRPr b="1" sz="2100">
                        <a:solidFill>
                          <a:srgbClr val="8E7CC3"/>
                        </a:solidFill>
                        <a:latin typeface="Merriweather"/>
                        <a:ea typeface="Merriweather"/>
                        <a:cs typeface="Merriweather"/>
                        <a:sym typeface="Merriweather"/>
                      </a:endParaRPr>
                    </a:p>
                  </a:txBody>
                  <a:tcPr marT="91425" marB="91425" marR="91425" marL="91425" anchor="ctr">
                    <a:lnL cap="flat" cmpd="sng" w="104775">
                      <a:solidFill>
                        <a:srgbClr val="FFFFFF"/>
                      </a:solidFill>
                      <a:prstDash val="solid"/>
                      <a:round/>
                      <a:headEnd len="sm" w="sm" type="none"/>
                      <a:tailEnd len="sm" w="sm" type="none"/>
                    </a:lnL>
                    <a:lnR cap="flat" cmpd="sng" w="104775">
                      <a:solidFill>
                        <a:srgbClr val="FFFFFF"/>
                      </a:solidFill>
                      <a:prstDash val="solid"/>
                      <a:round/>
                      <a:headEnd len="sm" w="sm" type="none"/>
                      <a:tailEnd len="sm" w="sm" type="none"/>
                    </a:lnR>
                    <a:lnT cap="flat" cmpd="sng" w="104775">
                      <a:solidFill>
                        <a:srgbClr val="FFFFFF"/>
                      </a:solidFill>
                      <a:prstDash val="solid"/>
                      <a:round/>
                      <a:headEnd len="sm" w="sm" type="none"/>
                      <a:tailEnd len="sm" w="sm" type="none"/>
                    </a:lnT>
                    <a:lnB cap="flat" cmpd="sng" w="1047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t/>
                      </a:r>
                      <a:endParaRPr sz="2200">
                        <a:solidFill>
                          <a:srgbClr val="FFFFFF"/>
                        </a:solidFill>
                        <a:latin typeface="Merriweather"/>
                        <a:ea typeface="Merriweather"/>
                        <a:cs typeface="Merriweather"/>
                        <a:sym typeface="Merriweather"/>
                      </a:endParaRPr>
                    </a:p>
                  </a:txBody>
                  <a:tcPr marT="91425" marB="91425" marR="91425" marL="91425" anchor="ctr">
                    <a:lnL cap="flat" cmpd="sng" w="104775">
                      <a:solidFill>
                        <a:srgbClr val="FFFFFF"/>
                      </a:solidFill>
                      <a:prstDash val="solid"/>
                      <a:round/>
                      <a:headEnd len="sm" w="sm" type="none"/>
                      <a:tailEnd len="sm" w="sm" type="none"/>
                    </a:lnL>
                    <a:lnR cap="flat" cmpd="sng" w="104775">
                      <a:solidFill>
                        <a:srgbClr val="FFFFFF"/>
                      </a:solidFill>
                      <a:prstDash val="solid"/>
                      <a:round/>
                      <a:headEnd len="sm" w="sm" type="none"/>
                      <a:tailEnd len="sm" w="sm" type="none"/>
                    </a:lnR>
                    <a:lnT cap="flat" cmpd="sng" w="104775">
                      <a:solidFill>
                        <a:srgbClr val="FFFFFF"/>
                      </a:solidFill>
                      <a:prstDash val="solid"/>
                      <a:round/>
                      <a:headEnd len="sm" w="sm" type="none"/>
                      <a:tailEnd len="sm" w="sm" type="none"/>
                    </a:lnT>
                    <a:lnB cap="flat" cmpd="sng" w="104775">
                      <a:solidFill>
                        <a:srgbClr val="FFFFFF"/>
                      </a:solidFill>
                      <a:prstDash val="solid"/>
                      <a:round/>
                      <a:headEnd len="sm" w="sm" type="none"/>
                      <a:tailEnd len="sm" w="sm" type="none"/>
                    </a:lnB>
                    <a:solidFill>
                      <a:srgbClr val="FFFFFF"/>
                    </a:solidFill>
                  </a:tcPr>
                </a:tc>
              </a:tr>
            </a:tbl>
          </a:graphicData>
        </a:graphic>
      </p:graphicFrame>
      <p:sp>
        <p:nvSpPr>
          <p:cNvPr id="189" name="Google Shape;189;p17"/>
          <p:cNvSpPr txBox="1"/>
          <p:nvPr/>
        </p:nvSpPr>
        <p:spPr>
          <a:xfrm>
            <a:off x="408325" y="14274100"/>
            <a:ext cx="6702600" cy="22179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6AA84F"/>
              </a:buClr>
              <a:buSzPts val="2400"/>
              <a:buFont typeface="Merriweather"/>
              <a:buChar char="★"/>
            </a:pPr>
            <a:r>
              <a:rPr b="1" lang="en" sz="2400">
                <a:latin typeface="Merriweather"/>
                <a:ea typeface="Merriweather"/>
                <a:cs typeface="Merriweather"/>
                <a:sym typeface="Merriweather"/>
              </a:rPr>
              <a:t>Propulsive</a:t>
            </a:r>
            <a:r>
              <a:rPr b="1" lang="en" sz="2400">
                <a:solidFill>
                  <a:srgbClr val="6AA84F"/>
                </a:solidFill>
                <a:latin typeface="Merriweather"/>
                <a:ea typeface="Merriweather"/>
                <a:cs typeface="Merriweather"/>
                <a:sym typeface="Merriweather"/>
              </a:rPr>
              <a:t> </a:t>
            </a:r>
            <a:r>
              <a:rPr b="1" lang="en" sz="2100">
                <a:solidFill>
                  <a:srgbClr val="45818E"/>
                </a:solidFill>
                <a:latin typeface="Merriweather"/>
                <a:ea typeface="Merriweather"/>
                <a:cs typeface="Merriweather"/>
                <a:sym typeface="Merriweather"/>
              </a:rPr>
              <a:t>(upstream)</a:t>
            </a:r>
            <a:r>
              <a:rPr b="1" lang="en" sz="2400">
                <a:solidFill>
                  <a:srgbClr val="45818E"/>
                </a:solidFill>
                <a:latin typeface="Merriweather"/>
                <a:ea typeface="Merriweather"/>
                <a:cs typeface="Merriweather"/>
                <a:sym typeface="Merriweather"/>
              </a:rPr>
              <a:t> </a:t>
            </a:r>
            <a:r>
              <a:rPr b="1" lang="en" sz="2400">
                <a:latin typeface="Merriweather"/>
                <a:ea typeface="Merriweather"/>
                <a:cs typeface="Merriweather"/>
                <a:sym typeface="Merriweather"/>
              </a:rPr>
              <a:t>segment</a:t>
            </a:r>
            <a:r>
              <a:rPr b="1" lang="en" sz="2400">
                <a:solidFill>
                  <a:srgbClr val="6AA84F"/>
                </a:solidFill>
                <a:latin typeface="Merriweather"/>
                <a:ea typeface="Merriweather"/>
                <a:cs typeface="Merriweather"/>
                <a:sym typeface="Merriweather"/>
              </a:rPr>
              <a:t> </a:t>
            </a:r>
            <a:endParaRPr b="1" sz="2400">
              <a:solidFill>
                <a:srgbClr val="6AA84F"/>
              </a:solidFill>
              <a:latin typeface="Merriweather"/>
              <a:ea typeface="Merriweather"/>
              <a:cs typeface="Merriweather"/>
              <a:sym typeface="Merriweather"/>
            </a:endParaRPr>
          </a:p>
          <a:p>
            <a:pPr indent="-368300" lvl="0" marL="457200" rtl="0" algn="l">
              <a:spcBef>
                <a:spcPts val="0"/>
              </a:spcBef>
              <a:spcAft>
                <a:spcPts val="0"/>
              </a:spcAft>
              <a:buClr>
                <a:schemeClr val="dk1"/>
              </a:buClr>
              <a:buSzPts val="2200"/>
              <a:buFont typeface="Merriweather"/>
              <a:buChar char="-"/>
            </a:pPr>
            <a:r>
              <a:rPr lang="en" sz="2100">
                <a:solidFill>
                  <a:schemeClr val="dk1"/>
                </a:solidFill>
                <a:latin typeface="Merriweather"/>
                <a:ea typeface="Merriweather"/>
                <a:cs typeface="Merriweather"/>
                <a:sym typeface="Merriweather"/>
              </a:rPr>
              <a:t>Contraction</a:t>
            </a:r>
            <a:r>
              <a:rPr lang="en" sz="2200">
                <a:solidFill>
                  <a:schemeClr val="dk1"/>
                </a:solidFill>
                <a:latin typeface="Merriweather"/>
                <a:ea typeface="Merriweather"/>
                <a:cs typeface="Merriweather"/>
                <a:sym typeface="Merriweather"/>
              </a:rPr>
              <a:t> </a:t>
            </a:r>
            <a:r>
              <a:rPr b="1" lang="en" sz="2200">
                <a:solidFill>
                  <a:srgbClr val="6AA84F"/>
                </a:solidFill>
                <a:latin typeface="Merriweather"/>
                <a:ea typeface="Merriweather"/>
                <a:cs typeface="Merriweather"/>
                <a:sym typeface="Merriweather"/>
              </a:rPr>
              <a:t>(circular Muscle) </a:t>
            </a:r>
            <a:endParaRPr b="1" sz="2200">
              <a:solidFill>
                <a:srgbClr val="6AA84F"/>
              </a:solidFill>
              <a:latin typeface="Merriweather"/>
              <a:ea typeface="Merriweather"/>
              <a:cs typeface="Merriweather"/>
              <a:sym typeface="Merriweather"/>
            </a:endParaRPr>
          </a:p>
          <a:p>
            <a:pPr indent="-368300" lvl="0" marL="457200" rtl="0" algn="l">
              <a:spcBef>
                <a:spcPts val="0"/>
              </a:spcBef>
              <a:spcAft>
                <a:spcPts val="0"/>
              </a:spcAft>
              <a:buClr>
                <a:schemeClr val="dk1"/>
              </a:buClr>
              <a:buSzPts val="2200"/>
              <a:buFont typeface="Merriweather"/>
              <a:buChar char="-"/>
            </a:pPr>
            <a:r>
              <a:rPr lang="en" sz="2100">
                <a:solidFill>
                  <a:schemeClr val="dk1"/>
                </a:solidFill>
                <a:latin typeface="Merriweather"/>
                <a:ea typeface="Merriweather"/>
                <a:cs typeface="Merriweather"/>
                <a:sym typeface="Merriweather"/>
              </a:rPr>
              <a:t>Relaxation</a:t>
            </a:r>
            <a:r>
              <a:rPr lang="en" sz="2200">
                <a:solidFill>
                  <a:schemeClr val="dk1"/>
                </a:solidFill>
                <a:latin typeface="Merriweather"/>
                <a:ea typeface="Merriweather"/>
                <a:cs typeface="Merriweather"/>
                <a:sym typeface="Merriweather"/>
              </a:rPr>
              <a:t> </a:t>
            </a:r>
            <a:r>
              <a:rPr b="1" lang="en" sz="2200">
                <a:solidFill>
                  <a:srgbClr val="38761D"/>
                </a:solidFill>
                <a:latin typeface="Merriweather"/>
                <a:ea typeface="Merriweather"/>
                <a:cs typeface="Merriweather"/>
                <a:sym typeface="Merriweather"/>
              </a:rPr>
              <a:t>(longitudinal Muscle)</a:t>
            </a:r>
            <a:endParaRPr b="1" sz="2200">
              <a:solidFill>
                <a:srgbClr val="38761D"/>
              </a:solidFill>
              <a:latin typeface="Merriweather"/>
              <a:ea typeface="Merriweather"/>
              <a:cs typeface="Merriweather"/>
              <a:sym typeface="Merriweather"/>
            </a:endParaRPr>
          </a:p>
          <a:p>
            <a:pPr indent="0" lvl="0" marL="0" rtl="0" algn="l">
              <a:spcBef>
                <a:spcPts val="0"/>
              </a:spcBef>
              <a:spcAft>
                <a:spcPts val="0"/>
              </a:spcAft>
              <a:buNone/>
            </a:pPr>
            <a:r>
              <a:t/>
            </a:r>
            <a:endParaRPr sz="2400">
              <a:solidFill>
                <a:schemeClr val="dk1"/>
              </a:solidFill>
              <a:latin typeface="Merriweather"/>
              <a:ea typeface="Merriweather"/>
              <a:cs typeface="Merriweather"/>
              <a:sym typeface="Merriweather"/>
            </a:endParaRPr>
          </a:p>
          <a:p>
            <a:pPr indent="-381000" lvl="0" marL="457200" rtl="0" algn="l">
              <a:spcBef>
                <a:spcPts val="0"/>
              </a:spcBef>
              <a:spcAft>
                <a:spcPts val="0"/>
              </a:spcAft>
              <a:buClr>
                <a:srgbClr val="6AA84F"/>
              </a:buClr>
              <a:buSzPts val="2400"/>
              <a:buFont typeface="Merriweather"/>
              <a:buChar char="★"/>
            </a:pPr>
            <a:r>
              <a:rPr b="1" lang="en" sz="2400">
                <a:latin typeface="Merriweather"/>
                <a:ea typeface="Merriweather"/>
                <a:cs typeface="Merriweather"/>
                <a:sym typeface="Merriweather"/>
              </a:rPr>
              <a:t>Receiving</a:t>
            </a:r>
            <a:r>
              <a:rPr b="1" lang="en" sz="2400">
                <a:solidFill>
                  <a:srgbClr val="6AA84F"/>
                </a:solidFill>
                <a:latin typeface="Merriweather"/>
                <a:ea typeface="Merriweather"/>
                <a:cs typeface="Merriweather"/>
                <a:sym typeface="Merriweather"/>
              </a:rPr>
              <a:t> </a:t>
            </a:r>
            <a:r>
              <a:rPr b="1" lang="en" sz="2100">
                <a:solidFill>
                  <a:srgbClr val="45818E"/>
                </a:solidFill>
                <a:latin typeface="Merriweather"/>
                <a:ea typeface="Merriweather"/>
                <a:cs typeface="Merriweather"/>
                <a:sym typeface="Merriweather"/>
              </a:rPr>
              <a:t>(downstream)</a:t>
            </a:r>
            <a:r>
              <a:rPr b="1" lang="en" sz="2400">
                <a:solidFill>
                  <a:srgbClr val="45818E"/>
                </a:solidFill>
                <a:latin typeface="Merriweather"/>
                <a:ea typeface="Merriweather"/>
                <a:cs typeface="Merriweather"/>
                <a:sym typeface="Merriweather"/>
              </a:rPr>
              <a:t> </a:t>
            </a:r>
            <a:r>
              <a:rPr b="1" lang="en" sz="2400">
                <a:latin typeface="Merriweather"/>
                <a:ea typeface="Merriweather"/>
                <a:cs typeface="Merriweather"/>
                <a:sym typeface="Merriweather"/>
              </a:rPr>
              <a:t>segment</a:t>
            </a:r>
            <a:endParaRPr b="1" sz="2400">
              <a:latin typeface="Merriweather"/>
              <a:ea typeface="Merriweather"/>
              <a:cs typeface="Merriweather"/>
              <a:sym typeface="Merriweather"/>
            </a:endParaRPr>
          </a:p>
          <a:p>
            <a:pPr indent="-381000" lvl="0" marL="457200" rtl="0" algn="l">
              <a:spcBef>
                <a:spcPts val="0"/>
              </a:spcBef>
              <a:spcAft>
                <a:spcPts val="0"/>
              </a:spcAft>
              <a:buClr>
                <a:schemeClr val="dk1"/>
              </a:buClr>
              <a:buSzPts val="2400"/>
              <a:buFont typeface="Merriweather"/>
              <a:buChar char="-"/>
            </a:pPr>
            <a:r>
              <a:rPr lang="en" sz="2100">
                <a:solidFill>
                  <a:schemeClr val="dk1"/>
                </a:solidFill>
                <a:latin typeface="Merriweather"/>
                <a:ea typeface="Merriweather"/>
                <a:cs typeface="Merriweather"/>
                <a:sym typeface="Merriweather"/>
              </a:rPr>
              <a:t>Contraction</a:t>
            </a:r>
            <a:r>
              <a:rPr lang="en" sz="2400">
                <a:solidFill>
                  <a:schemeClr val="dk1"/>
                </a:solidFill>
                <a:latin typeface="Merriweather"/>
                <a:ea typeface="Merriweather"/>
                <a:cs typeface="Merriweather"/>
                <a:sym typeface="Merriweather"/>
              </a:rPr>
              <a:t> </a:t>
            </a:r>
            <a:r>
              <a:rPr b="1" lang="en" sz="2200">
                <a:solidFill>
                  <a:srgbClr val="38761D"/>
                </a:solidFill>
                <a:latin typeface="Merriweather"/>
                <a:ea typeface="Merriweather"/>
                <a:cs typeface="Merriweather"/>
                <a:sym typeface="Merriweather"/>
              </a:rPr>
              <a:t>(longitudinal Muscle)</a:t>
            </a:r>
            <a:endParaRPr b="1" sz="2200">
              <a:solidFill>
                <a:srgbClr val="38761D"/>
              </a:solidFill>
              <a:latin typeface="Merriweather"/>
              <a:ea typeface="Merriweather"/>
              <a:cs typeface="Merriweather"/>
              <a:sym typeface="Merriweather"/>
            </a:endParaRPr>
          </a:p>
          <a:p>
            <a:pPr indent="-381000" lvl="0" marL="457200" rtl="0" algn="l">
              <a:spcBef>
                <a:spcPts val="0"/>
              </a:spcBef>
              <a:spcAft>
                <a:spcPts val="0"/>
              </a:spcAft>
              <a:buClr>
                <a:schemeClr val="dk1"/>
              </a:buClr>
              <a:buSzPts val="2400"/>
              <a:buFont typeface="Merriweather"/>
              <a:buChar char="-"/>
            </a:pPr>
            <a:r>
              <a:rPr lang="en" sz="2100">
                <a:solidFill>
                  <a:schemeClr val="dk1"/>
                </a:solidFill>
                <a:latin typeface="Merriweather"/>
                <a:ea typeface="Merriweather"/>
                <a:cs typeface="Merriweather"/>
                <a:sym typeface="Merriweather"/>
              </a:rPr>
              <a:t>Relaxation</a:t>
            </a:r>
            <a:r>
              <a:rPr lang="en" sz="2200">
                <a:solidFill>
                  <a:schemeClr val="dk1"/>
                </a:solidFill>
                <a:latin typeface="Merriweather"/>
                <a:ea typeface="Merriweather"/>
                <a:cs typeface="Merriweather"/>
                <a:sym typeface="Merriweather"/>
              </a:rPr>
              <a:t> </a:t>
            </a:r>
            <a:r>
              <a:rPr b="1" lang="en" sz="2200">
                <a:solidFill>
                  <a:srgbClr val="6AA84F"/>
                </a:solidFill>
                <a:latin typeface="Merriweather"/>
                <a:ea typeface="Merriweather"/>
                <a:cs typeface="Merriweather"/>
                <a:sym typeface="Merriweather"/>
              </a:rPr>
              <a:t>(circular Muscle)</a:t>
            </a:r>
            <a:endParaRPr b="1" sz="2200">
              <a:solidFill>
                <a:srgbClr val="6AA84F"/>
              </a:solidFill>
            </a:endParaRPr>
          </a:p>
        </p:txBody>
      </p:sp>
      <p:sp>
        <p:nvSpPr>
          <p:cNvPr id="190" name="Google Shape;190;p17"/>
          <p:cNvSpPr txBox="1"/>
          <p:nvPr/>
        </p:nvSpPr>
        <p:spPr>
          <a:xfrm>
            <a:off x="7261850" y="14752350"/>
            <a:ext cx="6471300" cy="16464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6AA84F"/>
              </a:buClr>
              <a:buSzPts val="2400"/>
              <a:buFont typeface="Merriweather"/>
              <a:buChar char="★"/>
            </a:pPr>
            <a:r>
              <a:rPr b="1" lang="en" sz="2400">
                <a:latin typeface="Merriweather"/>
                <a:ea typeface="Merriweather"/>
                <a:cs typeface="Merriweather"/>
                <a:sym typeface="Merriweather"/>
              </a:rPr>
              <a:t>Propulsive segment</a:t>
            </a:r>
            <a:r>
              <a:rPr b="1" lang="en" sz="2400">
                <a:solidFill>
                  <a:srgbClr val="6AA84F"/>
                </a:solidFill>
                <a:latin typeface="Merriweather"/>
                <a:ea typeface="Merriweather"/>
                <a:cs typeface="Merriweather"/>
                <a:sym typeface="Merriweather"/>
              </a:rPr>
              <a:t>.</a:t>
            </a:r>
            <a:endParaRPr b="1" sz="2400">
              <a:solidFill>
                <a:srgbClr val="6AA84F"/>
              </a:solidFill>
              <a:latin typeface="Merriweather"/>
              <a:ea typeface="Merriweather"/>
              <a:cs typeface="Merriweather"/>
              <a:sym typeface="Merriweather"/>
            </a:endParaRPr>
          </a:p>
          <a:p>
            <a:pPr indent="-368300" lvl="0" marL="457200" rtl="0" algn="l">
              <a:spcBef>
                <a:spcPts val="0"/>
              </a:spcBef>
              <a:spcAft>
                <a:spcPts val="0"/>
              </a:spcAft>
              <a:buClr>
                <a:srgbClr val="6AA84F"/>
              </a:buClr>
              <a:buSzPts val="2200"/>
              <a:buFont typeface="Merriweather"/>
              <a:buChar char="-"/>
            </a:pPr>
            <a:r>
              <a:rPr lang="en" sz="2100">
                <a:latin typeface="Merriweather"/>
                <a:ea typeface="Merriweather"/>
                <a:cs typeface="Merriweather"/>
                <a:sym typeface="Merriweather"/>
              </a:rPr>
              <a:t>Contraction</a:t>
            </a:r>
            <a:r>
              <a:rPr lang="en" sz="2200">
                <a:solidFill>
                  <a:srgbClr val="6AA84F"/>
                </a:solidFill>
                <a:latin typeface="Merriweather"/>
                <a:ea typeface="Merriweather"/>
                <a:cs typeface="Merriweather"/>
                <a:sym typeface="Merriweather"/>
              </a:rPr>
              <a:t> </a:t>
            </a:r>
            <a:r>
              <a:rPr b="1" lang="en" sz="2200">
                <a:solidFill>
                  <a:srgbClr val="6AA84F"/>
                </a:solidFill>
                <a:latin typeface="Merriweather"/>
                <a:ea typeface="Merriweather"/>
                <a:cs typeface="Merriweather"/>
                <a:sym typeface="Merriweather"/>
              </a:rPr>
              <a:t>(circular Muscle) </a:t>
            </a:r>
            <a:endParaRPr b="1" sz="2200">
              <a:solidFill>
                <a:srgbClr val="6AA84F"/>
              </a:solidFill>
              <a:latin typeface="Merriweather"/>
              <a:ea typeface="Merriweather"/>
              <a:cs typeface="Merriweather"/>
              <a:sym typeface="Merriweather"/>
            </a:endParaRPr>
          </a:p>
          <a:p>
            <a:pPr indent="0" lvl="0" marL="0" rtl="0" algn="l">
              <a:spcBef>
                <a:spcPts val="0"/>
              </a:spcBef>
              <a:spcAft>
                <a:spcPts val="0"/>
              </a:spcAft>
              <a:buNone/>
            </a:pPr>
            <a:r>
              <a:t/>
            </a:r>
            <a:endParaRPr sz="2400">
              <a:solidFill>
                <a:srgbClr val="6AA84F"/>
              </a:solidFill>
              <a:latin typeface="Merriweather"/>
              <a:ea typeface="Merriweather"/>
              <a:cs typeface="Merriweather"/>
              <a:sym typeface="Merriweather"/>
            </a:endParaRPr>
          </a:p>
          <a:p>
            <a:pPr indent="-381000" lvl="0" marL="457200" rtl="0" algn="l">
              <a:spcBef>
                <a:spcPts val="0"/>
              </a:spcBef>
              <a:spcAft>
                <a:spcPts val="0"/>
              </a:spcAft>
              <a:buClr>
                <a:srgbClr val="6AA84F"/>
              </a:buClr>
              <a:buSzPts val="2400"/>
              <a:buFont typeface="Merriweather"/>
              <a:buChar char="★"/>
            </a:pPr>
            <a:r>
              <a:rPr b="1" lang="en" sz="2400">
                <a:latin typeface="Merriweather"/>
                <a:ea typeface="Merriweather"/>
                <a:cs typeface="Merriweather"/>
                <a:sym typeface="Merriweather"/>
              </a:rPr>
              <a:t>Receiving segment</a:t>
            </a:r>
            <a:r>
              <a:rPr b="1" lang="en" sz="2400">
                <a:solidFill>
                  <a:srgbClr val="6AA84F"/>
                </a:solidFill>
                <a:latin typeface="Merriweather"/>
                <a:ea typeface="Merriweather"/>
                <a:cs typeface="Merriweather"/>
                <a:sym typeface="Merriweather"/>
              </a:rPr>
              <a:t>.</a:t>
            </a:r>
            <a:endParaRPr b="1" sz="2200">
              <a:solidFill>
                <a:srgbClr val="6AA84F"/>
              </a:solidFill>
              <a:latin typeface="Merriweather"/>
              <a:ea typeface="Merriweather"/>
              <a:cs typeface="Merriweather"/>
              <a:sym typeface="Merriweather"/>
            </a:endParaRPr>
          </a:p>
          <a:p>
            <a:pPr indent="-381000" lvl="0" marL="457200" rtl="0" algn="l">
              <a:spcBef>
                <a:spcPts val="0"/>
              </a:spcBef>
              <a:spcAft>
                <a:spcPts val="0"/>
              </a:spcAft>
              <a:buClr>
                <a:srgbClr val="6AA84F"/>
              </a:buClr>
              <a:buSzPts val="2400"/>
              <a:buFont typeface="Merriweather"/>
              <a:buChar char="-"/>
            </a:pPr>
            <a:r>
              <a:rPr lang="en" sz="2100">
                <a:latin typeface="Merriweather"/>
                <a:ea typeface="Merriweather"/>
                <a:cs typeface="Merriweather"/>
                <a:sym typeface="Merriweather"/>
              </a:rPr>
              <a:t>Relaxation</a:t>
            </a:r>
            <a:r>
              <a:rPr lang="en" sz="2200">
                <a:solidFill>
                  <a:srgbClr val="6AA84F"/>
                </a:solidFill>
                <a:latin typeface="Merriweather"/>
                <a:ea typeface="Merriweather"/>
                <a:cs typeface="Merriweather"/>
                <a:sym typeface="Merriweather"/>
              </a:rPr>
              <a:t> </a:t>
            </a:r>
            <a:r>
              <a:rPr b="1" lang="en" sz="2200">
                <a:solidFill>
                  <a:srgbClr val="6AA84F"/>
                </a:solidFill>
                <a:latin typeface="Merriweather"/>
                <a:ea typeface="Merriweather"/>
                <a:cs typeface="Merriweather"/>
                <a:sym typeface="Merriweather"/>
              </a:rPr>
              <a:t>(circular Muscle)</a:t>
            </a:r>
            <a:endParaRPr b="1" sz="2200">
              <a:solidFill>
                <a:srgbClr val="6AA84F"/>
              </a:solidFill>
            </a:endParaRPr>
          </a:p>
        </p:txBody>
      </p:sp>
      <p:grpSp>
        <p:nvGrpSpPr>
          <p:cNvPr id="191" name="Google Shape;191;p17"/>
          <p:cNvGrpSpPr/>
          <p:nvPr/>
        </p:nvGrpSpPr>
        <p:grpSpPr>
          <a:xfrm>
            <a:off x="7395411" y="16983797"/>
            <a:ext cx="5877733" cy="2553235"/>
            <a:chOff x="16293800" y="12445150"/>
            <a:chExt cx="8055000" cy="3953601"/>
          </a:xfrm>
        </p:grpSpPr>
        <p:pic>
          <p:nvPicPr>
            <p:cNvPr id="192" name="Google Shape;192;p17"/>
            <p:cNvPicPr preferRelativeResize="0"/>
            <p:nvPr/>
          </p:nvPicPr>
          <p:blipFill rotWithShape="1">
            <a:blip r:embed="rId5">
              <a:alphaModFix/>
            </a:blip>
            <a:srcRect b="0" l="3947" r="0" t="0"/>
            <a:stretch/>
          </p:blipFill>
          <p:spPr>
            <a:xfrm>
              <a:off x="16293800" y="12445775"/>
              <a:ext cx="4027495" cy="723794"/>
            </a:xfrm>
            <a:prstGeom prst="rect">
              <a:avLst/>
            </a:prstGeom>
            <a:noFill/>
            <a:ln cap="flat" cmpd="sng" w="9525">
              <a:solidFill>
                <a:srgbClr val="000000"/>
              </a:solidFill>
              <a:prstDash val="solid"/>
              <a:round/>
              <a:headEnd len="sm" w="sm" type="none"/>
              <a:tailEnd len="sm" w="sm" type="none"/>
            </a:ln>
          </p:spPr>
        </p:pic>
        <p:pic>
          <p:nvPicPr>
            <p:cNvPr id="193" name="Google Shape;193;p17"/>
            <p:cNvPicPr preferRelativeResize="0"/>
            <p:nvPr/>
          </p:nvPicPr>
          <p:blipFill>
            <a:blip r:embed="rId6">
              <a:alphaModFix/>
            </a:blip>
            <a:stretch>
              <a:fillRect/>
            </a:stretch>
          </p:blipFill>
          <p:spPr>
            <a:xfrm>
              <a:off x="20389850" y="12997600"/>
              <a:ext cx="3958949" cy="3401151"/>
            </a:xfrm>
            <a:prstGeom prst="rect">
              <a:avLst/>
            </a:prstGeom>
            <a:noFill/>
            <a:ln cap="flat" cmpd="sng" w="9525">
              <a:solidFill>
                <a:srgbClr val="000000"/>
              </a:solidFill>
              <a:prstDash val="solid"/>
              <a:round/>
              <a:headEnd len="sm" w="sm" type="none"/>
              <a:tailEnd len="sm" w="sm" type="none"/>
            </a:ln>
          </p:spPr>
        </p:pic>
        <p:pic>
          <p:nvPicPr>
            <p:cNvPr id="194" name="Google Shape;194;p17"/>
            <p:cNvPicPr preferRelativeResize="0"/>
            <p:nvPr/>
          </p:nvPicPr>
          <p:blipFill rotWithShape="1">
            <a:blip r:embed="rId7">
              <a:alphaModFix/>
            </a:blip>
            <a:srcRect b="0" l="22677" r="22677" t="0"/>
            <a:stretch/>
          </p:blipFill>
          <p:spPr>
            <a:xfrm>
              <a:off x="16293805" y="13063355"/>
              <a:ext cx="4027495" cy="3335394"/>
            </a:xfrm>
            <a:prstGeom prst="rect">
              <a:avLst/>
            </a:prstGeom>
            <a:noFill/>
            <a:ln cap="flat" cmpd="sng" w="9525">
              <a:solidFill>
                <a:srgbClr val="000000"/>
              </a:solidFill>
              <a:prstDash val="solid"/>
              <a:round/>
              <a:headEnd len="sm" w="sm" type="none"/>
              <a:tailEnd len="sm" w="sm" type="none"/>
            </a:ln>
          </p:spPr>
        </p:pic>
        <p:pic>
          <p:nvPicPr>
            <p:cNvPr id="195" name="Google Shape;195;p17"/>
            <p:cNvPicPr preferRelativeResize="0"/>
            <p:nvPr/>
          </p:nvPicPr>
          <p:blipFill rotWithShape="1">
            <a:blip r:embed="rId8">
              <a:alphaModFix/>
            </a:blip>
            <a:srcRect b="0" l="0" r="0" t="17314"/>
            <a:stretch/>
          </p:blipFill>
          <p:spPr>
            <a:xfrm>
              <a:off x="20389850" y="12445150"/>
              <a:ext cx="3958950" cy="564600"/>
            </a:xfrm>
            <a:prstGeom prst="rect">
              <a:avLst/>
            </a:prstGeom>
            <a:noFill/>
            <a:ln cap="flat" cmpd="sng" w="9525">
              <a:solidFill>
                <a:srgbClr val="000000"/>
              </a:solidFill>
              <a:prstDash val="solid"/>
              <a:round/>
              <a:headEnd len="sm" w="sm" type="none"/>
              <a:tailEnd len="sm" w="sm" type="none"/>
            </a:ln>
          </p:spPr>
        </p:pic>
      </p:grpSp>
      <p:sp>
        <p:nvSpPr>
          <p:cNvPr id="196" name="Google Shape;196;p17"/>
          <p:cNvSpPr txBox="1"/>
          <p:nvPr/>
        </p:nvSpPr>
        <p:spPr>
          <a:xfrm>
            <a:off x="7261850" y="13090200"/>
            <a:ext cx="6471300" cy="8733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6AA84F"/>
              </a:buClr>
              <a:buSzPts val="2200"/>
              <a:buFont typeface="Merriweather"/>
              <a:buChar char="★"/>
            </a:pPr>
            <a:r>
              <a:rPr lang="en" sz="2200">
                <a:latin typeface="Merriweather"/>
                <a:ea typeface="Merriweather"/>
                <a:cs typeface="Merriweather"/>
                <a:sym typeface="Merriweather"/>
              </a:rPr>
              <a:t>Blend different juices with the chime</a:t>
            </a:r>
            <a:r>
              <a:rPr lang="en" sz="2200">
                <a:solidFill>
                  <a:srgbClr val="6AA84F"/>
                </a:solidFill>
                <a:latin typeface="Merriweather"/>
                <a:ea typeface="Merriweather"/>
                <a:cs typeface="Merriweather"/>
                <a:sym typeface="Merriweather"/>
              </a:rPr>
              <a:t>.</a:t>
            </a:r>
            <a:endParaRPr sz="2200">
              <a:solidFill>
                <a:srgbClr val="6AA84F"/>
              </a:solidFill>
              <a:latin typeface="Merriweather"/>
              <a:ea typeface="Merriweather"/>
              <a:cs typeface="Merriweather"/>
              <a:sym typeface="Merriweather"/>
            </a:endParaRPr>
          </a:p>
          <a:p>
            <a:pPr indent="-368300" lvl="0" marL="457200" rtl="0" algn="l">
              <a:spcBef>
                <a:spcPts val="0"/>
              </a:spcBef>
              <a:spcAft>
                <a:spcPts val="0"/>
              </a:spcAft>
              <a:buClr>
                <a:srgbClr val="6AA84F"/>
              </a:buClr>
              <a:buSzPts val="2200"/>
              <a:buFont typeface="Merriweather"/>
              <a:buChar char="★"/>
            </a:pPr>
            <a:r>
              <a:rPr lang="en" sz="2200">
                <a:latin typeface="Merriweather"/>
                <a:ea typeface="Merriweather"/>
                <a:cs typeface="Merriweather"/>
                <a:sym typeface="Merriweather"/>
              </a:rPr>
              <a:t>Bring products of digestion in contact with absorptive surfaces</a:t>
            </a:r>
            <a:r>
              <a:rPr lang="en" sz="2200">
                <a:solidFill>
                  <a:srgbClr val="6AA84F"/>
                </a:solidFill>
                <a:latin typeface="Merriweather"/>
                <a:ea typeface="Merriweather"/>
                <a:cs typeface="Merriweather"/>
                <a:sym typeface="Merriweather"/>
              </a:rPr>
              <a:t>.</a:t>
            </a:r>
            <a:endParaRPr sz="2200">
              <a:solidFill>
                <a:srgbClr val="6AA84F"/>
              </a:solidFill>
            </a:endParaRPr>
          </a:p>
        </p:txBody>
      </p:sp>
      <p:sp>
        <p:nvSpPr>
          <p:cNvPr id="197" name="Google Shape;197;p17"/>
          <p:cNvSpPr txBox="1"/>
          <p:nvPr/>
        </p:nvSpPr>
        <p:spPr>
          <a:xfrm>
            <a:off x="3226525" y="9421625"/>
            <a:ext cx="3884400" cy="10926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latin typeface="Merriweather"/>
                <a:ea typeface="Merriweather"/>
                <a:cs typeface="Merriweather"/>
                <a:sym typeface="Merriweather"/>
              </a:rPr>
              <a:t>Figure 1-11</a:t>
            </a:r>
            <a:endParaRPr b="1" sz="2700">
              <a:latin typeface="Merriweather"/>
              <a:ea typeface="Merriweather"/>
              <a:cs typeface="Merriweather"/>
              <a:sym typeface="Merriweather"/>
            </a:endParaRPr>
          </a:p>
        </p:txBody>
      </p:sp>
      <p:sp>
        <p:nvSpPr>
          <p:cNvPr id="198" name="Google Shape;198;p17"/>
          <p:cNvSpPr txBox="1"/>
          <p:nvPr/>
        </p:nvSpPr>
        <p:spPr>
          <a:xfrm>
            <a:off x="7433150" y="9271525"/>
            <a:ext cx="3884400" cy="22179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latin typeface="Merriweather"/>
                <a:ea typeface="Merriweather"/>
                <a:cs typeface="Merriweather"/>
                <a:sym typeface="Merriweather"/>
              </a:rPr>
              <a:t>Figure 1-12</a:t>
            </a:r>
            <a:endParaRPr b="1" sz="2700">
              <a:latin typeface="Merriweather"/>
              <a:ea typeface="Merriweather"/>
              <a:cs typeface="Merriweather"/>
              <a:sym typeface="Merriweather"/>
            </a:endParaRPr>
          </a:p>
        </p:txBody>
      </p:sp>
      <p:sp>
        <p:nvSpPr>
          <p:cNvPr id="199" name="Google Shape;199;p17"/>
          <p:cNvSpPr txBox="1"/>
          <p:nvPr/>
        </p:nvSpPr>
        <p:spPr>
          <a:xfrm>
            <a:off x="9093250" y="19297450"/>
            <a:ext cx="4179900" cy="19083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500">
                <a:latin typeface="Merriweather"/>
                <a:ea typeface="Merriweather"/>
                <a:cs typeface="Merriweather"/>
                <a:sym typeface="Merriweather"/>
              </a:rPr>
              <a:t>Figure 1-13</a:t>
            </a:r>
            <a:endParaRPr b="1" sz="2500">
              <a:latin typeface="Merriweather"/>
              <a:ea typeface="Merriweather"/>
              <a:cs typeface="Merriweather"/>
              <a:sym typeface="Merriweather"/>
            </a:endParaRPr>
          </a:p>
        </p:txBody>
      </p:sp>
      <p:sp>
        <p:nvSpPr>
          <p:cNvPr id="200" name="Google Shape;200;p17"/>
          <p:cNvSpPr txBox="1"/>
          <p:nvPr/>
        </p:nvSpPr>
        <p:spPr>
          <a:xfrm>
            <a:off x="11409325" y="409425"/>
            <a:ext cx="3652800" cy="9150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One</a:t>
            </a:r>
            <a:endParaRPr sz="3500">
              <a:latin typeface="Oswald"/>
              <a:ea typeface="Oswald"/>
              <a:cs typeface="Oswald"/>
              <a:sym typeface="Oswald"/>
            </a:endParaRPr>
          </a:p>
        </p:txBody>
      </p:sp>
      <p:sp>
        <p:nvSpPr>
          <p:cNvPr id="201" name="Google Shape;201;p17"/>
          <p:cNvSpPr txBox="1"/>
          <p:nvPr/>
        </p:nvSpPr>
        <p:spPr>
          <a:xfrm>
            <a:off x="109100" y="370500"/>
            <a:ext cx="547800" cy="6507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4</a:t>
            </a:r>
            <a:endParaRPr sz="3900">
              <a:solidFill>
                <a:srgbClr val="FFFFFF"/>
              </a:solidFill>
              <a:latin typeface="Oswald"/>
              <a:ea typeface="Oswald"/>
              <a:cs typeface="Oswald"/>
              <a:sym typeface="Oswa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Google Shape;206;p18"/>
          <p:cNvSpPr/>
          <p:nvPr/>
        </p:nvSpPr>
        <p:spPr>
          <a:xfrm>
            <a:off x="9777250" y="6522813"/>
            <a:ext cx="1781700" cy="1673400"/>
          </a:xfrm>
          <a:prstGeom prst="rect">
            <a:avLst/>
          </a:prstGeom>
          <a:solidFill>
            <a:srgbClr val="93C47D"/>
          </a:solidFill>
          <a:ln>
            <a:noFill/>
          </a:ln>
        </p:spPr>
        <p:txBody>
          <a:bodyPr anchorCtr="0" anchor="ctr" bIns="18000" lIns="36000" spcFirstLastPara="1" rIns="36000" wrap="square" tIns="18000">
            <a:noAutofit/>
          </a:bodyPr>
          <a:lstStyle/>
          <a:p>
            <a:pPr indent="0" lvl="0" marL="0" marR="0" rtl="0" algn="ctr">
              <a:spcBef>
                <a:spcPts val="0"/>
              </a:spcBef>
              <a:spcAft>
                <a:spcPts val="0"/>
              </a:spcAft>
              <a:buNone/>
            </a:pPr>
            <a:r>
              <a:t/>
            </a:r>
            <a:endParaRPr b="0" i="0" sz="700" u="none" cap="none" strike="noStrike">
              <a:solidFill>
                <a:srgbClr val="FFFFFF"/>
              </a:solidFill>
              <a:latin typeface="Arial"/>
              <a:ea typeface="Arial"/>
              <a:cs typeface="Arial"/>
              <a:sym typeface="Arial"/>
            </a:endParaRPr>
          </a:p>
        </p:txBody>
      </p:sp>
      <p:sp>
        <p:nvSpPr>
          <p:cNvPr id="207" name="Google Shape;207;p18"/>
          <p:cNvSpPr/>
          <p:nvPr/>
        </p:nvSpPr>
        <p:spPr>
          <a:xfrm>
            <a:off x="7995550" y="6522800"/>
            <a:ext cx="1781700" cy="1673400"/>
          </a:xfrm>
          <a:prstGeom prst="rect">
            <a:avLst/>
          </a:prstGeom>
          <a:solidFill>
            <a:srgbClr val="B6D7A8"/>
          </a:solidFill>
          <a:ln>
            <a:noFill/>
          </a:ln>
        </p:spPr>
        <p:txBody>
          <a:bodyPr anchorCtr="0" anchor="ctr" bIns="18000" lIns="36000" spcFirstLastPara="1" rIns="36000" wrap="square" tIns="18000">
            <a:noAutofit/>
          </a:bodyPr>
          <a:lstStyle/>
          <a:p>
            <a:pPr indent="0" lvl="0" marL="0" marR="0" rtl="0" algn="ctr">
              <a:spcBef>
                <a:spcPts val="0"/>
              </a:spcBef>
              <a:spcAft>
                <a:spcPts val="0"/>
              </a:spcAft>
              <a:buNone/>
            </a:pPr>
            <a:r>
              <a:t/>
            </a:r>
            <a:endParaRPr b="0" i="0" sz="700" u="none" cap="none" strike="noStrike">
              <a:solidFill>
                <a:srgbClr val="FFFFFF"/>
              </a:solidFill>
              <a:latin typeface="Arial"/>
              <a:ea typeface="Arial"/>
              <a:cs typeface="Arial"/>
              <a:sym typeface="Arial"/>
            </a:endParaRPr>
          </a:p>
        </p:txBody>
      </p:sp>
      <p:sp>
        <p:nvSpPr>
          <p:cNvPr id="208" name="Google Shape;208;p18"/>
          <p:cNvSpPr/>
          <p:nvPr/>
        </p:nvSpPr>
        <p:spPr>
          <a:xfrm>
            <a:off x="6232235" y="6522797"/>
            <a:ext cx="1772100" cy="1673400"/>
          </a:xfrm>
          <a:prstGeom prst="rect">
            <a:avLst/>
          </a:prstGeom>
          <a:solidFill>
            <a:srgbClr val="D9EAD3"/>
          </a:solidFill>
          <a:ln>
            <a:noFill/>
          </a:ln>
        </p:spPr>
        <p:txBody>
          <a:bodyPr anchorCtr="0" anchor="ctr" bIns="18000" lIns="36000" spcFirstLastPara="1" rIns="36000" wrap="square" tIns="18000">
            <a:noAutofit/>
          </a:bodyPr>
          <a:lstStyle/>
          <a:p>
            <a:pPr indent="0" lvl="0" marL="0" marR="0" rtl="0" algn="ctr">
              <a:spcBef>
                <a:spcPts val="0"/>
              </a:spcBef>
              <a:spcAft>
                <a:spcPts val="0"/>
              </a:spcAft>
              <a:buNone/>
            </a:pPr>
            <a:r>
              <a:t/>
            </a:r>
            <a:endParaRPr b="0" i="0" sz="700" u="none" cap="none" strike="noStrike">
              <a:solidFill>
                <a:srgbClr val="FFFFFF"/>
              </a:solidFill>
              <a:latin typeface="Arial"/>
              <a:ea typeface="Arial"/>
              <a:cs typeface="Arial"/>
              <a:sym typeface="Arial"/>
            </a:endParaRPr>
          </a:p>
        </p:txBody>
      </p:sp>
      <p:sp>
        <p:nvSpPr>
          <p:cNvPr id="209" name="Google Shape;209;p18"/>
          <p:cNvSpPr/>
          <p:nvPr/>
        </p:nvSpPr>
        <p:spPr>
          <a:xfrm>
            <a:off x="1614025" y="6522925"/>
            <a:ext cx="1530600" cy="1673400"/>
          </a:xfrm>
          <a:prstGeom prst="rect">
            <a:avLst/>
          </a:prstGeom>
          <a:solidFill>
            <a:srgbClr val="EFEFEF"/>
          </a:solidFill>
          <a:ln>
            <a:noFill/>
          </a:ln>
        </p:spPr>
        <p:txBody>
          <a:bodyPr anchorCtr="0" anchor="ctr" bIns="18000" lIns="36000" spcFirstLastPara="1" rIns="36000" wrap="square" tIns="18000">
            <a:noAutofit/>
          </a:bodyPr>
          <a:lstStyle/>
          <a:p>
            <a:pPr indent="0" lvl="0" marL="0" marR="0" rtl="0" algn="ctr">
              <a:spcBef>
                <a:spcPts val="0"/>
              </a:spcBef>
              <a:spcAft>
                <a:spcPts val="0"/>
              </a:spcAft>
              <a:buNone/>
            </a:pPr>
            <a:r>
              <a:t/>
            </a:r>
            <a:endParaRPr b="0" i="0" sz="700" u="none" cap="none" strike="noStrike">
              <a:solidFill>
                <a:srgbClr val="FFFFFF"/>
              </a:solidFill>
              <a:latin typeface="Arial"/>
              <a:ea typeface="Arial"/>
              <a:cs typeface="Arial"/>
              <a:sym typeface="Arial"/>
            </a:endParaRPr>
          </a:p>
        </p:txBody>
      </p:sp>
      <p:sp>
        <p:nvSpPr>
          <p:cNvPr id="210" name="Google Shape;210;p18"/>
          <p:cNvSpPr txBox="1"/>
          <p:nvPr/>
        </p:nvSpPr>
        <p:spPr>
          <a:xfrm>
            <a:off x="1381213" y="6731588"/>
            <a:ext cx="1887300" cy="142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38761D"/>
                </a:solidFill>
                <a:latin typeface="Merriweather"/>
                <a:ea typeface="Merriweather"/>
                <a:cs typeface="Merriweather"/>
                <a:sym typeface="Merriweather"/>
              </a:rPr>
              <a:t>Reflex</a:t>
            </a:r>
            <a:endParaRPr sz="1600">
              <a:solidFill>
                <a:srgbClr val="38761D"/>
              </a:solidFill>
              <a:latin typeface="Merriweather"/>
              <a:ea typeface="Merriweather"/>
              <a:cs typeface="Merriweather"/>
              <a:sym typeface="Merriweather"/>
            </a:endParaRPr>
          </a:p>
          <a:p>
            <a:pPr indent="0" lvl="0" marL="0" rtl="0" algn="ctr">
              <a:spcBef>
                <a:spcPts val="0"/>
              </a:spcBef>
              <a:spcAft>
                <a:spcPts val="0"/>
              </a:spcAft>
              <a:buNone/>
            </a:pPr>
            <a:r>
              <a:rPr lang="en" sz="1600">
                <a:solidFill>
                  <a:srgbClr val="38761D"/>
                </a:solidFill>
                <a:latin typeface="Merriweather"/>
                <a:ea typeface="Merriweather"/>
                <a:cs typeface="Merriweather"/>
                <a:sym typeface="Merriweather"/>
              </a:rPr>
              <a:t> inhibition</a:t>
            </a:r>
            <a:endParaRPr sz="1600">
              <a:solidFill>
                <a:srgbClr val="38761D"/>
              </a:solidFill>
              <a:latin typeface="Merriweather"/>
              <a:ea typeface="Merriweather"/>
              <a:cs typeface="Merriweather"/>
              <a:sym typeface="Merriweather"/>
            </a:endParaRPr>
          </a:p>
          <a:p>
            <a:pPr indent="0" lvl="0" marL="0" rtl="0" algn="ctr">
              <a:spcBef>
                <a:spcPts val="0"/>
              </a:spcBef>
              <a:spcAft>
                <a:spcPts val="0"/>
              </a:spcAft>
              <a:buNone/>
            </a:pPr>
            <a:r>
              <a:rPr lang="en" sz="1600">
                <a:solidFill>
                  <a:srgbClr val="38761D"/>
                </a:solidFill>
                <a:latin typeface="Merriweather"/>
                <a:ea typeface="Merriweather"/>
                <a:cs typeface="Merriweather"/>
                <a:sym typeface="Merriweather"/>
              </a:rPr>
              <a:t> to muscles</a:t>
            </a:r>
            <a:endParaRPr sz="1600">
              <a:solidFill>
                <a:srgbClr val="38761D"/>
              </a:solidFill>
              <a:latin typeface="Merriweather"/>
              <a:ea typeface="Merriweather"/>
              <a:cs typeface="Merriweather"/>
              <a:sym typeface="Merriweather"/>
            </a:endParaRPr>
          </a:p>
          <a:p>
            <a:pPr indent="0" lvl="0" marL="0" rtl="0" algn="ctr">
              <a:spcBef>
                <a:spcPts val="0"/>
              </a:spcBef>
              <a:spcAft>
                <a:spcPts val="0"/>
              </a:spcAft>
              <a:buNone/>
            </a:pPr>
            <a:r>
              <a:rPr lang="en" sz="1600">
                <a:solidFill>
                  <a:srgbClr val="38761D"/>
                </a:solidFill>
                <a:latin typeface="Merriweather"/>
                <a:ea typeface="Merriweather"/>
                <a:cs typeface="Merriweather"/>
                <a:sym typeface="Merriweather"/>
              </a:rPr>
              <a:t> of </a:t>
            </a:r>
            <a:endParaRPr sz="1600">
              <a:solidFill>
                <a:srgbClr val="38761D"/>
              </a:solidFill>
              <a:latin typeface="Merriweather"/>
              <a:ea typeface="Merriweather"/>
              <a:cs typeface="Merriweather"/>
              <a:sym typeface="Merriweather"/>
            </a:endParaRPr>
          </a:p>
          <a:p>
            <a:pPr indent="0" lvl="0" marL="0" rtl="0" algn="ctr">
              <a:spcBef>
                <a:spcPts val="0"/>
              </a:spcBef>
              <a:spcAft>
                <a:spcPts val="0"/>
              </a:spcAft>
              <a:buNone/>
            </a:pPr>
            <a:r>
              <a:rPr lang="en" sz="1600">
                <a:solidFill>
                  <a:srgbClr val="38761D"/>
                </a:solidFill>
                <a:latin typeface="Merriweather"/>
                <a:ea typeface="Merriweather"/>
                <a:cs typeface="Merriweather"/>
                <a:sym typeface="Merriweather"/>
              </a:rPr>
              <a:t>mastication</a:t>
            </a:r>
            <a:endParaRPr sz="1600">
              <a:solidFill>
                <a:srgbClr val="38761D"/>
              </a:solidFill>
              <a:latin typeface="Merriweather"/>
              <a:ea typeface="Merriweather"/>
              <a:cs typeface="Merriweather"/>
              <a:sym typeface="Merriweather"/>
            </a:endParaRPr>
          </a:p>
        </p:txBody>
      </p:sp>
      <p:sp>
        <p:nvSpPr>
          <p:cNvPr id="211" name="Google Shape;211;p18"/>
          <p:cNvSpPr/>
          <p:nvPr/>
        </p:nvSpPr>
        <p:spPr>
          <a:xfrm>
            <a:off x="4651225" y="6522763"/>
            <a:ext cx="1717800" cy="1673400"/>
          </a:xfrm>
          <a:prstGeom prst="rect">
            <a:avLst/>
          </a:prstGeom>
          <a:solidFill>
            <a:srgbClr val="CCCCCC"/>
          </a:solidFill>
          <a:ln>
            <a:noFill/>
          </a:ln>
        </p:spPr>
        <p:txBody>
          <a:bodyPr anchorCtr="0" anchor="ctr" bIns="18000" lIns="36000" spcFirstLastPara="1" rIns="36000" wrap="square" tIns="18000">
            <a:noAutofit/>
          </a:bodyPr>
          <a:lstStyle/>
          <a:p>
            <a:pPr indent="0" lvl="0" marL="0" marR="0" rtl="0" algn="ctr">
              <a:spcBef>
                <a:spcPts val="0"/>
              </a:spcBef>
              <a:spcAft>
                <a:spcPts val="0"/>
              </a:spcAft>
              <a:buNone/>
            </a:pPr>
            <a:r>
              <a:t/>
            </a:r>
            <a:endParaRPr b="0" i="0" sz="700" u="none" cap="none" strike="noStrike">
              <a:solidFill>
                <a:srgbClr val="FFFFFF"/>
              </a:solidFill>
              <a:latin typeface="Arial"/>
              <a:ea typeface="Arial"/>
              <a:cs typeface="Arial"/>
              <a:sym typeface="Arial"/>
            </a:endParaRPr>
          </a:p>
        </p:txBody>
      </p:sp>
      <p:sp>
        <p:nvSpPr>
          <p:cNvPr id="212" name="Google Shape;212;p18"/>
          <p:cNvSpPr/>
          <p:nvPr/>
        </p:nvSpPr>
        <p:spPr>
          <a:xfrm>
            <a:off x="3055750" y="6522875"/>
            <a:ext cx="1635900" cy="1673400"/>
          </a:xfrm>
          <a:prstGeom prst="rect">
            <a:avLst/>
          </a:prstGeom>
          <a:solidFill>
            <a:srgbClr val="D9D9D9"/>
          </a:solidFill>
          <a:ln>
            <a:noFill/>
          </a:ln>
        </p:spPr>
        <p:txBody>
          <a:bodyPr anchorCtr="0" anchor="ctr" bIns="18000" lIns="36000" spcFirstLastPara="1" rIns="36000" wrap="square" tIns="18000">
            <a:noAutofit/>
          </a:bodyPr>
          <a:lstStyle/>
          <a:p>
            <a:pPr indent="0" lvl="0" marL="0" marR="0" rtl="0" algn="ctr">
              <a:spcBef>
                <a:spcPts val="0"/>
              </a:spcBef>
              <a:spcAft>
                <a:spcPts val="0"/>
              </a:spcAft>
              <a:buNone/>
            </a:pPr>
            <a:r>
              <a:t/>
            </a:r>
            <a:endParaRPr b="0" i="0" sz="700" u="none" cap="none" strike="noStrike">
              <a:solidFill>
                <a:srgbClr val="FFFFFF"/>
              </a:solidFill>
              <a:latin typeface="Arial"/>
              <a:ea typeface="Arial"/>
              <a:cs typeface="Arial"/>
              <a:sym typeface="Arial"/>
            </a:endParaRPr>
          </a:p>
        </p:txBody>
      </p:sp>
      <p:sp>
        <p:nvSpPr>
          <p:cNvPr id="213" name="Google Shape;213;p18"/>
          <p:cNvSpPr/>
          <p:nvPr/>
        </p:nvSpPr>
        <p:spPr>
          <a:xfrm rot="-5400000">
            <a:off x="28825" y="6614171"/>
            <a:ext cx="1679400" cy="1491000"/>
          </a:xfrm>
          <a:prstGeom prst="round2SameRect">
            <a:avLst>
              <a:gd fmla="val 50000" name="adj1"/>
              <a:gd fmla="val 0" name="adj2"/>
            </a:avLst>
          </a:prstGeom>
          <a:solidFill>
            <a:srgbClr val="F3F3F3"/>
          </a:solidFill>
          <a:ln>
            <a:noFill/>
          </a:ln>
        </p:spPr>
        <p:txBody>
          <a:bodyPr anchorCtr="0" anchor="ctr" bIns="18000" lIns="36000" spcFirstLastPara="1" rIns="36000" wrap="square" tIns="18000">
            <a:noAutofit/>
          </a:bodyPr>
          <a:lstStyle/>
          <a:p>
            <a:pPr indent="0" lvl="0" marL="0" marR="0" rtl="0" algn="ctr">
              <a:spcBef>
                <a:spcPts val="0"/>
              </a:spcBef>
              <a:spcAft>
                <a:spcPts val="0"/>
              </a:spcAft>
              <a:buNone/>
            </a:pPr>
            <a:r>
              <a:t/>
            </a:r>
            <a:endParaRPr b="0" i="0" sz="700" u="none" cap="none" strike="noStrike">
              <a:solidFill>
                <a:srgbClr val="FFFFFF"/>
              </a:solidFill>
              <a:latin typeface="Arial"/>
              <a:ea typeface="Arial"/>
              <a:cs typeface="Arial"/>
              <a:sym typeface="Arial"/>
            </a:endParaRPr>
          </a:p>
        </p:txBody>
      </p:sp>
      <p:sp>
        <p:nvSpPr>
          <p:cNvPr id="214" name="Google Shape;214;p18"/>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15" name="Google Shape;215;p18"/>
          <p:cNvSpPr/>
          <p:nvPr/>
        </p:nvSpPr>
        <p:spPr>
          <a:xfrm>
            <a:off x="583046" y="370511"/>
            <a:ext cx="2304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16" name="Google Shape;216;p18"/>
          <p:cNvSpPr txBox="1"/>
          <p:nvPr/>
        </p:nvSpPr>
        <p:spPr>
          <a:xfrm>
            <a:off x="754050" y="2741675"/>
            <a:ext cx="11666400" cy="952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Mastication (Chewing)</a:t>
            </a:r>
            <a:endParaRPr sz="4800">
              <a:latin typeface="Oswald"/>
              <a:ea typeface="Oswald"/>
              <a:cs typeface="Oswald"/>
              <a:sym typeface="Oswald"/>
            </a:endParaRPr>
          </a:p>
        </p:txBody>
      </p:sp>
      <p:sp>
        <p:nvSpPr>
          <p:cNvPr id="217" name="Google Shape;217;p18"/>
          <p:cNvSpPr txBox="1"/>
          <p:nvPr/>
        </p:nvSpPr>
        <p:spPr>
          <a:xfrm>
            <a:off x="372500" y="3707375"/>
            <a:ext cx="7446300" cy="223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highlight>
                  <a:srgbClr val="D9EAD3"/>
                </a:highlight>
                <a:latin typeface="Merriweather"/>
                <a:ea typeface="Merriweather"/>
                <a:cs typeface="Merriweather"/>
                <a:sym typeface="Merriweather"/>
              </a:rPr>
              <a:t>Functions:</a:t>
            </a:r>
            <a:endParaRPr sz="2200">
              <a:highlight>
                <a:srgbClr val="D9EAD3"/>
              </a:highlight>
              <a:latin typeface="Merriweather"/>
              <a:ea typeface="Merriweather"/>
              <a:cs typeface="Merriweather"/>
              <a:sym typeface="Merriweather"/>
            </a:endParaRPr>
          </a:p>
          <a:p>
            <a:pPr indent="0" lvl="0" marL="0" rtl="0" algn="l">
              <a:lnSpc>
                <a:spcPct val="115000"/>
              </a:lnSpc>
              <a:spcBef>
                <a:spcPts val="0"/>
              </a:spcBef>
              <a:spcAft>
                <a:spcPts val="0"/>
              </a:spcAft>
              <a:buNone/>
            </a:pPr>
            <a:r>
              <a:rPr lang="en" sz="2200">
                <a:solidFill>
                  <a:srgbClr val="000000"/>
                </a:solidFill>
                <a:latin typeface="Merriweather"/>
                <a:ea typeface="Merriweather"/>
                <a:cs typeface="Merriweather"/>
                <a:sym typeface="Merriweather"/>
              </a:rPr>
              <a:t>1. To lubricate the bolus with salivary secretion.</a:t>
            </a:r>
            <a:endParaRPr sz="2200">
              <a:solidFill>
                <a:srgbClr val="000000"/>
              </a:solidFill>
              <a:latin typeface="Merriweather"/>
              <a:ea typeface="Merriweather"/>
              <a:cs typeface="Merriweather"/>
              <a:sym typeface="Merriweather"/>
            </a:endParaRPr>
          </a:p>
          <a:p>
            <a:pPr indent="0" lvl="0" marL="0" rtl="0" algn="l">
              <a:lnSpc>
                <a:spcPct val="115000"/>
              </a:lnSpc>
              <a:spcBef>
                <a:spcPts val="0"/>
              </a:spcBef>
              <a:spcAft>
                <a:spcPts val="0"/>
              </a:spcAft>
              <a:buNone/>
            </a:pPr>
            <a:r>
              <a:rPr lang="en" sz="2200">
                <a:solidFill>
                  <a:srgbClr val="000000"/>
                </a:solidFill>
                <a:latin typeface="Merriweather"/>
                <a:ea typeface="Merriweather"/>
                <a:cs typeface="Merriweather"/>
                <a:sym typeface="Merriweather"/>
              </a:rPr>
              <a:t>2. To breakdown the bolus to small particles.</a:t>
            </a:r>
            <a:endParaRPr sz="2200">
              <a:solidFill>
                <a:srgbClr val="000000"/>
              </a:solidFill>
              <a:latin typeface="Merriweather"/>
              <a:ea typeface="Merriweather"/>
              <a:cs typeface="Merriweather"/>
              <a:sym typeface="Merriweather"/>
            </a:endParaRPr>
          </a:p>
          <a:p>
            <a:pPr indent="0" lvl="0" marL="0" rtl="0" algn="l">
              <a:lnSpc>
                <a:spcPct val="115000"/>
              </a:lnSpc>
              <a:spcBef>
                <a:spcPts val="0"/>
              </a:spcBef>
              <a:spcAft>
                <a:spcPts val="0"/>
              </a:spcAft>
              <a:buClr>
                <a:srgbClr val="000000"/>
              </a:buClr>
              <a:buSzPts val="1100"/>
              <a:buFont typeface="Arial"/>
              <a:buNone/>
            </a:pPr>
            <a:r>
              <a:rPr lang="en" sz="2200">
                <a:solidFill>
                  <a:srgbClr val="000000"/>
                </a:solidFill>
                <a:latin typeface="Merriweather"/>
                <a:ea typeface="Merriweather"/>
                <a:cs typeface="Merriweather"/>
                <a:sym typeface="Merriweather"/>
              </a:rPr>
              <a:t>3. To begin digestion of carbohydrate (by amylase).</a:t>
            </a:r>
            <a:endParaRPr sz="2200">
              <a:solidFill>
                <a:srgbClr val="93C47D"/>
              </a:solidFill>
              <a:latin typeface="Merriweather"/>
              <a:ea typeface="Merriweather"/>
              <a:cs typeface="Merriweather"/>
              <a:sym typeface="Merriweather"/>
            </a:endParaRPr>
          </a:p>
        </p:txBody>
      </p:sp>
      <p:pic>
        <p:nvPicPr>
          <p:cNvPr id="218" name="Google Shape;218;p18"/>
          <p:cNvPicPr preferRelativeResize="0"/>
          <p:nvPr/>
        </p:nvPicPr>
        <p:blipFill rotWithShape="1">
          <a:blip r:embed="rId3">
            <a:alphaModFix/>
          </a:blip>
          <a:srcRect b="0" l="0" r="25611" t="0"/>
          <a:stretch/>
        </p:blipFill>
        <p:spPr>
          <a:xfrm>
            <a:off x="8066051" y="2662649"/>
            <a:ext cx="5317185" cy="2713450"/>
          </a:xfrm>
          <a:prstGeom prst="rect">
            <a:avLst/>
          </a:prstGeom>
          <a:noFill/>
          <a:ln cap="flat" cmpd="sng" w="9525">
            <a:solidFill>
              <a:srgbClr val="000000"/>
            </a:solidFill>
            <a:prstDash val="solid"/>
            <a:round/>
            <a:headEnd len="sm" w="sm" type="none"/>
            <a:tailEnd len="sm" w="sm" type="none"/>
          </a:ln>
        </p:spPr>
      </p:pic>
      <p:sp>
        <p:nvSpPr>
          <p:cNvPr id="219" name="Google Shape;219;p18"/>
          <p:cNvSpPr txBox="1"/>
          <p:nvPr/>
        </p:nvSpPr>
        <p:spPr>
          <a:xfrm>
            <a:off x="8798295" y="5303660"/>
            <a:ext cx="28575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latin typeface="Merriweather"/>
                <a:ea typeface="Merriweather"/>
                <a:cs typeface="Merriweather"/>
                <a:sym typeface="Merriweather"/>
              </a:rPr>
              <a:t>Figure 2-1</a:t>
            </a:r>
            <a:endParaRPr b="1" sz="2600">
              <a:latin typeface="Merriweather"/>
              <a:ea typeface="Merriweather"/>
              <a:cs typeface="Merriweather"/>
              <a:sym typeface="Merriweather"/>
            </a:endParaRPr>
          </a:p>
        </p:txBody>
      </p:sp>
      <p:sp>
        <p:nvSpPr>
          <p:cNvPr id="220" name="Google Shape;220;p18"/>
          <p:cNvSpPr/>
          <p:nvPr/>
        </p:nvSpPr>
        <p:spPr>
          <a:xfrm>
            <a:off x="188032" y="1306248"/>
            <a:ext cx="672000" cy="621600"/>
          </a:xfrm>
          <a:prstGeom prst="rect">
            <a:avLst/>
          </a:prstGeom>
          <a:solidFill>
            <a:srgbClr val="93C47D"/>
          </a:solidFill>
          <a:ln cap="flat" cmpd="sng" w="9525">
            <a:solidFill>
              <a:srgbClr val="59595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21" name="Google Shape;221;p18"/>
          <p:cNvSpPr txBox="1"/>
          <p:nvPr/>
        </p:nvSpPr>
        <p:spPr>
          <a:xfrm>
            <a:off x="904975" y="1153950"/>
            <a:ext cx="13068900" cy="150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900">
                <a:solidFill>
                  <a:srgbClr val="6AA84F"/>
                </a:solidFill>
                <a:latin typeface="Oswald"/>
                <a:ea typeface="Oswald"/>
                <a:cs typeface="Oswald"/>
                <a:sym typeface="Oswald"/>
              </a:rPr>
              <a:t>Lecture II: Esophageal Motility and Pathophysiology of Reflux Disease</a:t>
            </a:r>
            <a:endParaRPr sz="4900">
              <a:solidFill>
                <a:srgbClr val="6AA84F"/>
              </a:solidFill>
              <a:latin typeface="Oswald"/>
              <a:ea typeface="Oswald"/>
              <a:cs typeface="Oswald"/>
              <a:sym typeface="Oswald"/>
            </a:endParaRPr>
          </a:p>
        </p:txBody>
      </p:sp>
      <p:sp>
        <p:nvSpPr>
          <p:cNvPr id="222" name="Google Shape;222;p18"/>
          <p:cNvSpPr/>
          <p:nvPr/>
        </p:nvSpPr>
        <p:spPr>
          <a:xfrm>
            <a:off x="11530775" y="5684951"/>
            <a:ext cx="2443200" cy="3349200"/>
          </a:xfrm>
          <a:prstGeom prst="rightArrow">
            <a:avLst>
              <a:gd fmla="val 50000" name="adj1"/>
              <a:gd fmla="val 49531" name="adj2"/>
            </a:avLst>
          </a:prstGeom>
          <a:solidFill>
            <a:srgbClr val="6AA84F"/>
          </a:solidFill>
          <a:ln>
            <a:noFill/>
          </a:ln>
        </p:spPr>
        <p:txBody>
          <a:bodyPr anchorCtr="0" anchor="ctr" bIns="18000" lIns="36000" spcFirstLastPara="1" rIns="36000" wrap="square" tIns="18000">
            <a:noAutofit/>
          </a:bodyPr>
          <a:lstStyle/>
          <a:p>
            <a:pPr indent="0" lvl="0" marL="0" marR="0" rtl="0" algn="ctr">
              <a:spcBef>
                <a:spcPts val="0"/>
              </a:spcBef>
              <a:spcAft>
                <a:spcPts val="0"/>
              </a:spcAft>
              <a:buNone/>
            </a:pPr>
            <a:r>
              <a:t/>
            </a:r>
            <a:endParaRPr b="0" i="0" sz="700" u="none" cap="none" strike="noStrike">
              <a:solidFill>
                <a:srgbClr val="674EA7"/>
              </a:solidFill>
              <a:latin typeface="Arial"/>
              <a:ea typeface="Arial"/>
              <a:cs typeface="Arial"/>
              <a:sym typeface="Arial"/>
            </a:endParaRPr>
          </a:p>
        </p:txBody>
      </p:sp>
      <p:sp>
        <p:nvSpPr>
          <p:cNvPr id="223" name="Google Shape;223;p18"/>
          <p:cNvSpPr txBox="1"/>
          <p:nvPr/>
        </p:nvSpPr>
        <p:spPr>
          <a:xfrm>
            <a:off x="11525950" y="6677297"/>
            <a:ext cx="2305500" cy="109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FFFFFF"/>
                </a:solidFill>
                <a:latin typeface="Merriweather"/>
                <a:ea typeface="Merriweather"/>
                <a:cs typeface="Merriweather"/>
                <a:sym typeface="Merriweather"/>
              </a:rPr>
              <a:t>Rebound contraction </a:t>
            </a:r>
            <a:endParaRPr sz="1700">
              <a:solidFill>
                <a:srgbClr val="FFFFFF"/>
              </a:solidFill>
              <a:latin typeface="Merriweather"/>
              <a:ea typeface="Merriweather"/>
              <a:cs typeface="Merriweather"/>
              <a:sym typeface="Merriweather"/>
            </a:endParaRPr>
          </a:p>
          <a:p>
            <a:pPr indent="0" lvl="0" marL="0" rtl="0" algn="ctr">
              <a:spcBef>
                <a:spcPts val="0"/>
              </a:spcBef>
              <a:spcAft>
                <a:spcPts val="0"/>
              </a:spcAft>
              <a:buNone/>
            </a:pPr>
            <a:r>
              <a:rPr lang="en" sz="1700">
                <a:solidFill>
                  <a:srgbClr val="FFFFFF"/>
                </a:solidFill>
                <a:latin typeface="Merriweather"/>
                <a:ea typeface="Merriweather"/>
                <a:cs typeface="Merriweather"/>
                <a:sym typeface="Merriweather"/>
              </a:rPr>
              <a:t>(This process is repeated again and again) </a:t>
            </a:r>
            <a:endParaRPr sz="1700">
              <a:solidFill>
                <a:srgbClr val="FFFFFF"/>
              </a:solidFill>
              <a:latin typeface="Merriweather"/>
              <a:ea typeface="Merriweather"/>
              <a:cs typeface="Merriweather"/>
              <a:sym typeface="Merriweather"/>
            </a:endParaRPr>
          </a:p>
        </p:txBody>
      </p:sp>
      <p:sp>
        <p:nvSpPr>
          <p:cNvPr id="224" name="Google Shape;224;p18"/>
          <p:cNvSpPr txBox="1"/>
          <p:nvPr/>
        </p:nvSpPr>
        <p:spPr>
          <a:xfrm>
            <a:off x="9890050" y="6514995"/>
            <a:ext cx="1635900" cy="76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900">
                <a:solidFill>
                  <a:srgbClr val="F3F3F3"/>
                </a:solidFill>
                <a:latin typeface="Merriweather"/>
                <a:ea typeface="Merriweather"/>
                <a:cs typeface="Merriweather"/>
                <a:sym typeface="Merriweather"/>
              </a:rPr>
              <a:t>Jaw muscles are once again inhibited &gt; jaw drops</a:t>
            </a:r>
            <a:endParaRPr sz="1900">
              <a:solidFill>
                <a:srgbClr val="F3F3F3"/>
              </a:solidFill>
            </a:endParaRPr>
          </a:p>
        </p:txBody>
      </p:sp>
      <p:sp>
        <p:nvSpPr>
          <p:cNvPr id="225" name="Google Shape;225;p18"/>
          <p:cNvSpPr txBox="1"/>
          <p:nvPr/>
        </p:nvSpPr>
        <p:spPr>
          <a:xfrm>
            <a:off x="7818900" y="6520050"/>
            <a:ext cx="2094900" cy="95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900">
                <a:solidFill>
                  <a:srgbClr val="F3F3F3"/>
                </a:solidFill>
                <a:latin typeface="Merriweather"/>
                <a:ea typeface="Merriweather"/>
                <a:cs typeface="Merriweather"/>
                <a:sym typeface="Merriweather"/>
              </a:rPr>
              <a:t>Bolus is compressed again against the linings of the mouth </a:t>
            </a:r>
            <a:endParaRPr sz="1900">
              <a:solidFill>
                <a:srgbClr val="F3F3F3"/>
              </a:solidFill>
              <a:latin typeface="Merriweather"/>
              <a:ea typeface="Merriweather"/>
              <a:cs typeface="Merriweather"/>
              <a:sym typeface="Merriweather"/>
            </a:endParaRPr>
          </a:p>
        </p:txBody>
      </p:sp>
      <p:sp>
        <p:nvSpPr>
          <p:cNvPr id="226" name="Google Shape;226;p18"/>
          <p:cNvSpPr txBox="1"/>
          <p:nvPr/>
        </p:nvSpPr>
        <p:spPr>
          <a:xfrm>
            <a:off x="6293950" y="6738176"/>
            <a:ext cx="1772100" cy="95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93C47D"/>
                </a:solidFill>
                <a:latin typeface="Merriweather"/>
                <a:ea typeface="Merriweather"/>
                <a:cs typeface="Merriweather"/>
                <a:sym typeface="Merriweather"/>
              </a:rPr>
              <a:t>Jaw raises (closure of the teeth) </a:t>
            </a:r>
            <a:endParaRPr sz="1800">
              <a:solidFill>
                <a:srgbClr val="93C47D"/>
              </a:solidFill>
              <a:latin typeface="Merriweather"/>
              <a:ea typeface="Merriweather"/>
              <a:cs typeface="Merriweather"/>
              <a:sym typeface="Merriweather"/>
            </a:endParaRPr>
          </a:p>
        </p:txBody>
      </p:sp>
      <p:sp>
        <p:nvSpPr>
          <p:cNvPr id="227" name="Google Shape;227;p18"/>
          <p:cNvSpPr txBox="1"/>
          <p:nvPr/>
        </p:nvSpPr>
        <p:spPr>
          <a:xfrm flipH="1">
            <a:off x="4626688" y="6839888"/>
            <a:ext cx="1717800" cy="120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900">
                <a:solidFill>
                  <a:srgbClr val="6AA84F"/>
                </a:solidFill>
                <a:latin typeface="Merriweather"/>
                <a:ea typeface="Merriweather"/>
                <a:cs typeface="Merriweather"/>
                <a:sym typeface="Merriweather"/>
              </a:rPr>
              <a:t>Rebound </a:t>
            </a:r>
            <a:endParaRPr sz="1900">
              <a:solidFill>
                <a:srgbClr val="6AA84F"/>
              </a:solidFill>
              <a:latin typeface="Merriweather"/>
              <a:ea typeface="Merriweather"/>
              <a:cs typeface="Merriweather"/>
              <a:sym typeface="Merriweather"/>
            </a:endParaRPr>
          </a:p>
          <a:p>
            <a:pPr indent="0" lvl="0" marL="0" rtl="0" algn="ctr">
              <a:spcBef>
                <a:spcPts val="0"/>
              </a:spcBef>
              <a:spcAft>
                <a:spcPts val="0"/>
              </a:spcAft>
              <a:buNone/>
            </a:pPr>
            <a:r>
              <a:rPr lang="en" sz="1900">
                <a:solidFill>
                  <a:srgbClr val="6AA84F"/>
                </a:solidFill>
                <a:latin typeface="Merriweather"/>
                <a:ea typeface="Merriweather"/>
                <a:cs typeface="Merriweather"/>
                <a:sym typeface="Merriweather"/>
              </a:rPr>
              <a:t>contraction</a:t>
            </a:r>
            <a:endParaRPr sz="1900">
              <a:solidFill>
                <a:srgbClr val="6AA84F"/>
              </a:solidFill>
              <a:latin typeface="Merriweather"/>
              <a:ea typeface="Merriweather"/>
              <a:cs typeface="Merriweather"/>
              <a:sym typeface="Merriweather"/>
            </a:endParaRPr>
          </a:p>
        </p:txBody>
      </p:sp>
      <p:sp>
        <p:nvSpPr>
          <p:cNvPr id="228" name="Google Shape;228;p18"/>
          <p:cNvSpPr txBox="1"/>
          <p:nvPr/>
        </p:nvSpPr>
        <p:spPr>
          <a:xfrm>
            <a:off x="2899763" y="6541413"/>
            <a:ext cx="1887300" cy="150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6AA84F"/>
                </a:solidFill>
                <a:latin typeface="Merriweather"/>
                <a:ea typeface="Merriweather"/>
                <a:cs typeface="Merriweather"/>
                <a:sym typeface="Merriweather"/>
              </a:rPr>
              <a:t>Jaw</a:t>
            </a:r>
            <a:endParaRPr sz="1600">
              <a:solidFill>
                <a:srgbClr val="6AA84F"/>
              </a:solidFill>
              <a:latin typeface="Merriweather"/>
              <a:ea typeface="Merriweather"/>
              <a:cs typeface="Merriweather"/>
              <a:sym typeface="Merriweather"/>
            </a:endParaRPr>
          </a:p>
          <a:p>
            <a:pPr indent="0" lvl="0" marL="0" rtl="0" algn="ctr">
              <a:spcBef>
                <a:spcPts val="0"/>
              </a:spcBef>
              <a:spcAft>
                <a:spcPts val="0"/>
              </a:spcAft>
              <a:buNone/>
            </a:pPr>
            <a:r>
              <a:rPr lang="en" sz="1600">
                <a:solidFill>
                  <a:srgbClr val="6AA84F"/>
                </a:solidFill>
                <a:latin typeface="Merriweather"/>
                <a:ea typeface="Merriweather"/>
                <a:cs typeface="Merriweather"/>
                <a:sym typeface="Merriweather"/>
              </a:rPr>
              <a:t> drops&gt; The drop initiates a stretch reflex</a:t>
            </a:r>
            <a:endParaRPr sz="1600">
              <a:solidFill>
                <a:srgbClr val="6AA84F"/>
              </a:solidFill>
              <a:latin typeface="Merriweather"/>
              <a:ea typeface="Merriweather"/>
              <a:cs typeface="Merriweather"/>
              <a:sym typeface="Merriweather"/>
            </a:endParaRPr>
          </a:p>
          <a:p>
            <a:pPr indent="0" lvl="0" marL="0" rtl="0" algn="ctr">
              <a:spcBef>
                <a:spcPts val="0"/>
              </a:spcBef>
              <a:spcAft>
                <a:spcPts val="0"/>
              </a:spcAft>
              <a:buNone/>
            </a:pPr>
            <a:r>
              <a:rPr lang="en" sz="1600">
                <a:solidFill>
                  <a:srgbClr val="6AA84F"/>
                </a:solidFill>
                <a:latin typeface="Merriweather"/>
                <a:ea typeface="Merriweather"/>
                <a:cs typeface="Merriweather"/>
                <a:sym typeface="Merriweather"/>
              </a:rPr>
              <a:t> in jaw</a:t>
            </a:r>
            <a:endParaRPr sz="1600">
              <a:solidFill>
                <a:srgbClr val="6AA84F"/>
              </a:solidFill>
              <a:latin typeface="Merriweather"/>
              <a:ea typeface="Merriweather"/>
              <a:cs typeface="Merriweather"/>
              <a:sym typeface="Merriweather"/>
            </a:endParaRPr>
          </a:p>
          <a:p>
            <a:pPr indent="0" lvl="0" marL="0" rtl="0" algn="ctr">
              <a:spcBef>
                <a:spcPts val="0"/>
              </a:spcBef>
              <a:spcAft>
                <a:spcPts val="0"/>
              </a:spcAft>
              <a:buNone/>
            </a:pPr>
            <a:r>
              <a:rPr lang="en" sz="1600">
                <a:solidFill>
                  <a:srgbClr val="6AA84F"/>
                </a:solidFill>
                <a:latin typeface="Merriweather"/>
                <a:ea typeface="Merriweather"/>
                <a:cs typeface="Merriweather"/>
                <a:sym typeface="Merriweather"/>
              </a:rPr>
              <a:t> muscles</a:t>
            </a:r>
            <a:endParaRPr sz="1600">
              <a:solidFill>
                <a:srgbClr val="6AA84F"/>
              </a:solidFill>
              <a:latin typeface="Merriweather"/>
              <a:ea typeface="Merriweather"/>
              <a:cs typeface="Merriweather"/>
              <a:sym typeface="Merriweather"/>
            </a:endParaRPr>
          </a:p>
        </p:txBody>
      </p:sp>
      <p:sp>
        <p:nvSpPr>
          <p:cNvPr id="229" name="Google Shape;229;p18"/>
          <p:cNvSpPr txBox="1"/>
          <p:nvPr/>
        </p:nvSpPr>
        <p:spPr>
          <a:xfrm flipH="1">
            <a:off x="405253" y="7031201"/>
            <a:ext cx="1209300" cy="120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900">
                <a:solidFill>
                  <a:srgbClr val="274E13"/>
                </a:solidFill>
                <a:latin typeface="Merriweather"/>
                <a:ea typeface="Merriweather"/>
                <a:cs typeface="Merriweather"/>
                <a:sym typeface="Merriweather"/>
              </a:rPr>
              <a:t>Food in </a:t>
            </a:r>
            <a:endParaRPr sz="1900">
              <a:solidFill>
                <a:srgbClr val="274E13"/>
              </a:solidFill>
              <a:latin typeface="Merriweather"/>
              <a:ea typeface="Merriweather"/>
              <a:cs typeface="Merriweather"/>
              <a:sym typeface="Merriweather"/>
            </a:endParaRPr>
          </a:p>
          <a:p>
            <a:pPr indent="0" lvl="0" marL="0" rtl="0" algn="ctr">
              <a:spcBef>
                <a:spcPts val="0"/>
              </a:spcBef>
              <a:spcAft>
                <a:spcPts val="0"/>
              </a:spcAft>
              <a:buNone/>
            </a:pPr>
            <a:r>
              <a:rPr lang="en" sz="1900">
                <a:solidFill>
                  <a:srgbClr val="274E13"/>
                </a:solidFill>
                <a:latin typeface="Merriweather"/>
                <a:ea typeface="Merriweather"/>
                <a:cs typeface="Merriweather"/>
                <a:sym typeface="Merriweather"/>
              </a:rPr>
              <a:t>mouth </a:t>
            </a:r>
            <a:endParaRPr sz="1900">
              <a:solidFill>
                <a:srgbClr val="274E13"/>
              </a:solidFill>
              <a:latin typeface="Merriweather"/>
              <a:ea typeface="Merriweather"/>
              <a:cs typeface="Merriweather"/>
              <a:sym typeface="Merriweather"/>
            </a:endParaRPr>
          </a:p>
        </p:txBody>
      </p:sp>
      <p:sp>
        <p:nvSpPr>
          <p:cNvPr id="230" name="Google Shape;230;p18"/>
          <p:cNvSpPr txBox="1"/>
          <p:nvPr/>
        </p:nvSpPr>
        <p:spPr>
          <a:xfrm>
            <a:off x="813450" y="5265975"/>
            <a:ext cx="7984800" cy="17652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Chewing (Stretch) Reflex</a:t>
            </a:r>
            <a:endParaRPr sz="4800">
              <a:latin typeface="Oswald"/>
              <a:ea typeface="Oswald"/>
              <a:cs typeface="Oswald"/>
              <a:sym typeface="Oswald"/>
            </a:endParaRPr>
          </a:p>
        </p:txBody>
      </p:sp>
      <p:sp>
        <p:nvSpPr>
          <p:cNvPr id="231" name="Google Shape;231;p18"/>
          <p:cNvSpPr/>
          <p:nvPr/>
        </p:nvSpPr>
        <p:spPr>
          <a:xfrm>
            <a:off x="469950" y="5684954"/>
            <a:ext cx="456600" cy="4179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674EA7"/>
              </a:solidFill>
            </a:endParaRPr>
          </a:p>
        </p:txBody>
      </p:sp>
      <p:sp>
        <p:nvSpPr>
          <p:cNvPr id="232" name="Google Shape;232;p18"/>
          <p:cNvSpPr txBox="1"/>
          <p:nvPr/>
        </p:nvSpPr>
        <p:spPr>
          <a:xfrm>
            <a:off x="813450" y="8594800"/>
            <a:ext cx="11552100" cy="11442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Swallowing (Deglutition)</a:t>
            </a:r>
            <a:endParaRPr sz="4800">
              <a:latin typeface="Oswald"/>
              <a:ea typeface="Oswald"/>
              <a:cs typeface="Oswald"/>
              <a:sym typeface="Oswald"/>
            </a:endParaRPr>
          </a:p>
        </p:txBody>
      </p:sp>
      <p:sp>
        <p:nvSpPr>
          <p:cNvPr id="233" name="Google Shape;233;p18"/>
          <p:cNvSpPr/>
          <p:nvPr/>
        </p:nvSpPr>
        <p:spPr>
          <a:xfrm>
            <a:off x="469939" y="8997881"/>
            <a:ext cx="456600" cy="4179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45818E"/>
              </a:solidFill>
            </a:endParaRPr>
          </a:p>
        </p:txBody>
      </p:sp>
      <p:pic>
        <p:nvPicPr>
          <p:cNvPr id="234" name="Google Shape;234;p18"/>
          <p:cNvPicPr preferRelativeResize="0"/>
          <p:nvPr/>
        </p:nvPicPr>
        <p:blipFill rotWithShape="1">
          <a:blip r:embed="rId4">
            <a:alphaModFix/>
          </a:blip>
          <a:srcRect b="4369" l="12040" r="18238" t="11766"/>
          <a:stretch/>
        </p:blipFill>
        <p:spPr>
          <a:xfrm>
            <a:off x="9346787" y="9246353"/>
            <a:ext cx="4329790" cy="3866998"/>
          </a:xfrm>
          <a:prstGeom prst="rect">
            <a:avLst/>
          </a:prstGeom>
          <a:noFill/>
          <a:ln cap="flat" cmpd="sng" w="9525">
            <a:solidFill>
              <a:srgbClr val="000000"/>
            </a:solidFill>
            <a:prstDash val="solid"/>
            <a:round/>
            <a:headEnd len="sm" w="sm" type="none"/>
            <a:tailEnd len="sm" w="sm" type="none"/>
          </a:ln>
        </p:spPr>
      </p:pic>
      <p:sp>
        <p:nvSpPr>
          <p:cNvPr id="235" name="Google Shape;235;p18"/>
          <p:cNvSpPr txBox="1"/>
          <p:nvPr/>
        </p:nvSpPr>
        <p:spPr>
          <a:xfrm>
            <a:off x="266275" y="9668275"/>
            <a:ext cx="8913900" cy="3570000"/>
          </a:xfrm>
          <a:prstGeom prst="rect">
            <a:avLst/>
          </a:prstGeom>
          <a:noFill/>
          <a:ln>
            <a:noFill/>
          </a:ln>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SzPts val="2000"/>
              <a:buFont typeface="Merriweather"/>
              <a:buChar char="●"/>
            </a:pPr>
            <a:r>
              <a:rPr lang="en" sz="2000">
                <a:latin typeface="Merriweather"/>
                <a:ea typeface="Merriweather"/>
                <a:cs typeface="Merriweather"/>
                <a:sym typeface="Merriweather"/>
              </a:rPr>
              <a:t>Propels food from mouth to stomach.</a:t>
            </a:r>
            <a:endParaRPr sz="2000">
              <a:latin typeface="Merriweather"/>
              <a:ea typeface="Merriweather"/>
              <a:cs typeface="Merriweather"/>
              <a:sym typeface="Merriweather"/>
            </a:endParaRPr>
          </a:p>
          <a:p>
            <a:pPr indent="-355600" lvl="0" marL="457200" rtl="0" algn="l">
              <a:lnSpc>
                <a:spcPct val="150000"/>
              </a:lnSpc>
              <a:spcBef>
                <a:spcPts val="0"/>
              </a:spcBef>
              <a:spcAft>
                <a:spcPts val="0"/>
              </a:spcAft>
              <a:buSzPts val="2000"/>
              <a:buFont typeface="Merriweather"/>
              <a:buChar char="●"/>
            </a:pPr>
            <a:r>
              <a:rPr lang="en" sz="2000">
                <a:latin typeface="Merriweather"/>
                <a:ea typeface="Merriweather"/>
                <a:cs typeface="Merriweather"/>
                <a:sym typeface="Merriweather"/>
              </a:rPr>
              <a:t>Complicated process since pharynx is a shared space between respiration &amp; swallowing.</a:t>
            </a:r>
            <a:endParaRPr sz="2000">
              <a:latin typeface="Merriweather"/>
              <a:ea typeface="Merriweather"/>
              <a:cs typeface="Merriweather"/>
              <a:sym typeface="Merriweather"/>
            </a:endParaRPr>
          </a:p>
          <a:p>
            <a:pPr indent="-355600" lvl="0" marL="457200" rtl="0" algn="l">
              <a:lnSpc>
                <a:spcPct val="150000"/>
              </a:lnSpc>
              <a:spcBef>
                <a:spcPts val="0"/>
              </a:spcBef>
              <a:spcAft>
                <a:spcPts val="0"/>
              </a:spcAft>
              <a:buSzPts val="2000"/>
              <a:buFont typeface="Merriweather"/>
              <a:buChar char="●"/>
            </a:pPr>
            <a:r>
              <a:rPr lang="en" sz="2000">
                <a:latin typeface="Merriweather"/>
                <a:ea typeface="Merriweather"/>
                <a:cs typeface="Merriweather"/>
                <a:sym typeface="Merriweather"/>
              </a:rPr>
              <a:t>Swallowing is initiated voluntarily in the mouth, but thereafter is under involuntary or reflex control. The reflex portion is controlled by the </a:t>
            </a:r>
            <a:r>
              <a:rPr lang="en" sz="2000" u="sng">
                <a:latin typeface="Merriweather"/>
                <a:ea typeface="Merriweather"/>
                <a:cs typeface="Merriweather"/>
                <a:sym typeface="Merriweather"/>
              </a:rPr>
              <a:t>swallowing center</a:t>
            </a:r>
            <a:r>
              <a:rPr lang="en" sz="2000">
                <a:latin typeface="Merriweather"/>
                <a:ea typeface="Merriweather"/>
                <a:cs typeface="Merriweather"/>
                <a:sym typeface="Merriweather"/>
              </a:rPr>
              <a:t> in the </a:t>
            </a:r>
            <a:r>
              <a:rPr lang="en" sz="2000" u="sng">
                <a:latin typeface="Merriweather"/>
                <a:ea typeface="Merriweather"/>
                <a:cs typeface="Merriweather"/>
                <a:sym typeface="Merriweather"/>
              </a:rPr>
              <a:t>medulla</a:t>
            </a:r>
            <a:r>
              <a:rPr lang="en" sz="2000">
                <a:latin typeface="Merriweather"/>
                <a:ea typeface="Merriweather"/>
                <a:cs typeface="Merriweather"/>
                <a:sym typeface="Merriweather"/>
              </a:rPr>
              <a:t>.</a:t>
            </a:r>
            <a:endParaRPr sz="2000">
              <a:latin typeface="Merriweather"/>
              <a:ea typeface="Merriweather"/>
              <a:cs typeface="Merriweather"/>
              <a:sym typeface="Merriweather"/>
            </a:endParaRPr>
          </a:p>
          <a:p>
            <a:pPr indent="-355600" lvl="0" marL="457200" rtl="0" algn="l">
              <a:lnSpc>
                <a:spcPct val="150000"/>
              </a:lnSpc>
              <a:spcBef>
                <a:spcPts val="0"/>
              </a:spcBef>
              <a:spcAft>
                <a:spcPts val="0"/>
              </a:spcAft>
              <a:buSzPts val="2000"/>
              <a:buFont typeface="Merriweather"/>
              <a:buChar char="●"/>
            </a:pPr>
            <a:r>
              <a:rPr lang="en" sz="2000">
                <a:latin typeface="Merriweather"/>
                <a:ea typeface="Merriweather"/>
                <a:cs typeface="Merriweather"/>
                <a:sym typeface="Merriweather"/>
              </a:rPr>
              <a:t>Food should move without compromising respiration.</a:t>
            </a:r>
            <a:endParaRPr sz="2000">
              <a:latin typeface="Merriweather"/>
              <a:ea typeface="Merriweather"/>
              <a:cs typeface="Merriweather"/>
              <a:sym typeface="Merriweather"/>
            </a:endParaRPr>
          </a:p>
          <a:p>
            <a:pPr indent="0" lvl="0" marL="0" rtl="0" algn="l">
              <a:lnSpc>
                <a:spcPct val="150000"/>
              </a:lnSpc>
              <a:spcBef>
                <a:spcPts val="0"/>
              </a:spcBef>
              <a:spcAft>
                <a:spcPts val="0"/>
              </a:spcAft>
              <a:buNone/>
            </a:pPr>
            <a:r>
              <a:t/>
            </a:r>
            <a:endParaRPr i="1" sz="2000">
              <a:latin typeface="Merriweather"/>
              <a:ea typeface="Merriweather"/>
              <a:cs typeface="Merriweather"/>
              <a:sym typeface="Merriweather"/>
            </a:endParaRPr>
          </a:p>
        </p:txBody>
      </p:sp>
      <p:sp>
        <p:nvSpPr>
          <p:cNvPr id="236" name="Google Shape;236;p18"/>
          <p:cNvSpPr txBox="1"/>
          <p:nvPr/>
        </p:nvSpPr>
        <p:spPr>
          <a:xfrm>
            <a:off x="10263825" y="13074100"/>
            <a:ext cx="28575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latin typeface="Merriweather"/>
                <a:ea typeface="Merriweather"/>
                <a:cs typeface="Merriweather"/>
                <a:sym typeface="Merriweather"/>
              </a:rPr>
              <a:t>Figure 2-2</a:t>
            </a:r>
            <a:endParaRPr b="1" sz="2600">
              <a:latin typeface="Merriweather"/>
              <a:ea typeface="Merriweather"/>
              <a:cs typeface="Merriweather"/>
              <a:sym typeface="Merriweather"/>
            </a:endParaRPr>
          </a:p>
        </p:txBody>
      </p:sp>
      <p:sp>
        <p:nvSpPr>
          <p:cNvPr id="237" name="Google Shape;237;p18"/>
          <p:cNvSpPr/>
          <p:nvPr/>
        </p:nvSpPr>
        <p:spPr>
          <a:xfrm>
            <a:off x="475850" y="16768825"/>
            <a:ext cx="13242000" cy="2947800"/>
          </a:xfrm>
          <a:prstGeom prst="round1Rect">
            <a:avLst>
              <a:gd fmla="val 16667" name="adj"/>
            </a:avLst>
          </a:prstGeom>
          <a:noFill/>
          <a:ln cap="flat" cmpd="sng" w="38100">
            <a:solidFill>
              <a:srgbClr val="D9D9D9"/>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8"/>
          <p:cNvSpPr txBox="1"/>
          <p:nvPr/>
        </p:nvSpPr>
        <p:spPr>
          <a:xfrm>
            <a:off x="599275" y="17059450"/>
            <a:ext cx="12771600" cy="167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2200">
              <a:solidFill>
                <a:srgbClr val="000000"/>
              </a:solidFill>
              <a:latin typeface="Merriweather"/>
              <a:ea typeface="Merriweather"/>
              <a:cs typeface="Merriweather"/>
              <a:sym typeface="Merriweather"/>
            </a:endParaRPr>
          </a:p>
          <a:p>
            <a:pPr indent="-368300" lvl="0" marL="457200" rtl="0" algn="l">
              <a:lnSpc>
                <a:spcPct val="115000"/>
              </a:lnSpc>
              <a:spcBef>
                <a:spcPts val="0"/>
              </a:spcBef>
              <a:spcAft>
                <a:spcPts val="0"/>
              </a:spcAft>
              <a:buClr>
                <a:srgbClr val="000000"/>
              </a:buClr>
              <a:buSzPts val="2200"/>
              <a:buFont typeface="Merriweather"/>
              <a:buChar char="❖"/>
            </a:pPr>
            <a:r>
              <a:rPr lang="en" sz="2200">
                <a:solidFill>
                  <a:srgbClr val="000000"/>
                </a:solidFill>
                <a:latin typeface="Merriweather"/>
                <a:ea typeface="Merriweather"/>
                <a:cs typeface="Merriweather"/>
                <a:sym typeface="Merriweather"/>
              </a:rPr>
              <a:t>Moves bolus of food from pharynx → esophagus.</a:t>
            </a:r>
            <a:endParaRPr sz="2200">
              <a:solidFill>
                <a:srgbClr val="000000"/>
              </a:solidFill>
              <a:latin typeface="Merriweather"/>
              <a:ea typeface="Merriweather"/>
              <a:cs typeface="Merriweather"/>
              <a:sym typeface="Merriweather"/>
            </a:endParaRPr>
          </a:p>
          <a:p>
            <a:pPr indent="-368300" lvl="0" marL="457200" rtl="0" algn="l">
              <a:lnSpc>
                <a:spcPct val="115000"/>
              </a:lnSpc>
              <a:spcBef>
                <a:spcPts val="0"/>
              </a:spcBef>
              <a:spcAft>
                <a:spcPts val="0"/>
              </a:spcAft>
              <a:buClr>
                <a:srgbClr val="000000"/>
              </a:buClr>
              <a:buSzPts val="2200"/>
              <a:buFont typeface="Merriweather"/>
              <a:buChar char="❖"/>
            </a:pPr>
            <a:r>
              <a:rPr lang="en" sz="2200">
                <a:solidFill>
                  <a:srgbClr val="000000"/>
                </a:solidFill>
                <a:latin typeface="Merriweather"/>
                <a:ea typeface="Merriweather"/>
                <a:cs typeface="Merriweather"/>
                <a:sym typeface="Merriweather"/>
              </a:rPr>
              <a:t>Food stimulates touch receptors in pharynx </a:t>
            </a:r>
            <a:r>
              <a:rPr lang="en" sz="2200">
                <a:latin typeface="Merriweather"/>
                <a:ea typeface="Merriweather"/>
                <a:cs typeface="Merriweather"/>
                <a:sym typeface="Merriweather"/>
              </a:rPr>
              <a:t> </a:t>
            </a:r>
            <a:r>
              <a:rPr lang="en" sz="2200">
                <a:solidFill>
                  <a:srgbClr val="000000"/>
                </a:solidFill>
                <a:latin typeface="Merriweather"/>
                <a:ea typeface="Merriweather"/>
                <a:cs typeface="Merriweather"/>
                <a:sym typeface="Merriweather"/>
              </a:rPr>
              <a:t>→</a:t>
            </a:r>
            <a:r>
              <a:rPr lang="en" sz="2200">
                <a:latin typeface="Merriweather"/>
                <a:ea typeface="Merriweather"/>
                <a:cs typeface="Merriweather"/>
                <a:sym typeface="Merriweather"/>
              </a:rPr>
              <a:t> impulses (</a:t>
            </a:r>
            <a:r>
              <a:rPr lang="en" sz="2200">
                <a:solidFill>
                  <a:srgbClr val="000000"/>
                </a:solidFill>
                <a:latin typeface="Merriweather"/>
                <a:ea typeface="Merriweather"/>
                <a:cs typeface="Merriweather"/>
                <a:sym typeface="Merriweather"/>
              </a:rPr>
              <a:t>Afferent fibers via CN V &amp; IX) →</a:t>
            </a:r>
            <a:r>
              <a:rPr lang="en" sz="2200">
                <a:latin typeface="Merriweather"/>
                <a:ea typeface="Merriweather"/>
                <a:cs typeface="Merriweather"/>
                <a:sym typeface="Merriweather"/>
              </a:rPr>
              <a:t> to swallowing center in the brain stem </a:t>
            </a:r>
            <a:r>
              <a:rPr lang="en" sz="2200">
                <a:solidFill>
                  <a:srgbClr val="000000"/>
                </a:solidFill>
                <a:latin typeface="Merriweather"/>
                <a:ea typeface="Merriweather"/>
                <a:cs typeface="Merriweather"/>
                <a:sym typeface="Merriweather"/>
              </a:rPr>
              <a:t>→</a:t>
            </a:r>
            <a:r>
              <a:rPr lang="en" sz="2200">
                <a:latin typeface="Merriweather"/>
                <a:ea typeface="Merriweather"/>
                <a:cs typeface="Merriweather"/>
                <a:sym typeface="Merriweather"/>
              </a:rPr>
              <a:t>  </a:t>
            </a:r>
            <a:r>
              <a:rPr lang="en" sz="2200">
                <a:solidFill>
                  <a:srgbClr val="000000"/>
                </a:solidFill>
                <a:latin typeface="Merriweather"/>
                <a:ea typeface="Merriweather"/>
                <a:cs typeface="Merriweather"/>
                <a:sym typeface="Merriweather"/>
              </a:rPr>
              <a:t>Motor efferent via CN V, IX, X, &amp; XII → </a:t>
            </a:r>
            <a:r>
              <a:rPr lang="en" sz="2200">
                <a:latin typeface="Merriweather"/>
                <a:ea typeface="Merriweather"/>
                <a:cs typeface="Merriweather"/>
                <a:sym typeface="Merriweather"/>
              </a:rPr>
              <a:t>initiate a series of autonomic pharyngeal muscle contractions as follows: </a:t>
            </a:r>
            <a:r>
              <a:rPr lang="en" sz="2200">
                <a:solidFill>
                  <a:srgbClr val="B7B7B7"/>
                </a:solidFill>
                <a:latin typeface="Merriweather"/>
                <a:ea typeface="Merriweather"/>
                <a:cs typeface="Merriweather"/>
                <a:sym typeface="Merriweather"/>
              </a:rPr>
              <a:t>(continued on the next page) </a:t>
            </a:r>
            <a:endParaRPr sz="2200">
              <a:solidFill>
                <a:srgbClr val="B7B7B7"/>
              </a:solidFill>
              <a:latin typeface="Merriweather"/>
              <a:ea typeface="Merriweather"/>
              <a:cs typeface="Merriweather"/>
              <a:sym typeface="Merriweather"/>
            </a:endParaRPr>
          </a:p>
        </p:txBody>
      </p:sp>
      <p:sp>
        <p:nvSpPr>
          <p:cNvPr id="239" name="Google Shape;239;p18"/>
          <p:cNvSpPr/>
          <p:nvPr/>
        </p:nvSpPr>
        <p:spPr>
          <a:xfrm>
            <a:off x="379142" y="16418638"/>
            <a:ext cx="9585300" cy="868800"/>
          </a:xfrm>
          <a:prstGeom prst="roundRect">
            <a:avLst>
              <a:gd fmla="val 50000" name="adj"/>
            </a:avLst>
          </a:prstGeom>
          <a:solidFill>
            <a:srgbClr val="93C47D"/>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800">
                <a:solidFill>
                  <a:srgbClr val="FFFFFF"/>
                </a:solidFill>
                <a:latin typeface="Merriweather"/>
                <a:ea typeface="Merriweather"/>
                <a:cs typeface="Merriweather"/>
                <a:sym typeface="Merriweather"/>
              </a:rPr>
              <a:t>         Pharyngeal Stage of Swallowing (Involuntary)</a:t>
            </a:r>
            <a:endParaRPr b="1" sz="2800">
              <a:solidFill>
                <a:srgbClr val="FFFFFF"/>
              </a:solidFill>
              <a:latin typeface="Merriweather"/>
              <a:ea typeface="Merriweather"/>
              <a:cs typeface="Merriweather"/>
              <a:sym typeface="Merriweather"/>
            </a:endParaRPr>
          </a:p>
        </p:txBody>
      </p:sp>
      <p:sp>
        <p:nvSpPr>
          <p:cNvPr id="240" name="Google Shape;240;p18"/>
          <p:cNvSpPr/>
          <p:nvPr/>
        </p:nvSpPr>
        <p:spPr>
          <a:xfrm flipH="1">
            <a:off x="450179" y="16485825"/>
            <a:ext cx="885000" cy="734400"/>
          </a:xfrm>
          <a:prstGeom prst="ellipse">
            <a:avLst/>
          </a:prstGeom>
          <a:solidFill>
            <a:srgbClr val="FFFFFF"/>
          </a:solidFill>
          <a:ln cap="flat" cmpd="sng" w="9525">
            <a:solidFill>
              <a:srgbClr val="B4A7D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200"/>
              <a:t>  2</a:t>
            </a:r>
            <a:endParaRPr b="1" sz="2200"/>
          </a:p>
        </p:txBody>
      </p:sp>
      <p:sp>
        <p:nvSpPr>
          <p:cNvPr id="241" name="Google Shape;241;p18"/>
          <p:cNvSpPr txBox="1"/>
          <p:nvPr/>
        </p:nvSpPr>
        <p:spPr>
          <a:xfrm>
            <a:off x="813450" y="12998800"/>
            <a:ext cx="7766100" cy="1093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Stages of Swallowing:</a:t>
            </a:r>
            <a:endParaRPr sz="4800">
              <a:latin typeface="Oswald"/>
              <a:ea typeface="Oswald"/>
              <a:cs typeface="Oswald"/>
              <a:sym typeface="Oswald"/>
            </a:endParaRPr>
          </a:p>
        </p:txBody>
      </p:sp>
      <p:sp>
        <p:nvSpPr>
          <p:cNvPr id="242" name="Google Shape;242;p18"/>
          <p:cNvSpPr/>
          <p:nvPr/>
        </p:nvSpPr>
        <p:spPr>
          <a:xfrm>
            <a:off x="459075" y="14501875"/>
            <a:ext cx="9957300" cy="1679400"/>
          </a:xfrm>
          <a:prstGeom prst="round1Rect">
            <a:avLst>
              <a:gd fmla="val 16667" name="adj"/>
            </a:avLst>
          </a:prstGeom>
          <a:noFill/>
          <a:ln cap="flat" cmpd="sng" w="38100">
            <a:solidFill>
              <a:srgbClr val="D9D9D9"/>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3" name="Google Shape;243;p18"/>
          <p:cNvPicPr preferRelativeResize="0"/>
          <p:nvPr/>
        </p:nvPicPr>
        <p:blipFill rotWithShape="1">
          <a:blip r:embed="rId5">
            <a:alphaModFix/>
          </a:blip>
          <a:srcRect b="9281" l="32899" r="-2203" t="7551"/>
          <a:stretch/>
        </p:blipFill>
        <p:spPr>
          <a:xfrm>
            <a:off x="10973955" y="13633788"/>
            <a:ext cx="2857501" cy="2614594"/>
          </a:xfrm>
          <a:prstGeom prst="rect">
            <a:avLst/>
          </a:prstGeom>
          <a:noFill/>
          <a:ln cap="flat" cmpd="sng" w="9525">
            <a:solidFill>
              <a:srgbClr val="000000"/>
            </a:solidFill>
            <a:prstDash val="solid"/>
            <a:round/>
            <a:headEnd len="sm" w="sm" type="none"/>
            <a:tailEnd len="sm" w="sm" type="none"/>
          </a:ln>
        </p:spPr>
      </p:pic>
      <p:sp>
        <p:nvSpPr>
          <p:cNvPr id="244" name="Google Shape;244;p18"/>
          <p:cNvSpPr/>
          <p:nvPr/>
        </p:nvSpPr>
        <p:spPr>
          <a:xfrm>
            <a:off x="393180" y="14157488"/>
            <a:ext cx="6730800" cy="868800"/>
          </a:xfrm>
          <a:prstGeom prst="roundRect">
            <a:avLst>
              <a:gd fmla="val 50000" name="adj"/>
            </a:avLst>
          </a:prstGeom>
          <a:solidFill>
            <a:srgbClr val="93C47D"/>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800">
                <a:solidFill>
                  <a:srgbClr val="FFFFFF"/>
                </a:solidFill>
                <a:latin typeface="Merriweather"/>
                <a:ea typeface="Merriweather"/>
                <a:cs typeface="Merriweather"/>
                <a:sym typeface="Merriweather"/>
              </a:rPr>
              <a:t>          Voluntary Stage of Swallowing</a:t>
            </a:r>
            <a:endParaRPr b="1" sz="2800">
              <a:solidFill>
                <a:srgbClr val="FFFFFF"/>
              </a:solidFill>
              <a:latin typeface="Merriweather"/>
              <a:ea typeface="Merriweather"/>
              <a:cs typeface="Merriweather"/>
              <a:sym typeface="Merriweather"/>
            </a:endParaRPr>
          </a:p>
        </p:txBody>
      </p:sp>
      <p:sp>
        <p:nvSpPr>
          <p:cNvPr id="245" name="Google Shape;245;p18"/>
          <p:cNvSpPr/>
          <p:nvPr/>
        </p:nvSpPr>
        <p:spPr>
          <a:xfrm flipH="1">
            <a:off x="466129" y="14224688"/>
            <a:ext cx="909600" cy="734400"/>
          </a:xfrm>
          <a:prstGeom prst="ellipse">
            <a:avLst/>
          </a:prstGeom>
          <a:solidFill>
            <a:srgbClr val="FFFFFF"/>
          </a:solidFill>
          <a:ln cap="flat" cmpd="sng" w="9525">
            <a:solidFill>
              <a:srgbClr val="B4A7D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200"/>
              <a:t>  1</a:t>
            </a:r>
            <a:endParaRPr b="1" sz="2200"/>
          </a:p>
        </p:txBody>
      </p:sp>
      <p:sp>
        <p:nvSpPr>
          <p:cNvPr id="246" name="Google Shape;246;p18"/>
          <p:cNvSpPr txBox="1"/>
          <p:nvPr/>
        </p:nvSpPr>
        <p:spPr>
          <a:xfrm>
            <a:off x="649425" y="15136250"/>
            <a:ext cx="9852600" cy="86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latin typeface="Merriweather"/>
                <a:ea typeface="Merriweather"/>
                <a:cs typeface="Merriweather"/>
                <a:sym typeface="Merriweather"/>
              </a:rPr>
              <a:t>Moves bolus of food from mouth  </a:t>
            </a:r>
            <a:r>
              <a:rPr lang="en" sz="2200">
                <a:solidFill>
                  <a:srgbClr val="000000"/>
                </a:solidFill>
                <a:latin typeface="Merriweather"/>
                <a:ea typeface="Merriweather"/>
                <a:cs typeface="Merriweather"/>
                <a:sym typeface="Merriweather"/>
              </a:rPr>
              <a:t>→ </a:t>
            </a:r>
            <a:r>
              <a:rPr lang="en" sz="2200">
                <a:latin typeface="Merriweather"/>
                <a:ea typeface="Merriweather"/>
                <a:cs typeface="Merriweather"/>
                <a:sym typeface="Merriweather"/>
              </a:rPr>
              <a:t>pharynx</a:t>
            </a:r>
            <a:endParaRPr sz="2200">
              <a:latin typeface="Merriweather"/>
              <a:ea typeface="Merriweather"/>
              <a:cs typeface="Merriweather"/>
              <a:sym typeface="Merriweather"/>
            </a:endParaRPr>
          </a:p>
          <a:p>
            <a:pPr indent="0" lvl="0" marL="0" rtl="0" algn="l">
              <a:lnSpc>
                <a:spcPct val="115000"/>
              </a:lnSpc>
              <a:spcBef>
                <a:spcPts val="0"/>
              </a:spcBef>
              <a:spcAft>
                <a:spcPts val="0"/>
              </a:spcAft>
              <a:buNone/>
            </a:pPr>
            <a:r>
              <a:rPr b="1" i="1" lang="en" sz="2200">
                <a:latin typeface="Merriweather"/>
                <a:ea typeface="Merriweather"/>
                <a:cs typeface="Merriweather"/>
                <a:sym typeface="Merriweather"/>
              </a:rPr>
              <a:t>Changes</a:t>
            </a:r>
            <a:r>
              <a:rPr lang="en" sz="2200">
                <a:latin typeface="Merriweather"/>
                <a:ea typeface="Merriweather"/>
                <a:cs typeface="Merriweather"/>
                <a:sym typeface="Merriweather"/>
              </a:rPr>
              <a:t>: food is squeezed posteriorly into the pharynx by the tongue.</a:t>
            </a:r>
            <a:endParaRPr sz="2200">
              <a:latin typeface="Merriweather"/>
              <a:ea typeface="Merriweather"/>
              <a:cs typeface="Merriweather"/>
              <a:sym typeface="Merriweather"/>
            </a:endParaRPr>
          </a:p>
        </p:txBody>
      </p:sp>
      <p:sp>
        <p:nvSpPr>
          <p:cNvPr id="247" name="Google Shape;247;p18"/>
          <p:cNvSpPr txBox="1"/>
          <p:nvPr/>
        </p:nvSpPr>
        <p:spPr>
          <a:xfrm>
            <a:off x="10973942" y="16181278"/>
            <a:ext cx="28575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latin typeface="Merriweather"/>
                <a:ea typeface="Merriweather"/>
                <a:cs typeface="Merriweather"/>
                <a:sym typeface="Merriweather"/>
              </a:rPr>
              <a:t>Figure 2-3</a:t>
            </a:r>
            <a:endParaRPr b="1" sz="2600">
              <a:latin typeface="Merriweather"/>
              <a:ea typeface="Merriweather"/>
              <a:cs typeface="Merriweather"/>
              <a:sym typeface="Merriweather"/>
            </a:endParaRPr>
          </a:p>
        </p:txBody>
      </p:sp>
      <p:sp>
        <p:nvSpPr>
          <p:cNvPr id="248" name="Google Shape;248;p18"/>
          <p:cNvSpPr/>
          <p:nvPr/>
        </p:nvSpPr>
        <p:spPr>
          <a:xfrm>
            <a:off x="469950" y="3133104"/>
            <a:ext cx="456600" cy="4179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674EA7"/>
              </a:solidFill>
            </a:endParaRPr>
          </a:p>
        </p:txBody>
      </p:sp>
      <p:sp>
        <p:nvSpPr>
          <p:cNvPr id="249" name="Google Shape;249;p18"/>
          <p:cNvSpPr/>
          <p:nvPr/>
        </p:nvSpPr>
        <p:spPr>
          <a:xfrm>
            <a:off x="475850" y="13439191"/>
            <a:ext cx="456600" cy="4179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674EA7"/>
              </a:solidFill>
            </a:endParaRPr>
          </a:p>
        </p:txBody>
      </p:sp>
      <p:sp>
        <p:nvSpPr>
          <p:cNvPr id="250" name="Google Shape;250;p18"/>
          <p:cNvSpPr txBox="1"/>
          <p:nvPr/>
        </p:nvSpPr>
        <p:spPr>
          <a:xfrm>
            <a:off x="813450" y="370500"/>
            <a:ext cx="105183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100">
                <a:solidFill>
                  <a:srgbClr val="FFFFFF"/>
                </a:solidFill>
                <a:latin typeface="Oswald"/>
                <a:ea typeface="Oswald"/>
                <a:cs typeface="Oswald"/>
                <a:sym typeface="Oswald"/>
              </a:rPr>
              <a:t>ESOPHAGEAL MOTILITY AND PATHOPHYSIOLOGY OF REFLUX DISEASE</a:t>
            </a:r>
            <a:endParaRPr sz="3100">
              <a:solidFill>
                <a:srgbClr val="FFFFFF"/>
              </a:solidFill>
              <a:latin typeface="Oswald"/>
              <a:ea typeface="Oswald"/>
              <a:cs typeface="Oswald"/>
              <a:sym typeface="Oswald"/>
            </a:endParaRPr>
          </a:p>
        </p:txBody>
      </p:sp>
      <p:sp>
        <p:nvSpPr>
          <p:cNvPr id="251" name="Google Shape;251;p18"/>
          <p:cNvSpPr txBox="1"/>
          <p:nvPr/>
        </p:nvSpPr>
        <p:spPr>
          <a:xfrm>
            <a:off x="11409325" y="409425"/>
            <a:ext cx="3652800" cy="9150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Two </a:t>
            </a:r>
            <a:endParaRPr sz="3500">
              <a:latin typeface="Oswald"/>
              <a:ea typeface="Oswald"/>
              <a:cs typeface="Oswald"/>
              <a:sym typeface="Oswald"/>
            </a:endParaRPr>
          </a:p>
        </p:txBody>
      </p:sp>
      <p:sp>
        <p:nvSpPr>
          <p:cNvPr id="252" name="Google Shape;252;p18"/>
          <p:cNvSpPr txBox="1"/>
          <p:nvPr/>
        </p:nvSpPr>
        <p:spPr>
          <a:xfrm>
            <a:off x="123025" y="370475"/>
            <a:ext cx="533700" cy="6507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5</a:t>
            </a:r>
            <a:endParaRPr sz="3900">
              <a:solidFill>
                <a:srgbClr val="FFFFFF"/>
              </a:solidFill>
              <a:latin typeface="Oswald"/>
              <a:ea typeface="Oswald"/>
              <a:cs typeface="Oswald"/>
              <a:sym typeface="Oswa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p19"/>
          <p:cNvSpPr/>
          <p:nvPr/>
        </p:nvSpPr>
        <p:spPr>
          <a:xfrm>
            <a:off x="7223263" y="17237500"/>
            <a:ext cx="6289500" cy="2272200"/>
          </a:xfrm>
          <a:prstGeom prst="round1Rect">
            <a:avLst>
              <a:gd fmla="val 16667" name="adj"/>
            </a:avLst>
          </a:prstGeom>
          <a:noFill/>
          <a:ln cap="flat" cmpd="sng" w="2857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9"/>
          <p:cNvSpPr/>
          <p:nvPr/>
        </p:nvSpPr>
        <p:spPr>
          <a:xfrm>
            <a:off x="925750" y="17247050"/>
            <a:ext cx="5733900" cy="2262600"/>
          </a:xfrm>
          <a:prstGeom prst="round1Rect">
            <a:avLst>
              <a:gd fmla="val 16667" name="adj"/>
            </a:avLst>
          </a:prstGeom>
          <a:noFill/>
          <a:ln cap="flat" cmpd="sng" w="2857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9"/>
          <p:cNvSpPr/>
          <p:nvPr/>
        </p:nvSpPr>
        <p:spPr>
          <a:xfrm>
            <a:off x="925750" y="15310038"/>
            <a:ext cx="5210100" cy="1280100"/>
          </a:xfrm>
          <a:prstGeom prst="round1Rect">
            <a:avLst>
              <a:gd fmla="val 16667" name="adj"/>
            </a:avLst>
          </a:prstGeom>
          <a:noFill/>
          <a:ln cap="flat" cmpd="sng" w="2857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9"/>
          <p:cNvSpPr/>
          <p:nvPr/>
        </p:nvSpPr>
        <p:spPr>
          <a:xfrm>
            <a:off x="467875" y="12421876"/>
            <a:ext cx="13350600" cy="7222500"/>
          </a:xfrm>
          <a:prstGeom prst="round1Rect">
            <a:avLst>
              <a:gd fmla="val 16667" name="adj"/>
            </a:avLst>
          </a:prstGeom>
          <a:noFill/>
          <a:ln cap="flat" cmpd="sng" w="28575">
            <a:solidFill>
              <a:srgbClr val="D9D9D9"/>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9"/>
          <p:cNvSpPr/>
          <p:nvPr/>
        </p:nvSpPr>
        <p:spPr>
          <a:xfrm>
            <a:off x="913450" y="16677517"/>
            <a:ext cx="2740200" cy="605700"/>
          </a:xfrm>
          <a:prstGeom prst="roundRect">
            <a:avLst>
              <a:gd fmla="val 16667" name="adj"/>
            </a:avLst>
          </a:prstGeom>
          <a:solidFill>
            <a:srgbClr val="B6D7A8"/>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9"/>
          <p:cNvSpPr/>
          <p:nvPr/>
        </p:nvSpPr>
        <p:spPr>
          <a:xfrm>
            <a:off x="7223275" y="16677525"/>
            <a:ext cx="2952300" cy="605700"/>
          </a:xfrm>
          <a:prstGeom prst="roundRect">
            <a:avLst>
              <a:gd fmla="val 16667" name="adj"/>
            </a:avLst>
          </a:prstGeom>
          <a:solidFill>
            <a:srgbClr val="B6D7A8"/>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9"/>
          <p:cNvSpPr/>
          <p:nvPr/>
        </p:nvSpPr>
        <p:spPr>
          <a:xfrm>
            <a:off x="925750" y="14756113"/>
            <a:ext cx="2740200" cy="605700"/>
          </a:xfrm>
          <a:prstGeom prst="roundRect">
            <a:avLst>
              <a:gd fmla="val 16667" name="adj"/>
            </a:avLst>
          </a:prstGeom>
          <a:solidFill>
            <a:srgbClr val="B6D7A8"/>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9"/>
          <p:cNvSpPr txBox="1"/>
          <p:nvPr/>
        </p:nvSpPr>
        <p:spPr>
          <a:xfrm>
            <a:off x="925750" y="15416269"/>
            <a:ext cx="5210100" cy="86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Merriweather"/>
                <a:ea typeface="Merriweather"/>
                <a:cs typeface="Merriweather"/>
                <a:sym typeface="Merriweather"/>
              </a:rPr>
              <a:t>Continuation of the peristaltic wave that started in the pharynx </a:t>
            </a:r>
            <a:r>
              <a:rPr lang="en" sz="2200">
                <a:solidFill>
                  <a:srgbClr val="B45F06"/>
                </a:solidFill>
                <a:latin typeface="Merriweather"/>
                <a:ea typeface="Merriweather"/>
                <a:cs typeface="Merriweather"/>
                <a:sym typeface="Merriweather"/>
              </a:rPr>
              <a:t>(to push bolus down).</a:t>
            </a:r>
            <a:endParaRPr sz="2200">
              <a:solidFill>
                <a:srgbClr val="8E7CC3"/>
              </a:solidFill>
              <a:latin typeface="Merriweather"/>
              <a:ea typeface="Merriweather"/>
              <a:cs typeface="Merriweather"/>
              <a:sym typeface="Merriweather"/>
            </a:endParaRPr>
          </a:p>
        </p:txBody>
      </p:sp>
      <p:sp>
        <p:nvSpPr>
          <p:cNvPr id="265" name="Google Shape;265;p19"/>
          <p:cNvSpPr/>
          <p:nvPr/>
        </p:nvSpPr>
        <p:spPr>
          <a:xfrm>
            <a:off x="475850" y="1723301"/>
            <a:ext cx="13242000" cy="10164900"/>
          </a:xfrm>
          <a:prstGeom prst="round1Rect">
            <a:avLst>
              <a:gd fmla="val 16667" name="adj"/>
            </a:avLst>
          </a:prstGeom>
          <a:noFill/>
          <a:ln cap="flat" cmpd="sng" w="28575">
            <a:solidFill>
              <a:srgbClr val="CCCCCC"/>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9"/>
          <p:cNvSpPr/>
          <p:nvPr/>
        </p:nvSpPr>
        <p:spPr>
          <a:xfrm>
            <a:off x="647625" y="9133476"/>
            <a:ext cx="6289500" cy="2515500"/>
          </a:xfrm>
          <a:prstGeom prst="rect">
            <a:avLst/>
          </a:prstGeom>
          <a:solidFill>
            <a:srgbClr val="EEEEEE"/>
          </a:solidFill>
          <a:ln cap="flat" cmpd="sng" w="28575">
            <a:solidFill>
              <a:srgbClr val="CCCCCC"/>
            </a:solidFill>
            <a:prstDash val="dashDot"/>
            <a:round/>
            <a:headEnd len="sm" w="sm" type="none"/>
            <a:tailEnd len="sm" w="sm" type="none"/>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t/>
            </a:r>
            <a:endParaRPr sz="2000">
              <a:latin typeface="Merriweather"/>
              <a:ea typeface="Merriweather"/>
              <a:cs typeface="Merriweather"/>
              <a:sym typeface="Merriweather"/>
            </a:endParaRPr>
          </a:p>
        </p:txBody>
      </p:sp>
      <p:sp>
        <p:nvSpPr>
          <p:cNvPr id="267" name="Google Shape;267;p19"/>
          <p:cNvSpPr/>
          <p:nvPr/>
        </p:nvSpPr>
        <p:spPr>
          <a:xfrm>
            <a:off x="3495237" y="8793741"/>
            <a:ext cx="594300" cy="591300"/>
          </a:xfrm>
          <a:prstGeom prst="ellipse">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4</a:t>
            </a:r>
            <a:endParaRPr b="1" sz="2400">
              <a:solidFill>
                <a:srgbClr val="FFFFFF"/>
              </a:solidFill>
            </a:endParaRPr>
          </a:p>
        </p:txBody>
      </p:sp>
      <p:sp>
        <p:nvSpPr>
          <p:cNvPr id="268" name="Google Shape;268;p19"/>
          <p:cNvSpPr/>
          <p:nvPr/>
        </p:nvSpPr>
        <p:spPr>
          <a:xfrm>
            <a:off x="379150" y="1484237"/>
            <a:ext cx="9628500" cy="868800"/>
          </a:xfrm>
          <a:prstGeom prst="roundRect">
            <a:avLst>
              <a:gd fmla="val 50000" name="adj"/>
            </a:avLst>
          </a:prstGeom>
          <a:solidFill>
            <a:srgbClr val="93C47D"/>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erriweather"/>
                <a:ea typeface="Merriweather"/>
                <a:cs typeface="Merriweather"/>
                <a:sym typeface="Merriweather"/>
              </a:rPr>
              <a:t>            </a:t>
            </a:r>
            <a:r>
              <a:rPr b="1" lang="en" sz="2800">
                <a:solidFill>
                  <a:srgbClr val="FFFFFF"/>
                </a:solidFill>
                <a:latin typeface="Merriweather"/>
                <a:ea typeface="Merriweather"/>
                <a:cs typeface="Merriweather"/>
                <a:sym typeface="Merriweather"/>
              </a:rPr>
              <a:t>Pharyngeal stage of Swallowing (Involuntary)</a:t>
            </a:r>
            <a:endParaRPr b="1" sz="2800">
              <a:solidFill>
                <a:srgbClr val="FFFFFF"/>
              </a:solidFill>
              <a:latin typeface="Merriweather"/>
              <a:ea typeface="Merriweather"/>
              <a:cs typeface="Merriweather"/>
              <a:sym typeface="Merriweather"/>
            </a:endParaRPr>
          </a:p>
        </p:txBody>
      </p:sp>
      <p:sp>
        <p:nvSpPr>
          <p:cNvPr id="269" name="Google Shape;269;p19"/>
          <p:cNvSpPr/>
          <p:nvPr/>
        </p:nvSpPr>
        <p:spPr>
          <a:xfrm flipH="1">
            <a:off x="450187" y="1551424"/>
            <a:ext cx="885000" cy="734400"/>
          </a:xfrm>
          <a:prstGeom prst="ellipse">
            <a:avLst/>
          </a:prstGeom>
          <a:solidFill>
            <a:srgbClr val="FFFFFF"/>
          </a:solidFill>
          <a:ln cap="flat" cmpd="sng" w="9525">
            <a:solidFill>
              <a:srgbClr val="B4A7D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200"/>
              <a:t>  2</a:t>
            </a:r>
            <a:endParaRPr b="1" sz="2200"/>
          </a:p>
        </p:txBody>
      </p:sp>
      <p:sp>
        <p:nvSpPr>
          <p:cNvPr id="270" name="Google Shape;270;p19"/>
          <p:cNvSpPr/>
          <p:nvPr/>
        </p:nvSpPr>
        <p:spPr>
          <a:xfrm>
            <a:off x="692050" y="2878545"/>
            <a:ext cx="2576700" cy="5641500"/>
          </a:xfrm>
          <a:prstGeom prst="homePlate">
            <a:avLst>
              <a:gd fmla="val 0" name="adj"/>
            </a:avLst>
          </a:prstGeom>
          <a:solidFill>
            <a:srgbClr val="EEEEEE"/>
          </a:solidFill>
          <a:ln cap="flat" cmpd="sng" w="28575">
            <a:solidFill>
              <a:srgbClr val="B7B7B7"/>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9"/>
          <p:cNvSpPr/>
          <p:nvPr/>
        </p:nvSpPr>
        <p:spPr>
          <a:xfrm>
            <a:off x="6937125" y="2878500"/>
            <a:ext cx="6366900" cy="5641800"/>
          </a:xfrm>
          <a:prstGeom prst="homePlate">
            <a:avLst>
              <a:gd fmla="val 0" name="adj"/>
            </a:avLst>
          </a:prstGeom>
          <a:solidFill>
            <a:srgbClr val="EEEEEE"/>
          </a:solidFill>
          <a:ln cap="flat" cmpd="sng" w="28575">
            <a:solidFill>
              <a:srgbClr val="B7B7B7"/>
            </a:solidFill>
            <a:prstDash val="dashDot"/>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9"/>
          <p:cNvSpPr/>
          <p:nvPr/>
        </p:nvSpPr>
        <p:spPr>
          <a:xfrm>
            <a:off x="3495225" y="2878685"/>
            <a:ext cx="3164400" cy="5641500"/>
          </a:xfrm>
          <a:prstGeom prst="homePlate">
            <a:avLst>
              <a:gd fmla="val 0" name="adj"/>
            </a:avLst>
          </a:prstGeom>
          <a:solidFill>
            <a:srgbClr val="EEEEEE"/>
          </a:solidFill>
          <a:ln cap="flat" cmpd="sng" w="28575">
            <a:solidFill>
              <a:srgbClr val="B7B7B7"/>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a:p>
        </p:txBody>
      </p:sp>
      <p:sp>
        <p:nvSpPr>
          <p:cNvPr id="273" name="Google Shape;273;p19"/>
          <p:cNvSpPr/>
          <p:nvPr/>
        </p:nvSpPr>
        <p:spPr>
          <a:xfrm>
            <a:off x="1787050" y="2606977"/>
            <a:ext cx="594300" cy="591300"/>
          </a:xfrm>
          <a:prstGeom prst="ellipse">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1</a:t>
            </a:r>
            <a:endParaRPr b="1" sz="2400">
              <a:solidFill>
                <a:srgbClr val="FFFFFF"/>
              </a:solidFill>
            </a:endParaRPr>
          </a:p>
        </p:txBody>
      </p:sp>
      <p:sp>
        <p:nvSpPr>
          <p:cNvPr id="274" name="Google Shape;274;p19"/>
          <p:cNvSpPr/>
          <p:nvPr/>
        </p:nvSpPr>
        <p:spPr>
          <a:xfrm>
            <a:off x="4780285" y="2606992"/>
            <a:ext cx="594300" cy="591300"/>
          </a:xfrm>
          <a:prstGeom prst="ellipse">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2</a:t>
            </a:r>
            <a:endParaRPr b="1" sz="2400">
              <a:solidFill>
                <a:srgbClr val="FFFFFF"/>
              </a:solidFill>
            </a:endParaRPr>
          </a:p>
        </p:txBody>
      </p:sp>
      <p:sp>
        <p:nvSpPr>
          <p:cNvPr id="275" name="Google Shape;275;p19"/>
          <p:cNvSpPr/>
          <p:nvPr/>
        </p:nvSpPr>
        <p:spPr>
          <a:xfrm>
            <a:off x="9968760" y="2606992"/>
            <a:ext cx="594300" cy="591300"/>
          </a:xfrm>
          <a:prstGeom prst="ellipse">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3</a:t>
            </a:r>
            <a:endParaRPr b="1" sz="2400">
              <a:solidFill>
                <a:srgbClr val="FFFFFF"/>
              </a:solidFill>
            </a:endParaRPr>
          </a:p>
        </p:txBody>
      </p:sp>
      <p:sp>
        <p:nvSpPr>
          <p:cNvPr id="276" name="Google Shape;276;p19"/>
          <p:cNvSpPr txBox="1"/>
          <p:nvPr/>
        </p:nvSpPr>
        <p:spPr>
          <a:xfrm>
            <a:off x="813550" y="3946717"/>
            <a:ext cx="2576700" cy="380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000000"/>
                </a:solidFill>
                <a:latin typeface="Merriweather"/>
                <a:ea typeface="Merriweather"/>
                <a:cs typeface="Merriweather"/>
                <a:sym typeface="Merriweather"/>
              </a:rPr>
              <a:t>Soft palate &amp; uvula </a:t>
            </a:r>
            <a:r>
              <a:rPr lang="en" sz="2200">
                <a:solidFill>
                  <a:srgbClr val="000000"/>
                </a:solidFill>
                <a:latin typeface="Merriweather"/>
                <a:ea typeface="Merriweather"/>
                <a:cs typeface="Merriweather"/>
                <a:sym typeface="Merriweather"/>
              </a:rPr>
              <a:t>→</a:t>
            </a:r>
            <a:r>
              <a:rPr lang="en" sz="2400">
                <a:solidFill>
                  <a:srgbClr val="000000"/>
                </a:solidFill>
                <a:latin typeface="Merriweather"/>
                <a:ea typeface="Merriweather"/>
                <a:cs typeface="Merriweather"/>
                <a:sym typeface="Merriweather"/>
              </a:rPr>
              <a:t> pulled upward </a:t>
            </a:r>
            <a:r>
              <a:rPr lang="en" sz="2200">
                <a:solidFill>
                  <a:srgbClr val="000000"/>
                </a:solidFill>
                <a:latin typeface="Merriweather"/>
                <a:ea typeface="Merriweather"/>
                <a:cs typeface="Merriweather"/>
                <a:sym typeface="Merriweather"/>
              </a:rPr>
              <a:t>to </a:t>
            </a:r>
            <a:r>
              <a:rPr lang="en" sz="2400">
                <a:solidFill>
                  <a:srgbClr val="000000"/>
                </a:solidFill>
                <a:latin typeface="Merriweather"/>
                <a:ea typeface="Merriweather"/>
                <a:cs typeface="Merriweather"/>
                <a:sym typeface="Merriweather"/>
              </a:rPr>
              <a:t>close off the nasopharynx</a:t>
            </a:r>
            <a:endParaRPr/>
          </a:p>
        </p:txBody>
      </p:sp>
      <p:sp>
        <p:nvSpPr>
          <p:cNvPr id="277" name="Google Shape;277;p19"/>
          <p:cNvSpPr txBox="1"/>
          <p:nvPr/>
        </p:nvSpPr>
        <p:spPr>
          <a:xfrm>
            <a:off x="3495225" y="3557042"/>
            <a:ext cx="3164400" cy="449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000000"/>
                </a:solidFill>
                <a:latin typeface="Merriweather"/>
                <a:ea typeface="Merriweather"/>
                <a:cs typeface="Merriweather"/>
                <a:sym typeface="Merriweather"/>
              </a:rPr>
              <a:t>Palatopharyngeal folds </a:t>
            </a:r>
            <a:r>
              <a:rPr lang="en" sz="2400">
                <a:solidFill>
                  <a:srgbClr val="000000"/>
                </a:solidFill>
                <a:latin typeface="Merriweather"/>
                <a:ea typeface="Merriweather"/>
                <a:cs typeface="Merriweather"/>
                <a:sym typeface="Merriweather"/>
              </a:rPr>
              <a:t>(on each side  of the pharynx) </a:t>
            </a:r>
            <a:r>
              <a:rPr lang="en" sz="2200">
                <a:solidFill>
                  <a:srgbClr val="000000"/>
                </a:solidFill>
                <a:latin typeface="Merriweather"/>
                <a:ea typeface="Merriweather"/>
                <a:cs typeface="Merriweather"/>
                <a:sym typeface="Merriweather"/>
              </a:rPr>
              <a:t>→</a:t>
            </a:r>
            <a:r>
              <a:rPr lang="en" sz="2400">
                <a:solidFill>
                  <a:srgbClr val="000000"/>
                </a:solidFill>
                <a:latin typeface="Merriweather"/>
                <a:ea typeface="Merriweather"/>
                <a:cs typeface="Merriweather"/>
                <a:sym typeface="Merriweather"/>
              </a:rPr>
              <a:t> pulled medially to  approximate each  other. </a:t>
            </a:r>
            <a:endParaRPr sz="2400">
              <a:solidFill>
                <a:srgbClr val="000000"/>
              </a:solidFill>
              <a:latin typeface="Merriweather"/>
              <a:ea typeface="Merriweather"/>
              <a:cs typeface="Merriweather"/>
              <a:sym typeface="Merriweather"/>
            </a:endParaRPr>
          </a:p>
          <a:p>
            <a:pPr indent="0" lvl="0" marL="0" rtl="0" algn="l">
              <a:spcBef>
                <a:spcPts val="0"/>
              </a:spcBef>
              <a:spcAft>
                <a:spcPts val="0"/>
              </a:spcAft>
              <a:buNone/>
            </a:pPr>
            <a:r>
              <a:rPr lang="en" sz="2200">
                <a:solidFill>
                  <a:srgbClr val="000000"/>
                </a:solidFill>
                <a:latin typeface="Merriweather"/>
                <a:ea typeface="Merriweather"/>
                <a:cs typeface="Merriweather"/>
                <a:sym typeface="Merriweather"/>
              </a:rPr>
              <a:t>→ </a:t>
            </a:r>
            <a:r>
              <a:rPr lang="en" sz="2400">
                <a:solidFill>
                  <a:srgbClr val="000000"/>
                </a:solidFill>
                <a:latin typeface="Merriweather"/>
                <a:ea typeface="Merriweather"/>
                <a:cs typeface="Merriweather"/>
                <a:sym typeface="Merriweather"/>
              </a:rPr>
              <a:t>form a sagittal slit </a:t>
            </a:r>
            <a:endParaRPr sz="2400">
              <a:solidFill>
                <a:srgbClr val="000000"/>
              </a:solidFill>
              <a:latin typeface="Merriweather"/>
              <a:ea typeface="Merriweather"/>
              <a:cs typeface="Merriweather"/>
              <a:sym typeface="Merriweather"/>
            </a:endParaRPr>
          </a:p>
          <a:p>
            <a:pPr indent="0" lvl="0" marL="0" rtl="0" algn="l">
              <a:spcBef>
                <a:spcPts val="0"/>
              </a:spcBef>
              <a:spcAft>
                <a:spcPts val="0"/>
              </a:spcAft>
              <a:buNone/>
            </a:pPr>
            <a:r>
              <a:rPr lang="en" sz="2200">
                <a:solidFill>
                  <a:srgbClr val="000000"/>
                </a:solidFill>
                <a:latin typeface="Merriweather"/>
                <a:ea typeface="Merriweather"/>
                <a:cs typeface="Merriweather"/>
                <a:sym typeface="Merriweather"/>
              </a:rPr>
              <a:t>→ </a:t>
            </a:r>
            <a:r>
              <a:rPr lang="en" sz="2400">
                <a:solidFill>
                  <a:srgbClr val="000000"/>
                </a:solidFill>
                <a:latin typeface="Merriweather"/>
                <a:ea typeface="Merriweather"/>
                <a:cs typeface="Merriweather"/>
                <a:sym typeface="Merriweather"/>
              </a:rPr>
              <a:t>food pass through it to the posterior pharynx.</a:t>
            </a:r>
            <a:endParaRPr/>
          </a:p>
        </p:txBody>
      </p:sp>
      <p:sp>
        <p:nvSpPr>
          <p:cNvPr id="278" name="Google Shape;278;p19"/>
          <p:cNvSpPr txBox="1"/>
          <p:nvPr/>
        </p:nvSpPr>
        <p:spPr>
          <a:xfrm>
            <a:off x="6937125" y="3077350"/>
            <a:ext cx="6289500" cy="35913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rgbClr val="000000"/>
              </a:buClr>
              <a:buSzPts val="2000"/>
              <a:buFont typeface="Merriweather"/>
              <a:buChar char="●"/>
            </a:pPr>
            <a:r>
              <a:rPr b="1" lang="en" sz="2000">
                <a:solidFill>
                  <a:srgbClr val="000000"/>
                </a:solidFill>
                <a:latin typeface="Merriweather"/>
                <a:ea typeface="Merriweather"/>
                <a:cs typeface="Merriweather"/>
                <a:sym typeface="Merriweather"/>
              </a:rPr>
              <a:t>larynx</a:t>
            </a:r>
            <a:r>
              <a:rPr lang="en" sz="2000">
                <a:solidFill>
                  <a:srgbClr val="000000"/>
                </a:solidFill>
                <a:latin typeface="Merriweather"/>
                <a:ea typeface="Merriweather"/>
                <a:cs typeface="Merriweather"/>
                <a:sym typeface="Merriweather"/>
              </a:rPr>
              <a:t> → pulled upward and anteriorly  (by the neck muscles). </a:t>
            </a:r>
            <a:endParaRPr sz="2000">
              <a:solidFill>
                <a:srgbClr val="000000"/>
              </a:solidFill>
              <a:latin typeface="Merriweather"/>
              <a:ea typeface="Merriweather"/>
              <a:cs typeface="Merriweather"/>
              <a:sym typeface="Merriweather"/>
            </a:endParaRPr>
          </a:p>
          <a:p>
            <a:pPr indent="-355600" lvl="0" marL="457200" rtl="0" algn="l">
              <a:lnSpc>
                <a:spcPct val="115000"/>
              </a:lnSpc>
              <a:spcBef>
                <a:spcPts val="0"/>
              </a:spcBef>
              <a:spcAft>
                <a:spcPts val="0"/>
              </a:spcAft>
              <a:buClr>
                <a:srgbClr val="000000"/>
              </a:buClr>
              <a:buSzPts val="2000"/>
              <a:buFont typeface="Merriweather"/>
              <a:buChar char="●"/>
            </a:pPr>
            <a:r>
              <a:rPr b="1" lang="en" sz="2000">
                <a:solidFill>
                  <a:srgbClr val="000000"/>
                </a:solidFill>
                <a:latin typeface="Merriweather"/>
                <a:ea typeface="Merriweather"/>
                <a:cs typeface="Merriweather"/>
                <a:sym typeface="Merriweather"/>
              </a:rPr>
              <a:t>Vocal cords</a:t>
            </a:r>
            <a:r>
              <a:rPr lang="en" sz="2000">
                <a:solidFill>
                  <a:srgbClr val="000000"/>
                </a:solidFill>
                <a:latin typeface="Merriweather"/>
                <a:ea typeface="Merriweather"/>
                <a:cs typeface="Merriweather"/>
                <a:sym typeface="Merriweather"/>
              </a:rPr>
              <a:t> → close</a:t>
            </a:r>
            <a:endParaRPr sz="2000">
              <a:solidFill>
                <a:srgbClr val="000000"/>
              </a:solidFill>
              <a:latin typeface="Merriweather"/>
              <a:ea typeface="Merriweather"/>
              <a:cs typeface="Merriweather"/>
              <a:sym typeface="Merriweather"/>
            </a:endParaRPr>
          </a:p>
          <a:p>
            <a:pPr indent="-355600" lvl="0" marL="457200" rtl="0" algn="l">
              <a:lnSpc>
                <a:spcPct val="115000"/>
              </a:lnSpc>
              <a:spcBef>
                <a:spcPts val="0"/>
              </a:spcBef>
              <a:spcAft>
                <a:spcPts val="0"/>
              </a:spcAft>
              <a:buClr>
                <a:srgbClr val="000000"/>
              </a:buClr>
              <a:buSzPts val="2000"/>
              <a:buFont typeface="Merriweather"/>
              <a:buChar char="●"/>
            </a:pPr>
            <a:r>
              <a:rPr b="1" lang="en" sz="2000">
                <a:solidFill>
                  <a:srgbClr val="000000"/>
                </a:solidFill>
                <a:latin typeface="Merriweather"/>
                <a:ea typeface="Merriweather"/>
                <a:cs typeface="Merriweather"/>
                <a:sym typeface="Merriweather"/>
              </a:rPr>
              <a:t>Epiglottis</a:t>
            </a:r>
            <a:r>
              <a:rPr lang="en" sz="2000">
                <a:solidFill>
                  <a:srgbClr val="000000"/>
                </a:solidFill>
                <a:latin typeface="Merriweather"/>
                <a:ea typeface="Merriweather"/>
                <a:cs typeface="Merriweather"/>
                <a:sym typeface="Merriweather"/>
              </a:rPr>
              <a:t> → bent over the airway as larynx is lifted.</a:t>
            </a:r>
            <a:endParaRPr sz="2000">
              <a:solidFill>
                <a:srgbClr val="000000"/>
              </a:solidFill>
              <a:latin typeface="Merriweather"/>
              <a:ea typeface="Merriweather"/>
              <a:cs typeface="Merriweather"/>
              <a:sym typeface="Merriweather"/>
            </a:endParaRPr>
          </a:p>
          <a:p>
            <a:pPr indent="-355600" lvl="0" marL="457200" rtl="0" algn="l">
              <a:lnSpc>
                <a:spcPct val="115000"/>
              </a:lnSpc>
              <a:spcBef>
                <a:spcPts val="0"/>
              </a:spcBef>
              <a:spcAft>
                <a:spcPts val="0"/>
              </a:spcAft>
              <a:buClr>
                <a:srgbClr val="000000"/>
              </a:buClr>
              <a:buSzPts val="2000"/>
              <a:buFont typeface="Merriweather"/>
              <a:buChar char="-"/>
            </a:pPr>
            <a:r>
              <a:rPr lang="en" sz="2000">
                <a:solidFill>
                  <a:srgbClr val="000000"/>
                </a:solidFill>
                <a:latin typeface="Merriweather"/>
                <a:ea typeface="Merriweather"/>
                <a:cs typeface="Merriweather"/>
                <a:sym typeface="Merriweather"/>
              </a:rPr>
              <a:t>All these effects prevent food from  going into the nose and trachea.</a:t>
            </a:r>
            <a:endParaRPr sz="2000">
              <a:solidFill>
                <a:srgbClr val="000000"/>
              </a:solidFill>
              <a:latin typeface="Merriweather"/>
              <a:ea typeface="Merriweather"/>
              <a:cs typeface="Merriweather"/>
              <a:sym typeface="Merriweather"/>
            </a:endParaRPr>
          </a:p>
          <a:p>
            <a:pPr indent="-355600" lvl="0" marL="457200" rtl="0" algn="l">
              <a:lnSpc>
                <a:spcPct val="115000"/>
              </a:lnSpc>
              <a:spcBef>
                <a:spcPts val="0"/>
              </a:spcBef>
              <a:spcAft>
                <a:spcPts val="0"/>
              </a:spcAft>
              <a:buClr>
                <a:srgbClr val="000000"/>
              </a:buClr>
              <a:buSzPts val="2000"/>
              <a:buFont typeface="Merriweather"/>
              <a:buChar char="-"/>
            </a:pPr>
            <a:r>
              <a:rPr lang="en" sz="2000">
                <a:solidFill>
                  <a:srgbClr val="000000"/>
                </a:solidFill>
                <a:latin typeface="Merriweather"/>
                <a:ea typeface="Merriweather"/>
                <a:cs typeface="Merriweather"/>
                <a:sym typeface="Merriweather"/>
              </a:rPr>
              <a:t>Destruction of the vocal cords or the muscle that approximate them can  cause strangulation.</a:t>
            </a:r>
            <a:endParaRPr sz="2000"/>
          </a:p>
        </p:txBody>
      </p:sp>
      <p:sp>
        <p:nvSpPr>
          <p:cNvPr id="279" name="Google Shape;279;p19"/>
          <p:cNvSpPr/>
          <p:nvPr/>
        </p:nvSpPr>
        <p:spPr>
          <a:xfrm>
            <a:off x="7285400" y="9133476"/>
            <a:ext cx="5961000" cy="2515500"/>
          </a:xfrm>
          <a:prstGeom prst="rect">
            <a:avLst/>
          </a:prstGeom>
          <a:solidFill>
            <a:srgbClr val="EEEEEE"/>
          </a:solidFill>
          <a:ln cap="flat" cmpd="sng" w="28575">
            <a:solidFill>
              <a:srgbClr val="CCCCCC"/>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Merriweather"/>
              <a:ea typeface="Merriweather"/>
              <a:cs typeface="Merriweather"/>
              <a:sym typeface="Merriweather"/>
            </a:endParaRPr>
          </a:p>
        </p:txBody>
      </p:sp>
      <p:sp>
        <p:nvSpPr>
          <p:cNvPr id="280" name="Google Shape;280;p19"/>
          <p:cNvSpPr/>
          <p:nvPr/>
        </p:nvSpPr>
        <p:spPr>
          <a:xfrm>
            <a:off x="9883262" y="8793741"/>
            <a:ext cx="594300" cy="591300"/>
          </a:xfrm>
          <a:prstGeom prst="ellipse">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5</a:t>
            </a:r>
            <a:endParaRPr b="1" sz="2400">
              <a:solidFill>
                <a:srgbClr val="FFFFFF"/>
              </a:solidFill>
            </a:endParaRPr>
          </a:p>
        </p:txBody>
      </p:sp>
      <p:pic>
        <p:nvPicPr>
          <p:cNvPr id="281" name="Google Shape;281;p19"/>
          <p:cNvPicPr preferRelativeResize="0"/>
          <p:nvPr/>
        </p:nvPicPr>
        <p:blipFill>
          <a:blip r:embed="rId3">
            <a:alphaModFix/>
          </a:blip>
          <a:stretch>
            <a:fillRect/>
          </a:stretch>
        </p:blipFill>
        <p:spPr>
          <a:xfrm>
            <a:off x="8298372" y="6782780"/>
            <a:ext cx="3935049" cy="1255899"/>
          </a:xfrm>
          <a:prstGeom prst="rect">
            <a:avLst/>
          </a:prstGeom>
          <a:noFill/>
          <a:ln cap="flat" cmpd="sng" w="9525">
            <a:solidFill>
              <a:srgbClr val="000000"/>
            </a:solidFill>
            <a:prstDash val="solid"/>
            <a:round/>
            <a:headEnd len="sm" w="sm" type="none"/>
            <a:tailEnd len="sm" w="sm" type="none"/>
          </a:ln>
        </p:spPr>
      </p:pic>
      <p:sp>
        <p:nvSpPr>
          <p:cNvPr id="282" name="Google Shape;282;p19"/>
          <p:cNvSpPr txBox="1"/>
          <p:nvPr/>
        </p:nvSpPr>
        <p:spPr>
          <a:xfrm>
            <a:off x="8751650" y="7918350"/>
            <a:ext cx="2857500" cy="96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latin typeface="Merriweather"/>
                <a:ea typeface="Merriweather"/>
                <a:cs typeface="Merriweather"/>
                <a:sym typeface="Merriweather"/>
              </a:rPr>
              <a:t>Figure 2-4</a:t>
            </a:r>
            <a:endParaRPr b="1" sz="2600">
              <a:latin typeface="Merriweather"/>
              <a:ea typeface="Merriweather"/>
              <a:cs typeface="Merriweather"/>
              <a:sym typeface="Merriweather"/>
            </a:endParaRPr>
          </a:p>
        </p:txBody>
      </p:sp>
      <p:sp>
        <p:nvSpPr>
          <p:cNvPr id="283" name="Google Shape;283;p19"/>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84" name="Google Shape;284;p19"/>
          <p:cNvSpPr/>
          <p:nvPr/>
        </p:nvSpPr>
        <p:spPr>
          <a:xfrm>
            <a:off x="583046" y="370511"/>
            <a:ext cx="2304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85" name="Google Shape;285;p19"/>
          <p:cNvSpPr txBox="1"/>
          <p:nvPr/>
        </p:nvSpPr>
        <p:spPr>
          <a:xfrm>
            <a:off x="7405450" y="9385051"/>
            <a:ext cx="5821200" cy="18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dk1"/>
                </a:solidFill>
                <a:latin typeface="Merriweather"/>
                <a:ea typeface="Merriweather"/>
                <a:cs typeface="Merriweather"/>
                <a:sym typeface="Merriweather"/>
              </a:rPr>
              <a:t>The entire muscular wall of the pharynx </a:t>
            </a:r>
            <a:r>
              <a:rPr lang="en" sz="2400">
                <a:solidFill>
                  <a:schemeClr val="dk1"/>
                </a:solidFill>
                <a:latin typeface="Merriweather"/>
                <a:ea typeface="Merriweather"/>
                <a:cs typeface="Merriweather"/>
                <a:sym typeface="Merriweather"/>
              </a:rPr>
              <a:t> </a:t>
            </a:r>
            <a:r>
              <a:rPr lang="en" sz="2200">
                <a:solidFill>
                  <a:schemeClr val="dk1"/>
                </a:solidFill>
                <a:latin typeface="Merriweather"/>
                <a:ea typeface="Merriweather"/>
                <a:cs typeface="Merriweather"/>
                <a:sym typeface="Merriweather"/>
              </a:rPr>
              <a:t>→ </a:t>
            </a:r>
            <a:r>
              <a:rPr lang="en" sz="2400">
                <a:solidFill>
                  <a:schemeClr val="dk1"/>
                </a:solidFill>
                <a:latin typeface="Merriweather"/>
                <a:ea typeface="Merriweather"/>
                <a:cs typeface="Merriweather"/>
                <a:sym typeface="Merriweather"/>
              </a:rPr>
              <a:t>contracts (superior, middle, then inferior parts) propelling the food by a wave of </a:t>
            </a:r>
            <a:r>
              <a:rPr b="1" lang="en" sz="2400">
                <a:solidFill>
                  <a:schemeClr val="dk1"/>
                </a:solidFill>
                <a:latin typeface="Merriweather"/>
                <a:ea typeface="Merriweather"/>
                <a:cs typeface="Merriweather"/>
                <a:sym typeface="Merriweather"/>
              </a:rPr>
              <a:t>peristalsis</a:t>
            </a:r>
            <a:r>
              <a:rPr lang="en" sz="2400">
                <a:solidFill>
                  <a:schemeClr val="dk1"/>
                </a:solidFill>
                <a:latin typeface="Merriweather"/>
                <a:ea typeface="Merriweather"/>
                <a:cs typeface="Merriweather"/>
                <a:sym typeface="Merriweather"/>
              </a:rPr>
              <a:t>.</a:t>
            </a:r>
            <a:endParaRPr/>
          </a:p>
        </p:txBody>
      </p:sp>
      <p:sp>
        <p:nvSpPr>
          <p:cNvPr id="286" name="Google Shape;286;p19"/>
          <p:cNvSpPr txBox="1"/>
          <p:nvPr/>
        </p:nvSpPr>
        <p:spPr>
          <a:xfrm>
            <a:off x="583050" y="9385051"/>
            <a:ext cx="6366900" cy="12558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chemeClr val="dk1"/>
              </a:buClr>
              <a:buSzPts val="2000"/>
              <a:buFont typeface="Merriweather"/>
              <a:buChar char="●"/>
            </a:pPr>
            <a:r>
              <a:rPr b="1" lang="en" sz="2000">
                <a:solidFill>
                  <a:schemeClr val="dk1"/>
                </a:solidFill>
                <a:latin typeface="Merriweather"/>
                <a:ea typeface="Merriweather"/>
                <a:cs typeface="Merriweather"/>
                <a:sym typeface="Merriweather"/>
              </a:rPr>
              <a:t>Esophagus</a:t>
            </a:r>
            <a:r>
              <a:rPr lang="en" sz="2000">
                <a:solidFill>
                  <a:schemeClr val="dk1"/>
                </a:solidFill>
                <a:latin typeface="Merriweather"/>
                <a:ea typeface="Merriweather"/>
                <a:cs typeface="Merriweather"/>
                <a:sym typeface="Merriweather"/>
              </a:rPr>
              <a:t> → opens due to the upward movement of the larynx.</a:t>
            </a:r>
            <a:endParaRPr sz="2000">
              <a:solidFill>
                <a:schemeClr val="dk1"/>
              </a:solidFill>
              <a:latin typeface="Merriweather"/>
              <a:ea typeface="Merriweather"/>
              <a:cs typeface="Merriweather"/>
              <a:sym typeface="Merriweather"/>
            </a:endParaRPr>
          </a:p>
          <a:p>
            <a:pPr indent="-355600" lvl="0" marL="457200" rtl="0" algn="l">
              <a:lnSpc>
                <a:spcPct val="115000"/>
              </a:lnSpc>
              <a:spcBef>
                <a:spcPts val="0"/>
              </a:spcBef>
              <a:spcAft>
                <a:spcPts val="0"/>
              </a:spcAft>
              <a:buClr>
                <a:schemeClr val="dk1"/>
              </a:buClr>
              <a:buSzPts val="2000"/>
              <a:buFont typeface="Merriweather"/>
              <a:buChar char="●"/>
            </a:pPr>
            <a:r>
              <a:rPr b="1" lang="en" sz="2000">
                <a:solidFill>
                  <a:schemeClr val="dk1"/>
                </a:solidFill>
                <a:latin typeface="Merriweather"/>
                <a:ea typeface="Merriweather"/>
                <a:cs typeface="Merriweather"/>
                <a:sym typeface="Merriweather"/>
              </a:rPr>
              <a:t>Upper esophageal sphincter</a:t>
            </a:r>
            <a:r>
              <a:rPr lang="en" sz="2000">
                <a:solidFill>
                  <a:schemeClr val="dk1"/>
                </a:solidFill>
                <a:latin typeface="Merriweather"/>
                <a:ea typeface="Merriweather"/>
                <a:cs typeface="Merriweather"/>
                <a:sym typeface="Merriweather"/>
              </a:rPr>
              <a:t> → relaxes</a:t>
            </a:r>
            <a:endParaRPr sz="2000">
              <a:solidFill>
                <a:schemeClr val="dk1"/>
              </a:solidFill>
              <a:latin typeface="Merriweather"/>
              <a:ea typeface="Merriweather"/>
              <a:cs typeface="Merriweather"/>
              <a:sym typeface="Merriweather"/>
            </a:endParaRPr>
          </a:p>
          <a:p>
            <a:pPr indent="-355600" lvl="0" marL="457200" rtl="0" algn="l">
              <a:lnSpc>
                <a:spcPct val="115000"/>
              </a:lnSpc>
              <a:spcBef>
                <a:spcPts val="0"/>
              </a:spcBef>
              <a:spcAft>
                <a:spcPts val="0"/>
              </a:spcAft>
              <a:buClr>
                <a:schemeClr val="dk1"/>
              </a:buClr>
              <a:buSzPts val="2000"/>
              <a:buFont typeface="Merriweather"/>
              <a:buChar char="●"/>
            </a:pPr>
            <a:r>
              <a:rPr b="1" lang="en" sz="2000">
                <a:solidFill>
                  <a:schemeClr val="dk1"/>
                </a:solidFill>
                <a:latin typeface="Merriweather"/>
                <a:ea typeface="Merriweather"/>
                <a:cs typeface="Merriweather"/>
                <a:sym typeface="Merriweather"/>
              </a:rPr>
              <a:t>Respiration</a:t>
            </a:r>
            <a:r>
              <a:rPr lang="en" sz="2000">
                <a:solidFill>
                  <a:schemeClr val="dk1"/>
                </a:solidFill>
                <a:latin typeface="Merriweather"/>
                <a:ea typeface="Merriweather"/>
                <a:cs typeface="Merriweather"/>
                <a:sym typeface="Merriweather"/>
              </a:rPr>
              <a:t> → inhibited (the swallowing center inhibits the respiratory center in the medulla during the swallowing cycle)</a:t>
            </a:r>
            <a:endParaRPr/>
          </a:p>
        </p:txBody>
      </p:sp>
      <p:sp>
        <p:nvSpPr>
          <p:cNvPr id="287" name="Google Shape;287;p19"/>
          <p:cNvSpPr txBox="1"/>
          <p:nvPr/>
        </p:nvSpPr>
        <p:spPr>
          <a:xfrm>
            <a:off x="750625" y="16700200"/>
            <a:ext cx="3015300" cy="59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800">
                <a:latin typeface="Oswald"/>
                <a:ea typeface="Oswald"/>
                <a:cs typeface="Oswald"/>
                <a:sym typeface="Oswald"/>
              </a:rPr>
              <a:t>Receptive Relaxation</a:t>
            </a:r>
            <a:endParaRPr baseline="30000" sz="2800">
              <a:latin typeface="Oswald"/>
              <a:ea typeface="Oswald"/>
              <a:cs typeface="Oswald"/>
              <a:sym typeface="Oswald"/>
            </a:endParaRPr>
          </a:p>
        </p:txBody>
      </p:sp>
      <p:sp>
        <p:nvSpPr>
          <p:cNvPr id="288" name="Google Shape;288;p19"/>
          <p:cNvSpPr txBox="1"/>
          <p:nvPr/>
        </p:nvSpPr>
        <p:spPr>
          <a:xfrm>
            <a:off x="925750" y="14743694"/>
            <a:ext cx="2740200" cy="8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800">
                <a:latin typeface="Oswald"/>
                <a:ea typeface="Oswald"/>
                <a:cs typeface="Oswald"/>
                <a:sym typeface="Oswald"/>
              </a:rPr>
              <a:t>Primary Peristalsis</a:t>
            </a:r>
            <a:endParaRPr baseline="30000" sz="2800">
              <a:latin typeface="Oswald"/>
              <a:ea typeface="Oswald"/>
              <a:cs typeface="Oswald"/>
              <a:sym typeface="Oswald"/>
            </a:endParaRPr>
          </a:p>
        </p:txBody>
      </p:sp>
      <p:sp>
        <p:nvSpPr>
          <p:cNvPr id="289" name="Google Shape;289;p19"/>
          <p:cNvSpPr txBox="1"/>
          <p:nvPr/>
        </p:nvSpPr>
        <p:spPr>
          <a:xfrm>
            <a:off x="7223250" y="16677516"/>
            <a:ext cx="32982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latin typeface="Oswald"/>
                <a:ea typeface="Oswald"/>
                <a:cs typeface="Oswald"/>
                <a:sym typeface="Oswald"/>
              </a:rPr>
              <a:t>Secondary Peristalsis</a:t>
            </a:r>
            <a:endParaRPr baseline="30000" sz="2800">
              <a:latin typeface="Oswald"/>
              <a:ea typeface="Oswald"/>
              <a:cs typeface="Oswald"/>
              <a:sym typeface="Oswald"/>
            </a:endParaRPr>
          </a:p>
        </p:txBody>
      </p:sp>
      <p:sp>
        <p:nvSpPr>
          <p:cNvPr id="290" name="Google Shape;290;p19"/>
          <p:cNvSpPr/>
          <p:nvPr/>
        </p:nvSpPr>
        <p:spPr>
          <a:xfrm>
            <a:off x="375213" y="12131403"/>
            <a:ext cx="4257300" cy="699600"/>
          </a:xfrm>
          <a:prstGeom prst="roundRect">
            <a:avLst>
              <a:gd fmla="val 50000" name="adj"/>
            </a:avLst>
          </a:prstGeom>
          <a:solidFill>
            <a:srgbClr val="93C47D"/>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800">
                <a:solidFill>
                  <a:srgbClr val="FFFFFF"/>
                </a:solidFill>
                <a:latin typeface="Merriweather"/>
                <a:ea typeface="Merriweather"/>
                <a:cs typeface="Merriweather"/>
                <a:sym typeface="Merriweather"/>
              </a:rPr>
              <a:t>        Esophageal Stage</a:t>
            </a:r>
            <a:endParaRPr b="1" sz="2800">
              <a:solidFill>
                <a:srgbClr val="FFFFFF"/>
              </a:solidFill>
              <a:latin typeface="Merriweather"/>
              <a:ea typeface="Merriweather"/>
              <a:cs typeface="Merriweather"/>
              <a:sym typeface="Merriweather"/>
            </a:endParaRPr>
          </a:p>
        </p:txBody>
      </p:sp>
      <p:sp>
        <p:nvSpPr>
          <p:cNvPr id="291" name="Google Shape;291;p19"/>
          <p:cNvSpPr txBox="1"/>
          <p:nvPr/>
        </p:nvSpPr>
        <p:spPr>
          <a:xfrm>
            <a:off x="583050" y="12831000"/>
            <a:ext cx="13413900" cy="12558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erriweather"/>
              <a:buChar char="●"/>
            </a:pPr>
            <a:r>
              <a:rPr lang="en" sz="2200">
                <a:latin typeface="Merriweather"/>
                <a:ea typeface="Merriweather"/>
                <a:cs typeface="Merriweather"/>
                <a:sym typeface="Merriweather"/>
              </a:rPr>
              <a:t>Move food rapidly from pharynx  → stomach.</a:t>
            </a:r>
            <a:endParaRPr sz="2200">
              <a:latin typeface="Merriweather"/>
              <a:ea typeface="Merriweather"/>
              <a:cs typeface="Merriweather"/>
              <a:sym typeface="Merriweather"/>
            </a:endParaRPr>
          </a:p>
          <a:p>
            <a:pPr indent="-368300" lvl="0" marL="457200" rtl="0" algn="l">
              <a:spcBef>
                <a:spcPts val="0"/>
              </a:spcBef>
              <a:spcAft>
                <a:spcPts val="0"/>
              </a:spcAft>
              <a:buSzPts val="2200"/>
              <a:buFont typeface="Merriweather"/>
              <a:buChar char="●"/>
            </a:pPr>
            <a:r>
              <a:rPr lang="en" sz="2200">
                <a:latin typeface="Merriweather"/>
                <a:ea typeface="Merriweather"/>
                <a:cs typeface="Merriweather"/>
                <a:sym typeface="Merriweather"/>
              </a:rPr>
              <a:t>It’s controlled partly by the swallowing reflex and partly by the enteric nervous system (ENS). </a:t>
            </a:r>
            <a:endParaRPr sz="2200">
              <a:solidFill>
                <a:srgbClr val="8E7CC3"/>
              </a:solidFill>
              <a:latin typeface="Merriweather"/>
              <a:ea typeface="Merriweather"/>
              <a:cs typeface="Merriweather"/>
              <a:sym typeface="Merriweather"/>
            </a:endParaRPr>
          </a:p>
          <a:p>
            <a:pPr indent="-368300" lvl="0" marL="457200" rtl="0" algn="l">
              <a:spcBef>
                <a:spcPts val="0"/>
              </a:spcBef>
              <a:spcAft>
                <a:spcPts val="0"/>
              </a:spcAft>
              <a:buSzPts val="2200"/>
              <a:buFont typeface="Merriweather"/>
              <a:buChar char="●"/>
            </a:pPr>
            <a:r>
              <a:rPr lang="en" sz="2200">
                <a:latin typeface="Merriweather"/>
                <a:ea typeface="Merriweather"/>
                <a:cs typeface="Merriweather"/>
                <a:sym typeface="Merriweather"/>
              </a:rPr>
              <a:t>When bolus of food passes through the upper esophageal sphincter, the swallowing reflex closes the sphincter so food cannot reflux into the pharynx.</a:t>
            </a:r>
            <a:endParaRPr sz="2200">
              <a:latin typeface="Merriweather"/>
              <a:ea typeface="Merriweather"/>
              <a:cs typeface="Merriweather"/>
              <a:sym typeface="Merriweather"/>
            </a:endParaRPr>
          </a:p>
        </p:txBody>
      </p:sp>
      <p:sp>
        <p:nvSpPr>
          <p:cNvPr id="292" name="Google Shape;292;p19"/>
          <p:cNvSpPr/>
          <p:nvPr/>
        </p:nvSpPr>
        <p:spPr>
          <a:xfrm flipH="1">
            <a:off x="485637" y="12185528"/>
            <a:ext cx="708300" cy="591300"/>
          </a:xfrm>
          <a:prstGeom prst="ellipse">
            <a:avLst/>
          </a:prstGeom>
          <a:solidFill>
            <a:srgbClr val="FFFFFF"/>
          </a:solidFill>
          <a:ln cap="flat" cmpd="sng" w="9525">
            <a:solidFill>
              <a:srgbClr val="B4A7D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200"/>
              <a:t> 3</a:t>
            </a:r>
            <a:endParaRPr b="1" sz="2200"/>
          </a:p>
        </p:txBody>
      </p:sp>
      <p:pic>
        <p:nvPicPr>
          <p:cNvPr id="293" name="Google Shape;293;p19"/>
          <p:cNvPicPr preferRelativeResize="0"/>
          <p:nvPr/>
        </p:nvPicPr>
        <p:blipFill rotWithShape="1">
          <a:blip r:embed="rId4">
            <a:alphaModFix/>
          </a:blip>
          <a:srcRect b="4499" l="5539" r="3352" t="3866"/>
          <a:stretch/>
        </p:blipFill>
        <p:spPr>
          <a:xfrm>
            <a:off x="10387675" y="14286375"/>
            <a:ext cx="2952300" cy="2467154"/>
          </a:xfrm>
          <a:prstGeom prst="rect">
            <a:avLst/>
          </a:prstGeom>
          <a:noFill/>
          <a:ln cap="flat" cmpd="sng" w="9525">
            <a:solidFill>
              <a:srgbClr val="000000"/>
            </a:solidFill>
            <a:prstDash val="solid"/>
            <a:round/>
            <a:headEnd len="sm" w="sm" type="none"/>
            <a:tailEnd len="sm" w="sm" type="none"/>
          </a:ln>
        </p:spPr>
      </p:pic>
      <p:sp>
        <p:nvSpPr>
          <p:cNvPr id="294" name="Google Shape;294;p19"/>
          <p:cNvSpPr txBox="1"/>
          <p:nvPr/>
        </p:nvSpPr>
        <p:spPr>
          <a:xfrm>
            <a:off x="10860351" y="16684730"/>
            <a:ext cx="2857500" cy="59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latin typeface="Merriweather"/>
                <a:ea typeface="Merriweather"/>
                <a:cs typeface="Merriweather"/>
                <a:sym typeface="Merriweather"/>
              </a:rPr>
              <a:t>Figure 2-5</a:t>
            </a:r>
            <a:endParaRPr b="1" sz="2600">
              <a:latin typeface="Merriweather"/>
              <a:ea typeface="Merriweather"/>
              <a:cs typeface="Merriweather"/>
              <a:sym typeface="Merriweather"/>
            </a:endParaRPr>
          </a:p>
        </p:txBody>
      </p:sp>
      <p:sp>
        <p:nvSpPr>
          <p:cNvPr id="295" name="Google Shape;295;p19"/>
          <p:cNvSpPr txBox="1"/>
          <p:nvPr/>
        </p:nvSpPr>
        <p:spPr>
          <a:xfrm>
            <a:off x="7119338" y="17301675"/>
            <a:ext cx="6118200" cy="1881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erriweather"/>
              <a:buChar char="●"/>
            </a:pPr>
            <a:r>
              <a:rPr lang="en" sz="2200">
                <a:latin typeface="Merriweather"/>
                <a:ea typeface="Merriweather"/>
                <a:cs typeface="Merriweather"/>
                <a:sym typeface="Merriweather"/>
              </a:rPr>
              <a:t>It occurs if the primary peristaltic wave fails to move the food to the stomach </a:t>
            </a:r>
            <a:endParaRPr sz="2200">
              <a:latin typeface="Merriweather"/>
              <a:ea typeface="Merriweather"/>
              <a:cs typeface="Merriweather"/>
              <a:sym typeface="Merriweather"/>
            </a:endParaRPr>
          </a:p>
          <a:p>
            <a:pPr indent="-368300" lvl="0" marL="457200" rtl="0" algn="l">
              <a:spcBef>
                <a:spcPts val="0"/>
              </a:spcBef>
              <a:spcAft>
                <a:spcPts val="0"/>
              </a:spcAft>
              <a:buSzPts val="2200"/>
              <a:buFont typeface="Merriweather"/>
              <a:buChar char="●"/>
            </a:pPr>
            <a:r>
              <a:rPr lang="en" sz="2200">
                <a:latin typeface="Merriweather"/>
                <a:ea typeface="Merriweather"/>
                <a:cs typeface="Merriweather"/>
                <a:sym typeface="Merriweather"/>
              </a:rPr>
              <a:t>Starts at the point of esophageal distention by retained food → will continue until all the food is emptied into the stomach.</a:t>
            </a:r>
            <a:endParaRPr sz="2200">
              <a:latin typeface="Merriweather"/>
              <a:ea typeface="Merriweather"/>
              <a:cs typeface="Merriweather"/>
              <a:sym typeface="Merriweather"/>
            </a:endParaRPr>
          </a:p>
        </p:txBody>
      </p:sp>
      <p:sp>
        <p:nvSpPr>
          <p:cNvPr id="296" name="Google Shape;296;p19"/>
          <p:cNvSpPr txBox="1"/>
          <p:nvPr/>
        </p:nvSpPr>
        <p:spPr>
          <a:xfrm>
            <a:off x="878950" y="17442775"/>
            <a:ext cx="5733900" cy="153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Merriweather"/>
                <a:ea typeface="Merriweather"/>
                <a:cs typeface="Merriweather"/>
                <a:sym typeface="Merriweather"/>
              </a:rPr>
              <a:t>A wave of relaxation (</a:t>
            </a:r>
            <a:r>
              <a:rPr lang="en" sz="2200">
                <a:solidFill>
                  <a:srgbClr val="000000"/>
                </a:solidFill>
                <a:latin typeface="Merriweather"/>
                <a:ea typeface="Merriweather"/>
                <a:cs typeface="Merriweather"/>
                <a:sym typeface="Merriweather"/>
              </a:rPr>
              <a:t>of LES &amp; stomach)</a:t>
            </a:r>
            <a:r>
              <a:rPr lang="en" sz="2200">
                <a:latin typeface="Merriweather"/>
                <a:ea typeface="Merriweather"/>
                <a:cs typeface="Merriweather"/>
                <a:sym typeface="Merriweather"/>
              </a:rPr>
              <a:t> that travels along the myenteric plexus </a:t>
            </a:r>
            <a:r>
              <a:rPr lang="en" sz="2200">
                <a:solidFill>
                  <a:srgbClr val="CC4125"/>
                </a:solidFill>
                <a:latin typeface="Merriweather"/>
                <a:ea typeface="Merriweather"/>
                <a:cs typeface="Merriweather"/>
                <a:sym typeface="Merriweather"/>
              </a:rPr>
              <a:t>ahead of peristaltic wave. </a:t>
            </a:r>
            <a:endParaRPr sz="2200">
              <a:solidFill>
                <a:srgbClr val="CC4125"/>
              </a:solidFill>
              <a:latin typeface="Merriweather"/>
              <a:ea typeface="Merriweather"/>
              <a:cs typeface="Merriweather"/>
              <a:sym typeface="Merriweather"/>
            </a:endParaRPr>
          </a:p>
          <a:p>
            <a:pPr indent="0" lvl="0" marL="0" rtl="0" algn="l">
              <a:spcBef>
                <a:spcPts val="0"/>
              </a:spcBef>
              <a:spcAft>
                <a:spcPts val="0"/>
              </a:spcAft>
              <a:buNone/>
            </a:pPr>
            <a:r>
              <a:rPr lang="en" sz="2200">
                <a:solidFill>
                  <a:srgbClr val="000000"/>
                </a:solidFill>
                <a:latin typeface="Merriweather"/>
                <a:ea typeface="Merriweather"/>
                <a:cs typeface="Merriweather"/>
                <a:sym typeface="Merriweather"/>
              </a:rPr>
              <a:t>→ </a:t>
            </a:r>
            <a:r>
              <a:rPr lang="en" sz="2200">
                <a:latin typeface="Merriweather"/>
                <a:ea typeface="Merriweather"/>
                <a:cs typeface="Merriweather"/>
                <a:sym typeface="Merriweather"/>
              </a:rPr>
              <a:t>Allows LES &amp; stomach to prepare to receive the food bolus.</a:t>
            </a:r>
            <a:endParaRPr sz="2200">
              <a:latin typeface="Merriweather"/>
              <a:ea typeface="Merriweather"/>
              <a:cs typeface="Merriweather"/>
              <a:sym typeface="Merriweather"/>
            </a:endParaRPr>
          </a:p>
        </p:txBody>
      </p:sp>
      <p:sp>
        <p:nvSpPr>
          <p:cNvPr id="297" name="Google Shape;297;p19"/>
          <p:cNvSpPr txBox="1"/>
          <p:nvPr/>
        </p:nvSpPr>
        <p:spPr>
          <a:xfrm>
            <a:off x="813450" y="370500"/>
            <a:ext cx="105183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100">
                <a:solidFill>
                  <a:srgbClr val="FFFFFF"/>
                </a:solidFill>
                <a:latin typeface="Oswald"/>
                <a:ea typeface="Oswald"/>
                <a:cs typeface="Oswald"/>
                <a:sym typeface="Oswald"/>
              </a:rPr>
              <a:t>ESOPHAGEAL MOTILITY AND PATHOPHYSIOLOGY OF REFLUX DISEASE</a:t>
            </a:r>
            <a:endParaRPr sz="3100">
              <a:solidFill>
                <a:srgbClr val="FFFFFF"/>
              </a:solidFill>
              <a:latin typeface="Oswald"/>
              <a:ea typeface="Oswald"/>
              <a:cs typeface="Oswald"/>
              <a:sym typeface="Oswald"/>
            </a:endParaRPr>
          </a:p>
        </p:txBody>
      </p:sp>
      <p:sp>
        <p:nvSpPr>
          <p:cNvPr id="298" name="Google Shape;298;p19"/>
          <p:cNvSpPr txBox="1"/>
          <p:nvPr/>
        </p:nvSpPr>
        <p:spPr>
          <a:xfrm>
            <a:off x="11409325" y="409425"/>
            <a:ext cx="3652800" cy="9150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Two </a:t>
            </a:r>
            <a:endParaRPr sz="3500">
              <a:latin typeface="Oswald"/>
              <a:ea typeface="Oswald"/>
              <a:cs typeface="Oswald"/>
              <a:sym typeface="Oswald"/>
            </a:endParaRPr>
          </a:p>
        </p:txBody>
      </p:sp>
      <p:sp>
        <p:nvSpPr>
          <p:cNvPr id="299" name="Google Shape;299;p19"/>
          <p:cNvSpPr txBox="1"/>
          <p:nvPr/>
        </p:nvSpPr>
        <p:spPr>
          <a:xfrm>
            <a:off x="96975" y="370475"/>
            <a:ext cx="559800" cy="6507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6</a:t>
            </a:r>
            <a:endParaRPr sz="3900">
              <a:solidFill>
                <a:srgbClr val="FFFFFF"/>
              </a:solidFill>
              <a:latin typeface="Oswald"/>
              <a:ea typeface="Oswald"/>
              <a:cs typeface="Oswald"/>
              <a:sym typeface="Oswa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 name="Shape 303"/>
        <p:cNvGrpSpPr/>
        <p:nvPr/>
      </p:nvGrpSpPr>
      <p:grpSpPr>
        <a:xfrm>
          <a:off x="0" y="0"/>
          <a:ext cx="0" cy="0"/>
          <a:chOff x="0" y="0"/>
          <a:chExt cx="0" cy="0"/>
        </a:xfrm>
      </p:grpSpPr>
      <p:sp>
        <p:nvSpPr>
          <p:cNvPr id="304" name="Google Shape;304;p20"/>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05" name="Google Shape;305;p20"/>
          <p:cNvSpPr/>
          <p:nvPr/>
        </p:nvSpPr>
        <p:spPr>
          <a:xfrm>
            <a:off x="583046" y="370511"/>
            <a:ext cx="2304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06" name="Google Shape;306;p20"/>
          <p:cNvSpPr txBox="1"/>
          <p:nvPr/>
        </p:nvSpPr>
        <p:spPr>
          <a:xfrm>
            <a:off x="2503455" y="1070100"/>
            <a:ext cx="8647200" cy="9642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Esophageal Stage of Swallowing</a:t>
            </a:r>
            <a:endParaRPr sz="4800">
              <a:latin typeface="Oswald"/>
              <a:ea typeface="Oswald"/>
              <a:cs typeface="Oswald"/>
              <a:sym typeface="Oswald"/>
            </a:endParaRPr>
          </a:p>
        </p:txBody>
      </p:sp>
      <p:cxnSp>
        <p:nvCxnSpPr>
          <p:cNvPr id="307" name="Google Shape;307;p20"/>
          <p:cNvCxnSpPr>
            <a:stCxn id="306" idx="2"/>
            <a:endCxn id="308" idx="0"/>
          </p:cNvCxnSpPr>
          <p:nvPr/>
        </p:nvCxnSpPr>
        <p:spPr>
          <a:xfrm rot="5400000">
            <a:off x="4448055" y="518700"/>
            <a:ext cx="863400" cy="3894600"/>
          </a:xfrm>
          <a:prstGeom prst="bentConnector3">
            <a:avLst>
              <a:gd fmla="val 50004" name="adj1"/>
            </a:avLst>
          </a:prstGeom>
          <a:noFill/>
          <a:ln cap="flat" cmpd="sng" w="47625">
            <a:solidFill>
              <a:srgbClr val="D9D9D9"/>
            </a:solidFill>
            <a:prstDash val="solid"/>
            <a:round/>
            <a:headEnd len="med" w="med" type="none"/>
            <a:tailEnd len="med" w="med" type="none"/>
          </a:ln>
        </p:spPr>
      </p:cxnSp>
      <p:sp>
        <p:nvSpPr>
          <p:cNvPr id="308" name="Google Shape;308;p20"/>
          <p:cNvSpPr/>
          <p:nvPr/>
        </p:nvSpPr>
        <p:spPr>
          <a:xfrm>
            <a:off x="719027" y="2897775"/>
            <a:ext cx="4427100" cy="964200"/>
          </a:xfrm>
          <a:prstGeom prst="roundRect">
            <a:avLst>
              <a:gd fmla="val 16667" name="adj"/>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Merriweather"/>
                <a:ea typeface="Merriweather"/>
                <a:cs typeface="Merriweather"/>
                <a:sym typeface="Merriweather"/>
              </a:rPr>
              <a:t>The Upper Esophageal Sphincter (UES)</a:t>
            </a:r>
            <a:endParaRPr b="1" sz="2400">
              <a:solidFill>
                <a:srgbClr val="FFFFFF"/>
              </a:solidFill>
              <a:latin typeface="Merriweather"/>
              <a:ea typeface="Merriweather"/>
              <a:cs typeface="Merriweather"/>
              <a:sym typeface="Merriweather"/>
            </a:endParaRPr>
          </a:p>
        </p:txBody>
      </p:sp>
      <p:cxnSp>
        <p:nvCxnSpPr>
          <p:cNvPr id="309" name="Google Shape;309;p20"/>
          <p:cNvCxnSpPr>
            <a:stCxn id="306" idx="2"/>
            <a:endCxn id="310" idx="0"/>
          </p:cNvCxnSpPr>
          <p:nvPr/>
        </p:nvCxnSpPr>
        <p:spPr>
          <a:xfrm flipH="1" rot="-5400000">
            <a:off x="8344755" y="516600"/>
            <a:ext cx="863400" cy="3898800"/>
          </a:xfrm>
          <a:prstGeom prst="bentConnector3">
            <a:avLst>
              <a:gd fmla="val 50004" name="adj1"/>
            </a:avLst>
          </a:prstGeom>
          <a:noFill/>
          <a:ln cap="flat" cmpd="sng" w="47625">
            <a:solidFill>
              <a:srgbClr val="D9D9D9"/>
            </a:solidFill>
            <a:prstDash val="solid"/>
            <a:round/>
            <a:headEnd len="med" w="med" type="none"/>
            <a:tailEnd len="med" w="med" type="none"/>
          </a:ln>
        </p:spPr>
      </p:cxnSp>
      <p:sp>
        <p:nvSpPr>
          <p:cNvPr id="310" name="Google Shape;310;p20"/>
          <p:cNvSpPr/>
          <p:nvPr/>
        </p:nvSpPr>
        <p:spPr>
          <a:xfrm>
            <a:off x="8293838" y="2897775"/>
            <a:ext cx="4863900" cy="964200"/>
          </a:xfrm>
          <a:prstGeom prst="roundRect">
            <a:avLst>
              <a:gd fmla="val 16667" name="adj"/>
            </a:avLst>
          </a:prstGeom>
          <a:solidFill>
            <a:srgbClr val="B6D7A8"/>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Merriweather"/>
                <a:ea typeface="Merriweather"/>
                <a:cs typeface="Merriweather"/>
                <a:sym typeface="Merriweather"/>
              </a:rPr>
              <a:t>The Lower Esophageal (Gastroesophageal) Sphincter</a:t>
            </a:r>
            <a:endParaRPr b="1" sz="2400">
              <a:solidFill>
                <a:srgbClr val="FFFFFF"/>
              </a:solidFill>
              <a:latin typeface="Merriweather"/>
              <a:ea typeface="Merriweather"/>
              <a:cs typeface="Merriweather"/>
              <a:sym typeface="Merriweather"/>
            </a:endParaRPr>
          </a:p>
          <a:p>
            <a:pPr indent="0" lvl="0" marL="0" rtl="0" algn="ctr">
              <a:spcBef>
                <a:spcPts val="0"/>
              </a:spcBef>
              <a:spcAft>
                <a:spcPts val="0"/>
              </a:spcAft>
              <a:buNone/>
            </a:pPr>
            <a:r>
              <a:t/>
            </a:r>
            <a:endParaRPr b="1" sz="2400">
              <a:solidFill>
                <a:srgbClr val="FFFFFF"/>
              </a:solidFill>
              <a:latin typeface="Merriweather"/>
              <a:ea typeface="Merriweather"/>
              <a:cs typeface="Merriweather"/>
              <a:sym typeface="Merriweather"/>
            </a:endParaRPr>
          </a:p>
        </p:txBody>
      </p:sp>
      <p:sp>
        <p:nvSpPr>
          <p:cNvPr id="311" name="Google Shape;311;p20"/>
          <p:cNvSpPr/>
          <p:nvPr/>
        </p:nvSpPr>
        <p:spPr>
          <a:xfrm>
            <a:off x="276913" y="4116225"/>
            <a:ext cx="6247500" cy="4458300"/>
          </a:xfrm>
          <a:prstGeom prst="rect">
            <a:avLst/>
          </a:prstGeom>
          <a:solidFill>
            <a:srgbClr val="FFFFFF"/>
          </a:solidFill>
          <a:ln cap="flat" cmpd="sng" w="28575">
            <a:solidFill>
              <a:srgbClr val="D9D9D9"/>
            </a:solidFill>
            <a:prstDash val="dashDot"/>
            <a:round/>
            <a:headEnd len="sm" w="sm" type="none"/>
            <a:tailEnd len="sm" w="sm" type="none"/>
          </a:ln>
        </p:spPr>
        <p:txBody>
          <a:bodyPr anchorCtr="0" anchor="ctr" bIns="91425" lIns="91425" spcFirstLastPara="1" rIns="91425" wrap="square" tIns="91425">
            <a:noAutofit/>
          </a:bodyPr>
          <a:lstStyle/>
          <a:p>
            <a:pPr indent="-349250" lvl="0" marL="457200" rtl="0" algn="l">
              <a:lnSpc>
                <a:spcPct val="115000"/>
              </a:lnSpc>
              <a:spcBef>
                <a:spcPts val="0"/>
              </a:spcBef>
              <a:spcAft>
                <a:spcPts val="0"/>
              </a:spcAft>
              <a:buSzPts val="1900"/>
              <a:buFont typeface="Merriweather"/>
              <a:buChar char="●"/>
            </a:pPr>
            <a:r>
              <a:rPr b="1" lang="en" sz="1900">
                <a:latin typeface="Merriweather"/>
                <a:ea typeface="Merriweather"/>
                <a:cs typeface="Merriweather"/>
                <a:sym typeface="Merriweather"/>
              </a:rPr>
              <a:t>Formed of </a:t>
            </a:r>
            <a:r>
              <a:rPr lang="en" sz="1900">
                <a:latin typeface="Merriweather"/>
                <a:ea typeface="Merriweather"/>
                <a:cs typeface="Merriweather"/>
                <a:sym typeface="Merriweather"/>
              </a:rPr>
              <a:t>skeletal muscle but is not under voluntary control.</a:t>
            </a:r>
            <a:endParaRPr sz="1900">
              <a:latin typeface="Merriweather"/>
              <a:ea typeface="Merriweather"/>
              <a:cs typeface="Merriweather"/>
              <a:sym typeface="Merriweather"/>
            </a:endParaRPr>
          </a:p>
          <a:p>
            <a:pPr indent="-349250" lvl="0" marL="457200" rtl="0" algn="l">
              <a:lnSpc>
                <a:spcPct val="115000"/>
              </a:lnSpc>
              <a:spcBef>
                <a:spcPts val="0"/>
              </a:spcBef>
              <a:spcAft>
                <a:spcPts val="0"/>
              </a:spcAft>
              <a:buSzPts val="1900"/>
              <a:buFont typeface="Merriweather"/>
              <a:buChar char="●"/>
            </a:pPr>
            <a:r>
              <a:rPr lang="en" sz="1900">
                <a:latin typeface="Merriweather"/>
                <a:ea typeface="Merriweather"/>
                <a:cs typeface="Merriweather"/>
                <a:sym typeface="Merriweather"/>
              </a:rPr>
              <a:t>Located at the lower end of pharynx.</a:t>
            </a:r>
            <a:endParaRPr sz="1900">
              <a:latin typeface="Merriweather"/>
              <a:ea typeface="Merriweather"/>
              <a:cs typeface="Merriweather"/>
              <a:sym typeface="Merriweather"/>
            </a:endParaRPr>
          </a:p>
          <a:p>
            <a:pPr indent="-349250" lvl="0" marL="457200" rtl="0" algn="l">
              <a:lnSpc>
                <a:spcPct val="115000"/>
              </a:lnSpc>
              <a:spcBef>
                <a:spcPts val="0"/>
              </a:spcBef>
              <a:spcAft>
                <a:spcPts val="0"/>
              </a:spcAft>
              <a:buSzPts val="1900"/>
              <a:buFont typeface="Merriweather"/>
              <a:buChar char="●"/>
            </a:pPr>
            <a:r>
              <a:rPr lang="en" sz="1900">
                <a:latin typeface="Merriweather"/>
                <a:ea typeface="Merriweather"/>
                <a:cs typeface="Merriweather"/>
                <a:sym typeface="Merriweather"/>
              </a:rPr>
              <a:t>Guards the entrance into the esophagus.</a:t>
            </a:r>
            <a:endParaRPr sz="1900">
              <a:latin typeface="Merriweather"/>
              <a:ea typeface="Merriweather"/>
              <a:cs typeface="Merriweather"/>
              <a:sym typeface="Merriweather"/>
            </a:endParaRPr>
          </a:p>
          <a:p>
            <a:pPr indent="0" lvl="0" marL="0" rtl="0" algn="l">
              <a:lnSpc>
                <a:spcPct val="115000"/>
              </a:lnSpc>
              <a:spcBef>
                <a:spcPts val="0"/>
              </a:spcBef>
              <a:spcAft>
                <a:spcPts val="0"/>
              </a:spcAft>
              <a:buNone/>
            </a:pPr>
            <a:r>
              <a:rPr b="1" lang="en" sz="1900">
                <a:latin typeface="Merriweather"/>
                <a:ea typeface="Merriweather"/>
                <a:cs typeface="Merriweather"/>
                <a:sym typeface="Merriweather"/>
              </a:rPr>
              <a:t>• It prevents</a:t>
            </a:r>
            <a:r>
              <a:rPr lang="en" sz="1900">
                <a:latin typeface="Merriweather"/>
                <a:ea typeface="Merriweather"/>
                <a:cs typeface="Merriweather"/>
                <a:sym typeface="Merriweather"/>
              </a:rPr>
              <a:t>: </a:t>
            </a:r>
            <a:endParaRPr sz="1900">
              <a:latin typeface="Merriweather"/>
              <a:ea typeface="Merriweather"/>
              <a:cs typeface="Merriweather"/>
              <a:sym typeface="Merriweather"/>
            </a:endParaRPr>
          </a:p>
          <a:p>
            <a:pPr indent="-349250" lvl="0" marL="457200" rtl="0" algn="l">
              <a:lnSpc>
                <a:spcPct val="115000"/>
              </a:lnSpc>
              <a:spcBef>
                <a:spcPts val="0"/>
              </a:spcBef>
              <a:spcAft>
                <a:spcPts val="0"/>
              </a:spcAft>
              <a:buSzPts val="1900"/>
              <a:buFont typeface="Merriweather"/>
              <a:buChar char="-"/>
            </a:pPr>
            <a:r>
              <a:rPr lang="en" sz="1900">
                <a:latin typeface="Merriweather"/>
                <a:ea typeface="Merriweather"/>
                <a:cs typeface="Merriweather"/>
                <a:sym typeface="Merriweather"/>
              </a:rPr>
              <a:t>esophageal air insufflation</a:t>
            </a:r>
            <a:r>
              <a:rPr baseline="30000" lang="en" sz="1900">
                <a:latin typeface="Merriweather"/>
                <a:ea typeface="Merriweather"/>
                <a:cs typeface="Merriweather"/>
                <a:sym typeface="Merriweather"/>
              </a:rPr>
              <a:t> </a:t>
            </a:r>
            <a:r>
              <a:rPr lang="en" sz="1900">
                <a:latin typeface="Merriweather"/>
                <a:ea typeface="Merriweather"/>
                <a:cs typeface="Merriweather"/>
                <a:sym typeface="Merriweather"/>
              </a:rPr>
              <a:t>during negative intrathoracic pressure events (eg: inspiration.)  </a:t>
            </a:r>
            <a:endParaRPr sz="1900">
              <a:latin typeface="Merriweather"/>
              <a:ea typeface="Merriweather"/>
              <a:cs typeface="Merriweather"/>
              <a:sym typeface="Merriweather"/>
            </a:endParaRPr>
          </a:p>
          <a:p>
            <a:pPr indent="-349250" lvl="0" marL="457200" rtl="0" algn="l">
              <a:lnSpc>
                <a:spcPct val="115000"/>
              </a:lnSpc>
              <a:spcBef>
                <a:spcPts val="0"/>
              </a:spcBef>
              <a:spcAft>
                <a:spcPts val="0"/>
              </a:spcAft>
              <a:buSzPts val="1900"/>
              <a:buFont typeface="Merriweather"/>
              <a:buChar char="-"/>
            </a:pPr>
            <a:r>
              <a:rPr lang="en" sz="1900">
                <a:latin typeface="Merriweather"/>
                <a:ea typeface="Merriweather"/>
                <a:cs typeface="Merriweather"/>
                <a:sym typeface="Merriweather"/>
              </a:rPr>
              <a:t>esophagopharyngeal/laryngeal reflux during esophageal peristalsis.</a:t>
            </a:r>
            <a:endParaRPr sz="1900">
              <a:latin typeface="Merriweather"/>
              <a:ea typeface="Merriweather"/>
              <a:cs typeface="Merriweather"/>
              <a:sym typeface="Merriweather"/>
            </a:endParaRPr>
          </a:p>
          <a:p>
            <a:pPr indent="0" lvl="0" marL="0" rtl="0" algn="l">
              <a:lnSpc>
                <a:spcPct val="115000"/>
              </a:lnSpc>
              <a:spcBef>
                <a:spcPts val="0"/>
              </a:spcBef>
              <a:spcAft>
                <a:spcPts val="0"/>
              </a:spcAft>
              <a:buNone/>
            </a:pPr>
            <a:r>
              <a:rPr b="1" lang="en" sz="1900">
                <a:latin typeface="Merriweather"/>
                <a:ea typeface="Merriweather"/>
                <a:cs typeface="Merriweather"/>
                <a:sym typeface="Merriweather"/>
              </a:rPr>
              <a:t>• It relaxes during swallowing for about 1 sec </a:t>
            </a:r>
            <a:r>
              <a:rPr lang="en" sz="1900">
                <a:solidFill>
                  <a:srgbClr val="000000"/>
                </a:solidFill>
                <a:latin typeface="Merriweather"/>
                <a:ea typeface="Merriweather"/>
                <a:cs typeface="Merriweather"/>
                <a:sym typeface="Merriweather"/>
              </a:rPr>
              <a:t>→ </a:t>
            </a:r>
            <a:r>
              <a:rPr b="1" lang="en" sz="1900">
                <a:latin typeface="Merriweather"/>
                <a:ea typeface="Merriweather"/>
                <a:cs typeface="Merriweather"/>
                <a:sym typeface="Merriweather"/>
              </a:rPr>
              <a:t>allowing the bolus to be forced through the relaxed UES.</a:t>
            </a:r>
            <a:endParaRPr b="1" sz="1900">
              <a:latin typeface="Merriweather"/>
              <a:ea typeface="Merriweather"/>
              <a:cs typeface="Merriweather"/>
              <a:sym typeface="Merriweather"/>
            </a:endParaRPr>
          </a:p>
        </p:txBody>
      </p:sp>
      <p:sp>
        <p:nvSpPr>
          <p:cNvPr id="312" name="Google Shape;312;p20"/>
          <p:cNvSpPr/>
          <p:nvPr/>
        </p:nvSpPr>
        <p:spPr>
          <a:xfrm>
            <a:off x="7110888" y="4116225"/>
            <a:ext cx="6709200" cy="4458300"/>
          </a:xfrm>
          <a:prstGeom prst="rect">
            <a:avLst/>
          </a:prstGeom>
          <a:solidFill>
            <a:srgbClr val="FFFFFF"/>
          </a:solidFill>
          <a:ln cap="flat" cmpd="sng" w="28575">
            <a:solidFill>
              <a:srgbClr val="D9D9D9"/>
            </a:solidFill>
            <a:prstDash val="dashDot"/>
            <a:round/>
            <a:headEnd len="sm" w="sm" type="none"/>
            <a:tailEnd len="sm" w="sm" type="none"/>
          </a:ln>
        </p:spPr>
        <p:txBody>
          <a:bodyPr anchorCtr="0" anchor="ctr" bIns="91425" lIns="91425" spcFirstLastPara="1" rIns="91425" wrap="square" tIns="91425">
            <a:noAutofit/>
          </a:bodyPr>
          <a:lstStyle/>
          <a:p>
            <a:pPr indent="-368300" lvl="0" marL="457200" rtl="0" algn="l">
              <a:lnSpc>
                <a:spcPct val="115000"/>
              </a:lnSpc>
              <a:spcBef>
                <a:spcPts val="0"/>
              </a:spcBef>
              <a:spcAft>
                <a:spcPts val="0"/>
              </a:spcAft>
              <a:buClr>
                <a:srgbClr val="000000"/>
              </a:buClr>
              <a:buSzPts val="2200"/>
              <a:buFont typeface="Merriweather"/>
              <a:buChar char="●"/>
            </a:pPr>
            <a:r>
              <a:rPr lang="en" sz="2200">
                <a:solidFill>
                  <a:srgbClr val="000000"/>
                </a:solidFill>
                <a:latin typeface="Merriweather"/>
                <a:ea typeface="Merriweather"/>
                <a:cs typeface="Merriweather"/>
                <a:sym typeface="Merriweather"/>
              </a:rPr>
              <a:t>Formed by circular muscles.</a:t>
            </a:r>
            <a:endParaRPr sz="2200">
              <a:solidFill>
                <a:srgbClr val="000000"/>
              </a:solidFill>
              <a:latin typeface="Merriweather"/>
              <a:ea typeface="Merriweather"/>
              <a:cs typeface="Merriweather"/>
              <a:sym typeface="Merriweather"/>
            </a:endParaRPr>
          </a:p>
          <a:p>
            <a:pPr indent="-368300" lvl="0" marL="457200" rtl="0" algn="l">
              <a:lnSpc>
                <a:spcPct val="115000"/>
              </a:lnSpc>
              <a:spcBef>
                <a:spcPts val="0"/>
              </a:spcBef>
              <a:spcAft>
                <a:spcPts val="0"/>
              </a:spcAft>
              <a:buClr>
                <a:srgbClr val="000000"/>
              </a:buClr>
              <a:buSzPts val="2200"/>
              <a:buFont typeface="Merriweather"/>
              <a:buChar char="●"/>
            </a:pPr>
            <a:r>
              <a:rPr lang="en" sz="2200">
                <a:solidFill>
                  <a:srgbClr val="000000"/>
                </a:solidFill>
                <a:latin typeface="Merriweather"/>
                <a:ea typeface="Merriweather"/>
                <a:cs typeface="Merriweather"/>
                <a:sym typeface="Merriweather"/>
              </a:rPr>
              <a:t>Extends </a:t>
            </a:r>
            <a:r>
              <a:rPr i="1" lang="en" sz="2200">
                <a:solidFill>
                  <a:srgbClr val="CC4125"/>
                </a:solidFill>
                <a:latin typeface="Merriweather"/>
                <a:ea typeface="Merriweather"/>
                <a:cs typeface="Merriweather"/>
                <a:sym typeface="Merriweather"/>
              </a:rPr>
              <a:t>3cm</a:t>
            </a:r>
            <a:r>
              <a:rPr lang="en" sz="2200">
                <a:solidFill>
                  <a:srgbClr val="CC4125"/>
                </a:solidFill>
                <a:latin typeface="Merriweather"/>
                <a:ea typeface="Merriweather"/>
                <a:cs typeface="Merriweather"/>
                <a:sym typeface="Merriweather"/>
              </a:rPr>
              <a:t> above</a:t>
            </a:r>
            <a:r>
              <a:rPr lang="en" sz="2200">
                <a:solidFill>
                  <a:srgbClr val="000000"/>
                </a:solidFill>
                <a:latin typeface="Merriweather"/>
                <a:ea typeface="Merriweather"/>
                <a:cs typeface="Merriweather"/>
                <a:sym typeface="Merriweather"/>
              </a:rPr>
              <a:t> its junction with stomach.</a:t>
            </a:r>
            <a:endParaRPr sz="2200">
              <a:solidFill>
                <a:srgbClr val="000000"/>
              </a:solidFill>
              <a:latin typeface="Merriweather"/>
              <a:ea typeface="Merriweather"/>
              <a:cs typeface="Merriweather"/>
              <a:sym typeface="Merriweather"/>
            </a:endParaRPr>
          </a:p>
          <a:p>
            <a:pPr indent="-368300" lvl="0" marL="457200" rtl="0" algn="l">
              <a:lnSpc>
                <a:spcPct val="115000"/>
              </a:lnSpc>
              <a:spcBef>
                <a:spcPts val="0"/>
              </a:spcBef>
              <a:spcAft>
                <a:spcPts val="0"/>
              </a:spcAft>
              <a:buClr>
                <a:srgbClr val="000000"/>
              </a:buClr>
              <a:buSzPts val="2200"/>
              <a:buFont typeface="Merriweather"/>
              <a:buChar char="●"/>
            </a:pPr>
            <a:r>
              <a:rPr lang="en" sz="2200">
                <a:solidFill>
                  <a:srgbClr val="000000"/>
                </a:solidFill>
                <a:latin typeface="Merriweather"/>
                <a:ea typeface="Merriweather"/>
                <a:cs typeface="Merriweather"/>
                <a:sym typeface="Merriweather"/>
              </a:rPr>
              <a:t>Normally remains tonically constricted → Helps to </a:t>
            </a:r>
            <a:r>
              <a:rPr lang="en" sz="2200">
                <a:solidFill>
                  <a:srgbClr val="CC4125"/>
                </a:solidFill>
                <a:latin typeface="Merriweather"/>
                <a:ea typeface="Merriweather"/>
                <a:cs typeface="Merriweather"/>
                <a:sym typeface="Merriweather"/>
              </a:rPr>
              <a:t>prevent reflux</a:t>
            </a:r>
            <a:r>
              <a:rPr lang="en" sz="2200">
                <a:solidFill>
                  <a:srgbClr val="000000"/>
                </a:solidFill>
                <a:latin typeface="Merriweather"/>
                <a:ea typeface="Merriweather"/>
                <a:cs typeface="Merriweather"/>
                <a:sym typeface="Merriweather"/>
              </a:rPr>
              <a:t> of gastric juice.</a:t>
            </a:r>
            <a:endParaRPr sz="2200">
              <a:solidFill>
                <a:srgbClr val="000000"/>
              </a:solidFill>
              <a:latin typeface="Merriweather"/>
              <a:ea typeface="Merriweather"/>
              <a:cs typeface="Merriweather"/>
              <a:sym typeface="Merriweather"/>
            </a:endParaRPr>
          </a:p>
          <a:p>
            <a:pPr indent="-368300" lvl="0" marL="457200" rtl="0" algn="l">
              <a:lnSpc>
                <a:spcPct val="115000"/>
              </a:lnSpc>
              <a:spcBef>
                <a:spcPts val="0"/>
              </a:spcBef>
              <a:spcAft>
                <a:spcPts val="0"/>
              </a:spcAft>
              <a:buClr>
                <a:srgbClr val="000000"/>
              </a:buClr>
              <a:buSzPts val="2200"/>
              <a:buFont typeface="Merriweather"/>
              <a:buChar char="●"/>
            </a:pPr>
            <a:r>
              <a:rPr lang="en" sz="2200">
                <a:solidFill>
                  <a:srgbClr val="000000"/>
                </a:solidFill>
                <a:latin typeface="Merriweather"/>
                <a:ea typeface="Merriweather"/>
                <a:cs typeface="Merriweather"/>
                <a:sym typeface="Merriweather"/>
              </a:rPr>
              <a:t>R</a:t>
            </a:r>
            <a:r>
              <a:rPr lang="en" sz="2200">
                <a:latin typeface="Merriweather"/>
                <a:ea typeface="Merriweather"/>
                <a:cs typeface="Merriweather"/>
                <a:sym typeface="Merriweather"/>
              </a:rPr>
              <a:t>elaxes ahead of esophageal peristaltic wave “receptive relaxation” → emptying of the propelled food into the stomach.</a:t>
            </a:r>
            <a:endParaRPr sz="2200">
              <a:latin typeface="Merriweather"/>
              <a:ea typeface="Merriweather"/>
              <a:cs typeface="Merriweather"/>
              <a:sym typeface="Merriweather"/>
            </a:endParaRPr>
          </a:p>
        </p:txBody>
      </p:sp>
      <p:sp>
        <p:nvSpPr>
          <p:cNvPr id="313" name="Google Shape;313;p20"/>
          <p:cNvSpPr txBox="1"/>
          <p:nvPr/>
        </p:nvSpPr>
        <p:spPr>
          <a:xfrm>
            <a:off x="813450" y="370500"/>
            <a:ext cx="105183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100">
                <a:solidFill>
                  <a:srgbClr val="FFFFFF"/>
                </a:solidFill>
                <a:latin typeface="Oswald"/>
                <a:ea typeface="Oswald"/>
                <a:cs typeface="Oswald"/>
                <a:sym typeface="Oswald"/>
              </a:rPr>
              <a:t>ESOPHAGEAL MOTILITY AND PATHOPHYSIOLOGY OF REFLUX DISEASE</a:t>
            </a:r>
            <a:endParaRPr sz="3100">
              <a:solidFill>
                <a:srgbClr val="FFFFFF"/>
              </a:solidFill>
              <a:latin typeface="Oswald"/>
              <a:ea typeface="Oswald"/>
              <a:cs typeface="Oswald"/>
              <a:sym typeface="Oswald"/>
            </a:endParaRPr>
          </a:p>
        </p:txBody>
      </p:sp>
      <p:sp>
        <p:nvSpPr>
          <p:cNvPr id="314" name="Google Shape;314;p20"/>
          <p:cNvSpPr txBox="1"/>
          <p:nvPr/>
        </p:nvSpPr>
        <p:spPr>
          <a:xfrm>
            <a:off x="11409325" y="409425"/>
            <a:ext cx="3652800" cy="9150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Two </a:t>
            </a:r>
            <a:endParaRPr sz="3500">
              <a:latin typeface="Oswald"/>
              <a:ea typeface="Oswald"/>
              <a:cs typeface="Oswald"/>
              <a:sym typeface="Oswald"/>
            </a:endParaRPr>
          </a:p>
        </p:txBody>
      </p:sp>
      <p:sp>
        <p:nvSpPr>
          <p:cNvPr id="315" name="Google Shape;315;p20"/>
          <p:cNvSpPr txBox="1"/>
          <p:nvPr/>
        </p:nvSpPr>
        <p:spPr>
          <a:xfrm>
            <a:off x="124700" y="370475"/>
            <a:ext cx="531900" cy="6507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7</a:t>
            </a:r>
            <a:endParaRPr sz="3900">
              <a:solidFill>
                <a:srgbClr val="FFFFFF"/>
              </a:solidFill>
              <a:latin typeface="Oswald"/>
              <a:ea typeface="Oswald"/>
              <a:cs typeface="Oswald"/>
              <a:sym typeface="Oswa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Google Shape;320;p21"/>
          <p:cNvSpPr/>
          <p:nvPr/>
        </p:nvSpPr>
        <p:spPr>
          <a:xfrm>
            <a:off x="0" y="656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21" name="Google Shape;321;p21"/>
          <p:cNvSpPr/>
          <p:nvPr/>
        </p:nvSpPr>
        <p:spPr>
          <a:xfrm>
            <a:off x="656616" y="657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22" name="Google Shape;322;p21"/>
          <p:cNvSpPr txBox="1"/>
          <p:nvPr/>
        </p:nvSpPr>
        <p:spPr>
          <a:xfrm>
            <a:off x="146625" y="70950"/>
            <a:ext cx="510000" cy="5913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8</a:t>
            </a:r>
            <a:endParaRPr sz="3900">
              <a:solidFill>
                <a:srgbClr val="FFFFFF"/>
              </a:solidFill>
              <a:latin typeface="Oswald"/>
              <a:ea typeface="Oswald"/>
              <a:cs typeface="Oswald"/>
              <a:sym typeface="Oswald"/>
            </a:endParaRPr>
          </a:p>
        </p:txBody>
      </p:sp>
      <p:sp>
        <p:nvSpPr>
          <p:cNvPr id="323" name="Google Shape;323;p21"/>
          <p:cNvSpPr txBox="1"/>
          <p:nvPr/>
        </p:nvSpPr>
        <p:spPr>
          <a:xfrm>
            <a:off x="929925" y="168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2900">
                <a:solidFill>
                  <a:srgbClr val="FFFFFF"/>
                </a:solidFill>
                <a:latin typeface="Oswald"/>
                <a:ea typeface="Oswald"/>
                <a:cs typeface="Oswald"/>
                <a:sym typeface="Oswald"/>
              </a:rPr>
              <a:t>PHYSIOLOGY OF THE STOMACH AND REGULATION OF GASTRIC SECRETIONS </a:t>
            </a:r>
            <a:endParaRPr sz="2900">
              <a:solidFill>
                <a:srgbClr val="FFFFFF"/>
              </a:solidFill>
              <a:latin typeface="Oswald"/>
              <a:ea typeface="Oswald"/>
              <a:cs typeface="Oswald"/>
              <a:sym typeface="Oswald"/>
            </a:endParaRPr>
          </a:p>
        </p:txBody>
      </p:sp>
      <p:sp>
        <p:nvSpPr>
          <p:cNvPr id="324" name="Google Shape;324;p21"/>
          <p:cNvSpPr txBox="1"/>
          <p:nvPr/>
        </p:nvSpPr>
        <p:spPr>
          <a:xfrm>
            <a:off x="11409324" y="553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Three</a:t>
            </a:r>
            <a:endParaRPr sz="3500">
              <a:latin typeface="Oswald"/>
              <a:ea typeface="Oswald"/>
              <a:cs typeface="Oswald"/>
              <a:sym typeface="Oswald"/>
            </a:endParaRPr>
          </a:p>
        </p:txBody>
      </p:sp>
      <p:sp>
        <p:nvSpPr>
          <p:cNvPr id="325" name="Google Shape;325;p21"/>
          <p:cNvSpPr txBox="1"/>
          <p:nvPr/>
        </p:nvSpPr>
        <p:spPr>
          <a:xfrm>
            <a:off x="635744" y="1490400"/>
            <a:ext cx="113319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Clr>
                <a:srgbClr val="953735"/>
              </a:buClr>
              <a:buSzPts val="3200"/>
              <a:buFont typeface="Arial Black"/>
              <a:buNone/>
            </a:pPr>
            <a:r>
              <a:rPr lang="en" sz="3600">
                <a:highlight>
                  <a:srgbClr val="D9EAD3"/>
                </a:highlight>
                <a:latin typeface="Oswald"/>
                <a:ea typeface="Oswald"/>
                <a:cs typeface="Oswald"/>
                <a:sym typeface="Oswald"/>
              </a:rPr>
              <a:t>Functional Anatomy of the Stomach</a:t>
            </a:r>
            <a:endParaRPr sz="3600">
              <a:highlight>
                <a:srgbClr val="D9EAD3"/>
              </a:highlight>
              <a:latin typeface="Oswald"/>
              <a:ea typeface="Oswald"/>
              <a:cs typeface="Oswald"/>
              <a:sym typeface="Oswald"/>
            </a:endParaRPr>
          </a:p>
        </p:txBody>
      </p:sp>
      <p:sp>
        <p:nvSpPr>
          <p:cNvPr id="326" name="Google Shape;326;p21"/>
          <p:cNvSpPr/>
          <p:nvPr/>
        </p:nvSpPr>
        <p:spPr>
          <a:xfrm>
            <a:off x="310441" y="1763702"/>
            <a:ext cx="468600" cy="433500"/>
          </a:xfrm>
          <a:prstGeom prst="rect">
            <a:avLst/>
          </a:prstGeom>
          <a:solidFill>
            <a:srgbClr val="93C47D"/>
          </a:solidFill>
          <a:ln cap="flat" cmpd="sng" w="9525">
            <a:solidFill>
              <a:srgbClr val="59595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cxnSp>
        <p:nvCxnSpPr>
          <p:cNvPr id="327" name="Google Shape;327;p21"/>
          <p:cNvCxnSpPr>
            <a:stCxn id="328" idx="2"/>
            <a:endCxn id="329" idx="1"/>
          </p:cNvCxnSpPr>
          <p:nvPr/>
        </p:nvCxnSpPr>
        <p:spPr>
          <a:xfrm>
            <a:off x="842625" y="4931929"/>
            <a:ext cx="672000" cy="1101600"/>
          </a:xfrm>
          <a:prstGeom prst="bentConnector3">
            <a:avLst>
              <a:gd fmla="val 50001" name="adj1"/>
            </a:avLst>
          </a:prstGeom>
          <a:noFill/>
          <a:ln cap="flat" cmpd="sng" w="28575">
            <a:solidFill>
              <a:srgbClr val="B6D7A8"/>
            </a:solidFill>
            <a:prstDash val="dot"/>
            <a:round/>
            <a:headEnd len="sm" w="sm" type="none"/>
            <a:tailEnd len="sm" w="sm" type="none"/>
          </a:ln>
        </p:spPr>
      </p:cxnSp>
      <p:cxnSp>
        <p:nvCxnSpPr>
          <p:cNvPr id="330" name="Google Shape;330;p21"/>
          <p:cNvCxnSpPr>
            <a:stCxn id="328" idx="2"/>
            <a:endCxn id="331" idx="1"/>
          </p:cNvCxnSpPr>
          <p:nvPr/>
        </p:nvCxnSpPr>
        <p:spPr>
          <a:xfrm flipH="1" rot="10800000">
            <a:off x="842625" y="3862729"/>
            <a:ext cx="672000" cy="1069200"/>
          </a:xfrm>
          <a:prstGeom prst="bentConnector3">
            <a:avLst>
              <a:gd fmla="val 50001" name="adj1"/>
            </a:avLst>
          </a:prstGeom>
          <a:noFill/>
          <a:ln cap="flat" cmpd="sng" w="28575">
            <a:solidFill>
              <a:srgbClr val="B6D7A8"/>
            </a:solidFill>
            <a:prstDash val="dot"/>
            <a:round/>
            <a:headEnd len="sm" w="sm" type="none"/>
            <a:tailEnd len="sm" w="sm" type="none"/>
          </a:ln>
        </p:spPr>
      </p:cxnSp>
      <p:sp>
        <p:nvSpPr>
          <p:cNvPr id="328" name="Google Shape;328;p21"/>
          <p:cNvSpPr/>
          <p:nvPr/>
        </p:nvSpPr>
        <p:spPr>
          <a:xfrm rot="-5400000">
            <a:off x="-1379625" y="4642729"/>
            <a:ext cx="3866100" cy="578400"/>
          </a:xfrm>
          <a:prstGeom prst="roundRect">
            <a:avLst>
              <a:gd fmla="val 16667" name="adj"/>
            </a:avLst>
          </a:prstGeom>
          <a:noFill/>
          <a:ln cap="flat" cmpd="sng" w="28575">
            <a:solidFill>
              <a:srgbClr val="B6D7A8"/>
            </a:solidFill>
            <a:prstDash val="dot"/>
            <a:round/>
            <a:headEnd len="sm" w="sm" type="none"/>
            <a:tailEnd len="sm" w="sm" type="none"/>
          </a:ln>
        </p:spPr>
        <p:txBody>
          <a:bodyPr anchorCtr="0" anchor="ctr" bIns="140950" lIns="140950" spcFirstLastPara="1" rIns="140950" wrap="square" tIns="140950">
            <a:noAutofit/>
          </a:bodyPr>
          <a:lstStyle/>
          <a:p>
            <a:pPr indent="0" lvl="0" marL="0" rtl="0" algn="ctr">
              <a:spcBef>
                <a:spcPts val="0"/>
              </a:spcBef>
              <a:spcAft>
                <a:spcPts val="0"/>
              </a:spcAft>
              <a:buNone/>
            </a:pPr>
            <a:r>
              <a:rPr lang="en" sz="2400">
                <a:solidFill>
                  <a:srgbClr val="38761D"/>
                </a:solidFill>
                <a:latin typeface="Merriweather"/>
                <a:ea typeface="Merriweather"/>
                <a:cs typeface="Merriweather"/>
                <a:sym typeface="Merriweather"/>
              </a:rPr>
              <a:t>stomach</a:t>
            </a:r>
            <a:endParaRPr sz="2400">
              <a:solidFill>
                <a:srgbClr val="38761D"/>
              </a:solidFill>
              <a:latin typeface="Merriweather"/>
              <a:ea typeface="Merriweather"/>
              <a:cs typeface="Merriweather"/>
              <a:sym typeface="Merriweather"/>
            </a:endParaRPr>
          </a:p>
        </p:txBody>
      </p:sp>
      <p:sp>
        <p:nvSpPr>
          <p:cNvPr id="331" name="Google Shape;331;p21"/>
          <p:cNvSpPr/>
          <p:nvPr/>
        </p:nvSpPr>
        <p:spPr>
          <a:xfrm>
            <a:off x="1514641" y="3549664"/>
            <a:ext cx="2226600" cy="626400"/>
          </a:xfrm>
          <a:prstGeom prst="roundRect">
            <a:avLst>
              <a:gd fmla="val 16667" name="adj"/>
            </a:avLst>
          </a:prstGeom>
          <a:solidFill>
            <a:srgbClr val="B6D7A8"/>
          </a:solidFill>
          <a:ln cap="flat" cmpd="sng" w="9525">
            <a:solidFill>
              <a:srgbClr val="FFFFFF"/>
            </a:solidFill>
            <a:prstDash val="solid"/>
            <a:round/>
            <a:headEnd len="sm" w="sm" type="none"/>
            <a:tailEnd len="sm" w="sm" type="none"/>
          </a:ln>
        </p:spPr>
        <p:txBody>
          <a:bodyPr anchorCtr="0" anchor="ctr" bIns="140950" lIns="140950" spcFirstLastPara="1" rIns="140950" wrap="square" tIns="140950">
            <a:noAutofit/>
          </a:bodyPr>
          <a:lstStyle/>
          <a:p>
            <a:pPr indent="0" lvl="0" marL="0" rtl="0" algn="ctr">
              <a:spcBef>
                <a:spcPts val="0"/>
              </a:spcBef>
              <a:spcAft>
                <a:spcPts val="0"/>
              </a:spcAft>
              <a:buNone/>
            </a:pPr>
            <a:r>
              <a:rPr b="1" lang="en" sz="1900">
                <a:solidFill>
                  <a:srgbClr val="FFFFFF"/>
                </a:solidFill>
                <a:latin typeface="Merriweather"/>
                <a:ea typeface="Merriweather"/>
                <a:cs typeface="Merriweather"/>
                <a:sym typeface="Merriweather"/>
              </a:rPr>
              <a:t>physiologically</a:t>
            </a:r>
            <a:endParaRPr b="1" sz="1900">
              <a:solidFill>
                <a:srgbClr val="FFFFFF"/>
              </a:solidFill>
              <a:latin typeface="Merriweather"/>
              <a:ea typeface="Merriweather"/>
              <a:cs typeface="Merriweather"/>
              <a:sym typeface="Merriweather"/>
            </a:endParaRPr>
          </a:p>
        </p:txBody>
      </p:sp>
      <p:sp>
        <p:nvSpPr>
          <p:cNvPr id="329" name="Google Shape;329;p21"/>
          <p:cNvSpPr/>
          <p:nvPr/>
        </p:nvSpPr>
        <p:spPr>
          <a:xfrm>
            <a:off x="1514641" y="5720288"/>
            <a:ext cx="2226600" cy="626400"/>
          </a:xfrm>
          <a:prstGeom prst="roundRect">
            <a:avLst>
              <a:gd fmla="val 16667" name="adj"/>
            </a:avLst>
          </a:prstGeom>
          <a:solidFill>
            <a:srgbClr val="B6D7A8"/>
          </a:solidFill>
          <a:ln cap="flat" cmpd="sng" w="9525">
            <a:solidFill>
              <a:srgbClr val="FFFFFF"/>
            </a:solidFill>
            <a:prstDash val="solid"/>
            <a:round/>
            <a:headEnd len="sm" w="sm" type="none"/>
            <a:tailEnd len="sm" w="sm" type="none"/>
          </a:ln>
        </p:spPr>
        <p:txBody>
          <a:bodyPr anchorCtr="0" anchor="ctr" bIns="140950" lIns="140950" spcFirstLastPara="1" rIns="140950" wrap="square" tIns="140950">
            <a:noAutofit/>
          </a:bodyPr>
          <a:lstStyle/>
          <a:p>
            <a:pPr indent="0" lvl="0" marL="0" rtl="0" algn="ctr">
              <a:spcBef>
                <a:spcPts val="0"/>
              </a:spcBef>
              <a:spcAft>
                <a:spcPts val="0"/>
              </a:spcAft>
              <a:buNone/>
            </a:pPr>
            <a:r>
              <a:rPr b="1" lang="en" sz="1900">
                <a:solidFill>
                  <a:srgbClr val="FFFFFF"/>
                </a:solidFill>
                <a:latin typeface="Merriweather"/>
                <a:ea typeface="Merriweather"/>
                <a:cs typeface="Merriweather"/>
                <a:sym typeface="Merriweather"/>
              </a:rPr>
              <a:t>anatomical</a:t>
            </a:r>
            <a:endParaRPr b="1" sz="1900">
              <a:solidFill>
                <a:srgbClr val="FFFFFF"/>
              </a:solidFill>
              <a:latin typeface="Merriweather"/>
              <a:ea typeface="Merriweather"/>
              <a:cs typeface="Merriweather"/>
              <a:sym typeface="Merriweather"/>
            </a:endParaRPr>
          </a:p>
        </p:txBody>
      </p:sp>
      <p:sp>
        <p:nvSpPr>
          <p:cNvPr id="332" name="Google Shape;332;p21"/>
          <p:cNvSpPr/>
          <p:nvPr/>
        </p:nvSpPr>
        <p:spPr>
          <a:xfrm>
            <a:off x="4328500" y="2543775"/>
            <a:ext cx="2410200" cy="1213200"/>
          </a:xfrm>
          <a:prstGeom prst="roundRect">
            <a:avLst>
              <a:gd fmla="val 16667" name="adj"/>
            </a:avLst>
          </a:prstGeom>
          <a:solidFill>
            <a:srgbClr val="D9EAD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b="1" lang="en" sz="1800">
                <a:solidFill>
                  <a:srgbClr val="FFFFFF"/>
                </a:solidFill>
                <a:latin typeface="Merriweather"/>
                <a:ea typeface="Merriweather"/>
                <a:cs typeface="Merriweather"/>
                <a:sym typeface="Merriweather"/>
              </a:rPr>
              <a:t>Orad (Reservoir)</a:t>
            </a:r>
            <a:endParaRPr b="1" sz="1800">
              <a:solidFill>
                <a:srgbClr val="FFFFFF"/>
              </a:solidFill>
              <a:latin typeface="Merriweather"/>
              <a:ea typeface="Merriweather"/>
              <a:cs typeface="Merriweather"/>
              <a:sym typeface="Merriweather"/>
            </a:endParaRPr>
          </a:p>
          <a:p>
            <a:pPr indent="0" lvl="0" marL="0" rtl="0" algn="ctr">
              <a:spcBef>
                <a:spcPts val="0"/>
              </a:spcBef>
              <a:spcAft>
                <a:spcPts val="0"/>
              </a:spcAft>
              <a:buClr>
                <a:srgbClr val="000000"/>
              </a:buClr>
              <a:buFont typeface="Arial"/>
              <a:buNone/>
            </a:pPr>
            <a:r>
              <a:rPr b="1" lang="en">
                <a:solidFill>
                  <a:srgbClr val="6AA84F"/>
                </a:solidFill>
                <a:latin typeface="Merriweather"/>
                <a:ea typeface="Merriweather"/>
                <a:cs typeface="Merriweather"/>
                <a:sym typeface="Merriweather"/>
              </a:rPr>
              <a:t>fundus and upper two thirds of the body</a:t>
            </a:r>
            <a:endParaRPr b="1">
              <a:solidFill>
                <a:srgbClr val="6AA84F"/>
              </a:solidFill>
              <a:latin typeface="Merriweather"/>
              <a:ea typeface="Merriweather"/>
              <a:cs typeface="Merriweather"/>
              <a:sym typeface="Merriweather"/>
            </a:endParaRPr>
          </a:p>
        </p:txBody>
      </p:sp>
      <p:sp>
        <p:nvSpPr>
          <p:cNvPr id="333" name="Google Shape;333;p21"/>
          <p:cNvSpPr/>
          <p:nvPr/>
        </p:nvSpPr>
        <p:spPr>
          <a:xfrm>
            <a:off x="4328500" y="3941100"/>
            <a:ext cx="2410200" cy="1101600"/>
          </a:xfrm>
          <a:prstGeom prst="roundRect">
            <a:avLst>
              <a:gd fmla="val 16667" name="adj"/>
            </a:avLst>
          </a:prstGeom>
          <a:solidFill>
            <a:srgbClr val="D9EAD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b="1" lang="en" sz="1800">
                <a:solidFill>
                  <a:srgbClr val="FFFFFF"/>
                </a:solidFill>
                <a:latin typeface="Merriweather"/>
                <a:ea typeface="Merriweather"/>
                <a:cs typeface="Merriweather"/>
                <a:sym typeface="Merriweather"/>
              </a:rPr>
              <a:t>Caudad (Antral Pump)</a:t>
            </a:r>
            <a:endParaRPr b="1" sz="1800">
              <a:solidFill>
                <a:srgbClr val="FFFFFF"/>
              </a:solidFill>
              <a:latin typeface="Merriweather"/>
              <a:ea typeface="Merriweather"/>
              <a:cs typeface="Merriweather"/>
              <a:sym typeface="Merriweather"/>
            </a:endParaRPr>
          </a:p>
          <a:p>
            <a:pPr indent="0" lvl="0" marL="0" rtl="0" algn="ctr">
              <a:spcBef>
                <a:spcPts val="0"/>
              </a:spcBef>
              <a:spcAft>
                <a:spcPts val="0"/>
              </a:spcAft>
              <a:buClr>
                <a:srgbClr val="000000"/>
              </a:buClr>
              <a:buFont typeface="Arial"/>
              <a:buNone/>
            </a:pPr>
            <a:r>
              <a:rPr b="1" lang="en">
                <a:solidFill>
                  <a:srgbClr val="6AA84F"/>
                </a:solidFill>
                <a:latin typeface="Merriweather"/>
                <a:ea typeface="Merriweather"/>
                <a:cs typeface="Merriweather"/>
                <a:sym typeface="Merriweather"/>
              </a:rPr>
              <a:t>lower third of the body plus antrum</a:t>
            </a:r>
            <a:endParaRPr b="1">
              <a:solidFill>
                <a:srgbClr val="6AA84F"/>
              </a:solidFill>
              <a:latin typeface="Merriweather"/>
              <a:ea typeface="Merriweather"/>
              <a:cs typeface="Merriweather"/>
              <a:sym typeface="Merriweather"/>
            </a:endParaRPr>
          </a:p>
        </p:txBody>
      </p:sp>
      <p:sp>
        <p:nvSpPr>
          <p:cNvPr id="334" name="Google Shape;334;p21"/>
          <p:cNvSpPr/>
          <p:nvPr/>
        </p:nvSpPr>
        <p:spPr>
          <a:xfrm>
            <a:off x="4328500" y="5286575"/>
            <a:ext cx="2339100" cy="498000"/>
          </a:xfrm>
          <a:prstGeom prst="roundRect">
            <a:avLst>
              <a:gd fmla="val 16667" name="adj"/>
            </a:avLst>
          </a:prstGeom>
          <a:solidFill>
            <a:srgbClr val="D9EAD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b="1" lang="en" sz="1800">
                <a:solidFill>
                  <a:srgbClr val="FFFFFF"/>
                </a:solidFill>
                <a:latin typeface="Merriweather"/>
                <a:ea typeface="Merriweather"/>
                <a:cs typeface="Merriweather"/>
                <a:sym typeface="Merriweather"/>
              </a:rPr>
              <a:t>fundus</a:t>
            </a:r>
            <a:endParaRPr b="1" sz="1800">
              <a:solidFill>
                <a:srgbClr val="FFFFFF"/>
              </a:solidFill>
              <a:latin typeface="Merriweather"/>
              <a:ea typeface="Merriweather"/>
              <a:cs typeface="Merriweather"/>
              <a:sym typeface="Merriweather"/>
            </a:endParaRPr>
          </a:p>
        </p:txBody>
      </p:sp>
      <p:sp>
        <p:nvSpPr>
          <p:cNvPr id="335" name="Google Shape;335;p21"/>
          <p:cNvSpPr/>
          <p:nvPr/>
        </p:nvSpPr>
        <p:spPr>
          <a:xfrm>
            <a:off x="4328500" y="6161275"/>
            <a:ext cx="2339100" cy="498000"/>
          </a:xfrm>
          <a:prstGeom prst="roundRect">
            <a:avLst>
              <a:gd fmla="val 16667" name="adj"/>
            </a:avLst>
          </a:prstGeom>
          <a:solidFill>
            <a:srgbClr val="D9EAD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b="1" lang="en" sz="1800">
                <a:solidFill>
                  <a:srgbClr val="FFFFFF"/>
                </a:solidFill>
                <a:latin typeface="Merriweather"/>
                <a:ea typeface="Merriweather"/>
                <a:cs typeface="Merriweather"/>
                <a:sym typeface="Merriweather"/>
              </a:rPr>
              <a:t>body</a:t>
            </a:r>
            <a:endParaRPr b="1" sz="1800">
              <a:solidFill>
                <a:srgbClr val="FFFFFF"/>
              </a:solidFill>
              <a:latin typeface="Merriweather"/>
              <a:ea typeface="Merriweather"/>
              <a:cs typeface="Merriweather"/>
              <a:sym typeface="Merriweather"/>
            </a:endParaRPr>
          </a:p>
        </p:txBody>
      </p:sp>
      <p:cxnSp>
        <p:nvCxnSpPr>
          <p:cNvPr id="336" name="Google Shape;336;p21"/>
          <p:cNvCxnSpPr>
            <a:stCxn id="331" idx="3"/>
            <a:endCxn id="332" idx="1"/>
          </p:cNvCxnSpPr>
          <p:nvPr/>
        </p:nvCxnSpPr>
        <p:spPr>
          <a:xfrm flipH="1" rot="10800000">
            <a:off x="3741241" y="3150364"/>
            <a:ext cx="587400" cy="712500"/>
          </a:xfrm>
          <a:prstGeom prst="bentConnector3">
            <a:avLst>
              <a:gd fmla="val 49988" name="adj1"/>
            </a:avLst>
          </a:prstGeom>
          <a:noFill/>
          <a:ln cap="flat" cmpd="sng" w="28575">
            <a:solidFill>
              <a:srgbClr val="B6D7A8"/>
            </a:solidFill>
            <a:prstDash val="dot"/>
            <a:round/>
            <a:headEnd len="sm" w="sm" type="none"/>
            <a:tailEnd len="sm" w="sm" type="none"/>
          </a:ln>
        </p:spPr>
      </p:cxnSp>
      <p:cxnSp>
        <p:nvCxnSpPr>
          <p:cNvPr id="337" name="Google Shape;337;p21"/>
          <p:cNvCxnSpPr>
            <a:stCxn id="331" idx="3"/>
            <a:endCxn id="333" idx="1"/>
          </p:cNvCxnSpPr>
          <p:nvPr/>
        </p:nvCxnSpPr>
        <p:spPr>
          <a:xfrm>
            <a:off x="3741241" y="3862864"/>
            <a:ext cx="587400" cy="629100"/>
          </a:xfrm>
          <a:prstGeom prst="bentConnector3">
            <a:avLst>
              <a:gd fmla="val 49988" name="adj1"/>
            </a:avLst>
          </a:prstGeom>
          <a:noFill/>
          <a:ln cap="flat" cmpd="sng" w="28575">
            <a:solidFill>
              <a:srgbClr val="B6D7A8"/>
            </a:solidFill>
            <a:prstDash val="dot"/>
            <a:round/>
            <a:headEnd len="sm" w="sm" type="none"/>
            <a:tailEnd len="sm" w="sm" type="none"/>
          </a:ln>
        </p:spPr>
      </p:cxnSp>
      <p:cxnSp>
        <p:nvCxnSpPr>
          <p:cNvPr id="338" name="Google Shape;338;p21"/>
          <p:cNvCxnSpPr>
            <a:stCxn id="334" idx="1"/>
            <a:endCxn id="329" idx="3"/>
          </p:cNvCxnSpPr>
          <p:nvPr/>
        </p:nvCxnSpPr>
        <p:spPr>
          <a:xfrm flipH="1">
            <a:off x="3741100" y="5535575"/>
            <a:ext cx="587400" cy="498000"/>
          </a:xfrm>
          <a:prstGeom prst="bentConnector3">
            <a:avLst>
              <a:gd fmla="val 49988" name="adj1"/>
            </a:avLst>
          </a:prstGeom>
          <a:noFill/>
          <a:ln cap="flat" cmpd="sng" w="28575">
            <a:solidFill>
              <a:srgbClr val="B6D7A8"/>
            </a:solidFill>
            <a:prstDash val="dot"/>
            <a:round/>
            <a:headEnd len="sm" w="sm" type="none"/>
            <a:tailEnd len="sm" w="sm" type="none"/>
          </a:ln>
        </p:spPr>
      </p:cxnSp>
      <p:cxnSp>
        <p:nvCxnSpPr>
          <p:cNvPr id="339" name="Google Shape;339;p21"/>
          <p:cNvCxnSpPr>
            <a:stCxn id="335" idx="1"/>
            <a:endCxn id="329" idx="3"/>
          </p:cNvCxnSpPr>
          <p:nvPr/>
        </p:nvCxnSpPr>
        <p:spPr>
          <a:xfrm rot="10800000">
            <a:off x="3741100" y="6033475"/>
            <a:ext cx="587400" cy="376800"/>
          </a:xfrm>
          <a:prstGeom prst="bentConnector3">
            <a:avLst>
              <a:gd fmla="val 49988" name="adj1"/>
            </a:avLst>
          </a:prstGeom>
          <a:noFill/>
          <a:ln cap="flat" cmpd="sng" w="28575">
            <a:solidFill>
              <a:srgbClr val="B6D7A8"/>
            </a:solidFill>
            <a:prstDash val="dot"/>
            <a:round/>
            <a:headEnd len="sm" w="sm" type="none"/>
            <a:tailEnd len="sm" w="sm" type="none"/>
          </a:ln>
        </p:spPr>
      </p:cxnSp>
      <p:cxnSp>
        <p:nvCxnSpPr>
          <p:cNvPr id="340" name="Google Shape;340;p21"/>
          <p:cNvCxnSpPr/>
          <p:nvPr/>
        </p:nvCxnSpPr>
        <p:spPr>
          <a:xfrm flipH="1">
            <a:off x="4032883" y="6474460"/>
            <a:ext cx="3000" cy="887100"/>
          </a:xfrm>
          <a:prstGeom prst="straightConnector1">
            <a:avLst/>
          </a:prstGeom>
          <a:noFill/>
          <a:ln cap="flat" cmpd="sng" w="28575">
            <a:solidFill>
              <a:srgbClr val="B6D7A8"/>
            </a:solidFill>
            <a:prstDash val="dot"/>
            <a:round/>
            <a:headEnd len="med" w="med" type="none"/>
            <a:tailEnd len="med" w="med" type="none"/>
          </a:ln>
        </p:spPr>
      </p:cxnSp>
      <p:sp>
        <p:nvSpPr>
          <p:cNvPr id="341" name="Google Shape;341;p21"/>
          <p:cNvSpPr/>
          <p:nvPr/>
        </p:nvSpPr>
        <p:spPr>
          <a:xfrm>
            <a:off x="4328500" y="6957550"/>
            <a:ext cx="2279700" cy="498000"/>
          </a:xfrm>
          <a:prstGeom prst="roundRect">
            <a:avLst>
              <a:gd fmla="val 16667" name="adj"/>
            </a:avLst>
          </a:prstGeom>
          <a:solidFill>
            <a:srgbClr val="D9EAD3"/>
          </a:solidFill>
          <a:ln>
            <a:noFill/>
          </a:ln>
        </p:spPr>
        <p:txBody>
          <a:bodyPr anchorCtr="0" anchor="ctr" bIns="140950" lIns="140950" spcFirstLastPara="1" rIns="140950" wrap="square" tIns="140950">
            <a:noAutofit/>
          </a:bodyPr>
          <a:lstStyle/>
          <a:p>
            <a:pPr indent="0" lvl="0" marL="0" rtl="0" algn="ctr">
              <a:spcBef>
                <a:spcPts val="0"/>
              </a:spcBef>
              <a:spcAft>
                <a:spcPts val="0"/>
              </a:spcAft>
              <a:buNone/>
            </a:pPr>
            <a:r>
              <a:rPr b="1" lang="en" sz="1800">
                <a:solidFill>
                  <a:srgbClr val="FFFFFF"/>
                </a:solidFill>
                <a:latin typeface="Merriweather"/>
                <a:ea typeface="Merriweather"/>
                <a:cs typeface="Merriweather"/>
                <a:sym typeface="Merriweather"/>
              </a:rPr>
              <a:t>antrum</a:t>
            </a:r>
            <a:endParaRPr b="1" sz="1800">
              <a:solidFill>
                <a:srgbClr val="FFFFFF"/>
              </a:solidFill>
              <a:latin typeface="Merriweather"/>
              <a:ea typeface="Merriweather"/>
              <a:cs typeface="Merriweather"/>
              <a:sym typeface="Merriweather"/>
            </a:endParaRPr>
          </a:p>
        </p:txBody>
      </p:sp>
      <p:graphicFrame>
        <p:nvGraphicFramePr>
          <p:cNvPr id="342" name="Google Shape;342;p21"/>
          <p:cNvGraphicFramePr/>
          <p:nvPr/>
        </p:nvGraphicFramePr>
        <p:xfrm>
          <a:off x="6973075" y="3240163"/>
          <a:ext cx="3000000" cy="3000000"/>
        </p:xfrm>
        <a:graphic>
          <a:graphicData uri="http://schemas.openxmlformats.org/drawingml/2006/table">
            <a:tbl>
              <a:tblPr>
                <a:noFill/>
                <a:tableStyleId>{913CD2CA-665F-4009-8238-03A690E2F055}</a:tableStyleId>
              </a:tblPr>
              <a:tblGrid>
                <a:gridCol w="1062975"/>
                <a:gridCol w="1574275"/>
                <a:gridCol w="2133975"/>
                <a:gridCol w="2215850"/>
              </a:tblGrid>
              <a:tr h="757400">
                <a:tc>
                  <a:txBody>
                    <a:bodyPr/>
                    <a:lstStyle/>
                    <a:p>
                      <a:pPr indent="0" lvl="0" marL="0" rtl="0" algn="ctr">
                        <a:spcBef>
                          <a:spcPts val="0"/>
                        </a:spcBef>
                        <a:spcAft>
                          <a:spcPts val="0"/>
                        </a:spcAft>
                        <a:buNone/>
                      </a:pPr>
                      <a:r>
                        <a:t/>
                      </a:r>
                      <a:endParaRPr sz="1800">
                        <a:solidFill>
                          <a:srgbClr val="FFFFFF"/>
                        </a:solidFill>
                        <a:latin typeface="Merriweather Black"/>
                        <a:ea typeface="Merriweather Black"/>
                        <a:cs typeface="Merriweather Black"/>
                        <a:sym typeface="Merriweather Black"/>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lang="en" sz="1800">
                          <a:solidFill>
                            <a:srgbClr val="FFFFFF"/>
                          </a:solidFill>
                          <a:latin typeface="Merriweather Black"/>
                          <a:ea typeface="Merriweather Black"/>
                          <a:cs typeface="Merriweather Black"/>
                          <a:sym typeface="Merriweather Black"/>
                        </a:rPr>
                        <a:t>Mucus secreting glands</a:t>
                      </a:r>
                      <a:endParaRPr sz="1800">
                        <a:solidFill>
                          <a:srgbClr val="8E7CC3"/>
                        </a:solidFill>
                        <a:latin typeface="Merriweather Black"/>
                        <a:ea typeface="Merriweather Black"/>
                        <a:cs typeface="Merriweather Black"/>
                        <a:sym typeface="Merriweather Black"/>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D9EAD3"/>
                      </a:solidFill>
                      <a:prstDash val="dashDot"/>
                      <a:round/>
                      <a:headEnd len="sm" w="sm" type="none"/>
                      <a:tailEnd len="sm" w="sm" type="none"/>
                    </a:lnB>
                    <a:solidFill>
                      <a:srgbClr val="B6D7A8"/>
                    </a:solidFill>
                  </a:tcPr>
                </a:tc>
                <a:tc>
                  <a:txBody>
                    <a:bodyPr/>
                    <a:lstStyle/>
                    <a:p>
                      <a:pPr indent="0" lvl="0" marL="0" rtl="0" algn="ctr">
                        <a:spcBef>
                          <a:spcPts val="0"/>
                        </a:spcBef>
                        <a:spcAft>
                          <a:spcPts val="0"/>
                        </a:spcAft>
                        <a:buNone/>
                      </a:pPr>
                      <a:r>
                        <a:rPr lang="en" sz="1800">
                          <a:solidFill>
                            <a:srgbClr val="FFFFFF"/>
                          </a:solidFill>
                          <a:latin typeface="Merriweather Black"/>
                          <a:ea typeface="Merriweather Black"/>
                          <a:cs typeface="Merriweather Black"/>
                          <a:sym typeface="Merriweather Black"/>
                        </a:rPr>
                        <a:t>O</a:t>
                      </a:r>
                      <a:r>
                        <a:rPr lang="en" sz="1800">
                          <a:solidFill>
                            <a:srgbClr val="FFFFFF"/>
                          </a:solidFill>
                          <a:latin typeface="Merriweather Black"/>
                          <a:ea typeface="Merriweather Black"/>
                          <a:cs typeface="Merriweather Black"/>
                          <a:sym typeface="Merriweather Black"/>
                        </a:rPr>
                        <a:t>xyntic (parietal) glands</a:t>
                      </a:r>
                      <a:endParaRPr sz="1800">
                        <a:solidFill>
                          <a:srgbClr val="8E7CC3"/>
                        </a:solidFill>
                        <a:latin typeface="Merriweather Black"/>
                        <a:ea typeface="Merriweather Black"/>
                        <a:cs typeface="Merriweather Black"/>
                        <a:sym typeface="Merriweather Black"/>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D9EAD3"/>
                      </a:solidFill>
                      <a:prstDash val="dashDot"/>
                      <a:round/>
                      <a:headEnd len="sm" w="sm" type="none"/>
                      <a:tailEnd len="sm" w="sm" type="none"/>
                    </a:lnB>
                    <a:solidFill>
                      <a:srgbClr val="B6D7A8"/>
                    </a:solidFill>
                  </a:tcPr>
                </a:tc>
                <a:tc>
                  <a:txBody>
                    <a:bodyPr/>
                    <a:lstStyle/>
                    <a:p>
                      <a:pPr indent="0" lvl="0" marL="0" rtl="0" algn="ctr">
                        <a:spcBef>
                          <a:spcPts val="0"/>
                        </a:spcBef>
                        <a:spcAft>
                          <a:spcPts val="0"/>
                        </a:spcAft>
                        <a:buNone/>
                      </a:pPr>
                      <a:r>
                        <a:rPr lang="en" sz="1800">
                          <a:solidFill>
                            <a:srgbClr val="FFFFFF"/>
                          </a:solidFill>
                          <a:latin typeface="Merriweather Black"/>
                          <a:ea typeface="Merriweather Black"/>
                          <a:cs typeface="Merriweather Black"/>
                          <a:sym typeface="Merriweather Black"/>
                        </a:rPr>
                        <a:t>Pyloric glands</a:t>
                      </a:r>
                      <a:endParaRPr sz="1800">
                        <a:solidFill>
                          <a:srgbClr val="FFFFFF"/>
                        </a:solidFill>
                        <a:latin typeface="Merriweather Black"/>
                        <a:ea typeface="Merriweather Black"/>
                        <a:cs typeface="Merriweather Black"/>
                        <a:sym typeface="Merriweather Black"/>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D9EAD3"/>
                      </a:solidFill>
                      <a:prstDash val="dashDot"/>
                      <a:round/>
                      <a:headEnd len="sm" w="sm" type="none"/>
                      <a:tailEnd len="sm" w="sm" type="none"/>
                    </a:lnB>
                    <a:solidFill>
                      <a:srgbClr val="B6D7A8"/>
                    </a:solidFill>
                  </a:tcPr>
                </a:tc>
              </a:tr>
              <a:tr h="1208700">
                <a:tc>
                  <a:txBody>
                    <a:bodyPr/>
                    <a:lstStyle/>
                    <a:p>
                      <a:pPr indent="0" lvl="0" marL="0" rtl="0" algn="ctr">
                        <a:spcBef>
                          <a:spcPts val="0"/>
                        </a:spcBef>
                        <a:spcAft>
                          <a:spcPts val="0"/>
                        </a:spcAft>
                        <a:buNone/>
                      </a:pPr>
                      <a:r>
                        <a:rPr lang="en" sz="1800">
                          <a:solidFill>
                            <a:srgbClr val="FFFFFF"/>
                          </a:solidFill>
                          <a:latin typeface="Merriweather Black"/>
                          <a:ea typeface="Merriweather Black"/>
                          <a:cs typeface="Merriweather Black"/>
                          <a:sym typeface="Merriweather Black"/>
                        </a:rPr>
                        <a:t>secrete</a:t>
                      </a:r>
                      <a:endParaRPr sz="1800">
                        <a:solidFill>
                          <a:srgbClr val="FFFFFF"/>
                        </a:solidFill>
                        <a:latin typeface="Merriweather Black"/>
                        <a:ea typeface="Merriweather Black"/>
                        <a:cs typeface="Merriweather Black"/>
                        <a:sym typeface="Merriweather Black"/>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D9EAD3"/>
                      </a:solidFill>
                      <a:prstDash val="dashDot"/>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Clr>
                          <a:srgbClr val="000000"/>
                        </a:buClr>
                        <a:buSzPts val="1800"/>
                        <a:buFont typeface="Arial"/>
                        <a:buNone/>
                      </a:pPr>
                      <a:r>
                        <a:rPr lang="en" sz="1600">
                          <a:solidFill>
                            <a:srgbClr val="38761D"/>
                          </a:solidFill>
                          <a:latin typeface="Merriweather"/>
                          <a:ea typeface="Merriweather"/>
                          <a:cs typeface="Merriweather"/>
                          <a:sym typeface="Merriweather"/>
                        </a:rPr>
                        <a:t> Mucus</a:t>
                      </a:r>
                      <a:endParaRPr sz="1600">
                        <a:solidFill>
                          <a:srgbClr val="38761D"/>
                        </a:solidFill>
                        <a:latin typeface="Merriweather"/>
                        <a:ea typeface="Merriweather"/>
                        <a:cs typeface="Merriweather"/>
                        <a:sym typeface="Merriweather"/>
                      </a:endParaRPr>
                    </a:p>
                    <a:p>
                      <a:pPr indent="0" lvl="0" marL="0" rtl="0" algn="ctr">
                        <a:spcBef>
                          <a:spcPts val="0"/>
                        </a:spcBef>
                        <a:spcAft>
                          <a:spcPts val="0"/>
                        </a:spcAft>
                        <a:buClr>
                          <a:srgbClr val="000000"/>
                        </a:buClr>
                        <a:buSzPts val="1800"/>
                        <a:buFont typeface="Arial"/>
                        <a:buNone/>
                      </a:pPr>
                      <a:r>
                        <a:rPr lang="en" sz="1600">
                          <a:solidFill>
                            <a:srgbClr val="000000"/>
                          </a:solidFill>
                          <a:latin typeface="Merriweather"/>
                          <a:ea typeface="Merriweather"/>
                          <a:cs typeface="Merriweather"/>
                          <a:sym typeface="Merriweather"/>
                        </a:rPr>
                        <a:t>HCO3</a:t>
                      </a:r>
                      <a:endParaRPr sz="1600">
                        <a:latin typeface="Merriweather"/>
                        <a:ea typeface="Merriweather"/>
                        <a:cs typeface="Merriweather"/>
                        <a:sym typeface="Merriweather"/>
                      </a:endParaRPr>
                    </a:p>
                  </a:txBody>
                  <a:tcPr marT="91425" marB="91425" marR="91425" marL="91425" anchor="ctr">
                    <a:lnL cap="flat" cmpd="sng" w="28575">
                      <a:solidFill>
                        <a:srgbClr val="D9EAD3"/>
                      </a:solidFill>
                      <a:prstDash val="dashDot"/>
                      <a:round/>
                      <a:headEnd len="sm" w="sm" type="none"/>
                      <a:tailEnd len="sm" w="sm" type="none"/>
                    </a:lnL>
                    <a:lnR cap="flat" cmpd="sng" w="28575">
                      <a:solidFill>
                        <a:srgbClr val="D9EAD3"/>
                      </a:solidFill>
                      <a:prstDash val="dashDot"/>
                      <a:round/>
                      <a:headEnd len="sm" w="sm" type="none"/>
                      <a:tailEnd len="sm" w="sm" type="none"/>
                    </a:lnR>
                    <a:lnT cap="flat" cmpd="sng" w="28575">
                      <a:solidFill>
                        <a:srgbClr val="D9EAD3"/>
                      </a:solidFill>
                      <a:prstDash val="dashDot"/>
                      <a:round/>
                      <a:headEnd len="sm" w="sm" type="none"/>
                      <a:tailEnd len="sm" w="sm" type="none"/>
                    </a:lnT>
                    <a:lnB cap="flat" cmpd="sng" w="28575">
                      <a:solidFill>
                        <a:srgbClr val="D9EAD3"/>
                      </a:solidFill>
                      <a:prstDash val="dashDot"/>
                      <a:round/>
                      <a:headEnd len="sm" w="sm" type="none"/>
                      <a:tailEnd len="sm" w="sm" type="none"/>
                    </a:lnB>
                  </a:tcPr>
                </a:tc>
                <a:tc>
                  <a:txBody>
                    <a:bodyPr/>
                    <a:lstStyle/>
                    <a:p>
                      <a:pPr indent="0" lvl="0" marL="0" rtl="0" algn="ctr">
                        <a:spcBef>
                          <a:spcPts val="0"/>
                        </a:spcBef>
                        <a:spcAft>
                          <a:spcPts val="0"/>
                        </a:spcAft>
                        <a:buClr>
                          <a:schemeClr val="dk1"/>
                        </a:buClr>
                        <a:buSzPts val="1800"/>
                        <a:buFont typeface="Arial"/>
                        <a:buNone/>
                      </a:pPr>
                      <a:r>
                        <a:rPr lang="en" sz="1600">
                          <a:solidFill>
                            <a:srgbClr val="38761D"/>
                          </a:solidFill>
                          <a:latin typeface="Merriweather"/>
                          <a:ea typeface="Merriweather"/>
                          <a:cs typeface="Merriweather"/>
                          <a:sym typeface="Merriweather"/>
                        </a:rPr>
                        <a:t>Mucus</a:t>
                      </a:r>
                      <a:endParaRPr sz="1600">
                        <a:solidFill>
                          <a:srgbClr val="38761D"/>
                        </a:solidFill>
                        <a:latin typeface="Merriweather"/>
                        <a:ea typeface="Merriweather"/>
                        <a:cs typeface="Merriweather"/>
                        <a:sym typeface="Merriweather"/>
                      </a:endParaRPr>
                    </a:p>
                    <a:p>
                      <a:pPr indent="0" lvl="0" marL="0" rtl="0" algn="ctr">
                        <a:spcBef>
                          <a:spcPts val="0"/>
                        </a:spcBef>
                        <a:spcAft>
                          <a:spcPts val="0"/>
                        </a:spcAft>
                        <a:buClr>
                          <a:srgbClr val="000000"/>
                        </a:buClr>
                        <a:buSzPts val="1800"/>
                        <a:buFont typeface="Arial"/>
                        <a:buNone/>
                      </a:pPr>
                      <a:r>
                        <a:rPr lang="en" sz="1600">
                          <a:solidFill>
                            <a:srgbClr val="000000"/>
                          </a:solidFill>
                          <a:latin typeface="Merriweather"/>
                          <a:ea typeface="Merriweather"/>
                          <a:cs typeface="Merriweather"/>
                          <a:sym typeface="Merriweather"/>
                        </a:rPr>
                        <a:t>HCl</a:t>
                      </a:r>
                      <a:endParaRPr sz="1600">
                        <a:solidFill>
                          <a:srgbClr val="000000"/>
                        </a:solidFill>
                        <a:latin typeface="Merriweather"/>
                        <a:ea typeface="Merriweather"/>
                        <a:cs typeface="Merriweather"/>
                        <a:sym typeface="Merriweather"/>
                      </a:endParaRPr>
                    </a:p>
                    <a:p>
                      <a:pPr indent="0" lvl="0" marL="0" rtl="0" algn="ctr">
                        <a:spcBef>
                          <a:spcPts val="0"/>
                        </a:spcBef>
                        <a:spcAft>
                          <a:spcPts val="0"/>
                        </a:spcAft>
                        <a:buClr>
                          <a:srgbClr val="000000"/>
                        </a:buClr>
                        <a:buSzPts val="1800"/>
                        <a:buFont typeface="Arial"/>
                        <a:buNone/>
                      </a:pPr>
                      <a:r>
                        <a:rPr lang="en" sz="1600">
                          <a:solidFill>
                            <a:srgbClr val="000000"/>
                          </a:solidFill>
                          <a:latin typeface="Merriweather"/>
                          <a:ea typeface="Merriweather"/>
                          <a:cs typeface="Merriweather"/>
                          <a:sym typeface="Merriweather"/>
                        </a:rPr>
                        <a:t>Pepsinogen</a:t>
                      </a:r>
                      <a:endParaRPr sz="1600">
                        <a:solidFill>
                          <a:srgbClr val="000000"/>
                        </a:solidFill>
                        <a:latin typeface="Merriweather"/>
                        <a:ea typeface="Merriweather"/>
                        <a:cs typeface="Merriweather"/>
                        <a:sym typeface="Merriweather"/>
                      </a:endParaRPr>
                    </a:p>
                    <a:p>
                      <a:pPr indent="0" lvl="0" marL="0" rtl="0" algn="ctr">
                        <a:spcBef>
                          <a:spcPts val="0"/>
                        </a:spcBef>
                        <a:spcAft>
                          <a:spcPts val="0"/>
                        </a:spcAft>
                        <a:buClr>
                          <a:srgbClr val="000000"/>
                        </a:buClr>
                        <a:buSzPts val="1800"/>
                        <a:buFont typeface="Arial"/>
                        <a:buNone/>
                      </a:pPr>
                      <a:r>
                        <a:rPr lang="en" sz="1600">
                          <a:solidFill>
                            <a:srgbClr val="000000"/>
                          </a:solidFill>
                          <a:latin typeface="Merriweather"/>
                          <a:ea typeface="Merriweather"/>
                          <a:cs typeface="Merriweather"/>
                          <a:sym typeface="Merriweather"/>
                        </a:rPr>
                        <a:t>IF</a:t>
                      </a:r>
                      <a:endParaRPr sz="1600">
                        <a:latin typeface="Merriweather"/>
                        <a:ea typeface="Merriweather"/>
                        <a:cs typeface="Merriweather"/>
                        <a:sym typeface="Merriweather"/>
                      </a:endParaRPr>
                    </a:p>
                  </a:txBody>
                  <a:tcPr marT="91425" marB="91425" marR="91425" marL="91425" anchor="ctr">
                    <a:lnL cap="flat" cmpd="sng" w="28575">
                      <a:solidFill>
                        <a:srgbClr val="D9EAD3"/>
                      </a:solidFill>
                      <a:prstDash val="dashDot"/>
                      <a:round/>
                      <a:headEnd len="sm" w="sm" type="none"/>
                      <a:tailEnd len="sm" w="sm" type="none"/>
                    </a:lnL>
                    <a:lnR cap="flat" cmpd="sng" w="28575">
                      <a:solidFill>
                        <a:srgbClr val="D9EAD3"/>
                      </a:solidFill>
                      <a:prstDash val="dashDot"/>
                      <a:round/>
                      <a:headEnd len="sm" w="sm" type="none"/>
                      <a:tailEnd len="sm" w="sm" type="none"/>
                    </a:lnR>
                    <a:lnT cap="flat" cmpd="sng" w="28575">
                      <a:solidFill>
                        <a:srgbClr val="D9EAD3"/>
                      </a:solidFill>
                      <a:prstDash val="dashDot"/>
                      <a:round/>
                      <a:headEnd len="sm" w="sm" type="none"/>
                      <a:tailEnd len="sm" w="sm" type="none"/>
                    </a:lnT>
                    <a:lnB cap="flat" cmpd="sng" w="28575">
                      <a:solidFill>
                        <a:srgbClr val="D9EAD3"/>
                      </a:solidFill>
                      <a:prstDash val="dashDot"/>
                      <a:round/>
                      <a:headEnd len="sm" w="sm" type="none"/>
                      <a:tailEnd len="sm" w="sm" type="none"/>
                    </a:lnB>
                  </a:tcPr>
                </a:tc>
                <a:tc>
                  <a:txBody>
                    <a:bodyPr/>
                    <a:lstStyle/>
                    <a:p>
                      <a:pPr indent="0" lvl="0" marL="0" rtl="0" algn="ctr">
                        <a:spcBef>
                          <a:spcPts val="0"/>
                        </a:spcBef>
                        <a:spcAft>
                          <a:spcPts val="0"/>
                        </a:spcAft>
                        <a:buClr>
                          <a:schemeClr val="dk1"/>
                        </a:buClr>
                        <a:buSzPts val="1800"/>
                        <a:buFont typeface="Arial"/>
                        <a:buNone/>
                      </a:pPr>
                      <a:r>
                        <a:rPr lang="en" sz="1600">
                          <a:solidFill>
                            <a:srgbClr val="38761D"/>
                          </a:solidFill>
                          <a:latin typeface="Merriweather"/>
                          <a:ea typeface="Merriweather"/>
                          <a:cs typeface="Merriweather"/>
                          <a:sym typeface="Merriweather"/>
                        </a:rPr>
                        <a:t>Mucus</a:t>
                      </a:r>
                      <a:endParaRPr sz="1600">
                        <a:solidFill>
                          <a:srgbClr val="38761D"/>
                        </a:solidFill>
                        <a:latin typeface="Merriweather"/>
                        <a:ea typeface="Merriweather"/>
                        <a:cs typeface="Merriweather"/>
                        <a:sym typeface="Merriweather"/>
                      </a:endParaRPr>
                    </a:p>
                    <a:p>
                      <a:pPr indent="0" lvl="0" marL="0" rtl="0" algn="ctr">
                        <a:spcBef>
                          <a:spcPts val="0"/>
                        </a:spcBef>
                        <a:spcAft>
                          <a:spcPts val="0"/>
                        </a:spcAft>
                        <a:buClr>
                          <a:srgbClr val="000000"/>
                        </a:buClr>
                        <a:buSzPts val="1800"/>
                        <a:buFont typeface="Arial"/>
                        <a:buNone/>
                      </a:pPr>
                      <a:r>
                        <a:rPr lang="en" sz="1600">
                          <a:solidFill>
                            <a:srgbClr val="000000"/>
                          </a:solidFill>
                          <a:latin typeface="Merriweather"/>
                          <a:ea typeface="Merriweather"/>
                          <a:cs typeface="Merriweather"/>
                          <a:sym typeface="Merriweather"/>
                        </a:rPr>
                        <a:t>Gastri</a:t>
                      </a:r>
                      <a:r>
                        <a:rPr lang="en" sz="1600">
                          <a:solidFill>
                            <a:srgbClr val="000000"/>
                          </a:solidFill>
                          <a:latin typeface="Merriweather"/>
                          <a:ea typeface="Merriweather"/>
                          <a:cs typeface="Merriweather"/>
                          <a:sym typeface="Merriweather"/>
                        </a:rPr>
                        <a:t>n</a:t>
                      </a:r>
                      <a:endParaRPr sz="1600">
                        <a:solidFill>
                          <a:srgbClr val="000000"/>
                        </a:solidFill>
                        <a:latin typeface="Merriweather"/>
                        <a:ea typeface="Merriweather"/>
                        <a:cs typeface="Merriweather"/>
                        <a:sym typeface="Merriweather"/>
                      </a:endParaRPr>
                    </a:p>
                    <a:p>
                      <a:pPr indent="0" lvl="0" marL="0" rtl="0" algn="ctr">
                        <a:spcBef>
                          <a:spcPts val="0"/>
                        </a:spcBef>
                        <a:spcAft>
                          <a:spcPts val="0"/>
                        </a:spcAft>
                        <a:buClr>
                          <a:srgbClr val="000000"/>
                        </a:buClr>
                        <a:buSzPts val="1800"/>
                        <a:buFont typeface="Arial"/>
                        <a:buNone/>
                      </a:pPr>
                      <a:r>
                        <a:t/>
                      </a:r>
                      <a:endParaRPr sz="1600">
                        <a:latin typeface="Merriweather"/>
                        <a:ea typeface="Merriweather"/>
                        <a:cs typeface="Merriweather"/>
                        <a:sym typeface="Merriweather"/>
                      </a:endParaRPr>
                    </a:p>
                  </a:txBody>
                  <a:tcPr marT="91425" marB="91425" marR="91425" marL="91425" anchor="ctr">
                    <a:lnL cap="flat" cmpd="sng" w="28575">
                      <a:solidFill>
                        <a:srgbClr val="D9EAD3"/>
                      </a:solidFill>
                      <a:prstDash val="dashDot"/>
                      <a:round/>
                      <a:headEnd len="sm" w="sm" type="none"/>
                      <a:tailEnd len="sm" w="sm" type="none"/>
                    </a:lnL>
                    <a:lnR cap="flat" cmpd="sng" w="28575">
                      <a:solidFill>
                        <a:srgbClr val="D9EAD3"/>
                      </a:solidFill>
                      <a:prstDash val="dashDot"/>
                      <a:round/>
                      <a:headEnd len="sm" w="sm" type="none"/>
                      <a:tailEnd len="sm" w="sm" type="none"/>
                    </a:lnR>
                    <a:lnT cap="flat" cmpd="sng" w="28575">
                      <a:solidFill>
                        <a:srgbClr val="D9EAD3"/>
                      </a:solidFill>
                      <a:prstDash val="dashDot"/>
                      <a:round/>
                      <a:headEnd len="sm" w="sm" type="none"/>
                      <a:tailEnd len="sm" w="sm" type="none"/>
                    </a:lnT>
                    <a:lnB cap="flat" cmpd="sng" w="28575">
                      <a:solidFill>
                        <a:srgbClr val="D9EAD3"/>
                      </a:solidFill>
                      <a:prstDash val="dashDot"/>
                      <a:round/>
                      <a:headEnd len="sm" w="sm" type="none"/>
                      <a:tailEnd len="sm" w="sm" type="none"/>
                    </a:lnB>
                  </a:tcPr>
                </a:tc>
              </a:tr>
              <a:tr h="1208700">
                <a:tc>
                  <a:txBody>
                    <a:bodyPr/>
                    <a:lstStyle/>
                    <a:p>
                      <a:pPr indent="0" lvl="0" marL="0" rtl="0" algn="ctr">
                        <a:spcBef>
                          <a:spcPts val="0"/>
                        </a:spcBef>
                        <a:spcAft>
                          <a:spcPts val="0"/>
                        </a:spcAft>
                        <a:buNone/>
                      </a:pPr>
                      <a:r>
                        <a:rPr lang="en" sz="1800">
                          <a:solidFill>
                            <a:srgbClr val="FFFFFF"/>
                          </a:solidFill>
                          <a:latin typeface="Merriweather Black"/>
                          <a:ea typeface="Merriweather Black"/>
                          <a:cs typeface="Merriweather Black"/>
                          <a:sym typeface="Merriweather Black"/>
                        </a:rPr>
                        <a:t>Found in</a:t>
                      </a:r>
                      <a:endParaRPr sz="1800">
                        <a:solidFill>
                          <a:srgbClr val="FFFFFF"/>
                        </a:solidFill>
                        <a:latin typeface="Merriweather Black"/>
                        <a:ea typeface="Merriweather Black"/>
                        <a:cs typeface="Merriweather Black"/>
                        <a:sym typeface="Merriweather Black"/>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D9EAD3"/>
                      </a:solidFill>
                      <a:prstDash val="dashDot"/>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Clr>
                          <a:srgbClr val="000000"/>
                        </a:buClr>
                        <a:buSzPts val="1800"/>
                        <a:buFont typeface="Arial"/>
                        <a:buNone/>
                      </a:pPr>
                      <a:r>
                        <a:rPr lang="en" sz="1600">
                          <a:solidFill>
                            <a:srgbClr val="000000"/>
                          </a:solidFill>
                          <a:latin typeface="Merriweather"/>
                          <a:ea typeface="Merriweather"/>
                          <a:cs typeface="Merriweather"/>
                          <a:sym typeface="Merriweather"/>
                        </a:rPr>
                        <a:t>Cardia</a:t>
                      </a:r>
                      <a:endParaRPr sz="1600">
                        <a:latin typeface="Merriweather"/>
                        <a:ea typeface="Merriweather"/>
                        <a:cs typeface="Merriweather"/>
                        <a:sym typeface="Merriweather"/>
                      </a:endParaRPr>
                    </a:p>
                  </a:txBody>
                  <a:tcPr marT="91425" marB="91425" marR="91425" marL="91425" anchor="ctr">
                    <a:lnL cap="flat" cmpd="sng" w="28575">
                      <a:solidFill>
                        <a:srgbClr val="D9EAD3"/>
                      </a:solidFill>
                      <a:prstDash val="dashDot"/>
                      <a:round/>
                      <a:headEnd len="sm" w="sm" type="none"/>
                      <a:tailEnd len="sm" w="sm" type="none"/>
                    </a:lnL>
                    <a:lnR cap="flat" cmpd="sng" w="28575">
                      <a:solidFill>
                        <a:srgbClr val="D9EAD3"/>
                      </a:solidFill>
                      <a:prstDash val="dashDot"/>
                      <a:round/>
                      <a:headEnd len="sm" w="sm" type="none"/>
                      <a:tailEnd len="sm" w="sm" type="none"/>
                    </a:lnR>
                    <a:lnT cap="flat" cmpd="sng" w="28575">
                      <a:solidFill>
                        <a:srgbClr val="D9EAD3"/>
                      </a:solidFill>
                      <a:prstDash val="dashDot"/>
                      <a:round/>
                      <a:headEnd len="sm" w="sm" type="none"/>
                      <a:tailEnd len="sm" w="sm" type="none"/>
                    </a:lnT>
                    <a:lnB cap="flat" cmpd="sng" w="28575">
                      <a:solidFill>
                        <a:srgbClr val="D9EAD3"/>
                      </a:solidFill>
                      <a:prstDash val="dashDot"/>
                      <a:round/>
                      <a:headEnd len="sm" w="sm" type="none"/>
                      <a:tailEnd len="sm" w="sm" type="none"/>
                    </a:lnB>
                  </a:tcPr>
                </a:tc>
                <a:tc>
                  <a:txBody>
                    <a:bodyPr/>
                    <a:lstStyle/>
                    <a:p>
                      <a:pPr indent="0" lvl="0" marL="0" rtl="0" algn="ctr">
                        <a:spcBef>
                          <a:spcPts val="0"/>
                        </a:spcBef>
                        <a:spcAft>
                          <a:spcPts val="0"/>
                        </a:spcAft>
                        <a:buClr>
                          <a:srgbClr val="000000"/>
                        </a:buClr>
                        <a:buSzPts val="1800"/>
                        <a:buFont typeface="Arial"/>
                        <a:buNone/>
                      </a:pPr>
                      <a:r>
                        <a:rPr lang="en" sz="1600">
                          <a:solidFill>
                            <a:srgbClr val="000000"/>
                          </a:solidFill>
                          <a:latin typeface="Merriweather"/>
                          <a:ea typeface="Merriweather"/>
                          <a:cs typeface="Merriweather"/>
                          <a:sym typeface="Merriweather"/>
                        </a:rPr>
                        <a:t>Body &amp; fundus </a:t>
                      </a:r>
                      <a:endParaRPr sz="1600">
                        <a:solidFill>
                          <a:srgbClr val="000000"/>
                        </a:solidFill>
                        <a:latin typeface="Merriweather"/>
                        <a:ea typeface="Merriweather"/>
                        <a:cs typeface="Merriweather"/>
                        <a:sym typeface="Merriweather"/>
                      </a:endParaRPr>
                    </a:p>
                    <a:p>
                      <a:pPr indent="0" lvl="0" marL="0" rtl="0" algn="ctr">
                        <a:spcBef>
                          <a:spcPts val="0"/>
                        </a:spcBef>
                        <a:spcAft>
                          <a:spcPts val="0"/>
                        </a:spcAft>
                        <a:buNone/>
                      </a:pPr>
                      <a:r>
                        <a:rPr lang="en" sz="1600">
                          <a:solidFill>
                            <a:srgbClr val="000000"/>
                          </a:solidFill>
                          <a:latin typeface="Merriweather"/>
                          <a:ea typeface="Merriweather"/>
                          <a:cs typeface="Merriweather"/>
                          <a:sym typeface="Merriweather"/>
                        </a:rPr>
                        <a:t>(above the notch)</a:t>
                      </a:r>
                      <a:endParaRPr sz="1600">
                        <a:solidFill>
                          <a:srgbClr val="000000"/>
                        </a:solidFill>
                        <a:latin typeface="Merriweather"/>
                        <a:ea typeface="Merriweather"/>
                        <a:cs typeface="Merriweather"/>
                        <a:sym typeface="Merriweather"/>
                      </a:endParaRPr>
                    </a:p>
                    <a:p>
                      <a:pPr indent="0" lvl="0" marL="0" rtl="0" algn="ctr">
                        <a:spcBef>
                          <a:spcPts val="0"/>
                        </a:spcBef>
                        <a:spcAft>
                          <a:spcPts val="0"/>
                        </a:spcAft>
                        <a:buClr>
                          <a:srgbClr val="FF0000"/>
                        </a:buClr>
                        <a:buSzPts val="1800"/>
                        <a:buFont typeface="Arial"/>
                        <a:buNone/>
                      </a:pPr>
                      <a:r>
                        <a:rPr lang="en" sz="1600">
                          <a:solidFill>
                            <a:srgbClr val="93C47D"/>
                          </a:solidFill>
                          <a:latin typeface="Merriweather"/>
                          <a:ea typeface="Merriweather"/>
                          <a:cs typeface="Merriweather"/>
                          <a:sym typeface="Merriweather"/>
                        </a:rPr>
                        <a:t>Proximal 80% of stomach</a:t>
                      </a:r>
                      <a:endParaRPr sz="1600">
                        <a:solidFill>
                          <a:srgbClr val="93C47D"/>
                        </a:solidFill>
                        <a:latin typeface="Merriweather"/>
                        <a:ea typeface="Merriweather"/>
                        <a:cs typeface="Merriweather"/>
                        <a:sym typeface="Merriweather"/>
                      </a:endParaRPr>
                    </a:p>
                  </a:txBody>
                  <a:tcPr marT="91425" marB="91425" marR="91425" marL="91425" anchor="ctr">
                    <a:lnL cap="flat" cmpd="sng" w="28575">
                      <a:solidFill>
                        <a:srgbClr val="D9EAD3"/>
                      </a:solidFill>
                      <a:prstDash val="dashDot"/>
                      <a:round/>
                      <a:headEnd len="sm" w="sm" type="none"/>
                      <a:tailEnd len="sm" w="sm" type="none"/>
                    </a:lnL>
                    <a:lnR cap="flat" cmpd="sng" w="28575">
                      <a:solidFill>
                        <a:srgbClr val="D9EAD3"/>
                      </a:solidFill>
                      <a:prstDash val="dashDot"/>
                      <a:round/>
                      <a:headEnd len="sm" w="sm" type="none"/>
                      <a:tailEnd len="sm" w="sm" type="none"/>
                    </a:lnR>
                    <a:lnT cap="flat" cmpd="sng" w="28575">
                      <a:solidFill>
                        <a:srgbClr val="D9EAD3"/>
                      </a:solidFill>
                      <a:prstDash val="dashDot"/>
                      <a:round/>
                      <a:headEnd len="sm" w="sm" type="none"/>
                      <a:tailEnd len="sm" w="sm" type="none"/>
                    </a:lnT>
                    <a:lnB cap="flat" cmpd="sng" w="28575">
                      <a:solidFill>
                        <a:srgbClr val="D9EAD3"/>
                      </a:solidFill>
                      <a:prstDash val="dashDot"/>
                      <a:round/>
                      <a:headEnd len="sm" w="sm" type="none"/>
                      <a:tailEnd len="sm" w="sm" type="none"/>
                    </a:lnB>
                  </a:tcPr>
                </a:tc>
                <a:tc>
                  <a:txBody>
                    <a:bodyPr/>
                    <a:lstStyle/>
                    <a:p>
                      <a:pPr indent="0" lvl="0" marL="0" rtl="0" algn="ctr">
                        <a:spcBef>
                          <a:spcPts val="0"/>
                        </a:spcBef>
                        <a:spcAft>
                          <a:spcPts val="0"/>
                        </a:spcAft>
                        <a:buClr>
                          <a:srgbClr val="000000"/>
                        </a:buClr>
                        <a:buSzPts val="1800"/>
                        <a:buFont typeface="Arial"/>
                        <a:buNone/>
                      </a:pPr>
                      <a:r>
                        <a:rPr lang="en" sz="1600">
                          <a:solidFill>
                            <a:srgbClr val="000000"/>
                          </a:solidFill>
                          <a:latin typeface="Merriweather"/>
                          <a:ea typeface="Merriweather"/>
                          <a:cs typeface="Merriweather"/>
                          <a:sym typeface="Merriweather"/>
                        </a:rPr>
                        <a:t>Antrum </a:t>
                      </a:r>
                      <a:endParaRPr sz="1600">
                        <a:solidFill>
                          <a:srgbClr val="000000"/>
                        </a:solidFill>
                        <a:latin typeface="Merriweather"/>
                        <a:ea typeface="Merriweather"/>
                        <a:cs typeface="Merriweather"/>
                        <a:sym typeface="Merriweather"/>
                      </a:endParaRPr>
                    </a:p>
                    <a:p>
                      <a:pPr indent="0" lvl="0" marL="0" rtl="0" algn="ctr">
                        <a:spcBef>
                          <a:spcPts val="0"/>
                        </a:spcBef>
                        <a:spcAft>
                          <a:spcPts val="0"/>
                        </a:spcAft>
                        <a:buClr>
                          <a:srgbClr val="000000"/>
                        </a:buClr>
                        <a:buSzPts val="1800"/>
                        <a:buFont typeface="Arial"/>
                        <a:buNone/>
                      </a:pPr>
                      <a:r>
                        <a:rPr lang="en" sz="1600">
                          <a:solidFill>
                            <a:srgbClr val="000000"/>
                          </a:solidFill>
                          <a:latin typeface="Merriweather"/>
                          <a:ea typeface="Merriweather"/>
                          <a:cs typeface="Merriweather"/>
                          <a:sym typeface="Merriweather"/>
                        </a:rPr>
                        <a:t>(below the notch)</a:t>
                      </a:r>
                      <a:endParaRPr sz="1600">
                        <a:solidFill>
                          <a:srgbClr val="000000"/>
                        </a:solidFill>
                        <a:latin typeface="Merriweather"/>
                        <a:ea typeface="Merriweather"/>
                        <a:cs typeface="Merriweather"/>
                        <a:sym typeface="Merriweather"/>
                      </a:endParaRPr>
                    </a:p>
                    <a:p>
                      <a:pPr indent="0" lvl="0" marL="0" rtl="0" algn="ctr">
                        <a:spcBef>
                          <a:spcPts val="0"/>
                        </a:spcBef>
                        <a:spcAft>
                          <a:spcPts val="0"/>
                        </a:spcAft>
                        <a:buClr>
                          <a:srgbClr val="FF0000"/>
                        </a:buClr>
                        <a:buSzPts val="1800"/>
                        <a:buFont typeface="Arial"/>
                        <a:buNone/>
                      </a:pPr>
                      <a:r>
                        <a:rPr i="1" lang="en" sz="1600">
                          <a:solidFill>
                            <a:srgbClr val="93C47D"/>
                          </a:solidFill>
                          <a:latin typeface="Merriweather"/>
                          <a:ea typeface="Merriweather"/>
                          <a:cs typeface="Merriweather"/>
                          <a:sym typeface="Merriweather"/>
                        </a:rPr>
                        <a:t>Distal 20% of stomach</a:t>
                      </a:r>
                      <a:endParaRPr sz="1600">
                        <a:solidFill>
                          <a:srgbClr val="93C47D"/>
                        </a:solidFill>
                        <a:latin typeface="Merriweather"/>
                        <a:ea typeface="Merriweather"/>
                        <a:cs typeface="Merriweather"/>
                        <a:sym typeface="Merriweather"/>
                      </a:endParaRPr>
                    </a:p>
                  </a:txBody>
                  <a:tcPr marT="91425" marB="91425" marR="91425" marL="91425" anchor="ctr">
                    <a:lnL cap="flat" cmpd="sng" w="28575">
                      <a:solidFill>
                        <a:srgbClr val="D9EAD3"/>
                      </a:solidFill>
                      <a:prstDash val="dashDot"/>
                      <a:round/>
                      <a:headEnd len="sm" w="sm" type="none"/>
                      <a:tailEnd len="sm" w="sm" type="none"/>
                    </a:lnL>
                    <a:lnR cap="flat" cmpd="sng" w="28575">
                      <a:solidFill>
                        <a:srgbClr val="D9EAD3"/>
                      </a:solidFill>
                      <a:prstDash val="dashDot"/>
                      <a:round/>
                      <a:headEnd len="sm" w="sm" type="none"/>
                      <a:tailEnd len="sm" w="sm" type="none"/>
                    </a:lnR>
                    <a:lnT cap="flat" cmpd="sng" w="28575">
                      <a:solidFill>
                        <a:srgbClr val="D9EAD3"/>
                      </a:solidFill>
                      <a:prstDash val="dashDot"/>
                      <a:round/>
                      <a:headEnd len="sm" w="sm" type="none"/>
                      <a:tailEnd len="sm" w="sm" type="none"/>
                    </a:lnT>
                    <a:lnB cap="flat" cmpd="sng" w="28575">
                      <a:solidFill>
                        <a:srgbClr val="D9EAD3"/>
                      </a:solidFill>
                      <a:prstDash val="dashDot"/>
                      <a:round/>
                      <a:headEnd len="sm" w="sm" type="none"/>
                      <a:tailEnd len="sm" w="sm" type="none"/>
                    </a:lnB>
                  </a:tcPr>
                </a:tc>
              </a:tr>
            </a:tbl>
          </a:graphicData>
        </a:graphic>
      </p:graphicFrame>
      <p:cxnSp>
        <p:nvCxnSpPr>
          <p:cNvPr id="343" name="Google Shape;343;p21"/>
          <p:cNvCxnSpPr/>
          <p:nvPr/>
        </p:nvCxnSpPr>
        <p:spPr>
          <a:xfrm flipH="1" rot="10800000">
            <a:off x="4032887" y="7314184"/>
            <a:ext cx="333300" cy="5400"/>
          </a:xfrm>
          <a:prstGeom prst="straightConnector1">
            <a:avLst/>
          </a:prstGeom>
          <a:noFill/>
          <a:ln cap="flat" cmpd="sng" w="28575">
            <a:solidFill>
              <a:srgbClr val="B6D7A8"/>
            </a:solidFill>
            <a:prstDash val="dot"/>
            <a:round/>
            <a:headEnd len="med" w="med" type="none"/>
            <a:tailEnd len="med" w="med" type="none"/>
          </a:ln>
        </p:spPr>
      </p:cxnSp>
      <p:sp>
        <p:nvSpPr>
          <p:cNvPr id="344" name="Google Shape;344;p21"/>
          <p:cNvSpPr txBox="1"/>
          <p:nvPr/>
        </p:nvSpPr>
        <p:spPr>
          <a:xfrm>
            <a:off x="8174619" y="2071700"/>
            <a:ext cx="113319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Clr>
                <a:srgbClr val="953735"/>
              </a:buClr>
              <a:buSzPts val="3500"/>
              <a:buFont typeface="Arial Black"/>
              <a:buNone/>
            </a:pPr>
            <a:r>
              <a:rPr lang="en" sz="3600">
                <a:highlight>
                  <a:srgbClr val="D9EAD3"/>
                </a:highlight>
                <a:latin typeface="Oswald"/>
                <a:ea typeface="Oswald"/>
                <a:cs typeface="Oswald"/>
                <a:sym typeface="Oswald"/>
              </a:rPr>
              <a:t>Types of Gastric Glands</a:t>
            </a:r>
            <a:endParaRPr sz="3600">
              <a:highlight>
                <a:srgbClr val="D9EAD3"/>
              </a:highlight>
              <a:latin typeface="Oswald"/>
              <a:ea typeface="Oswald"/>
              <a:cs typeface="Oswald"/>
              <a:sym typeface="Oswald"/>
            </a:endParaRPr>
          </a:p>
        </p:txBody>
      </p:sp>
      <p:sp>
        <p:nvSpPr>
          <p:cNvPr id="345" name="Google Shape;345;p21"/>
          <p:cNvSpPr txBox="1"/>
          <p:nvPr/>
        </p:nvSpPr>
        <p:spPr>
          <a:xfrm>
            <a:off x="635744" y="8119800"/>
            <a:ext cx="113319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600">
                <a:highlight>
                  <a:srgbClr val="D9EAD3"/>
                </a:highlight>
                <a:latin typeface="Oswald"/>
                <a:ea typeface="Oswald"/>
                <a:cs typeface="Oswald"/>
                <a:sym typeface="Oswald"/>
              </a:rPr>
              <a:t>Types of Cells Present in Gastric Glands:</a:t>
            </a:r>
            <a:endParaRPr sz="3600">
              <a:highlight>
                <a:srgbClr val="D9EAD3"/>
              </a:highlight>
              <a:latin typeface="Oswald"/>
              <a:ea typeface="Oswald"/>
              <a:cs typeface="Oswald"/>
              <a:sym typeface="Oswald"/>
            </a:endParaRPr>
          </a:p>
        </p:txBody>
      </p:sp>
      <p:sp>
        <p:nvSpPr>
          <p:cNvPr id="346" name="Google Shape;346;p21"/>
          <p:cNvSpPr/>
          <p:nvPr/>
        </p:nvSpPr>
        <p:spPr>
          <a:xfrm>
            <a:off x="310441" y="8469302"/>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graphicFrame>
        <p:nvGraphicFramePr>
          <p:cNvPr id="347" name="Google Shape;347;p21"/>
          <p:cNvGraphicFramePr/>
          <p:nvPr/>
        </p:nvGraphicFramePr>
        <p:xfrm>
          <a:off x="188025" y="9109949"/>
          <a:ext cx="3000000" cy="3000000"/>
        </p:xfrm>
        <a:graphic>
          <a:graphicData uri="http://schemas.openxmlformats.org/drawingml/2006/table">
            <a:tbl>
              <a:tblPr>
                <a:noFill/>
                <a:tableStyleId>{E01B9A68-8C08-4C9D-A934-3CDC75502035}</a:tableStyleId>
              </a:tblPr>
              <a:tblGrid>
                <a:gridCol w="2716950"/>
                <a:gridCol w="2589075"/>
                <a:gridCol w="2589075"/>
              </a:tblGrid>
              <a:tr h="432525">
                <a:tc>
                  <a:txBody>
                    <a:bodyPr/>
                    <a:lstStyle/>
                    <a:p>
                      <a:pPr indent="0" lvl="0" marL="0" marR="0" rtl="0" algn="ctr">
                        <a:lnSpc>
                          <a:spcPct val="100000"/>
                        </a:lnSpc>
                        <a:spcBef>
                          <a:spcPts val="0"/>
                        </a:spcBef>
                        <a:spcAft>
                          <a:spcPts val="0"/>
                        </a:spcAft>
                        <a:buClr>
                          <a:srgbClr val="000000"/>
                        </a:buClr>
                        <a:buSzPts val="2400"/>
                        <a:buFont typeface="Calibri"/>
                        <a:buNone/>
                      </a:pPr>
                      <a:r>
                        <a:rPr i="0" lang="en" sz="2400" u="none" cap="none" strike="noStrike">
                          <a:solidFill>
                            <a:srgbClr val="FFFFFF"/>
                          </a:solidFill>
                          <a:latin typeface="Oswald"/>
                          <a:ea typeface="Oswald"/>
                          <a:cs typeface="Oswald"/>
                          <a:sym typeface="Oswald"/>
                        </a:rPr>
                        <a:t>Cell type</a:t>
                      </a:r>
                      <a:endParaRPr sz="2400">
                        <a:solidFill>
                          <a:srgbClr val="FFFFFF"/>
                        </a:solidFill>
                        <a:latin typeface="Oswald"/>
                        <a:ea typeface="Oswald"/>
                        <a:cs typeface="Oswald"/>
                        <a:sym typeface="Oswald"/>
                      </a:endParaRPr>
                    </a:p>
                  </a:txBody>
                  <a:tcPr marT="45725" marB="45725" marR="91450" marL="914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D9EAD3"/>
                      </a:solidFill>
                      <a:prstDash val="dashDot"/>
                      <a:round/>
                      <a:headEnd len="sm" w="sm" type="none"/>
                      <a:tailEnd len="sm" w="sm" type="none"/>
                    </a:lnB>
                    <a:solidFill>
                      <a:srgbClr val="93C47D"/>
                    </a:solidFill>
                  </a:tcPr>
                </a:tc>
                <a:tc>
                  <a:txBody>
                    <a:bodyPr/>
                    <a:lstStyle/>
                    <a:p>
                      <a:pPr indent="0" lvl="0" marL="0" marR="0" rtl="0" algn="ctr">
                        <a:lnSpc>
                          <a:spcPct val="100000"/>
                        </a:lnSpc>
                        <a:spcBef>
                          <a:spcPts val="0"/>
                        </a:spcBef>
                        <a:spcAft>
                          <a:spcPts val="0"/>
                        </a:spcAft>
                        <a:buClr>
                          <a:srgbClr val="000000"/>
                        </a:buClr>
                        <a:buSzPts val="2400"/>
                        <a:buFont typeface="Calibri"/>
                        <a:buNone/>
                      </a:pPr>
                      <a:r>
                        <a:rPr i="0" lang="en" sz="2400" u="none" cap="none" strike="noStrike">
                          <a:solidFill>
                            <a:srgbClr val="FFFFFF"/>
                          </a:solidFill>
                          <a:latin typeface="Oswald"/>
                          <a:ea typeface="Oswald"/>
                          <a:cs typeface="Oswald"/>
                          <a:sym typeface="Oswald"/>
                        </a:rPr>
                        <a:t>Secretion</a:t>
                      </a:r>
                      <a:endParaRPr sz="2400">
                        <a:solidFill>
                          <a:srgbClr val="FFFFFF"/>
                        </a:solidFill>
                        <a:latin typeface="Oswald"/>
                        <a:ea typeface="Oswald"/>
                        <a:cs typeface="Oswald"/>
                        <a:sym typeface="Oswald"/>
                      </a:endParaRPr>
                    </a:p>
                  </a:txBody>
                  <a:tcPr marT="45725" marB="45725" marR="91450" marL="914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D9EAD3"/>
                      </a:solidFill>
                      <a:prstDash val="dashDot"/>
                      <a:round/>
                      <a:headEnd len="sm" w="sm" type="none"/>
                      <a:tailEnd len="sm" w="sm" type="none"/>
                    </a:lnB>
                    <a:solidFill>
                      <a:srgbClr val="93C47D"/>
                    </a:solidFill>
                  </a:tcPr>
                </a:tc>
                <a:tc>
                  <a:txBody>
                    <a:bodyPr/>
                    <a:lstStyle/>
                    <a:p>
                      <a:pPr indent="0" lvl="0" marL="0" marR="0" rtl="0" algn="ctr">
                        <a:lnSpc>
                          <a:spcPct val="100000"/>
                        </a:lnSpc>
                        <a:spcBef>
                          <a:spcPts val="0"/>
                        </a:spcBef>
                        <a:spcAft>
                          <a:spcPts val="0"/>
                        </a:spcAft>
                        <a:buNone/>
                      </a:pPr>
                      <a:r>
                        <a:rPr lang="en" sz="2400">
                          <a:solidFill>
                            <a:srgbClr val="FFFFFF"/>
                          </a:solidFill>
                          <a:latin typeface="Oswald"/>
                          <a:ea typeface="Oswald"/>
                          <a:cs typeface="Oswald"/>
                          <a:sym typeface="Oswald"/>
                        </a:rPr>
                        <a:t>location</a:t>
                      </a:r>
                      <a:endParaRPr i="0" sz="2400" u="none" cap="none" strike="noStrike">
                        <a:solidFill>
                          <a:srgbClr val="FFFFFF"/>
                        </a:solidFill>
                        <a:latin typeface="Oswald"/>
                        <a:ea typeface="Oswald"/>
                        <a:cs typeface="Oswald"/>
                        <a:sym typeface="Oswald"/>
                      </a:endParaRPr>
                    </a:p>
                  </a:txBody>
                  <a:tcPr marT="45725" marB="45725" marR="91450" marL="914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D9EAD3"/>
                      </a:solidFill>
                      <a:prstDash val="dashDot"/>
                      <a:round/>
                      <a:headEnd len="sm" w="sm" type="none"/>
                      <a:tailEnd len="sm" w="sm" type="none"/>
                    </a:lnB>
                    <a:solidFill>
                      <a:srgbClr val="93C47D"/>
                    </a:solidFill>
                  </a:tcPr>
                </a:tc>
              </a:tr>
              <a:tr h="1039850">
                <a:tc>
                  <a:txBody>
                    <a:bodyPr/>
                    <a:lstStyle/>
                    <a:p>
                      <a:pPr indent="0" lvl="0" marL="0" marR="0" rtl="0" algn="ctr">
                        <a:lnSpc>
                          <a:spcPct val="100000"/>
                        </a:lnSpc>
                        <a:spcBef>
                          <a:spcPts val="0"/>
                        </a:spcBef>
                        <a:spcAft>
                          <a:spcPts val="0"/>
                        </a:spcAft>
                        <a:buClr>
                          <a:srgbClr val="000000"/>
                        </a:buClr>
                        <a:buSzPts val="2400"/>
                        <a:buFont typeface="Calibri"/>
                        <a:buNone/>
                      </a:pPr>
                      <a:r>
                        <a:rPr i="0" lang="en" sz="1800" u="none" cap="none" strike="noStrike">
                          <a:solidFill>
                            <a:srgbClr val="274E13"/>
                          </a:solidFill>
                          <a:latin typeface="Merriweather"/>
                          <a:ea typeface="Merriweather"/>
                          <a:cs typeface="Merriweather"/>
                          <a:sym typeface="Merriweather"/>
                        </a:rPr>
                        <a:t>Oxyntic (parietal) cel</a:t>
                      </a:r>
                      <a:r>
                        <a:rPr lang="en" sz="1800">
                          <a:solidFill>
                            <a:srgbClr val="274E13"/>
                          </a:solidFill>
                          <a:latin typeface="Merriweather"/>
                          <a:ea typeface="Merriweather"/>
                          <a:cs typeface="Merriweather"/>
                          <a:sym typeface="Merriweather"/>
                        </a:rPr>
                        <a:t>l</a:t>
                      </a:r>
                      <a:endParaRPr sz="1800">
                        <a:solidFill>
                          <a:srgbClr val="93C47D"/>
                        </a:solidFill>
                        <a:latin typeface="Merriweather"/>
                        <a:ea typeface="Merriweather"/>
                        <a:cs typeface="Merriweather"/>
                        <a:sym typeface="Merriweather"/>
                      </a:endParaRPr>
                    </a:p>
                  </a:txBody>
                  <a:tcPr marT="45725" marB="45725" marR="91450" marL="91450" anchor="ctr">
                    <a:lnL cap="flat" cmpd="sng" w="38100">
                      <a:solidFill>
                        <a:srgbClr val="D9EAD3"/>
                      </a:solidFill>
                      <a:prstDash val="dashDot"/>
                      <a:round/>
                      <a:headEnd len="sm" w="sm" type="none"/>
                      <a:tailEnd len="sm" w="sm" type="none"/>
                    </a:lnL>
                    <a:lnR cap="flat" cmpd="sng" w="38100">
                      <a:solidFill>
                        <a:srgbClr val="D9EAD3"/>
                      </a:solidFill>
                      <a:prstDash val="dashDot"/>
                      <a:round/>
                      <a:headEnd len="sm" w="sm" type="none"/>
                      <a:tailEnd len="sm" w="sm" type="none"/>
                    </a:lnR>
                    <a:lnT cap="flat" cmpd="sng" w="9525">
                      <a:solidFill>
                        <a:srgbClr val="D9EAD3"/>
                      </a:solidFill>
                      <a:prstDash val="dashDot"/>
                      <a:round/>
                      <a:headEnd len="sm" w="sm" type="none"/>
                      <a:tailEnd len="sm" w="sm" type="none"/>
                    </a:lnT>
                    <a:lnB cap="flat" cmpd="sng" w="38100">
                      <a:solidFill>
                        <a:srgbClr val="D9EAD3"/>
                      </a:solidFill>
                      <a:prstDash val="dash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alibri"/>
                        <a:buNone/>
                      </a:pPr>
                      <a:r>
                        <a:rPr i="0" lang="en" sz="1800" u="none" cap="none" strike="noStrike">
                          <a:solidFill>
                            <a:srgbClr val="274E13"/>
                          </a:solidFill>
                          <a:latin typeface="Merriweather"/>
                          <a:ea typeface="Merriweather"/>
                          <a:cs typeface="Merriweather"/>
                          <a:sym typeface="Merriweather"/>
                        </a:rPr>
                        <a:t>HC</a:t>
                      </a:r>
                      <a:r>
                        <a:rPr lang="en" sz="1800">
                          <a:solidFill>
                            <a:srgbClr val="274E13"/>
                          </a:solidFill>
                          <a:latin typeface="Merriweather"/>
                          <a:ea typeface="Merriweather"/>
                          <a:cs typeface="Merriweather"/>
                          <a:sym typeface="Merriweather"/>
                        </a:rPr>
                        <a:t>l </a:t>
                      </a:r>
                      <a:r>
                        <a:rPr i="0" lang="en" sz="1800" u="none" cap="none" strike="noStrike">
                          <a:solidFill>
                            <a:srgbClr val="274E13"/>
                          </a:solidFill>
                          <a:latin typeface="Merriweather"/>
                          <a:ea typeface="Merriweather"/>
                          <a:cs typeface="Merriweather"/>
                          <a:sym typeface="Merriweather"/>
                        </a:rPr>
                        <a:t>&amp; IF (intrinsic factor)</a:t>
                      </a:r>
                      <a:endParaRPr sz="1800">
                        <a:solidFill>
                          <a:srgbClr val="274E13"/>
                        </a:solidFill>
                        <a:latin typeface="Merriweather"/>
                        <a:ea typeface="Merriweather"/>
                        <a:cs typeface="Merriweather"/>
                        <a:sym typeface="Merriweather"/>
                      </a:endParaRPr>
                    </a:p>
                  </a:txBody>
                  <a:tcPr marT="45725" marB="45725" marR="91450" marL="91450" anchor="ctr">
                    <a:lnL cap="flat" cmpd="sng" w="38100">
                      <a:solidFill>
                        <a:srgbClr val="D9EAD3"/>
                      </a:solidFill>
                      <a:prstDash val="dashDot"/>
                      <a:round/>
                      <a:headEnd len="sm" w="sm" type="none"/>
                      <a:tailEnd len="sm" w="sm" type="none"/>
                    </a:lnL>
                    <a:lnR cap="flat" cmpd="sng" w="38100">
                      <a:solidFill>
                        <a:srgbClr val="D9EAD3"/>
                      </a:solidFill>
                      <a:prstDash val="dashDot"/>
                      <a:round/>
                      <a:headEnd len="sm" w="sm" type="none"/>
                      <a:tailEnd len="sm" w="sm" type="none"/>
                    </a:lnR>
                    <a:lnT cap="flat" cmpd="sng" w="9525">
                      <a:solidFill>
                        <a:srgbClr val="D9EAD3"/>
                      </a:solidFill>
                      <a:prstDash val="dashDot"/>
                      <a:round/>
                      <a:headEnd len="sm" w="sm" type="none"/>
                      <a:tailEnd len="sm" w="sm" type="none"/>
                    </a:lnT>
                    <a:lnB cap="flat" cmpd="sng" w="38100">
                      <a:solidFill>
                        <a:srgbClr val="D9EAD3"/>
                      </a:solidFill>
                      <a:prstDash val="dashDot"/>
                      <a:round/>
                      <a:headEnd len="sm" w="sm" type="none"/>
                      <a:tailEnd len="sm" w="sm" type="none"/>
                    </a:lnB>
                  </a:tcPr>
                </a:tc>
                <a:tc>
                  <a:txBody>
                    <a:bodyPr/>
                    <a:lstStyle/>
                    <a:p>
                      <a:pPr indent="0" lvl="0" marL="0" marR="0" rtl="0" algn="ctr">
                        <a:lnSpc>
                          <a:spcPct val="100000"/>
                        </a:lnSpc>
                        <a:spcBef>
                          <a:spcPts val="0"/>
                        </a:spcBef>
                        <a:spcAft>
                          <a:spcPts val="0"/>
                        </a:spcAft>
                        <a:buNone/>
                      </a:pPr>
                      <a:r>
                        <a:rPr lang="en" sz="1800">
                          <a:solidFill>
                            <a:srgbClr val="274E13"/>
                          </a:solidFill>
                          <a:latin typeface="Merriweather"/>
                          <a:ea typeface="Merriweather"/>
                          <a:cs typeface="Merriweather"/>
                          <a:sym typeface="Merriweather"/>
                        </a:rPr>
                        <a:t>Body</a:t>
                      </a:r>
                      <a:endParaRPr sz="1800">
                        <a:solidFill>
                          <a:srgbClr val="274E13"/>
                        </a:solidFill>
                        <a:latin typeface="Merriweather"/>
                        <a:ea typeface="Merriweather"/>
                        <a:cs typeface="Merriweather"/>
                        <a:sym typeface="Merriweather"/>
                      </a:endParaRPr>
                    </a:p>
                    <a:p>
                      <a:pPr indent="0" lvl="0" marL="0" marR="0" rtl="0" algn="ctr">
                        <a:lnSpc>
                          <a:spcPct val="100000"/>
                        </a:lnSpc>
                        <a:spcBef>
                          <a:spcPts val="0"/>
                        </a:spcBef>
                        <a:spcAft>
                          <a:spcPts val="0"/>
                        </a:spcAft>
                        <a:buNone/>
                      </a:pPr>
                      <a:r>
                        <a:rPr lang="en">
                          <a:solidFill>
                            <a:srgbClr val="93C47D"/>
                          </a:solidFill>
                          <a:latin typeface="Merriweather"/>
                          <a:ea typeface="Merriweather"/>
                          <a:cs typeface="Merriweather"/>
                          <a:sym typeface="Merriweather"/>
                        </a:rPr>
                        <a:t>most distinctive cells in stomach</a:t>
                      </a:r>
                      <a:endParaRPr>
                        <a:solidFill>
                          <a:srgbClr val="274E13"/>
                        </a:solidFill>
                        <a:latin typeface="Merriweather"/>
                        <a:ea typeface="Merriweather"/>
                        <a:cs typeface="Merriweather"/>
                        <a:sym typeface="Merriweather"/>
                      </a:endParaRPr>
                    </a:p>
                  </a:txBody>
                  <a:tcPr marT="45725" marB="45725" marR="91450" marL="91450" anchor="ctr">
                    <a:lnL cap="flat" cmpd="sng" w="38100">
                      <a:solidFill>
                        <a:srgbClr val="D9EAD3"/>
                      </a:solidFill>
                      <a:prstDash val="dashDot"/>
                      <a:round/>
                      <a:headEnd len="sm" w="sm" type="none"/>
                      <a:tailEnd len="sm" w="sm" type="none"/>
                    </a:lnL>
                    <a:lnR cap="flat" cmpd="sng" w="38100">
                      <a:solidFill>
                        <a:srgbClr val="D9EAD3"/>
                      </a:solidFill>
                      <a:prstDash val="dashDot"/>
                      <a:round/>
                      <a:headEnd len="sm" w="sm" type="none"/>
                      <a:tailEnd len="sm" w="sm" type="none"/>
                    </a:lnR>
                    <a:lnT cap="flat" cmpd="sng" w="9525">
                      <a:solidFill>
                        <a:srgbClr val="D9EAD3"/>
                      </a:solidFill>
                      <a:prstDash val="dashDot"/>
                      <a:round/>
                      <a:headEnd len="sm" w="sm" type="none"/>
                      <a:tailEnd len="sm" w="sm" type="none"/>
                    </a:lnT>
                    <a:lnB cap="flat" cmpd="sng" w="38100">
                      <a:solidFill>
                        <a:srgbClr val="D9EAD3"/>
                      </a:solidFill>
                      <a:prstDash val="dashDot"/>
                      <a:round/>
                      <a:headEnd len="sm" w="sm" type="none"/>
                      <a:tailEnd len="sm" w="sm" type="none"/>
                    </a:lnB>
                  </a:tcPr>
                </a:tc>
              </a:tr>
              <a:tr h="949375">
                <a:tc>
                  <a:txBody>
                    <a:bodyPr/>
                    <a:lstStyle/>
                    <a:p>
                      <a:pPr indent="0" lvl="0" marL="0" marR="0" rtl="0" algn="ctr">
                        <a:lnSpc>
                          <a:spcPct val="100000"/>
                        </a:lnSpc>
                        <a:spcBef>
                          <a:spcPts val="0"/>
                        </a:spcBef>
                        <a:spcAft>
                          <a:spcPts val="0"/>
                        </a:spcAft>
                        <a:buClr>
                          <a:srgbClr val="000000"/>
                        </a:buClr>
                        <a:buSzPts val="2400"/>
                        <a:buFont typeface="Calibri"/>
                        <a:buNone/>
                      </a:pPr>
                      <a:r>
                        <a:rPr i="0" lang="en" sz="1800" u="none" cap="none" strike="noStrike">
                          <a:solidFill>
                            <a:srgbClr val="274E13"/>
                          </a:solidFill>
                          <a:latin typeface="Merriweather"/>
                          <a:ea typeface="Merriweather"/>
                          <a:cs typeface="Merriweather"/>
                          <a:sym typeface="Merriweather"/>
                        </a:rPr>
                        <a:t>Peptic (chief )cell</a:t>
                      </a:r>
                      <a:endParaRPr sz="1800">
                        <a:solidFill>
                          <a:srgbClr val="93C47D"/>
                        </a:solidFill>
                        <a:latin typeface="Merriweather"/>
                        <a:ea typeface="Merriweather"/>
                        <a:cs typeface="Merriweather"/>
                        <a:sym typeface="Merriweather"/>
                      </a:endParaRPr>
                    </a:p>
                  </a:txBody>
                  <a:tcPr marT="45725" marB="45725" marR="91450" marL="91450" anchor="ctr">
                    <a:lnL cap="flat" cmpd="sng" w="38100">
                      <a:solidFill>
                        <a:srgbClr val="D9EAD3"/>
                      </a:solidFill>
                      <a:prstDash val="dashDot"/>
                      <a:round/>
                      <a:headEnd len="sm" w="sm" type="none"/>
                      <a:tailEnd len="sm" w="sm" type="none"/>
                    </a:lnL>
                    <a:lnR cap="flat" cmpd="sng" w="38100">
                      <a:solidFill>
                        <a:srgbClr val="D9EAD3"/>
                      </a:solidFill>
                      <a:prstDash val="dashDot"/>
                      <a:round/>
                      <a:headEnd len="sm" w="sm" type="none"/>
                      <a:tailEnd len="sm" w="sm" type="none"/>
                    </a:lnR>
                    <a:lnT cap="flat" cmpd="sng" w="38100">
                      <a:solidFill>
                        <a:srgbClr val="D9EAD3"/>
                      </a:solidFill>
                      <a:prstDash val="dashDot"/>
                      <a:round/>
                      <a:headEnd len="sm" w="sm" type="none"/>
                      <a:tailEnd len="sm" w="sm" type="none"/>
                    </a:lnT>
                    <a:lnB cap="flat" cmpd="sng" w="38100">
                      <a:solidFill>
                        <a:srgbClr val="D9EAD3"/>
                      </a:solidFill>
                      <a:prstDash val="dash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alibri"/>
                        <a:buNone/>
                      </a:pPr>
                      <a:r>
                        <a:rPr i="0" lang="en" sz="1800" u="none" cap="none" strike="noStrike">
                          <a:solidFill>
                            <a:srgbClr val="274E13"/>
                          </a:solidFill>
                          <a:latin typeface="Merriweather"/>
                          <a:ea typeface="Merriweather"/>
                          <a:cs typeface="Merriweather"/>
                          <a:sym typeface="Merriweather"/>
                        </a:rPr>
                        <a:t>Pepsinogen</a:t>
                      </a:r>
                      <a:endParaRPr sz="1800">
                        <a:solidFill>
                          <a:srgbClr val="274E13"/>
                        </a:solidFill>
                        <a:latin typeface="Merriweather"/>
                        <a:ea typeface="Merriweather"/>
                        <a:cs typeface="Merriweather"/>
                        <a:sym typeface="Merriweather"/>
                      </a:endParaRPr>
                    </a:p>
                  </a:txBody>
                  <a:tcPr marT="45725" marB="45725" marR="91450" marL="91450" anchor="ctr">
                    <a:lnL cap="flat" cmpd="sng" w="38100">
                      <a:solidFill>
                        <a:srgbClr val="D9EAD3"/>
                      </a:solidFill>
                      <a:prstDash val="dashDot"/>
                      <a:round/>
                      <a:headEnd len="sm" w="sm" type="none"/>
                      <a:tailEnd len="sm" w="sm" type="none"/>
                    </a:lnL>
                    <a:lnR cap="flat" cmpd="sng" w="38100">
                      <a:solidFill>
                        <a:srgbClr val="D9EAD3"/>
                      </a:solidFill>
                      <a:prstDash val="dashDot"/>
                      <a:round/>
                      <a:headEnd len="sm" w="sm" type="none"/>
                      <a:tailEnd len="sm" w="sm" type="none"/>
                    </a:lnR>
                    <a:lnT cap="flat" cmpd="sng" w="38100">
                      <a:solidFill>
                        <a:srgbClr val="D9EAD3"/>
                      </a:solidFill>
                      <a:prstDash val="dashDot"/>
                      <a:round/>
                      <a:headEnd len="sm" w="sm" type="none"/>
                      <a:tailEnd len="sm" w="sm" type="none"/>
                    </a:lnT>
                    <a:lnB cap="flat" cmpd="sng" w="38100">
                      <a:solidFill>
                        <a:srgbClr val="D9EAD3"/>
                      </a:solidFill>
                      <a:prstDash val="dashDot"/>
                      <a:round/>
                      <a:headEnd len="sm" w="sm" type="none"/>
                      <a:tailEnd len="sm" w="sm" type="none"/>
                    </a:lnB>
                  </a:tcPr>
                </a:tc>
                <a:tc>
                  <a:txBody>
                    <a:bodyPr/>
                    <a:lstStyle/>
                    <a:p>
                      <a:pPr indent="0" lvl="0" marL="0" marR="0" rtl="0" algn="ctr">
                        <a:lnSpc>
                          <a:spcPct val="100000"/>
                        </a:lnSpc>
                        <a:spcBef>
                          <a:spcPts val="0"/>
                        </a:spcBef>
                        <a:spcAft>
                          <a:spcPts val="0"/>
                        </a:spcAft>
                        <a:buNone/>
                      </a:pPr>
                      <a:r>
                        <a:rPr lang="en" sz="1800">
                          <a:solidFill>
                            <a:srgbClr val="274E13"/>
                          </a:solidFill>
                          <a:latin typeface="Merriweather"/>
                          <a:ea typeface="Merriweather"/>
                          <a:cs typeface="Merriweather"/>
                          <a:sym typeface="Merriweather"/>
                        </a:rPr>
                        <a:t>Body</a:t>
                      </a:r>
                      <a:endParaRPr>
                        <a:solidFill>
                          <a:srgbClr val="274E13"/>
                        </a:solidFill>
                        <a:latin typeface="Merriweather"/>
                        <a:ea typeface="Merriweather"/>
                        <a:cs typeface="Merriweather"/>
                        <a:sym typeface="Merriweather"/>
                      </a:endParaRPr>
                    </a:p>
                  </a:txBody>
                  <a:tcPr marT="45725" marB="45725" marR="91450" marL="91450" anchor="ctr">
                    <a:lnL cap="flat" cmpd="sng" w="38100">
                      <a:solidFill>
                        <a:srgbClr val="D9EAD3"/>
                      </a:solidFill>
                      <a:prstDash val="dashDot"/>
                      <a:round/>
                      <a:headEnd len="sm" w="sm" type="none"/>
                      <a:tailEnd len="sm" w="sm" type="none"/>
                    </a:lnL>
                    <a:lnR cap="flat" cmpd="sng" w="38100">
                      <a:solidFill>
                        <a:srgbClr val="D9EAD3"/>
                      </a:solidFill>
                      <a:prstDash val="dashDot"/>
                      <a:round/>
                      <a:headEnd len="sm" w="sm" type="none"/>
                      <a:tailEnd len="sm" w="sm" type="none"/>
                    </a:lnR>
                    <a:lnT cap="flat" cmpd="sng" w="38100">
                      <a:solidFill>
                        <a:srgbClr val="D9EAD3"/>
                      </a:solidFill>
                      <a:prstDash val="dashDot"/>
                      <a:round/>
                      <a:headEnd len="sm" w="sm" type="none"/>
                      <a:tailEnd len="sm" w="sm" type="none"/>
                    </a:lnT>
                    <a:lnB cap="flat" cmpd="sng" w="38100">
                      <a:solidFill>
                        <a:srgbClr val="D9EAD3"/>
                      </a:solidFill>
                      <a:prstDash val="dashDot"/>
                      <a:round/>
                      <a:headEnd len="sm" w="sm" type="none"/>
                      <a:tailEnd len="sm" w="sm" type="none"/>
                    </a:lnB>
                  </a:tcPr>
                </a:tc>
              </a:tr>
              <a:tr h="350750">
                <a:tc>
                  <a:txBody>
                    <a:bodyPr/>
                    <a:lstStyle/>
                    <a:p>
                      <a:pPr indent="0" lvl="0" marL="0" marR="0" rtl="0" algn="ctr">
                        <a:lnSpc>
                          <a:spcPct val="100000"/>
                        </a:lnSpc>
                        <a:spcBef>
                          <a:spcPts val="0"/>
                        </a:spcBef>
                        <a:spcAft>
                          <a:spcPts val="0"/>
                        </a:spcAft>
                        <a:buClr>
                          <a:srgbClr val="000000"/>
                        </a:buClr>
                        <a:buSzPts val="2400"/>
                        <a:buFont typeface="Calibri"/>
                        <a:buNone/>
                      </a:pPr>
                      <a:r>
                        <a:rPr i="0" lang="en" sz="1800" u="none" cap="none" strike="noStrike">
                          <a:solidFill>
                            <a:srgbClr val="274E13"/>
                          </a:solidFill>
                          <a:latin typeface="Merriweather"/>
                          <a:ea typeface="Merriweather"/>
                          <a:cs typeface="Merriweather"/>
                          <a:sym typeface="Merriweather"/>
                        </a:rPr>
                        <a:t>Mucus </a:t>
                      </a:r>
                      <a:r>
                        <a:rPr i="0" lang="en" sz="1800" u="none" cap="none" strike="noStrike">
                          <a:solidFill>
                            <a:srgbClr val="20124D"/>
                          </a:solidFill>
                          <a:latin typeface="Merriweather"/>
                          <a:ea typeface="Merriweather"/>
                          <a:cs typeface="Merriweather"/>
                          <a:sym typeface="Merriweather"/>
                        </a:rPr>
                        <a:t>(neck)</a:t>
                      </a:r>
                      <a:r>
                        <a:rPr i="0" lang="en" sz="1800" u="none" cap="none" strike="noStrike">
                          <a:solidFill>
                            <a:srgbClr val="274E13"/>
                          </a:solidFill>
                          <a:latin typeface="Merriweather"/>
                          <a:ea typeface="Merriweather"/>
                          <a:cs typeface="Merriweather"/>
                          <a:sym typeface="Merriweather"/>
                        </a:rPr>
                        <a:t> cells </a:t>
                      </a:r>
                      <a:endParaRPr sz="1800">
                        <a:solidFill>
                          <a:srgbClr val="274E13"/>
                        </a:solidFill>
                        <a:latin typeface="Merriweather"/>
                        <a:ea typeface="Merriweather"/>
                        <a:cs typeface="Merriweather"/>
                        <a:sym typeface="Merriweather"/>
                      </a:endParaRPr>
                    </a:p>
                  </a:txBody>
                  <a:tcPr marT="45725" marB="45725" marR="91450" marL="91450" anchor="ctr">
                    <a:lnL cap="flat" cmpd="sng" w="38100">
                      <a:solidFill>
                        <a:srgbClr val="D9EAD3"/>
                      </a:solidFill>
                      <a:prstDash val="dashDot"/>
                      <a:round/>
                      <a:headEnd len="sm" w="sm" type="none"/>
                      <a:tailEnd len="sm" w="sm" type="none"/>
                    </a:lnL>
                    <a:lnR cap="flat" cmpd="sng" w="38100">
                      <a:solidFill>
                        <a:srgbClr val="D9EAD3"/>
                      </a:solidFill>
                      <a:prstDash val="dashDot"/>
                      <a:round/>
                      <a:headEnd len="sm" w="sm" type="none"/>
                      <a:tailEnd len="sm" w="sm" type="none"/>
                    </a:lnR>
                    <a:lnT cap="flat" cmpd="sng" w="38100">
                      <a:solidFill>
                        <a:srgbClr val="D9EAD3"/>
                      </a:solidFill>
                      <a:prstDash val="dashDot"/>
                      <a:round/>
                      <a:headEnd len="sm" w="sm" type="none"/>
                      <a:tailEnd len="sm" w="sm" type="none"/>
                    </a:lnT>
                    <a:lnB cap="flat" cmpd="sng" w="38100">
                      <a:solidFill>
                        <a:srgbClr val="D9EAD3"/>
                      </a:solidFill>
                      <a:prstDash val="dash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alibri"/>
                        <a:buNone/>
                      </a:pPr>
                      <a:r>
                        <a:rPr i="0" lang="en" sz="1800" u="none" cap="none" strike="noStrike">
                          <a:solidFill>
                            <a:srgbClr val="274E13"/>
                          </a:solidFill>
                          <a:latin typeface="Merriweather"/>
                          <a:ea typeface="Merriweather"/>
                          <a:cs typeface="Merriweather"/>
                          <a:sym typeface="Merriweather"/>
                        </a:rPr>
                        <a:t>Mucus, HCO</a:t>
                      </a:r>
                      <a:r>
                        <a:rPr baseline="-25000" i="0" lang="en" sz="1800" u="none" cap="none" strike="noStrike">
                          <a:solidFill>
                            <a:srgbClr val="274E13"/>
                          </a:solidFill>
                          <a:latin typeface="Merriweather"/>
                          <a:ea typeface="Merriweather"/>
                          <a:cs typeface="Merriweather"/>
                          <a:sym typeface="Merriweather"/>
                        </a:rPr>
                        <a:t>3</a:t>
                      </a:r>
                      <a:r>
                        <a:rPr baseline="30000" i="0" lang="en" sz="1800" u="none" cap="none" strike="noStrike">
                          <a:solidFill>
                            <a:srgbClr val="274E13"/>
                          </a:solidFill>
                          <a:latin typeface="Merriweather"/>
                          <a:ea typeface="Merriweather"/>
                          <a:cs typeface="Merriweather"/>
                          <a:sym typeface="Merriweather"/>
                        </a:rPr>
                        <a:t>-</a:t>
                      </a:r>
                      <a:endParaRPr baseline="30000" sz="1800">
                        <a:solidFill>
                          <a:srgbClr val="274E13"/>
                        </a:solidFill>
                        <a:latin typeface="Merriweather"/>
                        <a:ea typeface="Merriweather"/>
                        <a:cs typeface="Merriweather"/>
                        <a:sym typeface="Merriweather"/>
                      </a:endParaRPr>
                    </a:p>
                  </a:txBody>
                  <a:tcPr marT="45725" marB="45725" marR="91450" marL="91450" anchor="ctr">
                    <a:lnL cap="flat" cmpd="sng" w="38100">
                      <a:solidFill>
                        <a:srgbClr val="D9EAD3"/>
                      </a:solidFill>
                      <a:prstDash val="dashDot"/>
                      <a:round/>
                      <a:headEnd len="sm" w="sm" type="none"/>
                      <a:tailEnd len="sm" w="sm" type="none"/>
                    </a:lnL>
                    <a:lnR cap="flat" cmpd="sng" w="38100">
                      <a:solidFill>
                        <a:srgbClr val="D9EAD3"/>
                      </a:solidFill>
                      <a:prstDash val="dashDot"/>
                      <a:round/>
                      <a:headEnd len="sm" w="sm" type="none"/>
                      <a:tailEnd len="sm" w="sm" type="none"/>
                    </a:lnR>
                    <a:lnT cap="flat" cmpd="sng" w="38100">
                      <a:solidFill>
                        <a:srgbClr val="D9EAD3"/>
                      </a:solidFill>
                      <a:prstDash val="dashDot"/>
                      <a:round/>
                      <a:headEnd len="sm" w="sm" type="none"/>
                      <a:tailEnd len="sm" w="sm" type="none"/>
                    </a:lnT>
                    <a:lnB cap="flat" cmpd="sng" w="38100">
                      <a:solidFill>
                        <a:srgbClr val="D9EAD3"/>
                      </a:solidFill>
                      <a:prstDash val="dashDot"/>
                      <a:round/>
                      <a:headEnd len="sm" w="sm" type="none"/>
                      <a:tailEnd len="sm" w="sm" type="none"/>
                    </a:lnB>
                  </a:tcPr>
                </a:tc>
                <a:tc>
                  <a:txBody>
                    <a:bodyPr/>
                    <a:lstStyle/>
                    <a:p>
                      <a:pPr indent="0" lvl="0" marL="0" marR="0" rtl="0" algn="ctr">
                        <a:lnSpc>
                          <a:spcPct val="100000"/>
                        </a:lnSpc>
                        <a:spcBef>
                          <a:spcPts val="0"/>
                        </a:spcBef>
                        <a:spcAft>
                          <a:spcPts val="0"/>
                        </a:spcAft>
                        <a:buNone/>
                      </a:pPr>
                      <a:r>
                        <a:rPr lang="en" sz="1800">
                          <a:solidFill>
                            <a:srgbClr val="274E13"/>
                          </a:solidFill>
                          <a:latin typeface="Merriweather"/>
                          <a:ea typeface="Merriweather"/>
                          <a:cs typeface="Merriweather"/>
                          <a:sym typeface="Merriweather"/>
                        </a:rPr>
                        <a:t>antrum</a:t>
                      </a:r>
                      <a:endParaRPr i="0" sz="1800" u="none" cap="none" strike="noStrike">
                        <a:solidFill>
                          <a:srgbClr val="274E13"/>
                        </a:solidFill>
                        <a:latin typeface="Merriweather"/>
                        <a:ea typeface="Merriweather"/>
                        <a:cs typeface="Merriweather"/>
                        <a:sym typeface="Merriweather"/>
                      </a:endParaRPr>
                    </a:p>
                  </a:txBody>
                  <a:tcPr marT="45725" marB="45725" marR="91450" marL="91450" anchor="ctr">
                    <a:lnL cap="flat" cmpd="sng" w="38100">
                      <a:solidFill>
                        <a:srgbClr val="D9EAD3"/>
                      </a:solidFill>
                      <a:prstDash val="dashDot"/>
                      <a:round/>
                      <a:headEnd len="sm" w="sm" type="none"/>
                      <a:tailEnd len="sm" w="sm" type="none"/>
                    </a:lnL>
                    <a:lnR cap="flat" cmpd="sng" w="38100">
                      <a:solidFill>
                        <a:srgbClr val="D9EAD3"/>
                      </a:solidFill>
                      <a:prstDash val="dashDot"/>
                      <a:round/>
                      <a:headEnd len="sm" w="sm" type="none"/>
                      <a:tailEnd len="sm" w="sm" type="none"/>
                    </a:lnR>
                    <a:lnT cap="flat" cmpd="sng" w="38100">
                      <a:solidFill>
                        <a:srgbClr val="D9EAD3"/>
                      </a:solidFill>
                      <a:prstDash val="dashDot"/>
                      <a:round/>
                      <a:headEnd len="sm" w="sm" type="none"/>
                      <a:tailEnd len="sm" w="sm" type="none"/>
                    </a:lnT>
                    <a:lnB cap="flat" cmpd="sng" w="38100">
                      <a:solidFill>
                        <a:srgbClr val="D9EAD3"/>
                      </a:solidFill>
                      <a:prstDash val="dashDot"/>
                      <a:round/>
                      <a:headEnd len="sm" w="sm" type="none"/>
                      <a:tailEnd len="sm" w="sm" type="none"/>
                    </a:lnB>
                  </a:tcPr>
                </a:tc>
              </a:tr>
              <a:tr h="614250">
                <a:tc>
                  <a:txBody>
                    <a:bodyPr/>
                    <a:lstStyle/>
                    <a:p>
                      <a:pPr indent="0" lvl="0" marL="0" marR="0" rtl="0" algn="ctr">
                        <a:lnSpc>
                          <a:spcPct val="100000"/>
                        </a:lnSpc>
                        <a:spcBef>
                          <a:spcPts val="0"/>
                        </a:spcBef>
                        <a:spcAft>
                          <a:spcPts val="0"/>
                        </a:spcAft>
                        <a:buClr>
                          <a:srgbClr val="000000"/>
                        </a:buClr>
                        <a:buSzPts val="2400"/>
                        <a:buFont typeface="Calibri"/>
                        <a:buNone/>
                      </a:pPr>
                      <a:r>
                        <a:rPr i="0" lang="en" sz="1800" u="none" cap="none" strike="noStrike">
                          <a:solidFill>
                            <a:srgbClr val="274E13"/>
                          </a:solidFill>
                          <a:latin typeface="Merriweather"/>
                          <a:ea typeface="Merriweather"/>
                          <a:cs typeface="Merriweather"/>
                          <a:sym typeface="Merriweather"/>
                        </a:rPr>
                        <a:t>Enterochromaffin</a:t>
                      </a:r>
                      <a:endParaRPr i="0" sz="1800" u="none" cap="none" strike="noStrike">
                        <a:solidFill>
                          <a:srgbClr val="274E13"/>
                        </a:solidFill>
                        <a:latin typeface="Merriweather"/>
                        <a:ea typeface="Merriweather"/>
                        <a:cs typeface="Merriweather"/>
                        <a:sym typeface="Merriweather"/>
                      </a:endParaRPr>
                    </a:p>
                    <a:p>
                      <a:pPr indent="0" lvl="0" marL="0" marR="0" rtl="0" algn="ctr">
                        <a:lnSpc>
                          <a:spcPct val="100000"/>
                        </a:lnSpc>
                        <a:spcBef>
                          <a:spcPts val="0"/>
                        </a:spcBef>
                        <a:spcAft>
                          <a:spcPts val="0"/>
                        </a:spcAft>
                        <a:buClr>
                          <a:srgbClr val="000000"/>
                        </a:buClr>
                        <a:buSzPts val="2400"/>
                        <a:buFont typeface="Calibri"/>
                        <a:buNone/>
                      </a:pPr>
                      <a:r>
                        <a:rPr i="0" lang="en" sz="1800" u="none" cap="none" strike="noStrike">
                          <a:solidFill>
                            <a:srgbClr val="274E13"/>
                          </a:solidFill>
                          <a:latin typeface="Merriweather"/>
                          <a:ea typeface="Merriweather"/>
                          <a:cs typeface="Merriweather"/>
                          <a:sym typeface="Merriweather"/>
                        </a:rPr>
                        <a:t>-like cells</a:t>
                      </a:r>
                      <a:endParaRPr sz="1800">
                        <a:solidFill>
                          <a:srgbClr val="274E13"/>
                        </a:solidFill>
                        <a:latin typeface="Merriweather"/>
                        <a:ea typeface="Merriweather"/>
                        <a:cs typeface="Merriweather"/>
                        <a:sym typeface="Merriweather"/>
                      </a:endParaRPr>
                    </a:p>
                  </a:txBody>
                  <a:tcPr marT="45725" marB="45725" marR="91450" marL="91450" anchor="ctr">
                    <a:lnL cap="flat" cmpd="sng" w="38100">
                      <a:solidFill>
                        <a:srgbClr val="D9EAD3"/>
                      </a:solidFill>
                      <a:prstDash val="dashDot"/>
                      <a:round/>
                      <a:headEnd len="sm" w="sm" type="none"/>
                      <a:tailEnd len="sm" w="sm" type="none"/>
                    </a:lnL>
                    <a:lnR cap="flat" cmpd="sng" w="38100">
                      <a:solidFill>
                        <a:srgbClr val="D9EAD3"/>
                      </a:solidFill>
                      <a:prstDash val="dashDot"/>
                      <a:round/>
                      <a:headEnd len="sm" w="sm" type="none"/>
                      <a:tailEnd len="sm" w="sm" type="none"/>
                    </a:lnR>
                    <a:lnT cap="flat" cmpd="sng" w="38100">
                      <a:solidFill>
                        <a:srgbClr val="D9EAD3"/>
                      </a:solidFill>
                      <a:prstDash val="dashDot"/>
                      <a:round/>
                      <a:headEnd len="sm" w="sm" type="none"/>
                      <a:tailEnd len="sm" w="sm" type="none"/>
                    </a:lnT>
                    <a:lnB cap="flat" cmpd="sng" w="38100">
                      <a:solidFill>
                        <a:srgbClr val="D9EAD3"/>
                      </a:solidFill>
                      <a:prstDash val="dash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alibri"/>
                        <a:buNone/>
                      </a:pPr>
                      <a:r>
                        <a:rPr i="0" lang="en" sz="1800" u="none" cap="none" strike="noStrike">
                          <a:solidFill>
                            <a:srgbClr val="274E13"/>
                          </a:solidFill>
                          <a:latin typeface="Merriweather"/>
                          <a:ea typeface="Merriweather"/>
                          <a:cs typeface="Merriweather"/>
                          <a:sym typeface="Merriweather"/>
                        </a:rPr>
                        <a:t>Histamine</a:t>
                      </a:r>
                      <a:endParaRPr sz="1800">
                        <a:solidFill>
                          <a:srgbClr val="274E13"/>
                        </a:solidFill>
                        <a:latin typeface="Merriweather"/>
                        <a:ea typeface="Merriweather"/>
                        <a:cs typeface="Merriweather"/>
                        <a:sym typeface="Merriweather"/>
                      </a:endParaRPr>
                    </a:p>
                  </a:txBody>
                  <a:tcPr marT="45725" marB="45725" marR="91450" marL="91450" anchor="ctr">
                    <a:lnL cap="flat" cmpd="sng" w="38100">
                      <a:solidFill>
                        <a:srgbClr val="D9EAD3"/>
                      </a:solidFill>
                      <a:prstDash val="dashDot"/>
                      <a:round/>
                      <a:headEnd len="sm" w="sm" type="none"/>
                      <a:tailEnd len="sm" w="sm" type="none"/>
                    </a:lnL>
                    <a:lnR cap="flat" cmpd="sng" w="38100">
                      <a:solidFill>
                        <a:srgbClr val="D9EAD3"/>
                      </a:solidFill>
                      <a:prstDash val="dashDot"/>
                      <a:round/>
                      <a:headEnd len="sm" w="sm" type="none"/>
                      <a:tailEnd len="sm" w="sm" type="none"/>
                    </a:lnR>
                    <a:lnT cap="flat" cmpd="sng" w="38100">
                      <a:solidFill>
                        <a:srgbClr val="D9EAD3"/>
                      </a:solidFill>
                      <a:prstDash val="dashDot"/>
                      <a:round/>
                      <a:headEnd len="sm" w="sm" type="none"/>
                      <a:tailEnd len="sm" w="sm" type="none"/>
                    </a:lnT>
                    <a:lnB cap="flat" cmpd="sng" w="38100">
                      <a:solidFill>
                        <a:srgbClr val="D9EAD3"/>
                      </a:solidFill>
                      <a:prstDash val="dashDot"/>
                      <a:round/>
                      <a:headEnd len="sm" w="sm" type="none"/>
                      <a:tailEnd len="sm" w="sm" type="none"/>
                    </a:lnB>
                  </a:tcPr>
                </a:tc>
                <a:tc>
                  <a:txBody>
                    <a:bodyPr/>
                    <a:lstStyle/>
                    <a:p>
                      <a:pPr indent="0" lvl="0" marL="0" marR="0" rtl="0" algn="ctr">
                        <a:lnSpc>
                          <a:spcPct val="100000"/>
                        </a:lnSpc>
                        <a:spcBef>
                          <a:spcPts val="0"/>
                        </a:spcBef>
                        <a:spcAft>
                          <a:spcPts val="0"/>
                        </a:spcAft>
                        <a:buNone/>
                      </a:pPr>
                      <a:r>
                        <a:rPr lang="en" sz="1800">
                          <a:solidFill>
                            <a:srgbClr val="B7B7B7"/>
                          </a:solidFill>
                          <a:latin typeface="Merriweather"/>
                          <a:ea typeface="Merriweather"/>
                          <a:cs typeface="Merriweather"/>
                          <a:sym typeface="Merriweather"/>
                        </a:rPr>
                        <a:t>-</a:t>
                      </a:r>
                      <a:endParaRPr i="0" sz="1800" u="none" cap="none" strike="noStrike">
                        <a:solidFill>
                          <a:srgbClr val="B7B7B7"/>
                        </a:solidFill>
                        <a:latin typeface="Merriweather"/>
                        <a:ea typeface="Merriweather"/>
                        <a:cs typeface="Merriweather"/>
                        <a:sym typeface="Merriweather"/>
                      </a:endParaRPr>
                    </a:p>
                  </a:txBody>
                  <a:tcPr marT="45725" marB="45725" marR="91450" marL="91450" anchor="ctr">
                    <a:lnL cap="flat" cmpd="sng" w="38100">
                      <a:solidFill>
                        <a:srgbClr val="D9EAD3"/>
                      </a:solidFill>
                      <a:prstDash val="dashDot"/>
                      <a:round/>
                      <a:headEnd len="sm" w="sm" type="none"/>
                      <a:tailEnd len="sm" w="sm" type="none"/>
                    </a:lnL>
                    <a:lnR cap="flat" cmpd="sng" w="38100">
                      <a:solidFill>
                        <a:srgbClr val="D9EAD3"/>
                      </a:solidFill>
                      <a:prstDash val="dashDot"/>
                      <a:round/>
                      <a:headEnd len="sm" w="sm" type="none"/>
                      <a:tailEnd len="sm" w="sm" type="none"/>
                    </a:lnR>
                    <a:lnT cap="flat" cmpd="sng" w="38100">
                      <a:solidFill>
                        <a:srgbClr val="D9EAD3"/>
                      </a:solidFill>
                      <a:prstDash val="dashDot"/>
                      <a:round/>
                      <a:headEnd len="sm" w="sm" type="none"/>
                      <a:tailEnd len="sm" w="sm" type="none"/>
                    </a:lnT>
                    <a:lnB cap="flat" cmpd="sng" w="38100">
                      <a:solidFill>
                        <a:srgbClr val="D9EAD3"/>
                      </a:solidFill>
                      <a:prstDash val="dashDot"/>
                      <a:round/>
                      <a:headEnd len="sm" w="sm" type="none"/>
                      <a:tailEnd len="sm" w="sm" type="none"/>
                    </a:lnB>
                  </a:tcPr>
                </a:tc>
              </a:tr>
              <a:tr h="770350">
                <a:tc>
                  <a:txBody>
                    <a:bodyPr/>
                    <a:lstStyle/>
                    <a:p>
                      <a:pPr indent="0" lvl="0" marL="0" marR="0" rtl="0" algn="ctr">
                        <a:lnSpc>
                          <a:spcPct val="100000"/>
                        </a:lnSpc>
                        <a:spcBef>
                          <a:spcPts val="0"/>
                        </a:spcBef>
                        <a:spcAft>
                          <a:spcPts val="0"/>
                        </a:spcAft>
                        <a:buClr>
                          <a:srgbClr val="000000"/>
                        </a:buClr>
                        <a:buSzPts val="2400"/>
                        <a:buFont typeface="Calibri"/>
                        <a:buNone/>
                      </a:pPr>
                      <a:r>
                        <a:rPr i="0" lang="en" sz="1800" u="none" cap="none" strike="noStrike">
                          <a:solidFill>
                            <a:srgbClr val="274E13"/>
                          </a:solidFill>
                          <a:latin typeface="Merriweather"/>
                          <a:ea typeface="Merriweather"/>
                          <a:cs typeface="Merriweather"/>
                          <a:sym typeface="Merriweather"/>
                        </a:rPr>
                        <a:t>G cells</a:t>
                      </a:r>
                      <a:endParaRPr sz="1800">
                        <a:solidFill>
                          <a:srgbClr val="274E13"/>
                        </a:solidFill>
                        <a:latin typeface="Merriweather"/>
                        <a:ea typeface="Merriweather"/>
                        <a:cs typeface="Merriweather"/>
                        <a:sym typeface="Merriweather"/>
                      </a:endParaRPr>
                    </a:p>
                  </a:txBody>
                  <a:tcPr marT="45725" marB="45725" marR="91450" marL="91450" anchor="ctr">
                    <a:lnL cap="flat" cmpd="sng" w="38100">
                      <a:solidFill>
                        <a:srgbClr val="D9EAD3"/>
                      </a:solidFill>
                      <a:prstDash val="dashDot"/>
                      <a:round/>
                      <a:headEnd len="sm" w="sm" type="none"/>
                      <a:tailEnd len="sm" w="sm" type="none"/>
                    </a:lnL>
                    <a:lnR cap="flat" cmpd="sng" w="38100">
                      <a:solidFill>
                        <a:srgbClr val="D9EAD3"/>
                      </a:solidFill>
                      <a:prstDash val="dashDot"/>
                      <a:round/>
                      <a:headEnd len="sm" w="sm" type="none"/>
                      <a:tailEnd len="sm" w="sm" type="none"/>
                    </a:lnR>
                    <a:lnT cap="flat" cmpd="sng" w="38100">
                      <a:solidFill>
                        <a:srgbClr val="D9EAD3"/>
                      </a:solidFill>
                      <a:prstDash val="dashDot"/>
                      <a:round/>
                      <a:headEnd len="sm" w="sm" type="none"/>
                      <a:tailEnd len="sm" w="sm" type="none"/>
                    </a:lnT>
                    <a:lnB cap="flat" cmpd="sng" w="38100">
                      <a:solidFill>
                        <a:srgbClr val="D9EAD3"/>
                      </a:solidFill>
                      <a:prstDash val="dash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Calibri"/>
                        <a:buNone/>
                      </a:pPr>
                      <a:r>
                        <a:rPr i="0" lang="en" sz="1800" u="none" cap="none" strike="noStrike">
                          <a:solidFill>
                            <a:srgbClr val="274E13"/>
                          </a:solidFill>
                          <a:latin typeface="Merriweather"/>
                          <a:ea typeface="Merriweather"/>
                          <a:cs typeface="Merriweather"/>
                          <a:sym typeface="Merriweather"/>
                        </a:rPr>
                        <a:t>Gastrin</a:t>
                      </a:r>
                      <a:endParaRPr sz="1800">
                        <a:solidFill>
                          <a:srgbClr val="274E13"/>
                        </a:solidFill>
                        <a:latin typeface="Merriweather"/>
                        <a:ea typeface="Merriweather"/>
                        <a:cs typeface="Merriweather"/>
                        <a:sym typeface="Merriweather"/>
                      </a:endParaRPr>
                    </a:p>
                    <a:p>
                      <a:pPr indent="0" lvl="0" marL="0" marR="0" rtl="0" algn="ctr">
                        <a:lnSpc>
                          <a:spcPct val="100000"/>
                        </a:lnSpc>
                        <a:spcBef>
                          <a:spcPts val="0"/>
                        </a:spcBef>
                        <a:spcAft>
                          <a:spcPts val="0"/>
                        </a:spcAft>
                        <a:buClr>
                          <a:srgbClr val="000000"/>
                        </a:buClr>
                        <a:buSzPts val="2400"/>
                        <a:buFont typeface="Calibri"/>
                        <a:buNone/>
                      </a:pPr>
                      <a:r>
                        <a:rPr i="0" lang="en" sz="1500" u="none" cap="none" strike="noStrike">
                          <a:solidFill>
                            <a:srgbClr val="274E13"/>
                          </a:solidFill>
                          <a:latin typeface="Merriweather"/>
                          <a:ea typeface="Merriweather"/>
                          <a:cs typeface="Merriweather"/>
                          <a:sym typeface="Merriweather"/>
                        </a:rPr>
                        <a:t>(increases HCl secretion</a:t>
                      </a:r>
                      <a:endParaRPr i="0" sz="1500" u="none" cap="none" strike="noStrike">
                        <a:solidFill>
                          <a:srgbClr val="274E13"/>
                        </a:solidFill>
                        <a:latin typeface="Merriweather"/>
                        <a:ea typeface="Merriweather"/>
                        <a:cs typeface="Merriweather"/>
                        <a:sym typeface="Merriweather"/>
                      </a:endParaRPr>
                    </a:p>
                    <a:p>
                      <a:pPr indent="0" lvl="0" marL="0" marR="0" rtl="0" algn="ctr">
                        <a:lnSpc>
                          <a:spcPct val="100000"/>
                        </a:lnSpc>
                        <a:spcBef>
                          <a:spcPts val="0"/>
                        </a:spcBef>
                        <a:spcAft>
                          <a:spcPts val="0"/>
                        </a:spcAft>
                        <a:buClr>
                          <a:srgbClr val="000000"/>
                        </a:buClr>
                        <a:buSzPts val="2400"/>
                        <a:buFont typeface="Calibri"/>
                        <a:buNone/>
                      </a:pPr>
                      <a:r>
                        <a:rPr i="0" lang="en" sz="1500" u="none" cap="none" strike="noStrike">
                          <a:solidFill>
                            <a:srgbClr val="274E13"/>
                          </a:solidFill>
                          <a:latin typeface="Merriweather"/>
                          <a:ea typeface="Merriweather"/>
                          <a:cs typeface="Merriweather"/>
                          <a:sym typeface="Merriweather"/>
                        </a:rPr>
                        <a:t>from Parietal cells) </a:t>
                      </a:r>
                      <a:endParaRPr sz="1500">
                        <a:solidFill>
                          <a:srgbClr val="274E13"/>
                        </a:solidFill>
                        <a:latin typeface="Merriweather"/>
                        <a:ea typeface="Merriweather"/>
                        <a:cs typeface="Merriweather"/>
                        <a:sym typeface="Merriweather"/>
                      </a:endParaRPr>
                    </a:p>
                  </a:txBody>
                  <a:tcPr marT="45725" marB="45725" marR="91450" marL="91450" anchor="ctr">
                    <a:lnL cap="flat" cmpd="sng" w="38100">
                      <a:solidFill>
                        <a:srgbClr val="D9EAD3"/>
                      </a:solidFill>
                      <a:prstDash val="dashDot"/>
                      <a:round/>
                      <a:headEnd len="sm" w="sm" type="none"/>
                      <a:tailEnd len="sm" w="sm" type="none"/>
                    </a:lnL>
                    <a:lnR cap="flat" cmpd="sng" w="38100">
                      <a:solidFill>
                        <a:srgbClr val="D9EAD3"/>
                      </a:solidFill>
                      <a:prstDash val="dashDot"/>
                      <a:round/>
                      <a:headEnd len="sm" w="sm" type="none"/>
                      <a:tailEnd len="sm" w="sm" type="none"/>
                    </a:lnR>
                    <a:lnT cap="flat" cmpd="sng" w="38100">
                      <a:solidFill>
                        <a:srgbClr val="D9EAD3"/>
                      </a:solidFill>
                      <a:prstDash val="dashDot"/>
                      <a:round/>
                      <a:headEnd len="sm" w="sm" type="none"/>
                      <a:tailEnd len="sm" w="sm" type="none"/>
                    </a:lnT>
                    <a:lnB cap="flat" cmpd="sng" w="38100">
                      <a:solidFill>
                        <a:srgbClr val="D9EAD3"/>
                      </a:solidFill>
                      <a:prstDash val="dashDot"/>
                      <a:round/>
                      <a:headEnd len="sm" w="sm" type="none"/>
                      <a:tailEnd len="sm" w="sm" type="none"/>
                    </a:lnB>
                  </a:tcPr>
                </a:tc>
                <a:tc>
                  <a:txBody>
                    <a:bodyPr/>
                    <a:lstStyle/>
                    <a:p>
                      <a:pPr indent="0" lvl="0" marL="0" marR="0" rtl="0" algn="ctr">
                        <a:lnSpc>
                          <a:spcPct val="100000"/>
                        </a:lnSpc>
                        <a:spcBef>
                          <a:spcPts val="0"/>
                        </a:spcBef>
                        <a:spcAft>
                          <a:spcPts val="0"/>
                        </a:spcAft>
                        <a:buNone/>
                      </a:pPr>
                      <a:r>
                        <a:rPr lang="en" sz="1800">
                          <a:solidFill>
                            <a:srgbClr val="274E13"/>
                          </a:solidFill>
                          <a:latin typeface="Merriweather"/>
                          <a:ea typeface="Merriweather"/>
                          <a:cs typeface="Merriweather"/>
                          <a:sym typeface="Merriweather"/>
                        </a:rPr>
                        <a:t>antrum</a:t>
                      </a:r>
                      <a:endParaRPr i="0" sz="1800" u="none" cap="none" strike="noStrike">
                        <a:solidFill>
                          <a:srgbClr val="274E13"/>
                        </a:solidFill>
                        <a:latin typeface="Merriweather"/>
                        <a:ea typeface="Merriweather"/>
                        <a:cs typeface="Merriweather"/>
                        <a:sym typeface="Merriweather"/>
                      </a:endParaRPr>
                    </a:p>
                  </a:txBody>
                  <a:tcPr marT="45725" marB="45725" marR="91450" marL="91450" anchor="ctr">
                    <a:lnL cap="flat" cmpd="sng" w="38100">
                      <a:solidFill>
                        <a:srgbClr val="D9EAD3"/>
                      </a:solidFill>
                      <a:prstDash val="dashDot"/>
                      <a:round/>
                      <a:headEnd len="sm" w="sm" type="none"/>
                      <a:tailEnd len="sm" w="sm" type="none"/>
                    </a:lnL>
                    <a:lnR cap="flat" cmpd="sng" w="38100">
                      <a:solidFill>
                        <a:srgbClr val="D9EAD3"/>
                      </a:solidFill>
                      <a:prstDash val="dashDot"/>
                      <a:round/>
                      <a:headEnd len="sm" w="sm" type="none"/>
                      <a:tailEnd len="sm" w="sm" type="none"/>
                    </a:lnR>
                    <a:lnT cap="flat" cmpd="sng" w="38100">
                      <a:solidFill>
                        <a:srgbClr val="D9EAD3"/>
                      </a:solidFill>
                      <a:prstDash val="dashDot"/>
                      <a:round/>
                      <a:headEnd len="sm" w="sm" type="none"/>
                      <a:tailEnd len="sm" w="sm" type="none"/>
                    </a:lnT>
                    <a:lnB cap="flat" cmpd="sng" w="38100">
                      <a:solidFill>
                        <a:srgbClr val="D9EAD3"/>
                      </a:solidFill>
                      <a:prstDash val="dashDot"/>
                      <a:round/>
                      <a:headEnd len="sm" w="sm" type="none"/>
                      <a:tailEnd len="sm" w="sm" type="none"/>
                    </a:lnB>
                  </a:tcPr>
                </a:tc>
              </a:tr>
            </a:tbl>
          </a:graphicData>
        </a:graphic>
      </p:graphicFrame>
      <p:pic>
        <p:nvPicPr>
          <p:cNvPr descr="8_14" id="348" name="Google Shape;348;p21"/>
          <p:cNvPicPr preferRelativeResize="0"/>
          <p:nvPr/>
        </p:nvPicPr>
        <p:blipFill rotWithShape="1">
          <a:blip r:embed="rId3">
            <a:alphaModFix/>
          </a:blip>
          <a:srcRect b="0" l="0" r="36374" t="0"/>
          <a:stretch/>
        </p:blipFill>
        <p:spPr>
          <a:xfrm>
            <a:off x="9210961" y="7951325"/>
            <a:ext cx="3469373" cy="2532750"/>
          </a:xfrm>
          <a:prstGeom prst="rect">
            <a:avLst/>
          </a:prstGeom>
          <a:noFill/>
          <a:ln cap="flat" cmpd="sng" w="9525">
            <a:solidFill>
              <a:srgbClr val="000000"/>
            </a:solidFill>
            <a:prstDash val="solid"/>
            <a:round/>
            <a:headEnd len="sm" w="sm" type="none"/>
            <a:tailEnd len="sm" w="sm" type="none"/>
          </a:ln>
        </p:spPr>
      </p:pic>
      <p:sp>
        <p:nvSpPr>
          <p:cNvPr id="349" name="Google Shape;349;p21"/>
          <p:cNvSpPr/>
          <p:nvPr/>
        </p:nvSpPr>
        <p:spPr>
          <a:xfrm>
            <a:off x="8554175" y="11004300"/>
            <a:ext cx="5163900" cy="2515200"/>
          </a:xfrm>
          <a:prstGeom prst="roundRect">
            <a:avLst>
              <a:gd fmla="val 16667" name="adj"/>
            </a:avLst>
          </a:prstGeom>
          <a:noFill/>
          <a:ln cap="flat" cmpd="sng" w="38100">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1"/>
          <p:cNvSpPr txBox="1"/>
          <p:nvPr/>
        </p:nvSpPr>
        <p:spPr>
          <a:xfrm>
            <a:off x="8782775" y="11124725"/>
            <a:ext cx="5645400" cy="53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highlight>
                  <a:srgbClr val="D9EAD3"/>
                </a:highlight>
                <a:latin typeface="Merriweather"/>
                <a:ea typeface="Merriweather"/>
                <a:cs typeface="Merriweather"/>
                <a:sym typeface="Merriweather"/>
              </a:rPr>
              <a:t>Gastric juice is composed of:</a:t>
            </a:r>
            <a:endParaRPr sz="2400">
              <a:highlight>
                <a:srgbClr val="D9EAD3"/>
              </a:highlight>
              <a:latin typeface="Merriweather"/>
              <a:ea typeface="Merriweather"/>
              <a:cs typeface="Merriweather"/>
              <a:sym typeface="Merriweather"/>
            </a:endParaRPr>
          </a:p>
        </p:txBody>
      </p:sp>
      <p:sp>
        <p:nvSpPr>
          <p:cNvPr id="351" name="Google Shape;351;p21"/>
          <p:cNvSpPr txBox="1"/>
          <p:nvPr/>
        </p:nvSpPr>
        <p:spPr>
          <a:xfrm>
            <a:off x="8867325" y="11639025"/>
            <a:ext cx="10310400" cy="1655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D9EAD3"/>
              </a:buClr>
              <a:buSzPts val="1800"/>
              <a:buFont typeface="Merriweather"/>
              <a:buChar char="★"/>
            </a:pPr>
            <a:r>
              <a:rPr lang="en" sz="1800">
                <a:solidFill>
                  <a:srgbClr val="274E13"/>
                </a:solidFill>
                <a:latin typeface="Merriweather"/>
                <a:ea typeface="Merriweather"/>
                <a:cs typeface="Merriweather"/>
                <a:sym typeface="Merriweather"/>
              </a:rPr>
              <a:t>HCL.</a:t>
            </a:r>
            <a:endParaRPr sz="1800">
              <a:solidFill>
                <a:srgbClr val="274E13"/>
              </a:solidFill>
              <a:latin typeface="Merriweather"/>
              <a:ea typeface="Merriweather"/>
              <a:cs typeface="Merriweather"/>
              <a:sym typeface="Merriweather"/>
            </a:endParaRPr>
          </a:p>
          <a:p>
            <a:pPr indent="-342900" lvl="0" marL="457200" rtl="0" algn="l">
              <a:lnSpc>
                <a:spcPct val="115000"/>
              </a:lnSpc>
              <a:spcBef>
                <a:spcPts val="0"/>
              </a:spcBef>
              <a:spcAft>
                <a:spcPts val="0"/>
              </a:spcAft>
              <a:buClr>
                <a:srgbClr val="D9EAD3"/>
              </a:buClr>
              <a:buSzPts val="1800"/>
              <a:buFont typeface="Merriweather"/>
              <a:buChar char="★"/>
            </a:pPr>
            <a:r>
              <a:rPr lang="en" sz="1800">
                <a:solidFill>
                  <a:srgbClr val="274E13"/>
                </a:solidFill>
                <a:latin typeface="Merriweather"/>
                <a:ea typeface="Merriweather"/>
                <a:cs typeface="Merriweather"/>
                <a:sym typeface="Merriweather"/>
              </a:rPr>
              <a:t>Pepsinogen.</a:t>
            </a:r>
            <a:endParaRPr sz="1800">
              <a:solidFill>
                <a:srgbClr val="274E13"/>
              </a:solidFill>
              <a:latin typeface="Merriweather"/>
              <a:ea typeface="Merriweather"/>
              <a:cs typeface="Merriweather"/>
              <a:sym typeface="Merriweather"/>
            </a:endParaRPr>
          </a:p>
          <a:p>
            <a:pPr indent="-342900" lvl="0" marL="457200" rtl="0" algn="l">
              <a:lnSpc>
                <a:spcPct val="115000"/>
              </a:lnSpc>
              <a:spcBef>
                <a:spcPts val="0"/>
              </a:spcBef>
              <a:spcAft>
                <a:spcPts val="0"/>
              </a:spcAft>
              <a:buClr>
                <a:srgbClr val="D9EAD3"/>
              </a:buClr>
              <a:buSzPts val="1800"/>
              <a:buFont typeface="Merriweather"/>
              <a:buChar char="★"/>
            </a:pPr>
            <a:r>
              <a:rPr lang="en" sz="1800">
                <a:solidFill>
                  <a:srgbClr val="274E13"/>
                </a:solidFill>
                <a:latin typeface="Merriweather"/>
                <a:ea typeface="Merriweather"/>
                <a:cs typeface="Merriweather"/>
                <a:sym typeface="Merriweather"/>
              </a:rPr>
              <a:t>Electrolytes. </a:t>
            </a:r>
            <a:endParaRPr sz="1800">
              <a:solidFill>
                <a:srgbClr val="274E13"/>
              </a:solidFill>
              <a:latin typeface="Merriweather"/>
              <a:ea typeface="Merriweather"/>
              <a:cs typeface="Merriweather"/>
              <a:sym typeface="Merriweather"/>
            </a:endParaRPr>
          </a:p>
          <a:p>
            <a:pPr indent="-342900" lvl="0" marL="457200" rtl="0" algn="l">
              <a:lnSpc>
                <a:spcPct val="115000"/>
              </a:lnSpc>
              <a:spcBef>
                <a:spcPts val="0"/>
              </a:spcBef>
              <a:spcAft>
                <a:spcPts val="0"/>
              </a:spcAft>
              <a:buClr>
                <a:srgbClr val="D9EAD3"/>
              </a:buClr>
              <a:buSzPts val="1800"/>
              <a:buFont typeface="Merriweather"/>
              <a:buChar char="★"/>
            </a:pPr>
            <a:r>
              <a:rPr lang="en" sz="1800">
                <a:solidFill>
                  <a:srgbClr val="274E13"/>
                </a:solidFill>
                <a:latin typeface="Merriweather"/>
                <a:ea typeface="Merriweather"/>
                <a:cs typeface="Merriweather"/>
                <a:sym typeface="Merriweather"/>
              </a:rPr>
              <a:t>Intrinsic factor.</a:t>
            </a:r>
            <a:endParaRPr sz="1800">
              <a:solidFill>
                <a:srgbClr val="274E13"/>
              </a:solidFill>
              <a:latin typeface="Merriweather"/>
              <a:ea typeface="Merriweather"/>
              <a:cs typeface="Merriweather"/>
              <a:sym typeface="Merriweather"/>
            </a:endParaRPr>
          </a:p>
          <a:p>
            <a:pPr indent="-342900" lvl="0" marL="457200" rtl="0" algn="l">
              <a:lnSpc>
                <a:spcPct val="115000"/>
              </a:lnSpc>
              <a:spcBef>
                <a:spcPts val="0"/>
              </a:spcBef>
              <a:spcAft>
                <a:spcPts val="0"/>
              </a:spcAft>
              <a:buClr>
                <a:srgbClr val="D9EAD3"/>
              </a:buClr>
              <a:buSzPts val="1800"/>
              <a:buFont typeface="Merriweather"/>
              <a:buChar char="★"/>
            </a:pPr>
            <a:r>
              <a:rPr lang="en" sz="1800">
                <a:solidFill>
                  <a:srgbClr val="274E13"/>
                </a:solidFill>
                <a:latin typeface="Merriweather"/>
                <a:ea typeface="Merriweather"/>
                <a:cs typeface="Merriweather"/>
                <a:sym typeface="Merriweather"/>
              </a:rPr>
              <a:t>Mucus (mucus gel layer).</a:t>
            </a:r>
            <a:endParaRPr sz="1800">
              <a:solidFill>
                <a:srgbClr val="274E13"/>
              </a:solidFill>
              <a:latin typeface="Merriweather"/>
              <a:ea typeface="Merriweather"/>
              <a:cs typeface="Merriweather"/>
              <a:sym typeface="Merriweather"/>
            </a:endParaRPr>
          </a:p>
        </p:txBody>
      </p:sp>
      <p:sp>
        <p:nvSpPr>
          <p:cNvPr id="352" name="Google Shape;352;p21"/>
          <p:cNvSpPr txBox="1"/>
          <p:nvPr/>
        </p:nvSpPr>
        <p:spPr>
          <a:xfrm>
            <a:off x="559544" y="14249400"/>
            <a:ext cx="113319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600">
                <a:highlight>
                  <a:srgbClr val="D9EAD3"/>
                </a:highlight>
                <a:latin typeface="Oswald"/>
                <a:ea typeface="Oswald"/>
                <a:cs typeface="Oswald"/>
                <a:sym typeface="Oswald"/>
              </a:rPr>
              <a:t>Mechanism of HCl Secretion by Parietal Cells:</a:t>
            </a:r>
            <a:endParaRPr sz="3600">
              <a:highlight>
                <a:srgbClr val="D9EAD3"/>
              </a:highlight>
              <a:latin typeface="Oswald"/>
              <a:ea typeface="Oswald"/>
              <a:cs typeface="Oswald"/>
              <a:sym typeface="Oswald"/>
            </a:endParaRPr>
          </a:p>
        </p:txBody>
      </p:sp>
      <p:sp>
        <p:nvSpPr>
          <p:cNvPr id="353" name="Google Shape;353;p21"/>
          <p:cNvSpPr/>
          <p:nvPr/>
        </p:nvSpPr>
        <p:spPr>
          <a:xfrm>
            <a:off x="234241" y="14522702"/>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354" name="Google Shape;354;p21"/>
          <p:cNvSpPr txBox="1"/>
          <p:nvPr/>
        </p:nvSpPr>
        <p:spPr>
          <a:xfrm>
            <a:off x="219375" y="15140950"/>
            <a:ext cx="7258200" cy="4710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Merriweather"/>
              <a:buAutoNum type="arabicPeriod"/>
            </a:pPr>
            <a:r>
              <a:rPr lang="en" sz="1800">
                <a:solidFill>
                  <a:srgbClr val="93C47D"/>
                </a:solidFill>
                <a:latin typeface="Merriweather"/>
                <a:ea typeface="Merriweather"/>
                <a:cs typeface="Merriweather"/>
                <a:sym typeface="Merriweather"/>
              </a:rPr>
              <a:t>Cl</a:t>
            </a:r>
            <a:r>
              <a:rPr baseline="30000" lang="en" sz="1800">
                <a:solidFill>
                  <a:srgbClr val="93C47D"/>
                </a:solidFill>
                <a:latin typeface="Merriweather"/>
                <a:ea typeface="Merriweather"/>
                <a:cs typeface="Merriweather"/>
                <a:sym typeface="Merriweather"/>
              </a:rPr>
              <a:t>-</a:t>
            </a:r>
            <a:r>
              <a:rPr lang="en" sz="1800">
                <a:solidFill>
                  <a:srgbClr val="93C47D"/>
                </a:solidFill>
                <a:latin typeface="Merriweather"/>
                <a:ea typeface="Merriweather"/>
                <a:cs typeface="Merriweather"/>
                <a:sym typeface="Merriweather"/>
              </a:rPr>
              <a:t> </a:t>
            </a:r>
            <a:r>
              <a:rPr lang="en" sz="1800">
                <a:solidFill>
                  <a:srgbClr val="000000"/>
                </a:solidFill>
                <a:latin typeface="Merriweather"/>
                <a:ea typeface="Merriweather"/>
                <a:cs typeface="Merriweather"/>
                <a:sym typeface="Merriweather"/>
              </a:rPr>
              <a:t>is </a:t>
            </a:r>
            <a:r>
              <a:rPr lang="en" sz="1800">
                <a:solidFill>
                  <a:srgbClr val="93C47D"/>
                </a:solidFill>
                <a:latin typeface="Merriweather"/>
                <a:ea typeface="Merriweather"/>
                <a:cs typeface="Merriweather"/>
                <a:sym typeface="Merriweather"/>
              </a:rPr>
              <a:t>actively transported</a:t>
            </a:r>
            <a:r>
              <a:rPr lang="en" sz="1800">
                <a:solidFill>
                  <a:srgbClr val="000000"/>
                </a:solidFill>
                <a:latin typeface="Merriweather"/>
                <a:ea typeface="Merriweather"/>
                <a:cs typeface="Merriweather"/>
                <a:sym typeface="Merriweather"/>
              </a:rPr>
              <a:t> from the cytoplasm of the parietal cell into the lumen of the canaliculus</a:t>
            </a:r>
            <a:r>
              <a:rPr lang="en">
                <a:latin typeface="Merriweather"/>
                <a:ea typeface="Merriweather"/>
                <a:cs typeface="Merriweather"/>
                <a:sym typeface="Merriweather"/>
              </a:rPr>
              <a:t>.</a:t>
            </a:r>
            <a:endParaRPr sz="1800">
              <a:latin typeface="Merriweather"/>
              <a:ea typeface="Merriweather"/>
              <a:cs typeface="Merriweather"/>
              <a:sym typeface="Merriweather"/>
            </a:endParaRPr>
          </a:p>
          <a:p>
            <a:pPr indent="0" lvl="0" marL="457200" rtl="0" algn="l">
              <a:spcBef>
                <a:spcPts val="0"/>
              </a:spcBef>
              <a:spcAft>
                <a:spcPts val="0"/>
              </a:spcAft>
              <a:buNone/>
            </a:pPr>
            <a:r>
              <a:t/>
            </a:r>
            <a:endParaRPr sz="1800">
              <a:solidFill>
                <a:srgbClr val="000000"/>
              </a:solidFill>
              <a:latin typeface="Merriweather"/>
              <a:ea typeface="Merriweather"/>
              <a:cs typeface="Merriweather"/>
              <a:sym typeface="Merriweather"/>
            </a:endParaRPr>
          </a:p>
          <a:p>
            <a:pPr indent="-342900" lvl="0" marL="457200" rtl="0" algn="l">
              <a:spcBef>
                <a:spcPts val="0"/>
              </a:spcBef>
              <a:spcAft>
                <a:spcPts val="0"/>
              </a:spcAft>
              <a:buSzPts val="1800"/>
              <a:buFont typeface="Merriweather"/>
              <a:buAutoNum type="arabicPeriod"/>
            </a:pPr>
            <a:r>
              <a:rPr lang="en" sz="1800">
                <a:solidFill>
                  <a:srgbClr val="93C47D"/>
                </a:solidFill>
                <a:latin typeface="Merriweather"/>
                <a:ea typeface="Merriweather"/>
                <a:cs typeface="Merriweather"/>
                <a:sym typeface="Merriweather"/>
              </a:rPr>
              <a:t> Na</a:t>
            </a:r>
            <a:r>
              <a:rPr baseline="30000" lang="en" sz="1800">
                <a:solidFill>
                  <a:srgbClr val="93C47D"/>
                </a:solidFill>
                <a:latin typeface="Merriweather"/>
                <a:ea typeface="Merriweather"/>
                <a:cs typeface="Merriweather"/>
                <a:sym typeface="Merriweather"/>
              </a:rPr>
              <a:t>+</a:t>
            </a:r>
            <a:r>
              <a:rPr lang="en" sz="1800">
                <a:solidFill>
                  <a:srgbClr val="000000"/>
                </a:solidFill>
                <a:latin typeface="Merriweather"/>
                <a:ea typeface="Merriweather"/>
                <a:cs typeface="Merriweather"/>
                <a:sym typeface="Merriweather"/>
              </a:rPr>
              <a:t> are </a:t>
            </a:r>
            <a:r>
              <a:rPr lang="en" sz="1800">
                <a:solidFill>
                  <a:srgbClr val="6AA84F"/>
                </a:solidFill>
                <a:latin typeface="Merriweather"/>
                <a:ea typeface="Merriweather"/>
                <a:cs typeface="Merriweather"/>
                <a:sym typeface="Merriweather"/>
              </a:rPr>
              <a:t>actively transported</a:t>
            </a:r>
            <a:r>
              <a:rPr lang="en" sz="1800">
                <a:solidFill>
                  <a:srgbClr val="000000"/>
                </a:solidFill>
                <a:latin typeface="Merriweather"/>
                <a:ea typeface="Merriweather"/>
                <a:cs typeface="Merriweather"/>
                <a:sym typeface="Merriweather"/>
              </a:rPr>
              <a:t> out of the canaliculus into the cytoplasm of the parietal cell.</a:t>
            </a:r>
            <a:endParaRPr sz="1800">
              <a:solidFill>
                <a:srgbClr val="000000"/>
              </a:solidFill>
              <a:latin typeface="Merriweather"/>
              <a:ea typeface="Merriweather"/>
              <a:cs typeface="Merriweather"/>
              <a:sym typeface="Merriweather"/>
            </a:endParaRPr>
          </a:p>
          <a:p>
            <a:pPr indent="0" lvl="0" marL="457200" rtl="0" algn="l">
              <a:spcBef>
                <a:spcPts val="0"/>
              </a:spcBef>
              <a:spcAft>
                <a:spcPts val="0"/>
              </a:spcAft>
              <a:buNone/>
            </a:pPr>
            <a:r>
              <a:t/>
            </a:r>
            <a:endParaRPr sz="1800">
              <a:solidFill>
                <a:srgbClr val="000000"/>
              </a:solidFill>
              <a:latin typeface="Merriweather"/>
              <a:ea typeface="Merriweather"/>
              <a:cs typeface="Merriweather"/>
              <a:sym typeface="Merriweather"/>
            </a:endParaRPr>
          </a:p>
          <a:p>
            <a:pPr indent="-342900" lvl="0" marL="457200" rtl="0" algn="l">
              <a:spcBef>
                <a:spcPts val="0"/>
              </a:spcBef>
              <a:spcAft>
                <a:spcPts val="0"/>
              </a:spcAft>
              <a:buClr>
                <a:srgbClr val="000000"/>
              </a:buClr>
              <a:buSzPts val="1800"/>
              <a:buFont typeface="Merriweather"/>
              <a:buAutoNum type="arabicPeriod"/>
            </a:pPr>
            <a:r>
              <a:rPr lang="en" sz="1800">
                <a:solidFill>
                  <a:srgbClr val="000000"/>
                </a:solidFill>
                <a:latin typeface="Merriweather"/>
                <a:ea typeface="Merriweather"/>
                <a:cs typeface="Merriweather"/>
                <a:sym typeface="Merriweather"/>
              </a:rPr>
              <a:t>Water becomes </a:t>
            </a:r>
            <a:r>
              <a:rPr lang="en" sz="1200">
                <a:solidFill>
                  <a:srgbClr val="B45F06"/>
                </a:solidFill>
                <a:latin typeface="Merriweather"/>
                <a:ea typeface="Merriweather"/>
                <a:cs typeface="Merriweather"/>
                <a:sym typeface="Merriweather"/>
              </a:rPr>
              <a:t>(because it is a weak acid)</a:t>
            </a:r>
            <a:r>
              <a:rPr lang="en" sz="1800">
                <a:solidFill>
                  <a:srgbClr val="B45F06"/>
                </a:solidFill>
                <a:latin typeface="Merriweather"/>
                <a:ea typeface="Merriweather"/>
                <a:cs typeface="Merriweather"/>
                <a:sym typeface="Merriweather"/>
              </a:rPr>
              <a:t> </a:t>
            </a:r>
            <a:r>
              <a:rPr lang="en" sz="1800">
                <a:solidFill>
                  <a:srgbClr val="93C47D"/>
                </a:solidFill>
                <a:latin typeface="Merriweather"/>
                <a:ea typeface="Merriweather"/>
                <a:cs typeface="Merriweather"/>
                <a:sym typeface="Merriweather"/>
              </a:rPr>
              <a:t>dissociated into</a:t>
            </a:r>
            <a:r>
              <a:rPr lang="en" sz="1800">
                <a:solidFill>
                  <a:srgbClr val="000000"/>
                </a:solidFill>
                <a:latin typeface="Merriweather"/>
                <a:ea typeface="Merriweather"/>
                <a:cs typeface="Merriweather"/>
                <a:sym typeface="Merriweather"/>
              </a:rPr>
              <a:t> </a:t>
            </a:r>
            <a:r>
              <a:rPr lang="en" sz="1800">
                <a:solidFill>
                  <a:srgbClr val="93C47D"/>
                </a:solidFill>
                <a:latin typeface="Merriweather"/>
                <a:ea typeface="Merriweather"/>
                <a:cs typeface="Merriweather"/>
                <a:sym typeface="Merriweather"/>
              </a:rPr>
              <a:t>H</a:t>
            </a:r>
            <a:r>
              <a:rPr baseline="30000" lang="en" sz="1800">
                <a:solidFill>
                  <a:srgbClr val="93C47D"/>
                </a:solidFill>
                <a:latin typeface="Merriweather"/>
                <a:ea typeface="Merriweather"/>
                <a:cs typeface="Merriweather"/>
                <a:sym typeface="Merriweather"/>
              </a:rPr>
              <a:t>+</a:t>
            </a:r>
            <a:r>
              <a:rPr i="1" lang="en" sz="1800">
                <a:solidFill>
                  <a:srgbClr val="000000"/>
                </a:solidFill>
                <a:latin typeface="Merriweather"/>
                <a:ea typeface="Merriweather"/>
                <a:cs typeface="Merriweather"/>
                <a:sym typeface="Merriweather"/>
              </a:rPr>
              <a:t> </a:t>
            </a:r>
            <a:r>
              <a:rPr lang="en" sz="1800">
                <a:solidFill>
                  <a:srgbClr val="000000"/>
                </a:solidFill>
                <a:latin typeface="Merriweather"/>
                <a:ea typeface="Merriweather"/>
                <a:cs typeface="Merriweather"/>
                <a:sym typeface="Merriweather"/>
              </a:rPr>
              <a:t>and </a:t>
            </a:r>
            <a:r>
              <a:rPr lang="en" sz="1800">
                <a:solidFill>
                  <a:srgbClr val="93C47D"/>
                </a:solidFill>
                <a:highlight>
                  <a:srgbClr val="FFFFFF"/>
                </a:highlight>
                <a:latin typeface="Merriweather"/>
                <a:ea typeface="Merriweather"/>
                <a:cs typeface="Merriweather"/>
                <a:sym typeface="Merriweather"/>
              </a:rPr>
              <a:t>OH</a:t>
            </a:r>
            <a:r>
              <a:rPr baseline="30000" lang="en" sz="1800">
                <a:solidFill>
                  <a:srgbClr val="93C47D"/>
                </a:solidFill>
                <a:highlight>
                  <a:srgbClr val="FFFFFF"/>
                </a:highlight>
                <a:latin typeface="Merriweather"/>
                <a:ea typeface="Merriweather"/>
                <a:cs typeface="Merriweather"/>
                <a:sym typeface="Merriweather"/>
              </a:rPr>
              <a:t>-</a:t>
            </a:r>
            <a:r>
              <a:rPr i="1" lang="en" sz="1800">
                <a:solidFill>
                  <a:srgbClr val="93C47D"/>
                </a:solidFill>
                <a:latin typeface="Merriweather"/>
                <a:ea typeface="Merriweather"/>
                <a:cs typeface="Merriweather"/>
                <a:sym typeface="Merriweather"/>
              </a:rPr>
              <a:t> </a:t>
            </a:r>
            <a:r>
              <a:rPr i="1" lang="en" sz="1800">
                <a:solidFill>
                  <a:srgbClr val="000000"/>
                </a:solidFill>
                <a:latin typeface="Merriweather"/>
                <a:ea typeface="Merriweather"/>
                <a:cs typeface="Merriweather"/>
                <a:sym typeface="Merriweather"/>
              </a:rPr>
              <a:t>in the cell cytoplasm. </a:t>
            </a:r>
            <a:r>
              <a:rPr lang="en" sz="1800">
                <a:solidFill>
                  <a:srgbClr val="000000"/>
                </a:solidFill>
                <a:latin typeface="Merriweather"/>
                <a:ea typeface="Merriweather"/>
                <a:cs typeface="Merriweather"/>
                <a:sym typeface="Merriweather"/>
              </a:rPr>
              <a:t>The</a:t>
            </a:r>
            <a:r>
              <a:rPr i="1" lang="en" sz="1800">
                <a:solidFill>
                  <a:srgbClr val="000000"/>
                </a:solidFill>
                <a:latin typeface="Merriweather"/>
                <a:ea typeface="Merriweather"/>
                <a:cs typeface="Merriweather"/>
                <a:sym typeface="Merriweather"/>
              </a:rPr>
              <a:t> </a:t>
            </a:r>
            <a:r>
              <a:rPr lang="en" sz="1800">
                <a:solidFill>
                  <a:srgbClr val="93C47D"/>
                </a:solidFill>
                <a:latin typeface="Merriweather"/>
                <a:ea typeface="Merriweather"/>
                <a:cs typeface="Merriweather"/>
                <a:sym typeface="Merriweather"/>
              </a:rPr>
              <a:t>H</a:t>
            </a:r>
            <a:r>
              <a:rPr baseline="30000" lang="en" sz="1800">
                <a:solidFill>
                  <a:srgbClr val="93C47D"/>
                </a:solidFill>
                <a:latin typeface="Merriweather"/>
                <a:ea typeface="Merriweather"/>
                <a:cs typeface="Merriweather"/>
                <a:sym typeface="Merriweather"/>
              </a:rPr>
              <a:t>+</a:t>
            </a:r>
            <a:r>
              <a:rPr lang="en" sz="1800">
                <a:solidFill>
                  <a:srgbClr val="000000"/>
                </a:solidFill>
                <a:latin typeface="Merriweather"/>
                <a:ea typeface="Merriweather"/>
                <a:cs typeface="Merriweather"/>
                <a:sym typeface="Merriweather"/>
              </a:rPr>
              <a:t>are then </a:t>
            </a:r>
            <a:r>
              <a:rPr lang="en" sz="1800">
                <a:solidFill>
                  <a:srgbClr val="93C47D"/>
                </a:solidFill>
                <a:latin typeface="Merriweather"/>
                <a:ea typeface="Merriweather"/>
                <a:cs typeface="Merriweather"/>
                <a:sym typeface="Merriweather"/>
              </a:rPr>
              <a:t>actively</a:t>
            </a:r>
            <a:r>
              <a:rPr lang="en" sz="1800">
                <a:solidFill>
                  <a:srgbClr val="000000"/>
                </a:solidFill>
                <a:latin typeface="Merriweather"/>
                <a:ea typeface="Merriweather"/>
                <a:cs typeface="Merriweather"/>
                <a:sym typeface="Merriweather"/>
              </a:rPr>
              <a:t> secreted into the canaliculus in exchange for </a:t>
            </a:r>
            <a:r>
              <a:rPr lang="en" sz="1800">
                <a:solidFill>
                  <a:srgbClr val="93C47D"/>
                </a:solidFill>
                <a:latin typeface="Merriweather"/>
                <a:ea typeface="Merriweather"/>
                <a:cs typeface="Merriweather"/>
                <a:sym typeface="Merriweather"/>
              </a:rPr>
              <a:t>K</a:t>
            </a:r>
            <a:r>
              <a:rPr baseline="30000" lang="en" sz="1800">
                <a:solidFill>
                  <a:srgbClr val="93C47D"/>
                </a:solidFill>
                <a:latin typeface="Merriweather"/>
                <a:ea typeface="Merriweather"/>
                <a:cs typeface="Merriweather"/>
                <a:sym typeface="Merriweather"/>
              </a:rPr>
              <a:t>+</a:t>
            </a:r>
            <a:r>
              <a:rPr lang="en" sz="1800">
                <a:solidFill>
                  <a:srgbClr val="000000"/>
                </a:solidFill>
                <a:latin typeface="Merriweather"/>
                <a:ea typeface="Merriweather"/>
                <a:cs typeface="Merriweather"/>
                <a:sym typeface="Merriweather"/>
              </a:rPr>
              <a:t>.</a:t>
            </a:r>
            <a:endParaRPr sz="1800">
              <a:solidFill>
                <a:srgbClr val="000000"/>
              </a:solidFill>
              <a:latin typeface="Merriweather"/>
              <a:ea typeface="Merriweather"/>
              <a:cs typeface="Merriweather"/>
              <a:sym typeface="Merriweather"/>
            </a:endParaRPr>
          </a:p>
          <a:p>
            <a:pPr indent="0" lvl="0" marL="457200" rtl="0" algn="l">
              <a:spcBef>
                <a:spcPts val="0"/>
              </a:spcBef>
              <a:spcAft>
                <a:spcPts val="0"/>
              </a:spcAft>
              <a:buNone/>
            </a:pPr>
            <a:r>
              <a:t/>
            </a:r>
            <a:endParaRPr sz="1800">
              <a:solidFill>
                <a:srgbClr val="000000"/>
              </a:solidFill>
              <a:latin typeface="Merriweather"/>
              <a:ea typeface="Merriweather"/>
              <a:cs typeface="Merriweather"/>
              <a:sym typeface="Merriweather"/>
            </a:endParaRPr>
          </a:p>
          <a:p>
            <a:pPr indent="-342900" lvl="0" marL="457200" rtl="0" algn="l">
              <a:spcBef>
                <a:spcPts val="440"/>
              </a:spcBef>
              <a:spcAft>
                <a:spcPts val="0"/>
              </a:spcAft>
              <a:buClr>
                <a:srgbClr val="000000"/>
              </a:buClr>
              <a:buSzPts val="1800"/>
              <a:buFont typeface="Merriweather"/>
              <a:buAutoNum type="arabicPeriod"/>
            </a:pPr>
            <a:r>
              <a:rPr lang="en" sz="1800">
                <a:solidFill>
                  <a:srgbClr val="93C47D"/>
                </a:solidFill>
                <a:highlight>
                  <a:srgbClr val="FFFFFF"/>
                </a:highlight>
                <a:latin typeface="Merriweather"/>
                <a:ea typeface="Merriweather"/>
                <a:cs typeface="Merriweather"/>
                <a:sym typeface="Merriweather"/>
              </a:rPr>
              <a:t>CO</a:t>
            </a:r>
            <a:r>
              <a:rPr baseline="-25000" lang="en" sz="1800">
                <a:solidFill>
                  <a:srgbClr val="93C47D"/>
                </a:solidFill>
                <a:highlight>
                  <a:srgbClr val="FFFFFF"/>
                </a:highlight>
                <a:latin typeface="Merriweather"/>
                <a:ea typeface="Merriweather"/>
                <a:cs typeface="Merriweather"/>
                <a:sym typeface="Merriweather"/>
              </a:rPr>
              <a:t>2</a:t>
            </a:r>
            <a:r>
              <a:rPr lang="en" sz="1800">
                <a:solidFill>
                  <a:srgbClr val="000000"/>
                </a:solidFill>
                <a:latin typeface="Merriweather"/>
                <a:ea typeface="Merriweather"/>
                <a:cs typeface="Merriweather"/>
                <a:sym typeface="Merriweather"/>
              </a:rPr>
              <a:t>, either formed during metabolism in the cell or entering the cell from the blood, combines under the influence of </a:t>
            </a:r>
            <a:r>
              <a:rPr lang="en" sz="1800">
                <a:solidFill>
                  <a:srgbClr val="93C47D"/>
                </a:solidFill>
                <a:latin typeface="Merriweather"/>
                <a:ea typeface="Merriweather"/>
                <a:cs typeface="Merriweather"/>
                <a:sym typeface="Merriweather"/>
              </a:rPr>
              <a:t>carbonic anhydrase</a:t>
            </a:r>
            <a:r>
              <a:rPr lang="en" sz="1800">
                <a:solidFill>
                  <a:srgbClr val="FF0000"/>
                </a:solidFill>
                <a:latin typeface="Merriweather"/>
                <a:ea typeface="Merriweather"/>
                <a:cs typeface="Merriweather"/>
                <a:sym typeface="Merriweather"/>
              </a:rPr>
              <a:t> </a:t>
            </a:r>
            <a:r>
              <a:rPr lang="en" sz="1800">
                <a:solidFill>
                  <a:srgbClr val="000000"/>
                </a:solidFill>
                <a:latin typeface="Merriweather"/>
                <a:ea typeface="Merriweather"/>
                <a:cs typeface="Merriweather"/>
                <a:sym typeface="Merriweather"/>
              </a:rPr>
              <a:t>with the </a:t>
            </a:r>
            <a:r>
              <a:rPr lang="en" sz="1800">
                <a:solidFill>
                  <a:srgbClr val="93C47D"/>
                </a:solidFill>
                <a:highlight>
                  <a:srgbClr val="FFFFFF"/>
                </a:highlight>
                <a:latin typeface="Merriweather"/>
                <a:ea typeface="Merriweather"/>
                <a:cs typeface="Merriweather"/>
                <a:sym typeface="Merriweather"/>
              </a:rPr>
              <a:t>OH</a:t>
            </a:r>
            <a:r>
              <a:rPr baseline="30000" lang="en" sz="1800">
                <a:solidFill>
                  <a:srgbClr val="93C47D"/>
                </a:solidFill>
                <a:highlight>
                  <a:srgbClr val="FFFFFF"/>
                </a:highlight>
                <a:latin typeface="Merriweather"/>
                <a:ea typeface="Merriweather"/>
                <a:cs typeface="Merriweather"/>
                <a:sym typeface="Merriweather"/>
              </a:rPr>
              <a:t>-</a:t>
            </a:r>
            <a:r>
              <a:rPr lang="en" sz="1800">
                <a:solidFill>
                  <a:srgbClr val="000000"/>
                </a:solidFill>
                <a:latin typeface="Merriweather"/>
                <a:ea typeface="Merriweather"/>
                <a:cs typeface="Merriweather"/>
                <a:sym typeface="Merriweather"/>
              </a:rPr>
              <a:t> to form </a:t>
            </a:r>
            <a:r>
              <a:rPr lang="en" sz="1800">
                <a:solidFill>
                  <a:srgbClr val="93C47D"/>
                </a:solidFill>
                <a:highlight>
                  <a:srgbClr val="FFFFFF"/>
                </a:highlight>
                <a:latin typeface="Merriweather"/>
                <a:ea typeface="Merriweather"/>
                <a:cs typeface="Merriweather"/>
                <a:sym typeface="Merriweather"/>
              </a:rPr>
              <a:t>HCO</a:t>
            </a:r>
            <a:r>
              <a:rPr baseline="-25000" lang="en" sz="1800">
                <a:solidFill>
                  <a:srgbClr val="93C47D"/>
                </a:solidFill>
                <a:highlight>
                  <a:srgbClr val="FFFFFF"/>
                </a:highlight>
                <a:latin typeface="Merriweather"/>
                <a:ea typeface="Merriweather"/>
                <a:cs typeface="Merriweather"/>
                <a:sym typeface="Merriweather"/>
              </a:rPr>
              <a:t>3</a:t>
            </a:r>
            <a:r>
              <a:rPr baseline="30000" lang="en" sz="1800">
                <a:solidFill>
                  <a:srgbClr val="93C47D"/>
                </a:solidFill>
                <a:highlight>
                  <a:srgbClr val="FFFFFF"/>
                </a:highlight>
                <a:latin typeface="Merriweather"/>
                <a:ea typeface="Merriweather"/>
                <a:cs typeface="Merriweather"/>
                <a:sym typeface="Merriweather"/>
              </a:rPr>
              <a:t>-</a:t>
            </a:r>
            <a:r>
              <a:rPr lang="en" sz="1800">
                <a:solidFill>
                  <a:srgbClr val="000000"/>
                </a:solidFill>
                <a:latin typeface="Merriweather"/>
                <a:ea typeface="Merriweather"/>
                <a:cs typeface="Merriweather"/>
                <a:sym typeface="Merriweather"/>
              </a:rPr>
              <a:t>. </a:t>
            </a:r>
            <a:endParaRPr sz="1800">
              <a:solidFill>
                <a:srgbClr val="000000"/>
              </a:solidFill>
              <a:latin typeface="Merriweather"/>
              <a:ea typeface="Merriweather"/>
              <a:cs typeface="Merriweather"/>
              <a:sym typeface="Merriweather"/>
            </a:endParaRPr>
          </a:p>
          <a:p>
            <a:pPr indent="-342900" lvl="0" marL="457200" rtl="0" algn="l">
              <a:spcBef>
                <a:spcPts val="440"/>
              </a:spcBef>
              <a:spcAft>
                <a:spcPts val="0"/>
              </a:spcAft>
              <a:buClr>
                <a:srgbClr val="000000"/>
              </a:buClr>
              <a:buSzPts val="1800"/>
              <a:buFont typeface="Merriweather"/>
              <a:buAutoNum type="arabicPeriod"/>
            </a:pPr>
            <a:r>
              <a:rPr lang="en" sz="1800">
                <a:solidFill>
                  <a:srgbClr val="93C47D"/>
                </a:solidFill>
                <a:highlight>
                  <a:srgbClr val="FFFFFF"/>
                </a:highlight>
                <a:latin typeface="Merriweather"/>
                <a:ea typeface="Merriweather"/>
                <a:cs typeface="Merriweather"/>
                <a:sym typeface="Merriweather"/>
              </a:rPr>
              <a:t>HCO</a:t>
            </a:r>
            <a:r>
              <a:rPr baseline="-25000" lang="en" sz="1800">
                <a:solidFill>
                  <a:srgbClr val="93C47D"/>
                </a:solidFill>
                <a:highlight>
                  <a:srgbClr val="FFFFFF"/>
                </a:highlight>
                <a:latin typeface="Merriweather"/>
                <a:ea typeface="Merriweather"/>
                <a:cs typeface="Merriweather"/>
                <a:sym typeface="Merriweather"/>
              </a:rPr>
              <a:t>3</a:t>
            </a:r>
            <a:r>
              <a:rPr baseline="30000" lang="en" sz="1800">
                <a:solidFill>
                  <a:srgbClr val="93C47D"/>
                </a:solidFill>
                <a:highlight>
                  <a:srgbClr val="FFFFFF"/>
                </a:highlight>
                <a:latin typeface="Merriweather"/>
                <a:ea typeface="Merriweather"/>
                <a:cs typeface="Merriweather"/>
                <a:sym typeface="Merriweather"/>
              </a:rPr>
              <a:t>- </a:t>
            </a:r>
            <a:r>
              <a:rPr lang="en" sz="1800">
                <a:solidFill>
                  <a:srgbClr val="000000"/>
                </a:solidFill>
                <a:latin typeface="Merriweather"/>
                <a:ea typeface="Merriweather"/>
                <a:cs typeface="Merriweather"/>
                <a:sym typeface="Merriweather"/>
              </a:rPr>
              <a:t>then diffuse out of the cell cytoplasm into the extracellular fluid in exchange for </a:t>
            </a:r>
            <a:r>
              <a:rPr lang="en" sz="1800">
                <a:solidFill>
                  <a:srgbClr val="93C47D"/>
                </a:solidFill>
                <a:latin typeface="Merriweather"/>
                <a:ea typeface="Merriweather"/>
                <a:cs typeface="Merriweather"/>
                <a:sym typeface="Merriweather"/>
              </a:rPr>
              <a:t>Cl</a:t>
            </a:r>
            <a:r>
              <a:rPr baseline="30000" lang="en" sz="1800">
                <a:solidFill>
                  <a:srgbClr val="93C47D"/>
                </a:solidFill>
                <a:latin typeface="Merriweather"/>
                <a:ea typeface="Merriweather"/>
                <a:cs typeface="Merriweather"/>
                <a:sym typeface="Merriweather"/>
              </a:rPr>
              <a:t>-</a:t>
            </a:r>
            <a:r>
              <a:rPr lang="en" sz="1800">
                <a:solidFill>
                  <a:srgbClr val="000000"/>
                </a:solidFill>
                <a:latin typeface="Merriweather"/>
                <a:ea typeface="Merriweather"/>
                <a:cs typeface="Merriweather"/>
                <a:sym typeface="Merriweather"/>
              </a:rPr>
              <a:t> that enter the cell.</a:t>
            </a:r>
            <a:endParaRPr sz="1800">
              <a:solidFill>
                <a:srgbClr val="000000"/>
              </a:solidFill>
              <a:latin typeface="Merriweather"/>
              <a:ea typeface="Merriweather"/>
              <a:cs typeface="Merriweather"/>
              <a:sym typeface="Merriweather"/>
            </a:endParaRPr>
          </a:p>
          <a:p>
            <a:pPr indent="0" lvl="0" marL="0" rtl="0" algn="l">
              <a:spcBef>
                <a:spcPts val="0"/>
              </a:spcBef>
              <a:spcAft>
                <a:spcPts val="0"/>
              </a:spcAft>
              <a:buNone/>
            </a:pPr>
            <a:r>
              <a:t/>
            </a:r>
            <a:endParaRPr sz="1800">
              <a:solidFill>
                <a:srgbClr val="000000"/>
              </a:solidFill>
              <a:latin typeface="Merriweather"/>
              <a:ea typeface="Merriweather"/>
              <a:cs typeface="Merriweather"/>
              <a:sym typeface="Merriweather"/>
            </a:endParaRPr>
          </a:p>
        </p:txBody>
      </p:sp>
      <p:pic>
        <p:nvPicPr>
          <p:cNvPr id="355" name="Google Shape;355;p21"/>
          <p:cNvPicPr preferRelativeResize="0"/>
          <p:nvPr/>
        </p:nvPicPr>
        <p:blipFill rotWithShape="1">
          <a:blip r:embed="rId4">
            <a:alphaModFix/>
          </a:blip>
          <a:srcRect b="0" l="0" r="0" t="0"/>
          <a:stretch/>
        </p:blipFill>
        <p:spPr>
          <a:xfrm>
            <a:off x="8249250" y="15140950"/>
            <a:ext cx="4935575" cy="4710900"/>
          </a:xfrm>
          <a:prstGeom prst="rect">
            <a:avLst/>
          </a:prstGeom>
          <a:noFill/>
          <a:ln>
            <a:noFill/>
          </a:ln>
        </p:spPr>
      </p:pic>
      <p:sp>
        <p:nvSpPr>
          <p:cNvPr id="356" name="Google Shape;356;p21"/>
          <p:cNvSpPr/>
          <p:nvPr/>
        </p:nvSpPr>
        <p:spPr>
          <a:xfrm>
            <a:off x="7780641" y="2361602"/>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357" name="Google Shape;357;p21"/>
          <p:cNvSpPr/>
          <p:nvPr/>
        </p:nvSpPr>
        <p:spPr>
          <a:xfrm>
            <a:off x="234257" y="925498"/>
            <a:ext cx="672000" cy="621600"/>
          </a:xfrm>
          <a:prstGeom prst="rect">
            <a:avLst/>
          </a:prstGeom>
          <a:solidFill>
            <a:srgbClr val="93C47D"/>
          </a:solidFill>
          <a:ln cap="flat" cmpd="sng" w="9525">
            <a:solidFill>
              <a:srgbClr val="59595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358" name="Google Shape;358;p21"/>
          <p:cNvSpPr txBox="1"/>
          <p:nvPr/>
        </p:nvSpPr>
        <p:spPr>
          <a:xfrm>
            <a:off x="951200" y="773200"/>
            <a:ext cx="113319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0">
                <a:solidFill>
                  <a:srgbClr val="6AA84F"/>
                </a:solidFill>
                <a:latin typeface="Oswald"/>
                <a:ea typeface="Oswald"/>
                <a:cs typeface="Oswald"/>
                <a:sym typeface="Oswald"/>
              </a:rPr>
              <a:t>Lecture III: Gastric </a:t>
            </a:r>
            <a:r>
              <a:rPr lang="en" sz="5000">
                <a:solidFill>
                  <a:srgbClr val="6AA84F"/>
                </a:solidFill>
                <a:latin typeface="Oswald"/>
                <a:ea typeface="Oswald"/>
                <a:cs typeface="Oswald"/>
                <a:sym typeface="Oswald"/>
              </a:rPr>
              <a:t>Motility</a:t>
            </a:r>
            <a:r>
              <a:rPr lang="en" sz="5000">
                <a:solidFill>
                  <a:srgbClr val="6AA84F"/>
                </a:solidFill>
                <a:latin typeface="Oswald"/>
                <a:ea typeface="Oswald"/>
                <a:cs typeface="Oswald"/>
                <a:sym typeface="Oswald"/>
              </a:rPr>
              <a:t> and Secretion</a:t>
            </a:r>
            <a:endParaRPr sz="5000">
              <a:solidFill>
                <a:srgbClr val="6AA84F"/>
              </a:solidFill>
              <a:latin typeface="Oswald"/>
              <a:ea typeface="Oswald"/>
              <a:cs typeface="Oswald"/>
              <a:sym typeface="Oswald"/>
            </a:endParaRPr>
          </a:p>
        </p:txBody>
      </p:sp>
      <p:sp>
        <p:nvSpPr>
          <p:cNvPr id="359" name="Google Shape;359;p21"/>
          <p:cNvSpPr txBox="1"/>
          <p:nvPr/>
        </p:nvSpPr>
        <p:spPr>
          <a:xfrm>
            <a:off x="9821688" y="10429705"/>
            <a:ext cx="2857500" cy="59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latin typeface="Merriweather"/>
                <a:ea typeface="Merriweather"/>
                <a:cs typeface="Merriweather"/>
                <a:sym typeface="Merriweather"/>
              </a:rPr>
              <a:t>Figure 3-1</a:t>
            </a:r>
            <a:endParaRPr b="1" sz="2600">
              <a:latin typeface="Merriweather"/>
              <a:ea typeface="Merriweather"/>
              <a:cs typeface="Merriweather"/>
              <a:sym typeface="Merriweather"/>
            </a:endParaRPr>
          </a:p>
        </p:txBody>
      </p:sp>
      <p:sp>
        <p:nvSpPr>
          <p:cNvPr id="360" name="Google Shape;360;p21"/>
          <p:cNvSpPr txBox="1"/>
          <p:nvPr/>
        </p:nvSpPr>
        <p:spPr>
          <a:xfrm>
            <a:off x="12348651" y="19192125"/>
            <a:ext cx="2226600" cy="59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Merriweather"/>
                <a:ea typeface="Merriweather"/>
                <a:cs typeface="Merriweather"/>
                <a:sym typeface="Merriweather"/>
              </a:rPr>
              <a:t>Figure 3-2</a:t>
            </a:r>
            <a:endParaRPr b="1" sz="2000">
              <a:latin typeface="Merriweather"/>
              <a:ea typeface="Merriweather"/>
              <a:cs typeface="Merriweather"/>
              <a:sym typeface="Merriweathe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