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19935825" cx="14097000"/>
  <p:notesSz cx="6858000" cy="9144000"/>
  <p:embeddedFontLst>
    <p:embeddedFont>
      <p:font typeface="Oswald"/>
      <p:regular r:id="rId17"/>
      <p:bold r:id="rId18"/>
    </p:embeddedFont>
    <p:embeddedFont>
      <p:font typeface="Merriweather"/>
      <p:regular r:id="rId19"/>
      <p:bold r:id="rId20"/>
      <p:italic r:id="rId21"/>
      <p:boldItalic r:id="rId22"/>
    </p:embeddedFont>
    <p:embeddedFont>
      <p:font typeface="Ex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279">
          <p15:clr>
            <a:srgbClr val="A4A3A4"/>
          </p15:clr>
        </p15:guide>
        <p15:guide id="2" pos="4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1140270-DCF8-40AB-8716-CC659D1E2411}">
  <a:tblStyle styleId="{71140270-DCF8-40AB-8716-CC659D1E241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279" orient="horz"/>
        <p:guide pos="44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erriweather-bold.fntdata"/><Relationship Id="rId22" Type="http://schemas.openxmlformats.org/officeDocument/2006/relationships/font" Target="fonts/Merriweather-boldItalic.fntdata"/><Relationship Id="rId21" Type="http://schemas.openxmlformats.org/officeDocument/2006/relationships/font" Target="fonts/Merriweather-italic.fntdata"/><Relationship Id="rId24" Type="http://schemas.openxmlformats.org/officeDocument/2006/relationships/font" Target="fonts/Exo-bold.fntdata"/><Relationship Id="rId23" Type="http://schemas.openxmlformats.org/officeDocument/2006/relationships/font" Target="fonts/Ex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Exo-boldItalic.fntdata"/><Relationship Id="rId25" Type="http://schemas.openxmlformats.org/officeDocument/2006/relationships/font" Target="fonts/Ex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Oswald-regular.fntdata"/><Relationship Id="rId16" Type="http://schemas.openxmlformats.org/officeDocument/2006/relationships/slide" Target="slides/slide10.xml"/><Relationship Id="rId19" Type="http://schemas.openxmlformats.org/officeDocument/2006/relationships/font" Target="fonts/Merriweather-regular.fntdata"/><Relationship Id="rId18" Type="http://schemas.openxmlformats.org/officeDocument/2006/relationships/font" Target="fonts/Oswald-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758be8cb29_0_14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58be8cb2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758be8cb29_0_321: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758be8cb29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460f6b9d21b8cdc4_119: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460f6b9d21b8cdc4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460f6b9d21b8cdc4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460f6b9d21b8cdc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76408f9a4a_1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76408f9a4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76408f9a4a_1_22: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76408f9a4a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76408f9a4a_1_20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76408f9a4a_1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7646204441_0_47: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7646204441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g76408f9a4a_1_46: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76408f9a4a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758be8cb29_0_315: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758be8cb29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80550" y="2885918"/>
            <a:ext cx="13135800" cy="79557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p:txBody>
      </p:sp>
      <p:sp>
        <p:nvSpPr>
          <p:cNvPr id="11" name="Google Shape;11;p2"/>
          <p:cNvSpPr txBox="1"/>
          <p:nvPr>
            <p:ph idx="1" type="subTitle"/>
          </p:nvPr>
        </p:nvSpPr>
        <p:spPr>
          <a:xfrm>
            <a:off x="480538" y="10984859"/>
            <a:ext cx="13135800" cy="30720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6500"/>
              <a:buNone/>
              <a:defRPr sz="6500"/>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12" name="Google Shape;12;p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80538" y="4287259"/>
            <a:ext cx="13135800" cy="76104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27800"/>
              <a:buNone/>
              <a:defRPr sz="27800"/>
            </a:lvl1pPr>
            <a:lvl2pPr lvl="1" algn="ctr">
              <a:spcBef>
                <a:spcPts val="0"/>
              </a:spcBef>
              <a:spcAft>
                <a:spcPts val="0"/>
              </a:spcAft>
              <a:buSzPts val="27800"/>
              <a:buNone/>
              <a:defRPr sz="27800"/>
            </a:lvl2pPr>
            <a:lvl3pPr lvl="2" algn="ctr">
              <a:spcBef>
                <a:spcPts val="0"/>
              </a:spcBef>
              <a:spcAft>
                <a:spcPts val="0"/>
              </a:spcAft>
              <a:buSzPts val="27800"/>
              <a:buNone/>
              <a:defRPr sz="27800"/>
            </a:lvl3pPr>
            <a:lvl4pPr lvl="3" algn="ctr">
              <a:spcBef>
                <a:spcPts val="0"/>
              </a:spcBef>
              <a:spcAft>
                <a:spcPts val="0"/>
              </a:spcAft>
              <a:buSzPts val="27800"/>
              <a:buNone/>
              <a:defRPr sz="27800"/>
            </a:lvl4pPr>
            <a:lvl5pPr lvl="4" algn="ctr">
              <a:spcBef>
                <a:spcPts val="0"/>
              </a:spcBef>
              <a:spcAft>
                <a:spcPts val="0"/>
              </a:spcAft>
              <a:buSzPts val="27800"/>
              <a:buNone/>
              <a:defRPr sz="27800"/>
            </a:lvl5pPr>
            <a:lvl6pPr lvl="5" algn="ctr">
              <a:spcBef>
                <a:spcPts val="0"/>
              </a:spcBef>
              <a:spcAft>
                <a:spcPts val="0"/>
              </a:spcAft>
              <a:buSzPts val="27800"/>
              <a:buNone/>
              <a:defRPr sz="27800"/>
            </a:lvl6pPr>
            <a:lvl7pPr lvl="6" algn="ctr">
              <a:spcBef>
                <a:spcPts val="0"/>
              </a:spcBef>
              <a:spcAft>
                <a:spcPts val="0"/>
              </a:spcAft>
              <a:buSzPts val="27800"/>
              <a:buNone/>
              <a:defRPr sz="27800"/>
            </a:lvl7pPr>
            <a:lvl8pPr lvl="7" algn="ctr">
              <a:spcBef>
                <a:spcPts val="0"/>
              </a:spcBef>
              <a:spcAft>
                <a:spcPts val="0"/>
              </a:spcAft>
              <a:buSzPts val="27800"/>
              <a:buNone/>
              <a:defRPr sz="27800"/>
            </a:lvl8pPr>
            <a:lvl9pPr lvl="8" algn="ctr">
              <a:spcBef>
                <a:spcPts val="0"/>
              </a:spcBef>
              <a:spcAft>
                <a:spcPts val="0"/>
              </a:spcAft>
              <a:buSzPts val="27800"/>
              <a:buNone/>
              <a:defRPr sz="27800"/>
            </a:lvl9pPr>
          </a:lstStyle>
          <a:p>
            <a:r>
              <a:t>xx%</a:t>
            </a:r>
          </a:p>
        </p:txBody>
      </p:sp>
      <p:sp>
        <p:nvSpPr>
          <p:cNvPr id="46" name="Google Shape;46;p11"/>
          <p:cNvSpPr txBox="1"/>
          <p:nvPr>
            <p:ph idx="1" type="body"/>
          </p:nvPr>
        </p:nvSpPr>
        <p:spPr>
          <a:xfrm>
            <a:off x="480538" y="12217791"/>
            <a:ext cx="13135800" cy="5041800"/>
          </a:xfrm>
          <a:prstGeom prst="rect">
            <a:avLst/>
          </a:prstGeom>
        </p:spPr>
        <p:txBody>
          <a:bodyPr anchorCtr="0" anchor="t" bIns="212075" lIns="212075" spcFirstLastPara="1" rIns="212075" wrap="square" tIns="212075">
            <a:noAutofit/>
          </a:bodyPr>
          <a:lstStyle>
            <a:lvl1pPr indent="-495300" lvl="0" marL="457200" algn="ctr">
              <a:spcBef>
                <a:spcPts val="0"/>
              </a:spcBef>
              <a:spcAft>
                <a:spcPts val="0"/>
              </a:spcAft>
              <a:buSzPts val="4200"/>
              <a:buChar char="●"/>
              <a:defRPr/>
            </a:lvl1pPr>
            <a:lvl2pPr indent="-431800" lvl="1" marL="914400" algn="ctr">
              <a:spcBef>
                <a:spcPts val="3700"/>
              </a:spcBef>
              <a:spcAft>
                <a:spcPts val="0"/>
              </a:spcAft>
              <a:buSzPts val="3200"/>
              <a:buChar char="○"/>
              <a:defRPr/>
            </a:lvl2pPr>
            <a:lvl3pPr indent="-431800" lvl="2" marL="1371600" algn="ctr">
              <a:spcBef>
                <a:spcPts val="3700"/>
              </a:spcBef>
              <a:spcAft>
                <a:spcPts val="0"/>
              </a:spcAft>
              <a:buSzPts val="3200"/>
              <a:buChar char="■"/>
              <a:defRPr/>
            </a:lvl3pPr>
            <a:lvl4pPr indent="-431800" lvl="3" marL="1828800" algn="ctr">
              <a:spcBef>
                <a:spcPts val="3700"/>
              </a:spcBef>
              <a:spcAft>
                <a:spcPts val="0"/>
              </a:spcAft>
              <a:buSzPts val="3200"/>
              <a:buChar char="●"/>
              <a:defRPr/>
            </a:lvl4pPr>
            <a:lvl5pPr indent="-431800" lvl="4" marL="2286000" algn="ctr">
              <a:spcBef>
                <a:spcPts val="3700"/>
              </a:spcBef>
              <a:spcAft>
                <a:spcPts val="0"/>
              </a:spcAft>
              <a:buSzPts val="3200"/>
              <a:buChar char="○"/>
              <a:defRPr/>
            </a:lvl5pPr>
            <a:lvl6pPr indent="-431800" lvl="5" marL="2743200" algn="ctr">
              <a:spcBef>
                <a:spcPts val="3700"/>
              </a:spcBef>
              <a:spcAft>
                <a:spcPts val="0"/>
              </a:spcAft>
              <a:buSzPts val="3200"/>
              <a:buChar char="■"/>
              <a:defRPr/>
            </a:lvl6pPr>
            <a:lvl7pPr indent="-431800" lvl="6" marL="3200400" algn="ctr">
              <a:spcBef>
                <a:spcPts val="3700"/>
              </a:spcBef>
              <a:spcAft>
                <a:spcPts val="0"/>
              </a:spcAft>
              <a:buSzPts val="3200"/>
              <a:buChar char="●"/>
              <a:defRPr/>
            </a:lvl7pPr>
            <a:lvl8pPr indent="-431800" lvl="7" marL="3657600" algn="ctr">
              <a:spcBef>
                <a:spcPts val="3700"/>
              </a:spcBef>
              <a:spcAft>
                <a:spcPts val="0"/>
              </a:spcAft>
              <a:buSzPts val="3200"/>
              <a:buChar char="○"/>
              <a:defRPr/>
            </a:lvl8pPr>
            <a:lvl9pPr indent="-431800" lvl="8" marL="4114800" algn="ctr">
              <a:spcBef>
                <a:spcPts val="3700"/>
              </a:spcBef>
              <a:spcAft>
                <a:spcPts val="3700"/>
              </a:spcAft>
              <a:buSzPts val="3200"/>
              <a:buChar char="■"/>
              <a:defRPr/>
            </a:lvl9pPr>
          </a:lstStyle>
          <a:p/>
        </p:txBody>
      </p:sp>
      <p:sp>
        <p:nvSpPr>
          <p:cNvPr id="47" name="Google Shape;47;p11"/>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80538" y="8336535"/>
            <a:ext cx="13135800" cy="3262800"/>
          </a:xfrm>
          <a:prstGeom prst="rect">
            <a:avLst/>
          </a:prstGeom>
        </p:spPr>
        <p:txBody>
          <a:bodyPr anchorCtr="0" anchor="ctr" bIns="212075" lIns="212075" spcFirstLastPara="1" rIns="212075" wrap="square" tIns="212075">
            <a:no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p:txBody>
      </p:sp>
      <p:sp>
        <p:nvSpPr>
          <p:cNvPr id="15" name="Google Shape;15;p3"/>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18" name="Google Shape;18;p4"/>
          <p:cNvSpPr txBox="1"/>
          <p:nvPr>
            <p:ph idx="1" type="body"/>
          </p:nvPr>
        </p:nvSpPr>
        <p:spPr>
          <a:xfrm>
            <a:off x="480538" y="4466908"/>
            <a:ext cx="13135800" cy="13241700"/>
          </a:xfrm>
          <a:prstGeom prst="rect">
            <a:avLst/>
          </a:prstGeom>
        </p:spPr>
        <p:txBody>
          <a:bodyPr anchorCtr="0" anchor="t"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19" name="Google Shape;19;p4"/>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2" name="Google Shape;22;p5"/>
          <p:cNvSpPr txBox="1"/>
          <p:nvPr>
            <p:ph idx="1" type="body"/>
          </p:nvPr>
        </p:nvSpPr>
        <p:spPr>
          <a:xfrm>
            <a:off x="480538"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3" name="Google Shape;23;p5"/>
          <p:cNvSpPr txBox="1"/>
          <p:nvPr>
            <p:ph idx="2" type="body"/>
          </p:nvPr>
        </p:nvSpPr>
        <p:spPr>
          <a:xfrm>
            <a:off x="7449950"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4" name="Google Shape;24;p5"/>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7" name="Google Shape;27;p6"/>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80538" y="2153464"/>
            <a:ext cx="4329000" cy="2928900"/>
          </a:xfrm>
          <a:prstGeom prst="rect">
            <a:avLst/>
          </a:prstGeom>
        </p:spPr>
        <p:txBody>
          <a:bodyPr anchorCtr="0" anchor="b" bIns="212075" lIns="212075" spcFirstLastPara="1" rIns="212075" wrap="square" tIns="212075">
            <a:no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30" name="Google Shape;30;p7"/>
          <p:cNvSpPr txBox="1"/>
          <p:nvPr>
            <p:ph idx="1" type="body"/>
          </p:nvPr>
        </p:nvSpPr>
        <p:spPr>
          <a:xfrm>
            <a:off x="480538" y="5385987"/>
            <a:ext cx="4329000" cy="12323100"/>
          </a:xfrm>
          <a:prstGeom prst="rect">
            <a:avLst/>
          </a:prstGeom>
        </p:spPr>
        <p:txBody>
          <a:bodyPr anchorCtr="0" anchor="t" bIns="212075" lIns="212075" spcFirstLastPara="1" rIns="212075" wrap="square" tIns="212075">
            <a:noAutofit/>
          </a:bodyPr>
          <a:lstStyle>
            <a:lvl1pPr indent="-406400" lvl="0" marL="457200">
              <a:spcBef>
                <a:spcPts val="0"/>
              </a:spcBef>
              <a:spcAft>
                <a:spcPts val="0"/>
              </a:spcAft>
              <a:buSzPts val="2800"/>
              <a:buChar char="●"/>
              <a:defRPr sz="28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31" name="Google Shape;31;p7"/>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755802" y="1744748"/>
            <a:ext cx="9816900" cy="15855600"/>
          </a:xfrm>
          <a:prstGeom prst="rect">
            <a:avLst/>
          </a:prstGeom>
        </p:spPr>
        <p:txBody>
          <a:bodyPr anchorCtr="0" anchor="ctr" bIns="212075" lIns="212075" spcFirstLastPara="1" rIns="212075" wrap="square" tIns="212075">
            <a:noAutofit/>
          </a:bodyPr>
          <a:lstStyle>
            <a:lvl1pPr lvl="0">
              <a:spcBef>
                <a:spcPts val="0"/>
              </a:spcBef>
              <a:spcAft>
                <a:spcPts val="0"/>
              </a:spcAft>
              <a:buSzPts val="11100"/>
              <a:buNone/>
              <a:defRPr sz="11100"/>
            </a:lvl1pPr>
            <a:lvl2pPr lvl="1">
              <a:spcBef>
                <a:spcPts val="0"/>
              </a:spcBef>
              <a:spcAft>
                <a:spcPts val="0"/>
              </a:spcAft>
              <a:buSzPts val="11100"/>
              <a:buNone/>
              <a:defRPr sz="11100"/>
            </a:lvl2pPr>
            <a:lvl3pPr lvl="2">
              <a:spcBef>
                <a:spcPts val="0"/>
              </a:spcBef>
              <a:spcAft>
                <a:spcPts val="0"/>
              </a:spcAft>
              <a:buSzPts val="11100"/>
              <a:buNone/>
              <a:defRPr sz="11100"/>
            </a:lvl3pPr>
            <a:lvl4pPr lvl="3">
              <a:spcBef>
                <a:spcPts val="0"/>
              </a:spcBef>
              <a:spcAft>
                <a:spcPts val="0"/>
              </a:spcAft>
              <a:buSzPts val="11100"/>
              <a:buNone/>
              <a:defRPr sz="11100"/>
            </a:lvl4pPr>
            <a:lvl5pPr lvl="4">
              <a:spcBef>
                <a:spcPts val="0"/>
              </a:spcBef>
              <a:spcAft>
                <a:spcPts val="0"/>
              </a:spcAft>
              <a:buSzPts val="11100"/>
              <a:buNone/>
              <a:defRPr sz="11100"/>
            </a:lvl5pPr>
            <a:lvl6pPr lvl="5">
              <a:spcBef>
                <a:spcPts val="0"/>
              </a:spcBef>
              <a:spcAft>
                <a:spcPts val="0"/>
              </a:spcAft>
              <a:buSzPts val="11100"/>
              <a:buNone/>
              <a:defRPr sz="11100"/>
            </a:lvl6pPr>
            <a:lvl7pPr lvl="6">
              <a:spcBef>
                <a:spcPts val="0"/>
              </a:spcBef>
              <a:spcAft>
                <a:spcPts val="0"/>
              </a:spcAft>
              <a:buSzPts val="11100"/>
              <a:buNone/>
              <a:defRPr sz="11100"/>
            </a:lvl7pPr>
            <a:lvl8pPr lvl="7">
              <a:spcBef>
                <a:spcPts val="0"/>
              </a:spcBef>
              <a:spcAft>
                <a:spcPts val="0"/>
              </a:spcAft>
              <a:buSzPts val="11100"/>
              <a:buNone/>
              <a:defRPr sz="11100"/>
            </a:lvl8pPr>
            <a:lvl9pPr lvl="8">
              <a:spcBef>
                <a:spcPts val="0"/>
              </a:spcBef>
              <a:spcAft>
                <a:spcPts val="0"/>
              </a:spcAft>
              <a:buSzPts val="11100"/>
              <a:buNone/>
              <a:defRPr sz="11100"/>
            </a:lvl9pPr>
          </a:lstStyle>
          <a:p/>
        </p:txBody>
      </p:sp>
      <p:sp>
        <p:nvSpPr>
          <p:cNvPr id="34" name="Google Shape;34;p8"/>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048500" y="-484"/>
            <a:ext cx="7048500" cy="19935900"/>
          </a:xfrm>
          <a:prstGeom prst="rect">
            <a:avLst/>
          </a:prstGeom>
          <a:solidFill>
            <a:schemeClr val="lt2"/>
          </a:solidFill>
          <a:ln>
            <a:noFill/>
          </a:ln>
        </p:spPr>
        <p:txBody>
          <a:bodyPr anchorCtr="0" anchor="ctr" bIns="212075" lIns="212075" spcFirstLastPara="1" rIns="212075" wrap="square" tIns="2120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09313" y="4779695"/>
            <a:ext cx="6236400" cy="57453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9700"/>
              <a:buNone/>
              <a:defRPr sz="9700"/>
            </a:lvl1pPr>
            <a:lvl2pPr lvl="1" algn="ctr">
              <a:spcBef>
                <a:spcPts val="0"/>
              </a:spcBef>
              <a:spcAft>
                <a:spcPts val="0"/>
              </a:spcAft>
              <a:buSzPts val="9700"/>
              <a:buNone/>
              <a:defRPr sz="9700"/>
            </a:lvl2pPr>
            <a:lvl3pPr lvl="2" algn="ctr">
              <a:spcBef>
                <a:spcPts val="0"/>
              </a:spcBef>
              <a:spcAft>
                <a:spcPts val="0"/>
              </a:spcAft>
              <a:buSzPts val="9700"/>
              <a:buNone/>
              <a:defRPr sz="9700"/>
            </a:lvl3pPr>
            <a:lvl4pPr lvl="3" algn="ctr">
              <a:spcBef>
                <a:spcPts val="0"/>
              </a:spcBef>
              <a:spcAft>
                <a:spcPts val="0"/>
              </a:spcAft>
              <a:buSzPts val="9700"/>
              <a:buNone/>
              <a:defRPr sz="9700"/>
            </a:lvl4pPr>
            <a:lvl5pPr lvl="4" algn="ctr">
              <a:spcBef>
                <a:spcPts val="0"/>
              </a:spcBef>
              <a:spcAft>
                <a:spcPts val="0"/>
              </a:spcAft>
              <a:buSzPts val="9700"/>
              <a:buNone/>
              <a:defRPr sz="9700"/>
            </a:lvl5pPr>
            <a:lvl6pPr lvl="5" algn="ctr">
              <a:spcBef>
                <a:spcPts val="0"/>
              </a:spcBef>
              <a:spcAft>
                <a:spcPts val="0"/>
              </a:spcAft>
              <a:buSzPts val="9700"/>
              <a:buNone/>
              <a:defRPr sz="9700"/>
            </a:lvl6pPr>
            <a:lvl7pPr lvl="6" algn="ctr">
              <a:spcBef>
                <a:spcPts val="0"/>
              </a:spcBef>
              <a:spcAft>
                <a:spcPts val="0"/>
              </a:spcAft>
              <a:buSzPts val="9700"/>
              <a:buNone/>
              <a:defRPr sz="9700"/>
            </a:lvl7pPr>
            <a:lvl8pPr lvl="7" algn="ctr">
              <a:spcBef>
                <a:spcPts val="0"/>
              </a:spcBef>
              <a:spcAft>
                <a:spcPts val="0"/>
              </a:spcAft>
              <a:buSzPts val="9700"/>
              <a:buNone/>
              <a:defRPr sz="9700"/>
            </a:lvl8pPr>
            <a:lvl9pPr lvl="8" algn="ctr">
              <a:spcBef>
                <a:spcPts val="0"/>
              </a:spcBef>
              <a:spcAft>
                <a:spcPts val="0"/>
              </a:spcAft>
              <a:buSzPts val="9700"/>
              <a:buNone/>
              <a:defRPr sz="9700"/>
            </a:lvl9pPr>
          </a:lstStyle>
          <a:p/>
        </p:txBody>
      </p:sp>
      <p:sp>
        <p:nvSpPr>
          <p:cNvPr id="38" name="Google Shape;38;p9"/>
          <p:cNvSpPr txBox="1"/>
          <p:nvPr>
            <p:ph idx="1" type="subTitle"/>
          </p:nvPr>
        </p:nvSpPr>
        <p:spPr>
          <a:xfrm>
            <a:off x="409313" y="10864511"/>
            <a:ext cx="6236400" cy="47871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p:txBody>
      </p:sp>
      <p:sp>
        <p:nvSpPr>
          <p:cNvPr id="39" name="Google Shape;39;p9"/>
          <p:cNvSpPr txBox="1"/>
          <p:nvPr>
            <p:ph idx="2" type="body"/>
          </p:nvPr>
        </p:nvSpPr>
        <p:spPr>
          <a:xfrm>
            <a:off x="7615063" y="2806461"/>
            <a:ext cx="5915400" cy="14322000"/>
          </a:xfrm>
          <a:prstGeom prst="rect">
            <a:avLst/>
          </a:prstGeom>
        </p:spPr>
        <p:txBody>
          <a:bodyPr anchorCtr="0" anchor="ctr"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40" name="Google Shape;40;p9"/>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80538" y="16397395"/>
            <a:ext cx="9248100" cy="2345400"/>
          </a:xfrm>
          <a:prstGeom prst="rect">
            <a:avLst/>
          </a:prstGeom>
        </p:spPr>
        <p:txBody>
          <a:bodyPr anchorCtr="0" anchor="ctr" bIns="212075" lIns="212075" spcFirstLastPara="1" rIns="212075" wrap="square" tIns="212075">
            <a:noAutofit/>
          </a:bodyPr>
          <a:lstStyle>
            <a:lvl1pPr indent="-228600" lvl="0" marL="457200">
              <a:lnSpc>
                <a:spcPct val="100000"/>
              </a:lnSpc>
              <a:spcBef>
                <a:spcPts val="0"/>
              </a:spcBef>
              <a:spcAft>
                <a:spcPts val="0"/>
              </a:spcAft>
              <a:buSzPts val="4200"/>
              <a:buNone/>
              <a:defRPr/>
            </a:lvl1pPr>
          </a:lstStyle>
          <a:p/>
        </p:txBody>
      </p:sp>
      <p:sp>
        <p:nvSpPr>
          <p:cNvPr id="43" name="Google Shape;43;p10"/>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538" y="1724884"/>
            <a:ext cx="13135800" cy="2219700"/>
          </a:xfrm>
          <a:prstGeom prst="rect">
            <a:avLst/>
          </a:prstGeom>
          <a:noFill/>
          <a:ln>
            <a:noFill/>
          </a:ln>
        </p:spPr>
        <p:txBody>
          <a:bodyPr anchorCtr="0" anchor="t" bIns="212075" lIns="212075" spcFirstLastPara="1" rIns="212075" wrap="square" tIns="212075">
            <a:noAutofit/>
          </a:bodyPr>
          <a:lstStyle>
            <a:lvl1pPr lvl="0">
              <a:spcBef>
                <a:spcPts val="0"/>
              </a:spcBef>
              <a:spcAft>
                <a:spcPts val="0"/>
              </a:spcAft>
              <a:buClr>
                <a:schemeClr val="dk1"/>
              </a:buClr>
              <a:buSzPts val="6500"/>
              <a:buNone/>
              <a:defRPr sz="6500">
                <a:solidFill>
                  <a:schemeClr val="dk1"/>
                </a:solidFill>
              </a:defRPr>
            </a:lvl1pPr>
            <a:lvl2pPr lvl="1">
              <a:spcBef>
                <a:spcPts val="0"/>
              </a:spcBef>
              <a:spcAft>
                <a:spcPts val="0"/>
              </a:spcAft>
              <a:buClr>
                <a:schemeClr val="dk1"/>
              </a:buClr>
              <a:buSzPts val="6500"/>
              <a:buNone/>
              <a:defRPr sz="6500">
                <a:solidFill>
                  <a:schemeClr val="dk1"/>
                </a:solidFill>
              </a:defRPr>
            </a:lvl2pPr>
            <a:lvl3pPr lvl="2">
              <a:spcBef>
                <a:spcPts val="0"/>
              </a:spcBef>
              <a:spcAft>
                <a:spcPts val="0"/>
              </a:spcAft>
              <a:buClr>
                <a:schemeClr val="dk1"/>
              </a:buClr>
              <a:buSzPts val="6500"/>
              <a:buNone/>
              <a:defRPr sz="6500">
                <a:solidFill>
                  <a:schemeClr val="dk1"/>
                </a:solidFill>
              </a:defRPr>
            </a:lvl3pPr>
            <a:lvl4pPr lvl="3">
              <a:spcBef>
                <a:spcPts val="0"/>
              </a:spcBef>
              <a:spcAft>
                <a:spcPts val="0"/>
              </a:spcAft>
              <a:buClr>
                <a:schemeClr val="dk1"/>
              </a:buClr>
              <a:buSzPts val="6500"/>
              <a:buNone/>
              <a:defRPr sz="6500">
                <a:solidFill>
                  <a:schemeClr val="dk1"/>
                </a:solidFill>
              </a:defRPr>
            </a:lvl4pPr>
            <a:lvl5pPr lvl="4">
              <a:spcBef>
                <a:spcPts val="0"/>
              </a:spcBef>
              <a:spcAft>
                <a:spcPts val="0"/>
              </a:spcAft>
              <a:buClr>
                <a:schemeClr val="dk1"/>
              </a:buClr>
              <a:buSzPts val="6500"/>
              <a:buNone/>
              <a:defRPr sz="6500">
                <a:solidFill>
                  <a:schemeClr val="dk1"/>
                </a:solidFill>
              </a:defRPr>
            </a:lvl5pPr>
            <a:lvl6pPr lvl="5">
              <a:spcBef>
                <a:spcPts val="0"/>
              </a:spcBef>
              <a:spcAft>
                <a:spcPts val="0"/>
              </a:spcAft>
              <a:buClr>
                <a:schemeClr val="dk1"/>
              </a:buClr>
              <a:buSzPts val="6500"/>
              <a:buNone/>
              <a:defRPr sz="6500">
                <a:solidFill>
                  <a:schemeClr val="dk1"/>
                </a:solidFill>
              </a:defRPr>
            </a:lvl6pPr>
            <a:lvl7pPr lvl="6">
              <a:spcBef>
                <a:spcPts val="0"/>
              </a:spcBef>
              <a:spcAft>
                <a:spcPts val="0"/>
              </a:spcAft>
              <a:buClr>
                <a:schemeClr val="dk1"/>
              </a:buClr>
              <a:buSzPts val="6500"/>
              <a:buNone/>
              <a:defRPr sz="6500">
                <a:solidFill>
                  <a:schemeClr val="dk1"/>
                </a:solidFill>
              </a:defRPr>
            </a:lvl7pPr>
            <a:lvl8pPr lvl="7">
              <a:spcBef>
                <a:spcPts val="0"/>
              </a:spcBef>
              <a:spcAft>
                <a:spcPts val="0"/>
              </a:spcAft>
              <a:buClr>
                <a:schemeClr val="dk1"/>
              </a:buClr>
              <a:buSzPts val="6500"/>
              <a:buNone/>
              <a:defRPr sz="6500">
                <a:solidFill>
                  <a:schemeClr val="dk1"/>
                </a:solidFill>
              </a:defRPr>
            </a:lvl8pPr>
            <a:lvl9pPr lvl="8">
              <a:spcBef>
                <a:spcPts val="0"/>
              </a:spcBef>
              <a:spcAft>
                <a:spcPts val="0"/>
              </a:spcAft>
              <a:buClr>
                <a:schemeClr val="dk1"/>
              </a:buClr>
              <a:buSzPts val="6500"/>
              <a:buNone/>
              <a:defRPr sz="6500">
                <a:solidFill>
                  <a:schemeClr val="dk1"/>
                </a:solidFill>
              </a:defRPr>
            </a:lvl9pPr>
          </a:lstStyle>
          <a:p/>
        </p:txBody>
      </p:sp>
      <p:sp>
        <p:nvSpPr>
          <p:cNvPr id="7" name="Google Shape;7;p1"/>
          <p:cNvSpPr txBox="1"/>
          <p:nvPr>
            <p:ph idx="1" type="body"/>
          </p:nvPr>
        </p:nvSpPr>
        <p:spPr>
          <a:xfrm>
            <a:off x="480538" y="4466908"/>
            <a:ext cx="13135800" cy="13241700"/>
          </a:xfrm>
          <a:prstGeom prst="rect">
            <a:avLst/>
          </a:prstGeom>
          <a:noFill/>
          <a:ln>
            <a:noFill/>
          </a:ln>
        </p:spPr>
        <p:txBody>
          <a:bodyPr anchorCtr="0" anchor="t" bIns="212075" lIns="212075" spcFirstLastPara="1" rIns="212075" wrap="square" tIns="212075">
            <a:noAutofit/>
          </a:bodyPr>
          <a:lstStyle>
            <a:lvl1pPr indent="-495300" lvl="0" marL="457200">
              <a:lnSpc>
                <a:spcPct val="115000"/>
              </a:lnSpc>
              <a:spcBef>
                <a:spcPts val="0"/>
              </a:spcBef>
              <a:spcAft>
                <a:spcPts val="0"/>
              </a:spcAft>
              <a:buClr>
                <a:schemeClr val="dk2"/>
              </a:buClr>
              <a:buSzPts val="4200"/>
              <a:buChar char="●"/>
              <a:defRPr sz="4200">
                <a:solidFill>
                  <a:schemeClr val="dk2"/>
                </a:solidFill>
              </a:defRPr>
            </a:lvl1pPr>
            <a:lvl2pPr indent="-431800" lvl="1" marL="914400">
              <a:lnSpc>
                <a:spcPct val="115000"/>
              </a:lnSpc>
              <a:spcBef>
                <a:spcPts val="3700"/>
              </a:spcBef>
              <a:spcAft>
                <a:spcPts val="0"/>
              </a:spcAft>
              <a:buClr>
                <a:schemeClr val="dk2"/>
              </a:buClr>
              <a:buSzPts val="3200"/>
              <a:buChar char="○"/>
              <a:defRPr sz="3200">
                <a:solidFill>
                  <a:schemeClr val="dk2"/>
                </a:solidFill>
              </a:defRPr>
            </a:lvl2pPr>
            <a:lvl3pPr indent="-431800" lvl="2" marL="1371600">
              <a:lnSpc>
                <a:spcPct val="115000"/>
              </a:lnSpc>
              <a:spcBef>
                <a:spcPts val="3700"/>
              </a:spcBef>
              <a:spcAft>
                <a:spcPts val="0"/>
              </a:spcAft>
              <a:buClr>
                <a:schemeClr val="dk2"/>
              </a:buClr>
              <a:buSzPts val="3200"/>
              <a:buChar char="■"/>
              <a:defRPr sz="3200">
                <a:solidFill>
                  <a:schemeClr val="dk2"/>
                </a:solidFill>
              </a:defRPr>
            </a:lvl3pPr>
            <a:lvl4pPr indent="-431800" lvl="3" marL="1828800">
              <a:lnSpc>
                <a:spcPct val="115000"/>
              </a:lnSpc>
              <a:spcBef>
                <a:spcPts val="3700"/>
              </a:spcBef>
              <a:spcAft>
                <a:spcPts val="0"/>
              </a:spcAft>
              <a:buClr>
                <a:schemeClr val="dk2"/>
              </a:buClr>
              <a:buSzPts val="3200"/>
              <a:buChar char="●"/>
              <a:defRPr sz="3200">
                <a:solidFill>
                  <a:schemeClr val="dk2"/>
                </a:solidFill>
              </a:defRPr>
            </a:lvl4pPr>
            <a:lvl5pPr indent="-431800" lvl="4" marL="2286000">
              <a:lnSpc>
                <a:spcPct val="115000"/>
              </a:lnSpc>
              <a:spcBef>
                <a:spcPts val="3700"/>
              </a:spcBef>
              <a:spcAft>
                <a:spcPts val="0"/>
              </a:spcAft>
              <a:buClr>
                <a:schemeClr val="dk2"/>
              </a:buClr>
              <a:buSzPts val="3200"/>
              <a:buChar char="○"/>
              <a:defRPr sz="3200">
                <a:solidFill>
                  <a:schemeClr val="dk2"/>
                </a:solidFill>
              </a:defRPr>
            </a:lvl5pPr>
            <a:lvl6pPr indent="-431800" lvl="5" marL="2743200">
              <a:lnSpc>
                <a:spcPct val="115000"/>
              </a:lnSpc>
              <a:spcBef>
                <a:spcPts val="3700"/>
              </a:spcBef>
              <a:spcAft>
                <a:spcPts val="0"/>
              </a:spcAft>
              <a:buClr>
                <a:schemeClr val="dk2"/>
              </a:buClr>
              <a:buSzPts val="3200"/>
              <a:buChar char="■"/>
              <a:defRPr sz="3200">
                <a:solidFill>
                  <a:schemeClr val="dk2"/>
                </a:solidFill>
              </a:defRPr>
            </a:lvl6pPr>
            <a:lvl7pPr indent="-431800" lvl="6" marL="3200400">
              <a:lnSpc>
                <a:spcPct val="115000"/>
              </a:lnSpc>
              <a:spcBef>
                <a:spcPts val="3700"/>
              </a:spcBef>
              <a:spcAft>
                <a:spcPts val="0"/>
              </a:spcAft>
              <a:buClr>
                <a:schemeClr val="dk2"/>
              </a:buClr>
              <a:buSzPts val="3200"/>
              <a:buChar char="●"/>
              <a:defRPr sz="3200">
                <a:solidFill>
                  <a:schemeClr val="dk2"/>
                </a:solidFill>
              </a:defRPr>
            </a:lvl7pPr>
            <a:lvl8pPr indent="-431800" lvl="7" marL="3657600">
              <a:lnSpc>
                <a:spcPct val="115000"/>
              </a:lnSpc>
              <a:spcBef>
                <a:spcPts val="3700"/>
              </a:spcBef>
              <a:spcAft>
                <a:spcPts val="0"/>
              </a:spcAft>
              <a:buClr>
                <a:schemeClr val="dk2"/>
              </a:buClr>
              <a:buSzPts val="3200"/>
              <a:buChar char="○"/>
              <a:defRPr sz="3200">
                <a:solidFill>
                  <a:schemeClr val="dk2"/>
                </a:solidFill>
              </a:defRPr>
            </a:lvl8pPr>
            <a:lvl9pPr indent="-431800" lvl="8" marL="4114800">
              <a:lnSpc>
                <a:spcPct val="115000"/>
              </a:lnSpc>
              <a:spcBef>
                <a:spcPts val="3700"/>
              </a:spcBef>
              <a:spcAft>
                <a:spcPts val="3700"/>
              </a:spcAft>
              <a:buClr>
                <a:schemeClr val="dk2"/>
              </a:buClr>
              <a:buSzPts val="3200"/>
              <a:buChar char="■"/>
              <a:defRPr sz="3200">
                <a:solidFill>
                  <a:schemeClr val="dk2"/>
                </a:solidFill>
              </a:defRPr>
            </a:lvl9pPr>
          </a:lstStyle>
          <a:p/>
        </p:txBody>
      </p:sp>
      <p:sp>
        <p:nvSpPr>
          <p:cNvPr id="8" name="Google Shape;8;p1"/>
          <p:cNvSpPr txBox="1"/>
          <p:nvPr>
            <p:ph idx="12" type="sldNum"/>
          </p:nvPr>
        </p:nvSpPr>
        <p:spPr>
          <a:xfrm>
            <a:off x="13061706" y="18074283"/>
            <a:ext cx="846000" cy="1525500"/>
          </a:xfrm>
          <a:prstGeom prst="rect">
            <a:avLst/>
          </a:prstGeom>
          <a:noFill/>
          <a:ln>
            <a:noFill/>
          </a:ln>
        </p:spPr>
        <p:txBody>
          <a:bodyPr anchorCtr="0" anchor="ctr" bIns="212075" lIns="212075" spcFirstLastPara="1" rIns="212075" wrap="square" tIns="212075">
            <a:noAutofit/>
          </a:bodyPr>
          <a:lstStyle>
            <a:lvl1pPr lvl="0" algn="r">
              <a:buNone/>
              <a:defRPr sz="2300">
                <a:solidFill>
                  <a:schemeClr val="dk2"/>
                </a:solidFill>
              </a:defRPr>
            </a:lvl1pPr>
            <a:lvl2pPr lvl="1" algn="r">
              <a:buNone/>
              <a:defRPr sz="2300">
                <a:solidFill>
                  <a:schemeClr val="dk2"/>
                </a:solidFill>
              </a:defRPr>
            </a:lvl2pPr>
            <a:lvl3pPr lvl="2" algn="r">
              <a:buNone/>
              <a:defRPr sz="2300">
                <a:solidFill>
                  <a:schemeClr val="dk2"/>
                </a:solidFill>
              </a:defRPr>
            </a:lvl3pPr>
            <a:lvl4pPr lvl="3" algn="r">
              <a:buNone/>
              <a:defRPr sz="2300">
                <a:solidFill>
                  <a:schemeClr val="dk2"/>
                </a:solidFill>
              </a:defRPr>
            </a:lvl4pPr>
            <a:lvl5pPr lvl="4" algn="r">
              <a:buNone/>
              <a:defRPr sz="2300">
                <a:solidFill>
                  <a:schemeClr val="dk2"/>
                </a:solidFill>
              </a:defRPr>
            </a:lvl5pPr>
            <a:lvl6pPr lvl="5" algn="r">
              <a:buNone/>
              <a:defRPr sz="2300">
                <a:solidFill>
                  <a:schemeClr val="dk2"/>
                </a:solidFill>
              </a:defRPr>
            </a:lvl6pPr>
            <a:lvl7pPr lvl="6" algn="r">
              <a:buNone/>
              <a:defRPr sz="2300">
                <a:solidFill>
                  <a:schemeClr val="dk2"/>
                </a:solidFill>
              </a:defRPr>
            </a:lvl7pPr>
            <a:lvl8pPr lvl="7" algn="r">
              <a:buNone/>
              <a:defRPr sz="2300">
                <a:solidFill>
                  <a:schemeClr val="dk2"/>
                </a:solidFill>
              </a:defRPr>
            </a:lvl8pPr>
            <a:lvl9pPr lvl="8" algn="r">
              <a:buNone/>
              <a:defRPr sz="2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hyperlink" Target="https://docs.google.com/presentation/d/1OL-yM93IlEqF0lVvDRCe7lmrR0XLJYnREOdl0VBCld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21.png"/><Relationship Id="rId7" Type="http://schemas.openxmlformats.org/officeDocument/2006/relationships/image" Target="../media/image9.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6" y="26050"/>
            <a:ext cx="14096996" cy="19940428"/>
          </a:xfrm>
          <a:prstGeom prst="rect">
            <a:avLst/>
          </a:prstGeom>
          <a:noFill/>
          <a:ln>
            <a:noFill/>
          </a:ln>
        </p:spPr>
      </p:pic>
      <p:sp>
        <p:nvSpPr>
          <p:cNvPr id="55" name="Google Shape;55;p13"/>
          <p:cNvSpPr/>
          <p:nvPr/>
        </p:nvSpPr>
        <p:spPr>
          <a:xfrm>
            <a:off x="2981475" y="19427250"/>
            <a:ext cx="456600" cy="381300"/>
          </a:xfrm>
          <a:prstGeom prst="rect">
            <a:avLst/>
          </a:prstGeom>
          <a:solidFill>
            <a:srgbClr val="8E7CC3"/>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6" name="Google Shape;56;p13"/>
          <p:cNvSpPr txBox="1"/>
          <p:nvPr/>
        </p:nvSpPr>
        <p:spPr>
          <a:xfrm>
            <a:off x="346952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8E7CC3"/>
                </a:solidFill>
                <a:latin typeface="Oswald"/>
                <a:ea typeface="Oswald"/>
                <a:cs typeface="Oswald"/>
                <a:sym typeface="Oswald"/>
              </a:rPr>
              <a:t>MALE SLIDES</a:t>
            </a:r>
            <a:endParaRPr sz="2400">
              <a:solidFill>
                <a:srgbClr val="8E7CC3"/>
              </a:solidFill>
              <a:latin typeface="Oswald"/>
              <a:ea typeface="Oswald"/>
              <a:cs typeface="Oswald"/>
              <a:sym typeface="Oswald"/>
            </a:endParaRPr>
          </a:p>
        </p:txBody>
      </p:sp>
      <p:sp>
        <p:nvSpPr>
          <p:cNvPr id="57" name="Google Shape;57;p13"/>
          <p:cNvSpPr/>
          <p:nvPr/>
        </p:nvSpPr>
        <p:spPr>
          <a:xfrm>
            <a:off x="188950" y="19410400"/>
            <a:ext cx="456600" cy="381300"/>
          </a:xfrm>
          <a:prstGeom prst="rect">
            <a:avLst/>
          </a:prstGeom>
          <a:solidFill>
            <a:srgbClr val="CC4125"/>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8" name="Google Shape;58;p13"/>
          <p:cNvSpPr txBox="1"/>
          <p:nvPr/>
        </p:nvSpPr>
        <p:spPr>
          <a:xfrm>
            <a:off x="690825" y="19325625"/>
            <a:ext cx="1743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4125"/>
                </a:solidFill>
                <a:latin typeface="Oswald"/>
                <a:ea typeface="Oswald"/>
                <a:cs typeface="Oswald"/>
                <a:sym typeface="Oswald"/>
              </a:rPr>
              <a:t>IMPORTANT</a:t>
            </a:r>
            <a:endParaRPr sz="2400">
              <a:solidFill>
                <a:srgbClr val="CC4125"/>
              </a:solidFill>
              <a:latin typeface="Oswald"/>
              <a:ea typeface="Oswald"/>
              <a:cs typeface="Oswald"/>
              <a:sym typeface="Oswald"/>
            </a:endParaRPr>
          </a:p>
        </p:txBody>
      </p:sp>
      <p:sp>
        <p:nvSpPr>
          <p:cNvPr id="59" name="Google Shape;59;p13"/>
          <p:cNvSpPr txBox="1"/>
          <p:nvPr/>
        </p:nvSpPr>
        <p:spPr>
          <a:xfrm>
            <a:off x="8458025" y="19342475"/>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Oswald"/>
                <a:ea typeface="Oswald"/>
                <a:cs typeface="Oswald"/>
                <a:sym typeface="Oswald"/>
              </a:rPr>
              <a:t>FEMALE SLIDES</a:t>
            </a:r>
            <a:endParaRPr sz="2400">
              <a:solidFill>
                <a:srgbClr val="45818E"/>
              </a:solidFill>
              <a:latin typeface="Oswald"/>
              <a:ea typeface="Oswald"/>
              <a:cs typeface="Oswald"/>
              <a:sym typeface="Oswald"/>
            </a:endParaRPr>
          </a:p>
        </p:txBody>
      </p:sp>
      <p:sp>
        <p:nvSpPr>
          <p:cNvPr id="60" name="Google Shape;60;p13"/>
          <p:cNvSpPr/>
          <p:nvPr/>
        </p:nvSpPr>
        <p:spPr>
          <a:xfrm>
            <a:off x="11087125" y="19410400"/>
            <a:ext cx="456600" cy="381300"/>
          </a:xfrm>
          <a:prstGeom prst="rect">
            <a:avLst/>
          </a:prstGeom>
          <a:solidFill>
            <a:srgbClr val="B45F06"/>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61" name="Google Shape;61;p13"/>
          <p:cNvSpPr txBox="1"/>
          <p:nvPr/>
        </p:nvSpPr>
        <p:spPr>
          <a:xfrm>
            <a:off x="11589000" y="19325625"/>
            <a:ext cx="2671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B45F06"/>
                </a:solidFill>
                <a:latin typeface="Oswald"/>
                <a:ea typeface="Oswald"/>
                <a:cs typeface="Oswald"/>
                <a:sym typeface="Oswald"/>
              </a:rPr>
              <a:t>LECTURER’S NOTES</a:t>
            </a:r>
            <a:endParaRPr sz="2400">
              <a:solidFill>
                <a:srgbClr val="B45F06"/>
              </a:solidFill>
              <a:latin typeface="Oswald"/>
              <a:ea typeface="Oswald"/>
              <a:cs typeface="Oswald"/>
              <a:sym typeface="Oswald"/>
            </a:endParaRPr>
          </a:p>
        </p:txBody>
      </p:sp>
      <p:sp>
        <p:nvSpPr>
          <p:cNvPr id="62" name="Google Shape;62;p13"/>
          <p:cNvSpPr/>
          <p:nvPr/>
        </p:nvSpPr>
        <p:spPr>
          <a:xfrm>
            <a:off x="6009500" y="19418825"/>
            <a:ext cx="456600" cy="3813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63" name="Google Shape;63;p13"/>
          <p:cNvSpPr txBox="1"/>
          <p:nvPr/>
        </p:nvSpPr>
        <p:spPr>
          <a:xfrm>
            <a:off x="651137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999999"/>
                </a:solidFill>
                <a:latin typeface="Oswald"/>
                <a:ea typeface="Oswald"/>
                <a:cs typeface="Oswald"/>
                <a:sym typeface="Oswald"/>
              </a:rPr>
              <a:t>EXTRA</a:t>
            </a:r>
            <a:endParaRPr sz="2400">
              <a:solidFill>
                <a:srgbClr val="999999"/>
              </a:solidFill>
              <a:latin typeface="Oswald"/>
              <a:ea typeface="Oswald"/>
              <a:cs typeface="Oswald"/>
              <a:sym typeface="Oswald"/>
            </a:endParaRPr>
          </a:p>
        </p:txBody>
      </p:sp>
      <p:sp>
        <p:nvSpPr>
          <p:cNvPr id="64" name="Google Shape;64;p13"/>
          <p:cNvSpPr/>
          <p:nvPr/>
        </p:nvSpPr>
        <p:spPr>
          <a:xfrm>
            <a:off x="7956150" y="19427250"/>
            <a:ext cx="456600" cy="381300"/>
          </a:xfrm>
          <a:prstGeom prst="rect">
            <a:avLst/>
          </a:prstGeom>
          <a:solidFill>
            <a:srgbClr val="45818E"/>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45818E"/>
              </a:solidFill>
            </a:endParaRPr>
          </a:p>
        </p:txBody>
      </p:sp>
      <p:sp>
        <p:nvSpPr>
          <p:cNvPr id="65" name="Google Shape;65;p13"/>
          <p:cNvSpPr txBox="1"/>
          <p:nvPr/>
        </p:nvSpPr>
        <p:spPr>
          <a:xfrm>
            <a:off x="188950" y="7088625"/>
            <a:ext cx="13608600" cy="225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100">
                <a:solidFill>
                  <a:srgbClr val="93C47D"/>
                </a:solidFill>
                <a:latin typeface="Oswald"/>
                <a:ea typeface="Oswald"/>
                <a:cs typeface="Oswald"/>
                <a:sym typeface="Oswald"/>
              </a:rPr>
              <a:t>LECTURE X: Reticuloendothelial System and Function of the Spleen</a:t>
            </a:r>
            <a:endParaRPr sz="6100">
              <a:solidFill>
                <a:srgbClr val="93C47D"/>
              </a:solidFill>
              <a:latin typeface="Oswald"/>
              <a:ea typeface="Oswald"/>
              <a:cs typeface="Oswald"/>
              <a:sym typeface="Oswald"/>
            </a:endParaRPr>
          </a:p>
        </p:txBody>
      </p:sp>
      <p:sp>
        <p:nvSpPr>
          <p:cNvPr id="66" name="Google Shape;66;p13"/>
          <p:cNvSpPr txBox="1"/>
          <p:nvPr/>
        </p:nvSpPr>
        <p:spPr>
          <a:xfrm>
            <a:off x="5942135" y="18452325"/>
            <a:ext cx="3071400" cy="8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434343"/>
                </a:solidFill>
                <a:uFill>
                  <a:noFill/>
                </a:uFill>
                <a:latin typeface="Oswald"/>
                <a:ea typeface="Oswald"/>
                <a:cs typeface="Oswald"/>
                <a:sym typeface="Oswald"/>
                <a:hlinkClick r:id="rId4"/>
              </a:rPr>
              <a:t>EDITING FILE</a:t>
            </a:r>
            <a:endParaRPr sz="4800">
              <a:solidFill>
                <a:srgbClr val="434343"/>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pic>
        <p:nvPicPr>
          <p:cNvPr id="450" name="Google Shape;450;p22"/>
          <p:cNvPicPr preferRelativeResize="0"/>
          <p:nvPr/>
        </p:nvPicPr>
        <p:blipFill>
          <a:blip r:embed="rId3">
            <a:alphaModFix/>
          </a:blip>
          <a:stretch>
            <a:fillRect/>
          </a:stretch>
        </p:blipFill>
        <p:spPr>
          <a:xfrm>
            <a:off x="0" y="-4594"/>
            <a:ext cx="14097002" cy="19940419"/>
          </a:xfrm>
          <a:prstGeom prst="rect">
            <a:avLst/>
          </a:prstGeom>
          <a:noFill/>
          <a:ln>
            <a:noFill/>
          </a:ln>
        </p:spPr>
      </p:pic>
      <p:sp>
        <p:nvSpPr>
          <p:cNvPr id="451" name="Google Shape;451;p22"/>
          <p:cNvSpPr txBox="1"/>
          <p:nvPr/>
        </p:nvSpPr>
        <p:spPr>
          <a:xfrm>
            <a:off x="-329650" y="9464700"/>
            <a:ext cx="69228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Maha Alnahdi, Taif Alshammari</a:t>
            </a:r>
            <a:endParaRPr sz="3600">
              <a:solidFill>
                <a:srgbClr val="FFFFFF"/>
              </a:solidFill>
              <a:latin typeface="Oswald"/>
              <a:ea typeface="Oswald"/>
              <a:cs typeface="Oswald"/>
              <a:sym typeface="Oswald"/>
            </a:endParaRPr>
          </a:p>
        </p:txBody>
      </p:sp>
      <p:sp>
        <p:nvSpPr>
          <p:cNvPr id="452" name="Google Shape;452;p22"/>
          <p:cNvSpPr txBox="1"/>
          <p:nvPr/>
        </p:nvSpPr>
        <p:spPr>
          <a:xfrm>
            <a:off x="7518950" y="9464700"/>
            <a:ext cx="6922800" cy="97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Nayef Alsaber, Hameed M. Humaid </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FFFFFF"/>
              </a:solidFill>
              <a:latin typeface="Oswald"/>
              <a:ea typeface="Oswald"/>
              <a:cs typeface="Oswald"/>
              <a:sym typeface="Oswald"/>
            </a:endParaRPr>
          </a:p>
        </p:txBody>
      </p:sp>
      <p:sp>
        <p:nvSpPr>
          <p:cNvPr id="453" name="Google Shape;453;p22"/>
          <p:cNvSpPr txBox="1"/>
          <p:nvPr/>
        </p:nvSpPr>
        <p:spPr>
          <a:xfrm>
            <a:off x="5486400" y="11829700"/>
            <a:ext cx="9135000" cy="9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REFERENCES</a:t>
            </a:r>
            <a:endParaRPr sz="36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Guyton and Hall Textbook of Medical Physiology</a:t>
            </a:r>
            <a:endParaRPr sz="30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Ganong’s Review of Medical Physiology</a:t>
            </a:r>
            <a:endParaRPr sz="3000">
              <a:solidFill>
                <a:srgbClr val="FFFFFF"/>
              </a:solidFill>
              <a:latin typeface="Oswald"/>
              <a:ea typeface="Oswald"/>
              <a:cs typeface="Oswald"/>
              <a:sym typeface="Oswald"/>
            </a:endParaRPr>
          </a:p>
        </p:txBody>
      </p:sp>
      <p:sp>
        <p:nvSpPr>
          <p:cNvPr id="454" name="Google Shape;454;p22"/>
          <p:cNvSpPr txBox="1"/>
          <p:nvPr/>
        </p:nvSpPr>
        <p:spPr>
          <a:xfrm>
            <a:off x="2390850" y="6137075"/>
            <a:ext cx="9135000" cy="131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 sz="5800">
                <a:solidFill>
                  <a:srgbClr val="FFFFFF"/>
                </a:solidFill>
                <a:latin typeface="Oswald"/>
                <a:ea typeface="Oswald"/>
                <a:cs typeface="Oswald"/>
                <a:sym typeface="Oswald"/>
              </a:rPr>
              <a:t>Naif Alsolais</a:t>
            </a:r>
            <a:r>
              <a:rPr lang="en" sz="5800">
                <a:solidFill>
                  <a:srgbClr val="FFFFFF"/>
                </a:solidFill>
                <a:latin typeface="Oswald"/>
                <a:ea typeface="Oswald"/>
                <a:cs typeface="Oswald"/>
                <a:sym typeface="Oswald"/>
              </a:rPr>
              <a:t>, Mohannad Alqarni</a:t>
            </a:r>
            <a:endParaRPr sz="5800">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txBox="1"/>
          <p:nvPr/>
        </p:nvSpPr>
        <p:spPr>
          <a:xfrm>
            <a:off x="1215958" y="15126208"/>
            <a:ext cx="2711100" cy="53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latin typeface="Merriweather"/>
                <a:ea typeface="Merriweather"/>
                <a:cs typeface="Merriweather"/>
                <a:sym typeface="Merriweather"/>
              </a:rPr>
              <a:t>Monocytes</a:t>
            </a:r>
            <a:r>
              <a:rPr b="1" lang="en" sz="2200">
                <a:solidFill>
                  <a:srgbClr val="93C47D"/>
                </a:solidFill>
                <a:latin typeface="Merriweather"/>
                <a:ea typeface="Merriweather"/>
                <a:cs typeface="Merriweather"/>
                <a:sym typeface="Merriweather"/>
              </a:rPr>
              <a:t> </a:t>
            </a:r>
            <a:r>
              <a:rPr lang="en" sz="1700">
                <a:solidFill>
                  <a:srgbClr val="93C47D"/>
                </a:solidFill>
                <a:latin typeface="Merriweather"/>
                <a:ea typeface="Merriweather"/>
                <a:cs typeface="Merriweather"/>
                <a:sym typeface="Merriweather"/>
              </a:rPr>
              <a:t>In blood</a:t>
            </a:r>
            <a:endParaRPr sz="1700">
              <a:solidFill>
                <a:srgbClr val="93C47D"/>
              </a:solidFill>
              <a:latin typeface="Merriweather"/>
              <a:ea typeface="Merriweather"/>
              <a:cs typeface="Merriweather"/>
              <a:sym typeface="Merriweather"/>
            </a:endParaRPr>
          </a:p>
        </p:txBody>
      </p:sp>
      <p:sp>
        <p:nvSpPr>
          <p:cNvPr id="72" name="Google Shape;72;p14"/>
          <p:cNvSpPr/>
          <p:nvPr/>
        </p:nvSpPr>
        <p:spPr>
          <a:xfrm rot="10800000">
            <a:off x="140575" y="1563900"/>
            <a:ext cx="13520100" cy="3480600"/>
          </a:xfrm>
          <a:prstGeom prst="round1Rect">
            <a:avLst>
              <a:gd fmla="val 16667" name="adj"/>
            </a:avLst>
          </a:prstGeom>
          <a:noFill/>
          <a:ln cap="flat" cmpd="sng" w="38100">
            <a:solidFill>
              <a:srgbClr val="666666"/>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3" name="Google Shape;73;p14"/>
          <p:cNvSpPr/>
          <p:nvPr/>
        </p:nvSpPr>
        <p:spPr>
          <a:xfrm>
            <a:off x="620834" y="1174353"/>
            <a:ext cx="13520100" cy="479400"/>
          </a:xfrm>
          <a:prstGeom prst="rect">
            <a:avLst/>
          </a:prstGeom>
          <a:solidFill>
            <a:srgbClr val="93C47D"/>
          </a:solidFill>
          <a:ln cap="flat" cmpd="sng" w="9525">
            <a:solidFill>
              <a:schemeClr val="dk2"/>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grpSp>
        <p:nvGrpSpPr>
          <p:cNvPr id="74" name="Google Shape;74;p14"/>
          <p:cNvGrpSpPr/>
          <p:nvPr/>
        </p:nvGrpSpPr>
        <p:grpSpPr>
          <a:xfrm>
            <a:off x="116336" y="1174325"/>
            <a:ext cx="1897680" cy="479451"/>
            <a:chOff x="468600" y="13315900"/>
            <a:chExt cx="1887300" cy="433500"/>
          </a:xfrm>
        </p:grpSpPr>
        <p:sp>
          <p:nvSpPr>
            <p:cNvPr id="75" name="Google Shape;75;p14"/>
            <p:cNvSpPr/>
            <p:nvPr/>
          </p:nvSpPr>
          <p:spPr>
            <a:xfrm>
              <a:off x="468600" y="13315900"/>
              <a:ext cx="1887300" cy="433500"/>
            </a:xfrm>
            <a:prstGeom prst="rect">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txBox="1"/>
            <p:nvPr/>
          </p:nvSpPr>
          <p:spPr>
            <a:xfrm>
              <a:off x="468600" y="13434850"/>
              <a:ext cx="1887300" cy="195600"/>
            </a:xfrm>
            <a:prstGeom prst="rect">
              <a:avLst/>
            </a:prstGeom>
            <a:noFill/>
            <a:ln>
              <a:noFill/>
            </a:ln>
          </p:spPr>
          <p:txBody>
            <a:bodyPr anchorCtr="0" anchor="ctr" bIns="58200" lIns="58200" spcFirstLastPara="1" rIns="58200" wrap="square" tIns="58200">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OBJECTIVES</a:t>
              </a:r>
              <a:endParaRPr sz="2800">
                <a:solidFill>
                  <a:srgbClr val="FFFFFF"/>
                </a:solidFill>
                <a:latin typeface="Oswald"/>
                <a:ea typeface="Oswald"/>
                <a:cs typeface="Oswald"/>
                <a:sym typeface="Oswald"/>
              </a:endParaRPr>
            </a:p>
          </p:txBody>
        </p:sp>
      </p:grpSp>
      <p:sp>
        <p:nvSpPr>
          <p:cNvPr id="77" name="Google Shape;77;p14"/>
          <p:cNvSpPr txBox="1"/>
          <p:nvPr/>
        </p:nvSpPr>
        <p:spPr>
          <a:xfrm>
            <a:off x="140700" y="1685574"/>
            <a:ext cx="12570600" cy="32265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45818E"/>
              </a:buClr>
              <a:buSzPts val="2200"/>
              <a:buFont typeface="Merriweather"/>
              <a:buChar char="●"/>
            </a:pPr>
            <a:r>
              <a:rPr lang="en" sz="2200">
                <a:solidFill>
                  <a:srgbClr val="45818E"/>
                </a:solidFill>
                <a:latin typeface="Merriweather"/>
                <a:ea typeface="Merriweather"/>
                <a:cs typeface="Merriweather"/>
                <a:sym typeface="Merriweather"/>
              </a:rPr>
              <a:t>Define the term Reticulo-endothelial system (RES).</a:t>
            </a:r>
            <a:endParaRPr sz="2200">
              <a:solidFill>
                <a:srgbClr val="45818E"/>
              </a:solidFill>
              <a:latin typeface="Merriweather"/>
              <a:ea typeface="Merriweather"/>
              <a:cs typeface="Merriweather"/>
              <a:sym typeface="Merriweather"/>
            </a:endParaRPr>
          </a:p>
          <a:p>
            <a:pPr indent="-368300" lvl="0" marL="457200" rtl="0" algn="l">
              <a:spcBef>
                <a:spcPts val="0"/>
              </a:spcBef>
              <a:spcAft>
                <a:spcPts val="0"/>
              </a:spcAft>
              <a:buClr>
                <a:srgbClr val="8E7CC3"/>
              </a:buClr>
              <a:buSzPts val="2200"/>
              <a:buFont typeface="Merriweather"/>
              <a:buChar char="●"/>
            </a:pPr>
            <a:r>
              <a:rPr lang="en" sz="2200">
                <a:solidFill>
                  <a:srgbClr val="8E7CC3"/>
                </a:solidFill>
                <a:latin typeface="Merriweather"/>
                <a:ea typeface="Merriweather"/>
                <a:cs typeface="Merriweather"/>
                <a:sym typeface="Merriweather"/>
              </a:rPr>
              <a:t>Describe Monocytes macrophage system (RES).</a:t>
            </a:r>
            <a:endParaRPr sz="2200">
              <a:solidFill>
                <a:srgbClr val="8E7CC3"/>
              </a:solidFill>
              <a:latin typeface="Merriweather"/>
              <a:ea typeface="Merriweather"/>
              <a:cs typeface="Merriweather"/>
              <a:sym typeface="Merriweather"/>
            </a:endParaRPr>
          </a:p>
          <a:p>
            <a:pPr indent="-368300" lvl="0" marL="457200" rtl="0" algn="l">
              <a:spcBef>
                <a:spcPts val="0"/>
              </a:spcBef>
              <a:spcAft>
                <a:spcPts val="0"/>
              </a:spcAft>
              <a:buClr>
                <a:srgbClr val="45818E"/>
              </a:buClr>
              <a:buSzPts val="2200"/>
              <a:buFont typeface="Merriweather"/>
              <a:buChar char="●"/>
            </a:pPr>
            <a:r>
              <a:rPr lang="en" sz="2200">
                <a:solidFill>
                  <a:srgbClr val="45818E"/>
                </a:solidFill>
                <a:latin typeface="Merriweather"/>
                <a:ea typeface="Merriweather"/>
                <a:cs typeface="Merriweather"/>
                <a:sym typeface="Merriweather"/>
              </a:rPr>
              <a:t>Describe  the </a:t>
            </a:r>
            <a:r>
              <a:rPr lang="en" sz="2200">
                <a:solidFill>
                  <a:srgbClr val="CC4125"/>
                </a:solidFill>
                <a:latin typeface="Merriweather"/>
                <a:ea typeface="Merriweather"/>
                <a:cs typeface="Merriweather"/>
                <a:sym typeface="Merriweather"/>
              </a:rPr>
              <a:t>cellular components</a:t>
            </a:r>
            <a:r>
              <a:rPr lang="en" sz="2200">
                <a:solidFill>
                  <a:srgbClr val="45818E"/>
                </a:solidFill>
                <a:latin typeface="Merriweather"/>
                <a:ea typeface="Merriweather"/>
                <a:cs typeface="Merriweather"/>
                <a:sym typeface="Merriweather"/>
              </a:rPr>
              <a:t> of RES..</a:t>
            </a:r>
            <a:endParaRPr sz="2200">
              <a:solidFill>
                <a:srgbClr val="45818E"/>
              </a:solidFill>
              <a:latin typeface="Merriweather"/>
              <a:ea typeface="Merriweather"/>
              <a:cs typeface="Merriweather"/>
              <a:sym typeface="Merriweather"/>
            </a:endParaRPr>
          </a:p>
          <a:p>
            <a:pPr indent="-368300" lvl="0" marL="457200" rtl="0" algn="l">
              <a:spcBef>
                <a:spcPts val="0"/>
              </a:spcBef>
              <a:spcAft>
                <a:spcPts val="0"/>
              </a:spcAft>
              <a:buClr>
                <a:srgbClr val="45818E"/>
              </a:buClr>
              <a:buSzPts val="2200"/>
              <a:buFont typeface="Merriweather"/>
              <a:buChar char="●"/>
            </a:pPr>
            <a:r>
              <a:rPr lang="en" sz="2200">
                <a:solidFill>
                  <a:srgbClr val="45818E"/>
                </a:solidFill>
                <a:latin typeface="Merriweather"/>
                <a:ea typeface="Merriweather"/>
                <a:cs typeface="Merriweather"/>
                <a:sym typeface="Merriweather"/>
              </a:rPr>
              <a:t>Describe  the </a:t>
            </a:r>
            <a:r>
              <a:rPr lang="en" sz="2200">
                <a:solidFill>
                  <a:srgbClr val="CC4125"/>
                </a:solidFill>
                <a:latin typeface="Merriweather"/>
                <a:ea typeface="Merriweather"/>
                <a:cs typeface="Merriweather"/>
                <a:sym typeface="Merriweather"/>
              </a:rPr>
              <a:t>functions</a:t>
            </a:r>
            <a:r>
              <a:rPr lang="en" sz="2200">
                <a:solidFill>
                  <a:srgbClr val="45818E"/>
                </a:solidFill>
                <a:latin typeface="Merriweather"/>
                <a:ea typeface="Merriweather"/>
                <a:cs typeface="Merriweather"/>
                <a:sym typeface="Merriweather"/>
              </a:rPr>
              <a:t> of the RES.</a:t>
            </a:r>
            <a:endParaRPr sz="2200">
              <a:solidFill>
                <a:srgbClr val="45818E"/>
              </a:solidFill>
              <a:latin typeface="Merriweather"/>
              <a:ea typeface="Merriweather"/>
              <a:cs typeface="Merriweather"/>
              <a:sym typeface="Merriweather"/>
            </a:endParaRPr>
          </a:p>
          <a:p>
            <a:pPr indent="-368300" lvl="0" marL="457200" rtl="0" algn="l">
              <a:spcBef>
                <a:spcPts val="0"/>
              </a:spcBef>
              <a:spcAft>
                <a:spcPts val="0"/>
              </a:spcAft>
              <a:buClr>
                <a:srgbClr val="8E7CC3"/>
              </a:buClr>
              <a:buSzPts val="2200"/>
              <a:buFont typeface="Merriweather"/>
              <a:buChar char="●"/>
            </a:pPr>
            <a:r>
              <a:rPr lang="en" sz="2200">
                <a:solidFill>
                  <a:srgbClr val="8E7CC3"/>
                </a:solidFill>
                <a:latin typeface="Merriweather"/>
                <a:ea typeface="Merriweather"/>
                <a:cs typeface="Merriweather"/>
                <a:sym typeface="Merriweather"/>
              </a:rPr>
              <a:t>Function of monocytes/macrophages in different tissues.</a:t>
            </a:r>
            <a:endParaRPr sz="2200">
              <a:solidFill>
                <a:srgbClr val="8E7CC3"/>
              </a:solidFill>
              <a:latin typeface="Merriweather"/>
              <a:ea typeface="Merriweather"/>
              <a:cs typeface="Merriweather"/>
              <a:sym typeface="Merriweather"/>
            </a:endParaRPr>
          </a:p>
          <a:p>
            <a:pPr indent="-368300" lvl="0" marL="457200" rtl="0" algn="l">
              <a:spcBef>
                <a:spcPts val="0"/>
              </a:spcBef>
              <a:spcAft>
                <a:spcPts val="0"/>
              </a:spcAft>
              <a:buClr>
                <a:srgbClr val="8E7CC3"/>
              </a:buClr>
              <a:buSzPts val="2200"/>
              <a:buFont typeface="Merriweather"/>
              <a:buChar char="●"/>
            </a:pPr>
            <a:r>
              <a:rPr lang="en" sz="2200">
                <a:solidFill>
                  <a:srgbClr val="8E7CC3"/>
                </a:solidFill>
                <a:latin typeface="Merriweather"/>
                <a:ea typeface="Merriweather"/>
                <a:cs typeface="Merriweather"/>
                <a:sym typeface="Merriweather"/>
              </a:rPr>
              <a:t>Mechanism of chemotaxis, phagocytosis and microbial killing.</a:t>
            </a:r>
            <a:endParaRPr sz="2200">
              <a:solidFill>
                <a:srgbClr val="8E7CC3"/>
              </a:solidFill>
              <a:latin typeface="Merriweather"/>
              <a:ea typeface="Merriweather"/>
              <a:cs typeface="Merriweather"/>
              <a:sym typeface="Merriweather"/>
            </a:endParaRPr>
          </a:p>
          <a:p>
            <a:pPr indent="-368300" lvl="0" marL="457200" rtl="0" algn="l">
              <a:spcBef>
                <a:spcPts val="0"/>
              </a:spcBef>
              <a:spcAft>
                <a:spcPts val="0"/>
              </a:spcAft>
              <a:buClr>
                <a:srgbClr val="000000"/>
              </a:buClr>
              <a:buSzPts val="2200"/>
              <a:buFont typeface="Merriweather"/>
              <a:buChar char="●"/>
            </a:pPr>
            <a:r>
              <a:rPr lang="en" sz="2200">
                <a:latin typeface="Merriweather"/>
                <a:ea typeface="Merriweather"/>
                <a:cs typeface="Merriweather"/>
                <a:sym typeface="Merriweather"/>
              </a:rPr>
              <a:t>Define the structural function of the spleen.</a:t>
            </a:r>
            <a:endParaRPr sz="2200">
              <a:latin typeface="Merriweather"/>
              <a:ea typeface="Merriweather"/>
              <a:cs typeface="Merriweather"/>
              <a:sym typeface="Merriweather"/>
            </a:endParaRPr>
          </a:p>
          <a:p>
            <a:pPr indent="-368300" lvl="0" marL="457200" rtl="0" algn="l">
              <a:spcBef>
                <a:spcPts val="0"/>
              </a:spcBef>
              <a:spcAft>
                <a:spcPts val="0"/>
              </a:spcAft>
              <a:buClr>
                <a:srgbClr val="45818E"/>
              </a:buClr>
              <a:buSzPts val="2200"/>
              <a:buFont typeface="Merriweather"/>
              <a:buChar char="●"/>
            </a:pPr>
            <a:r>
              <a:rPr lang="en" sz="2200">
                <a:solidFill>
                  <a:srgbClr val="45818E"/>
                </a:solidFill>
                <a:latin typeface="Merriweather"/>
                <a:ea typeface="Merriweather"/>
                <a:cs typeface="Merriweather"/>
                <a:sym typeface="Merriweather"/>
              </a:rPr>
              <a:t>Describe the functions of the spleen.</a:t>
            </a:r>
            <a:endParaRPr sz="2200">
              <a:solidFill>
                <a:srgbClr val="45818E"/>
              </a:solidFill>
              <a:latin typeface="Merriweather"/>
              <a:ea typeface="Merriweather"/>
              <a:cs typeface="Merriweather"/>
              <a:sym typeface="Merriweather"/>
            </a:endParaRPr>
          </a:p>
          <a:p>
            <a:pPr indent="-368300" lvl="0" marL="457200" rtl="0" algn="l">
              <a:spcBef>
                <a:spcPts val="0"/>
              </a:spcBef>
              <a:spcAft>
                <a:spcPts val="0"/>
              </a:spcAft>
              <a:buClr>
                <a:srgbClr val="000000"/>
              </a:buClr>
              <a:buSzPts val="2200"/>
              <a:buFont typeface="Merriweather"/>
              <a:buChar char="●"/>
            </a:pPr>
            <a:r>
              <a:rPr lang="en" sz="2200">
                <a:latin typeface="Merriweather"/>
                <a:ea typeface="Merriweather"/>
                <a:cs typeface="Merriweather"/>
                <a:sym typeface="Merriweather"/>
              </a:rPr>
              <a:t>Understand the basic concept of the indication and risks of </a:t>
            </a:r>
            <a:r>
              <a:rPr lang="en" sz="2200">
                <a:solidFill>
                  <a:srgbClr val="CC4125"/>
                </a:solidFill>
                <a:latin typeface="Merriweather"/>
                <a:ea typeface="Merriweather"/>
                <a:cs typeface="Merriweather"/>
                <a:sym typeface="Merriweather"/>
              </a:rPr>
              <a:t>spleenectomy</a:t>
            </a:r>
            <a:r>
              <a:rPr lang="en" sz="2200">
                <a:latin typeface="Merriweather"/>
                <a:ea typeface="Merriweather"/>
                <a:cs typeface="Merriweather"/>
                <a:sym typeface="Merriweather"/>
              </a:rPr>
              <a:t>.</a:t>
            </a:r>
            <a:endParaRPr sz="2200">
              <a:latin typeface="Merriweather"/>
              <a:ea typeface="Merriweather"/>
              <a:cs typeface="Merriweather"/>
              <a:sym typeface="Merriweather"/>
            </a:endParaRPr>
          </a:p>
          <a:p>
            <a:pPr indent="0" lvl="0" marL="457200" rtl="0" algn="l">
              <a:spcBef>
                <a:spcPts val="0"/>
              </a:spcBef>
              <a:spcAft>
                <a:spcPts val="0"/>
              </a:spcAft>
              <a:buNone/>
            </a:pPr>
            <a:r>
              <a:t/>
            </a:r>
            <a:endParaRPr sz="2400">
              <a:solidFill>
                <a:srgbClr val="8E7CC3"/>
              </a:solidFill>
              <a:latin typeface="Merriweather"/>
              <a:ea typeface="Merriweather"/>
              <a:cs typeface="Merriweather"/>
              <a:sym typeface="Merriweather"/>
            </a:endParaRPr>
          </a:p>
        </p:txBody>
      </p:sp>
      <p:sp>
        <p:nvSpPr>
          <p:cNvPr id="78" name="Google Shape;78;p14"/>
          <p:cNvSpPr/>
          <p:nvPr/>
        </p:nvSpPr>
        <p:spPr>
          <a:xfrm>
            <a:off x="2474950" y="6132722"/>
            <a:ext cx="1396500" cy="2847600"/>
          </a:xfrm>
          <a:prstGeom prst="leftBrace">
            <a:avLst>
              <a:gd fmla="val 87949" name="adj1"/>
              <a:gd fmla="val 50000" name="adj2"/>
            </a:avLst>
          </a:prstGeom>
          <a:noFill/>
          <a:ln cap="flat" cmpd="sng" w="19050">
            <a:solidFill>
              <a:srgbClr val="D9D9D9"/>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p:nvPr/>
        </p:nvSpPr>
        <p:spPr>
          <a:xfrm rot="-5400000">
            <a:off x="172450" y="6587192"/>
            <a:ext cx="2611500" cy="1993500"/>
          </a:xfrm>
          <a:prstGeom prst="snip2DiagRect">
            <a:avLst>
              <a:gd fmla="val 0" name="adj1"/>
              <a:gd fmla="val 16667" name="adj2"/>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rgbClr val="434343"/>
                </a:solidFill>
                <a:latin typeface="Oswald"/>
                <a:ea typeface="Oswald"/>
                <a:cs typeface="Oswald"/>
                <a:sym typeface="Oswald"/>
              </a:rPr>
              <a:t>Immunity </a:t>
            </a:r>
            <a:endParaRPr sz="4100">
              <a:solidFill>
                <a:srgbClr val="434343"/>
              </a:solidFill>
              <a:latin typeface="Oswald"/>
              <a:ea typeface="Oswald"/>
              <a:cs typeface="Oswald"/>
              <a:sym typeface="Oswald"/>
            </a:endParaRPr>
          </a:p>
        </p:txBody>
      </p:sp>
      <p:sp>
        <p:nvSpPr>
          <p:cNvPr id="80" name="Google Shape;80;p14"/>
          <p:cNvSpPr/>
          <p:nvPr/>
        </p:nvSpPr>
        <p:spPr>
          <a:xfrm>
            <a:off x="3871575" y="5277325"/>
            <a:ext cx="3965700" cy="2847600"/>
          </a:xfrm>
          <a:prstGeom prst="roundRect">
            <a:avLst>
              <a:gd fmla="val 16667" name="adj"/>
            </a:avLst>
          </a:prstGeom>
          <a:solidFill>
            <a:srgbClr val="FFFFFF"/>
          </a:solidFill>
          <a:ln cap="flat" cmpd="sng" w="47625">
            <a:solidFill>
              <a:srgbClr val="B6D7A8"/>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Merriweather"/>
                <a:ea typeface="Merriweather"/>
                <a:cs typeface="Merriweather"/>
                <a:sym typeface="Merriweather"/>
              </a:rPr>
              <a:t>Innate Immunity</a:t>
            </a:r>
            <a:endParaRPr sz="2400">
              <a:solidFill>
                <a:schemeClr val="dk1"/>
              </a:solidFill>
              <a:latin typeface="Merriweather"/>
              <a:ea typeface="Merriweather"/>
              <a:cs typeface="Merriweather"/>
              <a:sym typeface="Merriweather"/>
            </a:endParaRPr>
          </a:p>
          <a:p>
            <a:pPr indent="0" lvl="0" marL="0" rtl="0" algn="ctr">
              <a:spcBef>
                <a:spcPts val="0"/>
              </a:spcBef>
              <a:spcAft>
                <a:spcPts val="0"/>
              </a:spcAft>
              <a:buNone/>
            </a:pPr>
            <a:r>
              <a:rPr b="1" lang="en" sz="2500">
                <a:solidFill>
                  <a:srgbClr val="93C47D"/>
                </a:solidFill>
                <a:latin typeface="Merriweather"/>
                <a:ea typeface="Merriweather"/>
                <a:cs typeface="Merriweather"/>
                <a:sym typeface="Merriweather"/>
              </a:rPr>
              <a:t>(non specific)</a:t>
            </a:r>
            <a:endParaRPr b="1" sz="2500">
              <a:solidFill>
                <a:schemeClr val="dk1"/>
              </a:solidFill>
              <a:latin typeface="Merriweather"/>
              <a:ea typeface="Merriweather"/>
              <a:cs typeface="Merriweather"/>
              <a:sym typeface="Merriweather"/>
            </a:endParaRPr>
          </a:p>
        </p:txBody>
      </p:sp>
      <p:sp>
        <p:nvSpPr>
          <p:cNvPr id="81" name="Google Shape;81;p14"/>
          <p:cNvSpPr/>
          <p:nvPr/>
        </p:nvSpPr>
        <p:spPr>
          <a:xfrm>
            <a:off x="3871575" y="8381336"/>
            <a:ext cx="3965700" cy="1346100"/>
          </a:xfrm>
          <a:prstGeom prst="roundRect">
            <a:avLst>
              <a:gd fmla="val 16667" name="adj"/>
            </a:avLst>
          </a:prstGeom>
          <a:solidFill>
            <a:srgbClr val="FFFFFF"/>
          </a:solidFill>
          <a:ln cap="flat" cmpd="sng" w="47625">
            <a:solidFill>
              <a:srgbClr val="D9EAD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latin typeface="Merriweather"/>
                <a:ea typeface="Merriweather"/>
                <a:cs typeface="Merriweather"/>
                <a:sym typeface="Merriweather"/>
              </a:rPr>
              <a:t>Acquired Immunity	</a:t>
            </a:r>
            <a:endParaRPr sz="2500">
              <a:latin typeface="Merriweather"/>
              <a:ea typeface="Merriweather"/>
              <a:cs typeface="Merriweather"/>
              <a:sym typeface="Merriweather"/>
            </a:endParaRPr>
          </a:p>
          <a:p>
            <a:pPr indent="0" lvl="0" marL="0" rtl="0" algn="ctr">
              <a:spcBef>
                <a:spcPts val="0"/>
              </a:spcBef>
              <a:spcAft>
                <a:spcPts val="0"/>
              </a:spcAft>
              <a:buNone/>
            </a:pPr>
            <a:r>
              <a:rPr b="1" lang="en" sz="2500">
                <a:solidFill>
                  <a:srgbClr val="93C47D"/>
                </a:solidFill>
                <a:latin typeface="Merriweather"/>
                <a:ea typeface="Merriweather"/>
                <a:cs typeface="Merriweather"/>
                <a:sym typeface="Merriweather"/>
              </a:rPr>
              <a:t>(specific, adaptive)</a:t>
            </a:r>
            <a:endParaRPr b="1" sz="2500">
              <a:solidFill>
                <a:srgbClr val="93C47D"/>
              </a:solidFill>
              <a:latin typeface="Merriweather"/>
              <a:ea typeface="Merriweather"/>
              <a:cs typeface="Merriweather"/>
              <a:sym typeface="Merriweather"/>
            </a:endParaRPr>
          </a:p>
        </p:txBody>
      </p:sp>
      <p:sp>
        <p:nvSpPr>
          <p:cNvPr id="82" name="Google Shape;82;p14"/>
          <p:cNvSpPr txBox="1"/>
          <p:nvPr/>
        </p:nvSpPr>
        <p:spPr>
          <a:xfrm>
            <a:off x="3871575" y="6165938"/>
            <a:ext cx="4544400" cy="13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93C47D"/>
                </a:solidFill>
                <a:latin typeface="Merriweather"/>
                <a:ea typeface="Merriweather"/>
                <a:cs typeface="Merriweather"/>
                <a:sym typeface="Merriweather"/>
              </a:rPr>
              <a:t>Examples:</a:t>
            </a:r>
            <a:endParaRPr sz="1700">
              <a:solidFill>
                <a:srgbClr val="93C47D"/>
              </a:solidFill>
              <a:latin typeface="Merriweather"/>
              <a:ea typeface="Merriweather"/>
              <a:cs typeface="Merriweather"/>
              <a:sym typeface="Merriweather"/>
            </a:endParaRPr>
          </a:p>
          <a:p>
            <a:pPr indent="0" lvl="0" marL="0" rtl="0" algn="l">
              <a:spcBef>
                <a:spcPts val="0"/>
              </a:spcBef>
              <a:spcAft>
                <a:spcPts val="0"/>
              </a:spcAft>
              <a:buNone/>
            </a:pPr>
            <a:r>
              <a:t/>
            </a:r>
            <a:endParaRPr sz="1700">
              <a:solidFill>
                <a:srgbClr val="93C47D"/>
              </a:solidFill>
              <a:latin typeface="Merriweather"/>
              <a:ea typeface="Merriweather"/>
              <a:cs typeface="Merriweather"/>
              <a:sym typeface="Merriweather"/>
            </a:endParaRPr>
          </a:p>
          <a:p>
            <a:pPr indent="-336550" lvl="0" marL="457200" rtl="0" algn="l">
              <a:spcBef>
                <a:spcPts val="0"/>
              </a:spcBef>
              <a:spcAft>
                <a:spcPts val="0"/>
              </a:spcAft>
              <a:buClr>
                <a:srgbClr val="93C47D"/>
              </a:buClr>
              <a:buSzPts val="1700"/>
              <a:buFont typeface="Merriweather"/>
              <a:buChar char="★"/>
            </a:pPr>
            <a:r>
              <a:rPr lang="en" sz="1700">
                <a:solidFill>
                  <a:srgbClr val="93C47D"/>
                </a:solidFill>
                <a:latin typeface="Merriweather"/>
                <a:ea typeface="Merriweather"/>
                <a:cs typeface="Merriweather"/>
                <a:sym typeface="Merriweather"/>
              </a:rPr>
              <a:t>Complement</a:t>
            </a:r>
            <a:endParaRPr sz="1700">
              <a:solidFill>
                <a:srgbClr val="93C47D"/>
              </a:solidFill>
              <a:latin typeface="Merriweather"/>
              <a:ea typeface="Merriweather"/>
              <a:cs typeface="Merriweather"/>
              <a:sym typeface="Merriweather"/>
            </a:endParaRPr>
          </a:p>
          <a:p>
            <a:pPr indent="-336550" lvl="0" marL="457200" rtl="0" algn="l">
              <a:spcBef>
                <a:spcPts val="0"/>
              </a:spcBef>
              <a:spcAft>
                <a:spcPts val="0"/>
              </a:spcAft>
              <a:buClr>
                <a:srgbClr val="93C47D"/>
              </a:buClr>
              <a:buSzPts val="1700"/>
              <a:buFont typeface="Merriweather"/>
              <a:buChar char="★"/>
            </a:pPr>
            <a:r>
              <a:rPr lang="en" sz="1700">
                <a:solidFill>
                  <a:srgbClr val="93C47D"/>
                </a:solidFill>
                <a:latin typeface="Merriweather"/>
                <a:ea typeface="Merriweather"/>
                <a:cs typeface="Merriweather"/>
                <a:sym typeface="Merriweather"/>
              </a:rPr>
              <a:t>Barriers</a:t>
            </a:r>
            <a:endParaRPr sz="1700">
              <a:solidFill>
                <a:srgbClr val="93C47D"/>
              </a:solidFill>
              <a:latin typeface="Merriweather"/>
              <a:ea typeface="Merriweather"/>
              <a:cs typeface="Merriweather"/>
              <a:sym typeface="Merriweather"/>
            </a:endParaRPr>
          </a:p>
          <a:p>
            <a:pPr indent="-336550" lvl="0" marL="457200" rtl="0" algn="l">
              <a:spcBef>
                <a:spcPts val="0"/>
              </a:spcBef>
              <a:spcAft>
                <a:spcPts val="0"/>
              </a:spcAft>
              <a:buClr>
                <a:srgbClr val="93C47D"/>
              </a:buClr>
              <a:buSzPts val="1700"/>
              <a:buFont typeface="Merriweather"/>
              <a:buChar char="★"/>
            </a:pPr>
            <a:r>
              <a:rPr lang="en" sz="1700">
                <a:solidFill>
                  <a:srgbClr val="93C47D"/>
                </a:solidFill>
                <a:latin typeface="Merriweather"/>
                <a:ea typeface="Merriweather"/>
                <a:cs typeface="Merriweather"/>
                <a:sym typeface="Merriweather"/>
              </a:rPr>
              <a:t>Phagocytes (neutrophils, monocytes, natural killer cells)</a:t>
            </a:r>
            <a:endParaRPr sz="1700">
              <a:solidFill>
                <a:srgbClr val="93C47D"/>
              </a:solidFill>
              <a:latin typeface="Merriweather"/>
              <a:ea typeface="Merriweather"/>
              <a:cs typeface="Merriweather"/>
              <a:sym typeface="Merriweather"/>
            </a:endParaRPr>
          </a:p>
        </p:txBody>
      </p:sp>
      <p:sp>
        <p:nvSpPr>
          <p:cNvPr id="83" name="Google Shape;83;p14"/>
          <p:cNvSpPr/>
          <p:nvPr/>
        </p:nvSpPr>
        <p:spPr>
          <a:xfrm>
            <a:off x="7837275" y="6775533"/>
            <a:ext cx="1086300" cy="2234100"/>
          </a:xfrm>
          <a:prstGeom prst="leftBrace">
            <a:avLst>
              <a:gd fmla="val 20764" name="adj1"/>
              <a:gd fmla="val 100000" name="adj2"/>
            </a:avLst>
          </a:prstGeom>
          <a:noFill/>
          <a:ln cap="flat" cmpd="sng" w="19050">
            <a:solidFill>
              <a:srgbClr val="D9D9D9"/>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p:nvPr/>
        </p:nvSpPr>
        <p:spPr>
          <a:xfrm>
            <a:off x="8923500" y="6137022"/>
            <a:ext cx="3965700" cy="1346100"/>
          </a:xfrm>
          <a:prstGeom prst="roundRect">
            <a:avLst>
              <a:gd fmla="val 16667" name="adj"/>
            </a:avLst>
          </a:prstGeom>
          <a:solidFill>
            <a:srgbClr val="FFFFFF"/>
          </a:solidFill>
          <a:ln cap="flat" cmpd="sng" w="47625">
            <a:solidFill>
              <a:srgbClr val="B6D7A8"/>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Merriweather"/>
                <a:ea typeface="Merriweather"/>
                <a:cs typeface="Merriweather"/>
                <a:sym typeface="Merriweather"/>
              </a:rPr>
              <a:t>Humoral</a:t>
            </a:r>
            <a:endParaRPr sz="2400">
              <a:solidFill>
                <a:schemeClr val="dk1"/>
              </a:solidFill>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rPr b="1" lang="en" sz="2000">
                <a:solidFill>
                  <a:srgbClr val="93C47D"/>
                </a:solidFill>
                <a:latin typeface="Merriweather"/>
                <a:ea typeface="Merriweather"/>
                <a:cs typeface="Merriweather"/>
                <a:sym typeface="Merriweather"/>
              </a:rPr>
              <a:t>Antibody mediated</a:t>
            </a:r>
            <a:endParaRPr b="1" sz="2000">
              <a:solidFill>
                <a:srgbClr val="93C47D"/>
              </a:solidFill>
              <a:latin typeface="Merriweather"/>
              <a:ea typeface="Merriweather"/>
              <a:cs typeface="Merriweather"/>
              <a:sym typeface="Merriweather"/>
            </a:endParaRPr>
          </a:p>
          <a:p>
            <a:pPr indent="0" lvl="0" marL="0" rtl="0" algn="ctr">
              <a:spcBef>
                <a:spcPts val="0"/>
              </a:spcBef>
              <a:spcAft>
                <a:spcPts val="0"/>
              </a:spcAft>
              <a:buNone/>
            </a:pPr>
            <a:r>
              <a:rPr b="1" lang="en" sz="2000">
                <a:solidFill>
                  <a:srgbClr val="93C47D"/>
                </a:solidFill>
                <a:latin typeface="Merriweather"/>
                <a:ea typeface="Merriweather"/>
                <a:cs typeface="Merriweather"/>
                <a:sym typeface="Merriweather"/>
              </a:rPr>
              <a:t>(B lymphocytes)</a:t>
            </a:r>
            <a:endParaRPr b="1" sz="2000">
              <a:solidFill>
                <a:schemeClr val="dk1"/>
              </a:solidFill>
              <a:latin typeface="Merriweather"/>
              <a:ea typeface="Merriweather"/>
              <a:cs typeface="Merriweather"/>
              <a:sym typeface="Merriweather"/>
            </a:endParaRPr>
          </a:p>
        </p:txBody>
      </p:sp>
      <p:sp>
        <p:nvSpPr>
          <p:cNvPr id="85" name="Google Shape;85;p14"/>
          <p:cNvSpPr/>
          <p:nvPr/>
        </p:nvSpPr>
        <p:spPr>
          <a:xfrm>
            <a:off x="8923500" y="8228936"/>
            <a:ext cx="3965700" cy="1346100"/>
          </a:xfrm>
          <a:prstGeom prst="roundRect">
            <a:avLst>
              <a:gd fmla="val 16667" name="adj"/>
            </a:avLst>
          </a:prstGeom>
          <a:solidFill>
            <a:srgbClr val="FFFFFF"/>
          </a:solidFill>
          <a:ln cap="flat" cmpd="sng" w="47625">
            <a:solidFill>
              <a:srgbClr val="D9EAD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latin typeface="Merriweather"/>
                <a:ea typeface="Merriweather"/>
                <a:cs typeface="Merriweather"/>
                <a:sym typeface="Merriweather"/>
              </a:rPr>
              <a:t>Cell mediated</a:t>
            </a:r>
            <a:endParaRPr sz="2500">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rPr b="1" lang="en" sz="2000">
                <a:solidFill>
                  <a:srgbClr val="93C47D"/>
                </a:solidFill>
                <a:latin typeface="Merriweather"/>
                <a:ea typeface="Merriweather"/>
                <a:cs typeface="Merriweather"/>
                <a:sym typeface="Merriweather"/>
              </a:rPr>
              <a:t>(T lymphocytes)</a:t>
            </a:r>
            <a:endParaRPr b="1" sz="1500">
              <a:solidFill>
                <a:srgbClr val="93C47D"/>
              </a:solidFill>
              <a:latin typeface="Merriweather"/>
              <a:ea typeface="Merriweather"/>
              <a:cs typeface="Merriweather"/>
              <a:sym typeface="Merriweather"/>
            </a:endParaRPr>
          </a:p>
        </p:txBody>
      </p:sp>
      <p:sp>
        <p:nvSpPr>
          <p:cNvPr id="86" name="Google Shape;86;p14"/>
          <p:cNvSpPr/>
          <p:nvPr/>
        </p:nvSpPr>
        <p:spPr>
          <a:xfrm>
            <a:off x="765624" y="9727385"/>
            <a:ext cx="938100" cy="964200"/>
          </a:xfrm>
          <a:prstGeom prst="ellipse">
            <a:avLst/>
          </a:prstGeom>
          <a:solidFill>
            <a:srgbClr val="CC41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 name="Google Shape;87;p14"/>
          <p:cNvPicPr preferRelativeResize="0"/>
          <p:nvPr/>
        </p:nvPicPr>
        <p:blipFill>
          <a:blip r:embed="rId3">
            <a:alphaModFix/>
          </a:blip>
          <a:stretch>
            <a:fillRect/>
          </a:stretch>
        </p:blipFill>
        <p:spPr>
          <a:xfrm>
            <a:off x="938113" y="9912911"/>
            <a:ext cx="593125" cy="593125"/>
          </a:xfrm>
          <a:prstGeom prst="rect">
            <a:avLst/>
          </a:prstGeom>
          <a:noFill/>
          <a:ln>
            <a:noFill/>
          </a:ln>
        </p:spPr>
      </p:pic>
      <p:sp>
        <p:nvSpPr>
          <p:cNvPr id="88" name="Google Shape;88;p14"/>
          <p:cNvSpPr txBox="1"/>
          <p:nvPr/>
        </p:nvSpPr>
        <p:spPr>
          <a:xfrm>
            <a:off x="1703725" y="9798700"/>
            <a:ext cx="113319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Merriweather"/>
                <a:ea typeface="Merriweather"/>
                <a:cs typeface="Merriweather"/>
                <a:sym typeface="Merriweather"/>
              </a:rPr>
              <a:t>Note: Macrophages are key components of the innate immunity &amp; activate adaptive immunity by transforming into Antigen Presenting Cells.</a:t>
            </a:r>
            <a:r>
              <a:rPr baseline="30000" lang="en" sz="2200">
                <a:latin typeface="Merriweather"/>
                <a:ea typeface="Merriweather"/>
                <a:cs typeface="Merriweather"/>
                <a:sym typeface="Merriweather"/>
              </a:rPr>
              <a:t>1</a:t>
            </a:r>
            <a:endParaRPr baseline="30000" sz="2200">
              <a:latin typeface="Merriweather"/>
              <a:ea typeface="Merriweather"/>
              <a:cs typeface="Merriweather"/>
              <a:sym typeface="Merriweather"/>
            </a:endParaRPr>
          </a:p>
          <a:p>
            <a:pPr indent="0" lvl="0" marL="0" rtl="0" algn="l">
              <a:spcBef>
                <a:spcPts val="0"/>
              </a:spcBef>
              <a:spcAft>
                <a:spcPts val="0"/>
              </a:spcAft>
              <a:buNone/>
            </a:pPr>
            <a:r>
              <a:t/>
            </a:r>
            <a:endParaRPr sz="2200">
              <a:latin typeface="Merriweather"/>
              <a:ea typeface="Merriweather"/>
              <a:cs typeface="Merriweather"/>
              <a:sym typeface="Merriweather"/>
            </a:endParaRPr>
          </a:p>
        </p:txBody>
      </p:sp>
      <p:sp>
        <p:nvSpPr>
          <p:cNvPr id="89" name="Google Shape;89;p14"/>
          <p:cNvSpPr txBox="1"/>
          <p:nvPr/>
        </p:nvSpPr>
        <p:spPr>
          <a:xfrm>
            <a:off x="805207" y="10969825"/>
            <a:ext cx="13259400" cy="8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600">
                <a:highlight>
                  <a:srgbClr val="D9EAD3"/>
                </a:highlight>
                <a:latin typeface="Oswald"/>
                <a:ea typeface="Oswald"/>
                <a:cs typeface="Oswald"/>
                <a:sym typeface="Oswald"/>
              </a:rPr>
              <a:t>RETICULOENDOTHELIAL SYSTEM (RES)</a:t>
            </a:r>
            <a:endParaRPr sz="3600">
              <a:highlight>
                <a:srgbClr val="D9EAD3"/>
              </a:highlight>
              <a:latin typeface="Oswald"/>
              <a:ea typeface="Oswald"/>
              <a:cs typeface="Oswald"/>
              <a:sym typeface="Oswald"/>
            </a:endParaRPr>
          </a:p>
        </p:txBody>
      </p:sp>
      <p:sp>
        <p:nvSpPr>
          <p:cNvPr id="90" name="Google Shape;90;p14"/>
          <p:cNvSpPr/>
          <p:nvPr/>
        </p:nvSpPr>
        <p:spPr>
          <a:xfrm>
            <a:off x="260388" y="11105350"/>
            <a:ext cx="468600" cy="433500"/>
          </a:xfrm>
          <a:prstGeom prst="rect">
            <a:avLst/>
          </a:prstGeom>
          <a:solidFill>
            <a:srgbClr val="93C47D"/>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1" name="Google Shape;91;p14"/>
          <p:cNvSpPr/>
          <p:nvPr/>
        </p:nvSpPr>
        <p:spPr>
          <a:xfrm flipH="1" rot="10800000">
            <a:off x="130900" y="11829625"/>
            <a:ext cx="13755900" cy="2280900"/>
          </a:xfrm>
          <a:prstGeom prst="round1Rect">
            <a:avLst>
              <a:gd fmla="val 16667" name="adj"/>
            </a:avLst>
          </a:prstGeom>
          <a:noFill/>
          <a:ln cap="flat" cmpd="sng" w="9525">
            <a:solidFill>
              <a:srgbClr val="93C47D"/>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2" name="Google Shape;92;p14"/>
          <p:cNvSpPr txBox="1"/>
          <p:nvPr/>
        </p:nvSpPr>
        <p:spPr>
          <a:xfrm>
            <a:off x="355263" y="11829625"/>
            <a:ext cx="13765800" cy="21288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B6D7A8"/>
              </a:buClr>
              <a:buSzPts val="2000"/>
              <a:buFont typeface="Merriweather"/>
              <a:buChar char="➔"/>
            </a:pPr>
            <a:r>
              <a:rPr lang="en" sz="2000">
                <a:solidFill>
                  <a:schemeClr val="dk1"/>
                </a:solidFill>
                <a:latin typeface="Merriweather"/>
                <a:ea typeface="Merriweather"/>
                <a:cs typeface="Merriweather"/>
                <a:sym typeface="Merriweather"/>
              </a:rPr>
              <a:t>Reticuloendothelial system is an older term for the mononuclear phagocyte system. </a:t>
            </a:r>
            <a:r>
              <a:rPr lang="en" sz="2000">
                <a:solidFill>
                  <a:srgbClr val="B45F06"/>
                </a:solidFill>
                <a:latin typeface="Merriweather"/>
                <a:ea typeface="Merriweather"/>
                <a:cs typeface="Merriweather"/>
                <a:sym typeface="Merriweather"/>
              </a:rPr>
              <a:t>The term is not specific, Why? Because</a:t>
            </a:r>
            <a:r>
              <a:rPr lang="en" sz="2000">
                <a:solidFill>
                  <a:schemeClr val="dk1"/>
                </a:solidFill>
                <a:latin typeface="Merriweather"/>
                <a:ea typeface="Merriweather"/>
                <a:cs typeface="Merriweather"/>
                <a:sym typeface="Merriweather"/>
              </a:rPr>
              <a:t> Most endothelial cells are not macrophages </a:t>
            </a:r>
            <a:r>
              <a:rPr lang="en" sz="2000">
                <a:solidFill>
                  <a:srgbClr val="B45F06"/>
                </a:solidFill>
                <a:latin typeface="Merriweather"/>
                <a:ea typeface="Merriweather"/>
                <a:cs typeface="Merriweather"/>
                <a:sym typeface="Merriweather"/>
              </a:rPr>
              <a:t>(not phagocytic).</a:t>
            </a:r>
            <a:endParaRPr sz="2000">
              <a:solidFill>
                <a:srgbClr val="B45F06"/>
              </a:solidFill>
              <a:latin typeface="Merriweather"/>
              <a:ea typeface="Merriweather"/>
              <a:cs typeface="Merriweather"/>
              <a:sym typeface="Merriweather"/>
            </a:endParaRPr>
          </a:p>
          <a:p>
            <a:pPr indent="-355600" lvl="0" marL="457200" rtl="0" algn="l">
              <a:spcBef>
                <a:spcPts val="0"/>
              </a:spcBef>
              <a:spcAft>
                <a:spcPts val="0"/>
              </a:spcAft>
              <a:buClr>
                <a:srgbClr val="B6D7A8"/>
              </a:buClr>
              <a:buSzPts val="2000"/>
              <a:buFont typeface="Merriweather"/>
              <a:buChar char="➔"/>
            </a:pPr>
            <a:r>
              <a:rPr lang="en" sz="2000">
                <a:solidFill>
                  <a:schemeClr val="dk1"/>
                </a:solidFill>
                <a:latin typeface="Merriweather"/>
                <a:ea typeface="Merriweather"/>
                <a:cs typeface="Merriweather"/>
                <a:sym typeface="Merriweather"/>
              </a:rPr>
              <a:t>It is a network of connective tissue fibers inhabited</a:t>
            </a:r>
            <a:r>
              <a:rPr lang="en" sz="2000">
                <a:solidFill>
                  <a:srgbClr val="999999"/>
                </a:solidFill>
                <a:latin typeface="Merriweather"/>
                <a:ea typeface="Merriweather"/>
                <a:cs typeface="Merriweather"/>
                <a:sym typeface="Merriweather"/>
              </a:rPr>
              <a:t> (occupied)</a:t>
            </a:r>
            <a:r>
              <a:rPr baseline="30000" lang="en" sz="2000">
                <a:solidFill>
                  <a:schemeClr val="dk1"/>
                </a:solidFill>
                <a:latin typeface="Merriweather"/>
                <a:ea typeface="Merriweather"/>
                <a:cs typeface="Merriweather"/>
                <a:sym typeface="Merriweather"/>
              </a:rPr>
              <a:t> </a:t>
            </a:r>
            <a:r>
              <a:rPr lang="en" sz="2000">
                <a:solidFill>
                  <a:schemeClr val="dk1"/>
                </a:solidFill>
                <a:latin typeface="Merriweather"/>
                <a:ea typeface="Merriweather"/>
                <a:cs typeface="Merriweather"/>
                <a:sym typeface="Merriweather"/>
              </a:rPr>
              <a:t>by phagocytic cells such as macrophages ready to attack and ingest microbes.</a:t>
            </a:r>
            <a:endParaRPr sz="2000">
              <a:solidFill>
                <a:schemeClr val="dk1"/>
              </a:solidFill>
              <a:latin typeface="Merriweather"/>
              <a:ea typeface="Merriweather"/>
              <a:cs typeface="Merriweather"/>
              <a:sym typeface="Merriweather"/>
            </a:endParaRPr>
          </a:p>
          <a:p>
            <a:pPr indent="-355600" lvl="0" marL="457200" rtl="0" algn="l">
              <a:spcBef>
                <a:spcPts val="0"/>
              </a:spcBef>
              <a:spcAft>
                <a:spcPts val="0"/>
              </a:spcAft>
              <a:buClr>
                <a:srgbClr val="B6D7A8"/>
              </a:buClr>
              <a:buSzPts val="2000"/>
              <a:buFont typeface="Merriweather"/>
              <a:buChar char="➔"/>
            </a:pPr>
            <a:r>
              <a:rPr lang="en" sz="2000">
                <a:solidFill>
                  <a:schemeClr val="dk1"/>
                </a:solidFill>
                <a:latin typeface="Merriweather"/>
                <a:ea typeface="Merriweather"/>
                <a:cs typeface="Merriweather"/>
                <a:sym typeface="Merriweather"/>
              </a:rPr>
              <a:t>Monocytes transform themselves into macrophages (in tissues) &amp; this system of phagocytes is called     as Monocyte- Macrophage Cell System.</a:t>
            </a:r>
            <a:endParaRPr sz="2000">
              <a:solidFill>
                <a:schemeClr val="dk1"/>
              </a:solidFill>
              <a:latin typeface="Merriweather"/>
              <a:ea typeface="Merriweather"/>
              <a:cs typeface="Merriweather"/>
              <a:sym typeface="Merriweather"/>
            </a:endParaRPr>
          </a:p>
        </p:txBody>
      </p:sp>
      <p:sp>
        <p:nvSpPr>
          <p:cNvPr id="93" name="Google Shape;93;p14"/>
          <p:cNvSpPr txBox="1"/>
          <p:nvPr/>
        </p:nvSpPr>
        <p:spPr>
          <a:xfrm>
            <a:off x="795150" y="14232800"/>
            <a:ext cx="6359400" cy="8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600">
                <a:highlight>
                  <a:srgbClr val="D9EAD3"/>
                </a:highlight>
                <a:latin typeface="Oswald"/>
                <a:ea typeface="Oswald"/>
                <a:cs typeface="Oswald"/>
                <a:sym typeface="Oswald"/>
              </a:rPr>
              <a:t>Cellular Componant Of RES</a:t>
            </a:r>
            <a:endParaRPr sz="3600">
              <a:highlight>
                <a:srgbClr val="D9EAD3"/>
              </a:highlight>
              <a:latin typeface="Oswald"/>
              <a:ea typeface="Oswald"/>
              <a:cs typeface="Oswald"/>
              <a:sym typeface="Oswald"/>
            </a:endParaRPr>
          </a:p>
        </p:txBody>
      </p:sp>
      <p:sp>
        <p:nvSpPr>
          <p:cNvPr id="94" name="Google Shape;94;p14"/>
          <p:cNvSpPr/>
          <p:nvPr/>
        </p:nvSpPr>
        <p:spPr>
          <a:xfrm>
            <a:off x="326538" y="14368313"/>
            <a:ext cx="468600" cy="433500"/>
          </a:xfrm>
          <a:prstGeom prst="rect">
            <a:avLst/>
          </a:prstGeom>
          <a:solidFill>
            <a:srgbClr val="93C47D"/>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95" name="Google Shape;95;p14"/>
          <p:cNvSpPr txBox="1"/>
          <p:nvPr/>
        </p:nvSpPr>
        <p:spPr>
          <a:xfrm>
            <a:off x="0" y="179797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96" name="Google Shape;96;p14"/>
          <p:cNvSpPr/>
          <p:nvPr/>
        </p:nvSpPr>
        <p:spPr>
          <a:xfrm>
            <a:off x="545100" y="179797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97" name="Google Shape;97;p14"/>
          <p:cNvSpPr/>
          <p:nvPr/>
        </p:nvSpPr>
        <p:spPr>
          <a:xfrm>
            <a:off x="0" y="179797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98" name="Google Shape;98;p14"/>
          <p:cNvSpPr txBox="1"/>
          <p:nvPr/>
        </p:nvSpPr>
        <p:spPr>
          <a:xfrm>
            <a:off x="630800" y="179253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99" name="Google Shape;99;p14"/>
          <p:cNvSpPr txBox="1"/>
          <p:nvPr/>
        </p:nvSpPr>
        <p:spPr>
          <a:xfrm>
            <a:off x="-142400" y="18424000"/>
            <a:ext cx="14239500" cy="15117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Font typeface="Merriweather"/>
              <a:buAutoNum type="arabicPeriod"/>
            </a:pPr>
            <a:r>
              <a:rPr b="1" lang="en" sz="1300">
                <a:solidFill>
                  <a:schemeClr val="dk1"/>
                </a:solidFill>
                <a:latin typeface="Merriweather"/>
                <a:ea typeface="Merriweather"/>
                <a:cs typeface="Merriweather"/>
                <a:sym typeface="Merriweather"/>
              </a:rPr>
              <a:t>How the immune system reacts to antigens: (1) </a:t>
            </a:r>
            <a:r>
              <a:rPr lang="en" sz="1300">
                <a:solidFill>
                  <a:schemeClr val="dk1"/>
                </a:solidFill>
                <a:latin typeface="Merriweather"/>
                <a:ea typeface="Merriweather"/>
                <a:cs typeface="Merriweather"/>
                <a:sym typeface="Merriweather"/>
              </a:rPr>
              <a:t>Foreign antigen bypasses physical barriers (skin or epithelia) </a:t>
            </a:r>
            <a:r>
              <a:rPr lang="en" sz="1300">
                <a:solidFill>
                  <a:srgbClr val="3C3C3C"/>
                </a:solidFill>
                <a:latin typeface="Merriweather"/>
                <a:ea typeface="Merriweather"/>
                <a:cs typeface="Merriweather"/>
                <a:sym typeface="Merriweather"/>
              </a:rPr>
              <a:t>→ </a:t>
            </a:r>
            <a:r>
              <a:rPr b="1" lang="en" sz="1300">
                <a:solidFill>
                  <a:srgbClr val="3C3C3C"/>
                </a:solidFill>
                <a:latin typeface="Merriweather"/>
                <a:ea typeface="Merriweather"/>
                <a:cs typeface="Merriweather"/>
                <a:sym typeface="Merriweather"/>
              </a:rPr>
              <a:t>(2)</a:t>
            </a:r>
            <a:r>
              <a:rPr lang="en" sz="1300">
                <a:solidFill>
                  <a:srgbClr val="3C3C3C"/>
                </a:solidFill>
                <a:latin typeface="Merriweather"/>
                <a:ea typeface="Merriweather"/>
                <a:cs typeface="Merriweather"/>
                <a:sym typeface="Merriweather"/>
              </a:rPr>
              <a:t> Antigen is faced with tissue-resident </a:t>
            </a:r>
            <a:r>
              <a:rPr b="1" lang="en" sz="1300">
                <a:solidFill>
                  <a:srgbClr val="3C3C3C"/>
                </a:solidFill>
                <a:latin typeface="Merriweather"/>
                <a:ea typeface="Merriweather"/>
                <a:cs typeface="Merriweather"/>
                <a:sym typeface="Merriweather"/>
              </a:rPr>
              <a:t>macrophages</a:t>
            </a:r>
            <a:r>
              <a:rPr lang="en" sz="1300">
                <a:solidFill>
                  <a:srgbClr val="3C3C3C"/>
                </a:solidFill>
                <a:latin typeface="Merriweather"/>
                <a:ea typeface="Merriweather"/>
                <a:cs typeface="Merriweather"/>
                <a:sym typeface="Merriweather"/>
              </a:rPr>
              <a:t> or </a:t>
            </a:r>
            <a:r>
              <a:rPr b="1" lang="en" sz="1300">
                <a:solidFill>
                  <a:srgbClr val="3C3C3C"/>
                </a:solidFill>
                <a:latin typeface="Merriweather"/>
                <a:ea typeface="Merriweather"/>
                <a:cs typeface="Merriweather"/>
                <a:sym typeface="Merriweather"/>
              </a:rPr>
              <a:t>dendritic cells</a:t>
            </a:r>
            <a:r>
              <a:rPr lang="en" sz="1300">
                <a:solidFill>
                  <a:srgbClr val="3C3C3C"/>
                </a:solidFill>
                <a:latin typeface="Merriweather"/>
                <a:ea typeface="Merriweather"/>
                <a:cs typeface="Merriweather"/>
                <a:sym typeface="Merriweather"/>
              </a:rPr>
              <a:t> (as in lamina propria of epidermis if antigen is able to penetrate it) </a:t>
            </a:r>
            <a:r>
              <a:rPr b="1" lang="en" sz="1300">
                <a:solidFill>
                  <a:srgbClr val="3C3C3C"/>
                </a:solidFill>
                <a:latin typeface="Merriweather"/>
                <a:ea typeface="Merriweather"/>
                <a:cs typeface="Merriweather"/>
                <a:sym typeface="Merriweather"/>
              </a:rPr>
              <a:t>→ (3)</a:t>
            </a:r>
            <a:r>
              <a:rPr lang="en" sz="1300">
                <a:solidFill>
                  <a:srgbClr val="3C3C3C"/>
                </a:solidFill>
                <a:latin typeface="Merriweather"/>
                <a:ea typeface="Merriweather"/>
                <a:cs typeface="Merriweather"/>
                <a:sym typeface="Merriweather"/>
              </a:rPr>
              <a:t> Antigen recognized by these cells through</a:t>
            </a:r>
            <a:r>
              <a:rPr b="1" lang="en" sz="1300">
                <a:solidFill>
                  <a:srgbClr val="3C3C3C"/>
                </a:solidFill>
                <a:latin typeface="Merriweather"/>
                <a:ea typeface="Merriweather"/>
                <a:cs typeface="Merriweather"/>
                <a:sym typeface="Merriweather"/>
              </a:rPr>
              <a:t> </a:t>
            </a:r>
            <a:r>
              <a:rPr b="1" i="1" lang="en" sz="1300">
                <a:solidFill>
                  <a:srgbClr val="3C3C3C"/>
                </a:solidFill>
                <a:latin typeface="Merriweather"/>
                <a:ea typeface="Merriweather"/>
                <a:cs typeface="Merriweather"/>
                <a:sym typeface="Merriweather"/>
              </a:rPr>
              <a:t>pattern recognition receptors (PRRs)</a:t>
            </a:r>
            <a:r>
              <a:rPr b="1" lang="en" sz="1300">
                <a:solidFill>
                  <a:srgbClr val="3C3C3C"/>
                </a:solidFill>
                <a:latin typeface="Merriweather"/>
                <a:ea typeface="Merriweather"/>
                <a:cs typeface="Merriweather"/>
                <a:sym typeface="Merriweather"/>
              </a:rPr>
              <a:t>,</a:t>
            </a:r>
            <a:r>
              <a:rPr lang="en" sz="1300">
                <a:solidFill>
                  <a:srgbClr val="3C3C3C"/>
                </a:solidFill>
                <a:latin typeface="Merriweather"/>
                <a:ea typeface="Merriweather"/>
                <a:cs typeface="Merriweather"/>
                <a:sym typeface="Merriweather"/>
              </a:rPr>
              <a:t> which have binding sites for antigens that humans face constantly</a:t>
            </a:r>
            <a:r>
              <a:rPr b="1" lang="en" sz="1300">
                <a:solidFill>
                  <a:srgbClr val="3C3C3C"/>
                </a:solidFill>
                <a:latin typeface="Merriweather"/>
                <a:ea typeface="Merriweather"/>
                <a:cs typeface="Merriweather"/>
                <a:sym typeface="Merriweather"/>
              </a:rPr>
              <a:t> → (4) </a:t>
            </a:r>
            <a:r>
              <a:rPr lang="en" sz="1300">
                <a:solidFill>
                  <a:srgbClr val="3C3C3C"/>
                </a:solidFill>
                <a:latin typeface="Merriweather"/>
                <a:ea typeface="Merriweather"/>
                <a:cs typeface="Merriweather"/>
                <a:sym typeface="Merriweather"/>
              </a:rPr>
              <a:t> Successful phagocytosis leads to antigen presentation to </a:t>
            </a:r>
            <a:r>
              <a:rPr b="1" lang="en" sz="1300">
                <a:solidFill>
                  <a:srgbClr val="3C3C3C"/>
                </a:solidFill>
                <a:latin typeface="Merriweather"/>
                <a:ea typeface="Merriweather"/>
                <a:cs typeface="Merriweather"/>
                <a:sym typeface="Merriweather"/>
              </a:rPr>
              <a:t>lymphocytes</a:t>
            </a:r>
            <a:r>
              <a:rPr lang="en" sz="1300">
                <a:solidFill>
                  <a:srgbClr val="3C3C3C"/>
                </a:solidFill>
                <a:latin typeface="Merriweather"/>
                <a:ea typeface="Merriweather"/>
                <a:cs typeface="Merriweather"/>
                <a:sym typeface="Merriweather"/>
              </a:rPr>
              <a:t> (they can not detect antigens on their own, they must be digested and presented as peptides to lymphocytes, </a:t>
            </a:r>
            <a:r>
              <a:rPr b="1" lang="en" sz="1300">
                <a:solidFill>
                  <a:srgbClr val="3C3C3C"/>
                </a:solidFill>
                <a:latin typeface="Merriweather"/>
                <a:ea typeface="Merriweather"/>
                <a:cs typeface="Merriweather"/>
                <a:sym typeface="Merriweather"/>
              </a:rPr>
              <a:t>APCs </a:t>
            </a:r>
            <a:r>
              <a:rPr lang="en" sz="1300">
                <a:solidFill>
                  <a:srgbClr val="3C3C3C"/>
                </a:solidFill>
                <a:latin typeface="Merriweather"/>
                <a:ea typeface="Merriweather"/>
                <a:cs typeface="Merriweather"/>
                <a:sym typeface="Merriweather"/>
              </a:rPr>
              <a:t>present the antigen on a plate called </a:t>
            </a:r>
            <a:r>
              <a:rPr b="1" i="1" lang="en" sz="1300">
                <a:solidFill>
                  <a:srgbClr val="3C3C3C"/>
                </a:solidFill>
                <a:latin typeface="Merriweather"/>
                <a:ea typeface="Merriweather"/>
                <a:cs typeface="Merriweather"/>
                <a:sym typeface="Merriweather"/>
              </a:rPr>
              <a:t>MHC-II,</a:t>
            </a:r>
            <a:r>
              <a:rPr lang="en" sz="1300">
                <a:solidFill>
                  <a:srgbClr val="3C3C3C"/>
                </a:solidFill>
                <a:latin typeface="Merriweather"/>
                <a:ea typeface="Merriweather"/>
                <a:cs typeface="Merriweather"/>
                <a:sym typeface="Merriweather"/>
              </a:rPr>
              <a:t> which presents peptides to </a:t>
            </a:r>
            <a:r>
              <a:rPr b="1" i="1" lang="en" sz="1300">
                <a:solidFill>
                  <a:srgbClr val="3C3C3C"/>
                </a:solidFill>
                <a:latin typeface="Merriweather"/>
                <a:ea typeface="Merriweather"/>
                <a:cs typeface="Merriweather"/>
                <a:sym typeface="Merriweather"/>
              </a:rPr>
              <a:t>T-cell receptors</a:t>
            </a:r>
            <a:r>
              <a:rPr lang="en" sz="1300">
                <a:solidFill>
                  <a:srgbClr val="3C3C3C"/>
                </a:solidFill>
                <a:latin typeface="Merriweather"/>
                <a:ea typeface="Merriweather"/>
                <a:cs typeface="Merriweather"/>
                <a:sym typeface="Merriweather"/>
              </a:rPr>
              <a:t>) → </a:t>
            </a:r>
            <a:r>
              <a:rPr b="1" lang="en" sz="1300">
                <a:solidFill>
                  <a:srgbClr val="3C3C3C"/>
                </a:solidFill>
                <a:latin typeface="Merriweather"/>
                <a:ea typeface="Merriweather"/>
                <a:cs typeface="Merriweather"/>
                <a:sym typeface="Merriweather"/>
              </a:rPr>
              <a:t>(5) </a:t>
            </a:r>
            <a:r>
              <a:rPr lang="en" sz="1300">
                <a:solidFill>
                  <a:srgbClr val="3C3C3C"/>
                </a:solidFill>
                <a:latin typeface="Merriweather"/>
                <a:ea typeface="Merriweather"/>
                <a:cs typeface="Merriweather"/>
                <a:sym typeface="Merriweather"/>
              </a:rPr>
              <a:t>Activation of adaptive immunity. If an antigen escapes tissue resident macrophages then it will most likely be drained into lymphatics to reach lymph nodes to be faced with yet another</a:t>
            </a:r>
            <a:r>
              <a:rPr lang="en" sz="1300">
                <a:latin typeface="Merriweather"/>
                <a:ea typeface="Merriweather"/>
                <a:cs typeface="Merriweather"/>
                <a:sym typeface="Merriweather"/>
              </a:rPr>
              <a:t> barrier of immune cells, if it escapes lymph nodes then it becomes bloodborne and can be recognized by the spleen. </a:t>
            </a:r>
            <a:endParaRPr sz="1300">
              <a:latin typeface="Merriweather"/>
              <a:ea typeface="Merriweather"/>
              <a:cs typeface="Merriweather"/>
              <a:sym typeface="Merriweather"/>
            </a:endParaRPr>
          </a:p>
        </p:txBody>
      </p:sp>
      <p:grpSp>
        <p:nvGrpSpPr>
          <p:cNvPr id="100" name="Google Shape;100;p14"/>
          <p:cNvGrpSpPr/>
          <p:nvPr/>
        </p:nvGrpSpPr>
        <p:grpSpPr>
          <a:xfrm>
            <a:off x="320040" y="15943803"/>
            <a:ext cx="789869" cy="766282"/>
            <a:chOff x="2186592" y="3408140"/>
            <a:chExt cx="1008000" cy="1008000"/>
          </a:xfrm>
        </p:grpSpPr>
        <p:sp>
          <p:nvSpPr>
            <p:cNvPr id="101" name="Google Shape;101;p14"/>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02" name="Google Shape;102;p14"/>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03" name="Google Shape;103;p14"/>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02</a:t>
              </a:r>
              <a:endParaRPr i="0" sz="1600" u="none" cap="none" strike="noStrike">
                <a:solidFill>
                  <a:srgbClr val="FFFFFF"/>
                </a:solidFill>
                <a:latin typeface="Exo"/>
                <a:ea typeface="Exo"/>
                <a:cs typeface="Exo"/>
                <a:sym typeface="Exo"/>
              </a:endParaRPr>
            </a:p>
          </p:txBody>
        </p:sp>
      </p:grpSp>
      <p:grpSp>
        <p:nvGrpSpPr>
          <p:cNvPr id="104" name="Google Shape;104;p14"/>
          <p:cNvGrpSpPr/>
          <p:nvPr/>
        </p:nvGrpSpPr>
        <p:grpSpPr>
          <a:xfrm>
            <a:off x="320040" y="15050146"/>
            <a:ext cx="789869" cy="766282"/>
            <a:chOff x="2186592" y="3408140"/>
            <a:chExt cx="1008000" cy="1008000"/>
          </a:xfrm>
        </p:grpSpPr>
        <p:sp>
          <p:nvSpPr>
            <p:cNvPr id="105" name="Google Shape;105;p14"/>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06" name="Google Shape;106;p14"/>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07" name="Google Shape;107;p14"/>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01</a:t>
              </a:r>
              <a:endParaRPr i="0" sz="1600" u="none" cap="none" strike="noStrike">
                <a:solidFill>
                  <a:srgbClr val="FFFFFF"/>
                </a:solidFill>
                <a:latin typeface="Exo"/>
                <a:ea typeface="Exo"/>
                <a:cs typeface="Exo"/>
                <a:sym typeface="Exo"/>
              </a:endParaRPr>
            </a:p>
          </p:txBody>
        </p:sp>
      </p:grpSp>
      <p:sp>
        <p:nvSpPr>
          <p:cNvPr id="108" name="Google Shape;108;p14"/>
          <p:cNvSpPr txBox="1"/>
          <p:nvPr/>
        </p:nvSpPr>
        <p:spPr>
          <a:xfrm>
            <a:off x="1215950" y="17134875"/>
            <a:ext cx="7704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latin typeface="Merriweather"/>
                <a:ea typeface="Merriweather"/>
                <a:cs typeface="Merriweather"/>
                <a:sym typeface="Merriweather"/>
              </a:rPr>
              <a:t>Endothelial cells: </a:t>
            </a:r>
            <a:r>
              <a:rPr lang="en" sz="1500">
                <a:solidFill>
                  <a:srgbClr val="93C47D"/>
                </a:solidFill>
                <a:latin typeface="Merriweather"/>
                <a:ea typeface="Merriweather"/>
                <a:cs typeface="Merriweather"/>
                <a:sym typeface="Merriweather"/>
              </a:rPr>
              <a:t>specialized in bone marrow, spleen and lymph nodes.</a:t>
            </a:r>
            <a:endParaRPr sz="1500">
              <a:solidFill>
                <a:srgbClr val="93C47D"/>
              </a:solidFill>
              <a:latin typeface="Merriweather"/>
              <a:ea typeface="Merriweather"/>
              <a:cs typeface="Merriweather"/>
              <a:sym typeface="Merriweather"/>
            </a:endParaRPr>
          </a:p>
          <a:p>
            <a:pPr indent="0" lvl="0" marL="0" rtl="0" algn="l">
              <a:spcBef>
                <a:spcPts val="0"/>
              </a:spcBef>
              <a:spcAft>
                <a:spcPts val="0"/>
              </a:spcAft>
              <a:buNone/>
            </a:pPr>
            <a:r>
              <a:t/>
            </a:r>
            <a:endParaRPr sz="1500">
              <a:solidFill>
                <a:srgbClr val="93C47D"/>
              </a:solidFill>
              <a:latin typeface="Merriweather"/>
              <a:ea typeface="Merriweather"/>
              <a:cs typeface="Merriweather"/>
              <a:sym typeface="Merriweather"/>
            </a:endParaRPr>
          </a:p>
        </p:txBody>
      </p:sp>
      <p:pic>
        <p:nvPicPr>
          <p:cNvPr id="109" name="Google Shape;109;p14"/>
          <p:cNvPicPr preferRelativeResize="0"/>
          <p:nvPr/>
        </p:nvPicPr>
        <p:blipFill rotWithShape="1">
          <a:blip r:embed="rId4">
            <a:alphaModFix/>
          </a:blip>
          <a:srcRect b="16758" l="53438" r="3094" t="39734"/>
          <a:stretch/>
        </p:blipFill>
        <p:spPr>
          <a:xfrm>
            <a:off x="9566625" y="14331575"/>
            <a:ext cx="4544399" cy="2884981"/>
          </a:xfrm>
          <a:prstGeom prst="rect">
            <a:avLst/>
          </a:prstGeom>
          <a:noFill/>
          <a:ln cap="flat" cmpd="sng" w="9525">
            <a:solidFill>
              <a:srgbClr val="000000"/>
            </a:solidFill>
            <a:prstDash val="solid"/>
            <a:round/>
            <a:headEnd len="sm" w="sm" type="none"/>
            <a:tailEnd len="sm" w="sm" type="none"/>
          </a:ln>
        </p:spPr>
      </p:pic>
      <p:sp>
        <p:nvSpPr>
          <p:cNvPr id="110" name="Google Shape;110;p14"/>
          <p:cNvSpPr/>
          <p:nvPr/>
        </p:nvSpPr>
        <p:spPr>
          <a:xfrm>
            <a:off x="0" y="2180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11" name="Google Shape;111;p14"/>
          <p:cNvSpPr/>
          <p:nvPr/>
        </p:nvSpPr>
        <p:spPr>
          <a:xfrm>
            <a:off x="656616" y="2181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12" name="Google Shape;112;p14"/>
          <p:cNvSpPr txBox="1"/>
          <p:nvPr/>
        </p:nvSpPr>
        <p:spPr>
          <a:xfrm>
            <a:off x="188014" y="1692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sp>
        <p:nvSpPr>
          <p:cNvPr id="113" name="Google Shape;113;p14"/>
          <p:cNvSpPr txBox="1"/>
          <p:nvPr/>
        </p:nvSpPr>
        <p:spPr>
          <a:xfrm>
            <a:off x="929925" y="1692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3400">
              <a:solidFill>
                <a:srgbClr val="FFFFFF"/>
              </a:solidFill>
              <a:latin typeface="Oswald"/>
              <a:ea typeface="Oswald"/>
              <a:cs typeface="Oswald"/>
              <a:sym typeface="Oswald"/>
            </a:endParaRPr>
          </a:p>
        </p:txBody>
      </p:sp>
      <p:sp>
        <p:nvSpPr>
          <p:cNvPr id="114" name="Google Shape;114;p14"/>
          <p:cNvSpPr txBox="1"/>
          <p:nvPr/>
        </p:nvSpPr>
        <p:spPr>
          <a:xfrm>
            <a:off x="11409324" y="2077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a:t>
            </a:r>
            <a:endParaRPr sz="3500">
              <a:latin typeface="Oswald"/>
              <a:ea typeface="Oswald"/>
              <a:cs typeface="Oswald"/>
              <a:sym typeface="Oswald"/>
            </a:endParaRPr>
          </a:p>
        </p:txBody>
      </p:sp>
      <p:sp>
        <p:nvSpPr>
          <p:cNvPr id="115" name="Google Shape;115;p14"/>
          <p:cNvSpPr txBox="1"/>
          <p:nvPr/>
        </p:nvSpPr>
        <p:spPr>
          <a:xfrm>
            <a:off x="929925" y="1692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solidFill>
                  <a:srgbClr val="FFFFFF"/>
                </a:solidFill>
                <a:latin typeface="Oswald"/>
                <a:ea typeface="Oswald"/>
                <a:cs typeface="Oswald"/>
                <a:sym typeface="Oswald"/>
              </a:rPr>
              <a:t>RETICULOENDOTHELIAL SYSTEM AND FUNCTION OF THE SPLEEN </a:t>
            </a:r>
            <a:endParaRPr sz="3400">
              <a:solidFill>
                <a:srgbClr val="FFFFFF"/>
              </a:solidFill>
              <a:latin typeface="Oswald"/>
              <a:ea typeface="Oswald"/>
              <a:cs typeface="Oswald"/>
              <a:sym typeface="Oswald"/>
            </a:endParaRPr>
          </a:p>
        </p:txBody>
      </p:sp>
      <p:sp>
        <p:nvSpPr>
          <p:cNvPr id="116" name="Google Shape;116;p14"/>
          <p:cNvSpPr txBox="1"/>
          <p:nvPr/>
        </p:nvSpPr>
        <p:spPr>
          <a:xfrm>
            <a:off x="1182350" y="15987575"/>
            <a:ext cx="5866200" cy="5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latin typeface="Merriweather"/>
                <a:ea typeface="Merriweather"/>
                <a:cs typeface="Merriweather"/>
                <a:sym typeface="Merriweather"/>
              </a:rPr>
              <a:t>Macrophage </a:t>
            </a:r>
            <a:endParaRPr b="1" sz="2200">
              <a:solidFill>
                <a:schemeClr val="dk1"/>
              </a:solidFill>
              <a:latin typeface="Merriweather"/>
              <a:ea typeface="Merriweather"/>
              <a:cs typeface="Merriweather"/>
              <a:sym typeface="Merriweather"/>
            </a:endParaRPr>
          </a:p>
          <a:p>
            <a:pPr indent="0" lvl="0" marL="0" rtl="0" algn="l">
              <a:spcBef>
                <a:spcPts val="0"/>
              </a:spcBef>
              <a:spcAft>
                <a:spcPts val="0"/>
              </a:spcAft>
              <a:buNone/>
            </a:pPr>
            <a:r>
              <a:rPr lang="en" sz="1500">
                <a:solidFill>
                  <a:srgbClr val="93C47D"/>
                </a:solidFill>
                <a:latin typeface="Merriweather"/>
                <a:ea typeface="Merriweather"/>
                <a:cs typeface="Merriweather"/>
                <a:sym typeface="Merriweather"/>
              </a:rPr>
              <a:t>Located in all tissues such as skin (histiocytes), liver (kupffer), spleen, bone marrow, lymph nodes, lung.</a:t>
            </a:r>
            <a:endParaRPr b="1" sz="2200">
              <a:solidFill>
                <a:srgbClr val="93C47D"/>
              </a:solidFill>
              <a:latin typeface="Merriweather"/>
              <a:ea typeface="Merriweather"/>
              <a:cs typeface="Merriweather"/>
              <a:sym typeface="Merriweather"/>
            </a:endParaRPr>
          </a:p>
        </p:txBody>
      </p:sp>
      <p:grpSp>
        <p:nvGrpSpPr>
          <p:cNvPr id="117" name="Google Shape;117;p14"/>
          <p:cNvGrpSpPr/>
          <p:nvPr/>
        </p:nvGrpSpPr>
        <p:grpSpPr>
          <a:xfrm>
            <a:off x="320040" y="17048860"/>
            <a:ext cx="789869" cy="766282"/>
            <a:chOff x="2186592" y="3408140"/>
            <a:chExt cx="1008000" cy="1008000"/>
          </a:xfrm>
        </p:grpSpPr>
        <p:sp>
          <p:nvSpPr>
            <p:cNvPr id="118" name="Google Shape;118;p14"/>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19" name="Google Shape;119;p14"/>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120" name="Google Shape;120;p14"/>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03</a:t>
              </a:r>
              <a:endParaRPr i="0" sz="1600" u="none" cap="none" strike="noStrike">
                <a:solidFill>
                  <a:srgbClr val="FFFFFF"/>
                </a:solidFill>
                <a:latin typeface="Exo"/>
                <a:ea typeface="Exo"/>
                <a:cs typeface="Exo"/>
                <a:sym typeface="Exo"/>
              </a:endParaRPr>
            </a:p>
          </p:txBody>
        </p:sp>
      </p:grpSp>
      <p:pic>
        <p:nvPicPr>
          <p:cNvPr id="121" name="Google Shape;121;p14"/>
          <p:cNvPicPr preferRelativeResize="0"/>
          <p:nvPr/>
        </p:nvPicPr>
        <p:blipFill>
          <a:blip r:embed="rId5">
            <a:alphaModFix/>
          </a:blip>
          <a:stretch>
            <a:fillRect/>
          </a:stretch>
        </p:blipFill>
        <p:spPr>
          <a:xfrm>
            <a:off x="4033089" y="14948650"/>
            <a:ext cx="1281136" cy="964200"/>
          </a:xfrm>
          <a:prstGeom prst="rect">
            <a:avLst/>
          </a:prstGeom>
          <a:noFill/>
          <a:ln>
            <a:noFill/>
          </a:ln>
        </p:spPr>
      </p:pic>
      <p:pic>
        <p:nvPicPr>
          <p:cNvPr id="122" name="Google Shape;122;p14"/>
          <p:cNvPicPr preferRelativeResize="0"/>
          <p:nvPr/>
        </p:nvPicPr>
        <p:blipFill>
          <a:blip r:embed="rId6">
            <a:alphaModFix/>
          </a:blip>
          <a:stretch>
            <a:fillRect/>
          </a:stretch>
        </p:blipFill>
        <p:spPr>
          <a:xfrm>
            <a:off x="6424015" y="15962911"/>
            <a:ext cx="1396500" cy="917890"/>
          </a:xfrm>
          <a:prstGeom prst="rect">
            <a:avLst/>
          </a:prstGeom>
          <a:noFill/>
          <a:ln>
            <a:noFill/>
          </a:ln>
        </p:spPr>
      </p:pic>
      <p:sp>
        <p:nvSpPr>
          <p:cNvPr id="123" name="Google Shape;123;p14"/>
          <p:cNvSpPr txBox="1"/>
          <p:nvPr/>
        </p:nvSpPr>
        <p:spPr>
          <a:xfrm>
            <a:off x="-4723475" y="8925975"/>
            <a:ext cx="4341300" cy="10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4"/>
          <p:cNvSpPr txBox="1"/>
          <p:nvPr/>
        </p:nvSpPr>
        <p:spPr>
          <a:xfrm>
            <a:off x="9566625" y="17215975"/>
            <a:ext cx="3652800" cy="7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latin typeface="Merriweather"/>
                <a:ea typeface="Merriweather"/>
                <a:cs typeface="Merriweather"/>
                <a:sym typeface="Merriweather"/>
              </a:rPr>
              <a:t>Figure 10-1</a:t>
            </a:r>
            <a:endParaRPr b="1" sz="2800">
              <a:latin typeface="Merriweather"/>
              <a:ea typeface="Merriweather"/>
              <a:cs typeface="Merriweather"/>
              <a:sym typeface="Merriweath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15"/>
          <p:cNvSpPr/>
          <p:nvPr/>
        </p:nvSpPr>
        <p:spPr>
          <a:xfrm>
            <a:off x="58450" y="4796300"/>
            <a:ext cx="13837800" cy="14115000"/>
          </a:xfrm>
          <a:prstGeom prst="roundRect">
            <a:avLst>
              <a:gd fmla="val 5462" name="adj"/>
            </a:avLst>
          </a:prstGeom>
          <a:noFill/>
          <a:ln cap="flat" cmpd="sng" w="28575">
            <a:solidFill>
              <a:srgbClr val="D9D9D9"/>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txBox="1"/>
          <p:nvPr/>
        </p:nvSpPr>
        <p:spPr>
          <a:xfrm>
            <a:off x="255625" y="5317375"/>
            <a:ext cx="7072800" cy="55269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8E7CC3"/>
              </a:buClr>
              <a:buSzPts val="1600"/>
              <a:buFont typeface="Merriweather"/>
              <a:buChar char="➔"/>
            </a:pPr>
            <a:r>
              <a:rPr lang="en" sz="1600">
                <a:solidFill>
                  <a:srgbClr val="8E7CC3"/>
                </a:solidFill>
                <a:latin typeface="Merriweather"/>
                <a:ea typeface="Merriweather"/>
                <a:cs typeface="Merriweather"/>
                <a:sym typeface="Merriweather"/>
              </a:rPr>
              <a:t>Size: 15-20 μm (active cells 60-80 μm).</a:t>
            </a:r>
            <a:endParaRPr sz="8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sz="800">
              <a:solidFill>
                <a:srgbClr val="8E7CC3"/>
              </a:solidFill>
              <a:latin typeface="Merriweather"/>
              <a:ea typeface="Merriweather"/>
              <a:cs typeface="Merriweather"/>
              <a:sym typeface="Merriweather"/>
            </a:endParaRPr>
          </a:p>
          <a:p>
            <a:pPr indent="-330200" lvl="0" marL="457200" rtl="0" algn="l">
              <a:spcBef>
                <a:spcPts val="0"/>
              </a:spcBef>
              <a:spcAft>
                <a:spcPts val="0"/>
              </a:spcAft>
              <a:buClr>
                <a:srgbClr val="8E7CC3"/>
              </a:buClr>
              <a:buSzPts val="1600"/>
              <a:buFont typeface="Merriweather"/>
              <a:buChar char="➔"/>
            </a:pPr>
            <a:r>
              <a:rPr lang="en" sz="1600">
                <a:solidFill>
                  <a:srgbClr val="8E7CC3"/>
                </a:solidFill>
                <a:latin typeface="Merriweather"/>
                <a:ea typeface="Merriweather"/>
                <a:cs typeface="Merriweather"/>
                <a:sym typeface="Merriweather"/>
              </a:rPr>
              <a:t>Small granules (azurophilic) and vacuoles.</a:t>
            </a:r>
            <a:endParaRPr sz="8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sz="800">
              <a:solidFill>
                <a:srgbClr val="8E7CC3"/>
              </a:solidFill>
              <a:latin typeface="Merriweather"/>
              <a:ea typeface="Merriweather"/>
              <a:cs typeface="Merriweather"/>
              <a:sym typeface="Merriweather"/>
            </a:endParaRPr>
          </a:p>
          <a:p>
            <a:pPr indent="-330200" lvl="0" marL="457200" rtl="0" algn="l">
              <a:spcBef>
                <a:spcPts val="0"/>
              </a:spcBef>
              <a:spcAft>
                <a:spcPts val="0"/>
              </a:spcAft>
              <a:buClr>
                <a:srgbClr val="8E7CC3"/>
              </a:buClr>
              <a:buSzPts val="1600"/>
              <a:buFont typeface="Merriweather"/>
              <a:buChar char="➔"/>
            </a:pPr>
            <a:r>
              <a:rPr lang="en" sz="1600">
                <a:solidFill>
                  <a:srgbClr val="8E7CC3"/>
                </a:solidFill>
                <a:latin typeface="Merriweather"/>
                <a:ea typeface="Merriweather"/>
                <a:cs typeface="Merriweather"/>
                <a:sym typeface="Merriweather"/>
              </a:rPr>
              <a:t>Azurophilic granules of monocytes are primary lysosomes or storage granules. Lysosomes contain acid hydrolases, MPO, HOCl, Defensins.</a:t>
            </a:r>
            <a:endParaRPr sz="16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sz="800">
              <a:solidFill>
                <a:srgbClr val="8E7CC3"/>
              </a:solidFill>
              <a:latin typeface="Merriweather"/>
              <a:ea typeface="Merriweather"/>
              <a:cs typeface="Merriweather"/>
              <a:sym typeface="Merriweather"/>
            </a:endParaRPr>
          </a:p>
          <a:p>
            <a:pPr indent="-330200" lvl="0" marL="457200" rtl="0" algn="l">
              <a:spcBef>
                <a:spcPts val="0"/>
              </a:spcBef>
              <a:spcAft>
                <a:spcPts val="0"/>
              </a:spcAft>
              <a:buClr>
                <a:srgbClr val="8E7CC3"/>
              </a:buClr>
              <a:buSzPts val="1600"/>
              <a:buFont typeface="Merriweather"/>
              <a:buChar char="➔"/>
            </a:pPr>
            <a:r>
              <a:rPr lang="en" sz="1600">
                <a:solidFill>
                  <a:srgbClr val="8E7CC3"/>
                </a:solidFill>
                <a:latin typeface="Merriweather"/>
                <a:ea typeface="Merriweather"/>
                <a:cs typeface="Merriweather"/>
                <a:sym typeface="Merriweather"/>
              </a:rPr>
              <a:t>More efficient phagocytosis than neutrophils (100 bacteria vs 3-20 by neutr, larger particles like RBCs and malarial parasites)</a:t>
            </a:r>
            <a:endParaRPr sz="8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sz="800">
              <a:solidFill>
                <a:srgbClr val="8E7CC3"/>
              </a:solidFill>
              <a:latin typeface="Merriweather"/>
              <a:ea typeface="Merriweather"/>
              <a:cs typeface="Merriweather"/>
              <a:sym typeface="Merriweather"/>
            </a:endParaRPr>
          </a:p>
          <a:p>
            <a:pPr indent="-330200" lvl="0" marL="457200" rtl="0" algn="l">
              <a:spcBef>
                <a:spcPts val="0"/>
              </a:spcBef>
              <a:spcAft>
                <a:spcPts val="0"/>
              </a:spcAft>
              <a:buClr>
                <a:srgbClr val="000000"/>
              </a:buClr>
              <a:buSzPts val="1600"/>
              <a:buFont typeface="Merriweather"/>
              <a:buChar char="➔"/>
            </a:pPr>
            <a:r>
              <a:rPr lang="en" sz="1600">
                <a:latin typeface="Merriweather"/>
                <a:ea typeface="Merriweather"/>
                <a:cs typeface="Merriweather"/>
                <a:sym typeface="Merriweather"/>
              </a:rPr>
              <a:t>Life span: 10-20 hours in blood and months or years in tissues.</a:t>
            </a:r>
            <a:endParaRPr sz="800">
              <a:latin typeface="Merriweather"/>
              <a:ea typeface="Merriweather"/>
              <a:cs typeface="Merriweather"/>
              <a:sym typeface="Merriweather"/>
            </a:endParaRPr>
          </a:p>
          <a:p>
            <a:pPr indent="0" lvl="0" marL="0" rtl="0" algn="l">
              <a:spcBef>
                <a:spcPts val="0"/>
              </a:spcBef>
              <a:spcAft>
                <a:spcPts val="0"/>
              </a:spcAft>
              <a:buNone/>
            </a:pPr>
            <a:r>
              <a:t/>
            </a:r>
            <a:endParaRPr sz="800">
              <a:solidFill>
                <a:srgbClr val="8E7CC3"/>
              </a:solidFill>
              <a:latin typeface="Merriweather"/>
              <a:ea typeface="Merriweather"/>
              <a:cs typeface="Merriweather"/>
              <a:sym typeface="Merriweather"/>
            </a:endParaRPr>
          </a:p>
          <a:p>
            <a:pPr indent="-330200" lvl="0" marL="457200" rtl="0" algn="l">
              <a:spcBef>
                <a:spcPts val="0"/>
              </a:spcBef>
              <a:spcAft>
                <a:spcPts val="0"/>
              </a:spcAft>
              <a:buClr>
                <a:srgbClr val="000000"/>
              </a:buClr>
              <a:buSzPts val="1600"/>
              <a:buFont typeface="Merriweather"/>
              <a:buChar char="➔"/>
            </a:pPr>
            <a:r>
              <a:rPr lang="en" sz="1600">
                <a:latin typeface="Merriweather"/>
                <a:ea typeface="Merriweather"/>
                <a:cs typeface="Merriweather"/>
                <a:sym typeface="Merriweather"/>
              </a:rPr>
              <a:t>Two types: mobile and fixed.</a:t>
            </a:r>
            <a:endParaRPr sz="800">
              <a:latin typeface="Merriweather"/>
              <a:ea typeface="Merriweather"/>
              <a:cs typeface="Merriweather"/>
              <a:sym typeface="Merriweather"/>
            </a:endParaRPr>
          </a:p>
          <a:p>
            <a:pPr indent="0" lvl="0" marL="0" rtl="0" algn="l">
              <a:spcBef>
                <a:spcPts val="0"/>
              </a:spcBef>
              <a:spcAft>
                <a:spcPts val="0"/>
              </a:spcAft>
              <a:buNone/>
            </a:pPr>
            <a:r>
              <a:t/>
            </a:r>
            <a:endParaRPr sz="800">
              <a:solidFill>
                <a:srgbClr val="8E7CC3"/>
              </a:solidFill>
              <a:latin typeface="Merriweather"/>
              <a:ea typeface="Merriweather"/>
              <a:cs typeface="Merriweather"/>
              <a:sym typeface="Merriweather"/>
            </a:endParaRPr>
          </a:p>
          <a:p>
            <a:pPr indent="-330200" lvl="0" marL="457200" rtl="0" algn="l">
              <a:spcBef>
                <a:spcPts val="0"/>
              </a:spcBef>
              <a:spcAft>
                <a:spcPts val="0"/>
              </a:spcAft>
              <a:buClr>
                <a:srgbClr val="45818E"/>
              </a:buClr>
              <a:buSzPts val="1600"/>
              <a:buFont typeface="Merriweather"/>
              <a:buChar char="➔"/>
            </a:pPr>
            <a:r>
              <a:rPr lang="en" sz="1600">
                <a:solidFill>
                  <a:srgbClr val="45818E"/>
                </a:solidFill>
                <a:latin typeface="Merriweather"/>
                <a:ea typeface="Merriweather"/>
                <a:cs typeface="Merriweather"/>
                <a:sym typeface="Merriweather"/>
              </a:rPr>
              <a:t>Often remain</a:t>
            </a:r>
            <a:r>
              <a:rPr lang="en" sz="1600">
                <a:solidFill>
                  <a:schemeClr val="dk1"/>
                </a:solidFill>
                <a:latin typeface="Merriweather"/>
                <a:ea typeface="Merriweather"/>
                <a:cs typeface="Merriweather"/>
                <a:sym typeface="Merriweather"/>
              </a:rPr>
              <a:t> </a:t>
            </a:r>
            <a:r>
              <a:rPr lang="en" sz="1600">
                <a:solidFill>
                  <a:srgbClr val="CC4125"/>
                </a:solidFill>
                <a:latin typeface="Merriweather"/>
                <a:ea typeface="Merriweather"/>
                <a:cs typeface="Merriweather"/>
                <a:sym typeface="Merriweather"/>
              </a:rPr>
              <a:t>fixed</a:t>
            </a:r>
            <a:r>
              <a:rPr lang="en" sz="1600">
                <a:solidFill>
                  <a:schemeClr val="dk1"/>
                </a:solidFill>
                <a:latin typeface="Merriweather"/>
                <a:ea typeface="Merriweather"/>
                <a:cs typeface="Merriweather"/>
                <a:sym typeface="Merriweather"/>
              </a:rPr>
              <a:t> </a:t>
            </a:r>
            <a:r>
              <a:rPr lang="en" sz="1600">
                <a:solidFill>
                  <a:srgbClr val="45818E"/>
                </a:solidFill>
                <a:latin typeface="Merriweather"/>
                <a:ea typeface="Merriweather"/>
                <a:cs typeface="Merriweather"/>
                <a:sym typeface="Merriweather"/>
              </a:rPr>
              <a:t>to their organs </a:t>
            </a:r>
            <a:r>
              <a:rPr lang="en" sz="1600">
                <a:solidFill>
                  <a:srgbClr val="999999"/>
                </a:solidFill>
                <a:latin typeface="Merriweather"/>
                <a:ea typeface="Merriweather"/>
                <a:cs typeface="Merriweather"/>
                <a:sym typeface="Merriweather"/>
              </a:rPr>
              <a:t>(tissue-resident)</a:t>
            </a:r>
            <a:r>
              <a:rPr lang="en" sz="1600">
                <a:solidFill>
                  <a:srgbClr val="45818E"/>
                </a:solidFill>
                <a:latin typeface="Merriweather"/>
                <a:ea typeface="Merriweather"/>
                <a:cs typeface="Merriweather"/>
                <a:sym typeface="Merriweather"/>
              </a:rPr>
              <a:t>. They</a:t>
            </a:r>
            <a:r>
              <a:rPr lang="en" sz="1600">
                <a:solidFill>
                  <a:schemeClr val="dk1"/>
                </a:solidFill>
                <a:latin typeface="Merriweather"/>
                <a:ea typeface="Merriweather"/>
                <a:cs typeface="Merriweather"/>
                <a:sym typeface="Merriweather"/>
              </a:rPr>
              <a:t> </a:t>
            </a:r>
            <a:r>
              <a:rPr lang="en" sz="1600">
                <a:solidFill>
                  <a:srgbClr val="CC4125"/>
                </a:solidFill>
                <a:latin typeface="Merriweather"/>
                <a:ea typeface="Merriweather"/>
                <a:cs typeface="Merriweather"/>
                <a:sym typeface="Merriweather"/>
              </a:rPr>
              <a:t>filter</a:t>
            </a:r>
            <a:r>
              <a:rPr lang="en" sz="1600">
                <a:solidFill>
                  <a:schemeClr val="dk1"/>
                </a:solidFill>
                <a:latin typeface="Merriweather"/>
                <a:ea typeface="Merriweather"/>
                <a:cs typeface="Merriweather"/>
                <a:sym typeface="Merriweather"/>
              </a:rPr>
              <a:t> </a:t>
            </a:r>
            <a:r>
              <a:rPr lang="en" sz="1600">
                <a:solidFill>
                  <a:srgbClr val="45818E"/>
                </a:solidFill>
                <a:latin typeface="Merriweather"/>
                <a:ea typeface="Merriweather"/>
                <a:cs typeface="Merriweather"/>
                <a:sym typeface="Merriweather"/>
              </a:rPr>
              <a:t>and</a:t>
            </a:r>
            <a:r>
              <a:rPr lang="en" sz="1600">
                <a:solidFill>
                  <a:schemeClr val="dk1"/>
                </a:solidFill>
                <a:latin typeface="Merriweather"/>
                <a:ea typeface="Merriweather"/>
                <a:cs typeface="Merriweather"/>
                <a:sym typeface="Merriweather"/>
              </a:rPr>
              <a:t> </a:t>
            </a:r>
            <a:r>
              <a:rPr lang="en" sz="1600">
                <a:solidFill>
                  <a:srgbClr val="CC4125"/>
                </a:solidFill>
                <a:latin typeface="Merriweather"/>
                <a:ea typeface="Merriweather"/>
                <a:cs typeface="Merriweather"/>
                <a:sym typeface="Merriweather"/>
              </a:rPr>
              <a:t>destroy</a:t>
            </a:r>
            <a:r>
              <a:rPr lang="en" sz="1600">
                <a:solidFill>
                  <a:schemeClr val="dk1"/>
                </a:solidFill>
                <a:latin typeface="Merriweather"/>
                <a:ea typeface="Merriweather"/>
                <a:cs typeface="Merriweather"/>
                <a:sym typeface="Merriweather"/>
              </a:rPr>
              <a:t> </a:t>
            </a:r>
            <a:r>
              <a:rPr lang="en" sz="1600">
                <a:solidFill>
                  <a:srgbClr val="45818E"/>
                </a:solidFill>
                <a:latin typeface="Merriweather"/>
                <a:ea typeface="Merriweather"/>
                <a:cs typeface="Merriweather"/>
                <a:sym typeface="Merriweather"/>
              </a:rPr>
              <a:t>objects which are foreign to the body, such as</a:t>
            </a:r>
            <a:r>
              <a:rPr lang="en" sz="1600">
                <a:solidFill>
                  <a:schemeClr val="dk1"/>
                </a:solidFill>
                <a:latin typeface="Merriweather"/>
                <a:ea typeface="Merriweather"/>
                <a:cs typeface="Merriweather"/>
                <a:sym typeface="Merriweather"/>
              </a:rPr>
              <a:t> </a:t>
            </a:r>
            <a:r>
              <a:rPr lang="en" sz="1600">
                <a:solidFill>
                  <a:srgbClr val="CC4125"/>
                </a:solidFill>
                <a:latin typeface="Merriweather"/>
                <a:ea typeface="Merriweather"/>
                <a:cs typeface="Merriweather"/>
                <a:sym typeface="Merriweather"/>
              </a:rPr>
              <a:t>bacteria</a:t>
            </a:r>
            <a:r>
              <a:rPr lang="en" sz="1600">
                <a:solidFill>
                  <a:schemeClr val="dk1"/>
                </a:solidFill>
                <a:latin typeface="Merriweather"/>
                <a:ea typeface="Merriweather"/>
                <a:cs typeface="Merriweather"/>
                <a:sym typeface="Merriweather"/>
              </a:rPr>
              <a:t>, </a:t>
            </a:r>
            <a:r>
              <a:rPr lang="en" sz="1600">
                <a:solidFill>
                  <a:srgbClr val="CC4125"/>
                </a:solidFill>
                <a:latin typeface="Merriweather"/>
                <a:ea typeface="Merriweather"/>
                <a:cs typeface="Merriweather"/>
                <a:sym typeface="Merriweather"/>
              </a:rPr>
              <a:t>viruses.</a:t>
            </a:r>
            <a:endParaRPr sz="8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sz="800">
              <a:solidFill>
                <a:srgbClr val="8E7CC3"/>
              </a:solidFill>
              <a:latin typeface="Merriweather"/>
              <a:ea typeface="Merriweather"/>
              <a:cs typeface="Merriweather"/>
              <a:sym typeface="Merriweather"/>
            </a:endParaRPr>
          </a:p>
          <a:p>
            <a:pPr indent="-330200" lvl="0" marL="457200" rtl="0" algn="l">
              <a:spcBef>
                <a:spcPts val="0"/>
              </a:spcBef>
              <a:spcAft>
                <a:spcPts val="0"/>
              </a:spcAft>
              <a:buClr>
                <a:srgbClr val="45818E"/>
              </a:buClr>
              <a:buSzPts val="1600"/>
              <a:buFont typeface="Merriweather"/>
              <a:buChar char="➔"/>
            </a:pPr>
            <a:r>
              <a:rPr lang="en" sz="1600">
                <a:latin typeface="Merriweather"/>
                <a:ea typeface="Merriweather"/>
                <a:cs typeface="Merriweather"/>
                <a:sym typeface="Merriweather"/>
              </a:rPr>
              <a:t>Some macrophages are </a:t>
            </a:r>
            <a:r>
              <a:rPr lang="en" sz="1600">
                <a:solidFill>
                  <a:srgbClr val="CC4125"/>
                </a:solidFill>
                <a:latin typeface="Merriweather"/>
                <a:ea typeface="Merriweather"/>
                <a:cs typeface="Merriweather"/>
                <a:sym typeface="Merriweather"/>
              </a:rPr>
              <a:t>mobile</a:t>
            </a:r>
            <a:r>
              <a:rPr lang="en" sz="1600">
                <a:solidFill>
                  <a:srgbClr val="45818E"/>
                </a:solidFill>
                <a:latin typeface="Merriweather"/>
                <a:ea typeface="Merriweather"/>
                <a:cs typeface="Merriweather"/>
                <a:sym typeface="Merriweather"/>
              </a:rPr>
              <a:t>, </a:t>
            </a:r>
            <a:r>
              <a:rPr lang="en" sz="1600">
                <a:latin typeface="Merriweather"/>
                <a:ea typeface="Merriweather"/>
                <a:cs typeface="Merriweather"/>
                <a:sym typeface="Merriweather"/>
              </a:rPr>
              <a:t>and they can group together to become one big multinucleated giant cells in order to ingest larger foreign particles. This is sometimes seen in chronic inflammatory diseases like TB. </a:t>
            </a:r>
            <a:endParaRPr sz="800">
              <a:latin typeface="Merriweather"/>
              <a:ea typeface="Merriweather"/>
              <a:cs typeface="Merriweather"/>
              <a:sym typeface="Merriweather"/>
            </a:endParaRPr>
          </a:p>
          <a:p>
            <a:pPr indent="0" lvl="0" marL="0" rtl="0" algn="l">
              <a:spcBef>
                <a:spcPts val="0"/>
              </a:spcBef>
              <a:spcAft>
                <a:spcPts val="0"/>
              </a:spcAft>
              <a:buNone/>
            </a:pPr>
            <a:r>
              <a:t/>
            </a:r>
            <a:endParaRPr sz="800">
              <a:solidFill>
                <a:srgbClr val="8E7CC3"/>
              </a:solidFill>
              <a:latin typeface="Merriweather"/>
              <a:ea typeface="Merriweather"/>
              <a:cs typeface="Merriweather"/>
              <a:sym typeface="Merriweather"/>
            </a:endParaRPr>
          </a:p>
          <a:p>
            <a:pPr indent="-330200" lvl="0" marL="457200" rtl="0" algn="l">
              <a:spcBef>
                <a:spcPts val="0"/>
              </a:spcBef>
              <a:spcAft>
                <a:spcPts val="0"/>
              </a:spcAft>
              <a:buClr>
                <a:srgbClr val="8E7CC3"/>
              </a:buClr>
              <a:buSzPts val="1600"/>
              <a:buFont typeface="Merriweather"/>
              <a:buChar char="➔"/>
            </a:pPr>
            <a:r>
              <a:rPr lang="en" sz="1600">
                <a:solidFill>
                  <a:srgbClr val="8E7CC3"/>
                </a:solidFill>
                <a:latin typeface="Merriweather"/>
                <a:ea typeface="Merriweather"/>
                <a:cs typeface="Merriweather"/>
                <a:sym typeface="Merriweather"/>
              </a:rPr>
              <a:t>Lysosomes of macrophages contain lipases unlike neutrophils.</a:t>
            </a:r>
            <a:endParaRPr sz="8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sz="800">
              <a:solidFill>
                <a:srgbClr val="8E7CC3"/>
              </a:solidFill>
              <a:latin typeface="Merriweather"/>
              <a:ea typeface="Merriweather"/>
              <a:cs typeface="Merriweather"/>
              <a:sym typeface="Merriweather"/>
            </a:endParaRPr>
          </a:p>
          <a:p>
            <a:pPr indent="-330200" lvl="0" marL="457200" rtl="0" algn="l">
              <a:spcBef>
                <a:spcPts val="0"/>
              </a:spcBef>
              <a:spcAft>
                <a:spcPts val="0"/>
              </a:spcAft>
              <a:buClr>
                <a:srgbClr val="8E7CC3"/>
              </a:buClr>
              <a:buSzPts val="1600"/>
              <a:buFont typeface="Merriweather"/>
              <a:buChar char="➔"/>
            </a:pPr>
            <a:r>
              <a:rPr lang="en" sz="1600">
                <a:solidFill>
                  <a:srgbClr val="8E7CC3"/>
                </a:solidFill>
                <a:latin typeface="Merriweather"/>
                <a:ea typeface="Merriweather"/>
                <a:cs typeface="Merriweather"/>
                <a:sym typeface="Merriweather"/>
              </a:rPr>
              <a:t>Acts as antigen presenting cells.</a:t>
            </a:r>
            <a:endParaRPr sz="1600">
              <a:solidFill>
                <a:srgbClr val="8E7CC3"/>
              </a:solidFill>
              <a:latin typeface="Merriweather"/>
              <a:ea typeface="Merriweather"/>
              <a:cs typeface="Merriweather"/>
              <a:sym typeface="Merriweather"/>
            </a:endParaRPr>
          </a:p>
        </p:txBody>
      </p:sp>
      <p:sp>
        <p:nvSpPr>
          <p:cNvPr id="131" name="Google Shape;131;p15"/>
          <p:cNvSpPr txBox="1"/>
          <p:nvPr/>
        </p:nvSpPr>
        <p:spPr>
          <a:xfrm>
            <a:off x="797625" y="11857133"/>
            <a:ext cx="50622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highlight>
                  <a:srgbClr val="D0E0E3"/>
                </a:highlight>
                <a:latin typeface="Oswald"/>
                <a:ea typeface="Oswald"/>
                <a:cs typeface="Oswald"/>
                <a:sym typeface="Oswald"/>
              </a:rPr>
              <a:t>Formation Of Macrophages</a:t>
            </a:r>
            <a:r>
              <a:rPr lang="en" sz="3600">
                <a:highlight>
                  <a:srgbClr val="D9EAD3"/>
                </a:highlight>
                <a:latin typeface="Merriweather"/>
                <a:ea typeface="Merriweather"/>
                <a:cs typeface="Merriweather"/>
                <a:sym typeface="Merriweather"/>
              </a:rPr>
              <a:t> </a:t>
            </a:r>
            <a:endParaRPr sz="3600">
              <a:latin typeface="Merriweather"/>
              <a:ea typeface="Merriweather"/>
              <a:cs typeface="Merriweather"/>
              <a:sym typeface="Merriweather"/>
            </a:endParaRPr>
          </a:p>
        </p:txBody>
      </p:sp>
      <p:sp>
        <p:nvSpPr>
          <p:cNvPr id="132" name="Google Shape;132;p15"/>
          <p:cNvSpPr txBox="1"/>
          <p:nvPr/>
        </p:nvSpPr>
        <p:spPr>
          <a:xfrm>
            <a:off x="653100" y="4070975"/>
            <a:ext cx="5062200" cy="7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600">
                <a:highlight>
                  <a:srgbClr val="D9EAD3"/>
                </a:highlight>
                <a:latin typeface="Oswald"/>
                <a:ea typeface="Oswald"/>
                <a:cs typeface="Oswald"/>
                <a:sym typeface="Oswald"/>
              </a:rPr>
              <a:t>Monocytes/</a:t>
            </a:r>
            <a:r>
              <a:rPr lang="en" sz="3600">
                <a:highlight>
                  <a:srgbClr val="D9EAD3"/>
                </a:highlight>
                <a:latin typeface="Oswald"/>
                <a:ea typeface="Oswald"/>
                <a:cs typeface="Oswald"/>
                <a:sym typeface="Oswald"/>
              </a:rPr>
              <a:t>Macrophages </a:t>
            </a:r>
            <a:endParaRPr sz="3600">
              <a:highlight>
                <a:srgbClr val="D9EAD3"/>
              </a:highlight>
              <a:latin typeface="Oswald"/>
              <a:ea typeface="Oswald"/>
              <a:cs typeface="Oswald"/>
              <a:sym typeface="Oswald"/>
            </a:endParaRPr>
          </a:p>
        </p:txBody>
      </p:sp>
      <p:sp>
        <p:nvSpPr>
          <p:cNvPr id="133" name="Google Shape;133;p15"/>
          <p:cNvSpPr/>
          <p:nvPr/>
        </p:nvSpPr>
        <p:spPr>
          <a:xfrm>
            <a:off x="184488" y="4282688"/>
            <a:ext cx="468600" cy="433500"/>
          </a:xfrm>
          <a:prstGeom prst="rect">
            <a:avLst/>
          </a:prstGeom>
          <a:solidFill>
            <a:srgbClr val="93C47D"/>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134" name="Google Shape;134;p15"/>
          <p:cNvSpPr/>
          <p:nvPr/>
        </p:nvSpPr>
        <p:spPr>
          <a:xfrm>
            <a:off x="9090838" y="5883151"/>
            <a:ext cx="3299400" cy="6873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Exo"/>
                <a:ea typeface="Exo"/>
                <a:cs typeface="Exo"/>
                <a:sym typeface="Exo"/>
              </a:rPr>
              <a:t>Kupffer cells</a:t>
            </a:r>
            <a:endParaRPr sz="1800">
              <a:latin typeface="Exo"/>
              <a:ea typeface="Exo"/>
              <a:cs typeface="Exo"/>
              <a:sym typeface="Exo"/>
            </a:endParaRPr>
          </a:p>
        </p:txBody>
      </p:sp>
      <p:sp>
        <p:nvSpPr>
          <p:cNvPr id="135" name="Google Shape;135;p15"/>
          <p:cNvSpPr/>
          <p:nvPr/>
        </p:nvSpPr>
        <p:spPr>
          <a:xfrm>
            <a:off x="8257825" y="5883150"/>
            <a:ext cx="1490100" cy="687300"/>
          </a:xfrm>
          <a:prstGeom prst="homePlate">
            <a:avLst>
              <a:gd fmla="val 50000"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61753B"/>
                </a:solidFill>
                <a:latin typeface="Exo"/>
                <a:ea typeface="Exo"/>
                <a:cs typeface="Exo"/>
                <a:sym typeface="Exo"/>
              </a:rPr>
              <a:t>Liver</a:t>
            </a:r>
            <a:endParaRPr b="1" sz="2200">
              <a:solidFill>
                <a:srgbClr val="61753B"/>
              </a:solidFill>
              <a:latin typeface="Exo"/>
              <a:ea typeface="Exo"/>
              <a:cs typeface="Exo"/>
              <a:sym typeface="Exo"/>
            </a:endParaRPr>
          </a:p>
        </p:txBody>
      </p:sp>
      <p:sp>
        <p:nvSpPr>
          <p:cNvPr id="136" name="Google Shape;136;p15"/>
          <p:cNvSpPr/>
          <p:nvPr/>
        </p:nvSpPr>
        <p:spPr>
          <a:xfrm>
            <a:off x="9090838" y="6570905"/>
            <a:ext cx="3299400" cy="6873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1800">
                <a:latin typeface="Exo"/>
                <a:ea typeface="Exo"/>
                <a:cs typeface="Exo"/>
                <a:sym typeface="Exo"/>
              </a:rPr>
              <a:t>Microglia</a:t>
            </a:r>
            <a:endParaRPr sz="1800">
              <a:latin typeface="Exo"/>
              <a:ea typeface="Exo"/>
              <a:cs typeface="Exo"/>
              <a:sym typeface="Exo"/>
            </a:endParaRPr>
          </a:p>
        </p:txBody>
      </p:sp>
      <p:sp>
        <p:nvSpPr>
          <p:cNvPr id="137" name="Google Shape;137;p15"/>
          <p:cNvSpPr/>
          <p:nvPr/>
        </p:nvSpPr>
        <p:spPr>
          <a:xfrm>
            <a:off x="8257825" y="6570900"/>
            <a:ext cx="1490100" cy="687300"/>
          </a:xfrm>
          <a:prstGeom prst="homePlate">
            <a:avLst>
              <a:gd fmla="val 50000" name="adj"/>
            </a:avLst>
          </a:prstGeom>
          <a:solidFill>
            <a:srgbClr val="B6D7A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2200">
                <a:solidFill>
                  <a:srgbClr val="61753B"/>
                </a:solidFill>
                <a:latin typeface="Exo"/>
                <a:ea typeface="Exo"/>
                <a:cs typeface="Exo"/>
                <a:sym typeface="Exo"/>
              </a:rPr>
              <a:t>Brain</a:t>
            </a:r>
            <a:endParaRPr b="1" sz="2200">
              <a:solidFill>
                <a:srgbClr val="61753B"/>
              </a:solidFill>
              <a:latin typeface="Exo"/>
              <a:ea typeface="Exo"/>
              <a:cs typeface="Exo"/>
              <a:sym typeface="Exo"/>
            </a:endParaRPr>
          </a:p>
        </p:txBody>
      </p:sp>
      <p:sp>
        <p:nvSpPr>
          <p:cNvPr id="138" name="Google Shape;138;p15"/>
          <p:cNvSpPr/>
          <p:nvPr/>
        </p:nvSpPr>
        <p:spPr>
          <a:xfrm>
            <a:off x="9090838" y="7258659"/>
            <a:ext cx="3299400" cy="6873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1800">
                <a:latin typeface="Exo"/>
                <a:ea typeface="Exo"/>
                <a:cs typeface="Exo"/>
                <a:sym typeface="Exo"/>
              </a:rPr>
              <a:t>Reticular  </a:t>
            </a:r>
            <a:endParaRPr sz="1800">
              <a:latin typeface="Exo"/>
              <a:ea typeface="Exo"/>
              <a:cs typeface="Exo"/>
              <a:sym typeface="Exo"/>
            </a:endParaRPr>
          </a:p>
        </p:txBody>
      </p:sp>
      <p:sp>
        <p:nvSpPr>
          <p:cNvPr id="139" name="Google Shape;139;p15"/>
          <p:cNvSpPr/>
          <p:nvPr/>
        </p:nvSpPr>
        <p:spPr>
          <a:xfrm>
            <a:off x="8257825" y="7258650"/>
            <a:ext cx="1490100" cy="687300"/>
          </a:xfrm>
          <a:prstGeom prst="homePlate">
            <a:avLst>
              <a:gd fmla="val 50000" name="adj"/>
            </a:avLst>
          </a:prstGeom>
          <a:solidFill>
            <a:srgbClr val="B6D7A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1300">
                <a:solidFill>
                  <a:srgbClr val="61753B"/>
                </a:solidFill>
                <a:latin typeface="Exo"/>
                <a:ea typeface="Exo"/>
                <a:cs typeface="Exo"/>
                <a:sym typeface="Exo"/>
              </a:rPr>
              <a:t>Lymph nodes, bone marrow, spleen</a:t>
            </a:r>
            <a:endParaRPr b="1" sz="1300">
              <a:solidFill>
                <a:srgbClr val="61753B"/>
              </a:solidFill>
              <a:latin typeface="Exo"/>
              <a:ea typeface="Exo"/>
              <a:cs typeface="Exo"/>
              <a:sym typeface="Exo"/>
            </a:endParaRPr>
          </a:p>
        </p:txBody>
      </p:sp>
      <p:sp>
        <p:nvSpPr>
          <p:cNvPr id="140" name="Google Shape;140;p15"/>
          <p:cNvSpPr/>
          <p:nvPr/>
        </p:nvSpPr>
        <p:spPr>
          <a:xfrm>
            <a:off x="8955461" y="7946432"/>
            <a:ext cx="3434700" cy="6873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a:latin typeface="Exo"/>
                <a:ea typeface="Exo"/>
                <a:cs typeface="Exo"/>
                <a:sym typeface="Exo"/>
              </a:rPr>
              <a:t>Tissue histiocytes </a:t>
            </a:r>
            <a:endParaRPr>
              <a:latin typeface="Exo"/>
              <a:ea typeface="Exo"/>
              <a:cs typeface="Exo"/>
              <a:sym typeface="Exo"/>
            </a:endParaRPr>
          </a:p>
          <a:p>
            <a:pPr indent="0" lvl="0" marL="0" marR="0" rtl="0" algn="ctr">
              <a:lnSpc>
                <a:spcPct val="100000"/>
              </a:lnSpc>
              <a:spcBef>
                <a:spcPts val="0"/>
              </a:spcBef>
              <a:spcAft>
                <a:spcPts val="0"/>
              </a:spcAft>
              <a:buClr>
                <a:srgbClr val="000000"/>
              </a:buClr>
              <a:buSzPts val="1100"/>
              <a:buFont typeface="Arial"/>
              <a:buNone/>
            </a:pPr>
            <a:r>
              <a:rPr lang="en">
                <a:latin typeface="Exo"/>
                <a:ea typeface="Exo"/>
                <a:cs typeface="Exo"/>
                <a:sym typeface="Exo"/>
              </a:rPr>
              <a:t>(fixed macrophages).</a:t>
            </a:r>
            <a:endParaRPr>
              <a:latin typeface="Exo"/>
              <a:ea typeface="Exo"/>
              <a:cs typeface="Exo"/>
              <a:sym typeface="Exo"/>
            </a:endParaRPr>
          </a:p>
        </p:txBody>
      </p:sp>
      <p:sp>
        <p:nvSpPr>
          <p:cNvPr id="141" name="Google Shape;141;p15"/>
          <p:cNvSpPr/>
          <p:nvPr/>
        </p:nvSpPr>
        <p:spPr>
          <a:xfrm>
            <a:off x="8257825" y="7946425"/>
            <a:ext cx="1522200" cy="687300"/>
          </a:xfrm>
          <a:prstGeom prst="homePlate">
            <a:avLst>
              <a:gd fmla="val 55300" name="adj"/>
            </a:avLst>
          </a:prstGeom>
          <a:solidFill>
            <a:srgbClr val="B6D7A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a:solidFill>
                  <a:srgbClr val="61753B"/>
                </a:solidFill>
                <a:latin typeface="Exo"/>
                <a:ea typeface="Exo"/>
                <a:cs typeface="Exo"/>
                <a:sym typeface="Exo"/>
              </a:rPr>
              <a:t>Subcutaneous tissues, skin, mucosa</a:t>
            </a:r>
            <a:endParaRPr b="1">
              <a:solidFill>
                <a:srgbClr val="61753B"/>
              </a:solidFill>
              <a:latin typeface="Exo"/>
              <a:ea typeface="Exo"/>
              <a:cs typeface="Exo"/>
              <a:sym typeface="Exo"/>
            </a:endParaRPr>
          </a:p>
        </p:txBody>
      </p:sp>
      <p:sp>
        <p:nvSpPr>
          <p:cNvPr id="142" name="Google Shape;142;p15"/>
          <p:cNvSpPr/>
          <p:nvPr/>
        </p:nvSpPr>
        <p:spPr>
          <a:xfrm>
            <a:off x="9158511" y="8633622"/>
            <a:ext cx="3231600" cy="6873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a:latin typeface="Exo"/>
                <a:ea typeface="Exo"/>
                <a:cs typeface="Exo"/>
                <a:sym typeface="Exo"/>
              </a:rPr>
              <a:t>Alveolar cells</a:t>
            </a:r>
            <a:endParaRPr>
              <a:latin typeface="Exo"/>
              <a:ea typeface="Exo"/>
              <a:cs typeface="Exo"/>
              <a:sym typeface="Exo"/>
            </a:endParaRPr>
          </a:p>
          <a:p>
            <a:pPr indent="0" lvl="0" marL="0" marR="0" rtl="0" algn="ctr">
              <a:lnSpc>
                <a:spcPct val="100000"/>
              </a:lnSpc>
              <a:spcBef>
                <a:spcPts val="0"/>
              </a:spcBef>
              <a:spcAft>
                <a:spcPts val="0"/>
              </a:spcAft>
              <a:buClr>
                <a:srgbClr val="000000"/>
              </a:buClr>
              <a:buSzPts val="1100"/>
              <a:buFont typeface="Arial"/>
              <a:buNone/>
            </a:pPr>
            <a:r>
              <a:rPr lang="en" sz="1200">
                <a:solidFill>
                  <a:srgbClr val="674EA7"/>
                </a:solidFill>
                <a:latin typeface="Exo"/>
                <a:ea typeface="Exo"/>
                <a:cs typeface="Exo"/>
                <a:sym typeface="Exo"/>
              </a:rPr>
              <a:t>(dust cells, due to </a:t>
            </a:r>
            <a:endParaRPr sz="1200">
              <a:solidFill>
                <a:srgbClr val="674EA7"/>
              </a:solidFill>
              <a:latin typeface="Exo"/>
              <a:ea typeface="Exo"/>
              <a:cs typeface="Exo"/>
              <a:sym typeface="Exo"/>
            </a:endParaRPr>
          </a:p>
          <a:p>
            <a:pPr indent="0" lvl="0" marL="0" marR="0" rtl="0" algn="ctr">
              <a:lnSpc>
                <a:spcPct val="100000"/>
              </a:lnSpc>
              <a:spcBef>
                <a:spcPts val="0"/>
              </a:spcBef>
              <a:spcAft>
                <a:spcPts val="0"/>
              </a:spcAft>
              <a:buClr>
                <a:srgbClr val="000000"/>
              </a:buClr>
              <a:buSzPts val="1100"/>
              <a:buFont typeface="Arial"/>
              <a:buNone/>
            </a:pPr>
            <a:r>
              <a:rPr lang="en" sz="1200">
                <a:solidFill>
                  <a:srgbClr val="674EA7"/>
                </a:solidFill>
                <a:latin typeface="Exo"/>
                <a:ea typeface="Exo"/>
                <a:cs typeface="Exo"/>
                <a:sym typeface="Exo"/>
              </a:rPr>
              <a:t>their intracellular carbon particles)</a:t>
            </a:r>
            <a:endParaRPr sz="1200">
              <a:solidFill>
                <a:srgbClr val="674EA7"/>
              </a:solidFill>
              <a:latin typeface="Exo"/>
              <a:ea typeface="Exo"/>
              <a:cs typeface="Exo"/>
              <a:sym typeface="Exo"/>
            </a:endParaRPr>
          </a:p>
        </p:txBody>
      </p:sp>
      <p:sp>
        <p:nvSpPr>
          <p:cNvPr id="143" name="Google Shape;143;p15"/>
          <p:cNvSpPr/>
          <p:nvPr/>
        </p:nvSpPr>
        <p:spPr>
          <a:xfrm>
            <a:off x="8257825" y="8633625"/>
            <a:ext cx="1490100" cy="687300"/>
          </a:xfrm>
          <a:prstGeom prst="homePlate">
            <a:avLst>
              <a:gd fmla="val 50000" name="adj"/>
            </a:avLst>
          </a:prstGeom>
          <a:solidFill>
            <a:srgbClr val="B6D7A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2200">
                <a:solidFill>
                  <a:srgbClr val="61753B"/>
                </a:solidFill>
                <a:latin typeface="Exo"/>
                <a:ea typeface="Exo"/>
                <a:cs typeface="Exo"/>
                <a:sym typeface="Exo"/>
              </a:rPr>
              <a:t>Lungs</a:t>
            </a:r>
            <a:endParaRPr b="1" sz="2200">
              <a:solidFill>
                <a:srgbClr val="61753B"/>
              </a:solidFill>
              <a:latin typeface="Exo"/>
              <a:ea typeface="Exo"/>
              <a:cs typeface="Exo"/>
              <a:sym typeface="Exo"/>
            </a:endParaRPr>
          </a:p>
        </p:txBody>
      </p:sp>
      <p:sp>
        <p:nvSpPr>
          <p:cNvPr id="144" name="Google Shape;144;p15"/>
          <p:cNvSpPr/>
          <p:nvPr/>
        </p:nvSpPr>
        <p:spPr>
          <a:xfrm>
            <a:off x="9461864" y="12035913"/>
            <a:ext cx="3698700" cy="2792400"/>
          </a:xfrm>
          <a:prstGeom prst="rightArrow">
            <a:avLst>
              <a:gd fmla="val 50000" name="adj1"/>
              <a:gd fmla="val 49531" name="adj2"/>
            </a:avLst>
          </a:prstGeom>
          <a:solidFill>
            <a:srgbClr val="76A5AF"/>
          </a:solidFill>
          <a:ln>
            <a:noFill/>
          </a:ln>
        </p:spPr>
        <p:txBody>
          <a:bodyPr anchorCtr="0" anchor="ctr" bIns="18000" lIns="36000" spcFirstLastPara="1" rIns="36000" wrap="square" tIns="18000">
            <a:noAutofit/>
          </a:bodyPr>
          <a:lstStyle/>
          <a:p>
            <a:pPr indent="0" lvl="0" marL="0" marR="0" rtl="0" algn="ctr">
              <a:spcBef>
                <a:spcPts val="0"/>
              </a:spcBef>
              <a:spcAft>
                <a:spcPts val="0"/>
              </a:spcAft>
              <a:buNone/>
            </a:pPr>
            <a:r>
              <a:t/>
            </a:r>
            <a:endParaRPr b="0" i="0" sz="700" u="none" cap="none" strike="noStrike">
              <a:solidFill>
                <a:srgbClr val="674EA7"/>
              </a:solidFill>
              <a:latin typeface="Arial"/>
              <a:ea typeface="Arial"/>
              <a:cs typeface="Arial"/>
              <a:sym typeface="Arial"/>
            </a:endParaRPr>
          </a:p>
        </p:txBody>
      </p:sp>
      <p:sp>
        <p:nvSpPr>
          <p:cNvPr id="145" name="Google Shape;145;p15"/>
          <p:cNvSpPr/>
          <p:nvPr/>
        </p:nvSpPr>
        <p:spPr>
          <a:xfrm>
            <a:off x="7170207" y="12734558"/>
            <a:ext cx="2329500" cy="1395300"/>
          </a:xfrm>
          <a:prstGeom prst="rect">
            <a:avLst/>
          </a:prstGeom>
          <a:solidFill>
            <a:srgbClr val="A2C4C9"/>
          </a:solidFill>
          <a:ln>
            <a:noFill/>
          </a:ln>
        </p:spPr>
        <p:txBody>
          <a:bodyPr anchorCtr="0" anchor="ctr" bIns="18000" lIns="36000" spcFirstLastPara="1" rIns="36000" wrap="square" tIns="18000">
            <a:noAutofit/>
          </a:bodyPr>
          <a:lstStyle/>
          <a:p>
            <a:pPr indent="0" lvl="0" marL="0" marR="0" rtl="0" algn="ctr">
              <a:spcBef>
                <a:spcPts val="0"/>
              </a:spcBef>
              <a:spcAft>
                <a:spcPts val="0"/>
              </a:spcAft>
              <a:buNone/>
            </a:pPr>
            <a:r>
              <a:t/>
            </a:r>
            <a:endParaRPr b="0" i="0" sz="700" u="none" cap="none" strike="noStrike">
              <a:solidFill>
                <a:srgbClr val="FFFFFF"/>
              </a:solidFill>
              <a:latin typeface="Arial"/>
              <a:ea typeface="Arial"/>
              <a:cs typeface="Arial"/>
              <a:sym typeface="Arial"/>
            </a:endParaRPr>
          </a:p>
        </p:txBody>
      </p:sp>
      <p:sp>
        <p:nvSpPr>
          <p:cNvPr id="146" name="Google Shape;146;p15"/>
          <p:cNvSpPr/>
          <p:nvPr/>
        </p:nvSpPr>
        <p:spPr>
          <a:xfrm>
            <a:off x="4853595" y="12734608"/>
            <a:ext cx="2316900" cy="1395300"/>
          </a:xfrm>
          <a:prstGeom prst="rect">
            <a:avLst/>
          </a:prstGeom>
          <a:solidFill>
            <a:srgbClr val="D0E0E3"/>
          </a:solidFill>
          <a:ln>
            <a:noFill/>
          </a:ln>
        </p:spPr>
        <p:txBody>
          <a:bodyPr anchorCtr="0" anchor="ctr" bIns="18000" lIns="36000" spcFirstLastPara="1" rIns="36000" wrap="square" tIns="18000">
            <a:noAutofit/>
          </a:bodyPr>
          <a:lstStyle/>
          <a:p>
            <a:pPr indent="0" lvl="0" marL="0" marR="0" rtl="0" algn="ctr">
              <a:spcBef>
                <a:spcPts val="0"/>
              </a:spcBef>
              <a:spcAft>
                <a:spcPts val="0"/>
              </a:spcAft>
              <a:buNone/>
            </a:pPr>
            <a:r>
              <a:t/>
            </a:r>
            <a:endParaRPr b="0" i="0" sz="700" u="none" cap="none" strike="noStrike">
              <a:solidFill>
                <a:srgbClr val="FFFFFF"/>
              </a:solidFill>
              <a:latin typeface="Arial"/>
              <a:ea typeface="Arial"/>
              <a:cs typeface="Arial"/>
              <a:sym typeface="Arial"/>
            </a:endParaRPr>
          </a:p>
        </p:txBody>
      </p:sp>
      <p:sp>
        <p:nvSpPr>
          <p:cNvPr id="147" name="Google Shape;147;p15"/>
          <p:cNvSpPr/>
          <p:nvPr/>
        </p:nvSpPr>
        <p:spPr>
          <a:xfrm>
            <a:off x="2715004" y="12734610"/>
            <a:ext cx="2138700" cy="1395300"/>
          </a:xfrm>
          <a:prstGeom prst="rect">
            <a:avLst/>
          </a:prstGeom>
          <a:solidFill>
            <a:srgbClr val="D9D9D9"/>
          </a:solidFill>
          <a:ln>
            <a:noFill/>
          </a:ln>
        </p:spPr>
        <p:txBody>
          <a:bodyPr anchorCtr="0" anchor="ctr" bIns="18000" lIns="36000" spcFirstLastPara="1" rIns="36000" wrap="square" tIns="18000">
            <a:noAutofit/>
          </a:bodyPr>
          <a:lstStyle/>
          <a:p>
            <a:pPr indent="0" lvl="0" marL="0" marR="0" rtl="0" algn="ctr">
              <a:spcBef>
                <a:spcPts val="0"/>
              </a:spcBef>
              <a:spcAft>
                <a:spcPts val="0"/>
              </a:spcAft>
              <a:buNone/>
            </a:pPr>
            <a:r>
              <a:t/>
            </a:r>
            <a:endParaRPr b="0" i="0" sz="700" u="none" cap="none" strike="noStrike">
              <a:solidFill>
                <a:srgbClr val="FFFFFF"/>
              </a:solidFill>
              <a:latin typeface="Arial"/>
              <a:ea typeface="Arial"/>
              <a:cs typeface="Arial"/>
              <a:sym typeface="Arial"/>
            </a:endParaRPr>
          </a:p>
        </p:txBody>
      </p:sp>
      <p:sp>
        <p:nvSpPr>
          <p:cNvPr id="148" name="Google Shape;148;p15"/>
          <p:cNvSpPr/>
          <p:nvPr/>
        </p:nvSpPr>
        <p:spPr>
          <a:xfrm rot="-5400000">
            <a:off x="1040350" y="12457797"/>
            <a:ext cx="1400100" cy="1949100"/>
          </a:xfrm>
          <a:prstGeom prst="round2SameRect">
            <a:avLst>
              <a:gd fmla="val 50000" name="adj1"/>
              <a:gd fmla="val 0" name="adj2"/>
            </a:avLst>
          </a:prstGeom>
          <a:solidFill>
            <a:srgbClr val="F3F3F3"/>
          </a:solidFill>
          <a:ln>
            <a:noFill/>
          </a:ln>
        </p:spPr>
        <p:txBody>
          <a:bodyPr anchorCtr="0" anchor="ctr" bIns="18000" lIns="36000" spcFirstLastPara="1" rIns="36000" wrap="square" tIns="18000">
            <a:noAutofit/>
          </a:bodyPr>
          <a:lstStyle/>
          <a:p>
            <a:pPr indent="0" lvl="0" marL="0" marR="0" rtl="0" algn="ctr">
              <a:spcBef>
                <a:spcPts val="0"/>
              </a:spcBef>
              <a:spcAft>
                <a:spcPts val="0"/>
              </a:spcAft>
              <a:buNone/>
            </a:pPr>
            <a:r>
              <a:t/>
            </a:r>
            <a:endParaRPr b="0" i="0" sz="700" u="none" cap="none" strike="noStrike">
              <a:solidFill>
                <a:srgbClr val="FFFFFF"/>
              </a:solidFill>
              <a:latin typeface="Arial"/>
              <a:ea typeface="Arial"/>
              <a:cs typeface="Arial"/>
              <a:sym typeface="Arial"/>
            </a:endParaRPr>
          </a:p>
        </p:txBody>
      </p:sp>
      <p:sp>
        <p:nvSpPr>
          <p:cNvPr id="149" name="Google Shape;149;p15"/>
          <p:cNvSpPr txBox="1"/>
          <p:nvPr/>
        </p:nvSpPr>
        <p:spPr>
          <a:xfrm>
            <a:off x="9461865" y="13046516"/>
            <a:ext cx="2869500" cy="91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Merriweather"/>
                <a:ea typeface="Merriweather"/>
                <a:cs typeface="Merriweather"/>
                <a:sym typeface="Merriweather"/>
              </a:rPr>
              <a:t>Macrophage </a:t>
            </a:r>
            <a:r>
              <a:rPr lang="en" sz="1500">
                <a:latin typeface="Merriweather"/>
                <a:ea typeface="Merriweather"/>
                <a:cs typeface="Merriweather"/>
                <a:sym typeface="Merriweather"/>
              </a:rPr>
              <a:t>lifespan</a:t>
            </a:r>
            <a:r>
              <a:rPr lang="en" sz="1500">
                <a:latin typeface="Merriweather"/>
                <a:ea typeface="Merriweather"/>
                <a:cs typeface="Merriweather"/>
                <a:sym typeface="Merriweather"/>
              </a:rPr>
              <a:t> is longer up to few months in</a:t>
            </a:r>
            <a:endParaRPr sz="1500">
              <a:latin typeface="Merriweather"/>
              <a:ea typeface="Merriweather"/>
              <a:cs typeface="Merriweather"/>
              <a:sym typeface="Merriweather"/>
            </a:endParaRPr>
          </a:p>
          <a:p>
            <a:pPr indent="0" lvl="0" marL="0" rtl="0" algn="ctr">
              <a:spcBef>
                <a:spcPts val="0"/>
              </a:spcBef>
              <a:spcAft>
                <a:spcPts val="0"/>
              </a:spcAft>
              <a:buNone/>
            </a:pPr>
            <a:r>
              <a:rPr lang="en" sz="1500">
                <a:latin typeface="Merriweather"/>
                <a:ea typeface="Merriweather"/>
                <a:cs typeface="Merriweather"/>
                <a:sym typeface="Merriweather"/>
              </a:rPr>
              <a:t>tissues.</a:t>
            </a:r>
            <a:endParaRPr sz="1500">
              <a:latin typeface="Merriweather"/>
              <a:ea typeface="Merriweather"/>
              <a:cs typeface="Merriweather"/>
              <a:sym typeface="Merriweather"/>
            </a:endParaRPr>
          </a:p>
          <a:p>
            <a:pPr indent="0" lvl="0" marL="0" rtl="0" algn="ctr">
              <a:spcBef>
                <a:spcPts val="0"/>
              </a:spcBef>
              <a:spcAft>
                <a:spcPts val="0"/>
              </a:spcAft>
              <a:buNone/>
            </a:pPr>
            <a:r>
              <a:t/>
            </a:r>
            <a:endParaRPr sz="1500">
              <a:latin typeface="Merriweather"/>
              <a:ea typeface="Merriweather"/>
              <a:cs typeface="Merriweather"/>
              <a:sym typeface="Merriweather"/>
            </a:endParaRPr>
          </a:p>
        </p:txBody>
      </p:sp>
      <p:sp>
        <p:nvSpPr>
          <p:cNvPr id="150" name="Google Shape;150;p15"/>
          <p:cNvSpPr txBox="1"/>
          <p:nvPr/>
        </p:nvSpPr>
        <p:spPr>
          <a:xfrm>
            <a:off x="7170207" y="12955464"/>
            <a:ext cx="2329500" cy="71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Merriweather"/>
                <a:ea typeface="Merriweather"/>
                <a:cs typeface="Merriweather"/>
                <a:sym typeface="Merriweather"/>
              </a:rPr>
              <a:t>Then leave blood to tissues transforming into larger</a:t>
            </a:r>
            <a:endParaRPr sz="1500">
              <a:latin typeface="Merriweather"/>
              <a:ea typeface="Merriweather"/>
              <a:cs typeface="Merriweather"/>
              <a:sym typeface="Merriweather"/>
            </a:endParaRPr>
          </a:p>
          <a:p>
            <a:pPr indent="0" lvl="0" marL="0" rtl="0" algn="ctr">
              <a:spcBef>
                <a:spcPts val="0"/>
              </a:spcBef>
              <a:spcAft>
                <a:spcPts val="0"/>
              </a:spcAft>
              <a:buNone/>
            </a:pPr>
            <a:r>
              <a:rPr lang="en" sz="1500">
                <a:latin typeface="Merriweather"/>
                <a:ea typeface="Merriweather"/>
                <a:cs typeface="Merriweather"/>
                <a:sym typeface="Merriweather"/>
              </a:rPr>
              <a:t>cells </a:t>
            </a:r>
            <a:r>
              <a:rPr lang="en" sz="1500">
                <a:solidFill>
                  <a:srgbClr val="CC4125"/>
                </a:solidFill>
                <a:latin typeface="Merriweather"/>
                <a:ea typeface="Merriweather"/>
                <a:cs typeface="Merriweather"/>
                <a:sym typeface="Merriweather"/>
              </a:rPr>
              <a:t>macrophage</a:t>
            </a:r>
            <a:endParaRPr sz="1500">
              <a:solidFill>
                <a:srgbClr val="CC4125"/>
              </a:solidFill>
              <a:latin typeface="Merriweather"/>
              <a:ea typeface="Merriweather"/>
              <a:cs typeface="Merriweather"/>
              <a:sym typeface="Merriweather"/>
            </a:endParaRPr>
          </a:p>
        </p:txBody>
      </p:sp>
      <p:sp>
        <p:nvSpPr>
          <p:cNvPr id="151" name="Google Shape;151;p15"/>
          <p:cNvSpPr txBox="1"/>
          <p:nvPr/>
        </p:nvSpPr>
        <p:spPr>
          <a:xfrm>
            <a:off x="4853582" y="13206231"/>
            <a:ext cx="2316900" cy="48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Merriweather"/>
                <a:ea typeface="Merriweather"/>
                <a:cs typeface="Merriweather"/>
                <a:sym typeface="Merriweather"/>
              </a:rPr>
              <a:t>Stay for </a:t>
            </a:r>
            <a:r>
              <a:rPr lang="en" sz="1500">
                <a:solidFill>
                  <a:srgbClr val="CC4125"/>
                </a:solidFill>
                <a:latin typeface="Merriweather"/>
                <a:ea typeface="Merriweather"/>
                <a:cs typeface="Merriweather"/>
                <a:sym typeface="Merriweather"/>
              </a:rPr>
              <a:t>10-20</a:t>
            </a:r>
            <a:r>
              <a:rPr lang="en" sz="1500">
                <a:latin typeface="Merriweather"/>
                <a:ea typeface="Merriweather"/>
                <a:cs typeface="Merriweather"/>
                <a:sym typeface="Merriweather"/>
              </a:rPr>
              <a:t> hours in circulation</a:t>
            </a:r>
            <a:endParaRPr sz="1500">
              <a:latin typeface="Merriweather"/>
              <a:ea typeface="Merriweather"/>
              <a:cs typeface="Merriweather"/>
              <a:sym typeface="Merriweather"/>
            </a:endParaRPr>
          </a:p>
        </p:txBody>
      </p:sp>
      <p:sp>
        <p:nvSpPr>
          <p:cNvPr id="152" name="Google Shape;152;p15"/>
          <p:cNvSpPr txBox="1"/>
          <p:nvPr/>
        </p:nvSpPr>
        <p:spPr>
          <a:xfrm flipH="1">
            <a:off x="818315" y="13143946"/>
            <a:ext cx="1896900" cy="71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latin typeface="Merriweather"/>
                <a:ea typeface="Merriweather"/>
                <a:cs typeface="Merriweather"/>
                <a:sym typeface="Merriweather"/>
              </a:rPr>
              <a:t>Begin by </a:t>
            </a:r>
            <a:r>
              <a:rPr lang="en" sz="1500">
                <a:solidFill>
                  <a:srgbClr val="CC4125"/>
                </a:solidFill>
                <a:latin typeface="Merriweather"/>
                <a:ea typeface="Merriweather"/>
                <a:cs typeface="Merriweather"/>
                <a:sym typeface="Merriweather"/>
              </a:rPr>
              <a:t>Stem cell </a:t>
            </a:r>
            <a:r>
              <a:rPr lang="en" sz="1500">
                <a:latin typeface="Merriweather"/>
                <a:ea typeface="Merriweather"/>
                <a:cs typeface="Merriweather"/>
                <a:sym typeface="Merriweather"/>
              </a:rPr>
              <a:t>in</a:t>
            </a:r>
            <a:r>
              <a:rPr lang="en" sz="1500">
                <a:solidFill>
                  <a:srgbClr val="CC4125"/>
                </a:solidFill>
                <a:latin typeface="Merriweather"/>
                <a:ea typeface="Merriweather"/>
                <a:cs typeface="Merriweather"/>
                <a:sym typeface="Merriweather"/>
              </a:rPr>
              <a:t> Bone Marrow</a:t>
            </a:r>
            <a:endParaRPr sz="1500">
              <a:solidFill>
                <a:srgbClr val="CC4125"/>
              </a:solidFill>
              <a:latin typeface="Merriweather"/>
              <a:ea typeface="Merriweather"/>
              <a:cs typeface="Merriweather"/>
              <a:sym typeface="Merriweather"/>
            </a:endParaRPr>
          </a:p>
        </p:txBody>
      </p:sp>
      <p:sp>
        <p:nvSpPr>
          <p:cNvPr id="153" name="Google Shape;153;p15"/>
          <p:cNvSpPr txBox="1"/>
          <p:nvPr/>
        </p:nvSpPr>
        <p:spPr>
          <a:xfrm>
            <a:off x="2715002" y="13035093"/>
            <a:ext cx="2138700" cy="86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500">
                <a:latin typeface="Merriweather"/>
                <a:ea typeface="Merriweather"/>
                <a:cs typeface="Merriweather"/>
                <a:sym typeface="Merriweather"/>
              </a:rPr>
              <a:t>monoblast maturing to </a:t>
            </a:r>
            <a:r>
              <a:rPr lang="en" sz="1500">
                <a:solidFill>
                  <a:srgbClr val="CC4125"/>
                </a:solidFill>
                <a:latin typeface="Merriweather"/>
                <a:ea typeface="Merriweather"/>
                <a:cs typeface="Merriweather"/>
                <a:sym typeface="Merriweather"/>
              </a:rPr>
              <a:t>promonocyte</a:t>
            </a:r>
            <a:r>
              <a:rPr lang="en" sz="1500">
                <a:latin typeface="Merriweather"/>
                <a:ea typeface="Merriweather"/>
                <a:cs typeface="Merriweather"/>
                <a:sym typeface="Merriweather"/>
              </a:rPr>
              <a:t> and </a:t>
            </a:r>
            <a:r>
              <a:rPr lang="en" sz="1500">
                <a:solidFill>
                  <a:srgbClr val="CC4125"/>
                </a:solidFill>
                <a:latin typeface="Merriweather"/>
                <a:ea typeface="Merriweather"/>
                <a:cs typeface="Merriweather"/>
                <a:sym typeface="Merriweather"/>
              </a:rPr>
              <a:t>mature monocytes</a:t>
            </a:r>
            <a:endParaRPr sz="1500">
              <a:solidFill>
                <a:srgbClr val="CC4125"/>
              </a:solidFill>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rPr lang="en" sz="1500">
                <a:latin typeface="Merriweather"/>
                <a:ea typeface="Merriweather"/>
                <a:cs typeface="Merriweather"/>
                <a:sym typeface="Merriweather"/>
              </a:rPr>
              <a:t>released into blood</a:t>
            </a:r>
            <a:endParaRPr sz="1500">
              <a:latin typeface="Merriweather"/>
              <a:ea typeface="Merriweather"/>
              <a:cs typeface="Merriweather"/>
              <a:sym typeface="Merriweather"/>
            </a:endParaRPr>
          </a:p>
        </p:txBody>
      </p:sp>
      <p:sp>
        <p:nvSpPr>
          <p:cNvPr id="154" name="Google Shape;154;p15"/>
          <p:cNvSpPr txBox="1"/>
          <p:nvPr/>
        </p:nvSpPr>
        <p:spPr>
          <a:xfrm>
            <a:off x="8318225" y="5247700"/>
            <a:ext cx="5062200" cy="7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highlight>
                  <a:srgbClr val="D9EAD3"/>
                </a:highlight>
                <a:latin typeface="Merriweather"/>
                <a:ea typeface="Merriweather"/>
                <a:cs typeface="Merriweather"/>
                <a:sym typeface="Merriweather"/>
              </a:rPr>
              <a:t>Types of macrophages: </a:t>
            </a:r>
            <a:endParaRPr sz="2500">
              <a:latin typeface="Merriweather"/>
              <a:ea typeface="Merriweather"/>
              <a:cs typeface="Merriweather"/>
              <a:sym typeface="Merriweather"/>
            </a:endParaRPr>
          </a:p>
        </p:txBody>
      </p:sp>
      <p:sp>
        <p:nvSpPr>
          <p:cNvPr id="155" name="Google Shape;155;p15"/>
          <p:cNvSpPr/>
          <p:nvPr/>
        </p:nvSpPr>
        <p:spPr>
          <a:xfrm>
            <a:off x="0" y="1418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6" name="Google Shape;156;p15"/>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57" name="Google Shape;157;p15"/>
          <p:cNvSpPr txBox="1"/>
          <p:nvPr/>
        </p:nvSpPr>
        <p:spPr>
          <a:xfrm>
            <a:off x="188014" y="930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2</a:t>
            </a:r>
            <a:endParaRPr sz="4500">
              <a:solidFill>
                <a:srgbClr val="FFFFFF"/>
              </a:solidFill>
              <a:latin typeface="Oswald"/>
              <a:ea typeface="Oswald"/>
              <a:cs typeface="Oswald"/>
              <a:sym typeface="Oswald"/>
            </a:endParaRPr>
          </a:p>
        </p:txBody>
      </p:sp>
      <p:sp>
        <p:nvSpPr>
          <p:cNvPr id="158" name="Google Shape;158;p15"/>
          <p:cNvSpPr txBox="1"/>
          <p:nvPr/>
        </p:nvSpPr>
        <p:spPr>
          <a:xfrm>
            <a:off x="929925" y="930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sz="3400">
              <a:solidFill>
                <a:srgbClr val="FFFFFF"/>
              </a:solidFill>
              <a:latin typeface="Oswald"/>
              <a:ea typeface="Oswald"/>
              <a:cs typeface="Oswald"/>
              <a:sym typeface="Oswald"/>
            </a:endParaRPr>
          </a:p>
        </p:txBody>
      </p:sp>
      <p:sp>
        <p:nvSpPr>
          <p:cNvPr id="159" name="Google Shape;159;p15"/>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a:t>
            </a:r>
            <a:endParaRPr sz="3500">
              <a:latin typeface="Oswald"/>
              <a:ea typeface="Oswald"/>
              <a:cs typeface="Oswald"/>
              <a:sym typeface="Oswald"/>
            </a:endParaRPr>
          </a:p>
        </p:txBody>
      </p:sp>
      <p:sp>
        <p:nvSpPr>
          <p:cNvPr id="160" name="Google Shape;160;p15"/>
          <p:cNvSpPr txBox="1"/>
          <p:nvPr/>
        </p:nvSpPr>
        <p:spPr>
          <a:xfrm>
            <a:off x="929925" y="930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solidFill>
                  <a:srgbClr val="FFFFFF"/>
                </a:solidFill>
                <a:latin typeface="Oswald"/>
                <a:ea typeface="Oswald"/>
                <a:cs typeface="Oswald"/>
                <a:sym typeface="Oswald"/>
              </a:rPr>
              <a:t>RETICULOENDOTHELIAL SYSTEM AND FUNCTION OF THE SPLEEN </a:t>
            </a:r>
            <a:endParaRPr sz="3400">
              <a:solidFill>
                <a:srgbClr val="FFFFFF"/>
              </a:solidFill>
              <a:latin typeface="Oswald"/>
              <a:ea typeface="Oswald"/>
              <a:cs typeface="Oswald"/>
              <a:sym typeface="Oswald"/>
            </a:endParaRPr>
          </a:p>
        </p:txBody>
      </p:sp>
      <p:cxnSp>
        <p:nvCxnSpPr>
          <p:cNvPr id="161" name="Google Shape;161;p15"/>
          <p:cNvCxnSpPr>
            <a:stCxn id="162" idx="2"/>
            <a:endCxn id="163" idx="0"/>
          </p:cNvCxnSpPr>
          <p:nvPr/>
        </p:nvCxnSpPr>
        <p:spPr>
          <a:xfrm rot="5400000">
            <a:off x="4134175" y="-524949"/>
            <a:ext cx="437400" cy="4686000"/>
          </a:xfrm>
          <a:prstGeom prst="bentConnector3">
            <a:avLst>
              <a:gd fmla="val 49996" name="adj1"/>
            </a:avLst>
          </a:prstGeom>
          <a:noFill/>
          <a:ln cap="flat" cmpd="sng" w="38100">
            <a:solidFill>
              <a:srgbClr val="D0E0E3"/>
            </a:solidFill>
            <a:prstDash val="dashDot"/>
            <a:round/>
            <a:headEnd len="med" w="med" type="none"/>
            <a:tailEnd len="med" w="med" type="none"/>
          </a:ln>
        </p:spPr>
      </p:cxnSp>
      <p:sp>
        <p:nvSpPr>
          <p:cNvPr id="162" name="Google Shape;162;p15"/>
          <p:cNvSpPr/>
          <p:nvPr/>
        </p:nvSpPr>
        <p:spPr>
          <a:xfrm>
            <a:off x="2775025" y="990051"/>
            <a:ext cx="7841700" cy="609300"/>
          </a:xfrm>
          <a:prstGeom prst="roundRect">
            <a:avLst>
              <a:gd fmla="val 16667"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200">
                <a:solidFill>
                  <a:srgbClr val="FFFFFF"/>
                </a:solidFill>
                <a:latin typeface="Oswald"/>
                <a:ea typeface="Oswald"/>
                <a:cs typeface="Oswald"/>
                <a:sym typeface="Oswald"/>
              </a:rPr>
              <a:t>General </a:t>
            </a:r>
            <a:r>
              <a:rPr lang="en" sz="4200">
                <a:solidFill>
                  <a:srgbClr val="FFFFFF"/>
                </a:solidFill>
                <a:latin typeface="Oswald"/>
                <a:ea typeface="Oswald"/>
                <a:cs typeface="Oswald"/>
                <a:sym typeface="Oswald"/>
              </a:rPr>
              <a:t>Functions of RES</a:t>
            </a:r>
            <a:endParaRPr sz="4200">
              <a:solidFill>
                <a:srgbClr val="FFFFFF"/>
              </a:solidFill>
            </a:endParaRPr>
          </a:p>
        </p:txBody>
      </p:sp>
      <p:cxnSp>
        <p:nvCxnSpPr>
          <p:cNvPr id="164" name="Google Shape;164;p15"/>
          <p:cNvCxnSpPr>
            <a:stCxn id="162" idx="2"/>
            <a:endCxn id="165" idx="0"/>
          </p:cNvCxnSpPr>
          <p:nvPr/>
        </p:nvCxnSpPr>
        <p:spPr>
          <a:xfrm flipH="1" rot="-5400000">
            <a:off x="7507825" y="787401"/>
            <a:ext cx="496800" cy="2120700"/>
          </a:xfrm>
          <a:prstGeom prst="bentConnector3">
            <a:avLst>
              <a:gd fmla="val 50002" name="adj1"/>
            </a:avLst>
          </a:prstGeom>
          <a:noFill/>
          <a:ln cap="flat" cmpd="sng" w="38100">
            <a:solidFill>
              <a:srgbClr val="D0E0E3"/>
            </a:solidFill>
            <a:prstDash val="dashDot"/>
            <a:round/>
            <a:headEnd len="med" w="med" type="none"/>
            <a:tailEnd len="med" w="med" type="none"/>
          </a:ln>
        </p:spPr>
      </p:cxnSp>
      <p:cxnSp>
        <p:nvCxnSpPr>
          <p:cNvPr id="166" name="Google Shape;166;p15"/>
          <p:cNvCxnSpPr>
            <a:stCxn id="162" idx="2"/>
            <a:endCxn id="167" idx="0"/>
          </p:cNvCxnSpPr>
          <p:nvPr/>
        </p:nvCxnSpPr>
        <p:spPr>
          <a:xfrm rot="5400000">
            <a:off x="5828575" y="1201551"/>
            <a:ext cx="469500" cy="1265100"/>
          </a:xfrm>
          <a:prstGeom prst="bentConnector3">
            <a:avLst>
              <a:gd fmla="val 49992" name="adj1"/>
            </a:avLst>
          </a:prstGeom>
          <a:noFill/>
          <a:ln cap="flat" cmpd="sng" w="38100">
            <a:solidFill>
              <a:srgbClr val="D0E0E3"/>
            </a:solidFill>
            <a:prstDash val="dashDot"/>
            <a:round/>
            <a:headEnd len="med" w="med" type="none"/>
            <a:tailEnd len="med" w="med" type="none"/>
          </a:ln>
        </p:spPr>
      </p:cxnSp>
      <p:sp>
        <p:nvSpPr>
          <p:cNvPr id="167" name="Google Shape;167;p15"/>
          <p:cNvSpPr/>
          <p:nvPr/>
        </p:nvSpPr>
        <p:spPr>
          <a:xfrm>
            <a:off x="3972963" y="2068775"/>
            <a:ext cx="2915700" cy="877800"/>
          </a:xfrm>
          <a:prstGeom prst="rect">
            <a:avLst/>
          </a:prstGeom>
          <a:solidFill>
            <a:srgbClr val="D9EAD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CC4125"/>
                </a:solidFill>
                <a:latin typeface="Merriweather"/>
                <a:ea typeface="Merriweather"/>
                <a:cs typeface="Merriweather"/>
                <a:sym typeface="Merriweather"/>
              </a:rPr>
              <a:t>Immune function</a:t>
            </a:r>
            <a:endParaRPr sz="2400">
              <a:solidFill>
                <a:srgbClr val="CC4125"/>
              </a:solidFill>
              <a:latin typeface="Merriweather"/>
              <a:ea typeface="Merriweather"/>
              <a:cs typeface="Merriweather"/>
              <a:sym typeface="Merriweather"/>
            </a:endParaRPr>
          </a:p>
        </p:txBody>
      </p:sp>
      <p:sp>
        <p:nvSpPr>
          <p:cNvPr id="163" name="Google Shape;163;p15"/>
          <p:cNvSpPr/>
          <p:nvPr/>
        </p:nvSpPr>
        <p:spPr>
          <a:xfrm>
            <a:off x="728325" y="2036714"/>
            <a:ext cx="2563200" cy="9642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CC4125"/>
                </a:solidFill>
                <a:latin typeface="Merriweather"/>
                <a:ea typeface="Merriweather"/>
                <a:cs typeface="Merriweather"/>
                <a:sym typeface="Merriweather"/>
              </a:rPr>
              <a:t>Phagocytosis</a:t>
            </a:r>
            <a:endParaRPr sz="2400">
              <a:solidFill>
                <a:srgbClr val="CC4125"/>
              </a:solidFill>
              <a:latin typeface="Merriweather"/>
              <a:ea typeface="Merriweather"/>
              <a:cs typeface="Merriweather"/>
              <a:sym typeface="Merriweather"/>
            </a:endParaRPr>
          </a:p>
        </p:txBody>
      </p:sp>
      <p:sp>
        <p:nvSpPr>
          <p:cNvPr id="168" name="Google Shape;168;p15"/>
          <p:cNvSpPr/>
          <p:nvPr/>
        </p:nvSpPr>
        <p:spPr>
          <a:xfrm>
            <a:off x="10494300" y="2068775"/>
            <a:ext cx="3265800" cy="877800"/>
          </a:xfrm>
          <a:prstGeom prst="rect">
            <a:avLst/>
          </a:prstGeom>
          <a:solidFill>
            <a:srgbClr val="D9EAD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Merriweather"/>
                <a:ea typeface="Merriweather"/>
                <a:cs typeface="Merriweather"/>
                <a:sym typeface="Merriweather"/>
              </a:rPr>
              <a:t>Storage and circulation of </a:t>
            </a:r>
            <a:r>
              <a:rPr lang="en" sz="2400">
                <a:solidFill>
                  <a:srgbClr val="CC4125"/>
                </a:solidFill>
                <a:latin typeface="Merriweather"/>
                <a:ea typeface="Merriweather"/>
                <a:cs typeface="Merriweather"/>
                <a:sym typeface="Merriweather"/>
              </a:rPr>
              <a:t>iron</a:t>
            </a:r>
            <a:endParaRPr sz="2400">
              <a:latin typeface="Merriweather"/>
              <a:ea typeface="Merriweather"/>
              <a:cs typeface="Merriweather"/>
              <a:sym typeface="Merriweather"/>
            </a:endParaRPr>
          </a:p>
        </p:txBody>
      </p:sp>
      <p:cxnSp>
        <p:nvCxnSpPr>
          <p:cNvPr id="169" name="Google Shape;169;p15"/>
          <p:cNvCxnSpPr>
            <a:stCxn id="162" idx="2"/>
            <a:endCxn id="168" idx="0"/>
          </p:cNvCxnSpPr>
          <p:nvPr/>
        </p:nvCxnSpPr>
        <p:spPr>
          <a:xfrm flipH="1" rot="-5400000">
            <a:off x="9176725" y="-881499"/>
            <a:ext cx="469500" cy="5431200"/>
          </a:xfrm>
          <a:prstGeom prst="bentConnector3">
            <a:avLst>
              <a:gd fmla="val 49992" name="adj1"/>
            </a:avLst>
          </a:prstGeom>
          <a:noFill/>
          <a:ln cap="flat" cmpd="sng" w="38100">
            <a:solidFill>
              <a:srgbClr val="D0E0E3"/>
            </a:solidFill>
            <a:prstDash val="dashDot"/>
            <a:round/>
            <a:headEnd len="med" w="med" type="none"/>
            <a:tailEnd len="med" w="med" type="none"/>
          </a:ln>
        </p:spPr>
      </p:cxnSp>
      <p:sp>
        <p:nvSpPr>
          <p:cNvPr id="165" name="Google Shape;165;p15"/>
          <p:cNvSpPr/>
          <p:nvPr/>
        </p:nvSpPr>
        <p:spPr>
          <a:xfrm>
            <a:off x="7446725" y="2096175"/>
            <a:ext cx="2739600" cy="877800"/>
          </a:xfrm>
          <a:prstGeom prst="rect">
            <a:avLst/>
          </a:prstGeom>
          <a:solidFill>
            <a:srgbClr val="D9EAD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CC4125"/>
                </a:solidFill>
                <a:latin typeface="Merriweather"/>
                <a:ea typeface="Merriweather"/>
                <a:cs typeface="Merriweather"/>
                <a:sym typeface="Merriweather"/>
              </a:rPr>
              <a:t>Breakdown</a:t>
            </a:r>
            <a:r>
              <a:rPr lang="en" sz="2400">
                <a:latin typeface="Merriweather"/>
                <a:ea typeface="Merriweather"/>
                <a:cs typeface="Merriweather"/>
                <a:sym typeface="Merriweather"/>
              </a:rPr>
              <a:t> of aging RBC</a:t>
            </a:r>
            <a:endParaRPr sz="2400">
              <a:latin typeface="Merriweather"/>
              <a:ea typeface="Merriweather"/>
              <a:cs typeface="Merriweather"/>
              <a:sym typeface="Merriweather"/>
            </a:endParaRPr>
          </a:p>
        </p:txBody>
      </p:sp>
      <p:sp>
        <p:nvSpPr>
          <p:cNvPr id="170" name="Google Shape;170;p15"/>
          <p:cNvSpPr txBox="1"/>
          <p:nvPr/>
        </p:nvSpPr>
        <p:spPr>
          <a:xfrm>
            <a:off x="138063" y="3057283"/>
            <a:ext cx="3743700" cy="71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Merriweather"/>
                <a:ea typeface="Merriweather"/>
                <a:cs typeface="Merriweather"/>
                <a:sym typeface="Merriweather"/>
              </a:rPr>
              <a:t>Bacterial, dead cells,</a:t>
            </a:r>
            <a:endParaRPr sz="1800">
              <a:latin typeface="Merriweather"/>
              <a:ea typeface="Merriweather"/>
              <a:cs typeface="Merriweather"/>
              <a:sym typeface="Merriweather"/>
            </a:endParaRPr>
          </a:p>
          <a:p>
            <a:pPr indent="0" lvl="0" marL="0" rtl="0" algn="ctr">
              <a:spcBef>
                <a:spcPts val="0"/>
              </a:spcBef>
              <a:spcAft>
                <a:spcPts val="0"/>
              </a:spcAft>
              <a:buNone/>
            </a:pPr>
            <a:r>
              <a:rPr lang="en" sz="1800">
                <a:latin typeface="Merriweather"/>
                <a:ea typeface="Merriweather"/>
                <a:cs typeface="Merriweather"/>
                <a:sym typeface="Merriweather"/>
              </a:rPr>
              <a:t>foreign particles </a:t>
            </a:r>
            <a:r>
              <a:rPr lang="en" sz="1800">
                <a:solidFill>
                  <a:srgbClr val="CC4125"/>
                </a:solidFill>
                <a:latin typeface="Merriweather"/>
                <a:ea typeface="Merriweather"/>
                <a:cs typeface="Merriweather"/>
                <a:sym typeface="Merriweather"/>
              </a:rPr>
              <a:t>(direct)</a:t>
            </a:r>
            <a:r>
              <a:rPr lang="en" sz="1800">
                <a:latin typeface="Merriweather"/>
                <a:ea typeface="Merriweather"/>
                <a:cs typeface="Merriweather"/>
                <a:sym typeface="Merriweather"/>
              </a:rPr>
              <a:t>.</a:t>
            </a:r>
            <a:endParaRPr b="1" sz="1800">
              <a:solidFill>
                <a:srgbClr val="A2C4C9"/>
              </a:solidFill>
            </a:endParaRPr>
          </a:p>
        </p:txBody>
      </p:sp>
      <p:sp>
        <p:nvSpPr>
          <p:cNvPr id="171" name="Google Shape;171;p15"/>
          <p:cNvSpPr txBox="1"/>
          <p:nvPr/>
        </p:nvSpPr>
        <p:spPr>
          <a:xfrm>
            <a:off x="3771491" y="3011074"/>
            <a:ext cx="3567900" cy="71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Merriweather"/>
                <a:ea typeface="Merriweather"/>
                <a:cs typeface="Merriweather"/>
                <a:sym typeface="Merriweather"/>
              </a:rPr>
              <a:t>P</a:t>
            </a:r>
            <a:r>
              <a:rPr lang="en" sz="1800">
                <a:latin typeface="Merriweather"/>
                <a:ea typeface="Merriweather"/>
                <a:cs typeface="Merriweather"/>
                <a:sym typeface="Merriweather"/>
              </a:rPr>
              <a:t>rocessing antigen and antibodies production </a:t>
            </a:r>
            <a:r>
              <a:rPr lang="en" sz="1800">
                <a:solidFill>
                  <a:srgbClr val="CC4125"/>
                </a:solidFill>
                <a:latin typeface="Merriweather"/>
                <a:ea typeface="Merriweather"/>
                <a:cs typeface="Merriweather"/>
                <a:sym typeface="Merriweather"/>
              </a:rPr>
              <a:t>(indirect)</a:t>
            </a:r>
            <a:r>
              <a:rPr lang="en" sz="1800">
                <a:latin typeface="Merriweather"/>
                <a:ea typeface="Merriweather"/>
                <a:cs typeface="Merriweather"/>
                <a:sym typeface="Merriweather"/>
              </a:rPr>
              <a:t>.</a:t>
            </a:r>
            <a:r>
              <a:rPr baseline="30000" lang="en" sz="1800">
                <a:latin typeface="Merriweather"/>
                <a:ea typeface="Merriweather"/>
                <a:cs typeface="Merriweather"/>
                <a:sym typeface="Merriweather"/>
              </a:rPr>
              <a:t>1</a:t>
            </a:r>
            <a:endParaRPr b="1" baseline="30000" sz="1800">
              <a:solidFill>
                <a:srgbClr val="A2C4C9"/>
              </a:solidFill>
            </a:endParaRPr>
          </a:p>
        </p:txBody>
      </p:sp>
      <p:sp>
        <p:nvSpPr>
          <p:cNvPr id="172" name="Google Shape;172;p15"/>
          <p:cNvSpPr/>
          <p:nvPr/>
        </p:nvSpPr>
        <p:spPr>
          <a:xfrm>
            <a:off x="11471237" y="8664802"/>
            <a:ext cx="194564" cy="220722"/>
          </a:xfrm>
          <a:custGeom>
            <a:rect b="b" l="l" r="r" t="t"/>
            <a:pathLst>
              <a:path extrusionOk="0" h="2102114" w="2103393">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rgbClr val="38761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FFFFFF"/>
              </a:solidFill>
              <a:latin typeface="Arial"/>
              <a:ea typeface="Arial"/>
              <a:cs typeface="Arial"/>
              <a:sym typeface="Arial"/>
            </a:endParaRPr>
          </a:p>
        </p:txBody>
      </p:sp>
      <p:sp>
        <p:nvSpPr>
          <p:cNvPr id="173" name="Google Shape;173;p15"/>
          <p:cNvSpPr/>
          <p:nvPr/>
        </p:nvSpPr>
        <p:spPr>
          <a:xfrm>
            <a:off x="11449258" y="6180197"/>
            <a:ext cx="194400" cy="168646"/>
          </a:xfrm>
          <a:custGeom>
            <a:rect b="b" l="l" r="r" t="t"/>
            <a:pathLst>
              <a:path extrusionOk="0" h="2698329" w="3240001">
                <a:moveTo>
                  <a:pt x="2548075" y="5025"/>
                </a:moveTo>
                <a:cubicBezTo>
                  <a:pt x="2888705" y="21427"/>
                  <a:pt x="3205543" y="144443"/>
                  <a:pt x="3236875" y="324866"/>
                </a:cubicBezTo>
                <a:cubicBezTo>
                  <a:pt x="3272384" y="584869"/>
                  <a:pt x="3000845" y="793843"/>
                  <a:pt x="2654112" y="922630"/>
                </a:cubicBezTo>
                <a:cubicBezTo>
                  <a:pt x="2512076" y="1002818"/>
                  <a:pt x="2288579" y="1396468"/>
                  <a:pt x="2077615" y="1155904"/>
                </a:cubicBezTo>
                <a:cubicBezTo>
                  <a:pt x="1902159" y="985808"/>
                  <a:pt x="1914692" y="662627"/>
                  <a:pt x="1946024" y="426923"/>
                </a:cubicBezTo>
                <a:cubicBezTo>
                  <a:pt x="1958557" y="234957"/>
                  <a:pt x="1977355" y="79442"/>
                  <a:pt x="2209208" y="25983"/>
                </a:cubicBezTo>
                <a:cubicBezTo>
                  <a:pt x="2318345" y="5936"/>
                  <a:pt x="2434532" y="-443"/>
                  <a:pt x="2548075" y="5025"/>
                </a:cubicBezTo>
                <a:close/>
                <a:moveTo>
                  <a:pt x="1184195" y="86"/>
                </a:moveTo>
                <a:cubicBezTo>
                  <a:pt x="1412849" y="2955"/>
                  <a:pt x="1621488" y="77771"/>
                  <a:pt x="1732975" y="244677"/>
                </a:cubicBezTo>
                <a:cubicBezTo>
                  <a:pt x="1866656" y="436642"/>
                  <a:pt x="1793548" y="672347"/>
                  <a:pt x="1801904" y="871602"/>
                </a:cubicBezTo>
                <a:cubicBezTo>
                  <a:pt x="1820702" y="1041698"/>
                  <a:pt x="1996160" y="1255532"/>
                  <a:pt x="1889631" y="1396469"/>
                </a:cubicBezTo>
                <a:cubicBezTo>
                  <a:pt x="1714174" y="1644320"/>
                  <a:pt x="1482324" y="1717219"/>
                  <a:pt x="1300601" y="1906754"/>
                </a:cubicBezTo>
                <a:cubicBezTo>
                  <a:pt x="1068750" y="2152178"/>
                  <a:pt x="736639" y="2754803"/>
                  <a:pt x="442124" y="2694054"/>
                </a:cubicBezTo>
                <a:cubicBezTo>
                  <a:pt x="189385" y="2609005"/>
                  <a:pt x="149697" y="2276103"/>
                  <a:pt x="78680" y="2016101"/>
                </a:cubicBezTo>
                <a:cubicBezTo>
                  <a:pt x="-50823" y="1442635"/>
                  <a:pt x="-61268" y="759824"/>
                  <a:pt x="366928" y="302996"/>
                </a:cubicBezTo>
                <a:cubicBezTo>
                  <a:pt x="563141" y="111638"/>
                  <a:pt x="890211" y="-3604"/>
                  <a:pt x="1184195" y="86"/>
                </a:cubicBezTo>
                <a:close/>
              </a:path>
            </a:pathLst>
          </a:custGeom>
          <a:solidFill>
            <a:srgbClr val="38761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FFFFFF"/>
              </a:solidFill>
              <a:latin typeface="Arial"/>
              <a:ea typeface="Arial"/>
              <a:cs typeface="Arial"/>
              <a:sym typeface="Arial"/>
            </a:endParaRPr>
          </a:p>
        </p:txBody>
      </p:sp>
      <p:sp>
        <p:nvSpPr>
          <p:cNvPr id="174" name="Google Shape;174;p15"/>
          <p:cNvSpPr/>
          <p:nvPr/>
        </p:nvSpPr>
        <p:spPr>
          <a:xfrm>
            <a:off x="11268111" y="6843600"/>
            <a:ext cx="191754" cy="208162"/>
          </a:xfrm>
          <a:custGeom>
            <a:rect b="b" l="l" r="r" t="t"/>
            <a:pathLst>
              <a:path extrusionOk="0" h="3083879" w="3068057">
                <a:moveTo>
                  <a:pt x="1943022" y="0"/>
                </a:moveTo>
                <a:cubicBezTo>
                  <a:pt x="2091435" y="0"/>
                  <a:pt x="2214809" y="107202"/>
                  <a:pt x="2232575" y="249298"/>
                </a:cubicBezTo>
                <a:cubicBezTo>
                  <a:pt x="2066806" y="323095"/>
                  <a:pt x="1966497" y="475331"/>
                  <a:pt x="1992863" y="623272"/>
                </a:cubicBezTo>
                <a:lnTo>
                  <a:pt x="2032344" y="614884"/>
                </a:lnTo>
                <a:cubicBezTo>
                  <a:pt x="2007703" y="472429"/>
                  <a:pt x="2119863" y="324636"/>
                  <a:pt x="2294697" y="266187"/>
                </a:cubicBezTo>
                <a:cubicBezTo>
                  <a:pt x="2304190" y="260641"/>
                  <a:pt x="2314409" y="260119"/>
                  <a:pt x="2324748" y="260119"/>
                </a:cubicBezTo>
                <a:cubicBezTo>
                  <a:pt x="2491310" y="260119"/>
                  <a:pt x="2626336" y="395145"/>
                  <a:pt x="2626336" y="561708"/>
                </a:cubicBezTo>
                <a:lnTo>
                  <a:pt x="2609021" y="647481"/>
                </a:lnTo>
                <a:lnTo>
                  <a:pt x="2626336" y="647481"/>
                </a:lnTo>
                <a:lnTo>
                  <a:pt x="2626336" y="656343"/>
                </a:lnTo>
                <a:cubicBezTo>
                  <a:pt x="2762823" y="669742"/>
                  <a:pt x="2867295" y="786613"/>
                  <a:pt x="2867295" y="927882"/>
                </a:cubicBezTo>
                <a:lnTo>
                  <a:pt x="2850464" y="1011252"/>
                </a:lnTo>
                <a:cubicBezTo>
                  <a:pt x="2978255" y="1064152"/>
                  <a:pt x="3068057" y="1190111"/>
                  <a:pt x="3068057" y="1337042"/>
                </a:cubicBezTo>
                <a:cubicBezTo>
                  <a:pt x="3068057" y="1418703"/>
                  <a:pt x="3040320" y="1493884"/>
                  <a:pt x="2992210" y="1551889"/>
                </a:cubicBezTo>
                <a:cubicBezTo>
                  <a:pt x="2909241" y="1651289"/>
                  <a:pt x="2791782" y="1696238"/>
                  <a:pt x="2686704" y="1660749"/>
                </a:cubicBezTo>
                <a:lnTo>
                  <a:pt x="2673794" y="1698968"/>
                </a:lnTo>
                <a:cubicBezTo>
                  <a:pt x="2768232" y="1730865"/>
                  <a:pt x="2870956" y="1707121"/>
                  <a:pt x="2955415" y="1640323"/>
                </a:cubicBezTo>
                <a:cubicBezTo>
                  <a:pt x="2993943" y="1688574"/>
                  <a:pt x="3012247" y="1750635"/>
                  <a:pt x="3012247" y="1816968"/>
                </a:cubicBezTo>
                <a:cubicBezTo>
                  <a:pt x="3012247" y="1986406"/>
                  <a:pt x="2892829" y="2127952"/>
                  <a:pt x="2733451" y="2161496"/>
                </a:cubicBezTo>
                <a:cubicBezTo>
                  <a:pt x="2570803" y="2185843"/>
                  <a:pt x="2422847" y="2122052"/>
                  <a:pt x="2373218" y="2004561"/>
                </a:cubicBezTo>
                <a:cubicBezTo>
                  <a:pt x="2397575" y="1987765"/>
                  <a:pt x="2417022" y="1964396"/>
                  <a:pt x="2431421" y="1936987"/>
                </a:cubicBezTo>
                <a:cubicBezTo>
                  <a:pt x="2469123" y="1865220"/>
                  <a:pt x="2466430" y="1776674"/>
                  <a:pt x="2424327" y="1703750"/>
                </a:cubicBezTo>
                <a:lnTo>
                  <a:pt x="2390880" y="1723060"/>
                </a:lnTo>
                <a:cubicBezTo>
                  <a:pt x="2426033" y="1783948"/>
                  <a:pt x="2428758" y="1857660"/>
                  <a:pt x="2398065" y="1917447"/>
                </a:cubicBezTo>
                <a:cubicBezTo>
                  <a:pt x="2386618" y="1939743"/>
                  <a:pt x="2371177" y="1958844"/>
                  <a:pt x="2348681" y="1969064"/>
                </a:cubicBezTo>
                <a:lnTo>
                  <a:pt x="2314536" y="1978212"/>
                </a:lnTo>
                <a:lnTo>
                  <a:pt x="2320989" y="1994504"/>
                </a:lnTo>
                <a:cubicBezTo>
                  <a:pt x="2292439" y="2010252"/>
                  <a:pt x="2259301" y="2017439"/>
                  <a:pt x="2224883" y="2015050"/>
                </a:cubicBezTo>
                <a:cubicBezTo>
                  <a:pt x="2157880" y="2010397"/>
                  <a:pt x="2096183" y="1970105"/>
                  <a:pt x="2062112" y="1908746"/>
                </a:cubicBezTo>
                <a:lnTo>
                  <a:pt x="2028307" y="1927422"/>
                </a:lnTo>
                <a:cubicBezTo>
                  <a:pt x="2069101" y="2000945"/>
                  <a:pt x="2143517" y="2048870"/>
                  <a:pt x="2224395" y="2053708"/>
                </a:cubicBezTo>
                <a:cubicBezTo>
                  <a:pt x="2263912" y="2056070"/>
                  <a:pt x="2302036" y="2047984"/>
                  <a:pt x="2335071" y="2030056"/>
                </a:cubicBezTo>
                <a:cubicBezTo>
                  <a:pt x="2400196" y="2159379"/>
                  <a:pt x="2567325" y="2230480"/>
                  <a:pt x="2748680" y="2204554"/>
                </a:cubicBezTo>
                <a:cubicBezTo>
                  <a:pt x="2767068" y="2240602"/>
                  <a:pt x="2774723" y="2281713"/>
                  <a:pt x="2774723" y="2324613"/>
                </a:cubicBezTo>
                <a:cubicBezTo>
                  <a:pt x="2774723" y="2444667"/>
                  <a:pt x="2714770" y="2550720"/>
                  <a:pt x="2619461" y="2609132"/>
                </a:cubicBezTo>
                <a:cubicBezTo>
                  <a:pt x="2594093" y="2739763"/>
                  <a:pt x="2496512" y="2844553"/>
                  <a:pt x="2368919" y="2876858"/>
                </a:cubicBezTo>
                <a:cubicBezTo>
                  <a:pt x="2184369" y="2908073"/>
                  <a:pt x="2016372" y="2826285"/>
                  <a:pt x="1978290" y="2684161"/>
                </a:cubicBezTo>
                <a:lnTo>
                  <a:pt x="1939323" y="2694602"/>
                </a:lnTo>
                <a:cubicBezTo>
                  <a:pt x="1970494" y="2810931"/>
                  <a:pt x="2075973" y="2892306"/>
                  <a:pt x="2210223" y="2912307"/>
                </a:cubicBezTo>
                <a:cubicBezTo>
                  <a:pt x="2165434" y="3014618"/>
                  <a:pt x="2062317" y="3083879"/>
                  <a:pt x="1943022" y="3083879"/>
                </a:cubicBezTo>
                <a:cubicBezTo>
                  <a:pt x="1804718" y="3083879"/>
                  <a:pt x="1736151" y="2990782"/>
                  <a:pt x="1657612" y="2862428"/>
                </a:cubicBezTo>
                <a:cubicBezTo>
                  <a:pt x="1632100" y="2775963"/>
                  <a:pt x="1598588" y="2449530"/>
                  <a:pt x="1653064" y="2147091"/>
                </a:cubicBezTo>
                <a:cubicBezTo>
                  <a:pt x="1775302" y="2294672"/>
                  <a:pt x="1947360" y="2360889"/>
                  <a:pt x="2101389" y="2319520"/>
                </a:cubicBezTo>
                <a:lnTo>
                  <a:pt x="2085913" y="2268654"/>
                </a:lnTo>
                <a:cubicBezTo>
                  <a:pt x="1935632" y="2308197"/>
                  <a:pt x="1765039" y="2228547"/>
                  <a:pt x="1652548" y="2065927"/>
                </a:cubicBezTo>
                <a:cubicBezTo>
                  <a:pt x="1594744" y="1988631"/>
                  <a:pt x="1552933" y="1543383"/>
                  <a:pt x="1647107" y="1210118"/>
                </a:cubicBezTo>
                <a:cubicBezTo>
                  <a:pt x="1757451" y="1073526"/>
                  <a:pt x="1924310" y="1023711"/>
                  <a:pt x="2044795" y="1095494"/>
                </a:cubicBezTo>
                <a:lnTo>
                  <a:pt x="2046624" y="1092427"/>
                </a:lnTo>
                <a:cubicBezTo>
                  <a:pt x="2044963" y="1115904"/>
                  <a:pt x="2049817" y="1139574"/>
                  <a:pt x="2059741" y="1162003"/>
                </a:cubicBezTo>
                <a:cubicBezTo>
                  <a:pt x="2085174" y="1219476"/>
                  <a:pt x="2140055" y="1259997"/>
                  <a:pt x="2204060" y="1268556"/>
                </a:cubicBezTo>
                <a:lnTo>
                  <a:pt x="2208020" y="1238949"/>
                </a:lnTo>
                <a:cubicBezTo>
                  <a:pt x="2154665" y="1231814"/>
                  <a:pt x="2108853" y="1198319"/>
                  <a:pt x="2087448" y="1150798"/>
                </a:cubicBezTo>
                <a:cubicBezTo>
                  <a:pt x="2064784" y="1100476"/>
                  <a:pt x="2073123" y="1042569"/>
                  <a:pt x="2109077" y="1000639"/>
                </a:cubicBezTo>
                <a:cubicBezTo>
                  <a:pt x="2142987" y="961090"/>
                  <a:pt x="2196315" y="941798"/>
                  <a:pt x="2249471" y="949847"/>
                </a:cubicBezTo>
                <a:lnTo>
                  <a:pt x="2253988" y="920317"/>
                </a:lnTo>
                <a:cubicBezTo>
                  <a:pt x="2190211" y="910645"/>
                  <a:pt x="2126205" y="934132"/>
                  <a:pt x="2085632" y="982099"/>
                </a:cubicBezTo>
                <a:lnTo>
                  <a:pt x="2052614" y="1055246"/>
                </a:lnTo>
                <a:cubicBezTo>
                  <a:pt x="1928226" y="988072"/>
                  <a:pt x="1765306" y="1028878"/>
                  <a:pt x="1646726" y="1149851"/>
                </a:cubicBezTo>
                <a:cubicBezTo>
                  <a:pt x="1576863" y="1018908"/>
                  <a:pt x="1584053" y="461235"/>
                  <a:pt x="1633436" y="269593"/>
                </a:cubicBezTo>
                <a:cubicBezTo>
                  <a:pt x="1697428" y="119029"/>
                  <a:pt x="1776459" y="0"/>
                  <a:pt x="1943022" y="0"/>
                </a:cubicBezTo>
                <a:close/>
                <a:moveTo>
                  <a:pt x="1125035" y="0"/>
                </a:moveTo>
                <a:cubicBezTo>
                  <a:pt x="1263339" y="0"/>
                  <a:pt x="1331906" y="93097"/>
                  <a:pt x="1410445" y="221451"/>
                </a:cubicBezTo>
                <a:cubicBezTo>
                  <a:pt x="1435957" y="307916"/>
                  <a:pt x="1469469" y="634350"/>
                  <a:pt x="1414993" y="936788"/>
                </a:cubicBezTo>
                <a:cubicBezTo>
                  <a:pt x="1292755" y="789207"/>
                  <a:pt x="1120697" y="722990"/>
                  <a:pt x="966668" y="764359"/>
                </a:cubicBezTo>
                <a:lnTo>
                  <a:pt x="982144" y="815225"/>
                </a:lnTo>
                <a:cubicBezTo>
                  <a:pt x="1132425" y="775682"/>
                  <a:pt x="1303018" y="855332"/>
                  <a:pt x="1415509" y="1017952"/>
                </a:cubicBezTo>
                <a:cubicBezTo>
                  <a:pt x="1473313" y="1095249"/>
                  <a:pt x="1515123" y="1540497"/>
                  <a:pt x="1420950" y="1873762"/>
                </a:cubicBezTo>
                <a:cubicBezTo>
                  <a:pt x="1310606" y="2010353"/>
                  <a:pt x="1143747" y="2060168"/>
                  <a:pt x="1023262" y="1988385"/>
                </a:cubicBezTo>
                <a:lnTo>
                  <a:pt x="1021433" y="1991453"/>
                </a:lnTo>
                <a:cubicBezTo>
                  <a:pt x="1023094" y="1967976"/>
                  <a:pt x="1018240" y="1944306"/>
                  <a:pt x="1008316" y="1921877"/>
                </a:cubicBezTo>
                <a:cubicBezTo>
                  <a:pt x="982883" y="1864403"/>
                  <a:pt x="928002" y="1823883"/>
                  <a:pt x="863997" y="1815323"/>
                </a:cubicBezTo>
                <a:lnTo>
                  <a:pt x="860037" y="1844930"/>
                </a:lnTo>
                <a:cubicBezTo>
                  <a:pt x="913392" y="1852066"/>
                  <a:pt x="959204" y="1885560"/>
                  <a:pt x="980609" y="1933082"/>
                </a:cubicBezTo>
                <a:cubicBezTo>
                  <a:pt x="1003273" y="1983404"/>
                  <a:pt x="994934" y="2041310"/>
                  <a:pt x="958980" y="2083241"/>
                </a:cubicBezTo>
                <a:cubicBezTo>
                  <a:pt x="925070" y="2122789"/>
                  <a:pt x="871742" y="2142082"/>
                  <a:pt x="818586" y="2134033"/>
                </a:cubicBezTo>
                <a:lnTo>
                  <a:pt x="814069" y="2163562"/>
                </a:lnTo>
                <a:cubicBezTo>
                  <a:pt x="877846" y="2173235"/>
                  <a:pt x="941852" y="2149747"/>
                  <a:pt x="982425" y="2101780"/>
                </a:cubicBezTo>
                <a:lnTo>
                  <a:pt x="1015443" y="2028633"/>
                </a:lnTo>
                <a:cubicBezTo>
                  <a:pt x="1139831" y="2095808"/>
                  <a:pt x="1302751" y="2055001"/>
                  <a:pt x="1421331" y="1934029"/>
                </a:cubicBezTo>
                <a:cubicBezTo>
                  <a:pt x="1491194" y="2064971"/>
                  <a:pt x="1484003" y="2622644"/>
                  <a:pt x="1434621" y="2814287"/>
                </a:cubicBezTo>
                <a:cubicBezTo>
                  <a:pt x="1370629" y="2964850"/>
                  <a:pt x="1291598" y="3083879"/>
                  <a:pt x="1125035" y="3083879"/>
                </a:cubicBezTo>
                <a:cubicBezTo>
                  <a:pt x="976622" y="3083879"/>
                  <a:pt x="853248" y="2976677"/>
                  <a:pt x="835482" y="2834581"/>
                </a:cubicBezTo>
                <a:cubicBezTo>
                  <a:pt x="1001251" y="2760784"/>
                  <a:pt x="1101560" y="2608549"/>
                  <a:pt x="1075194" y="2460607"/>
                </a:cubicBezTo>
                <a:lnTo>
                  <a:pt x="1035713" y="2468996"/>
                </a:lnTo>
                <a:cubicBezTo>
                  <a:pt x="1060354" y="2611450"/>
                  <a:pt x="948194" y="2759243"/>
                  <a:pt x="773360" y="2817692"/>
                </a:cubicBezTo>
                <a:cubicBezTo>
                  <a:pt x="763867" y="2823239"/>
                  <a:pt x="753648" y="2823760"/>
                  <a:pt x="743309" y="2823760"/>
                </a:cubicBezTo>
                <a:cubicBezTo>
                  <a:pt x="576747" y="2823760"/>
                  <a:pt x="441721" y="2688734"/>
                  <a:pt x="441721" y="2522172"/>
                </a:cubicBezTo>
                <a:lnTo>
                  <a:pt x="459036" y="2436399"/>
                </a:lnTo>
                <a:lnTo>
                  <a:pt x="441721" y="2436399"/>
                </a:lnTo>
                <a:lnTo>
                  <a:pt x="441721" y="2427537"/>
                </a:lnTo>
                <a:cubicBezTo>
                  <a:pt x="305234" y="2414137"/>
                  <a:pt x="200762" y="2297266"/>
                  <a:pt x="200762" y="2155997"/>
                </a:cubicBezTo>
                <a:lnTo>
                  <a:pt x="217593" y="2072628"/>
                </a:lnTo>
                <a:cubicBezTo>
                  <a:pt x="89802" y="2019727"/>
                  <a:pt x="0" y="1893768"/>
                  <a:pt x="0" y="1746838"/>
                </a:cubicBezTo>
                <a:cubicBezTo>
                  <a:pt x="0" y="1665177"/>
                  <a:pt x="27737" y="1589996"/>
                  <a:pt x="75847" y="1531990"/>
                </a:cubicBezTo>
                <a:cubicBezTo>
                  <a:pt x="158816" y="1432590"/>
                  <a:pt x="276275" y="1387641"/>
                  <a:pt x="381353" y="1423131"/>
                </a:cubicBezTo>
                <a:lnTo>
                  <a:pt x="394263" y="1384911"/>
                </a:lnTo>
                <a:cubicBezTo>
                  <a:pt x="299825" y="1353014"/>
                  <a:pt x="197101" y="1376758"/>
                  <a:pt x="112642" y="1443556"/>
                </a:cubicBezTo>
                <a:cubicBezTo>
                  <a:pt x="74114" y="1395305"/>
                  <a:pt x="55810" y="1333244"/>
                  <a:pt x="55810" y="1266911"/>
                </a:cubicBezTo>
                <a:cubicBezTo>
                  <a:pt x="55810" y="1097473"/>
                  <a:pt x="175228" y="955927"/>
                  <a:pt x="334606" y="922383"/>
                </a:cubicBezTo>
                <a:cubicBezTo>
                  <a:pt x="497254" y="898036"/>
                  <a:pt x="645210" y="961827"/>
                  <a:pt x="694839" y="1079319"/>
                </a:cubicBezTo>
                <a:cubicBezTo>
                  <a:pt x="670482" y="1096114"/>
                  <a:pt x="651035" y="1119484"/>
                  <a:pt x="636636" y="1146893"/>
                </a:cubicBezTo>
                <a:cubicBezTo>
                  <a:pt x="598934" y="1218660"/>
                  <a:pt x="601627" y="1307205"/>
                  <a:pt x="643730" y="1380130"/>
                </a:cubicBezTo>
                <a:lnTo>
                  <a:pt x="677177" y="1360819"/>
                </a:lnTo>
                <a:cubicBezTo>
                  <a:pt x="642024" y="1299932"/>
                  <a:pt x="639299" y="1226219"/>
                  <a:pt x="669992" y="1166433"/>
                </a:cubicBezTo>
                <a:cubicBezTo>
                  <a:pt x="681439" y="1144136"/>
                  <a:pt x="696880" y="1125036"/>
                  <a:pt x="719376" y="1114815"/>
                </a:cubicBezTo>
                <a:lnTo>
                  <a:pt x="753521" y="1105667"/>
                </a:lnTo>
                <a:lnTo>
                  <a:pt x="747068" y="1089375"/>
                </a:lnTo>
                <a:cubicBezTo>
                  <a:pt x="775618" y="1073627"/>
                  <a:pt x="808756" y="1066440"/>
                  <a:pt x="843174" y="1068829"/>
                </a:cubicBezTo>
                <a:cubicBezTo>
                  <a:pt x="910177" y="1073482"/>
                  <a:pt x="971874" y="1113774"/>
                  <a:pt x="1005945" y="1175134"/>
                </a:cubicBezTo>
                <a:lnTo>
                  <a:pt x="1039750" y="1156458"/>
                </a:lnTo>
                <a:cubicBezTo>
                  <a:pt x="998956" y="1082934"/>
                  <a:pt x="924540" y="1035010"/>
                  <a:pt x="843662" y="1030172"/>
                </a:cubicBezTo>
                <a:cubicBezTo>
                  <a:pt x="804145" y="1027809"/>
                  <a:pt x="766021" y="1035895"/>
                  <a:pt x="732986" y="1053824"/>
                </a:cubicBezTo>
                <a:cubicBezTo>
                  <a:pt x="667861" y="924500"/>
                  <a:pt x="500732" y="853399"/>
                  <a:pt x="319377" y="879325"/>
                </a:cubicBezTo>
                <a:cubicBezTo>
                  <a:pt x="300989" y="843277"/>
                  <a:pt x="293334" y="802167"/>
                  <a:pt x="293334" y="759266"/>
                </a:cubicBezTo>
                <a:cubicBezTo>
                  <a:pt x="293334" y="639212"/>
                  <a:pt x="353287" y="533159"/>
                  <a:pt x="448596" y="474747"/>
                </a:cubicBezTo>
                <a:cubicBezTo>
                  <a:pt x="473964" y="344116"/>
                  <a:pt x="571545" y="239326"/>
                  <a:pt x="699138" y="207021"/>
                </a:cubicBezTo>
                <a:cubicBezTo>
                  <a:pt x="883688" y="175806"/>
                  <a:pt x="1051685" y="257594"/>
                  <a:pt x="1089767" y="399718"/>
                </a:cubicBezTo>
                <a:lnTo>
                  <a:pt x="1128734" y="389277"/>
                </a:lnTo>
                <a:cubicBezTo>
                  <a:pt x="1097563" y="272948"/>
                  <a:pt x="992084" y="191573"/>
                  <a:pt x="857834" y="171572"/>
                </a:cubicBezTo>
                <a:cubicBezTo>
                  <a:pt x="902623" y="69261"/>
                  <a:pt x="1005740" y="0"/>
                  <a:pt x="1125035" y="0"/>
                </a:cubicBezTo>
                <a:close/>
              </a:path>
            </a:pathLst>
          </a:custGeom>
          <a:solidFill>
            <a:srgbClr val="38761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FFFFFF"/>
              </a:solidFill>
              <a:latin typeface="Arial"/>
              <a:ea typeface="Arial"/>
              <a:cs typeface="Arial"/>
              <a:sym typeface="Arial"/>
            </a:endParaRPr>
          </a:p>
        </p:txBody>
      </p:sp>
      <p:pic>
        <p:nvPicPr>
          <p:cNvPr id="175" name="Google Shape;175;p15"/>
          <p:cNvPicPr preferRelativeResize="0"/>
          <p:nvPr/>
        </p:nvPicPr>
        <p:blipFill>
          <a:blip r:embed="rId3">
            <a:alphaModFix/>
          </a:blip>
          <a:stretch>
            <a:fillRect/>
          </a:stretch>
        </p:blipFill>
        <p:spPr>
          <a:xfrm>
            <a:off x="11229588" y="7475889"/>
            <a:ext cx="221577" cy="271373"/>
          </a:xfrm>
          <a:prstGeom prst="rect">
            <a:avLst/>
          </a:prstGeom>
          <a:noFill/>
          <a:ln>
            <a:noFill/>
          </a:ln>
        </p:spPr>
      </p:pic>
      <p:pic>
        <p:nvPicPr>
          <p:cNvPr id="176" name="Google Shape;176;p15"/>
          <p:cNvPicPr preferRelativeResize="0"/>
          <p:nvPr/>
        </p:nvPicPr>
        <p:blipFill>
          <a:blip r:embed="rId4">
            <a:alphaModFix/>
          </a:blip>
          <a:stretch>
            <a:fillRect/>
          </a:stretch>
        </p:blipFill>
        <p:spPr>
          <a:xfrm>
            <a:off x="11518848" y="8154323"/>
            <a:ext cx="221577" cy="271373"/>
          </a:xfrm>
          <a:prstGeom prst="rect">
            <a:avLst/>
          </a:prstGeom>
          <a:noFill/>
          <a:ln>
            <a:noFill/>
          </a:ln>
        </p:spPr>
      </p:pic>
      <p:pic>
        <p:nvPicPr>
          <p:cNvPr id="177" name="Google Shape;177;p15"/>
          <p:cNvPicPr preferRelativeResize="0"/>
          <p:nvPr/>
        </p:nvPicPr>
        <p:blipFill>
          <a:blip r:embed="rId5">
            <a:alphaModFix/>
          </a:blip>
          <a:stretch>
            <a:fillRect/>
          </a:stretch>
        </p:blipFill>
        <p:spPr>
          <a:xfrm>
            <a:off x="11506559" y="7475889"/>
            <a:ext cx="221577" cy="271373"/>
          </a:xfrm>
          <a:prstGeom prst="rect">
            <a:avLst/>
          </a:prstGeom>
          <a:noFill/>
          <a:ln>
            <a:noFill/>
          </a:ln>
        </p:spPr>
      </p:pic>
      <p:sp>
        <p:nvSpPr>
          <p:cNvPr id="178" name="Google Shape;178;p15"/>
          <p:cNvSpPr txBox="1"/>
          <p:nvPr/>
        </p:nvSpPr>
        <p:spPr>
          <a:xfrm>
            <a:off x="296050" y="14452875"/>
            <a:ext cx="8814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2800">
                <a:highlight>
                  <a:srgbClr val="D0E0E3"/>
                </a:highlight>
                <a:latin typeface="Merriweather"/>
                <a:ea typeface="Merriweather"/>
                <a:cs typeface="Merriweather"/>
                <a:sym typeface="Merriweather"/>
              </a:rPr>
              <a:t>Transformation of monocytes to macrophages: </a:t>
            </a:r>
            <a:endParaRPr sz="2800">
              <a:highlight>
                <a:srgbClr val="D0E0E3"/>
              </a:highlight>
              <a:latin typeface="Merriweather"/>
              <a:ea typeface="Merriweather"/>
              <a:cs typeface="Merriweather"/>
              <a:sym typeface="Merriweather"/>
            </a:endParaRPr>
          </a:p>
        </p:txBody>
      </p:sp>
      <p:sp>
        <p:nvSpPr>
          <p:cNvPr id="179" name="Google Shape;179;p15"/>
          <p:cNvSpPr/>
          <p:nvPr/>
        </p:nvSpPr>
        <p:spPr>
          <a:xfrm>
            <a:off x="192024" y="18013680"/>
            <a:ext cx="685800" cy="5700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5"/>
          <p:cNvSpPr/>
          <p:nvPr/>
        </p:nvSpPr>
        <p:spPr>
          <a:xfrm>
            <a:off x="192024" y="16986118"/>
            <a:ext cx="685800" cy="5700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5"/>
          <p:cNvSpPr/>
          <p:nvPr/>
        </p:nvSpPr>
        <p:spPr>
          <a:xfrm>
            <a:off x="192024" y="16018350"/>
            <a:ext cx="685800" cy="5700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2" name="Google Shape;182;p15"/>
          <p:cNvPicPr preferRelativeResize="0"/>
          <p:nvPr/>
        </p:nvPicPr>
        <p:blipFill rotWithShape="1">
          <a:blip r:embed="rId6">
            <a:alphaModFix/>
          </a:blip>
          <a:srcRect b="29089" l="52952" r="2742" t="32021"/>
          <a:stretch/>
        </p:blipFill>
        <p:spPr>
          <a:xfrm>
            <a:off x="8994700" y="15332850"/>
            <a:ext cx="4538700" cy="2988097"/>
          </a:xfrm>
          <a:prstGeom prst="rect">
            <a:avLst/>
          </a:prstGeom>
          <a:noFill/>
          <a:ln cap="flat" cmpd="sng" w="28575">
            <a:solidFill>
              <a:srgbClr val="8E7CC3"/>
            </a:solidFill>
            <a:prstDash val="dashDot"/>
            <a:round/>
            <a:headEnd len="sm" w="sm" type="none"/>
            <a:tailEnd len="sm" w="sm" type="none"/>
          </a:ln>
        </p:spPr>
      </p:pic>
      <p:sp>
        <p:nvSpPr>
          <p:cNvPr id="183" name="Google Shape;183;p15"/>
          <p:cNvSpPr txBox="1"/>
          <p:nvPr/>
        </p:nvSpPr>
        <p:spPr>
          <a:xfrm>
            <a:off x="343125" y="15125350"/>
            <a:ext cx="13648500" cy="35409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rgbClr val="D0E0E3"/>
              </a:buClr>
              <a:buSzPts val="2600"/>
              <a:buFont typeface="Merriweather"/>
              <a:buChar char="★"/>
            </a:pPr>
            <a:r>
              <a:rPr lang="en" sz="2600">
                <a:latin typeface="Merriweather"/>
                <a:ea typeface="Merriweather"/>
                <a:cs typeface="Merriweather"/>
                <a:sym typeface="Merriweather"/>
              </a:rPr>
              <a:t>Characterized by an </a:t>
            </a:r>
            <a:r>
              <a:rPr lang="en" sz="2600">
                <a:solidFill>
                  <a:srgbClr val="CC4125"/>
                </a:solidFill>
                <a:latin typeface="Merriweather"/>
                <a:ea typeface="Merriweather"/>
                <a:cs typeface="Merriweather"/>
                <a:sym typeface="Merriweather"/>
              </a:rPr>
              <a:t>increase</a:t>
            </a:r>
            <a:r>
              <a:rPr lang="en" sz="2600">
                <a:latin typeface="Merriweather"/>
                <a:ea typeface="Merriweather"/>
                <a:cs typeface="Merriweather"/>
                <a:sym typeface="Merriweather"/>
              </a:rPr>
              <a:t> in</a:t>
            </a:r>
            <a:r>
              <a:rPr b="1" lang="en" sz="2600">
                <a:solidFill>
                  <a:srgbClr val="D0E0E3"/>
                </a:solidFill>
                <a:latin typeface="Merriweather"/>
                <a:ea typeface="Merriweather"/>
                <a:cs typeface="Merriweather"/>
                <a:sym typeface="Merriweather"/>
              </a:rPr>
              <a:t>:</a:t>
            </a:r>
            <a:endParaRPr b="1" sz="2600">
              <a:solidFill>
                <a:srgbClr val="D0E0E3"/>
              </a:solidFill>
              <a:latin typeface="Merriweather"/>
              <a:ea typeface="Merriweather"/>
              <a:cs typeface="Merriweather"/>
              <a:sym typeface="Merriweather"/>
            </a:endParaRPr>
          </a:p>
          <a:p>
            <a:pPr indent="0" lvl="0" marL="0" rtl="0" algn="l">
              <a:spcBef>
                <a:spcPts val="0"/>
              </a:spcBef>
              <a:spcAft>
                <a:spcPts val="0"/>
              </a:spcAft>
              <a:buNone/>
            </a:pPr>
            <a:r>
              <a:t/>
            </a:r>
            <a:endParaRPr sz="2400">
              <a:latin typeface="Merriweather"/>
              <a:ea typeface="Merriweather"/>
              <a:cs typeface="Merriweather"/>
              <a:sym typeface="Merriweather"/>
            </a:endParaRPr>
          </a:p>
          <a:p>
            <a:pPr indent="0" lvl="0" marL="0" rtl="0" algn="l">
              <a:spcBef>
                <a:spcPts val="0"/>
              </a:spcBef>
              <a:spcAft>
                <a:spcPts val="0"/>
              </a:spcAft>
              <a:buNone/>
            </a:pPr>
            <a:r>
              <a:rPr lang="en" sz="3500">
                <a:latin typeface="Merriweather"/>
                <a:ea typeface="Merriweather"/>
                <a:cs typeface="Merriweather"/>
                <a:sym typeface="Merriweather"/>
              </a:rPr>
              <a:t>1</a:t>
            </a:r>
            <a:r>
              <a:rPr lang="en" sz="2400">
                <a:latin typeface="Merriweather"/>
                <a:ea typeface="Merriweather"/>
                <a:cs typeface="Merriweather"/>
                <a:sym typeface="Merriweather"/>
              </a:rPr>
              <a:t>      Cell size</a:t>
            </a:r>
            <a:endParaRPr sz="200">
              <a:latin typeface="Merriweather"/>
              <a:ea typeface="Merriweather"/>
              <a:cs typeface="Merriweather"/>
              <a:sym typeface="Merriweather"/>
            </a:endParaRPr>
          </a:p>
          <a:p>
            <a:pPr indent="0" lvl="0" marL="0" rtl="0" algn="l">
              <a:spcBef>
                <a:spcPts val="0"/>
              </a:spcBef>
              <a:spcAft>
                <a:spcPts val="0"/>
              </a:spcAft>
              <a:buNone/>
            </a:pPr>
            <a:r>
              <a:t/>
            </a:r>
            <a:endParaRPr sz="200">
              <a:latin typeface="Merriweather"/>
              <a:ea typeface="Merriweather"/>
              <a:cs typeface="Merriweather"/>
              <a:sym typeface="Merriweather"/>
            </a:endParaRPr>
          </a:p>
          <a:p>
            <a:pPr indent="0" lvl="0" marL="0" rtl="0" algn="l">
              <a:spcBef>
                <a:spcPts val="0"/>
              </a:spcBef>
              <a:spcAft>
                <a:spcPts val="0"/>
              </a:spcAft>
              <a:buNone/>
            </a:pPr>
            <a:r>
              <a:t/>
            </a:r>
            <a:endParaRPr sz="200">
              <a:latin typeface="Merriweather"/>
              <a:ea typeface="Merriweather"/>
              <a:cs typeface="Merriweather"/>
              <a:sym typeface="Merriweather"/>
            </a:endParaRPr>
          </a:p>
          <a:p>
            <a:pPr indent="0" lvl="0" marL="0" rtl="0" algn="l">
              <a:spcBef>
                <a:spcPts val="0"/>
              </a:spcBef>
              <a:spcAft>
                <a:spcPts val="0"/>
              </a:spcAft>
              <a:buNone/>
            </a:pPr>
            <a:r>
              <a:t/>
            </a:r>
            <a:endParaRPr sz="200">
              <a:latin typeface="Merriweather"/>
              <a:ea typeface="Merriweather"/>
              <a:cs typeface="Merriweather"/>
              <a:sym typeface="Merriweather"/>
            </a:endParaRPr>
          </a:p>
          <a:p>
            <a:pPr indent="0" lvl="0" marL="0" rtl="0" algn="l">
              <a:spcBef>
                <a:spcPts val="0"/>
              </a:spcBef>
              <a:spcAft>
                <a:spcPts val="0"/>
              </a:spcAft>
              <a:buNone/>
            </a:pPr>
            <a:r>
              <a:t/>
            </a:r>
            <a:endParaRPr sz="200">
              <a:latin typeface="Merriweather"/>
              <a:ea typeface="Merriweather"/>
              <a:cs typeface="Merriweather"/>
              <a:sym typeface="Merriweather"/>
            </a:endParaRPr>
          </a:p>
          <a:p>
            <a:pPr indent="0" lvl="0" marL="0" rtl="0" algn="l">
              <a:spcBef>
                <a:spcPts val="0"/>
              </a:spcBef>
              <a:spcAft>
                <a:spcPts val="0"/>
              </a:spcAft>
              <a:buNone/>
            </a:pPr>
            <a:r>
              <a:t/>
            </a:r>
            <a:endParaRPr sz="200">
              <a:latin typeface="Merriweather"/>
              <a:ea typeface="Merriweather"/>
              <a:cs typeface="Merriweather"/>
              <a:sym typeface="Merriweather"/>
            </a:endParaRPr>
          </a:p>
          <a:p>
            <a:pPr indent="0" lvl="0" marL="0" rtl="0" algn="l">
              <a:spcBef>
                <a:spcPts val="0"/>
              </a:spcBef>
              <a:spcAft>
                <a:spcPts val="0"/>
              </a:spcAft>
              <a:buNone/>
            </a:pPr>
            <a:r>
              <a:t/>
            </a:r>
            <a:endParaRPr sz="200">
              <a:latin typeface="Merriweather"/>
              <a:ea typeface="Merriweather"/>
              <a:cs typeface="Merriweather"/>
              <a:sym typeface="Merriweather"/>
            </a:endParaRPr>
          </a:p>
          <a:p>
            <a:pPr indent="0" lvl="0" marL="0" rtl="0" algn="l">
              <a:spcBef>
                <a:spcPts val="0"/>
              </a:spcBef>
              <a:spcAft>
                <a:spcPts val="0"/>
              </a:spcAft>
              <a:buNone/>
            </a:pPr>
            <a:r>
              <a:t/>
            </a:r>
            <a:endParaRPr sz="200">
              <a:latin typeface="Merriweather"/>
              <a:ea typeface="Merriweather"/>
              <a:cs typeface="Merriweather"/>
              <a:sym typeface="Merriweather"/>
            </a:endParaRPr>
          </a:p>
          <a:p>
            <a:pPr indent="0" lvl="0" marL="0" rtl="0" algn="l">
              <a:spcBef>
                <a:spcPts val="0"/>
              </a:spcBef>
              <a:spcAft>
                <a:spcPts val="0"/>
              </a:spcAft>
              <a:buNone/>
            </a:pPr>
            <a:r>
              <a:t/>
            </a:r>
            <a:endParaRPr sz="200">
              <a:latin typeface="Merriweather"/>
              <a:ea typeface="Merriweather"/>
              <a:cs typeface="Merriweather"/>
              <a:sym typeface="Merriweather"/>
            </a:endParaRPr>
          </a:p>
          <a:p>
            <a:pPr indent="0" lvl="0" marL="0" rtl="0" algn="l">
              <a:spcBef>
                <a:spcPts val="0"/>
              </a:spcBef>
              <a:spcAft>
                <a:spcPts val="0"/>
              </a:spcAft>
              <a:buNone/>
            </a:pPr>
            <a:r>
              <a:t/>
            </a:r>
            <a:endParaRPr sz="200">
              <a:latin typeface="Merriweather"/>
              <a:ea typeface="Merriweather"/>
              <a:cs typeface="Merriweather"/>
              <a:sym typeface="Merriweather"/>
            </a:endParaRPr>
          </a:p>
          <a:p>
            <a:pPr indent="0" lvl="0" marL="0" rtl="0" algn="l">
              <a:spcBef>
                <a:spcPts val="0"/>
              </a:spcBef>
              <a:spcAft>
                <a:spcPts val="0"/>
              </a:spcAft>
              <a:buNone/>
            </a:pPr>
            <a:r>
              <a:t/>
            </a:r>
            <a:endParaRPr sz="200">
              <a:latin typeface="Merriweather"/>
              <a:ea typeface="Merriweather"/>
              <a:cs typeface="Merriweather"/>
              <a:sym typeface="Merriweather"/>
            </a:endParaRPr>
          </a:p>
          <a:p>
            <a:pPr indent="0" lvl="0" marL="0" rtl="0" algn="l">
              <a:spcBef>
                <a:spcPts val="0"/>
              </a:spcBef>
              <a:spcAft>
                <a:spcPts val="0"/>
              </a:spcAft>
              <a:buNone/>
            </a:pPr>
            <a:r>
              <a:t/>
            </a:r>
            <a:endParaRPr b="1" sz="300">
              <a:solidFill>
                <a:srgbClr val="B4A7D6"/>
              </a:solidFill>
              <a:latin typeface="Merriweather"/>
              <a:ea typeface="Merriweather"/>
              <a:cs typeface="Merriweather"/>
              <a:sym typeface="Merriweather"/>
            </a:endParaRPr>
          </a:p>
          <a:p>
            <a:pPr indent="0" lvl="0" marL="0" rtl="0" algn="l">
              <a:spcBef>
                <a:spcPts val="0"/>
              </a:spcBef>
              <a:spcAft>
                <a:spcPts val="0"/>
              </a:spcAft>
              <a:buNone/>
            </a:pPr>
            <a:r>
              <a:rPr lang="en" sz="3500">
                <a:latin typeface="Merriweather"/>
                <a:ea typeface="Merriweather"/>
                <a:cs typeface="Merriweather"/>
                <a:sym typeface="Merriweather"/>
              </a:rPr>
              <a:t>2</a:t>
            </a:r>
            <a:r>
              <a:rPr lang="en" sz="2400">
                <a:latin typeface="Merriweather"/>
                <a:ea typeface="Merriweather"/>
                <a:cs typeface="Merriweather"/>
                <a:sym typeface="Merriweather"/>
              </a:rPr>
              <a:t>    </a:t>
            </a:r>
            <a:r>
              <a:rPr lang="en" sz="2400">
                <a:latin typeface="Merriweather"/>
                <a:ea typeface="Merriweather"/>
                <a:cs typeface="Merriweather"/>
                <a:sym typeface="Merriweather"/>
              </a:rPr>
              <a:t>Number and complexity of intracellular organelles </a:t>
            </a:r>
            <a:endParaRPr sz="2400">
              <a:latin typeface="Merriweather"/>
              <a:ea typeface="Merriweather"/>
              <a:cs typeface="Merriweather"/>
              <a:sym typeface="Merriweather"/>
            </a:endParaRPr>
          </a:p>
          <a:p>
            <a:pPr indent="0" lvl="0" marL="0" rtl="0" algn="l">
              <a:spcBef>
                <a:spcPts val="0"/>
              </a:spcBef>
              <a:spcAft>
                <a:spcPts val="0"/>
              </a:spcAft>
              <a:buNone/>
            </a:pPr>
            <a:r>
              <a:rPr lang="en" sz="2400">
                <a:solidFill>
                  <a:srgbClr val="CC4125"/>
                </a:solidFill>
                <a:latin typeface="Merriweather"/>
                <a:ea typeface="Merriweather"/>
                <a:cs typeface="Merriweather"/>
                <a:sym typeface="Merriweather"/>
              </a:rPr>
              <a:t>      </a:t>
            </a:r>
            <a:r>
              <a:rPr lang="en" sz="2400">
                <a:latin typeface="Merriweather"/>
                <a:ea typeface="Merriweather"/>
                <a:cs typeface="Merriweather"/>
                <a:sym typeface="Merriweather"/>
              </a:rPr>
              <a:t>  </a:t>
            </a:r>
            <a:r>
              <a:rPr lang="en" sz="2400">
                <a:highlight>
                  <a:srgbClr val="D0E0E3"/>
                </a:highlight>
                <a:latin typeface="Merriweather"/>
                <a:ea typeface="Merriweather"/>
                <a:cs typeface="Merriweather"/>
                <a:sym typeface="Merriweather"/>
              </a:rPr>
              <a:t>g</a:t>
            </a:r>
            <a:r>
              <a:rPr lang="en" sz="2400">
                <a:highlight>
                  <a:srgbClr val="D0E0E3"/>
                </a:highlight>
                <a:latin typeface="Merriweather"/>
                <a:ea typeface="Merriweather"/>
                <a:cs typeface="Merriweather"/>
                <a:sym typeface="Merriweather"/>
              </a:rPr>
              <a:t>olgi</a:t>
            </a:r>
            <a:r>
              <a:rPr lang="en" sz="2400">
                <a:latin typeface="Merriweather"/>
                <a:ea typeface="Merriweather"/>
                <a:cs typeface="Merriweather"/>
                <a:sym typeface="Merriweather"/>
              </a:rPr>
              <a:t>, </a:t>
            </a:r>
            <a:r>
              <a:rPr lang="en" sz="2400">
                <a:highlight>
                  <a:srgbClr val="D0E0E3"/>
                </a:highlight>
                <a:latin typeface="Merriweather"/>
                <a:ea typeface="Merriweather"/>
                <a:cs typeface="Merriweather"/>
                <a:sym typeface="Merriweather"/>
              </a:rPr>
              <a:t>mitochondria</a:t>
            </a:r>
            <a:r>
              <a:rPr lang="en" sz="2400">
                <a:latin typeface="Merriweather"/>
                <a:ea typeface="Merriweather"/>
                <a:cs typeface="Merriweather"/>
                <a:sym typeface="Merriweather"/>
              </a:rPr>
              <a:t>, </a:t>
            </a:r>
            <a:r>
              <a:rPr lang="en" sz="2400">
                <a:highlight>
                  <a:srgbClr val="D0E0E3"/>
                </a:highlight>
                <a:latin typeface="Merriweather"/>
                <a:ea typeface="Merriweather"/>
                <a:cs typeface="Merriweather"/>
                <a:sym typeface="Merriweather"/>
              </a:rPr>
              <a:t>lysosomes</a:t>
            </a:r>
            <a:r>
              <a:rPr lang="en" sz="2400">
                <a:latin typeface="Merriweather"/>
                <a:ea typeface="Merriweather"/>
                <a:cs typeface="Merriweather"/>
                <a:sym typeface="Merriweather"/>
              </a:rPr>
              <a:t>.</a:t>
            </a:r>
            <a:endParaRPr b="1" sz="200">
              <a:latin typeface="Merriweather"/>
              <a:ea typeface="Merriweather"/>
              <a:cs typeface="Merriweather"/>
              <a:sym typeface="Merriweather"/>
            </a:endParaRPr>
          </a:p>
          <a:p>
            <a:pPr indent="0" lvl="0" marL="0" rtl="0" algn="l">
              <a:spcBef>
                <a:spcPts val="0"/>
              </a:spcBef>
              <a:spcAft>
                <a:spcPts val="0"/>
              </a:spcAft>
              <a:buNone/>
            </a:pPr>
            <a:r>
              <a:t/>
            </a:r>
            <a:endParaRPr b="1" sz="2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b="1" sz="200">
              <a:solidFill>
                <a:srgbClr val="8E7CC3"/>
              </a:solidFill>
              <a:latin typeface="Merriweather"/>
              <a:ea typeface="Merriweather"/>
              <a:cs typeface="Merriweather"/>
              <a:sym typeface="Merriweather"/>
            </a:endParaRPr>
          </a:p>
          <a:p>
            <a:pPr indent="0" lvl="0" marL="0" rtl="0" algn="l">
              <a:spcBef>
                <a:spcPts val="0"/>
              </a:spcBef>
              <a:spcAft>
                <a:spcPts val="0"/>
              </a:spcAft>
              <a:buNone/>
            </a:pPr>
            <a:r>
              <a:rPr lang="en" sz="3500">
                <a:latin typeface="Merriweather"/>
                <a:ea typeface="Merriweather"/>
                <a:cs typeface="Merriweather"/>
                <a:sym typeface="Merriweather"/>
              </a:rPr>
              <a:t>3</a:t>
            </a:r>
            <a:r>
              <a:rPr lang="en" sz="2400">
                <a:latin typeface="Merriweather"/>
                <a:ea typeface="Merriweather"/>
                <a:cs typeface="Merriweather"/>
                <a:sym typeface="Merriweather"/>
              </a:rPr>
              <a:t>     Intracellular </a:t>
            </a:r>
            <a:r>
              <a:rPr lang="en" sz="2400">
                <a:highlight>
                  <a:srgbClr val="D0E0E3"/>
                </a:highlight>
                <a:latin typeface="Merriweather"/>
                <a:ea typeface="Merriweather"/>
                <a:cs typeface="Merriweather"/>
                <a:sym typeface="Merriweather"/>
              </a:rPr>
              <a:t>digestive enzymes.</a:t>
            </a:r>
            <a:endParaRPr b="1" sz="2400">
              <a:highlight>
                <a:srgbClr val="D0E0E3"/>
              </a:highlight>
              <a:latin typeface="Merriweather"/>
              <a:ea typeface="Merriweather"/>
              <a:cs typeface="Merriweather"/>
              <a:sym typeface="Merriweather"/>
            </a:endParaRPr>
          </a:p>
        </p:txBody>
      </p:sp>
      <p:sp>
        <p:nvSpPr>
          <p:cNvPr id="184" name="Google Shape;184;p15"/>
          <p:cNvSpPr txBox="1"/>
          <p:nvPr/>
        </p:nvSpPr>
        <p:spPr>
          <a:xfrm>
            <a:off x="8880825" y="18282775"/>
            <a:ext cx="3652800" cy="7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latin typeface="Merriweather"/>
                <a:ea typeface="Merriweather"/>
                <a:cs typeface="Merriweather"/>
                <a:sym typeface="Merriweather"/>
              </a:rPr>
              <a:t>Figure 10-2</a:t>
            </a:r>
            <a:endParaRPr b="1" sz="2800">
              <a:latin typeface="Merriweather"/>
              <a:ea typeface="Merriweather"/>
              <a:cs typeface="Merriweather"/>
              <a:sym typeface="Merriweather"/>
            </a:endParaRPr>
          </a:p>
        </p:txBody>
      </p:sp>
      <p:sp>
        <p:nvSpPr>
          <p:cNvPr id="185" name="Google Shape;185;p15"/>
          <p:cNvSpPr txBox="1"/>
          <p:nvPr/>
        </p:nvSpPr>
        <p:spPr>
          <a:xfrm>
            <a:off x="0" y="190465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186" name="Google Shape;186;p15"/>
          <p:cNvSpPr/>
          <p:nvPr/>
        </p:nvSpPr>
        <p:spPr>
          <a:xfrm>
            <a:off x="545100" y="190465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87" name="Google Shape;187;p15"/>
          <p:cNvSpPr/>
          <p:nvPr/>
        </p:nvSpPr>
        <p:spPr>
          <a:xfrm>
            <a:off x="0" y="190465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88" name="Google Shape;188;p15"/>
          <p:cNvSpPr txBox="1"/>
          <p:nvPr/>
        </p:nvSpPr>
        <p:spPr>
          <a:xfrm>
            <a:off x="630800" y="189921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189" name="Google Shape;189;p15"/>
          <p:cNvSpPr txBox="1"/>
          <p:nvPr/>
        </p:nvSpPr>
        <p:spPr>
          <a:xfrm>
            <a:off x="-142400" y="19490800"/>
            <a:ext cx="14239500" cy="6996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Font typeface="Merriweather"/>
              <a:buAutoNum type="arabicPeriod"/>
            </a:pPr>
            <a:r>
              <a:rPr lang="en" sz="1300">
                <a:latin typeface="Merriweather"/>
                <a:ea typeface="Merriweather"/>
                <a:cs typeface="Merriweather"/>
                <a:sym typeface="Merriweather"/>
              </a:rPr>
              <a:t>Antigen presentation to T-cells by macrophages or dendritic cells  </a:t>
            </a:r>
            <a:r>
              <a:rPr lang="en" sz="1300">
                <a:solidFill>
                  <a:srgbClr val="3C3C3C"/>
                </a:solidFill>
                <a:latin typeface="Merriweather"/>
                <a:ea typeface="Merriweather"/>
                <a:cs typeface="Merriweather"/>
                <a:sym typeface="Merriweather"/>
              </a:rPr>
              <a:t>→ Activation of T-cells → T-cells activate B-cells → Plasma cells and antibody production </a:t>
            </a:r>
            <a:endParaRPr sz="1300">
              <a:latin typeface="Merriweather"/>
              <a:ea typeface="Merriweather"/>
              <a:cs typeface="Merriweather"/>
              <a:sym typeface="Merriweather"/>
            </a:endParaRPr>
          </a:p>
        </p:txBody>
      </p:sp>
      <p:sp>
        <p:nvSpPr>
          <p:cNvPr id="190" name="Google Shape;190;p15"/>
          <p:cNvSpPr/>
          <p:nvPr/>
        </p:nvSpPr>
        <p:spPr>
          <a:xfrm>
            <a:off x="9090838" y="9267590"/>
            <a:ext cx="3299400" cy="687300"/>
          </a:xfrm>
          <a:prstGeom prst="rect">
            <a:avLst/>
          </a:prstGeom>
          <a:solidFill>
            <a:srgbClr val="D9D2E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1800">
                <a:latin typeface="Exo"/>
                <a:ea typeface="Exo"/>
                <a:cs typeface="Exo"/>
                <a:sym typeface="Exo"/>
              </a:rPr>
              <a:t>Mesangial cells </a:t>
            </a:r>
            <a:endParaRPr sz="1800">
              <a:latin typeface="Exo"/>
              <a:ea typeface="Exo"/>
              <a:cs typeface="Exo"/>
              <a:sym typeface="Exo"/>
            </a:endParaRPr>
          </a:p>
        </p:txBody>
      </p:sp>
      <p:sp>
        <p:nvSpPr>
          <p:cNvPr id="191" name="Google Shape;191;p15"/>
          <p:cNvSpPr/>
          <p:nvPr/>
        </p:nvSpPr>
        <p:spPr>
          <a:xfrm>
            <a:off x="8257825" y="9267600"/>
            <a:ext cx="1490100" cy="687300"/>
          </a:xfrm>
          <a:prstGeom prst="homePlate">
            <a:avLst>
              <a:gd fmla="val 50000" name="adj"/>
            </a:avLst>
          </a:prstGeom>
          <a:solidFill>
            <a:srgbClr val="8E7CC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2200">
                <a:solidFill>
                  <a:schemeClr val="lt1"/>
                </a:solidFill>
                <a:latin typeface="Exo"/>
                <a:ea typeface="Exo"/>
                <a:cs typeface="Exo"/>
                <a:sym typeface="Exo"/>
              </a:rPr>
              <a:t>Kidneys</a:t>
            </a:r>
            <a:endParaRPr b="1" sz="2200">
              <a:solidFill>
                <a:schemeClr val="lt1"/>
              </a:solidFill>
              <a:latin typeface="Exo"/>
              <a:ea typeface="Exo"/>
              <a:cs typeface="Exo"/>
              <a:sym typeface="Exo"/>
            </a:endParaRPr>
          </a:p>
        </p:txBody>
      </p:sp>
      <p:sp>
        <p:nvSpPr>
          <p:cNvPr id="192" name="Google Shape;192;p15"/>
          <p:cNvSpPr/>
          <p:nvPr/>
        </p:nvSpPr>
        <p:spPr>
          <a:xfrm>
            <a:off x="9090838" y="9901515"/>
            <a:ext cx="3299400" cy="687300"/>
          </a:xfrm>
          <a:prstGeom prst="rect">
            <a:avLst/>
          </a:prstGeom>
          <a:solidFill>
            <a:srgbClr val="D9D2E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1800">
                <a:latin typeface="Exo"/>
                <a:ea typeface="Exo"/>
                <a:cs typeface="Exo"/>
                <a:sym typeface="Exo"/>
              </a:rPr>
              <a:t>Epithelioid cells</a:t>
            </a:r>
            <a:endParaRPr sz="1800">
              <a:latin typeface="Exo"/>
              <a:ea typeface="Exo"/>
              <a:cs typeface="Exo"/>
              <a:sym typeface="Exo"/>
            </a:endParaRPr>
          </a:p>
        </p:txBody>
      </p:sp>
      <p:sp>
        <p:nvSpPr>
          <p:cNvPr id="193" name="Google Shape;193;p15"/>
          <p:cNvSpPr/>
          <p:nvPr/>
        </p:nvSpPr>
        <p:spPr>
          <a:xfrm>
            <a:off x="8257975" y="9901525"/>
            <a:ext cx="1490100" cy="687300"/>
          </a:xfrm>
          <a:prstGeom prst="homePlate">
            <a:avLst>
              <a:gd fmla="val 50000" name="adj"/>
            </a:avLst>
          </a:prstGeom>
          <a:solidFill>
            <a:srgbClr val="8E7CC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1600">
                <a:solidFill>
                  <a:schemeClr val="lt1"/>
                </a:solidFill>
                <a:latin typeface="Exo"/>
                <a:ea typeface="Exo"/>
                <a:cs typeface="Exo"/>
                <a:sym typeface="Exo"/>
              </a:rPr>
              <a:t>Granuloma</a:t>
            </a:r>
            <a:endParaRPr b="1" sz="1600">
              <a:solidFill>
                <a:schemeClr val="lt1"/>
              </a:solidFill>
              <a:latin typeface="Exo"/>
              <a:ea typeface="Exo"/>
              <a:cs typeface="Exo"/>
              <a:sym typeface="Exo"/>
            </a:endParaRPr>
          </a:p>
        </p:txBody>
      </p:sp>
      <p:sp>
        <p:nvSpPr>
          <p:cNvPr id="194" name="Google Shape;194;p15"/>
          <p:cNvSpPr/>
          <p:nvPr/>
        </p:nvSpPr>
        <p:spPr>
          <a:xfrm>
            <a:off x="9090838" y="10535439"/>
            <a:ext cx="3299400" cy="687300"/>
          </a:xfrm>
          <a:prstGeom prst="rect">
            <a:avLst/>
          </a:prstGeom>
          <a:solidFill>
            <a:srgbClr val="D9D2E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1800">
                <a:latin typeface="Exo"/>
                <a:ea typeface="Exo"/>
                <a:cs typeface="Exo"/>
                <a:sym typeface="Exo"/>
              </a:rPr>
              <a:t>Hofbauer cells</a:t>
            </a:r>
            <a:endParaRPr sz="1800">
              <a:latin typeface="Exo"/>
              <a:ea typeface="Exo"/>
              <a:cs typeface="Exo"/>
              <a:sym typeface="Exo"/>
            </a:endParaRPr>
          </a:p>
        </p:txBody>
      </p:sp>
      <p:sp>
        <p:nvSpPr>
          <p:cNvPr id="195" name="Google Shape;195;p15"/>
          <p:cNvSpPr/>
          <p:nvPr/>
        </p:nvSpPr>
        <p:spPr>
          <a:xfrm>
            <a:off x="8257825" y="10473775"/>
            <a:ext cx="1490100" cy="687300"/>
          </a:xfrm>
          <a:prstGeom prst="homePlate">
            <a:avLst>
              <a:gd fmla="val 50000" name="adj"/>
            </a:avLst>
          </a:prstGeom>
          <a:solidFill>
            <a:srgbClr val="8E7CC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1800">
                <a:solidFill>
                  <a:schemeClr val="lt1"/>
                </a:solidFill>
                <a:latin typeface="Exo"/>
                <a:ea typeface="Exo"/>
                <a:cs typeface="Exo"/>
                <a:sym typeface="Exo"/>
              </a:rPr>
              <a:t>Placenta</a:t>
            </a:r>
            <a:endParaRPr b="1" sz="1800">
              <a:solidFill>
                <a:schemeClr val="lt1"/>
              </a:solidFill>
              <a:latin typeface="Exo"/>
              <a:ea typeface="Exo"/>
              <a:cs typeface="Exo"/>
              <a:sym typeface="Exo"/>
            </a:endParaRPr>
          </a:p>
        </p:txBody>
      </p:sp>
      <p:pic>
        <p:nvPicPr>
          <p:cNvPr id="196" name="Google Shape;196;p15"/>
          <p:cNvPicPr preferRelativeResize="0"/>
          <p:nvPr/>
        </p:nvPicPr>
        <p:blipFill>
          <a:blip r:embed="rId7">
            <a:alphaModFix/>
          </a:blip>
          <a:stretch>
            <a:fillRect/>
          </a:stretch>
        </p:blipFill>
        <p:spPr>
          <a:xfrm>
            <a:off x="11519718" y="10771632"/>
            <a:ext cx="190770" cy="198529"/>
          </a:xfrm>
          <a:prstGeom prst="rect">
            <a:avLst/>
          </a:prstGeom>
          <a:noFill/>
          <a:ln>
            <a:noFill/>
          </a:ln>
        </p:spPr>
      </p:pic>
      <p:pic>
        <p:nvPicPr>
          <p:cNvPr id="197" name="Google Shape;197;p15"/>
          <p:cNvPicPr preferRelativeResize="0"/>
          <p:nvPr/>
        </p:nvPicPr>
        <p:blipFill>
          <a:blip r:embed="rId8">
            <a:alphaModFix/>
          </a:blip>
          <a:stretch>
            <a:fillRect/>
          </a:stretch>
        </p:blipFill>
        <p:spPr>
          <a:xfrm>
            <a:off x="11548872" y="9509760"/>
            <a:ext cx="194255" cy="202157"/>
          </a:xfrm>
          <a:prstGeom prst="rect">
            <a:avLst/>
          </a:prstGeom>
          <a:noFill/>
          <a:ln>
            <a:noFill/>
          </a:ln>
        </p:spPr>
      </p:pic>
      <p:sp>
        <p:nvSpPr>
          <p:cNvPr id="198" name="Google Shape;198;p15"/>
          <p:cNvSpPr/>
          <p:nvPr/>
        </p:nvSpPr>
        <p:spPr>
          <a:xfrm>
            <a:off x="9090838" y="11169364"/>
            <a:ext cx="3299400" cy="687300"/>
          </a:xfrm>
          <a:prstGeom prst="rect">
            <a:avLst/>
          </a:prstGeom>
          <a:solidFill>
            <a:srgbClr val="D9D2E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1800">
                <a:latin typeface="Exo"/>
                <a:ea typeface="Exo"/>
                <a:cs typeface="Exo"/>
                <a:sym typeface="Exo"/>
              </a:rPr>
              <a:t>Osteoclasts</a:t>
            </a:r>
            <a:endParaRPr sz="1800">
              <a:latin typeface="Exo"/>
              <a:ea typeface="Exo"/>
              <a:cs typeface="Exo"/>
              <a:sym typeface="Exo"/>
            </a:endParaRPr>
          </a:p>
        </p:txBody>
      </p:sp>
      <p:sp>
        <p:nvSpPr>
          <p:cNvPr id="199" name="Google Shape;199;p15"/>
          <p:cNvSpPr/>
          <p:nvPr/>
        </p:nvSpPr>
        <p:spPr>
          <a:xfrm>
            <a:off x="8257825" y="11169375"/>
            <a:ext cx="1490100" cy="687300"/>
          </a:xfrm>
          <a:prstGeom prst="homePlate">
            <a:avLst>
              <a:gd fmla="val 50000" name="adj"/>
            </a:avLst>
          </a:prstGeom>
          <a:solidFill>
            <a:srgbClr val="8E7CC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1800">
                <a:solidFill>
                  <a:schemeClr val="lt1"/>
                </a:solidFill>
                <a:latin typeface="Exo"/>
                <a:ea typeface="Exo"/>
                <a:cs typeface="Exo"/>
                <a:sym typeface="Exo"/>
              </a:rPr>
              <a:t>Bones</a:t>
            </a:r>
            <a:endParaRPr b="1" sz="1800">
              <a:solidFill>
                <a:schemeClr val="lt1"/>
              </a:solidFill>
              <a:latin typeface="Exo"/>
              <a:ea typeface="Exo"/>
              <a:cs typeface="Exo"/>
              <a:sym typeface="Exo"/>
            </a:endParaRPr>
          </a:p>
        </p:txBody>
      </p:sp>
      <p:pic>
        <p:nvPicPr>
          <p:cNvPr id="200" name="Google Shape;200;p15"/>
          <p:cNvPicPr preferRelativeResize="0"/>
          <p:nvPr/>
        </p:nvPicPr>
        <p:blipFill>
          <a:blip r:embed="rId9">
            <a:alphaModFix/>
          </a:blip>
          <a:stretch>
            <a:fillRect/>
          </a:stretch>
        </p:blipFill>
        <p:spPr>
          <a:xfrm flipH="1" rot="10800000">
            <a:off x="11461134" y="11434133"/>
            <a:ext cx="214775" cy="214775"/>
          </a:xfrm>
          <a:prstGeom prst="rect">
            <a:avLst/>
          </a:prstGeom>
          <a:noFill/>
          <a:ln>
            <a:noFill/>
          </a:ln>
        </p:spPr>
      </p:pic>
      <p:sp>
        <p:nvSpPr>
          <p:cNvPr id="201" name="Google Shape;201;p15"/>
          <p:cNvSpPr/>
          <p:nvPr/>
        </p:nvSpPr>
        <p:spPr>
          <a:xfrm>
            <a:off x="15289507" y="6471425"/>
            <a:ext cx="3714600" cy="5562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Exo"/>
                <a:ea typeface="Exo"/>
                <a:cs typeface="Exo"/>
                <a:sym typeface="Exo"/>
              </a:rPr>
              <a:t>Kupffer cells</a:t>
            </a:r>
            <a:endParaRPr sz="1200">
              <a:latin typeface="Exo"/>
              <a:ea typeface="Exo"/>
              <a:cs typeface="Exo"/>
              <a:sym typeface="Exo"/>
            </a:endParaRPr>
          </a:p>
        </p:txBody>
      </p:sp>
      <p:sp>
        <p:nvSpPr>
          <p:cNvPr id="202" name="Google Shape;202;p15"/>
          <p:cNvSpPr/>
          <p:nvPr/>
        </p:nvSpPr>
        <p:spPr>
          <a:xfrm>
            <a:off x="14465491" y="6471425"/>
            <a:ext cx="1563600" cy="556200"/>
          </a:xfrm>
          <a:prstGeom prst="homePlate">
            <a:avLst>
              <a:gd fmla="val 50000"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rgbClr val="61753B"/>
                </a:solidFill>
                <a:latin typeface="Exo"/>
                <a:ea typeface="Exo"/>
                <a:cs typeface="Exo"/>
                <a:sym typeface="Exo"/>
              </a:rPr>
              <a:t>Liver</a:t>
            </a:r>
            <a:endParaRPr b="1" sz="1500">
              <a:solidFill>
                <a:srgbClr val="61753B"/>
              </a:solidFill>
              <a:latin typeface="Exo"/>
              <a:ea typeface="Exo"/>
              <a:cs typeface="Exo"/>
              <a:sym typeface="Exo"/>
            </a:endParaRPr>
          </a:p>
        </p:txBody>
      </p:sp>
      <p:sp>
        <p:nvSpPr>
          <p:cNvPr id="203" name="Google Shape;203;p15"/>
          <p:cNvSpPr/>
          <p:nvPr/>
        </p:nvSpPr>
        <p:spPr>
          <a:xfrm>
            <a:off x="15289507" y="7028290"/>
            <a:ext cx="3714600" cy="5562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1200">
                <a:latin typeface="Exo"/>
                <a:ea typeface="Exo"/>
                <a:cs typeface="Exo"/>
                <a:sym typeface="Exo"/>
              </a:rPr>
              <a:t>Microglia</a:t>
            </a:r>
            <a:endParaRPr sz="1200">
              <a:latin typeface="Exo"/>
              <a:ea typeface="Exo"/>
              <a:cs typeface="Exo"/>
              <a:sym typeface="Exo"/>
            </a:endParaRPr>
          </a:p>
        </p:txBody>
      </p:sp>
      <p:sp>
        <p:nvSpPr>
          <p:cNvPr id="204" name="Google Shape;204;p15"/>
          <p:cNvSpPr/>
          <p:nvPr/>
        </p:nvSpPr>
        <p:spPr>
          <a:xfrm>
            <a:off x="14465491" y="7028290"/>
            <a:ext cx="1563600" cy="556200"/>
          </a:xfrm>
          <a:prstGeom prst="homePlate">
            <a:avLst>
              <a:gd fmla="val 50000" name="adj"/>
            </a:avLst>
          </a:prstGeom>
          <a:solidFill>
            <a:srgbClr val="B6D7A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1500">
                <a:solidFill>
                  <a:srgbClr val="61753B"/>
                </a:solidFill>
                <a:latin typeface="Exo"/>
                <a:ea typeface="Exo"/>
                <a:cs typeface="Exo"/>
                <a:sym typeface="Exo"/>
              </a:rPr>
              <a:t>Brain</a:t>
            </a:r>
            <a:endParaRPr b="1" sz="1500">
              <a:solidFill>
                <a:srgbClr val="61753B"/>
              </a:solidFill>
              <a:latin typeface="Exo"/>
              <a:ea typeface="Exo"/>
              <a:cs typeface="Exo"/>
              <a:sym typeface="Exo"/>
            </a:endParaRPr>
          </a:p>
        </p:txBody>
      </p:sp>
      <p:sp>
        <p:nvSpPr>
          <p:cNvPr id="205" name="Google Shape;205;p15"/>
          <p:cNvSpPr/>
          <p:nvPr/>
        </p:nvSpPr>
        <p:spPr>
          <a:xfrm>
            <a:off x="15289507" y="7585156"/>
            <a:ext cx="3714600" cy="5562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1200">
                <a:latin typeface="Exo"/>
                <a:ea typeface="Exo"/>
                <a:cs typeface="Exo"/>
                <a:sym typeface="Exo"/>
              </a:rPr>
              <a:t>Reticular  </a:t>
            </a:r>
            <a:endParaRPr sz="1200">
              <a:latin typeface="Exo"/>
              <a:ea typeface="Exo"/>
              <a:cs typeface="Exo"/>
              <a:sym typeface="Exo"/>
            </a:endParaRPr>
          </a:p>
        </p:txBody>
      </p:sp>
      <p:sp>
        <p:nvSpPr>
          <p:cNvPr id="206" name="Google Shape;206;p15"/>
          <p:cNvSpPr/>
          <p:nvPr/>
        </p:nvSpPr>
        <p:spPr>
          <a:xfrm>
            <a:off x="14465491" y="7585156"/>
            <a:ext cx="1563600" cy="556200"/>
          </a:xfrm>
          <a:prstGeom prst="homePlate">
            <a:avLst>
              <a:gd fmla="val 50000" name="adj"/>
            </a:avLst>
          </a:prstGeom>
          <a:solidFill>
            <a:srgbClr val="B6D7A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1000">
                <a:solidFill>
                  <a:srgbClr val="61753B"/>
                </a:solidFill>
                <a:latin typeface="Exo"/>
                <a:ea typeface="Exo"/>
                <a:cs typeface="Exo"/>
                <a:sym typeface="Exo"/>
              </a:rPr>
              <a:t>Lymph nodes, bone marrow, spleen</a:t>
            </a:r>
            <a:endParaRPr b="1" sz="1000">
              <a:solidFill>
                <a:srgbClr val="61753B"/>
              </a:solidFill>
              <a:latin typeface="Exo"/>
              <a:ea typeface="Exo"/>
              <a:cs typeface="Exo"/>
              <a:sym typeface="Exo"/>
            </a:endParaRPr>
          </a:p>
        </p:txBody>
      </p:sp>
      <p:sp>
        <p:nvSpPr>
          <p:cNvPr id="207" name="Google Shape;207;p15"/>
          <p:cNvSpPr/>
          <p:nvPr/>
        </p:nvSpPr>
        <p:spPr>
          <a:xfrm>
            <a:off x="15137095" y="8142037"/>
            <a:ext cx="3867000" cy="5562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1200">
                <a:latin typeface="Exo"/>
                <a:ea typeface="Exo"/>
                <a:cs typeface="Exo"/>
                <a:sym typeface="Exo"/>
              </a:rPr>
              <a:t>Tissue histiocytes </a:t>
            </a:r>
            <a:endParaRPr sz="1200">
              <a:latin typeface="Exo"/>
              <a:ea typeface="Exo"/>
              <a:cs typeface="Exo"/>
              <a:sym typeface="Exo"/>
            </a:endParaRPr>
          </a:p>
          <a:p>
            <a:pPr indent="0" lvl="0" marL="0" marR="0" rtl="0" algn="ctr">
              <a:lnSpc>
                <a:spcPct val="100000"/>
              </a:lnSpc>
              <a:spcBef>
                <a:spcPts val="0"/>
              </a:spcBef>
              <a:spcAft>
                <a:spcPts val="0"/>
              </a:spcAft>
              <a:buClr>
                <a:srgbClr val="000000"/>
              </a:buClr>
              <a:buSzPts val="1100"/>
              <a:buFont typeface="Arial"/>
              <a:buNone/>
            </a:pPr>
            <a:r>
              <a:rPr lang="en" sz="1200">
                <a:latin typeface="Exo"/>
                <a:ea typeface="Exo"/>
                <a:cs typeface="Exo"/>
                <a:sym typeface="Exo"/>
              </a:rPr>
              <a:t>(fixed macrophages).</a:t>
            </a:r>
            <a:endParaRPr sz="1200">
              <a:latin typeface="Exo"/>
              <a:ea typeface="Exo"/>
              <a:cs typeface="Exo"/>
              <a:sym typeface="Exo"/>
            </a:endParaRPr>
          </a:p>
        </p:txBody>
      </p:sp>
      <p:sp>
        <p:nvSpPr>
          <p:cNvPr id="208" name="Google Shape;208;p15"/>
          <p:cNvSpPr/>
          <p:nvPr/>
        </p:nvSpPr>
        <p:spPr>
          <a:xfrm>
            <a:off x="14465491" y="8142028"/>
            <a:ext cx="1599900" cy="556200"/>
          </a:xfrm>
          <a:prstGeom prst="homePlate">
            <a:avLst>
              <a:gd fmla="val 55300" name="adj"/>
            </a:avLst>
          </a:prstGeom>
          <a:solidFill>
            <a:srgbClr val="B6D7A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1000">
                <a:solidFill>
                  <a:srgbClr val="61753B"/>
                </a:solidFill>
                <a:latin typeface="Exo"/>
                <a:ea typeface="Exo"/>
                <a:cs typeface="Exo"/>
                <a:sym typeface="Exo"/>
              </a:rPr>
              <a:t>Subcutaneous tissues, skin, mucosa</a:t>
            </a:r>
            <a:endParaRPr b="1" sz="1000">
              <a:solidFill>
                <a:srgbClr val="61753B"/>
              </a:solidFill>
              <a:latin typeface="Exo"/>
              <a:ea typeface="Exo"/>
              <a:cs typeface="Exo"/>
              <a:sym typeface="Exo"/>
            </a:endParaRPr>
          </a:p>
        </p:txBody>
      </p:sp>
      <p:sp>
        <p:nvSpPr>
          <p:cNvPr id="209" name="Google Shape;209;p15"/>
          <p:cNvSpPr/>
          <p:nvPr/>
        </p:nvSpPr>
        <p:spPr>
          <a:xfrm>
            <a:off x="15365696" y="8698446"/>
            <a:ext cx="3638400" cy="5562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en" sz="1200">
                <a:latin typeface="Exo"/>
                <a:ea typeface="Exo"/>
                <a:cs typeface="Exo"/>
                <a:sym typeface="Exo"/>
              </a:rPr>
              <a:t>Alveolar cells</a:t>
            </a:r>
            <a:endParaRPr sz="1200">
              <a:latin typeface="Exo"/>
              <a:ea typeface="Exo"/>
              <a:cs typeface="Exo"/>
              <a:sym typeface="Exo"/>
            </a:endParaRPr>
          </a:p>
          <a:p>
            <a:pPr indent="0" lvl="0" marL="0" marR="0" rtl="0" algn="ctr">
              <a:lnSpc>
                <a:spcPct val="100000"/>
              </a:lnSpc>
              <a:spcBef>
                <a:spcPts val="0"/>
              </a:spcBef>
              <a:spcAft>
                <a:spcPts val="0"/>
              </a:spcAft>
              <a:buClr>
                <a:srgbClr val="000000"/>
              </a:buClr>
              <a:buSzPts val="1100"/>
              <a:buFont typeface="Arial"/>
              <a:buNone/>
            </a:pPr>
            <a:r>
              <a:rPr lang="en" sz="700">
                <a:solidFill>
                  <a:srgbClr val="674EA7"/>
                </a:solidFill>
                <a:latin typeface="Exo"/>
                <a:ea typeface="Exo"/>
                <a:cs typeface="Exo"/>
                <a:sym typeface="Exo"/>
              </a:rPr>
              <a:t>(dust cells, due to </a:t>
            </a:r>
            <a:endParaRPr sz="700">
              <a:solidFill>
                <a:srgbClr val="674EA7"/>
              </a:solidFill>
              <a:latin typeface="Exo"/>
              <a:ea typeface="Exo"/>
              <a:cs typeface="Exo"/>
              <a:sym typeface="Exo"/>
            </a:endParaRPr>
          </a:p>
          <a:p>
            <a:pPr indent="0" lvl="0" marL="0" marR="0" rtl="0" algn="ctr">
              <a:lnSpc>
                <a:spcPct val="100000"/>
              </a:lnSpc>
              <a:spcBef>
                <a:spcPts val="0"/>
              </a:spcBef>
              <a:spcAft>
                <a:spcPts val="0"/>
              </a:spcAft>
              <a:buClr>
                <a:srgbClr val="000000"/>
              </a:buClr>
              <a:buSzPts val="1100"/>
              <a:buFont typeface="Arial"/>
              <a:buNone/>
            </a:pPr>
            <a:r>
              <a:rPr lang="en" sz="700">
                <a:solidFill>
                  <a:srgbClr val="674EA7"/>
                </a:solidFill>
                <a:latin typeface="Exo"/>
                <a:ea typeface="Exo"/>
                <a:cs typeface="Exo"/>
                <a:sym typeface="Exo"/>
              </a:rPr>
              <a:t>their intracellular carbon particles)</a:t>
            </a:r>
            <a:endParaRPr sz="700">
              <a:solidFill>
                <a:srgbClr val="674EA7"/>
              </a:solidFill>
              <a:latin typeface="Exo"/>
              <a:ea typeface="Exo"/>
              <a:cs typeface="Exo"/>
              <a:sym typeface="Exo"/>
            </a:endParaRPr>
          </a:p>
        </p:txBody>
      </p:sp>
      <p:sp>
        <p:nvSpPr>
          <p:cNvPr id="210" name="Google Shape;210;p15"/>
          <p:cNvSpPr/>
          <p:nvPr/>
        </p:nvSpPr>
        <p:spPr>
          <a:xfrm>
            <a:off x="14465491" y="8698455"/>
            <a:ext cx="1563600" cy="556200"/>
          </a:xfrm>
          <a:prstGeom prst="homePlate">
            <a:avLst>
              <a:gd fmla="val 50000" name="adj"/>
            </a:avLst>
          </a:prstGeom>
          <a:solidFill>
            <a:srgbClr val="B6D7A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1500">
                <a:solidFill>
                  <a:srgbClr val="61753B"/>
                </a:solidFill>
                <a:latin typeface="Exo"/>
                <a:ea typeface="Exo"/>
                <a:cs typeface="Exo"/>
                <a:sym typeface="Exo"/>
              </a:rPr>
              <a:t>Lungs</a:t>
            </a:r>
            <a:endParaRPr b="1" sz="1500">
              <a:solidFill>
                <a:srgbClr val="61753B"/>
              </a:solidFill>
              <a:latin typeface="Exo"/>
              <a:ea typeface="Exo"/>
              <a:cs typeface="Exo"/>
              <a:sym typeface="Exo"/>
            </a:endParaRPr>
          </a:p>
        </p:txBody>
      </p:sp>
      <p:sp>
        <p:nvSpPr>
          <p:cNvPr id="211" name="Google Shape;211;p15"/>
          <p:cNvSpPr/>
          <p:nvPr/>
        </p:nvSpPr>
        <p:spPr>
          <a:xfrm>
            <a:off x="15365690" y="9255776"/>
            <a:ext cx="3638400" cy="556200"/>
          </a:xfrm>
          <a:prstGeom prst="rect">
            <a:avLst/>
          </a:prstGeom>
          <a:solidFill>
            <a:srgbClr val="B4A7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Exo"/>
                <a:ea typeface="Exo"/>
                <a:cs typeface="Exo"/>
                <a:sym typeface="Exo"/>
              </a:rPr>
              <a:t>Mesangial cells </a:t>
            </a:r>
            <a:endParaRPr sz="1200"/>
          </a:p>
        </p:txBody>
      </p:sp>
      <p:sp>
        <p:nvSpPr>
          <p:cNvPr id="212" name="Google Shape;212;p15"/>
          <p:cNvSpPr/>
          <p:nvPr/>
        </p:nvSpPr>
        <p:spPr>
          <a:xfrm>
            <a:off x="14465484" y="9255785"/>
            <a:ext cx="1563600" cy="556200"/>
          </a:xfrm>
          <a:prstGeom prst="homePlate">
            <a:avLst>
              <a:gd fmla="val 50000" name="adj"/>
            </a:avLst>
          </a:prstGeom>
          <a:solidFill>
            <a:srgbClr val="8E7CC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1500">
                <a:solidFill>
                  <a:srgbClr val="FFFFFF"/>
                </a:solidFill>
                <a:latin typeface="Exo"/>
                <a:ea typeface="Exo"/>
                <a:cs typeface="Exo"/>
                <a:sym typeface="Exo"/>
              </a:rPr>
              <a:t>Kidneys</a:t>
            </a:r>
            <a:endParaRPr b="1" sz="1500">
              <a:solidFill>
                <a:srgbClr val="FFFFFF"/>
              </a:solidFill>
              <a:latin typeface="Exo"/>
              <a:ea typeface="Exo"/>
              <a:cs typeface="Exo"/>
              <a:sym typeface="Exo"/>
            </a:endParaRPr>
          </a:p>
        </p:txBody>
      </p:sp>
      <p:sp>
        <p:nvSpPr>
          <p:cNvPr id="213" name="Google Shape;213;p15"/>
          <p:cNvSpPr/>
          <p:nvPr/>
        </p:nvSpPr>
        <p:spPr>
          <a:xfrm>
            <a:off x="15137100" y="9813158"/>
            <a:ext cx="3867000" cy="556200"/>
          </a:xfrm>
          <a:prstGeom prst="rect">
            <a:avLst/>
          </a:prstGeom>
          <a:solidFill>
            <a:srgbClr val="B4A7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Exo"/>
                <a:ea typeface="Exo"/>
                <a:cs typeface="Exo"/>
                <a:sym typeface="Exo"/>
              </a:rPr>
              <a:t>Epithelioid cells</a:t>
            </a:r>
            <a:endParaRPr sz="1200"/>
          </a:p>
        </p:txBody>
      </p:sp>
      <p:sp>
        <p:nvSpPr>
          <p:cNvPr id="214" name="Google Shape;214;p15"/>
          <p:cNvSpPr/>
          <p:nvPr/>
        </p:nvSpPr>
        <p:spPr>
          <a:xfrm>
            <a:off x="14465496" y="9813150"/>
            <a:ext cx="1599900" cy="556200"/>
          </a:xfrm>
          <a:prstGeom prst="homePlate">
            <a:avLst>
              <a:gd fmla="val 55300" name="adj"/>
            </a:avLst>
          </a:prstGeom>
          <a:solidFill>
            <a:srgbClr val="8E7CC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1500">
                <a:solidFill>
                  <a:srgbClr val="FFFFFF"/>
                </a:solidFill>
                <a:latin typeface="Exo"/>
                <a:ea typeface="Exo"/>
                <a:cs typeface="Exo"/>
                <a:sym typeface="Exo"/>
              </a:rPr>
              <a:t>Granuloma</a:t>
            </a:r>
            <a:endParaRPr b="1" sz="1500">
              <a:solidFill>
                <a:srgbClr val="FFFFFF"/>
              </a:solidFill>
              <a:latin typeface="Exo"/>
              <a:ea typeface="Exo"/>
              <a:cs typeface="Exo"/>
              <a:sym typeface="Exo"/>
            </a:endParaRPr>
          </a:p>
        </p:txBody>
      </p:sp>
      <p:sp>
        <p:nvSpPr>
          <p:cNvPr id="215" name="Google Shape;215;p15"/>
          <p:cNvSpPr/>
          <p:nvPr/>
        </p:nvSpPr>
        <p:spPr>
          <a:xfrm>
            <a:off x="15365702" y="10369567"/>
            <a:ext cx="3638400" cy="556200"/>
          </a:xfrm>
          <a:prstGeom prst="rect">
            <a:avLst/>
          </a:prstGeom>
          <a:solidFill>
            <a:srgbClr val="B4A7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Exo"/>
                <a:ea typeface="Exo"/>
                <a:cs typeface="Exo"/>
                <a:sym typeface="Exo"/>
              </a:rPr>
              <a:t>Hofbauer cells</a:t>
            </a:r>
            <a:endParaRPr sz="1200"/>
          </a:p>
        </p:txBody>
      </p:sp>
      <p:sp>
        <p:nvSpPr>
          <p:cNvPr id="216" name="Google Shape;216;p15"/>
          <p:cNvSpPr/>
          <p:nvPr/>
        </p:nvSpPr>
        <p:spPr>
          <a:xfrm>
            <a:off x="14465496" y="10369577"/>
            <a:ext cx="1563600" cy="556200"/>
          </a:xfrm>
          <a:prstGeom prst="homePlate">
            <a:avLst>
              <a:gd fmla="val 50000" name="adj"/>
            </a:avLst>
          </a:prstGeom>
          <a:solidFill>
            <a:srgbClr val="8E7CC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1500">
                <a:solidFill>
                  <a:srgbClr val="FFFFFF"/>
                </a:solidFill>
                <a:latin typeface="Exo"/>
                <a:ea typeface="Exo"/>
                <a:cs typeface="Exo"/>
                <a:sym typeface="Exo"/>
              </a:rPr>
              <a:t>Placenta</a:t>
            </a:r>
            <a:endParaRPr b="1" sz="1500">
              <a:solidFill>
                <a:srgbClr val="FFFFFF"/>
              </a:solidFill>
              <a:latin typeface="Exo"/>
              <a:ea typeface="Exo"/>
              <a:cs typeface="Exo"/>
              <a:sym typeface="Exo"/>
            </a:endParaRPr>
          </a:p>
        </p:txBody>
      </p:sp>
      <p:sp>
        <p:nvSpPr>
          <p:cNvPr id="217" name="Google Shape;217;p15"/>
          <p:cNvSpPr/>
          <p:nvPr/>
        </p:nvSpPr>
        <p:spPr>
          <a:xfrm>
            <a:off x="15365695" y="10926921"/>
            <a:ext cx="3638400" cy="556200"/>
          </a:xfrm>
          <a:prstGeom prst="rect">
            <a:avLst/>
          </a:prstGeom>
          <a:solidFill>
            <a:srgbClr val="B4A7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Exo"/>
                <a:ea typeface="Exo"/>
                <a:cs typeface="Exo"/>
                <a:sym typeface="Exo"/>
              </a:rPr>
              <a:t>Osteoclasts</a:t>
            </a:r>
            <a:endParaRPr sz="1200"/>
          </a:p>
        </p:txBody>
      </p:sp>
      <p:sp>
        <p:nvSpPr>
          <p:cNvPr id="218" name="Google Shape;218;p15"/>
          <p:cNvSpPr/>
          <p:nvPr/>
        </p:nvSpPr>
        <p:spPr>
          <a:xfrm>
            <a:off x="14465490" y="10926931"/>
            <a:ext cx="1563600" cy="556200"/>
          </a:xfrm>
          <a:prstGeom prst="homePlate">
            <a:avLst>
              <a:gd fmla="val 50000" name="adj"/>
            </a:avLst>
          </a:prstGeom>
          <a:solidFill>
            <a:srgbClr val="8E7CC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 sz="1500">
                <a:solidFill>
                  <a:srgbClr val="FFFFFF"/>
                </a:solidFill>
                <a:latin typeface="Exo"/>
                <a:ea typeface="Exo"/>
                <a:cs typeface="Exo"/>
                <a:sym typeface="Exo"/>
              </a:rPr>
              <a:t>Bones</a:t>
            </a:r>
            <a:endParaRPr b="1" sz="1500">
              <a:solidFill>
                <a:srgbClr val="FFFFFF"/>
              </a:solidFill>
              <a:latin typeface="Exo"/>
              <a:ea typeface="Exo"/>
              <a:cs typeface="Exo"/>
              <a:sym typeface="Exo"/>
            </a:endParaRPr>
          </a:p>
        </p:txBody>
      </p:sp>
      <p:pic>
        <p:nvPicPr>
          <p:cNvPr id="219" name="Google Shape;219;p15"/>
          <p:cNvPicPr preferRelativeResize="0"/>
          <p:nvPr/>
        </p:nvPicPr>
        <p:blipFill>
          <a:blip r:embed="rId7">
            <a:alphaModFix/>
          </a:blip>
          <a:stretch>
            <a:fillRect/>
          </a:stretch>
        </p:blipFill>
        <p:spPr>
          <a:xfrm>
            <a:off x="17851136" y="10540760"/>
            <a:ext cx="214775" cy="214775"/>
          </a:xfrm>
          <a:prstGeom prst="rect">
            <a:avLst/>
          </a:prstGeom>
          <a:noFill/>
          <a:ln>
            <a:noFill/>
          </a:ln>
        </p:spPr>
      </p:pic>
      <p:pic>
        <p:nvPicPr>
          <p:cNvPr id="220" name="Google Shape;220;p15"/>
          <p:cNvPicPr preferRelativeResize="0"/>
          <p:nvPr/>
        </p:nvPicPr>
        <p:blipFill>
          <a:blip r:embed="rId9">
            <a:alphaModFix/>
          </a:blip>
          <a:stretch>
            <a:fillRect/>
          </a:stretch>
        </p:blipFill>
        <p:spPr>
          <a:xfrm flipH="1" rot="10800000">
            <a:off x="17780421" y="11097632"/>
            <a:ext cx="214775" cy="214775"/>
          </a:xfrm>
          <a:prstGeom prst="rect">
            <a:avLst/>
          </a:prstGeom>
          <a:noFill/>
          <a:ln>
            <a:noFill/>
          </a:ln>
        </p:spPr>
      </p:pic>
      <p:pic>
        <p:nvPicPr>
          <p:cNvPr id="221" name="Google Shape;221;p15"/>
          <p:cNvPicPr preferRelativeResize="0"/>
          <p:nvPr/>
        </p:nvPicPr>
        <p:blipFill>
          <a:blip r:embed="rId8">
            <a:alphaModFix/>
          </a:blip>
          <a:stretch>
            <a:fillRect/>
          </a:stretch>
        </p:blipFill>
        <p:spPr>
          <a:xfrm>
            <a:off x="17849178" y="9424546"/>
            <a:ext cx="218700" cy="218700"/>
          </a:xfrm>
          <a:prstGeom prst="rect">
            <a:avLst/>
          </a:prstGeom>
          <a:noFill/>
          <a:ln>
            <a:noFill/>
          </a:ln>
        </p:spPr>
      </p:pic>
      <p:sp>
        <p:nvSpPr>
          <p:cNvPr id="222" name="Google Shape;222;p15"/>
          <p:cNvSpPr/>
          <p:nvPr/>
        </p:nvSpPr>
        <p:spPr>
          <a:xfrm>
            <a:off x="17995181" y="8858752"/>
            <a:ext cx="215598" cy="236488"/>
          </a:xfrm>
          <a:custGeom>
            <a:rect b="b" l="l" r="r" t="t"/>
            <a:pathLst>
              <a:path extrusionOk="0" h="2102114" w="2103393">
                <a:moveTo>
                  <a:pt x="930675" y="75207"/>
                </a:moveTo>
                <a:cubicBezTo>
                  <a:pt x="914336" y="-26367"/>
                  <a:pt x="1202803" y="-23213"/>
                  <a:pt x="1190398" y="73534"/>
                </a:cubicBezTo>
                <a:lnTo>
                  <a:pt x="1177505" y="630783"/>
                </a:lnTo>
                <a:lnTo>
                  <a:pt x="1312141" y="709320"/>
                </a:lnTo>
                <a:cubicBezTo>
                  <a:pt x="1349539" y="621433"/>
                  <a:pt x="1403768" y="466228"/>
                  <a:pt x="1508484" y="512977"/>
                </a:cubicBezTo>
                <a:cubicBezTo>
                  <a:pt x="1961009" y="692492"/>
                  <a:pt x="2211581" y="1696648"/>
                  <a:pt x="2058246" y="2061286"/>
                </a:cubicBezTo>
                <a:cubicBezTo>
                  <a:pt x="1912391" y="2233320"/>
                  <a:pt x="1542142" y="1816322"/>
                  <a:pt x="1244822" y="1651768"/>
                </a:cubicBezTo>
                <a:cubicBezTo>
                  <a:pt x="1113927" y="1590061"/>
                  <a:pt x="1184984" y="1466646"/>
                  <a:pt x="1205554" y="1337621"/>
                </a:cubicBezTo>
                <a:cubicBezTo>
                  <a:pt x="1233603" y="1238514"/>
                  <a:pt x="1127017" y="1161846"/>
                  <a:pt x="1244823" y="894444"/>
                </a:cubicBezTo>
                <a:cubicBezTo>
                  <a:pt x="1188725" y="845826"/>
                  <a:pt x="1155065" y="802817"/>
                  <a:pt x="1076528" y="748589"/>
                </a:cubicBezTo>
                <a:cubicBezTo>
                  <a:pt x="973682" y="789728"/>
                  <a:pt x="949373" y="842086"/>
                  <a:pt x="885795" y="888834"/>
                </a:cubicBezTo>
                <a:cubicBezTo>
                  <a:pt x="951243" y="1053389"/>
                  <a:pt x="898883" y="1240382"/>
                  <a:pt x="919453" y="1326400"/>
                </a:cubicBezTo>
                <a:cubicBezTo>
                  <a:pt x="930673" y="1432986"/>
                  <a:pt x="1003602" y="1595671"/>
                  <a:pt x="891405" y="1646159"/>
                </a:cubicBezTo>
                <a:cubicBezTo>
                  <a:pt x="685711" y="1737785"/>
                  <a:pt x="311722" y="2121123"/>
                  <a:pt x="89201" y="2089335"/>
                </a:cubicBezTo>
                <a:cubicBezTo>
                  <a:pt x="-118362" y="2035107"/>
                  <a:pt x="33103" y="774768"/>
                  <a:pt x="577255" y="512977"/>
                </a:cubicBezTo>
                <a:cubicBezTo>
                  <a:pt x="704411" y="464359"/>
                  <a:pt x="736199" y="673791"/>
                  <a:pt x="807257" y="748589"/>
                </a:cubicBezTo>
                <a:lnTo>
                  <a:pt x="969942" y="636393"/>
                </a:lnTo>
                <a:cubicBezTo>
                  <a:pt x="968072" y="483058"/>
                  <a:pt x="947112" y="235825"/>
                  <a:pt x="930675" y="75207"/>
                </a:cubicBezTo>
                <a:close/>
              </a:path>
            </a:pathLst>
          </a:custGeom>
          <a:solidFill>
            <a:srgbClr val="38761D"/>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solidFill>
                <a:srgbClr val="FFFFFF"/>
              </a:solidFill>
              <a:latin typeface="Arial"/>
              <a:ea typeface="Arial"/>
              <a:cs typeface="Arial"/>
              <a:sym typeface="Arial"/>
            </a:endParaRPr>
          </a:p>
        </p:txBody>
      </p:sp>
      <p:sp>
        <p:nvSpPr>
          <p:cNvPr id="223" name="Google Shape;223;p15"/>
          <p:cNvSpPr/>
          <p:nvPr/>
        </p:nvSpPr>
        <p:spPr>
          <a:xfrm>
            <a:off x="336888" y="11978888"/>
            <a:ext cx="468600" cy="433500"/>
          </a:xfrm>
          <a:prstGeom prst="rect">
            <a:avLst/>
          </a:prstGeom>
          <a:solidFill>
            <a:srgbClr val="A2C4C9"/>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cxnSp>
        <p:nvCxnSpPr>
          <p:cNvPr id="224" name="Google Shape;224;p15"/>
          <p:cNvCxnSpPr/>
          <p:nvPr/>
        </p:nvCxnSpPr>
        <p:spPr>
          <a:xfrm>
            <a:off x="7523950" y="5970075"/>
            <a:ext cx="23700" cy="4687200"/>
          </a:xfrm>
          <a:prstGeom prst="straightConnector1">
            <a:avLst/>
          </a:prstGeom>
          <a:noFill/>
          <a:ln cap="flat" cmpd="sng" w="28575">
            <a:solidFill>
              <a:srgbClr val="D9D9D9"/>
            </a:solidFill>
            <a:prstDash val="dashDot"/>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16"/>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30" name="Google Shape;230;p16"/>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31" name="Google Shape;231;p16"/>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a:t>
            </a:r>
            <a:endParaRPr sz="3500">
              <a:latin typeface="Oswald"/>
              <a:ea typeface="Oswald"/>
              <a:cs typeface="Oswald"/>
              <a:sym typeface="Oswald"/>
            </a:endParaRPr>
          </a:p>
        </p:txBody>
      </p:sp>
      <p:sp>
        <p:nvSpPr>
          <p:cNvPr id="232" name="Google Shape;232;p16"/>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3</a:t>
            </a:r>
            <a:endParaRPr sz="4500">
              <a:solidFill>
                <a:srgbClr val="FFFFFF"/>
              </a:solidFill>
              <a:latin typeface="Oswald"/>
              <a:ea typeface="Oswald"/>
              <a:cs typeface="Oswald"/>
              <a:sym typeface="Oswald"/>
            </a:endParaRPr>
          </a:p>
        </p:txBody>
      </p:sp>
      <p:sp>
        <p:nvSpPr>
          <p:cNvPr id="233" name="Google Shape;233;p16"/>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solidFill>
                  <a:srgbClr val="FFFFFF"/>
                </a:solidFill>
                <a:latin typeface="Oswald"/>
                <a:ea typeface="Oswald"/>
                <a:cs typeface="Oswald"/>
                <a:sym typeface="Oswald"/>
              </a:rPr>
              <a:t>RETICULOENDOTHELIAL SYSTEM AND FUNCTION OF THE SPLEEN </a:t>
            </a:r>
            <a:endParaRPr sz="3400">
              <a:solidFill>
                <a:srgbClr val="FFFFFF"/>
              </a:solidFill>
              <a:latin typeface="Oswald"/>
              <a:ea typeface="Oswald"/>
              <a:cs typeface="Oswald"/>
              <a:sym typeface="Oswald"/>
            </a:endParaRPr>
          </a:p>
        </p:txBody>
      </p:sp>
      <p:cxnSp>
        <p:nvCxnSpPr>
          <p:cNvPr id="234" name="Google Shape;234;p16"/>
          <p:cNvCxnSpPr>
            <a:stCxn id="235" idx="1"/>
          </p:cNvCxnSpPr>
          <p:nvPr/>
        </p:nvCxnSpPr>
        <p:spPr>
          <a:xfrm flipH="1">
            <a:off x="22083425" y="11030482"/>
            <a:ext cx="14700" cy="1659900"/>
          </a:xfrm>
          <a:prstGeom prst="straightConnector1">
            <a:avLst/>
          </a:prstGeom>
          <a:noFill/>
          <a:ln cap="flat" cmpd="sng" w="38100">
            <a:solidFill>
              <a:srgbClr val="B7B7B7"/>
            </a:solidFill>
            <a:prstDash val="dot"/>
            <a:round/>
            <a:headEnd len="med" w="med" type="none"/>
            <a:tailEnd len="med" w="med" type="none"/>
          </a:ln>
        </p:spPr>
      </p:cxnSp>
      <p:sp>
        <p:nvSpPr>
          <p:cNvPr id="236" name="Google Shape;236;p16"/>
          <p:cNvSpPr txBox="1"/>
          <p:nvPr/>
        </p:nvSpPr>
        <p:spPr>
          <a:xfrm>
            <a:off x="656625" y="1375600"/>
            <a:ext cx="12446400" cy="8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600">
                <a:highlight>
                  <a:srgbClr val="D9D2E9"/>
                </a:highlight>
                <a:latin typeface="Oswald"/>
                <a:ea typeface="Oswald"/>
                <a:cs typeface="Oswald"/>
                <a:sym typeface="Oswald"/>
              </a:rPr>
              <a:t>Responses During Inflammation (Macrophage And Neutrophils)</a:t>
            </a:r>
            <a:endParaRPr sz="3600">
              <a:highlight>
                <a:srgbClr val="D9D2E9"/>
              </a:highlight>
              <a:latin typeface="Oswald"/>
              <a:ea typeface="Oswald"/>
              <a:cs typeface="Oswald"/>
              <a:sym typeface="Oswald"/>
            </a:endParaRPr>
          </a:p>
        </p:txBody>
      </p:sp>
      <p:sp>
        <p:nvSpPr>
          <p:cNvPr id="237" name="Google Shape;237;p16"/>
          <p:cNvSpPr/>
          <p:nvPr/>
        </p:nvSpPr>
        <p:spPr>
          <a:xfrm>
            <a:off x="188013" y="1511113"/>
            <a:ext cx="468600" cy="433500"/>
          </a:xfrm>
          <a:prstGeom prst="rect">
            <a:avLst/>
          </a:prstGeom>
          <a:solidFill>
            <a:srgbClr val="8E7CC3"/>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8E7CC3"/>
              </a:solidFill>
            </a:endParaRPr>
          </a:p>
        </p:txBody>
      </p:sp>
      <p:sp>
        <p:nvSpPr>
          <p:cNvPr id="238" name="Google Shape;238;p16"/>
          <p:cNvSpPr txBox="1"/>
          <p:nvPr/>
        </p:nvSpPr>
        <p:spPr>
          <a:xfrm>
            <a:off x="453457" y="2294204"/>
            <a:ext cx="851400" cy="397200"/>
          </a:xfrm>
          <a:prstGeom prst="rect">
            <a:avLst/>
          </a:prstGeom>
          <a:noFill/>
          <a:ln>
            <a:noFill/>
          </a:ln>
        </p:spPr>
        <p:txBody>
          <a:bodyPr anchorCtr="0" anchor="t" bIns="24575" lIns="49175" spcFirstLastPara="1" rIns="49175" wrap="square" tIns="24575">
            <a:noAutofit/>
          </a:bodyPr>
          <a:lstStyle/>
          <a:p>
            <a:pPr indent="0" lvl="0" marL="0" marR="0" rtl="0" algn="ctr">
              <a:spcBef>
                <a:spcPts val="0"/>
              </a:spcBef>
              <a:spcAft>
                <a:spcPts val="0"/>
              </a:spcAft>
              <a:buNone/>
            </a:pPr>
            <a:r>
              <a:rPr b="1" lang="en">
                <a:solidFill>
                  <a:srgbClr val="D9D2E9"/>
                </a:solidFill>
                <a:latin typeface="Exo"/>
                <a:ea typeface="Exo"/>
                <a:cs typeface="Exo"/>
                <a:sym typeface="Exo"/>
              </a:rPr>
              <a:t>1st line </a:t>
            </a:r>
            <a:endParaRPr b="1">
              <a:solidFill>
                <a:srgbClr val="D9D2E9"/>
              </a:solidFill>
              <a:latin typeface="Exo"/>
              <a:ea typeface="Exo"/>
              <a:cs typeface="Exo"/>
              <a:sym typeface="Exo"/>
            </a:endParaRPr>
          </a:p>
        </p:txBody>
      </p:sp>
      <p:sp>
        <p:nvSpPr>
          <p:cNvPr id="239" name="Google Shape;239;p16"/>
          <p:cNvSpPr txBox="1"/>
          <p:nvPr/>
        </p:nvSpPr>
        <p:spPr>
          <a:xfrm>
            <a:off x="1328777" y="2585950"/>
            <a:ext cx="8986500" cy="888000"/>
          </a:xfrm>
          <a:prstGeom prst="rect">
            <a:avLst/>
          </a:prstGeom>
          <a:noFill/>
          <a:ln>
            <a:noFill/>
          </a:ln>
        </p:spPr>
        <p:txBody>
          <a:bodyPr anchorCtr="0" anchor="ctr" bIns="24575" lIns="49175" spcFirstLastPara="1" rIns="49175" wrap="square" tIns="24575">
            <a:noAutofit/>
          </a:bodyPr>
          <a:lstStyle/>
          <a:p>
            <a:pPr indent="0" lvl="0" marL="241300" marR="0" rtl="0" algn="l">
              <a:lnSpc>
                <a:spcPct val="100000"/>
              </a:lnSpc>
              <a:spcBef>
                <a:spcPts val="0"/>
              </a:spcBef>
              <a:spcAft>
                <a:spcPts val="0"/>
              </a:spcAft>
              <a:buNone/>
            </a:pPr>
            <a:r>
              <a:rPr lang="en" sz="2000">
                <a:latin typeface="Merriweather"/>
                <a:ea typeface="Merriweather"/>
                <a:cs typeface="Merriweather"/>
                <a:sym typeface="Merriweather"/>
              </a:rPr>
              <a:t>Tissue macrophages and physical barriers.</a:t>
            </a:r>
            <a:endParaRPr sz="2000">
              <a:latin typeface="Merriweather"/>
              <a:ea typeface="Merriweather"/>
              <a:cs typeface="Merriweather"/>
              <a:sym typeface="Merriweather"/>
            </a:endParaRPr>
          </a:p>
          <a:p>
            <a:pPr indent="-336550" lvl="0" marL="457200" rtl="0" algn="l">
              <a:spcBef>
                <a:spcPts val="0"/>
              </a:spcBef>
              <a:spcAft>
                <a:spcPts val="0"/>
              </a:spcAft>
              <a:buClr>
                <a:srgbClr val="999999"/>
              </a:buClr>
              <a:buSzPts val="1700"/>
              <a:buFont typeface="Merriweather"/>
              <a:buChar char="-"/>
            </a:pPr>
            <a:r>
              <a:rPr lang="en" sz="1700">
                <a:solidFill>
                  <a:srgbClr val="999999"/>
                </a:solidFill>
                <a:latin typeface="Merriweather"/>
                <a:ea typeface="Merriweather"/>
                <a:cs typeface="Merriweather"/>
                <a:sym typeface="Merriweather"/>
              </a:rPr>
              <a:t>Immediate recognition of antigen by macrophages → release inflammatory cytokines, mostly IL-1, IL-6 and TNF-alpha</a:t>
            </a:r>
            <a:endParaRPr sz="1700">
              <a:solidFill>
                <a:srgbClr val="999999"/>
              </a:solidFill>
              <a:latin typeface="Merriweather"/>
              <a:ea typeface="Merriweather"/>
              <a:cs typeface="Merriweather"/>
              <a:sym typeface="Merriweather"/>
            </a:endParaRPr>
          </a:p>
          <a:p>
            <a:pPr indent="0" lvl="0" marL="241300" marR="0" rtl="0" algn="l">
              <a:lnSpc>
                <a:spcPct val="100000"/>
              </a:lnSpc>
              <a:spcBef>
                <a:spcPts val="0"/>
              </a:spcBef>
              <a:spcAft>
                <a:spcPts val="0"/>
              </a:spcAft>
              <a:buNone/>
            </a:pPr>
            <a:r>
              <a:t/>
            </a:r>
            <a:endParaRPr sz="2000">
              <a:latin typeface="Merriweather"/>
              <a:ea typeface="Merriweather"/>
              <a:cs typeface="Merriweather"/>
              <a:sym typeface="Merriweather"/>
            </a:endParaRPr>
          </a:p>
        </p:txBody>
      </p:sp>
      <p:sp>
        <p:nvSpPr>
          <p:cNvPr id="240" name="Google Shape;240;p16"/>
          <p:cNvSpPr txBox="1"/>
          <p:nvPr/>
        </p:nvSpPr>
        <p:spPr>
          <a:xfrm>
            <a:off x="480904" y="3429777"/>
            <a:ext cx="851400" cy="397200"/>
          </a:xfrm>
          <a:prstGeom prst="rect">
            <a:avLst/>
          </a:prstGeom>
          <a:noFill/>
          <a:ln>
            <a:noFill/>
          </a:ln>
        </p:spPr>
        <p:txBody>
          <a:bodyPr anchorCtr="0" anchor="t" bIns="24575" lIns="49175" spcFirstLastPara="1" rIns="49175" wrap="square" tIns="24575">
            <a:noAutofit/>
          </a:bodyPr>
          <a:lstStyle/>
          <a:p>
            <a:pPr indent="0" lvl="0" marL="0" marR="0" rtl="0" algn="ctr">
              <a:spcBef>
                <a:spcPts val="0"/>
              </a:spcBef>
              <a:spcAft>
                <a:spcPts val="0"/>
              </a:spcAft>
              <a:buNone/>
            </a:pPr>
            <a:r>
              <a:rPr b="1" lang="en">
                <a:solidFill>
                  <a:srgbClr val="B4A7D6"/>
                </a:solidFill>
                <a:latin typeface="Exo"/>
                <a:ea typeface="Exo"/>
                <a:cs typeface="Exo"/>
                <a:sym typeface="Exo"/>
              </a:rPr>
              <a:t>2nd line</a:t>
            </a:r>
            <a:endParaRPr b="1">
              <a:solidFill>
                <a:srgbClr val="B4A7D6"/>
              </a:solidFill>
              <a:latin typeface="Exo"/>
              <a:ea typeface="Exo"/>
              <a:cs typeface="Exo"/>
              <a:sym typeface="Exo"/>
            </a:endParaRPr>
          </a:p>
        </p:txBody>
      </p:sp>
      <p:sp>
        <p:nvSpPr>
          <p:cNvPr id="241" name="Google Shape;241;p16"/>
          <p:cNvSpPr txBox="1"/>
          <p:nvPr/>
        </p:nvSpPr>
        <p:spPr>
          <a:xfrm>
            <a:off x="1350875" y="3871575"/>
            <a:ext cx="12109200" cy="888000"/>
          </a:xfrm>
          <a:prstGeom prst="rect">
            <a:avLst/>
          </a:prstGeom>
          <a:noFill/>
          <a:ln>
            <a:noFill/>
          </a:ln>
        </p:spPr>
        <p:txBody>
          <a:bodyPr anchorCtr="0" anchor="ctr" bIns="24575" lIns="49175" spcFirstLastPara="1" rIns="49175" wrap="square" tIns="24575">
            <a:noAutofit/>
          </a:bodyPr>
          <a:lstStyle/>
          <a:p>
            <a:pPr indent="0" lvl="0" marL="241300" marR="0" rtl="0" algn="l">
              <a:lnSpc>
                <a:spcPct val="100000"/>
              </a:lnSpc>
              <a:spcBef>
                <a:spcPts val="0"/>
              </a:spcBef>
              <a:spcAft>
                <a:spcPts val="0"/>
              </a:spcAft>
              <a:buNone/>
            </a:pPr>
            <a:r>
              <a:rPr lang="en" sz="2000">
                <a:latin typeface="Merriweather"/>
                <a:ea typeface="Merriweather"/>
                <a:cs typeface="Merriweather"/>
                <a:sym typeface="Merriweather"/>
              </a:rPr>
              <a:t>Neutrophils invasion of the inflamed area</a:t>
            </a:r>
            <a:endParaRPr sz="2000">
              <a:latin typeface="Merriweather"/>
              <a:ea typeface="Merriweather"/>
              <a:cs typeface="Merriweather"/>
              <a:sym typeface="Merriweather"/>
            </a:endParaRPr>
          </a:p>
          <a:p>
            <a:pPr indent="-330200" lvl="0" marL="457200" rtl="0" algn="l">
              <a:spcBef>
                <a:spcPts val="0"/>
              </a:spcBef>
              <a:spcAft>
                <a:spcPts val="0"/>
              </a:spcAft>
              <a:buClr>
                <a:srgbClr val="999999"/>
              </a:buClr>
              <a:buSzPts val="1600"/>
              <a:buFont typeface="Merriweather"/>
              <a:buChar char="-"/>
            </a:pPr>
            <a:r>
              <a:rPr lang="en" sz="1600">
                <a:solidFill>
                  <a:srgbClr val="999999"/>
                </a:solidFill>
                <a:latin typeface="Merriweather"/>
                <a:ea typeface="Merriweather"/>
                <a:cs typeface="Merriweather"/>
                <a:sym typeface="Merriweather"/>
              </a:rPr>
              <a:t>IL-1, IL-6 and TNF-alpha act on endothelial cells of capillaries to produce chemokines → Chemotaxis of neutrophils, also these inflammatory mediators can trigger breakdown of arachidonic acid with the production of prostaglandins → act on the hypothalamus (thermostat of the body) → Fever </a:t>
            </a:r>
            <a:endParaRPr sz="1600">
              <a:solidFill>
                <a:srgbClr val="999999"/>
              </a:solidFill>
              <a:latin typeface="Merriweather"/>
              <a:ea typeface="Merriweather"/>
              <a:cs typeface="Merriweather"/>
              <a:sym typeface="Merriweather"/>
            </a:endParaRPr>
          </a:p>
          <a:p>
            <a:pPr indent="0" lvl="0" marL="241300" marR="0" rtl="0" algn="l">
              <a:lnSpc>
                <a:spcPct val="100000"/>
              </a:lnSpc>
              <a:spcBef>
                <a:spcPts val="0"/>
              </a:spcBef>
              <a:spcAft>
                <a:spcPts val="0"/>
              </a:spcAft>
              <a:buNone/>
            </a:pPr>
            <a:r>
              <a:rPr lang="en" sz="2000">
                <a:latin typeface="Merriweather"/>
                <a:ea typeface="Merriweather"/>
                <a:cs typeface="Merriweather"/>
                <a:sym typeface="Merriweather"/>
              </a:rPr>
              <a:t>.</a:t>
            </a:r>
            <a:endParaRPr sz="2000">
              <a:latin typeface="Merriweather"/>
              <a:ea typeface="Merriweather"/>
              <a:cs typeface="Merriweather"/>
              <a:sym typeface="Merriweather"/>
            </a:endParaRPr>
          </a:p>
        </p:txBody>
      </p:sp>
      <p:sp>
        <p:nvSpPr>
          <p:cNvPr id="242" name="Google Shape;242;p16"/>
          <p:cNvSpPr txBox="1"/>
          <p:nvPr/>
        </p:nvSpPr>
        <p:spPr>
          <a:xfrm>
            <a:off x="444315" y="4502650"/>
            <a:ext cx="851400" cy="397200"/>
          </a:xfrm>
          <a:prstGeom prst="rect">
            <a:avLst/>
          </a:prstGeom>
          <a:noFill/>
          <a:ln>
            <a:noFill/>
          </a:ln>
        </p:spPr>
        <p:txBody>
          <a:bodyPr anchorCtr="0" anchor="t" bIns="24575" lIns="49175" spcFirstLastPara="1" rIns="49175" wrap="square" tIns="24575">
            <a:noAutofit/>
          </a:bodyPr>
          <a:lstStyle/>
          <a:p>
            <a:pPr indent="0" lvl="0" marL="0" marR="0" rtl="0" algn="ctr">
              <a:spcBef>
                <a:spcPts val="0"/>
              </a:spcBef>
              <a:spcAft>
                <a:spcPts val="0"/>
              </a:spcAft>
              <a:buNone/>
            </a:pPr>
            <a:r>
              <a:rPr b="1" lang="en">
                <a:solidFill>
                  <a:srgbClr val="674EA7"/>
                </a:solidFill>
                <a:latin typeface="Exo"/>
                <a:ea typeface="Exo"/>
                <a:cs typeface="Exo"/>
                <a:sym typeface="Exo"/>
              </a:rPr>
              <a:t>3rd line</a:t>
            </a:r>
            <a:endParaRPr b="1">
              <a:solidFill>
                <a:srgbClr val="674EA7"/>
              </a:solidFill>
              <a:latin typeface="Exo"/>
              <a:ea typeface="Exo"/>
              <a:cs typeface="Exo"/>
              <a:sym typeface="Exo"/>
            </a:endParaRPr>
          </a:p>
        </p:txBody>
      </p:sp>
      <p:sp>
        <p:nvSpPr>
          <p:cNvPr id="243" name="Google Shape;243;p16"/>
          <p:cNvSpPr txBox="1"/>
          <p:nvPr/>
        </p:nvSpPr>
        <p:spPr>
          <a:xfrm>
            <a:off x="1473800" y="4789845"/>
            <a:ext cx="7622400" cy="888000"/>
          </a:xfrm>
          <a:prstGeom prst="rect">
            <a:avLst/>
          </a:prstGeom>
          <a:noFill/>
          <a:ln>
            <a:noFill/>
          </a:ln>
        </p:spPr>
        <p:txBody>
          <a:bodyPr anchorCtr="0" anchor="ctr" bIns="24575" lIns="49175" spcFirstLastPara="1" rIns="49175" wrap="square" tIns="24575">
            <a:noAutofit/>
          </a:bodyPr>
          <a:lstStyle/>
          <a:p>
            <a:pPr indent="0" lvl="0" marL="241300" marR="0" rtl="0" algn="l">
              <a:lnSpc>
                <a:spcPct val="100000"/>
              </a:lnSpc>
              <a:spcBef>
                <a:spcPts val="0"/>
              </a:spcBef>
              <a:spcAft>
                <a:spcPts val="0"/>
              </a:spcAft>
              <a:buNone/>
            </a:pPr>
            <a:r>
              <a:rPr lang="en" sz="2000">
                <a:latin typeface="Merriweather"/>
                <a:ea typeface="Merriweather"/>
                <a:cs typeface="Merriweather"/>
                <a:sym typeface="Merriweather"/>
              </a:rPr>
              <a:t>Monocytes-macrophages invasion of inflamed area</a:t>
            </a:r>
            <a:endParaRPr sz="2000">
              <a:latin typeface="Merriweather"/>
              <a:ea typeface="Merriweather"/>
              <a:cs typeface="Merriweather"/>
              <a:sym typeface="Merriweather"/>
            </a:endParaRPr>
          </a:p>
          <a:p>
            <a:pPr indent="-355600" lvl="0" marL="457200" rtl="0" algn="l">
              <a:spcBef>
                <a:spcPts val="0"/>
              </a:spcBef>
              <a:spcAft>
                <a:spcPts val="0"/>
              </a:spcAft>
              <a:buClr>
                <a:srgbClr val="999999"/>
              </a:buClr>
              <a:buSzPts val="2000"/>
              <a:buFont typeface="Merriweather"/>
              <a:buChar char="-"/>
            </a:pPr>
            <a:r>
              <a:rPr lang="en" sz="2000">
                <a:solidFill>
                  <a:srgbClr val="999999"/>
                </a:solidFill>
                <a:latin typeface="Merriweather"/>
                <a:ea typeface="Merriweather"/>
                <a:cs typeface="Merriweather"/>
                <a:sym typeface="Merriweather"/>
              </a:rPr>
              <a:t>Further production of cytokines.</a:t>
            </a:r>
            <a:endParaRPr sz="2000">
              <a:solidFill>
                <a:srgbClr val="999999"/>
              </a:solidFill>
              <a:latin typeface="Merriweather"/>
              <a:ea typeface="Merriweather"/>
              <a:cs typeface="Merriweather"/>
              <a:sym typeface="Merriweather"/>
            </a:endParaRPr>
          </a:p>
          <a:p>
            <a:pPr indent="0" lvl="0" marL="241300" marR="0" rtl="0" algn="l">
              <a:lnSpc>
                <a:spcPct val="100000"/>
              </a:lnSpc>
              <a:spcBef>
                <a:spcPts val="0"/>
              </a:spcBef>
              <a:spcAft>
                <a:spcPts val="0"/>
              </a:spcAft>
              <a:buNone/>
            </a:pPr>
            <a:r>
              <a:t/>
            </a:r>
            <a:endParaRPr sz="2000">
              <a:latin typeface="Merriweather"/>
              <a:ea typeface="Merriweather"/>
              <a:cs typeface="Merriweather"/>
              <a:sym typeface="Merriweather"/>
            </a:endParaRPr>
          </a:p>
        </p:txBody>
      </p:sp>
      <p:sp>
        <p:nvSpPr>
          <p:cNvPr id="244" name="Google Shape;244;p16"/>
          <p:cNvSpPr/>
          <p:nvPr/>
        </p:nvSpPr>
        <p:spPr>
          <a:xfrm rot="5400000">
            <a:off x="465670" y="2221336"/>
            <a:ext cx="894900" cy="1156800"/>
          </a:xfrm>
          <a:prstGeom prst="chevron">
            <a:avLst>
              <a:gd fmla="val 50000" name="adj"/>
            </a:avLst>
          </a:prstGeom>
          <a:solidFill>
            <a:srgbClr val="D9D2E9"/>
          </a:solidFill>
          <a:ln>
            <a:noFill/>
          </a:ln>
        </p:spPr>
        <p:txBody>
          <a:bodyPr anchorCtr="0" anchor="ctr" bIns="49175" lIns="49175" spcFirstLastPara="1" rIns="49175" wrap="square" tIns="49175">
            <a:noAutofit/>
          </a:bodyPr>
          <a:lstStyle/>
          <a:p>
            <a:pPr indent="0" lvl="0" marL="0" rtl="0" algn="l">
              <a:spcBef>
                <a:spcPts val="0"/>
              </a:spcBef>
              <a:spcAft>
                <a:spcPts val="0"/>
              </a:spcAft>
              <a:buNone/>
            </a:pPr>
            <a:r>
              <a:t/>
            </a:r>
            <a:endParaRPr/>
          </a:p>
        </p:txBody>
      </p:sp>
      <p:sp>
        <p:nvSpPr>
          <p:cNvPr id="245" name="Google Shape;245;p16"/>
          <p:cNvSpPr/>
          <p:nvPr/>
        </p:nvSpPr>
        <p:spPr>
          <a:xfrm rot="5400000">
            <a:off x="465670" y="3372835"/>
            <a:ext cx="894900" cy="1156800"/>
          </a:xfrm>
          <a:prstGeom prst="chevron">
            <a:avLst>
              <a:gd fmla="val 50000" name="adj"/>
            </a:avLst>
          </a:prstGeom>
          <a:solidFill>
            <a:srgbClr val="B4A7D6"/>
          </a:solidFill>
          <a:ln>
            <a:noFill/>
          </a:ln>
        </p:spPr>
        <p:txBody>
          <a:bodyPr anchorCtr="0" anchor="ctr" bIns="49175" lIns="49175" spcFirstLastPara="1" rIns="49175" wrap="square" tIns="49175">
            <a:noAutofit/>
          </a:bodyPr>
          <a:lstStyle/>
          <a:p>
            <a:pPr indent="0" lvl="0" marL="0" rtl="0" algn="l">
              <a:spcBef>
                <a:spcPts val="0"/>
              </a:spcBef>
              <a:spcAft>
                <a:spcPts val="0"/>
              </a:spcAft>
              <a:buNone/>
            </a:pPr>
            <a:r>
              <a:t/>
            </a:r>
            <a:endParaRPr/>
          </a:p>
        </p:txBody>
      </p:sp>
      <p:sp>
        <p:nvSpPr>
          <p:cNvPr id="246" name="Google Shape;246;p16"/>
          <p:cNvSpPr/>
          <p:nvPr/>
        </p:nvSpPr>
        <p:spPr>
          <a:xfrm rot="5400000">
            <a:off x="422715" y="4434391"/>
            <a:ext cx="894900" cy="1156800"/>
          </a:xfrm>
          <a:prstGeom prst="chevron">
            <a:avLst>
              <a:gd fmla="val 50000" name="adj"/>
            </a:avLst>
          </a:prstGeom>
          <a:solidFill>
            <a:srgbClr val="8E7CC3"/>
          </a:solidFill>
          <a:ln>
            <a:noFill/>
          </a:ln>
        </p:spPr>
        <p:txBody>
          <a:bodyPr anchorCtr="0" anchor="ctr" bIns="49175" lIns="49175" spcFirstLastPara="1" rIns="49175" wrap="square" tIns="49175">
            <a:noAutofit/>
          </a:bodyPr>
          <a:lstStyle/>
          <a:p>
            <a:pPr indent="0" lvl="0" marL="0" rtl="0" algn="l">
              <a:spcBef>
                <a:spcPts val="0"/>
              </a:spcBef>
              <a:spcAft>
                <a:spcPts val="0"/>
              </a:spcAft>
              <a:buNone/>
            </a:pPr>
            <a:r>
              <a:t/>
            </a:r>
            <a:endParaRPr/>
          </a:p>
        </p:txBody>
      </p:sp>
      <p:sp>
        <p:nvSpPr>
          <p:cNvPr id="247" name="Google Shape;247;p16"/>
          <p:cNvSpPr txBox="1"/>
          <p:nvPr/>
        </p:nvSpPr>
        <p:spPr>
          <a:xfrm>
            <a:off x="444315" y="5626883"/>
            <a:ext cx="851400" cy="397200"/>
          </a:xfrm>
          <a:prstGeom prst="rect">
            <a:avLst/>
          </a:prstGeom>
          <a:noFill/>
          <a:ln>
            <a:noFill/>
          </a:ln>
        </p:spPr>
        <p:txBody>
          <a:bodyPr anchorCtr="0" anchor="t" bIns="24575" lIns="49175" spcFirstLastPara="1" rIns="49175" wrap="square" tIns="24575">
            <a:noAutofit/>
          </a:bodyPr>
          <a:lstStyle/>
          <a:p>
            <a:pPr indent="0" lvl="0" marL="0" marR="0" rtl="0" algn="ctr">
              <a:spcBef>
                <a:spcPts val="0"/>
              </a:spcBef>
              <a:spcAft>
                <a:spcPts val="0"/>
              </a:spcAft>
              <a:buNone/>
            </a:pPr>
            <a:r>
              <a:rPr b="1" lang="en">
                <a:solidFill>
                  <a:srgbClr val="674EA7"/>
                </a:solidFill>
                <a:latin typeface="Exo"/>
                <a:ea typeface="Exo"/>
                <a:cs typeface="Exo"/>
                <a:sym typeface="Exo"/>
              </a:rPr>
              <a:t>4th line</a:t>
            </a:r>
            <a:endParaRPr b="1">
              <a:solidFill>
                <a:srgbClr val="674EA7"/>
              </a:solidFill>
              <a:latin typeface="Exo"/>
              <a:ea typeface="Exo"/>
              <a:cs typeface="Exo"/>
              <a:sym typeface="Exo"/>
            </a:endParaRPr>
          </a:p>
        </p:txBody>
      </p:sp>
      <p:sp>
        <p:nvSpPr>
          <p:cNvPr id="248" name="Google Shape;248;p16"/>
          <p:cNvSpPr txBox="1"/>
          <p:nvPr/>
        </p:nvSpPr>
        <p:spPr>
          <a:xfrm>
            <a:off x="1321400" y="5606982"/>
            <a:ext cx="10495500" cy="888000"/>
          </a:xfrm>
          <a:prstGeom prst="rect">
            <a:avLst/>
          </a:prstGeom>
          <a:noFill/>
          <a:ln>
            <a:noFill/>
          </a:ln>
        </p:spPr>
        <p:txBody>
          <a:bodyPr anchorCtr="0" anchor="ctr" bIns="24575" lIns="49175" spcFirstLastPara="1" rIns="49175" wrap="square" tIns="24575">
            <a:noAutofit/>
          </a:bodyPr>
          <a:lstStyle/>
          <a:p>
            <a:pPr indent="0" lvl="0" marL="241300" marR="0" rtl="0" algn="l">
              <a:lnSpc>
                <a:spcPct val="100000"/>
              </a:lnSpc>
              <a:spcBef>
                <a:spcPts val="0"/>
              </a:spcBef>
              <a:spcAft>
                <a:spcPts val="0"/>
              </a:spcAft>
              <a:buNone/>
            </a:pPr>
            <a:r>
              <a:rPr lang="en" sz="2000">
                <a:latin typeface="Merriweather"/>
                <a:ea typeface="Merriweather"/>
                <a:cs typeface="Merriweather"/>
                <a:sym typeface="Merriweather"/>
              </a:rPr>
              <a:t>Increased production of granulocytes and monocytes by bone marrow</a:t>
            </a:r>
            <a:endParaRPr sz="2000">
              <a:latin typeface="Merriweather"/>
              <a:ea typeface="Merriweather"/>
              <a:cs typeface="Merriweather"/>
              <a:sym typeface="Merriweather"/>
            </a:endParaRPr>
          </a:p>
        </p:txBody>
      </p:sp>
      <p:sp>
        <p:nvSpPr>
          <p:cNvPr id="249" name="Google Shape;249;p16"/>
          <p:cNvSpPr/>
          <p:nvPr/>
        </p:nvSpPr>
        <p:spPr>
          <a:xfrm rot="5400000">
            <a:off x="422715" y="5558624"/>
            <a:ext cx="894900" cy="1156800"/>
          </a:xfrm>
          <a:prstGeom prst="chevron">
            <a:avLst>
              <a:gd fmla="val 50000" name="adj"/>
            </a:avLst>
          </a:prstGeom>
          <a:solidFill>
            <a:srgbClr val="8E7CC3"/>
          </a:solidFill>
          <a:ln>
            <a:noFill/>
          </a:ln>
        </p:spPr>
        <p:txBody>
          <a:bodyPr anchorCtr="0" anchor="ctr" bIns="49175" lIns="49175" spcFirstLastPara="1" rIns="49175" wrap="square" tIns="49175">
            <a:noAutofit/>
          </a:bodyPr>
          <a:lstStyle/>
          <a:p>
            <a:pPr indent="0" lvl="0" marL="0" rtl="0" algn="l">
              <a:spcBef>
                <a:spcPts val="0"/>
              </a:spcBef>
              <a:spcAft>
                <a:spcPts val="0"/>
              </a:spcAft>
              <a:buNone/>
            </a:pPr>
            <a:r>
              <a:t/>
            </a:r>
            <a:endParaRPr/>
          </a:p>
        </p:txBody>
      </p:sp>
      <p:grpSp>
        <p:nvGrpSpPr>
          <p:cNvPr id="250" name="Google Shape;250;p16"/>
          <p:cNvGrpSpPr/>
          <p:nvPr/>
        </p:nvGrpSpPr>
        <p:grpSpPr>
          <a:xfrm rot="10800000">
            <a:off x="4023204" y="14448628"/>
            <a:ext cx="2762608" cy="2362283"/>
            <a:chOff x="735226" y="4050731"/>
            <a:chExt cx="2108700" cy="1890431"/>
          </a:xfrm>
        </p:grpSpPr>
        <p:sp>
          <p:nvSpPr>
            <p:cNvPr id="251" name="Google Shape;251;p16"/>
            <p:cNvSpPr/>
            <p:nvPr/>
          </p:nvSpPr>
          <p:spPr>
            <a:xfrm rot="-5400000">
              <a:off x="1599984" y="3997931"/>
              <a:ext cx="378900" cy="484500"/>
            </a:xfrm>
            <a:prstGeom prst="rightArrow">
              <a:avLst>
                <a:gd fmla="val 50000" name="adj1"/>
                <a:gd fmla="val 54388" name="adj2"/>
              </a:avLst>
            </a:prstGeom>
            <a:solidFill>
              <a:srgbClr val="D9D2E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52" name="Google Shape;252;p16"/>
            <p:cNvSpPr/>
            <p:nvPr/>
          </p:nvSpPr>
          <p:spPr>
            <a:xfrm>
              <a:off x="735226" y="4422262"/>
              <a:ext cx="2108700" cy="1518900"/>
            </a:xfrm>
            <a:prstGeom prst="roundRect">
              <a:avLst>
                <a:gd fmla="val 16667" name="adj"/>
              </a:avLst>
            </a:prstGeom>
            <a:solidFill>
              <a:srgbClr val="D9D2E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253" name="Google Shape;253;p16"/>
          <p:cNvGrpSpPr/>
          <p:nvPr/>
        </p:nvGrpSpPr>
        <p:grpSpPr>
          <a:xfrm>
            <a:off x="4022711" y="14593559"/>
            <a:ext cx="2761854" cy="1506247"/>
            <a:chOff x="3305542" y="1715063"/>
            <a:chExt cx="1467900" cy="1205383"/>
          </a:xfrm>
        </p:grpSpPr>
        <p:sp>
          <p:nvSpPr>
            <p:cNvPr id="254" name="Google Shape;254;p16"/>
            <p:cNvSpPr txBox="1"/>
            <p:nvPr/>
          </p:nvSpPr>
          <p:spPr>
            <a:xfrm>
              <a:off x="3305542" y="1715063"/>
              <a:ext cx="14679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000">
                  <a:solidFill>
                    <a:srgbClr val="3F3F3F"/>
                  </a:solidFill>
                  <a:latin typeface="Exo"/>
                  <a:ea typeface="Exo"/>
                  <a:cs typeface="Exo"/>
                  <a:sym typeface="Exo"/>
                </a:rPr>
                <a:t>Diapedesis</a:t>
              </a:r>
              <a:endParaRPr b="1" i="0" sz="2000" u="none" cap="none" strike="noStrike">
                <a:solidFill>
                  <a:srgbClr val="3F3F3F"/>
                </a:solidFill>
                <a:latin typeface="Exo"/>
                <a:ea typeface="Exo"/>
                <a:cs typeface="Exo"/>
                <a:sym typeface="Exo"/>
              </a:endParaRPr>
            </a:p>
          </p:txBody>
        </p:sp>
        <p:sp>
          <p:nvSpPr>
            <p:cNvPr id="255" name="Google Shape;255;p16"/>
            <p:cNvSpPr txBox="1"/>
            <p:nvPr/>
          </p:nvSpPr>
          <p:spPr>
            <a:xfrm>
              <a:off x="3305542" y="2082846"/>
              <a:ext cx="1467900" cy="837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700">
                  <a:solidFill>
                    <a:srgbClr val="3F3F3F"/>
                  </a:solidFill>
                  <a:latin typeface="Exo"/>
                  <a:ea typeface="Exo"/>
                  <a:cs typeface="Exo"/>
                  <a:sym typeface="Exo"/>
                </a:rPr>
                <a:t>WBC squeezes itself through endothelial holes leaving blood capillaries </a:t>
              </a:r>
              <a:endParaRPr i="0" sz="1700" u="none" cap="none" strike="noStrike">
                <a:solidFill>
                  <a:srgbClr val="3F3F3F"/>
                </a:solidFill>
                <a:latin typeface="Exo"/>
                <a:ea typeface="Exo"/>
                <a:cs typeface="Exo"/>
                <a:sym typeface="Exo"/>
              </a:endParaRPr>
            </a:p>
          </p:txBody>
        </p:sp>
      </p:grpSp>
      <p:cxnSp>
        <p:nvCxnSpPr>
          <p:cNvPr id="256" name="Google Shape;256;p16"/>
          <p:cNvCxnSpPr/>
          <p:nvPr/>
        </p:nvCxnSpPr>
        <p:spPr>
          <a:xfrm flipH="1" rot="10800000">
            <a:off x="993900" y="17080756"/>
            <a:ext cx="12109200" cy="11400"/>
          </a:xfrm>
          <a:prstGeom prst="straightConnector1">
            <a:avLst/>
          </a:prstGeom>
          <a:noFill/>
          <a:ln cap="flat" cmpd="sng" w="142875">
            <a:solidFill>
              <a:srgbClr val="B4A7D6"/>
            </a:solidFill>
            <a:prstDash val="solid"/>
            <a:miter lim="800000"/>
            <a:headEnd len="med" w="med" type="oval"/>
            <a:tailEnd len="med" w="med" type="triangle"/>
          </a:ln>
        </p:spPr>
      </p:cxnSp>
      <p:grpSp>
        <p:nvGrpSpPr>
          <p:cNvPr id="257" name="Google Shape;257;p16"/>
          <p:cNvGrpSpPr/>
          <p:nvPr/>
        </p:nvGrpSpPr>
        <p:grpSpPr>
          <a:xfrm>
            <a:off x="1592441" y="17391518"/>
            <a:ext cx="2762608" cy="2362520"/>
            <a:chOff x="735224" y="4050839"/>
            <a:chExt cx="2108700" cy="1890621"/>
          </a:xfrm>
        </p:grpSpPr>
        <p:sp>
          <p:nvSpPr>
            <p:cNvPr id="258" name="Google Shape;258;p16"/>
            <p:cNvSpPr/>
            <p:nvPr/>
          </p:nvSpPr>
          <p:spPr>
            <a:xfrm rot="-5400000">
              <a:off x="1589665" y="4008389"/>
              <a:ext cx="399600" cy="484500"/>
            </a:xfrm>
            <a:prstGeom prst="rightArrow">
              <a:avLst>
                <a:gd fmla="val 50000" name="adj1"/>
                <a:gd fmla="val 54388" name="adj2"/>
              </a:avLst>
            </a:prstGeom>
            <a:solidFill>
              <a:srgbClr val="D9D2E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59" name="Google Shape;259;p16"/>
            <p:cNvSpPr/>
            <p:nvPr/>
          </p:nvSpPr>
          <p:spPr>
            <a:xfrm>
              <a:off x="735224" y="4422260"/>
              <a:ext cx="2108700" cy="1519200"/>
            </a:xfrm>
            <a:prstGeom prst="roundRect">
              <a:avLst>
                <a:gd fmla="val 16667" name="adj"/>
              </a:avLst>
            </a:prstGeom>
            <a:solidFill>
              <a:srgbClr val="D9D2E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260" name="Google Shape;260;p16"/>
          <p:cNvGrpSpPr/>
          <p:nvPr/>
        </p:nvGrpSpPr>
        <p:grpSpPr>
          <a:xfrm>
            <a:off x="1604128" y="18008041"/>
            <a:ext cx="2751291" cy="1536661"/>
            <a:chOff x="3305542" y="1715063"/>
            <a:chExt cx="1467903" cy="1229722"/>
          </a:xfrm>
        </p:grpSpPr>
        <p:sp>
          <p:nvSpPr>
            <p:cNvPr id="261" name="Google Shape;261;p16"/>
            <p:cNvSpPr txBox="1"/>
            <p:nvPr/>
          </p:nvSpPr>
          <p:spPr>
            <a:xfrm>
              <a:off x="3305542" y="1715063"/>
              <a:ext cx="14679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000">
                  <a:solidFill>
                    <a:srgbClr val="3F3F3F"/>
                  </a:solidFill>
                  <a:latin typeface="Exo"/>
                  <a:ea typeface="Exo"/>
                  <a:cs typeface="Exo"/>
                  <a:sym typeface="Exo"/>
                </a:rPr>
                <a:t>Margination</a:t>
              </a:r>
              <a:endParaRPr b="1" i="0" sz="2000" u="none" cap="none" strike="noStrike">
                <a:solidFill>
                  <a:srgbClr val="3F3F3F"/>
                </a:solidFill>
                <a:latin typeface="Exo"/>
                <a:ea typeface="Exo"/>
                <a:cs typeface="Exo"/>
                <a:sym typeface="Exo"/>
              </a:endParaRPr>
            </a:p>
          </p:txBody>
        </p:sp>
        <p:sp>
          <p:nvSpPr>
            <p:cNvPr id="262" name="Google Shape;262;p16"/>
            <p:cNvSpPr txBox="1"/>
            <p:nvPr/>
          </p:nvSpPr>
          <p:spPr>
            <a:xfrm>
              <a:off x="3305545" y="2107185"/>
              <a:ext cx="1467900" cy="837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700">
                  <a:solidFill>
                    <a:srgbClr val="3F3F3F"/>
                  </a:solidFill>
                  <a:latin typeface="Exo"/>
                  <a:ea typeface="Exo"/>
                  <a:cs typeface="Exo"/>
                  <a:sym typeface="Exo"/>
                </a:rPr>
                <a:t>WBC roll, bind and then stick along the walls of blood capillaries</a:t>
              </a:r>
              <a:endParaRPr i="0" sz="1700" u="none" cap="none" strike="noStrike">
                <a:solidFill>
                  <a:srgbClr val="3F3F3F"/>
                </a:solidFill>
                <a:latin typeface="Exo"/>
                <a:ea typeface="Exo"/>
                <a:cs typeface="Exo"/>
                <a:sym typeface="Exo"/>
              </a:endParaRPr>
            </a:p>
          </p:txBody>
        </p:sp>
      </p:grpSp>
      <p:sp>
        <p:nvSpPr>
          <p:cNvPr id="263" name="Google Shape;263;p16"/>
          <p:cNvSpPr/>
          <p:nvPr/>
        </p:nvSpPr>
        <p:spPr>
          <a:xfrm>
            <a:off x="2422748" y="16828683"/>
            <a:ext cx="1101000" cy="562800"/>
          </a:xfrm>
          <a:prstGeom prst="rect">
            <a:avLst/>
          </a:prstGeom>
          <a:solidFill>
            <a:srgbClr val="B4A7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01</a:t>
            </a:r>
            <a:endParaRPr i="0" sz="1600" u="none" cap="none" strike="noStrike">
              <a:solidFill>
                <a:srgbClr val="FFFFFF"/>
              </a:solidFill>
              <a:latin typeface="Exo"/>
              <a:ea typeface="Exo"/>
              <a:cs typeface="Exo"/>
              <a:sym typeface="Exo"/>
            </a:endParaRPr>
          </a:p>
        </p:txBody>
      </p:sp>
      <p:sp>
        <p:nvSpPr>
          <p:cNvPr id="264" name="Google Shape;264;p16"/>
          <p:cNvSpPr txBox="1"/>
          <p:nvPr/>
        </p:nvSpPr>
        <p:spPr>
          <a:xfrm>
            <a:off x="4839739" y="16811034"/>
            <a:ext cx="1116900" cy="562800"/>
          </a:xfrm>
          <a:prstGeom prst="rect">
            <a:avLst/>
          </a:prstGeom>
          <a:solidFill>
            <a:srgbClr val="B4A7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02</a:t>
            </a:r>
            <a:endParaRPr b="1" i="0" sz="1600" u="none" cap="none" strike="noStrike">
              <a:solidFill>
                <a:srgbClr val="FFFFFF"/>
              </a:solidFill>
              <a:latin typeface="Exo"/>
              <a:ea typeface="Exo"/>
              <a:cs typeface="Exo"/>
              <a:sym typeface="Exo"/>
            </a:endParaRPr>
          </a:p>
        </p:txBody>
      </p:sp>
      <p:sp>
        <p:nvSpPr>
          <p:cNvPr id="265" name="Google Shape;265;p16"/>
          <p:cNvSpPr txBox="1"/>
          <p:nvPr/>
        </p:nvSpPr>
        <p:spPr>
          <a:xfrm>
            <a:off x="7272905" y="16811034"/>
            <a:ext cx="1116900" cy="562800"/>
          </a:xfrm>
          <a:prstGeom prst="rect">
            <a:avLst/>
          </a:prstGeom>
          <a:solidFill>
            <a:srgbClr val="B4A7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03</a:t>
            </a:r>
            <a:endParaRPr b="1" i="0" sz="1600" u="none" cap="none" strike="noStrike">
              <a:solidFill>
                <a:srgbClr val="FFFFFF"/>
              </a:solidFill>
              <a:latin typeface="Exo"/>
              <a:ea typeface="Exo"/>
              <a:cs typeface="Exo"/>
              <a:sym typeface="Exo"/>
            </a:endParaRPr>
          </a:p>
        </p:txBody>
      </p:sp>
      <p:sp>
        <p:nvSpPr>
          <p:cNvPr id="266" name="Google Shape;266;p16"/>
          <p:cNvSpPr txBox="1"/>
          <p:nvPr/>
        </p:nvSpPr>
        <p:spPr>
          <a:xfrm>
            <a:off x="9706071" y="16811034"/>
            <a:ext cx="1116900" cy="562800"/>
          </a:xfrm>
          <a:prstGeom prst="rect">
            <a:avLst/>
          </a:prstGeom>
          <a:solidFill>
            <a:srgbClr val="B4A7D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04</a:t>
            </a:r>
            <a:endParaRPr b="1" i="0" sz="1600" u="none" cap="none" strike="noStrike">
              <a:solidFill>
                <a:srgbClr val="FFFFFF"/>
              </a:solidFill>
              <a:latin typeface="Exo"/>
              <a:ea typeface="Exo"/>
              <a:cs typeface="Exo"/>
              <a:sym typeface="Exo"/>
            </a:endParaRPr>
          </a:p>
        </p:txBody>
      </p:sp>
      <p:grpSp>
        <p:nvGrpSpPr>
          <p:cNvPr id="267" name="Google Shape;267;p16"/>
          <p:cNvGrpSpPr/>
          <p:nvPr/>
        </p:nvGrpSpPr>
        <p:grpSpPr>
          <a:xfrm>
            <a:off x="6454799" y="17391444"/>
            <a:ext cx="2762608" cy="2362594"/>
            <a:chOff x="3517708" y="4050780"/>
            <a:chExt cx="2108700" cy="1890680"/>
          </a:xfrm>
        </p:grpSpPr>
        <p:sp>
          <p:nvSpPr>
            <p:cNvPr id="268" name="Google Shape;268;p16"/>
            <p:cNvSpPr/>
            <p:nvPr/>
          </p:nvSpPr>
          <p:spPr>
            <a:xfrm rot="-5400000">
              <a:off x="4376622" y="4003830"/>
              <a:ext cx="390600" cy="484500"/>
            </a:xfrm>
            <a:prstGeom prst="rightArrow">
              <a:avLst>
                <a:gd fmla="val 50000" name="adj1"/>
                <a:gd fmla="val 54388" name="adj2"/>
              </a:avLst>
            </a:prstGeom>
            <a:solidFill>
              <a:srgbClr val="D9D2E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69" name="Google Shape;269;p16"/>
            <p:cNvSpPr/>
            <p:nvPr/>
          </p:nvSpPr>
          <p:spPr>
            <a:xfrm>
              <a:off x="3517708" y="4422260"/>
              <a:ext cx="2108700" cy="1519200"/>
            </a:xfrm>
            <a:prstGeom prst="roundRect">
              <a:avLst>
                <a:gd fmla="val 16667" name="adj"/>
              </a:avLst>
            </a:prstGeom>
            <a:solidFill>
              <a:srgbClr val="D9D2E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grpSp>
        <p:nvGrpSpPr>
          <p:cNvPr id="270" name="Google Shape;270;p16"/>
          <p:cNvGrpSpPr/>
          <p:nvPr/>
        </p:nvGrpSpPr>
        <p:grpSpPr>
          <a:xfrm rot="10800000">
            <a:off x="8885415" y="14425088"/>
            <a:ext cx="2762608" cy="2362037"/>
            <a:chOff x="735226" y="4050928"/>
            <a:chExt cx="2108700" cy="1890234"/>
          </a:xfrm>
        </p:grpSpPr>
        <p:sp>
          <p:nvSpPr>
            <p:cNvPr id="271" name="Google Shape;271;p16"/>
            <p:cNvSpPr/>
            <p:nvPr/>
          </p:nvSpPr>
          <p:spPr>
            <a:xfrm rot="-5400000">
              <a:off x="1599411" y="3998728"/>
              <a:ext cx="380100" cy="484500"/>
            </a:xfrm>
            <a:prstGeom prst="rightArrow">
              <a:avLst>
                <a:gd fmla="val 50000" name="adj1"/>
                <a:gd fmla="val 54388" name="adj2"/>
              </a:avLst>
            </a:prstGeom>
            <a:solidFill>
              <a:srgbClr val="D9D2E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272" name="Google Shape;272;p16"/>
            <p:cNvSpPr/>
            <p:nvPr/>
          </p:nvSpPr>
          <p:spPr>
            <a:xfrm>
              <a:off x="735226" y="4422262"/>
              <a:ext cx="2108700" cy="1518900"/>
            </a:xfrm>
            <a:prstGeom prst="roundRect">
              <a:avLst>
                <a:gd fmla="val 16667" name="adj"/>
              </a:avLst>
            </a:prstGeom>
            <a:solidFill>
              <a:srgbClr val="D9D2E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273" name="Google Shape;273;p16"/>
          <p:cNvSpPr txBox="1"/>
          <p:nvPr/>
        </p:nvSpPr>
        <p:spPr>
          <a:xfrm>
            <a:off x="656625" y="6921000"/>
            <a:ext cx="11331900" cy="85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600">
                <a:highlight>
                  <a:srgbClr val="D9D2E9"/>
                </a:highlight>
                <a:latin typeface="Oswald"/>
                <a:ea typeface="Oswald"/>
                <a:cs typeface="Oswald"/>
                <a:sym typeface="Oswald"/>
              </a:rPr>
              <a:t>Defensive Properties Of Macrophages And Neutrophils </a:t>
            </a:r>
            <a:endParaRPr sz="3600">
              <a:highlight>
                <a:srgbClr val="D9D2E9"/>
              </a:highlight>
              <a:latin typeface="Oswald"/>
              <a:ea typeface="Oswald"/>
              <a:cs typeface="Oswald"/>
              <a:sym typeface="Oswald"/>
            </a:endParaRPr>
          </a:p>
        </p:txBody>
      </p:sp>
      <p:sp>
        <p:nvSpPr>
          <p:cNvPr id="274" name="Google Shape;274;p16"/>
          <p:cNvSpPr/>
          <p:nvPr/>
        </p:nvSpPr>
        <p:spPr>
          <a:xfrm>
            <a:off x="188013" y="7056513"/>
            <a:ext cx="468600" cy="433500"/>
          </a:xfrm>
          <a:prstGeom prst="rect">
            <a:avLst/>
          </a:prstGeom>
          <a:solidFill>
            <a:srgbClr val="8E7CC3"/>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8E7CC3"/>
              </a:solidFill>
            </a:endParaRPr>
          </a:p>
        </p:txBody>
      </p:sp>
      <p:grpSp>
        <p:nvGrpSpPr>
          <p:cNvPr id="275" name="Google Shape;275;p16"/>
          <p:cNvGrpSpPr/>
          <p:nvPr/>
        </p:nvGrpSpPr>
        <p:grpSpPr>
          <a:xfrm>
            <a:off x="6359700" y="18008041"/>
            <a:ext cx="2980137" cy="1646863"/>
            <a:chOff x="3254303" y="1715063"/>
            <a:chExt cx="1590000" cy="1317912"/>
          </a:xfrm>
        </p:grpSpPr>
        <p:sp>
          <p:nvSpPr>
            <p:cNvPr id="276" name="Google Shape;276;p16"/>
            <p:cNvSpPr txBox="1"/>
            <p:nvPr/>
          </p:nvSpPr>
          <p:spPr>
            <a:xfrm>
              <a:off x="3305542" y="1715063"/>
              <a:ext cx="14679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000">
                  <a:solidFill>
                    <a:srgbClr val="3F3F3F"/>
                  </a:solidFill>
                  <a:latin typeface="Exo"/>
                  <a:ea typeface="Exo"/>
                  <a:cs typeface="Exo"/>
                  <a:sym typeface="Exo"/>
                </a:rPr>
                <a:t>Chemotaxis</a:t>
              </a:r>
              <a:endParaRPr b="1" i="0" sz="2000" u="none" cap="none" strike="noStrike">
                <a:solidFill>
                  <a:srgbClr val="3F3F3F"/>
                </a:solidFill>
                <a:latin typeface="Exo"/>
                <a:ea typeface="Exo"/>
                <a:cs typeface="Exo"/>
                <a:sym typeface="Exo"/>
              </a:endParaRPr>
            </a:p>
          </p:txBody>
        </p:sp>
        <p:sp>
          <p:nvSpPr>
            <p:cNvPr id="277" name="Google Shape;277;p16"/>
            <p:cNvSpPr txBox="1"/>
            <p:nvPr/>
          </p:nvSpPr>
          <p:spPr>
            <a:xfrm>
              <a:off x="3254303" y="2107175"/>
              <a:ext cx="1590000" cy="92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300">
                  <a:solidFill>
                    <a:srgbClr val="3F3F3F"/>
                  </a:solidFill>
                  <a:latin typeface="Exo"/>
                  <a:ea typeface="Exo"/>
                  <a:cs typeface="Exo"/>
                  <a:sym typeface="Exo"/>
                </a:rPr>
                <a:t>WBC move by amoeboid motion towards inflammation area following chemotactic substances (bacterial toxins, complement [C5a], [LKB4] are released from site of infection</a:t>
              </a:r>
              <a:endParaRPr i="0" sz="1300" u="none" cap="none" strike="noStrike">
                <a:solidFill>
                  <a:srgbClr val="3F3F3F"/>
                </a:solidFill>
                <a:latin typeface="Exo"/>
                <a:ea typeface="Exo"/>
                <a:cs typeface="Exo"/>
                <a:sym typeface="Exo"/>
              </a:endParaRPr>
            </a:p>
          </p:txBody>
        </p:sp>
      </p:grpSp>
      <p:grpSp>
        <p:nvGrpSpPr>
          <p:cNvPr id="278" name="Google Shape;278;p16"/>
          <p:cNvGrpSpPr/>
          <p:nvPr/>
        </p:nvGrpSpPr>
        <p:grpSpPr>
          <a:xfrm>
            <a:off x="8890977" y="14452372"/>
            <a:ext cx="2751291" cy="1536661"/>
            <a:chOff x="3305542" y="1715063"/>
            <a:chExt cx="1467903" cy="1229722"/>
          </a:xfrm>
        </p:grpSpPr>
        <p:sp>
          <p:nvSpPr>
            <p:cNvPr id="279" name="Google Shape;279;p16"/>
            <p:cNvSpPr txBox="1"/>
            <p:nvPr/>
          </p:nvSpPr>
          <p:spPr>
            <a:xfrm>
              <a:off x="3305542" y="1715063"/>
              <a:ext cx="14679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2000">
                  <a:solidFill>
                    <a:srgbClr val="3F3F3F"/>
                  </a:solidFill>
                  <a:latin typeface="Exo"/>
                  <a:ea typeface="Exo"/>
                  <a:cs typeface="Exo"/>
                  <a:sym typeface="Exo"/>
                </a:rPr>
                <a:t>Phagocytosis </a:t>
              </a:r>
              <a:endParaRPr b="1" i="0" sz="2000" u="none" cap="none" strike="noStrike">
                <a:solidFill>
                  <a:srgbClr val="3F3F3F"/>
                </a:solidFill>
                <a:latin typeface="Exo"/>
                <a:ea typeface="Exo"/>
                <a:cs typeface="Exo"/>
                <a:sym typeface="Exo"/>
              </a:endParaRPr>
            </a:p>
          </p:txBody>
        </p:sp>
        <p:sp>
          <p:nvSpPr>
            <p:cNvPr id="280" name="Google Shape;280;p16"/>
            <p:cNvSpPr txBox="1"/>
            <p:nvPr/>
          </p:nvSpPr>
          <p:spPr>
            <a:xfrm>
              <a:off x="3305545" y="2107185"/>
              <a:ext cx="1467900" cy="837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700">
                  <a:solidFill>
                    <a:srgbClr val="3F3F3F"/>
                  </a:solidFill>
                  <a:latin typeface="Exo"/>
                  <a:ea typeface="Exo"/>
                  <a:cs typeface="Exo"/>
                  <a:sym typeface="Exo"/>
                </a:rPr>
                <a:t>Upon reaching the site of infection neutrophils start to </a:t>
              </a:r>
              <a:r>
                <a:rPr lang="en" sz="1700">
                  <a:solidFill>
                    <a:srgbClr val="3F3F3F"/>
                  </a:solidFill>
                  <a:latin typeface="Exo"/>
                  <a:ea typeface="Exo"/>
                  <a:cs typeface="Exo"/>
                  <a:sym typeface="Exo"/>
                </a:rPr>
                <a:t>engulf</a:t>
              </a:r>
              <a:r>
                <a:rPr lang="en" sz="1700">
                  <a:solidFill>
                    <a:srgbClr val="3F3F3F"/>
                  </a:solidFill>
                  <a:latin typeface="Exo"/>
                  <a:ea typeface="Exo"/>
                  <a:cs typeface="Exo"/>
                  <a:sym typeface="Exo"/>
                </a:rPr>
                <a:t> infecting organism </a:t>
              </a:r>
              <a:endParaRPr i="0" sz="1700" u="none" cap="none" strike="noStrike">
                <a:solidFill>
                  <a:srgbClr val="3F3F3F"/>
                </a:solidFill>
                <a:latin typeface="Exo"/>
                <a:ea typeface="Exo"/>
                <a:cs typeface="Exo"/>
                <a:sym typeface="Exo"/>
              </a:endParaRPr>
            </a:p>
          </p:txBody>
        </p:sp>
      </p:grpSp>
      <p:pic>
        <p:nvPicPr>
          <p:cNvPr id="281" name="Google Shape;281;p16"/>
          <p:cNvPicPr preferRelativeResize="0"/>
          <p:nvPr/>
        </p:nvPicPr>
        <p:blipFill rotWithShape="1">
          <a:blip r:embed="rId3">
            <a:alphaModFix/>
          </a:blip>
          <a:srcRect b="29733" l="34333" r="4587" t="26565"/>
          <a:stretch/>
        </p:blipFill>
        <p:spPr>
          <a:xfrm>
            <a:off x="858675" y="7665563"/>
            <a:ext cx="12109202" cy="6420874"/>
          </a:xfrm>
          <a:prstGeom prst="rect">
            <a:avLst/>
          </a:prstGeom>
          <a:noFill/>
          <a:ln cap="flat" cmpd="sng" w="28575">
            <a:solidFill>
              <a:srgbClr val="8E7CC3"/>
            </a:solidFill>
            <a:prstDash val="dashDot"/>
            <a:round/>
            <a:headEnd len="sm" w="sm" type="none"/>
            <a:tailEnd len="sm" w="sm" type="none"/>
          </a:ln>
        </p:spPr>
      </p:pic>
      <p:sp>
        <p:nvSpPr>
          <p:cNvPr id="282" name="Google Shape;282;p16"/>
          <p:cNvSpPr txBox="1"/>
          <p:nvPr/>
        </p:nvSpPr>
        <p:spPr>
          <a:xfrm>
            <a:off x="858677" y="14086431"/>
            <a:ext cx="3652800" cy="7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latin typeface="Merriweather"/>
                <a:ea typeface="Merriweather"/>
                <a:cs typeface="Merriweather"/>
                <a:sym typeface="Merriweather"/>
              </a:rPr>
              <a:t>Figure 10-3</a:t>
            </a:r>
            <a:endParaRPr b="1" sz="2800">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17"/>
          <p:cNvSpPr txBox="1"/>
          <p:nvPr/>
        </p:nvSpPr>
        <p:spPr>
          <a:xfrm>
            <a:off x="376275" y="12754675"/>
            <a:ext cx="6148800" cy="3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900">
              <a:solidFill>
                <a:srgbClr val="93C47D"/>
              </a:solidFill>
              <a:latin typeface="Merriweather"/>
              <a:ea typeface="Merriweather"/>
              <a:cs typeface="Merriweather"/>
              <a:sym typeface="Merriweather"/>
            </a:endParaRPr>
          </a:p>
          <a:p>
            <a:pPr indent="0" lvl="0" marL="0" rtl="0" algn="l">
              <a:spcBef>
                <a:spcPts val="0"/>
              </a:spcBef>
              <a:spcAft>
                <a:spcPts val="0"/>
              </a:spcAft>
              <a:buNone/>
            </a:pPr>
            <a:r>
              <a:rPr lang="en" sz="2700">
                <a:latin typeface="Merriweather"/>
                <a:ea typeface="Merriweather"/>
                <a:cs typeface="Merriweather"/>
                <a:sym typeface="Merriweather"/>
              </a:rPr>
              <a:t> 1</a:t>
            </a:r>
            <a:r>
              <a:rPr lang="en" sz="1900">
                <a:latin typeface="Merriweather"/>
                <a:ea typeface="Merriweather"/>
                <a:cs typeface="Merriweather"/>
                <a:sym typeface="Merriweather"/>
              </a:rPr>
              <a:t>      </a:t>
            </a:r>
            <a:r>
              <a:rPr b="1" lang="en" sz="2400">
                <a:solidFill>
                  <a:srgbClr val="CC4125"/>
                </a:solidFill>
                <a:latin typeface="Merriweather"/>
                <a:ea typeface="Merriweather"/>
                <a:cs typeface="Merriweather"/>
                <a:sym typeface="Merriweather"/>
              </a:rPr>
              <a:t>Thymus</a:t>
            </a:r>
            <a:endParaRPr b="1" sz="2400">
              <a:latin typeface="Merriweather"/>
              <a:ea typeface="Merriweather"/>
              <a:cs typeface="Merriweather"/>
              <a:sym typeface="Merriweather"/>
            </a:endParaRPr>
          </a:p>
          <a:p>
            <a:pPr indent="0" lvl="0" marL="0" rtl="0" algn="l">
              <a:spcBef>
                <a:spcPts val="0"/>
              </a:spcBef>
              <a:spcAft>
                <a:spcPts val="0"/>
              </a:spcAft>
              <a:buNone/>
            </a:pPr>
            <a:r>
              <a:t/>
            </a:r>
            <a:endParaRPr b="1" sz="1900">
              <a:latin typeface="Merriweather"/>
              <a:ea typeface="Merriweather"/>
              <a:cs typeface="Merriweather"/>
              <a:sym typeface="Merriweather"/>
            </a:endParaRPr>
          </a:p>
          <a:p>
            <a:pPr indent="0" lvl="0" marL="0" rtl="0" algn="l">
              <a:spcBef>
                <a:spcPts val="0"/>
              </a:spcBef>
              <a:spcAft>
                <a:spcPts val="0"/>
              </a:spcAft>
              <a:buNone/>
            </a:pPr>
            <a:r>
              <a:rPr lang="en" sz="1900">
                <a:latin typeface="Merriweather"/>
                <a:ea typeface="Merriweather"/>
                <a:cs typeface="Merriweather"/>
                <a:sym typeface="Merriweather"/>
              </a:rPr>
              <a:t>high rate of growth and activity until puberty, then begins to shrink; site of </a:t>
            </a:r>
            <a:r>
              <a:rPr lang="en" sz="1900" u="sng">
                <a:latin typeface="Merriweather"/>
                <a:ea typeface="Merriweather"/>
                <a:cs typeface="Merriweather"/>
                <a:sym typeface="Merriweather"/>
              </a:rPr>
              <a:t>T</a:t>
            </a:r>
            <a:r>
              <a:rPr lang="en" sz="1900">
                <a:latin typeface="Merriweather"/>
                <a:ea typeface="Merriweather"/>
                <a:cs typeface="Merriweather"/>
                <a:sym typeface="Merriweather"/>
              </a:rPr>
              <a:t>-cell maturation. </a:t>
            </a:r>
            <a:endParaRPr sz="1900">
              <a:latin typeface="Merriweather"/>
              <a:ea typeface="Merriweather"/>
              <a:cs typeface="Merriweather"/>
              <a:sym typeface="Merriweather"/>
            </a:endParaRPr>
          </a:p>
          <a:p>
            <a:pPr indent="0" lvl="0" marL="0" rtl="0" algn="l">
              <a:spcBef>
                <a:spcPts val="0"/>
              </a:spcBef>
              <a:spcAft>
                <a:spcPts val="0"/>
              </a:spcAft>
              <a:buNone/>
            </a:pPr>
            <a:r>
              <a:t/>
            </a:r>
            <a:endParaRPr sz="1900">
              <a:latin typeface="Merriweather"/>
              <a:ea typeface="Merriweather"/>
              <a:cs typeface="Merriweather"/>
              <a:sym typeface="Merriweather"/>
            </a:endParaRPr>
          </a:p>
          <a:p>
            <a:pPr indent="0" lvl="0" marL="0" rtl="0" algn="l">
              <a:spcBef>
                <a:spcPts val="0"/>
              </a:spcBef>
              <a:spcAft>
                <a:spcPts val="0"/>
              </a:spcAft>
              <a:buNone/>
            </a:pPr>
            <a:r>
              <a:rPr lang="en" sz="2700">
                <a:latin typeface="Merriweather"/>
                <a:ea typeface="Merriweather"/>
                <a:cs typeface="Merriweather"/>
                <a:sym typeface="Merriweather"/>
              </a:rPr>
              <a:t> 2</a:t>
            </a:r>
            <a:r>
              <a:rPr lang="en" sz="1900">
                <a:latin typeface="Merriweather"/>
                <a:ea typeface="Merriweather"/>
                <a:cs typeface="Merriweather"/>
                <a:sym typeface="Merriweather"/>
              </a:rPr>
              <a:t>     </a:t>
            </a:r>
            <a:r>
              <a:rPr b="1" lang="en" sz="2400">
                <a:solidFill>
                  <a:srgbClr val="CC4125"/>
                </a:solidFill>
                <a:latin typeface="Merriweather"/>
                <a:ea typeface="Merriweather"/>
                <a:cs typeface="Merriweather"/>
                <a:sym typeface="Merriweather"/>
              </a:rPr>
              <a:t>Lymph nodes</a:t>
            </a:r>
            <a:endParaRPr sz="2400">
              <a:solidFill>
                <a:srgbClr val="CC4125"/>
              </a:solidFill>
              <a:latin typeface="Merriweather"/>
              <a:ea typeface="Merriweather"/>
              <a:cs typeface="Merriweather"/>
              <a:sym typeface="Merriweather"/>
            </a:endParaRPr>
          </a:p>
          <a:p>
            <a:pPr indent="0" lvl="0" marL="0" rtl="0" algn="l">
              <a:spcBef>
                <a:spcPts val="0"/>
              </a:spcBef>
              <a:spcAft>
                <a:spcPts val="0"/>
              </a:spcAft>
              <a:buNone/>
            </a:pPr>
            <a:r>
              <a:t/>
            </a:r>
            <a:endParaRPr sz="1900">
              <a:latin typeface="Merriweather"/>
              <a:ea typeface="Merriweather"/>
              <a:cs typeface="Merriweather"/>
              <a:sym typeface="Merriweather"/>
            </a:endParaRPr>
          </a:p>
          <a:p>
            <a:pPr indent="0" lvl="0" marL="0" rtl="0" algn="l">
              <a:spcBef>
                <a:spcPts val="0"/>
              </a:spcBef>
              <a:spcAft>
                <a:spcPts val="0"/>
              </a:spcAft>
              <a:buNone/>
            </a:pPr>
            <a:r>
              <a:rPr lang="en" sz="1900">
                <a:latin typeface="Merriweather"/>
                <a:ea typeface="Merriweather"/>
                <a:cs typeface="Merriweather"/>
                <a:sym typeface="Merriweather"/>
              </a:rPr>
              <a:t> small, encapsulated, bean-shaped organs stationed along lymphatic channels and large blood vessels of the thoracic and abdominal cavities.</a:t>
            </a:r>
            <a:endParaRPr sz="1900">
              <a:latin typeface="Merriweather"/>
              <a:ea typeface="Merriweather"/>
              <a:cs typeface="Merriweather"/>
              <a:sym typeface="Merriweather"/>
            </a:endParaRPr>
          </a:p>
          <a:p>
            <a:pPr indent="0" lvl="0" marL="0" rtl="0" algn="l">
              <a:spcBef>
                <a:spcPts val="0"/>
              </a:spcBef>
              <a:spcAft>
                <a:spcPts val="0"/>
              </a:spcAft>
              <a:buNone/>
            </a:pPr>
            <a:r>
              <a:t/>
            </a:r>
            <a:endParaRPr sz="1900">
              <a:latin typeface="Merriweather"/>
              <a:ea typeface="Merriweather"/>
              <a:cs typeface="Merriweather"/>
              <a:sym typeface="Merriweather"/>
            </a:endParaRPr>
          </a:p>
          <a:p>
            <a:pPr indent="0" lvl="0" marL="0" rtl="0" algn="l">
              <a:spcBef>
                <a:spcPts val="0"/>
              </a:spcBef>
              <a:spcAft>
                <a:spcPts val="0"/>
              </a:spcAft>
              <a:buNone/>
            </a:pPr>
            <a:r>
              <a:rPr lang="en" sz="1900">
                <a:latin typeface="Merriweather"/>
                <a:ea typeface="Merriweather"/>
                <a:cs typeface="Merriweather"/>
                <a:sym typeface="Merriweather"/>
              </a:rPr>
              <a:t> </a:t>
            </a:r>
            <a:r>
              <a:rPr lang="en" sz="2700">
                <a:latin typeface="Merriweather"/>
                <a:ea typeface="Merriweather"/>
                <a:cs typeface="Merriweather"/>
                <a:sym typeface="Merriweather"/>
              </a:rPr>
              <a:t>3 </a:t>
            </a:r>
            <a:r>
              <a:rPr lang="en" sz="1900">
                <a:latin typeface="Merriweather"/>
                <a:ea typeface="Merriweather"/>
                <a:cs typeface="Merriweather"/>
                <a:sym typeface="Merriweather"/>
              </a:rPr>
              <a:t>    </a:t>
            </a:r>
            <a:r>
              <a:rPr b="1" lang="en" sz="2400">
                <a:solidFill>
                  <a:srgbClr val="CC4125"/>
                </a:solidFill>
                <a:latin typeface="Merriweather"/>
                <a:ea typeface="Merriweather"/>
                <a:cs typeface="Merriweather"/>
                <a:sym typeface="Merriweather"/>
              </a:rPr>
              <a:t>Spleen</a:t>
            </a:r>
            <a:endParaRPr sz="2400">
              <a:solidFill>
                <a:srgbClr val="CC4125"/>
              </a:solidFill>
              <a:latin typeface="Merriweather"/>
              <a:ea typeface="Merriweather"/>
              <a:cs typeface="Merriweather"/>
              <a:sym typeface="Merriweather"/>
            </a:endParaRPr>
          </a:p>
          <a:p>
            <a:pPr indent="0" lvl="0" marL="0" rtl="0" algn="l">
              <a:spcBef>
                <a:spcPts val="0"/>
              </a:spcBef>
              <a:spcAft>
                <a:spcPts val="0"/>
              </a:spcAft>
              <a:buNone/>
            </a:pPr>
            <a:r>
              <a:t/>
            </a:r>
            <a:endParaRPr sz="1900">
              <a:latin typeface="Merriweather"/>
              <a:ea typeface="Merriweather"/>
              <a:cs typeface="Merriweather"/>
              <a:sym typeface="Merriweather"/>
            </a:endParaRPr>
          </a:p>
          <a:p>
            <a:pPr indent="0" lvl="0" marL="0" rtl="0" algn="l">
              <a:spcBef>
                <a:spcPts val="0"/>
              </a:spcBef>
              <a:spcAft>
                <a:spcPts val="0"/>
              </a:spcAft>
              <a:buNone/>
            </a:pPr>
            <a:r>
              <a:rPr lang="en" sz="1900">
                <a:latin typeface="Merriweather"/>
                <a:ea typeface="Merriweather"/>
                <a:cs typeface="Merriweather"/>
                <a:sym typeface="Merriweather"/>
              </a:rPr>
              <a:t> structurally similar to lymph node, it filters circulating blood to remove worn out RBCs and pathogens.</a:t>
            </a:r>
            <a:endParaRPr sz="1900">
              <a:latin typeface="Merriweather"/>
              <a:ea typeface="Merriweather"/>
              <a:cs typeface="Merriweather"/>
              <a:sym typeface="Merriweather"/>
            </a:endParaRPr>
          </a:p>
        </p:txBody>
      </p:sp>
      <p:sp>
        <p:nvSpPr>
          <p:cNvPr id="288" name="Google Shape;288;p17"/>
          <p:cNvSpPr/>
          <p:nvPr/>
        </p:nvSpPr>
        <p:spPr>
          <a:xfrm>
            <a:off x="0" y="3704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89" name="Google Shape;289;p17"/>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90" name="Google Shape;290;p17"/>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 </a:t>
            </a:r>
            <a:endParaRPr sz="3500">
              <a:latin typeface="Oswald"/>
              <a:ea typeface="Oswald"/>
              <a:cs typeface="Oswald"/>
              <a:sym typeface="Oswald"/>
            </a:endParaRPr>
          </a:p>
        </p:txBody>
      </p:sp>
      <p:sp>
        <p:nvSpPr>
          <p:cNvPr id="291" name="Google Shape;291;p17"/>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4</a:t>
            </a:r>
            <a:endParaRPr sz="4500">
              <a:solidFill>
                <a:srgbClr val="FFFFFF"/>
              </a:solidFill>
              <a:latin typeface="Oswald"/>
              <a:ea typeface="Oswald"/>
              <a:cs typeface="Oswald"/>
              <a:sym typeface="Oswald"/>
            </a:endParaRPr>
          </a:p>
        </p:txBody>
      </p:sp>
      <p:sp>
        <p:nvSpPr>
          <p:cNvPr id="292" name="Google Shape;292;p17"/>
          <p:cNvSpPr txBox="1"/>
          <p:nvPr/>
        </p:nvSpPr>
        <p:spPr>
          <a:xfrm>
            <a:off x="929925" y="3216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solidFill>
                  <a:srgbClr val="FFFFFF"/>
                </a:solidFill>
                <a:latin typeface="Oswald"/>
                <a:ea typeface="Oswald"/>
                <a:cs typeface="Oswald"/>
                <a:sym typeface="Oswald"/>
              </a:rPr>
              <a:t>RETICULOENDOTHELIAL SYSTEM AND FUNCTION OF THE SPLEEN </a:t>
            </a:r>
            <a:endParaRPr sz="3400">
              <a:solidFill>
                <a:srgbClr val="FFFFFF"/>
              </a:solidFill>
              <a:latin typeface="Oswald"/>
              <a:ea typeface="Oswald"/>
              <a:cs typeface="Oswald"/>
              <a:sym typeface="Oswald"/>
            </a:endParaRPr>
          </a:p>
        </p:txBody>
      </p:sp>
      <p:sp>
        <p:nvSpPr>
          <p:cNvPr id="293" name="Google Shape;293;p17"/>
          <p:cNvSpPr txBox="1"/>
          <p:nvPr/>
        </p:nvSpPr>
        <p:spPr>
          <a:xfrm>
            <a:off x="671025" y="7807025"/>
            <a:ext cx="58539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rgbClr val="CC0000"/>
                </a:solidFill>
                <a:highlight>
                  <a:srgbClr val="D9EAD3"/>
                </a:highlight>
                <a:latin typeface="Oswald"/>
                <a:ea typeface="Oswald"/>
                <a:cs typeface="Oswald"/>
                <a:sym typeface="Oswald"/>
              </a:rPr>
              <a:t>Indirect</a:t>
            </a:r>
            <a:r>
              <a:rPr lang="en" sz="3700">
                <a:highlight>
                  <a:srgbClr val="D9EAD3"/>
                </a:highlight>
                <a:latin typeface="Oswald"/>
                <a:ea typeface="Oswald"/>
                <a:cs typeface="Oswald"/>
                <a:sym typeface="Oswald"/>
              </a:rPr>
              <a:t> Immune Function of RES</a:t>
            </a:r>
            <a:endParaRPr sz="3700">
              <a:highlight>
                <a:srgbClr val="D9EAD3"/>
              </a:highlight>
              <a:latin typeface="Oswald"/>
              <a:ea typeface="Oswald"/>
              <a:cs typeface="Oswald"/>
              <a:sym typeface="Oswald"/>
            </a:endParaRPr>
          </a:p>
        </p:txBody>
      </p:sp>
      <p:sp>
        <p:nvSpPr>
          <p:cNvPr id="294" name="Google Shape;294;p17"/>
          <p:cNvSpPr/>
          <p:nvPr/>
        </p:nvSpPr>
        <p:spPr>
          <a:xfrm>
            <a:off x="188023" y="7940074"/>
            <a:ext cx="468600" cy="433500"/>
          </a:xfrm>
          <a:prstGeom prst="rect">
            <a:avLst/>
          </a:prstGeom>
          <a:solidFill>
            <a:srgbClr val="93C47D"/>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295" name="Google Shape;295;p17"/>
          <p:cNvSpPr txBox="1"/>
          <p:nvPr/>
        </p:nvSpPr>
        <p:spPr>
          <a:xfrm>
            <a:off x="240475" y="8834400"/>
            <a:ext cx="6353100" cy="26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latin typeface="Merriweather"/>
                <a:ea typeface="Merriweather"/>
                <a:cs typeface="Merriweather"/>
                <a:sym typeface="Merriweather"/>
              </a:rPr>
              <a:t>Ingest foreign body, process it and </a:t>
            </a:r>
            <a:endParaRPr sz="2200">
              <a:latin typeface="Merriweather"/>
              <a:ea typeface="Merriweather"/>
              <a:cs typeface="Merriweather"/>
              <a:sym typeface="Merriweather"/>
            </a:endParaRPr>
          </a:p>
          <a:p>
            <a:pPr indent="0" lvl="0" marL="0" rtl="0" algn="l">
              <a:spcBef>
                <a:spcPts val="0"/>
              </a:spcBef>
              <a:spcAft>
                <a:spcPts val="0"/>
              </a:spcAft>
              <a:buNone/>
            </a:pPr>
            <a:r>
              <a:rPr lang="en" sz="2200">
                <a:latin typeface="Merriweather"/>
                <a:ea typeface="Merriweather"/>
                <a:cs typeface="Merriweather"/>
                <a:sym typeface="Merriweather"/>
              </a:rPr>
              <a:t>present it to lymphocytes.</a:t>
            </a:r>
            <a:endParaRPr sz="2200">
              <a:latin typeface="Merriweather"/>
              <a:ea typeface="Merriweather"/>
              <a:cs typeface="Merriweather"/>
              <a:sym typeface="Merriweather"/>
            </a:endParaRPr>
          </a:p>
          <a:p>
            <a:pPr indent="-368300" lvl="0" marL="457200" rtl="0" algn="l">
              <a:spcBef>
                <a:spcPts val="0"/>
              </a:spcBef>
              <a:spcAft>
                <a:spcPts val="0"/>
              </a:spcAft>
              <a:buClr>
                <a:srgbClr val="8E7CC3"/>
              </a:buClr>
              <a:buSzPts val="2200"/>
              <a:buFont typeface="Merriweather"/>
              <a:buChar char="-"/>
            </a:pPr>
            <a:r>
              <a:rPr b="1" lang="en" sz="2200">
                <a:solidFill>
                  <a:srgbClr val="8E7CC3"/>
                </a:solidFill>
                <a:latin typeface="Merriweather"/>
                <a:ea typeface="Merriweather"/>
                <a:cs typeface="Merriweather"/>
                <a:sym typeface="Merriweather"/>
              </a:rPr>
              <a:t>Antigen Presenting Cells:</a:t>
            </a:r>
            <a:r>
              <a:rPr lang="en" sz="2200">
                <a:solidFill>
                  <a:srgbClr val="8E7CC3"/>
                </a:solidFill>
                <a:latin typeface="Merriweather"/>
                <a:ea typeface="Merriweather"/>
                <a:cs typeface="Merriweather"/>
                <a:sym typeface="Merriweather"/>
              </a:rPr>
              <a:t> Display antigens in association with MHC-II. </a:t>
            </a:r>
            <a:endParaRPr sz="2200">
              <a:solidFill>
                <a:srgbClr val="8E7CC3"/>
              </a:solidFill>
              <a:latin typeface="Merriweather"/>
              <a:ea typeface="Merriweather"/>
              <a:cs typeface="Merriweather"/>
              <a:sym typeface="Merriweather"/>
            </a:endParaRPr>
          </a:p>
          <a:p>
            <a:pPr indent="-368300" lvl="0" marL="457200" rtl="0" algn="l">
              <a:spcBef>
                <a:spcPts val="0"/>
              </a:spcBef>
              <a:spcAft>
                <a:spcPts val="0"/>
              </a:spcAft>
              <a:buClr>
                <a:srgbClr val="8E7CC3"/>
              </a:buClr>
              <a:buSzPts val="2200"/>
              <a:buFont typeface="Merriweather"/>
              <a:buChar char="-"/>
            </a:pPr>
            <a:r>
              <a:rPr lang="en" sz="2200">
                <a:solidFill>
                  <a:srgbClr val="8E7CC3"/>
                </a:solidFill>
                <a:latin typeface="Merriweather"/>
                <a:ea typeface="Merriweather"/>
                <a:cs typeface="Merriweather"/>
                <a:sym typeface="Merriweather"/>
              </a:rPr>
              <a:t>Classical APCs: B-cells, dendritic cells, langerhans cells, macrophages.</a:t>
            </a:r>
            <a:endParaRPr sz="2200">
              <a:solidFill>
                <a:srgbClr val="8E7CC3"/>
              </a:solidFill>
              <a:latin typeface="Merriweather"/>
              <a:ea typeface="Merriweather"/>
              <a:cs typeface="Merriweather"/>
              <a:sym typeface="Merriweather"/>
            </a:endParaRPr>
          </a:p>
        </p:txBody>
      </p:sp>
      <p:pic>
        <p:nvPicPr>
          <p:cNvPr id="296" name="Google Shape;296;p17"/>
          <p:cNvPicPr preferRelativeResize="0"/>
          <p:nvPr/>
        </p:nvPicPr>
        <p:blipFill rotWithShape="1">
          <a:blip r:embed="rId3">
            <a:alphaModFix/>
          </a:blip>
          <a:srcRect b="3484" l="0" r="0" t="0"/>
          <a:stretch/>
        </p:blipFill>
        <p:spPr>
          <a:xfrm>
            <a:off x="8602525" y="7747950"/>
            <a:ext cx="3652802" cy="3000827"/>
          </a:xfrm>
          <a:prstGeom prst="rect">
            <a:avLst/>
          </a:prstGeom>
          <a:noFill/>
          <a:ln cap="flat" cmpd="sng" w="9525">
            <a:solidFill>
              <a:srgbClr val="000000"/>
            </a:solidFill>
            <a:prstDash val="solid"/>
            <a:round/>
            <a:headEnd len="sm" w="sm" type="none"/>
            <a:tailEnd len="sm" w="sm" type="none"/>
          </a:ln>
        </p:spPr>
      </p:pic>
      <p:sp>
        <p:nvSpPr>
          <p:cNvPr id="297" name="Google Shape;297;p17"/>
          <p:cNvSpPr txBox="1"/>
          <p:nvPr/>
        </p:nvSpPr>
        <p:spPr>
          <a:xfrm>
            <a:off x="783890" y="12136725"/>
            <a:ext cx="52125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highlight>
                  <a:srgbClr val="D0E0E3"/>
                </a:highlight>
                <a:latin typeface="Oswald"/>
                <a:ea typeface="Oswald"/>
                <a:cs typeface="Oswald"/>
                <a:sym typeface="Oswald"/>
              </a:rPr>
              <a:t>Lymphoid Organs</a:t>
            </a:r>
            <a:endParaRPr sz="3700">
              <a:highlight>
                <a:srgbClr val="D0E0E3"/>
              </a:highlight>
              <a:latin typeface="Oswald"/>
              <a:ea typeface="Oswald"/>
              <a:cs typeface="Oswald"/>
              <a:sym typeface="Oswald"/>
            </a:endParaRPr>
          </a:p>
        </p:txBody>
      </p:sp>
      <p:sp>
        <p:nvSpPr>
          <p:cNvPr id="298" name="Google Shape;298;p17"/>
          <p:cNvSpPr txBox="1"/>
          <p:nvPr/>
        </p:nvSpPr>
        <p:spPr>
          <a:xfrm>
            <a:off x="6928325" y="10585300"/>
            <a:ext cx="7017600" cy="139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Merriweather"/>
                <a:ea typeface="Merriweather"/>
                <a:cs typeface="Merriweather"/>
                <a:sym typeface="Merriweather"/>
              </a:rPr>
              <a:t>Figure 10-5</a:t>
            </a:r>
            <a:r>
              <a:rPr b="1" lang="en" sz="2800">
                <a:solidFill>
                  <a:schemeClr val="dk1"/>
                </a:solidFill>
                <a:latin typeface="Merriweather"/>
                <a:ea typeface="Merriweather"/>
                <a:cs typeface="Merriweather"/>
                <a:sym typeface="Merriweather"/>
              </a:rPr>
              <a:t> </a:t>
            </a:r>
            <a:r>
              <a:rPr lang="en">
                <a:solidFill>
                  <a:srgbClr val="999999"/>
                </a:solidFill>
                <a:latin typeface="Merriweather"/>
                <a:ea typeface="Merriweather"/>
                <a:cs typeface="Merriweather"/>
                <a:sym typeface="Merriweather"/>
              </a:rPr>
              <a:t>PAMPs or  pattern associated molecular patterns, these are collections of molecules frequently expressed by human pathogens, such as LPS of bacterial endotoxins that are recognized immediately by macrophages and dendritic cells by receptors called pattern recognition receptors (PRRs), discussed in footnote no.1, first page.  </a:t>
            </a:r>
            <a:endParaRPr>
              <a:solidFill>
                <a:srgbClr val="999999"/>
              </a:solidFill>
            </a:endParaRPr>
          </a:p>
        </p:txBody>
      </p:sp>
      <p:sp>
        <p:nvSpPr>
          <p:cNvPr id="299" name="Google Shape;299;p17"/>
          <p:cNvSpPr/>
          <p:nvPr/>
        </p:nvSpPr>
        <p:spPr>
          <a:xfrm>
            <a:off x="10330773" y="8009688"/>
            <a:ext cx="366900" cy="124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7"/>
          <p:cNvSpPr txBox="1"/>
          <p:nvPr/>
        </p:nvSpPr>
        <p:spPr>
          <a:xfrm>
            <a:off x="466598" y="1324325"/>
            <a:ext cx="2477100" cy="76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600">
                <a:highlight>
                  <a:srgbClr val="D9EAD3"/>
                </a:highlight>
                <a:latin typeface="Oswald"/>
                <a:ea typeface="Oswald"/>
                <a:cs typeface="Oswald"/>
                <a:sym typeface="Oswald"/>
              </a:rPr>
              <a:t>Phagocytosis</a:t>
            </a:r>
            <a:r>
              <a:rPr lang="en" sz="3600">
                <a:solidFill>
                  <a:srgbClr val="6AA84F"/>
                </a:solidFill>
                <a:latin typeface="Oswald"/>
                <a:ea typeface="Oswald"/>
                <a:cs typeface="Oswald"/>
                <a:sym typeface="Oswald"/>
              </a:rPr>
              <a:t> </a:t>
            </a:r>
            <a:endParaRPr sz="3600">
              <a:solidFill>
                <a:srgbClr val="6AA84F"/>
              </a:solidFill>
              <a:latin typeface="Oswald"/>
              <a:ea typeface="Oswald"/>
              <a:cs typeface="Oswald"/>
              <a:sym typeface="Oswald"/>
            </a:endParaRPr>
          </a:p>
        </p:txBody>
      </p:sp>
      <p:sp>
        <p:nvSpPr>
          <p:cNvPr id="301" name="Google Shape;301;p17"/>
          <p:cNvSpPr/>
          <p:nvPr/>
        </p:nvSpPr>
        <p:spPr>
          <a:xfrm>
            <a:off x="141278" y="1521051"/>
            <a:ext cx="325200" cy="385500"/>
          </a:xfrm>
          <a:prstGeom prst="rect">
            <a:avLst/>
          </a:prstGeom>
          <a:solidFill>
            <a:srgbClr val="93C47D"/>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302" name="Google Shape;302;p17"/>
          <p:cNvSpPr/>
          <p:nvPr/>
        </p:nvSpPr>
        <p:spPr>
          <a:xfrm>
            <a:off x="2035379" y="2101508"/>
            <a:ext cx="7372800" cy="1223700"/>
          </a:xfrm>
          <a:prstGeom prst="rect">
            <a:avLst/>
          </a:prstGeom>
          <a:solidFill>
            <a:srgbClr val="F3F3F3"/>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 sz="2400">
                <a:latin typeface="Merriweather"/>
                <a:ea typeface="Merriweather"/>
                <a:cs typeface="Merriweather"/>
                <a:sym typeface="Merriweather"/>
              </a:rPr>
              <a:t>                     A part of the natural or innate immune process.</a:t>
            </a:r>
            <a:endParaRPr sz="2400">
              <a:latin typeface="Merriweather"/>
              <a:ea typeface="Merriweather"/>
              <a:cs typeface="Merriweather"/>
              <a:sym typeface="Merriweather"/>
            </a:endParaRPr>
          </a:p>
        </p:txBody>
      </p:sp>
      <p:sp>
        <p:nvSpPr>
          <p:cNvPr id="303" name="Google Shape;303;p17"/>
          <p:cNvSpPr/>
          <p:nvPr/>
        </p:nvSpPr>
        <p:spPr>
          <a:xfrm>
            <a:off x="399724" y="2101508"/>
            <a:ext cx="3103800" cy="1223700"/>
          </a:xfrm>
          <a:prstGeom prst="homePlate">
            <a:avLst>
              <a:gd fmla="val 50000" name="adj"/>
            </a:avLst>
          </a:prstGeom>
          <a:solidFill>
            <a:srgbClr val="93C47D"/>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b="1" lang="en" sz="2400">
                <a:solidFill>
                  <a:srgbClr val="FFFFFF"/>
                </a:solidFill>
                <a:latin typeface="Merriweather"/>
                <a:ea typeface="Merriweather"/>
                <a:cs typeface="Merriweather"/>
                <a:sym typeface="Merriweather"/>
              </a:rPr>
              <a:t>Phagocytosis</a:t>
            </a:r>
            <a:endParaRPr b="1" sz="2400">
              <a:solidFill>
                <a:srgbClr val="FFFFFF"/>
              </a:solidFill>
              <a:latin typeface="Merriweather"/>
              <a:ea typeface="Merriweather"/>
              <a:cs typeface="Merriweather"/>
              <a:sym typeface="Merriweather"/>
            </a:endParaRPr>
          </a:p>
        </p:txBody>
      </p:sp>
      <p:sp>
        <p:nvSpPr>
          <p:cNvPr id="304" name="Google Shape;304;p17"/>
          <p:cNvSpPr/>
          <p:nvPr/>
        </p:nvSpPr>
        <p:spPr>
          <a:xfrm>
            <a:off x="2035379" y="3460274"/>
            <a:ext cx="7372800" cy="1223700"/>
          </a:xfrm>
          <a:prstGeom prst="rect">
            <a:avLst/>
          </a:prstGeom>
          <a:solidFill>
            <a:srgbClr val="F3F3F3"/>
          </a:solidFill>
          <a:ln>
            <a:noFill/>
          </a:ln>
        </p:spPr>
        <p:txBody>
          <a:bodyPr anchorCtr="0" anchor="ctr" bIns="36000" lIns="36000" spcFirstLastPara="1" rIns="36000" wrap="square" tIns="36000">
            <a:noAutofit/>
          </a:bodyPr>
          <a:lstStyle/>
          <a:p>
            <a:pPr indent="0" lvl="0" marL="0" rtl="0" algn="ctr">
              <a:spcBef>
                <a:spcPts val="0"/>
              </a:spcBef>
              <a:spcAft>
                <a:spcPts val="0"/>
              </a:spcAft>
              <a:buClr>
                <a:schemeClr val="dk1"/>
              </a:buClr>
              <a:buSzPts val="1100"/>
              <a:buFont typeface="Arial"/>
              <a:buNone/>
            </a:pPr>
            <a:r>
              <a:rPr lang="en" sz="2400">
                <a:solidFill>
                  <a:schemeClr val="dk1"/>
                </a:solidFill>
                <a:latin typeface="Merriweather"/>
                <a:ea typeface="Merriweather"/>
                <a:cs typeface="Merriweather"/>
                <a:sym typeface="Merriweather"/>
              </a:rPr>
              <a:t>                    Powerful phagocytic cells:</a:t>
            </a:r>
            <a:endParaRPr sz="2400">
              <a:solidFill>
                <a:schemeClr val="dk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400"/>
              <a:buFont typeface="Arial"/>
              <a:buNone/>
            </a:pPr>
            <a:r>
              <a:t/>
            </a:r>
            <a:endParaRPr sz="500">
              <a:latin typeface="Exo"/>
              <a:ea typeface="Exo"/>
              <a:cs typeface="Exo"/>
              <a:sym typeface="Exo"/>
            </a:endParaRPr>
          </a:p>
        </p:txBody>
      </p:sp>
      <p:sp>
        <p:nvSpPr>
          <p:cNvPr id="305" name="Google Shape;305;p17"/>
          <p:cNvSpPr/>
          <p:nvPr/>
        </p:nvSpPr>
        <p:spPr>
          <a:xfrm>
            <a:off x="399724" y="3460274"/>
            <a:ext cx="3103800" cy="1223700"/>
          </a:xfrm>
          <a:prstGeom prst="homePlate">
            <a:avLst>
              <a:gd fmla="val 50000" name="adj"/>
            </a:avLst>
          </a:prstGeom>
          <a:solidFill>
            <a:srgbClr val="93C47D"/>
          </a:solidFill>
          <a:ln>
            <a:noFill/>
          </a:ln>
        </p:spPr>
        <p:txBody>
          <a:bodyPr anchorCtr="0" anchor="ctr" bIns="36000" lIns="36000" spcFirstLastPara="1" rIns="36000" wrap="square" tIns="36000">
            <a:noAutofit/>
          </a:bodyPr>
          <a:lstStyle/>
          <a:p>
            <a:pPr indent="0" lvl="0" marL="0" rtl="0" algn="ctr">
              <a:spcBef>
                <a:spcPts val="0"/>
              </a:spcBef>
              <a:spcAft>
                <a:spcPts val="0"/>
              </a:spcAft>
              <a:buClr>
                <a:schemeClr val="dk1"/>
              </a:buClr>
              <a:buSzPts val="1100"/>
              <a:buFont typeface="Arial"/>
              <a:buNone/>
            </a:pPr>
            <a:r>
              <a:rPr b="1" lang="en" sz="2400">
                <a:solidFill>
                  <a:schemeClr val="lt1"/>
                </a:solidFill>
                <a:latin typeface="Merriweather"/>
                <a:ea typeface="Merriweather"/>
                <a:cs typeface="Merriweather"/>
                <a:sym typeface="Merriweather"/>
              </a:rPr>
              <a:t>Macrophages</a:t>
            </a:r>
            <a:endParaRPr b="1" sz="2400">
              <a:solidFill>
                <a:schemeClr val="lt1"/>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400"/>
              <a:buFont typeface="Arial"/>
              <a:buNone/>
            </a:pPr>
            <a:r>
              <a:t/>
            </a:r>
            <a:endParaRPr b="1" sz="600">
              <a:solidFill>
                <a:srgbClr val="FFFFFF"/>
              </a:solidFill>
              <a:latin typeface="Exo"/>
              <a:ea typeface="Exo"/>
              <a:cs typeface="Exo"/>
              <a:sym typeface="Exo"/>
            </a:endParaRPr>
          </a:p>
        </p:txBody>
      </p:sp>
      <p:sp>
        <p:nvSpPr>
          <p:cNvPr id="306" name="Google Shape;306;p17"/>
          <p:cNvSpPr/>
          <p:nvPr/>
        </p:nvSpPr>
        <p:spPr>
          <a:xfrm rot="5400000">
            <a:off x="4351361" y="1770300"/>
            <a:ext cx="1095900" cy="7193400"/>
          </a:xfrm>
          <a:prstGeom prst="leftBrace">
            <a:avLst>
              <a:gd fmla="val 87949" name="adj1"/>
              <a:gd fmla="val 50000" name="adj2"/>
            </a:avLst>
          </a:prstGeom>
          <a:noFill/>
          <a:ln cap="flat" cmpd="sng" w="28575">
            <a:solidFill>
              <a:srgbClr val="D9D9D9"/>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7" name="Google Shape;307;p17"/>
          <p:cNvCxnSpPr>
            <a:stCxn id="306" idx="1"/>
          </p:cNvCxnSpPr>
          <p:nvPr/>
        </p:nvCxnSpPr>
        <p:spPr>
          <a:xfrm flipH="1">
            <a:off x="4889111" y="4819050"/>
            <a:ext cx="10200" cy="1048500"/>
          </a:xfrm>
          <a:prstGeom prst="straightConnector1">
            <a:avLst/>
          </a:prstGeom>
          <a:noFill/>
          <a:ln cap="flat" cmpd="sng" w="28575">
            <a:solidFill>
              <a:srgbClr val="D9D9D9"/>
            </a:solidFill>
            <a:prstDash val="dashDot"/>
            <a:round/>
            <a:headEnd len="med" w="med" type="none"/>
            <a:tailEnd len="med" w="med" type="none"/>
          </a:ln>
        </p:spPr>
      </p:cxnSp>
      <p:sp>
        <p:nvSpPr>
          <p:cNvPr id="308" name="Google Shape;308;p17"/>
          <p:cNvSpPr/>
          <p:nvPr/>
        </p:nvSpPr>
        <p:spPr>
          <a:xfrm>
            <a:off x="57375" y="5963524"/>
            <a:ext cx="2729100" cy="964200"/>
          </a:xfrm>
          <a:prstGeom prst="roundRect">
            <a:avLst>
              <a:gd fmla="val 16667" name="adj"/>
            </a:avLst>
          </a:prstGeom>
          <a:solidFill>
            <a:srgbClr val="FFFFFF"/>
          </a:solidFill>
          <a:ln cap="flat" cmpd="sng" w="285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Merriweather"/>
                <a:ea typeface="Merriweather"/>
                <a:cs typeface="Merriweather"/>
                <a:sym typeface="Merriweather"/>
              </a:rPr>
              <a:t>Ingest </a:t>
            </a:r>
            <a:r>
              <a:rPr lang="en" sz="2200">
                <a:solidFill>
                  <a:srgbClr val="CC4125"/>
                </a:solidFill>
                <a:latin typeface="Merriweather"/>
                <a:ea typeface="Merriweather"/>
                <a:cs typeface="Merriweather"/>
                <a:sym typeface="Merriweather"/>
              </a:rPr>
              <a:t>up to 100 </a:t>
            </a:r>
            <a:r>
              <a:rPr lang="en" sz="2200">
                <a:solidFill>
                  <a:schemeClr val="dk1"/>
                </a:solidFill>
                <a:latin typeface="Merriweather"/>
                <a:ea typeface="Merriweather"/>
                <a:cs typeface="Merriweather"/>
                <a:sym typeface="Merriweather"/>
              </a:rPr>
              <a:t>bacteria.</a:t>
            </a:r>
            <a:endParaRPr b="1" sz="2200">
              <a:solidFill>
                <a:schemeClr val="dk1"/>
              </a:solidFill>
              <a:latin typeface="Merriweather"/>
              <a:ea typeface="Merriweather"/>
              <a:cs typeface="Merriweather"/>
              <a:sym typeface="Merriweather"/>
            </a:endParaRPr>
          </a:p>
        </p:txBody>
      </p:sp>
      <p:sp>
        <p:nvSpPr>
          <p:cNvPr id="309" name="Google Shape;309;p17"/>
          <p:cNvSpPr/>
          <p:nvPr/>
        </p:nvSpPr>
        <p:spPr>
          <a:xfrm>
            <a:off x="3346275" y="5963525"/>
            <a:ext cx="3103800" cy="964200"/>
          </a:xfrm>
          <a:prstGeom prst="roundRect">
            <a:avLst>
              <a:gd fmla="val 16667" name="adj"/>
            </a:avLst>
          </a:prstGeom>
          <a:solidFill>
            <a:srgbClr val="FFFFFF"/>
          </a:solidFill>
          <a:ln cap="flat" cmpd="sng" w="285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Merriweather"/>
                <a:ea typeface="Merriweather"/>
                <a:cs typeface="Merriweather"/>
                <a:sym typeface="Merriweather"/>
              </a:rPr>
              <a:t>Ingest </a:t>
            </a:r>
            <a:r>
              <a:rPr lang="en" sz="2200">
                <a:solidFill>
                  <a:srgbClr val="CC4125"/>
                </a:solidFill>
                <a:latin typeface="Merriweather"/>
                <a:ea typeface="Merriweather"/>
                <a:cs typeface="Merriweather"/>
                <a:sym typeface="Merriweather"/>
              </a:rPr>
              <a:t>larger particles </a:t>
            </a:r>
            <a:r>
              <a:rPr lang="en" sz="2200">
                <a:solidFill>
                  <a:schemeClr val="dk1"/>
                </a:solidFill>
                <a:latin typeface="Merriweather"/>
                <a:ea typeface="Merriweather"/>
                <a:cs typeface="Merriweather"/>
                <a:sym typeface="Merriweather"/>
              </a:rPr>
              <a:t> such as old RBC.</a:t>
            </a:r>
            <a:endParaRPr b="1" sz="2200">
              <a:solidFill>
                <a:schemeClr val="dk1"/>
              </a:solidFill>
              <a:latin typeface="Merriweather"/>
              <a:ea typeface="Merriweather"/>
              <a:cs typeface="Merriweather"/>
              <a:sym typeface="Merriweather"/>
            </a:endParaRPr>
          </a:p>
        </p:txBody>
      </p:sp>
      <p:sp>
        <p:nvSpPr>
          <p:cNvPr id="310" name="Google Shape;310;p17"/>
          <p:cNvSpPr/>
          <p:nvPr/>
        </p:nvSpPr>
        <p:spPr>
          <a:xfrm>
            <a:off x="6936750" y="5963524"/>
            <a:ext cx="2729100" cy="964200"/>
          </a:xfrm>
          <a:prstGeom prst="roundRect">
            <a:avLst>
              <a:gd fmla="val 16667" name="adj"/>
            </a:avLst>
          </a:prstGeom>
          <a:solidFill>
            <a:srgbClr val="FFFFFF"/>
          </a:solidFill>
          <a:ln cap="flat" cmpd="sng" w="28575">
            <a:solidFill>
              <a:srgbClr val="B6D7A8"/>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Merriweather"/>
                <a:ea typeface="Merriweather"/>
                <a:cs typeface="Merriweather"/>
                <a:sym typeface="Merriweather"/>
              </a:rPr>
              <a:t>Get rid of </a:t>
            </a:r>
            <a:r>
              <a:rPr lang="en" sz="2200">
                <a:solidFill>
                  <a:srgbClr val="CC4125"/>
                </a:solidFill>
                <a:latin typeface="Merriweather"/>
                <a:ea typeface="Merriweather"/>
                <a:cs typeface="Merriweather"/>
                <a:sym typeface="Merriweather"/>
              </a:rPr>
              <a:t>waste products.</a:t>
            </a:r>
            <a:endParaRPr sz="2200">
              <a:solidFill>
                <a:schemeClr val="dk1"/>
              </a:solidFill>
              <a:latin typeface="Merriweather"/>
              <a:ea typeface="Merriweather"/>
              <a:cs typeface="Merriweather"/>
              <a:sym typeface="Merriweather"/>
            </a:endParaRPr>
          </a:p>
        </p:txBody>
      </p:sp>
      <p:pic>
        <p:nvPicPr>
          <p:cNvPr id="311" name="Google Shape;311;p17"/>
          <p:cNvPicPr preferRelativeResize="0"/>
          <p:nvPr/>
        </p:nvPicPr>
        <p:blipFill rotWithShape="1">
          <a:blip r:embed="rId4">
            <a:alphaModFix/>
          </a:blip>
          <a:srcRect b="0" l="0" r="0" t="21036"/>
          <a:stretch/>
        </p:blipFill>
        <p:spPr>
          <a:xfrm>
            <a:off x="9760000" y="1731950"/>
            <a:ext cx="4177625" cy="2806237"/>
          </a:xfrm>
          <a:prstGeom prst="rect">
            <a:avLst/>
          </a:prstGeom>
          <a:noFill/>
          <a:ln cap="flat" cmpd="sng" w="9525">
            <a:solidFill>
              <a:srgbClr val="000000"/>
            </a:solidFill>
            <a:prstDash val="solid"/>
            <a:round/>
            <a:headEnd len="sm" w="sm" type="none"/>
            <a:tailEnd len="sm" w="sm" type="none"/>
          </a:ln>
        </p:spPr>
      </p:pic>
      <p:sp>
        <p:nvSpPr>
          <p:cNvPr id="312" name="Google Shape;312;p17"/>
          <p:cNvSpPr txBox="1"/>
          <p:nvPr/>
        </p:nvSpPr>
        <p:spPr>
          <a:xfrm>
            <a:off x="9750525" y="4544775"/>
            <a:ext cx="4380000" cy="60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Merriweather"/>
                <a:ea typeface="Merriweather"/>
                <a:cs typeface="Merriweather"/>
                <a:sym typeface="Merriweather"/>
              </a:rPr>
              <a:t>Figure 10-4</a:t>
            </a:r>
            <a:r>
              <a:rPr b="1" lang="en" sz="2800">
                <a:latin typeface="Merriweather"/>
                <a:ea typeface="Merriweather"/>
                <a:cs typeface="Merriweather"/>
                <a:sym typeface="Merriweather"/>
              </a:rPr>
              <a:t> </a:t>
            </a:r>
            <a:r>
              <a:rPr lang="en" sz="1800">
                <a:latin typeface="Merriweather"/>
                <a:ea typeface="Merriweather"/>
                <a:cs typeface="Merriweather"/>
                <a:sym typeface="Merriweather"/>
              </a:rPr>
              <a:t>Microbial killing. </a:t>
            </a:r>
            <a:r>
              <a:rPr lang="en" sz="1800">
                <a:solidFill>
                  <a:srgbClr val="8E7CC3"/>
                </a:solidFill>
                <a:latin typeface="Merriweather"/>
                <a:ea typeface="Merriweather"/>
                <a:cs typeface="Merriweather"/>
                <a:sym typeface="Merriweather"/>
              </a:rPr>
              <a:t>Phagocytosis is increased by certain substance a process</a:t>
            </a:r>
            <a:endParaRPr sz="1800">
              <a:solidFill>
                <a:srgbClr val="8E7CC3"/>
              </a:solidFill>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rPr lang="en" sz="1800">
                <a:solidFill>
                  <a:srgbClr val="8E7CC3"/>
                </a:solidFill>
                <a:latin typeface="Merriweather"/>
                <a:ea typeface="Merriweather"/>
                <a:cs typeface="Merriweather"/>
                <a:sym typeface="Merriweather"/>
              </a:rPr>
              <a:t>called “opsonization” complement 3b or antibodies</a:t>
            </a:r>
            <a:endParaRPr sz="1800">
              <a:solidFill>
                <a:srgbClr val="8E7CC3"/>
              </a:solidFill>
              <a:latin typeface="Merriweather"/>
              <a:ea typeface="Merriweather"/>
              <a:cs typeface="Merriweather"/>
              <a:sym typeface="Merriweather"/>
            </a:endParaRPr>
          </a:p>
          <a:p>
            <a:pPr indent="0" lvl="0" marL="0" rtl="0" algn="ctr">
              <a:spcBef>
                <a:spcPts val="0"/>
              </a:spcBef>
              <a:spcAft>
                <a:spcPts val="0"/>
              </a:spcAft>
              <a:buNone/>
            </a:pPr>
            <a:r>
              <a:rPr lang="en" sz="1800">
                <a:solidFill>
                  <a:srgbClr val="8E7CC3"/>
                </a:solidFill>
                <a:latin typeface="Merriweather"/>
                <a:ea typeface="Merriweather"/>
                <a:cs typeface="Merriweather"/>
                <a:sym typeface="Merriweather"/>
              </a:rPr>
              <a:t>like IgG making antigen ready for killing. </a:t>
            </a:r>
            <a:endParaRPr sz="1800">
              <a:solidFill>
                <a:srgbClr val="8E7CC3"/>
              </a:solidFill>
              <a:latin typeface="Merriweather"/>
              <a:ea typeface="Merriweather"/>
              <a:cs typeface="Merriweather"/>
              <a:sym typeface="Merriweather"/>
            </a:endParaRPr>
          </a:p>
        </p:txBody>
      </p:sp>
      <p:sp>
        <p:nvSpPr>
          <p:cNvPr id="313" name="Google Shape;313;p17"/>
          <p:cNvSpPr/>
          <p:nvPr/>
        </p:nvSpPr>
        <p:spPr>
          <a:xfrm>
            <a:off x="315288" y="12345974"/>
            <a:ext cx="468600" cy="433500"/>
          </a:xfrm>
          <a:prstGeom prst="rect">
            <a:avLst/>
          </a:prstGeom>
          <a:solidFill>
            <a:srgbClr val="76A5AF"/>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graphicFrame>
        <p:nvGraphicFramePr>
          <p:cNvPr id="314" name="Google Shape;314;p17"/>
          <p:cNvGraphicFramePr/>
          <p:nvPr/>
        </p:nvGraphicFramePr>
        <p:xfrm>
          <a:off x="6819825" y="12345939"/>
          <a:ext cx="3000000" cy="3000000"/>
        </p:xfrm>
        <a:graphic>
          <a:graphicData uri="http://schemas.openxmlformats.org/drawingml/2006/table">
            <a:tbl>
              <a:tblPr>
                <a:noFill/>
                <a:tableStyleId>{71140270-DCF8-40AB-8716-CC659D1E2411}</a:tableStyleId>
              </a:tblPr>
              <a:tblGrid>
                <a:gridCol w="3533375"/>
                <a:gridCol w="3533375"/>
              </a:tblGrid>
              <a:tr h="484525">
                <a:tc>
                  <a:txBody>
                    <a:bodyPr/>
                    <a:lstStyle/>
                    <a:p>
                      <a:pPr indent="0" lvl="0" marL="0" rtl="0" algn="ctr">
                        <a:spcBef>
                          <a:spcPts val="0"/>
                        </a:spcBef>
                        <a:spcAft>
                          <a:spcPts val="0"/>
                        </a:spcAft>
                        <a:buNone/>
                      </a:pPr>
                      <a:r>
                        <a:rPr lang="en" sz="2400">
                          <a:solidFill>
                            <a:schemeClr val="lt1"/>
                          </a:solidFill>
                          <a:latin typeface="Oswald"/>
                          <a:ea typeface="Oswald"/>
                          <a:cs typeface="Oswald"/>
                          <a:sym typeface="Oswald"/>
                        </a:rPr>
                        <a:t>Primary Lymphoid Organs</a:t>
                      </a:r>
                      <a:endParaRPr sz="2400">
                        <a:solidFill>
                          <a:schemeClr val="lt1"/>
                        </a:solidFill>
                        <a:latin typeface="Oswald"/>
                        <a:ea typeface="Oswald"/>
                        <a:cs typeface="Oswald"/>
                        <a:sym typeface="Oswald"/>
                      </a:endParaRPr>
                    </a:p>
                  </a:txBody>
                  <a:tcPr marT="91425" marB="91425" marR="91425" marL="91425" anchor="ctr">
                    <a:lnB cap="flat" cmpd="sng" w="19050">
                      <a:solidFill>
                        <a:srgbClr val="D9D9D9"/>
                      </a:solidFill>
                      <a:prstDash val="dashDot"/>
                      <a:round/>
                      <a:headEnd len="sm" w="sm" type="none"/>
                      <a:tailEnd len="sm" w="sm" type="none"/>
                    </a:lnB>
                    <a:solidFill>
                      <a:srgbClr val="8E7CC3"/>
                    </a:solidFill>
                  </a:tcPr>
                </a:tc>
                <a:tc>
                  <a:txBody>
                    <a:bodyPr/>
                    <a:lstStyle/>
                    <a:p>
                      <a:pPr indent="0" lvl="0" marL="0" rtl="0" algn="ctr">
                        <a:spcBef>
                          <a:spcPts val="0"/>
                        </a:spcBef>
                        <a:spcAft>
                          <a:spcPts val="0"/>
                        </a:spcAft>
                        <a:buNone/>
                      </a:pPr>
                      <a:r>
                        <a:rPr lang="en" sz="2400">
                          <a:solidFill>
                            <a:schemeClr val="lt1"/>
                          </a:solidFill>
                          <a:latin typeface="Oswald"/>
                          <a:ea typeface="Oswald"/>
                          <a:cs typeface="Oswald"/>
                          <a:sym typeface="Oswald"/>
                        </a:rPr>
                        <a:t>Secondary Lymphoid Organs</a:t>
                      </a:r>
                      <a:endParaRPr sz="2400">
                        <a:solidFill>
                          <a:schemeClr val="lt1"/>
                        </a:solidFill>
                        <a:latin typeface="Oswald"/>
                        <a:ea typeface="Oswald"/>
                        <a:cs typeface="Oswald"/>
                        <a:sym typeface="Oswald"/>
                      </a:endParaRPr>
                    </a:p>
                  </a:txBody>
                  <a:tcPr marT="91425" marB="91425" marR="91425" marL="91425">
                    <a:lnB cap="flat" cmpd="sng" w="19050">
                      <a:solidFill>
                        <a:srgbClr val="D9D9D9"/>
                      </a:solidFill>
                      <a:prstDash val="dashDot"/>
                      <a:round/>
                      <a:headEnd len="sm" w="sm" type="none"/>
                      <a:tailEnd len="sm" w="sm" type="none"/>
                    </a:lnB>
                    <a:solidFill>
                      <a:srgbClr val="8E7CC3"/>
                    </a:solidFill>
                  </a:tcPr>
                </a:tc>
              </a:tr>
              <a:tr h="1758125">
                <a:tc>
                  <a:txBody>
                    <a:bodyPr/>
                    <a:lstStyle/>
                    <a:p>
                      <a:pPr indent="0" lvl="0" marL="0" rtl="0" algn="ctr">
                        <a:spcBef>
                          <a:spcPts val="0"/>
                        </a:spcBef>
                        <a:spcAft>
                          <a:spcPts val="0"/>
                        </a:spcAft>
                        <a:buClr>
                          <a:schemeClr val="dk1"/>
                        </a:buClr>
                        <a:buSzPts val="1100"/>
                        <a:buFont typeface="Arial"/>
                        <a:buNone/>
                      </a:pPr>
                      <a:r>
                        <a:rPr lang="en" sz="1700">
                          <a:latin typeface="Merriweather"/>
                          <a:ea typeface="Merriweather"/>
                          <a:cs typeface="Merriweather"/>
                          <a:sym typeface="Merriweather"/>
                        </a:rPr>
                        <a:t>Primary lymphatic organs are where lymphocytes are formed and mature. </a:t>
                      </a:r>
                      <a:endParaRPr sz="1700">
                        <a:latin typeface="Merriweather"/>
                        <a:ea typeface="Merriweather"/>
                        <a:cs typeface="Merriweather"/>
                        <a:sym typeface="Merriweather"/>
                      </a:endParaRPr>
                    </a:p>
                    <a:p>
                      <a:pPr indent="-336550" lvl="0" marL="457200" rtl="0" algn="ctr">
                        <a:spcBef>
                          <a:spcPts val="0"/>
                        </a:spcBef>
                        <a:spcAft>
                          <a:spcPts val="0"/>
                        </a:spcAft>
                        <a:buSzPts val="1700"/>
                        <a:buFont typeface="Merriweather"/>
                        <a:buChar char="-"/>
                      </a:pPr>
                      <a:r>
                        <a:rPr lang="en" sz="1700">
                          <a:latin typeface="Merriweather"/>
                          <a:ea typeface="Merriweather"/>
                          <a:cs typeface="Merriweather"/>
                          <a:sym typeface="Merriweather"/>
                        </a:rPr>
                        <a:t>They provide an environment for stem cells to divide and mature into B- and T- cells</a:t>
                      </a:r>
                      <a:endParaRPr sz="1700">
                        <a:latin typeface="Merriweather"/>
                        <a:ea typeface="Merriweather"/>
                        <a:cs typeface="Merriweather"/>
                        <a:sym typeface="Merriweather"/>
                      </a:endParaRPr>
                    </a:p>
                  </a:txBody>
                  <a:tcPr marT="91425" marB="91425" marR="91425" marL="91425">
                    <a:lnL cap="flat" cmpd="sng" w="19050">
                      <a:solidFill>
                        <a:srgbClr val="D9D9D9"/>
                      </a:solidFill>
                      <a:prstDash val="dashDot"/>
                      <a:round/>
                      <a:headEnd len="sm" w="sm" type="none"/>
                      <a:tailEnd len="sm" w="sm" type="none"/>
                    </a:lnL>
                    <a:lnR cap="flat" cmpd="sng" w="19050">
                      <a:solidFill>
                        <a:srgbClr val="D9D9D9"/>
                      </a:solidFill>
                      <a:prstDash val="dashDot"/>
                      <a:round/>
                      <a:headEnd len="sm" w="sm" type="none"/>
                      <a:tailEnd len="sm" w="sm" type="none"/>
                    </a:lnR>
                    <a:lnT cap="flat" cmpd="sng" w="19050">
                      <a:solidFill>
                        <a:srgbClr val="D9D9D9"/>
                      </a:solidFill>
                      <a:prstDash val="dashDot"/>
                      <a:round/>
                      <a:headEnd len="sm" w="sm" type="none"/>
                      <a:tailEnd len="sm" w="sm" type="none"/>
                    </a:lnT>
                    <a:lnB cap="flat" cmpd="sng" w="19050">
                      <a:solidFill>
                        <a:srgbClr val="D9D9D9"/>
                      </a:solidFill>
                      <a:prstDash val="dashDot"/>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700">
                          <a:latin typeface="Merriweather"/>
                          <a:ea typeface="Merriweather"/>
                          <a:cs typeface="Merriweather"/>
                          <a:sym typeface="Merriweather"/>
                        </a:rPr>
                        <a:t>Secondary lymphoid tissues are arranged as a series of filters monitoring the contents of the extracellular fluids, i.e. lymph, tissue fluid and blood.</a:t>
                      </a:r>
                      <a:endParaRPr sz="1700">
                        <a:latin typeface="Merriweather"/>
                        <a:ea typeface="Merriweather"/>
                        <a:cs typeface="Merriweather"/>
                        <a:sym typeface="Merriweather"/>
                      </a:endParaRPr>
                    </a:p>
                    <a:p>
                      <a:pPr indent="0" lvl="0" marL="0" rtl="0" algn="ctr">
                        <a:spcBef>
                          <a:spcPts val="0"/>
                        </a:spcBef>
                        <a:spcAft>
                          <a:spcPts val="0"/>
                        </a:spcAft>
                        <a:buNone/>
                      </a:pPr>
                      <a:r>
                        <a:t/>
                      </a:r>
                      <a:endParaRPr sz="1700">
                        <a:latin typeface="Merriweather"/>
                        <a:ea typeface="Merriweather"/>
                        <a:cs typeface="Merriweather"/>
                        <a:sym typeface="Merriweather"/>
                      </a:endParaRPr>
                    </a:p>
                  </a:txBody>
                  <a:tcPr marT="91425" marB="91425" marR="91425" marL="91425">
                    <a:lnL cap="flat" cmpd="sng" w="19050">
                      <a:solidFill>
                        <a:srgbClr val="D9D9D9"/>
                      </a:solidFill>
                      <a:prstDash val="dashDot"/>
                      <a:round/>
                      <a:headEnd len="sm" w="sm" type="none"/>
                      <a:tailEnd len="sm" w="sm" type="none"/>
                    </a:lnL>
                    <a:lnR cap="flat" cmpd="sng" w="19050">
                      <a:solidFill>
                        <a:srgbClr val="D9D9D9"/>
                      </a:solidFill>
                      <a:prstDash val="dashDot"/>
                      <a:round/>
                      <a:headEnd len="sm" w="sm" type="none"/>
                      <a:tailEnd len="sm" w="sm" type="none"/>
                    </a:lnR>
                    <a:lnT cap="flat" cmpd="sng" w="19050">
                      <a:solidFill>
                        <a:srgbClr val="D9D9D9"/>
                      </a:solidFill>
                      <a:prstDash val="dashDot"/>
                      <a:round/>
                      <a:headEnd len="sm" w="sm" type="none"/>
                      <a:tailEnd len="sm" w="sm" type="none"/>
                    </a:lnT>
                    <a:lnB cap="flat" cmpd="sng" w="19050">
                      <a:solidFill>
                        <a:srgbClr val="D9D9D9"/>
                      </a:solidFill>
                      <a:prstDash val="dashDot"/>
                      <a:round/>
                      <a:headEnd len="sm" w="sm" type="none"/>
                      <a:tailEnd len="sm" w="sm" type="none"/>
                    </a:lnB>
                  </a:tcPr>
                </a:tc>
              </a:tr>
              <a:tr h="1530125">
                <a:tc>
                  <a:txBody>
                    <a:bodyPr/>
                    <a:lstStyle/>
                    <a:p>
                      <a:pPr indent="0" lvl="0" marL="0" rtl="0" algn="ctr">
                        <a:spcBef>
                          <a:spcPts val="0"/>
                        </a:spcBef>
                        <a:spcAft>
                          <a:spcPts val="0"/>
                        </a:spcAft>
                        <a:buNone/>
                      </a:pPr>
                      <a:r>
                        <a:rPr lang="en" sz="1700">
                          <a:latin typeface="Merriweather"/>
                          <a:ea typeface="Merriweather"/>
                          <a:cs typeface="Merriweather"/>
                          <a:sym typeface="Merriweather"/>
                        </a:rPr>
                        <a:t>Include: red bone marrow and thymus </a:t>
                      </a:r>
                      <a:endParaRPr sz="1700">
                        <a:latin typeface="Merriweather"/>
                        <a:ea typeface="Merriweather"/>
                        <a:cs typeface="Merriweather"/>
                        <a:sym typeface="Merriweather"/>
                      </a:endParaRPr>
                    </a:p>
                  </a:txBody>
                  <a:tcPr marT="91425" marB="91425" marR="91425" marL="91425">
                    <a:lnL cap="flat" cmpd="sng" w="19050">
                      <a:solidFill>
                        <a:srgbClr val="D9D9D9"/>
                      </a:solidFill>
                      <a:prstDash val="dashDot"/>
                      <a:round/>
                      <a:headEnd len="sm" w="sm" type="none"/>
                      <a:tailEnd len="sm" w="sm" type="none"/>
                    </a:lnL>
                    <a:lnR cap="flat" cmpd="sng" w="19050">
                      <a:solidFill>
                        <a:srgbClr val="D9D9D9"/>
                      </a:solidFill>
                      <a:prstDash val="dashDot"/>
                      <a:round/>
                      <a:headEnd len="sm" w="sm" type="none"/>
                      <a:tailEnd len="sm" w="sm" type="none"/>
                    </a:lnR>
                    <a:lnT cap="flat" cmpd="sng" w="19050">
                      <a:solidFill>
                        <a:srgbClr val="D9D9D9"/>
                      </a:solidFill>
                      <a:prstDash val="dashDot"/>
                      <a:round/>
                      <a:headEnd len="sm" w="sm" type="none"/>
                      <a:tailEnd len="sm" w="sm" type="none"/>
                    </a:lnT>
                    <a:lnB cap="flat" cmpd="sng" w="19050">
                      <a:solidFill>
                        <a:srgbClr val="D9D9D9"/>
                      </a:solidFill>
                      <a:prstDash val="dashDot"/>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700">
                          <a:latin typeface="Merriweather"/>
                          <a:ea typeface="Merriweather"/>
                          <a:cs typeface="Merriweather"/>
                          <a:sym typeface="Merriweather"/>
                        </a:rPr>
                        <a:t>Include: lymph nodes, tonsils, spleen, Peyer's patches and mucosa</a:t>
                      </a:r>
                      <a:endParaRPr sz="1700">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rPr lang="en" sz="1700">
                          <a:latin typeface="Merriweather"/>
                          <a:ea typeface="Merriweather"/>
                          <a:cs typeface="Merriweather"/>
                          <a:sym typeface="Merriweather"/>
                        </a:rPr>
                        <a:t>associated lymphoid tissue (MALT).</a:t>
                      </a:r>
                      <a:endParaRPr sz="1700">
                        <a:latin typeface="Merriweather"/>
                        <a:ea typeface="Merriweather"/>
                        <a:cs typeface="Merriweather"/>
                        <a:sym typeface="Merriweather"/>
                      </a:endParaRPr>
                    </a:p>
                    <a:p>
                      <a:pPr indent="0" lvl="0" marL="0" rtl="0" algn="ctr">
                        <a:spcBef>
                          <a:spcPts val="0"/>
                        </a:spcBef>
                        <a:spcAft>
                          <a:spcPts val="0"/>
                        </a:spcAft>
                        <a:buNone/>
                      </a:pPr>
                      <a:r>
                        <a:t/>
                      </a:r>
                      <a:endParaRPr sz="1700">
                        <a:latin typeface="Merriweather"/>
                        <a:ea typeface="Merriweather"/>
                        <a:cs typeface="Merriweather"/>
                        <a:sym typeface="Merriweather"/>
                      </a:endParaRPr>
                    </a:p>
                  </a:txBody>
                  <a:tcPr marT="91425" marB="91425" marR="91425" marL="91425">
                    <a:lnL cap="flat" cmpd="sng" w="19050">
                      <a:solidFill>
                        <a:srgbClr val="D9D9D9"/>
                      </a:solidFill>
                      <a:prstDash val="dashDot"/>
                      <a:round/>
                      <a:headEnd len="sm" w="sm" type="none"/>
                      <a:tailEnd len="sm" w="sm" type="none"/>
                    </a:lnL>
                    <a:lnR cap="flat" cmpd="sng" w="19050">
                      <a:solidFill>
                        <a:srgbClr val="D9D9D9"/>
                      </a:solidFill>
                      <a:prstDash val="dashDot"/>
                      <a:round/>
                      <a:headEnd len="sm" w="sm" type="none"/>
                      <a:tailEnd len="sm" w="sm" type="none"/>
                    </a:lnR>
                    <a:lnT cap="flat" cmpd="sng" w="19050">
                      <a:solidFill>
                        <a:srgbClr val="D9D9D9"/>
                      </a:solidFill>
                      <a:prstDash val="dashDot"/>
                      <a:round/>
                      <a:headEnd len="sm" w="sm" type="none"/>
                      <a:tailEnd len="sm" w="sm" type="none"/>
                    </a:lnT>
                    <a:lnB cap="flat" cmpd="sng" w="19050">
                      <a:solidFill>
                        <a:srgbClr val="D9D9D9"/>
                      </a:solidFill>
                      <a:prstDash val="dashDot"/>
                      <a:round/>
                      <a:headEnd len="sm" w="sm" type="none"/>
                      <a:tailEnd len="sm" w="sm" type="none"/>
                    </a:lnB>
                  </a:tcPr>
                </a:tc>
              </a:tr>
              <a:tr h="2214125">
                <a:tc>
                  <a:txBody>
                    <a:bodyPr/>
                    <a:lstStyle/>
                    <a:p>
                      <a:pPr indent="0" lvl="0" marL="0" rtl="0" algn="ctr">
                        <a:spcBef>
                          <a:spcPts val="0"/>
                        </a:spcBef>
                        <a:spcAft>
                          <a:spcPts val="0"/>
                        </a:spcAft>
                        <a:buNone/>
                      </a:pPr>
                      <a:r>
                        <a:rPr lang="en" sz="1700">
                          <a:latin typeface="Merriweather"/>
                          <a:ea typeface="Merriweather"/>
                          <a:cs typeface="Merriweather"/>
                          <a:sym typeface="Merriweather"/>
                        </a:rPr>
                        <a:t>Both T-cell and B-cells are 'born' in the bone marrow.</a:t>
                      </a:r>
                      <a:endParaRPr sz="1700">
                        <a:latin typeface="Merriweather"/>
                        <a:ea typeface="Merriweather"/>
                        <a:cs typeface="Merriweather"/>
                        <a:sym typeface="Merriweather"/>
                      </a:endParaRPr>
                    </a:p>
                    <a:p>
                      <a:pPr indent="-336550" lvl="0" marL="457200" rtl="0" algn="ctr">
                        <a:spcBef>
                          <a:spcPts val="0"/>
                        </a:spcBef>
                        <a:spcAft>
                          <a:spcPts val="0"/>
                        </a:spcAft>
                        <a:buSzPts val="1700"/>
                        <a:buFont typeface="Merriweather"/>
                        <a:buChar char="-"/>
                      </a:pPr>
                      <a:r>
                        <a:rPr lang="en" sz="1700">
                          <a:latin typeface="Merriweather"/>
                          <a:ea typeface="Merriweather"/>
                          <a:cs typeface="Merriweather"/>
                          <a:sym typeface="Merriweather"/>
                        </a:rPr>
                        <a:t>However, whereas B cells also mature in the bone marrow, T-cells have to migrate to the thymus, which is where they mature in the thymus.</a:t>
                      </a:r>
                      <a:endParaRPr sz="1700">
                        <a:latin typeface="Merriweather"/>
                        <a:ea typeface="Merriweather"/>
                        <a:cs typeface="Merriweather"/>
                        <a:sym typeface="Merriweather"/>
                      </a:endParaRPr>
                    </a:p>
                    <a:p>
                      <a:pPr indent="0" lvl="0" marL="0" rtl="0" algn="ctr">
                        <a:spcBef>
                          <a:spcPts val="0"/>
                        </a:spcBef>
                        <a:spcAft>
                          <a:spcPts val="0"/>
                        </a:spcAft>
                        <a:buNone/>
                      </a:pPr>
                      <a:r>
                        <a:t/>
                      </a:r>
                      <a:endParaRPr sz="1700">
                        <a:latin typeface="Merriweather"/>
                        <a:ea typeface="Merriweather"/>
                        <a:cs typeface="Merriweather"/>
                        <a:sym typeface="Merriweather"/>
                      </a:endParaRPr>
                    </a:p>
                  </a:txBody>
                  <a:tcPr marT="91425" marB="91425" marR="91425" marL="91425">
                    <a:lnL cap="flat" cmpd="sng" w="19050">
                      <a:solidFill>
                        <a:srgbClr val="D9D9D9"/>
                      </a:solidFill>
                      <a:prstDash val="dashDot"/>
                      <a:round/>
                      <a:headEnd len="sm" w="sm" type="none"/>
                      <a:tailEnd len="sm" w="sm" type="none"/>
                    </a:lnL>
                    <a:lnR cap="flat" cmpd="sng" w="19050">
                      <a:solidFill>
                        <a:srgbClr val="D9D9D9"/>
                      </a:solidFill>
                      <a:prstDash val="dashDot"/>
                      <a:round/>
                      <a:headEnd len="sm" w="sm" type="none"/>
                      <a:tailEnd len="sm" w="sm" type="none"/>
                    </a:lnR>
                    <a:lnT cap="flat" cmpd="sng" w="19050">
                      <a:solidFill>
                        <a:srgbClr val="D9D9D9"/>
                      </a:solidFill>
                      <a:prstDash val="dashDot"/>
                      <a:round/>
                      <a:headEnd len="sm" w="sm" type="none"/>
                      <a:tailEnd len="sm" w="sm" type="none"/>
                    </a:lnT>
                    <a:lnB cap="flat" cmpd="sng" w="19050">
                      <a:solidFill>
                        <a:srgbClr val="D9D9D9"/>
                      </a:solidFill>
                      <a:prstDash val="dashDot"/>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700">
                          <a:latin typeface="Merriweather"/>
                          <a:ea typeface="Merriweather"/>
                          <a:cs typeface="Merriweather"/>
                          <a:sym typeface="Merriweather"/>
                        </a:rPr>
                        <a:t>Secondary lymphoid tissues are also where lymphocytes are activated.</a:t>
                      </a:r>
                      <a:endParaRPr sz="1700">
                        <a:latin typeface="Merriweather"/>
                        <a:ea typeface="Merriweather"/>
                        <a:cs typeface="Merriweather"/>
                        <a:sym typeface="Merriweather"/>
                      </a:endParaRPr>
                    </a:p>
                    <a:p>
                      <a:pPr indent="0" lvl="0" marL="0" rtl="0" algn="ctr">
                        <a:spcBef>
                          <a:spcPts val="0"/>
                        </a:spcBef>
                        <a:spcAft>
                          <a:spcPts val="0"/>
                        </a:spcAft>
                        <a:buNone/>
                      </a:pPr>
                      <a:r>
                        <a:t/>
                      </a:r>
                      <a:endParaRPr sz="1700">
                        <a:latin typeface="Merriweather"/>
                        <a:ea typeface="Merriweather"/>
                        <a:cs typeface="Merriweather"/>
                        <a:sym typeface="Merriweather"/>
                      </a:endParaRPr>
                    </a:p>
                  </a:txBody>
                  <a:tcPr marT="91425" marB="91425" marR="91425" marL="91425">
                    <a:lnL cap="flat" cmpd="sng" w="19050">
                      <a:solidFill>
                        <a:srgbClr val="D9D9D9"/>
                      </a:solidFill>
                      <a:prstDash val="dashDot"/>
                      <a:round/>
                      <a:headEnd len="sm" w="sm" type="none"/>
                      <a:tailEnd len="sm" w="sm" type="none"/>
                    </a:lnL>
                    <a:lnR cap="flat" cmpd="sng" w="19050">
                      <a:solidFill>
                        <a:srgbClr val="D9D9D9"/>
                      </a:solidFill>
                      <a:prstDash val="dashDot"/>
                      <a:round/>
                      <a:headEnd len="sm" w="sm" type="none"/>
                      <a:tailEnd len="sm" w="sm" type="none"/>
                    </a:lnR>
                    <a:lnT cap="flat" cmpd="sng" w="19050">
                      <a:solidFill>
                        <a:srgbClr val="D9D9D9"/>
                      </a:solidFill>
                      <a:prstDash val="dashDot"/>
                      <a:round/>
                      <a:headEnd len="sm" w="sm" type="none"/>
                      <a:tailEnd len="sm" w="sm" type="none"/>
                    </a:lnT>
                    <a:lnB cap="flat" cmpd="sng" w="19050">
                      <a:solidFill>
                        <a:srgbClr val="D9D9D9"/>
                      </a:solidFill>
                      <a:prstDash val="dashDot"/>
                      <a:round/>
                      <a:headEnd len="sm" w="sm" type="none"/>
                      <a:tailEnd len="sm" w="sm" type="none"/>
                    </a:lnB>
                  </a:tcPr>
                </a:tc>
              </a:tr>
            </a:tbl>
          </a:graphicData>
        </a:graphic>
      </p:graphicFrame>
      <p:sp>
        <p:nvSpPr>
          <p:cNvPr id="315" name="Google Shape;315;p17"/>
          <p:cNvSpPr/>
          <p:nvPr/>
        </p:nvSpPr>
        <p:spPr>
          <a:xfrm>
            <a:off x="466600" y="13119350"/>
            <a:ext cx="534600" cy="4335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latin typeface="Merriweather"/>
                <a:ea typeface="Merriweather"/>
                <a:cs typeface="Merriweather"/>
                <a:sym typeface="Merriweather"/>
              </a:rPr>
              <a:t>1</a:t>
            </a:r>
            <a:endParaRPr sz="3600">
              <a:latin typeface="Merriweather"/>
              <a:ea typeface="Merriweather"/>
              <a:cs typeface="Merriweather"/>
              <a:sym typeface="Merriweather"/>
            </a:endParaRPr>
          </a:p>
        </p:txBody>
      </p:sp>
      <p:sp>
        <p:nvSpPr>
          <p:cNvPr id="316" name="Google Shape;316;p17"/>
          <p:cNvSpPr/>
          <p:nvPr/>
        </p:nvSpPr>
        <p:spPr>
          <a:xfrm>
            <a:off x="466600" y="14643350"/>
            <a:ext cx="534600" cy="4827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latin typeface="Merriweather"/>
                <a:ea typeface="Merriweather"/>
                <a:cs typeface="Merriweather"/>
                <a:sym typeface="Merriweather"/>
              </a:rPr>
              <a:t>2</a:t>
            </a:r>
            <a:endParaRPr sz="3600">
              <a:latin typeface="Merriweather"/>
              <a:ea typeface="Merriweather"/>
              <a:cs typeface="Merriweather"/>
              <a:sym typeface="Merriweather"/>
            </a:endParaRPr>
          </a:p>
        </p:txBody>
      </p:sp>
      <p:sp>
        <p:nvSpPr>
          <p:cNvPr id="317" name="Google Shape;317;p17"/>
          <p:cNvSpPr/>
          <p:nvPr/>
        </p:nvSpPr>
        <p:spPr>
          <a:xfrm>
            <a:off x="466600" y="16776950"/>
            <a:ext cx="534600" cy="532500"/>
          </a:xfrm>
          <a:prstGeom prst="ellipse">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Merriweather"/>
                <a:ea typeface="Merriweather"/>
                <a:cs typeface="Merriweather"/>
                <a:sym typeface="Merriweather"/>
              </a:rPr>
              <a:t>3</a:t>
            </a:r>
            <a:endParaRPr sz="3600">
              <a:latin typeface="Merriweather"/>
              <a:ea typeface="Merriweather"/>
              <a:cs typeface="Merriweather"/>
              <a:sym typeface="Merriweath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18"/>
          <p:cNvSpPr/>
          <p:nvPr/>
        </p:nvSpPr>
        <p:spPr>
          <a:xfrm>
            <a:off x="0" y="65666"/>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23" name="Google Shape;323;p18"/>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24" name="Google Shape;324;p18"/>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a:t>
            </a:r>
            <a:endParaRPr sz="3500">
              <a:latin typeface="Oswald"/>
              <a:ea typeface="Oswald"/>
              <a:cs typeface="Oswald"/>
              <a:sym typeface="Oswald"/>
            </a:endParaRPr>
          </a:p>
        </p:txBody>
      </p:sp>
      <p:sp>
        <p:nvSpPr>
          <p:cNvPr id="325" name="Google Shape;325;p18"/>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5</a:t>
            </a:r>
            <a:endParaRPr sz="4500">
              <a:solidFill>
                <a:srgbClr val="FFFFFF"/>
              </a:solidFill>
              <a:latin typeface="Oswald"/>
              <a:ea typeface="Oswald"/>
              <a:cs typeface="Oswald"/>
              <a:sym typeface="Oswald"/>
            </a:endParaRPr>
          </a:p>
        </p:txBody>
      </p:sp>
      <p:sp>
        <p:nvSpPr>
          <p:cNvPr id="326" name="Google Shape;326;p18"/>
          <p:cNvSpPr txBox="1"/>
          <p:nvPr/>
        </p:nvSpPr>
        <p:spPr>
          <a:xfrm>
            <a:off x="929925" y="168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solidFill>
                  <a:srgbClr val="FFFFFF"/>
                </a:solidFill>
                <a:latin typeface="Oswald"/>
                <a:ea typeface="Oswald"/>
                <a:cs typeface="Oswald"/>
                <a:sym typeface="Oswald"/>
              </a:rPr>
              <a:t>RETICULOENDOTHELIAL SYSTEM AND FUNCTION OF THE SPLEEN </a:t>
            </a:r>
            <a:endParaRPr sz="3400">
              <a:solidFill>
                <a:srgbClr val="FFFFFF"/>
              </a:solidFill>
              <a:latin typeface="Oswald"/>
              <a:ea typeface="Oswald"/>
              <a:cs typeface="Oswald"/>
              <a:sym typeface="Oswald"/>
            </a:endParaRPr>
          </a:p>
        </p:txBody>
      </p:sp>
      <p:sp>
        <p:nvSpPr>
          <p:cNvPr id="327" name="Google Shape;327;p18"/>
          <p:cNvSpPr txBox="1"/>
          <p:nvPr/>
        </p:nvSpPr>
        <p:spPr>
          <a:xfrm>
            <a:off x="910563" y="7417625"/>
            <a:ext cx="61488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highlight>
                  <a:srgbClr val="D9EAD3"/>
                </a:highlight>
                <a:latin typeface="Oswald"/>
                <a:ea typeface="Oswald"/>
                <a:cs typeface="Oswald"/>
                <a:sym typeface="Oswald"/>
              </a:rPr>
              <a:t>Structural Function of Spleen</a:t>
            </a:r>
            <a:r>
              <a:rPr baseline="30000" lang="en" sz="3500">
                <a:highlight>
                  <a:srgbClr val="D9EAD3"/>
                </a:highlight>
                <a:latin typeface="Oswald"/>
                <a:ea typeface="Oswald"/>
                <a:cs typeface="Oswald"/>
                <a:sym typeface="Oswald"/>
              </a:rPr>
              <a:t>1</a:t>
            </a:r>
            <a:endParaRPr baseline="30000" sz="3500">
              <a:highlight>
                <a:srgbClr val="D9EAD3"/>
              </a:highlight>
              <a:latin typeface="Oswald"/>
              <a:ea typeface="Oswald"/>
              <a:cs typeface="Oswald"/>
              <a:sym typeface="Oswald"/>
            </a:endParaRPr>
          </a:p>
        </p:txBody>
      </p:sp>
      <p:sp>
        <p:nvSpPr>
          <p:cNvPr id="328" name="Google Shape;328;p18"/>
          <p:cNvSpPr/>
          <p:nvPr/>
        </p:nvSpPr>
        <p:spPr>
          <a:xfrm>
            <a:off x="392411" y="7570024"/>
            <a:ext cx="468600" cy="433500"/>
          </a:xfrm>
          <a:prstGeom prst="rect">
            <a:avLst/>
          </a:prstGeom>
          <a:solidFill>
            <a:srgbClr val="93C47D"/>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329" name="Google Shape;329;p18"/>
          <p:cNvPicPr preferRelativeResize="0"/>
          <p:nvPr/>
        </p:nvPicPr>
        <p:blipFill rotWithShape="1">
          <a:blip r:embed="rId3">
            <a:alphaModFix/>
          </a:blip>
          <a:srcRect b="3577" l="0" r="0" t="0"/>
          <a:stretch/>
        </p:blipFill>
        <p:spPr>
          <a:xfrm>
            <a:off x="9092738" y="7863948"/>
            <a:ext cx="4797900" cy="3981650"/>
          </a:xfrm>
          <a:prstGeom prst="rect">
            <a:avLst/>
          </a:prstGeom>
          <a:noFill/>
          <a:ln cap="flat" cmpd="sng" w="9525">
            <a:solidFill>
              <a:srgbClr val="000000"/>
            </a:solidFill>
            <a:prstDash val="solid"/>
            <a:round/>
            <a:headEnd len="sm" w="sm" type="none"/>
            <a:tailEnd len="sm" w="sm" type="none"/>
          </a:ln>
        </p:spPr>
      </p:pic>
      <p:grpSp>
        <p:nvGrpSpPr>
          <p:cNvPr id="330" name="Google Shape;330;p18"/>
          <p:cNvGrpSpPr/>
          <p:nvPr/>
        </p:nvGrpSpPr>
        <p:grpSpPr>
          <a:xfrm>
            <a:off x="228368" y="12876035"/>
            <a:ext cx="789869" cy="645826"/>
            <a:chOff x="2186592" y="3408140"/>
            <a:chExt cx="1008000" cy="1008000"/>
          </a:xfrm>
        </p:grpSpPr>
        <p:sp>
          <p:nvSpPr>
            <p:cNvPr id="331" name="Google Shape;331;p18"/>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332" name="Google Shape;332;p18"/>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333" name="Google Shape;333;p18"/>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01</a:t>
              </a:r>
              <a:endParaRPr i="0" sz="1600" u="none" cap="none" strike="noStrike">
                <a:solidFill>
                  <a:srgbClr val="FFFFFF"/>
                </a:solidFill>
                <a:latin typeface="Exo"/>
                <a:ea typeface="Exo"/>
                <a:cs typeface="Exo"/>
                <a:sym typeface="Exo"/>
              </a:endParaRPr>
            </a:p>
          </p:txBody>
        </p:sp>
      </p:grpSp>
      <p:grpSp>
        <p:nvGrpSpPr>
          <p:cNvPr id="334" name="Google Shape;334;p18"/>
          <p:cNvGrpSpPr/>
          <p:nvPr/>
        </p:nvGrpSpPr>
        <p:grpSpPr>
          <a:xfrm>
            <a:off x="228362" y="13765983"/>
            <a:ext cx="789869" cy="645826"/>
            <a:chOff x="2186592" y="3408140"/>
            <a:chExt cx="1008000" cy="1008000"/>
          </a:xfrm>
        </p:grpSpPr>
        <p:sp>
          <p:nvSpPr>
            <p:cNvPr id="335" name="Google Shape;335;p18"/>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336" name="Google Shape;336;p18"/>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337" name="Google Shape;337;p18"/>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02</a:t>
              </a:r>
              <a:endParaRPr i="0" sz="1600" u="none" cap="none" strike="noStrike">
                <a:solidFill>
                  <a:srgbClr val="FFFFFF"/>
                </a:solidFill>
                <a:latin typeface="Exo"/>
                <a:ea typeface="Exo"/>
                <a:cs typeface="Exo"/>
                <a:sym typeface="Exo"/>
              </a:endParaRPr>
            </a:p>
          </p:txBody>
        </p:sp>
      </p:grpSp>
      <p:grpSp>
        <p:nvGrpSpPr>
          <p:cNvPr id="338" name="Google Shape;338;p18"/>
          <p:cNvGrpSpPr/>
          <p:nvPr/>
        </p:nvGrpSpPr>
        <p:grpSpPr>
          <a:xfrm>
            <a:off x="228362" y="15004618"/>
            <a:ext cx="789869" cy="645826"/>
            <a:chOff x="2186592" y="3408140"/>
            <a:chExt cx="1008000" cy="1008000"/>
          </a:xfrm>
        </p:grpSpPr>
        <p:sp>
          <p:nvSpPr>
            <p:cNvPr id="339" name="Google Shape;339;p18"/>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340" name="Google Shape;340;p18"/>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341" name="Google Shape;341;p18"/>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03</a:t>
              </a:r>
              <a:endParaRPr i="0" sz="1600" u="none" cap="none" strike="noStrike">
                <a:solidFill>
                  <a:srgbClr val="FFFFFF"/>
                </a:solidFill>
                <a:latin typeface="Exo"/>
                <a:ea typeface="Exo"/>
                <a:cs typeface="Exo"/>
                <a:sym typeface="Exo"/>
              </a:endParaRPr>
            </a:p>
          </p:txBody>
        </p:sp>
      </p:grpSp>
      <p:grpSp>
        <p:nvGrpSpPr>
          <p:cNvPr id="342" name="Google Shape;342;p18"/>
          <p:cNvGrpSpPr/>
          <p:nvPr/>
        </p:nvGrpSpPr>
        <p:grpSpPr>
          <a:xfrm>
            <a:off x="228349" y="15908727"/>
            <a:ext cx="789869" cy="645826"/>
            <a:chOff x="2186592" y="3408140"/>
            <a:chExt cx="1008000" cy="1008000"/>
          </a:xfrm>
        </p:grpSpPr>
        <p:sp>
          <p:nvSpPr>
            <p:cNvPr id="343" name="Google Shape;343;p18"/>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344" name="Google Shape;344;p18"/>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345" name="Google Shape;345;p18"/>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04</a:t>
              </a:r>
              <a:endParaRPr i="0" sz="1600" u="none" cap="none" strike="noStrike">
                <a:solidFill>
                  <a:srgbClr val="FFFFFF"/>
                </a:solidFill>
                <a:latin typeface="Exo"/>
                <a:ea typeface="Exo"/>
                <a:cs typeface="Exo"/>
                <a:sym typeface="Exo"/>
              </a:endParaRPr>
            </a:p>
          </p:txBody>
        </p:sp>
      </p:grpSp>
      <p:grpSp>
        <p:nvGrpSpPr>
          <p:cNvPr id="346" name="Google Shape;346;p18"/>
          <p:cNvGrpSpPr/>
          <p:nvPr/>
        </p:nvGrpSpPr>
        <p:grpSpPr>
          <a:xfrm>
            <a:off x="228364" y="17041441"/>
            <a:ext cx="789869" cy="645826"/>
            <a:chOff x="2186592" y="3408140"/>
            <a:chExt cx="1008000" cy="1008000"/>
          </a:xfrm>
        </p:grpSpPr>
        <p:sp>
          <p:nvSpPr>
            <p:cNvPr id="347" name="Google Shape;347;p18"/>
            <p:cNvSpPr/>
            <p:nvPr/>
          </p:nvSpPr>
          <p:spPr>
            <a:xfrm>
              <a:off x="2186592" y="3408140"/>
              <a:ext cx="1008000" cy="1008000"/>
            </a:xfrm>
            <a:prstGeom prst="ellipse">
              <a:avLst/>
            </a:prstGeom>
            <a:solidFill>
              <a:srgbClr val="D9EAD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348" name="Google Shape;348;p18"/>
            <p:cNvSpPr/>
            <p:nvPr/>
          </p:nvSpPr>
          <p:spPr>
            <a:xfrm>
              <a:off x="2384574" y="3606136"/>
              <a:ext cx="612000" cy="612000"/>
            </a:xfrm>
            <a:prstGeom prst="ellipse">
              <a:avLst/>
            </a:prstGeom>
            <a:solidFill>
              <a:srgbClr val="93C47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349" name="Google Shape;349;p18"/>
            <p:cNvSpPr/>
            <p:nvPr/>
          </p:nvSpPr>
          <p:spPr>
            <a:xfrm>
              <a:off x="2270266" y="374279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600">
                  <a:solidFill>
                    <a:srgbClr val="FFFFFF"/>
                  </a:solidFill>
                  <a:latin typeface="Exo"/>
                  <a:ea typeface="Exo"/>
                  <a:cs typeface="Exo"/>
                  <a:sym typeface="Exo"/>
                </a:rPr>
                <a:t>05</a:t>
              </a:r>
              <a:endParaRPr b="1" i="0" sz="1600" u="none" cap="none" strike="noStrike">
                <a:solidFill>
                  <a:srgbClr val="FFFFFF"/>
                </a:solidFill>
                <a:latin typeface="Exo"/>
                <a:ea typeface="Exo"/>
                <a:cs typeface="Exo"/>
                <a:sym typeface="Exo"/>
              </a:endParaRPr>
            </a:p>
          </p:txBody>
        </p:sp>
      </p:grpSp>
      <p:sp>
        <p:nvSpPr>
          <p:cNvPr id="350" name="Google Shape;350;p18"/>
          <p:cNvSpPr txBox="1"/>
          <p:nvPr/>
        </p:nvSpPr>
        <p:spPr>
          <a:xfrm>
            <a:off x="882988" y="12000925"/>
            <a:ext cx="36528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highlight>
                  <a:srgbClr val="D9EAD3"/>
                </a:highlight>
                <a:latin typeface="Oswald"/>
                <a:ea typeface="Oswald"/>
                <a:cs typeface="Oswald"/>
                <a:sym typeface="Oswald"/>
              </a:rPr>
              <a:t>Functions of Spleen</a:t>
            </a:r>
            <a:endParaRPr sz="3500">
              <a:highlight>
                <a:srgbClr val="D9EAD3"/>
              </a:highlight>
              <a:latin typeface="Oswald"/>
              <a:ea typeface="Oswald"/>
              <a:cs typeface="Oswald"/>
              <a:sym typeface="Oswald"/>
            </a:endParaRPr>
          </a:p>
        </p:txBody>
      </p:sp>
      <p:sp>
        <p:nvSpPr>
          <p:cNvPr id="351" name="Google Shape;351;p18"/>
          <p:cNvSpPr/>
          <p:nvPr/>
        </p:nvSpPr>
        <p:spPr>
          <a:xfrm>
            <a:off x="364836" y="12153324"/>
            <a:ext cx="468600" cy="433500"/>
          </a:xfrm>
          <a:prstGeom prst="rect">
            <a:avLst/>
          </a:prstGeom>
          <a:solidFill>
            <a:srgbClr val="93C47D"/>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352" name="Google Shape;352;p18"/>
          <p:cNvSpPr txBox="1"/>
          <p:nvPr/>
        </p:nvSpPr>
        <p:spPr>
          <a:xfrm>
            <a:off x="1062038" y="12875900"/>
            <a:ext cx="9961200" cy="46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4125"/>
                </a:solidFill>
                <a:latin typeface="Merriweather"/>
                <a:ea typeface="Merriweather"/>
                <a:cs typeface="Merriweather"/>
                <a:sym typeface="Merriweather"/>
              </a:rPr>
              <a:t>Haematopoiesis</a:t>
            </a:r>
            <a:r>
              <a:rPr lang="en" sz="2400">
                <a:solidFill>
                  <a:schemeClr val="dk1"/>
                </a:solidFill>
                <a:latin typeface="Merriweather"/>
                <a:ea typeface="Merriweather"/>
                <a:cs typeface="Merriweather"/>
                <a:sym typeface="Merriweather"/>
              </a:rPr>
              <a:t> (</a:t>
            </a:r>
            <a:r>
              <a:rPr lang="en" sz="2400">
                <a:solidFill>
                  <a:srgbClr val="CC4125"/>
                </a:solidFill>
                <a:latin typeface="Merriweather"/>
                <a:ea typeface="Merriweather"/>
                <a:cs typeface="Merriweather"/>
                <a:sym typeface="Merriweather"/>
              </a:rPr>
              <a:t>Hemopoiesis</a:t>
            </a:r>
            <a:r>
              <a:rPr lang="en" sz="2400">
                <a:solidFill>
                  <a:schemeClr val="dk1"/>
                </a:solidFill>
                <a:latin typeface="Merriweather"/>
                <a:ea typeface="Merriweather"/>
                <a:cs typeface="Merriweather"/>
                <a:sym typeface="Merriweather"/>
              </a:rPr>
              <a:t>): fetal life.</a:t>
            </a:r>
            <a:endParaRPr baseline="30000" sz="2400">
              <a:solidFill>
                <a:schemeClr val="dk1"/>
              </a:solidFill>
              <a:latin typeface="Merriweather"/>
              <a:ea typeface="Merriweather"/>
              <a:cs typeface="Merriweather"/>
              <a:sym typeface="Merriweather"/>
            </a:endParaRPr>
          </a:p>
          <a:p>
            <a:pPr indent="0" lvl="0" marL="0" rtl="0" algn="l">
              <a:spcBef>
                <a:spcPts val="0"/>
              </a:spcBef>
              <a:spcAft>
                <a:spcPts val="0"/>
              </a:spcAft>
              <a:buNone/>
            </a:pPr>
            <a:r>
              <a:t/>
            </a:r>
            <a:endParaRPr sz="2400">
              <a:solidFill>
                <a:schemeClr val="dk1"/>
              </a:solidFill>
              <a:latin typeface="Merriweather"/>
              <a:ea typeface="Merriweather"/>
              <a:cs typeface="Merriweather"/>
              <a:sym typeface="Merriweather"/>
            </a:endParaRPr>
          </a:p>
          <a:p>
            <a:pPr indent="0" lvl="0" marL="0" rtl="0" algn="l">
              <a:spcBef>
                <a:spcPts val="1000"/>
              </a:spcBef>
              <a:spcAft>
                <a:spcPts val="0"/>
              </a:spcAft>
              <a:buNone/>
            </a:pPr>
            <a:r>
              <a:rPr lang="en" sz="2400">
                <a:solidFill>
                  <a:schemeClr val="dk1"/>
                </a:solidFill>
                <a:latin typeface="Merriweather"/>
                <a:ea typeface="Merriweather"/>
                <a:cs typeface="Merriweather"/>
                <a:sym typeface="Merriweather"/>
              </a:rPr>
              <a:t>Spleen is a main site for </a:t>
            </a:r>
            <a:r>
              <a:rPr lang="en" sz="2400">
                <a:solidFill>
                  <a:srgbClr val="CC4125"/>
                </a:solidFill>
                <a:latin typeface="Merriweather"/>
                <a:ea typeface="Merriweather"/>
                <a:cs typeface="Merriweather"/>
                <a:sym typeface="Merriweather"/>
              </a:rPr>
              <a:t>destruction of RBCs</a:t>
            </a:r>
            <a:r>
              <a:rPr lang="en" sz="2400">
                <a:solidFill>
                  <a:schemeClr val="dk1"/>
                </a:solidFill>
                <a:latin typeface="Merriweather"/>
                <a:ea typeface="Merriweather"/>
                <a:cs typeface="Merriweather"/>
                <a:sym typeface="Merriweather"/>
              </a:rPr>
              <a:t> specially old and abnormal e.g. spherocytosis.</a:t>
            </a:r>
            <a:r>
              <a:rPr baseline="30000" lang="en" sz="2400">
                <a:solidFill>
                  <a:schemeClr val="dk1"/>
                </a:solidFill>
                <a:latin typeface="Merriweather"/>
                <a:ea typeface="Merriweather"/>
                <a:cs typeface="Merriweather"/>
                <a:sym typeface="Merriweather"/>
              </a:rPr>
              <a:t>2</a:t>
            </a:r>
            <a:endParaRPr baseline="30000" sz="2400">
              <a:solidFill>
                <a:schemeClr val="dk1"/>
              </a:solidFill>
              <a:latin typeface="Merriweather"/>
              <a:ea typeface="Merriweather"/>
              <a:cs typeface="Merriweather"/>
              <a:sym typeface="Merriweather"/>
            </a:endParaRPr>
          </a:p>
          <a:p>
            <a:pPr indent="0" lvl="0" marL="0" rtl="0" algn="l">
              <a:spcBef>
                <a:spcPts val="1000"/>
              </a:spcBef>
              <a:spcAft>
                <a:spcPts val="0"/>
              </a:spcAft>
              <a:buNone/>
            </a:pPr>
            <a:r>
              <a:t/>
            </a:r>
            <a:endParaRPr sz="2400">
              <a:solidFill>
                <a:schemeClr val="dk1"/>
              </a:solidFill>
              <a:latin typeface="Merriweather"/>
              <a:ea typeface="Merriweather"/>
              <a:cs typeface="Merriweather"/>
              <a:sym typeface="Merriweather"/>
            </a:endParaRPr>
          </a:p>
          <a:p>
            <a:pPr indent="0" lvl="0" marL="0" rtl="0" algn="l">
              <a:spcBef>
                <a:spcPts val="1000"/>
              </a:spcBef>
              <a:spcAft>
                <a:spcPts val="0"/>
              </a:spcAft>
              <a:buNone/>
            </a:pPr>
            <a:r>
              <a:rPr lang="en" sz="2400">
                <a:solidFill>
                  <a:schemeClr val="dk1"/>
                </a:solidFill>
                <a:latin typeface="Merriweather"/>
                <a:ea typeface="Merriweather"/>
                <a:cs typeface="Merriweather"/>
                <a:sym typeface="Merriweather"/>
              </a:rPr>
              <a:t>Blood is </a:t>
            </a:r>
            <a:r>
              <a:rPr lang="en" sz="2400">
                <a:solidFill>
                  <a:srgbClr val="CC4125"/>
                </a:solidFill>
                <a:latin typeface="Merriweather"/>
                <a:ea typeface="Merriweather"/>
                <a:cs typeface="Merriweather"/>
                <a:sym typeface="Merriweather"/>
              </a:rPr>
              <a:t>filtered</a:t>
            </a:r>
            <a:r>
              <a:rPr lang="en" sz="2400">
                <a:solidFill>
                  <a:schemeClr val="dk1"/>
                </a:solidFill>
                <a:latin typeface="Merriweather"/>
                <a:ea typeface="Merriweather"/>
                <a:cs typeface="Merriweather"/>
                <a:sym typeface="Merriweather"/>
              </a:rPr>
              <a:t> through the spleen. </a:t>
            </a:r>
            <a:endParaRPr sz="2400">
              <a:solidFill>
                <a:schemeClr val="dk1"/>
              </a:solidFill>
              <a:latin typeface="Merriweather"/>
              <a:ea typeface="Merriweather"/>
              <a:cs typeface="Merriweather"/>
              <a:sym typeface="Merriweather"/>
            </a:endParaRPr>
          </a:p>
          <a:p>
            <a:pPr indent="0" lvl="0" marL="0" rtl="0" algn="l">
              <a:spcBef>
                <a:spcPts val="1000"/>
              </a:spcBef>
              <a:spcAft>
                <a:spcPts val="0"/>
              </a:spcAft>
              <a:buNone/>
            </a:pPr>
            <a:r>
              <a:t/>
            </a:r>
            <a:endParaRPr sz="2400">
              <a:solidFill>
                <a:schemeClr val="dk1"/>
              </a:solidFill>
              <a:latin typeface="Merriweather"/>
              <a:ea typeface="Merriweather"/>
              <a:cs typeface="Merriweather"/>
              <a:sym typeface="Merriweather"/>
            </a:endParaRPr>
          </a:p>
          <a:p>
            <a:pPr indent="0" lvl="0" marL="0" rtl="0" algn="l">
              <a:spcBef>
                <a:spcPts val="1000"/>
              </a:spcBef>
              <a:spcAft>
                <a:spcPts val="0"/>
              </a:spcAft>
              <a:buNone/>
            </a:pPr>
            <a:r>
              <a:rPr lang="en" sz="2400">
                <a:solidFill>
                  <a:srgbClr val="CC4125"/>
                </a:solidFill>
                <a:latin typeface="Merriweather"/>
                <a:ea typeface="Merriweather"/>
                <a:cs typeface="Merriweather"/>
                <a:sym typeface="Merriweather"/>
              </a:rPr>
              <a:t>Reservoir</a:t>
            </a:r>
            <a:r>
              <a:rPr lang="en" sz="2400">
                <a:solidFill>
                  <a:schemeClr val="dk1"/>
                </a:solidFill>
                <a:latin typeface="Merriweather"/>
                <a:ea typeface="Merriweather"/>
                <a:cs typeface="Merriweather"/>
                <a:sym typeface="Merriweather"/>
              </a:rPr>
              <a:t> of </a:t>
            </a:r>
            <a:r>
              <a:rPr lang="en" sz="2400">
                <a:solidFill>
                  <a:srgbClr val="CC4125"/>
                </a:solidFill>
                <a:latin typeface="Merriweather"/>
                <a:ea typeface="Merriweather"/>
                <a:cs typeface="Merriweather"/>
                <a:sym typeface="Merriweather"/>
              </a:rPr>
              <a:t>thrombocytes</a:t>
            </a:r>
            <a:r>
              <a:rPr lang="en" sz="2400">
                <a:solidFill>
                  <a:schemeClr val="dk1"/>
                </a:solidFill>
                <a:latin typeface="Merriweather"/>
                <a:ea typeface="Merriweather"/>
                <a:cs typeface="Merriweather"/>
                <a:sym typeface="Merriweather"/>
              </a:rPr>
              <a:t> </a:t>
            </a:r>
            <a:r>
              <a:rPr lang="en" sz="1200">
                <a:solidFill>
                  <a:srgbClr val="999999"/>
                </a:solidFill>
                <a:latin typeface="Merriweather"/>
                <a:ea typeface="Merriweather"/>
                <a:cs typeface="Merriweather"/>
                <a:sym typeface="Merriweather"/>
              </a:rPr>
              <a:t>(platelets)</a:t>
            </a:r>
            <a:r>
              <a:rPr lang="en" sz="2400">
                <a:solidFill>
                  <a:schemeClr val="dk1"/>
                </a:solidFill>
                <a:latin typeface="Merriweather"/>
                <a:ea typeface="Merriweather"/>
                <a:cs typeface="Merriweather"/>
                <a:sym typeface="Merriweather"/>
              </a:rPr>
              <a:t> and immature erythrocytes. </a:t>
            </a:r>
            <a:r>
              <a:rPr lang="en" sz="1800">
                <a:solidFill>
                  <a:srgbClr val="8E7CC3"/>
                </a:solidFill>
                <a:latin typeface="Merriweather"/>
                <a:ea typeface="Merriweather"/>
                <a:cs typeface="Merriweather"/>
                <a:sym typeface="Merriweather"/>
              </a:rPr>
              <a:t>(RBCs are released form spleen into circulation during the emergency conditions like hypoxia &amp; hemorrhage.)</a:t>
            </a:r>
            <a:endParaRPr sz="2400">
              <a:solidFill>
                <a:srgbClr val="8E7CC3"/>
              </a:solidFill>
              <a:latin typeface="Merriweather"/>
              <a:ea typeface="Merriweather"/>
              <a:cs typeface="Merriweather"/>
              <a:sym typeface="Merriweather"/>
            </a:endParaRPr>
          </a:p>
          <a:p>
            <a:pPr indent="0" lvl="0" marL="0" rtl="0" algn="l">
              <a:spcBef>
                <a:spcPts val="1000"/>
              </a:spcBef>
              <a:spcAft>
                <a:spcPts val="0"/>
              </a:spcAft>
              <a:buNone/>
            </a:pPr>
            <a:r>
              <a:rPr lang="en" sz="2400">
                <a:solidFill>
                  <a:schemeClr val="dk1"/>
                </a:solidFill>
                <a:latin typeface="Merriweather"/>
                <a:ea typeface="Merriweather"/>
                <a:cs typeface="Merriweather"/>
                <a:sym typeface="Merriweather"/>
              </a:rPr>
              <a:t>Recycles  </a:t>
            </a:r>
            <a:r>
              <a:rPr lang="en" sz="2400">
                <a:solidFill>
                  <a:srgbClr val="CC4125"/>
                </a:solidFill>
                <a:latin typeface="Merriweather"/>
                <a:ea typeface="Merriweather"/>
                <a:cs typeface="Merriweather"/>
                <a:sym typeface="Merriweather"/>
              </a:rPr>
              <a:t>iron in red pulp</a:t>
            </a:r>
            <a:r>
              <a:rPr lang="en" sz="2400">
                <a:solidFill>
                  <a:schemeClr val="dk1"/>
                </a:solidFill>
                <a:latin typeface="Merriweather"/>
                <a:ea typeface="Merriweather"/>
                <a:cs typeface="Merriweather"/>
                <a:sym typeface="Merriweather"/>
              </a:rPr>
              <a:t>.</a:t>
            </a:r>
            <a:endParaRPr sz="2400">
              <a:solidFill>
                <a:schemeClr val="dk1"/>
              </a:solidFill>
              <a:latin typeface="Merriweather"/>
              <a:ea typeface="Merriweather"/>
              <a:cs typeface="Merriweather"/>
              <a:sym typeface="Merriweather"/>
            </a:endParaRPr>
          </a:p>
        </p:txBody>
      </p:sp>
      <p:sp>
        <p:nvSpPr>
          <p:cNvPr id="353" name="Google Shape;353;p18"/>
          <p:cNvSpPr txBox="1"/>
          <p:nvPr/>
        </p:nvSpPr>
        <p:spPr>
          <a:xfrm>
            <a:off x="0" y="182845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354" name="Google Shape;354;p18"/>
          <p:cNvSpPr/>
          <p:nvPr/>
        </p:nvSpPr>
        <p:spPr>
          <a:xfrm>
            <a:off x="545100" y="182845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55" name="Google Shape;355;p18"/>
          <p:cNvSpPr/>
          <p:nvPr/>
        </p:nvSpPr>
        <p:spPr>
          <a:xfrm>
            <a:off x="0" y="182845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56" name="Google Shape;356;p18"/>
          <p:cNvSpPr txBox="1"/>
          <p:nvPr/>
        </p:nvSpPr>
        <p:spPr>
          <a:xfrm>
            <a:off x="630800" y="182301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357" name="Google Shape;357;p18"/>
          <p:cNvSpPr txBox="1"/>
          <p:nvPr/>
        </p:nvSpPr>
        <p:spPr>
          <a:xfrm>
            <a:off x="-142400" y="18663625"/>
            <a:ext cx="14239500" cy="7647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Merriweather"/>
              <a:buAutoNum type="arabicPeriod"/>
            </a:pPr>
            <a:r>
              <a:rPr lang="en" sz="1500">
                <a:latin typeface="Merriweather"/>
                <a:ea typeface="Merriweather"/>
                <a:cs typeface="Merriweather"/>
                <a:sym typeface="Merriweather"/>
              </a:rPr>
              <a:t>Histology: The spleen lacks afferent lymphatics, therefore it filters bloodborne antigens in the following manner: Splenic artery </a:t>
            </a:r>
            <a:r>
              <a:rPr lang="en" sz="1500">
                <a:solidFill>
                  <a:srgbClr val="3C3C3C"/>
                </a:solidFill>
                <a:latin typeface="Merriweather"/>
                <a:ea typeface="Merriweather"/>
                <a:cs typeface="Merriweather"/>
                <a:sym typeface="Merriweather"/>
              </a:rPr>
              <a:t>→ Splenic arterioles (</a:t>
            </a:r>
            <a:r>
              <a:rPr lang="en" sz="1500">
                <a:solidFill>
                  <a:srgbClr val="3C3C3C"/>
                </a:solidFill>
                <a:latin typeface="Merriweather"/>
                <a:ea typeface="Merriweather"/>
                <a:cs typeface="Merriweather"/>
                <a:sym typeface="Merriweather"/>
              </a:rPr>
              <a:t>follicular</a:t>
            </a:r>
            <a:r>
              <a:rPr lang="en" sz="1500">
                <a:solidFill>
                  <a:srgbClr val="3C3C3C"/>
                </a:solidFill>
                <a:latin typeface="Merriweather"/>
                <a:ea typeface="Merriweather"/>
                <a:cs typeface="Merriweather"/>
                <a:sym typeface="Merriweather"/>
              </a:rPr>
              <a:t> arterioles in white pulp → Capillary beds in red pulp → Filtration of blood into splenic cords (here RBCs and antigens are filtered) → Drainage into venous sinosuids then into portal circulation throygh splenic vein.</a:t>
            </a:r>
            <a:endParaRPr sz="1500">
              <a:latin typeface="Merriweather"/>
              <a:ea typeface="Merriweather"/>
              <a:cs typeface="Merriweather"/>
              <a:sym typeface="Merriweather"/>
            </a:endParaRPr>
          </a:p>
          <a:p>
            <a:pPr indent="-323850" lvl="0" marL="457200" rtl="0" algn="l">
              <a:spcBef>
                <a:spcPts val="0"/>
              </a:spcBef>
              <a:spcAft>
                <a:spcPts val="0"/>
              </a:spcAft>
              <a:buSzPts val="1500"/>
              <a:buFont typeface="Merriweather"/>
              <a:buAutoNum type="arabicPeriod"/>
            </a:pPr>
            <a:r>
              <a:rPr lang="en" sz="1500">
                <a:latin typeface="Merriweather"/>
                <a:ea typeface="Merriweather"/>
                <a:cs typeface="Merriweather"/>
                <a:sym typeface="Merriweather"/>
              </a:rPr>
              <a:t>Spherocytes are spherical RBCs that are usually mistaken by the spleen as abnormal RBCs and constantly breaks them down, resulting in autohemolysis. </a:t>
            </a:r>
            <a:endParaRPr sz="1500">
              <a:latin typeface="Merriweather"/>
              <a:ea typeface="Merriweather"/>
              <a:cs typeface="Merriweather"/>
              <a:sym typeface="Merriweather"/>
            </a:endParaRPr>
          </a:p>
        </p:txBody>
      </p:sp>
      <p:sp>
        <p:nvSpPr>
          <p:cNvPr id="358" name="Google Shape;358;p18"/>
          <p:cNvSpPr txBox="1"/>
          <p:nvPr/>
        </p:nvSpPr>
        <p:spPr>
          <a:xfrm>
            <a:off x="556038" y="8140200"/>
            <a:ext cx="8400900" cy="31683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erriweather"/>
              <a:buChar char="➔"/>
            </a:pPr>
            <a:r>
              <a:rPr lang="en" sz="2200">
                <a:solidFill>
                  <a:srgbClr val="999999"/>
                </a:solidFill>
                <a:latin typeface="Merriweather"/>
                <a:ea typeface="Merriweather"/>
                <a:cs typeface="Merriweather"/>
                <a:sym typeface="Merriweather"/>
              </a:rPr>
              <a:t>White pulp </a:t>
            </a:r>
            <a:r>
              <a:rPr lang="en" sz="2200">
                <a:solidFill>
                  <a:srgbClr val="8E7CC3"/>
                </a:solidFill>
                <a:latin typeface="Merriweather"/>
                <a:ea typeface="Merriweather"/>
                <a:cs typeface="Merriweather"/>
                <a:sym typeface="Merriweather"/>
              </a:rPr>
              <a:t>(immunologic functions)</a:t>
            </a:r>
            <a:r>
              <a:rPr lang="en" sz="2200">
                <a:solidFill>
                  <a:schemeClr val="dk1"/>
                </a:solidFill>
                <a:latin typeface="Merriweather"/>
                <a:ea typeface="Merriweather"/>
                <a:cs typeface="Merriweather"/>
                <a:sym typeface="Merriweather"/>
              </a:rPr>
              <a:t>: Thick sleeves of lymphoid tissue, that provides the </a:t>
            </a:r>
            <a:r>
              <a:rPr lang="en" sz="2200">
                <a:solidFill>
                  <a:srgbClr val="CC4125"/>
                </a:solidFill>
                <a:latin typeface="Merriweather"/>
                <a:ea typeface="Merriweather"/>
                <a:cs typeface="Merriweather"/>
                <a:sym typeface="Merriweather"/>
              </a:rPr>
              <a:t>immune function</a:t>
            </a:r>
            <a:r>
              <a:rPr lang="en" sz="2200">
                <a:solidFill>
                  <a:schemeClr val="dk1"/>
                </a:solidFill>
                <a:latin typeface="Merriweather"/>
                <a:ea typeface="Merriweather"/>
                <a:cs typeface="Merriweather"/>
                <a:sym typeface="Merriweather"/>
              </a:rPr>
              <a:t> of the spleen.</a:t>
            </a:r>
            <a:endParaRPr sz="2200">
              <a:solidFill>
                <a:schemeClr val="dk1"/>
              </a:solidFill>
              <a:latin typeface="Merriweather"/>
              <a:ea typeface="Merriweather"/>
              <a:cs typeface="Merriweather"/>
              <a:sym typeface="Merriweather"/>
            </a:endParaRPr>
          </a:p>
          <a:p>
            <a:pPr indent="-368300" lvl="0" marL="457200" rtl="0" algn="l">
              <a:spcBef>
                <a:spcPts val="2000"/>
              </a:spcBef>
              <a:spcAft>
                <a:spcPts val="0"/>
              </a:spcAft>
              <a:buSzPts val="2200"/>
              <a:buFont typeface="Merriweather"/>
              <a:buChar char="➔"/>
            </a:pPr>
            <a:r>
              <a:rPr lang="en" sz="2200">
                <a:solidFill>
                  <a:srgbClr val="FF0000"/>
                </a:solidFill>
                <a:latin typeface="Merriweather"/>
                <a:ea typeface="Merriweather"/>
                <a:cs typeface="Merriweather"/>
                <a:sym typeface="Merriweather"/>
              </a:rPr>
              <a:t>Red pulp </a:t>
            </a:r>
            <a:r>
              <a:rPr lang="en" sz="2200">
                <a:solidFill>
                  <a:srgbClr val="8E7CC3"/>
                </a:solidFill>
                <a:latin typeface="Merriweather"/>
                <a:ea typeface="Merriweather"/>
                <a:cs typeface="Merriweather"/>
                <a:sym typeface="Merriweather"/>
              </a:rPr>
              <a:t>(Hematological/filtering function)</a:t>
            </a:r>
            <a:r>
              <a:rPr lang="en" sz="2200">
                <a:latin typeface="Merriweather"/>
                <a:ea typeface="Merriweather"/>
                <a:cs typeface="Merriweather"/>
                <a:sym typeface="Merriweather"/>
              </a:rPr>
              <a:t>: Surrounds white pulp, composed of </a:t>
            </a:r>
            <a:r>
              <a:rPr lang="en" sz="2200">
                <a:solidFill>
                  <a:srgbClr val="CC4125"/>
                </a:solidFill>
                <a:latin typeface="Merriweather"/>
                <a:ea typeface="Merriweather"/>
                <a:cs typeface="Merriweather"/>
                <a:sym typeface="Merriweather"/>
              </a:rPr>
              <a:t>Venous sinuses</a:t>
            </a:r>
            <a:r>
              <a:rPr lang="en" sz="2200">
                <a:latin typeface="Merriweather"/>
                <a:ea typeface="Merriweather"/>
                <a:cs typeface="Merriweather"/>
                <a:sym typeface="Merriweather"/>
              </a:rPr>
              <a:t> filled with whole blood and Splenic cords of reticular connective tissue rich in </a:t>
            </a:r>
            <a:r>
              <a:rPr lang="en" sz="2200">
                <a:solidFill>
                  <a:srgbClr val="CC4125"/>
                </a:solidFill>
                <a:latin typeface="Merriweather"/>
                <a:ea typeface="Merriweather"/>
                <a:cs typeface="Merriweather"/>
                <a:sym typeface="Merriweather"/>
              </a:rPr>
              <a:t>macrophages</a:t>
            </a:r>
            <a:r>
              <a:rPr lang="en" sz="2200">
                <a:latin typeface="Merriweather"/>
                <a:ea typeface="Merriweather"/>
                <a:cs typeface="Merriweather"/>
                <a:sym typeface="Merriweather"/>
              </a:rPr>
              <a:t>. </a:t>
            </a:r>
            <a:r>
              <a:rPr lang="en" sz="2200">
                <a:solidFill>
                  <a:srgbClr val="8E7CC3"/>
                </a:solidFill>
                <a:latin typeface="Merriweather"/>
                <a:ea typeface="Merriweather"/>
                <a:cs typeface="Merriweather"/>
                <a:sym typeface="Merriweather"/>
              </a:rPr>
              <a:t>The blood squeezes through the trabecular cords meshwork of red pulp.</a:t>
            </a:r>
            <a:endParaRPr sz="2200">
              <a:solidFill>
                <a:srgbClr val="8E7CC3"/>
              </a:solidFill>
              <a:latin typeface="Merriweather"/>
              <a:ea typeface="Merriweather"/>
              <a:cs typeface="Merriweather"/>
              <a:sym typeface="Merriweather"/>
            </a:endParaRPr>
          </a:p>
          <a:p>
            <a:pPr indent="0" lvl="0" marL="0" rtl="0" algn="l">
              <a:spcBef>
                <a:spcPts val="0"/>
              </a:spcBef>
              <a:spcAft>
                <a:spcPts val="0"/>
              </a:spcAft>
              <a:buNone/>
            </a:pPr>
            <a:r>
              <a:t/>
            </a:r>
            <a:endParaRPr sz="2200">
              <a:solidFill>
                <a:srgbClr val="8E7CC3"/>
              </a:solidFill>
              <a:latin typeface="Merriweather"/>
              <a:ea typeface="Merriweather"/>
              <a:cs typeface="Merriweather"/>
              <a:sym typeface="Merriweather"/>
            </a:endParaRPr>
          </a:p>
        </p:txBody>
      </p:sp>
      <p:sp>
        <p:nvSpPr>
          <p:cNvPr id="359" name="Google Shape;359;p18"/>
          <p:cNvSpPr txBox="1"/>
          <p:nvPr/>
        </p:nvSpPr>
        <p:spPr>
          <a:xfrm>
            <a:off x="9048813" y="11924811"/>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1"/>
                </a:solidFill>
                <a:latin typeface="Merriweather"/>
                <a:ea typeface="Merriweather"/>
                <a:cs typeface="Merriweather"/>
                <a:sym typeface="Merriweather"/>
              </a:rPr>
              <a:t>Figure 10-7</a:t>
            </a:r>
            <a:endParaRPr/>
          </a:p>
        </p:txBody>
      </p:sp>
      <p:sp>
        <p:nvSpPr>
          <p:cNvPr id="360" name="Google Shape;360;p18"/>
          <p:cNvSpPr txBox="1"/>
          <p:nvPr/>
        </p:nvSpPr>
        <p:spPr>
          <a:xfrm>
            <a:off x="872625" y="1224225"/>
            <a:ext cx="20010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highlight>
                  <a:srgbClr val="D9EAD3"/>
                </a:highlight>
                <a:latin typeface="Oswald"/>
                <a:ea typeface="Oswald"/>
                <a:cs typeface="Oswald"/>
                <a:sym typeface="Oswald"/>
              </a:rPr>
              <a:t>Spleen</a:t>
            </a:r>
            <a:endParaRPr sz="4000">
              <a:highlight>
                <a:srgbClr val="D9EAD3"/>
              </a:highlight>
              <a:latin typeface="Oswald"/>
              <a:ea typeface="Oswald"/>
              <a:cs typeface="Oswald"/>
              <a:sym typeface="Oswald"/>
            </a:endParaRPr>
          </a:p>
        </p:txBody>
      </p:sp>
      <p:sp>
        <p:nvSpPr>
          <p:cNvPr id="361" name="Google Shape;361;p18"/>
          <p:cNvSpPr/>
          <p:nvPr/>
        </p:nvSpPr>
        <p:spPr>
          <a:xfrm>
            <a:off x="377327" y="1376625"/>
            <a:ext cx="468600" cy="433500"/>
          </a:xfrm>
          <a:prstGeom prst="rect">
            <a:avLst/>
          </a:prstGeom>
          <a:solidFill>
            <a:srgbClr val="93C47D"/>
          </a:solidFill>
          <a:ln cap="flat" cmpd="sng" w="9525">
            <a:solidFill>
              <a:srgbClr val="B7B7B7"/>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362" name="Google Shape;362;p18"/>
          <p:cNvSpPr txBox="1"/>
          <p:nvPr/>
        </p:nvSpPr>
        <p:spPr>
          <a:xfrm>
            <a:off x="188025" y="1923804"/>
            <a:ext cx="8838900" cy="3981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B6D7A8"/>
              </a:buClr>
              <a:buSzPts val="2000"/>
              <a:buFont typeface="Merriweather"/>
              <a:buChar char="●"/>
            </a:pPr>
            <a:r>
              <a:rPr lang="en" sz="2000">
                <a:latin typeface="Merriweather"/>
                <a:ea typeface="Merriweather"/>
                <a:cs typeface="Merriweather"/>
                <a:sym typeface="Merriweather"/>
              </a:rPr>
              <a:t>Is soft </a:t>
            </a:r>
            <a:r>
              <a:rPr b="1" lang="en" sz="2000">
                <a:highlight>
                  <a:srgbClr val="D9EAD3"/>
                </a:highlight>
                <a:latin typeface="Merriweather"/>
                <a:ea typeface="Merriweather"/>
                <a:cs typeface="Merriweather"/>
                <a:sym typeface="Merriweather"/>
              </a:rPr>
              <a:t>purple gray</a:t>
            </a:r>
            <a:r>
              <a:rPr lang="en" sz="2000">
                <a:latin typeface="Merriweather"/>
                <a:ea typeface="Merriweather"/>
                <a:cs typeface="Merriweather"/>
                <a:sym typeface="Merriweather"/>
              </a:rPr>
              <a:t> in color located in the </a:t>
            </a:r>
            <a:r>
              <a:rPr lang="en" sz="2000">
                <a:solidFill>
                  <a:srgbClr val="CC4125"/>
                </a:solidFill>
                <a:latin typeface="Merriweather"/>
                <a:ea typeface="Merriweather"/>
                <a:cs typeface="Merriweather"/>
                <a:sym typeface="Merriweather"/>
              </a:rPr>
              <a:t>left upper quadrant</a:t>
            </a:r>
            <a:r>
              <a:rPr lang="en" sz="2000">
                <a:latin typeface="Merriweather"/>
                <a:ea typeface="Merriweather"/>
                <a:cs typeface="Merriweather"/>
                <a:sym typeface="Merriweather"/>
              </a:rPr>
              <a:t> of the abdomen. </a:t>
            </a:r>
            <a:endParaRPr sz="2000">
              <a:latin typeface="Merriweather"/>
              <a:ea typeface="Merriweather"/>
              <a:cs typeface="Merriweather"/>
              <a:sym typeface="Merriweather"/>
            </a:endParaRPr>
          </a:p>
          <a:p>
            <a:pPr indent="0" lvl="0" marL="457200" rtl="0" algn="l">
              <a:spcBef>
                <a:spcPts val="0"/>
              </a:spcBef>
              <a:spcAft>
                <a:spcPts val="0"/>
              </a:spcAft>
              <a:buNone/>
            </a:pPr>
            <a:r>
              <a:t/>
            </a:r>
            <a:endParaRPr sz="2000">
              <a:latin typeface="Merriweather"/>
              <a:ea typeface="Merriweather"/>
              <a:cs typeface="Merriweather"/>
              <a:sym typeface="Merriweather"/>
            </a:endParaRPr>
          </a:p>
          <a:p>
            <a:pPr indent="-355600" lvl="0" marL="457200" rtl="0" algn="l">
              <a:spcBef>
                <a:spcPts val="0"/>
              </a:spcBef>
              <a:spcAft>
                <a:spcPts val="0"/>
              </a:spcAft>
              <a:buClr>
                <a:srgbClr val="B6D7A8"/>
              </a:buClr>
              <a:buSzPts val="2000"/>
              <a:buFont typeface="Merriweather"/>
              <a:buChar char="●"/>
            </a:pPr>
            <a:r>
              <a:rPr lang="en" sz="2000">
                <a:latin typeface="Merriweather"/>
                <a:ea typeface="Merriweather"/>
                <a:cs typeface="Merriweather"/>
                <a:sym typeface="Merriweather"/>
              </a:rPr>
              <a:t>It is a </a:t>
            </a:r>
            <a:r>
              <a:rPr b="1" lang="en" sz="2000">
                <a:highlight>
                  <a:srgbClr val="D9EAD3"/>
                </a:highlight>
                <a:latin typeface="Merriweather"/>
                <a:ea typeface="Merriweather"/>
                <a:cs typeface="Merriweather"/>
                <a:sym typeface="Merriweather"/>
              </a:rPr>
              <a:t>highly vascular</a:t>
            </a:r>
            <a:r>
              <a:rPr lang="en" sz="2000">
                <a:latin typeface="Merriweather"/>
                <a:ea typeface="Merriweather"/>
                <a:cs typeface="Merriweather"/>
                <a:sym typeface="Merriweather"/>
              </a:rPr>
              <a:t> lymphoid organ.</a:t>
            </a:r>
            <a:endParaRPr sz="2000">
              <a:latin typeface="Merriweather"/>
              <a:ea typeface="Merriweather"/>
              <a:cs typeface="Merriweather"/>
              <a:sym typeface="Merriweather"/>
            </a:endParaRPr>
          </a:p>
          <a:p>
            <a:pPr indent="0" lvl="0" marL="457200" rtl="0" algn="l">
              <a:spcBef>
                <a:spcPts val="0"/>
              </a:spcBef>
              <a:spcAft>
                <a:spcPts val="0"/>
              </a:spcAft>
              <a:buNone/>
            </a:pPr>
            <a:r>
              <a:t/>
            </a:r>
            <a:endParaRPr sz="2000">
              <a:latin typeface="Merriweather"/>
              <a:ea typeface="Merriweather"/>
              <a:cs typeface="Merriweather"/>
              <a:sym typeface="Merriweather"/>
            </a:endParaRPr>
          </a:p>
          <a:p>
            <a:pPr indent="-355600" lvl="0" marL="457200" rtl="0" algn="l">
              <a:spcBef>
                <a:spcPts val="0"/>
              </a:spcBef>
              <a:spcAft>
                <a:spcPts val="0"/>
              </a:spcAft>
              <a:buClr>
                <a:srgbClr val="B6D7A8"/>
              </a:buClr>
              <a:buSzPts val="2000"/>
              <a:buFont typeface="Merriweather"/>
              <a:buChar char="●"/>
            </a:pPr>
            <a:r>
              <a:rPr lang="en" sz="2000">
                <a:latin typeface="Merriweather"/>
                <a:ea typeface="Merriweather"/>
                <a:cs typeface="Merriweather"/>
                <a:sym typeface="Merriweather"/>
              </a:rPr>
              <a:t>It plays an important roles in </a:t>
            </a:r>
            <a:r>
              <a:rPr lang="en" sz="2000">
                <a:solidFill>
                  <a:srgbClr val="CC4125"/>
                </a:solidFill>
                <a:latin typeface="Merriweather"/>
                <a:ea typeface="Merriweather"/>
                <a:cs typeface="Merriweather"/>
                <a:sym typeface="Merriweather"/>
              </a:rPr>
              <a:t>RBC</a:t>
            </a:r>
            <a:r>
              <a:rPr lang="en" sz="2000">
                <a:latin typeface="Merriweather"/>
                <a:ea typeface="Merriweather"/>
                <a:cs typeface="Merriweather"/>
                <a:sym typeface="Merriweather"/>
              </a:rPr>
              <a:t> integrity and has </a:t>
            </a:r>
            <a:r>
              <a:rPr b="1" lang="en" sz="2000">
                <a:highlight>
                  <a:srgbClr val="D9EAD3"/>
                </a:highlight>
                <a:latin typeface="Merriweather"/>
                <a:ea typeface="Merriweather"/>
                <a:cs typeface="Merriweather"/>
                <a:sym typeface="Merriweather"/>
              </a:rPr>
              <a:t>immune function</a:t>
            </a:r>
            <a:r>
              <a:rPr lang="en" sz="2000">
                <a:latin typeface="Merriweather"/>
                <a:ea typeface="Merriweather"/>
                <a:cs typeface="Merriweather"/>
                <a:sym typeface="Merriweather"/>
              </a:rPr>
              <a:t>.</a:t>
            </a:r>
            <a:endParaRPr sz="2000">
              <a:latin typeface="Merriweather"/>
              <a:ea typeface="Merriweather"/>
              <a:cs typeface="Merriweather"/>
              <a:sym typeface="Merriweather"/>
            </a:endParaRPr>
          </a:p>
          <a:p>
            <a:pPr indent="0" lvl="0" marL="457200" rtl="0" algn="l">
              <a:spcBef>
                <a:spcPts val="0"/>
              </a:spcBef>
              <a:spcAft>
                <a:spcPts val="0"/>
              </a:spcAft>
              <a:buNone/>
            </a:pPr>
            <a:r>
              <a:t/>
            </a:r>
            <a:endParaRPr sz="2000">
              <a:latin typeface="Merriweather"/>
              <a:ea typeface="Merriweather"/>
              <a:cs typeface="Merriweather"/>
              <a:sym typeface="Merriweather"/>
            </a:endParaRPr>
          </a:p>
          <a:p>
            <a:pPr indent="-355600" lvl="0" marL="457200" rtl="0" algn="l">
              <a:spcBef>
                <a:spcPts val="0"/>
              </a:spcBef>
              <a:spcAft>
                <a:spcPts val="0"/>
              </a:spcAft>
              <a:buClr>
                <a:srgbClr val="B6D7A8"/>
              </a:buClr>
              <a:buSzPts val="2000"/>
              <a:buFont typeface="Merriweather"/>
              <a:buChar char="●"/>
            </a:pPr>
            <a:r>
              <a:rPr lang="en" sz="2000">
                <a:latin typeface="Merriweather"/>
                <a:ea typeface="Merriweather"/>
                <a:cs typeface="Merriweather"/>
                <a:sym typeface="Merriweather"/>
              </a:rPr>
              <a:t>It holds a </a:t>
            </a:r>
            <a:r>
              <a:rPr lang="en" sz="2000">
                <a:solidFill>
                  <a:srgbClr val="CC4125"/>
                </a:solidFill>
                <a:latin typeface="Merriweather"/>
                <a:ea typeface="Merriweather"/>
                <a:cs typeface="Merriweather"/>
                <a:sym typeface="Merriweather"/>
              </a:rPr>
              <a:t>reserve</a:t>
            </a:r>
            <a:r>
              <a:rPr lang="en" sz="2000">
                <a:latin typeface="Merriweather"/>
                <a:ea typeface="Merriweather"/>
                <a:cs typeface="Merriweather"/>
                <a:sym typeface="Merriweather"/>
              </a:rPr>
              <a:t> of blood in case of </a:t>
            </a:r>
            <a:r>
              <a:rPr b="1" lang="en" sz="2000">
                <a:highlight>
                  <a:srgbClr val="D9EAD3"/>
                </a:highlight>
                <a:latin typeface="Merriweather"/>
                <a:ea typeface="Merriweather"/>
                <a:cs typeface="Merriweather"/>
                <a:sym typeface="Merriweather"/>
              </a:rPr>
              <a:t>hemorrhagic shock.</a:t>
            </a:r>
            <a:r>
              <a:rPr lang="en" sz="2000">
                <a:latin typeface="Merriweather"/>
                <a:ea typeface="Merriweather"/>
                <a:cs typeface="Merriweather"/>
                <a:sym typeface="Merriweather"/>
              </a:rPr>
              <a:t> </a:t>
            </a:r>
            <a:endParaRPr sz="2000">
              <a:latin typeface="Merriweather"/>
              <a:ea typeface="Merriweather"/>
              <a:cs typeface="Merriweather"/>
              <a:sym typeface="Merriweather"/>
            </a:endParaRPr>
          </a:p>
          <a:p>
            <a:pPr indent="0" lvl="0" marL="457200" rtl="0" algn="l">
              <a:spcBef>
                <a:spcPts val="0"/>
              </a:spcBef>
              <a:spcAft>
                <a:spcPts val="0"/>
              </a:spcAft>
              <a:buNone/>
            </a:pPr>
            <a:r>
              <a:t/>
            </a:r>
            <a:endParaRPr sz="2000">
              <a:latin typeface="Merriweather"/>
              <a:ea typeface="Merriweather"/>
              <a:cs typeface="Merriweather"/>
              <a:sym typeface="Merriweather"/>
            </a:endParaRPr>
          </a:p>
          <a:p>
            <a:pPr indent="-355600" lvl="0" marL="457200" rtl="0" algn="l">
              <a:spcBef>
                <a:spcPts val="0"/>
              </a:spcBef>
              <a:spcAft>
                <a:spcPts val="0"/>
              </a:spcAft>
              <a:buClr>
                <a:srgbClr val="B6D7A8"/>
              </a:buClr>
              <a:buSzPts val="2000"/>
              <a:buFont typeface="Merriweather"/>
              <a:buChar char="●"/>
            </a:pPr>
            <a:r>
              <a:rPr lang="en" sz="2000">
                <a:latin typeface="Merriweather"/>
                <a:ea typeface="Merriweather"/>
                <a:cs typeface="Merriweather"/>
                <a:sym typeface="Merriweather"/>
              </a:rPr>
              <a:t>It is one of the centers of activity of the </a:t>
            </a:r>
            <a:r>
              <a:rPr lang="en" sz="2000">
                <a:solidFill>
                  <a:srgbClr val="CC4125"/>
                </a:solidFill>
                <a:latin typeface="Merriweather"/>
                <a:ea typeface="Merriweather"/>
                <a:cs typeface="Merriweather"/>
                <a:sym typeface="Merriweather"/>
              </a:rPr>
              <a:t>RES</a:t>
            </a:r>
            <a:r>
              <a:rPr lang="en" sz="2000">
                <a:latin typeface="Merriweather"/>
                <a:ea typeface="Merriweather"/>
                <a:cs typeface="Merriweather"/>
                <a:sym typeface="Merriweather"/>
              </a:rPr>
              <a:t> and its </a:t>
            </a:r>
            <a:r>
              <a:rPr lang="en" sz="2000">
                <a:solidFill>
                  <a:srgbClr val="CC4125"/>
                </a:solidFill>
                <a:latin typeface="Merriweather"/>
                <a:ea typeface="Merriweather"/>
                <a:cs typeface="Merriweather"/>
                <a:sym typeface="Merriweather"/>
              </a:rPr>
              <a:t>absence</a:t>
            </a:r>
            <a:r>
              <a:rPr lang="en" sz="2000">
                <a:latin typeface="Merriweather"/>
                <a:ea typeface="Merriweather"/>
                <a:cs typeface="Merriweather"/>
                <a:sym typeface="Merriweather"/>
              </a:rPr>
              <a:t> leads to a </a:t>
            </a:r>
            <a:r>
              <a:rPr lang="en" sz="2000">
                <a:solidFill>
                  <a:srgbClr val="CC4125"/>
                </a:solidFill>
                <a:latin typeface="Merriweather"/>
                <a:ea typeface="Merriweather"/>
                <a:cs typeface="Merriweather"/>
                <a:sym typeface="Merriweather"/>
              </a:rPr>
              <a:t>predisposition</a:t>
            </a:r>
            <a:r>
              <a:rPr lang="en" sz="2000">
                <a:latin typeface="Merriweather"/>
                <a:ea typeface="Merriweather"/>
                <a:cs typeface="Merriweather"/>
                <a:sym typeface="Merriweather"/>
              </a:rPr>
              <a:t> toward certain infections. </a:t>
            </a:r>
            <a:endParaRPr sz="2000">
              <a:latin typeface="Merriweather"/>
              <a:ea typeface="Merriweather"/>
              <a:cs typeface="Merriweather"/>
              <a:sym typeface="Merriweather"/>
            </a:endParaRPr>
          </a:p>
          <a:p>
            <a:pPr indent="0" lvl="0" marL="457200" rtl="0" algn="l">
              <a:spcBef>
                <a:spcPts val="0"/>
              </a:spcBef>
              <a:spcAft>
                <a:spcPts val="0"/>
              </a:spcAft>
              <a:buNone/>
            </a:pPr>
            <a:r>
              <a:t/>
            </a:r>
            <a:endParaRPr sz="2000">
              <a:latin typeface="Merriweather"/>
              <a:ea typeface="Merriweather"/>
              <a:cs typeface="Merriweather"/>
              <a:sym typeface="Merriweather"/>
            </a:endParaRPr>
          </a:p>
          <a:p>
            <a:pPr indent="-355600" lvl="0" marL="457200" rtl="0" algn="l">
              <a:spcBef>
                <a:spcPts val="0"/>
              </a:spcBef>
              <a:spcAft>
                <a:spcPts val="0"/>
              </a:spcAft>
              <a:buClr>
                <a:srgbClr val="B6D7A8"/>
              </a:buClr>
              <a:buSzPts val="2000"/>
              <a:buFont typeface="Merriweather"/>
              <a:buChar char="●"/>
            </a:pPr>
            <a:r>
              <a:rPr lang="en" sz="2000">
                <a:latin typeface="Merriweather"/>
                <a:ea typeface="Merriweather"/>
                <a:cs typeface="Merriweather"/>
                <a:sym typeface="Merriweather"/>
              </a:rPr>
              <a:t>Despite its importance, there are </a:t>
            </a:r>
            <a:r>
              <a:rPr lang="en" sz="2000">
                <a:solidFill>
                  <a:srgbClr val="CC4125"/>
                </a:solidFill>
                <a:latin typeface="Merriweather"/>
                <a:ea typeface="Merriweather"/>
                <a:cs typeface="Merriweather"/>
                <a:sym typeface="Merriweather"/>
              </a:rPr>
              <a:t>no tests</a:t>
            </a:r>
            <a:r>
              <a:rPr baseline="30000" lang="en" sz="2000">
                <a:latin typeface="Merriweather"/>
                <a:ea typeface="Merriweather"/>
                <a:cs typeface="Merriweather"/>
                <a:sym typeface="Merriweather"/>
              </a:rPr>
              <a:t>1</a:t>
            </a:r>
            <a:r>
              <a:rPr lang="en" sz="2000">
                <a:latin typeface="Merriweather"/>
                <a:ea typeface="Merriweather"/>
                <a:cs typeface="Merriweather"/>
                <a:sym typeface="Merriweather"/>
              </a:rPr>
              <a:t> specific to splenic function.</a:t>
            </a:r>
            <a:endParaRPr sz="2000">
              <a:latin typeface="Merriweather"/>
              <a:ea typeface="Merriweather"/>
              <a:cs typeface="Merriweather"/>
              <a:sym typeface="Merriweather"/>
            </a:endParaRPr>
          </a:p>
          <a:p>
            <a:pPr indent="0" lvl="0" marL="0" rtl="0" algn="l">
              <a:spcBef>
                <a:spcPts val="0"/>
              </a:spcBef>
              <a:spcAft>
                <a:spcPts val="0"/>
              </a:spcAft>
              <a:buNone/>
            </a:pPr>
            <a:r>
              <a:t/>
            </a:r>
            <a:endParaRPr sz="2000">
              <a:latin typeface="Merriweather"/>
              <a:ea typeface="Merriweather"/>
              <a:cs typeface="Merriweather"/>
              <a:sym typeface="Merriweather"/>
            </a:endParaRPr>
          </a:p>
        </p:txBody>
      </p:sp>
      <p:pic>
        <p:nvPicPr>
          <p:cNvPr id="363" name="Google Shape;363;p18"/>
          <p:cNvPicPr preferRelativeResize="0"/>
          <p:nvPr/>
        </p:nvPicPr>
        <p:blipFill rotWithShape="1">
          <a:blip r:embed="rId4">
            <a:alphaModFix/>
          </a:blip>
          <a:srcRect b="34963" l="52161" r="24618" t="31322"/>
          <a:stretch/>
        </p:blipFill>
        <p:spPr>
          <a:xfrm>
            <a:off x="9780375" y="2330450"/>
            <a:ext cx="3273398" cy="3168302"/>
          </a:xfrm>
          <a:prstGeom prst="rect">
            <a:avLst/>
          </a:prstGeom>
          <a:noFill/>
          <a:ln cap="flat" cmpd="sng" w="9525">
            <a:solidFill>
              <a:srgbClr val="000000"/>
            </a:solidFill>
            <a:prstDash val="solid"/>
            <a:round/>
            <a:headEnd len="sm" w="sm" type="none"/>
            <a:tailEnd len="sm" w="sm" type="none"/>
          </a:ln>
        </p:spPr>
      </p:pic>
      <p:sp>
        <p:nvSpPr>
          <p:cNvPr id="364" name="Google Shape;364;p18"/>
          <p:cNvSpPr txBox="1"/>
          <p:nvPr/>
        </p:nvSpPr>
        <p:spPr>
          <a:xfrm>
            <a:off x="9636438" y="5429313"/>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dk1"/>
                </a:solidFill>
                <a:latin typeface="Merriweather"/>
                <a:ea typeface="Merriweather"/>
                <a:cs typeface="Merriweather"/>
                <a:sym typeface="Merriweather"/>
              </a:rPr>
              <a:t>Figure 10-6</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19"/>
          <p:cNvSpPr/>
          <p:nvPr/>
        </p:nvSpPr>
        <p:spPr>
          <a:xfrm>
            <a:off x="0" y="-10534"/>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70" name="Google Shape;370;p19"/>
          <p:cNvSpPr/>
          <p:nvPr/>
        </p:nvSpPr>
        <p:spPr>
          <a:xfrm>
            <a:off x="656616" y="-10489"/>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71" name="Google Shape;371;p19"/>
          <p:cNvSpPr txBox="1"/>
          <p:nvPr/>
        </p:nvSpPr>
        <p:spPr>
          <a:xfrm>
            <a:off x="11409324" y="-2087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a:t>
            </a:r>
            <a:endParaRPr sz="3500">
              <a:latin typeface="Oswald"/>
              <a:ea typeface="Oswald"/>
              <a:cs typeface="Oswald"/>
              <a:sym typeface="Oswald"/>
            </a:endParaRPr>
          </a:p>
        </p:txBody>
      </p:sp>
      <p:sp>
        <p:nvSpPr>
          <p:cNvPr id="372" name="Google Shape;372;p19"/>
          <p:cNvSpPr txBox="1"/>
          <p:nvPr/>
        </p:nvSpPr>
        <p:spPr>
          <a:xfrm>
            <a:off x="188014" y="-59398"/>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6</a:t>
            </a:r>
            <a:endParaRPr sz="4500">
              <a:solidFill>
                <a:srgbClr val="FFFFFF"/>
              </a:solidFill>
              <a:latin typeface="Oswald"/>
              <a:ea typeface="Oswald"/>
              <a:cs typeface="Oswald"/>
              <a:sym typeface="Oswald"/>
            </a:endParaRPr>
          </a:p>
        </p:txBody>
      </p:sp>
      <p:sp>
        <p:nvSpPr>
          <p:cNvPr id="373" name="Google Shape;373;p19"/>
          <p:cNvSpPr txBox="1"/>
          <p:nvPr/>
        </p:nvSpPr>
        <p:spPr>
          <a:xfrm>
            <a:off x="929925" y="-594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solidFill>
                  <a:srgbClr val="FFFFFF"/>
                </a:solidFill>
                <a:latin typeface="Oswald"/>
                <a:ea typeface="Oswald"/>
                <a:cs typeface="Oswald"/>
                <a:sym typeface="Oswald"/>
              </a:rPr>
              <a:t>RETICULOENDOTHELIAL SYSTEM AND FUNCTION OF THE SPLEEN </a:t>
            </a:r>
            <a:endParaRPr sz="3400">
              <a:solidFill>
                <a:srgbClr val="FFFFFF"/>
              </a:solidFill>
              <a:latin typeface="Oswald"/>
              <a:ea typeface="Oswald"/>
              <a:cs typeface="Oswald"/>
              <a:sym typeface="Oswald"/>
            </a:endParaRPr>
          </a:p>
        </p:txBody>
      </p:sp>
      <p:grpSp>
        <p:nvGrpSpPr>
          <p:cNvPr id="374" name="Google Shape;374;p19"/>
          <p:cNvGrpSpPr/>
          <p:nvPr/>
        </p:nvGrpSpPr>
        <p:grpSpPr>
          <a:xfrm>
            <a:off x="701382" y="9367219"/>
            <a:ext cx="13024902" cy="8173985"/>
            <a:chOff x="676919" y="6481536"/>
            <a:chExt cx="5504100" cy="5518489"/>
          </a:xfrm>
        </p:grpSpPr>
        <p:sp>
          <p:nvSpPr>
            <p:cNvPr id="375" name="Google Shape;375;p19"/>
            <p:cNvSpPr/>
            <p:nvPr/>
          </p:nvSpPr>
          <p:spPr>
            <a:xfrm>
              <a:off x="676919" y="6481536"/>
              <a:ext cx="5504100" cy="529200"/>
            </a:xfrm>
            <a:prstGeom prst="roundRect">
              <a:avLst>
                <a:gd fmla="val 16667" name="adj"/>
              </a:avLst>
            </a:prstGeom>
            <a:solidFill>
              <a:srgbClr val="93C47D"/>
            </a:solidFill>
            <a:ln>
              <a:noFill/>
            </a:ln>
          </p:spPr>
          <p:txBody>
            <a:bodyPr anchorCtr="0" anchor="ctr" bIns="48000" lIns="48000" spcFirstLastPara="1" rIns="48000" wrap="square" tIns="48000">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Splenectomy Indications</a:t>
              </a:r>
              <a:endParaRPr sz="4800">
                <a:solidFill>
                  <a:srgbClr val="FFFFFF"/>
                </a:solidFill>
                <a:latin typeface="Oswald"/>
                <a:ea typeface="Oswald"/>
                <a:cs typeface="Oswald"/>
                <a:sym typeface="Oswald"/>
              </a:endParaRPr>
            </a:p>
          </p:txBody>
        </p:sp>
        <p:cxnSp>
          <p:nvCxnSpPr>
            <p:cNvPr id="376" name="Google Shape;376;p19"/>
            <p:cNvCxnSpPr/>
            <p:nvPr/>
          </p:nvCxnSpPr>
          <p:spPr>
            <a:xfrm>
              <a:off x="973063" y="7090524"/>
              <a:ext cx="26100" cy="4909500"/>
            </a:xfrm>
            <a:prstGeom prst="straightConnector1">
              <a:avLst/>
            </a:prstGeom>
            <a:noFill/>
            <a:ln cap="flat" cmpd="sng" w="19050">
              <a:solidFill>
                <a:srgbClr val="B6D7A8"/>
              </a:solidFill>
              <a:prstDash val="dashDot"/>
              <a:round/>
              <a:headEnd len="med" w="med" type="none"/>
              <a:tailEnd len="med" w="med" type="none"/>
            </a:ln>
          </p:spPr>
        </p:cxnSp>
        <p:cxnSp>
          <p:nvCxnSpPr>
            <p:cNvPr id="377" name="Google Shape;377;p19"/>
            <p:cNvCxnSpPr/>
            <p:nvPr/>
          </p:nvCxnSpPr>
          <p:spPr>
            <a:xfrm flipH="1" rot="10800000">
              <a:off x="979915" y="7791805"/>
              <a:ext cx="651600" cy="3600"/>
            </a:xfrm>
            <a:prstGeom prst="straightConnector1">
              <a:avLst/>
            </a:prstGeom>
            <a:noFill/>
            <a:ln cap="flat" cmpd="sng" w="19050">
              <a:solidFill>
                <a:srgbClr val="B6D7A8"/>
              </a:solidFill>
              <a:prstDash val="dashDot"/>
              <a:round/>
              <a:headEnd len="med" w="med" type="none"/>
              <a:tailEnd len="med" w="med" type="none"/>
            </a:ln>
          </p:spPr>
        </p:cxnSp>
        <p:sp>
          <p:nvSpPr>
            <p:cNvPr id="378" name="Google Shape;378;p19"/>
            <p:cNvSpPr txBox="1"/>
            <p:nvPr/>
          </p:nvSpPr>
          <p:spPr>
            <a:xfrm>
              <a:off x="1631478" y="7475211"/>
              <a:ext cx="3913500" cy="529200"/>
            </a:xfrm>
            <a:prstGeom prst="rect">
              <a:avLst/>
            </a:prstGeom>
            <a:noFill/>
            <a:ln cap="flat" cmpd="sng" w="19050">
              <a:solidFill>
                <a:srgbClr val="B6D7A8"/>
              </a:solidFill>
              <a:prstDash val="dashDot"/>
              <a:round/>
              <a:headEnd len="sm" w="sm" type="none"/>
              <a:tailEnd len="sm" w="sm" type="none"/>
            </a:ln>
          </p:spPr>
          <p:txBody>
            <a:bodyPr anchorCtr="0" anchor="ctr" bIns="48000" lIns="48000" spcFirstLastPara="1" rIns="48000" wrap="square" tIns="48000">
              <a:noAutofit/>
            </a:bodyPr>
            <a:lstStyle/>
            <a:p>
              <a:pPr indent="0" lvl="0" marL="0" rtl="0" algn="l">
                <a:lnSpc>
                  <a:spcPct val="115000"/>
                </a:lnSpc>
                <a:spcBef>
                  <a:spcPts val="0"/>
                </a:spcBef>
                <a:spcAft>
                  <a:spcPts val="0"/>
                </a:spcAft>
                <a:buNone/>
              </a:pPr>
              <a:r>
                <a:rPr lang="en" sz="2200">
                  <a:solidFill>
                    <a:srgbClr val="CC4125"/>
                  </a:solidFill>
                  <a:latin typeface="Merriweather"/>
                  <a:ea typeface="Merriweather"/>
                  <a:cs typeface="Merriweather"/>
                  <a:sym typeface="Merriweather"/>
                </a:rPr>
                <a:t>Hypersplenism</a:t>
              </a:r>
              <a:r>
                <a:rPr baseline="30000" lang="en" sz="2200">
                  <a:latin typeface="Merriweather"/>
                  <a:ea typeface="Merriweather"/>
                  <a:cs typeface="Merriweather"/>
                  <a:sym typeface="Merriweather"/>
                </a:rPr>
                <a:t>1</a:t>
              </a:r>
              <a:r>
                <a:rPr lang="en" sz="2200">
                  <a:latin typeface="Merriweather"/>
                  <a:ea typeface="Merriweather"/>
                  <a:cs typeface="Merriweather"/>
                  <a:sym typeface="Merriweather"/>
                </a:rPr>
                <a:t>: enlargement of the spleen (splenomegaly) with defects in the blood cells count.</a:t>
              </a:r>
              <a:endParaRPr sz="2200">
                <a:latin typeface="Merriweather"/>
                <a:ea typeface="Merriweather"/>
                <a:cs typeface="Merriweather"/>
                <a:sym typeface="Merriweather"/>
              </a:endParaRPr>
            </a:p>
          </p:txBody>
        </p:sp>
        <p:cxnSp>
          <p:nvCxnSpPr>
            <p:cNvPr id="379" name="Google Shape;379;p19"/>
            <p:cNvCxnSpPr/>
            <p:nvPr/>
          </p:nvCxnSpPr>
          <p:spPr>
            <a:xfrm flipH="1" rot="10800000">
              <a:off x="979915" y="8517046"/>
              <a:ext cx="651600" cy="3600"/>
            </a:xfrm>
            <a:prstGeom prst="straightConnector1">
              <a:avLst/>
            </a:prstGeom>
            <a:noFill/>
            <a:ln cap="flat" cmpd="sng" w="19050">
              <a:solidFill>
                <a:srgbClr val="B6D7A8"/>
              </a:solidFill>
              <a:prstDash val="dashDot"/>
              <a:round/>
              <a:headEnd len="med" w="med" type="none"/>
              <a:tailEnd len="med" w="med" type="none"/>
            </a:ln>
          </p:spPr>
        </p:cxnSp>
        <p:sp>
          <p:nvSpPr>
            <p:cNvPr id="380" name="Google Shape;380;p19"/>
            <p:cNvSpPr txBox="1"/>
            <p:nvPr/>
          </p:nvSpPr>
          <p:spPr>
            <a:xfrm>
              <a:off x="1631481" y="8294350"/>
              <a:ext cx="3913500" cy="435300"/>
            </a:xfrm>
            <a:prstGeom prst="rect">
              <a:avLst/>
            </a:prstGeom>
            <a:noFill/>
            <a:ln cap="flat" cmpd="sng" w="19050">
              <a:solidFill>
                <a:srgbClr val="B6D7A8"/>
              </a:solidFill>
              <a:prstDash val="dashDot"/>
              <a:round/>
              <a:headEnd len="sm" w="sm" type="none"/>
              <a:tailEnd len="sm" w="sm" type="none"/>
            </a:ln>
          </p:spPr>
          <p:txBody>
            <a:bodyPr anchorCtr="0" anchor="ctr" bIns="48000" lIns="48000" spcFirstLastPara="1" rIns="48000" wrap="square" tIns="48000">
              <a:noAutofit/>
            </a:bodyPr>
            <a:lstStyle/>
            <a:p>
              <a:pPr indent="0" lvl="0" marL="0" rtl="0" algn="l">
                <a:lnSpc>
                  <a:spcPct val="115000"/>
                </a:lnSpc>
                <a:spcBef>
                  <a:spcPts val="0"/>
                </a:spcBef>
                <a:spcAft>
                  <a:spcPts val="0"/>
                </a:spcAft>
                <a:buNone/>
              </a:pPr>
              <a:r>
                <a:rPr lang="en" sz="2200">
                  <a:latin typeface="Merriweather"/>
                  <a:ea typeface="Merriweather"/>
                  <a:cs typeface="Merriweather"/>
                  <a:sym typeface="Merriweather"/>
                </a:rPr>
                <a:t>Primary spleen </a:t>
              </a:r>
              <a:r>
                <a:rPr lang="en" sz="2200">
                  <a:solidFill>
                    <a:srgbClr val="CC4125"/>
                  </a:solidFill>
                  <a:latin typeface="Merriweather"/>
                  <a:ea typeface="Merriweather"/>
                  <a:cs typeface="Merriweather"/>
                  <a:sym typeface="Merriweather"/>
                </a:rPr>
                <a:t>cancers</a:t>
              </a:r>
              <a:r>
                <a:rPr lang="en" sz="2200">
                  <a:latin typeface="Merriweather"/>
                  <a:ea typeface="Merriweather"/>
                  <a:cs typeface="Merriweather"/>
                  <a:sym typeface="Merriweather"/>
                </a:rPr>
                <a:t>.</a:t>
              </a:r>
              <a:endParaRPr sz="2200">
                <a:latin typeface="Merriweather"/>
                <a:ea typeface="Merriweather"/>
                <a:cs typeface="Merriweather"/>
                <a:sym typeface="Merriweather"/>
              </a:endParaRPr>
            </a:p>
          </p:txBody>
        </p:sp>
        <p:cxnSp>
          <p:nvCxnSpPr>
            <p:cNvPr id="381" name="Google Shape;381;p19"/>
            <p:cNvCxnSpPr/>
            <p:nvPr/>
          </p:nvCxnSpPr>
          <p:spPr>
            <a:xfrm flipH="1" rot="10800000">
              <a:off x="981998" y="9200134"/>
              <a:ext cx="651600" cy="3600"/>
            </a:xfrm>
            <a:prstGeom prst="straightConnector1">
              <a:avLst/>
            </a:prstGeom>
            <a:noFill/>
            <a:ln cap="flat" cmpd="sng" w="19050">
              <a:solidFill>
                <a:srgbClr val="B6D7A8"/>
              </a:solidFill>
              <a:prstDash val="dashDot"/>
              <a:round/>
              <a:headEnd len="med" w="med" type="none"/>
              <a:tailEnd len="med" w="med" type="none"/>
            </a:ln>
          </p:spPr>
        </p:cxnSp>
        <p:sp>
          <p:nvSpPr>
            <p:cNvPr id="382" name="Google Shape;382;p19"/>
            <p:cNvSpPr txBox="1"/>
            <p:nvPr/>
          </p:nvSpPr>
          <p:spPr>
            <a:xfrm>
              <a:off x="1633564" y="8977438"/>
              <a:ext cx="3913500" cy="435300"/>
            </a:xfrm>
            <a:prstGeom prst="rect">
              <a:avLst/>
            </a:prstGeom>
            <a:noFill/>
            <a:ln cap="flat" cmpd="sng" w="19050">
              <a:solidFill>
                <a:srgbClr val="B6D7A8"/>
              </a:solidFill>
              <a:prstDash val="dashDot"/>
              <a:round/>
              <a:headEnd len="sm" w="sm" type="none"/>
              <a:tailEnd len="sm" w="sm" type="none"/>
            </a:ln>
          </p:spPr>
          <p:txBody>
            <a:bodyPr anchorCtr="0" anchor="ctr" bIns="48000" lIns="48000" spcFirstLastPara="1" rIns="48000" wrap="square" tIns="48000">
              <a:noAutofit/>
            </a:bodyPr>
            <a:lstStyle/>
            <a:p>
              <a:pPr indent="0" lvl="0" marL="0" rtl="0" algn="l">
                <a:lnSpc>
                  <a:spcPct val="115000"/>
                </a:lnSpc>
                <a:spcBef>
                  <a:spcPts val="0"/>
                </a:spcBef>
                <a:spcAft>
                  <a:spcPts val="0"/>
                </a:spcAft>
                <a:buNone/>
              </a:pPr>
              <a:r>
                <a:rPr lang="en" sz="2200">
                  <a:solidFill>
                    <a:srgbClr val="CC4125"/>
                  </a:solidFill>
                  <a:latin typeface="Merriweather"/>
                  <a:ea typeface="Merriweather"/>
                  <a:cs typeface="Merriweather"/>
                  <a:sym typeface="Merriweather"/>
                </a:rPr>
                <a:t>Haemolytic anaemias</a:t>
              </a:r>
              <a:r>
                <a:rPr baseline="30000" lang="en" sz="2200">
                  <a:latin typeface="Merriweather"/>
                  <a:ea typeface="Merriweather"/>
                  <a:cs typeface="Merriweather"/>
                  <a:sym typeface="Merriweather"/>
                </a:rPr>
                <a:t>2</a:t>
              </a:r>
              <a:r>
                <a:rPr lang="en" sz="2200">
                  <a:latin typeface="Merriweather"/>
                  <a:ea typeface="Merriweather"/>
                  <a:cs typeface="Merriweather"/>
                  <a:sym typeface="Merriweather"/>
                </a:rPr>
                <a:t>: Sickle cell anaemia,</a:t>
              </a:r>
              <a:endParaRPr sz="2200">
                <a:latin typeface="Merriweather"/>
                <a:ea typeface="Merriweather"/>
                <a:cs typeface="Merriweather"/>
                <a:sym typeface="Merriweather"/>
              </a:endParaRPr>
            </a:p>
            <a:p>
              <a:pPr indent="0" lvl="0" marL="0" rtl="0" algn="l">
                <a:lnSpc>
                  <a:spcPct val="115000"/>
                </a:lnSpc>
                <a:spcBef>
                  <a:spcPts val="0"/>
                </a:spcBef>
                <a:spcAft>
                  <a:spcPts val="0"/>
                </a:spcAft>
                <a:buNone/>
              </a:pPr>
              <a:r>
                <a:rPr lang="en" sz="2200">
                  <a:latin typeface="Merriweather"/>
                  <a:ea typeface="Merriweather"/>
                  <a:cs typeface="Merriweather"/>
                  <a:sym typeface="Merriweather"/>
                </a:rPr>
                <a:t>Thalassemia,hereditary spherocytosis (HS) and elliptocytosis.</a:t>
              </a:r>
              <a:endParaRPr sz="2200">
                <a:latin typeface="Merriweather"/>
                <a:ea typeface="Merriweather"/>
                <a:cs typeface="Merriweather"/>
                <a:sym typeface="Merriweather"/>
              </a:endParaRPr>
            </a:p>
          </p:txBody>
        </p:sp>
        <p:cxnSp>
          <p:nvCxnSpPr>
            <p:cNvPr id="383" name="Google Shape;383;p19"/>
            <p:cNvCxnSpPr/>
            <p:nvPr/>
          </p:nvCxnSpPr>
          <p:spPr>
            <a:xfrm flipH="1" rot="10800000">
              <a:off x="979915" y="9883223"/>
              <a:ext cx="651600" cy="3600"/>
            </a:xfrm>
            <a:prstGeom prst="straightConnector1">
              <a:avLst/>
            </a:prstGeom>
            <a:noFill/>
            <a:ln cap="flat" cmpd="sng" w="19050">
              <a:solidFill>
                <a:srgbClr val="B6D7A8"/>
              </a:solidFill>
              <a:prstDash val="dashDot"/>
              <a:round/>
              <a:headEnd len="med" w="med" type="none"/>
              <a:tailEnd len="med" w="med" type="none"/>
            </a:ln>
          </p:spPr>
        </p:cxnSp>
        <p:sp>
          <p:nvSpPr>
            <p:cNvPr id="384" name="Google Shape;384;p19"/>
            <p:cNvSpPr txBox="1"/>
            <p:nvPr/>
          </p:nvSpPr>
          <p:spPr>
            <a:xfrm>
              <a:off x="1631481" y="9660526"/>
              <a:ext cx="3913500" cy="435300"/>
            </a:xfrm>
            <a:prstGeom prst="rect">
              <a:avLst/>
            </a:prstGeom>
            <a:noFill/>
            <a:ln cap="flat" cmpd="sng" w="19050">
              <a:solidFill>
                <a:srgbClr val="B6D7A8"/>
              </a:solidFill>
              <a:prstDash val="dashDot"/>
              <a:round/>
              <a:headEnd len="sm" w="sm" type="none"/>
              <a:tailEnd len="sm" w="sm" type="none"/>
            </a:ln>
          </p:spPr>
          <p:txBody>
            <a:bodyPr anchorCtr="0" anchor="ctr" bIns="48000" lIns="48000" spcFirstLastPara="1" rIns="48000" wrap="square" tIns="48000">
              <a:noAutofit/>
            </a:bodyPr>
            <a:lstStyle/>
            <a:p>
              <a:pPr indent="0" lvl="0" marL="0" rtl="0" algn="l">
                <a:lnSpc>
                  <a:spcPct val="115000"/>
                </a:lnSpc>
                <a:spcBef>
                  <a:spcPts val="0"/>
                </a:spcBef>
                <a:spcAft>
                  <a:spcPts val="0"/>
                </a:spcAft>
                <a:buNone/>
              </a:pPr>
              <a:r>
                <a:rPr lang="en" sz="2200">
                  <a:latin typeface="Merriweather"/>
                  <a:ea typeface="Merriweather"/>
                  <a:cs typeface="Merriweather"/>
                  <a:sym typeface="Merriweather"/>
                </a:rPr>
                <a:t>Idiopathic thrombocytopenic purpura </a:t>
              </a:r>
              <a:r>
                <a:rPr lang="en" sz="2200">
                  <a:solidFill>
                    <a:srgbClr val="CC4125"/>
                  </a:solidFill>
                  <a:latin typeface="Merriweather"/>
                  <a:ea typeface="Merriweather"/>
                  <a:cs typeface="Merriweather"/>
                  <a:sym typeface="Merriweather"/>
                </a:rPr>
                <a:t>(ITP)</a:t>
              </a:r>
              <a:r>
                <a:rPr lang="en" sz="2200">
                  <a:latin typeface="Merriweather"/>
                  <a:ea typeface="Merriweather"/>
                  <a:cs typeface="Merriweather"/>
                  <a:sym typeface="Merriweather"/>
                </a:rPr>
                <a:t>.</a:t>
              </a:r>
              <a:endParaRPr sz="2200">
                <a:latin typeface="Merriweather"/>
                <a:ea typeface="Merriweather"/>
                <a:cs typeface="Merriweather"/>
                <a:sym typeface="Merriweather"/>
              </a:endParaRPr>
            </a:p>
          </p:txBody>
        </p:sp>
        <p:cxnSp>
          <p:nvCxnSpPr>
            <p:cNvPr id="385" name="Google Shape;385;p19"/>
            <p:cNvCxnSpPr/>
            <p:nvPr/>
          </p:nvCxnSpPr>
          <p:spPr>
            <a:xfrm flipH="1" rot="10800000">
              <a:off x="981998" y="10608464"/>
              <a:ext cx="651600" cy="3600"/>
            </a:xfrm>
            <a:prstGeom prst="straightConnector1">
              <a:avLst/>
            </a:prstGeom>
            <a:noFill/>
            <a:ln cap="flat" cmpd="sng" w="19050">
              <a:solidFill>
                <a:srgbClr val="B6D7A8"/>
              </a:solidFill>
              <a:prstDash val="dashDot"/>
              <a:round/>
              <a:headEnd len="med" w="med" type="none"/>
              <a:tailEnd len="med" w="med" type="none"/>
            </a:ln>
          </p:spPr>
        </p:cxnSp>
        <p:sp>
          <p:nvSpPr>
            <p:cNvPr id="386" name="Google Shape;386;p19"/>
            <p:cNvSpPr txBox="1"/>
            <p:nvPr/>
          </p:nvSpPr>
          <p:spPr>
            <a:xfrm>
              <a:off x="1633564" y="10385768"/>
              <a:ext cx="3913500" cy="435300"/>
            </a:xfrm>
            <a:prstGeom prst="rect">
              <a:avLst/>
            </a:prstGeom>
            <a:noFill/>
            <a:ln cap="flat" cmpd="sng" w="19050">
              <a:solidFill>
                <a:srgbClr val="B6D7A8"/>
              </a:solidFill>
              <a:prstDash val="dashDot"/>
              <a:round/>
              <a:headEnd len="sm" w="sm" type="none"/>
              <a:tailEnd len="sm" w="sm" type="none"/>
            </a:ln>
          </p:spPr>
          <p:txBody>
            <a:bodyPr anchorCtr="0" anchor="ctr" bIns="48000" lIns="48000" spcFirstLastPara="1" rIns="48000" wrap="square" tIns="48000">
              <a:noAutofit/>
            </a:bodyPr>
            <a:lstStyle/>
            <a:p>
              <a:pPr indent="0" lvl="0" marL="0" rtl="0" algn="l">
                <a:lnSpc>
                  <a:spcPct val="115000"/>
                </a:lnSpc>
                <a:spcBef>
                  <a:spcPts val="0"/>
                </a:spcBef>
                <a:spcAft>
                  <a:spcPts val="0"/>
                </a:spcAft>
                <a:buNone/>
              </a:pPr>
              <a:r>
                <a:rPr lang="en" sz="2200">
                  <a:latin typeface="Merriweather"/>
                  <a:ea typeface="Merriweather"/>
                  <a:cs typeface="Merriweather"/>
                  <a:sym typeface="Merriweather"/>
                </a:rPr>
                <a:t>Trauma </a:t>
              </a:r>
              <a:r>
                <a:rPr lang="en">
                  <a:solidFill>
                    <a:srgbClr val="999999"/>
                  </a:solidFill>
                  <a:latin typeface="Merriweather"/>
                  <a:ea typeface="Merriweather"/>
                  <a:cs typeface="Merriweather"/>
                  <a:sym typeface="Merriweather"/>
                </a:rPr>
                <a:t>(very common)</a:t>
              </a:r>
              <a:endParaRPr>
                <a:solidFill>
                  <a:srgbClr val="999999"/>
                </a:solidFill>
                <a:latin typeface="Exo"/>
                <a:ea typeface="Exo"/>
                <a:cs typeface="Exo"/>
                <a:sym typeface="Exo"/>
              </a:endParaRPr>
            </a:p>
          </p:txBody>
        </p:sp>
      </p:grpSp>
      <p:pic>
        <p:nvPicPr>
          <p:cNvPr id="387" name="Google Shape;387;p19"/>
          <p:cNvPicPr preferRelativeResize="0"/>
          <p:nvPr/>
        </p:nvPicPr>
        <p:blipFill>
          <a:blip r:embed="rId3">
            <a:alphaModFix/>
          </a:blip>
          <a:stretch>
            <a:fillRect/>
          </a:stretch>
        </p:blipFill>
        <p:spPr>
          <a:xfrm>
            <a:off x="9889946" y="9367300"/>
            <a:ext cx="1041596" cy="783899"/>
          </a:xfrm>
          <a:prstGeom prst="rect">
            <a:avLst/>
          </a:prstGeom>
          <a:noFill/>
          <a:ln>
            <a:noFill/>
          </a:ln>
        </p:spPr>
      </p:pic>
      <p:sp>
        <p:nvSpPr>
          <p:cNvPr id="388" name="Google Shape;388;p19"/>
          <p:cNvSpPr txBox="1"/>
          <p:nvPr/>
        </p:nvSpPr>
        <p:spPr>
          <a:xfrm>
            <a:off x="2947681" y="16036102"/>
            <a:ext cx="9260400" cy="645000"/>
          </a:xfrm>
          <a:prstGeom prst="rect">
            <a:avLst/>
          </a:prstGeom>
          <a:noFill/>
          <a:ln cap="flat" cmpd="sng" w="19050">
            <a:solidFill>
              <a:srgbClr val="B6D7A8"/>
            </a:solidFill>
            <a:prstDash val="dashDot"/>
            <a:round/>
            <a:headEnd len="sm" w="sm" type="none"/>
            <a:tailEnd len="sm" w="sm" type="none"/>
          </a:ln>
        </p:spPr>
        <p:txBody>
          <a:bodyPr anchorCtr="0" anchor="ctr" bIns="48000" lIns="48000" spcFirstLastPara="1" rIns="48000" wrap="square" tIns="48000">
            <a:noAutofit/>
          </a:bodyPr>
          <a:lstStyle/>
          <a:p>
            <a:pPr indent="0" lvl="0" marL="0" rtl="0" algn="l">
              <a:lnSpc>
                <a:spcPct val="115000"/>
              </a:lnSpc>
              <a:spcBef>
                <a:spcPts val="0"/>
              </a:spcBef>
              <a:spcAft>
                <a:spcPts val="0"/>
              </a:spcAft>
              <a:buNone/>
            </a:pPr>
            <a:r>
              <a:rPr lang="en" sz="2200">
                <a:latin typeface="Merriweather"/>
                <a:ea typeface="Merriweather"/>
                <a:cs typeface="Merriweather"/>
                <a:sym typeface="Merriweather"/>
              </a:rPr>
              <a:t>Hodgkin's disease.</a:t>
            </a:r>
            <a:endParaRPr sz="2200">
              <a:latin typeface="Merriweather"/>
              <a:ea typeface="Merriweather"/>
              <a:cs typeface="Merriweather"/>
              <a:sym typeface="Merriweather"/>
            </a:endParaRPr>
          </a:p>
        </p:txBody>
      </p:sp>
      <p:sp>
        <p:nvSpPr>
          <p:cNvPr id="389" name="Google Shape;389;p19"/>
          <p:cNvSpPr txBox="1"/>
          <p:nvPr/>
        </p:nvSpPr>
        <p:spPr>
          <a:xfrm>
            <a:off x="2947679" y="17074425"/>
            <a:ext cx="9260400" cy="645000"/>
          </a:xfrm>
          <a:prstGeom prst="rect">
            <a:avLst/>
          </a:prstGeom>
          <a:noFill/>
          <a:ln cap="flat" cmpd="sng" w="19050">
            <a:solidFill>
              <a:srgbClr val="B6D7A8"/>
            </a:solidFill>
            <a:prstDash val="dashDot"/>
            <a:round/>
            <a:headEnd len="sm" w="sm" type="none"/>
            <a:tailEnd len="sm" w="sm" type="none"/>
          </a:ln>
        </p:spPr>
        <p:txBody>
          <a:bodyPr anchorCtr="0" anchor="ctr" bIns="48000" lIns="48000" spcFirstLastPara="1" rIns="48000" wrap="square" tIns="48000">
            <a:noAutofit/>
          </a:bodyPr>
          <a:lstStyle/>
          <a:p>
            <a:pPr indent="0" lvl="0" marL="0" rtl="0" algn="l">
              <a:lnSpc>
                <a:spcPct val="115000"/>
              </a:lnSpc>
              <a:spcBef>
                <a:spcPts val="0"/>
              </a:spcBef>
              <a:spcAft>
                <a:spcPts val="0"/>
              </a:spcAft>
              <a:buNone/>
            </a:pPr>
            <a:r>
              <a:rPr lang="en" sz="2200">
                <a:latin typeface="Merriweather"/>
                <a:ea typeface="Merriweather"/>
                <a:cs typeface="Merriweather"/>
                <a:sym typeface="Merriweather"/>
              </a:rPr>
              <a:t>Autoimmune hemolytic disorders.</a:t>
            </a:r>
            <a:endParaRPr sz="2200">
              <a:latin typeface="Merriweather"/>
              <a:ea typeface="Merriweather"/>
              <a:cs typeface="Merriweather"/>
              <a:sym typeface="Merriweather"/>
            </a:endParaRPr>
          </a:p>
        </p:txBody>
      </p:sp>
      <p:cxnSp>
        <p:nvCxnSpPr>
          <p:cNvPr id="390" name="Google Shape;390;p19"/>
          <p:cNvCxnSpPr/>
          <p:nvPr/>
        </p:nvCxnSpPr>
        <p:spPr>
          <a:xfrm flipH="1" rot="10800000">
            <a:off x="1489800" y="16355775"/>
            <a:ext cx="1458000" cy="4500"/>
          </a:xfrm>
          <a:prstGeom prst="straightConnector1">
            <a:avLst/>
          </a:prstGeom>
          <a:noFill/>
          <a:ln cap="flat" cmpd="sng" w="19050">
            <a:solidFill>
              <a:srgbClr val="B6D7A8"/>
            </a:solidFill>
            <a:prstDash val="dashDot"/>
            <a:round/>
            <a:headEnd len="med" w="med" type="none"/>
            <a:tailEnd len="med" w="med" type="none"/>
          </a:ln>
        </p:spPr>
      </p:cxnSp>
      <p:cxnSp>
        <p:nvCxnSpPr>
          <p:cNvPr id="391" name="Google Shape;391;p19"/>
          <p:cNvCxnSpPr/>
          <p:nvPr/>
        </p:nvCxnSpPr>
        <p:spPr>
          <a:xfrm flipH="1" rot="10800000">
            <a:off x="1481897" y="17470336"/>
            <a:ext cx="1542000" cy="5400"/>
          </a:xfrm>
          <a:prstGeom prst="straightConnector1">
            <a:avLst/>
          </a:prstGeom>
          <a:noFill/>
          <a:ln cap="flat" cmpd="sng" w="19050">
            <a:solidFill>
              <a:srgbClr val="B6D7A8"/>
            </a:solidFill>
            <a:prstDash val="dashDot"/>
            <a:round/>
            <a:headEnd len="med" w="med" type="none"/>
            <a:tailEnd len="med" w="med" type="none"/>
          </a:ln>
        </p:spPr>
      </p:cxnSp>
      <p:sp>
        <p:nvSpPr>
          <p:cNvPr id="392" name="Google Shape;392;p19"/>
          <p:cNvSpPr txBox="1"/>
          <p:nvPr/>
        </p:nvSpPr>
        <p:spPr>
          <a:xfrm>
            <a:off x="0" y="179797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393" name="Google Shape;393;p19"/>
          <p:cNvSpPr/>
          <p:nvPr/>
        </p:nvSpPr>
        <p:spPr>
          <a:xfrm>
            <a:off x="545100" y="17979700"/>
            <a:ext cx="13585500" cy="4335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94" name="Google Shape;394;p19"/>
          <p:cNvSpPr/>
          <p:nvPr/>
        </p:nvSpPr>
        <p:spPr>
          <a:xfrm>
            <a:off x="0" y="179797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95" name="Google Shape;395;p19"/>
          <p:cNvSpPr txBox="1"/>
          <p:nvPr/>
        </p:nvSpPr>
        <p:spPr>
          <a:xfrm>
            <a:off x="630800" y="17925325"/>
            <a:ext cx="25632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FOOTNOTES</a:t>
            </a:r>
            <a:endParaRPr sz="2500">
              <a:solidFill>
                <a:srgbClr val="FFFFFF"/>
              </a:solidFill>
              <a:latin typeface="Oswald"/>
              <a:ea typeface="Oswald"/>
              <a:cs typeface="Oswald"/>
              <a:sym typeface="Oswald"/>
            </a:endParaRPr>
          </a:p>
        </p:txBody>
      </p:sp>
      <p:sp>
        <p:nvSpPr>
          <p:cNvPr id="396" name="Google Shape;396;p19"/>
          <p:cNvSpPr txBox="1"/>
          <p:nvPr/>
        </p:nvSpPr>
        <p:spPr>
          <a:xfrm>
            <a:off x="-142400" y="18576400"/>
            <a:ext cx="14097000" cy="6996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Merriweather"/>
              <a:buAutoNum type="arabicPeriod"/>
            </a:pPr>
            <a:r>
              <a:rPr lang="en" sz="1500">
                <a:latin typeface="Merriweather"/>
                <a:ea typeface="Merriweather"/>
                <a:cs typeface="Merriweather"/>
                <a:sym typeface="Merriweather"/>
              </a:rPr>
              <a:t>The reason being that with enlargement blood will tend to stay longer in the spleen, with increased number of macrophages resulting in excessive hemolysis of blood elements.</a:t>
            </a:r>
            <a:endParaRPr sz="1500">
              <a:latin typeface="Merriweather"/>
              <a:ea typeface="Merriweather"/>
              <a:cs typeface="Merriweather"/>
              <a:sym typeface="Merriweather"/>
            </a:endParaRPr>
          </a:p>
          <a:p>
            <a:pPr indent="-323850" lvl="0" marL="457200" rtl="0" algn="l">
              <a:spcBef>
                <a:spcPts val="0"/>
              </a:spcBef>
              <a:spcAft>
                <a:spcPts val="0"/>
              </a:spcAft>
              <a:buSzPts val="1500"/>
              <a:buFont typeface="Merriweather"/>
              <a:buAutoNum type="arabicPeriod"/>
            </a:pPr>
            <a:r>
              <a:rPr lang="en" sz="1500">
                <a:latin typeface="Merriweather"/>
                <a:ea typeface="Merriweather"/>
                <a:cs typeface="Merriweather"/>
                <a:sym typeface="Merriweather"/>
              </a:rPr>
              <a:t>Spleen eats abnormal RBCs, so we’re like punshining the spleen when it works efficiently, but the real problem is in the RBCs  themselves </a:t>
            </a:r>
            <a:endParaRPr sz="1500">
              <a:latin typeface="Merriweather"/>
              <a:ea typeface="Merriweather"/>
              <a:cs typeface="Merriweather"/>
              <a:sym typeface="Merriweather"/>
            </a:endParaRPr>
          </a:p>
          <a:p>
            <a:pPr indent="-323850" lvl="0" marL="457200" rtl="0" algn="l">
              <a:spcBef>
                <a:spcPts val="0"/>
              </a:spcBef>
              <a:spcAft>
                <a:spcPts val="0"/>
              </a:spcAft>
              <a:buSzPts val="1500"/>
              <a:buFont typeface="Merriweather"/>
              <a:buAutoNum type="arabicPeriod"/>
            </a:pPr>
            <a:r>
              <a:rPr lang="en" sz="1500">
                <a:latin typeface="Merriweather"/>
                <a:ea typeface="Merriweather"/>
                <a:cs typeface="Merriweather"/>
                <a:sym typeface="Merriweather"/>
              </a:rPr>
              <a:t>Properdin is a protein that regulates the complement immune system, tuftsin is important of immunoglobulin-mediated opsonization.</a:t>
            </a:r>
            <a:endParaRPr sz="1500">
              <a:latin typeface="Merriweather"/>
              <a:ea typeface="Merriweather"/>
              <a:cs typeface="Merriweather"/>
              <a:sym typeface="Merriweather"/>
            </a:endParaRPr>
          </a:p>
        </p:txBody>
      </p:sp>
      <p:sp>
        <p:nvSpPr>
          <p:cNvPr id="397" name="Google Shape;397;p19"/>
          <p:cNvSpPr/>
          <p:nvPr/>
        </p:nvSpPr>
        <p:spPr>
          <a:xfrm>
            <a:off x="3290773" y="809312"/>
            <a:ext cx="7622100" cy="943800"/>
          </a:xfrm>
          <a:prstGeom prst="roundRect">
            <a:avLst>
              <a:gd fmla="val 16667" name="adj"/>
            </a:avLst>
          </a:prstGeom>
          <a:solidFill>
            <a:srgbClr val="93C47D"/>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 sz="3500">
                <a:solidFill>
                  <a:srgbClr val="FFFFFF"/>
                </a:solidFill>
                <a:latin typeface="Oswald"/>
                <a:ea typeface="Oswald"/>
                <a:cs typeface="Oswald"/>
                <a:sym typeface="Oswald"/>
              </a:rPr>
              <a:t>Immune Functions of Spleen</a:t>
            </a:r>
            <a:endParaRPr sz="3500">
              <a:solidFill>
                <a:srgbClr val="FFFFFF"/>
              </a:solidFill>
              <a:latin typeface="Oswald"/>
              <a:ea typeface="Oswald"/>
              <a:cs typeface="Oswald"/>
              <a:sym typeface="Oswald"/>
            </a:endParaRPr>
          </a:p>
          <a:p>
            <a:pPr indent="0" lvl="0" marL="0" marR="0" rtl="0" algn="ctr">
              <a:lnSpc>
                <a:spcPct val="100000"/>
              </a:lnSpc>
              <a:spcBef>
                <a:spcPts val="0"/>
              </a:spcBef>
              <a:spcAft>
                <a:spcPts val="0"/>
              </a:spcAft>
              <a:buNone/>
            </a:pPr>
            <a:r>
              <a:t/>
            </a:r>
            <a:endParaRPr b="1" sz="600">
              <a:solidFill>
                <a:srgbClr val="FFFFFF"/>
              </a:solidFill>
              <a:latin typeface="Exo"/>
              <a:ea typeface="Exo"/>
              <a:cs typeface="Exo"/>
              <a:sym typeface="Exo"/>
            </a:endParaRPr>
          </a:p>
        </p:txBody>
      </p:sp>
      <p:sp>
        <p:nvSpPr>
          <p:cNvPr id="398" name="Google Shape;398;p19"/>
          <p:cNvSpPr/>
          <p:nvPr/>
        </p:nvSpPr>
        <p:spPr>
          <a:xfrm>
            <a:off x="1015242" y="5214421"/>
            <a:ext cx="5236500" cy="9333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200">
                <a:solidFill>
                  <a:srgbClr val="CC4125"/>
                </a:solidFill>
                <a:latin typeface="Merriweather"/>
                <a:ea typeface="Merriweather"/>
                <a:cs typeface="Merriweather"/>
                <a:sym typeface="Merriweather"/>
              </a:rPr>
              <a:t>Destruction and processing</a:t>
            </a:r>
            <a:r>
              <a:rPr lang="en" sz="2200">
                <a:solidFill>
                  <a:schemeClr val="dk1"/>
                </a:solidFill>
                <a:latin typeface="Merriweather"/>
                <a:ea typeface="Merriweather"/>
                <a:cs typeface="Merriweather"/>
                <a:sym typeface="Merriweather"/>
              </a:rPr>
              <a:t> of antigens. </a:t>
            </a:r>
            <a:endParaRPr sz="2200">
              <a:latin typeface="Merriweather"/>
              <a:ea typeface="Merriweather"/>
              <a:cs typeface="Merriweather"/>
              <a:sym typeface="Merriweather"/>
            </a:endParaRPr>
          </a:p>
        </p:txBody>
      </p:sp>
      <p:sp>
        <p:nvSpPr>
          <p:cNvPr id="399" name="Google Shape;399;p19"/>
          <p:cNvSpPr/>
          <p:nvPr/>
        </p:nvSpPr>
        <p:spPr>
          <a:xfrm>
            <a:off x="1015242" y="3052376"/>
            <a:ext cx="5236500" cy="17703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200">
                <a:solidFill>
                  <a:schemeClr val="dk1"/>
                </a:solidFill>
                <a:latin typeface="Merriweather"/>
                <a:ea typeface="Merriweather"/>
                <a:cs typeface="Merriweather"/>
                <a:sym typeface="Merriweather"/>
              </a:rPr>
              <a:t>Site for </a:t>
            </a:r>
            <a:r>
              <a:rPr lang="en" sz="2200">
                <a:solidFill>
                  <a:srgbClr val="CC4125"/>
                </a:solidFill>
                <a:latin typeface="Merriweather"/>
                <a:ea typeface="Merriweather"/>
                <a:cs typeface="Merriweather"/>
                <a:sym typeface="Merriweather"/>
              </a:rPr>
              <a:t>Phagocytosis</a:t>
            </a:r>
            <a:r>
              <a:rPr lang="en" sz="2200">
                <a:solidFill>
                  <a:schemeClr val="dk1"/>
                </a:solidFill>
                <a:latin typeface="Merriweather"/>
                <a:ea typeface="Merriweather"/>
                <a:cs typeface="Merriweather"/>
                <a:sym typeface="Merriweather"/>
              </a:rPr>
              <a:t> of bacteria and worn-out blood cells </a:t>
            </a:r>
            <a:r>
              <a:rPr lang="en" sz="1800">
                <a:solidFill>
                  <a:schemeClr val="dk1"/>
                </a:solidFill>
                <a:latin typeface="Merriweather"/>
                <a:ea typeface="Merriweather"/>
                <a:cs typeface="Merriweather"/>
                <a:sym typeface="Merriweather"/>
              </a:rPr>
              <a:t>(Slow blood flow in the red pulp cords allows foreign particles to be phagocytosed)</a:t>
            </a:r>
            <a:endParaRPr sz="2200">
              <a:solidFill>
                <a:schemeClr val="dk1"/>
              </a:solidFill>
              <a:latin typeface="Merriweather"/>
              <a:ea typeface="Merriweather"/>
              <a:cs typeface="Merriweather"/>
              <a:sym typeface="Merriweather"/>
            </a:endParaRPr>
          </a:p>
        </p:txBody>
      </p:sp>
      <p:sp>
        <p:nvSpPr>
          <p:cNvPr id="400" name="Google Shape;400;p19"/>
          <p:cNvSpPr/>
          <p:nvPr/>
        </p:nvSpPr>
        <p:spPr>
          <a:xfrm>
            <a:off x="4194163" y="1947488"/>
            <a:ext cx="5826600" cy="9438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ctr">
              <a:lnSpc>
                <a:spcPct val="115000"/>
              </a:lnSpc>
              <a:spcBef>
                <a:spcPts val="0"/>
              </a:spcBef>
              <a:spcAft>
                <a:spcPts val="0"/>
              </a:spcAft>
              <a:buNone/>
            </a:pPr>
            <a:r>
              <a:rPr lang="en" sz="2200">
                <a:solidFill>
                  <a:schemeClr val="dk1"/>
                </a:solidFill>
                <a:latin typeface="Merriweather"/>
                <a:ea typeface="Merriweather"/>
                <a:cs typeface="Merriweather"/>
                <a:sym typeface="Merriweather"/>
              </a:rPr>
              <a:t>Reservoir of lymphocytes in white pulp.</a:t>
            </a:r>
            <a:endParaRPr sz="2200">
              <a:solidFill>
                <a:schemeClr val="dk1"/>
              </a:solidFill>
              <a:latin typeface="Merriweather"/>
              <a:ea typeface="Merriweather"/>
              <a:cs typeface="Merriweather"/>
              <a:sym typeface="Merriweather"/>
            </a:endParaRPr>
          </a:p>
          <a:p>
            <a:pPr indent="0" lvl="0" marL="0" rtl="0" algn="ctr">
              <a:lnSpc>
                <a:spcPct val="115000"/>
              </a:lnSpc>
              <a:spcBef>
                <a:spcPts val="0"/>
              </a:spcBef>
              <a:spcAft>
                <a:spcPts val="0"/>
              </a:spcAft>
              <a:buClr>
                <a:schemeClr val="dk1"/>
              </a:buClr>
              <a:buSzPts val="1100"/>
              <a:buFont typeface="Arial"/>
              <a:buNone/>
            </a:pPr>
            <a:r>
              <a:rPr lang="en" sz="1700">
                <a:solidFill>
                  <a:srgbClr val="8E7CC3"/>
                </a:solidFill>
                <a:latin typeface="Merriweather"/>
                <a:ea typeface="Merriweather"/>
                <a:cs typeface="Merriweather"/>
                <a:sym typeface="Merriweather"/>
              </a:rPr>
              <a:t>(contains about 25% of T cells &amp; 15% B Cells)</a:t>
            </a:r>
            <a:endParaRPr sz="1700">
              <a:solidFill>
                <a:srgbClr val="8E7CC3"/>
              </a:solidFill>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2200">
              <a:solidFill>
                <a:schemeClr val="dk1"/>
              </a:solidFill>
              <a:latin typeface="Merriweather"/>
              <a:ea typeface="Merriweather"/>
              <a:cs typeface="Merriweather"/>
              <a:sym typeface="Merriweather"/>
            </a:endParaRPr>
          </a:p>
        </p:txBody>
      </p:sp>
      <p:sp>
        <p:nvSpPr>
          <p:cNvPr id="401" name="Google Shape;401;p19"/>
          <p:cNvSpPr/>
          <p:nvPr/>
        </p:nvSpPr>
        <p:spPr>
          <a:xfrm>
            <a:off x="8008893" y="3088165"/>
            <a:ext cx="5236500" cy="17703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100">
                <a:solidFill>
                  <a:schemeClr val="dk1"/>
                </a:solidFill>
                <a:latin typeface="Merriweather"/>
                <a:ea typeface="Merriweather"/>
                <a:cs typeface="Merriweather"/>
                <a:sym typeface="Merriweather"/>
              </a:rPr>
              <a:t>Site of </a:t>
            </a:r>
            <a:r>
              <a:rPr lang="en" sz="2100">
                <a:solidFill>
                  <a:srgbClr val="CC4125"/>
                </a:solidFill>
                <a:latin typeface="Merriweather"/>
                <a:ea typeface="Merriweather"/>
                <a:cs typeface="Merriweather"/>
                <a:sym typeface="Merriweather"/>
              </a:rPr>
              <a:t>B cell maturation </a:t>
            </a:r>
            <a:r>
              <a:rPr lang="en" sz="2100">
                <a:solidFill>
                  <a:schemeClr val="dk1"/>
                </a:solidFill>
                <a:latin typeface="Merriweather"/>
                <a:ea typeface="Merriweather"/>
                <a:cs typeface="Merriweather"/>
                <a:sym typeface="Merriweather"/>
              </a:rPr>
              <a:t>into plasma cells, which synthesize antibodies in its white pulp and initiates </a:t>
            </a:r>
            <a:r>
              <a:rPr lang="en" sz="2100">
                <a:solidFill>
                  <a:srgbClr val="CC4125"/>
                </a:solidFill>
                <a:latin typeface="Merriweather"/>
                <a:ea typeface="Merriweather"/>
                <a:cs typeface="Merriweather"/>
                <a:sym typeface="Merriweather"/>
              </a:rPr>
              <a:t>humoral response. </a:t>
            </a:r>
            <a:r>
              <a:rPr lang="en" sz="2100">
                <a:solidFill>
                  <a:srgbClr val="8E7CC3"/>
                </a:solidFill>
                <a:latin typeface="Merriweather"/>
                <a:ea typeface="Merriweather"/>
                <a:cs typeface="Merriweather"/>
                <a:sym typeface="Merriweather"/>
              </a:rPr>
              <a:t>Major site of specific IgM production.</a:t>
            </a:r>
            <a:endParaRPr sz="2100">
              <a:latin typeface="Merriweather"/>
              <a:ea typeface="Merriweather"/>
              <a:cs typeface="Merriweather"/>
              <a:sym typeface="Merriweather"/>
            </a:endParaRPr>
          </a:p>
        </p:txBody>
      </p:sp>
      <p:sp>
        <p:nvSpPr>
          <p:cNvPr id="402" name="Google Shape;402;p19"/>
          <p:cNvSpPr/>
          <p:nvPr/>
        </p:nvSpPr>
        <p:spPr>
          <a:xfrm>
            <a:off x="8008942" y="5029766"/>
            <a:ext cx="5236500" cy="11622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000">
                <a:solidFill>
                  <a:schemeClr val="dk1"/>
                </a:solidFill>
                <a:latin typeface="Merriweather"/>
                <a:ea typeface="Merriweather"/>
                <a:cs typeface="Merriweather"/>
                <a:sym typeface="Merriweather"/>
              </a:rPr>
              <a:t>Removes antibody-coated bacteria along with </a:t>
            </a:r>
            <a:r>
              <a:rPr lang="en" sz="2000">
                <a:solidFill>
                  <a:srgbClr val="CC4125"/>
                </a:solidFill>
                <a:latin typeface="Merriweather"/>
                <a:ea typeface="Merriweather"/>
                <a:cs typeface="Merriweather"/>
                <a:sym typeface="Merriweather"/>
              </a:rPr>
              <a:t>antibody-coated blood cells.</a:t>
            </a:r>
            <a:endParaRPr sz="2000">
              <a:solidFill>
                <a:srgbClr val="CC4125"/>
              </a:solidFill>
              <a:latin typeface="Merriweather"/>
              <a:ea typeface="Merriweather"/>
              <a:cs typeface="Merriweather"/>
              <a:sym typeface="Merriweather"/>
            </a:endParaRPr>
          </a:p>
        </p:txBody>
      </p:sp>
      <p:cxnSp>
        <p:nvCxnSpPr>
          <p:cNvPr id="403" name="Google Shape;403;p19"/>
          <p:cNvCxnSpPr>
            <a:stCxn id="397" idx="3"/>
            <a:endCxn id="402" idx="3"/>
          </p:cNvCxnSpPr>
          <p:nvPr/>
        </p:nvCxnSpPr>
        <p:spPr>
          <a:xfrm>
            <a:off x="10912873" y="1281212"/>
            <a:ext cx="2332500" cy="4329600"/>
          </a:xfrm>
          <a:prstGeom prst="curvedConnector3">
            <a:avLst>
              <a:gd fmla="val 109983" name="adj1"/>
            </a:avLst>
          </a:prstGeom>
          <a:noFill/>
          <a:ln cap="flat" cmpd="sng" w="38100">
            <a:solidFill>
              <a:srgbClr val="93C47D"/>
            </a:solidFill>
            <a:prstDash val="solid"/>
            <a:round/>
            <a:headEnd len="med" w="med" type="none"/>
            <a:tailEnd len="med" w="med" type="none"/>
          </a:ln>
        </p:spPr>
      </p:cxnSp>
      <p:cxnSp>
        <p:nvCxnSpPr>
          <p:cNvPr id="404" name="Google Shape;404;p19"/>
          <p:cNvCxnSpPr>
            <a:stCxn id="397" idx="3"/>
            <a:endCxn id="401" idx="3"/>
          </p:cNvCxnSpPr>
          <p:nvPr/>
        </p:nvCxnSpPr>
        <p:spPr>
          <a:xfrm>
            <a:off x="10912873" y="1281212"/>
            <a:ext cx="2332500" cy="2692200"/>
          </a:xfrm>
          <a:prstGeom prst="curvedConnector3">
            <a:avLst>
              <a:gd fmla="val 109981" name="adj1"/>
            </a:avLst>
          </a:prstGeom>
          <a:noFill/>
          <a:ln cap="flat" cmpd="sng" w="38100">
            <a:solidFill>
              <a:srgbClr val="93C47D"/>
            </a:solidFill>
            <a:prstDash val="solid"/>
            <a:round/>
            <a:headEnd len="med" w="med" type="none"/>
            <a:tailEnd len="med" w="med" type="none"/>
          </a:ln>
        </p:spPr>
      </p:cxnSp>
      <p:cxnSp>
        <p:nvCxnSpPr>
          <p:cNvPr id="405" name="Google Shape;405;p19"/>
          <p:cNvCxnSpPr>
            <a:stCxn id="397" idx="1"/>
            <a:endCxn id="399" idx="1"/>
          </p:cNvCxnSpPr>
          <p:nvPr/>
        </p:nvCxnSpPr>
        <p:spPr>
          <a:xfrm flipH="1">
            <a:off x="1015273" y="1281212"/>
            <a:ext cx="2275500" cy="2656200"/>
          </a:xfrm>
          <a:prstGeom prst="curvedConnector3">
            <a:avLst>
              <a:gd fmla="val 109060" name="adj1"/>
            </a:avLst>
          </a:prstGeom>
          <a:noFill/>
          <a:ln cap="flat" cmpd="sng" w="38100">
            <a:solidFill>
              <a:srgbClr val="93C47D"/>
            </a:solidFill>
            <a:prstDash val="solid"/>
            <a:round/>
            <a:headEnd len="med" w="med" type="none"/>
            <a:tailEnd len="med" w="med" type="none"/>
          </a:ln>
        </p:spPr>
      </p:cxnSp>
      <p:cxnSp>
        <p:nvCxnSpPr>
          <p:cNvPr id="406" name="Google Shape;406;p19"/>
          <p:cNvCxnSpPr>
            <a:stCxn id="397" idx="1"/>
            <a:endCxn id="398" idx="1"/>
          </p:cNvCxnSpPr>
          <p:nvPr/>
        </p:nvCxnSpPr>
        <p:spPr>
          <a:xfrm flipH="1">
            <a:off x="1015273" y="1281212"/>
            <a:ext cx="2275500" cy="4399800"/>
          </a:xfrm>
          <a:prstGeom prst="curvedConnector3">
            <a:avLst>
              <a:gd fmla="val 109060" name="adj1"/>
            </a:avLst>
          </a:prstGeom>
          <a:noFill/>
          <a:ln cap="flat" cmpd="sng" w="38100">
            <a:solidFill>
              <a:srgbClr val="93C47D"/>
            </a:solidFill>
            <a:prstDash val="solid"/>
            <a:round/>
            <a:headEnd len="med" w="med" type="none"/>
            <a:tailEnd len="med" w="med" type="none"/>
          </a:ln>
        </p:spPr>
      </p:cxnSp>
      <p:cxnSp>
        <p:nvCxnSpPr>
          <p:cNvPr id="407" name="Google Shape;407;p19"/>
          <p:cNvCxnSpPr>
            <a:stCxn id="397" idx="2"/>
            <a:endCxn id="400" idx="0"/>
          </p:cNvCxnSpPr>
          <p:nvPr/>
        </p:nvCxnSpPr>
        <p:spPr>
          <a:xfrm flipH="1" rot="-5400000">
            <a:off x="7007473" y="1847462"/>
            <a:ext cx="194400" cy="5700"/>
          </a:xfrm>
          <a:prstGeom prst="curvedConnector3">
            <a:avLst>
              <a:gd fmla="val 49994" name="adj1"/>
            </a:avLst>
          </a:prstGeom>
          <a:noFill/>
          <a:ln cap="flat" cmpd="sng" w="9525">
            <a:solidFill>
              <a:srgbClr val="93C47D"/>
            </a:solidFill>
            <a:prstDash val="solid"/>
            <a:round/>
            <a:headEnd len="med" w="med" type="none"/>
            <a:tailEnd len="med" w="med" type="none"/>
          </a:ln>
        </p:spPr>
      </p:cxnSp>
      <p:sp>
        <p:nvSpPr>
          <p:cNvPr id="408" name="Google Shape;408;p19"/>
          <p:cNvSpPr/>
          <p:nvPr/>
        </p:nvSpPr>
        <p:spPr>
          <a:xfrm>
            <a:off x="6604539" y="6363561"/>
            <a:ext cx="7001700" cy="17703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000">
                <a:solidFill>
                  <a:schemeClr val="dk1"/>
                </a:solidFill>
                <a:latin typeface="Merriweather"/>
                <a:ea typeface="Merriweather"/>
                <a:cs typeface="Merriweather"/>
                <a:sym typeface="Merriweather"/>
              </a:rPr>
              <a:t>It contains (in its blood reserve) half of the body </a:t>
            </a:r>
            <a:r>
              <a:rPr lang="en" sz="2000">
                <a:solidFill>
                  <a:srgbClr val="CC4125"/>
                </a:solidFill>
                <a:latin typeface="Merriweather"/>
                <a:ea typeface="Merriweather"/>
                <a:cs typeface="Merriweather"/>
                <a:sym typeface="Merriweather"/>
              </a:rPr>
              <a:t>monocytes</a:t>
            </a:r>
            <a:r>
              <a:rPr lang="en" sz="2000">
                <a:solidFill>
                  <a:schemeClr val="dk1"/>
                </a:solidFill>
                <a:latin typeface="Merriweather"/>
                <a:ea typeface="Merriweather"/>
                <a:cs typeface="Merriweather"/>
                <a:sym typeface="Merriweather"/>
              </a:rPr>
              <a:t> within the red pulp, upon moving to injured tissue (such as the heart), turn into </a:t>
            </a:r>
            <a:r>
              <a:rPr lang="en" sz="2000">
                <a:solidFill>
                  <a:srgbClr val="CC4125"/>
                </a:solidFill>
                <a:latin typeface="Merriweather"/>
                <a:ea typeface="Merriweather"/>
                <a:cs typeface="Merriweather"/>
                <a:sym typeface="Merriweather"/>
              </a:rPr>
              <a:t>dendritic cells </a:t>
            </a:r>
            <a:r>
              <a:rPr lang="en" sz="2000">
                <a:solidFill>
                  <a:schemeClr val="dk1"/>
                </a:solidFill>
                <a:latin typeface="Merriweather"/>
                <a:ea typeface="Merriweather"/>
                <a:cs typeface="Merriweather"/>
                <a:sym typeface="Merriweather"/>
              </a:rPr>
              <a:t>and </a:t>
            </a:r>
            <a:r>
              <a:rPr lang="en" sz="2000">
                <a:solidFill>
                  <a:srgbClr val="CC4125"/>
                </a:solidFill>
                <a:latin typeface="Merriweather"/>
                <a:ea typeface="Merriweather"/>
                <a:cs typeface="Merriweather"/>
                <a:sym typeface="Merriweather"/>
              </a:rPr>
              <a:t>macrophages</a:t>
            </a:r>
            <a:r>
              <a:rPr lang="en" sz="2000">
                <a:solidFill>
                  <a:schemeClr val="dk1"/>
                </a:solidFill>
                <a:latin typeface="Merriweather"/>
                <a:ea typeface="Merriweather"/>
                <a:cs typeface="Merriweather"/>
                <a:sym typeface="Merriweather"/>
              </a:rPr>
              <a:t> that </a:t>
            </a:r>
            <a:r>
              <a:rPr lang="en" sz="2000">
                <a:solidFill>
                  <a:schemeClr val="dk1"/>
                </a:solidFill>
                <a:latin typeface="Merriweather"/>
                <a:ea typeface="Merriweather"/>
                <a:cs typeface="Merriweather"/>
                <a:sym typeface="Merriweather"/>
              </a:rPr>
              <a:t>promote </a:t>
            </a:r>
            <a:r>
              <a:rPr lang="en" sz="2000">
                <a:solidFill>
                  <a:srgbClr val="CC4125"/>
                </a:solidFill>
                <a:latin typeface="Merriweather"/>
                <a:ea typeface="Merriweather"/>
                <a:cs typeface="Merriweather"/>
                <a:sym typeface="Merriweather"/>
              </a:rPr>
              <a:t>tissue healing.</a:t>
            </a:r>
            <a:endParaRPr sz="2000">
              <a:solidFill>
                <a:srgbClr val="CC4125"/>
              </a:solidFill>
              <a:latin typeface="Merriweather"/>
              <a:ea typeface="Merriweather"/>
              <a:cs typeface="Merriweather"/>
              <a:sym typeface="Merriweather"/>
            </a:endParaRPr>
          </a:p>
        </p:txBody>
      </p:sp>
      <p:cxnSp>
        <p:nvCxnSpPr>
          <p:cNvPr id="409" name="Google Shape;409;p19"/>
          <p:cNvCxnSpPr>
            <a:stCxn id="397" idx="3"/>
            <a:endCxn id="408" idx="3"/>
          </p:cNvCxnSpPr>
          <p:nvPr/>
        </p:nvCxnSpPr>
        <p:spPr>
          <a:xfrm>
            <a:off x="10912873" y="1281212"/>
            <a:ext cx="2693400" cy="5967600"/>
          </a:xfrm>
          <a:prstGeom prst="curvedConnector3">
            <a:avLst>
              <a:gd fmla="val 108639" name="adj1"/>
            </a:avLst>
          </a:prstGeom>
          <a:noFill/>
          <a:ln cap="flat" cmpd="sng" w="38100">
            <a:solidFill>
              <a:srgbClr val="6AA84F"/>
            </a:solidFill>
            <a:prstDash val="solid"/>
            <a:round/>
            <a:headEnd len="med" w="med" type="none"/>
            <a:tailEnd len="med" w="med" type="none"/>
          </a:ln>
        </p:spPr>
      </p:cxnSp>
      <p:sp>
        <p:nvSpPr>
          <p:cNvPr id="410" name="Google Shape;410;p19"/>
          <p:cNvSpPr/>
          <p:nvPr/>
        </p:nvSpPr>
        <p:spPr>
          <a:xfrm>
            <a:off x="890864" y="6501139"/>
            <a:ext cx="5236500" cy="16365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200">
                <a:solidFill>
                  <a:srgbClr val="76A5AF"/>
                </a:solidFill>
                <a:latin typeface="Merriweather"/>
                <a:ea typeface="Merriweather"/>
                <a:cs typeface="Merriweather"/>
                <a:sym typeface="Merriweather"/>
              </a:rPr>
              <a:t>Because the organ is directly connected to blood circulation, it responds faster than other lymph nodes to blood-borne antigens.</a:t>
            </a:r>
            <a:endParaRPr sz="2200">
              <a:solidFill>
                <a:srgbClr val="76A5AF"/>
              </a:solidFill>
              <a:latin typeface="Merriweather"/>
              <a:ea typeface="Merriweather"/>
              <a:cs typeface="Merriweather"/>
              <a:sym typeface="Merriweather"/>
            </a:endParaRPr>
          </a:p>
        </p:txBody>
      </p:sp>
      <p:cxnSp>
        <p:nvCxnSpPr>
          <p:cNvPr id="411" name="Google Shape;411;p19"/>
          <p:cNvCxnSpPr>
            <a:stCxn id="397" idx="1"/>
            <a:endCxn id="410" idx="1"/>
          </p:cNvCxnSpPr>
          <p:nvPr/>
        </p:nvCxnSpPr>
        <p:spPr>
          <a:xfrm flipH="1">
            <a:off x="890773" y="1281212"/>
            <a:ext cx="2400000" cy="6038100"/>
          </a:xfrm>
          <a:prstGeom prst="curvedConnector3">
            <a:avLst>
              <a:gd fmla="val 108642" name="adj1"/>
            </a:avLst>
          </a:prstGeom>
          <a:noFill/>
          <a:ln cap="flat" cmpd="sng" w="38100">
            <a:solidFill>
              <a:srgbClr val="6AA84F"/>
            </a:solidFill>
            <a:prstDash val="solid"/>
            <a:round/>
            <a:headEnd len="med" w="med" type="none"/>
            <a:tailEnd len="med" w="med" type="none"/>
          </a:ln>
        </p:spPr>
      </p:cxnSp>
      <p:sp>
        <p:nvSpPr>
          <p:cNvPr id="412" name="Google Shape;412;p19"/>
          <p:cNvSpPr/>
          <p:nvPr/>
        </p:nvSpPr>
        <p:spPr>
          <a:xfrm>
            <a:off x="1913575" y="8282600"/>
            <a:ext cx="11331900" cy="9333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ctr">
              <a:lnSpc>
                <a:spcPct val="115000"/>
              </a:lnSpc>
              <a:spcBef>
                <a:spcPts val="0"/>
              </a:spcBef>
              <a:spcAft>
                <a:spcPts val="0"/>
              </a:spcAft>
              <a:buClr>
                <a:schemeClr val="dk1"/>
              </a:buClr>
              <a:buSzPts val="1100"/>
              <a:buFont typeface="Arial"/>
              <a:buNone/>
            </a:pPr>
            <a:r>
              <a:rPr lang="en" sz="1700">
                <a:solidFill>
                  <a:srgbClr val="8E7CC3"/>
                </a:solidFill>
                <a:latin typeface="Merriweather"/>
                <a:ea typeface="Merriweather"/>
                <a:cs typeface="Merriweather"/>
                <a:sym typeface="Merriweather"/>
              </a:rPr>
              <a:t>The non-specific opsonins, properdin and tuftsin,</a:t>
            </a:r>
            <a:r>
              <a:rPr baseline="30000" lang="en" sz="1700">
                <a:solidFill>
                  <a:srgbClr val="8E7CC3"/>
                </a:solidFill>
                <a:latin typeface="Merriweather"/>
                <a:ea typeface="Merriweather"/>
                <a:cs typeface="Merriweather"/>
                <a:sym typeface="Merriweather"/>
              </a:rPr>
              <a:t>3</a:t>
            </a:r>
            <a:r>
              <a:rPr lang="en" sz="1700">
                <a:solidFill>
                  <a:srgbClr val="8E7CC3"/>
                </a:solidFill>
                <a:latin typeface="Merriweather"/>
                <a:ea typeface="Merriweather"/>
                <a:cs typeface="Merriweather"/>
                <a:sym typeface="Merriweather"/>
              </a:rPr>
              <a:t> are</a:t>
            </a:r>
            <a:endParaRPr sz="1700">
              <a:solidFill>
                <a:srgbClr val="8E7CC3"/>
              </a:solidFill>
              <a:latin typeface="Merriweather"/>
              <a:ea typeface="Merriweather"/>
              <a:cs typeface="Merriweather"/>
              <a:sym typeface="Merriweather"/>
            </a:endParaRPr>
          </a:p>
          <a:p>
            <a:pPr indent="0" lvl="0" marL="0" rtl="0" algn="ctr">
              <a:lnSpc>
                <a:spcPct val="115000"/>
              </a:lnSpc>
              <a:spcBef>
                <a:spcPts val="0"/>
              </a:spcBef>
              <a:spcAft>
                <a:spcPts val="0"/>
              </a:spcAft>
              <a:buNone/>
            </a:pPr>
            <a:r>
              <a:rPr lang="en" sz="1700">
                <a:solidFill>
                  <a:srgbClr val="8E7CC3"/>
                </a:solidFill>
                <a:latin typeface="Merriweather"/>
                <a:ea typeface="Merriweather"/>
                <a:cs typeface="Merriweather"/>
                <a:sym typeface="Merriweather"/>
              </a:rPr>
              <a:t>synthesized that bind to the specific receptors on the surface of macrophages and other leukocytes, stimulating their phagocytic,bactericidal and tumoricidal activity.</a:t>
            </a:r>
            <a:endParaRPr sz="1700">
              <a:solidFill>
                <a:srgbClr val="8E7CC3"/>
              </a:solidFill>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20"/>
          <p:cNvSpPr/>
          <p:nvPr/>
        </p:nvSpPr>
        <p:spPr>
          <a:xfrm>
            <a:off x="0" y="-10534"/>
            <a:ext cx="11331900" cy="699600"/>
          </a:xfrm>
          <a:prstGeom prst="rect">
            <a:avLst/>
          </a:prstGeom>
          <a:solidFill>
            <a:srgbClr val="93C47D"/>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18" name="Google Shape;418;p20"/>
          <p:cNvSpPr/>
          <p:nvPr/>
        </p:nvSpPr>
        <p:spPr>
          <a:xfrm>
            <a:off x="656616" y="-10489"/>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19" name="Google Shape;419;p20"/>
          <p:cNvSpPr txBox="1"/>
          <p:nvPr/>
        </p:nvSpPr>
        <p:spPr>
          <a:xfrm>
            <a:off x="11409324" y="-2087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a:t>
            </a:r>
            <a:endParaRPr sz="3500">
              <a:latin typeface="Oswald"/>
              <a:ea typeface="Oswald"/>
              <a:cs typeface="Oswald"/>
              <a:sym typeface="Oswald"/>
            </a:endParaRPr>
          </a:p>
        </p:txBody>
      </p:sp>
      <p:sp>
        <p:nvSpPr>
          <p:cNvPr id="420" name="Google Shape;420;p20"/>
          <p:cNvSpPr txBox="1"/>
          <p:nvPr/>
        </p:nvSpPr>
        <p:spPr>
          <a:xfrm>
            <a:off x="188014" y="-59398"/>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7</a:t>
            </a:r>
            <a:endParaRPr sz="4500">
              <a:solidFill>
                <a:srgbClr val="FFFFFF"/>
              </a:solidFill>
              <a:latin typeface="Oswald"/>
              <a:ea typeface="Oswald"/>
              <a:cs typeface="Oswald"/>
              <a:sym typeface="Oswald"/>
            </a:endParaRPr>
          </a:p>
        </p:txBody>
      </p:sp>
      <p:sp>
        <p:nvSpPr>
          <p:cNvPr id="421" name="Google Shape;421;p20"/>
          <p:cNvSpPr txBox="1"/>
          <p:nvPr/>
        </p:nvSpPr>
        <p:spPr>
          <a:xfrm>
            <a:off x="929925" y="-59400"/>
            <a:ext cx="11277600" cy="699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400">
                <a:solidFill>
                  <a:srgbClr val="FFFFFF"/>
                </a:solidFill>
                <a:latin typeface="Oswald"/>
                <a:ea typeface="Oswald"/>
                <a:cs typeface="Oswald"/>
                <a:sym typeface="Oswald"/>
              </a:rPr>
              <a:t>RETICULOENDOTHELIAL SYSTEM AND FUNCTION OF THE SPLEEN </a:t>
            </a:r>
            <a:endParaRPr sz="3400">
              <a:solidFill>
                <a:srgbClr val="FFFFFF"/>
              </a:solidFill>
              <a:latin typeface="Oswald"/>
              <a:ea typeface="Oswald"/>
              <a:cs typeface="Oswald"/>
              <a:sym typeface="Oswald"/>
            </a:endParaRPr>
          </a:p>
        </p:txBody>
      </p:sp>
      <p:sp>
        <p:nvSpPr>
          <p:cNvPr id="422" name="Google Shape;422;p20"/>
          <p:cNvSpPr/>
          <p:nvPr/>
        </p:nvSpPr>
        <p:spPr>
          <a:xfrm>
            <a:off x="1760275" y="1332550"/>
            <a:ext cx="10721700" cy="1200600"/>
          </a:xfrm>
          <a:prstGeom prst="roundRect">
            <a:avLst>
              <a:gd fmla="val 16667" name="adj"/>
            </a:avLst>
          </a:prstGeom>
          <a:solidFill>
            <a:srgbClr val="93C47D"/>
          </a:solidFill>
          <a:ln>
            <a:noFill/>
          </a:ln>
        </p:spPr>
        <p:txBody>
          <a:bodyPr anchorCtr="0" anchor="ctr" bIns="36000" lIns="36000" spcFirstLastPara="1" rIns="36000" wrap="square" tIns="36000">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Risks &amp; Complications of </a:t>
            </a:r>
            <a:r>
              <a:rPr lang="en" sz="4800">
                <a:solidFill>
                  <a:srgbClr val="FFFFFF"/>
                </a:solidFill>
                <a:latin typeface="Oswald"/>
                <a:ea typeface="Oswald"/>
                <a:cs typeface="Oswald"/>
                <a:sym typeface="Oswald"/>
              </a:rPr>
              <a:t>Splenectomy</a:t>
            </a:r>
            <a:endParaRPr b="1" sz="4800">
              <a:solidFill>
                <a:srgbClr val="FFFFFF"/>
              </a:solidFill>
              <a:latin typeface="Exo"/>
              <a:ea typeface="Exo"/>
              <a:cs typeface="Exo"/>
              <a:sym typeface="Exo"/>
            </a:endParaRPr>
          </a:p>
        </p:txBody>
      </p:sp>
      <p:sp>
        <p:nvSpPr>
          <p:cNvPr id="423" name="Google Shape;423;p20"/>
          <p:cNvSpPr/>
          <p:nvPr/>
        </p:nvSpPr>
        <p:spPr>
          <a:xfrm>
            <a:off x="688088" y="6083775"/>
            <a:ext cx="5410200" cy="12006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400">
                <a:solidFill>
                  <a:schemeClr val="dk1"/>
                </a:solidFill>
                <a:latin typeface="Merriweather"/>
                <a:ea typeface="Merriweather"/>
                <a:cs typeface="Merriweather"/>
                <a:sym typeface="Merriweather"/>
              </a:rPr>
              <a:t>Overwhelming </a:t>
            </a:r>
            <a:r>
              <a:rPr lang="en" sz="2400">
                <a:solidFill>
                  <a:srgbClr val="CC4125"/>
                </a:solidFill>
                <a:latin typeface="Merriweather"/>
                <a:ea typeface="Merriweather"/>
                <a:cs typeface="Merriweather"/>
                <a:sym typeface="Merriweather"/>
              </a:rPr>
              <a:t>bacterial infection</a:t>
            </a:r>
            <a:r>
              <a:rPr lang="en" sz="2400">
                <a:solidFill>
                  <a:schemeClr val="dk1"/>
                </a:solidFill>
                <a:latin typeface="Merriweather"/>
                <a:ea typeface="Merriweather"/>
                <a:cs typeface="Merriweather"/>
                <a:sym typeface="Merriweather"/>
              </a:rPr>
              <a:t> / post splenectomy </a:t>
            </a:r>
            <a:r>
              <a:rPr lang="en" sz="2400">
                <a:solidFill>
                  <a:srgbClr val="CC4125"/>
                </a:solidFill>
                <a:latin typeface="Merriweather"/>
                <a:ea typeface="Merriweather"/>
                <a:cs typeface="Merriweather"/>
                <a:sym typeface="Merriweather"/>
              </a:rPr>
              <a:t>sepsis</a:t>
            </a:r>
            <a:r>
              <a:rPr lang="en" sz="2400">
                <a:solidFill>
                  <a:schemeClr val="dk1"/>
                </a:solidFill>
                <a:latin typeface="Merriweather"/>
                <a:ea typeface="Merriweather"/>
                <a:cs typeface="Merriweather"/>
                <a:sym typeface="Merriweather"/>
              </a:rPr>
              <a:t>. </a:t>
            </a:r>
            <a:endParaRPr sz="2400">
              <a:solidFill>
                <a:schemeClr val="dk1"/>
              </a:solidFill>
              <a:latin typeface="Merriweather"/>
              <a:ea typeface="Merriweather"/>
              <a:cs typeface="Merriweather"/>
              <a:sym typeface="Merriweather"/>
            </a:endParaRPr>
          </a:p>
        </p:txBody>
      </p:sp>
      <p:sp>
        <p:nvSpPr>
          <p:cNvPr id="424" name="Google Shape;424;p20"/>
          <p:cNvSpPr/>
          <p:nvPr/>
        </p:nvSpPr>
        <p:spPr>
          <a:xfrm>
            <a:off x="688088" y="4505850"/>
            <a:ext cx="5410200" cy="12006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400">
                <a:solidFill>
                  <a:schemeClr val="dk1"/>
                </a:solidFill>
                <a:latin typeface="Merriweather"/>
                <a:ea typeface="Merriweather"/>
                <a:cs typeface="Merriweather"/>
                <a:sym typeface="Merriweather"/>
              </a:rPr>
              <a:t>Patient prone to </a:t>
            </a:r>
            <a:r>
              <a:rPr lang="en" sz="2400">
                <a:solidFill>
                  <a:srgbClr val="CC4125"/>
                </a:solidFill>
                <a:latin typeface="Merriweather"/>
                <a:ea typeface="Merriweather"/>
                <a:cs typeface="Merriweather"/>
                <a:sym typeface="Merriweather"/>
              </a:rPr>
              <a:t>malaria</a:t>
            </a:r>
            <a:r>
              <a:rPr lang="en" sz="2400">
                <a:solidFill>
                  <a:schemeClr val="dk1"/>
                </a:solidFill>
                <a:latin typeface="Merriweather"/>
                <a:ea typeface="Merriweather"/>
                <a:cs typeface="Merriweather"/>
                <a:sym typeface="Merriweather"/>
              </a:rPr>
              <a:t>. </a:t>
            </a:r>
            <a:endParaRPr sz="2400">
              <a:solidFill>
                <a:schemeClr val="dk1"/>
              </a:solidFill>
              <a:latin typeface="Merriweather"/>
              <a:ea typeface="Merriweather"/>
              <a:cs typeface="Merriweather"/>
              <a:sym typeface="Merriweather"/>
            </a:endParaRPr>
          </a:p>
        </p:txBody>
      </p:sp>
      <p:sp>
        <p:nvSpPr>
          <p:cNvPr id="425" name="Google Shape;425;p20"/>
          <p:cNvSpPr/>
          <p:nvPr/>
        </p:nvSpPr>
        <p:spPr>
          <a:xfrm>
            <a:off x="4220113" y="2927925"/>
            <a:ext cx="5826600" cy="12006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400">
                <a:solidFill>
                  <a:schemeClr val="dk1"/>
                </a:solidFill>
                <a:latin typeface="Merriweather"/>
                <a:ea typeface="Merriweather"/>
                <a:cs typeface="Merriweather"/>
                <a:sym typeface="Merriweather"/>
              </a:rPr>
              <a:t>Inflammation of the </a:t>
            </a:r>
            <a:r>
              <a:rPr lang="en" sz="2400">
                <a:solidFill>
                  <a:srgbClr val="CC4125"/>
                </a:solidFill>
                <a:latin typeface="Merriweather"/>
                <a:ea typeface="Merriweather"/>
                <a:cs typeface="Merriweather"/>
                <a:sym typeface="Merriweather"/>
              </a:rPr>
              <a:t>pancreas</a:t>
            </a:r>
            <a:r>
              <a:rPr lang="en" sz="2400">
                <a:solidFill>
                  <a:schemeClr val="dk1"/>
                </a:solidFill>
                <a:latin typeface="Merriweather"/>
                <a:ea typeface="Merriweather"/>
                <a:cs typeface="Merriweather"/>
                <a:sym typeface="Merriweather"/>
              </a:rPr>
              <a:t> and collapse of the </a:t>
            </a:r>
            <a:r>
              <a:rPr lang="en" sz="2400">
                <a:solidFill>
                  <a:srgbClr val="CC4125"/>
                </a:solidFill>
                <a:latin typeface="Merriweather"/>
                <a:ea typeface="Merriweather"/>
                <a:cs typeface="Merriweather"/>
                <a:sym typeface="Merriweather"/>
              </a:rPr>
              <a:t>lungs</a:t>
            </a:r>
            <a:r>
              <a:rPr lang="en" sz="2400">
                <a:solidFill>
                  <a:schemeClr val="dk1"/>
                </a:solidFill>
                <a:latin typeface="Merriweather"/>
                <a:ea typeface="Merriweather"/>
                <a:cs typeface="Merriweather"/>
                <a:sym typeface="Merriweather"/>
              </a:rPr>
              <a:t>.</a:t>
            </a:r>
            <a:endParaRPr sz="2400">
              <a:solidFill>
                <a:schemeClr val="dk1"/>
              </a:solidFill>
              <a:latin typeface="Merriweather"/>
              <a:ea typeface="Merriweather"/>
              <a:cs typeface="Merriweather"/>
              <a:sym typeface="Merriweather"/>
            </a:endParaRPr>
          </a:p>
        </p:txBody>
      </p:sp>
      <p:sp>
        <p:nvSpPr>
          <p:cNvPr id="426" name="Google Shape;426;p20"/>
          <p:cNvSpPr/>
          <p:nvPr/>
        </p:nvSpPr>
        <p:spPr>
          <a:xfrm>
            <a:off x="7913588" y="4442575"/>
            <a:ext cx="5410200" cy="12006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spcBef>
                <a:spcPts val="0"/>
              </a:spcBef>
              <a:spcAft>
                <a:spcPts val="0"/>
              </a:spcAft>
              <a:buNone/>
            </a:pPr>
            <a:r>
              <a:rPr lang="en" sz="2400">
                <a:solidFill>
                  <a:schemeClr val="dk1"/>
                </a:solidFill>
                <a:latin typeface="Merriweather"/>
                <a:ea typeface="Merriweather"/>
                <a:cs typeface="Merriweather"/>
                <a:sym typeface="Merriweather"/>
              </a:rPr>
              <a:t>Excessive post-operative </a:t>
            </a:r>
            <a:r>
              <a:rPr lang="en" sz="2400">
                <a:solidFill>
                  <a:srgbClr val="CC4125"/>
                </a:solidFill>
                <a:latin typeface="Merriweather"/>
                <a:ea typeface="Merriweather"/>
                <a:cs typeface="Merriweather"/>
                <a:sym typeface="Merriweather"/>
              </a:rPr>
              <a:t>bleeding</a:t>
            </a:r>
            <a:r>
              <a:rPr lang="en" sz="2400">
                <a:solidFill>
                  <a:schemeClr val="dk1"/>
                </a:solidFill>
                <a:latin typeface="Merriweather"/>
                <a:ea typeface="Merriweather"/>
                <a:cs typeface="Merriweather"/>
                <a:sym typeface="Merriweather"/>
              </a:rPr>
              <a:t> (surgical). </a:t>
            </a:r>
            <a:endParaRPr sz="2400">
              <a:latin typeface="Merriweather"/>
              <a:ea typeface="Merriweather"/>
              <a:cs typeface="Merriweather"/>
              <a:sym typeface="Merriweather"/>
            </a:endParaRPr>
          </a:p>
        </p:txBody>
      </p:sp>
      <p:sp>
        <p:nvSpPr>
          <p:cNvPr id="427" name="Google Shape;427;p20"/>
          <p:cNvSpPr/>
          <p:nvPr/>
        </p:nvSpPr>
        <p:spPr>
          <a:xfrm>
            <a:off x="7913588" y="6129400"/>
            <a:ext cx="5410200" cy="1200600"/>
          </a:xfrm>
          <a:prstGeom prst="roundRect">
            <a:avLst>
              <a:gd fmla="val 16667" name="adj"/>
            </a:avLst>
          </a:prstGeom>
          <a:solidFill>
            <a:srgbClr val="EFEFEF"/>
          </a:solidFill>
          <a:ln>
            <a:noFill/>
          </a:ln>
        </p:spPr>
        <p:txBody>
          <a:bodyPr anchorCtr="0" anchor="ctr" bIns="36000" lIns="36000" spcFirstLastPara="1" rIns="36000" wrap="square" tIns="36000">
            <a:noAutofit/>
          </a:bodyPr>
          <a:lstStyle/>
          <a:p>
            <a:pPr indent="0" lvl="0" marL="0" rtl="0" algn="l">
              <a:lnSpc>
                <a:spcPct val="115000"/>
              </a:lnSpc>
              <a:spcBef>
                <a:spcPts val="0"/>
              </a:spcBef>
              <a:spcAft>
                <a:spcPts val="0"/>
              </a:spcAft>
              <a:buNone/>
            </a:pPr>
            <a:r>
              <a:rPr lang="en" sz="2400">
                <a:solidFill>
                  <a:schemeClr val="dk1"/>
                </a:solidFill>
                <a:latin typeface="Merriweather"/>
                <a:ea typeface="Merriweather"/>
                <a:cs typeface="Merriweather"/>
                <a:sym typeface="Merriweather"/>
              </a:rPr>
              <a:t>Post-operative </a:t>
            </a:r>
            <a:r>
              <a:rPr lang="en" sz="2400">
                <a:solidFill>
                  <a:srgbClr val="CC4125"/>
                </a:solidFill>
                <a:latin typeface="Merriweather"/>
                <a:ea typeface="Merriweather"/>
                <a:cs typeface="Merriweather"/>
                <a:sym typeface="Merriweather"/>
              </a:rPr>
              <a:t>thrombocytosis</a:t>
            </a:r>
            <a:r>
              <a:rPr lang="en" sz="2400">
                <a:solidFill>
                  <a:schemeClr val="dk1"/>
                </a:solidFill>
                <a:latin typeface="Merriweather"/>
                <a:ea typeface="Merriweather"/>
                <a:cs typeface="Merriweather"/>
                <a:sym typeface="Merriweather"/>
              </a:rPr>
              <a:t> and thus </a:t>
            </a:r>
            <a:r>
              <a:rPr lang="en" sz="2400">
                <a:solidFill>
                  <a:srgbClr val="CC4125"/>
                </a:solidFill>
                <a:latin typeface="Merriweather"/>
                <a:ea typeface="Merriweather"/>
                <a:cs typeface="Merriweather"/>
                <a:sym typeface="Merriweather"/>
              </a:rPr>
              <a:t>thrombosis</a:t>
            </a:r>
            <a:r>
              <a:rPr lang="en" sz="2400">
                <a:solidFill>
                  <a:schemeClr val="dk1"/>
                </a:solidFill>
                <a:latin typeface="Merriweather"/>
                <a:ea typeface="Merriweather"/>
                <a:cs typeface="Merriweather"/>
                <a:sym typeface="Merriweather"/>
              </a:rPr>
              <a:t>.</a:t>
            </a:r>
            <a:endParaRPr sz="2400">
              <a:solidFill>
                <a:schemeClr val="dk1"/>
              </a:solidFill>
              <a:latin typeface="Merriweather"/>
              <a:ea typeface="Merriweather"/>
              <a:cs typeface="Merriweather"/>
              <a:sym typeface="Merriweather"/>
            </a:endParaRPr>
          </a:p>
        </p:txBody>
      </p:sp>
      <p:cxnSp>
        <p:nvCxnSpPr>
          <p:cNvPr id="428" name="Google Shape;428;p20"/>
          <p:cNvCxnSpPr>
            <a:stCxn id="422" idx="3"/>
            <a:endCxn id="427" idx="3"/>
          </p:cNvCxnSpPr>
          <p:nvPr/>
        </p:nvCxnSpPr>
        <p:spPr>
          <a:xfrm>
            <a:off x="12481975" y="1932850"/>
            <a:ext cx="841800" cy="4797000"/>
          </a:xfrm>
          <a:prstGeom prst="curvedConnector3">
            <a:avLst>
              <a:gd fmla="val 163201" name="adj1"/>
            </a:avLst>
          </a:prstGeom>
          <a:noFill/>
          <a:ln cap="flat" cmpd="sng" w="38100">
            <a:solidFill>
              <a:srgbClr val="6AA84F"/>
            </a:solidFill>
            <a:prstDash val="solid"/>
            <a:round/>
            <a:headEnd len="med" w="med" type="none"/>
            <a:tailEnd len="med" w="med" type="none"/>
          </a:ln>
        </p:spPr>
      </p:cxnSp>
      <p:cxnSp>
        <p:nvCxnSpPr>
          <p:cNvPr id="429" name="Google Shape;429;p20"/>
          <p:cNvCxnSpPr>
            <a:stCxn id="422" idx="3"/>
            <a:endCxn id="426" idx="3"/>
          </p:cNvCxnSpPr>
          <p:nvPr/>
        </p:nvCxnSpPr>
        <p:spPr>
          <a:xfrm>
            <a:off x="12481975" y="1932850"/>
            <a:ext cx="841800" cy="3110100"/>
          </a:xfrm>
          <a:prstGeom prst="curvedConnector3">
            <a:avLst>
              <a:gd fmla="val 128289" name="adj1"/>
            </a:avLst>
          </a:prstGeom>
          <a:noFill/>
          <a:ln cap="flat" cmpd="sng" w="38100">
            <a:solidFill>
              <a:srgbClr val="6AA84F"/>
            </a:solidFill>
            <a:prstDash val="solid"/>
            <a:round/>
            <a:headEnd len="med" w="med" type="none"/>
            <a:tailEnd len="med" w="med" type="none"/>
          </a:ln>
        </p:spPr>
      </p:cxnSp>
      <p:cxnSp>
        <p:nvCxnSpPr>
          <p:cNvPr id="430" name="Google Shape;430;p20"/>
          <p:cNvCxnSpPr>
            <a:stCxn id="422" idx="1"/>
            <a:endCxn id="424" idx="1"/>
          </p:cNvCxnSpPr>
          <p:nvPr/>
        </p:nvCxnSpPr>
        <p:spPr>
          <a:xfrm flipH="1">
            <a:off x="688075" y="1932850"/>
            <a:ext cx="1072200" cy="3173400"/>
          </a:xfrm>
          <a:prstGeom prst="curvedConnector3">
            <a:avLst>
              <a:gd fmla="val 122208" name="adj1"/>
            </a:avLst>
          </a:prstGeom>
          <a:noFill/>
          <a:ln cap="flat" cmpd="sng" w="38100">
            <a:solidFill>
              <a:srgbClr val="6AA84F"/>
            </a:solidFill>
            <a:prstDash val="solid"/>
            <a:round/>
            <a:headEnd len="med" w="med" type="none"/>
            <a:tailEnd len="med" w="med" type="none"/>
          </a:ln>
        </p:spPr>
      </p:cxnSp>
      <p:cxnSp>
        <p:nvCxnSpPr>
          <p:cNvPr id="431" name="Google Shape;431;p20"/>
          <p:cNvCxnSpPr>
            <a:stCxn id="422" idx="1"/>
            <a:endCxn id="423" idx="1"/>
          </p:cNvCxnSpPr>
          <p:nvPr/>
        </p:nvCxnSpPr>
        <p:spPr>
          <a:xfrm flipH="1">
            <a:off x="688075" y="1932850"/>
            <a:ext cx="1072200" cy="4751100"/>
          </a:xfrm>
          <a:prstGeom prst="curvedConnector3">
            <a:avLst>
              <a:gd fmla="val 140622" name="adj1"/>
            </a:avLst>
          </a:prstGeom>
          <a:noFill/>
          <a:ln cap="flat" cmpd="sng" w="38100">
            <a:solidFill>
              <a:srgbClr val="6AA84F"/>
            </a:solidFill>
            <a:prstDash val="solid"/>
            <a:round/>
            <a:headEnd len="med" w="med" type="none"/>
            <a:tailEnd len="med" w="med" type="none"/>
          </a:ln>
        </p:spPr>
      </p:cxnSp>
      <p:cxnSp>
        <p:nvCxnSpPr>
          <p:cNvPr id="432" name="Google Shape;432;p20"/>
          <p:cNvCxnSpPr>
            <a:stCxn id="422" idx="2"/>
            <a:endCxn id="425" idx="0"/>
          </p:cNvCxnSpPr>
          <p:nvPr/>
        </p:nvCxnSpPr>
        <p:spPr>
          <a:xfrm flipH="1" rot="-5400000">
            <a:off x="6929875" y="2724400"/>
            <a:ext cx="394800" cy="12300"/>
          </a:xfrm>
          <a:prstGeom prst="curvedConnector3">
            <a:avLst>
              <a:gd fmla="val 49997" name="adj1"/>
            </a:avLst>
          </a:prstGeom>
          <a:noFill/>
          <a:ln cap="flat" cmpd="sng" w="38100">
            <a:solidFill>
              <a:srgbClr val="6AA84F"/>
            </a:solidFill>
            <a:prstDash val="solid"/>
            <a:round/>
            <a:headEnd len="med" w="med" type="none"/>
            <a:tailEnd len="med" w="med" type="none"/>
          </a:ln>
        </p:spPr>
      </p:cxnSp>
      <p:pic>
        <p:nvPicPr>
          <p:cNvPr id="433" name="Google Shape;433;p20"/>
          <p:cNvPicPr preferRelativeResize="0"/>
          <p:nvPr/>
        </p:nvPicPr>
        <p:blipFill rotWithShape="1">
          <a:blip r:embed="rId3">
            <a:alphaModFix/>
          </a:blip>
          <a:srcRect b="16289" l="22261" r="23546" t="24387"/>
          <a:stretch/>
        </p:blipFill>
        <p:spPr>
          <a:xfrm>
            <a:off x="3253826" y="13454500"/>
            <a:ext cx="6943489" cy="5067127"/>
          </a:xfrm>
          <a:prstGeom prst="rect">
            <a:avLst/>
          </a:prstGeom>
          <a:noFill/>
          <a:ln cap="flat" cmpd="sng" w="9525">
            <a:solidFill>
              <a:srgbClr val="000000"/>
            </a:solidFill>
            <a:prstDash val="solid"/>
            <a:round/>
            <a:headEnd len="sm" w="sm" type="none"/>
            <a:tailEnd len="sm" w="sm" type="none"/>
          </a:ln>
        </p:spPr>
      </p:pic>
      <p:pic>
        <p:nvPicPr>
          <p:cNvPr id="434" name="Google Shape;434;p20"/>
          <p:cNvPicPr preferRelativeResize="0"/>
          <p:nvPr/>
        </p:nvPicPr>
        <p:blipFill rotWithShape="1">
          <a:blip r:embed="rId4">
            <a:alphaModFix/>
          </a:blip>
          <a:srcRect b="21619" l="24160" r="23759" t="20912"/>
          <a:stretch/>
        </p:blipFill>
        <p:spPr>
          <a:xfrm>
            <a:off x="3381924" y="7521500"/>
            <a:ext cx="6888174" cy="5067122"/>
          </a:xfrm>
          <a:prstGeom prst="rect">
            <a:avLst/>
          </a:prstGeom>
          <a:noFill/>
          <a:ln cap="flat" cmpd="sng" w="9525">
            <a:solidFill>
              <a:srgbClr val="000000"/>
            </a:solidFill>
            <a:prstDash val="solid"/>
            <a:round/>
            <a:headEnd len="sm" w="sm" type="none"/>
            <a:tailEnd len="sm" w="sm" type="none"/>
          </a:ln>
        </p:spPr>
      </p:pic>
      <p:sp>
        <p:nvSpPr>
          <p:cNvPr id="435" name="Google Shape;435;p20"/>
          <p:cNvSpPr txBox="1"/>
          <p:nvPr/>
        </p:nvSpPr>
        <p:spPr>
          <a:xfrm>
            <a:off x="3253825" y="12574850"/>
            <a:ext cx="109752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E7CC3"/>
                </a:solidFill>
                <a:latin typeface="Merriweather"/>
                <a:ea typeface="Merriweather"/>
                <a:cs typeface="Merriweather"/>
                <a:sym typeface="Merriweather"/>
              </a:rPr>
              <a:t>Figure 10-8 </a:t>
            </a:r>
            <a:endParaRPr b="1" sz="2800">
              <a:solidFill>
                <a:srgbClr val="8E7CC3"/>
              </a:solidFill>
              <a:latin typeface="Merriweather"/>
              <a:ea typeface="Merriweather"/>
              <a:cs typeface="Merriweather"/>
              <a:sym typeface="Merriweather"/>
            </a:endParaRPr>
          </a:p>
        </p:txBody>
      </p:sp>
      <p:sp>
        <p:nvSpPr>
          <p:cNvPr id="436" name="Google Shape;436;p20"/>
          <p:cNvSpPr txBox="1"/>
          <p:nvPr/>
        </p:nvSpPr>
        <p:spPr>
          <a:xfrm>
            <a:off x="3371850" y="18518450"/>
            <a:ext cx="109752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8E7CC3"/>
                </a:solidFill>
                <a:latin typeface="Merriweather"/>
                <a:ea typeface="Merriweather"/>
                <a:cs typeface="Merriweather"/>
                <a:sym typeface="Merriweather"/>
              </a:rPr>
              <a:t>Figure 10-9 </a:t>
            </a:r>
            <a:endParaRPr b="1" sz="2800">
              <a:solidFill>
                <a:srgbClr val="8E7CC3"/>
              </a:solidFill>
              <a:latin typeface="Merriweather"/>
              <a:ea typeface="Merriweather"/>
              <a:cs typeface="Merriweather"/>
              <a:sym typeface="Merriweathe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pic>
        <p:nvPicPr>
          <p:cNvPr id="441" name="Google Shape;441;p21"/>
          <p:cNvPicPr preferRelativeResize="0"/>
          <p:nvPr/>
        </p:nvPicPr>
        <p:blipFill>
          <a:blip r:embed="rId3">
            <a:alphaModFix/>
          </a:blip>
          <a:stretch>
            <a:fillRect/>
          </a:stretch>
        </p:blipFill>
        <p:spPr>
          <a:xfrm>
            <a:off x="0" y="26056"/>
            <a:ext cx="14097002" cy="19940419"/>
          </a:xfrm>
          <a:prstGeom prst="rect">
            <a:avLst/>
          </a:prstGeom>
          <a:noFill/>
          <a:ln>
            <a:noFill/>
          </a:ln>
        </p:spPr>
      </p:pic>
      <p:sp>
        <p:nvSpPr>
          <p:cNvPr id="442" name="Google Shape;442;p21"/>
          <p:cNvSpPr txBox="1"/>
          <p:nvPr/>
        </p:nvSpPr>
        <p:spPr>
          <a:xfrm>
            <a:off x="764375" y="1695425"/>
            <a:ext cx="13145700" cy="1248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600">
              <a:solidFill>
                <a:srgbClr val="FFFFFF"/>
              </a:solidFill>
              <a:latin typeface="Oswald"/>
              <a:ea typeface="Oswald"/>
              <a:cs typeface="Oswald"/>
              <a:sym typeface="Oswald"/>
            </a:endParaRPr>
          </a:p>
          <a:p>
            <a:pPr indent="0" lvl="0" marL="0" rtl="0" algn="l">
              <a:spcBef>
                <a:spcPts val="0"/>
              </a:spcBef>
              <a:spcAft>
                <a:spcPts val="0"/>
              </a:spcAft>
              <a:buNone/>
            </a:pPr>
            <a:r>
              <a:t/>
            </a:r>
            <a:endParaRPr sz="2600">
              <a:solidFill>
                <a:srgbClr val="FFFFFF"/>
              </a:solidFill>
              <a:latin typeface="Oswald"/>
              <a:ea typeface="Oswald"/>
              <a:cs typeface="Oswald"/>
              <a:sym typeface="Oswald"/>
            </a:endParaRPr>
          </a:p>
          <a:p>
            <a:pPr indent="0" lvl="0" marL="0" rtl="0" algn="l">
              <a:spcBef>
                <a:spcPts val="0"/>
              </a:spcBef>
              <a:spcAft>
                <a:spcPts val="0"/>
              </a:spcAft>
              <a:buNone/>
            </a:pPr>
            <a:r>
              <a:rPr lang="en" sz="2600">
                <a:solidFill>
                  <a:srgbClr val="FFFFFF"/>
                </a:solidFill>
                <a:latin typeface="Oswald"/>
                <a:ea typeface="Oswald"/>
                <a:cs typeface="Oswald"/>
                <a:sym typeface="Oswald"/>
              </a:rPr>
              <a:t>1.  Key </a:t>
            </a:r>
            <a:r>
              <a:rPr lang="en" sz="2600">
                <a:solidFill>
                  <a:srgbClr val="FFFFFF"/>
                </a:solidFill>
                <a:latin typeface="Oswald"/>
                <a:ea typeface="Oswald"/>
                <a:cs typeface="Oswald"/>
                <a:sym typeface="Oswald"/>
              </a:rPr>
              <a:t>components</a:t>
            </a:r>
            <a:r>
              <a:rPr lang="en" sz="2600">
                <a:solidFill>
                  <a:srgbClr val="FFFFFF"/>
                </a:solidFill>
                <a:latin typeface="Oswald"/>
                <a:ea typeface="Oswald"/>
                <a:cs typeface="Oswald"/>
                <a:sym typeface="Oswald"/>
              </a:rPr>
              <a:t> of the innate immunity &amp; activate adaptive immunity by transforming into APCs:</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Natural Killer cells</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Macrophages</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Eosinophils</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Neutrophils</a:t>
            </a:r>
            <a:endParaRPr sz="2600">
              <a:solidFill>
                <a:srgbClr val="FFFFFF"/>
              </a:solidFill>
              <a:latin typeface="Oswald"/>
              <a:ea typeface="Oswald"/>
              <a:cs typeface="Oswald"/>
              <a:sym typeface="Oswald"/>
            </a:endParaRPr>
          </a:p>
          <a:p>
            <a:pPr indent="0" lvl="0" marL="0" rtl="0" algn="l">
              <a:spcBef>
                <a:spcPts val="0"/>
              </a:spcBef>
              <a:spcAft>
                <a:spcPts val="0"/>
              </a:spcAft>
              <a:buNone/>
            </a:pPr>
            <a:r>
              <a:t/>
            </a:r>
            <a:endParaRPr sz="2600">
              <a:solidFill>
                <a:srgbClr val="FFFFFF"/>
              </a:solidFill>
              <a:latin typeface="Oswald"/>
              <a:ea typeface="Oswald"/>
              <a:cs typeface="Oswald"/>
              <a:sym typeface="Oswald"/>
            </a:endParaRPr>
          </a:p>
          <a:p>
            <a:pPr indent="0" lvl="0" marL="0" rtl="0" algn="l">
              <a:spcBef>
                <a:spcPts val="0"/>
              </a:spcBef>
              <a:spcAft>
                <a:spcPts val="0"/>
              </a:spcAft>
              <a:buNone/>
            </a:pPr>
            <a:r>
              <a:rPr lang="en" sz="2600">
                <a:solidFill>
                  <a:srgbClr val="FFFFFF"/>
                </a:solidFill>
                <a:latin typeface="Oswald"/>
                <a:ea typeface="Oswald"/>
                <a:cs typeface="Oswald"/>
                <a:sym typeface="Oswald"/>
              </a:rPr>
              <a:t>2.  Reticular cells are located in:</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Liver</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Subcutaneous tissues</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Bone marrow</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Brain</a:t>
            </a:r>
            <a:endParaRPr sz="2600">
              <a:solidFill>
                <a:srgbClr val="FFFFFF"/>
              </a:solidFill>
              <a:latin typeface="Oswald"/>
              <a:ea typeface="Oswald"/>
              <a:cs typeface="Oswald"/>
              <a:sym typeface="Oswald"/>
            </a:endParaRPr>
          </a:p>
          <a:p>
            <a:pPr indent="0" lvl="0" marL="0" rtl="0" algn="l">
              <a:spcBef>
                <a:spcPts val="0"/>
              </a:spcBef>
              <a:spcAft>
                <a:spcPts val="0"/>
              </a:spcAft>
              <a:buNone/>
            </a:pPr>
            <a:r>
              <a:t/>
            </a:r>
            <a:endParaRPr sz="2600">
              <a:solidFill>
                <a:srgbClr val="FFFFFF"/>
              </a:solidFill>
              <a:latin typeface="Oswald"/>
              <a:ea typeface="Oswald"/>
              <a:cs typeface="Oswald"/>
              <a:sym typeface="Oswald"/>
            </a:endParaRPr>
          </a:p>
          <a:p>
            <a:pPr indent="0" lvl="0" marL="0" rtl="0" algn="l">
              <a:spcBef>
                <a:spcPts val="0"/>
              </a:spcBef>
              <a:spcAft>
                <a:spcPts val="0"/>
              </a:spcAft>
              <a:buNone/>
            </a:pPr>
            <a:r>
              <a:rPr lang="en" sz="2600">
                <a:solidFill>
                  <a:srgbClr val="FFFFFF"/>
                </a:solidFill>
                <a:latin typeface="Oswald"/>
                <a:ea typeface="Oswald"/>
                <a:cs typeface="Oswald"/>
                <a:sym typeface="Oswald"/>
              </a:rPr>
              <a:t>3. The monocytes lifespan in circulation is:</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6 hours</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Half a day</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3 days</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Few months</a:t>
            </a:r>
            <a:endParaRPr sz="2600">
              <a:solidFill>
                <a:srgbClr val="FFFFFF"/>
              </a:solidFill>
              <a:latin typeface="Oswald"/>
              <a:ea typeface="Oswald"/>
              <a:cs typeface="Oswald"/>
              <a:sym typeface="Oswald"/>
            </a:endParaRPr>
          </a:p>
          <a:p>
            <a:pPr indent="0" lvl="0" marL="0" rtl="0" algn="l">
              <a:spcBef>
                <a:spcPts val="0"/>
              </a:spcBef>
              <a:spcAft>
                <a:spcPts val="0"/>
              </a:spcAft>
              <a:buNone/>
            </a:pPr>
            <a:r>
              <a:t/>
            </a:r>
            <a:endParaRPr sz="2600">
              <a:solidFill>
                <a:srgbClr val="FFFFFF"/>
              </a:solidFill>
              <a:latin typeface="Oswald"/>
              <a:ea typeface="Oswald"/>
              <a:cs typeface="Oswald"/>
              <a:sym typeface="Oswald"/>
            </a:endParaRPr>
          </a:p>
          <a:p>
            <a:pPr indent="0" lvl="0" marL="0" rtl="0" algn="l">
              <a:spcBef>
                <a:spcPts val="0"/>
              </a:spcBef>
              <a:spcAft>
                <a:spcPts val="0"/>
              </a:spcAft>
              <a:buNone/>
            </a:pPr>
            <a:r>
              <a:rPr lang="en" sz="2600">
                <a:solidFill>
                  <a:srgbClr val="FFFFFF"/>
                </a:solidFill>
                <a:latin typeface="Oswald"/>
                <a:ea typeface="Oswald"/>
                <a:cs typeface="Oswald"/>
                <a:sym typeface="Oswald"/>
              </a:rPr>
              <a:t>4. In thymus:</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T cell maturation</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B cell maturation</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RBCs storage</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Destruction of pathogenic </a:t>
            </a:r>
            <a:r>
              <a:rPr lang="en" sz="2600">
                <a:solidFill>
                  <a:srgbClr val="FFFFFF"/>
                </a:solidFill>
                <a:latin typeface="Oswald"/>
                <a:ea typeface="Oswald"/>
                <a:cs typeface="Oswald"/>
                <a:sym typeface="Oswald"/>
              </a:rPr>
              <a:t>antigen</a:t>
            </a:r>
            <a:endParaRPr sz="2600">
              <a:solidFill>
                <a:srgbClr val="FFFFFF"/>
              </a:solidFill>
              <a:latin typeface="Oswald"/>
              <a:ea typeface="Oswald"/>
              <a:cs typeface="Oswald"/>
              <a:sym typeface="Oswald"/>
            </a:endParaRPr>
          </a:p>
          <a:p>
            <a:pPr indent="0" lvl="0" marL="0" rtl="0" algn="l">
              <a:spcBef>
                <a:spcPts val="0"/>
              </a:spcBef>
              <a:spcAft>
                <a:spcPts val="0"/>
              </a:spcAft>
              <a:buNone/>
            </a:pPr>
            <a:r>
              <a:t/>
            </a:r>
            <a:endParaRPr sz="2600">
              <a:solidFill>
                <a:srgbClr val="FFFFFF"/>
              </a:solidFill>
              <a:latin typeface="Oswald"/>
              <a:ea typeface="Oswald"/>
              <a:cs typeface="Oswald"/>
              <a:sym typeface="Oswald"/>
            </a:endParaRPr>
          </a:p>
          <a:p>
            <a:pPr indent="0" lvl="0" marL="0" rtl="0" algn="l">
              <a:spcBef>
                <a:spcPts val="0"/>
              </a:spcBef>
              <a:spcAft>
                <a:spcPts val="0"/>
              </a:spcAft>
              <a:buNone/>
            </a:pPr>
            <a:r>
              <a:rPr lang="en" sz="2600">
                <a:solidFill>
                  <a:srgbClr val="FFFFFF"/>
                </a:solidFill>
                <a:latin typeface="Oswald"/>
                <a:ea typeface="Oswald"/>
                <a:cs typeface="Oswald"/>
                <a:sym typeface="Oswald"/>
              </a:rPr>
              <a:t>5.  What does the white pulp of the spleen contain?</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 Venous sinuses </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 Splenic cord</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 Lymphoid </a:t>
            </a:r>
            <a:r>
              <a:rPr lang="en" sz="2600">
                <a:solidFill>
                  <a:srgbClr val="FFFFFF"/>
                </a:solidFill>
                <a:latin typeface="Oswald"/>
                <a:ea typeface="Oswald"/>
                <a:cs typeface="Oswald"/>
                <a:sym typeface="Oswald"/>
              </a:rPr>
              <a:t>tissue</a:t>
            </a:r>
            <a:endParaRPr sz="2600">
              <a:solidFill>
                <a:srgbClr val="FFFFFF"/>
              </a:solidFill>
              <a:latin typeface="Oswald"/>
              <a:ea typeface="Oswald"/>
              <a:cs typeface="Oswald"/>
              <a:sym typeface="Oswald"/>
            </a:endParaRPr>
          </a:p>
          <a:p>
            <a:pPr indent="-393700" lvl="0" marL="457200" rtl="0" algn="l">
              <a:spcBef>
                <a:spcPts val="0"/>
              </a:spcBef>
              <a:spcAft>
                <a:spcPts val="0"/>
              </a:spcAft>
              <a:buClr>
                <a:srgbClr val="FFFFFF"/>
              </a:buClr>
              <a:buSzPts val="2600"/>
              <a:buFont typeface="Oswald"/>
              <a:buAutoNum type="alphaUcParenR"/>
            </a:pPr>
            <a:r>
              <a:rPr lang="en" sz="2600">
                <a:solidFill>
                  <a:srgbClr val="FFFFFF"/>
                </a:solidFill>
                <a:latin typeface="Oswald"/>
                <a:ea typeface="Oswald"/>
                <a:cs typeface="Oswald"/>
                <a:sym typeface="Oswald"/>
              </a:rPr>
              <a:t> Reticular connective tissue</a:t>
            </a:r>
            <a:endParaRPr sz="2600">
              <a:solidFill>
                <a:srgbClr val="FFFFFF"/>
              </a:solidFill>
              <a:latin typeface="Oswald"/>
              <a:ea typeface="Oswald"/>
              <a:cs typeface="Oswald"/>
              <a:sym typeface="Oswald"/>
            </a:endParaRPr>
          </a:p>
        </p:txBody>
      </p:sp>
      <p:sp>
        <p:nvSpPr>
          <p:cNvPr id="443" name="Google Shape;443;p21"/>
          <p:cNvSpPr txBox="1"/>
          <p:nvPr/>
        </p:nvSpPr>
        <p:spPr>
          <a:xfrm>
            <a:off x="389625" y="15098025"/>
            <a:ext cx="6658800" cy="349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FFFF"/>
                </a:solidFill>
                <a:latin typeface="Oswald"/>
                <a:ea typeface="Oswald"/>
                <a:cs typeface="Oswald"/>
                <a:sym typeface="Oswald"/>
              </a:rPr>
              <a:t>SHORT ANSWER QUESTIONS</a:t>
            </a:r>
            <a:endParaRPr sz="3400">
              <a:solidFill>
                <a:srgbClr val="FFFFFF"/>
              </a:solidFill>
              <a:latin typeface="Oswald"/>
              <a:ea typeface="Oswald"/>
              <a:cs typeface="Oswald"/>
              <a:sym typeface="Oswald"/>
            </a:endParaRPr>
          </a:p>
          <a:p>
            <a:pPr indent="0" lvl="0" marL="0" rtl="0" algn="l">
              <a:spcBef>
                <a:spcPts val="0"/>
              </a:spcBef>
              <a:spcAft>
                <a:spcPts val="0"/>
              </a:spcAft>
              <a:buNone/>
            </a:pPr>
            <a:r>
              <a:t/>
            </a:r>
            <a:endParaRPr sz="3600">
              <a:solidFill>
                <a:srgbClr val="FFFFFF"/>
              </a:solidFill>
              <a:latin typeface="Oswald"/>
              <a:ea typeface="Oswald"/>
              <a:cs typeface="Oswald"/>
              <a:sym typeface="Oswald"/>
            </a:endParaRPr>
          </a:p>
          <a:p>
            <a:pPr indent="-387350" lvl="0" marL="457200" rtl="0" algn="l">
              <a:spcBef>
                <a:spcPts val="0"/>
              </a:spcBef>
              <a:spcAft>
                <a:spcPts val="0"/>
              </a:spcAft>
              <a:buClr>
                <a:schemeClr val="lt1"/>
              </a:buClr>
              <a:buSzPts val="2500"/>
              <a:buFont typeface="Oswald"/>
              <a:buAutoNum type="arabicPeriod"/>
            </a:pPr>
            <a:r>
              <a:rPr lang="en" sz="2500">
                <a:solidFill>
                  <a:schemeClr val="lt1"/>
                </a:solidFill>
                <a:latin typeface="Oswald"/>
                <a:ea typeface="Oswald"/>
                <a:cs typeface="Oswald"/>
                <a:sym typeface="Oswald"/>
              </a:rPr>
              <a:t>What are the cellular components of RES?</a:t>
            </a:r>
            <a:endParaRPr sz="2500">
              <a:solidFill>
                <a:srgbClr val="FFFFFF"/>
              </a:solidFill>
              <a:latin typeface="Oswald"/>
              <a:ea typeface="Oswald"/>
              <a:cs typeface="Oswald"/>
              <a:sym typeface="Oswald"/>
            </a:endParaRPr>
          </a:p>
          <a:p>
            <a:pPr indent="-387350" lvl="0" marL="457200" rtl="0" algn="l">
              <a:spcBef>
                <a:spcPts val="2000"/>
              </a:spcBef>
              <a:spcAft>
                <a:spcPts val="0"/>
              </a:spcAft>
              <a:buClr>
                <a:srgbClr val="FFFFFF"/>
              </a:buClr>
              <a:buSzPts val="2500"/>
              <a:buFont typeface="Oswald"/>
              <a:buAutoNum type="arabicPeriod"/>
            </a:pPr>
            <a:r>
              <a:rPr lang="en" sz="2500">
                <a:solidFill>
                  <a:srgbClr val="FFFFFF"/>
                </a:solidFill>
                <a:latin typeface="Oswald"/>
                <a:ea typeface="Oswald"/>
                <a:cs typeface="Oswald"/>
                <a:sym typeface="Oswald"/>
              </a:rPr>
              <a:t>Write 3 types of macrophages and their location</a:t>
            </a:r>
            <a:endParaRPr sz="2500">
              <a:solidFill>
                <a:srgbClr val="FFFFFF"/>
              </a:solidFill>
              <a:latin typeface="Oswald"/>
              <a:ea typeface="Oswald"/>
              <a:cs typeface="Oswald"/>
              <a:sym typeface="Oswald"/>
            </a:endParaRPr>
          </a:p>
          <a:p>
            <a:pPr indent="-387350" lvl="0" marL="457200" rtl="0" algn="l">
              <a:spcBef>
                <a:spcPts val="2000"/>
              </a:spcBef>
              <a:spcAft>
                <a:spcPts val="0"/>
              </a:spcAft>
              <a:buClr>
                <a:srgbClr val="FFFFFF"/>
              </a:buClr>
              <a:buSzPts val="2500"/>
              <a:buFont typeface="Oswald"/>
              <a:buAutoNum type="arabicPeriod"/>
            </a:pPr>
            <a:r>
              <a:rPr lang="en" sz="2500">
                <a:solidFill>
                  <a:srgbClr val="FFFFFF"/>
                </a:solidFill>
                <a:latin typeface="Oswald"/>
                <a:ea typeface="Oswald"/>
                <a:cs typeface="Oswald"/>
                <a:sym typeface="Oswald"/>
              </a:rPr>
              <a:t>Write 4 indications for splenectomy</a:t>
            </a:r>
            <a:endParaRPr sz="2500">
              <a:solidFill>
                <a:srgbClr val="FFFFFF"/>
              </a:solidFill>
              <a:latin typeface="Oswald"/>
              <a:ea typeface="Oswald"/>
              <a:cs typeface="Oswald"/>
              <a:sym typeface="Oswald"/>
            </a:endParaRPr>
          </a:p>
          <a:p>
            <a:pPr indent="0" lvl="0" marL="0" rtl="0" algn="l">
              <a:spcBef>
                <a:spcPts val="2000"/>
              </a:spcBef>
              <a:spcAft>
                <a:spcPts val="0"/>
              </a:spcAft>
              <a:buNone/>
            </a:pPr>
            <a:r>
              <a:t/>
            </a:r>
            <a:endParaRPr/>
          </a:p>
          <a:p>
            <a:pPr indent="0" lvl="0" marL="0" rtl="0" algn="l">
              <a:spcBef>
                <a:spcPts val="0"/>
              </a:spcBef>
              <a:spcAft>
                <a:spcPts val="0"/>
              </a:spcAft>
              <a:buNone/>
            </a:pPr>
            <a:r>
              <a:t/>
            </a:r>
            <a:endParaRPr/>
          </a:p>
        </p:txBody>
      </p:sp>
      <p:sp>
        <p:nvSpPr>
          <p:cNvPr id="444" name="Google Shape;444;p21"/>
          <p:cNvSpPr txBox="1"/>
          <p:nvPr/>
        </p:nvSpPr>
        <p:spPr>
          <a:xfrm>
            <a:off x="7251400" y="15504150"/>
            <a:ext cx="6658800" cy="28809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FFFFFF"/>
              </a:buClr>
              <a:buSzPts val="2100"/>
              <a:buFont typeface="Oswald"/>
              <a:buAutoNum type="arabicPeriod"/>
            </a:pPr>
            <a:r>
              <a:rPr lang="en" sz="2100">
                <a:solidFill>
                  <a:srgbClr val="FFFFFF"/>
                </a:solidFill>
                <a:latin typeface="Oswald"/>
                <a:ea typeface="Oswald"/>
                <a:cs typeface="Oswald"/>
                <a:sym typeface="Oswald"/>
              </a:rPr>
              <a:t>Monocytes,</a:t>
            </a:r>
            <a:r>
              <a:rPr lang="en" sz="2100">
                <a:solidFill>
                  <a:srgbClr val="FFFFFF"/>
                </a:solidFill>
                <a:latin typeface="Oswald"/>
                <a:ea typeface="Oswald"/>
                <a:cs typeface="Oswald"/>
                <a:sym typeface="Oswald"/>
              </a:rPr>
              <a:t> Endothelial cells, Macrophages</a:t>
            </a:r>
            <a:endParaRPr sz="2100">
              <a:solidFill>
                <a:srgbClr val="FFFFFF"/>
              </a:solidFill>
              <a:latin typeface="Oswald"/>
              <a:ea typeface="Oswald"/>
              <a:cs typeface="Oswald"/>
              <a:sym typeface="Oswald"/>
            </a:endParaRPr>
          </a:p>
          <a:p>
            <a:pPr indent="-361950" lvl="0" marL="457200" rtl="0" algn="l">
              <a:spcBef>
                <a:spcPts val="2000"/>
              </a:spcBef>
              <a:spcAft>
                <a:spcPts val="0"/>
              </a:spcAft>
              <a:buClr>
                <a:srgbClr val="FFFFFF"/>
              </a:buClr>
              <a:buSzPts val="2100"/>
              <a:buFont typeface="Oswald"/>
              <a:buAutoNum type="arabicPeriod"/>
            </a:pPr>
            <a:r>
              <a:rPr lang="en" sz="2100">
                <a:solidFill>
                  <a:srgbClr val="FFFFFF"/>
                </a:solidFill>
                <a:latin typeface="Oswald"/>
                <a:ea typeface="Oswald"/>
                <a:cs typeface="Oswald"/>
                <a:sym typeface="Oswald"/>
              </a:rPr>
              <a:t>kupffer cells → Liver                                                    Microglia cells </a:t>
            </a:r>
            <a:r>
              <a:rPr lang="en" sz="2100">
                <a:solidFill>
                  <a:schemeClr val="lt1"/>
                </a:solidFill>
                <a:latin typeface="Oswald"/>
                <a:ea typeface="Oswald"/>
                <a:cs typeface="Oswald"/>
                <a:sym typeface="Oswald"/>
              </a:rPr>
              <a:t>→ Brain                                                Reticular cells → lymph nodes, bone marrow,  spleen      Tissue histiocytes (fixed) → subcutaneous tissues       Alveolar cells → Lungs</a:t>
            </a:r>
            <a:endParaRPr sz="2100">
              <a:solidFill>
                <a:srgbClr val="FFFFFF"/>
              </a:solidFill>
              <a:latin typeface="Oswald"/>
              <a:ea typeface="Oswald"/>
              <a:cs typeface="Oswald"/>
              <a:sym typeface="Oswald"/>
            </a:endParaRPr>
          </a:p>
          <a:p>
            <a:pPr indent="-361950" lvl="0" marL="457200" rtl="0" algn="l">
              <a:spcBef>
                <a:spcPts val="2000"/>
              </a:spcBef>
              <a:spcAft>
                <a:spcPts val="2000"/>
              </a:spcAft>
              <a:buClr>
                <a:srgbClr val="FFFFFF"/>
              </a:buClr>
              <a:buSzPts val="2100"/>
              <a:buFont typeface="Oswald"/>
              <a:buAutoNum type="arabicPeriod"/>
            </a:pPr>
            <a:r>
              <a:rPr lang="en" sz="2100">
                <a:solidFill>
                  <a:srgbClr val="FFFFFF"/>
                </a:solidFill>
                <a:latin typeface="Oswald"/>
                <a:ea typeface="Oswald"/>
                <a:cs typeface="Oswald"/>
                <a:sym typeface="Oswald"/>
              </a:rPr>
              <a:t>Hypersplenism</a:t>
            </a:r>
            <a:r>
              <a:rPr lang="en" sz="2100">
                <a:solidFill>
                  <a:srgbClr val="FFFFFF"/>
                </a:solidFill>
                <a:latin typeface="Oswald"/>
                <a:ea typeface="Oswald"/>
                <a:cs typeface="Oswald"/>
                <a:sym typeface="Oswald"/>
              </a:rPr>
              <a:t>, Primary spleen cancer, Haemolytic anemia, Trauma</a:t>
            </a:r>
            <a:endParaRPr sz="2100">
              <a:solidFill>
                <a:srgbClr val="FFFFFF"/>
              </a:solidFill>
              <a:latin typeface="Oswald"/>
              <a:ea typeface="Oswald"/>
              <a:cs typeface="Oswald"/>
              <a:sym typeface="Oswald"/>
            </a:endParaRPr>
          </a:p>
        </p:txBody>
      </p:sp>
      <p:sp>
        <p:nvSpPr>
          <p:cNvPr id="445" name="Google Shape;445;p21"/>
          <p:cNvSpPr txBox="1"/>
          <p:nvPr/>
        </p:nvSpPr>
        <p:spPr>
          <a:xfrm>
            <a:off x="11160425" y="18461250"/>
            <a:ext cx="2610300" cy="7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2000">
                <a:solidFill>
                  <a:srgbClr val="FFFFFF"/>
                </a:solidFill>
                <a:latin typeface="Oswald"/>
                <a:ea typeface="Oswald"/>
                <a:cs typeface="Oswald"/>
                <a:sym typeface="Oswald"/>
              </a:rPr>
              <a:t>ANSWER KEY: B, C, B, A, C</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