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</p:sldIdLst>
  <p:sldSz cy="19935825" cx="14097000"/>
  <p:notesSz cx="6858000" cy="9144000"/>
  <p:embeddedFontLst>
    <p:embeddedFont>
      <p:font typeface="Oswald"/>
      <p:regular r:id="rId20"/>
      <p:bold r:id="rId21"/>
    </p:embeddedFont>
    <p:embeddedFont>
      <p:font typeface="Merriweather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6279">
          <p15:clr>
            <a:srgbClr val="A4A3A4"/>
          </p15:clr>
        </p15:guide>
        <p15:guide id="2" pos="44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ED44C435-93CD-4C5D-BA1A-538A7BFF3D8D}">
  <a:tblStyle styleId="{ED44C435-93CD-4C5D-BA1A-538A7BFF3D8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6279" orient="horz"/>
        <p:guide pos="44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Oswald-regular.fntdata"/><Relationship Id="rId22" Type="http://schemas.openxmlformats.org/officeDocument/2006/relationships/font" Target="fonts/Merriweather-regular.fntdata"/><Relationship Id="rId21" Type="http://schemas.openxmlformats.org/officeDocument/2006/relationships/font" Target="fonts/Oswald-bold.fntdata"/><Relationship Id="rId24" Type="http://schemas.openxmlformats.org/officeDocument/2006/relationships/font" Target="fonts/Merriweather-italic.fntdata"/><Relationship Id="rId23" Type="http://schemas.openxmlformats.org/officeDocument/2006/relationships/font" Target="fonts/Merriweather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5" Type="http://schemas.openxmlformats.org/officeDocument/2006/relationships/font" Target="fonts/Merriweather-bold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216967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58be8cb29_0_149:notes"/>
          <p:cNvSpPr/>
          <p:nvPr>
            <p:ph idx="2" type="sldImg"/>
          </p:nvPr>
        </p:nvSpPr>
        <p:spPr>
          <a:xfrm>
            <a:off x="2216967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58be8cb29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609a159040beed48_0:notes"/>
          <p:cNvSpPr/>
          <p:nvPr>
            <p:ph idx="2" type="sldImg"/>
          </p:nvPr>
        </p:nvSpPr>
        <p:spPr>
          <a:xfrm>
            <a:off x="2216967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609a159040beed48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129881b2632c40b_0:notes"/>
          <p:cNvSpPr/>
          <p:nvPr>
            <p:ph idx="2" type="sldImg"/>
          </p:nvPr>
        </p:nvSpPr>
        <p:spPr>
          <a:xfrm>
            <a:off x="2216967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129881b2632c40b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758be8cb29_0_315:notes"/>
          <p:cNvSpPr/>
          <p:nvPr>
            <p:ph idx="2" type="sldImg"/>
          </p:nvPr>
        </p:nvSpPr>
        <p:spPr>
          <a:xfrm>
            <a:off x="2216979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758be8cb29_0_3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758be8cb29_0_321:notes"/>
          <p:cNvSpPr/>
          <p:nvPr>
            <p:ph idx="2" type="sldImg"/>
          </p:nvPr>
        </p:nvSpPr>
        <p:spPr>
          <a:xfrm>
            <a:off x="2216979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758be8cb29_0_3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79bd1ab03a50063e_0:notes"/>
          <p:cNvSpPr/>
          <p:nvPr>
            <p:ph idx="2" type="sldImg"/>
          </p:nvPr>
        </p:nvSpPr>
        <p:spPr>
          <a:xfrm>
            <a:off x="2216967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79bd1ab03a50063e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7eae56cd4fb6b4be_2:notes"/>
          <p:cNvSpPr/>
          <p:nvPr>
            <p:ph idx="2" type="sldImg"/>
          </p:nvPr>
        </p:nvSpPr>
        <p:spPr>
          <a:xfrm>
            <a:off x="2216967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7eae56cd4fb6b4be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5de503e21f07c40_7:notes"/>
          <p:cNvSpPr/>
          <p:nvPr>
            <p:ph idx="2" type="sldImg"/>
          </p:nvPr>
        </p:nvSpPr>
        <p:spPr>
          <a:xfrm>
            <a:off x="2216967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5de503e21f07c4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7491373e6f9e5c80_1:notes"/>
          <p:cNvSpPr/>
          <p:nvPr>
            <p:ph idx="2" type="sldImg"/>
          </p:nvPr>
        </p:nvSpPr>
        <p:spPr>
          <a:xfrm>
            <a:off x="2216967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7491373e6f9e5c8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7faea61d252b45ee_1:notes"/>
          <p:cNvSpPr/>
          <p:nvPr>
            <p:ph idx="2" type="sldImg"/>
          </p:nvPr>
        </p:nvSpPr>
        <p:spPr>
          <a:xfrm>
            <a:off x="2216967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7faea61d252b45ee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64708b4c5a4ce6e8_14:notes"/>
          <p:cNvSpPr/>
          <p:nvPr>
            <p:ph idx="2" type="sldImg"/>
          </p:nvPr>
        </p:nvSpPr>
        <p:spPr>
          <a:xfrm>
            <a:off x="2216967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64708b4c5a4ce6e8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2ae40207a94f8fe_44:notes"/>
          <p:cNvSpPr/>
          <p:nvPr>
            <p:ph idx="2" type="sldImg"/>
          </p:nvPr>
        </p:nvSpPr>
        <p:spPr>
          <a:xfrm>
            <a:off x="2216967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22ae40207a94f8fe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1c3ebd855d39181_11:notes"/>
          <p:cNvSpPr/>
          <p:nvPr>
            <p:ph idx="2" type="sldImg"/>
          </p:nvPr>
        </p:nvSpPr>
        <p:spPr>
          <a:xfrm>
            <a:off x="2216967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31c3ebd855d3918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480550" y="2885918"/>
            <a:ext cx="13135800" cy="7955700"/>
          </a:xfrm>
          <a:prstGeom prst="rect">
            <a:avLst/>
          </a:prstGeom>
        </p:spPr>
        <p:txBody>
          <a:bodyPr anchorCtr="0" anchor="b" bIns="212075" lIns="212075" spcFirstLastPara="1" rIns="212075" wrap="square" tIns="2120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480538" y="10984859"/>
            <a:ext cx="13135800" cy="3072000"/>
          </a:xfrm>
          <a:prstGeom prst="rect">
            <a:avLst/>
          </a:prstGeom>
        </p:spPr>
        <p:txBody>
          <a:bodyPr anchorCtr="0" anchor="t" bIns="212075" lIns="212075" spcFirstLastPara="1" rIns="212075" wrap="square" tIns="2120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13061706" y="18074283"/>
            <a:ext cx="846000" cy="1525500"/>
          </a:xfrm>
          <a:prstGeom prst="rect">
            <a:avLst/>
          </a:prstGeom>
        </p:spPr>
        <p:txBody>
          <a:bodyPr anchorCtr="0" anchor="ctr" bIns="212075" lIns="212075" spcFirstLastPara="1" rIns="212075" wrap="square" tIns="21207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480538" y="4287259"/>
            <a:ext cx="13135800" cy="7610400"/>
          </a:xfrm>
          <a:prstGeom prst="rect">
            <a:avLst/>
          </a:prstGeom>
        </p:spPr>
        <p:txBody>
          <a:bodyPr anchorCtr="0" anchor="b" bIns="212075" lIns="212075" spcFirstLastPara="1" rIns="212075" wrap="square" tIns="2120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7800"/>
              <a:buNone/>
              <a:defRPr sz="27800"/>
            </a:lvl1pPr>
            <a:lvl2pPr lvl="1" algn="ctr">
              <a:spcBef>
                <a:spcPts val="0"/>
              </a:spcBef>
              <a:spcAft>
                <a:spcPts val="0"/>
              </a:spcAft>
              <a:buSzPts val="27800"/>
              <a:buNone/>
              <a:defRPr sz="27800"/>
            </a:lvl2pPr>
            <a:lvl3pPr lvl="2" algn="ctr">
              <a:spcBef>
                <a:spcPts val="0"/>
              </a:spcBef>
              <a:spcAft>
                <a:spcPts val="0"/>
              </a:spcAft>
              <a:buSzPts val="27800"/>
              <a:buNone/>
              <a:defRPr sz="27800"/>
            </a:lvl3pPr>
            <a:lvl4pPr lvl="3" algn="ctr">
              <a:spcBef>
                <a:spcPts val="0"/>
              </a:spcBef>
              <a:spcAft>
                <a:spcPts val="0"/>
              </a:spcAft>
              <a:buSzPts val="27800"/>
              <a:buNone/>
              <a:defRPr sz="27800"/>
            </a:lvl4pPr>
            <a:lvl5pPr lvl="4" algn="ctr">
              <a:spcBef>
                <a:spcPts val="0"/>
              </a:spcBef>
              <a:spcAft>
                <a:spcPts val="0"/>
              </a:spcAft>
              <a:buSzPts val="27800"/>
              <a:buNone/>
              <a:defRPr sz="27800"/>
            </a:lvl5pPr>
            <a:lvl6pPr lvl="5" algn="ctr">
              <a:spcBef>
                <a:spcPts val="0"/>
              </a:spcBef>
              <a:spcAft>
                <a:spcPts val="0"/>
              </a:spcAft>
              <a:buSzPts val="27800"/>
              <a:buNone/>
              <a:defRPr sz="27800"/>
            </a:lvl6pPr>
            <a:lvl7pPr lvl="6" algn="ctr">
              <a:spcBef>
                <a:spcPts val="0"/>
              </a:spcBef>
              <a:spcAft>
                <a:spcPts val="0"/>
              </a:spcAft>
              <a:buSzPts val="27800"/>
              <a:buNone/>
              <a:defRPr sz="27800"/>
            </a:lvl7pPr>
            <a:lvl8pPr lvl="7" algn="ctr">
              <a:spcBef>
                <a:spcPts val="0"/>
              </a:spcBef>
              <a:spcAft>
                <a:spcPts val="0"/>
              </a:spcAft>
              <a:buSzPts val="27800"/>
              <a:buNone/>
              <a:defRPr sz="27800"/>
            </a:lvl8pPr>
            <a:lvl9pPr lvl="8" algn="ctr">
              <a:spcBef>
                <a:spcPts val="0"/>
              </a:spcBef>
              <a:spcAft>
                <a:spcPts val="0"/>
              </a:spcAft>
              <a:buSzPts val="27800"/>
              <a:buNone/>
              <a:defRPr sz="278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480538" y="12217791"/>
            <a:ext cx="13135800" cy="5041800"/>
          </a:xfrm>
          <a:prstGeom prst="rect">
            <a:avLst/>
          </a:prstGeom>
        </p:spPr>
        <p:txBody>
          <a:bodyPr anchorCtr="0" anchor="t" bIns="212075" lIns="212075" spcFirstLastPara="1" rIns="212075" wrap="square" tIns="212075">
            <a:noAutofit/>
          </a:bodyPr>
          <a:lstStyle>
            <a:lvl1pPr indent="-495300" lvl="0" marL="45720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/>
            </a:lvl1pPr>
            <a:lvl2pPr indent="-431800" lvl="1" marL="914400" algn="ctr">
              <a:spcBef>
                <a:spcPts val="3700"/>
              </a:spcBef>
              <a:spcAft>
                <a:spcPts val="0"/>
              </a:spcAft>
              <a:buSzPts val="3200"/>
              <a:buChar char="○"/>
              <a:defRPr/>
            </a:lvl2pPr>
            <a:lvl3pPr indent="-431800" lvl="2" marL="1371600" algn="ctr">
              <a:spcBef>
                <a:spcPts val="3700"/>
              </a:spcBef>
              <a:spcAft>
                <a:spcPts val="0"/>
              </a:spcAft>
              <a:buSzPts val="3200"/>
              <a:buChar char="■"/>
              <a:defRPr/>
            </a:lvl3pPr>
            <a:lvl4pPr indent="-431800" lvl="3" marL="1828800" algn="ctr">
              <a:spcBef>
                <a:spcPts val="3700"/>
              </a:spcBef>
              <a:spcAft>
                <a:spcPts val="0"/>
              </a:spcAft>
              <a:buSzPts val="3200"/>
              <a:buChar char="●"/>
              <a:defRPr/>
            </a:lvl4pPr>
            <a:lvl5pPr indent="-431800" lvl="4" marL="2286000" algn="ctr">
              <a:spcBef>
                <a:spcPts val="3700"/>
              </a:spcBef>
              <a:spcAft>
                <a:spcPts val="0"/>
              </a:spcAft>
              <a:buSzPts val="3200"/>
              <a:buChar char="○"/>
              <a:defRPr/>
            </a:lvl5pPr>
            <a:lvl6pPr indent="-431800" lvl="5" marL="2743200" algn="ctr">
              <a:spcBef>
                <a:spcPts val="3700"/>
              </a:spcBef>
              <a:spcAft>
                <a:spcPts val="0"/>
              </a:spcAft>
              <a:buSzPts val="3200"/>
              <a:buChar char="■"/>
              <a:defRPr/>
            </a:lvl6pPr>
            <a:lvl7pPr indent="-431800" lvl="6" marL="3200400" algn="ctr">
              <a:spcBef>
                <a:spcPts val="3700"/>
              </a:spcBef>
              <a:spcAft>
                <a:spcPts val="0"/>
              </a:spcAft>
              <a:buSzPts val="3200"/>
              <a:buChar char="●"/>
              <a:defRPr/>
            </a:lvl7pPr>
            <a:lvl8pPr indent="-431800" lvl="7" marL="3657600" algn="ctr">
              <a:spcBef>
                <a:spcPts val="3700"/>
              </a:spcBef>
              <a:spcAft>
                <a:spcPts val="0"/>
              </a:spcAft>
              <a:buSzPts val="3200"/>
              <a:buChar char="○"/>
              <a:defRPr/>
            </a:lvl8pPr>
            <a:lvl9pPr indent="-431800" lvl="8" marL="4114800" algn="ctr">
              <a:spcBef>
                <a:spcPts val="3700"/>
              </a:spcBef>
              <a:spcAft>
                <a:spcPts val="3700"/>
              </a:spcAft>
              <a:buSzPts val="32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13061706" y="18074283"/>
            <a:ext cx="846000" cy="1525500"/>
          </a:xfrm>
          <a:prstGeom prst="rect">
            <a:avLst/>
          </a:prstGeom>
        </p:spPr>
        <p:txBody>
          <a:bodyPr anchorCtr="0" anchor="ctr" bIns="212075" lIns="212075" spcFirstLastPara="1" rIns="212075" wrap="square" tIns="21207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13061706" y="18074283"/>
            <a:ext cx="846000" cy="1525500"/>
          </a:xfrm>
          <a:prstGeom prst="rect">
            <a:avLst/>
          </a:prstGeom>
        </p:spPr>
        <p:txBody>
          <a:bodyPr anchorCtr="0" anchor="ctr" bIns="212075" lIns="212075" spcFirstLastPara="1" rIns="212075" wrap="square" tIns="21207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480538" y="8336535"/>
            <a:ext cx="13135800" cy="3262800"/>
          </a:xfrm>
          <a:prstGeom prst="rect">
            <a:avLst/>
          </a:prstGeom>
        </p:spPr>
        <p:txBody>
          <a:bodyPr anchorCtr="0" anchor="ctr" bIns="212075" lIns="212075" spcFirstLastPara="1" rIns="212075" wrap="square" tIns="2120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1pPr>
            <a:lvl2pPr lvl="1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2pPr>
            <a:lvl3pPr lvl="2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3pPr>
            <a:lvl4pPr lvl="3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4pPr>
            <a:lvl5pPr lvl="4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5pPr>
            <a:lvl6pPr lvl="5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6pPr>
            <a:lvl7pPr lvl="6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7pPr>
            <a:lvl8pPr lvl="7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8pPr>
            <a:lvl9pPr lvl="8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13061706" y="18074283"/>
            <a:ext cx="846000" cy="1525500"/>
          </a:xfrm>
          <a:prstGeom prst="rect">
            <a:avLst/>
          </a:prstGeom>
        </p:spPr>
        <p:txBody>
          <a:bodyPr anchorCtr="0" anchor="ctr" bIns="212075" lIns="212075" spcFirstLastPara="1" rIns="212075" wrap="square" tIns="21207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480538" y="1724884"/>
            <a:ext cx="13135800" cy="2219700"/>
          </a:xfrm>
          <a:prstGeom prst="rect">
            <a:avLst/>
          </a:prstGeom>
        </p:spPr>
        <p:txBody>
          <a:bodyPr anchorCtr="0" anchor="t" bIns="212075" lIns="212075" spcFirstLastPara="1" rIns="212075" wrap="square" tIns="2120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6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5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480538" y="4466908"/>
            <a:ext cx="13135800" cy="13241700"/>
          </a:xfrm>
          <a:prstGeom prst="rect">
            <a:avLst/>
          </a:prstGeom>
        </p:spPr>
        <p:txBody>
          <a:bodyPr anchorCtr="0" anchor="t" bIns="212075" lIns="212075" spcFirstLastPara="1" rIns="212075" wrap="square" tIns="212075">
            <a:noAutofit/>
          </a:bodyPr>
          <a:lstStyle>
            <a:lvl1pPr indent="-495300" lvl="0" marL="457200">
              <a:spcBef>
                <a:spcPts val="0"/>
              </a:spcBef>
              <a:spcAft>
                <a:spcPts val="0"/>
              </a:spcAft>
              <a:buSzPts val="4200"/>
              <a:buChar char="●"/>
              <a:defRPr/>
            </a:lvl1pPr>
            <a:lvl2pPr indent="-431800" lvl="1" marL="914400">
              <a:spcBef>
                <a:spcPts val="3700"/>
              </a:spcBef>
              <a:spcAft>
                <a:spcPts val="0"/>
              </a:spcAft>
              <a:buSzPts val="3200"/>
              <a:buChar char="○"/>
              <a:defRPr/>
            </a:lvl2pPr>
            <a:lvl3pPr indent="-431800" lvl="2" marL="1371600">
              <a:spcBef>
                <a:spcPts val="3700"/>
              </a:spcBef>
              <a:spcAft>
                <a:spcPts val="0"/>
              </a:spcAft>
              <a:buSzPts val="3200"/>
              <a:buChar char="■"/>
              <a:defRPr/>
            </a:lvl3pPr>
            <a:lvl4pPr indent="-431800" lvl="3" marL="1828800">
              <a:spcBef>
                <a:spcPts val="3700"/>
              </a:spcBef>
              <a:spcAft>
                <a:spcPts val="0"/>
              </a:spcAft>
              <a:buSzPts val="3200"/>
              <a:buChar char="●"/>
              <a:defRPr/>
            </a:lvl4pPr>
            <a:lvl5pPr indent="-431800" lvl="4" marL="2286000">
              <a:spcBef>
                <a:spcPts val="3700"/>
              </a:spcBef>
              <a:spcAft>
                <a:spcPts val="0"/>
              </a:spcAft>
              <a:buSzPts val="3200"/>
              <a:buChar char="○"/>
              <a:defRPr/>
            </a:lvl5pPr>
            <a:lvl6pPr indent="-431800" lvl="5" marL="2743200">
              <a:spcBef>
                <a:spcPts val="3700"/>
              </a:spcBef>
              <a:spcAft>
                <a:spcPts val="0"/>
              </a:spcAft>
              <a:buSzPts val="3200"/>
              <a:buChar char="■"/>
              <a:defRPr/>
            </a:lvl6pPr>
            <a:lvl7pPr indent="-431800" lvl="6" marL="3200400">
              <a:spcBef>
                <a:spcPts val="3700"/>
              </a:spcBef>
              <a:spcAft>
                <a:spcPts val="0"/>
              </a:spcAft>
              <a:buSzPts val="3200"/>
              <a:buChar char="●"/>
              <a:defRPr/>
            </a:lvl7pPr>
            <a:lvl8pPr indent="-431800" lvl="7" marL="3657600">
              <a:spcBef>
                <a:spcPts val="3700"/>
              </a:spcBef>
              <a:spcAft>
                <a:spcPts val="0"/>
              </a:spcAft>
              <a:buSzPts val="3200"/>
              <a:buChar char="○"/>
              <a:defRPr/>
            </a:lvl8pPr>
            <a:lvl9pPr indent="-431800" lvl="8" marL="4114800">
              <a:spcBef>
                <a:spcPts val="3700"/>
              </a:spcBef>
              <a:spcAft>
                <a:spcPts val="3700"/>
              </a:spcAft>
              <a:buSzPts val="32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13061706" y="18074283"/>
            <a:ext cx="846000" cy="1525500"/>
          </a:xfrm>
          <a:prstGeom prst="rect">
            <a:avLst/>
          </a:prstGeom>
        </p:spPr>
        <p:txBody>
          <a:bodyPr anchorCtr="0" anchor="ctr" bIns="212075" lIns="212075" spcFirstLastPara="1" rIns="212075" wrap="square" tIns="21207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480538" y="1724884"/>
            <a:ext cx="13135800" cy="2219700"/>
          </a:xfrm>
          <a:prstGeom prst="rect">
            <a:avLst/>
          </a:prstGeom>
        </p:spPr>
        <p:txBody>
          <a:bodyPr anchorCtr="0" anchor="t" bIns="212075" lIns="212075" spcFirstLastPara="1" rIns="212075" wrap="square" tIns="2120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6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5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480538" y="4466908"/>
            <a:ext cx="6166500" cy="13241700"/>
          </a:xfrm>
          <a:prstGeom prst="rect">
            <a:avLst/>
          </a:prstGeom>
        </p:spPr>
        <p:txBody>
          <a:bodyPr anchorCtr="0" anchor="t" bIns="212075" lIns="212075" spcFirstLastPara="1" rIns="212075" wrap="square" tIns="212075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1pPr>
            <a:lvl2pPr indent="-406400" lvl="1" marL="914400">
              <a:spcBef>
                <a:spcPts val="3700"/>
              </a:spcBef>
              <a:spcAft>
                <a:spcPts val="0"/>
              </a:spcAft>
              <a:buSzPts val="2800"/>
              <a:buChar char="○"/>
              <a:defRPr sz="2800"/>
            </a:lvl2pPr>
            <a:lvl3pPr indent="-406400" lvl="2" marL="1371600">
              <a:spcBef>
                <a:spcPts val="3700"/>
              </a:spcBef>
              <a:spcAft>
                <a:spcPts val="0"/>
              </a:spcAft>
              <a:buSzPts val="2800"/>
              <a:buChar char="■"/>
              <a:defRPr sz="2800"/>
            </a:lvl3pPr>
            <a:lvl4pPr indent="-406400" lvl="3" marL="1828800">
              <a:spcBef>
                <a:spcPts val="3700"/>
              </a:spcBef>
              <a:spcAft>
                <a:spcPts val="0"/>
              </a:spcAft>
              <a:buSzPts val="2800"/>
              <a:buChar char="●"/>
              <a:defRPr sz="2800"/>
            </a:lvl4pPr>
            <a:lvl5pPr indent="-406400" lvl="4" marL="2286000">
              <a:spcBef>
                <a:spcPts val="3700"/>
              </a:spcBef>
              <a:spcAft>
                <a:spcPts val="0"/>
              </a:spcAft>
              <a:buSzPts val="2800"/>
              <a:buChar char="○"/>
              <a:defRPr sz="2800"/>
            </a:lvl5pPr>
            <a:lvl6pPr indent="-406400" lvl="5" marL="2743200">
              <a:spcBef>
                <a:spcPts val="3700"/>
              </a:spcBef>
              <a:spcAft>
                <a:spcPts val="0"/>
              </a:spcAft>
              <a:buSzPts val="2800"/>
              <a:buChar char="■"/>
              <a:defRPr sz="2800"/>
            </a:lvl6pPr>
            <a:lvl7pPr indent="-406400" lvl="6" marL="3200400">
              <a:spcBef>
                <a:spcPts val="3700"/>
              </a:spcBef>
              <a:spcAft>
                <a:spcPts val="0"/>
              </a:spcAft>
              <a:buSzPts val="2800"/>
              <a:buChar char="●"/>
              <a:defRPr sz="2800"/>
            </a:lvl7pPr>
            <a:lvl8pPr indent="-406400" lvl="7" marL="3657600">
              <a:spcBef>
                <a:spcPts val="3700"/>
              </a:spcBef>
              <a:spcAft>
                <a:spcPts val="0"/>
              </a:spcAft>
              <a:buSzPts val="2800"/>
              <a:buChar char="○"/>
              <a:defRPr sz="2800"/>
            </a:lvl8pPr>
            <a:lvl9pPr indent="-406400" lvl="8" marL="4114800">
              <a:spcBef>
                <a:spcPts val="3700"/>
              </a:spcBef>
              <a:spcAft>
                <a:spcPts val="3700"/>
              </a:spcAft>
              <a:buSzPts val="2800"/>
              <a:buChar char="■"/>
              <a:defRPr sz="28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7449950" y="4466908"/>
            <a:ext cx="6166500" cy="13241700"/>
          </a:xfrm>
          <a:prstGeom prst="rect">
            <a:avLst/>
          </a:prstGeom>
        </p:spPr>
        <p:txBody>
          <a:bodyPr anchorCtr="0" anchor="t" bIns="212075" lIns="212075" spcFirstLastPara="1" rIns="212075" wrap="square" tIns="212075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1pPr>
            <a:lvl2pPr indent="-406400" lvl="1" marL="914400">
              <a:spcBef>
                <a:spcPts val="3700"/>
              </a:spcBef>
              <a:spcAft>
                <a:spcPts val="0"/>
              </a:spcAft>
              <a:buSzPts val="2800"/>
              <a:buChar char="○"/>
              <a:defRPr sz="2800"/>
            </a:lvl2pPr>
            <a:lvl3pPr indent="-406400" lvl="2" marL="1371600">
              <a:spcBef>
                <a:spcPts val="3700"/>
              </a:spcBef>
              <a:spcAft>
                <a:spcPts val="0"/>
              </a:spcAft>
              <a:buSzPts val="2800"/>
              <a:buChar char="■"/>
              <a:defRPr sz="2800"/>
            </a:lvl3pPr>
            <a:lvl4pPr indent="-406400" lvl="3" marL="1828800">
              <a:spcBef>
                <a:spcPts val="3700"/>
              </a:spcBef>
              <a:spcAft>
                <a:spcPts val="0"/>
              </a:spcAft>
              <a:buSzPts val="2800"/>
              <a:buChar char="●"/>
              <a:defRPr sz="2800"/>
            </a:lvl4pPr>
            <a:lvl5pPr indent="-406400" lvl="4" marL="2286000">
              <a:spcBef>
                <a:spcPts val="3700"/>
              </a:spcBef>
              <a:spcAft>
                <a:spcPts val="0"/>
              </a:spcAft>
              <a:buSzPts val="2800"/>
              <a:buChar char="○"/>
              <a:defRPr sz="2800"/>
            </a:lvl5pPr>
            <a:lvl6pPr indent="-406400" lvl="5" marL="2743200">
              <a:spcBef>
                <a:spcPts val="3700"/>
              </a:spcBef>
              <a:spcAft>
                <a:spcPts val="0"/>
              </a:spcAft>
              <a:buSzPts val="2800"/>
              <a:buChar char="■"/>
              <a:defRPr sz="2800"/>
            </a:lvl6pPr>
            <a:lvl7pPr indent="-406400" lvl="6" marL="3200400">
              <a:spcBef>
                <a:spcPts val="3700"/>
              </a:spcBef>
              <a:spcAft>
                <a:spcPts val="0"/>
              </a:spcAft>
              <a:buSzPts val="2800"/>
              <a:buChar char="●"/>
              <a:defRPr sz="2800"/>
            </a:lvl7pPr>
            <a:lvl8pPr indent="-406400" lvl="7" marL="3657600">
              <a:spcBef>
                <a:spcPts val="3700"/>
              </a:spcBef>
              <a:spcAft>
                <a:spcPts val="0"/>
              </a:spcAft>
              <a:buSzPts val="2800"/>
              <a:buChar char="○"/>
              <a:defRPr sz="2800"/>
            </a:lvl8pPr>
            <a:lvl9pPr indent="-406400" lvl="8" marL="4114800">
              <a:spcBef>
                <a:spcPts val="3700"/>
              </a:spcBef>
              <a:spcAft>
                <a:spcPts val="3700"/>
              </a:spcAft>
              <a:buSzPts val="2800"/>
              <a:buChar char="■"/>
              <a:defRPr sz="28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13061706" y="18074283"/>
            <a:ext cx="846000" cy="1525500"/>
          </a:xfrm>
          <a:prstGeom prst="rect">
            <a:avLst/>
          </a:prstGeom>
        </p:spPr>
        <p:txBody>
          <a:bodyPr anchorCtr="0" anchor="ctr" bIns="212075" lIns="212075" spcFirstLastPara="1" rIns="212075" wrap="square" tIns="21207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480538" y="1724884"/>
            <a:ext cx="13135800" cy="2219700"/>
          </a:xfrm>
          <a:prstGeom prst="rect">
            <a:avLst/>
          </a:prstGeom>
        </p:spPr>
        <p:txBody>
          <a:bodyPr anchorCtr="0" anchor="t" bIns="212075" lIns="212075" spcFirstLastPara="1" rIns="212075" wrap="square" tIns="2120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6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5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13061706" y="18074283"/>
            <a:ext cx="846000" cy="1525500"/>
          </a:xfrm>
          <a:prstGeom prst="rect">
            <a:avLst/>
          </a:prstGeom>
        </p:spPr>
        <p:txBody>
          <a:bodyPr anchorCtr="0" anchor="ctr" bIns="212075" lIns="212075" spcFirstLastPara="1" rIns="212075" wrap="square" tIns="21207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480538" y="2153464"/>
            <a:ext cx="4329000" cy="2928900"/>
          </a:xfrm>
          <a:prstGeom prst="rect">
            <a:avLst/>
          </a:prstGeom>
        </p:spPr>
        <p:txBody>
          <a:bodyPr anchorCtr="0" anchor="b" bIns="212075" lIns="212075" spcFirstLastPara="1" rIns="212075" wrap="square" tIns="2120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480538" y="5385987"/>
            <a:ext cx="4329000" cy="12323100"/>
          </a:xfrm>
          <a:prstGeom prst="rect">
            <a:avLst/>
          </a:prstGeom>
        </p:spPr>
        <p:txBody>
          <a:bodyPr anchorCtr="0" anchor="t" bIns="212075" lIns="212075" spcFirstLastPara="1" rIns="212075" wrap="square" tIns="212075">
            <a:noAutofit/>
          </a:bodyPr>
          <a:lstStyle>
            <a:lvl1pPr indent="-406400" lvl="0" marL="45720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indent="-406400" lvl="1" marL="914400">
              <a:spcBef>
                <a:spcPts val="3700"/>
              </a:spcBef>
              <a:spcAft>
                <a:spcPts val="0"/>
              </a:spcAft>
              <a:buSzPts val="2800"/>
              <a:buChar char="○"/>
              <a:defRPr sz="2800"/>
            </a:lvl2pPr>
            <a:lvl3pPr indent="-406400" lvl="2" marL="1371600">
              <a:spcBef>
                <a:spcPts val="3700"/>
              </a:spcBef>
              <a:spcAft>
                <a:spcPts val="0"/>
              </a:spcAft>
              <a:buSzPts val="2800"/>
              <a:buChar char="■"/>
              <a:defRPr sz="2800"/>
            </a:lvl3pPr>
            <a:lvl4pPr indent="-406400" lvl="3" marL="1828800">
              <a:spcBef>
                <a:spcPts val="3700"/>
              </a:spcBef>
              <a:spcAft>
                <a:spcPts val="0"/>
              </a:spcAft>
              <a:buSzPts val="2800"/>
              <a:buChar char="●"/>
              <a:defRPr sz="2800"/>
            </a:lvl4pPr>
            <a:lvl5pPr indent="-406400" lvl="4" marL="2286000">
              <a:spcBef>
                <a:spcPts val="3700"/>
              </a:spcBef>
              <a:spcAft>
                <a:spcPts val="0"/>
              </a:spcAft>
              <a:buSzPts val="2800"/>
              <a:buChar char="○"/>
              <a:defRPr sz="2800"/>
            </a:lvl5pPr>
            <a:lvl6pPr indent="-406400" lvl="5" marL="2743200">
              <a:spcBef>
                <a:spcPts val="3700"/>
              </a:spcBef>
              <a:spcAft>
                <a:spcPts val="0"/>
              </a:spcAft>
              <a:buSzPts val="2800"/>
              <a:buChar char="■"/>
              <a:defRPr sz="2800"/>
            </a:lvl6pPr>
            <a:lvl7pPr indent="-406400" lvl="6" marL="3200400">
              <a:spcBef>
                <a:spcPts val="3700"/>
              </a:spcBef>
              <a:spcAft>
                <a:spcPts val="0"/>
              </a:spcAft>
              <a:buSzPts val="2800"/>
              <a:buChar char="●"/>
              <a:defRPr sz="2800"/>
            </a:lvl7pPr>
            <a:lvl8pPr indent="-406400" lvl="7" marL="3657600">
              <a:spcBef>
                <a:spcPts val="3700"/>
              </a:spcBef>
              <a:spcAft>
                <a:spcPts val="0"/>
              </a:spcAft>
              <a:buSzPts val="2800"/>
              <a:buChar char="○"/>
              <a:defRPr sz="2800"/>
            </a:lvl8pPr>
            <a:lvl9pPr indent="-406400" lvl="8" marL="4114800">
              <a:spcBef>
                <a:spcPts val="3700"/>
              </a:spcBef>
              <a:spcAft>
                <a:spcPts val="3700"/>
              </a:spcAft>
              <a:buSzPts val="2800"/>
              <a:buChar char="■"/>
              <a:defRPr sz="28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13061706" y="18074283"/>
            <a:ext cx="846000" cy="1525500"/>
          </a:xfrm>
          <a:prstGeom prst="rect">
            <a:avLst/>
          </a:prstGeom>
        </p:spPr>
        <p:txBody>
          <a:bodyPr anchorCtr="0" anchor="ctr" bIns="212075" lIns="212075" spcFirstLastPara="1" rIns="212075" wrap="square" tIns="21207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755802" y="1744748"/>
            <a:ext cx="9816900" cy="15855600"/>
          </a:xfrm>
          <a:prstGeom prst="rect">
            <a:avLst/>
          </a:prstGeom>
        </p:spPr>
        <p:txBody>
          <a:bodyPr anchorCtr="0" anchor="ctr" bIns="212075" lIns="212075" spcFirstLastPara="1" rIns="212075" wrap="square" tIns="2120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100"/>
              <a:buNone/>
              <a:defRPr sz="11100"/>
            </a:lvl1pPr>
            <a:lvl2pPr lvl="1">
              <a:spcBef>
                <a:spcPts val="0"/>
              </a:spcBef>
              <a:spcAft>
                <a:spcPts val="0"/>
              </a:spcAft>
              <a:buSzPts val="11100"/>
              <a:buNone/>
              <a:defRPr sz="11100"/>
            </a:lvl2pPr>
            <a:lvl3pPr lvl="2">
              <a:spcBef>
                <a:spcPts val="0"/>
              </a:spcBef>
              <a:spcAft>
                <a:spcPts val="0"/>
              </a:spcAft>
              <a:buSzPts val="11100"/>
              <a:buNone/>
              <a:defRPr sz="11100"/>
            </a:lvl3pPr>
            <a:lvl4pPr lvl="3">
              <a:spcBef>
                <a:spcPts val="0"/>
              </a:spcBef>
              <a:spcAft>
                <a:spcPts val="0"/>
              </a:spcAft>
              <a:buSzPts val="11100"/>
              <a:buNone/>
              <a:defRPr sz="11100"/>
            </a:lvl4pPr>
            <a:lvl5pPr lvl="4">
              <a:spcBef>
                <a:spcPts val="0"/>
              </a:spcBef>
              <a:spcAft>
                <a:spcPts val="0"/>
              </a:spcAft>
              <a:buSzPts val="11100"/>
              <a:buNone/>
              <a:defRPr sz="11100"/>
            </a:lvl5pPr>
            <a:lvl6pPr lvl="5">
              <a:spcBef>
                <a:spcPts val="0"/>
              </a:spcBef>
              <a:spcAft>
                <a:spcPts val="0"/>
              </a:spcAft>
              <a:buSzPts val="11100"/>
              <a:buNone/>
              <a:defRPr sz="11100"/>
            </a:lvl6pPr>
            <a:lvl7pPr lvl="6">
              <a:spcBef>
                <a:spcPts val="0"/>
              </a:spcBef>
              <a:spcAft>
                <a:spcPts val="0"/>
              </a:spcAft>
              <a:buSzPts val="11100"/>
              <a:buNone/>
              <a:defRPr sz="11100"/>
            </a:lvl7pPr>
            <a:lvl8pPr lvl="7">
              <a:spcBef>
                <a:spcPts val="0"/>
              </a:spcBef>
              <a:spcAft>
                <a:spcPts val="0"/>
              </a:spcAft>
              <a:buSzPts val="11100"/>
              <a:buNone/>
              <a:defRPr sz="11100"/>
            </a:lvl8pPr>
            <a:lvl9pPr lvl="8">
              <a:spcBef>
                <a:spcPts val="0"/>
              </a:spcBef>
              <a:spcAft>
                <a:spcPts val="0"/>
              </a:spcAft>
              <a:buSzPts val="11100"/>
              <a:buNone/>
              <a:defRPr sz="111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13061706" y="18074283"/>
            <a:ext cx="846000" cy="1525500"/>
          </a:xfrm>
          <a:prstGeom prst="rect">
            <a:avLst/>
          </a:prstGeom>
        </p:spPr>
        <p:txBody>
          <a:bodyPr anchorCtr="0" anchor="ctr" bIns="212075" lIns="212075" spcFirstLastPara="1" rIns="212075" wrap="square" tIns="21207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7048500" y="-484"/>
            <a:ext cx="7048500" cy="19935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212075" lIns="212075" spcFirstLastPara="1" rIns="212075" wrap="square" tIns="212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409313" y="4779695"/>
            <a:ext cx="6236400" cy="5745300"/>
          </a:xfrm>
          <a:prstGeom prst="rect">
            <a:avLst/>
          </a:prstGeom>
        </p:spPr>
        <p:txBody>
          <a:bodyPr anchorCtr="0" anchor="b" bIns="212075" lIns="212075" spcFirstLastPara="1" rIns="212075" wrap="square" tIns="2120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1pPr>
            <a:lvl2pPr lvl="1" algn="ctr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2pPr>
            <a:lvl3pPr lvl="2" algn="ctr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3pPr>
            <a:lvl4pPr lvl="3" algn="ctr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4pPr>
            <a:lvl5pPr lvl="4" algn="ctr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5pPr>
            <a:lvl6pPr lvl="5" algn="ctr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6pPr>
            <a:lvl7pPr lvl="6" algn="ctr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7pPr>
            <a:lvl8pPr lvl="7" algn="ctr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8pPr>
            <a:lvl9pPr lvl="8" algn="ctr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409313" y="10864511"/>
            <a:ext cx="6236400" cy="4787100"/>
          </a:xfrm>
          <a:prstGeom prst="rect">
            <a:avLst/>
          </a:prstGeom>
        </p:spPr>
        <p:txBody>
          <a:bodyPr anchorCtr="0" anchor="t" bIns="212075" lIns="212075" spcFirstLastPara="1" rIns="212075" wrap="square" tIns="2120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7615063" y="2806461"/>
            <a:ext cx="5915400" cy="14322000"/>
          </a:xfrm>
          <a:prstGeom prst="rect">
            <a:avLst/>
          </a:prstGeom>
        </p:spPr>
        <p:txBody>
          <a:bodyPr anchorCtr="0" anchor="ctr" bIns="212075" lIns="212075" spcFirstLastPara="1" rIns="212075" wrap="square" tIns="212075">
            <a:noAutofit/>
          </a:bodyPr>
          <a:lstStyle>
            <a:lvl1pPr indent="-495300" lvl="0" marL="457200">
              <a:spcBef>
                <a:spcPts val="0"/>
              </a:spcBef>
              <a:spcAft>
                <a:spcPts val="0"/>
              </a:spcAft>
              <a:buSzPts val="4200"/>
              <a:buChar char="●"/>
              <a:defRPr/>
            </a:lvl1pPr>
            <a:lvl2pPr indent="-431800" lvl="1" marL="914400">
              <a:spcBef>
                <a:spcPts val="3700"/>
              </a:spcBef>
              <a:spcAft>
                <a:spcPts val="0"/>
              </a:spcAft>
              <a:buSzPts val="3200"/>
              <a:buChar char="○"/>
              <a:defRPr/>
            </a:lvl2pPr>
            <a:lvl3pPr indent="-431800" lvl="2" marL="1371600">
              <a:spcBef>
                <a:spcPts val="3700"/>
              </a:spcBef>
              <a:spcAft>
                <a:spcPts val="0"/>
              </a:spcAft>
              <a:buSzPts val="3200"/>
              <a:buChar char="■"/>
              <a:defRPr/>
            </a:lvl3pPr>
            <a:lvl4pPr indent="-431800" lvl="3" marL="1828800">
              <a:spcBef>
                <a:spcPts val="3700"/>
              </a:spcBef>
              <a:spcAft>
                <a:spcPts val="0"/>
              </a:spcAft>
              <a:buSzPts val="3200"/>
              <a:buChar char="●"/>
              <a:defRPr/>
            </a:lvl4pPr>
            <a:lvl5pPr indent="-431800" lvl="4" marL="2286000">
              <a:spcBef>
                <a:spcPts val="3700"/>
              </a:spcBef>
              <a:spcAft>
                <a:spcPts val="0"/>
              </a:spcAft>
              <a:buSzPts val="3200"/>
              <a:buChar char="○"/>
              <a:defRPr/>
            </a:lvl5pPr>
            <a:lvl6pPr indent="-431800" lvl="5" marL="2743200">
              <a:spcBef>
                <a:spcPts val="3700"/>
              </a:spcBef>
              <a:spcAft>
                <a:spcPts val="0"/>
              </a:spcAft>
              <a:buSzPts val="3200"/>
              <a:buChar char="■"/>
              <a:defRPr/>
            </a:lvl6pPr>
            <a:lvl7pPr indent="-431800" lvl="6" marL="3200400">
              <a:spcBef>
                <a:spcPts val="3700"/>
              </a:spcBef>
              <a:spcAft>
                <a:spcPts val="0"/>
              </a:spcAft>
              <a:buSzPts val="3200"/>
              <a:buChar char="●"/>
              <a:defRPr/>
            </a:lvl7pPr>
            <a:lvl8pPr indent="-431800" lvl="7" marL="3657600">
              <a:spcBef>
                <a:spcPts val="3700"/>
              </a:spcBef>
              <a:spcAft>
                <a:spcPts val="0"/>
              </a:spcAft>
              <a:buSzPts val="3200"/>
              <a:buChar char="○"/>
              <a:defRPr/>
            </a:lvl8pPr>
            <a:lvl9pPr indent="-431800" lvl="8" marL="4114800">
              <a:spcBef>
                <a:spcPts val="3700"/>
              </a:spcBef>
              <a:spcAft>
                <a:spcPts val="3700"/>
              </a:spcAft>
              <a:buSzPts val="32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13061706" y="18074283"/>
            <a:ext cx="846000" cy="1525500"/>
          </a:xfrm>
          <a:prstGeom prst="rect">
            <a:avLst/>
          </a:prstGeom>
        </p:spPr>
        <p:txBody>
          <a:bodyPr anchorCtr="0" anchor="ctr" bIns="212075" lIns="212075" spcFirstLastPara="1" rIns="212075" wrap="square" tIns="21207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480538" y="16397395"/>
            <a:ext cx="9248100" cy="2345400"/>
          </a:xfrm>
          <a:prstGeom prst="rect">
            <a:avLst/>
          </a:prstGeom>
        </p:spPr>
        <p:txBody>
          <a:bodyPr anchorCtr="0" anchor="ctr" bIns="212075" lIns="212075" spcFirstLastPara="1" rIns="212075" wrap="square" tIns="21207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13061706" y="18074283"/>
            <a:ext cx="846000" cy="1525500"/>
          </a:xfrm>
          <a:prstGeom prst="rect">
            <a:avLst/>
          </a:prstGeom>
        </p:spPr>
        <p:txBody>
          <a:bodyPr anchorCtr="0" anchor="ctr" bIns="212075" lIns="212075" spcFirstLastPara="1" rIns="212075" wrap="square" tIns="21207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80538" y="1724884"/>
            <a:ext cx="13135800" cy="22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212075" lIns="212075" spcFirstLastPara="1" rIns="212075" wrap="square" tIns="2120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80538" y="4466908"/>
            <a:ext cx="13135800" cy="13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212075" lIns="212075" spcFirstLastPara="1" rIns="212075" wrap="square" tIns="212075">
            <a:noAutofit/>
          </a:bodyPr>
          <a:lstStyle>
            <a:lvl1pPr indent="-4953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Char char="●"/>
              <a:defRPr sz="4200">
                <a:solidFill>
                  <a:schemeClr val="dk2"/>
                </a:solidFill>
              </a:defRPr>
            </a:lvl1pPr>
            <a:lvl2pPr indent="-431800" lvl="1" marL="914400">
              <a:lnSpc>
                <a:spcPct val="115000"/>
              </a:lnSpc>
              <a:spcBef>
                <a:spcPts val="3700"/>
              </a:spcBef>
              <a:spcAft>
                <a:spcPts val="0"/>
              </a:spcAft>
              <a:buClr>
                <a:schemeClr val="dk2"/>
              </a:buClr>
              <a:buSzPts val="3200"/>
              <a:buChar char="○"/>
              <a:defRPr sz="3200">
                <a:solidFill>
                  <a:schemeClr val="dk2"/>
                </a:solidFill>
              </a:defRPr>
            </a:lvl2pPr>
            <a:lvl3pPr indent="-431800" lvl="2" marL="1371600">
              <a:lnSpc>
                <a:spcPct val="115000"/>
              </a:lnSpc>
              <a:spcBef>
                <a:spcPts val="3700"/>
              </a:spcBef>
              <a:spcAft>
                <a:spcPts val="0"/>
              </a:spcAft>
              <a:buClr>
                <a:schemeClr val="dk2"/>
              </a:buClr>
              <a:buSzPts val="3200"/>
              <a:buChar char="■"/>
              <a:defRPr sz="3200">
                <a:solidFill>
                  <a:schemeClr val="dk2"/>
                </a:solidFill>
              </a:defRPr>
            </a:lvl3pPr>
            <a:lvl4pPr indent="-431800" lvl="3" marL="1828800">
              <a:lnSpc>
                <a:spcPct val="115000"/>
              </a:lnSpc>
              <a:spcBef>
                <a:spcPts val="3700"/>
              </a:spcBef>
              <a:spcAft>
                <a:spcPts val="0"/>
              </a:spcAft>
              <a:buClr>
                <a:schemeClr val="dk2"/>
              </a:buClr>
              <a:buSzPts val="3200"/>
              <a:buChar char="●"/>
              <a:defRPr sz="3200">
                <a:solidFill>
                  <a:schemeClr val="dk2"/>
                </a:solidFill>
              </a:defRPr>
            </a:lvl4pPr>
            <a:lvl5pPr indent="-431800" lvl="4" marL="2286000">
              <a:lnSpc>
                <a:spcPct val="115000"/>
              </a:lnSpc>
              <a:spcBef>
                <a:spcPts val="3700"/>
              </a:spcBef>
              <a:spcAft>
                <a:spcPts val="0"/>
              </a:spcAft>
              <a:buClr>
                <a:schemeClr val="dk2"/>
              </a:buClr>
              <a:buSzPts val="3200"/>
              <a:buChar char="○"/>
              <a:defRPr sz="3200">
                <a:solidFill>
                  <a:schemeClr val="dk2"/>
                </a:solidFill>
              </a:defRPr>
            </a:lvl5pPr>
            <a:lvl6pPr indent="-431800" lvl="5" marL="2743200">
              <a:lnSpc>
                <a:spcPct val="115000"/>
              </a:lnSpc>
              <a:spcBef>
                <a:spcPts val="3700"/>
              </a:spcBef>
              <a:spcAft>
                <a:spcPts val="0"/>
              </a:spcAft>
              <a:buClr>
                <a:schemeClr val="dk2"/>
              </a:buClr>
              <a:buSzPts val="3200"/>
              <a:buChar char="■"/>
              <a:defRPr sz="3200">
                <a:solidFill>
                  <a:schemeClr val="dk2"/>
                </a:solidFill>
              </a:defRPr>
            </a:lvl6pPr>
            <a:lvl7pPr indent="-431800" lvl="6" marL="3200400">
              <a:lnSpc>
                <a:spcPct val="115000"/>
              </a:lnSpc>
              <a:spcBef>
                <a:spcPts val="3700"/>
              </a:spcBef>
              <a:spcAft>
                <a:spcPts val="0"/>
              </a:spcAft>
              <a:buClr>
                <a:schemeClr val="dk2"/>
              </a:buClr>
              <a:buSzPts val="3200"/>
              <a:buChar char="●"/>
              <a:defRPr sz="3200">
                <a:solidFill>
                  <a:schemeClr val="dk2"/>
                </a:solidFill>
              </a:defRPr>
            </a:lvl7pPr>
            <a:lvl8pPr indent="-431800" lvl="7" marL="3657600">
              <a:lnSpc>
                <a:spcPct val="115000"/>
              </a:lnSpc>
              <a:spcBef>
                <a:spcPts val="3700"/>
              </a:spcBef>
              <a:spcAft>
                <a:spcPts val="0"/>
              </a:spcAft>
              <a:buClr>
                <a:schemeClr val="dk2"/>
              </a:buClr>
              <a:buSzPts val="3200"/>
              <a:buChar char="○"/>
              <a:defRPr sz="3200">
                <a:solidFill>
                  <a:schemeClr val="dk2"/>
                </a:solidFill>
              </a:defRPr>
            </a:lvl8pPr>
            <a:lvl9pPr indent="-431800" lvl="8" marL="4114800">
              <a:lnSpc>
                <a:spcPct val="115000"/>
              </a:lnSpc>
              <a:spcBef>
                <a:spcPts val="3700"/>
              </a:spcBef>
              <a:spcAft>
                <a:spcPts val="3700"/>
              </a:spcAft>
              <a:buClr>
                <a:schemeClr val="dk2"/>
              </a:buClr>
              <a:buSzPts val="3200"/>
              <a:buChar char="■"/>
              <a:defRPr sz="3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13061706" y="18074283"/>
            <a:ext cx="846000" cy="15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12075" lIns="212075" spcFirstLastPara="1" rIns="212075" wrap="square" tIns="212075">
            <a:noAutofit/>
          </a:bodyPr>
          <a:lstStyle>
            <a:lvl1pPr lvl="0" algn="r">
              <a:buNone/>
              <a:defRPr sz="2300">
                <a:solidFill>
                  <a:schemeClr val="dk2"/>
                </a:solidFill>
              </a:defRPr>
            </a:lvl1pPr>
            <a:lvl2pPr lvl="1" algn="r">
              <a:buNone/>
              <a:defRPr sz="2300">
                <a:solidFill>
                  <a:schemeClr val="dk2"/>
                </a:solidFill>
              </a:defRPr>
            </a:lvl2pPr>
            <a:lvl3pPr lvl="2" algn="r">
              <a:buNone/>
              <a:defRPr sz="2300">
                <a:solidFill>
                  <a:schemeClr val="dk2"/>
                </a:solidFill>
              </a:defRPr>
            </a:lvl3pPr>
            <a:lvl4pPr lvl="3" algn="r">
              <a:buNone/>
              <a:defRPr sz="2300">
                <a:solidFill>
                  <a:schemeClr val="dk2"/>
                </a:solidFill>
              </a:defRPr>
            </a:lvl4pPr>
            <a:lvl5pPr lvl="4" algn="r">
              <a:buNone/>
              <a:defRPr sz="2300">
                <a:solidFill>
                  <a:schemeClr val="dk2"/>
                </a:solidFill>
              </a:defRPr>
            </a:lvl5pPr>
            <a:lvl6pPr lvl="5" algn="r">
              <a:buNone/>
              <a:defRPr sz="2300">
                <a:solidFill>
                  <a:schemeClr val="dk2"/>
                </a:solidFill>
              </a:defRPr>
            </a:lvl6pPr>
            <a:lvl7pPr lvl="6" algn="r">
              <a:buNone/>
              <a:defRPr sz="2300">
                <a:solidFill>
                  <a:schemeClr val="dk2"/>
                </a:solidFill>
              </a:defRPr>
            </a:lvl7pPr>
            <a:lvl8pPr lvl="7" algn="r">
              <a:buNone/>
              <a:defRPr sz="2300">
                <a:solidFill>
                  <a:schemeClr val="dk2"/>
                </a:solidFill>
              </a:defRPr>
            </a:lvl8pPr>
            <a:lvl9pPr lvl="8" algn="r">
              <a:buNone/>
              <a:defRPr sz="2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3.jpg"/><Relationship Id="rId4" Type="http://schemas.openxmlformats.org/officeDocument/2006/relationships/hyperlink" Target="https://docs.google.com/presentation/d/1OL-yM93IlEqF0lVvDRCe7lmrR0XLJYnREOdl0VBCldk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jpg"/><Relationship Id="rId4" Type="http://schemas.openxmlformats.org/officeDocument/2006/relationships/image" Target="../media/image31.jpg"/><Relationship Id="rId5" Type="http://schemas.openxmlformats.org/officeDocument/2006/relationships/image" Target="../media/image34.jpg"/><Relationship Id="rId6" Type="http://schemas.openxmlformats.org/officeDocument/2006/relationships/image" Target="../media/image46.jpg"/><Relationship Id="rId7" Type="http://schemas.openxmlformats.org/officeDocument/2006/relationships/image" Target="../media/image3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6.jpg"/><Relationship Id="rId4" Type="http://schemas.openxmlformats.org/officeDocument/2006/relationships/image" Target="../media/image42.jpg"/><Relationship Id="rId9" Type="http://schemas.openxmlformats.org/officeDocument/2006/relationships/image" Target="../media/image43.jpg"/><Relationship Id="rId5" Type="http://schemas.openxmlformats.org/officeDocument/2006/relationships/image" Target="../media/image39.jpg"/><Relationship Id="rId6" Type="http://schemas.openxmlformats.org/officeDocument/2006/relationships/image" Target="../media/image37.jpg"/><Relationship Id="rId7" Type="http://schemas.openxmlformats.org/officeDocument/2006/relationships/image" Target="../media/image38.jpg"/><Relationship Id="rId8" Type="http://schemas.openxmlformats.org/officeDocument/2006/relationships/image" Target="../media/image4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jpg"/><Relationship Id="rId4" Type="http://schemas.openxmlformats.org/officeDocument/2006/relationships/image" Target="../media/image9.jpg"/><Relationship Id="rId5" Type="http://schemas.openxmlformats.org/officeDocument/2006/relationships/image" Target="../media/image8.jpg"/><Relationship Id="rId6" Type="http://schemas.openxmlformats.org/officeDocument/2006/relationships/image" Target="../media/image3.jpg"/><Relationship Id="rId7" Type="http://schemas.openxmlformats.org/officeDocument/2006/relationships/image" Target="../media/image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Relationship Id="rId4" Type="http://schemas.openxmlformats.org/officeDocument/2006/relationships/image" Target="../media/image17.jpg"/><Relationship Id="rId5" Type="http://schemas.openxmlformats.org/officeDocument/2006/relationships/image" Target="../media/image12.jpg"/><Relationship Id="rId6" Type="http://schemas.openxmlformats.org/officeDocument/2006/relationships/hyperlink" Target="https://youtu.be/0pnpoEy0eYE" TargetMode="External"/><Relationship Id="rId7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jpg"/><Relationship Id="rId4" Type="http://schemas.openxmlformats.org/officeDocument/2006/relationships/image" Target="../media/image13.jpg"/><Relationship Id="rId10" Type="http://schemas.openxmlformats.org/officeDocument/2006/relationships/image" Target="../media/image1.jpg"/><Relationship Id="rId9" Type="http://schemas.openxmlformats.org/officeDocument/2006/relationships/image" Target="../media/image6.jpg"/><Relationship Id="rId5" Type="http://schemas.openxmlformats.org/officeDocument/2006/relationships/image" Target="../media/image15.jpg"/><Relationship Id="rId6" Type="http://schemas.openxmlformats.org/officeDocument/2006/relationships/image" Target="../media/image11.jpg"/><Relationship Id="rId7" Type="http://schemas.openxmlformats.org/officeDocument/2006/relationships/image" Target="../media/image10.jpg"/><Relationship Id="rId8" Type="http://schemas.openxmlformats.org/officeDocument/2006/relationships/image" Target="../media/image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g"/><Relationship Id="rId4" Type="http://schemas.openxmlformats.org/officeDocument/2006/relationships/image" Target="../media/image7.jpg"/><Relationship Id="rId5" Type="http://schemas.openxmlformats.org/officeDocument/2006/relationships/image" Target="../media/image28.jpg"/><Relationship Id="rId6" Type="http://schemas.openxmlformats.org/officeDocument/2006/relationships/image" Target="../media/image25.jpg"/><Relationship Id="rId7" Type="http://schemas.openxmlformats.org/officeDocument/2006/relationships/image" Target="../media/image2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jpg"/><Relationship Id="rId4" Type="http://schemas.openxmlformats.org/officeDocument/2006/relationships/image" Target="../media/image2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jpg"/><Relationship Id="rId4" Type="http://schemas.openxmlformats.org/officeDocument/2006/relationships/image" Target="../media/image2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jpg"/><Relationship Id="rId4" Type="http://schemas.openxmlformats.org/officeDocument/2006/relationships/image" Target="../media/image2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jpg"/><Relationship Id="rId4" Type="http://schemas.openxmlformats.org/officeDocument/2006/relationships/image" Target="../media/image19.jpg"/><Relationship Id="rId5" Type="http://schemas.openxmlformats.org/officeDocument/2006/relationships/image" Target="../media/image26.jpg"/><Relationship Id="rId6" Type="http://schemas.openxmlformats.org/officeDocument/2006/relationships/image" Target="../media/image44.jpg"/><Relationship Id="rId7" Type="http://schemas.openxmlformats.org/officeDocument/2006/relationships/image" Target="../media/image4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6050"/>
            <a:ext cx="14097002" cy="19940428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2981475" y="19427250"/>
            <a:ext cx="456600" cy="381300"/>
          </a:xfrm>
          <a:prstGeom prst="rect">
            <a:avLst/>
          </a:prstGeom>
          <a:solidFill>
            <a:srgbClr val="8E7CC3"/>
          </a:solidFill>
          <a:ln cap="flat" cmpd="sng" w="9525">
            <a:solidFill>
              <a:srgbClr val="A3A3A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69138"/>
              </a:solidFill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3469525" y="19334050"/>
            <a:ext cx="1932900" cy="5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8E7CC3"/>
                </a:solidFill>
                <a:latin typeface="Oswald"/>
                <a:ea typeface="Oswald"/>
                <a:cs typeface="Oswald"/>
                <a:sym typeface="Oswald"/>
              </a:rPr>
              <a:t>MALE SLIDES</a:t>
            </a:r>
            <a:endParaRPr sz="2400">
              <a:solidFill>
                <a:srgbClr val="8E7CC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7" name="Google Shape;57;p13"/>
          <p:cNvSpPr/>
          <p:nvPr/>
        </p:nvSpPr>
        <p:spPr>
          <a:xfrm>
            <a:off x="188950" y="19410400"/>
            <a:ext cx="456600" cy="381300"/>
          </a:xfrm>
          <a:prstGeom prst="rect">
            <a:avLst/>
          </a:prstGeom>
          <a:solidFill>
            <a:srgbClr val="CC4125"/>
          </a:solidFill>
          <a:ln cap="flat" cmpd="sng" w="9525">
            <a:solidFill>
              <a:srgbClr val="A3A3A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69138"/>
              </a:solidFill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690825" y="19325625"/>
            <a:ext cx="1743300" cy="5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CC4125"/>
                </a:solidFill>
                <a:latin typeface="Oswald"/>
                <a:ea typeface="Oswald"/>
                <a:cs typeface="Oswald"/>
                <a:sym typeface="Oswald"/>
              </a:rPr>
              <a:t>IMPORTANT</a:t>
            </a:r>
            <a:endParaRPr sz="2400">
              <a:solidFill>
                <a:srgbClr val="CC4125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8458025" y="19342475"/>
            <a:ext cx="1932900" cy="5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5818E"/>
                </a:solidFill>
                <a:latin typeface="Oswald"/>
                <a:ea typeface="Oswald"/>
                <a:cs typeface="Oswald"/>
                <a:sym typeface="Oswald"/>
              </a:rPr>
              <a:t>FEMALE SLIDES</a:t>
            </a:r>
            <a:endParaRPr sz="2400">
              <a:solidFill>
                <a:srgbClr val="45818E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0" name="Google Shape;60;p13"/>
          <p:cNvSpPr/>
          <p:nvPr/>
        </p:nvSpPr>
        <p:spPr>
          <a:xfrm>
            <a:off x="11087125" y="19410400"/>
            <a:ext cx="456600" cy="381300"/>
          </a:xfrm>
          <a:prstGeom prst="rect">
            <a:avLst/>
          </a:prstGeom>
          <a:solidFill>
            <a:srgbClr val="B45F06"/>
          </a:solidFill>
          <a:ln cap="flat" cmpd="sng" w="9525">
            <a:solidFill>
              <a:srgbClr val="A3A3A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69138"/>
              </a:solidFill>
            </a:endParaRPr>
          </a:p>
        </p:txBody>
      </p:sp>
      <p:sp>
        <p:nvSpPr>
          <p:cNvPr id="61" name="Google Shape;61;p13"/>
          <p:cNvSpPr txBox="1"/>
          <p:nvPr/>
        </p:nvSpPr>
        <p:spPr>
          <a:xfrm>
            <a:off x="11589000" y="19325625"/>
            <a:ext cx="2671800" cy="3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45F06"/>
                </a:solidFill>
                <a:latin typeface="Oswald"/>
                <a:ea typeface="Oswald"/>
                <a:cs typeface="Oswald"/>
                <a:sym typeface="Oswald"/>
              </a:rPr>
              <a:t>LECTURER’S NOTES</a:t>
            </a:r>
            <a:endParaRPr sz="2400">
              <a:solidFill>
                <a:srgbClr val="B45F06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2" name="Google Shape;62;p13"/>
          <p:cNvSpPr/>
          <p:nvPr/>
        </p:nvSpPr>
        <p:spPr>
          <a:xfrm>
            <a:off x="6009500" y="19418825"/>
            <a:ext cx="456600" cy="381300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rgbClr val="A3A3A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63" name="Google Shape;63;p13"/>
          <p:cNvSpPr txBox="1"/>
          <p:nvPr/>
        </p:nvSpPr>
        <p:spPr>
          <a:xfrm>
            <a:off x="6511375" y="19334050"/>
            <a:ext cx="1932900" cy="5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rPr>
              <a:t>EXTRA</a:t>
            </a:r>
            <a:endParaRPr sz="2400">
              <a:solidFill>
                <a:srgbClr val="99999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4" name="Google Shape;64;p13"/>
          <p:cNvSpPr/>
          <p:nvPr/>
        </p:nvSpPr>
        <p:spPr>
          <a:xfrm>
            <a:off x="7956150" y="19427250"/>
            <a:ext cx="456600" cy="381300"/>
          </a:xfrm>
          <a:prstGeom prst="rect">
            <a:avLst/>
          </a:prstGeom>
          <a:solidFill>
            <a:srgbClr val="45818E"/>
          </a:solidFill>
          <a:ln cap="flat" cmpd="sng" w="9525">
            <a:solidFill>
              <a:srgbClr val="A3A3A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5818E"/>
              </a:solidFill>
            </a:endParaRPr>
          </a:p>
        </p:txBody>
      </p:sp>
      <p:sp>
        <p:nvSpPr>
          <p:cNvPr id="65" name="Google Shape;65;p13"/>
          <p:cNvSpPr txBox="1"/>
          <p:nvPr/>
        </p:nvSpPr>
        <p:spPr>
          <a:xfrm>
            <a:off x="188950" y="7088625"/>
            <a:ext cx="13608600" cy="22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100">
                <a:solidFill>
                  <a:srgbClr val="93C47D"/>
                </a:solidFill>
                <a:latin typeface="Oswald"/>
                <a:ea typeface="Oswald"/>
                <a:cs typeface="Oswald"/>
                <a:sym typeface="Oswald"/>
              </a:rPr>
              <a:t>LECTURE XI: Platelets Structure and Functions</a:t>
            </a:r>
            <a:endParaRPr sz="6100">
              <a:solidFill>
                <a:srgbClr val="93C47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6" name="Google Shape;66;p13"/>
          <p:cNvSpPr txBox="1"/>
          <p:nvPr/>
        </p:nvSpPr>
        <p:spPr>
          <a:xfrm>
            <a:off x="5942135" y="18452325"/>
            <a:ext cx="3071400" cy="87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434343"/>
                </a:solidFill>
                <a:uFill>
                  <a:noFill/>
                </a:uFill>
                <a:latin typeface="Oswald"/>
                <a:ea typeface="Oswald"/>
                <a:cs typeface="Oswald"/>
                <a:sym typeface="Oswald"/>
                <a:hlinkClick r:id="rId4"/>
              </a:rPr>
              <a:t>EDITING FILE</a:t>
            </a:r>
            <a:endParaRPr sz="4800">
              <a:solidFill>
                <a:srgbClr val="43434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2"/>
          <p:cNvSpPr/>
          <p:nvPr/>
        </p:nvSpPr>
        <p:spPr>
          <a:xfrm>
            <a:off x="0" y="370466"/>
            <a:ext cx="11331900" cy="6996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A3A3A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8200" lIns="58200" spcFirstLastPara="1" rIns="58200" wrap="square" tIns="58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22"/>
          <p:cNvSpPr txBox="1"/>
          <p:nvPr/>
        </p:nvSpPr>
        <p:spPr>
          <a:xfrm>
            <a:off x="188014" y="321602"/>
            <a:ext cx="4686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58200" lIns="58200" spcFirstLastPara="1" rIns="58200" wrap="square" tIns="58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9</a:t>
            </a:r>
            <a:endParaRPr sz="45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53" name="Google Shape;353;p22"/>
          <p:cNvSpPr txBox="1"/>
          <p:nvPr/>
        </p:nvSpPr>
        <p:spPr>
          <a:xfrm>
            <a:off x="929925" y="321600"/>
            <a:ext cx="112776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PLATELETS STRUCTURE AND FUNCTIONS </a:t>
            </a:r>
            <a:endParaRPr sz="34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54" name="Google Shape;354;p22"/>
          <p:cNvSpPr txBox="1"/>
          <p:nvPr/>
        </p:nvSpPr>
        <p:spPr>
          <a:xfrm>
            <a:off x="11409324" y="360125"/>
            <a:ext cx="3652800" cy="9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58200" lIns="58200" spcFirstLastPara="1" rIns="58200" wrap="square" tIns="58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Oswald"/>
                <a:ea typeface="Oswald"/>
                <a:cs typeface="Oswald"/>
                <a:sym typeface="Oswald"/>
              </a:rPr>
              <a:t>Lecture Eleven</a:t>
            </a:r>
            <a:endParaRPr sz="35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55" name="Google Shape;355;p22"/>
          <p:cNvSpPr txBox="1"/>
          <p:nvPr/>
        </p:nvSpPr>
        <p:spPr>
          <a:xfrm>
            <a:off x="1078150" y="6406739"/>
            <a:ext cx="121785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Oswald"/>
                <a:ea typeface="Oswald"/>
                <a:cs typeface="Oswald"/>
                <a:sym typeface="Oswald"/>
              </a:rPr>
              <a:t>Aggregometry Results and Diagnosis </a:t>
            </a:r>
            <a:endParaRPr sz="4800">
              <a:solidFill>
                <a:srgbClr val="8E7CC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56" name="Google Shape;356;p22"/>
          <p:cNvSpPr/>
          <p:nvPr/>
        </p:nvSpPr>
        <p:spPr>
          <a:xfrm>
            <a:off x="764140" y="6792212"/>
            <a:ext cx="468600" cy="433500"/>
          </a:xfrm>
          <a:prstGeom prst="rect">
            <a:avLst/>
          </a:prstGeom>
          <a:solidFill>
            <a:srgbClr val="8E7CC3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8E7CC3"/>
              </a:solidFill>
            </a:endParaRPr>
          </a:p>
        </p:txBody>
      </p:sp>
      <p:graphicFrame>
        <p:nvGraphicFramePr>
          <p:cNvPr id="357" name="Google Shape;357;p22"/>
          <p:cNvGraphicFramePr/>
          <p:nvPr/>
        </p:nvGraphicFramePr>
        <p:xfrm>
          <a:off x="651518" y="756551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{ED44C435-93CD-4C5D-BA1A-538A7BFF3D8D}</a:tableStyleId>
              </a:tblPr>
              <a:tblGrid>
                <a:gridCol w="2802250"/>
                <a:gridCol w="6076900"/>
                <a:gridCol w="3914800"/>
              </a:tblGrid>
              <a:tr h="16484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300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Figure</a:t>
                      </a:r>
                      <a:endParaRPr b="1" sz="3300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E7CC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300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Characteristic</a:t>
                      </a:r>
                      <a:r>
                        <a:rPr b="1" lang="en" sz="3300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of findings on LTA</a:t>
                      </a:r>
                      <a:endParaRPr b="1" sz="3300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E7CC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300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Diagnosis </a:t>
                      </a:r>
                      <a:endParaRPr b="1" sz="3300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E7CC3"/>
                    </a:solidFill>
                  </a:tcPr>
                </a:tc>
              </a:tr>
              <a:tr h="18396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700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Absent or </a:t>
                      </a:r>
                      <a:r>
                        <a:rPr lang="en" sz="22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markedly</a:t>
                      </a:r>
                      <a:r>
                        <a:rPr lang="en" sz="22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impaired aggregation to </a:t>
                      </a:r>
                      <a:r>
                        <a:rPr b="1" lang="en" sz="2200">
                          <a:solidFill>
                            <a:srgbClr val="CC4125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all agonists </a:t>
                      </a:r>
                      <a:r>
                        <a:rPr lang="en" sz="22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except</a:t>
                      </a:r>
                      <a:r>
                        <a:rPr lang="en" sz="22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ristocetin.</a:t>
                      </a:r>
                      <a:endParaRPr sz="2200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(Ristocetin-induced agglutination shows only primary wave aggregation, aggregation cannot occur because </a:t>
                      </a:r>
                      <a:r>
                        <a:rPr b="1" lang="en" sz="2000">
                          <a:solidFill>
                            <a:srgbClr val="CC4125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fibrinogen cannot bind</a:t>
                      </a:r>
                      <a:r>
                        <a:rPr lang="en" sz="20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)</a:t>
                      </a:r>
                      <a:endParaRPr sz="2000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T="91425" marB="91425" marR="91425" marL="91425" anchor="ctr"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-3683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2200"/>
                        <a:buFont typeface="Merriweather"/>
                        <a:buChar char="●"/>
                      </a:pPr>
                      <a:r>
                        <a:rPr b="1" lang="en" sz="22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Glanzmann’s</a:t>
                      </a:r>
                      <a:r>
                        <a:rPr b="1" lang="en" sz="22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thrombasthenia </a:t>
                      </a:r>
                      <a:endParaRPr b="1" sz="2200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200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  <a:p>
                      <a:pPr indent="-3683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2200"/>
                        <a:buFont typeface="Merriweather"/>
                        <a:buChar char="●"/>
                      </a:pPr>
                      <a:r>
                        <a:rPr b="1" lang="en" sz="22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Afibrinogenemia</a:t>
                      </a:r>
                      <a:endParaRPr b="1" sz="2200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T="91425" marB="91425" marR="91425" marL="91425" anchor="ctr"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1648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700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Absent or </a:t>
                      </a:r>
                      <a:r>
                        <a:rPr lang="en" sz="22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markedly</a:t>
                      </a:r>
                      <a:r>
                        <a:rPr lang="en" sz="22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reduced platelet agglutination </a:t>
                      </a:r>
                      <a:r>
                        <a:rPr lang="en" sz="2200">
                          <a:solidFill>
                            <a:srgbClr val="CC4125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with Ristocetin.</a:t>
                      </a:r>
                      <a:endParaRPr sz="2200">
                        <a:solidFill>
                          <a:srgbClr val="CC4125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-3683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2200"/>
                        <a:buFont typeface="Merriweather"/>
                        <a:buChar char="●"/>
                      </a:pPr>
                      <a:r>
                        <a:rPr b="1" lang="en" sz="22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Bernard soulier syndrome </a:t>
                      </a:r>
                      <a:endParaRPr b="1" sz="2200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200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  <a:p>
                      <a:pPr indent="-3683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2200"/>
                        <a:buFont typeface="Merriweather"/>
                        <a:buChar char="●"/>
                      </a:pPr>
                      <a:r>
                        <a:rPr b="1" lang="en" sz="22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Von willebrand disease </a:t>
                      </a:r>
                      <a:endParaRPr b="1" sz="2200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T="91425" marB="91425" marR="91425" marL="91425" anchor="ctr"/>
                </a:tc>
              </a:tr>
              <a:tr h="1929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700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Primary aggregation only with ADP, Adrenaline and collagen and only partial agglutination with ristocetin suggesting failure of </a:t>
                      </a:r>
                      <a:r>
                        <a:rPr b="1" lang="en" sz="2200">
                          <a:solidFill>
                            <a:srgbClr val="CC4125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granule</a:t>
                      </a:r>
                      <a:r>
                        <a:rPr lang="en" sz="22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release or a deficiency of platelet </a:t>
                      </a:r>
                      <a:r>
                        <a:rPr b="1" lang="en" sz="2200">
                          <a:solidFill>
                            <a:srgbClr val="CC4125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granules</a:t>
                      </a:r>
                      <a:r>
                        <a:rPr b="1" lang="en" sz="22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.</a:t>
                      </a:r>
                      <a:endParaRPr b="1" sz="2200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-3683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2200"/>
                        <a:buFont typeface="Merriweather"/>
                        <a:buChar char="●"/>
                      </a:pPr>
                      <a:r>
                        <a:rPr b="1" lang="en" sz="22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Storage pool Disorder.</a:t>
                      </a:r>
                      <a:endParaRPr b="1" sz="2200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200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  <a:p>
                      <a:pPr indent="-3683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2200"/>
                        <a:buFont typeface="Merriweather"/>
                        <a:buChar char="●"/>
                      </a:pPr>
                      <a:r>
                        <a:rPr b="1" lang="en" sz="22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Platelet release defects.</a:t>
                      </a:r>
                      <a:endParaRPr b="1" sz="2200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T="91425" marB="91425" marR="91425" marL="91425" anchor="ctr"/>
                </a:tc>
              </a:tr>
              <a:tr h="1840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700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Absent aggregation to Arachidonic acid.</a:t>
                      </a:r>
                      <a:endParaRPr sz="2200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Primary wave aggregation only with ADP.</a:t>
                      </a:r>
                      <a:endParaRPr sz="2200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Decreased or absent aggregation with collagen.</a:t>
                      </a:r>
                      <a:endParaRPr sz="2200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-3683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2200"/>
                        <a:buFont typeface="Merriweather"/>
                        <a:buChar char="●"/>
                      </a:pPr>
                      <a:r>
                        <a:rPr b="1" lang="en" sz="22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Aspirin</a:t>
                      </a:r>
                      <a:r>
                        <a:rPr lang="en" sz="22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(or defects on COX pathway)</a:t>
                      </a:r>
                      <a:endParaRPr sz="2200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T="91425" marB="91425" marR="91425" marL="91425" anchor="ctr"/>
                </a:tc>
              </a:tr>
              <a:tr h="1648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700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Absent aggregation with ADP.</a:t>
                      </a:r>
                      <a:endParaRPr sz="2200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-3683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2200"/>
                        <a:buFont typeface="Merriweather"/>
                        <a:buChar char="●"/>
                      </a:pPr>
                      <a:r>
                        <a:rPr b="1" lang="en" sz="22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Clopidogrel</a:t>
                      </a:r>
                      <a:r>
                        <a:rPr lang="en" sz="22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(ADP inhibitor.</a:t>
                      </a:r>
                      <a:endParaRPr sz="2200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  <p:pic>
        <p:nvPicPr>
          <p:cNvPr id="358" name="Google Shape;35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525" y="11063675"/>
            <a:ext cx="2802249" cy="1638351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59" name="Google Shape;35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525" y="9213950"/>
            <a:ext cx="2802248" cy="184972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60" name="Google Shape;36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1525" y="12702025"/>
            <a:ext cx="2802248" cy="1929051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61" name="Google Shape;361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1525" y="14631075"/>
            <a:ext cx="2802251" cy="3488576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62" name="Google Shape;362;p22"/>
          <p:cNvSpPr/>
          <p:nvPr/>
        </p:nvSpPr>
        <p:spPr>
          <a:xfrm flipH="1" rot="10800000">
            <a:off x="351150" y="1276025"/>
            <a:ext cx="13394700" cy="5001000"/>
          </a:xfrm>
          <a:prstGeom prst="round1Rect">
            <a:avLst>
              <a:gd fmla="val 16667" name="adj"/>
            </a:avLst>
          </a:prstGeom>
          <a:noFill/>
          <a:ln cap="flat" cmpd="sng" w="9525">
            <a:solidFill>
              <a:srgbClr val="8E7CC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22"/>
          <p:cNvSpPr txBox="1"/>
          <p:nvPr/>
        </p:nvSpPr>
        <p:spPr>
          <a:xfrm>
            <a:off x="9014180" y="5507436"/>
            <a:ext cx="28575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latin typeface="Merriweather"/>
                <a:ea typeface="Merriweather"/>
                <a:cs typeface="Merriweather"/>
                <a:sym typeface="Merriweather"/>
              </a:rPr>
              <a:t>Figure 11-19</a:t>
            </a:r>
            <a:endParaRPr b="1" sz="27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64" name="Google Shape;364;p22"/>
          <p:cNvSpPr txBox="1"/>
          <p:nvPr/>
        </p:nvSpPr>
        <p:spPr>
          <a:xfrm>
            <a:off x="1099500" y="1210528"/>
            <a:ext cx="9748800" cy="16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Oswald"/>
                <a:ea typeface="Oswald"/>
                <a:cs typeface="Oswald"/>
                <a:sym typeface="Oswald"/>
              </a:rPr>
              <a:t>Classic Biphasic Aggregation </a:t>
            </a:r>
            <a:endParaRPr sz="48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65" name="Google Shape;365;p22"/>
          <p:cNvSpPr/>
          <p:nvPr/>
        </p:nvSpPr>
        <p:spPr>
          <a:xfrm>
            <a:off x="667550" y="1508166"/>
            <a:ext cx="586500" cy="545100"/>
          </a:xfrm>
          <a:prstGeom prst="rect">
            <a:avLst/>
          </a:prstGeom>
          <a:solidFill>
            <a:srgbClr val="8E7CC3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22"/>
          <p:cNvSpPr txBox="1"/>
          <p:nvPr/>
        </p:nvSpPr>
        <p:spPr>
          <a:xfrm>
            <a:off x="764150" y="2282788"/>
            <a:ext cx="7976100" cy="39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Merriweather"/>
                <a:ea typeface="Merriweather"/>
                <a:cs typeface="Merriweather"/>
                <a:sym typeface="Merriweather"/>
              </a:rPr>
              <a:t>1- Baseline.</a:t>
            </a:r>
            <a:endParaRPr b="1" sz="24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Merriweather"/>
                <a:ea typeface="Merriweather"/>
                <a:cs typeface="Merriweather"/>
                <a:sym typeface="Merriweather"/>
              </a:rPr>
              <a:t>2- Addition of an agonist.</a:t>
            </a:r>
            <a:endParaRPr b="1" sz="24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Merriweather"/>
                <a:ea typeface="Merriweather"/>
                <a:cs typeface="Merriweather"/>
                <a:sym typeface="Merriweather"/>
              </a:rPr>
              <a:t> (this results in change in platelet change and hence a drop in the baseline)</a:t>
            </a:r>
            <a:endParaRPr sz="24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Merriweather"/>
                <a:ea typeface="Merriweather"/>
                <a:cs typeface="Merriweather"/>
                <a:sym typeface="Merriweather"/>
              </a:rPr>
              <a:t>3- Primary wave aggregation.</a:t>
            </a:r>
            <a:endParaRPr b="1" sz="24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Merriweather"/>
                <a:ea typeface="Merriweather"/>
                <a:cs typeface="Merriweather"/>
                <a:sym typeface="Merriweather"/>
              </a:rPr>
              <a:t>4- Release of nucleotides.</a:t>
            </a:r>
            <a:endParaRPr b="1" sz="24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Merriweather"/>
                <a:ea typeface="Merriweather"/>
                <a:cs typeface="Merriweather"/>
                <a:sym typeface="Merriweather"/>
              </a:rPr>
              <a:t>5- Secondary wave aggregation.</a:t>
            </a:r>
            <a:endParaRPr sz="24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Merriweather"/>
                <a:ea typeface="Merriweather"/>
                <a:cs typeface="Merriweather"/>
                <a:sym typeface="Merriweather"/>
              </a:rPr>
              <a:t>(Adrenaline and low dose ADP classically give a biphasic aggregation )</a:t>
            </a:r>
            <a:endParaRPr b="1" sz="24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67" name="Google Shape;367;p22"/>
          <p:cNvSpPr/>
          <p:nvPr/>
        </p:nvSpPr>
        <p:spPr>
          <a:xfrm>
            <a:off x="12310775" y="1275675"/>
            <a:ext cx="468600" cy="5001000"/>
          </a:xfrm>
          <a:prstGeom prst="rect">
            <a:avLst/>
          </a:prstGeom>
          <a:solidFill>
            <a:srgbClr val="8E7CC3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22"/>
          <p:cNvSpPr/>
          <p:nvPr/>
        </p:nvSpPr>
        <p:spPr>
          <a:xfrm>
            <a:off x="11552625" y="1275675"/>
            <a:ext cx="468600" cy="5001000"/>
          </a:xfrm>
          <a:prstGeom prst="rect">
            <a:avLst/>
          </a:prstGeom>
          <a:solidFill>
            <a:srgbClr val="8E7CC3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9" name="Google Shape;369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207001" y="2564000"/>
            <a:ext cx="4125849" cy="2943413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70" name="Google Shape;370;p22"/>
          <p:cNvSpPr/>
          <p:nvPr/>
        </p:nvSpPr>
        <p:spPr>
          <a:xfrm rot="5400000">
            <a:off x="809693" y="17778845"/>
            <a:ext cx="1721400" cy="1481100"/>
          </a:xfrm>
          <a:prstGeom prst="bentUpArrow">
            <a:avLst>
              <a:gd fmla="val 25000" name="adj1"/>
              <a:gd fmla="val 25000" name="adj2"/>
              <a:gd fmla="val 25000" name="adj3"/>
            </a:avLst>
          </a:prstGeom>
          <a:solidFill>
            <a:srgbClr val="B4A7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22"/>
          <p:cNvSpPr/>
          <p:nvPr/>
        </p:nvSpPr>
        <p:spPr>
          <a:xfrm>
            <a:off x="2546200" y="18426125"/>
            <a:ext cx="11277600" cy="1290900"/>
          </a:xfrm>
          <a:prstGeom prst="rect">
            <a:avLst/>
          </a:prstGeom>
          <a:solidFill>
            <a:srgbClr val="FFFFFF"/>
          </a:solidFill>
          <a:ln cap="flat" cmpd="sng" w="28575">
            <a:solidFill>
              <a:srgbClr val="8E7CC3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Merriweather"/>
              <a:buChar char="●"/>
            </a:pPr>
            <a:r>
              <a:rPr lang="en" sz="1900">
                <a:solidFill>
                  <a:srgbClr val="CC4125"/>
                </a:solidFill>
                <a:latin typeface="Merriweather"/>
                <a:ea typeface="Merriweather"/>
                <a:cs typeface="Merriweather"/>
                <a:sym typeface="Merriweather"/>
              </a:rPr>
              <a:t>Aspirin</a:t>
            </a:r>
            <a:r>
              <a:rPr lang="en" sz="1900">
                <a:latin typeface="Merriweather"/>
                <a:ea typeface="Merriweather"/>
                <a:cs typeface="Merriweather"/>
                <a:sym typeface="Merriweather"/>
              </a:rPr>
              <a:t> inhibits platelet </a:t>
            </a:r>
            <a:r>
              <a:rPr lang="en" sz="1900">
                <a:latin typeface="Merriweather"/>
                <a:ea typeface="Merriweather"/>
                <a:cs typeface="Merriweather"/>
                <a:sym typeface="Merriweather"/>
              </a:rPr>
              <a:t>cyclooxygenase by irreversible acetylation, therapy preventing the formation of thromboxane A2, which is powerful stimulant of platelet aggregation.</a:t>
            </a:r>
            <a:endParaRPr sz="19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Merriweather"/>
              <a:buChar char="●"/>
            </a:pPr>
            <a:r>
              <a:rPr lang="en" sz="1900">
                <a:solidFill>
                  <a:srgbClr val="CC4125"/>
                </a:solidFill>
                <a:latin typeface="Merriweather"/>
                <a:ea typeface="Merriweather"/>
                <a:cs typeface="Merriweather"/>
                <a:sym typeface="Merriweather"/>
              </a:rPr>
              <a:t>Clopidogrel</a:t>
            </a:r>
            <a:r>
              <a:rPr lang="en" sz="1900">
                <a:latin typeface="Merriweather"/>
                <a:ea typeface="Merriweather"/>
                <a:cs typeface="Merriweather"/>
                <a:sym typeface="Merriweather"/>
              </a:rPr>
              <a:t>, a thienopyridine, acts by inhibiting adenosine receptors, which inhibits the early step of platelet activation.</a:t>
            </a:r>
            <a:endParaRPr sz="19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72" name="Google Shape;372;p22"/>
          <p:cNvSpPr/>
          <p:nvPr/>
        </p:nvSpPr>
        <p:spPr>
          <a:xfrm>
            <a:off x="656616" y="370511"/>
            <a:ext cx="273300" cy="699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A3A3A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8200" lIns="58200" spcFirstLastPara="1" rIns="58200" wrap="square" tIns="58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3"/>
          <p:cNvSpPr/>
          <p:nvPr/>
        </p:nvSpPr>
        <p:spPr>
          <a:xfrm>
            <a:off x="0" y="370466"/>
            <a:ext cx="11331900" cy="6996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A3A3A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8200" lIns="58200" spcFirstLastPara="1" rIns="58200" wrap="square" tIns="58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23"/>
          <p:cNvSpPr txBox="1"/>
          <p:nvPr/>
        </p:nvSpPr>
        <p:spPr>
          <a:xfrm>
            <a:off x="929925" y="321600"/>
            <a:ext cx="112776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PLATELETS STRUCTURE AND FUNCTIONS </a:t>
            </a:r>
            <a:endParaRPr sz="34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79" name="Google Shape;379;p23"/>
          <p:cNvSpPr txBox="1"/>
          <p:nvPr/>
        </p:nvSpPr>
        <p:spPr>
          <a:xfrm>
            <a:off x="-9" y="370495"/>
            <a:ext cx="7419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58200" lIns="58200" spcFirstLastPara="1" rIns="58200" wrap="square" tIns="58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10</a:t>
            </a:r>
            <a:endParaRPr sz="45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80" name="Google Shape;380;p23"/>
          <p:cNvSpPr/>
          <p:nvPr/>
        </p:nvSpPr>
        <p:spPr>
          <a:xfrm>
            <a:off x="656616" y="370511"/>
            <a:ext cx="273300" cy="699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A3A3A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8200" lIns="58200" spcFirstLastPara="1" rIns="58200" wrap="square" tIns="58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23"/>
          <p:cNvSpPr txBox="1"/>
          <p:nvPr/>
        </p:nvSpPr>
        <p:spPr>
          <a:xfrm>
            <a:off x="11409324" y="360125"/>
            <a:ext cx="3652800" cy="9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58200" lIns="58200" spcFirstLastPara="1" rIns="58200" wrap="square" tIns="58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Oswald"/>
                <a:ea typeface="Oswald"/>
                <a:cs typeface="Oswald"/>
                <a:sym typeface="Oswald"/>
              </a:rPr>
              <a:t>Lecture Eleven</a:t>
            </a:r>
            <a:endParaRPr sz="35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82" name="Google Shape;382;p23"/>
          <p:cNvSpPr/>
          <p:nvPr/>
        </p:nvSpPr>
        <p:spPr>
          <a:xfrm>
            <a:off x="234000" y="2089300"/>
            <a:ext cx="13629000" cy="62364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23"/>
          <p:cNvSpPr/>
          <p:nvPr/>
        </p:nvSpPr>
        <p:spPr>
          <a:xfrm>
            <a:off x="1251282" y="2984105"/>
            <a:ext cx="11331900" cy="106800"/>
          </a:xfrm>
          <a:prstGeom prst="flowChartAlternateProcess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23"/>
          <p:cNvSpPr txBox="1"/>
          <p:nvPr/>
        </p:nvSpPr>
        <p:spPr>
          <a:xfrm>
            <a:off x="1084034" y="2089301"/>
            <a:ext cx="11666400" cy="8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242375" lIns="242375" spcFirstLastPara="1" rIns="242375" wrap="square" tIns="242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93C47D"/>
                </a:solidFill>
                <a:latin typeface="Oswald"/>
                <a:ea typeface="Oswald"/>
                <a:cs typeface="Oswald"/>
                <a:sym typeface="Oswald"/>
              </a:rPr>
              <a:t>Summary </a:t>
            </a:r>
            <a:endParaRPr sz="4800">
              <a:solidFill>
                <a:srgbClr val="93C47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rgbClr val="93C47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85" name="Google Shape;385;p23"/>
          <p:cNvSpPr/>
          <p:nvPr/>
        </p:nvSpPr>
        <p:spPr>
          <a:xfrm>
            <a:off x="1792850" y="3582450"/>
            <a:ext cx="7285500" cy="1077900"/>
          </a:xfrm>
          <a:prstGeom prst="homePlate">
            <a:avLst>
              <a:gd fmla="val 50000" name="adj"/>
            </a:avLst>
          </a:prstGeom>
          <a:solidFill>
            <a:srgbClr val="93C47D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 -Platelets are cell fragments derived from megakaryocyte in the bone marrow.</a:t>
            </a:r>
            <a:endParaRPr sz="23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386" name="Google Shape;38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800" y="3582450"/>
            <a:ext cx="1318049" cy="1077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87" name="Google Shape;387;p23"/>
          <p:cNvSpPr/>
          <p:nvPr/>
        </p:nvSpPr>
        <p:spPr>
          <a:xfrm>
            <a:off x="1792850" y="4660350"/>
            <a:ext cx="8777400" cy="1077900"/>
          </a:xfrm>
          <a:prstGeom prst="homePlate">
            <a:avLst>
              <a:gd fmla="val 50000" name="adj"/>
            </a:avLst>
          </a:prstGeom>
          <a:solidFill>
            <a:srgbClr val="6AA84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 -Platelets play a pivotal role in haemostasis</a:t>
            </a:r>
            <a:endParaRPr sz="23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by arresting bleeding from an injured blood vessels</a:t>
            </a:r>
            <a:endParaRPr sz="23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388" name="Google Shape;38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800" y="4660348"/>
            <a:ext cx="1318050" cy="1077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89" name="Google Shape;389;p23"/>
          <p:cNvSpPr/>
          <p:nvPr/>
        </p:nvSpPr>
        <p:spPr>
          <a:xfrm>
            <a:off x="1792850" y="5738250"/>
            <a:ext cx="10264800" cy="1077900"/>
          </a:xfrm>
          <a:prstGeom prst="homePlate">
            <a:avLst>
              <a:gd fmla="val 50000" name="adj"/>
            </a:avLst>
          </a:prstGeom>
          <a:solidFill>
            <a:srgbClr val="38761D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 -Bleeding can result from: Platelet defects  acquired or congenital.</a:t>
            </a:r>
            <a:endParaRPr sz="23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390" name="Google Shape;390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800" y="5738250"/>
            <a:ext cx="1318049" cy="1077899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91" name="Google Shape;391;p23"/>
          <p:cNvSpPr/>
          <p:nvPr/>
        </p:nvSpPr>
        <p:spPr>
          <a:xfrm>
            <a:off x="1792850" y="6816150"/>
            <a:ext cx="11799000" cy="1077900"/>
          </a:xfrm>
          <a:prstGeom prst="homePlate">
            <a:avLst>
              <a:gd fmla="val 50000" name="adj"/>
            </a:avLst>
          </a:prstGeom>
          <a:solidFill>
            <a:srgbClr val="274E13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 -Platelet function tests are used to detect abnormal platelet function.</a:t>
            </a:r>
            <a:endParaRPr sz="23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392" name="Google Shape;392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4800" y="6831625"/>
            <a:ext cx="1318051" cy="1062425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93" name="Google Shape;393;p23"/>
          <p:cNvSpPr/>
          <p:nvPr/>
        </p:nvSpPr>
        <p:spPr>
          <a:xfrm flipH="1" rot="10800000">
            <a:off x="351150" y="9439850"/>
            <a:ext cx="13394700" cy="9987600"/>
          </a:xfrm>
          <a:prstGeom prst="round1Rect">
            <a:avLst>
              <a:gd fmla="val 10594" name="adj"/>
            </a:avLst>
          </a:prstGeom>
          <a:noFill/>
          <a:ln cap="flat" cmpd="sng" w="9525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23"/>
          <p:cNvSpPr/>
          <p:nvPr/>
        </p:nvSpPr>
        <p:spPr>
          <a:xfrm>
            <a:off x="12310775" y="9438475"/>
            <a:ext cx="468600" cy="99930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23"/>
          <p:cNvSpPr txBox="1"/>
          <p:nvPr/>
        </p:nvSpPr>
        <p:spPr>
          <a:xfrm>
            <a:off x="1251888" y="9344898"/>
            <a:ext cx="7338300" cy="7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Oswald"/>
                <a:ea typeface="Oswald"/>
                <a:cs typeface="Oswald"/>
                <a:sym typeface="Oswald"/>
              </a:rPr>
              <a:t>Case Study:</a:t>
            </a:r>
            <a:endParaRPr sz="48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96" name="Google Shape;396;p23"/>
          <p:cNvSpPr/>
          <p:nvPr/>
        </p:nvSpPr>
        <p:spPr>
          <a:xfrm>
            <a:off x="11552625" y="9438475"/>
            <a:ext cx="468600" cy="99930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23"/>
          <p:cNvSpPr/>
          <p:nvPr/>
        </p:nvSpPr>
        <p:spPr>
          <a:xfrm>
            <a:off x="861678" y="9694410"/>
            <a:ext cx="468600" cy="4335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23"/>
          <p:cNvSpPr txBox="1"/>
          <p:nvPr/>
        </p:nvSpPr>
        <p:spPr>
          <a:xfrm>
            <a:off x="710250" y="10709328"/>
            <a:ext cx="8421600" cy="70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Merriweather"/>
              <a:buChar char="●"/>
            </a:pPr>
            <a:r>
              <a:rPr b="1" lang="en" sz="2400">
                <a:latin typeface="Merriweather"/>
                <a:ea typeface="Merriweather"/>
                <a:cs typeface="Merriweather"/>
                <a:sym typeface="Merriweather"/>
              </a:rPr>
              <a:t>A  7  years  old  girl complaining of:</a:t>
            </a:r>
            <a:r>
              <a:rPr b="1" lang="en" sz="2400"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endParaRPr b="1" sz="24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Font typeface="Merriweather"/>
              <a:buChar char="○"/>
            </a:pPr>
            <a:r>
              <a:rPr lang="en" sz="2200">
                <a:latin typeface="Merriweather"/>
                <a:ea typeface="Merriweather"/>
                <a:cs typeface="Merriweather"/>
                <a:sym typeface="Merriweather"/>
              </a:rPr>
              <a:t>severe  bruising  since birth and if she had injury she  would  bleed  for days.</a:t>
            </a:r>
            <a:endParaRPr sz="22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Font typeface="Merriweather"/>
              <a:buChar char="○"/>
            </a:pPr>
            <a:r>
              <a:rPr lang="en" sz="2200">
                <a:latin typeface="Merriweather"/>
                <a:ea typeface="Merriweather"/>
                <a:cs typeface="Merriweather"/>
                <a:sym typeface="Merriweather"/>
              </a:rPr>
              <a:t>She  had  epistaxis  which lasted for days.</a:t>
            </a:r>
            <a:endParaRPr sz="22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Font typeface="Merriweather"/>
              <a:buChar char="○"/>
            </a:pPr>
            <a:r>
              <a:rPr lang="en" sz="2200">
                <a:latin typeface="Merriweather"/>
                <a:ea typeface="Merriweather"/>
                <a:cs typeface="Merriweather"/>
                <a:sym typeface="Merriweather"/>
              </a:rPr>
              <a:t>Her mother said “she just bruise  more  easily  than her older sister”.</a:t>
            </a:r>
            <a:endParaRPr sz="22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Merriweather"/>
              <a:buChar char="●"/>
            </a:pPr>
            <a:r>
              <a:rPr b="1" lang="en" sz="2400">
                <a:latin typeface="Merriweather"/>
                <a:ea typeface="Merriweather"/>
                <a:cs typeface="Merriweather"/>
                <a:sym typeface="Merriweather"/>
              </a:rPr>
              <a:t>Investigation</a:t>
            </a:r>
            <a:r>
              <a:rPr b="1" lang="en" sz="2400">
                <a:latin typeface="Merriweather"/>
                <a:ea typeface="Merriweather"/>
                <a:cs typeface="Merriweather"/>
                <a:sym typeface="Merriweather"/>
              </a:rPr>
              <a:t>: </a:t>
            </a:r>
            <a:endParaRPr b="1" sz="24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Font typeface="Merriweather"/>
              <a:buChar char="○"/>
            </a:pPr>
            <a:r>
              <a:rPr b="1" lang="en" sz="2200">
                <a:latin typeface="Merriweather"/>
                <a:ea typeface="Merriweather"/>
                <a:cs typeface="Merriweather"/>
                <a:sym typeface="Merriweather"/>
              </a:rPr>
              <a:t>CBC:   </a:t>
            </a:r>
            <a:r>
              <a:rPr lang="en" sz="2200">
                <a:latin typeface="Merriweather"/>
                <a:ea typeface="Merriweather"/>
                <a:cs typeface="Merriweather"/>
                <a:sym typeface="Merriweather"/>
              </a:rPr>
              <a:t>RBC, WBC, Platelets. (All normal)</a:t>
            </a:r>
            <a:endParaRPr sz="22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Font typeface="Merriweather"/>
              <a:buChar char="○"/>
            </a:pPr>
            <a:r>
              <a:rPr b="1" lang="en" sz="2200">
                <a:latin typeface="Merriweather"/>
                <a:ea typeface="Merriweather"/>
                <a:cs typeface="Merriweather"/>
                <a:sym typeface="Merriweather"/>
              </a:rPr>
              <a:t>Platelet morphology</a:t>
            </a:r>
            <a:r>
              <a:rPr lang="en" sz="2200">
                <a:latin typeface="Merriweather"/>
                <a:ea typeface="Merriweather"/>
                <a:cs typeface="Merriweather"/>
                <a:sym typeface="Merriweather"/>
              </a:rPr>
              <a:t>: normal.</a:t>
            </a:r>
            <a:endParaRPr sz="22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CC4125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Font typeface="Merriweather"/>
              <a:buChar char="○"/>
            </a:pPr>
            <a:r>
              <a:rPr b="1" lang="en" sz="2200">
                <a:solidFill>
                  <a:srgbClr val="CC4125"/>
                </a:solidFill>
                <a:latin typeface="Merriweather"/>
                <a:ea typeface="Merriweather"/>
                <a:cs typeface="Merriweather"/>
                <a:sym typeface="Merriweather"/>
              </a:rPr>
              <a:t>Aggregometry</a:t>
            </a:r>
            <a:r>
              <a:rPr lang="en" sz="2200">
                <a:latin typeface="Merriweather"/>
                <a:ea typeface="Merriweather"/>
                <a:cs typeface="Merriweather"/>
                <a:sym typeface="Merriweather"/>
              </a:rPr>
              <a:t>:  Absent platelet aggregation in response to ADP, collagen,  thrombin,  and epinephrine.</a:t>
            </a:r>
            <a:endParaRPr sz="22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99" name="Google Shape;399;p23"/>
          <p:cNvSpPr txBox="1"/>
          <p:nvPr/>
        </p:nvSpPr>
        <p:spPr>
          <a:xfrm>
            <a:off x="9525575" y="14083825"/>
            <a:ext cx="2495700" cy="830400"/>
          </a:xfrm>
          <a:prstGeom prst="rect">
            <a:avLst/>
          </a:prstGeom>
          <a:noFill/>
          <a:ln>
            <a:noFill/>
          </a:ln>
        </p:spPr>
        <p:txBody>
          <a:bodyPr anchorCtr="0" anchor="b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latin typeface="Merriweather"/>
                <a:ea typeface="Merriweather"/>
                <a:cs typeface="Merriweather"/>
                <a:sym typeface="Merriweather"/>
              </a:rPr>
              <a:t>Figure 11-20</a:t>
            </a:r>
            <a:endParaRPr b="1" sz="22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Merriweather"/>
                <a:ea typeface="Merriweather"/>
                <a:cs typeface="Merriweather"/>
                <a:sym typeface="Merriweather"/>
              </a:rPr>
              <a:t>Notice the bruises 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400" name="Google Shape;400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725475" y="9967925"/>
            <a:ext cx="3571475" cy="4115899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01" name="Google Shape;401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644151" y="15120899"/>
            <a:ext cx="3652797" cy="173807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02" name="Google Shape;402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644150" y="16858981"/>
            <a:ext cx="3652795" cy="1738069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03" name="Google Shape;403;p23"/>
          <p:cNvSpPr txBox="1"/>
          <p:nvPr/>
        </p:nvSpPr>
        <p:spPr>
          <a:xfrm>
            <a:off x="9511250" y="18597050"/>
            <a:ext cx="2799600" cy="830400"/>
          </a:xfrm>
          <a:prstGeom prst="rect">
            <a:avLst/>
          </a:prstGeom>
          <a:noFill/>
          <a:ln>
            <a:noFill/>
          </a:ln>
        </p:spPr>
        <p:txBody>
          <a:bodyPr anchorCtr="0" anchor="b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latin typeface="Merriweather"/>
                <a:ea typeface="Merriweather"/>
                <a:cs typeface="Merriweather"/>
                <a:sym typeface="Merriweather"/>
              </a:rPr>
              <a:t>Figure 11-21</a:t>
            </a:r>
            <a:endParaRPr b="1" sz="22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404" name="Google Shape;404;p23"/>
          <p:cNvSpPr/>
          <p:nvPr/>
        </p:nvSpPr>
        <p:spPr>
          <a:xfrm>
            <a:off x="2768225" y="17877897"/>
            <a:ext cx="5800500" cy="12339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CC4125"/>
                </a:solidFill>
                <a:latin typeface="Oswald"/>
                <a:ea typeface="Oswald"/>
                <a:cs typeface="Oswald"/>
                <a:sym typeface="Oswald"/>
              </a:rPr>
              <a:t>Glanzmann's Thrombasthenia</a:t>
            </a:r>
            <a:endParaRPr b="1" sz="2600">
              <a:solidFill>
                <a:srgbClr val="CC4125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EFEFEF"/>
                </a:solidFill>
                <a:latin typeface="Oswald"/>
                <a:ea typeface="Oswald"/>
                <a:cs typeface="Oswald"/>
                <a:sym typeface="Oswald"/>
              </a:rPr>
              <a:t>(Defects in aggregation)</a:t>
            </a:r>
            <a:endParaRPr b="1" sz="1900">
              <a:solidFill>
                <a:srgbClr val="EFEFE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05" name="Google Shape;405;p23"/>
          <p:cNvSpPr/>
          <p:nvPr/>
        </p:nvSpPr>
        <p:spPr>
          <a:xfrm>
            <a:off x="861800" y="17877897"/>
            <a:ext cx="2799600" cy="1233900"/>
          </a:xfrm>
          <a:prstGeom prst="homePlate">
            <a:avLst>
              <a:gd fmla="val 50000" name="adj"/>
            </a:avLst>
          </a:prstGeom>
          <a:solidFill>
            <a:srgbClr val="38761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Diagnosis</a:t>
            </a:r>
            <a:endParaRPr b="1" sz="2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6056"/>
            <a:ext cx="14097002" cy="19940419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24"/>
          <p:cNvSpPr txBox="1"/>
          <p:nvPr/>
        </p:nvSpPr>
        <p:spPr>
          <a:xfrm>
            <a:off x="685200" y="3420075"/>
            <a:ext cx="12726600" cy="98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Oswald"/>
              <a:buAutoNum type="arabicPeriod"/>
            </a:pPr>
            <a:r>
              <a:rPr lang="en" sz="27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Which of the following is stored inside the platelets by the alpha granules?</a:t>
            </a:r>
            <a:endParaRPr sz="27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Oswald"/>
              <a:buAutoNum type="alphaUcParenR"/>
            </a:pPr>
            <a:r>
              <a:rPr lang="en" sz="27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ADP.     </a:t>
            </a:r>
            <a:endParaRPr sz="27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Oswald"/>
              <a:buAutoNum type="alphaUcParenR"/>
            </a:pPr>
            <a:r>
              <a:rPr lang="en" sz="27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Serotonin</a:t>
            </a:r>
            <a:r>
              <a:rPr lang="en" sz="27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.     </a:t>
            </a:r>
            <a:endParaRPr sz="27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Oswald"/>
              <a:buAutoNum type="alphaUcParenR"/>
            </a:pPr>
            <a:r>
              <a:rPr lang="en" sz="27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Fibrinogen. </a:t>
            </a:r>
            <a:endParaRPr sz="27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Oswald"/>
              <a:buAutoNum type="alphaUcParenR"/>
            </a:pPr>
            <a:r>
              <a:rPr lang="en" sz="27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Calcium.</a:t>
            </a:r>
            <a:endParaRPr sz="27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Oswald"/>
              <a:buAutoNum type="arabicPeriod"/>
            </a:pPr>
            <a:r>
              <a:rPr lang="en" sz="27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What is the first event happens during platelet activation?</a:t>
            </a:r>
            <a:endParaRPr sz="27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Oswald"/>
              <a:buAutoNum type="alphaUcParenR"/>
            </a:pPr>
            <a:r>
              <a:rPr lang="en" sz="27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Shape change.      </a:t>
            </a:r>
            <a:endParaRPr sz="27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Oswald"/>
              <a:buAutoNum type="alphaUcParenR"/>
            </a:pPr>
            <a:r>
              <a:rPr lang="en" sz="27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Adhesion.     </a:t>
            </a:r>
            <a:endParaRPr sz="27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Oswald"/>
              <a:buAutoNum type="alphaUcParenR"/>
            </a:pPr>
            <a:r>
              <a:rPr lang="en" sz="27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Release reaction.</a:t>
            </a:r>
            <a:endParaRPr sz="27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Oswald"/>
              <a:buAutoNum type="alphaUcParenR"/>
            </a:pPr>
            <a:r>
              <a:rPr lang="en" sz="27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Aggregation.</a:t>
            </a:r>
            <a:endParaRPr sz="27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700">
              <a:solidFill>
                <a:srgbClr val="93C47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Oswald"/>
              <a:buAutoNum type="arabicPeriod"/>
            </a:pPr>
            <a:r>
              <a:rPr lang="en" sz="27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Which one of the following is essential for platelet aggregation?</a:t>
            </a:r>
            <a:endParaRPr sz="27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Oswald"/>
              <a:buAutoNum type="alphaUcParenR"/>
            </a:pPr>
            <a:r>
              <a:rPr lang="en" sz="27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von Willebrand Factor.     </a:t>
            </a:r>
            <a:endParaRPr sz="27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Oswald"/>
              <a:buAutoNum type="alphaUcParenR"/>
            </a:pPr>
            <a:r>
              <a:rPr lang="en" sz="27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Fibrinogen.     </a:t>
            </a:r>
            <a:endParaRPr sz="27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Oswald"/>
              <a:buAutoNum type="alphaUcParenR"/>
            </a:pPr>
            <a:r>
              <a:rPr lang="en" sz="27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Collagen. </a:t>
            </a:r>
            <a:endParaRPr sz="27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Oswald"/>
              <a:buAutoNum type="alphaUcParenR"/>
            </a:pPr>
            <a:r>
              <a:rPr lang="en" sz="27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Haemoglobin. </a:t>
            </a:r>
            <a:endParaRPr sz="27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700">
              <a:solidFill>
                <a:srgbClr val="93C47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Oswald"/>
              <a:buAutoNum type="arabicPeriod"/>
            </a:pPr>
            <a:r>
              <a:rPr lang="en" sz="27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In Bernard-Soulier Syndrome there is defect in the receptor for which of the following?</a:t>
            </a:r>
            <a:endParaRPr sz="27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Oswald"/>
              <a:buAutoNum type="alphaUcParenR"/>
            </a:pPr>
            <a:r>
              <a:rPr lang="en" sz="27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von Willebrand Factor.     </a:t>
            </a:r>
            <a:endParaRPr sz="27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Oswald"/>
              <a:buAutoNum type="alphaUcParenR"/>
            </a:pPr>
            <a:r>
              <a:rPr lang="en" sz="27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Fibrinogen.     </a:t>
            </a:r>
            <a:endParaRPr sz="27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Oswald"/>
              <a:buAutoNum type="alphaUcParenR"/>
            </a:pPr>
            <a:r>
              <a:rPr lang="en" sz="27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Collagen. </a:t>
            </a:r>
            <a:endParaRPr sz="27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Oswald"/>
              <a:buAutoNum type="alphaUcParenR"/>
            </a:pPr>
            <a:r>
              <a:rPr lang="en" sz="27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Thromboxane A2</a:t>
            </a:r>
            <a:endParaRPr sz="27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7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412" name="Google Shape;412;p24"/>
          <p:cNvSpPr txBox="1"/>
          <p:nvPr/>
        </p:nvSpPr>
        <p:spPr>
          <a:xfrm>
            <a:off x="11316500" y="18501600"/>
            <a:ext cx="2382000" cy="3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ANSWER KEY: C, B, B, A</a:t>
            </a:r>
            <a:endParaRPr/>
          </a:p>
        </p:txBody>
      </p:sp>
      <p:sp>
        <p:nvSpPr>
          <p:cNvPr id="413" name="Google Shape;413;p24"/>
          <p:cNvSpPr txBox="1"/>
          <p:nvPr/>
        </p:nvSpPr>
        <p:spPr>
          <a:xfrm>
            <a:off x="9136500" y="14990700"/>
            <a:ext cx="4562100" cy="30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ANSWERS</a:t>
            </a:r>
            <a:endParaRPr sz="2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swald"/>
              <a:buChar char="-"/>
            </a:pPr>
            <a:r>
              <a:rPr lang="en" sz="2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Adhesion.</a:t>
            </a:r>
            <a:endParaRPr sz="2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swald"/>
              <a:buChar char="-"/>
            </a:pPr>
            <a:r>
              <a:rPr lang="en" sz="2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Shape Change.</a:t>
            </a:r>
            <a:r>
              <a:rPr lang="en" sz="2000">
                <a:solidFill>
                  <a:srgbClr val="CCCCCC"/>
                </a:solidFill>
                <a:latin typeface="Oswald"/>
                <a:ea typeface="Oswald"/>
                <a:cs typeface="Oswald"/>
                <a:sym typeface="Oswald"/>
              </a:rPr>
              <a:t> (if they consider them 5 events)</a:t>
            </a:r>
            <a:endParaRPr sz="2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swald"/>
              <a:buChar char="-"/>
            </a:pPr>
            <a:r>
              <a:rPr lang="en" sz="2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Agregation.</a:t>
            </a:r>
            <a:endParaRPr sz="2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swald"/>
              <a:buChar char="-"/>
            </a:pPr>
            <a:r>
              <a:rPr lang="en" sz="2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Release reaction.</a:t>
            </a:r>
            <a:endParaRPr sz="2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swald"/>
              <a:buChar char="-"/>
            </a:pPr>
            <a:r>
              <a:rPr lang="en" sz="2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Clot retraction </a:t>
            </a:r>
            <a:endParaRPr sz="2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14" name="Google Shape;414;p24"/>
          <p:cNvSpPr txBox="1"/>
          <p:nvPr/>
        </p:nvSpPr>
        <p:spPr>
          <a:xfrm>
            <a:off x="685200" y="14790950"/>
            <a:ext cx="6973500" cy="24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SHORT ANSWER QUESTIONS</a:t>
            </a:r>
            <a:endParaRPr sz="3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7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Enumerate (in order) the four events of platelet activation.</a:t>
            </a:r>
            <a:endParaRPr sz="27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594"/>
            <a:ext cx="14097002" cy="19940419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25"/>
          <p:cNvSpPr txBox="1"/>
          <p:nvPr/>
        </p:nvSpPr>
        <p:spPr>
          <a:xfrm>
            <a:off x="-329650" y="9464700"/>
            <a:ext cx="6922800" cy="15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FEMALE PHYSIOLOGY CO-LEADERS 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Maha Alnahdi, Taif Alshammari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21" name="Google Shape;421;p25"/>
          <p:cNvSpPr txBox="1"/>
          <p:nvPr/>
        </p:nvSpPr>
        <p:spPr>
          <a:xfrm>
            <a:off x="7518950" y="9464700"/>
            <a:ext cx="6922800" cy="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MALE PHYSIOLOGY CO-LEADERS 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Nayef Alsaber, Hameed M. Humaid 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22" name="Google Shape;422;p25"/>
          <p:cNvSpPr txBox="1"/>
          <p:nvPr/>
        </p:nvSpPr>
        <p:spPr>
          <a:xfrm>
            <a:off x="5486400" y="11829700"/>
            <a:ext cx="9135000" cy="9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REFERENCES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419100" lvl="0" marL="4572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swald"/>
              <a:buChar char="-"/>
            </a:pPr>
            <a:r>
              <a:rPr lang="en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Guyton and Hall Textbook of Medical Physiology</a:t>
            </a:r>
            <a:endParaRPr sz="3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419100" lvl="0" marL="4572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swald"/>
              <a:buChar char="-"/>
            </a:pPr>
            <a:r>
              <a:rPr lang="en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Ganong’s Review of Medical Physiology</a:t>
            </a:r>
            <a:endParaRPr sz="3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23" name="Google Shape;423;p25"/>
          <p:cNvSpPr txBox="1"/>
          <p:nvPr/>
        </p:nvSpPr>
        <p:spPr>
          <a:xfrm>
            <a:off x="3909150" y="5215930"/>
            <a:ext cx="6278700" cy="15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1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ABDULLAH ALASSAF</a:t>
            </a:r>
            <a:endParaRPr sz="6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/>
          <p:nvPr/>
        </p:nvSpPr>
        <p:spPr>
          <a:xfrm flipH="1" rot="10800000">
            <a:off x="351150" y="4092896"/>
            <a:ext cx="13394700" cy="3108600"/>
          </a:xfrm>
          <a:prstGeom prst="round1Rect">
            <a:avLst>
              <a:gd fmla="val 16667" name="adj"/>
            </a:avLst>
          </a:prstGeom>
          <a:noFill/>
          <a:ln cap="flat" cmpd="sng" w="9525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4"/>
          <p:cNvSpPr/>
          <p:nvPr/>
        </p:nvSpPr>
        <p:spPr>
          <a:xfrm>
            <a:off x="0" y="370466"/>
            <a:ext cx="11331900" cy="6996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A3A3A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8200" lIns="58200" spcFirstLastPara="1" rIns="58200" wrap="square" tIns="58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4"/>
          <p:cNvSpPr/>
          <p:nvPr/>
        </p:nvSpPr>
        <p:spPr>
          <a:xfrm>
            <a:off x="656616" y="370511"/>
            <a:ext cx="273300" cy="699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A3A3A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8200" lIns="58200" spcFirstLastPara="1" rIns="58200" wrap="square" tIns="58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4"/>
          <p:cNvSpPr/>
          <p:nvPr/>
        </p:nvSpPr>
        <p:spPr>
          <a:xfrm rot="10800000">
            <a:off x="302750" y="1527225"/>
            <a:ext cx="13446000" cy="2331000"/>
          </a:xfrm>
          <a:prstGeom prst="round1Rect">
            <a:avLst>
              <a:gd fmla="val 16667" name="adj"/>
            </a:avLst>
          </a:prstGeom>
          <a:noFill/>
          <a:ln cap="flat" cmpd="sng" w="3810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8200" lIns="58200" spcFirstLastPara="1" rIns="58200" wrap="square" tIns="58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4"/>
          <p:cNvSpPr txBox="1"/>
          <p:nvPr/>
        </p:nvSpPr>
        <p:spPr>
          <a:xfrm>
            <a:off x="11409324" y="360125"/>
            <a:ext cx="3652800" cy="9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58200" lIns="58200" spcFirstLastPara="1" rIns="58200" wrap="square" tIns="58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Oswald"/>
                <a:ea typeface="Oswald"/>
                <a:cs typeface="Oswald"/>
                <a:sym typeface="Oswald"/>
              </a:rPr>
              <a:t>Lecture Eleven</a:t>
            </a:r>
            <a:endParaRPr sz="35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6" name="Google Shape;76;p14"/>
          <p:cNvSpPr/>
          <p:nvPr/>
        </p:nvSpPr>
        <p:spPr>
          <a:xfrm>
            <a:off x="780250" y="1174850"/>
            <a:ext cx="12968400" cy="4335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A3A3A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8200" lIns="58200" spcFirstLastPara="1" rIns="58200" wrap="square" tIns="58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4"/>
          <p:cNvSpPr/>
          <p:nvPr/>
        </p:nvSpPr>
        <p:spPr>
          <a:xfrm>
            <a:off x="283700" y="1174841"/>
            <a:ext cx="1887300" cy="4335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rgbClr val="A3A3A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4"/>
          <p:cNvSpPr txBox="1"/>
          <p:nvPr/>
        </p:nvSpPr>
        <p:spPr>
          <a:xfrm>
            <a:off x="331315" y="1165741"/>
            <a:ext cx="1887300" cy="4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58200" lIns="58200" spcFirstLastPara="1" rIns="58200" wrap="square" tIns="58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OBJECTIVES</a:t>
            </a:r>
            <a:endParaRPr sz="28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9" name="Google Shape;79;p14"/>
          <p:cNvSpPr txBox="1"/>
          <p:nvPr/>
        </p:nvSpPr>
        <p:spPr>
          <a:xfrm>
            <a:off x="188014" y="321602"/>
            <a:ext cx="4686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58200" lIns="58200" spcFirstLastPara="1" rIns="58200" wrap="square" tIns="58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  <a:endParaRPr sz="45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0" name="Google Shape;80;p14"/>
          <p:cNvSpPr txBox="1"/>
          <p:nvPr/>
        </p:nvSpPr>
        <p:spPr>
          <a:xfrm>
            <a:off x="929925" y="321600"/>
            <a:ext cx="112776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PLATELETS STRUCTURE AND FUNCTIONS </a:t>
            </a:r>
            <a:endParaRPr sz="34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1" name="Google Shape;81;p14"/>
          <p:cNvSpPr txBox="1"/>
          <p:nvPr/>
        </p:nvSpPr>
        <p:spPr>
          <a:xfrm>
            <a:off x="434175" y="1636900"/>
            <a:ext cx="13314600" cy="21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200"/>
              <a:buFont typeface="Merriweather"/>
              <a:buChar char="●"/>
            </a:pPr>
            <a:r>
              <a:rPr lang="en" sz="2200">
                <a:solidFill>
                  <a:srgbClr val="8E7CC3"/>
                </a:solidFill>
                <a:latin typeface="Merriweather"/>
                <a:ea typeface="Merriweather"/>
                <a:cs typeface="Merriweather"/>
                <a:sym typeface="Merriweather"/>
              </a:rPr>
              <a:t>Describe formation and development of platelets. </a:t>
            </a:r>
            <a:endParaRPr sz="2200">
              <a:solidFill>
                <a:srgbClr val="8E7CC3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Merriweather"/>
              <a:buChar char="●"/>
            </a:pPr>
            <a:r>
              <a:rPr lang="en" sz="2200">
                <a:latin typeface="Merriweather"/>
                <a:ea typeface="Merriweather"/>
                <a:cs typeface="Merriweather"/>
                <a:sym typeface="Merriweather"/>
              </a:rPr>
              <a:t>Understand platelet normal ultrastructure.</a:t>
            </a:r>
            <a:endParaRPr sz="22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Merriweather"/>
              <a:buChar char="●"/>
            </a:pPr>
            <a:r>
              <a:rPr lang="en" sz="2200">
                <a:latin typeface="Merriweather"/>
                <a:ea typeface="Merriweather"/>
                <a:cs typeface="Merriweather"/>
                <a:sym typeface="Merriweather"/>
              </a:rPr>
              <a:t>Understand the functions of different platelets organelles and surface receptors.</a:t>
            </a:r>
            <a:endParaRPr sz="22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Merriweather"/>
              <a:buChar char="●"/>
            </a:pPr>
            <a:r>
              <a:rPr lang="en" sz="2200">
                <a:latin typeface="Merriweather"/>
                <a:ea typeface="Merriweather"/>
                <a:cs typeface="Merriweather"/>
                <a:sym typeface="Merriweather"/>
              </a:rPr>
              <a:t>Understand the mechanisms of platelet functions.</a:t>
            </a:r>
            <a:endParaRPr sz="22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Merriweather"/>
              <a:buChar char="●"/>
            </a:pPr>
            <a:r>
              <a:rPr lang="en" sz="2200">
                <a:latin typeface="Merriweather"/>
                <a:ea typeface="Merriweather"/>
                <a:cs typeface="Merriweather"/>
                <a:sym typeface="Merriweather"/>
              </a:rPr>
              <a:t>Relate membrane receptors and granule content to normal function in hemostasis and bleeding (platelet) disorders.</a:t>
            </a:r>
            <a:endParaRPr sz="22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8E7CC3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82" name="Google Shape;82;p14"/>
          <p:cNvSpPr/>
          <p:nvPr/>
        </p:nvSpPr>
        <p:spPr>
          <a:xfrm>
            <a:off x="12310776" y="4092510"/>
            <a:ext cx="468600" cy="31086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4"/>
          <p:cNvSpPr txBox="1"/>
          <p:nvPr/>
        </p:nvSpPr>
        <p:spPr>
          <a:xfrm>
            <a:off x="8895075" y="6088425"/>
            <a:ext cx="4355700" cy="10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latin typeface="Merriweather"/>
                <a:ea typeface="Merriweather"/>
                <a:cs typeface="Merriweather"/>
                <a:sym typeface="Merriweather"/>
              </a:rPr>
              <a:t>Figure 11-1</a:t>
            </a:r>
            <a:endParaRPr b="1" sz="27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84" name="Google Shape;84;p14"/>
          <p:cNvSpPr txBox="1"/>
          <p:nvPr/>
        </p:nvSpPr>
        <p:spPr>
          <a:xfrm>
            <a:off x="1251888" y="4027338"/>
            <a:ext cx="73383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Oswald"/>
                <a:ea typeface="Oswald"/>
                <a:cs typeface="Oswald"/>
                <a:sym typeface="Oswald"/>
              </a:rPr>
              <a:t>Recall… “HEMOSTASIS”</a:t>
            </a:r>
            <a:endParaRPr sz="48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5" name="Google Shape;85;p14"/>
          <p:cNvSpPr/>
          <p:nvPr/>
        </p:nvSpPr>
        <p:spPr>
          <a:xfrm>
            <a:off x="11552625" y="4092510"/>
            <a:ext cx="468600" cy="31086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4"/>
          <p:cNvSpPr/>
          <p:nvPr/>
        </p:nvSpPr>
        <p:spPr>
          <a:xfrm>
            <a:off x="743750" y="4324988"/>
            <a:ext cx="586500" cy="5451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4"/>
          <p:cNvSpPr txBox="1"/>
          <p:nvPr/>
        </p:nvSpPr>
        <p:spPr>
          <a:xfrm>
            <a:off x="679375" y="5090584"/>
            <a:ext cx="7338300" cy="16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AutoNum type="arabicPeriod"/>
            </a:pPr>
            <a:r>
              <a:rPr lang="en" sz="3000">
                <a:latin typeface="Merriweather"/>
                <a:ea typeface="Merriweather"/>
                <a:cs typeface="Merriweather"/>
                <a:sym typeface="Merriweather"/>
              </a:rPr>
              <a:t>Vascular phase</a:t>
            </a: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AutoNum type="arabicPeriod"/>
            </a:pPr>
            <a:r>
              <a:rPr lang="en" sz="3000">
                <a:latin typeface="Merriweather"/>
                <a:ea typeface="Merriweather"/>
                <a:cs typeface="Merriweather"/>
                <a:sym typeface="Merriweather"/>
              </a:rPr>
              <a:t>Platelet phase</a:t>
            </a: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AutoNum type="arabicPeriod"/>
            </a:pPr>
            <a:r>
              <a:rPr lang="en" sz="3000">
                <a:latin typeface="Merriweather"/>
                <a:ea typeface="Merriweather"/>
                <a:cs typeface="Merriweather"/>
                <a:sym typeface="Merriweather"/>
              </a:rPr>
              <a:t>Coagulation phase</a:t>
            </a: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AutoNum type="arabicPeriod"/>
            </a:pPr>
            <a:r>
              <a:rPr lang="en" sz="3000">
                <a:latin typeface="Merriweather"/>
                <a:ea typeface="Merriweather"/>
                <a:cs typeface="Merriweather"/>
                <a:sym typeface="Merriweather"/>
              </a:rPr>
              <a:t>Fibrinolysis phase</a:t>
            </a: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88" name="Google Shape;88;p14"/>
          <p:cNvSpPr/>
          <p:nvPr/>
        </p:nvSpPr>
        <p:spPr>
          <a:xfrm>
            <a:off x="391198" y="7426551"/>
            <a:ext cx="468600" cy="4335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69138"/>
              </a:solidFill>
            </a:endParaRPr>
          </a:p>
        </p:txBody>
      </p:sp>
      <p:sp>
        <p:nvSpPr>
          <p:cNvPr id="89" name="Google Shape;89;p14"/>
          <p:cNvSpPr/>
          <p:nvPr/>
        </p:nvSpPr>
        <p:spPr>
          <a:xfrm>
            <a:off x="391200" y="7972696"/>
            <a:ext cx="13314600" cy="63561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4"/>
          <p:cNvSpPr txBox="1"/>
          <p:nvPr/>
        </p:nvSpPr>
        <p:spPr>
          <a:xfrm>
            <a:off x="859800" y="7337596"/>
            <a:ext cx="3513300" cy="6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Oswald"/>
                <a:ea typeface="Oswald"/>
                <a:cs typeface="Oswald"/>
                <a:sym typeface="Oswald"/>
              </a:rPr>
              <a:t>Thrombocytes</a:t>
            </a:r>
            <a:endParaRPr sz="48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91" name="Google Shape;9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28525" y="8310268"/>
            <a:ext cx="1741274" cy="139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828525" y="9750868"/>
            <a:ext cx="1741276" cy="144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95073" y="4621413"/>
            <a:ext cx="4248419" cy="16236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/>
          <p:nvPr/>
        </p:nvSpPr>
        <p:spPr>
          <a:xfrm flipH="1" rot="10800000">
            <a:off x="188025" y="14713378"/>
            <a:ext cx="13560600" cy="4992000"/>
          </a:xfrm>
          <a:prstGeom prst="round1Rect">
            <a:avLst>
              <a:gd fmla="val 16667" name="adj"/>
            </a:avLst>
          </a:prstGeom>
          <a:noFill/>
          <a:ln cap="flat" cmpd="sng" w="9525">
            <a:solidFill>
              <a:srgbClr val="8E7CC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4"/>
          <p:cNvSpPr txBox="1"/>
          <p:nvPr/>
        </p:nvSpPr>
        <p:spPr>
          <a:xfrm>
            <a:off x="7693855" y="15587336"/>
            <a:ext cx="2892900" cy="12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latin typeface="Merriweather"/>
                <a:ea typeface="Merriweather"/>
                <a:cs typeface="Merriweather"/>
                <a:sym typeface="Merriweather"/>
              </a:rPr>
              <a:t>Figure 11-2</a:t>
            </a:r>
            <a:endParaRPr b="1" sz="27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96" name="Google Shape;96;p14"/>
          <p:cNvSpPr txBox="1"/>
          <p:nvPr/>
        </p:nvSpPr>
        <p:spPr>
          <a:xfrm>
            <a:off x="945651" y="14634500"/>
            <a:ext cx="6543600" cy="19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highlight>
                  <a:srgbClr val="D9D2E9"/>
                </a:highlight>
                <a:latin typeface="Oswald"/>
                <a:ea typeface="Oswald"/>
                <a:cs typeface="Oswald"/>
                <a:sym typeface="Oswald"/>
              </a:rPr>
              <a:t>Formation of Platelets</a:t>
            </a:r>
            <a:r>
              <a:rPr lang="en" sz="4800">
                <a:latin typeface="Oswald"/>
                <a:ea typeface="Oswald"/>
                <a:cs typeface="Oswald"/>
                <a:sym typeface="Oswald"/>
              </a:rPr>
              <a:t> </a:t>
            </a:r>
            <a:endParaRPr sz="48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97" name="Google Shape;97;p14"/>
          <p:cNvSpPr txBox="1"/>
          <p:nvPr/>
        </p:nvSpPr>
        <p:spPr>
          <a:xfrm>
            <a:off x="609266" y="16117531"/>
            <a:ext cx="7429200" cy="28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Char char="●"/>
            </a:pPr>
            <a:r>
              <a:rPr lang="en" sz="3000">
                <a:latin typeface="Merriweather"/>
                <a:ea typeface="Merriweather"/>
                <a:cs typeface="Merriweather"/>
                <a:sym typeface="Merriweather"/>
              </a:rPr>
              <a:t>Platelets formed by fragmentation of </a:t>
            </a:r>
            <a:r>
              <a:rPr lang="en" sz="3000">
                <a:latin typeface="Merriweather"/>
                <a:ea typeface="Merriweather"/>
                <a:cs typeface="Merriweather"/>
                <a:sym typeface="Merriweather"/>
              </a:rPr>
              <a:t>megakaryocytes</a:t>
            </a:r>
            <a:r>
              <a:rPr lang="en" sz="3000">
                <a:latin typeface="Merriweather"/>
                <a:ea typeface="Merriweather"/>
                <a:cs typeface="Merriweather"/>
                <a:sym typeface="Merriweather"/>
              </a:rPr>
              <a:t>.</a:t>
            </a: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Char char="●"/>
            </a:pPr>
            <a:r>
              <a:rPr lang="en" sz="3000">
                <a:latin typeface="Merriweather"/>
                <a:ea typeface="Merriweather"/>
                <a:cs typeface="Merriweather"/>
                <a:sym typeface="Merriweather"/>
              </a:rPr>
              <a:t>Formed in the bone marrow. </a:t>
            </a: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98" name="Google Shape;98;p14"/>
          <p:cNvSpPr/>
          <p:nvPr/>
        </p:nvSpPr>
        <p:spPr>
          <a:xfrm>
            <a:off x="12295910" y="14713221"/>
            <a:ext cx="474300" cy="4992000"/>
          </a:xfrm>
          <a:prstGeom prst="rect">
            <a:avLst/>
          </a:prstGeom>
          <a:solidFill>
            <a:srgbClr val="8E7CC3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4"/>
          <p:cNvSpPr/>
          <p:nvPr/>
        </p:nvSpPr>
        <p:spPr>
          <a:xfrm>
            <a:off x="11528361" y="14713221"/>
            <a:ext cx="474300" cy="4992000"/>
          </a:xfrm>
          <a:prstGeom prst="rect">
            <a:avLst/>
          </a:prstGeom>
          <a:solidFill>
            <a:srgbClr val="8E7CC3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0" name="Google Shape;100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49400" y="14829600"/>
            <a:ext cx="3283476" cy="23310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1" name="Google Shape;101;p14"/>
          <p:cNvSpPr txBox="1"/>
          <p:nvPr/>
        </p:nvSpPr>
        <p:spPr>
          <a:xfrm>
            <a:off x="434025" y="8058350"/>
            <a:ext cx="12968400" cy="60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Char char="●"/>
            </a:pPr>
            <a:r>
              <a:rPr b="1" lang="en" sz="21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Anuclear and discoid cell </a:t>
            </a:r>
            <a:r>
              <a:rPr b="1" lang="en" sz="2100">
                <a:solidFill>
                  <a:srgbClr val="674EA7"/>
                </a:solidFill>
                <a:latin typeface="Merriweather"/>
                <a:ea typeface="Merriweather"/>
                <a:cs typeface="Merriweather"/>
                <a:sym typeface="Merriweather"/>
              </a:rPr>
              <a:t>(oval disc shaped)</a:t>
            </a:r>
            <a:r>
              <a:rPr b="1" lang="en" sz="21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 spherical when activated.</a:t>
            </a:r>
            <a:endParaRPr b="1" sz="21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Char char="●"/>
            </a:pPr>
            <a:r>
              <a:rPr b="1" lang="en" sz="21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Platelet count = 150,000</a:t>
            </a:r>
            <a:r>
              <a:rPr b="1" lang="en" sz="21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-</a:t>
            </a:r>
            <a:r>
              <a:rPr b="1" lang="en" sz="21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300,000/ml.</a:t>
            </a:r>
            <a:endParaRPr b="1" sz="21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Char char="●"/>
            </a:pPr>
            <a:r>
              <a:rPr b="1" lang="en" sz="21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Size: 1.5–3.0 µm.</a:t>
            </a:r>
            <a:endParaRPr b="1" sz="21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Char char="●"/>
            </a:pPr>
            <a:r>
              <a:rPr b="1" lang="en" sz="21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Life span: 7–10 days.</a:t>
            </a:r>
            <a:endParaRPr b="1" sz="21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2100"/>
              <a:buChar char="●"/>
            </a:pPr>
            <a:r>
              <a:rPr b="1" lang="en" sz="2100">
                <a:solidFill>
                  <a:srgbClr val="674EA7"/>
                </a:solidFill>
                <a:latin typeface="Merriweather"/>
                <a:ea typeface="Merriweather"/>
                <a:cs typeface="Merriweather"/>
                <a:sym typeface="Merriweather"/>
              </a:rPr>
              <a:t>Sequestered in the spleen; hypersplenism may lead to low platelet counts.</a:t>
            </a:r>
            <a:endParaRPr b="1" sz="2100">
              <a:solidFill>
                <a:srgbClr val="674EA7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2100"/>
              <a:buFont typeface="Merriweather"/>
              <a:buChar char="●"/>
            </a:pPr>
            <a:r>
              <a:rPr b="1" lang="en" sz="2100">
                <a:solidFill>
                  <a:srgbClr val="674EA7"/>
                </a:solidFill>
                <a:latin typeface="Merriweather"/>
                <a:ea typeface="Merriweather"/>
                <a:cs typeface="Merriweather"/>
                <a:sym typeface="Merriweather"/>
              </a:rPr>
              <a:t>Location: 80% in the blood, and 20% in the spleen (hypersplenism may lead to low platelet count).</a:t>
            </a:r>
            <a:endParaRPr b="1" sz="2100">
              <a:solidFill>
                <a:srgbClr val="674EA7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100">
              <a:solidFill>
                <a:srgbClr val="674EA7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2100"/>
              <a:buFont typeface="Merriweather"/>
              <a:buChar char="●"/>
            </a:pPr>
            <a:r>
              <a:rPr b="1" lang="en" sz="2100">
                <a:solidFill>
                  <a:srgbClr val="674EA7"/>
                </a:solidFill>
                <a:latin typeface="Merriweather"/>
                <a:ea typeface="Merriweather"/>
                <a:cs typeface="Merriweather"/>
                <a:sym typeface="Merriweather"/>
              </a:rPr>
              <a:t>Contractile, adhesive, cell fragments. </a:t>
            </a:r>
            <a:endParaRPr b="1" sz="2100">
              <a:solidFill>
                <a:srgbClr val="674EA7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rgbClr val="674EA7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2100"/>
              <a:buFont typeface="Merriweather"/>
              <a:buChar char="●"/>
            </a:pPr>
            <a:r>
              <a:rPr b="1" lang="en" sz="2100">
                <a:solidFill>
                  <a:srgbClr val="674EA7"/>
                </a:solidFill>
                <a:latin typeface="Merriweather"/>
                <a:ea typeface="Merriweather"/>
                <a:cs typeface="Merriweather"/>
                <a:sym typeface="Merriweather"/>
              </a:rPr>
              <a:t>Store coagulation factors and enzymes.</a:t>
            </a:r>
            <a:endParaRPr b="1" sz="2100">
              <a:solidFill>
                <a:srgbClr val="674EA7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rgbClr val="674EA7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2100"/>
              <a:buFont typeface="Merriweather"/>
              <a:buChar char="●"/>
            </a:pPr>
            <a:r>
              <a:rPr b="1" lang="en" sz="2100">
                <a:solidFill>
                  <a:srgbClr val="674EA7"/>
                </a:solidFill>
                <a:latin typeface="Merriweather"/>
                <a:ea typeface="Merriweather"/>
                <a:cs typeface="Merriweather"/>
                <a:sym typeface="Merriweather"/>
              </a:rPr>
              <a:t>Surface binding antigens glycoproteins.</a:t>
            </a:r>
            <a:endParaRPr b="1" sz="2100">
              <a:solidFill>
                <a:srgbClr val="674EA7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100">
              <a:solidFill>
                <a:srgbClr val="8E7CC3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02" name="Google Shape;102;p14"/>
          <p:cNvPicPr preferRelativeResize="0"/>
          <p:nvPr/>
        </p:nvPicPr>
        <p:blipFill rotWithShape="1">
          <a:blip r:embed="rId7">
            <a:alphaModFix/>
          </a:blip>
          <a:srcRect b="2521" l="4525" r="3299" t="16650"/>
          <a:stretch/>
        </p:blipFill>
        <p:spPr>
          <a:xfrm>
            <a:off x="9889125" y="17389050"/>
            <a:ext cx="3513301" cy="2196853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4"/>
          <p:cNvSpPr txBox="1"/>
          <p:nvPr/>
        </p:nvSpPr>
        <p:spPr>
          <a:xfrm>
            <a:off x="7693855" y="18025736"/>
            <a:ext cx="2892900" cy="12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latin typeface="Merriweather"/>
                <a:ea typeface="Merriweather"/>
                <a:cs typeface="Merriweather"/>
                <a:sym typeface="Merriweather"/>
              </a:rPr>
              <a:t>Figure 11-3</a:t>
            </a:r>
            <a:endParaRPr b="1" sz="27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4" name="Google Shape;104;p14"/>
          <p:cNvSpPr/>
          <p:nvPr/>
        </p:nvSpPr>
        <p:spPr>
          <a:xfrm>
            <a:off x="558982" y="15012688"/>
            <a:ext cx="468600" cy="433500"/>
          </a:xfrm>
          <a:prstGeom prst="rect">
            <a:avLst/>
          </a:prstGeom>
          <a:solidFill>
            <a:srgbClr val="8E7CC3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69138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5"/>
          <p:cNvSpPr/>
          <p:nvPr/>
        </p:nvSpPr>
        <p:spPr>
          <a:xfrm>
            <a:off x="0" y="370466"/>
            <a:ext cx="11331900" cy="6996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A3A3A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8200" lIns="58200" spcFirstLastPara="1" rIns="58200" wrap="square" tIns="58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5"/>
          <p:cNvSpPr/>
          <p:nvPr/>
        </p:nvSpPr>
        <p:spPr>
          <a:xfrm>
            <a:off x="656616" y="370511"/>
            <a:ext cx="273300" cy="699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A3A3A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8200" lIns="58200" spcFirstLastPara="1" rIns="58200" wrap="square" tIns="58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5"/>
          <p:cNvSpPr txBox="1"/>
          <p:nvPr/>
        </p:nvSpPr>
        <p:spPr>
          <a:xfrm>
            <a:off x="11409324" y="360125"/>
            <a:ext cx="3652800" cy="9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58200" lIns="58200" spcFirstLastPara="1" rIns="58200" wrap="square" tIns="58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Oswald"/>
                <a:ea typeface="Oswald"/>
                <a:cs typeface="Oswald"/>
                <a:sym typeface="Oswald"/>
              </a:rPr>
              <a:t>Lecture Eleven</a:t>
            </a:r>
            <a:endParaRPr sz="35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2" name="Google Shape;112;p15"/>
          <p:cNvSpPr txBox="1"/>
          <p:nvPr/>
        </p:nvSpPr>
        <p:spPr>
          <a:xfrm>
            <a:off x="188014" y="321602"/>
            <a:ext cx="4686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58200" lIns="58200" spcFirstLastPara="1" rIns="58200" wrap="square" tIns="58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2</a:t>
            </a:r>
            <a:endParaRPr sz="45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3" name="Google Shape;113;p15"/>
          <p:cNvSpPr txBox="1"/>
          <p:nvPr/>
        </p:nvSpPr>
        <p:spPr>
          <a:xfrm>
            <a:off x="929925" y="321600"/>
            <a:ext cx="112776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PLATELETS STRUCTURE AND FUNCTIONS </a:t>
            </a:r>
            <a:endParaRPr sz="34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4" name="Google Shape;114;p15"/>
          <p:cNvSpPr/>
          <p:nvPr/>
        </p:nvSpPr>
        <p:spPr>
          <a:xfrm flipH="1" rot="10800000">
            <a:off x="351150" y="12427875"/>
            <a:ext cx="13394700" cy="6802800"/>
          </a:xfrm>
          <a:prstGeom prst="round1Rect">
            <a:avLst>
              <a:gd fmla="val 16667" name="adj"/>
            </a:avLst>
          </a:prstGeom>
          <a:noFill/>
          <a:ln cap="flat" cmpd="sng" w="9525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5"/>
          <p:cNvSpPr/>
          <p:nvPr/>
        </p:nvSpPr>
        <p:spPr>
          <a:xfrm>
            <a:off x="12310775" y="12426700"/>
            <a:ext cx="468600" cy="68028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15"/>
          <p:cNvSpPr txBox="1"/>
          <p:nvPr/>
        </p:nvSpPr>
        <p:spPr>
          <a:xfrm>
            <a:off x="9265425" y="15549675"/>
            <a:ext cx="4384200" cy="9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latin typeface="Merriweather"/>
                <a:ea typeface="Merriweather"/>
                <a:cs typeface="Merriweather"/>
                <a:sym typeface="Merriweather"/>
              </a:rPr>
              <a:t>Figure 11-5</a:t>
            </a:r>
            <a:endParaRPr b="1" sz="23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17" name="Google Shape;117;p15"/>
          <p:cNvSpPr txBox="1"/>
          <p:nvPr/>
        </p:nvSpPr>
        <p:spPr>
          <a:xfrm>
            <a:off x="1099488" y="12333135"/>
            <a:ext cx="7338300" cy="7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Oswald"/>
                <a:ea typeface="Oswald"/>
                <a:cs typeface="Oswald"/>
                <a:sym typeface="Oswald"/>
              </a:rPr>
              <a:t>Platelet </a:t>
            </a:r>
            <a:r>
              <a:rPr lang="en" sz="4800">
                <a:latin typeface="Oswald"/>
                <a:ea typeface="Oswald"/>
                <a:cs typeface="Oswald"/>
                <a:sym typeface="Oswald"/>
              </a:rPr>
              <a:t>Receptors</a:t>
            </a:r>
            <a:endParaRPr sz="48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8" name="Google Shape;118;p15"/>
          <p:cNvSpPr/>
          <p:nvPr/>
        </p:nvSpPr>
        <p:spPr>
          <a:xfrm>
            <a:off x="11552625" y="12426700"/>
            <a:ext cx="468600" cy="68028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5"/>
          <p:cNvSpPr/>
          <p:nvPr/>
        </p:nvSpPr>
        <p:spPr>
          <a:xfrm>
            <a:off x="785478" y="12727298"/>
            <a:ext cx="468600" cy="4335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5"/>
          <p:cNvSpPr txBox="1"/>
          <p:nvPr/>
        </p:nvSpPr>
        <p:spPr>
          <a:xfrm>
            <a:off x="529825" y="13582399"/>
            <a:ext cx="7743600" cy="53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Font typeface="Merriweather"/>
              <a:buChar char="●"/>
            </a:pPr>
            <a:r>
              <a:rPr b="1" lang="en" sz="2600">
                <a:latin typeface="Merriweather"/>
                <a:ea typeface="Merriweather"/>
                <a:cs typeface="Merriweather"/>
                <a:sym typeface="Merriweather"/>
              </a:rPr>
              <a:t>Glycoprotein Ia and VI receptors for </a:t>
            </a:r>
            <a:r>
              <a:rPr b="1" lang="en" sz="2600">
                <a:solidFill>
                  <a:srgbClr val="CC4125"/>
                </a:solidFill>
                <a:latin typeface="Merriweather"/>
                <a:ea typeface="Merriweather"/>
                <a:cs typeface="Merriweather"/>
                <a:sym typeface="Merriweather"/>
              </a:rPr>
              <a:t>collagen.</a:t>
            </a:r>
            <a:endParaRPr b="1" sz="26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Font typeface="Merriweather"/>
              <a:buChar char="●"/>
            </a:pPr>
            <a:r>
              <a:rPr b="1" lang="en" sz="2600">
                <a:latin typeface="Merriweather"/>
                <a:ea typeface="Merriweather"/>
                <a:cs typeface="Merriweather"/>
                <a:sym typeface="Merriweather"/>
              </a:rPr>
              <a:t>Glycoprotein Ib, IX and V receptors for </a:t>
            </a:r>
            <a:r>
              <a:rPr b="1" lang="en" sz="2600">
                <a:solidFill>
                  <a:srgbClr val="CC4125"/>
                </a:solidFill>
                <a:latin typeface="Merriweather"/>
                <a:ea typeface="Merriweather"/>
                <a:cs typeface="Merriweather"/>
                <a:sym typeface="Merriweather"/>
              </a:rPr>
              <a:t>Von willebrand factor.</a:t>
            </a:r>
            <a:endParaRPr b="1" sz="26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Font typeface="Merriweather"/>
              <a:buChar char="●"/>
            </a:pPr>
            <a:r>
              <a:rPr b="1" lang="en" sz="26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Glycoprotein IIb and IIIa receptors for </a:t>
            </a:r>
            <a:r>
              <a:rPr b="1" lang="en" sz="2600">
                <a:solidFill>
                  <a:srgbClr val="CC4125"/>
                </a:solidFill>
                <a:latin typeface="Merriweather"/>
                <a:ea typeface="Merriweather"/>
                <a:cs typeface="Merriweather"/>
                <a:sym typeface="Merriweather"/>
              </a:rPr>
              <a:t>Von willebrand factor </a:t>
            </a:r>
            <a:r>
              <a:rPr b="1" lang="en" sz="2600">
                <a:latin typeface="Merriweather"/>
                <a:ea typeface="Merriweather"/>
                <a:cs typeface="Merriweather"/>
                <a:sym typeface="Merriweather"/>
              </a:rPr>
              <a:t>and </a:t>
            </a:r>
            <a:r>
              <a:rPr b="1" lang="en" sz="2600">
                <a:solidFill>
                  <a:srgbClr val="CC4125"/>
                </a:solidFill>
                <a:latin typeface="Merriweather"/>
                <a:ea typeface="Merriweather"/>
                <a:cs typeface="Merriweather"/>
                <a:sym typeface="Merriweather"/>
              </a:rPr>
              <a:t>Fibrinogen.</a:t>
            </a:r>
            <a:endParaRPr b="1" sz="2600">
              <a:solidFill>
                <a:srgbClr val="CC4125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CC4125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Font typeface="Merriweather"/>
              <a:buChar char="●"/>
            </a:pPr>
            <a:r>
              <a:rPr b="1" lang="en" sz="2600">
                <a:latin typeface="Merriweather"/>
                <a:ea typeface="Merriweather"/>
                <a:cs typeface="Merriweather"/>
                <a:sym typeface="Merriweather"/>
              </a:rPr>
              <a:t>TPα receptor for </a:t>
            </a:r>
            <a:r>
              <a:rPr b="1" lang="en" sz="2600">
                <a:solidFill>
                  <a:srgbClr val="CC4125"/>
                </a:solidFill>
                <a:latin typeface="Merriweather"/>
                <a:ea typeface="Merriweather"/>
                <a:cs typeface="Merriweather"/>
                <a:sym typeface="Merriweather"/>
              </a:rPr>
              <a:t>Thromboxane A2.</a:t>
            </a:r>
            <a:endParaRPr b="1" sz="2600">
              <a:solidFill>
                <a:srgbClr val="CC4125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Font typeface="Merriweather"/>
              <a:buChar char="●"/>
            </a:pPr>
            <a:r>
              <a:rPr b="1" lang="en" sz="2600">
                <a:latin typeface="Merriweather"/>
                <a:ea typeface="Merriweather"/>
                <a:cs typeface="Merriweather"/>
                <a:sym typeface="Merriweather"/>
              </a:rPr>
              <a:t>P2Y</a:t>
            </a:r>
            <a:r>
              <a:rPr b="1" baseline="-25000" lang="en" sz="2600">
                <a:latin typeface="Merriweather"/>
                <a:ea typeface="Merriweather"/>
                <a:cs typeface="Merriweather"/>
                <a:sym typeface="Merriweather"/>
              </a:rPr>
              <a:t>12 </a:t>
            </a:r>
            <a:r>
              <a:rPr b="1" lang="en" sz="2600">
                <a:latin typeface="Merriweather"/>
                <a:ea typeface="Merriweather"/>
                <a:cs typeface="Merriweather"/>
                <a:sym typeface="Merriweather"/>
              </a:rPr>
              <a:t> receptor for </a:t>
            </a:r>
            <a:r>
              <a:rPr b="1" lang="en" sz="2600">
                <a:solidFill>
                  <a:srgbClr val="CC4125"/>
                </a:solidFill>
                <a:latin typeface="Merriweather"/>
                <a:ea typeface="Merriweather"/>
                <a:cs typeface="Merriweather"/>
                <a:sym typeface="Merriweather"/>
              </a:rPr>
              <a:t>ADP.</a:t>
            </a:r>
            <a:endParaRPr b="1" sz="2600">
              <a:solidFill>
                <a:srgbClr val="CC4125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21" name="Google Shape;12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24450" y="12807950"/>
            <a:ext cx="4582798" cy="2922926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2" name="Google Shape;122;p15"/>
          <p:cNvSpPr/>
          <p:nvPr/>
        </p:nvSpPr>
        <p:spPr>
          <a:xfrm>
            <a:off x="446923" y="8014881"/>
            <a:ext cx="468600" cy="433500"/>
          </a:xfrm>
          <a:prstGeom prst="rect">
            <a:avLst/>
          </a:prstGeom>
          <a:solidFill>
            <a:srgbClr val="8E7CC3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69138"/>
              </a:solidFill>
            </a:endParaRPr>
          </a:p>
        </p:txBody>
      </p:sp>
      <p:sp>
        <p:nvSpPr>
          <p:cNvPr id="123" name="Google Shape;123;p15"/>
          <p:cNvSpPr/>
          <p:nvPr/>
        </p:nvSpPr>
        <p:spPr>
          <a:xfrm>
            <a:off x="446925" y="8558200"/>
            <a:ext cx="13146600" cy="3543900"/>
          </a:xfrm>
          <a:prstGeom prst="rect">
            <a:avLst/>
          </a:prstGeom>
          <a:solidFill>
            <a:srgbClr val="8E7CC3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5"/>
          <p:cNvSpPr txBox="1"/>
          <p:nvPr/>
        </p:nvSpPr>
        <p:spPr>
          <a:xfrm>
            <a:off x="915525" y="7925925"/>
            <a:ext cx="12678000" cy="6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Oswald"/>
                <a:ea typeface="Oswald"/>
                <a:cs typeface="Oswald"/>
                <a:sym typeface="Oswald"/>
              </a:rPr>
              <a:t>Functional Characteristics of Platelets </a:t>
            </a:r>
            <a:endParaRPr sz="4800">
              <a:solidFill>
                <a:srgbClr val="8E7CC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25" name="Google Shape;125;p15"/>
          <p:cNvSpPr txBox="1"/>
          <p:nvPr/>
        </p:nvSpPr>
        <p:spPr>
          <a:xfrm>
            <a:off x="788725" y="8737300"/>
            <a:ext cx="12464700" cy="33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erriweather"/>
              <a:buChar char="●"/>
            </a:pPr>
            <a:r>
              <a:rPr b="1" lang="en" sz="28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Motile: </a:t>
            </a:r>
            <a:r>
              <a:rPr lang="en" sz="28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Actin and myosin molecules.</a:t>
            </a:r>
            <a:endParaRPr sz="28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erriweather"/>
              <a:buChar char="●"/>
            </a:pPr>
            <a:r>
              <a:rPr b="1" lang="en" sz="28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Active </a:t>
            </a:r>
            <a:r>
              <a:rPr lang="en" sz="28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endoplasmic reticulum, golgi </a:t>
            </a:r>
            <a:r>
              <a:rPr lang="en" sz="28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apparatus and mitochondria.</a:t>
            </a:r>
            <a:endParaRPr sz="28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erriweather"/>
              <a:buChar char="●"/>
            </a:pPr>
            <a:r>
              <a:rPr b="1" lang="en" sz="28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Enzymes </a:t>
            </a:r>
            <a:r>
              <a:rPr lang="en" sz="28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system such as for synthesis of prostaglandins.</a:t>
            </a:r>
            <a:endParaRPr sz="28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erriweather"/>
              <a:buChar char="●"/>
            </a:pPr>
            <a:r>
              <a:rPr b="1" lang="en" sz="28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Granules </a:t>
            </a:r>
            <a:r>
              <a:rPr lang="en" sz="28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(alpha and delta).</a:t>
            </a:r>
            <a:endParaRPr sz="28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26" name="Google Shape;126;p15"/>
          <p:cNvSpPr/>
          <p:nvPr/>
        </p:nvSpPr>
        <p:spPr>
          <a:xfrm flipH="1" rot="10800000">
            <a:off x="322867" y="1705988"/>
            <a:ext cx="13394700" cy="5673600"/>
          </a:xfrm>
          <a:prstGeom prst="round1Rect">
            <a:avLst>
              <a:gd fmla="val 16667" name="adj"/>
            </a:avLst>
          </a:prstGeom>
          <a:noFill/>
          <a:ln cap="flat" cmpd="sng" w="9525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5"/>
          <p:cNvSpPr/>
          <p:nvPr/>
        </p:nvSpPr>
        <p:spPr>
          <a:xfrm>
            <a:off x="12282493" y="1705292"/>
            <a:ext cx="468600" cy="56736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5"/>
          <p:cNvSpPr txBox="1"/>
          <p:nvPr/>
        </p:nvSpPr>
        <p:spPr>
          <a:xfrm>
            <a:off x="9023750" y="4867369"/>
            <a:ext cx="4384200" cy="11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latin typeface="Merriweather"/>
                <a:ea typeface="Merriweather"/>
                <a:cs typeface="Merriweather"/>
                <a:sym typeface="Merriweather"/>
              </a:rPr>
              <a:t>Figure 11-4</a:t>
            </a:r>
            <a:endParaRPr b="1" sz="27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29" name="Google Shape;129;p15"/>
          <p:cNvSpPr txBox="1"/>
          <p:nvPr/>
        </p:nvSpPr>
        <p:spPr>
          <a:xfrm>
            <a:off x="1071205" y="1616613"/>
            <a:ext cx="73383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Oswald"/>
                <a:ea typeface="Oswald"/>
                <a:cs typeface="Oswald"/>
                <a:sym typeface="Oswald"/>
              </a:rPr>
              <a:t>Platelet Ultrastructure</a:t>
            </a:r>
            <a:endParaRPr sz="48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30" name="Google Shape;130;p15"/>
          <p:cNvSpPr/>
          <p:nvPr/>
        </p:nvSpPr>
        <p:spPr>
          <a:xfrm>
            <a:off x="11524342" y="1705292"/>
            <a:ext cx="468600" cy="56736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5"/>
          <p:cNvSpPr/>
          <p:nvPr/>
        </p:nvSpPr>
        <p:spPr>
          <a:xfrm>
            <a:off x="757170" y="2001322"/>
            <a:ext cx="468600" cy="4107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2" name="Google Shape;13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51547" y="3047778"/>
            <a:ext cx="4355700" cy="2062858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3" name="Google Shape;133;p15"/>
          <p:cNvSpPr txBox="1"/>
          <p:nvPr/>
        </p:nvSpPr>
        <p:spPr>
          <a:xfrm>
            <a:off x="651100" y="2623575"/>
            <a:ext cx="5846700" cy="46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Merriweather"/>
                <a:ea typeface="Merriweather"/>
                <a:cs typeface="Merriweather"/>
                <a:sym typeface="Merriweather"/>
              </a:rPr>
              <a:t>Showing presence of:</a:t>
            </a:r>
            <a:endParaRPr b="1" sz="20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1-</a:t>
            </a:r>
            <a:r>
              <a:rPr b="1" lang="en" sz="2000">
                <a:latin typeface="Merriweather"/>
                <a:ea typeface="Merriweather"/>
                <a:cs typeface="Merriweather"/>
                <a:sym typeface="Merriweather"/>
              </a:rPr>
              <a:t>T</a:t>
            </a:r>
            <a:r>
              <a:rPr b="1" lang="en" sz="2000">
                <a:latin typeface="Merriweather"/>
                <a:ea typeface="Merriweather"/>
                <a:cs typeface="Merriweather"/>
                <a:sym typeface="Merriweather"/>
              </a:rPr>
              <a:t>wo types of </a:t>
            </a:r>
            <a:r>
              <a:rPr b="1" lang="en" sz="2000">
                <a:solidFill>
                  <a:srgbClr val="CC4125"/>
                </a:solidFill>
                <a:latin typeface="Merriweather"/>
                <a:ea typeface="Merriweather"/>
                <a:cs typeface="Merriweather"/>
                <a:sym typeface="Merriweather"/>
              </a:rPr>
              <a:t>g</a:t>
            </a:r>
            <a:r>
              <a:rPr b="1" lang="en" sz="2000">
                <a:solidFill>
                  <a:srgbClr val="CC4125"/>
                </a:solidFill>
                <a:latin typeface="Merriweather"/>
                <a:ea typeface="Merriweather"/>
                <a:cs typeface="Merriweather"/>
                <a:sym typeface="Merriweather"/>
              </a:rPr>
              <a:t>ranules</a:t>
            </a:r>
            <a:r>
              <a:rPr b="1" lang="en" sz="2000">
                <a:latin typeface="Merriweather"/>
                <a:ea typeface="Merriweather"/>
                <a:cs typeface="Merriweather"/>
                <a:sym typeface="Merriweather"/>
              </a:rPr>
              <a:t>:</a:t>
            </a:r>
            <a:endParaRPr sz="20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Merriweather"/>
                <a:ea typeface="Merriweather"/>
                <a:cs typeface="Merriweather"/>
                <a:sym typeface="Merriweather"/>
              </a:rPr>
              <a:t> A</a:t>
            </a:r>
            <a:r>
              <a:rPr b="1" lang="en" sz="2000">
                <a:latin typeface="Merriweather"/>
                <a:ea typeface="Merriweather"/>
                <a:cs typeface="Merriweather"/>
                <a:sym typeface="Merriweather"/>
              </a:rPr>
              <a:t>- Alpha Granules</a:t>
            </a:r>
            <a:r>
              <a:rPr lang="en" sz="2000">
                <a:latin typeface="Merriweather"/>
                <a:ea typeface="Merriweather"/>
                <a:cs typeface="Merriweather"/>
                <a:sym typeface="Merriweather"/>
              </a:rPr>
              <a:t>, contains:</a:t>
            </a:r>
            <a:endParaRPr sz="20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Merriweather"/>
              <a:buChar char="●"/>
            </a:pPr>
            <a:r>
              <a:rPr lang="en" sz="2000">
                <a:latin typeface="Merriweather"/>
                <a:ea typeface="Merriweather"/>
                <a:cs typeface="Merriweather"/>
                <a:sym typeface="Merriweather"/>
              </a:rPr>
              <a:t>von Willebrand Factor (vWF)</a:t>
            </a:r>
            <a:endParaRPr sz="20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Merriweather"/>
              <a:buChar char="●"/>
            </a:pPr>
            <a:r>
              <a:rPr lang="en" sz="2000">
                <a:latin typeface="Merriweather"/>
                <a:ea typeface="Merriweather"/>
                <a:cs typeface="Merriweather"/>
                <a:sym typeface="Merriweather"/>
              </a:rPr>
              <a:t>Fibrinogen </a:t>
            </a:r>
            <a:endParaRPr sz="20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Merriweather"/>
              <a:buChar char="●"/>
            </a:pPr>
            <a:r>
              <a:rPr lang="en" sz="2000">
                <a:latin typeface="Merriweather"/>
                <a:ea typeface="Merriweather"/>
                <a:cs typeface="Merriweather"/>
                <a:sym typeface="Merriweather"/>
              </a:rPr>
              <a:t>Chemokines (PF4,etc.) </a:t>
            </a:r>
            <a:endParaRPr sz="20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Merriweather"/>
              <a:buChar char="●"/>
            </a:pPr>
            <a:r>
              <a:rPr lang="en" sz="2000">
                <a:latin typeface="Merriweather"/>
                <a:ea typeface="Merriweather"/>
                <a:cs typeface="Merriweather"/>
                <a:sym typeface="Merriweather"/>
              </a:rPr>
              <a:t>Thrombospondin </a:t>
            </a:r>
            <a:endParaRPr sz="20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Merriweather"/>
              <a:buChar char="●"/>
            </a:pPr>
            <a:r>
              <a:rPr lang="en" sz="2000">
                <a:latin typeface="Merriweather"/>
                <a:ea typeface="Merriweather"/>
                <a:cs typeface="Merriweather"/>
                <a:sym typeface="Merriweather"/>
              </a:rPr>
              <a:t>P-selectin</a:t>
            </a:r>
            <a:endParaRPr sz="20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Merriweather"/>
              <a:buChar char="●"/>
            </a:pPr>
            <a:r>
              <a:rPr lang="en" sz="2000">
                <a:latin typeface="Merriweather"/>
                <a:ea typeface="Merriweather"/>
                <a:cs typeface="Merriweather"/>
                <a:sym typeface="Merriweather"/>
              </a:rPr>
              <a:t>Platelet derived growth factor (PDGF)</a:t>
            </a:r>
            <a:endParaRPr sz="20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B</a:t>
            </a:r>
            <a:r>
              <a:rPr b="1" lang="en" sz="20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- Dense Granules </a:t>
            </a:r>
            <a:r>
              <a:rPr b="1" lang="en" sz="2000">
                <a:solidFill>
                  <a:srgbClr val="8E7CC3"/>
                </a:solidFill>
                <a:latin typeface="Merriweather"/>
                <a:ea typeface="Merriweather"/>
                <a:cs typeface="Merriweather"/>
                <a:sym typeface="Merriweather"/>
              </a:rPr>
              <a:t>(delta)</a:t>
            </a:r>
            <a:r>
              <a:rPr lang="en" sz="20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, contains:</a:t>
            </a:r>
            <a:endParaRPr sz="20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erriweather"/>
              <a:buChar char="●"/>
            </a:pPr>
            <a:r>
              <a:rPr lang="en" sz="20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ADP/ATP </a:t>
            </a:r>
            <a:endParaRPr sz="20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erriweather"/>
              <a:buChar char="●"/>
            </a:pPr>
            <a:r>
              <a:rPr lang="en" sz="20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Calcium </a:t>
            </a:r>
            <a:endParaRPr sz="20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erriweather"/>
              <a:buChar char="●"/>
            </a:pPr>
            <a:r>
              <a:rPr lang="en" sz="20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Serotonin</a:t>
            </a:r>
            <a:endParaRPr sz="20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2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34" name="Google Shape;134;p15"/>
          <p:cNvPicPr preferRelativeResize="0"/>
          <p:nvPr/>
        </p:nvPicPr>
        <p:blipFill rotWithShape="1">
          <a:blip r:embed="rId5">
            <a:alphaModFix/>
          </a:blip>
          <a:srcRect b="0" l="0" r="1970" t="0"/>
          <a:stretch/>
        </p:blipFill>
        <p:spPr>
          <a:xfrm>
            <a:off x="9389450" y="16412825"/>
            <a:ext cx="3580702" cy="1792226"/>
          </a:xfrm>
          <a:prstGeom prst="rect">
            <a:avLst/>
          </a:prstGeom>
          <a:noFill/>
          <a:ln cap="flat" cmpd="sng" w="28575">
            <a:solidFill>
              <a:srgbClr val="8E7CC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5" name="Google Shape;135;p15"/>
          <p:cNvSpPr txBox="1"/>
          <p:nvPr/>
        </p:nvSpPr>
        <p:spPr>
          <a:xfrm>
            <a:off x="9389450" y="18077036"/>
            <a:ext cx="4355700" cy="8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latin typeface="Merriweather"/>
                <a:ea typeface="Merriweather"/>
                <a:cs typeface="Merriweather"/>
                <a:sym typeface="Merriweather"/>
              </a:rPr>
              <a:t>Figure 11-6 </a:t>
            </a:r>
            <a:r>
              <a:rPr lang="en" sz="1700">
                <a:solidFill>
                  <a:schemeClr val="dk1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Showing the functions of different receptors</a:t>
            </a:r>
            <a:r>
              <a:rPr lang="en" sz="17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endParaRPr b="1" sz="23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36" name="Google Shape;136;p15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28171" y="12807950"/>
            <a:ext cx="569438" cy="385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5"/>
          <p:cNvSpPr txBox="1"/>
          <p:nvPr/>
        </p:nvSpPr>
        <p:spPr>
          <a:xfrm>
            <a:off x="5439525" y="2861400"/>
            <a:ext cx="4582800" cy="47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Merriweather"/>
                <a:ea typeface="Merriweather"/>
                <a:cs typeface="Merriweather"/>
                <a:sym typeface="Merriweather"/>
              </a:rPr>
              <a:t>2- Mitochondria</a:t>
            </a:r>
            <a:endParaRPr b="1" sz="20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Merriweather"/>
                <a:ea typeface="Merriweather"/>
                <a:cs typeface="Merriweather"/>
                <a:sym typeface="Merriweather"/>
              </a:rPr>
              <a:t>3- Open canalicular system</a:t>
            </a:r>
            <a:endParaRPr b="1" sz="20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Merriweather"/>
                <a:ea typeface="Merriweather"/>
                <a:cs typeface="Merriweather"/>
                <a:sym typeface="Merriweather"/>
              </a:rPr>
              <a:t>4- Microtubules</a:t>
            </a:r>
            <a:endParaRPr b="1" sz="20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2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6"/>
          <p:cNvSpPr/>
          <p:nvPr/>
        </p:nvSpPr>
        <p:spPr>
          <a:xfrm>
            <a:off x="234000" y="1324313"/>
            <a:ext cx="13629000" cy="55887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6"/>
          <p:cNvSpPr/>
          <p:nvPr/>
        </p:nvSpPr>
        <p:spPr>
          <a:xfrm>
            <a:off x="0" y="370466"/>
            <a:ext cx="11331900" cy="6996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A3A3A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8200" lIns="58200" spcFirstLastPara="1" rIns="58200" wrap="square" tIns="58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6"/>
          <p:cNvSpPr/>
          <p:nvPr/>
        </p:nvSpPr>
        <p:spPr>
          <a:xfrm>
            <a:off x="656616" y="370511"/>
            <a:ext cx="273300" cy="699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A3A3A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8200" lIns="58200" spcFirstLastPara="1" rIns="58200" wrap="square" tIns="58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6"/>
          <p:cNvSpPr txBox="1"/>
          <p:nvPr/>
        </p:nvSpPr>
        <p:spPr>
          <a:xfrm>
            <a:off x="11409324" y="360125"/>
            <a:ext cx="3652800" cy="9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58200" lIns="58200" spcFirstLastPara="1" rIns="58200" wrap="square" tIns="58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Oswald"/>
                <a:ea typeface="Oswald"/>
                <a:cs typeface="Oswald"/>
                <a:sym typeface="Oswald"/>
              </a:rPr>
              <a:t>Lecture Eleven</a:t>
            </a:r>
            <a:endParaRPr sz="35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46" name="Google Shape;146;p16"/>
          <p:cNvSpPr txBox="1"/>
          <p:nvPr/>
        </p:nvSpPr>
        <p:spPr>
          <a:xfrm>
            <a:off x="188014" y="321602"/>
            <a:ext cx="4686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58200" lIns="58200" spcFirstLastPara="1" rIns="58200" wrap="square" tIns="58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3</a:t>
            </a:r>
            <a:endParaRPr sz="45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47" name="Google Shape;147;p16"/>
          <p:cNvSpPr txBox="1"/>
          <p:nvPr/>
        </p:nvSpPr>
        <p:spPr>
          <a:xfrm>
            <a:off x="929925" y="321600"/>
            <a:ext cx="112776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PLATELETS STRUCTURE AND FUNCTIONS </a:t>
            </a:r>
            <a:endParaRPr sz="34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48" name="Google Shape;148;p16"/>
          <p:cNvSpPr/>
          <p:nvPr/>
        </p:nvSpPr>
        <p:spPr>
          <a:xfrm>
            <a:off x="1251282" y="2219117"/>
            <a:ext cx="11331900" cy="106800"/>
          </a:xfrm>
          <a:prstGeom prst="flowChartAlternateProcess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6"/>
          <p:cNvSpPr txBox="1"/>
          <p:nvPr/>
        </p:nvSpPr>
        <p:spPr>
          <a:xfrm>
            <a:off x="1084034" y="1324313"/>
            <a:ext cx="11666400" cy="8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242375" lIns="242375" spcFirstLastPara="1" rIns="242375" wrap="square" tIns="242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93C47D"/>
                </a:solidFill>
                <a:latin typeface="Oswald"/>
                <a:ea typeface="Oswald"/>
                <a:cs typeface="Oswald"/>
                <a:sym typeface="Oswald"/>
              </a:rPr>
              <a:t>Platelet Plug Formation (Activation) </a:t>
            </a:r>
            <a:endParaRPr sz="4800">
              <a:solidFill>
                <a:srgbClr val="93C47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rgbClr val="93C47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50" name="Google Shape;150;p16"/>
          <p:cNvSpPr/>
          <p:nvPr/>
        </p:nvSpPr>
        <p:spPr>
          <a:xfrm>
            <a:off x="440550" y="1578526"/>
            <a:ext cx="13215900" cy="5334600"/>
          </a:xfrm>
          <a:prstGeom prst="rightArrow">
            <a:avLst>
              <a:gd fmla="val 50000" name="adj1"/>
              <a:gd fmla="val 14229" name="adj2"/>
            </a:avLst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1" name="Google Shape;15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925" y="3052957"/>
            <a:ext cx="2331903" cy="2412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20828" y="3052951"/>
            <a:ext cx="2331907" cy="2412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70483" y="3071817"/>
            <a:ext cx="2331900" cy="2375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29944" y="3071815"/>
            <a:ext cx="2331908" cy="2375197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6"/>
          <p:cNvSpPr/>
          <p:nvPr/>
        </p:nvSpPr>
        <p:spPr>
          <a:xfrm>
            <a:off x="553200" y="5667926"/>
            <a:ext cx="2253000" cy="1129800"/>
          </a:xfrm>
          <a:prstGeom prst="rect">
            <a:avLst/>
          </a:prstGeom>
          <a:solidFill>
            <a:srgbClr val="38761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Adhesion</a:t>
            </a:r>
            <a:endParaRPr sz="25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56" name="Google Shape;156;p16"/>
          <p:cNvSpPr/>
          <p:nvPr/>
        </p:nvSpPr>
        <p:spPr>
          <a:xfrm>
            <a:off x="2905074" y="5667926"/>
            <a:ext cx="2253000" cy="1129800"/>
          </a:xfrm>
          <a:prstGeom prst="rect">
            <a:avLst/>
          </a:prstGeom>
          <a:solidFill>
            <a:srgbClr val="38761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Shape change</a:t>
            </a:r>
            <a:endParaRPr sz="25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(Activation)</a:t>
            </a:r>
            <a:endParaRPr sz="25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57" name="Google Shape;157;p16"/>
          <p:cNvSpPr/>
          <p:nvPr/>
        </p:nvSpPr>
        <p:spPr>
          <a:xfrm>
            <a:off x="5256967" y="5667926"/>
            <a:ext cx="2253000" cy="1129800"/>
          </a:xfrm>
          <a:prstGeom prst="rect">
            <a:avLst/>
          </a:prstGeom>
          <a:solidFill>
            <a:srgbClr val="38761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Aggregation</a:t>
            </a:r>
            <a:endParaRPr sz="25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58" name="Google Shape;158;p16"/>
          <p:cNvSpPr/>
          <p:nvPr/>
        </p:nvSpPr>
        <p:spPr>
          <a:xfrm>
            <a:off x="7608850" y="5667926"/>
            <a:ext cx="2253000" cy="1129800"/>
          </a:xfrm>
          <a:prstGeom prst="rect">
            <a:avLst/>
          </a:prstGeom>
          <a:solidFill>
            <a:srgbClr val="38761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Release reaction</a:t>
            </a:r>
            <a:endParaRPr sz="25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59" name="Google Shape;159;p16"/>
          <p:cNvSpPr/>
          <p:nvPr/>
        </p:nvSpPr>
        <p:spPr>
          <a:xfrm>
            <a:off x="68598" y="7510508"/>
            <a:ext cx="468600" cy="4335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69138"/>
              </a:solidFill>
            </a:endParaRPr>
          </a:p>
        </p:txBody>
      </p:sp>
      <p:sp>
        <p:nvSpPr>
          <p:cNvPr id="160" name="Google Shape;160;p16"/>
          <p:cNvSpPr/>
          <p:nvPr/>
        </p:nvSpPr>
        <p:spPr>
          <a:xfrm>
            <a:off x="68600" y="8053826"/>
            <a:ext cx="10713300" cy="54306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6"/>
          <p:cNvSpPr txBox="1"/>
          <p:nvPr/>
        </p:nvSpPr>
        <p:spPr>
          <a:xfrm>
            <a:off x="537200" y="7421551"/>
            <a:ext cx="11775000" cy="6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Oswald"/>
                <a:ea typeface="Oswald"/>
                <a:cs typeface="Oswald"/>
                <a:sym typeface="Oswald"/>
              </a:rPr>
              <a:t>Platelet Haemostatic Plug Formation</a:t>
            </a:r>
            <a:endParaRPr sz="48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62" name="Google Shape;162;p16"/>
          <p:cNvSpPr txBox="1"/>
          <p:nvPr/>
        </p:nvSpPr>
        <p:spPr>
          <a:xfrm>
            <a:off x="305500" y="8227626"/>
            <a:ext cx="10588200" cy="50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erriweather"/>
              <a:buChar char="●"/>
            </a:pPr>
            <a:r>
              <a:rPr b="1" lang="en" sz="2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Platelets activated by adhesion. </a:t>
            </a:r>
            <a:endParaRPr b="1" sz="2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erriweather"/>
              <a:buChar char="●"/>
            </a:pPr>
            <a:r>
              <a:rPr b="1" lang="en" sz="2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Extend projections to make contact with each other. </a:t>
            </a:r>
            <a:endParaRPr b="1" sz="2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erriweather"/>
              <a:buChar char="●"/>
            </a:pPr>
            <a:r>
              <a:rPr b="1" lang="en" sz="2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Release:</a:t>
            </a:r>
            <a:endParaRPr b="1" sz="2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 Thromboxane A2, serotonin &amp; ADP &gt;&gt;&gt; activating other     platelets.</a:t>
            </a:r>
            <a:endParaRPr b="1" sz="2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  </a:t>
            </a:r>
            <a:endParaRPr b="1" sz="2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erriweather"/>
              <a:buChar char="●"/>
            </a:pPr>
            <a:r>
              <a:rPr b="1" lang="en" sz="2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Serotonin &amp; thromboxane A2 are vasoconstrictors</a:t>
            </a:r>
            <a:endParaRPr b="1" sz="2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decreasing blood flow through the injured vessel.</a:t>
            </a:r>
            <a:endParaRPr b="1" sz="2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endParaRPr b="1" sz="2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erriweather"/>
              <a:buChar char="●"/>
            </a:pPr>
            <a:r>
              <a:rPr b="1" lang="en" sz="2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ADP causes stickiness and enhances aggregation.</a:t>
            </a:r>
            <a:endParaRPr b="1" sz="2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63" name="Google Shape;163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831150" y="8053826"/>
            <a:ext cx="3057774" cy="5430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4" name="Google Shape;164;p16"/>
          <p:cNvSpPr txBox="1"/>
          <p:nvPr/>
        </p:nvSpPr>
        <p:spPr>
          <a:xfrm>
            <a:off x="11094500" y="13324200"/>
            <a:ext cx="2934000" cy="834600"/>
          </a:xfrm>
          <a:prstGeom prst="rect">
            <a:avLst/>
          </a:prstGeom>
          <a:noFill/>
          <a:ln>
            <a:noFill/>
          </a:ln>
        </p:spPr>
        <p:txBody>
          <a:bodyPr anchorCtr="0" anchor="b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latin typeface="Merriweather"/>
                <a:ea typeface="Merriweather"/>
                <a:cs typeface="Merriweather"/>
                <a:sym typeface="Merriweather"/>
              </a:rPr>
              <a:t>Figure 11-7</a:t>
            </a:r>
            <a:endParaRPr b="1" sz="27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65" name="Google Shape;165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889425" y="3071826"/>
            <a:ext cx="2331902" cy="2375174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6"/>
          <p:cNvSpPr/>
          <p:nvPr/>
        </p:nvSpPr>
        <p:spPr>
          <a:xfrm>
            <a:off x="9960725" y="5667926"/>
            <a:ext cx="2253000" cy="1129800"/>
          </a:xfrm>
          <a:prstGeom prst="rect">
            <a:avLst/>
          </a:prstGeom>
          <a:solidFill>
            <a:srgbClr val="38761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Clot retraction </a:t>
            </a:r>
            <a:endParaRPr sz="25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67" name="Google Shape;167;p16"/>
          <p:cNvSpPr/>
          <p:nvPr/>
        </p:nvSpPr>
        <p:spPr>
          <a:xfrm flipH="1" rot="10800000">
            <a:off x="219875" y="14403550"/>
            <a:ext cx="13394700" cy="5333700"/>
          </a:xfrm>
          <a:prstGeom prst="round1Rect">
            <a:avLst>
              <a:gd fmla="val 16667" name="adj"/>
            </a:avLst>
          </a:prstGeom>
          <a:noFill/>
          <a:ln cap="flat" cmpd="sng" w="9525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6"/>
          <p:cNvSpPr/>
          <p:nvPr/>
        </p:nvSpPr>
        <p:spPr>
          <a:xfrm>
            <a:off x="12179500" y="14402750"/>
            <a:ext cx="468600" cy="53337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6"/>
          <p:cNvSpPr txBox="1"/>
          <p:nvPr/>
        </p:nvSpPr>
        <p:spPr>
          <a:xfrm>
            <a:off x="8876025" y="17054325"/>
            <a:ext cx="2309100" cy="43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latin typeface="Merriweather"/>
                <a:ea typeface="Merriweather"/>
                <a:cs typeface="Merriweather"/>
                <a:sym typeface="Merriweather"/>
              </a:rPr>
              <a:t>Figure 11-8</a:t>
            </a:r>
            <a:endParaRPr b="1" sz="22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70" name="Google Shape;170;p16"/>
          <p:cNvSpPr txBox="1"/>
          <p:nvPr/>
        </p:nvSpPr>
        <p:spPr>
          <a:xfrm>
            <a:off x="1120613" y="14309173"/>
            <a:ext cx="7338300" cy="7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Oswald"/>
                <a:ea typeface="Oswald"/>
                <a:cs typeface="Oswald"/>
                <a:sym typeface="Oswald"/>
              </a:rPr>
              <a:t>Platelet Aggregation</a:t>
            </a:r>
            <a:endParaRPr sz="48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71" name="Google Shape;171;p16"/>
          <p:cNvSpPr/>
          <p:nvPr/>
        </p:nvSpPr>
        <p:spPr>
          <a:xfrm>
            <a:off x="11421350" y="14402750"/>
            <a:ext cx="468600" cy="53337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6"/>
          <p:cNvSpPr/>
          <p:nvPr/>
        </p:nvSpPr>
        <p:spPr>
          <a:xfrm>
            <a:off x="730403" y="14658685"/>
            <a:ext cx="468600" cy="4335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6"/>
          <p:cNvSpPr txBox="1"/>
          <p:nvPr/>
        </p:nvSpPr>
        <p:spPr>
          <a:xfrm>
            <a:off x="380800" y="15533650"/>
            <a:ext cx="8259000" cy="307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438150" lvl="0" marL="457200" rtl="0" algn="l">
              <a:spcBef>
                <a:spcPts val="0"/>
              </a:spcBef>
              <a:spcAft>
                <a:spcPts val="0"/>
              </a:spcAft>
              <a:buSzPts val="3300"/>
              <a:buFont typeface="Merriweather"/>
              <a:buChar char="●"/>
            </a:pPr>
            <a:r>
              <a:rPr b="1" lang="en" sz="3300">
                <a:latin typeface="Merriweather"/>
                <a:ea typeface="Merriweather"/>
                <a:cs typeface="Merriweather"/>
                <a:sym typeface="Merriweather"/>
              </a:rPr>
              <a:t>Fibrinogen is needed to join platelets to each other via platelet </a:t>
            </a:r>
            <a:r>
              <a:rPr b="1" lang="en" sz="3300">
                <a:solidFill>
                  <a:srgbClr val="CC4125"/>
                </a:solidFill>
                <a:latin typeface="Merriweather"/>
                <a:ea typeface="Merriweather"/>
                <a:cs typeface="Merriweather"/>
                <a:sym typeface="Merriweather"/>
              </a:rPr>
              <a:t>fibrinogen</a:t>
            </a:r>
            <a:r>
              <a:rPr b="1" lang="en" sz="3300">
                <a:latin typeface="Merriweather"/>
                <a:ea typeface="Merriweather"/>
                <a:cs typeface="Merriweather"/>
                <a:sym typeface="Merriweather"/>
              </a:rPr>
              <a:t> receptors.</a:t>
            </a:r>
            <a:endParaRPr b="1" sz="33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74" name="Google Shape;174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876025" y="14530125"/>
            <a:ext cx="4450852" cy="2524201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5" name="Google Shape;175;p16"/>
          <p:cNvSpPr txBox="1"/>
          <p:nvPr/>
        </p:nvSpPr>
        <p:spPr>
          <a:xfrm>
            <a:off x="8876025" y="19188939"/>
            <a:ext cx="2309100" cy="43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latin typeface="Merriweather"/>
                <a:ea typeface="Merriweather"/>
                <a:cs typeface="Merriweather"/>
                <a:sym typeface="Merriweather"/>
              </a:rPr>
              <a:t>Figure 11-9</a:t>
            </a:r>
            <a:endParaRPr b="1" sz="22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76" name="Google Shape;176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953128" y="17578906"/>
            <a:ext cx="4204500" cy="1610037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7" name="Google Shape;177;p16"/>
          <p:cNvSpPr/>
          <p:nvPr/>
        </p:nvSpPr>
        <p:spPr>
          <a:xfrm>
            <a:off x="5398050" y="18040650"/>
            <a:ext cx="3431100" cy="10332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rgbClr val="38761D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erriweather"/>
                <a:ea typeface="Merriweather"/>
                <a:cs typeface="Merriweather"/>
                <a:sym typeface="Merriweather"/>
              </a:rPr>
              <a:t>Normal endothelium secrete:</a:t>
            </a:r>
            <a:endParaRPr sz="12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Merriweather"/>
              <a:buChar char="●"/>
            </a:pPr>
            <a:r>
              <a:rPr lang="en" sz="1200">
                <a:latin typeface="Merriweather"/>
                <a:ea typeface="Merriweather"/>
                <a:cs typeface="Merriweather"/>
                <a:sym typeface="Merriweather"/>
              </a:rPr>
              <a:t>Prostacyclin.</a:t>
            </a:r>
            <a:endParaRPr sz="12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Merriweather"/>
              <a:buChar char="●"/>
            </a:pPr>
            <a:r>
              <a:rPr lang="en" sz="1200">
                <a:latin typeface="Merriweather"/>
                <a:ea typeface="Merriweather"/>
                <a:cs typeface="Merriweather"/>
                <a:sym typeface="Merriweather"/>
              </a:rPr>
              <a:t>ADP Phosphatase.</a:t>
            </a:r>
            <a:endParaRPr sz="12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Merriweather"/>
              <a:buChar char="●"/>
            </a:pPr>
            <a:r>
              <a:rPr lang="en" sz="1200">
                <a:latin typeface="Merriweather"/>
                <a:ea typeface="Merriweather"/>
                <a:cs typeface="Merriweather"/>
                <a:sym typeface="Merriweather"/>
              </a:rPr>
              <a:t>NO.</a:t>
            </a:r>
            <a:endParaRPr sz="12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erriweather"/>
                <a:ea typeface="Merriweather"/>
                <a:cs typeface="Merriweather"/>
                <a:sym typeface="Merriweather"/>
              </a:rPr>
              <a:t>TO PREVENT PLATELETS AGGREGATION </a:t>
            </a:r>
            <a:endParaRPr sz="12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cxnSp>
        <p:nvCxnSpPr>
          <p:cNvPr id="178" name="Google Shape;178;p16"/>
          <p:cNvCxnSpPr>
            <a:stCxn id="177" idx="3"/>
          </p:cNvCxnSpPr>
          <p:nvPr/>
        </p:nvCxnSpPr>
        <p:spPr>
          <a:xfrm flipH="1" rot="10800000">
            <a:off x="8829150" y="18543750"/>
            <a:ext cx="563400" cy="135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dash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7"/>
          <p:cNvSpPr/>
          <p:nvPr/>
        </p:nvSpPr>
        <p:spPr>
          <a:xfrm>
            <a:off x="11552625" y="14419238"/>
            <a:ext cx="468600" cy="50073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7"/>
          <p:cNvSpPr/>
          <p:nvPr/>
        </p:nvSpPr>
        <p:spPr>
          <a:xfrm>
            <a:off x="11552625" y="8916675"/>
            <a:ext cx="468600" cy="50895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7"/>
          <p:cNvSpPr/>
          <p:nvPr/>
        </p:nvSpPr>
        <p:spPr>
          <a:xfrm>
            <a:off x="0" y="370466"/>
            <a:ext cx="11331900" cy="6996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A3A3A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8200" lIns="58200" spcFirstLastPara="1" rIns="58200" wrap="square" tIns="58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17"/>
          <p:cNvSpPr/>
          <p:nvPr/>
        </p:nvSpPr>
        <p:spPr>
          <a:xfrm>
            <a:off x="656616" y="370511"/>
            <a:ext cx="273300" cy="699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A3A3A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8200" lIns="58200" spcFirstLastPara="1" rIns="58200" wrap="square" tIns="58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7"/>
          <p:cNvSpPr txBox="1"/>
          <p:nvPr/>
        </p:nvSpPr>
        <p:spPr>
          <a:xfrm>
            <a:off x="11409324" y="360125"/>
            <a:ext cx="3652800" cy="9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58200" lIns="58200" spcFirstLastPara="1" rIns="58200" wrap="square" tIns="58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Oswald"/>
                <a:ea typeface="Oswald"/>
                <a:cs typeface="Oswald"/>
                <a:sym typeface="Oswald"/>
              </a:rPr>
              <a:t>Lecture Eleven</a:t>
            </a:r>
            <a:endParaRPr sz="35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88" name="Google Shape;188;p17"/>
          <p:cNvSpPr txBox="1"/>
          <p:nvPr/>
        </p:nvSpPr>
        <p:spPr>
          <a:xfrm>
            <a:off x="188014" y="321602"/>
            <a:ext cx="4686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58200" lIns="58200" spcFirstLastPara="1" rIns="58200" wrap="square" tIns="58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4</a:t>
            </a:r>
            <a:endParaRPr sz="45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89" name="Google Shape;189;p17"/>
          <p:cNvSpPr txBox="1"/>
          <p:nvPr/>
        </p:nvSpPr>
        <p:spPr>
          <a:xfrm>
            <a:off x="929925" y="321600"/>
            <a:ext cx="112776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PLATELETS STRUCTURE AND FUNCTIONS </a:t>
            </a:r>
            <a:endParaRPr sz="34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90" name="Google Shape;190;p17"/>
          <p:cNvSpPr/>
          <p:nvPr/>
        </p:nvSpPr>
        <p:spPr>
          <a:xfrm>
            <a:off x="224135" y="1642697"/>
            <a:ext cx="468600" cy="4335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69138"/>
              </a:solidFill>
            </a:endParaRPr>
          </a:p>
        </p:txBody>
      </p:sp>
      <p:sp>
        <p:nvSpPr>
          <p:cNvPr id="191" name="Google Shape;191;p17"/>
          <p:cNvSpPr/>
          <p:nvPr/>
        </p:nvSpPr>
        <p:spPr>
          <a:xfrm>
            <a:off x="224138" y="2186015"/>
            <a:ext cx="9230400" cy="62262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7"/>
          <p:cNvSpPr txBox="1"/>
          <p:nvPr/>
        </p:nvSpPr>
        <p:spPr>
          <a:xfrm>
            <a:off x="692738" y="1553740"/>
            <a:ext cx="11775000" cy="6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Oswald"/>
                <a:ea typeface="Oswald"/>
                <a:cs typeface="Oswald"/>
                <a:sym typeface="Oswald"/>
              </a:rPr>
              <a:t>Release Reaction of </a:t>
            </a:r>
            <a:r>
              <a:rPr lang="en" sz="4800">
                <a:latin typeface="Oswald"/>
                <a:ea typeface="Oswald"/>
                <a:cs typeface="Oswald"/>
                <a:sym typeface="Oswald"/>
              </a:rPr>
              <a:t>the </a:t>
            </a:r>
            <a:r>
              <a:rPr lang="en" sz="4800">
                <a:latin typeface="Oswald"/>
                <a:ea typeface="Oswald"/>
                <a:cs typeface="Oswald"/>
                <a:sym typeface="Oswald"/>
              </a:rPr>
              <a:t>Platelets </a:t>
            </a:r>
            <a:endParaRPr sz="48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93" name="Google Shape;193;p17"/>
          <p:cNvSpPr txBox="1"/>
          <p:nvPr/>
        </p:nvSpPr>
        <p:spPr>
          <a:xfrm>
            <a:off x="565938" y="2365115"/>
            <a:ext cx="8888700" cy="57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erriweather"/>
              <a:buChar char="●"/>
            </a:pPr>
            <a:r>
              <a:rPr b="1" lang="en" sz="2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Activated Platelets Secrete:</a:t>
            </a:r>
            <a:endParaRPr b="1" sz="2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1. ADP</a:t>
            </a:r>
            <a:endParaRPr b="1" sz="2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2. 5HT </a:t>
            </a:r>
            <a:r>
              <a:rPr lang="en" sz="2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(vasoconstriction)</a:t>
            </a:r>
            <a:endParaRPr sz="2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3. Platelet phospholipid (PF3) </a:t>
            </a:r>
            <a:r>
              <a:rPr lang="en" sz="2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(clot formation</a:t>
            </a:r>
            <a:r>
              <a:rPr b="1" lang="en" sz="2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)</a:t>
            </a:r>
            <a:endParaRPr b="1" sz="2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4. Thromboxane A2 (TXA2)</a:t>
            </a:r>
            <a:endParaRPr b="1" sz="2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lang="en" sz="2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is a prostaglandin formed from arachidonic acid, </a:t>
            </a:r>
            <a:r>
              <a:rPr lang="en" sz="2600">
                <a:solidFill>
                  <a:srgbClr val="CC4125"/>
                </a:solidFill>
                <a:latin typeface="Merriweather"/>
                <a:ea typeface="Merriweather"/>
                <a:cs typeface="Merriweather"/>
                <a:sym typeface="Merriweather"/>
              </a:rPr>
              <a:t>function:</a:t>
            </a:r>
            <a:endParaRPr sz="2600">
              <a:solidFill>
                <a:srgbClr val="CC4125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- </a:t>
            </a:r>
            <a:r>
              <a:rPr b="1" lang="en" sz="2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Vasoconstriction.       - Platelet aggregation.</a:t>
            </a:r>
            <a:endParaRPr b="1" sz="2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(TXA2 inhibited by aspirin)</a:t>
            </a:r>
            <a:endParaRPr sz="2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18288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94" name="Google Shape;19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73175" y="2186019"/>
            <a:ext cx="4099698" cy="5614701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7"/>
          <p:cNvSpPr txBox="1"/>
          <p:nvPr/>
        </p:nvSpPr>
        <p:spPr>
          <a:xfrm>
            <a:off x="9761637" y="7800723"/>
            <a:ext cx="3014400" cy="6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latin typeface="Merriweather"/>
                <a:ea typeface="Merriweather"/>
                <a:cs typeface="Merriweather"/>
                <a:sym typeface="Merriweather"/>
              </a:rPr>
              <a:t>Figure 11-10</a:t>
            </a:r>
            <a:endParaRPr b="1" sz="27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96" name="Google Shape;196;p17"/>
          <p:cNvSpPr/>
          <p:nvPr/>
        </p:nvSpPr>
        <p:spPr>
          <a:xfrm flipH="1" rot="10800000">
            <a:off x="351150" y="8930000"/>
            <a:ext cx="13394700" cy="5076900"/>
          </a:xfrm>
          <a:prstGeom prst="round1Rect">
            <a:avLst>
              <a:gd fmla="val 16667" name="adj"/>
            </a:avLst>
          </a:prstGeom>
          <a:noFill/>
          <a:ln cap="flat" cmpd="sng" w="9525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17"/>
          <p:cNvSpPr/>
          <p:nvPr/>
        </p:nvSpPr>
        <p:spPr>
          <a:xfrm>
            <a:off x="12310775" y="8916675"/>
            <a:ext cx="468600" cy="50895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17"/>
          <p:cNvSpPr txBox="1"/>
          <p:nvPr/>
        </p:nvSpPr>
        <p:spPr>
          <a:xfrm>
            <a:off x="11072350" y="13203925"/>
            <a:ext cx="2223600" cy="7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Figure 11-11</a:t>
            </a:r>
            <a:endParaRPr b="1" sz="2200"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99" name="Google Shape;199;p17"/>
          <p:cNvSpPr txBox="1"/>
          <p:nvPr/>
        </p:nvSpPr>
        <p:spPr>
          <a:xfrm>
            <a:off x="1251900" y="8828738"/>
            <a:ext cx="7338300" cy="8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Oswald"/>
                <a:ea typeface="Oswald"/>
                <a:cs typeface="Oswald"/>
                <a:sym typeface="Oswald"/>
              </a:rPr>
              <a:t>Platelet R</a:t>
            </a:r>
            <a:r>
              <a:rPr lang="en" sz="4800">
                <a:latin typeface="Oswald"/>
                <a:ea typeface="Oswald"/>
                <a:cs typeface="Oswald"/>
                <a:sym typeface="Oswald"/>
              </a:rPr>
              <a:t>etraction </a:t>
            </a:r>
            <a:endParaRPr sz="48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00" name="Google Shape;200;p17"/>
          <p:cNvSpPr/>
          <p:nvPr/>
        </p:nvSpPr>
        <p:spPr>
          <a:xfrm>
            <a:off x="861678" y="9247965"/>
            <a:ext cx="468600" cy="4335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7"/>
          <p:cNvSpPr txBox="1"/>
          <p:nvPr/>
        </p:nvSpPr>
        <p:spPr>
          <a:xfrm>
            <a:off x="709850" y="10097825"/>
            <a:ext cx="9833100" cy="3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45818E"/>
              </a:buClr>
              <a:buSzPts val="2400"/>
              <a:buFont typeface="Merriweather"/>
              <a:buChar char="●"/>
            </a:pPr>
            <a:r>
              <a:rPr b="1" lang="en" sz="2400">
                <a:solidFill>
                  <a:srgbClr val="45818E"/>
                </a:solidFill>
                <a:latin typeface="Merriweather"/>
                <a:ea typeface="Merriweather"/>
                <a:cs typeface="Merriweather"/>
                <a:sym typeface="Merriweather"/>
              </a:rPr>
              <a:t>Myosin and actin filaments in platelets are stimulated to contract during aggregation further reinforcing the plug and help release of granule contents.</a:t>
            </a:r>
            <a:endParaRPr b="1" sz="2400">
              <a:solidFill>
                <a:srgbClr val="45818E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8E7CC3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400"/>
              <a:buFont typeface="Merriweather"/>
              <a:buChar char="●"/>
            </a:pPr>
            <a:r>
              <a:rPr b="1" lang="en" sz="2400">
                <a:solidFill>
                  <a:srgbClr val="8E7CC3"/>
                </a:solidFill>
                <a:latin typeface="Merriweather"/>
                <a:ea typeface="Merriweather"/>
                <a:cs typeface="Merriweather"/>
                <a:sym typeface="Merriweather"/>
              </a:rPr>
              <a:t>When clot retracts (contract), it expresses most of the fluid from the clot within 20-60 min </a:t>
            </a:r>
            <a:r>
              <a:rPr b="1" lang="en" sz="2400">
                <a:solidFill>
                  <a:srgbClr val="CC4125"/>
                </a:solidFill>
                <a:latin typeface="Merriweather"/>
                <a:ea typeface="Merriweather"/>
                <a:cs typeface="Merriweather"/>
                <a:sym typeface="Merriweather"/>
              </a:rPr>
              <a:t>called: serum.</a:t>
            </a:r>
            <a:endParaRPr b="1" sz="2400">
              <a:solidFill>
                <a:srgbClr val="CC4125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CC4125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400"/>
              <a:buFont typeface="Merriweather"/>
              <a:buChar char="●"/>
            </a:pPr>
            <a:r>
              <a:rPr b="1" lang="en" sz="2400">
                <a:solidFill>
                  <a:srgbClr val="8E7CC3"/>
                </a:solidFill>
                <a:latin typeface="Merriweather"/>
                <a:ea typeface="Merriweather"/>
                <a:cs typeface="Merriweather"/>
                <a:sym typeface="Merriweather"/>
              </a:rPr>
              <a:t>Serum cannot clot.</a:t>
            </a:r>
            <a:endParaRPr b="1" sz="2400">
              <a:solidFill>
                <a:srgbClr val="8E7CC3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02" name="Google Shape;20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72353" y="10485541"/>
            <a:ext cx="1922548" cy="1337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72351" y="11965624"/>
            <a:ext cx="1922550" cy="1306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072346" y="9128338"/>
            <a:ext cx="1922549" cy="1215036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17"/>
          <p:cNvSpPr/>
          <p:nvPr/>
        </p:nvSpPr>
        <p:spPr>
          <a:xfrm flipH="1" rot="10800000">
            <a:off x="351150" y="14419913"/>
            <a:ext cx="13394700" cy="5007300"/>
          </a:xfrm>
          <a:prstGeom prst="round1Rect">
            <a:avLst>
              <a:gd fmla="val 16667" name="adj"/>
            </a:avLst>
          </a:prstGeom>
          <a:noFill/>
          <a:ln cap="flat" cmpd="sng" w="9525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17"/>
          <p:cNvSpPr/>
          <p:nvPr/>
        </p:nvSpPr>
        <p:spPr>
          <a:xfrm>
            <a:off x="12310775" y="14419238"/>
            <a:ext cx="468600" cy="50073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7"/>
          <p:cNvSpPr txBox="1"/>
          <p:nvPr/>
        </p:nvSpPr>
        <p:spPr>
          <a:xfrm>
            <a:off x="10905625" y="18178375"/>
            <a:ext cx="2223600" cy="96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Figure 11-12</a:t>
            </a:r>
            <a:endParaRPr b="1" sz="2200"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8" name="Google Shape;208;p17"/>
          <p:cNvSpPr txBox="1"/>
          <p:nvPr/>
        </p:nvSpPr>
        <p:spPr>
          <a:xfrm>
            <a:off x="1251900" y="14325663"/>
            <a:ext cx="8624400" cy="12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Oswald"/>
                <a:ea typeface="Oswald"/>
                <a:cs typeface="Oswald"/>
                <a:sym typeface="Oswald"/>
              </a:rPr>
              <a:t>Role of Platelet in Blood Coagulation </a:t>
            </a:r>
            <a:endParaRPr sz="48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09" name="Google Shape;209;p17"/>
          <p:cNvSpPr/>
          <p:nvPr/>
        </p:nvSpPr>
        <p:spPr>
          <a:xfrm>
            <a:off x="861678" y="14716423"/>
            <a:ext cx="468600" cy="4335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0" name="Google Shape;210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960525" y="15122113"/>
            <a:ext cx="3652799" cy="3304383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1" name="Google Shape;211;p17"/>
          <p:cNvSpPr txBox="1"/>
          <p:nvPr/>
        </p:nvSpPr>
        <p:spPr>
          <a:xfrm>
            <a:off x="395000" y="15540663"/>
            <a:ext cx="8888700" cy="96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5818E"/>
                </a:solidFill>
                <a:latin typeface="Merriweather"/>
                <a:ea typeface="Merriweather"/>
                <a:cs typeface="Merriweather"/>
                <a:sym typeface="Merriweather"/>
              </a:rPr>
              <a:t>(The cell based model of blood coagulation)</a:t>
            </a:r>
            <a:endParaRPr sz="3000">
              <a:solidFill>
                <a:srgbClr val="45818E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12" name="Google Shape;212;p17"/>
          <p:cNvSpPr txBox="1"/>
          <p:nvPr/>
        </p:nvSpPr>
        <p:spPr>
          <a:xfrm>
            <a:off x="565950" y="16737713"/>
            <a:ext cx="8888700" cy="96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3000"/>
              <a:buFont typeface="Merriweather"/>
              <a:buChar char="●"/>
            </a:pPr>
            <a:r>
              <a:rPr lang="en" sz="3000">
                <a:solidFill>
                  <a:srgbClr val="8E7CC3"/>
                </a:solidFill>
                <a:latin typeface="Merriweather"/>
                <a:ea typeface="Merriweather"/>
                <a:cs typeface="Merriweather"/>
                <a:sym typeface="Merriweather"/>
              </a:rPr>
              <a:t>Role of platelets in clot formation and retraction: </a:t>
            </a:r>
            <a:r>
              <a:rPr b="1" lang="en" sz="3000">
                <a:solidFill>
                  <a:srgbClr val="8E7CC3"/>
                </a:solidFill>
                <a:latin typeface="Merriweather"/>
                <a:ea typeface="Merriweather"/>
                <a:cs typeface="Merriweather"/>
                <a:sym typeface="Merriweather"/>
              </a:rPr>
              <a:t>They are contractile.</a:t>
            </a:r>
            <a:endParaRPr b="1" sz="3000">
              <a:solidFill>
                <a:srgbClr val="8E7CC3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13" name="Google Shape;213;p17"/>
          <p:cNvSpPr/>
          <p:nvPr/>
        </p:nvSpPr>
        <p:spPr>
          <a:xfrm>
            <a:off x="2892313" y="17934759"/>
            <a:ext cx="5800500" cy="1233900"/>
          </a:xfrm>
          <a:prstGeom prst="rect">
            <a:avLst/>
          </a:prstGeom>
          <a:solidFill>
            <a:srgbClr val="8E7CC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Lysis or fibrous tissue formation </a:t>
            </a:r>
            <a:endParaRPr b="1" sz="22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(Platelet derived growth factor)</a:t>
            </a:r>
            <a:endParaRPr sz="2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14" name="Google Shape;214;p17"/>
          <p:cNvSpPr/>
          <p:nvPr/>
        </p:nvSpPr>
        <p:spPr>
          <a:xfrm>
            <a:off x="985888" y="17934759"/>
            <a:ext cx="2799600" cy="1233900"/>
          </a:xfrm>
          <a:prstGeom prst="homePlate">
            <a:avLst>
              <a:gd fmla="val 50000" name="adj"/>
            </a:avLst>
          </a:prstGeom>
          <a:solidFill>
            <a:srgbClr val="674EA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Fate of clot </a:t>
            </a:r>
            <a:endParaRPr b="1" sz="22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8"/>
          <p:cNvSpPr/>
          <p:nvPr/>
        </p:nvSpPr>
        <p:spPr>
          <a:xfrm>
            <a:off x="253000" y="1576777"/>
            <a:ext cx="13629000" cy="55887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8"/>
          <p:cNvSpPr/>
          <p:nvPr/>
        </p:nvSpPr>
        <p:spPr>
          <a:xfrm>
            <a:off x="3739075" y="3224288"/>
            <a:ext cx="5922000" cy="964200"/>
          </a:xfrm>
          <a:prstGeom prst="homePlate">
            <a:avLst>
              <a:gd fmla="val 50000" name="adj"/>
            </a:avLst>
          </a:prstGeom>
          <a:solidFill>
            <a:srgbClr val="38761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1- </a:t>
            </a:r>
            <a:r>
              <a:rPr b="1" lang="en" sz="22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Initial arrest of bleeding by platelet plug formation </a:t>
            </a:r>
            <a:endParaRPr b="1" sz="22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21" name="Google Shape;221;p18"/>
          <p:cNvSpPr/>
          <p:nvPr/>
        </p:nvSpPr>
        <p:spPr>
          <a:xfrm>
            <a:off x="0" y="370466"/>
            <a:ext cx="11331900" cy="6996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A3A3A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8200" lIns="58200" spcFirstLastPara="1" rIns="58200" wrap="square" tIns="58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8"/>
          <p:cNvSpPr/>
          <p:nvPr/>
        </p:nvSpPr>
        <p:spPr>
          <a:xfrm>
            <a:off x="656616" y="370511"/>
            <a:ext cx="273300" cy="699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A3A3A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8200" lIns="58200" spcFirstLastPara="1" rIns="58200" wrap="square" tIns="58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18"/>
          <p:cNvSpPr txBox="1"/>
          <p:nvPr/>
        </p:nvSpPr>
        <p:spPr>
          <a:xfrm>
            <a:off x="11409324" y="360125"/>
            <a:ext cx="3652800" cy="9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58200" lIns="58200" spcFirstLastPara="1" rIns="58200" wrap="square" tIns="58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Oswald"/>
                <a:ea typeface="Oswald"/>
                <a:cs typeface="Oswald"/>
                <a:sym typeface="Oswald"/>
              </a:rPr>
              <a:t>Lecture Eleven</a:t>
            </a:r>
            <a:endParaRPr sz="35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24" name="Google Shape;224;p18"/>
          <p:cNvSpPr txBox="1"/>
          <p:nvPr/>
        </p:nvSpPr>
        <p:spPr>
          <a:xfrm>
            <a:off x="188014" y="321602"/>
            <a:ext cx="4686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58200" lIns="58200" spcFirstLastPara="1" rIns="58200" wrap="square" tIns="58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5</a:t>
            </a:r>
            <a:endParaRPr sz="45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25" name="Google Shape;225;p18"/>
          <p:cNvSpPr txBox="1"/>
          <p:nvPr/>
        </p:nvSpPr>
        <p:spPr>
          <a:xfrm>
            <a:off x="929925" y="321600"/>
            <a:ext cx="112776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PLATELETS STRUCTURE AND FUNCTIONS </a:t>
            </a:r>
            <a:endParaRPr sz="34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26" name="Google Shape;226;p18"/>
          <p:cNvSpPr/>
          <p:nvPr/>
        </p:nvSpPr>
        <p:spPr>
          <a:xfrm>
            <a:off x="790507" y="2471606"/>
            <a:ext cx="11331900" cy="106800"/>
          </a:xfrm>
          <a:prstGeom prst="flowChartAlternateProcess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18"/>
          <p:cNvSpPr txBox="1"/>
          <p:nvPr/>
        </p:nvSpPr>
        <p:spPr>
          <a:xfrm>
            <a:off x="623259" y="1576802"/>
            <a:ext cx="11666400" cy="8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242375" lIns="242375" spcFirstLastPara="1" rIns="242375" wrap="square" tIns="242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400">
                <a:solidFill>
                  <a:srgbClr val="93C47D"/>
                </a:solidFill>
                <a:latin typeface="Oswald"/>
                <a:ea typeface="Oswald"/>
                <a:cs typeface="Oswald"/>
                <a:sym typeface="Oswald"/>
              </a:rPr>
              <a:t>Platelet Function:  Maintenance of Vascular Integrity</a:t>
            </a:r>
            <a:endParaRPr sz="4400">
              <a:solidFill>
                <a:srgbClr val="93C47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rgbClr val="93C47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28" name="Google Shape;228;p18"/>
          <p:cNvSpPr/>
          <p:nvPr/>
        </p:nvSpPr>
        <p:spPr>
          <a:xfrm flipH="1">
            <a:off x="3608650" y="4638165"/>
            <a:ext cx="5922000" cy="964200"/>
          </a:xfrm>
          <a:prstGeom prst="homePlate">
            <a:avLst>
              <a:gd fmla="val 50000" name="adj"/>
            </a:avLst>
          </a:prstGeom>
          <a:solidFill>
            <a:srgbClr val="38761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29" name="Google Shape;229;p18"/>
          <p:cNvSpPr txBox="1"/>
          <p:nvPr/>
        </p:nvSpPr>
        <p:spPr>
          <a:xfrm>
            <a:off x="3970550" y="4638165"/>
            <a:ext cx="5295900" cy="96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2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2- Stabilization of hemostatic plug by contributing to fibrin formation</a:t>
            </a:r>
            <a:endParaRPr b="1"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30" name="Google Shape;23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375" y="4377777"/>
            <a:ext cx="2408500" cy="1842786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1" name="Google Shape;231;p18"/>
          <p:cNvSpPr txBox="1"/>
          <p:nvPr/>
        </p:nvSpPr>
        <p:spPr>
          <a:xfrm>
            <a:off x="3608650" y="5955965"/>
            <a:ext cx="8214300" cy="1114500"/>
          </a:xfrm>
          <a:prstGeom prst="rect">
            <a:avLst/>
          </a:prstGeom>
          <a:noFill/>
          <a:ln cap="flat" cmpd="sng" w="28575">
            <a:solidFill>
              <a:srgbClr val="38761D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38761D"/>
                </a:solidFill>
                <a:latin typeface="Merriweather"/>
                <a:ea typeface="Merriweather"/>
                <a:cs typeface="Merriweather"/>
                <a:sym typeface="Merriweather"/>
              </a:rPr>
              <a:t>An adequate number and function of platelets is essential</a:t>
            </a:r>
            <a:endParaRPr sz="2100">
              <a:solidFill>
                <a:srgbClr val="38761D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38761D"/>
                </a:solidFill>
                <a:latin typeface="Merriweather"/>
                <a:ea typeface="Merriweather"/>
                <a:cs typeface="Merriweather"/>
                <a:sym typeface="Merriweather"/>
              </a:rPr>
              <a:t>to participate optimally in hemostasis.</a:t>
            </a:r>
            <a:endParaRPr sz="2100">
              <a:solidFill>
                <a:srgbClr val="38761D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32" name="Google Shape;232;p18"/>
          <p:cNvSpPr/>
          <p:nvPr/>
        </p:nvSpPr>
        <p:spPr>
          <a:xfrm>
            <a:off x="252985" y="8108908"/>
            <a:ext cx="468600" cy="4335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69138"/>
              </a:solidFill>
            </a:endParaRPr>
          </a:p>
        </p:txBody>
      </p:sp>
      <p:sp>
        <p:nvSpPr>
          <p:cNvPr id="233" name="Google Shape;233;p18"/>
          <p:cNvSpPr/>
          <p:nvPr/>
        </p:nvSpPr>
        <p:spPr>
          <a:xfrm>
            <a:off x="253025" y="8652225"/>
            <a:ext cx="13629000" cy="98595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  <p:sp>
        <p:nvSpPr>
          <p:cNvPr id="234" name="Google Shape;234;p18"/>
          <p:cNvSpPr txBox="1"/>
          <p:nvPr/>
        </p:nvSpPr>
        <p:spPr>
          <a:xfrm>
            <a:off x="721588" y="8019950"/>
            <a:ext cx="11775000" cy="6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Oswald"/>
                <a:ea typeface="Oswald"/>
                <a:cs typeface="Oswald"/>
                <a:sym typeface="Oswald"/>
              </a:rPr>
              <a:t>Summary of Platelet Activation:</a:t>
            </a:r>
            <a:endParaRPr sz="48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35" name="Google Shape;235;p18"/>
          <p:cNvSpPr txBox="1"/>
          <p:nvPr/>
        </p:nvSpPr>
        <p:spPr>
          <a:xfrm>
            <a:off x="594800" y="8880075"/>
            <a:ext cx="12983400" cy="96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erriweather"/>
              <a:buChar char="●"/>
            </a:pPr>
            <a:r>
              <a:rPr b="1" lang="en" sz="3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Platelets are activated when brought into contact with collagen exposed when the endothelial blood vessel lining is damaged.</a:t>
            </a:r>
            <a:endParaRPr b="1" sz="30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erriweather"/>
              <a:buChar char="●"/>
            </a:pPr>
            <a:r>
              <a:rPr b="1" lang="en" sz="3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Activated platelets release a number of different coagulation and platelet activating factors.</a:t>
            </a:r>
            <a:endParaRPr b="1" sz="30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erriweather"/>
              <a:buChar char="●"/>
            </a:pPr>
            <a:r>
              <a:rPr b="1" lang="en" sz="3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Transport of negatively charged phospholipids to the platelet surface; provide a catalytic surface for coagulation cascade to occur.</a:t>
            </a:r>
            <a:endParaRPr b="1" sz="30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erriweather"/>
              <a:buChar char="●"/>
            </a:pPr>
            <a:r>
              <a:rPr b="1" lang="en" sz="3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Platelets adhesion receptors (integrins): Platelets adhere to each other via adhesion receptors forming a hemostatic plug with fibrin.</a:t>
            </a:r>
            <a:endParaRPr b="1" sz="30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erriweather"/>
              <a:buChar char="●"/>
            </a:pPr>
            <a:r>
              <a:rPr b="1" lang="en" sz="3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Myosin and actin filaments in platelets are stimulated to contract during aggregation further reinforcing the plug and help release of granule contents.</a:t>
            </a:r>
            <a:endParaRPr b="1" sz="30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erriweather"/>
              <a:buChar char="●"/>
            </a:pPr>
            <a:r>
              <a:rPr b="1" lang="en" sz="3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GPIIb/IIIa: the most common platelet adhesion receptor for fibrinogen and von Willebrand factor (vWF).</a:t>
            </a:r>
            <a:endParaRPr b="1" sz="30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36" name="Google Shape;23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04135" y="2767252"/>
            <a:ext cx="2408501" cy="1878276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9"/>
          <p:cNvSpPr/>
          <p:nvPr/>
        </p:nvSpPr>
        <p:spPr>
          <a:xfrm>
            <a:off x="11476425" y="1248900"/>
            <a:ext cx="468600" cy="28056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19"/>
          <p:cNvSpPr/>
          <p:nvPr/>
        </p:nvSpPr>
        <p:spPr>
          <a:xfrm>
            <a:off x="0" y="370466"/>
            <a:ext cx="11331900" cy="6996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A3A3A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8200" lIns="58200" spcFirstLastPara="1" rIns="58200" wrap="square" tIns="58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19"/>
          <p:cNvSpPr/>
          <p:nvPr/>
        </p:nvSpPr>
        <p:spPr>
          <a:xfrm>
            <a:off x="656616" y="370511"/>
            <a:ext cx="273300" cy="699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A3A3A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8200" lIns="58200" spcFirstLastPara="1" rIns="58200" wrap="square" tIns="58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19"/>
          <p:cNvSpPr txBox="1"/>
          <p:nvPr/>
        </p:nvSpPr>
        <p:spPr>
          <a:xfrm>
            <a:off x="11409324" y="360125"/>
            <a:ext cx="3652800" cy="9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58200" lIns="58200" spcFirstLastPara="1" rIns="58200" wrap="square" tIns="58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Oswald"/>
                <a:ea typeface="Oswald"/>
                <a:cs typeface="Oswald"/>
                <a:sym typeface="Oswald"/>
              </a:rPr>
              <a:t>Lecture Eleven</a:t>
            </a:r>
            <a:endParaRPr sz="35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45" name="Google Shape;245;p19"/>
          <p:cNvSpPr txBox="1"/>
          <p:nvPr/>
        </p:nvSpPr>
        <p:spPr>
          <a:xfrm>
            <a:off x="188014" y="321602"/>
            <a:ext cx="4686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58200" lIns="58200" spcFirstLastPara="1" rIns="58200" wrap="square" tIns="58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6</a:t>
            </a:r>
            <a:endParaRPr sz="45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46" name="Google Shape;246;p19"/>
          <p:cNvSpPr txBox="1"/>
          <p:nvPr/>
        </p:nvSpPr>
        <p:spPr>
          <a:xfrm>
            <a:off x="929925" y="321600"/>
            <a:ext cx="112776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PLATELETS STRUCTURE AND FUNCTIONS </a:t>
            </a:r>
            <a:endParaRPr sz="34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47" name="Google Shape;247;p19"/>
          <p:cNvSpPr/>
          <p:nvPr/>
        </p:nvSpPr>
        <p:spPr>
          <a:xfrm flipH="1" rot="10800000">
            <a:off x="274950" y="1249150"/>
            <a:ext cx="13394700" cy="2805600"/>
          </a:xfrm>
          <a:prstGeom prst="round1Rect">
            <a:avLst>
              <a:gd fmla="val 16667" name="adj"/>
            </a:avLst>
          </a:prstGeom>
          <a:noFill/>
          <a:ln cap="flat" cmpd="sng" w="9525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19"/>
          <p:cNvSpPr/>
          <p:nvPr/>
        </p:nvSpPr>
        <p:spPr>
          <a:xfrm>
            <a:off x="12234575" y="1248900"/>
            <a:ext cx="468600" cy="28056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19"/>
          <p:cNvSpPr txBox="1"/>
          <p:nvPr/>
        </p:nvSpPr>
        <p:spPr>
          <a:xfrm>
            <a:off x="9472575" y="3484300"/>
            <a:ext cx="2229900" cy="43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latin typeface="Merriweather"/>
                <a:ea typeface="Merriweather"/>
                <a:cs typeface="Merriweather"/>
                <a:sym typeface="Merriweather"/>
              </a:rPr>
              <a:t>Figure 11-13</a:t>
            </a:r>
            <a:endParaRPr b="1" sz="22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50" name="Google Shape;250;p19"/>
          <p:cNvSpPr txBox="1"/>
          <p:nvPr/>
        </p:nvSpPr>
        <p:spPr>
          <a:xfrm>
            <a:off x="1099500" y="1019325"/>
            <a:ext cx="7338300" cy="8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>
                <a:latin typeface="Oswald"/>
                <a:ea typeface="Oswald"/>
                <a:cs typeface="Oswald"/>
                <a:sym typeface="Oswald"/>
              </a:rPr>
              <a:t>Bleeding Disorders</a:t>
            </a:r>
            <a:endParaRPr sz="47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7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7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51" name="Google Shape;251;p19"/>
          <p:cNvSpPr/>
          <p:nvPr/>
        </p:nvSpPr>
        <p:spPr>
          <a:xfrm>
            <a:off x="709278" y="1397085"/>
            <a:ext cx="468600" cy="4335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19"/>
          <p:cNvSpPr txBox="1"/>
          <p:nvPr/>
        </p:nvSpPr>
        <p:spPr>
          <a:xfrm>
            <a:off x="453625" y="1794975"/>
            <a:ext cx="9018900" cy="16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Merriweather"/>
              <a:buChar char="●"/>
            </a:pPr>
            <a:r>
              <a:rPr b="1" lang="en" sz="2400">
                <a:latin typeface="Merriweather"/>
                <a:ea typeface="Merriweather"/>
                <a:cs typeface="Merriweather"/>
                <a:sym typeface="Merriweather"/>
              </a:rPr>
              <a:t>Bleeding can result from:</a:t>
            </a:r>
            <a:endParaRPr b="1" sz="24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1000" lvl="0" marL="914400" rtl="0" algn="l">
              <a:spcBef>
                <a:spcPts val="0"/>
              </a:spcBef>
              <a:spcAft>
                <a:spcPts val="0"/>
              </a:spcAft>
              <a:buSzPts val="2400"/>
              <a:buFont typeface="Merriweather"/>
              <a:buAutoNum type="arabicPeriod"/>
            </a:pPr>
            <a:r>
              <a:rPr lang="en" sz="2400">
                <a:latin typeface="Merriweather"/>
                <a:ea typeface="Merriweather"/>
                <a:cs typeface="Merriweather"/>
                <a:sym typeface="Merriweather"/>
              </a:rPr>
              <a:t>Deficiency in number (thrombocytopenia).</a:t>
            </a:r>
            <a:endParaRPr sz="24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D9D2E9"/>
              </a:buClr>
              <a:buSzPts val="1800"/>
              <a:buFont typeface="Merriweather"/>
              <a:buChar char="➔"/>
            </a:pPr>
            <a:r>
              <a:rPr lang="en" sz="1800">
                <a:solidFill>
                  <a:srgbClr val="8E7CC3"/>
                </a:solidFill>
                <a:latin typeface="Merriweather"/>
                <a:ea typeface="Merriweather"/>
                <a:cs typeface="Merriweather"/>
                <a:sym typeface="Merriweather"/>
              </a:rPr>
              <a:t>Count &lt; 50,000 ul may cause spontaneous bleeding.</a:t>
            </a:r>
            <a:endParaRPr sz="1800">
              <a:solidFill>
                <a:srgbClr val="8E7CC3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D9D2E9"/>
              </a:buClr>
              <a:buSzPts val="1800"/>
              <a:buFont typeface="Merriweather"/>
              <a:buChar char="➔"/>
            </a:pPr>
            <a:r>
              <a:rPr lang="en" sz="1800">
                <a:solidFill>
                  <a:srgbClr val="8E7CC3"/>
                </a:solidFill>
                <a:latin typeface="Merriweather"/>
                <a:ea typeface="Merriweather"/>
                <a:cs typeface="Merriweather"/>
                <a:sym typeface="Merriweather"/>
              </a:rPr>
              <a:t>Less than 10,000 (Fatal).</a:t>
            </a:r>
            <a:endParaRPr sz="1800">
              <a:solidFill>
                <a:srgbClr val="8E7CC3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1000" lvl="0" marL="914400" rtl="0" algn="l">
              <a:spcBef>
                <a:spcPts val="0"/>
              </a:spcBef>
              <a:spcAft>
                <a:spcPts val="0"/>
              </a:spcAft>
              <a:buSzPts val="2400"/>
              <a:buFont typeface="Merriweather"/>
              <a:buAutoNum type="arabicPeriod"/>
            </a:pPr>
            <a:r>
              <a:rPr lang="en" sz="2400">
                <a:latin typeface="Merriweather"/>
                <a:ea typeface="Merriweather"/>
                <a:cs typeface="Merriweather"/>
                <a:sym typeface="Merriweather"/>
              </a:rPr>
              <a:t>Defect in function.</a:t>
            </a:r>
            <a:endParaRPr sz="24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1000" lvl="0" marL="914400" rtl="0" algn="l">
              <a:spcBef>
                <a:spcPts val="0"/>
              </a:spcBef>
              <a:spcAft>
                <a:spcPts val="0"/>
              </a:spcAft>
              <a:buSzPts val="2400"/>
              <a:buFont typeface="Merriweather"/>
              <a:buAutoNum type="arabicPeriod"/>
            </a:pPr>
            <a:r>
              <a:rPr lang="en" sz="2400">
                <a:latin typeface="Merriweather"/>
                <a:ea typeface="Merriweather"/>
                <a:cs typeface="Merriweather"/>
                <a:sym typeface="Merriweather"/>
              </a:rPr>
              <a:t>Liver diseases &amp; Vitamin-K deficiency.</a:t>
            </a:r>
            <a:endParaRPr sz="24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53" name="Google Shape;25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21332" y="1665562"/>
            <a:ext cx="3652800" cy="1818726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54" name="Google Shape;254;p19"/>
          <p:cNvSpPr/>
          <p:nvPr/>
        </p:nvSpPr>
        <p:spPr>
          <a:xfrm>
            <a:off x="234000" y="4259025"/>
            <a:ext cx="13629000" cy="15614400"/>
          </a:xfrm>
          <a:prstGeom prst="rect">
            <a:avLst/>
          </a:prstGeom>
          <a:noFill/>
          <a:ln cap="flat" cmpd="sng" w="9525">
            <a:solidFill>
              <a:srgbClr val="B6D7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19"/>
          <p:cNvSpPr/>
          <p:nvPr/>
        </p:nvSpPr>
        <p:spPr>
          <a:xfrm>
            <a:off x="1251282" y="5077641"/>
            <a:ext cx="11331900" cy="106800"/>
          </a:xfrm>
          <a:prstGeom prst="flowChartAlternateProcess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19"/>
          <p:cNvSpPr txBox="1"/>
          <p:nvPr/>
        </p:nvSpPr>
        <p:spPr>
          <a:xfrm>
            <a:off x="1084034" y="4259037"/>
            <a:ext cx="11666400" cy="88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93C47D"/>
                </a:solidFill>
                <a:latin typeface="Oswald"/>
                <a:ea typeface="Oswald"/>
                <a:cs typeface="Oswald"/>
                <a:sym typeface="Oswald"/>
              </a:rPr>
              <a:t>1- Thrombocytopenia</a:t>
            </a:r>
            <a:endParaRPr sz="4800">
              <a:solidFill>
                <a:srgbClr val="93C47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aphicFrame>
        <p:nvGraphicFramePr>
          <p:cNvPr id="257" name="Google Shape;257;p19"/>
          <p:cNvGraphicFramePr/>
          <p:nvPr/>
        </p:nvGraphicFramePr>
        <p:xfrm>
          <a:off x="529825" y="609417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{ED44C435-93CD-4C5D-BA1A-538A7BFF3D8D}</a:tableStyleId>
              </a:tblPr>
              <a:tblGrid>
                <a:gridCol w="6110000"/>
              </a:tblGrid>
              <a:tr h="4366125">
                <a:tc>
                  <a:txBody>
                    <a:bodyPr/>
                    <a:lstStyle/>
                    <a:p>
                      <a:pPr indent="-3746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300"/>
                        <a:buChar char="●"/>
                      </a:pPr>
                      <a:r>
                        <a:rPr b="1" lang="en" sz="2300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Leukemia </a:t>
                      </a:r>
                      <a:r>
                        <a:rPr b="1" lang="en" sz="2300">
                          <a:solidFill>
                            <a:srgbClr val="45818E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or lymphoma</a:t>
                      </a:r>
                      <a:r>
                        <a:rPr lang="en" sz="2300">
                          <a:solidFill>
                            <a:srgbClr val="45818E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</a:t>
                      </a:r>
                      <a:endParaRPr sz="2300">
                        <a:solidFill>
                          <a:srgbClr val="45818E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  <a:p>
                      <a:pPr indent="-3746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5818E"/>
                        </a:buClr>
                        <a:buSzPts val="2300"/>
                        <a:buChar char="●"/>
                      </a:pPr>
                      <a:r>
                        <a:rPr b="1" lang="en" sz="2300">
                          <a:solidFill>
                            <a:srgbClr val="45818E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Cancer treatments </a:t>
                      </a:r>
                      <a:r>
                        <a:rPr lang="en" sz="2000">
                          <a:solidFill>
                            <a:srgbClr val="45818E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such as radiation or chemotherapy </a:t>
                      </a:r>
                      <a:endParaRPr sz="2000">
                        <a:solidFill>
                          <a:srgbClr val="45818E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  <a:p>
                      <a:pPr indent="-3746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300"/>
                        <a:buFont typeface="Merriweather"/>
                        <a:buChar char="●"/>
                      </a:pPr>
                      <a:r>
                        <a:rPr b="1" lang="en" sz="2300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Various anemias </a:t>
                      </a:r>
                      <a:r>
                        <a:rPr b="1" lang="en" sz="2300">
                          <a:solidFill>
                            <a:srgbClr val="8E7CC3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(Aplastic anemia)</a:t>
                      </a:r>
                      <a:endParaRPr b="1" sz="2300">
                        <a:solidFill>
                          <a:srgbClr val="8E7CC3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  <a:p>
                      <a:pPr indent="-3746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5818E"/>
                        </a:buClr>
                        <a:buSzPts val="2300"/>
                        <a:buFont typeface="Merriweather"/>
                        <a:buChar char="●"/>
                      </a:pPr>
                      <a:r>
                        <a:rPr b="1" lang="en" sz="2300">
                          <a:solidFill>
                            <a:srgbClr val="45818E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Toxic chemicals </a:t>
                      </a:r>
                      <a:endParaRPr b="1" sz="2300">
                        <a:solidFill>
                          <a:srgbClr val="45818E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  <a:p>
                      <a:pPr indent="-3746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300"/>
                        <a:buChar char="●"/>
                      </a:pPr>
                      <a:r>
                        <a:rPr b="1" lang="en" sz="2300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Medications</a:t>
                      </a:r>
                      <a:r>
                        <a:rPr lang="en" sz="2300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: </a:t>
                      </a:r>
                      <a:r>
                        <a:rPr lang="en" sz="2000">
                          <a:solidFill>
                            <a:srgbClr val="45818E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diuretics, chloramphenicol </a:t>
                      </a:r>
                      <a:endParaRPr sz="2000">
                        <a:solidFill>
                          <a:srgbClr val="45818E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  <a:p>
                      <a:pPr indent="-3746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300"/>
                        <a:buChar char="●"/>
                      </a:pPr>
                      <a:r>
                        <a:rPr b="1" lang="en" sz="2300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Infections </a:t>
                      </a:r>
                      <a:r>
                        <a:rPr b="1" lang="en" sz="2300">
                          <a:solidFill>
                            <a:srgbClr val="45818E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(</a:t>
                      </a:r>
                      <a:r>
                        <a:rPr b="1" lang="en" sz="2300">
                          <a:solidFill>
                            <a:srgbClr val="45818E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Viruses)</a:t>
                      </a:r>
                      <a:r>
                        <a:rPr lang="en" sz="2300">
                          <a:solidFill>
                            <a:srgbClr val="45818E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: </a:t>
                      </a:r>
                      <a:r>
                        <a:rPr lang="en" sz="2000">
                          <a:solidFill>
                            <a:srgbClr val="45818E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chickenpox, mumps, Epstein-Barr, parvovirus, AIDS </a:t>
                      </a:r>
                      <a:r>
                        <a:rPr lang="en" sz="2000">
                          <a:solidFill>
                            <a:srgbClr val="8E7CC3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HIV, Measles</a:t>
                      </a:r>
                      <a:endParaRPr sz="2000">
                        <a:solidFill>
                          <a:srgbClr val="8E7CC3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  <a:p>
                      <a:pPr indent="-3746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5818E"/>
                        </a:buClr>
                        <a:buSzPts val="2300"/>
                        <a:buChar char="●"/>
                      </a:pPr>
                      <a:r>
                        <a:rPr b="1" lang="en" sz="2300">
                          <a:solidFill>
                            <a:srgbClr val="45818E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Alcohol</a:t>
                      </a:r>
                      <a:r>
                        <a:rPr lang="en" sz="2300">
                          <a:solidFill>
                            <a:srgbClr val="45818E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in excess </a:t>
                      </a:r>
                      <a:endParaRPr sz="2300">
                        <a:solidFill>
                          <a:srgbClr val="45818E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  <a:p>
                      <a:pPr indent="-3746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5818E"/>
                        </a:buClr>
                        <a:buSzPts val="2300"/>
                        <a:buChar char="●"/>
                      </a:pPr>
                      <a:r>
                        <a:rPr b="1" lang="en" sz="2300">
                          <a:solidFill>
                            <a:srgbClr val="45818E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Genetic conditions</a:t>
                      </a:r>
                      <a:r>
                        <a:rPr lang="en" sz="2300">
                          <a:solidFill>
                            <a:srgbClr val="45818E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: </a:t>
                      </a:r>
                      <a:r>
                        <a:rPr lang="en" sz="2000">
                          <a:solidFill>
                            <a:srgbClr val="45818E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Wiskott-Aldrich, May-Hegglin.</a:t>
                      </a:r>
                      <a:endParaRPr sz="2000">
                        <a:solidFill>
                          <a:srgbClr val="45818E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T="91425" marB="91425" marR="91425" marL="91425" anchor="ctr">
                    <a:solidFill>
                      <a:srgbClr val="B6D7A8"/>
                    </a:solidFill>
                  </a:tcPr>
                </a:tc>
              </a:tr>
            </a:tbl>
          </a:graphicData>
        </a:graphic>
      </p:graphicFrame>
      <p:sp>
        <p:nvSpPr>
          <p:cNvPr id="258" name="Google Shape;258;p19"/>
          <p:cNvSpPr/>
          <p:nvPr/>
        </p:nvSpPr>
        <p:spPr>
          <a:xfrm>
            <a:off x="529825" y="5341875"/>
            <a:ext cx="4719000" cy="699600"/>
          </a:xfrm>
          <a:prstGeom prst="homePlate">
            <a:avLst>
              <a:gd fmla="val 50000" name="adj"/>
            </a:avLst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1- Decreased Production</a:t>
            </a:r>
            <a:endParaRPr b="1" sz="3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aphicFrame>
        <p:nvGraphicFramePr>
          <p:cNvPr id="259" name="Google Shape;259;p19"/>
          <p:cNvGraphicFramePr/>
          <p:nvPr/>
        </p:nvGraphicFramePr>
        <p:xfrm>
          <a:off x="7340325" y="609417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{ED44C435-93CD-4C5D-BA1A-538A7BFF3D8D}</a:tableStyleId>
              </a:tblPr>
              <a:tblGrid>
                <a:gridCol w="6110000"/>
              </a:tblGrid>
              <a:tr h="4366125">
                <a:tc>
                  <a:txBody>
                    <a:bodyPr/>
                    <a:lstStyle/>
                    <a:p>
                      <a:pPr indent="-3746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300"/>
                        <a:buChar char="●"/>
                      </a:pPr>
                      <a:r>
                        <a:rPr b="1" lang="en" sz="2300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Autoimmune diseases: </a:t>
                      </a:r>
                      <a:r>
                        <a:rPr lang="en" sz="2000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Idiopathic (immune) thrombocytopenic purpura </a:t>
                      </a:r>
                      <a:endParaRPr sz="2000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  <a:p>
                      <a:pPr indent="-3746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300"/>
                        <a:buChar char="●"/>
                      </a:pPr>
                      <a:r>
                        <a:rPr b="1" lang="en" sz="2300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Medications: </a:t>
                      </a:r>
                      <a:r>
                        <a:rPr lang="en" sz="2000">
                          <a:solidFill>
                            <a:srgbClr val="45818E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quinine, antibiotics containing sulfa, Dilantin, vancomycin, rifampin, heparin-induced thrombocytopenia. </a:t>
                      </a:r>
                      <a:endParaRPr sz="2000">
                        <a:solidFill>
                          <a:srgbClr val="45818E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  <a:p>
                      <a:pPr indent="-3746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5818E"/>
                        </a:buClr>
                        <a:buSzPts val="2300"/>
                        <a:buChar char="●"/>
                      </a:pPr>
                      <a:r>
                        <a:rPr b="1" lang="en" sz="2300">
                          <a:solidFill>
                            <a:srgbClr val="45818E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Surgery: </a:t>
                      </a:r>
                      <a:r>
                        <a:rPr lang="en" sz="2000">
                          <a:solidFill>
                            <a:srgbClr val="45818E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man-made heart valves, blood vessel grafts, bypass machines</a:t>
                      </a:r>
                      <a:r>
                        <a:rPr b="1" lang="en" sz="2300">
                          <a:solidFill>
                            <a:srgbClr val="45818E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</a:t>
                      </a:r>
                      <a:endParaRPr b="1" sz="2300">
                        <a:solidFill>
                          <a:srgbClr val="45818E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  <a:p>
                      <a:pPr indent="-3746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300"/>
                        <a:buChar char="●"/>
                      </a:pPr>
                      <a:r>
                        <a:rPr b="1" lang="en" sz="2300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Infection: </a:t>
                      </a:r>
                      <a:r>
                        <a:rPr lang="en" sz="2000">
                          <a:solidFill>
                            <a:srgbClr val="45818E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septicemia,</a:t>
                      </a:r>
                      <a:r>
                        <a:rPr b="1" lang="en" sz="2300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</a:t>
                      </a:r>
                      <a:r>
                        <a:rPr b="1" lang="en" sz="2300">
                          <a:solidFill>
                            <a:srgbClr val="8E7CC3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HIV</a:t>
                      </a:r>
                      <a:endParaRPr b="1" sz="2300">
                        <a:solidFill>
                          <a:srgbClr val="8E7CC3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  <a:p>
                      <a:pPr indent="-3746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5818E"/>
                        </a:buClr>
                        <a:buSzPts val="2300"/>
                        <a:buChar char="●"/>
                      </a:pPr>
                      <a:r>
                        <a:rPr b="1" lang="en" sz="2300">
                          <a:solidFill>
                            <a:srgbClr val="45818E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Pregnancy: </a:t>
                      </a:r>
                      <a:r>
                        <a:rPr lang="en" sz="2000">
                          <a:solidFill>
                            <a:srgbClr val="45818E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about 5% of pregnant women develop mild decrease Thrombotic thrombocytopenic purpura</a:t>
                      </a:r>
                      <a:endParaRPr sz="2000">
                        <a:solidFill>
                          <a:srgbClr val="45818E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T="91425" marB="91425" marR="91425" marL="91425" anchor="ctr">
                    <a:solidFill>
                      <a:srgbClr val="B6D7A8"/>
                    </a:solidFill>
                  </a:tcPr>
                </a:tc>
              </a:tr>
            </a:tbl>
          </a:graphicData>
        </a:graphic>
      </p:graphicFrame>
      <p:sp>
        <p:nvSpPr>
          <p:cNvPr id="260" name="Google Shape;260;p19"/>
          <p:cNvSpPr/>
          <p:nvPr/>
        </p:nvSpPr>
        <p:spPr>
          <a:xfrm>
            <a:off x="7340325" y="5341875"/>
            <a:ext cx="4719000" cy="699600"/>
          </a:xfrm>
          <a:prstGeom prst="homePlate">
            <a:avLst>
              <a:gd fmla="val 50000" name="adj"/>
            </a:avLst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2- Increased destruction</a:t>
            </a:r>
            <a:endParaRPr b="1" sz="3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aphicFrame>
        <p:nvGraphicFramePr>
          <p:cNvPr id="261" name="Google Shape;261;p19"/>
          <p:cNvGraphicFramePr/>
          <p:nvPr/>
        </p:nvGraphicFramePr>
        <p:xfrm>
          <a:off x="529825" y="1151982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{ED44C435-93CD-4C5D-BA1A-538A7BFF3D8D}</a:tableStyleId>
              </a:tblPr>
              <a:tblGrid>
                <a:gridCol w="6110000"/>
              </a:tblGrid>
              <a:tr h="1979550">
                <a:tc>
                  <a:txBody>
                    <a:bodyPr/>
                    <a:lstStyle/>
                    <a:p>
                      <a:pPr indent="-3746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300"/>
                        <a:buChar char="●"/>
                      </a:pPr>
                      <a:r>
                        <a:rPr b="1" lang="en" sz="2300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Splenomegaly with sequestration in the spleen</a:t>
                      </a:r>
                      <a:endParaRPr sz="2000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T="91425" marB="91425" marR="91425" marL="91425" anchor="ctr">
                    <a:solidFill>
                      <a:srgbClr val="A2C4C9"/>
                    </a:solidFill>
                  </a:tcPr>
                </a:tc>
              </a:tr>
            </a:tbl>
          </a:graphicData>
        </a:graphic>
      </p:graphicFrame>
      <p:sp>
        <p:nvSpPr>
          <p:cNvPr id="262" name="Google Shape;262;p19"/>
          <p:cNvSpPr/>
          <p:nvPr/>
        </p:nvSpPr>
        <p:spPr>
          <a:xfrm>
            <a:off x="529825" y="10691322"/>
            <a:ext cx="4719000" cy="699600"/>
          </a:xfrm>
          <a:prstGeom prst="homePlate">
            <a:avLst>
              <a:gd fmla="val 50000" name="adj"/>
            </a:avLst>
          </a:prstGeom>
          <a:solidFill>
            <a:srgbClr val="45818E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3- Abnormal distribution</a:t>
            </a:r>
            <a:endParaRPr b="1" sz="3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aphicFrame>
        <p:nvGraphicFramePr>
          <p:cNvPr id="263" name="Google Shape;263;p19"/>
          <p:cNvGraphicFramePr/>
          <p:nvPr/>
        </p:nvGraphicFramePr>
        <p:xfrm>
          <a:off x="7264125" y="1151982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{ED44C435-93CD-4C5D-BA1A-538A7BFF3D8D}</a:tableStyleId>
              </a:tblPr>
              <a:tblGrid>
                <a:gridCol w="6110000"/>
              </a:tblGrid>
              <a:tr h="1979550">
                <a:tc>
                  <a:txBody>
                    <a:bodyPr/>
                    <a:lstStyle/>
                    <a:p>
                      <a:pPr indent="-3746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300"/>
                        <a:buChar char="●"/>
                      </a:pPr>
                      <a:r>
                        <a:rPr b="1" lang="en" sz="2300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Partial clotting of specimen </a:t>
                      </a:r>
                      <a:endParaRPr b="1" sz="2300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  <a:p>
                      <a:pPr indent="-3746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300"/>
                        <a:buChar char="●"/>
                      </a:pPr>
                      <a:r>
                        <a:rPr b="1" lang="en" sz="2300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EDTA-platelet clumping </a:t>
                      </a:r>
                      <a:endParaRPr b="1" sz="2300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  <a:p>
                      <a:pPr indent="-3746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300"/>
                        <a:buChar char="●"/>
                      </a:pPr>
                      <a:r>
                        <a:rPr b="1" lang="en" sz="2300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Platelet satellitism around WBCs </a:t>
                      </a:r>
                      <a:endParaRPr b="1" sz="2300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  <a:p>
                      <a:pPr indent="-3746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300"/>
                        <a:buChar char="●"/>
                      </a:pPr>
                      <a:r>
                        <a:rPr b="1" lang="en" sz="2300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Cold agglutinins </a:t>
                      </a:r>
                      <a:endParaRPr b="1" sz="2300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  <a:p>
                      <a:pPr indent="-3746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300"/>
                        <a:buChar char="●"/>
                      </a:pPr>
                      <a:r>
                        <a:rPr b="1" lang="en" sz="2300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Giant platelets</a:t>
                      </a:r>
                      <a:endParaRPr b="1" sz="2300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T="91425" marB="91425" marR="91425" marL="91425">
                    <a:solidFill>
                      <a:srgbClr val="B6D7A8"/>
                    </a:solidFill>
                  </a:tcPr>
                </a:tc>
              </a:tr>
            </a:tbl>
          </a:graphicData>
        </a:graphic>
      </p:graphicFrame>
      <p:sp>
        <p:nvSpPr>
          <p:cNvPr id="264" name="Google Shape;264;p19"/>
          <p:cNvSpPr/>
          <p:nvPr/>
        </p:nvSpPr>
        <p:spPr>
          <a:xfrm>
            <a:off x="7340325" y="10691322"/>
            <a:ext cx="4719000" cy="699600"/>
          </a:xfrm>
          <a:prstGeom prst="homePlate">
            <a:avLst>
              <a:gd fmla="val 50000" name="adj"/>
            </a:avLst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4-</a:t>
            </a:r>
            <a:r>
              <a:rPr b="1" lang="en" sz="3000">
                <a:solidFill>
                  <a:srgbClr val="CC4125"/>
                </a:solidFill>
                <a:latin typeface="Oswald"/>
                <a:ea typeface="Oswald"/>
                <a:cs typeface="Oswald"/>
                <a:sym typeface="Oswald"/>
              </a:rPr>
              <a:t>Pseudo</a:t>
            </a:r>
            <a:r>
              <a:rPr b="1" lang="en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thrombocytopenia</a:t>
            </a:r>
            <a:endParaRPr b="1" sz="3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65" name="Google Shape;265;p19"/>
          <p:cNvSpPr/>
          <p:nvPr/>
        </p:nvSpPr>
        <p:spPr>
          <a:xfrm>
            <a:off x="475198" y="16604981"/>
            <a:ext cx="468600" cy="433500"/>
          </a:xfrm>
          <a:prstGeom prst="rect">
            <a:avLst/>
          </a:prstGeom>
          <a:solidFill>
            <a:srgbClr val="8E7CC3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69138"/>
              </a:solidFill>
            </a:endParaRPr>
          </a:p>
        </p:txBody>
      </p:sp>
      <p:sp>
        <p:nvSpPr>
          <p:cNvPr id="266" name="Google Shape;266;p19"/>
          <p:cNvSpPr/>
          <p:nvPr/>
        </p:nvSpPr>
        <p:spPr>
          <a:xfrm>
            <a:off x="475200" y="17150000"/>
            <a:ext cx="13146600" cy="2639100"/>
          </a:xfrm>
          <a:prstGeom prst="rect">
            <a:avLst/>
          </a:prstGeom>
          <a:solidFill>
            <a:srgbClr val="B4A7D6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19"/>
          <p:cNvSpPr txBox="1"/>
          <p:nvPr/>
        </p:nvSpPr>
        <p:spPr>
          <a:xfrm>
            <a:off x="943800" y="16516026"/>
            <a:ext cx="12678000" cy="6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latin typeface="Oswald"/>
                <a:ea typeface="Oswald"/>
                <a:cs typeface="Oswald"/>
                <a:sym typeface="Oswald"/>
              </a:rPr>
              <a:t>Physiological Factors Affecting Platelet Count</a:t>
            </a:r>
            <a:endParaRPr sz="4600">
              <a:solidFill>
                <a:srgbClr val="8E7CC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68" name="Google Shape;268;p19"/>
          <p:cNvSpPr/>
          <p:nvPr/>
        </p:nvSpPr>
        <p:spPr>
          <a:xfrm>
            <a:off x="548500" y="13701013"/>
            <a:ext cx="5850600" cy="25665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B4A7D6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Char char="●"/>
            </a:pPr>
            <a:r>
              <a:rPr lang="en" sz="1800">
                <a:latin typeface="Merriweather"/>
                <a:ea typeface="Merriweather"/>
                <a:cs typeface="Merriweather"/>
                <a:sym typeface="Merriweather"/>
              </a:rPr>
              <a:t>Easy </a:t>
            </a:r>
            <a:r>
              <a:rPr lang="en" sz="1800">
                <a:latin typeface="Merriweather"/>
                <a:ea typeface="Merriweather"/>
                <a:cs typeface="Merriweather"/>
                <a:sym typeface="Merriweather"/>
              </a:rPr>
              <a:t>bruisability</a:t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Char char="●"/>
            </a:pPr>
            <a:r>
              <a:rPr lang="en" sz="1800">
                <a:latin typeface="Merriweather"/>
                <a:ea typeface="Merriweather"/>
                <a:cs typeface="Merriweather"/>
                <a:sym typeface="Merriweather"/>
              </a:rPr>
              <a:t>Epistaxis </a:t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Char char="●"/>
            </a:pPr>
            <a:r>
              <a:rPr lang="en" sz="1800">
                <a:latin typeface="Merriweather"/>
                <a:ea typeface="Merriweather"/>
                <a:cs typeface="Merriweather"/>
                <a:sym typeface="Merriweather"/>
              </a:rPr>
              <a:t>Gum bleeding </a:t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Char char="●"/>
            </a:pPr>
            <a:r>
              <a:rPr lang="en" sz="1800">
                <a:latin typeface="Merriweather"/>
                <a:ea typeface="Merriweather"/>
                <a:cs typeface="Merriweather"/>
                <a:sym typeface="Merriweather"/>
              </a:rPr>
              <a:t>Hemorrhage after minor trauma</a:t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Char char="●"/>
            </a:pPr>
            <a:r>
              <a:rPr lang="en" sz="1800">
                <a:latin typeface="Merriweather"/>
                <a:ea typeface="Merriweather"/>
                <a:cs typeface="Merriweather"/>
                <a:sym typeface="Merriweather"/>
              </a:rPr>
              <a:t>Petechiae/Ecchymosis</a:t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69" name="Google Shape;269;p19"/>
          <p:cNvSpPr txBox="1"/>
          <p:nvPr/>
        </p:nvSpPr>
        <p:spPr>
          <a:xfrm>
            <a:off x="867175" y="13895475"/>
            <a:ext cx="3652800" cy="4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  <a:highlight>
                  <a:srgbClr val="D9D2E9"/>
                </a:highlight>
                <a:latin typeface="Merriweather"/>
                <a:ea typeface="Merriweather"/>
                <a:cs typeface="Merriweather"/>
                <a:sym typeface="Merriweather"/>
              </a:rPr>
              <a:t>Clinical Features</a:t>
            </a:r>
            <a:endParaRPr sz="2400">
              <a:highlight>
                <a:srgbClr val="D9D2E9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70" name="Google Shape;270;p19"/>
          <p:cNvPicPr preferRelativeResize="0"/>
          <p:nvPr/>
        </p:nvPicPr>
        <p:blipFill rotWithShape="1">
          <a:blip r:embed="rId4">
            <a:alphaModFix/>
          </a:blip>
          <a:srcRect b="1656" l="72275" r="2025" t="71460"/>
          <a:stretch/>
        </p:blipFill>
        <p:spPr>
          <a:xfrm>
            <a:off x="4356550" y="13895463"/>
            <a:ext cx="1792100" cy="1402124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19"/>
          <p:cNvSpPr/>
          <p:nvPr/>
        </p:nvSpPr>
        <p:spPr>
          <a:xfrm>
            <a:off x="6873100" y="13628275"/>
            <a:ext cx="6441300" cy="2639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B4A7D6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Char char="●"/>
            </a:pPr>
            <a:r>
              <a:rPr lang="en" sz="1800">
                <a:latin typeface="Merriweather"/>
                <a:ea typeface="Merriweather"/>
                <a:cs typeface="Merriweather"/>
                <a:sym typeface="Merriweather"/>
              </a:rPr>
              <a:t>Platelet count decreased </a:t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Char char="●"/>
            </a:pPr>
            <a:r>
              <a:rPr lang="en" sz="1800">
                <a:latin typeface="Merriweather"/>
                <a:ea typeface="Merriweather"/>
                <a:cs typeface="Merriweather"/>
                <a:sym typeface="Merriweather"/>
              </a:rPr>
              <a:t>Bleeding time increased   </a:t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Merriweather"/>
              <a:buChar char="●"/>
            </a:pPr>
            <a:r>
              <a:rPr lang="en" sz="1700">
                <a:latin typeface="Merriweather"/>
                <a:ea typeface="Merriweather"/>
                <a:cs typeface="Merriweather"/>
                <a:sym typeface="Merriweather"/>
              </a:rPr>
              <a:t>Rx of the underlying cause  </a:t>
            </a:r>
            <a:endParaRPr sz="17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Merriweather"/>
              <a:buChar char="●"/>
            </a:pPr>
            <a:r>
              <a:rPr lang="en" sz="1700">
                <a:latin typeface="Merriweather"/>
                <a:ea typeface="Merriweather"/>
                <a:cs typeface="Merriweather"/>
                <a:sym typeface="Merriweather"/>
              </a:rPr>
              <a:t>platelet concentrates </a:t>
            </a:r>
            <a:endParaRPr sz="17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Merriweather"/>
              <a:buChar char="●"/>
            </a:pPr>
            <a:r>
              <a:rPr lang="en" sz="1700">
                <a:latin typeface="Merriweather"/>
                <a:ea typeface="Merriweather"/>
                <a:cs typeface="Merriweather"/>
                <a:sym typeface="Merriweather"/>
              </a:rPr>
              <a:t>Fresh whole blood transfusion  </a:t>
            </a:r>
            <a:endParaRPr sz="17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Merriweather"/>
              <a:buChar char="●"/>
            </a:pPr>
            <a:r>
              <a:rPr lang="en" sz="1700">
                <a:latin typeface="Merriweather"/>
                <a:ea typeface="Merriweather"/>
                <a:cs typeface="Merriweather"/>
                <a:sym typeface="Merriweather"/>
              </a:rPr>
              <a:t>Splenectomy</a:t>
            </a:r>
            <a:endParaRPr sz="17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72" name="Google Shape;272;p19"/>
          <p:cNvSpPr txBox="1"/>
          <p:nvPr/>
        </p:nvSpPr>
        <p:spPr>
          <a:xfrm>
            <a:off x="7035175" y="13660525"/>
            <a:ext cx="3652800" cy="4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highlight>
                  <a:srgbClr val="D9D2E9"/>
                </a:highlight>
                <a:latin typeface="Merriweather"/>
                <a:ea typeface="Merriweather"/>
                <a:cs typeface="Merriweather"/>
                <a:sym typeface="Merriweather"/>
              </a:rPr>
              <a:t>Diagnosis</a:t>
            </a:r>
            <a:endParaRPr sz="2200">
              <a:highlight>
                <a:srgbClr val="D9D2E9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73" name="Google Shape;273;p19"/>
          <p:cNvSpPr txBox="1"/>
          <p:nvPr/>
        </p:nvSpPr>
        <p:spPr>
          <a:xfrm>
            <a:off x="7006000" y="14578575"/>
            <a:ext cx="3652800" cy="4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highlight>
                  <a:srgbClr val="D9D2E9"/>
                </a:highlight>
                <a:latin typeface="Merriweather"/>
                <a:ea typeface="Merriweather"/>
                <a:cs typeface="Merriweather"/>
                <a:sym typeface="Merriweather"/>
              </a:rPr>
              <a:t>Treatment</a:t>
            </a:r>
            <a:endParaRPr sz="2200">
              <a:highlight>
                <a:srgbClr val="D9D2E9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74" name="Google Shape;274;p19"/>
          <p:cNvSpPr txBox="1"/>
          <p:nvPr/>
        </p:nvSpPr>
        <p:spPr>
          <a:xfrm>
            <a:off x="498900" y="17103188"/>
            <a:ext cx="12946800" cy="27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Merriweather"/>
              <a:buChar char="●"/>
            </a:pPr>
            <a:r>
              <a:rPr lang="en" sz="21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Increase in injury.</a:t>
            </a:r>
            <a:endParaRPr b="1" sz="21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Merriweather"/>
              <a:buChar char="●"/>
            </a:pPr>
            <a:r>
              <a:rPr lang="en" sz="21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Increase with adrenaline.</a:t>
            </a:r>
            <a:endParaRPr sz="21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Merriweather"/>
              <a:buChar char="●"/>
            </a:pPr>
            <a:r>
              <a:rPr lang="en" sz="21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Increase with hypoxia.</a:t>
            </a:r>
            <a:endParaRPr b="1" sz="21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Merriweather"/>
              <a:buChar char="●"/>
            </a:pPr>
            <a:r>
              <a:rPr b="1" lang="en" sz="21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Age: decrease in newborn.</a:t>
            </a:r>
            <a:endParaRPr b="1" sz="21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Merriweather"/>
              <a:buChar char="●"/>
            </a:pPr>
            <a:r>
              <a:rPr b="1" lang="en" sz="21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Menstrual cycle: </a:t>
            </a:r>
            <a:r>
              <a:rPr lang="en" sz="21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decrease prior menstruation and increase after it.</a:t>
            </a:r>
            <a:endParaRPr sz="21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Merriweather"/>
              <a:buChar char="●"/>
            </a:pPr>
            <a:r>
              <a:rPr lang="en" sz="21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Decrease in pregnancy.</a:t>
            </a:r>
            <a:endParaRPr sz="21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Merriweather"/>
              <a:buChar char="●"/>
            </a:pPr>
            <a:r>
              <a:rPr lang="en" sz="21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Decrease with smoking.</a:t>
            </a:r>
            <a:endParaRPr sz="21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Merriweather"/>
              <a:buChar char="●"/>
            </a:pPr>
            <a:r>
              <a:rPr lang="en" sz="21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Decrease with nutritional deficiencies. Eg: vitamin B12, folic acid and iron.</a:t>
            </a:r>
            <a:endParaRPr sz="21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0"/>
          <p:cNvSpPr/>
          <p:nvPr/>
        </p:nvSpPr>
        <p:spPr>
          <a:xfrm>
            <a:off x="234000" y="1225450"/>
            <a:ext cx="13629000" cy="14665800"/>
          </a:xfrm>
          <a:prstGeom prst="rect">
            <a:avLst/>
          </a:prstGeom>
          <a:noFill/>
          <a:ln cap="flat" cmpd="sng" w="9525">
            <a:solidFill>
              <a:srgbClr val="B6D7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20"/>
          <p:cNvSpPr/>
          <p:nvPr/>
        </p:nvSpPr>
        <p:spPr>
          <a:xfrm>
            <a:off x="648575" y="10554119"/>
            <a:ext cx="5999400" cy="699600"/>
          </a:xfrm>
          <a:prstGeom prst="homePlate">
            <a:avLst>
              <a:gd fmla="val 50000" name="adj"/>
            </a:avLst>
          </a:prstGeom>
          <a:solidFill>
            <a:srgbClr val="38761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 3</a:t>
            </a:r>
            <a:r>
              <a:rPr b="1" lang="en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- </a:t>
            </a:r>
            <a:r>
              <a:rPr b="1" lang="en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Disorders of Granules:</a:t>
            </a:r>
            <a:endParaRPr b="1" sz="3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81" name="Google Shape;281;p20"/>
          <p:cNvSpPr/>
          <p:nvPr/>
        </p:nvSpPr>
        <p:spPr>
          <a:xfrm>
            <a:off x="0" y="370466"/>
            <a:ext cx="11331900" cy="6996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A3A3A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8200" lIns="58200" spcFirstLastPara="1" rIns="58200" wrap="square" tIns="58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20"/>
          <p:cNvSpPr/>
          <p:nvPr/>
        </p:nvSpPr>
        <p:spPr>
          <a:xfrm>
            <a:off x="656616" y="370511"/>
            <a:ext cx="273300" cy="699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A3A3A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8200" lIns="58200" spcFirstLastPara="1" rIns="58200" wrap="square" tIns="58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20"/>
          <p:cNvSpPr txBox="1"/>
          <p:nvPr/>
        </p:nvSpPr>
        <p:spPr>
          <a:xfrm>
            <a:off x="11409324" y="360125"/>
            <a:ext cx="3652800" cy="9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58200" lIns="58200" spcFirstLastPara="1" rIns="58200" wrap="square" tIns="58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Oswald"/>
                <a:ea typeface="Oswald"/>
                <a:cs typeface="Oswald"/>
                <a:sym typeface="Oswald"/>
              </a:rPr>
              <a:t>Lecture Eleven</a:t>
            </a:r>
            <a:endParaRPr sz="35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84" name="Google Shape;284;p20"/>
          <p:cNvSpPr txBox="1"/>
          <p:nvPr/>
        </p:nvSpPr>
        <p:spPr>
          <a:xfrm>
            <a:off x="188014" y="321602"/>
            <a:ext cx="4686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58200" lIns="58200" spcFirstLastPara="1" rIns="58200" wrap="square" tIns="58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7</a:t>
            </a:r>
            <a:endParaRPr sz="45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85" name="Google Shape;285;p20"/>
          <p:cNvSpPr txBox="1"/>
          <p:nvPr/>
        </p:nvSpPr>
        <p:spPr>
          <a:xfrm>
            <a:off x="929925" y="321600"/>
            <a:ext cx="112776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PLATELETS STRUCTURE AND FUNCTIONS </a:t>
            </a:r>
            <a:endParaRPr sz="34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86" name="Google Shape;286;p20"/>
          <p:cNvSpPr/>
          <p:nvPr/>
        </p:nvSpPr>
        <p:spPr>
          <a:xfrm>
            <a:off x="1251282" y="2219128"/>
            <a:ext cx="11331900" cy="106800"/>
          </a:xfrm>
          <a:prstGeom prst="flowChartAlternateProcess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20"/>
          <p:cNvSpPr txBox="1"/>
          <p:nvPr/>
        </p:nvSpPr>
        <p:spPr>
          <a:xfrm>
            <a:off x="1084034" y="1324324"/>
            <a:ext cx="11666400" cy="88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93C47D"/>
                </a:solidFill>
                <a:latin typeface="Oswald"/>
                <a:ea typeface="Oswald"/>
                <a:cs typeface="Oswald"/>
                <a:sym typeface="Oswald"/>
              </a:rPr>
              <a:t>2</a:t>
            </a:r>
            <a:r>
              <a:rPr lang="en" sz="4800">
                <a:solidFill>
                  <a:srgbClr val="93C47D"/>
                </a:solidFill>
                <a:latin typeface="Oswald"/>
                <a:ea typeface="Oswald"/>
                <a:cs typeface="Oswald"/>
                <a:sym typeface="Oswald"/>
              </a:rPr>
              <a:t>- </a:t>
            </a:r>
            <a:r>
              <a:rPr lang="en" sz="4800">
                <a:solidFill>
                  <a:srgbClr val="93C47D"/>
                </a:solidFill>
                <a:latin typeface="Oswald"/>
                <a:ea typeface="Oswald"/>
                <a:cs typeface="Oswald"/>
                <a:sym typeface="Oswald"/>
              </a:rPr>
              <a:t>Congenital Platelet Disorders</a:t>
            </a:r>
            <a:endParaRPr sz="4800">
              <a:solidFill>
                <a:srgbClr val="93C47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aphicFrame>
        <p:nvGraphicFramePr>
          <p:cNvPr id="288" name="Google Shape;288;p20"/>
          <p:cNvGraphicFramePr/>
          <p:nvPr/>
        </p:nvGraphicFramePr>
        <p:xfrm>
          <a:off x="648575" y="558700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{ED44C435-93CD-4C5D-BA1A-538A7BFF3D8D}</a:tableStyleId>
              </a:tblPr>
              <a:tblGrid>
                <a:gridCol w="5310625"/>
              </a:tblGrid>
              <a:tr h="565325">
                <a:tc>
                  <a:txBody>
                    <a:bodyPr/>
                    <a:lstStyle/>
                    <a:p>
                      <a:pPr indent="-3746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C4125"/>
                        </a:buClr>
                        <a:buSzPts val="2300"/>
                        <a:buChar char="●"/>
                      </a:pPr>
                      <a:r>
                        <a:rPr b="1" lang="en" sz="2300">
                          <a:solidFill>
                            <a:srgbClr val="CC4125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Bernard-Soulier</a:t>
                      </a:r>
                      <a:endParaRPr b="1" sz="2300">
                        <a:solidFill>
                          <a:srgbClr val="CC4125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T="91425" marB="91425" marR="91425" marL="91425" anchor="ctr">
                    <a:solidFill>
                      <a:srgbClr val="93C47D"/>
                    </a:solidFill>
                  </a:tcPr>
                </a:tc>
              </a:tr>
            </a:tbl>
          </a:graphicData>
        </a:graphic>
      </p:graphicFrame>
      <p:sp>
        <p:nvSpPr>
          <p:cNvPr id="289" name="Google Shape;289;p20"/>
          <p:cNvSpPr/>
          <p:nvPr/>
        </p:nvSpPr>
        <p:spPr>
          <a:xfrm>
            <a:off x="648575" y="4834691"/>
            <a:ext cx="5999400" cy="699600"/>
          </a:xfrm>
          <a:prstGeom prst="homePlate">
            <a:avLst>
              <a:gd fmla="val 50000" name="adj"/>
            </a:avLst>
          </a:prstGeom>
          <a:solidFill>
            <a:srgbClr val="38761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b="1" lang="en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1- Disorders of Adhesion:</a:t>
            </a:r>
            <a:endParaRPr b="1" sz="3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aphicFrame>
        <p:nvGraphicFramePr>
          <p:cNvPr id="290" name="Google Shape;290;p20"/>
          <p:cNvGraphicFramePr/>
          <p:nvPr/>
        </p:nvGraphicFramePr>
        <p:xfrm>
          <a:off x="7449007" y="558699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{ED44C435-93CD-4C5D-BA1A-538A7BFF3D8D}</a:tableStyleId>
              </a:tblPr>
              <a:tblGrid>
                <a:gridCol w="5310625"/>
              </a:tblGrid>
              <a:tr h="565325">
                <a:tc>
                  <a:txBody>
                    <a:bodyPr/>
                    <a:lstStyle/>
                    <a:p>
                      <a:pPr indent="-3746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C4125"/>
                        </a:buClr>
                        <a:buSzPts val="2300"/>
                        <a:buChar char="●"/>
                      </a:pPr>
                      <a:r>
                        <a:rPr b="1" lang="en" sz="2300">
                          <a:solidFill>
                            <a:srgbClr val="CC4125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Glanzmann </a:t>
                      </a:r>
                      <a:r>
                        <a:rPr b="1" lang="en" sz="2300">
                          <a:solidFill>
                            <a:srgbClr val="CC4125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thrombasthenia</a:t>
                      </a:r>
                      <a:endParaRPr b="1" sz="2300">
                        <a:solidFill>
                          <a:srgbClr val="CC4125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T="91425" marB="91425" marR="91425" marL="91425" anchor="ctr">
                    <a:solidFill>
                      <a:srgbClr val="93C47D"/>
                    </a:solidFill>
                  </a:tcPr>
                </a:tc>
              </a:tr>
            </a:tbl>
          </a:graphicData>
        </a:graphic>
      </p:graphicFrame>
      <p:sp>
        <p:nvSpPr>
          <p:cNvPr id="291" name="Google Shape;291;p20"/>
          <p:cNvSpPr/>
          <p:nvPr/>
        </p:nvSpPr>
        <p:spPr>
          <a:xfrm>
            <a:off x="7449007" y="4834687"/>
            <a:ext cx="5999400" cy="699600"/>
          </a:xfrm>
          <a:prstGeom prst="homePlate">
            <a:avLst>
              <a:gd fmla="val 50000" name="adj"/>
            </a:avLst>
          </a:prstGeom>
          <a:solidFill>
            <a:srgbClr val="38761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 2</a:t>
            </a:r>
            <a:r>
              <a:rPr b="1" lang="en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- </a:t>
            </a:r>
            <a:r>
              <a:rPr b="1" lang="en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Disorder of Aggregation:</a:t>
            </a:r>
            <a:endParaRPr b="1" sz="3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aphicFrame>
        <p:nvGraphicFramePr>
          <p:cNvPr id="292" name="Google Shape;292;p20"/>
          <p:cNvGraphicFramePr/>
          <p:nvPr/>
        </p:nvGraphicFramePr>
        <p:xfrm>
          <a:off x="648575" y="1130641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{ED44C435-93CD-4C5D-BA1A-538A7BFF3D8D}</a:tableStyleId>
              </a:tblPr>
              <a:tblGrid>
                <a:gridCol w="5310625"/>
              </a:tblGrid>
              <a:tr h="2297400">
                <a:tc>
                  <a:txBody>
                    <a:bodyPr/>
                    <a:lstStyle/>
                    <a:p>
                      <a:pPr indent="-3746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300"/>
                        <a:buFont typeface="Merriweather"/>
                        <a:buChar char="-"/>
                      </a:pPr>
                      <a:r>
                        <a:rPr b="1" lang="en" sz="2300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Grey Platelet Syndrome.</a:t>
                      </a:r>
                      <a:endParaRPr b="1" sz="2300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300">
                          <a:solidFill>
                            <a:srgbClr val="CCCCCC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(α granule deficiency)</a:t>
                      </a:r>
                      <a:endParaRPr sz="2300">
                        <a:solidFill>
                          <a:srgbClr val="CCCCCC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  <a:p>
                      <a:pPr indent="-3746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300"/>
                        <a:buFont typeface="Merriweather"/>
                        <a:buChar char="-"/>
                      </a:pPr>
                      <a:r>
                        <a:rPr b="1" lang="en" sz="2300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Storage Pool deficiency.</a:t>
                      </a:r>
                      <a:endParaRPr b="1" sz="2300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  <a:p>
                      <a:pPr indent="-3746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300"/>
                        <a:buFont typeface="Merriweather"/>
                        <a:buChar char="-"/>
                      </a:pPr>
                      <a:r>
                        <a:rPr b="1" lang="en" sz="2300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Hermansky-Pudlak syndrome .</a:t>
                      </a:r>
                      <a:endParaRPr b="1" sz="2300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  <a:p>
                      <a:pPr indent="-3746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300"/>
                        <a:buFont typeface="Merriweather"/>
                        <a:buChar char="-"/>
                      </a:pPr>
                      <a:r>
                        <a:rPr b="1" lang="en" sz="2300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Chediak-Higashi syndrome.</a:t>
                      </a:r>
                      <a:endParaRPr b="1" sz="2300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T="91425" marB="91425" marR="91425" marL="91425" anchor="ctr">
                    <a:solidFill>
                      <a:srgbClr val="93C47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3" name="Google Shape;293;p20"/>
          <p:cNvGraphicFramePr/>
          <p:nvPr/>
        </p:nvGraphicFramePr>
        <p:xfrm>
          <a:off x="7449009" y="1130641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{ED44C435-93CD-4C5D-BA1A-538A7BFF3D8D}</a:tableStyleId>
              </a:tblPr>
              <a:tblGrid>
                <a:gridCol w="5310625"/>
              </a:tblGrid>
              <a:tr h="565325">
                <a:tc>
                  <a:txBody>
                    <a:bodyPr/>
                    <a:lstStyle/>
                    <a:p>
                      <a:pPr indent="-3746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300"/>
                        <a:buChar char="●"/>
                      </a:pPr>
                      <a:r>
                        <a:rPr b="1" lang="en" sz="2300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Congenital amegakaryocytic thrombocytopenia.</a:t>
                      </a:r>
                      <a:endParaRPr b="1" sz="2300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  <a:p>
                      <a:pPr indent="-3746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300"/>
                        <a:buChar char="●"/>
                      </a:pPr>
                      <a:r>
                        <a:rPr b="1" lang="en" sz="2300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MYH9 related disorders.</a:t>
                      </a:r>
                      <a:endParaRPr b="1" sz="2300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  <a:p>
                      <a:pPr indent="-3746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300"/>
                        <a:buChar char="●"/>
                      </a:pPr>
                      <a:r>
                        <a:rPr b="1" lang="en" sz="2300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Thrombocytopenia with absent radii (TAR).</a:t>
                      </a:r>
                      <a:endParaRPr b="1" sz="2300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  <a:p>
                      <a:pPr indent="-3746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300"/>
                        <a:buChar char="●"/>
                      </a:pPr>
                      <a:r>
                        <a:rPr b="1" lang="en" sz="2300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Paris-Trousseau/Jacobsen.</a:t>
                      </a:r>
                      <a:endParaRPr b="1" sz="2300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T="91425" marB="91425" marR="91425" marL="91425" anchor="ctr">
                    <a:solidFill>
                      <a:srgbClr val="93C47D"/>
                    </a:solidFill>
                  </a:tcPr>
                </a:tc>
              </a:tr>
            </a:tbl>
          </a:graphicData>
        </a:graphic>
      </p:graphicFrame>
      <p:sp>
        <p:nvSpPr>
          <p:cNvPr id="294" name="Google Shape;294;p20"/>
          <p:cNvSpPr/>
          <p:nvPr/>
        </p:nvSpPr>
        <p:spPr>
          <a:xfrm>
            <a:off x="7449011" y="10554128"/>
            <a:ext cx="5999400" cy="699600"/>
          </a:xfrm>
          <a:prstGeom prst="homePlate">
            <a:avLst>
              <a:gd fmla="val 50000" name="adj"/>
            </a:avLst>
          </a:prstGeom>
          <a:solidFill>
            <a:srgbClr val="38761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 4</a:t>
            </a:r>
            <a:r>
              <a:rPr b="1" lang="en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- </a:t>
            </a:r>
            <a:r>
              <a:rPr b="1" lang="en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Disorders of Production:</a:t>
            </a:r>
            <a:endParaRPr b="1" sz="3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aphicFrame>
        <p:nvGraphicFramePr>
          <p:cNvPr id="295" name="Google Shape;295;p20"/>
          <p:cNvGraphicFramePr/>
          <p:nvPr/>
        </p:nvGraphicFramePr>
        <p:xfrm>
          <a:off x="648580" y="1470787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{ED44C435-93CD-4C5D-BA1A-538A7BFF3D8D}</a:tableStyleId>
              </a:tblPr>
              <a:tblGrid>
                <a:gridCol w="5310625"/>
              </a:tblGrid>
              <a:tr h="565325">
                <a:tc>
                  <a:txBody>
                    <a:bodyPr/>
                    <a:lstStyle/>
                    <a:p>
                      <a:pPr indent="-3746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300"/>
                        <a:buChar char="●"/>
                      </a:pPr>
                      <a:r>
                        <a:rPr b="1" lang="en" sz="2300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Receptor defects </a:t>
                      </a:r>
                      <a:endParaRPr b="1" sz="2300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300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(TXA2, collagen ADP, epinephrine)</a:t>
                      </a:r>
                      <a:endParaRPr b="1" sz="2300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T="91425" marB="91425" marR="91425" marL="91425" anchor="ctr">
                    <a:solidFill>
                      <a:srgbClr val="93C47D"/>
                    </a:solidFill>
                  </a:tcPr>
                </a:tc>
              </a:tr>
            </a:tbl>
          </a:graphicData>
        </a:graphic>
      </p:graphicFrame>
      <p:sp>
        <p:nvSpPr>
          <p:cNvPr id="296" name="Google Shape;296;p20"/>
          <p:cNvSpPr/>
          <p:nvPr/>
        </p:nvSpPr>
        <p:spPr>
          <a:xfrm>
            <a:off x="648583" y="13955588"/>
            <a:ext cx="5999400" cy="699600"/>
          </a:xfrm>
          <a:prstGeom prst="homePlate">
            <a:avLst>
              <a:gd fmla="val 50000" name="adj"/>
            </a:avLst>
          </a:prstGeom>
          <a:solidFill>
            <a:srgbClr val="38761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5</a:t>
            </a:r>
            <a:r>
              <a:rPr b="1" lang="en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- </a:t>
            </a:r>
            <a:r>
              <a:rPr b="1" lang="en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Disorders of Primary Secretion:</a:t>
            </a:r>
            <a:endParaRPr b="1" sz="3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aphicFrame>
        <p:nvGraphicFramePr>
          <p:cNvPr id="297" name="Google Shape;297;p20"/>
          <p:cNvGraphicFramePr/>
          <p:nvPr/>
        </p:nvGraphicFramePr>
        <p:xfrm>
          <a:off x="7449005" y="1470787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{ED44C435-93CD-4C5D-BA1A-538A7BFF3D8D}</a:tableStyleId>
              </a:tblPr>
              <a:tblGrid>
                <a:gridCol w="5310625"/>
              </a:tblGrid>
              <a:tr h="887700">
                <a:tc>
                  <a:txBody>
                    <a:bodyPr/>
                    <a:lstStyle/>
                    <a:p>
                      <a:pPr indent="-3746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300"/>
                        <a:buChar char="●"/>
                      </a:pPr>
                      <a:r>
                        <a:rPr b="1" lang="en" sz="2300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Wiskott-Aldrich syndrome</a:t>
                      </a:r>
                      <a:endParaRPr b="1" sz="2300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T="91425" marB="91425" marR="91425" marL="91425" anchor="ctr">
                    <a:solidFill>
                      <a:srgbClr val="93C47D"/>
                    </a:solidFill>
                  </a:tcPr>
                </a:tc>
              </a:tr>
            </a:tbl>
          </a:graphicData>
        </a:graphic>
      </p:graphicFrame>
      <p:sp>
        <p:nvSpPr>
          <p:cNvPr id="298" name="Google Shape;298;p20"/>
          <p:cNvSpPr/>
          <p:nvPr/>
        </p:nvSpPr>
        <p:spPr>
          <a:xfrm>
            <a:off x="7449008" y="13955588"/>
            <a:ext cx="5999400" cy="699600"/>
          </a:xfrm>
          <a:prstGeom prst="homePlate">
            <a:avLst>
              <a:gd fmla="val 50000" name="adj"/>
            </a:avLst>
          </a:prstGeom>
          <a:solidFill>
            <a:srgbClr val="38761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6</a:t>
            </a:r>
            <a:r>
              <a:rPr b="1" lang="en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- Disorders of </a:t>
            </a:r>
            <a:r>
              <a:rPr b="1" lang="en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Cytoskeleton</a:t>
            </a:r>
            <a:r>
              <a:rPr b="1" lang="en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:</a:t>
            </a:r>
            <a:endParaRPr b="1" sz="3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99" name="Google Shape;299;p20"/>
          <p:cNvSpPr/>
          <p:nvPr/>
        </p:nvSpPr>
        <p:spPr>
          <a:xfrm>
            <a:off x="421612" y="3288597"/>
            <a:ext cx="2893500" cy="1107000"/>
          </a:xfrm>
          <a:prstGeom prst="chevron">
            <a:avLst>
              <a:gd fmla="val 50000" name="adj"/>
            </a:avLst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Adhesion</a:t>
            </a:r>
            <a:endParaRPr b="1" sz="20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00" name="Google Shape;300;p20"/>
          <p:cNvSpPr/>
          <p:nvPr/>
        </p:nvSpPr>
        <p:spPr>
          <a:xfrm>
            <a:off x="2907850" y="3288597"/>
            <a:ext cx="2893500" cy="1107000"/>
          </a:xfrm>
          <a:prstGeom prst="chevron">
            <a:avLst>
              <a:gd fmla="val 50000" name="adj"/>
            </a:avLst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Shape change</a:t>
            </a:r>
            <a:endParaRPr b="1" sz="20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01" name="Google Shape;301;p20"/>
          <p:cNvSpPr/>
          <p:nvPr/>
        </p:nvSpPr>
        <p:spPr>
          <a:xfrm>
            <a:off x="5382012" y="3288597"/>
            <a:ext cx="2893500" cy="1107000"/>
          </a:xfrm>
          <a:prstGeom prst="chevron">
            <a:avLst>
              <a:gd fmla="val 50000" name="adj"/>
            </a:avLst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Aggregation</a:t>
            </a:r>
            <a:endParaRPr b="1" sz="20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02" name="Google Shape;302;p20"/>
          <p:cNvSpPr/>
          <p:nvPr/>
        </p:nvSpPr>
        <p:spPr>
          <a:xfrm>
            <a:off x="7873756" y="3288597"/>
            <a:ext cx="2893500" cy="1107000"/>
          </a:xfrm>
          <a:prstGeom prst="chevron">
            <a:avLst>
              <a:gd fmla="val 50000" name="adj"/>
            </a:avLst>
          </a:prstGeom>
          <a:solidFill>
            <a:srgbClr val="38761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Release</a:t>
            </a:r>
            <a:endParaRPr b="1" sz="20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03" name="Google Shape;303;p20"/>
          <p:cNvSpPr/>
          <p:nvPr/>
        </p:nvSpPr>
        <p:spPr>
          <a:xfrm>
            <a:off x="10342394" y="3288585"/>
            <a:ext cx="3333000" cy="1107000"/>
          </a:xfrm>
          <a:prstGeom prst="chevron">
            <a:avLst>
              <a:gd fmla="val 50000" name="adj"/>
            </a:avLst>
          </a:prstGeom>
          <a:solidFill>
            <a:srgbClr val="274E1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Clot Retraction</a:t>
            </a:r>
            <a:endParaRPr b="1" sz="20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04" name="Google Shape;304;p20"/>
          <p:cNvSpPr/>
          <p:nvPr/>
        </p:nvSpPr>
        <p:spPr>
          <a:xfrm>
            <a:off x="2907845" y="2626935"/>
            <a:ext cx="4920000" cy="482100"/>
          </a:xfrm>
          <a:prstGeom prst="homePlate">
            <a:avLst>
              <a:gd fmla="val 50000" name="adj"/>
            </a:avLst>
          </a:prstGeom>
          <a:solidFill>
            <a:srgbClr val="FFFFFF"/>
          </a:solidFill>
          <a:ln cap="flat" cmpd="sng" w="19050">
            <a:solidFill>
              <a:srgbClr val="38761D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8761D"/>
                </a:solidFill>
                <a:latin typeface="Merriweather"/>
                <a:ea typeface="Merriweather"/>
                <a:cs typeface="Merriweather"/>
                <a:sym typeface="Merriweather"/>
              </a:rPr>
              <a:t>Recall… </a:t>
            </a:r>
            <a:r>
              <a:rPr b="1" lang="en" sz="2500">
                <a:solidFill>
                  <a:srgbClr val="38761D"/>
                </a:solidFill>
                <a:latin typeface="Merriweather"/>
                <a:ea typeface="Merriweather"/>
                <a:cs typeface="Merriweather"/>
                <a:sym typeface="Merriweather"/>
              </a:rPr>
              <a:t>(Platelets activation:</a:t>
            </a:r>
            <a:endParaRPr b="1" sz="2500">
              <a:solidFill>
                <a:srgbClr val="38761D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305" name="Google Shape;3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3375" y="6293000"/>
            <a:ext cx="4375622" cy="302040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06" name="Google Shape;30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7100" y="6216800"/>
            <a:ext cx="4295326" cy="314222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07" name="Google Shape;307;p20"/>
          <p:cNvSpPr/>
          <p:nvPr/>
        </p:nvSpPr>
        <p:spPr>
          <a:xfrm>
            <a:off x="3911384" y="6923379"/>
            <a:ext cx="1454400" cy="1166400"/>
          </a:xfrm>
          <a:prstGeom prst="mathMultiply">
            <a:avLst>
              <a:gd fmla="val 4586" name="adj1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20"/>
          <p:cNvSpPr/>
          <p:nvPr/>
        </p:nvSpPr>
        <p:spPr>
          <a:xfrm>
            <a:off x="10867253" y="7957199"/>
            <a:ext cx="1427700" cy="1278600"/>
          </a:xfrm>
          <a:prstGeom prst="mathMultiply">
            <a:avLst>
              <a:gd fmla="val 4586" name="adj1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20"/>
          <p:cNvSpPr txBox="1"/>
          <p:nvPr/>
        </p:nvSpPr>
        <p:spPr>
          <a:xfrm>
            <a:off x="656625" y="9104375"/>
            <a:ext cx="6414000" cy="134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latin typeface="Merriweather"/>
                <a:ea typeface="Merriweather"/>
                <a:cs typeface="Merriweather"/>
                <a:sym typeface="Merriweather"/>
              </a:rPr>
              <a:t>Figure 11-14</a:t>
            </a:r>
            <a:endParaRPr b="1" sz="27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In Bernard-Soulier Syndrome, there is deficiency of vW factor receptors causing defects in </a:t>
            </a:r>
            <a:r>
              <a:rPr b="1" lang="en" sz="1700">
                <a:solidFill>
                  <a:srgbClr val="CC4125"/>
                </a:solidFill>
                <a:latin typeface="Merriweather"/>
                <a:ea typeface="Merriweather"/>
                <a:cs typeface="Merriweather"/>
                <a:sym typeface="Merriweather"/>
              </a:rPr>
              <a:t>adhesion</a:t>
            </a:r>
            <a:r>
              <a:rPr lang="en" sz="17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.</a:t>
            </a:r>
            <a:endParaRPr sz="17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7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7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10" name="Google Shape;310;p20"/>
          <p:cNvSpPr txBox="1"/>
          <p:nvPr/>
        </p:nvSpPr>
        <p:spPr>
          <a:xfrm>
            <a:off x="7449000" y="9152700"/>
            <a:ext cx="6414000" cy="134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latin typeface="Merriweather"/>
                <a:ea typeface="Merriweather"/>
                <a:cs typeface="Merriweather"/>
                <a:sym typeface="Merriweather"/>
              </a:rPr>
              <a:t>Figure 11-15</a:t>
            </a:r>
            <a:endParaRPr b="1" sz="27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Merriweather"/>
                <a:ea typeface="Merriweather"/>
                <a:cs typeface="Merriweather"/>
                <a:sym typeface="Merriweather"/>
              </a:rPr>
              <a:t>In Glanzmann Thrombasthenia, there is deficiency of fibrinogen receptors causing defects in </a:t>
            </a:r>
            <a:r>
              <a:rPr b="1" lang="en" sz="1700">
                <a:solidFill>
                  <a:srgbClr val="CC4125"/>
                </a:solidFill>
                <a:latin typeface="Merriweather"/>
                <a:ea typeface="Merriweather"/>
                <a:cs typeface="Merriweather"/>
                <a:sym typeface="Merriweather"/>
              </a:rPr>
              <a:t>aggregation</a:t>
            </a:r>
            <a:r>
              <a:rPr lang="en" sz="1700">
                <a:latin typeface="Merriweather"/>
                <a:ea typeface="Merriweather"/>
                <a:cs typeface="Merriweather"/>
                <a:sym typeface="Merriweather"/>
              </a:rPr>
              <a:t>. </a:t>
            </a:r>
            <a:endParaRPr sz="17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7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11" name="Google Shape;311;p20"/>
          <p:cNvSpPr/>
          <p:nvPr/>
        </p:nvSpPr>
        <p:spPr>
          <a:xfrm>
            <a:off x="5626900" y="4834675"/>
            <a:ext cx="597900" cy="6285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CC4125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20"/>
          <p:cNvSpPr/>
          <p:nvPr/>
        </p:nvSpPr>
        <p:spPr>
          <a:xfrm>
            <a:off x="12256720" y="4834675"/>
            <a:ext cx="597900" cy="6285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CC4125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20"/>
          <p:cNvSpPr/>
          <p:nvPr/>
        </p:nvSpPr>
        <p:spPr>
          <a:xfrm>
            <a:off x="5626900" y="10565559"/>
            <a:ext cx="597900" cy="6285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CC4125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20"/>
          <p:cNvSpPr/>
          <p:nvPr/>
        </p:nvSpPr>
        <p:spPr>
          <a:xfrm>
            <a:off x="261800" y="16107825"/>
            <a:ext cx="13629000" cy="3556200"/>
          </a:xfrm>
          <a:prstGeom prst="rect">
            <a:avLst/>
          </a:prstGeom>
          <a:noFill/>
          <a:ln cap="flat" cmpd="sng" w="9525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20"/>
          <p:cNvSpPr/>
          <p:nvPr/>
        </p:nvSpPr>
        <p:spPr>
          <a:xfrm>
            <a:off x="1251282" y="16820465"/>
            <a:ext cx="11331900" cy="106800"/>
          </a:xfrm>
          <a:prstGeom prst="flowChartAlternateProcess">
            <a:avLst/>
          </a:prstGeom>
          <a:solidFill>
            <a:srgbClr val="8E7CC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20"/>
          <p:cNvSpPr txBox="1"/>
          <p:nvPr/>
        </p:nvSpPr>
        <p:spPr>
          <a:xfrm>
            <a:off x="1084034" y="16046637"/>
            <a:ext cx="11666400" cy="88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8E7CC3"/>
                </a:solidFill>
                <a:latin typeface="Oswald"/>
                <a:ea typeface="Oswald"/>
                <a:cs typeface="Oswald"/>
                <a:sym typeface="Oswald"/>
              </a:rPr>
              <a:t>3</a:t>
            </a:r>
            <a:r>
              <a:rPr lang="en" sz="4800">
                <a:solidFill>
                  <a:srgbClr val="8E7CC3"/>
                </a:solidFill>
                <a:latin typeface="Oswald"/>
                <a:ea typeface="Oswald"/>
                <a:cs typeface="Oswald"/>
                <a:sym typeface="Oswald"/>
              </a:rPr>
              <a:t>- </a:t>
            </a:r>
            <a:r>
              <a:rPr lang="en" sz="4800">
                <a:solidFill>
                  <a:srgbClr val="8E7CC3"/>
                </a:solidFill>
                <a:latin typeface="Oswald"/>
                <a:ea typeface="Oswald"/>
                <a:cs typeface="Oswald"/>
                <a:sym typeface="Oswald"/>
              </a:rPr>
              <a:t>Liver Diseases &amp; Vitamin-K Deficiency</a:t>
            </a:r>
            <a:endParaRPr sz="4800">
              <a:solidFill>
                <a:srgbClr val="8E7CC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17" name="Google Shape;317;p20"/>
          <p:cNvSpPr txBox="1"/>
          <p:nvPr/>
        </p:nvSpPr>
        <p:spPr>
          <a:xfrm>
            <a:off x="516850" y="17018975"/>
            <a:ext cx="12931500" cy="25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B4A7D6"/>
              </a:buClr>
              <a:buSzPts val="1800"/>
              <a:buFont typeface="Merriweather"/>
              <a:buChar char="➔"/>
            </a:pPr>
            <a:r>
              <a:rPr lang="en" sz="1800">
                <a:latin typeface="Merriweather"/>
                <a:ea typeface="Merriweather"/>
                <a:cs typeface="Merriweather"/>
                <a:sym typeface="Merriweather"/>
              </a:rPr>
              <a:t>Hepatitis &amp; Cirrhosis: Decreased formation of clotting factors and Increased clotting time.  </a:t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B4A7D6"/>
              </a:buClr>
              <a:buSzPts val="1800"/>
              <a:buFont typeface="Merriweather"/>
              <a:buChar char="➔"/>
            </a:pPr>
            <a:r>
              <a:rPr lang="en" sz="1800">
                <a:highlight>
                  <a:srgbClr val="D9D2E9"/>
                </a:highlight>
                <a:latin typeface="Merriweather"/>
                <a:ea typeface="Merriweather"/>
                <a:cs typeface="Merriweather"/>
                <a:sym typeface="Merriweather"/>
              </a:rPr>
              <a:t>Vitamin K dependent factors:</a:t>
            </a:r>
            <a:r>
              <a:rPr lang="en" sz="1800">
                <a:latin typeface="Merriweather"/>
                <a:ea typeface="Merriweather"/>
                <a:cs typeface="Merriweather"/>
                <a:sym typeface="Merriweather"/>
              </a:rPr>
              <a:t> Factors II, VII, IX &amp; X.</a:t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4A7D6"/>
              </a:buClr>
              <a:buSzPts val="1800"/>
              <a:buFont typeface="Merriweather"/>
              <a:buChar char="➔"/>
            </a:pPr>
            <a:r>
              <a:rPr lang="en" sz="1800">
                <a:highlight>
                  <a:srgbClr val="D9D2E9"/>
                </a:highlight>
                <a:latin typeface="Merriweather"/>
                <a:ea typeface="Merriweather"/>
                <a:cs typeface="Merriweather"/>
                <a:sym typeface="Merriweather"/>
              </a:rPr>
              <a:t>Vitamin-K</a:t>
            </a:r>
            <a:r>
              <a:rPr lang="en" sz="1800">
                <a:latin typeface="Merriweather"/>
                <a:ea typeface="Merriweather"/>
                <a:cs typeface="Merriweather"/>
                <a:sym typeface="Merriweather"/>
              </a:rPr>
              <a:t> is a fat soluble vitamin. It’s required by liver for formation of four clotting factor: </a:t>
            </a:r>
            <a:r>
              <a:rPr b="1" lang="en" sz="1800">
                <a:latin typeface="Merriweather"/>
                <a:ea typeface="Merriweather"/>
                <a:cs typeface="Merriweather"/>
                <a:sym typeface="Merriweather"/>
              </a:rPr>
              <a:t>II, VII, XI an</a:t>
            </a:r>
            <a:r>
              <a:rPr b="1" lang="en" sz="1800">
                <a:latin typeface="Merriweather"/>
                <a:ea typeface="Merriweather"/>
                <a:cs typeface="Merriweather"/>
                <a:sym typeface="Merriweather"/>
              </a:rPr>
              <a:t>d X.</a:t>
            </a:r>
            <a:endParaRPr b="1"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4A7D6"/>
              </a:buClr>
              <a:buSzPts val="1800"/>
              <a:buFont typeface="Merriweather"/>
              <a:buChar char="➔"/>
            </a:pPr>
            <a:r>
              <a:rPr lang="en" sz="2000">
                <a:highlight>
                  <a:srgbClr val="D9D2E9"/>
                </a:highlight>
                <a:latin typeface="Merriweather"/>
                <a:ea typeface="Merriweather"/>
                <a:cs typeface="Merriweather"/>
                <a:sym typeface="Merriweather"/>
              </a:rPr>
              <a:t>Sources:</a:t>
            </a:r>
            <a:r>
              <a:rPr lang="en" sz="1800">
                <a:latin typeface="Merriweather"/>
                <a:ea typeface="Merriweather"/>
                <a:cs typeface="Merriweather"/>
                <a:sym typeface="Merriweather"/>
              </a:rPr>
              <a:t> Diet</a:t>
            </a:r>
            <a:r>
              <a:rPr lang="en" sz="1800">
                <a:latin typeface="Merriweather"/>
                <a:ea typeface="Merriweather"/>
                <a:cs typeface="Merriweather"/>
                <a:sym typeface="Merriweather"/>
              </a:rPr>
              <a:t>, </a:t>
            </a:r>
            <a:r>
              <a:rPr lang="en" sz="1800">
                <a:latin typeface="Merriweather"/>
                <a:ea typeface="Merriweather"/>
                <a:cs typeface="Merriweather"/>
                <a:sym typeface="Merriweather"/>
              </a:rPr>
              <a:t>Synthesized in the intestinal tract by bacteria.</a:t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4A7D6"/>
              </a:buClr>
              <a:buSzPts val="1800"/>
              <a:buFont typeface="Merriweather"/>
              <a:buChar char="➔"/>
            </a:pPr>
            <a:r>
              <a:rPr lang="en" sz="2000">
                <a:highlight>
                  <a:srgbClr val="D9D2E9"/>
                </a:highlight>
                <a:latin typeface="Merriweather"/>
                <a:ea typeface="Merriweather"/>
                <a:cs typeface="Merriweather"/>
                <a:sym typeface="Merriweather"/>
              </a:rPr>
              <a:t>Deficiency</a:t>
            </a:r>
            <a:r>
              <a:rPr lang="en" sz="1800">
                <a:latin typeface="Merriweather"/>
                <a:ea typeface="Merriweather"/>
                <a:cs typeface="Merriweather"/>
                <a:sym typeface="Merriweather"/>
              </a:rPr>
              <a:t> is caused by Malabsorption syndromes, Biliary obstruction, Broad spectrum antibiotics, Dietary deficiency (in Neonates).  </a:t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4A7D6"/>
              </a:buClr>
              <a:buSzPts val="1800"/>
              <a:buFont typeface="Merriweather"/>
              <a:buChar char="➔"/>
            </a:pPr>
            <a:r>
              <a:rPr lang="en" sz="2000">
                <a:highlight>
                  <a:srgbClr val="D9D2E9"/>
                </a:highlight>
                <a:latin typeface="Merriweather"/>
                <a:ea typeface="Merriweather"/>
                <a:cs typeface="Merriweather"/>
                <a:sym typeface="Merriweather"/>
              </a:rPr>
              <a:t>Treat</a:t>
            </a:r>
            <a:r>
              <a:rPr lang="en" sz="1800">
                <a:latin typeface="Merriweather"/>
                <a:ea typeface="Merriweather"/>
                <a:cs typeface="Merriweather"/>
                <a:sym typeface="Merriweather"/>
              </a:rPr>
              <a:t> the underlying cause → Vit K injections</a:t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1"/>
          <p:cNvSpPr/>
          <p:nvPr/>
        </p:nvSpPr>
        <p:spPr>
          <a:xfrm>
            <a:off x="0" y="370466"/>
            <a:ext cx="11331900" cy="6996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A3A3A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8200" lIns="58200" spcFirstLastPara="1" rIns="58200" wrap="square" tIns="58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21"/>
          <p:cNvSpPr/>
          <p:nvPr/>
        </p:nvSpPr>
        <p:spPr>
          <a:xfrm>
            <a:off x="656616" y="370511"/>
            <a:ext cx="273300" cy="699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A3A3A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8200" lIns="58200" spcFirstLastPara="1" rIns="58200" wrap="square" tIns="58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21"/>
          <p:cNvSpPr txBox="1"/>
          <p:nvPr/>
        </p:nvSpPr>
        <p:spPr>
          <a:xfrm>
            <a:off x="11409324" y="360125"/>
            <a:ext cx="3652800" cy="9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58200" lIns="58200" spcFirstLastPara="1" rIns="58200" wrap="square" tIns="58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Oswald"/>
                <a:ea typeface="Oswald"/>
                <a:cs typeface="Oswald"/>
                <a:sym typeface="Oswald"/>
              </a:rPr>
              <a:t>Lecture Eleven</a:t>
            </a:r>
            <a:endParaRPr sz="35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25" name="Google Shape;325;p21"/>
          <p:cNvSpPr txBox="1"/>
          <p:nvPr/>
        </p:nvSpPr>
        <p:spPr>
          <a:xfrm>
            <a:off x="188014" y="321602"/>
            <a:ext cx="4686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58200" lIns="58200" spcFirstLastPara="1" rIns="58200" wrap="square" tIns="58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8</a:t>
            </a:r>
            <a:endParaRPr sz="45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26" name="Google Shape;326;p21"/>
          <p:cNvSpPr txBox="1"/>
          <p:nvPr/>
        </p:nvSpPr>
        <p:spPr>
          <a:xfrm>
            <a:off x="929925" y="321600"/>
            <a:ext cx="112776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PLATELETS STRUCTURE AND FUNCTIONS </a:t>
            </a:r>
            <a:endParaRPr sz="34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27" name="Google Shape;327;p21"/>
          <p:cNvSpPr/>
          <p:nvPr/>
        </p:nvSpPr>
        <p:spPr>
          <a:xfrm>
            <a:off x="446925" y="1814900"/>
            <a:ext cx="490200" cy="4335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69138"/>
              </a:solidFill>
            </a:endParaRPr>
          </a:p>
        </p:txBody>
      </p:sp>
      <p:sp>
        <p:nvSpPr>
          <p:cNvPr id="328" name="Google Shape;328;p21"/>
          <p:cNvSpPr/>
          <p:nvPr/>
        </p:nvSpPr>
        <p:spPr>
          <a:xfrm>
            <a:off x="446925" y="2342400"/>
            <a:ext cx="9836700" cy="52194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21"/>
          <p:cNvSpPr txBox="1"/>
          <p:nvPr/>
        </p:nvSpPr>
        <p:spPr>
          <a:xfrm>
            <a:off x="937137" y="1724592"/>
            <a:ext cx="123201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Oswald"/>
                <a:ea typeface="Oswald"/>
                <a:cs typeface="Oswald"/>
                <a:sym typeface="Oswald"/>
              </a:rPr>
              <a:t>Laboratory Testing of Platelet Functions</a:t>
            </a:r>
            <a:endParaRPr sz="48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30" name="Google Shape;330;p21"/>
          <p:cNvSpPr txBox="1"/>
          <p:nvPr/>
        </p:nvSpPr>
        <p:spPr>
          <a:xfrm>
            <a:off x="694800" y="2643675"/>
            <a:ext cx="9065400" cy="45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444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Merriweather"/>
              <a:buChar char="●"/>
            </a:pPr>
            <a:r>
              <a:rPr b="1" lang="en" sz="34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Peripheral smear and p</a:t>
            </a:r>
            <a:r>
              <a:rPr b="1" lang="en" sz="34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latelet count (&amp; shape) </a:t>
            </a:r>
            <a:endParaRPr b="1" sz="3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44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Merriweather"/>
              <a:buChar char="●"/>
            </a:pPr>
            <a:r>
              <a:rPr b="1" lang="en" sz="34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Electron-microscopy </a:t>
            </a:r>
            <a:endParaRPr b="1" sz="3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44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Merriweather"/>
              <a:buChar char="●"/>
            </a:pPr>
            <a:r>
              <a:rPr b="1" lang="en" sz="34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Bleeding time (Duke method)</a:t>
            </a:r>
            <a:endParaRPr b="1" sz="3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44500" lvl="0" marL="457200" rtl="0" algn="l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3400"/>
              <a:buFont typeface="Merriweather"/>
              <a:buChar char="●"/>
            </a:pPr>
            <a:r>
              <a:rPr b="1" lang="en" sz="3400">
                <a:solidFill>
                  <a:srgbClr val="CC4125"/>
                </a:solidFill>
                <a:latin typeface="Merriweather"/>
                <a:ea typeface="Merriweather"/>
                <a:cs typeface="Merriweather"/>
                <a:sym typeface="Merriweather"/>
              </a:rPr>
              <a:t>Platelet Aggregation </a:t>
            </a:r>
            <a:endParaRPr b="1" sz="3400">
              <a:solidFill>
                <a:srgbClr val="CC4125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44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Merriweather"/>
              <a:buChar char="●"/>
            </a:pPr>
            <a:r>
              <a:rPr b="1" lang="en" sz="34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Platelet Function Analyzer (PFA-100)</a:t>
            </a:r>
            <a:endParaRPr b="1" sz="3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44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Merriweather"/>
              <a:buChar char="●"/>
            </a:pPr>
            <a:r>
              <a:rPr b="1" lang="en" sz="34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Flow-cytometry</a:t>
            </a:r>
            <a:endParaRPr b="1" sz="3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44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Merriweather"/>
              <a:buChar char="●"/>
            </a:pPr>
            <a:r>
              <a:rPr b="1" lang="en" sz="34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Granule release products</a:t>
            </a:r>
            <a:endParaRPr b="1" sz="3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400">
              <a:solidFill>
                <a:srgbClr val="674EA7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331" name="Google Shape;33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20925" y="1498013"/>
            <a:ext cx="2570519" cy="1988249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2" name="Google Shape;33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10775" y="1944713"/>
            <a:ext cx="1050850" cy="931751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21"/>
          <p:cNvSpPr txBox="1"/>
          <p:nvPr/>
        </p:nvSpPr>
        <p:spPr>
          <a:xfrm>
            <a:off x="10483525" y="3496863"/>
            <a:ext cx="3486600" cy="130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Merriweather"/>
                <a:ea typeface="Merriweather"/>
                <a:cs typeface="Merriweather"/>
                <a:sym typeface="Merriweather"/>
              </a:rPr>
              <a:t>Figure 11-16 </a:t>
            </a:r>
            <a:r>
              <a:rPr lang="en" sz="25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Bleeding time test</a:t>
            </a:r>
            <a:endParaRPr b="1" sz="25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7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34" name="Google Shape;334;p21"/>
          <p:cNvSpPr txBox="1"/>
          <p:nvPr/>
        </p:nvSpPr>
        <p:spPr>
          <a:xfrm>
            <a:off x="10483525" y="6492588"/>
            <a:ext cx="3486600" cy="10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Merriweather"/>
                <a:ea typeface="Merriweather"/>
                <a:cs typeface="Merriweather"/>
                <a:sym typeface="Merriweather"/>
              </a:rPr>
              <a:t>Figure 11-17</a:t>
            </a:r>
            <a:endParaRPr b="1" sz="30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Platelet Aggregometry</a:t>
            </a:r>
            <a:endParaRPr b="1" sz="20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335" name="Google Shape;33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08513" y="4666116"/>
            <a:ext cx="3036624" cy="1988245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36" name="Google Shape;336;p21"/>
          <p:cNvSpPr/>
          <p:nvPr/>
        </p:nvSpPr>
        <p:spPr>
          <a:xfrm flipH="1" rot="10800000">
            <a:off x="224223" y="12247952"/>
            <a:ext cx="13394700" cy="7271400"/>
          </a:xfrm>
          <a:prstGeom prst="round1Rect">
            <a:avLst>
              <a:gd fmla="val 16667" name="adj"/>
            </a:avLst>
          </a:prstGeom>
          <a:noFill/>
          <a:ln cap="flat" cmpd="sng" w="9525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21"/>
          <p:cNvSpPr/>
          <p:nvPr/>
        </p:nvSpPr>
        <p:spPr>
          <a:xfrm>
            <a:off x="12183848" y="12246952"/>
            <a:ext cx="468600" cy="72714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21"/>
          <p:cNvSpPr txBox="1"/>
          <p:nvPr/>
        </p:nvSpPr>
        <p:spPr>
          <a:xfrm>
            <a:off x="7184876" y="17526025"/>
            <a:ext cx="3298800" cy="9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latin typeface="Merriweather"/>
                <a:ea typeface="Merriweather"/>
                <a:cs typeface="Merriweather"/>
                <a:sym typeface="Merriweather"/>
              </a:rPr>
              <a:t>Figure 11-18</a:t>
            </a:r>
            <a:endParaRPr sz="2700">
              <a:solidFill>
                <a:srgbClr val="666666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39" name="Google Shape;339;p21"/>
          <p:cNvSpPr txBox="1"/>
          <p:nvPr/>
        </p:nvSpPr>
        <p:spPr>
          <a:xfrm>
            <a:off x="883823" y="12162127"/>
            <a:ext cx="13086300" cy="9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>
                <a:latin typeface="Oswald"/>
                <a:ea typeface="Oswald"/>
                <a:cs typeface="Oswald"/>
                <a:sym typeface="Oswald"/>
              </a:rPr>
              <a:t>Platelet Aggregation in Platelet Rich Plasma (PRP):</a:t>
            </a:r>
            <a:endParaRPr sz="43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40" name="Google Shape;340;p21"/>
          <p:cNvSpPr/>
          <p:nvPr/>
        </p:nvSpPr>
        <p:spPr>
          <a:xfrm>
            <a:off x="11425698" y="12246952"/>
            <a:ext cx="468600" cy="72714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21"/>
          <p:cNvSpPr/>
          <p:nvPr/>
        </p:nvSpPr>
        <p:spPr>
          <a:xfrm>
            <a:off x="529701" y="12502765"/>
            <a:ext cx="468600" cy="4335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2375" lIns="242375" spcFirstLastPara="1" rIns="242375" wrap="square" tIns="242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21"/>
          <p:cNvSpPr txBox="1"/>
          <p:nvPr/>
        </p:nvSpPr>
        <p:spPr>
          <a:xfrm>
            <a:off x="319998" y="13605077"/>
            <a:ext cx="6594000" cy="52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Char char="●"/>
            </a:pPr>
            <a:r>
              <a:rPr lang="en" sz="28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I</a:t>
            </a:r>
            <a:r>
              <a:rPr lang="en" sz="28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t provides information on time course of platelets activation.</a:t>
            </a:r>
            <a:endParaRPr sz="28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Font typeface="Merriweather"/>
              <a:buChar char="●"/>
            </a:pPr>
            <a:r>
              <a:rPr lang="en" sz="2800">
                <a:solidFill>
                  <a:srgbClr val="CC4125"/>
                </a:solidFill>
                <a:latin typeface="Merriweather"/>
                <a:ea typeface="Merriweather"/>
                <a:cs typeface="Merriweather"/>
                <a:sym typeface="Merriweather"/>
              </a:rPr>
              <a:t>Agonists:</a:t>
            </a:r>
            <a:endParaRPr sz="2800">
              <a:solidFill>
                <a:srgbClr val="CC4125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Char char="○"/>
            </a:pPr>
            <a:r>
              <a:rPr lang="en" sz="28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ADP</a:t>
            </a:r>
            <a:endParaRPr sz="28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Char char="○"/>
            </a:pPr>
            <a:r>
              <a:rPr lang="en" sz="28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Adrenaline</a:t>
            </a:r>
            <a:endParaRPr sz="28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Char char="○"/>
            </a:pPr>
            <a:r>
              <a:rPr lang="en" sz="28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Collagen</a:t>
            </a:r>
            <a:endParaRPr sz="28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Char char="○"/>
            </a:pPr>
            <a:r>
              <a:rPr lang="en" sz="28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Arachidonic acid</a:t>
            </a:r>
            <a:endParaRPr sz="28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Char char="○"/>
            </a:pPr>
            <a:r>
              <a:rPr lang="en" sz="28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Ristocetin</a:t>
            </a:r>
            <a:endParaRPr sz="28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Char char="○"/>
            </a:pPr>
            <a:r>
              <a:rPr lang="en" sz="28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Thrombin</a:t>
            </a:r>
            <a:endParaRPr sz="28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43" name="Google Shape;343;p21"/>
          <p:cNvSpPr txBox="1"/>
          <p:nvPr/>
        </p:nvSpPr>
        <p:spPr>
          <a:xfrm>
            <a:off x="529698" y="18541252"/>
            <a:ext cx="11331900" cy="12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(Reference ranges need to be determined for each agonist)</a:t>
            </a:r>
            <a:endParaRPr sz="28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344" name="Google Shape;344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84874" y="14008689"/>
            <a:ext cx="5945427" cy="3617811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45" name="Google Shape;345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84875" y="8127200"/>
            <a:ext cx="6052197" cy="3617801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46" name="Google Shape;346;p21"/>
          <p:cNvSpPr/>
          <p:nvPr/>
        </p:nvSpPr>
        <p:spPr>
          <a:xfrm>
            <a:off x="1205325" y="8336600"/>
            <a:ext cx="5567400" cy="2722500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rgbClr val="8E7CC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Significance of lab tests</a:t>
            </a:r>
            <a:endParaRPr b="1"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