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9935825" cx="14097000"/>
  <p:notesSz cx="6858000" cy="9144000"/>
  <p:embeddedFontLst>
    <p:embeddedFont>
      <p:font typeface="Oswald"/>
      <p:regular r:id="rId18"/>
      <p:bold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8A41B37-8A86-4E1B-B2D3-C05416C992EF}">
  <a:tblStyle styleId="{C8A41B37-8A86-4E1B-B2D3-C05416C992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5.xml"/><Relationship Id="rId22" Type="http://schemas.openxmlformats.org/officeDocument/2006/relationships/font" Target="fonts/Merriweather-italic.fntdata"/><Relationship Id="rId10" Type="http://schemas.openxmlformats.org/officeDocument/2006/relationships/slide" Target="slides/slide4.xml"/><Relationship Id="rId21" Type="http://schemas.openxmlformats.org/officeDocument/2006/relationships/font" Target="fonts/Merriweather-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Oswald-bold.fntdata"/><Relationship Id="rId6" Type="http://schemas.openxmlformats.org/officeDocument/2006/relationships/notesMaster" Target="notesMasters/notesMaster1.xml"/><Relationship Id="rId18"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6de782328ac6ff3_2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6de782328ac6ff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6de782328ac6ff3_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6de782328ac6ff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6929fa1e0548d49_3: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6929fa1e0548d4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d52c029594ec85a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d52c029594ec85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d52c029594ec85a_1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d52c029594ec85a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d52c029594ec85a_24: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7d52c029594ec85a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2f85b13e1adfd171_23: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f85b13e1adfd17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2f85b13e1adfd171_6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f85b13e1adfd17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0.jpg"/><Relationship Id="rId5" Type="http://schemas.openxmlformats.org/officeDocument/2006/relationships/image" Target="../media/image14.jpg"/><Relationship Id="rId6"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95450" y="7088625"/>
            <a:ext cx="13702200" cy="15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 VI: Physiology of the Colon</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pic>
        <p:nvPicPr>
          <p:cNvPr id="378" name="Google Shape;378;p22"/>
          <p:cNvPicPr preferRelativeResize="0"/>
          <p:nvPr/>
        </p:nvPicPr>
        <p:blipFill>
          <a:blip r:embed="rId3">
            <a:alphaModFix/>
          </a:blip>
          <a:stretch>
            <a:fillRect/>
          </a:stretch>
        </p:blipFill>
        <p:spPr>
          <a:xfrm>
            <a:off x="0" y="26056"/>
            <a:ext cx="14097002" cy="19940419"/>
          </a:xfrm>
          <a:prstGeom prst="rect">
            <a:avLst/>
          </a:prstGeom>
          <a:noFill/>
          <a:ln>
            <a:noFill/>
          </a:ln>
        </p:spPr>
      </p:pic>
      <p:sp>
        <p:nvSpPr>
          <p:cNvPr id="379" name="Google Shape;379;p22"/>
          <p:cNvSpPr txBox="1"/>
          <p:nvPr/>
        </p:nvSpPr>
        <p:spPr>
          <a:xfrm>
            <a:off x="1416373" y="7660636"/>
            <a:ext cx="112776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txBox="1"/>
          <p:nvPr/>
        </p:nvSpPr>
        <p:spPr>
          <a:xfrm>
            <a:off x="693850" y="2472625"/>
            <a:ext cx="13148100" cy="1352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Oswald"/>
              <a:buAutoNum type="arabicPeriod"/>
            </a:pPr>
            <a:r>
              <a:rPr lang="en" sz="2400">
                <a:solidFill>
                  <a:srgbClr val="FFFFFF"/>
                </a:solidFill>
                <a:latin typeface="Oswald"/>
                <a:ea typeface="Oswald"/>
                <a:cs typeface="Oswald"/>
                <a:sym typeface="Oswald"/>
              </a:rPr>
              <a:t>Which colon region is </a:t>
            </a:r>
            <a:r>
              <a:rPr lang="en" sz="2400">
                <a:solidFill>
                  <a:srgbClr val="FFFFFF"/>
                </a:solidFill>
                <a:latin typeface="Oswald"/>
                <a:ea typeface="Oswald"/>
                <a:cs typeface="Oswald"/>
                <a:sym typeface="Oswald"/>
              </a:rPr>
              <a:t>specialized </a:t>
            </a:r>
            <a:r>
              <a:rPr lang="en" sz="2400">
                <a:solidFill>
                  <a:srgbClr val="FFFFFF"/>
                </a:solidFill>
                <a:latin typeface="Oswald"/>
                <a:ea typeface="Oswald"/>
                <a:cs typeface="Oswald"/>
                <a:sym typeface="Oswald"/>
              </a:rPr>
              <a:t>for processing chyme delivered from the terminal ileum</a:t>
            </a:r>
            <a:r>
              <a:rPr lang="en" sz="2400">
                <a:solidFill>
                  <a:srgbClr val="FFFFFF"/>
                </a:solidFill>
                <a:latin typeface="Oswald"/>
                <a:ea typeface="Oswald"/>
                <a:cs typeface="Oswald"/>
                <a:sym typeface="Oswald"/>
              </a:rPr>
              <a:t>?</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Ascending colon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Transverse  colon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Descending colon</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Rectosigmoid</a:t>
            </a:r>
            <a:r>
              <a:rPr lang="en" sz="2400">
                <a:solidFill>
                  <a:srgbClr val="FFFFFF"/>
                </a:solidFill>
                <a:latin typeface="Oswald"/>
                <a:ea typeface="Oswald"/>
                <a:cs typeface="Oswald"/>
                <a:sym typeface="Oswald"/>
              </a:rPr>
              <a:t> region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2.    </a:t>
            </a:r>
            <a:r>
              <a:rPr lang="en" sz="2400">
                <a:solidFill>
                  <a:srgbClr val="FFFFFF"/>
                </a:solidFill>
                <a:latin typeface="Oswald"/>
                <a:ea typeface="Oswald"/>
                <a:cs typeface="Oswald"/>
                <a:sym typeface="Oswald"/>
              </a:rPr>
              <a:t>Which of the following </a:t>
            </a:r>
            <a:r>
              <a:rPr lang="en" sz="2400">
                <a:solidFill>
                  <a:srgbClr val="FFFFFF"/>
                </a:solidFill>
                <a:latin typeface="Oswald"/>
                <a:ea typeface="Oswald"/>
                <a:cs typeface="Oswald"/>
                <a:sym typeface="Oswald"/>
              </a:rPr>
              <a:t>statements about colonic motility is true?</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Mass contractions involve only the rectum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Antiperistaltic contractions occur in the descending colon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Defecation involves both sensory and motor pathways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lnSpc>
                <a:spcPct val="115000"/>
              </a:lnSpc>
              <a:spcBef>
                <a:spcPts val="1200"/>
              </a:spcBef>
              <a:spcAft>
                <a:spcPts val="0"/>
              </a:spcAft>
              <a:buClr>
                <a:schemeClr val="dk1"/>
              </a:buClr>
              <a:buSzPts val="1100"/>
              <a:buFont typeface="Arial"/>
              <a:buNone/>
            </a:pPr>
            <a:r>
              <a:rPr lang="en" sz="2400">
                <a:solidFill>
                  <a:srgbClr val="FFFFFF"/>
                </a:solidFill>
                <a:latin typeface="Oswald"/>
                <a:ea typeface="Oswald"/>
                <a:cs typeface="Oswald"/>
                <a:sym typeface="Oswald"/>
              </a:rPr>
              <a:t>3.    Mass movements are often stimulated after a meal by distention of the stomach (gastrocolic reflex) and distention of the duodenum (duodenocolic reflex). Mass movements often lead to which of the following?</a:t>
            </a:r>
            <a:endParaRPr sz="2400">
              <a:solidFill>
                <a:srgbClr val="FFFFFF"/>
              </a:solidFill>
              <a:latin typeface="Oswald"/>
              <a:ea typeface="Oswald"/>
              <a:cs typeface="Oswald"/>
              <a:sym typeface="Oswald"/>
            </a:endParaRPr>
          </a:p>
          <a:p>
            <a:pPr indent="-381000" lvl="0" marL="457200" rtl="0" algn="l">
              <a:lnSpc>
                <a:spcPct val="115000"/>
              </a:lnSpc>
              <a:spcBef>
                <a:spcPts val="120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Bowel movements</a:t>
            </a:r>
            <a:endParaRPr sz="2400">
              <a:solidFill>
                <a:srgbClr val="FFFFFF"/>
              </a:solidFill>
              <a:latin typeface="Oswald"/>
              <a:ea typeface="Oswald"/>
              <a:cs typeface="Oswald"/>
              <a:sym typeface="Oswald"/>
            </a:endParaRPr>
          </a:p>
          <a:p>
            <a:pPr indent="-381000" lvl="0" marL="457200" rtl="0" algn="l">
              <a:lnSpc>
                <a:spcPct val="115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Gastric movements</a:t>
            </a:r>
            <a:endParaRPr sz="2400">
              <a:solidFill>
                <a:srgbClr val="FFFFFF"/>
              </a:solidFill>
              <a:latin typeface="Oswald"/>
              <a:ea typeface="Oswald"/>
              <a:cs typeface="Oswald"/>
              <a:sym typeface="Oswald"/>
            </a:endParaRPr>
          </a:p>
          <a:p>
            <a:pPr indent="-381000" lvl="0" marL="457200" rtl="0" algn="l">
              <a:lnSpc>
                <a:spcPct val="115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Haustrations</a:t>
            </a:r>
            <a:endParaRPr sz="2400">
              <a:solidFill>
                <a:srgbClr val="FFFFFF"/>
              </a:solidFill>
              <a:latin typeface="Oswald"/>
              <a:ea typeface="Oswald"/>
              <a:cs typeface="Oswald"/>
              <a:sym typeface="Oswald"/>
            </a:endParaRPr>
          </a:p>
          <a:p>
            <a:pPr indent="-381000" lvl="0" marL="457200" rtl="0" algn="l">
              <a:lnSpc>
                <a:spcPct val="115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Esophageal contractions</a:t>
            </a:r>
            <a:endParaRPr sz="2400">
              <a:solidFill>
                <a:srgbClr val="FFFFFF"/>
              </a:solidFill>
              <a:latin typeface="Oswald"/>
              <a:ea typeface="Oswald"/>
              <a:cs typeface="Oswald"/>
              <a:sym typeface="Oswald"/>
            </a:endParaRPr>
          </a:p>
          <a:p>
            <a:pPr indent="-381000" lvl="0" marL="457200" rtl="0" algn="l">
              <a:lnSpc>
                <a:spcPct val="115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Pharyngeal peristalsis</a:t>
            </a:r>
            <a:endParaRPr sz="2400">
              <a:solidFill>
                <a:srgbClr val="FFFFFF"/>
              </a:solidFill>
              <a:latin typeface="Oswald"/>
              <a:ea typeface="Oswald"/>
              <a:cs typeface="Oswald"/>
              <a:sym typeface="Oswald"/>
            </a:endParaRPr>
          </a:p>
          <a:p>
            <a:pPr indent="0" lvl="0" marL="0" rtl="0" algn="l">
              <a:lnSpc>
                <a:spcPct val="100000"/>
              </a:lnSpc>
              <a:spcBef>
                <a:spcPts val="1200"/>
              </a:spcBef>
              <a:spcAft>
                <a:spcPts val="0"/>
              </a:spcAft>
              <a:buNone/>
            </a:pPr>
            <a:r>
              <a:rPr lang="en" sz="2400">
                <a:solidFill>
                  <a:srgbClr val="FFFFFF"/>
                </a:solidFill>
                <a:latin typeface="Oswald"/>
                <a:ea typeface="Oswald"/>
                <a:cs typeface="Oswald"/>
                <a:sym typeface="Oswald"/>
              </a:rPr>
              <a:t>4.    The SC of 60 YO is severed at T6 in an automobile accident. She devises a method to distend the rectum to initiate the rectosphincteric reflex. Rectal distention causes which of the following responses in this women?</a:t>
            </a:r>
            <a:endParaRPr sz="2400">
              <a:solidFill>
                <a:srgbClr val="FFFFFF"/>
              </a:solidFill>
              <a:latin typeface="Oswald"/>
              <a:ea typeface="Oswald"/>
              <a:cs typeface="Oswald"/>
              <a:sym typeface="Oswald"/>
            </a:endParaRPr>
          </a:p>
          <a:p>
            <a:pPr indent="-381000" lvl="0" marL="457200" rtl="0" algn="l">
              <a:lnSpc>
                <a:spcPct val="100000"/>
              </a:lnSpc>
              <a:spcBef>
                <a:spcPts val="120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Contraction of the rectum</a:t>
            </a:r>
            <a:endParaRPr sz="2400">
              <a:solidFill>
                <a:srgbClr val="FFFFFF"/>
              </a:solidFill>
              <a:latin typeface="Oswald"/>
              <a:ea typeface="Oswald"/>
              <a:cs typeface="Oswald"/>
              <a:sym typeface="Oswald"/>
            </a:endParaRPr>
          </a:p>
          <a:p>
            <a:pPr indent="-381000" lvl="0" marL="457200" rtl="0" algn="l">
              <a:lnSpc>
                <a:spcPct val="100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Contraction of EAS, contraction of the rectum</a:t>
            </a:r>
            <a:endParaRPr sz="2400">
              <a:solidFill>
                <a:srgbClr val="FFFFFF"/>
              </a:solidFill>
              <a:latin typeface="Oswald"/>
              <a:ea typeface="Oswald"/>
              <a:cs typeface="Oswald"/>
              <a:sym typeface="Oswald"/>
            </a:endParaRPr>
          </a:p>
          <a:p>
            <a:pPr indent="-381000" lvl="0" marL="457200" rtl="0" algn="l">
              <a:lnSpc>
                <a:spcPct val="100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contraction of the rectum</a:t>
            </a:r>
            <a:endParaRPr sz="2400">
              <a:solidFill>
                <a:srgbClr val="FFFFFF"/>
              </a:solidFill>
              <a:latin typeface="Oswald"/>
              <a:ea typeface="Oswald"/>
              <a:cs typeface="Oswald"/>
              <a:sym typeface="Oswald"/>
            </a:endParaRPr>
          </a:p>
          <a:p>
            <a:pPr indent="-381000" lvl="0" marL="457200" rtl="0" algn="l">
              <a:lnSpc>
                <a:spcPct val="100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contraction of EAS</a:t>
            </a:r>
            <a:endParaRPr sz="2400">
              <a:solidFill>
                <a:srgbClr val="FFFFFF"/>
              </a:solidFill>
              <a:latin typeface="Oswald"/>
              <a:ea typeface="Oswald"/>
              <a:cs typeface="Oswald"/>
              <a:sym typeface="Oswald"/>
            </a:endParaRPr>
          </a:p>
          <a:p>
            <a:pPr indent="-381000" lvl="0" marL="457200" rtl="0" algn="l">
              <a:lnSpc>
                <a:spcPct val="100000"/>
              </a:lnSpc>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contraction of EAS, contraction of the rectum </a:t>
            </a:r>
            <a:endParaRPr sz="2400">
              <a:solidFill>
                <a:srgbClr val="FFFFFF"/>
              </a:solidFill>
              <a:latin typeface="Oswald"/>
              <a:ea typeface="Oswald"/>
              <a:cs typeface="Oswald"/>
              <a:sym typeface="Oswald"/>
            </a:endParaRPr>
          </a:p>
          <a:p>
            <a:pPr indent="0" lvl="0" marL="0" rtl="0" algn="l">
              <a:spcBef>
                <a:spcPts val="1200"/>
              </a:spcBef>
              <a:spcAft>
                <a:spcPts val="0"/>
              </a:spcAft>
              <a:buNone/>
            </a:pPr>
            <a:r>
              <a:rPr lang="en" sz="2400">
                <a:solidFill>
                  <a:srgbClr val="FFFFFF"/>
                </a:solidFill>
                <a:latin typeface="Oswald"/>
                <a:ea typeface="Oswald"/>
                <a:cs typeface="Oswald"/>
                <a:sym typeface="Oswald"/>
              </a:rPr>
              <a:t>5.    After 20 mins of eating a big meal, a 20 YO women feels the urge to defecate, but manages to hold it. Which mechanism occurred in this women?</a:t>
            </a:r>
            <a:endParaRPr sz="2400">
              <a:solidFill>
                <a:srgbClr val="FFFFFF"/>
              </a:solidFill>
              <a:latin typeface="Oswald"/>
              <a:ea typeface="Oswald"/>
              <a:cs typeface="Oswald"/>
              <a:sym typeface="Oswald"/>
            </a:endParaRPr>
          </a:p>
          <a:p>
            <a:pPr indent="-381000" lvl="0" marL="457200" rtl="0" algn="l">
              <a:spcBef>
                <a:spcPts val="120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Contraction of EAS &amp; rectum</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contraction of rectum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a:t>
            </a:r>
            <a:endParaRPr sz="2400">
              <a:solidFill>
                <a:srgbClr val="FFFFFF"/>
              </a:solidFill>
              <a:latin typeface="Oswald"/>
              <a:ea typeface="Oswald"/>
              <a:cs typeface="Oswald"/>
              <a:sym typeface="Oswald"/>
            </a:endParaRPr>
          </a:p>
          <a:p>
            <a:pPr indent="-381000" lvl="0" marL="457200" rtl="0" algn="l">
              <a:spcBef>
                <a:spcPts val="0"/>
              </a:spcBef>
              <a:spcAft>
                <a:spcPts val="0"/>
              </a:spcAft>
              <a:buClr>
                <a:srgbClr val="FFFFFF"/>
              </a:buClr>
              <a:buSzPts val="2400"/>
              <a:buFont typeface="Oswald"/>
              <a:buAutoNum type="alphaUcParenR"/>
            </a:pPr>
            <a:r>
              <a:rPr lang="en" sz="2400">
                <a:solidFill>
                  <a:srgbClr val="FFFFFF"/>
                </a:solidFill>
                <a:latin typeface="Oswald"/>
                <a:ea typeface="Oswald"/>
                <a:cs typeface="Oswald"/>
                <a:sym typeface="Oswald"/>
              </a:rPr>
              <a:t>Relaxation of IAS, contraction of EAS &amp; rectum </a:t>
            </a:r>
            <a:endParaRPr sz="2400">
              <a:solidFill>
                <a:srgbClr val="FFFFFF"/>
              </a:solidFill>
              <a:latin typeface="Oswald"/>
              <a:ea typeface="Oswald"/>
              <a:cs typeface="Oswald"/>
              <a:sym typeface="Oswald"/>
            </a:endParaRPr>
          </a:p>
          <a:p>
            <a:pPr indent="0" lvl="0" marL="457200" rtl="0" algn="l">
              <a:lnSpc>
                <a:spcPct val="100000"/>
              </a:lnSpc>
              <a:spcBef>
                <a:spcPts val="1200"/>
              </a:spcBef>
              <a:spcAft>
                <a:spcPts val="0"/>
              </a:spcAft>
              <a:buNone/>
            </a:pPr>
            <a:r>
              <a:t/>
            </a:r>
            <a:endParaRPr sz="2400">
              <a:solidFill>
                <a:srgbClr val="FFFFFF"/>
              </a:solidFill>
              <a:latin typeface="Oswald"/>
              <a:ea typeface="Oswald"/>
              <a:cs typeface="Oswald"/>
              <a:sym typeface="Oswald"/>
            </a:endParaRPr>
          </a:p>
          <a:p>
            <a:pPr indent="0" lvl="0" marL="0" rtl="0" algn="l">
              <a:lnSpc>
                <a:spcPct val="100000"/>
              </a:lnSpc>
              <a:spcBef>
                <a:spcPts val="1200"/>
              </a:spcBef>
              <a:spcAft>
                <a:spcPts val="0"/>
              </a:spcAft>
              <a:buNone/>
            </a:pPr>
            <a:r>
              <a:t/>
            </a:r>
            <a:endParaRPr sz="2400">
              <a:solidFill>
                <a:srgbClr val="FFFFFF"/>
              </a:solidFill>
              <a:latin typeface="Oswald"/>
              <a:ea typeface="Oswald"/>
              <a:cs typeface="Oswald"/>
              <a:sym typeface="Oswald"/>
            </a:endParaRPr>
          </a:p>
          <a:p>
            <a:pPr indent="0" lvl="0" marL="0" rtl="0" algn="l">
              <a:lnSpc>
                <a:spcPct val="100000"/>
              </a:lnSpc>
              <a:spcBef>
                <a:spcPts val="1200"/>
              </a:spcBef>
              <a:spcAft>
                <a:spcPts val="0"/>
              </a:spcAft>
              <a:buNone/>
            </a:pPr>
            <a:r>
              <a:t/>
            </a:r>
            <a:endParaRPr sz="2400">
              <a:solidFill>
                <a:srgbClr val="FFFFFF"/>
              </a:solidFill>
              <a:latin typeface="Oswald"/>
              <a:ea typeface="Oswald"/>
              <a:cs typeface="Oswald"/>
              <a:sym typeface="Oswald"/>
            </a:endParaRPr>
          </a:p>
          <a:p>
            <a:pPr indent="0" lvl="0" marL="0" rtl="0" algn="l">
              <a:spcBef>
                <a:spcPts val="1200"/>
              </a:spcBef>
              <a:spcAft>
                <a:spcPts val="0"/>
              </a:spcAft>
              <a:buNone/>
            </a:pPr>
            <a:r>
              <a:t/>
            </a:r>
            <a:endParaRPr sz="2400">
              <a:solidFill>
                <a:srgbClr val="FFFFFF"/>
              </a:solidFill>
              <a:latin typeface="Oswald"/>
              <a:ea typeface="Oswald"/>
              <a:cs typeface="Oswald"/>
              <a:sym typeface="Oswald"/>
            </a:endParaRPr>
          </a:p>
        </p:txBody>
      </p:sp>
      <p:sp>
        <p:nvSpPr>
          <p:cNvPr id="381" name="Google Shape;381;p22"/>
          <p:cNvSpPr txBox="1"/>
          <p:nvPr/>
        </p:nvSpPr>
        <p:spPr>
          <a:xfrm>
            <a:off x="443850" y="15882325"/>
            <a:ext cx="6793500" cy="23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lt1"/>
                </a:solidFill>
                <a:latin typeface="Oswald"/>
                <a:ea typeface="Oswald"/>
                <a:cs typeface="Oswald"/>
                <a:sym typeface="Oswald"/>
              </a:rPr>
              <a:t>SHORT ANSWER QUESTIONS</a:t>
            </a:r>
            <a:endParaRPr sz="3400">
              <a:solidFill>
                <a:schemeClr val="lt1"/>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Q1: </a:t>
            </a:r>
            <a:r>
              <a:rPr lang="en" sz="2400">
                <a:solidFill>
                  <a:srgbClr val="FFFFFF"/>
                </a:solidFill>
                <a:latin typeface="Oswald"/>
                <a:ea typeface="Oswald"/>
                <a:cs typeface="Oswald"/>
                <a:sym typeface="Oswald"/>
              </a:rPr>
              <a:t>What are the three </a:t>
            </a:r>
            <a:r>
              <a:rPr lang="en" sz="2400">
                <a:solidFill>
                  <a:srgbClr val="FFFFFF"/>
                </a:solidFill>
                <a:latin typeface="Oswald"/>
                <a:ea typeface="Oswald"/>
                <a:cs typeface="Oswald"/>
                <a:sym typeface="Oswald"/>
              </a:rPr>
              <a:t>functions</a:t>
            </a:r>
            <a:r>
              <a:rPr lang="en" sz="2400">
                <a:solidFill>
                  <a:srgbClr val="FFFFFF"/>
                </a:solidFill>
                <a:latin typeface="Oswald"/>
                <a:ea typeface="Oswald"/>
                <a:cs typeface="Oswald"/>
                <a:sym typeface="Oswald"/>
              </a:rPr>
              <a:t> of the colon?</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Q2: </a:t>
            </a:r>
            <a:r>
              <a:rPr lang="en" sz="2400">
                <a:solidFill>
                  <a:schemeClr val="lt1"/>
                </a:solidFill>
                <a:latin typeface="Oswald"/>
                <a:ea typeface="Oswald"/>
                <a:cs typeface="Oswald"/>
                <a:sym typeface="Oswald"/>
              </a:rPr>
              <a:t>What does reabsorption in the large intestine include?</a:t>
            </a:r>
            <a:endParaRPr sz="2400">
              <a:solidFill>
                <a:schemeClr val="lt1"/>
              </a:solidFill>
              <a:latin typeface="Oswald"/>
              <a:ea typeface="Oswald"/>
              <a:cs typeface="Oswald"/>
              <a:sym typeface="Oswald"/>
            </a:endParaRPr>
          </a:p>
          <a:p>
            <a:pPr indent="0" lvl="0" marL="0" rtl="0" algn="l">
              <a:spcBef>
                <a:spcPts val="0"/>
              </a:spcBef>
              <a:spcAft>
                <a:spcPts val="0"/>
              </a:spcAft>
              <a:buNone/>
            </a:pPr>
            <a:r>
              <a:t/>
            </a:r>
            <a:endParaRPr sz="2400">
              <a:solidFill>
                <a:schemeClr val="lt1"/>
              </a:solidFill>
              <a:latin typeface="Oswald"/>
              <a:ea typeface="Oswald"/>
              <a:cs typeface="Oswald"/>
              <a:sym typeface="Oswald"/>
            </a:endParaRPr>
          </a:p>
          <a:p>
            <a:pPr indent="0" lvl="0" marL="0" rtl="0" algn="l">
              <a:spcBef>
                <a:spcPts val="0"/>
              </a:spcBef>
              <a:spcAft>
                <a:spcPts val="0"/>
              </a:spcAft>
              <a:buNone/>
            </a:pPr>
            <a:r>
              <a:rPr lang="en" sz="2400">
                <a:solidFill>
                  <a:srgbClr val="FFFFFF"/>
                </a:solidFill>
                <a:latin typeface="Oswald"/>
                <a:ea typeface="Oswald"/>
                <a:cs typeface="Oswald"/>
                <a:sym typeface="Oswald"/>
              </a:rPr>
              <a:t>Q3: What are the causes of fecal incontinence? </a:t>
            </a:r>
            <a:endParaRPr sz="2400">
              <a:solidFill>
                <a:srgbClr val="FFFFFF"/>
              </a:solidFill>
              <a:latin typeface="Oswald"/>
              <a:ea typeface="Oswald"/>
              <a:cs typeface="Oswald"/>
              <a:sym typeface="Oswald"/>
            </a:endParaRPr>
          </a:p>
        </p:txBody>
      </p:sp>
      <p:sp>
        <p:nvSpPr>
          <p:cNvPr id="382" name="Google Shape;382;p22"/>
          <p:cNvSpPr txBox="1"/>
          <p:nvPr/>
        </p:nvSpPr>
        <p:spPr>
          <a:xfrm>
            <a:off x="7237350" y="16122350"/>
            <a:ext cx="6604500" cy="23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Absorb vitamins produced by bacteria. Reabsorb water and compact material into feces. Store facial matter prior to defecation.</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Water, vitamins, bile salts, and toxins.</a:t>
            </a:r>
            <a:endParaRPr sz="2000">
              <a:solidFill>
                <a:srgbClr val="FFFFFF"/>
              </a:solidFill>
              <a:latin typeface="Oswald"/>
              <a:ea typeface="Oswald"/>
              <a:cs typeface="Oswald"/>
              <a:sym typeface="Oswald"/>
            </a:endParaRPr>
          </a:p>
          <a:p>
            <a:pPr indent="-355600" lvl="0" marL="457200" rtl="0" algn="l">
              <a:spcBef>
                <a:spcPts val="0"/>
              </a:spcBef>
              <a:spcAft>
                <a:spcPts val="0"/>
              </a:spcAft>
              <a:buClr>
                <a:srgbClr val="FFFFFF"/>
              </a:buClr>
              <a:buSzPts val="2000"/>
              <a:buFont typeface="Oswald"/>
              <a:buAutoNum type="arabicPeriod"/>
            </a:pPr>
            <a:r>
              <a:rPr lang="en" sz="2000">
                <a:solidFill>
                  <a:srgbClr val="FFFFFF"/>
                </a:solidFill>
                <a:latin typeface="Oswald"/>
                <a:ea typeface="Oswald"/>
                <a:cs typeface="Oswald"/>
                <a:sym typeface="Oswald"/>
              </a:rPr>
              <a:t>Spinal </a:t>
            </a:r>
            <a:r>
              <a:rPr lang="en" sz="2000">
                <a:solidFill>
                  <a:srgbClr val="FFFFFF"/>
                </a:solidFill>
                <a:latin typeface="Oswald"/>
                <a:ea typeface="Oswald"/>
                <a:cs typeface="Oswald"/>
                <a:sym typeface="Oswald"/>
              </a:rPr>
              <a:t>cord injury, altered rectal or anal sensation, weakness of anal sphincters or puborectalis. </a:t>
            </a:r>
            <a:endParaRPr sz="2000">
              <a:solidFill>
                <a:srgbClr val="FFFFFF"/>
              </a:solidFill>
              <a:latin typeface="Oswald"/>
              <a:ea typeface="Oswald"/>
              <a:cs typeface="Oswald"/>
              <a:sym typeface="Oswald"/>
            </a:endParaRPr>
          </a:p>
          <a:p>
            <a:pPr indent="0" lvl="0" marL="0" rtl="0" algn="l">
              <a:spcBef>
                <a:spcPts val="0"/>
              </a:spcBef>
              <a:spcAft>
                <a:spcPts val="0"/>
              </a:spcAft>
              <a:buNone/>
            </a:pPr>
            <a:r>
              <a:t/>
            </a:r>
            <a:endParaRPr sz="2000">
              <a:solidFill>
                <a:srgbClr val="FFFFFF"/>
              </a:solidFill>
              <a:latin typeface="Oswald"/>
              <a:ea typeface="Oswald"/>
              <a:cs typeface="Oswald"/>
              <a:sym typeface="Oswald"/>
            </a:endParaRPr>
          </a:p>
        </p:txBody>
      </p:sp>
      <p:sp>
        <p:nvSpPr>
          <p:cNvPr id="383" name="Google Shape;383;p22"/>
          <p:cNvSpPr txBox="1"/>
          <p:nvPr/>
        </p:nvSpPr>
        <p:spPr>
          <a:xfrm>
            <a:off x="11086725" y="18461250"/>
            <a:ext cx="110442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FFFFFF"/>
                </a:solidFill>
                <a:latin typeface="Oswald"/>
                <a:ea typeface="Oswald"/>
                <a:cs typeface="Oswald"/>
                <a:sym typeface="Oswald"/>
              </a:rPr>
              <a:t>ANSWER KEY: A, C, A, C, 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23"/>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389" name="Google Shape;389;p23"/>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390" name="Google Shape;390;p23"/>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391" name="Google Shape;391;p23"/>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392" name="Google Shape;392;p23"/>
          <p:cNvSpPr txBox="1"/>
          <p:nvPr/>
        </p:nvSpPr>
        <p:spPr>
          <a:xfrm>
            <a:off x="2118750" y="6137075"/>
            <a:ext cx="9407100" cy="13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5800">
                <a:solidFill>
                  <a:srgbClr val="FFFFFF"/>
                </a:solidFill>
                <a:latin typeface="Oswald"/>
                <a:ea typeface="Oswald"/>
                <a:cs typeface="Oswald"/>
                <a:sym typeface="Oswald"/>
              </a:rPr>
              <a:t>Shahd Alsalamh</a:t>
            </a:r>
            <a:r>
              <a:rPr lang="en" sz="5800">
                <a:solidFill>
                  <a:srgbClr val="FFFFFF"/>
                </a:solidFill>
                <a:latin typeface="Oswald"/>
                <a:ea typeface="Oswald"/>
                <a:cs typeface="Oswald"/>
                <a:sym typeface="Oswald"/>
              </a:rPr>
              <a:t>, Shahad Althaqep</a:t>
            </a:r>
            <a:endParaRPr sz="58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11497775" y="4173300"/>
            <a:ext cx="468600" cy="7444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72" name="Google Shape;72;p14"/>
          <p:cNvSpPr/>
          <p:nvPr/>
        </p:nvSpPr>
        <p:spPr>
          <a:xfrm>
            <a:off x="12096800" y="4173320"/>
            <a:ext cx="468600" cy="74370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73" name="Google Shape;73;p14"/>
          <p:cNvPicPr preferRelativeResize="0"/>
          <p:nvPr/>
        </p:nvPicPr>
        <p:blipFill>
          <a:blip r:embed="rId3">
            <a:alphaModFix/>
          </a:blip>
          <a:stretch>
            <a:fillRect/>
          </a:stretch>
        </p:blipFill>
        <p:spPr>
          <a:xfrm>
            <a:off x="10010025" y="4256656"/>
            <a:ext cx="3527850" cy="2379744"/>
          </a:xfrm>
          <a:prstGeom prst="rect">
            <a:avLst/>
          </a:prstGeom>
          <a:noFill/>
          <a:ln cap="flat" cmpd="sng" w="9525">
            <a:solidFill>
              <a:srgbClr val="D9D9D9"/>
            </a:solidFill>
            <a:prstDash val="solid"/>
            <a:round/>
            <a:headEnd len="sm" w="sm" type="none"/>
            <a:tailEnd len="sm" w="sm" type="none"/>
          </a:ln>
        </p:spPr>
      </p:pic>
      <p:sp>
        <p:nvSpPr>
          <p:cNvPr id="74" name="Google Shape;74;p14"/>
          <p:cNvSpPr txBox="1"/>
          <p:nvPr/>
        </p:nvSpPr>
        <p:spPr>
          <a:xfrm>
            <a:off x="719105" y="11760100"/>
            <a:ext cx="82908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300">
                <a:solidFill>
                  <a:srgbClr val="6AA84F"/>
                </a:solidFill>
                <a:latin typeface="Oswald"/>
                <a:ea typeface="Oswald"/>
                <a:cs typeface="Oswald"/>
                <a:sym typeface="Oswald"/>
              </a:rPr>
              <a:t> MUCOUS MEMBRANE OF THE COLON </a:t>
            </a:r>
            <a:endParaRPr sz="4300">
              <a:solidFill>
                <a:srgbClr val="6AA84F"/>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4300">
              <a:solidFill>
                <a:srgbClr val="6AA84F"/>
              </a:solidFill>
              <a:latin typeface="Merriweather"/>
              <a:ea typeface="Merriweather"/>
              <a:cs typeface="Merriweather"/>
              <a:sym typeface="Merriweather"/>
            </a:endParaRPr>
          </a:p>
        </p:txBody>
      </p:sp>
      <p:sp>
        <p:nvSpPr>
          <p:cNvPr id="75" name="Google Shape;75;p14"/>
          <p:cNvSpPr txBox="1"/>
          <p:nvPr/>
        </p:nvSpPr>
        <p:spPr>
          <a:xfrm>
            <a:off x="284875" y="12724300"/>
            <a:ext cx="13394700" cy="410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CC4125"/>
              </a:buClr>
              <a:buSzPts val="2400"/>
              <a:buFont typeface="Merriweather"/>
              <a:buChar char="●"/>
            </a:pPr>
            <a:r>
              <a:rPr lang="en" sz="2400">
                <a:solidFill>
                  <a:srgbClr val="CC4125"/>
                </a:solidFill>
                <a:latin typeface="Merriweather"/>
                <a:ea typeface="Merriweather"/>
                <a:cs typeface="Merriweather"/>
                <a:sym typeface="Merriweather"/>
              </a:rPr>
              <a:t>Lacks villi and has many crypts of Lieberkühn. </a:t>
            </a:r>
            <a:endParaRPr sz="2400">
              <a:solidFill>
                <a:srgbClr val="CC4125"/>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The crypts consist of simple short glands lined by mucous-secreting </a:t>
            </a:r>
            <a:r>
              <a:rPr b="1" lang="en" sz="2400">
                <a:latin typeface="Merriweather"/>
                <a:ea typeface="Merriweather"/>
                <a:cs typeface="Merriweather"/>
                <a:sym typeface="Merriweather"/>
              </a:rPr>
              <a:t>goblet cells (</a:t>
            </a:r>
            <a:r>
              <a:rPr lang="en" sz="2400">
                <a:latin typeface="Merriweather"/>
                <a:ea typeface="Merriweather"/>
                <a:cs typeface="Merriweather"/>
                <a:sym typeface="Merriweather"/>
              </a:rPr>
              <a:t>provides an adherent medium for holding fecal matter together).</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The epithelial cells contain almost </a:t>
            </a:r>
            <a:r>
              <a:rPr lang="en" sz="2400">
                <a:solidFill>
                  <a:srgbClr val="CC4125"/>
                </a:solidFill>
                <a:latin typeface="Merriweather"/>
                <a:ea typeface="Merriweather"/>
                <a:cs typeface="Merriweather"/>
                <a:sym typeface="Merriweather"/>
              </a:rPr>
              <a:t>no digestive enzymes.</a:t>
            </a:r>
            <a:endParaRPr sz="2400">
              <a:solidFill>
                <a:srgbClr val="CC4125"/>
              </a:solidFill>
              <a:latin typeface="Merriweather"/>
              <a:ea typeface="Merriweather"/>
              <a:cs typeface="Merriweather"/>
              <a:sym typeface="Merriweather"/>
            </a:endParaRPr>
          </a:p>
          <a:p>
            <a:pPr indent="-381000" lvl="0" marL="457200" rtl="0" algn="l">
              <a:spcBef>
                <a:spcPts val="640"/>
              </a:spcBef>
              <a:spcAft>
                <a:spcPts val="0"/>
              </a:spcAft>
              <a:buSzPts val="2400"/>
              <a:buFont typeface="Merriweather"/>
              <a:buChar char="●"/>
            </a:pPr>
            <a:r>
              <a:rPr lang="en" sz="2400">
                <a:solidFill>
                  <a:srgbClr val="8E7CC3"/>
                </a:solidFill>
                <a:latin typeface="Merriweather"/>
                <a:ea typeface="Merriweather"/>
                <a:cs typeface="Merriweather"/>
                <a:sym typeface="Merriweather"/>
              </a:rPr>
              <a:t>The mucosa, like that of the small intestine, has a high capability for active absorption of sodium, Cl and water. </a:t>
            </a:r>
            <a:endParaRPr sz="2400">
              <a:latin typeface="Merriweather"/>
              <a:ea typeface="Merriweather"/>
              <a:cs typeface="Merriweather"/>
              <a:sym typeface="Merriweather"/>
            </a:endParaRPr>
          </a:p>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The outer longitudinal muscle layer is modified to form three longitudinal bands called </a:t>
            </a:r>
            <a:r>
              <a:rPr b="1" lang="en" sz="2400">
                <a:solidFill>
                  <a:srgbClr val="45818E"/>
                </a:solidFill>
                <a:latin typeface="Merriweather"/>
                <a:ea typeface="Merriweather"/>
                <a:cs typeface="Merriweather"/>
                <a:sym typeface="Merriweather"/>
              </a:rPr>
              <a:t>tenia coli</a:t>
            </a:r>
            <a:r>
              <a:rPr lang="en" sz="2400">
                <a:solidFill>
                  <a:srgbClr val="45818E"/>
                </a:solidFill>
                <a:latin typeface="Merriweather"/>
                <a:ea typeface="Merriweather"/>
                <a:cs typeface="Merriweather"/>
                <a:sym typeface="Merriweather"/>
              </a:rPr>
              <a:t> visible on the outer surface. </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45818E"/>
              </a:buClr>
              <a:buSzPts val="2400"/>
              <a:buFont typeface="Merriweather"/>
              <a:buChar char="●"/>
            </a:pPr>
            <a:r>
              <a:rPr lang="en" sz="2400">
                <a:solidFill>
                  <a:srgbClr val="45818E"/>
                </a:solidFill>
                <a:latin typeface="Merriweather"/>
                <a:ea typeface="Merriweather"/>
                <a:cs typeface="Merriweather"/>
                <a:sym typeface="Merriweather"/>
              </a:rPr>
              <a:t>Since the muscle bands are shorter than the length of the colon, the colonic wall is sacculated and forms </a:t>
            </a:r>
            <a:r>
              <a:rPr b="1" lang="en" sz="2400">
                <a:solidFill>
                  <a:srgbClr val="45818E"/>
                </a:solidFill>
                <a:latin typeface="Merriweather"/>
                <a:ea typeface="Merriweather"/>
                <a:cs typeface="Merriweather"/>
                <a:sym typeface="Merriweather"/>
              </a:rPr>
              <a:t>haustra</a:t>
            </a:r>
            <a:r>
              <a:rPr lang="en" sz="2400">
                <a:solidFill>
                  <a:srgbClr val="45818E"/>
                </a:solidFill>
                <a:latin typeface="Merriweather"/>
                <a:ea typeface="Merriweather"/>
                <a:cs typeface="Merriweather"/>
                <a:sym typeface="Merriweather"/>
              </a:rPr>
              <a:t>.</a:t>
            </a:r>
            <a:endParaRPr sz="2400">
              <a:solidFill>
                <a:srgbClr val="45818E"/>
              </a:solidFill>
              <a:latin typeface="Merriweather"/>
              <a:ea typeface="Merriweather"/>
              <a:cs typeface="Merriweather"/>
              <a:sym typeface="Merriweather"/>
            </a:endParaRPr>
          </a:p>
        </p:txBody>
      </p:sp>
      <p:sp>
        <p:nvSpPr>
          <p:cNvPr id="76" name="Google Shape;76;p14"/>
          <p:cNvSpPr/>
          <p:nvPr/>
        </p:nvSpPr>
        <p:spPr>
          <a:xfrm flipH="1" rot="10800000">
            <a:off x="283700" y="4173425"/>
            <a:ext cx="13394700" cy="74445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77" name="Google Shape;77;p1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8" name="Google Shape;78;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9" name="Google Shape;79;p14"/>
          <p:cNvSpPr/>
          <p:nvPr/>
        </p:nvSpPr>
        <p:spPr>
          <a:xfrm rot="10800000">
            <a:off x="302750" y="1527300"/>
            <a:ext cx="13446000" cy="21951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0" name="Google Shape;80;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81" name="Google Shape;81;p14"/>
          <p:cNvSpPr/>
          <p:nvPr/>
        </p:nvSpPr>
        <p:spPr>
          <a:xfrm>
            <a:off x="780250" y="1174841"/>
            <a:ext cx="134460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82" name="Google Shape;82;p14"/>
          <p:cNvSpPr/>
          <p:nvPr/>
        </p:nvSpPr>
        <p:spPr>
          <a:xfrm>
            <a:off x="283700" y="11748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331315" y="11657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84" name="Google Shape;84;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5" name="Google Shape;85;p1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86" name="Google Shape;86;p14"/>
          <p:cNvSpPr txBox="1"/>
          <p:nvPr/>
        </p:nvSpPr>
        <p:spPr>
          <a:xfrm>
            <a:off x="818900" y="3994150"/>
            <a:ext cx="13987500" cy="750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300">
                <a:solidFill>
                  <a:srgbClr val="45818E"/>
                </a:solidFill>
                <a:latin typeface="Oswald"/>
                <a:ea typeface="Oswald"/>
                <a:cs typeface="Oswald"/>
                <a:sym typeface="Oswald"/>
              </a:rPr>
              <a:t>THE LARGE INTESTINE </a:t>
            </a:r>
            <a:endParaRPr sz="4300">
              <a:solidFill>
                <a:srgbClr val="45818E"/>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4300">
              <a:solidFill>
                <a:srgbClr val="6AA84F"/>
              </a:solidFill>
              <a:latin typeface="Merriweather"/>
              <a:ea typeface="Merriweather"/>
              <a:cs typeface="Merriweather"/>
              <a:sym typeface="Merriweather"/>
            </a:endParaRPr>
          </a:p>
        </p:txBody>
      </p:sp>
      <p:sp>
        <p:nvSpPr>
          <p:cNvPr id="87" name="Google Shape;87;p14"/>
          <p:cNvSpPr/>
          <p:nvPr/>
        </p:nvSpPr>
        <p:spPr>
          <a:xfrm>
            <a:off x="409604" y="4310667"/>
            <a:ext cx="468600" cy="433500"/>
          </a:xfrm>
          <a:prstGeom prst="rect">
            <a:avLst/>
          </a:prstGeom>
          <a:solidFill>
            <a:srgbClr val="45818E"/>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8" name="Google Shape;88;p14"/>
          <p:cNvSpPr txBox="1"/>
          <p:nvPr/>
        </p:nvSpPr>
        <p:spPr>
          <a:xfrm>
            <a:off x="386750" y="5083700"/>
            <a:ext cx="9897000" cy="2471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This is the final digestive structure.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By the time the digested food (chyme) reaches the large intestine, most of the nutrients have been absorbed.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The primary role of the large intestine is to convert chyme into feces for excretion.</a:t>
            </a:r>
            <a:endParaRPr sz="2400">
              <a:latin typeface="Merriweather"/>
              <a:ea typeface="Merriweather"/>
              <a:cs typeface="Merriweather"/>
              <a:sym typeface="Merriweather"/>
            </a:endParaRPr>
          </a:p>
        </p:txBody>
      </p:sp>
      <p:sp>
        <p:nvSpPr>
          <p:cNvPr id="89" name="Google Shape;89;p14"/>
          <p:cNvSpPr txBox="1"/>
          <p:nvPr/>
        </p:nvSpPr>
        <p:spPr>
          <a:xfrm>
            <a:off x="10797925" y="6359550"/>
            <a:ext cx="4590900" cy="750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a:t>
            </a:r>
            <a:endParaRPr b="1" sz="2700">
              <a:latin typeface="Merriweather"/>
              <a:ea typeface="Merriweather"/>
              <a:cs typeface="Merriweather"/>
              <a:sym typeface="Merriweather"/>
            </a:endParaRPr>
          </a:p>
        </p:txBody>
      </p:sp>
      <p:sp>
        <p:nvSpPr>
          <p:cNvPr id="90" name="Google Shape;90;p14"/>
          <p:cNvSpPr txBox="1"/>
          <p:nvPr/>
        </p:nvSpPr>
        <p:spPr>
          <a:xfrm>
            <a:off x="818900" y="7228625"/>
            <a:ext cx="6862200" cy="13341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300">
                <a:solidFill>
                  <a:srgbClr val="6AA84F"/>
                </a:solidFill>
                <a:latin typeface="Oswald"/>
                <a:ea typeface="Oswald"/>
                <a:cs typeface="Oswald"/>
                <a:sym typeface="Oswald"/>
              </a:rPr>
              <a:t>PARTS OF THE COLON </a:t>
            </a:r>
            <a:endParaRPr sz="4300">
              <a:solidFill>
                <a:srgbClr val="6AA84F"/>
              </a:solidFill>
              <a:latin typeface="Merriweather"/>
              <a:ea typeface="Merriweather"/>
              <a:cs typeface="Merriweather"/>
              <a:sym typeface="Merriweather"/>
            </a:endParaRPr>
          </a:p>
          <a:p>
            <a:pPr indent="0" lvl="0" marL="0" rtl="0" algn="l">
              <a:spcBef>
                <a:spcPts val="0"/>
              </a:spcBef>
              <a:spcAft>
                <a:spcPts val="0"/>
              </a:spcAft>
              <a:buClr>
                <a:schemeClr val="dk1"/>
              </a:buClr>
              <a:buSzPts val="700"/>
              <a:buFont typeface="Arial"/>
              <a:buNone/>
            </a:pPr>
            <a:r>
              <a:t/>
            </a:r>
            <a:endParaRPr sz="4300">
              <a:solidFill>
                <a:srgbClr val="6AA84F"/>
              </a:solidFill>
              <a:latin typeface="Merriweather"/>
              <a:ea typeface="Merriweather"/>
              <a:cs typeface="Merriweather"/>
              <a:sym typeface="Merriweather"/>
            </a:endParaRPr>
          </a:p>
        </p:txBody>
      </p:sp>
      <p:sp>
        <p:nvSpPr>
          <p:cNvPr id="91" name="Google Shape;91;p14"/>
          <p:cNvSpPr/>
          <p:nvPr/>
        </p:nvSpPr>
        <p:spPr>
          <a:xfrm>
            <a:off x="409611" y="7555083"/>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2" name="Google Shape;92;p14"/>
          <p:cNvSpPr txBox="1"/>
          <p:nvPr/>
        </p:nvSpPr>
        <p:spPr>
          <a:xfrm>
            <a:off x="409600" y="8069050"/>
            <a:ext cx="9040500" cy="37650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It consists of the </a:t>
            </a:r>
            <a:r>
              <a:rPr b="1" lang="en" sz="2100">
                <a:latin typeface="Merriweather"/>
                <a:ea typeface="Merriweather"/>
                <a:cs typeface="Merriweather"/>
                <a:sym typeface="Merriweather"/>
              </a:rPr>
              <a:t>ascending</a:t>
            </a:r>
            <a:r>
              <a:rPr lang="en" sz="2100">
                <a:latin typeface="Merriweather"/>
                <a:ea typeface="Merriweather"/>
                <a:cs typeface="Merriweather"/>
                <a:sym typeface="Merriweather"/>
              </a:rPr>
              <a:t>, </a:t>
            </a:r>
            <a:r>
              <a:rPr b="1" lang="en" sz="2100">
                <a:latin typeface="Merriweather"/>
                <a:ea typeface="Merriweather"/>
                <a:cs typeface="Merriweather"/>
                <a:sym typeface="Merriweather"/>
              </a:rPr>
              <a:t>transverse</a:t>
            </a:r>
            <a:r>
              <a:rPr lang="en" sz="2100">
                <a:latin typeface="Merriweather"/>
                <a:ea typeface="Merriweather"/>
                <a:cs typeface="Merriweather"/>
                <a:sym typeface="Merriweather"/>
              </a:rPr>
              <a:t>, </a:t>
            </a:r>
            <a:r>
              <a:rPr b="1" lang="en" sz="2100">
                <a:latin typeface="Merriweather"/>
                <a:ea typeface="Merriweather"/>
                <a:cs typeface="Merriweather"/>
                <a:sym typeface="Merriweather"/>
              </a:rPr>
              <a:t>descending</a:t>
            </a:r>
            <a:r>
              <a:rPr lang="en" sz="2100">
                <a:latin typeface="Merriweather"/>
                <a:ea typeface="Merriweather"/>
                <a:cs typeface="Merriweather"/>
                <a:sym typeface="Merriweather"/>
              </a:rPr>
              <a:t> &amp; </a:t>
            </a:r>
            <a:r>
              <a:rPr b="1" lang="en" sz="2100">
                <a:latin typeface="Merriweather"/>
                <a:ea typeface="Merriweather"/>
                <a:cs typeface="Merriweather"/>
                <a:sym typeface="Merriweather"/>
              </a:rPr>
              <a:t>sigmoid</a:t>
            </a:r>
            <a:r>
              <a:rPr lang="en" sz="2100">
                <a:latin typeface="Merriweather"/>
                <a:ea typeface="Merriweather"/>
                <a:cs typeface="Merriweather"/>
                <a:sym typeface="Merriweather"/>
              </a:rPr>
              <a:t> </a:t>
            </a:r>
            <a:r>
              <a:rPr b="1" lang="en" sz="2100">
                <a:latin typeface="Merriweather"/>
                <a:ea typeface="Merriweather"/>
                <a:cs typeface="Merriweather"/>
                <a:sym typeface="Merriweather"/>
              </a:rPr>
              <a:t>colon</a:t>
            </a:r>
            <a:r>
              <a:rPr lang="en" sz="2100">
                <a:latin typeface="Merriweather"/>
                <a:ea typeface="Merriweather"/>
                <a:cs typeface="Merriweather"/>
                <a:sym typeface="Merriweather"/>
              </a:rPr>
              <a:t>, </a:t>
            </a:r>
            <a:r>
              <a:rPr b="1" lang="en" sz="2100">
                <a:latin typeface="Merriweather"/>
                <a:ea typeface="Merriweather"/>
                <a:cs typeface="Merriweather"/>
                <a:sym typeface="Merriweather"/>
              </a:rPr>
              <a:t>rectum</a:t>
            </a:r>
            <a:r>
              <a:rPr lang="en" sz="2100">
                <a:latin typeface="Merriweather"/>
                <a:ea typeface="Merriweather"/>
                <a:cs typeface="Merriweather"/>
                <a:sym typeface="Merriweather"/>
              </a:rPr>
              <a:t> and </a:t>
            </a:r>
            <a:r>
              <a:rPr b="1" lang="en" sz="2100">
                <a:latin typeface="Merriweather"/>
                <a:ea typeface="Merriweather"/>
                <a:cs typeface="Merriweather"/>
                <a:sym typeface="Merriweather"/>
              </a:rPr>
              <a:t>anal</a:t>
            </a:r>
            <a:r>
              <a:rPr lang="en" sz="2100">
                <a:latin typeface="Merriweather"/>
                <a:ea typeface="Merriweather"/>
                <a:cs typeface="Merriweather"/>
                <a:sym typeface="Merriweather"/>
              </a:rPr>
              <a:t> canal.</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The transit of radiolabeled chyme through the large intestine occurs in 36-48 hrs.</a:t>
            </a:r>
            <a:endParaRPr sz="2100">
              <a:latin typeface="Merriweather"/>
              <a:ea typeface="Merriweather"/>
              <a:cs typeface="Merriweather"/>
              <a:sym typeface="Merriweather"/>
            </a:endParaRPr>
          </a:p>
          <a:p>
            <a:pPr indent="-361950" lvl="0" marL="457200" rtl="0" algn="l">
              <a:spcBef>
                <a:spcPts val="0"/>
              </a:spcBef>
              <a:spcAft>
                <a:spcPts val="0"/>
              </a:spcAft>
              <a:buClr>
                <a:srgbClr val="45818E"/>
              </a:buClr>
              <a:buSzPts val="2100"/>
              <a:buFont typeface="Merriweather"/>
              <a:buChar char="●"/>
            </a:pPr>
            <a:r>
              <a:rPr lang="en" sz="2100">
                <a:solidFill>
                  <a:srgbClr val="45818E"/>
                </a:solidFill>
                <a:latin typeface="Merriweather"/>
                <a:ea typeface="Merriweather"/>
                <a:cs typeface="Merriweather"/>
                <a:sym typeface="Merriweather"/>
              </a:rPr>
              <a:t>The colon has a length of about 1.5 meters (one-fifth of the whole length of GIT).</a:t>
            </a:r>
            <a:endParaRPr sz="2100">
              <a:solidFill>
                <a:srgbClr val="45818E"/>
              </a:solidFill>
              <a:latin typeface="Merriweather"/>
              <a:ea typeface="Merriweather"/>
              <a:cs typeface="Merriweather"/>
              <a:sym typeface="Merriweather"/>
            </a:endParaRPr>
          </a:p>
          <a:p>
            <a:pPr indent="-355600" lvl="0" marL="457200" rtl="0" algn="l">
              <a:spcBef>
                <a:spcPts val="0"/>
              </a:spcBef>
              <a:spcAft>
                <a:spcPts val="0"/>
              </a:spcAft>
              <a:buClr>
                <a:srgbClr val="999999"/>
              </a:buClr>
              <a:buSzPts val="2000"/>
              <a:buFont typeface="Merriweather"/>
              <a:buChar char="●"/>
            </a:pPr>
            <a:r>
              <a:rPr lang="en" sz="2000">
                <a:solidFill>
                  <a:srgbClr val="999999"/>
                </a:solidFill>
                <a:latin typeface="Merriweather"/>
                <a:ea typeface="Merriweather"/>
                <a:cs typeface="Merriweather"/>
                <a:sym typeface="Merriweather"/>
              </a:rPr>
              <a:t>The large intestine is divided into two parts:</a:t>
            </a:r>
            <a:endParaRPr sz="2000">
              <a:solidFill>
                <a:srgbClr val="999999"/>
              </a:solidFill>
              <a:latin typeface="Merriweather"/>
              <a:ea typeface="Merriweather"/>
              <a:cs typeface="Merriweather"/>
              <a:sym typeface="Merriweather"/>
            </a:endParaRPr>
          </a:p>
          <a:p>
            <a:pPr indent="-355600" lvl="0" marL="457200" rtl="0" algn="l">
              <a:spcBef>
                <a:spcPts val="0"/>
              </a:spcBef>
              <a:spcAft>
                <a:spcPts val="0"/>
              </a:spcAft>
              <a:buClr>
                <a:srgbClr val="999999"/>
              </a:buClr>
              <a:buSzPts val="2000"/>
              <a:buFont typeface="Merriweather"/>
              <a:buChar char="-"/>
            </a:pPr>
            <a:r>
              <a:rPr lang="en" sz="2000">
                <a:solidFill>
                  <a:srgbClr val="999999"/>
                </a:solidFill>
                <a:latin typeface="Merriweather"/>
                <a:ea typeface="Merriweather"/>
                <a:cs typeface="Merriweather"/>
                <a:sym typeface="Merriweather"/>
              </a:rPr>
              <a:t>Absorptive part (proximal half of large intestine): cecum, ascending colon, and proximal half of transverse colon.</a:t>
            </a:r>
            <a:endParaRPr sz="2000">
              <a:solidFill>
                <a:srgbClr val="999999"/>
              </a:solidFill>
              <a:latin typeface="Merriweather"/>
              <a:ea typeface="Merriweather"/>
              <a:cs typeface="Merriweather"/>
              <a:sym typeface="Merriweather"/>
            </a:endParaRPr>
          </a:p>
          <a:p>
            <a:pPr indent="-355600" lvl="0" marL="457200" rtl="0" algn="l">
              <a:spcBef>
                <a:spcPts val="0"/>
              </a:spcBef>
              <a:spcAft>
                <a:spcPts val="0"/>
              </a:spcAft>
              <a:buClr>
                <a:srgbClr val="999999"/>
              </a:buClr>
              <a:buSzPts val="2000"/>
              <a:buFont typeface="Merriweather"/>
              <a:buChar char="-"/>
            </a:pPr>
            <a:r>
              <a:rPr lang="en" sz="2000">
                <a:solidFill>
                  <a:srgbClr val="999999"/>
                </a:solidFill>
                <a:latin typeface="Merriweather"/>
                <a:ea typeface="Merriweather"/>
                <a:cs typeface="Merriweather"/>
                <a:sym typeface="Merriweather"/>
              </a:rPr>
              <a:t>Storage part (distal half of large intestine): distal half of transverse colon till the anus.</a:t>
            </a:r>
            <a:endParaRPr sz="2000">
              <a:solidFill>
                <a:srgbClr val="999999"/>
              </a:solidFill>
              <a:latin typeface="Merriweather"/>
              <a:ea typeface="Merriweather"/>
              <a:cs typeface="Merriweather"/>
              <a:sym typeface="Merriweather"/>
            </a:endParaRPr>
          </a:p>
        </p:txBody>
      </p:sp>
      <p:sp>
        <p:nvSpPr>
          <p:cNvPr id="93" name="Google Shape;93;p14"/>
          <p:cNvSpPr txBox="1"/>
          <p:nvPr/>
        </p:nvSpPr>
        <p:spPr>
          <a:xfrm>
            <a:off x="10795025" y="10151796"/>
            <a:ext cx="3652800" cy="750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6-2</a:t>
            </a:r>
            <a:endParaRPr b="1" sz="2700">
              <a:latin typeface="Merriweather"/>
              <a:ea typeface="Merriweather"/>
              <a:cs typeface="Merriweather"/>
              <a:sym typeface="Merriweather"/>
            </a:endParaRPr>
          </a:p>
        </p:txBody>
      </p:sp>
      <p:pic>
        <p:nvPicPr>
          <p:cNvPr id="94" name="Google Shape;94;p14"/>
          <p:cNvPicPr preferRelativeResize="0"/>
          <p:nvPr/>
        </p:nvPicPr>
        <p:blipFill rotWithShape="1">
          <a:blip r:embed="rId4">
            <a:alphaModFix/>
          </a:blip>
          <a:srcRect b="16366" l="5069" r="4726" t="60020"/>
          <a:stretch/>
        </p:blipFill>
        <p:spPr>
          <a:xfrm>
            <a:off x="1517623" y="16695852"/>
            <a:ext cx="4036352" cy="2358573"/>
          </a:xfrm>
          <a:prstGeom prst="rect">
            <a:avLst/>
          </a:prstGeom>
          <a:noFill/>
          <a:ln>
            <a:noFill/>
          </a:ln>
        </p:spPr>
      </p:pic>
      <p:sp>
        <p:nvSpPr>
          <p:cNvPr id="95" name="Google Shape;95;p14"/>
          <p:cNvSpPr/>
          <p:nvPr/>
        </p:nvSpPr>
        <p:spPr>
          <a:xfrm>
            <a:off x="461336" y="12105792"/>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96" name="Google Shape;96;p14"/>
          <p:cNvSpPr txBox="1"/>
          <p:nvPr/>
        </p:nvSpPr>
        <p:spPr>
          <a:xfrm>
            <a:off x="2128825" y="18858475"/>
            <a:ext cx="4036500" cy="750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6-3</a:t>
            </a:r>
            <a:endParaRPr b="1" sz="2700">
              <a:latin typeface="Merriweather"/>
              <a:ea typeface="Merriweather"/>
              <a:cs typeface="Merriweather"/>
              <a:sym typeface="Merriweather"/>
            </a:endParaRPr>
          </a:p>
        </p:txBody>
      </p:sp>
      <p:pic>
        <p:nvPicPr>
          <p:cNvPr id="97" name="Google Shape;97;p14"/>
          <p:cNvPicPr preferRelativeResize="0"/>
          <p:nvPr/>
        </p:nvPicPr>
        <p:blipFill rotWithShape="1">
          <a:blip r:embed="rId5">
            <a:alphaModFix/>
          </a:blip>
          <a:srcRect b="31263" l="67076" r="1725" t="25727"/>
          <a:stretch/>
        </p:blipFill>
        <p:spPr>
          <a:xfrm>
            <a:off x="7048498" y="16473301"/>
            <a:ext cx="3527853" cy="2626648"/>
          </a:xfrm>
          <a:prstGeom prst="rect">
            <a:avLst/>
          </a:prstGeom>
          <a:noFill/>
          <a:ln>
            <a:noFill/>
          </a:ln>
        </p:spPr>
      </p:pic>
      <p:sp>
        <p:nvSpPr>
          <p:cNvPr id="98" name="Google Shape;98;p14"/>
          <p:cNvSpPr txBox="1"/>
          <p:nvPr/>
        </p:nvSpPr>
        <p:spPr>
          <a:xfrm>
            <a:off x="7048500" y="18858475"/>
            <a:ext cx="4355700" cy="1205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6-4</a:t>
            </a:r>
            <a:endParaRPr b="1" sz="2700">
              <a:latin typeface="Merriweather"/>
              <a:ea typeface="Merriweather"/>
              <a:cs typeface="Merriweather"/>
              <a:sym typeface="Merriweather"/>
            </a:endParaRPr>
          </a:p>
        </p:txBody>
      </p:sp>
      <p:sp>
        <p:nvSpPr>
          <p:cNvPr id="99" name="Google Shape;99;p14"/>
          <p:cNvSpPr txBox="1"/>
          <p:nvPr/>
        </p:nvSpPr>
        <p:spPr>
          <a:xfrm>
            <a:off x="597325" y="1656650"/>
            <a:ext cx="12294900" cy="1447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Physiological Functions of Different Colon Regions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Secretion in the Colon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Nutrient Digestion &amp; Absorption in the Colon </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Bacterial Action in the Colon</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Motility in the Colon</a:t>
            </a:r>
            <a:endParaRPr sz="2000">
              <a:solidFill>
                <a:schemeClr val="dk1"/>
              </a:solidFill>
              <a:latin typeface="Merriweather"/>
              <a:ea typeface="Merriweather"/>
              <a:cs typeface="Merriweather"/>
              <a:sym typeface="Merriweather"/>
            </a:endParaRPr>
          </a:p>
          <a:p>
            <a:pPr indent="-355600" lvl="0" marL="457200" rtl="0" algn="l">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Defecation Reflex</a:t>
            </a:r>
            <a:endParaRPr sz="20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p:txBody>
      </p:sp>
      <p:pic>
        <p:nvPicPr>
          <p:cNvPr id="100" name="Google Shape;100;p14"/>
          <p:cNvPicPr preferRelativeResize="0"/>
          <p:nvPr/>
        </p:nvPicPr>
        <p:blipFill rotWithShape="1">
          <a:blip r:embed="rId6">
            <a:alphaModFix/>
          </a:blip>
          <a:srcRect b="0" l="0" r="0" t="0"/>
          <a:stretch/>
        </p:blipFill>
        <p:spPr>
          <a:xfrm>
            <a:off x="9563600" y="7309937"/>
            <a:ext cx="3932400" cy="3003000"/>
          </a:xfrm>
          <a:prstGeom prst="rect">
            <a:avLst/>
          </a:prstGeom>
          <a:noFill/>
          <a:ln cap="flat" cmpd="sng" w="9525">
            <a:solidFill>
              <a:srgbClr val="D9D9D9"/>
            </a:solidFill>
            <a:prstDash val="solid"/>
            <a:round/>
            <a:headEnd len="sm" w="sm" type="none"/>
            <a:tailEnd len="sm" w="sm" type="none"/>
          </a:ln>
        </p:spPr>
      </p:pic>
      <p:sp>
        <p:nvSpPr>
          <p:cNvPr id="101" name="Google Shape;101;p14"/>
          <p:cNvSpPr txBox="1"/>
          <p:nvPr/>
        </p:nvSpPr>
        <p:spPr>
          <a:xfrm>
            <a:off x="17077500" y="10595450"/>
            <a:ext cx="9262200" cy="14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48046" r="0" t="42333"/>
          <a:stretch/>
        </p:blipFill>
        <p:spPr>
          <a:xfrm>
            <a:off x="11812783" y="16898451"/>
            <a:ext cx="2219100" cy="1874700"/>
          </a:xfrm>
          <a:prstGeom prst="rect">
            <a:avLst/>
          </a:prstGeom>
          <a:noFill/>
          <a:ln>
            <a:noFill/>
          </a:ln>
        </p:spPr>
      </p:pic>
      <p:pic>
        <p:nvPicPr>
          <p:cNvPr descr="26-38.jpg" id="107" name="Google Shape;107;p15"/>
          <p:cNvPicPr preferRelativeResize="0"/>
          <p:nvPr/>
        </p:nvPicPr>
        <p:blipFill rotWithShape="1">
          <a:blip r:embed="rId4">
            <a:alphaModFix/>
          </a:blip>
          <a:srcRect b="0" l="0" r="0" t="0"/>
          <a:stretch/>
        </p:blipFill>
        <p:spPr>
          <a:xfrm>
            <a:off x="9513449" y="16900725"/>
            <a:ext cx="2353500" cy="1831611"/>
          </a:xfrm>
          <a:prstGeom prst="rect">
            <a:avLst/>
          </a:prstGeom>
          <a:noFill/>
          <a:ln>
            <a:noFill/>
          </a:ln>
        </p:spPr>
      </p:pic>
      <p:cxnSp>
        <p:nvCxnSpPr>
          <p:cNvPr id="108" name="Google Shape;108;p15"/>
          <p:cNvCxnSpPr>
            <a:stCxn id="109" idx="4"/>
            <a:endCxn id="110" idx="0"/>
          </p:cNvCxnSpPr>
          <p:nvPr/>
        </p:nvCxnSpPr>
        <p:spPr>
          <a:xfrm rot="5400000">
            <a:off x="4312775" y="10388473"/>
            <a:ext cx="1734900" cy="3588300"/>
          </a:xfrm>
          <a:prstGeom prst="bentConnector3">
            <a:avLst>
              <a:gd fmla="val 69952" name="adj1"/>
            </a:avLst>
          </a:prstGeom>
          <a:noFill/>
          <a:ln cap="flat" cmpd="sng" w="28575">
            <a:solidFill>
              <a:srgbClr val="93C47D"/>
            </a:solidFill>
            <a:prstDash val="solid"/>
            <a:round/>
            <a:headEnd len="med" w="med" type="none"/>
            <a:tailEnd len="med" w="med" type="none"/>
          </a:ln>
        </p:spPr>
      </p:cxnSp>
      <p:sp>
        <p:nvSpPr>
          <p:cNvPr id="111" name="Google Shape;111;p1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12" name="Google Shape;112;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13" name="Google Shape;113;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14" name="Google Shape;114;p15"/>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15" name="Google Shape;115;p15"/>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grpSp>
        <p:nvGrpSpPr>
          <p:cNvPr id="116" name="Google Shape;116;p15"/>
          <p:cNvGrpSpPr/>
          <p:nvPr/>
        </p:nvGrpSpPr>
        <p:grpSpPr>
          <a:xfrm>
            <a:off x="58291" y="3655375"/>
            <a:ext cx="6396034" cy="1249600"/>
            <a:chOff x="1593000" y="2321142"/>
            <a:chExt cx="4588589" cy="658481"/>
          </a:xfrm>
        </p:grpSpPr>
        <p:sp>
          <p:nvSpPr>
            <p:cNvPr id="117" name="Google Shape;117;p15"/>
            <p:cNvSpPr/>
            <p:nvPr/>
          </p:nvSpPr>
          <p:spPr>
            <a:xfrm flipH="1">
              <a:off x="3484413" y="2321813"/>
              <a:ext cx="1497000" cy="6573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rPr lang="en" sz="3600">
                  <a:latin typeface="Oswald"/>
                  <a:ea typeface="Oswald"/>
                  <a:cs typeface="Oswald"/>
                  <a:sym typeface="Oswald"/>
                </a:rPr>
                <a:t>Reabsorb</a:t>
              </a:r>
              <a:endParaRPr sz="3600">
                <a:latin typeface="Oswald"/>
                <a:ea typeface="Oswald"/>
                <a:cs typeface="Oswald"/>
                <a:sym typeface="Oswald"/>
              </a:endParaRPr>
            </a:p>
          </p:txBody>
        </p:sp>
        <p:sp>
          <p:nvSpPr>
            <p:cNvPr id="118" name="Google Shape;118;p15"/>
            <p:cNvSpPr/>
            <p:nvPr/>
          </p:nvSpPr>
          <p:spPr>
            <a:xfrm rot="-5400000">
              <a:off x="5142775" y="1940809"/>
              <a:ext cx="658481" cy="1419148"/>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19" name="Google Shape;119;p15"/>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20" name="Google Shape;120;p15"/>
            <p:cNvSpPr/>
            <p:nvPr/>
          </p:nvSpPr>
          <p:spPr>
            <a:xfrm>
              <a:off x="1593025" y="2322196"/>
              <a:ext cx="1891500" cy="657000"/>
            </a:xfrm>
            <a:prstGeom prst="rect">
              <a:avLst/>
            </a:prstGeom>
            <a:solidFill>
              <a:srgbClr val="B6D7A8"/>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grpSp>
        <p:nvGrpSpPr>
          <p:cNvPr id="121" name="Google Shape;121;p15"/>
          <p:cNvGrpSpPr/>
          <p:nvPr/>
        </p:nvGrpSpPr>
        <p:grpSpPr>
          <a:xfrm>
            <a:off x="58315" y="2028573"/>
            <a:ext cx="5618985" cy="1220252"/>
            <a:chOff x="1593000" y="2322568"/>
            <a:chExt cx="1459856" cy="643016"/>
          </a:xfrm>
        </p:grpSpPr>
        <p:sp>
          <p:nvSpPr>
            <p:cNvPr id="122" name="Google Shape;122;p15"/>
            <p:cNvSpPr/>
            <p:nvPr/>
          </p:nvSpPr>
          <p:spPr>
            <a:xfrm flipH="1">
              <a:off x="2282942" y="2322569"/>
              <a:ext cx="4626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rPr lang="en" sz="3600">
                  <a:latin typeface="Oswald"/>
                  <a:ea typeface="Oswald"/>
                  <a:cs typeface="Oswald"/>
                  <a:sym typeface="Oswald"/>
                </a:rPr>
                <a:t>Absorb</a:t>
              </a:r>
              <a:endParaRPr sz="3600">
                <a:latin typeface="Oswald"/>
                <a:ea typeface="Oswald"/>
                <a:cs typeface="Oswald"/>
                <a:sym typeface="Oswald"/>
              </a:endParaRPr>
            </a:p>
          </p:txBody>
        </p:sp>
        <p:sp>
          <p:nvSpPr>
            <p:cNvPr id="123" name="Google Shape;123;p15"/>
            <p:cNvSpPr/>
            <p:nvPr/>
          </p:nvSpPr>
          <p:spPr>
            <a:xfrm rot="-5400000">
              <a:off x="2519501" y="2432229"/>
              <a:ext cx="643015" cy="423694"/>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24" name="Google Shape;124;p15"/>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25" name="Google Shape;125;p15"/>
            <p:cNvSpPr/>
            <p:nvPr/>
          </p:nvSpPr>
          <p:spPr>
            <a:xfrm>
              <a:off x="1593000" y="2322575"/>
              <a:ext cx="690000" cy="642600"/>
            </a:xfrm>
            <a:prstGeom prst="rect">
              <a:avLst/>
            </a:prstGeom>
            <a:solidFill>
              <a:srgbClr val="D9EAD3"/>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1</a:t>
              </a:r>
              <a:endParaRPr b="1" sz="2400">
                <a:solidFill>
                  <a:srgbClr val="FFFFFF"/>
                </a:solidFill>
                <a:latin typeface="Georgia"/>
                <a:ea typeface="Georgia"/>
                <a:cs typeface="Georgia"/>
                <a:sym typeface="Georgia"/>
              </a:endParaRPr>
            </a:p>
          </p:txBody>
        </p:sp>
      </p:grpSp>
      <p:grpSp>
        <p:nvGrpSpPr>
          <p:cNvPr id="126" name="Google Shape;126;p15"/>
          <p:cNvGrpSpPr/>
          <p:nvPr/>
        </p:nvGrpSpPr>
        <p:grpSpPr>
          <a:xfrm>
            <a:off x="58315" y="5310014"/>
            <a:ext cx="7258635" cy="1222386"/>
            <a:chOff x="1593000" y="2322568"/>
            <a:chExt cx="1885850" cy="644141"/>
          </a:xfrm>
        </p:grpSpPr>
        <p:sp>
          <p:nvSpPr>
            <p:cNvPr id="127" name="Google Shape;127;p15"/>
            <p:cNvSpPr/>
            <p:nvPr/>
          </p:nvSpPr>
          <p:spPr>
            <a:xfrm flipH="1">
              <a:off x="2283023" y="2322573"/>
              <a:ext cx="6900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rPr lang="en" sz="3600">
                  <a:latin typeface="Oswald"/>
                  <a:ea typeface="Oswald"/>
                  <a:cs typeface="Oswald"/>
                  <a:sym typeface="Oswald"/>
                </a:rPr>
                <a:t>Store</a:t>
              </a:r>
              <a:endParaRPr sz="3600">
                <a:latin typeface="Oswald"/>
                <a:ea typeface="Oswald"/>
                <a:cs typeface="Oswald"/>
                <a:sym typeface="Oswald"/>
              </a:endParaRPr>
            </a:p>
          </p:txBody>
        </p:sp>
        <p:sp>
          <p:nvSpPr>
            <p:cNvPr id="128" name="Google Shape;128;p15"/>
            <p:cNvSpPr/>
            <p:nvPr/>
          </p:nvSpPr>
          <p:spPr>
            <a:xfrm rot="-5400000">
              <a:off x="2827481" y="2315340"/>
              <a:ext cx="643345" cy="659392"/>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29" name="Google Shape;129;p15"/>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30" name="Google Shape;130;p15"/>
            <p:cNvSpPr/>
            <p:nvPr/>
          </p:nvSpPr>
          <p:spPr>
            <a:xfrm>
              <a:off x="1593000" y="2322575"/>
              <a:ext cx="690000" cy="642600"/>
            </a:xfrm>
            <a:prstGeom prst="rect">
              <a:avLst/>
            </a:prstGeom>
            <a:solidFill>
              <a:srgbClr val="93C47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sp>
        <p:nvSpPr>
          <p:cNvPr id="131" name="Google Shape;131;p15"/>
          <p:cNvSpPr txBox="1"/>
          <p:nvPr/>
        </p:nvSpPr>
        <p:spPr>
          <a:xfrm>
            <a:off x="390205" y="1070090"/>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solidFill>
                  <a:srgbClr val="6AA84F"/>
                </a:solidFill>
                <a:latin typeface="Oswald"/>
                <a:ea typeface="Oswald"/>
                <a:cs typeface="Oswald"/>
                <a:sym typeface="Oswald"/>
              </a:rPr>
              <a:t>FUNCTIONS OF THE </a:t>
            </a:r>
            <a:r>
              <a:rPr lang="en" sz="3700">
                <a:solidFill>
                  <a:srgbClr val="6AA84F"/>
                </a:solidFill>
                <a:latin typeface="Oswald"/>
                <a:ea typeface="Oswald"/>
                <a:cs typeface="Oswald"/>
                <a:sym typeface="Oswald"/>
              </a:rPr>
              <a:t>COLON </a:t>
            </a:r>
            <a:endParaRPr sz="3700">
              <a:solidFill>
                <a:srgbClr val="6AA84F"/>
              </a:solidFill>
              <a:latin typeface="Oswald"/>
              <a:ea typeface="Oswald"/>
              <a:cs typeface="Oswald"/>
              <a:sym typeface="Oswald"/>
            </a:endParaRPr>
          </a:p>
        </p:txBody>
      </p:sp>
      <p:sp>
        <p:nvSpPr>
          <p:cNvPr id="132" name="Google Shape;132;p15"/>
          <p:cNvSpPr/>
          <p:nvPr/>
        </p:nvSpPr>
        <p:spPr>
          <a:xfrm>
            <a:off x="100345" y="1367352"/>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33" name="Google Shape;133;p15"/>
          <p:cNvSpPr txBox="1"/>
          <p:nvPr/>
        </p:nvSpPr>
        <p:spPr>
          <a:xfrm>
            <a:off x="5677300" y="2144500"/>
            <a:ext cx="79995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erriweather"/>
                <a:ea typeface="Merriweather"/>
                <a:cs typeface="Merriweather"/>
                <a:sym typeface="Merriweather"/>
              </a:rPr>
              <a:t>V</a:t>
            </a:r>
            <a:r>
              <a:rPr lang="en" sz="2600">
                <a:latin typeface="Merriweather"/>
                <a:ea typeface="Merriweather"/>
                <a:cs typeface="Merriweather"/>
                <a:sym typeface="Merriweather"/>
              </a:rPr>
              <a:t>itamins produced by bacteria </a:t>
            </a:r>
            <a:r>
              <a:rPr lang="en" sz="2600">
                <a:solidFill>
                  <a:srgbClr val="B45F06"/>
                </a:solidFill>
                <a:latin typeface="Merriweather"/>
                <a:ea typeface="Merriweather"/>
                <a:cs typeface="Merriweather"/>
                <a:sym typeface="Merriweather"/>
              </a:rPr>
              <a:t>(NOT dietary vitamins)</a:t>
            </a:r>
            <a:endParaRPr sz="2600">
              <a:solidFill>
                <a:srgbClr val="B45F06"/>
              </a:solidFill>
              <a:latin typeface="Merriweather"/>
              <a:ea typeface="Merriweather"/>
              <a:cs typeface="Merriweather"/>
              <a:sym typeface="Merriweather"/>
            </a:endParaRPr>
          </a:p>
        </p:txBody>
      </p:sp>
      <p:sp>
        <p:nvSpPr>
          <p:cNvPr id="134" name="Google Shape;134;p15"/>
          <p:cNvSpPr txBox="1"/>
          <p:nvPr/>
        </p:nvSpPr>
        <p:spPr>
          <a:xfrm>
            <a:off x="6454325" y="3935999"/>
            <a:ext cx="72585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erriweather"/>
                <a:ea typeface="Merriweather"/>
                <a:cs typeface="Merriweather"/>
                <a:sym typeface="Merriweather"/>
              </a:rPr>
              <a:t>Water and compact material into feces</a:t>
            </a:r>
            <a:endParaRPr sz="2600">
              <a:latin typeface="Merriweather"/>
              <a:ea typeface="Merriweather"/>
              <a:cs typeface="Merriweather"/>
              <a:sym typeface="Merriweather"/>
            </a:endParaRPr>
          </a:p>
        </p:txBody>
      </p:sp>
      <p:sp>
        <p:nvSpPr>
          <p:cNvPr id="135" name="Google Shape;135;p15"/>
          <p:cNvSpPr txBox="1"/>
          <p:nvPr/>
        </p:nvSpPr>
        <p:spPr>
          <a:xfrm>
            <a:off x="7316950" y="5571919"/>
            <a:ext cx="63960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erriweather"/>
                <a:ea typeface="Merriweather"/>
                <a:cs typeface="Merriweather"/>
                <a:sym typeface="Merriweather"/>
              </a:rPr>
              <a:t>Fecal matter prior to defecation</a:t>
            </a:r>
            <a:endParaRPr sz="2600">
              <a:latin typeface="Merriweather"/>
              <a:ea typeface="Merriweather"/>
              <a:cs typeface="Merriweather"/>
              <a:sym typeface="Merriweather"/>
            </a:endParaRPr>
          </a:p>
        </p:txBody>
      </p:sp>
      <p:sp>
        <p:nvSpPr>
          <p:cNvPr id="109" name="Google Shape;109;p15"/>
          <p:cNvSpPr/>
          <p:nvPr/>
        </p:nvSpPr>
        <p:spPr>
          <a:xfrm>
            <a:off x="5600525" y="8638273"/>
            <a:ext cx="2747700" cy="2676900"/>
          </a:xfrm>
          <a:prstGeom prst="ellipse">
            <a:avLst/>
          </a:prstGeom>
          <a:solidFill>
            <a:srgbClr val="D9EAD3"/>
          </a:solid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Oswald"/>
                <a:ea typeface="Oswald"/>
                <a:cs typeface="Oswald"/>
                <a:sym typeface="Oswald"/>
              </a:rPr>
              <a:t>Function</a:t>
            </a:r>
            <a:endParaRPr sz="3600">
              <a:latin typeface="Oswald"/>
              <a:ea typeface="Oswald"/>
              <a:cs typeface="Oswald"/>
              <a:sym typeface="Oswald"/>
            </a:endParaRPr>
          </a:p>
          <a:p>
            <a:pPr indent="0" lvl="0" marL="0" rtl="0" algn="ctr">
              <a:spcBef>
                <a:spcPts val="0"/>
              </a:spcBef>
              <a:spcAft>
                <a:spcPts val="0"/>
              </a:spcAft>
              <a:buNone/>
            </a:pPr>
            <a:r>
              <a:rPr lang="en" sz="1900">
                <a:latin typeface="Merriweather"/>
                <a:ea typeface="Merriweather"/>
                <a:cs typeface="Merriweather"/>
                <a:sym typeface="Merriweather"/>
              </a:rPr>
              <a:t>The physiology of different</a:t>
            </a:r>
            <a:endParaRPr/>
          </a:p>
          <a:p>
            <a:pPr indent="0" lvl="0" marL="0" rtl="0" algn="ctr">
              <a:spcBef>
                <a:spcPts val="0"/>
              </a:spcBef>
              <a:spcAft>
                <a:spcPts val="0"/>
              </a:spcAft>
              <a:buNone/>
            </a:pPr>
            <a:r>
              <a:rPr lang="en" sz="1900">
                <a:latin typeface="Merriweather"/>
                <a:ea typeface="Merriweather"/>
                <a:cs typeface="Merriweather"/>
                <a:sym typeface="Merriweather"/>
              </a:rPr>
              <a:t>Colon regions</a:t>
            </a:r>
            <a:endParaRPr sz="1900">
              <a:latin typeface="Merriweather"/>
              <a:ea typeface="Merriweather"/>
              <a:cs typeface="Merriweather"/>
              <a:sym typeface="Merriweather"/>
            </a:endParaRPr>
          </a:p>
        </p:txBody>
      </p:sp>
      <p:cxnSp>
        <p:nvCxnSpPr>
          <p:cNvPr id="136" name="Google Shape;136;p15"/>
          <p:cNvCxnSpPr>
            <a:endCxn id="109" idx="0"/>
          </p:cNvCxnSpPr>
          <p:nvPr/>
        </p:nvCxnSpPr>
        <p:spPr>
          <a:xfrm flipH="1">
            <a:off x="6974375" y="7039873"/>
            <a:ext cx="3681300" cy="1598400"/>
          </a:xfrm>
          <a:prstGeom prst="bentConnector2">
            <a:avLst/>
          </a:prstGeom>
          <a:noFill/>
          <a:ln cap="flat" cmpd="sng" w="28575">
            <a:solidFill>
              <a:srgbClr val="93C47D"/>
            </a:solidFill>
            <a:prstDash val="solid"/>
            <a:round/>
            <a:headEnd len="med" w="med" type="none"/>
            <a:tailEnd len="med" w="med" type="none"/>
          </a:ln>
        </p:spPr>
      </p:cxnSp>
      <p:sp>
        <p:nvSpPr>
          <p:cNvPr id="137" name="Google Shape;137;p15"/>
          <p:cNvSpPr txBox="1"/>
          <p:nvPr/>
        </p:nvSpPr>
        <p:spPr>
          <a:xfrm>
            <a:off x="8033475" y="6568500"/>
            <a:ext cx="2622300" cy="471300"/>
          </a:xfrm>
          <a:prstGeom prst="rect">
            <a:avLst/>
          </a:prstGeom>
          <a:solidFill>
            <a:srgbClr val="D9EAD3"/>
          </a:solid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Transverse Colon</a:t>
            </a:r>
            <a:endParaRPr sz="3000">
              <a:latin typeface="Oswald"/>
              <a:ea typeface="Oswald"/>
              <a:cs typeface="Oswald"/>
              <a:sym typeface="Oswald"/>
            </a:endParaRPr>
          </a:p>
        </p:txBody>
      </p:sp>
      <p:sp>
        <p:nvSpPr>
          <p:cNvPr id="138" name="Google Shape;138;p15"/>
          <p:cNvSpPr txBox="1"/>
          <p:nvPr/>
        </p:nvSpPr>
        <p:spPr>
          <a:xfrm>
            <a:off x="8507200" y="7177800"/>
            <a:ext cx="5341200" cy="3523200"/>
          </a:xfrm>
          <a:prstGeom prst="rect">
            <a:avLst/>
          </a:prstGeom>
          <a:noFill/>
          <a:ln cap="flat" cmpd="sng" w="19050">
            <a:solidFill>
              <a:srgbClr val="B7B7B7"/>
            </a:solidFill>
            <a:prstDash val="lgDash"/>
            <a:round/>
            <a:headEnd len="sm" w="sm" type="none"/>
            <a:tailEnd len="sm" w="sm" type="none"/>
          </a:ln>
        </p:spPr>
        <p:txBody>
          <a:bodyPr anchorCtr="0" anchor="ctr"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The </a:t>
            </a:r>
            <a:r>
              <a:rPr lang="en" sz="2200">
                <a:solidFill>
                  <a:srgbClr val="CC4125"/>
                </a:solidFill>
                <a:latin typeface="Merriweather"/>
                <a:ea typeface="Merriweather"/>
                <a:cs typeface="Merriweather"/>
                <a:sym typeface="Merriweather"/>
              </a:rPr>
              <a:t>primary site</a:t>
            </a:r>
            <a:r>
              <a:rPr lang="en" sz="2200">
                <a:latin typeface="Merriweather"/>
                <a:ea typeface="Merriweather"/>
                <a:cs typeface="Merriweather"/>
                <a:sym typeface="Merriweather"/>
              </a:rPr>
              <a:t> for the removal of water and electrolytes and the storage of feces.</a:t>
            </a:r>
            <a:endParaRPr sz="2200">
              <a:latin typeface="Merriweather"/>
              <a:ea typeface="Merriweather"/>
              <a:cs typeface="Merriweather"/>
              <a:sym typeface="Merriweather"/>
            </a:endParaRPr>
          </a:p>
          <a:p>
            <a:pPr indent="-368300" lvl="0" marL="457200" rtl="0" algn="l">
              <a:spcBef>
                <a:spcPts val="0"/>
              </a:spcBef>
              <a:spcAft>
                <a:spcPts val="0"/>
              </a:spcAft>
              <a:buClr>
                <a:srgbClr val="8E7CC3"/>
              </a:buClr>
              <a:buSzPts val="2200"/>
              <a:buFont typeface="Merriweather"/>
              <a:buChar char="-"/>
            </a:pPr>
            <a:r>
              <a:rPr lang="en" sz="2200">
                <a:solidFill>
                  <a:srgbClr val="8E7CC3"/>
                </a:solidFill>
                <a:latin typeface="Merriweather"/>
                <a:ea typeface="Merriweather"/>
                <a:cs typeface="Merriweather"/>
                <a:sym typeface="Merriweather"/>
              </a:rPr>
              <a:t>The labeled material is retained for about 24 hrs. </a:t>
            </a:r>
            <a:endParaRPr sz="2200">
              <a:solidFill>
                <a:srgbClr val="674EA7"/>
              </a:solidFill>
              <a:latin typeface="Merriweather"/>
              <a:ea typeface="Merriweather"/>
              <a:cs typeface="Merriweather"/>
              <a:sym typeface="Merriweather"/>
            </a:endParaRPr>
          </a:p>
        </p:txBody>
      </p:sp>
      <p:cxnSp>
        <p:nvCxnSpPr>
          <p:cNvPr id="139" name="Google Shape;139;p15"/>
          <p:cNvCxnSpPr>
            <a:stCxn id="140" idx="0"/>
            <a:endCxn id="109" idx="0"/>
          </p:cNvCxnSpPr>
          <p:nvPr/>
        </p:nvCxnSpPr>
        <p:spPr>
          <a:xfrm>
            <a:off x="2863175" y="7041973"/>
            <a:ext cx="4111200" cy="1596300"/>
          </a:xfrm>
          <a:prstGeom prst="bentConnector2">
            <a:avLst/>
          </a:prstGeom>
          <a:noFill/>
          <a:ln cap="flat" cmpd="sng" w="28575">
            <a:solidFill>
              <a:srgbClr val="93C47D"/>
            </a:solidFill>
            <a:prstDash val="solid"/>
            <a:round/>
            <a:headEnd len="med" w="med" type="none"/>
            <a:tailEnd len="med" w="med" type="none"/>
          </a:ln>
        </p:spPr>
      </p:cxnSp>
      <p:sp>
        <p:nvSpPr>
          <p:cNvPr id="141" name="Google Shape;141;p15"/>
          <p:cNvSpPr txBox="1"/>
          <p:nvPr/>
        </p:nvSpPr>
        <p:spPr>
          <a:xfrm>
            <a:off x="2863175" y="6574125"/>
            <a:ext cx="2505600" cy="471300"/>
          </a:xfrm>
          <a:prstGeom prst="rect">
            <a:avLst/>
          </a:prstGeom>
          <a:solidFill>
            <a:srgbClr val="D9EAD3"/>
          </a:solid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Ascending Colon</a:t>
            </a:r>
            <a:endParaRPr sz="3000">
              <a:latin typeface="Oswald"/>
              <a:ea typeface="Oswald"/>
              <a:cs typeface="Oswald"/>
              <a:sym typeface="Oswald"/>
            </a:endParaRPr>
          </a:p>
        </p:txBody>
      </p:sp>
      <p:cxnSp>
        <p:nvCxnSpPr>
          <p:cNvPr id="142" name="Google Shape;142;p15"/>
          <p:cNvCxnSpPr>
            <a:stCxn id="109" idx="4"/>
            <a:endCxn id="143" idx="0"/>
          </p:cNvCxnSpPr>
          <p:nvPr/>
        </p:nvCxnSpPr>
        <p:spPr>
          <a:xfrm flipH="1" rot="-5400000">
            <a:off x="7764275" y="10525273"/>
            <a:ext cx="1734900" cy="3314700"/>
          </a:xfrm>
          <a:prstGeom prst="bentConnector3">
            <a:avLst>
              <a:gd fmla="val 69879" name="adj1"/>
            </a:avLst>
          </a:prstGeom>
          <a:noFill/>
          <a:ln cap="flat" cmpd="sng" w="28575">
            <a:solidFill>
              <a:srgbClr val="93C47D"/>
            </a:solidFill>
            <a:prstDash val="solid"/>
            <a:round/>
            <a:headEnd len="med" w="med" type="none"/>
            <a:tailEnd len="med" w="med" type="none"/>
          </a:ln>
        </p:spPr>
      </p:cxnSp>
      <p:sp>
        <p:nvSpPr>
          <p:cNvPr id="144" name="Google Shape;144;p15"/>
          <p:cNvSpPr txBox="1"/>
          <p:nvPr/>
        </p:nvSpPr>
        <p:spPr>
          <a:xfrm>
            <a:off x="1913601" y="11981750"/>
            <a:ext cx="3170700" cy="533400"/>
          </a:xfrm>
          <a:prstGeom prst="rect">
            <a:avLst/>
          </a:prstGeom>
          <a:solidFill>
            <a:srgbClr val="D9EAD3"/>
          </a:solidFill>
          <a:ln cap="flat" cmpd="sng" w="1905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Rectosigmoid</a:t>
            </a:r>
            <a:r>
              <a:rPr lang="en" sz="3000">
                <a:latin typeface="Oswald"/>
                <a:ea typeface="Oswald"/>
                <a:cs typeface="Oswald"/>
                <a:sym typeface="Oswald"/>
              </a:rPr>
              <a:t> Region</a:t>
            </a:r>
            <a:endParaRPr sz="3000">
              <a:latin typeface="Oswald"/>
              <a:ea typeface="Oswald"/>
              <a:cs typeface="Oswald"/>
              <a:sym typeface="Oswald"/>
            </a:endParaRPr>
          </a:p>
        </p:txBody>
      </p:sp>
      <p:sp>
        <p:nvSpPr>
          <p:cNvPr id="145" name="Google Shape;145;p15"/>
          <p:cNvSpPr txBox="1"/>
          <p:nvPr/>
        </p:nvSpPr>
        <p:spPr>
          <a:xfrm>
            <a:off x="8805373" y="11981744"/>
            <a:ext cx="2747700" cy="533400"/>
          </a:xfrm>
          <a:prstGeom prst="rect">
            <a:avLst/>
          </a:prstGeom>
          <a:solidFill>
            <a:srgbClr val="D9EAD3"/>
          </a:solidFill>
          <a:ln cap="flat" cmpd="sng" w="1905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Descending Colon</a:t>
            </a:r>
            <a:endParaRPr sz="3000">
              <a:latin typeface="Oswald"/>
              <a:ea typeface="Oswald"/>
              <a:cs typeface="Oswald"/>
              <a:sym typeface="Oswald"/>
            </a:endParaRPr>
          </a:p>
        </p:txBody>
      </p:sp>
      <p:sp>
        <p:nvSpPr>
          <p:cNvPr id="143" name="Google Shape;143;p15"/>
          <p:cNvSpPr txBox="1"/>
          <p:nvPr/>
        </p:nvSpPr>
        <p:spPr>
          <a:xfrm>
            <a:off x="6729575" y="13050100"/>
            <a:ext cx="7118700" cy="2469600"/>
          </a:xfrm>
          <a:prstGeom prst="rect">
            <a:avLst/>
          </a:prstGeom>
          <a:noFill/>
          <a:ln cap="flat" cmpd="sng" w="19050">
            <a:solidFill>
              <a:srgbClr val="B7B7B7"/>
            </a:solidFill>
            <a:prstDash val="lgDash"/>
            <a:round/>
            <a:headEnd len="sm" w="sm" type="none"/>
            <a:tailEnd len="sm" w="sm" type="none"/>
          </a:ln>
        </p:spPr>
        <p:txBody>
          <a:bodyPr anchorCtr="0" anchor="ctr"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A conduit between the transverse and sigmoid colon. </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Has the neural program for power propulsion (mass movement), involved in defecation reflex.</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solidFill>
                  <a:srgbClr val="8E7CC3"/>
                </a:solidFill>
                <a:latin typeface="Merriweather"/>
                <a:ea typeface="Merriweather"/>
                <a:cs typeface="Merriweather"/>
                <a:sym typeface="Merriweather"/>
              </a:rPr>
              <a:t>Labeled feces begin to accumulate in the sigmoid colon about 24 hours after the label is instilled in the cecum.</a:t>
            </a:r>
            <a:endParaRPr sz="2100">
              <a:solidFill>
                <a:srgbClr val="8E7CC3"/>
              </a:solidFill>
              <a:latin typeface="Merriweather"/>
              <a:ea typeface="Merriweather"/>
              <a:cs typeface="Merriweather"/>
              <a:sym typeface="Merriweather"/>
            </a:endParaRPr>
          </a:p>
        </p:txBody>
      </p:sp>
      <p:sp>
        <p:nvSpPr>
          <p:cNvPr id="146" name="Google Shape;146;p15"/>
          <p:cNvSpPr txBox="1"/>
          <p:nvPr/>
        </p:nvSpPr>
        <p:spPr>
          <a:xfrm>
            <a:off x="100350" y="7177799"/>
            <a:ext cx="5341200" cy="4342800"/>
          </a:xfrm>
          <a:prstGeom prst="rect">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Specialized for processing chyme delivered from the terminal ileum.</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When rediolabeled chyme is instilled (put gradually) into cecum, half of the instilled volume empties from ascending colon in 87 min. </a:t>
            </a:r>
            <a:endParaRPr sz="2100">
              <a:solidFill>
                <a:srgbClr val="8E7CC3"/>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This period is short in comparison with the transverse colon.</a:t>
            </a:r>
            <a:endParaRPr sz="2100">
              <a:solidFill>
                <a:srgbClr val="8E7CC3"/>
              </a:solidFill>
              <a:latin typeface="Merriweather"/>
              <a:ea typeface="Merriweather"/>
              <a:cs typeface="Merriweather"/>
              <a:sym typeface="Merriweather"/>
            </a:endParaRPr>
          </a:p>
          <a:p>
            <a:pPr indent="-361950" lvl="0" marL="457200" rtl="0" algn="l">
              <a:spcBef>
                <a:spcPts val="0"/>
              </a:spcBef>
              <a:spcAft>
                <a:spcPts val="0"/>
              </a:spcAft>
              <a:buClr>
                <a:srgbClr val="8E7CC3"/>
              </a:buClr>
              <a:buSzPts val="2100"/>
              <a:buFont typeface="Merriweather"/>
              <a:buChar char="-"/>
            </a:pPr>
            <a:r>
              <a:rPr lang="en" sz="2100">
                <a:solidFill>
                  <a:srgbClr val="8E7CC3"/>
                </a:solidFill>
                <a:latin typeface="Merriweather"/>
                <a:ea typeface="Merriweather"/>
                <a:cs typeface="Merriweather"/>
                <a:sym typeface="Merriweather"/>
              </a:rPr>
              <a:t>The ascending colon is not the primary site of storage, mixing and removal of water.</a:t>
            </a:r>
            <a:endParaRPr sz="2100">
              <a:solidFill>
                <a:srgbClr val="8E7CC3"/>
              </a:solidFill>
              <a:latin typeface="Merriweather"/>
              <a:ea typeface="Merriweather"/>
              <a:cs typeface="Merriweather"/>
              <a:sym typeface="Merriweather"/>
            </a:endParaRPr>
          </a:p>
        </p:txBody>
      </p:sp>
      <p:sp>
        <p:nvSpPr>
          <p:cNvPr id="110" name="Google Shape;110;p15"/>
          <p:cNvSpPr txBox="1"/>
          <p:nvPr/>
        </p:nvSpPr>
        <p:spPr>
          <a:xfrm>
            <a:off x="188025" y="13050025"/>
            <a:ext cx="6396000" cy="2469600"/>
          </a:xfrm>
          <a:prstGeom prst="rect">
            <a:avLst/>
          </a:prstGeom>
          <a:noFill/>
          <a:ln cap="flat" cmpd="sng" w="19050">
            <a:solidFill>
              <a:srgbClr val="B7B7B7"/>
            </a:solidFill>
            <a:prstDash val="lgDash"/>
            <a:round/>
            <a:headEnd len="sm" w="sm" type="none"/>
            <a:tailEnd len="sm" w="sm" type="none"/>
          </a:ln>
        </p:spPr>
        <p:txBody>
          <a:bodyPr anchorCtr="0" anchor="ctr"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solidFill>
                  <a:schemeClr val="dk1"/>
                </a:solidFill>
                <a:latin typeface="Merriweather"/>
                <a:ea typeface="Merriweather"/>
                <a:cs typeface="Merriweather"/>
                <a:sym typeface="Merriweather"/>
              </a:rPr>
              <a:t>It </a:t>
            </a:r>
            <a:r>
              <a:rPr lang="en" sz="2200">
                <a:solidFill>
                  <a:schemeClr val="dk1"/>
                </a:solidFill>
                <a:latin typeface="Merriweather"/>
                <a:ea typeface="Merriweather"/>
                <a:cs typeface="Merriweather"/>
                <a:sym typeface="Merriweather"/>
              </a:rPr>
              <a:t>maintains fecal continence t</a:t>
            </a:r>
            <a:r>
              <a:rPr lang="en" sz="2200">
                <a:solidFill>
                  <a:schemeClr val="dk1"/>
                </a:solidFill>
                <a:latin typeface="Merriweather"/>
                <a:ea typeface="Merriweather"/>
                <a:cs typeface="Merriweather"/>
                <a:sym typeface="Merriweather"/>
              </a:rPr>
              <a:t>ogether with anal canal &amp; pelvic floor musculature. </a:t>
            </a:r>
            <a:r>
              <a:rPr lang="en" sz="2200">
                <a:solidFill>
                  <a:srgbClr val="8E7CC3"/>
                </a:solidFill>
                <a:latin typeface="Merriweather"/>
                <a:ea typeface="Merriweather"/>
                <a:cs typeface="Merriweather"/>
                <a:sym typeface="Merriweather"/>
              </a:rPr>
              <a:t>(the ability to voluntarily control urinary and fecal discharge).</a:t>
            </a:r>
            <a:endParaRPr sz="2200">
              <a:solidFill>
                <a:srgbClr val="8E7CC3"/>
              </a:solidFill>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t/>
            </a:r>
            <a:endParaRPr sz="2200">
              <a:solidFill>
                <a:schemeClr val="dk1"/>
              </a:solidFill>
              <a:latin typeface="Merriweather"/>
              <a:ea typeface="Merriweather"/>
              <a:cs typeface="Merriweather"/>
              <a:sym typeface="Merriweather"/>
            </a:endParaRPr>
          </a:p>
        </p:txBody>
      </p:sp>
      <p:sp>
        <p:nvSpPr>
          <p:cNvPr id="147" name="Google Shape;147;p15"/>
          <p:cNvSpPr/>
          <p:nvPr/>
        </p:nvSpPr>
        <p:spPr>
          <a:xfrm>
            <a:off x="188023" y="15924373"/>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148" name="Google Shape;148;p15"/>
          <p:cNvSpPr/>
          <p:nvPr/>
        </p:nvSpPr>
        <p:spPr>
          <a:xfrm>
            <a:off x="294450" y="16897550"/>
            <a:ext cx="9219000" cy="2218200"/>
          </a:xfrm>
          <a:prstGeom prst="rect">
            <a:avLst/>
          </a:prstGeom>
          <a:solidFill>
            <a:srgbClr val="B6D7A8"/>
          </a:solidFill>
          <a:ln>
            <a:noFill/>
          </a:ln>
        </p:spPr>
        <p:txBody>
          <a:bodyPr anchorCtr="0" anchor="ctr" bIns="242375" lIns="242375" spcFirstLastPara="1" rIns="242375" wrap="square" tIns="242375">
            <a:noAutofit/>
          </a:bodyPr>
          <a:lstStyle/>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The sigmoid and rectum are reservoirs with a capacity of up to 500 mL.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Fibers of puborectalis pass around the anorectum and join behind it to form a U-shaped sling (physiological valve).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The puborectalis muscle and external anal sphincter comprise a functional unit that maintain continence. </a:t>
            </a:r>
            <a:endParaRPr sz="2200"/>
          </a:p>
        </p:txBody>
      </p:sp>
      <p:sp>
        <p:nvSpPr>
          <p:cNvPr id="149" name="Google Shape;149;p15"/>
          <p:cNvSpPr txBox="1"/>
          <p:nvPr/>
        </p:nvSpPr>
        <p:spPr>
          <a:xfrm>
            <a:off x="656625" y="15726975"/>
            <a:ext cx="131457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dk1"/>
                </a:solidFill>
                <a:latin typeface="Oswald"/>
                <a:ea typeface="Oswald"/>
                <a:cs typeface="Oswald"/>
                <a:sym typeface="Oswald"/>
              </a:rPr>
              <a:t>How the Rectosigmoid Region, Anal Canal &amp; Pelvic Floor Musculature Maintains Fecal Continence?</a:t>
            </a:r>
            <a:endParaRPr sz="3400">
              <a:latin typeface="Oswald"/>
              <a:ea typeface="Oswald"/>
              <a:cs typeface="Oswald"/>
              <a:sym typeface="Oswald"/>
            </a:endParaRPr>
          </a:p>
        </p:txBody>
      </p:sp>
      <p:sp>
        <p:nvSpPr>
          <p:cNvPr id="150" name="Google Shape;150;p15"/>
          <p:cNvSpPr txBox="1"/>
          <p:nvPr/>
        </p:nvSpPr>
        <p:spPr>
          <a:xfrm>
            <a:off x="10763000" y="18584975"/>
            <a:ext cx="23535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6-5</a:t>
            </a:r>
            <a:endParaRPr b="1" sz="27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p:nvPr/>
        </p:nvSpPr>
        <p:spPr>
          <a:xfrm>
            <a:off x="12072025" y="11716246"/>
            <a:ext cx="273300" cy="79296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6" name="Google Shape;156;p16"/>
          <p:cNvSpPr/>
          <p:nvPr/>
        </p:nvSpPr>
        <p:spPr>
          <a:xfrm>
            <a:off x="12436575" y="11716246"/>
            <a:ext cx="273300" cy="79296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157" name="Google Shape;157;p16"/>
          <p:cNvPicPr preferRelativeResize="0"/>
          <p:nvPr/>
        </p:nvPicPr>
        <p:blipFill rotWithShape="1">
          <a:blip r:embed="rId3">
            <a:alphaModFix/>
          </a:blip>
          <a:srcRect b="0" l="0" r="0" t="36608"/>
          <a:stretch/>
        </p:blipFill>
        <p:spPr>
          <a:xfrm>
            <a:off x="11217313" y="11808900"/>
            <a:ext cx="2357775" cy="1990275"/>
          </a:xfrm>
          <a:prstGeom prst="rect">
            <a:avLst/>
          </a:prstGeom>
          <a:noFill/>
          <a:ln cap="flat" cmpd="sng" w="9525">
            <a:solidFill>
              <a:srgbClr val="D9D9D9"/>
            </a:solidFill>
            <a:prstDash val="solid"/>
            <a:round/>
            <a:headEnd len="sm" w="sm" type="none"/>
            <a:tailEnd len="sm" w="sm" type="none"/>
          </a:ln>
        </p:spPr>
      </p:pic>
      <p:sp>
        <p:nvSpPr>
          <p:cNvPr id="158" name="Google Shape;158;p16"/>
          <p:cNvSpPr/>
          <p:nvPr/>
        </p:nvSpPr>
        <p:spPr>
          <a:xfrm flipH="1" rot="10800000">
            <a:off x="305275" y="11716180"/>
            <a:ext cx="13549500" cy="7929600"/>
          </a:xfrm>
          <a:prstGeom prst="round1Rect">
            <a:avLst>
              <a:gd fmla="val 11519"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9" name="Google Shape;159;p16"/>
          <p:cNvSpPr/>
          <p:nvPr/>
        </p:nvSpPr>
        <p:spPr>
          <a:xfrm rot="-5400000">
            <a:off x="7386666" y="16619391"/>
            <a:ext cx="1215400" cy="3647917"/>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60" name="Google Shape;160;p16"/>
          <p:cNvSpPr/>
          <p:nvPr/>
        </p:nvSpPr>
        <p:spPr>
          <a:xfrm flipH="1">
            <a:off x="2303200" y="17835675"/>
            <a:ext cx="6622800" cy="1214100"/>
          </a:xfrm>
          <a:prstGeom prst="rect">
            <a:avLst/>
          </a:prstGeom>
          <a:solidFill>
            <a:srgbClr val="EEEEEE"/>
          </a:solidFill>
          <a:ln>
            <a:noFill/>
          </a:ln>
        </p:spPr>
        <p:txBody>
          <a:bodyPr anchorCtr="0" anchor="ctr" bIns="68500" lIns="68500" spcFirstLastPara="1" rIns="68500" wrap="square" tIns="68500">
            <a:noAutofit/>
          </a:bodyPr>
          <a:lstStyle/>
          <a:p>
            <a:pPr indent="-336550" lvl="0" marL="457200" rtl="0" algn="l">
              <a:spcBef>
                <a:spcPts val="0"/>
              </a:spcBef>
              <a:spcAft>
                <a:spcPts val="0"/>
              </a:spcAft>
              <a:buClr>
                <a:srgbClr val="45818E"/>
              </a:buClr>
              <a:buSzPts val="1700"/>
              <a:buFont typeface="Merriweather"/>
              <a:buChar char="●"/>
            </a:pPr>
            <a:r>
              <a:rPr lang="en" sz="1700">
                <a:solidFill>
                  <a:srgbClr val="45818E"/>
                </a:solidFill>
                <a:latin typeface="Merriweather"/>
                <a:ea typeface="Merriweather"/>
                <a:cs typeface="Merriweather"/>
                <a:sym typeface="Merriweather"/>
              </a:rPr>
              <a:t>Certain drugs as steroids and aspirin may be absorbed.</a:t>
            </a:r>
            <a:endParaRPr sz="1700">
              <a:solidFill>
                <a:schemeClr val="dk1"/>
              </a:solidFill>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lang="en" sz="1700">
                <a:solidFill>
                  <a:schemeClr val="dk1"/>
                </a:solidFill>
                <a:latin typeface="Merriweather"/>
                <a:ea typeface="Merriweather"/>
                <a:cs typeface="Merriweather"/>
                <a:sym typeface="Merriweather"/>
              </a:rPr>
              <a:t>Reabsorption of organic wastes (urobilinogens &amp; Stercobilinogen) and toxins. </a:t>
            </a:r>
            <a:r>
              <a:rPr lang="en" sz="1700">
                <a:solidFill>
                  <a:srgbClr val="45818E"/>
                </a:solidFill>
                <a:latin typeface="Merriweather"/>
                <a:ea typeface="Merriweather"/>
                <a:cs typeface="Merriweather"/>
                <a:sym typeface="Merriweather"/>
              </a:rPr>
              <a:t> </a:t>
            </a:r>
            <a:endParaRPr sz="1700">
              <a:solidFill>
                <a:srgbClr val="45818E"/>
              </a:solidFill>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lang="en" sz="1700">
                <a:latin typeface="Merriweather"/>
                <a:ea typeface="Merriweather"/>
                <a:cs typeface="Merriweather"/>
                <a:sym typeface="Merriweather"/>
              </a:rPr>
              <a:t>Reabsorption of bile salts.</a:t>
            </a:r>
            <a:endParaRPr sz="1700">
              <a:latin typeface="Merriweather"/>
              <a:ea typeface="Merriweather"/>
              <a:cs typeface="Merriweather"/>
              <a:sym typeface="Merriweather"/>
            </a:endParaRPr>
          </a:p>
        </p:txBody>
      </p:sp>
      <p:sp>
        <p:nvSpPr>
          <p:cNvPr id="161" name="Google Shape;161;p16"/>
          <p:cNvSpPr/>
          <p:nvPr/>
        </p:nvSpPr>
        <p:spPr>
          <a:xfrm rot="-5400000">
            <a:off x="7446031" y="12259727"/>
            <a:ext cx="1096672" cy="3647917"/>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62" name="Google Shape;162;p16"/>
          <p:cNvSpPr txBox="1"/>
          <p:nvPr/>
        </p:nvSpPr>
        <p:spPr>
          <a:xfrm>
            <a:off x="1738475" y="1597895"/>
            <a:ext cx="1048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45818E"/>
              </a:solidFill>
              <a:latin typeface="Merriweather"/>
              <a:ea typeface="Merriweather"/>
              <a:cs typeface="Merriweather"/>
              <a:sym typeface="Merriweather"/>
            </a:endParaRPr>
          </a:p>
          <a:p>
            <a:pPr indent="0" lvl="0" marL="0" rtl="0" algn="ctr">
              <a:spcBef>
                <a:spcPts val="0"/>
              </a:spcBef>
              <a:spcAft>
                <a:spcPts val="0"/>
              </a:spcAft>
              <a:buNone/>
            </a:pPr>
            <a:r>
              <a:rPr lang="en" sz="2400">
                <a:solidFill>
                  <a:srgbClr val="45818E"/>
                </a:solidFill>
                <a:latin typeface="Merriweather"/>
                <a:ea typeface="Merriweather"/>
                <a:cs typeface="Merriweather"/>
                <a:sym typeface="Merriweather"/>
              </a:rPr>
              <a:t>The secretion is mainly mucus, it has the following functions: </a:t>
            </a:r>
            <a:endParaRPr sz="2400">
              <a:solidFill>
                <a:srgbClr val="45818E"/>
              </a:solidFill>
              <a:latin typeface="Merriweather"/>
              <a:ea typeface="Merriweather"/>
              <a:cs typeface="Merriweather"/>
              <a:sym typeface="Merriweather"/>
            </a:endParaRPr>
          </a:p>
        </p:txBody>
      </p:sp>
      <p:sp>
        <p:nvSpPr>
          <p:cNvPr id="163" name="Google Shape;163;p16"/>
          <p:cNvSpPr/>
          <p:nvPr/>
        </p:nvSpPr>
        <p:spPr>
          <a:xfrm flipH="1" rot="10800000">
            <a:off x="199200" y="8671375"/>
            <a:ext cx="13698600" cy="2145000"/>
          </a:xfrm>
          <a:prstGeom prst="round1Rect">
            <a:avLst>
              <a:gd fmla="val 16667" name="adj"/>
            </a:avLst>
          </a:prstGeom>
          <a:noFill/>
          <a:ln cap="flat" cmpd="sng" w="9525">
            <a:solidFill>
              <a:srgbClr val="76A5AF"/>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4" name="Google Shape;164;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5" name="Google Shape;165;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66" name="Google Shape;166;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67" name="Google Shape;167;p16"/>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68" name="Google Shape;168;p16"/>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169" name="Google Shape;169;p16"/>
          <p:cNvSpPr txBox="1"/>
          <p:nvPr/>
        </p:nvSpPr>
        <p:spPr>
          <a:xfrm>
            <a:off x="4745775" y="1274049"/>
            <a:ext cx="67074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45818E"/>
                </a:solidFill>
                <a:latin typeface="Oswald"/>
                <a:ea typeface="Oswald"/>
                <a:cs typeface="Oswald"/>
                <a:sym typeface="Oswald"/>
              </a:rPr>
              <a:t>SECRETION IN THE COLON </a:t>
            </a:r>
            <a:endParaRPr sz="3500">
              <a:solidFill>
                <a:srgbClr val="45818E"/>
              </a:solidFill>
            </a:endParaRPr>
          </a:p>
        </p:txBody>
      </p:sp>
      <p:cxnSp>
        <p:nvCxnSpPr>
          <p:cNvPr id="170" name="Google Shape;170;p16"/>
          <p:cNvCxnSpPr/>
          <p:nvPr/>
        </p:nvCxnSpPr>
        <p:spPr>
          <a:xfrm>
            <a:off x="1195050" y="2586213"/>
            <a:ext cx="11234100" cy="0"/>
          </a:xfrm>
          <a:prstGeom prst="straightConnector1">
            <a:avLst/>
          </a:prstGeom>
          <a:noFill/>
          <a:ln cap="flat" cmpd="sng" w="114300">
            <a:solidFill>
              <a:srgbClr val="45818E"/>
            </a:solidFill>
            <a:prstDash val="solid"/>
            <a:round/>
            <a:headEnd len="med" w="med" type="none"/>
            <a:tailEnd len="med" w="med" type="none"/>
          </a:ln>
        </p:spPr>
      </p:cxnSp>
      <p:sp>
        <p:nvSpPr>
          <p:cNvPr id="171" name="Google Shape;171;p16"/>
          <p:cNvSpPr/>
          <p:nvPr/>
        </p:nvSpPr>
        <p:spPr>
          <a:xfrm rot="5400000">
            <a:off x="1324650" y="2403663"/>
            <a:ext cx="705000" cy="9642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rot="5400000">
            <a:off x="11594550" y="2403663"/>
            <a:ext cx="705000" cy="9642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rot="5400000">
            <a:off x="8417625" y="2403663"/>
            <a:ext cx="705000" cy="9642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rot="5400000">
            <a:off x="4875375" y="2403663"/>
            <a:ext cx="705000" cy="964200"/>
          </a:xfrm>
          <a:prstGeom prst="homePlate">
            <a:avLst>
              <a:gd fmla="val 50000"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txBox="1"/>
          <p:nvPr/>
        </p:nvSpPr>
        <p:spPr>
          <a:xfrm>
            <a:off x="166700" y="3342713"/>
            <a:ext cx="3000000" cy="156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Merriweather"/>
                <a:ea typeface="Merriweather"/>
                <a:cs typeface="Merriweather"/>
                <a:sym typeface="Merriweather"/>
              </a:rPr>
              <a:t>It neutralizes against any acids present.</a:t>
            </a:r>
            <a:endParaRPr/>
          </a:p>
        </p:txBody>
      </p:sp>
      <p:sp>
        <p:nvSpPr>
          <p:cNvPr id="176" name="Google Shape;176;p16"/>
          <p:cNvSpPr txBox="1"/>
          <p:nvPr/>
        </p:nvSpPr>
        <p:spPr>
          <a:xfrm>
            <a:off x="3748100" y="3342713"/>
            <a:ext cx="3000000" cy="13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Merriweather"/>
                <a:ea typeface="Merriweather"/>
                <a:cs typeface="Merriweather"/>
                <a:sym typeface="Merriweather"/>
              </a:rPr>
              <a:t>It protects against irritation. </a:t>
            </a:r>
            <a:endParaRPr/>
          </a:p>
        </p:txBody>
      </p:sp>
      <p:sp>
        <p:nvSpPr>
          <p:cNvPr id="177" name="Google Shape;177;p16"/>
          <p:cNvSpPr txBox="1"/>
          <p:nvPr/>
        </p:nvSpPr>
        <p:spPr>
          <a:xfrm>
            <a:off x="7329500" y="3342713"/>
            <a:ext cx="3000000" cy="13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Merriweather"/>
                <a:ea typeface="Merriweather"/>
                <a:cs typeface="Merriweather"/>
                <a:sym typeface="Merriweather"/>
              </a:rPr>
              <a:t>It helps to lubricate feces.</a:t>
            </a:r>
            <a:endParaRPr/>
          </a:p>
        </p:txBody>
      </p:sp>
      <p:sp>
        <p:nvSpPr>
          <p:cNvPr id="178" name="Google Shape;178;p16"/>
          <p:cNvSpPr txBox="1"/>
          <p:nvPr/>
        </p:nvSpPr>
        <p:spPr>
          <a:xfrm>
            <a:off x="10453700" y="3342713"/>
            <a:ext cx="3000000" cy="13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Merriweather"/>
                <a:ea typeface="Merriweather"/>
                <a:cs typeface="Merriweather"/>
                <a:sym typeface="Merriweather"/>
              </a:rPr>
              <a:t>It provides a binding medium for fecal matter.</a:t>
            </a:r>
            <a:endParaRPr sz="2400">
              <a:solidFill>
                <a:schemeClr val="dk1"/>
              </a:solidFill>
              <a:latin typeface="Merriweather"/>
              <a:ea typeface="Merriweather"/>
              <a:cs typeface="Merriweather"/>
              <a:sym typeface="Merriweather"/>
            </a:endParaRPr>
          </a:p>
        </p:txBody>
      </p:sp>
      <p:sp>
        <p:nvSpPr>
          <p:cNvPr id="179" name="Google Shape;179;p16"/>
          <p:cNvSpPr txBox="1"/>
          <p:nvPr/>
        </p:nvSpPr>
        <p:spPr>
          <a:xfrm>
            <a:off x="838525" y="4794125"/>
            <a:ext cx="9885300" cy="5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rgbClr val="6AA84F"/>
                </a:solidFill>
                <a:latin typeface="Oswald"/>
                <a:ea typeface="Oswald"/>
                <a:cs typeface="Oswald"/>
                <a:sym typeface="Oswald"/>
              </a:rPr>
              <a:t>EFFECT</a:t>
            </a:r>
            <a:r>
              <a:rPr lang="en" sz="3500">
                <a:solidFill>
                  <a:srgbClr val="6AA84F"/>
                </a:solidFill>
                <a:latin typeface="Oswald"/>
                <a:ea typeface="Oswald"/>
                <a:cs typeface="Oswald"/>
                <a:sym typeface="Oswald"/>
              </a:rPr>
              <a:t> OF </a:t>
            </a:r>
            <a:r>
              <a:rPr lang="en" sz="3500">
                <a:solidFill>
                  <a:srgbClr val="6AA84F"/>
                </a:solidFill>
                <a:latin typeface="Oswald"/>
                <a:ea typeface="Oswald"/>
                <a:cs typeface="Oswald"/>
                <a:sym typeface="Oswald"/>
              </a:rPr>
              <a:t>PARASYMPATHETIC STIMULATION ON</a:t>
            </a:r>
            <a:r>
              <a:rPr lang="en" sz="3500">
                <a:solidFill>
                  <a:srgbClr val="6AA84F"/>
                </a:solidFill>
                <a:latin typeface="Oswald"/>
                <a:ea typeface="Oswald"/>
                <a:cs typeface="Oswald"/>
                <a:sym typeface="Oswald"/>
              </a:rPr>
              <a:t> </a:t>
            </a:r>
            <a:r>
              <a:rPr lang="en" sz="3500">
                <a:solidFill>
                  <a:srgbClr val="6AA84F"/>
                </a:solidFill>
                <a:latin typeface="Oswald"/>
                <a:ea typeface="Oswald"/>
                <a:cs typeface="Oswald"/>
                <a:sym typeface="Oswald"/>
              </a:rPr>
              <a:t>SECRETION</a:t>
            </a:r>
            <a:endParaRPr sz="3500">
              <a:solidFill>
                <a:srgbClr val="6AA84F"/>
              </a:solidFill>
            </a:endParaRPr>
          </a:p>
        </p:txBody>
      </p:sp>
      <p:sp>
        <p:nvSpPr>
          <p:cNvPr id="180" name="Google Shape;180;p16"/>
          <p:cNvSpPr/>
          <p:nvPr/>
        </p:nvSpPr>
        <p:spPr>
          <a:xfrm>
            <a:off x="305273" y="4911424"/>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1" name="Google Shape;181;p16"/>
          <p:cNvSpPr/>
          <p:nvPr/>
        </p:nvSpPr>
        <p:spPr>
          <a:xfrm flipH="1" rot="10800000">
            <a:off x="97175" y="5490800"/>
            <a:ext cx="13765800" cy="22809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2" name="Google Shape;182;p16"/>
          <p:cNvSpPr txBox="1"/>
          <p:nvPr/>
        </p:nvSpPr>
        <p:spPr>
          <a:xfrm>
            <a:off x="305275" y="5490800"/>
            <a:ext cx="13042800" cy="212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Stimulation of the </a:t>
            </a:r>
            <a:r>
              <a:rPr b="1" lang="en" sz="2200">
                <a:solidFill>
                  <a:srgbClr val="CC4125"/>
                </a:solidFill>
                <a:latin typeface="Merriweather"/>
                <a:ea typeface="Merriweather"/>
                <a:cs typeface="Merriweather"/>
                <a:sym typeface="Merriweather"/>
              </a:rPr>
              <a:t>pelvic nerves</a:t>
            </a:r>
            <a:r>
              <a:rPr lang="en" sz="2200">
                <a:solidFill>
                  <a:schemeClr val="dk1"/>
                </a:solidFill>
                <a:latin typeface="Merriweather"/>
                <a:ea typeface="Merriweather"/>
                <a:cs typeface="Merriweather"/>
                <a:sym typeface="Merriweather"/>
              </a:rPr>
              <a:t> (</a:t>
            </a:r>
            <a:r>
              <a:rPr lang="en" sz="2200">
                <a:solidFill>
                  <a:schemeClr val="dk1"/>
                </a:solidFill>
                <a:latin typeface="Merriweather"/>
                <a:ea typeface="Merriweather"/>
                <a:cs typeface="Merriweather"/>
                <a:sym typeface="Merriweather"/>
              </a:rPr>
              <a:t>nerves of defecation reflex) </a:t>
            </a:r>
            <a:r>
              <a:rPr lang="en" sz="2200">
                <a:solidFill>
                  <a:schemeClr val="dk1"/>
                </a:solidFill>
                <a:latin typeface="Merriweather"/>
                <a:ea typeface="Merriweather"/>
                <a:cs typeface="Merriweather"/>
                <a:sym typeface="Merriweather"/>
              </a:rPr>
              <a:t>cause: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Increase in peristaltic motility of the colon.</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Marked increase in mucus secretion. </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Clr>
                <a:schemeClr val="dk1"/>
              </a:buClr>
              <a:buSzPts val="2200"/>
              <a:buFont typeface="Merriweather"/>
              <a:buChar char="➔"/>
            </a:pPr>
            <a:r>
              <a:rPr lang="en" sz="2200">
                <a:solidFill>
                  <a:schemeClr val="dk1"/>
                </a:solidFill>
                <a:latin typeface="Merriweather"/>
                <a:ea typeface="Merriweather"/>
                <a:cs typeface="Merriweather"/>
                <a:sym typeface="Merriweather"/>
              </a:rPr>
              <a:t>During extreme parasympathetic stimulation, so much mucus can be secreted into the large intestine that the person has a bowel movement of </a:t>
            </a:r>
            <a:r>
              <a:rPr b="1" lang="en" sz="2200">
                <a:solidFill>
                  <a:schemeClr val="dk1"/>
                </a:solidFill>
                <a:latin typeface="Merriweather"/>
                <a:ea typeface="Merriweather"/>
                <a:cs typeface="Merriweather"/>
                <a:sym typeface="Merriweather"/>
              </a:rPr>
              <a:t>ropy mucus</a:t>
            </a:r>
            <a:r>
              <a:rPr lang="en" sz="2200">
                <a:solidFill>
                  <a:schemeClr val="dk1"/>
                </a:solidFill>
                <a:latin typeface="Merriweather"/>
                <a:ea typeface="Merriweather"/>
                <a:cs typeface="Merriweather"/>
                <a:sym typeface="Merriweather"/>
              </a:rPr>
              <a:t> as often as every 30 minutes; this mucus often contains little or no fecal material.</a:t>
            </a:r>
            <a:endParaRPr sz="2200">
              <a:solidFill>
                <a:schemeClr val="dk1"/>
              </a:solidFill>
              <a:latin typeface="Merriweather"/>
              <a:ea typeface="Merriweather"/>
              <a:cs typeface="Merriweather"/>
              <a:sym typeface="Merriweather"/>
            </a:endParaRPr>
          </a:p>
        </p:txBody>
      </p:sp>
      <p:sp>
        <p:nvSpPr>
          <p:cNvPr id="183" name="Google Shape;183;p16"/>
          <p:cNvSpPr txBox="1"/>
          <p:nvPr/>
        </p:nvSpPr>
        <p:spPr>
          <a:xfrm>
            <a:off x="838525" y="7928738"/>
            <a:ext cx="10815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76A5AF"/>
                </a:solidFill>
                <a:latin typeface="Oswald"/>
                <a:ea typeface="Oswald"/>
                <a:cs typeface="Oswald"/>
                <a:sym typeface="Oswald"/>
              </a:rPr>
              <a:t>SECRETION OF</a:t>
            </a:r>
            <a:r>
              <a:rPr lang="en" sz="3600">
                <a:solidFill>
                  <a:srgbClr val="76A5AF"/>
                </a:solidFill>
                <a:latin typeface="Oswald"/>
                <a:ea typeface="Oswald"/>
                <a:cs typeface="Oswald"/>
                <a:sym typeface="Oswald"/>
              </a:rPr>
              <a:t> </a:t>
            </a:r>
            <a:r>
              <a:rPr lang="en" sz="3600">
                <a:solidFill>
                  <a:srgbClr val="76A5AF"/>
                </a:solidFill>
                <a:latin typeface="Oswald"/>
                <a:ea typeface="Oswald"/>
                <a:cs typeface="Oswald"/>
                <a:sym typeface="Oswald"/>
              </a:rPr>
              <a:t>WATER AND ELECTROLYTES </a:t>
            </a:r>
            <a:endParaRPr sz="3600">
              <a:solidFill>
                <a:srgbClr val="76A5AF"/>
              </a:solidFill>
              <a:latin typeface="Oswald"/>
              <a:ea typeface="Oswald"/>
              <a:cs typeface="Oswald"/>
              <a:sym typeface="Oswald"/>
            </a:endParaRPr>
          </a:p>
        </p:txBody>
      </p:sp>
      <p:sp>
        <p:nvSpPr>
          <p:cNvPr id="184" name="Google Shape;184;p16"/>
          <p:cNvSpPr/>
          <p:nvPr/>
        </p:nvSpPr>
        <p:spPr>
          <a:xfrm>
            <a:off x="305286" y="8064286"/>
            <a:ext cx="468600" cy="433500"/>
          </a:xfrm>
          <a:prstGeom prst="rect">
            <a:avLst/>
          </a:prstGeom>
          <a:solidFill>
            <a:srgbClr val="76A5AF"/>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5" name="Google Shape;185;p16"/>
          <p:cNvSpPr txBox="1"/>
          <p:nvPr/>
        </p:nvSpPr>
        <p:spPr>
          <a:xfrm>
            <a:off x="286675" y="8790375"/>
            <a:ext cx="13134600" cy="15687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Whenever a segment of large intestine becomes irritated as occurs in bacterial infection, the mucosa secretes large amount of water &amp; electrolytes in addition to the alkaline mucus.  </a:t>
            </a:r>
            <a:endParaRPr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This dilute the irritating factors and causes rapid movement of the feces toward the anus.</a:t>
            </a:r>
            <a:endParaRPr sz="2300">
              <a:latin typeface="Merriweather"/>
              <a:ea typeface="Merriweather"/>
              <a:cs typeface="Merriweather"/>
              <a:sym typeface="Merriweather"/>
            </a:endParaRPr>
          </a:p>
        </p:txBody>
      </p:sp>
      <p:sp>
        <p:nvSpPr>
          <p:cNvPr id="186" name="Google Shape;186;p16"/>
          <p:cNvSpPr txBox="1"/>
          <p:nvPr/>
        </p:nvSpPr>
        <p:spPr>
          <a:xfrm>
            <a:off x="773875" y="10989975"/>
            <a:ext cx="7704300" cy="8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AA84F"/>
                </a:solidFill>
                <a:latin typeface="Oswald"/>
                <a:ea typeface="Oswald"/>
                <a:cs typeface="Oswald"/>
                <a:sym typeface="Oswald"/>
              </a:rPr>
              <a:t>ABSORPTION</a:t>
            </a:r>
            <a:r>
              <a:rPr lang="en" sz="3600">
                <a:solidFill>
                  <a:srgbClr val="6AA84F"/>
                </a:solidFill>
                <a:latin typeface="Oswald"/>
                <a:ea typeface="Oswald"/>
                <a:cs typeface="Oswald"/>
                <a:sym typeface="Oswald"/>
              </a:rPr>
              <a:t> IN</a:t>
            </a:r>
            <a:r>
              <a:rPr lang="en" sz="3600">
                <a:solidFill>
                  <a:srgbClr val="6AA84F"/>
                </a:solidFill>
                <a:latin typeface="Oswald"/>
                <a:ea typeface="Oswald"/>
                <a:cs typeface="Oswald"/>
                <a:sym typeface="Oswald"/>
              </a:rPr>
              <a:t> THE LARGE </a:t>
            </a:r>
            <a:r>
              <a:rPr lang="en" sz="3600">
                <a:solidFill>
                  <a:srgbClr val="6AA84F"/>
                </a:solidFill>
                <a:latin typeface="Oswald"/>
                <a:ea typeface="Oswald"/>
                <a:cs typeface="Oswald"/>
                <a:sym typeface="Oswald"/>
              </a:rPr>
              <a:t>INTESTINE </a:t>
            </a:r>
            <a:endParaRPr sz="3600">
              <a:solidFill>
                <a:srgbClr val="6AA84F"/>
              </a:solidFill>
              <a:latin typeface="Oswald"/>
              <a:ea typeface="Oswald"/>
              <a:cs typeface="Oswald"/>
              <a:sym typeface="Oswald"/>
            </a:endParaRPr>
          </a:p>
        </p:txBody>
      </p:sp>
      <p:sp>
        <p:nvSpPr>
          <p:cNvPr id="187" name="Google Shape;187;p16"/>
          <p:cNvSpPr txBox="1"/>
          <p:nvPr/>
        </p:nvSpPr>
        <p:spPr>
          <a:xfrm>
            <a:off x="411175" y="11716225"/>
            <a:ext cx="10815300" cy="20478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Little absorption occurs in the large intestine.</a:t>
            </a:r>
            <a:endParaRPr sz="2100">
              <a:solidFill>
                <a:schemeClr val="dk1"/>
              </a:solidFill>
              <a:latin typeface="Merriweather"/>
              <a:ea typeface="Merriweather"/>
              <a:cs typeface="Merriweather"/>
              <a:sym typeface="Merriweather"/>
            </a:endParaRPr>
          </a:p>
          <a:p>
            <a:pPr indent="-361950" lvl="0" marL="457200" rtl="0" algn="l">
              <a:spcBef>
                <a:spcPts val="0"/>
              </a:spcBef>
              <a:spcAft>
                <a:spcPts val="0"/>
              </a:spcAft>
              <a:buClr>
                <a:schemeClr val="dk1"/>
              </a:buClr>
              <a:buSzPts val="2100"/>
              <a:buFont typeface="Merriweather"/>
              <a:buChar char="●"/>
            </a:pPr>
            <a:r>
              <a:rPr lang="en" sz="2100">
                <a:solidFill>
                  <a:schemeClr val="dk1"/>
                </a:solidFill>
                <a:latin typeface="Merriweather"/>
                <a:ea typeface="Merriweather"/>
                <a:cs typeface="Merriweather"/>
                <a:sym typeface="Merriweather"/>
              </a:rPr>
              <a:t>Most of absorption occurs in the proximal half of the colon (absorptive colon). Whereas the distal colon function for storage (storage colon). </a:t>
            </a:r>
            <a:endParaRPr sz="2100">
              <a:solidFill>
                <a:srgbClr val="45818E"/>
              </a:solidFill>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The large intestine can absorb a maximum of 5 - 8 liters of fluid and electrolytes each day.</a:t>
            </a:r>
            <a:endParaRPr sz="2100">
              <a:solidFill>
                <a:srgbClr val="45818E"/>
              </a:solidFill>
              <a:latin typeface="Merriweather"/>
              <a:ea typeface="Merriweather"/>
              <a:cs typeface="Merriweather"/>
              <a:sym typeface="Merriweather"/>
            </a:endParaRPr>
          </a:p>
          <a:p>
            <a:pPr indent="0" lvl="0" marL="457200" rtl="0" algn="l">
              <a:spcBef>
                <a:spcPts val="0"/>
              </a:spcBef>
              <a:spcAft>
                <a:spcPts val="0"/>
              </a:spcAft>
              <a:buNone/>
            </a:pPr>
            <a:r>
              <a:t/>
            </a:r>
            <a:endParaRPr sz="2100">
              <a:solidFill>
                <a:schemeClr val="dk1"/>
              </a:solidFill>
              <a:latin typeface="Merriweather"/>
              <a:ea typeface="Merriweather"/>
              <a:cs typeface="Merriweather"/>
              <a:sym typeface="Merriweather"/>
            </a:endParaRPr>
          </a:p>
        </p:txBody>
      </p:sp>
      <p:sp>
        <p:nvSpPr>
          <p:cNvPr id="188" name="Google Shape;188;p16"/>
          <p:cNvSpPr txBox="1"/>
          <p:nvPr/>
        </p:nvSpPr>
        <p:spPr>
          <a:xfrm>
            <a:off x="11070025" y="16501125"/>
            <a:ext cx="3652800" cy="7671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300">
                <a:latin typeface="Merriweather"/>
                <a:ea typeface="Merriweather"/>
                <a:cs typeface="Merriweather"/>
                <a:sym typeface="Merriweather"/>
              </a:rPr>
              <a:t>Figure 6-7</a:t>
            </a:r>
            <a:endParaRPr b="1" sz="2300">
              <a:latin typeface="Merriweather"/>
              <a:ea typeface="Merriweather"/>
              <a:cs typeface="Merriweather"/>
              <a:sym typeface="Merriweather"/>
            </a:endParaRPr>
          </a:p>
        </p:txBody>
      </p:sp>
      <p:sp>
        <p:nvSpPr>
          <p:cNvPr id="189" name="Google Shape;189;p16"/>
          <p:cNvSpPr txBox="1"/>
          <p:nvPr/>
        </p:nvSpPr>
        <p:spPr>
          <a:xfrm>
            <a:off x="11143825" y="13546075"/>
            <a:ext cx="3420900" cy="1568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300">
                <a:latin typeface="Merriweather"/>
                <a:ea typeface="Merriweather"/>
                <a:cs typeface="Merriweather"/>
                <a:sym typeface="Merriweather"/>
              </a:rPr>
              <a:t>Figure 6-6</a:t>
            </a:r>
            <a:endParaRPr b="1" sz="2300">
              <a:latin typeface="Merriweather"/>
              <a:ea typeface="Merriweather"/>
              <a:cs typeface="Merriweather"/>
              <a:sym typeface="Merriweather"/>
            </a:endParaRPr>
          </a:p>
        </p:txBody>
      </p:sp>
      <p:pic>
        <p:nvPicPr>
          <p:cNvPr id="190" name="Google Shape;190;p16"/>
          <p:cNvPicPr preferRelativeResize="0"/>
          <p:nvPr/>
        </p:nvPicPr>
        <p:blipFill>
          <a:blip r:embed="rId4">
            <a:alphaModFix/>
          </a:blip>
          <a:stretch>
            <a:fillRect/>
          </a:stretch>
        </p:blipFill>
        <p:spPr>
          <a:xfrm>
            <a:off x="11143825" y="14259611"/>
            <a:ext cx="2504750" cy="2488272"/>
          </a:xfrm>
          <a:prstGeom prst="rect">
            <a:avLst/>
          </a:prstGeom>
          <a:noFill/>
          <a:ln cap="flat" cmpd="sng" w="9525">
            <a:solidFill>
              <a:srgbClr val="D9D9D9"/>
            </a:solidFill>
            <a:prstDash val="solid"/>
            <a:round/>
            <a:headEnd len="sm" w="sm" type="none"/>
            <a:tailEnd len="sm" w="sm" type="none"/>
          </a:ln>
        </p:spPr>
      </p:pic>
      <p:sp>
        <p:nvSpPr>
          <p:cNvPr id="191" name="Google Shape;191;p16"/>
          <p:cNvSpPr/>
          <p:nvPr/>
        </p:nvSpPr>
        <p:spPr>
          <a:xfrm>
            <a:off x="305273" y="11125499"/>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192" name="Google Shape;192;p16"/>
          <p:cNvPicPr preferRelativeResize="0"/>
          <p:nvPr/>
        </p:nvPicPr>
        <p:blipFill>
          <a:blip r:embed="rId5">
            <a:alphaModFix/>
          </a:blip>
          <a:stretch>
            <a:fillRect/>
          </a:stretch>
        </p:blipFill>
        <p:spPr>
          <a:xfrm>
            <a:off x="10956304" y="17103026"/>
            <a:ext cx="2504749" cy="2047797"/>
          </a:xfrm>
          <a:prstGeom prst="rect">
            <a:avLst/>
          </a:prstGeom>
          <a:noFill/>
          <a:ln cap="flat" cmpd="sng" w="9525">
            <a:solidFill>
              <a:srgbClr val="D9D9D9"/>
            </a:solidFill>
            <a:prstDash val="solid"/>
            <a:round/>
            <a:headEnd len="sm" w="sm" type="none"/>
            <a:tailEnd len="sm" w="sm" type="none"/>
          </a:ln>
        </p:spPr>
      </p:pic>
      <p:sp>
        <p:nvSpPr>
          <p:cNvPr id="193" name="Google Shape;193;p16"/>
          <p:cNvSpPr txBox="1"/>
          <p:nvPr/>
        </p:nvSpPr>
        <p:spPr>
          <a:xfrm>
            <a:off x="11057875" y="18874000"/>
            <a:ext cx="4355700" cy="1062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300">
                <a:latin typeface="Merriweather"/>
                <a:ea typeface="Merriweather"/>
                <a:cs typeface="Merriweather"/>
                <a:sym typeface="Merriweather"/>
              </a:rPr>
              <a:t>Figure 6-8</a:t>
            </a:r>
            <a:endParaRPr b="1" sz="2300">
              <a:latin typeface="Merriweather"/>
              <a:ea typeface="Merriweather"/>
              <a:cs typeface="Merriweather"/>
              <a:sym typeface="Merriweather"/>
            </a:endParaRPr>
          </a:p>
        </p:txBody>
      </p:sp>
      <p:sp>
        <p:nvSpPr>
          <p:cNvPr id="194" name="Google Shape;194;p16"/>
          <p:cNvSpPr/>
          <p:nvPr/>
        </p:nvSpPr>
        <p:spPr>
          <a:xfrm flipH="1">
            <a:off x="2303300" y="13535370"/>
            <a:ext cx="5977800" cy="1095300"/>
          </a:xfrm>
          <a:prstGeom prst="rect">
            <a:avLst/>
          </a:prstGeom>
          <a:solidFill>
            <a:srgbClr val="EEEEEE"/>
          </a:solidFill>
          <a:ln>
            <a:noFill/>
          </a:ln>
        </p:spPr>
        <p:txBody>
          <a:bodyPr anchorCtr="0" anchor="ctr" bIns="68500" lIns="68500" spcFirstLastPara="1" rIns="68500" wrap="square" tIns="68500">
            <a:noAutofit/>
          </a:bodyPr>
          <a:lstStyle/>
          <a:p>
            <a:pPr indent="-349250" lvl="0" marL="457200" rtl="0" algn="l">
              <a:spcBef>
                <a:spcPts val="0"/>
              </a:spcBef>
              <a:spcAft>
                <a:spcPts val="0"/>
              </a:spcAft>
              <a:buSzPts val="1900"/>
              <a:buFont typeface="Merriweather"/>
              <a:buChar char="●"/>
            </a:pPr>
            <a:r>
              <a:rPr lang="en" sz="1900">
                <a:solidFill>
                  <a:schemeClr val="dk1"/>
                </a:solidFill>
                <a:latin typeface="Merriweather"/>
                <a:ea typeface="Merriweather"/>
                <a:cs typeface="Merriweather"/>
                <a:sym typeface="Merriweather"/>
              </a:rPr>
              <a:t>About</a:t>
            </a:r>
            <a:r>
              <a:rPr lang="en" sz="1900">
                <a:solidFill>
                  <a:srgbClr val="45818E"/>
                </a:solidFill>
                <a:latin typeface="Merriweather"/>
                <a:ea typeface="Merriweather"/>
                <a:cs typeface="Merriweather"/>
                <a:sym typeface="Merriweather"/>
              </a:rPr>
              <a:t> 0.5- 1.5L/day </a:t>
            </a:r>
            <a:r>
              <a:rPr lang="en" sz="1900">
                <a:solidFill>
                  <a:schemeClr val="dk1"/>
                </a:solidFill>
                <a:latin typeface="Merriweather"/>
                <a:ea typeface="Merriweather"/>
                <a:cs typeface="Merriweather"/>
                <a:sym typeface="Merriweather"/>
              </a:rPr>
              <a:t>is absorbed</a:t>
            </a:r>
            <a:r>
              <a:rPr lang="en" sz="1900">
                <a:solidFill>
                  <a:srgbClr val="45818E"/>
                </a:solidFill>
                <a:latin typeface="Merriweather"/>
                <a:ea typeface="Merriweather"/>
                <a:cs typeface="Merriweather"/>
                <a:sym typeface="Merriweather"/>
              </a:rPr>
              <a:t>. </a:t>
            </a:r>
            <a:endParaRPr sz="1900">
              <a:solidFill>
                <a:srgbClr val="45818E"/>
              </a:solidFill>
              <a:latin typeface="Merriweather"/>
              <a:ea typeface="Merriweather"/>
              <a:cs typeface="Merriweather"/>
              <a:sym typeface="Merriweather"/>
            </a:endParaRPr>
          </a:p>
          <a:p>
            <a:pPr indent="-349250" lvl="0" marL="457200" rtl="0" algn="l">
              <a:spcBef>
                <a:spcPts val="0"/>
              </a:spcBef>
              <a:spcAft>
                <a:spcPts val="0"/>
              </a:spcAft>
              <a:buSzPts val="1900"/>
              <a:buFont typeface="Merriweather"/>
              <a:buChar char="●"/>
            </a:pPr>
            <a:r>
              <a:rPr lang="en" sz="1900">
                <a:solidFill>
                  <a:srgbClr val="45818E"/>
                </a:solidFill>
                <a:latin typeface="Merriweather"/>
                <a:ea typeface="Merriweather"/>
                <a:cs typeface="Merriweather"/>
                <a:sym typeface="Merriweather"/>
              </a:rPr>
              <a:t>The net water loss is 100-200 ml/day. </a:t>
            </a:r>
            <a:endParaRPr sz="1900">
              <a:latin typeface="Merriweather"/>
              <a:ea typeface="Merriweather"/>
              <a:cs typeface="Merriweather"/>
              <a:sym typeface="Merriweather"/>
            </a:endParaRPr>
          </a:p>
        </p:txBody>
      </p:sp>
      <p:sp>
        <p:nvSpPr>
          <p:cNvPr id="195" name="Google Shape;195;p16"/>
          <p:cNvSpPr/>
          <p:nvPr/>
        </p:nvSpPr>
        <p:spPr>
          <a:xfrm>
            <a:off x="529475" y="13535362"/>
            <a:ext cx="1773600" cy="1095300"/>
          </a:xfrm>
          <a:prstGeom prst="rect">
            <a:avLst/>
          </a:prstGeom>
          <a:solidFill>
            <a:srgbClr val="D9EAD3"/>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Water</a:t>
            </a:r>
            <a:endParaRPr b="1" sz="2400">
              <a:solidFill>
                <a:srgbClr val="FFFFFF"/>
              </a:solidFill>
              <a:latin typeface="Georgia"/>
              <a:ea typeface="Georgia"/>
              <a:cs typeface="Georgia"/>
              <a:sym typeface="Georgia"/>
            </a:endParaRPr>
          </a:p>
        </p:txBody>
      </p:sp>
      <p:sp>
        <p:nvSpPr>
          <p:cNvPr id="196" name="Google Shape;196;p16"/>
          <p:cNvSpPr/>
          <p:nvPr/>
        </p:nvSpPr>
        <p:spPr>
          <a:xfrm rot="-5400000">
            <a:off x="7446031" y="13277845"/>
            <a:ext cx="1096672" cy="3647917"/>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197" name="Google Shape;197;p16"/>
          <p:cNvSpPr/>
          <p:nvPr/>
        </p:nvSpPr>
        <p:spPr>
          <a:xfrm flipH="1">
            <a:off x="2303075" y="14553488"/>
            <a:ext cx="6707400" cy="1095300"/>
          </a:xfrm>
          <a:prstGeom prst="rect">
            <a:avLst/>
          </a:prstGeom>
          <a:solidFill>
            <a:srgbClr val="EEEEEE"/>
          </a:solidFill>
          <a:ln>
            <a:noFill/>
          </a:ln>
        </p:spPr>
        <p:txBody>
          <a:bodyPr anchorCtr="0" anchor="ctr" bIns="68500" lIns="68500" spcFirstLastPara="1" rIns="68500" wrap="square" tIns="68500">
            <a:noAutofit/>
          </a:bodyPr>
          <a:lstStyle/>
          <a:p>
            <a:pPr indent="-349250" lvl="0" marL="457200" rtl="0" algn="l">
              <a:spcBef>
                <a:spcPts val="0"/>
              </a:spcBef>
              <a:spcAft>
                <a:spcPts val="0"/>
              </a:spcAft>
              <a:buSzPts val="1900"/>
              <a:buFont typeface="Merriweather"/>
              <a:buChar char="●"/>
            </a:pPr>
            <a:r>
              <a:rPr lang="en" sz="1900">
                <a:solidFill>
                  <a:srgbClr val="45818E"/>
                </a:solidFill>
                <a:latin typeface="Merriweather"/>
                <a:ea typeface="Merriweather"/>
                <a:cs typeface="Merriweather"/>
                <a:sym typeface="Merriweather"/>
              </a:rPr>
              <a:t>In the presence of Na</a:t>
            </a:r>
            <a:r>
              <a:rPr baseline="30000" lang="en" sz="1900">
                <a:solidFill>
                  <a:srgbClr val="45818E"/>
                </a:solidFill>
                <a:latin typeface="Merriweather"/>
                <a:ea typeface="Merriweather"/>
                <a:cs typeface="Merriweather"/>
                <a:sym typeface="Merriweather"/>
              </a:rPr>
              <a:t>+</a:t>
            </a:r>
            <a:r>
              <a:rPr lang="en" sz="1900">
                <a:solidFill>
                  <a:srgbClr val="45818E"/>
                </a:solidFill>
                <a:latin typeface="Merriweather"/>
                <a:ea typeface="Merriweather"/>
                <a:cs typeface="Merriweather"/>
                <a:sym typeface="Merriweather"/>
              </a:rPr>
              <a:t>-K</a:t>
            </a:r>
            <a:r>
              <a:rPr baseline="30000" lang="en" sz="1900">
                <a:solidFill>
                  <a:srgbClr val="45818E"/>
                </a:solidFill>
                <a:latin typeface="Merriweather"/>
                <a:ea typeface="Merriweather"/>
                <a:cs typeface="Merriweather"/>
                <a:sym typeface="Merriweather"/>
              </a:rPr>
              <a:t>+ </a:t>
            </a:r>
            <a:r>
              <a:rPr lang="en" sz="1900">
                <a:solidFill>
                  <a:srgbClr val="45818E"/>
                </a:solidFill>
                <a:latin typeface="Merriweather"/>
                <a:ea typeface="Merriweather"/>
                <a:cs typeface="Merriweather"/>
                <a:sym typeface="Merriweather"/>
              </a:rPr>
              <a:t>ATPase at the basolateral membrane, Na+ is actively absorbed and K+ is secreted into the lumen of colon. </a:t>
            </a:r>
            <a:endParaRPr sz="1900">
              <a:latin typeface="Merriweather"/>
              <a:ea typeface="Merriweather"/>
              <a:cs typeface="Merriweather"/>
              <a:sym typeface="Merriweather"/>
            </a:endParaRPr>
          </a:p>
        </p:txBody>
      </p:sp>
      <p:sp>
        <p:nvSpPr>
          <p:cNvPr id="198" name="Google Shape;198;p16"/>
          <p:cNvSpPr/>
          <p:nvPr/>
        </p:nvSpPr>
        <p:spPr>
          <a:xfrm>
            <a:off x="529475" y="14553480"/>
            <a:ext cx="1773600" cy="1095300"/>
          </a:xfrm>
          <a:prstGeom prst="rect">
            <a:avLst/>
          </a:prstGeom>
          <a:solidFill>
            <a:srgbClr val="B6D7A8"/>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Sodium</a:t>
            </a:r>
            <a:endParaRPr b="1" sz="2400">
              <a:solidFill>
                <a:srgbClr val="FFFFFF"/>
              </a:solidFill>
              <a:latin typeface="Georgia"/>
              <a:ea typeface="Georgia"/>
              <a:cs typeface="Georgia"/>
              <a:sym typeface="Georgia"/>
            </a:endParaRPr>
          </a:p>
        </p:txBody>
      </p:sp>
      <p:sp>
        <p:nvSpPr>
          <p:cNvPr id="199" name="Google Shape;199;p16"/>
          <p:cNvSpPr/>
          <p:nvPr/>
        </p:nvSpPr>
        <p:spPr>
          <a:xfrm rot="-5400000">
            <a:off x="7446031" y="14375145"/>
            <a:ext cx="1096672" cy="3647917"/>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0" name="Google Shape;200;p16"/>
          <p:cNvSpPr/>
          <p:nvPr/>
        </p:nvSpPr>
        <p:spPr>
          <a:xfrm flipH="1">
            <a:off x="2303300" y="15650788"/>
            <a:ext cx="5977800" cy="1095300"/>
          </a:xfrm>
          <a:prstGeom prst="rect">
            <a:avLst/>
          </a:prstGeom>
          <a:solidFill>
            <a:srgbClr val="EEEEEE"/>
          </a:solidFill>
          <a:ln>
            <a:noFill/>
          </a:ln>
        </p:spPr>
        <p:txBody>
          <a:bodyPr anchorCtr="0" anchor="ctr" bIns="68500" lIns="68500" spcFirstLastPara="1" rIns="68500" wrap="square" tIns="68500">
            <a:noAutofit/>
          </a:bodyPr>
          <a:lstStyle/>
          <a:p>
            <a:pPr indent="-349250" lvl="0" marL="457200" rtl="0" algn="l">
              <a:spcBef>
                <a:spcPts val="0"/>
              </a:spcBef>
              <a:spcAft>
                <a:spcPts val="0"/>
              </a:spcAft>
              <a:buSzPts val="1900"/>
              <a:buFont typeface="Merriweather"/>
              <a:buChar char="●"/>
            </a:pPr>
            <a:r>
              <a:rPr lang="en" sz="1900">
                <a:latin typeface="Merriweather"/>
                <a:ea typeface="Merriweather"/>
                <a:cs typeface="Merriweather"/>
                <a:sym typeface="Merriweather"/>
              </a:rPr>
              <a:t>Cl</a:t>
            </a:r>
            <a:r>
              <a:rPr baseline="30000" lang="en" sz="1900">
                <a:latin typeface="Merriweather"/>
                <a:ea typeface="Merriweather"/>
                <a:cs typeface="Merriweather"/>
                <a:sym typeface="Merriweather"/>
              </a:rPr>
              <a:t>- </a:t>
            </a:r>
            <a:r>
              <a:rPr lang="en" sz="1900">
                <a:latin typeface="Merriweather"/>
                <a:ea typeface="Merriweather"/>
                <a:cs typeface="Merriweather"/>
                <a:sym typeface="Merriweather"/>
              </a:rPr>
              <a:t>is absorbed in exchange for HCO</a:t>
            </a:r>
            <a:r>
              <a:rPr baseline="-25000" lang="en" sz="1900">
                <a:latin typeface="Merriweather"/>
                <a:ea typeface="Merriweather"/>
                <a:cs typeface="Merriweather"/>
                <a:sym typeface="Merriweather"/>
              </a:rPr>
              <a:t>3</a:t>
            </a:r>
            <a:r>
              <a:rPr baseline="30000" lang="en" sz="1900">
                <a:latin typeface="Merriweather"/>
                <a:ea typeface="Merriweather"/>
                <a:cs typeface="Merriweather"/>
                <a:sym typeface="Merriweather"/>
              </a:rPr>
              <a:t>- </a:t>
            </a:r>
            <a:r>
              <a:rPr lang="en" sz="1900">
                <a:latin typeface="Merriweather"/>
                <a:ea typeface="Merriweather"/>
                <a:cs typeface="Merriweather"/>
                <a:sym typeface="Merriweather"/>
              </a:rPr>
              <a:t>which is secreted. </a:t>
            </a:r>
            <a:r>
              <a:rPr lang="en" sz="1900">
                <a:latin typeface="Merriweather"/>
                <a:ea typeface="Merriweather"/>
                <a:cs typeface="Merriweather"/>
                <a:sym typeface="Merriweather"/>
              </a:rPr>
              <a:t> </a:t>
            </a:r>
            <a:endParaRPr sz="1900">
              <a:latin typeface="Merriweather"/>
              <a:ea typeface="Merriweather"/>
              <a:cs typeface="Merriweather"/>
              <a:sym typeface="Merriweather"/>
            </a:endParaRPr>
          </a:p>
        </p:txBody>
      </p:sp>
      <p:sp>
        <p:nvSpPr>
          <p:cNvPr id="201" name="Google Shape;201;p16"/>
          <p:cNvSpPr/>
          <p:nvPr/>
        </p:nvSpPr>
        <p:spPr>
          <a:xfrm>
            <a:off x="529475" y="15650780"/>
            <a:ext cx="1773600" cy="1095300"/>
          </a:xfrm>
          <a:prstGeom prst="rect">
            <a:avLst/>
          </a:prstGeom>
          <a:solidFill>
            <a:srgbClr val="93C47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Chloride </a:t>
            </a:r>
            <a:endParaRPr b="1" sz="2400">
              <a:solidFill>
                <a:srgbClr val="FFFFFF"/>
              </a:solidFill>
              <a:latin typeface="Georgia"/>
              <a:ea typeface="Georgia"/>
              <a:cs typeface="Georgia"/>
              <a:sym typeface="Georgia"/>
            </a:endParaRPr>
          </a:p>
        </p:txBody>
      </p:sp>
      <p:sp>
        <p:nvSpPr>
          <p:cNvPr id="202" name="Google Shape;202;p16"/>
          <p:cNvSpPr/>
          <p:nvPr/>
        </p:nvSpPr>
        <p:spPr>
          <a:xfrm rot="-5400000">
            <a:off x="7446031" y="15464706"/>
            <a:ext cx="1096672" cy="3647917"/>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03" name="Google Shape;203;p16"/>
          <p:cNvSpPr/>
          <p:nvPr/>
        </p:nvSpPr>
        <p:spPr>
          <a:xfrm flipH="1">
            <a:off x="2303175" y="16740349"/>
            <a:ext cx="6514800" cy="1095300"/>
          </a:xfrm>
          <a:prstGeom prst="rect">
            <a:avLst/>
          </a:prstGeom>
          <a:solidFill>
            <a:srgbClr val="EEEEEE"/>
          </a:solidFill>
          <a:ln>
            <a:noFill/>
          </a:ln>
        </p:spPr>
        <p:txBody>
          <a:bodyPr anchorCtr="0" anchor="ctr" bIns="68500" lIns="68500" spcFirstLastPara="1" rIns="68500" wrap="square" tIns="68500">
            <a:noAutofit/>
          </a:bodyPr>
          <a:lstStyle/>
          <a:p>
            <a:pPr indent="-336550" lvl="0" marL="457200" rtl="0" algn="l">
              <a:spcBef>
                <a:spcPts val="0"/>
              </a:spcBef>
              <a:spcAft>
                <a:spcPts val="0"/>
              </a:spcAft>
              <a:buSzPts val="1700"/>
              <a:buFont typeface="Merriweather"/>
              <a:buChar char="●"/>
            </a:pPr>
            <a:r>
              <a:rPr lang="en" sz="1700">
                <a:solidFill>
                  <a:schemeClr val="dk1"/>
                </a:solidFill>
                <a:latin typeface="Merriweather"/>
                <a:ea typeface="Merriweather"/>
                <a:cs typeface="Merriweather"/>
                <a:sym typeface="Merriweather"/>
              </a:rPr>
              <a:t>Vitamins as vit. K, biotin, B5 , folic acid and some amino acids and short chain fatty acids resulting from bacterial fermentation of CHO are absorbed.</a:t>
            </a:r>
            <a:endParaRPr sz="1700">
              <a:solidFill>
                <a:schemeClr val="dk1"/>
              </a:solidFill>
              <a:latin typeface="Merriweather"/>
              <a:ea typeface="Merriweather"/>
              <a:cs typeface="Merriweather"/>
              <a:sym typeface="Merriweather"/>
            </a:endParaRPr>
          </a:p>
          <a:p>
            <a:pPr indent="-336550" lvl="0" marL="457200" rtl="0" algn="l">
              <a:spcBef>
                <a:spcPts val="0"/>
              </a:spcBef>
              <a:spcAft>
                <a:spcPts val="0"/>
              </a:spcAft>
              <a:buClr>
                <a:schemeClr val="dk1"/>
              </a:buClr>
              <a:buSzPts val="1700"/>
              <a:buFont typeface="Merriweather"/>
              <a:buChar char="●"/>
            </a:pPr>
            <a:r>
              <a:rPr lang="en" sz="1700">
                <a:solidFill>
                  <a:srgbClr val="45818E"/>
                </a:solidFill>
                <a:latin typeface="Merriweather"/>
                <a:ea typeface="Merriweather"/>
                <a:cs typeface="Merriweather"/>
                <a:sym typeface="Merriweather"/>
              </a:rPr>
              <a:t>It does not absorb vitamin B12. </a:t>
            </a:r>
            <a:endParaRPr sz="1700">
              <a:solidFill>
                <a:schemeClr val="dk1"/>
              </a:solidFill>
              <a:latin typeface="Merriweather"/>
              <a:ea typeface="Merriweather"/>
              <a:cs typeface="Merriweather"/>
              <a:sym typeface="Merriweather"/>
            </a:endParaRPr>
          </a:p>
        </p:txBody>
      </p:sp>
      <p:sp>
        <p:nvSpPr>
          <p:cNvPr id="204" name="Google Shape;204;p16"/>
          <p:cNvSpPr/>
          <p:nvPr/>
        </p:nvSpPr>
        <p:spPr>
          <a:xfrm>
            <a:off x="529475" y="16740340"/>
            <a:ext cx="1773600" cy="1095300"/>
          </a:xfrm>
          <a:prstGeom prst="rect">
            <a:avLst/>
          </a:prstGeom>
          <a:solidFill>
            <a:srgbClr val="6AA84F"/>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Vitamins </a:t>
            </a:r>
            <a:endParaRPr b="1" sz="2400">
              <a:solidFill>
                <a:srgbClr val="FFFFFF"/>
              </a:solidFill>
              <a:latin typeface="Georgia"/>
              <a:ea typeface="Georgia"/>
              <a:cs typeface="Georgia"/>
              <a:sym typeface="Georgia"/>
            </a:endParaRPr>
          </a:p>
        </p:txBody>
      </p:sp>
      <p:sp>
        <p:nvSpPr>
          <p:cNvPr id="205" name="Google Shape;205;p16"/>
          <p:cNvSpPr/>
          <p:nvPr/>
        </p:nvSpPr>
        <p:spPr>
          <a:xfrm>
            <a:off x="529475" y="17835664"/>
            <a:ext cx="1773600" cy="1214100"/>
          </a:xfrm>
          <a:prstGeom prst="rect">
            <a:avLst/>
          </a:prstGeom>
          <a:solidFill>
            <a:srgbClr val="38761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Others </a:t>
            </a:r>
            <a:endParaRPr b="1" sz="2400">
              <a:solidFill>
                <a:srgbClr val="FFFFFF"/>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7"/>
          <p:cNvSpPr/>
          <p:nvPr/>
        </p:nvSpPr>
        <p:spPr>
          <a:xfrm>
            <a:off x="528300" y="1804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1" name="Google Shape;211;p17"/>
          <p:cNvSpPr txBox="1"/>
          <p:nvPr/>
        </p:nvSpPr>
        <p:spPr>
          <a:xfrm>
            <a:off x="614000" y="1798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212" name="Google Shape;212;p17"/>
          <p:cNvSpPr/>
          <p:nvPr/>
        </p:nvSpPr>
        <p:spPr>
          <a:xfrm flipH="1">
            <a:off x="2807384" y="14623774"/>
            <a:ext cx="7099096" cy="1219462"/>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3" name="Google Shape;213;p17"/>
          <p:cNvSpPr/>
          <p:nvPr/>
        </p:nvSpPr>
        <p:spPr>
          <a:xfrm rot="-5400000">
            <a:off x="10718783" y="12503056"/>
            <a:ext cx="1220896" cy="5462305"/>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4" name="Google Shape;214;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5" name="Google Shape;215;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6" name="Google Shape;216;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217" name="Google Shape;217;p17"/>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218" name="Google Shape;218;p17"/>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219" name="Google Shape;219;p17"/>
          <p:cNvSpPr txBox="1"/>
          <p:nvPr/>
        </p:nvSpPr>
        <p:spPr>
          <a:xfrm>
            <a:off x="483375" y="1123675"/>
            <a:ext cx="14315700" cy="924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solidFill>
                  <a:srgbClr val="6AA84F"/>
                </a:solidFill>
                <a:latin typeface="Oswald"/>
                <a:ea typeface="Oswald"/>
                <a:cs typeface="Oswald"/>
                <a:sym typeface="Oswald"/>
              </a:rPr>
              <a:t>GUT FLORA (GASTROINTESTINAL MICROBIOTA</a:t>
            </a:r>
            <a:r>
              <a:rPr lang="en" sz="3700">
                <a:solidFill>
                  <a:srgbClr val="6AA84F"/>
                </a:solidFill>
                <a:latin typeface="Oswald"/>
                <a:ea typeface="Oswald"/>
                <a:cs typeface="Oswald"/>
                <a:sym typeface="Oswald"/>
              </a:rPr>
              <a:t>)  </a:t>
            </a:r>
            <a:endParaRPr sz="3700">
              <a:solidFill>
                <a:srgbClr val="6AA84F"/>
              </a:solidFill>
              <a:latin typeface="Oswald"/>
              <a:ea typeface="Oswald"/>
              <a:cs typeface="Oswald"/>
              <a:sym typeface="Oswald"/>
            </a:endParaRPr>
          </a:p>
          <a:p>
            <a:pPr indent="0" lvl="0" marL="0" rtl="0" algn="l">
              <a:spcBef>
                <a:spcPts val="0"/>
              </a:spcBef>
              <a:spcAft>
                <a:spcPts val="0"/>
              </a:spcAft>
              <a:buClr>
                <a:schemeClr val="dk1"/>
              </a:buClr>
              <a:buSzPts val="700"/>
              <a:buFont typeface="Arial"/>
              <a:buNone/>
            </a:pPr>
            <a:r>
              <a:t/>
            </a:r>
            <a:endParaRPr sz="3700">
              <a:solidFill>
                <a:srgbClr val="6AA84F"/>
              </a:solidFill>
              <a:latin typeface="Oswald"/>
              <a:ea typeface="Oswald"/>
              <a:cs typeface="Oswald"/>
              <a:sym typeface="Oswald"/>
            </a:endParaRPr>
          </a:p>
        </p:txBody>
      </p:sp>
      <p:sp>
        <p:nvSpPr>
          <p:cNvPr id="220" name="Google Shape;220;p17"/>
          <p:cNvSpPr/>
          <p:nvPr/>
        </p:nvSpPr>
        <p:spPr>
          <a:xfrm>
            <a:off x="93161" y="1448024"/>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21" name="Google Shape;221;p17"/>
          <p:cNvSpPr txBox="1"/>
          <p:nvPr/>
        </p:nvSpPr>
        <p:spPr>
          <a:xfrm>
            <a:off x="57575" y="1949400"/>
            <a:ext cx="13908900" cy="1815300"/>
          </a:xfrm>
          <a:prstGeom prst="rect">
            <a:avLst/>
          </a:prstGeom>
          <a:solidFill>
            <a:srgbClr val="B6D7A8"/>
          </a:solidFill>
          <a:ln>
            <a:noFill/>
          </a:ln>
        </p:spPr>
        <p:txBody>
          <a:bodyPr anchorCtr="0" anchor="t" bIns="242375" lIns="242375" spcFirstLastPara="1" rIns="242375" wrap="square" tIns="242375">
            <a:noAutofit/>
          </a:bodyPr>
          <a:lstStyle/>
          <a:p>
            <a:pPr indent="0" lvl="0" marL="0" rtl="0" algn="l">
              <a:spcBef>
                <a:spcPts val="0"/>
              </a:spcBef>
              <a:spcAft>
                <a:spcPts val="0"/>
              </a:spcAft>
              <a:buClr>
                <a:schemeClr val="dk1"/>
              </a:buClr>
              <a:buSzPts val="700"/>
              <a:buFont typeface="Arial"/>
              <a:buNone/>
            </a:pPr>
            <a:r>
              <a:rPr lang="en" sz="2600">
                <a:solidFill>
                  <a:srgbClr val="FFFFFF"/>
                </a:solidFill>
                <a:latin typeface="Merriweather"/>
                <a:ea typeface="Merriweather"/>
                <a:cs typeface="Merriweather"/>
                <a:sym typeface="Merriweather"/>
              </a:rPr>
              <a:t>it’s a complex community of microorganisms that live in GIT. It’s established at 1-2 years after birth. They live in symbiosis with human &amp; their effects are beneficial to the body. </a:t>
            </a:r>
            <a:endParaRPr sz="2600">
              <a:solidFill>
                <a:srgbClr val="FFFFFF"/>
              </a:solidFill>
              <a:latin typeface="Merriweather"/>
              <a:ea typeface="Merriweather"/>
              <a:cs typeface="Merriweather"/>
              <a:sym typeface="Merriweather"/>
            </a:endParaRPr>
          </a:p>
        </p:txBody>
      </p:sp>
      <p:grpSp>
        <p:nvGrpSpPr>
          <p:cNvPr id="222" name="Google Shape;222;p17"/>
          <p:cNvGrpSpPr/>
          <p:nvPr/>
        </p:nvGrpSpPr>
        <p:grpSpPr>
          <a:xfrm>
            <a:off x="151478" y="6631552"/>
            <a:ext cx="13908906" cy="1220896"/>
            <a:chOff x="1593000" y="2322568"/>
            <a:chExt cx="3613641" cy="643356"/>
          </a:xfrm>
        </p:grpSpPr>
        <p:sp>
          <p:nvSpPr>
            <p:cNvPr id="223" name="Google Shape;223;p17"/>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4" name="Google Shape;224;p17"/>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5" name="Google Shape;225;p17"/>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6" name="Google Shape;226;p17"/>
            <p:cNvSpPr/>
            <p:nvPr/>
          </p:nvSpPr>
          <p:spPr>
            <a:xfrm>
              <a:off x="1593000" y="2322575"/>
              <a:ext cx="690000" cy="642600"/>
            </a:xfrm>
            <a:prstGeom prst="rect">
              <a:avLst/>
            </a:prstGeom>
            <a:solidFill>
              <a:srgbClr val="B6D7A8"/>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sp>
        <p:nvSpPr>
          <p:cNvPr id="227" name="Google Shape;227;p17"/>
          <p:cNvSpPr/>
          <p:nvPr/>
        </p:nvSpPr>
        <p:spPr>
          <a:xfrm flipH="1">
            <a:off x="2807384" y="5002186"/>
            <a:ext cx="7099096" cy="1219462"/>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8" name="Google Shape;228;p17"/>
          <p:cNvSpPr/>
          <p:nvPr/>
        </p:nvSpPr>
        <p:spPr>
          <a:xfrm rot="-5400000">
            <a:off x="10718783" y="2881468"/>
            <a:ext cx="1220896" cy="5462305"/>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9" name="Google Shape;229;p17"/>
          <p:cNvSpPr/>
          <p:nvPr/>
        </p:nvSpPr>
        <p:spPr>
          <a:xfrm>
            <a:off x="151478" y="5002173"/>
            <a:ext cx="2655810" cy="1218893"/>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0" name="Google Shape;230;p17"/>
          <p:cNvSpPr/>
          <p:nvPr/>
        </p:nvSpPr>
        <p:spPr>
          <a:xfrm>
            <a:off x="151478" y="5002186"/>
            <a:ext cx="2655810" cy="1219462"/>
          </a:xfrm>
          <a:prstGeom prst="rect">
            <a:avLst/>
          </a:prstGeom>
          <a:solidFill>
            <a:srgbClr val="D9EAD3"/>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1</a:t>
            </a:r>
            <a:endParaRPr b="1" sz="2400">
              <a:solidFill>
                <a:srgbClr val="FFFFFF"/>
              </a:solidFill>
              <a:latin typeface="Georgia"/>
              <a:ea typeface="Georgia"/>
              <a:cs typeface="Georgia"/>
              <a:sym typeface="Georgia"/>
            </a:endParaRPr>
          </a:p>
        </p:txBody>
      </p:sp>
      <p:grpSp>
        <p:nvGrpSpPr>
          <p:cNvPr id="231" name="Google Shape;231;p17"/>
          <p:cNvGrpSpPr/>
          <p:nvPr/>
        </p:nvGrpSpPr>
        <p:grpSpPr>
          <a:xfrm>
            <a:off x="151478" y="9912993"/>
            <a:ext cx="13908906" cy="1220896"/>
            <a:chOff x="1593000" y="2322568"/>
            <a:chExt cx="3613641" cy="643356"/>
          </a:xfrm>
        </p:grpSpPr>
        <p:sp>
          <p:nvSpPr>
            <p:cNvPr id="232" name="Google Shape;232;p17"/>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3" name="Google Shape;233;p17"/>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4" name="Google Shape;234;p17"/>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5" name="Google Shape;235;p17"/>
            <p:cNvSpPr/>
            <p:nvPr/>
          </p:nvSpPr>
          <p:spPr>
            <a:xfrm>
              <a:off x="1593000" y="2322575"/>
              <a:ext cx="690000" cy="642600"/>
            </a:xfrm>
            <a:prstGeom prst="rect">
              <a:avLst/>
            </a:prstGeom>
            <a:solidFill>
              <a:srgbClr val="6AA84F"/>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4</a:t>
              </a:r>
              <a:endParaRPr b="1" sz="2400">
                <a:solidFill>
                  <a:srgbClr val="FFFFFF"/>
                </a:solidFill>
                <a:latin typeface="Georgia"/>
                <a:ea typeface="Georgia"/>
                <a:cs typeface="Georgia"/>
                <a:sym typeface="Georgia"/>
              </a:endParaRPr>
            </a:p>
          </p:txBody>
        </p:sp>
      </p:grpSp>
      <p:grpSp>
        <p:nvGrpSpPr>
          <p:cNvPr id="236" name="Google Shape;236;p17"/>
          <p:cNvGrpSpPr/>
          <p:nvPr/>
        </p:nvGrpSpPr>
        <p:grpSpPr>
          <a:xfrm>
            <a:off x="151478" y="8283614"/>
            <a:ext cx="13908906" cy="1220896"/>
            <a:chOff x="1593000" y="2322568"/>
            <a:chExt cx="3613641" cy="643356"/>
          </a:xfrm>
        </p:grpSpPr>
        <p:sp>
          <p:nvSpPr>
            <p:cNvPr id="237" name="Google Shape;237;p17"/>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8" name="Google Shape;238;p17"/>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39" name="Google Shape;239;p17"/>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0" name="Google Shape;240;p17"/>
            <p:cNvSpPr/>
            <p:nvPr/>
          </p:nvSpPr>
          <p:spPr>
            <a:xfrm>
              <a:off x="1593000" y="2322575"/>
              <a:ext cx="690000" cy="642600"/>
            </a:xfrm>
            <a:prstGeom prst="rect">
              <a:avLst/>
            </a:prstGeom>
            <a:solidFill>
              <a:srgbClr val="93C47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grpSp>
        <p:nvGrpSpPr>
          <p:cNvPr id="241" name="Google Shape;241;p17"/>
          <p:cNvGrpSpPr/>
          <p:nvPr/>
        </p:nvGrpSpPr>
        <p:grpSpPr>
          <a:xfrm>
            <a:off x="151478" y="11542385"/>
            <a:ext cx="13908906" cy="1220896"/>
            <a:chOff x="1593000" y="2322568"/>
            <a:chExt cx="3613641" cy="643356"/>
          </a:xfrm>
        </p:grpSpPr>
        <p:sp>
          <p:nvSpPr>
            <p:cNvPr id="242" name="Google Shape;242;p17"/>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3" name="Google Shape;243;p17"/>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4" name="Google Shape;244;p17"/>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5" name="Google Shape;245;p17"/>
            <p:cNvSpPr/>
            <p:nvPr/>
          </p:nvSpPr>
          <p:spPr>
            <a:xfrm>
              <a:off x="1593000" y="2322575"/>
              <a:ext cx="690000" cy="642600"/>
            </a:xfrm>
            <a:prstGeom prst="rect">
              <a:avLst/>
            </a:prstGeom>
            <a:solidFill>
              <a:srgbClr val="38761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5</a:t>
              </a:r>
              <a:endParaRPr b="1" sz="2400">
                <a:solidFill>
                  <a:srgbClr val="FFFFFF"/>
                </a:solidFill>
                <a:latin typeface="Georgia"/>
                <a:ea typeface="Georgia"/>
                <a:cs typeface="Georgia"/>
                <a:sym typeface="Georgia"/>
              </a:endParaRPr>
            </a:p>
          </p:txBody>
        </p:sp>
      </p:grpSp>
      <p:grpSp>
        <p:nvGrpSpPr>
          <p:cNvPr id="246" name="Google Shape;246;p17"/>
          <p:cNvGrpSpPr/>
          <p:nvPr/>
        </p:nvGrpSpPr>
        <p:grpSpPr>
          <a:xfrm>
            <a:off x="151478" y="13171760"/>
            <a:ext cx="13908906" cy="1220896"/>
            <a:chOff x="1593000" y="2322568"/>
            <a:chExt cx="3613641" cy="643356"/>
          </a:xfrm>
        </p:grpSpPr>
        <p:sp>
          <p:nvSpPr>
            <p:cNvPr id="247" name="Google Shape;247;p17"/>
            <p:cNvSpPr/>
            <p:nvPr/>
          </p:nvSpPr>
          <p:spPr>
            <a:xfrm flipH="1">
              <a:off x="2283025" y="2322575"/>
              <a:ext cx="18444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8" name="Google Shape;248;p17"/>
            <p:cNvSpPr/>
            <p:nvPr/>
          </p:nvSpPr>
          <p:spPr>
            <a:xfrm rot="-5400000">
              <a:off x="4175389" y="1934671"/>
              <a:ext cx="643356" cy="1419149"/>
            </a:xfrm>
            <a:prstGeom prst="flowChartOffpageConnector">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49" name="Google Shape;249;p17"/>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50" name="Google Shape;250;p17"/>
            <p:cNvSpPr/>
            <p:nvPr/>
          </p:nvSpPr>
          <p:spPr>
            <a:xfrm>
              <a:off x="1593000" y="2322575"/>
              <a:ext cx="690000" cy="642600"/>
            </a:xfrm>
            <a:prstGeom prst="rect">
              <a:avLst/>
            </a:prstGeom>
            <a:solidFill>
              <a:srgbClr val="274E13"/>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6</a:t>
              </a:r>
              <a:endParaRPr b="1" sz="2400">
                <a:solidFill>
                  <a:srgbClr val="FFFFFF"/>
                </a:solidFill>
                <a:latin typeface="Georgia"/>
                <a:ea typeface="Georgia"/>
                <a:cs typeface="Georgia"/>
                <a:sym typeface="Georgia"/>
              </a:endParaRPr>
            </a:p>
          </p:txBody>
        </p:sp>
      </p:grpSp>
      <p:sp>
        <p:nvSpPr>
          <p:cNvPr id="251" name="Google Shape;251;p17"/>
          <p:cNvSpPr txBox="1"/>
          <p:nvPr/>
        </p:nvSpPr>
        <p:spPr>
          <a:xfrm>
            <a:off x="483368" y="4043690"/>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latin typeface="Oswald"/>
                <a:ea typeface="Oswald"/>
                <a:cs typeface="Oswald"/>
                <a:sym typeface="Oswald"/>
              </a:rPr>
              <a:t>FUNCTIONS OF </a:t>
            </a:r>
            <a:r>
              <a:rPr lang="en" sz="3700">
                <a:latin typeface="Oswald"/>
                <a:ea typeface="Oswald"/>
                <a:cs typeface="Oswald"/>
                <a:sym typeface="Oswald"/>
              </a:rPr>
              <a:t>BACTERIAL FLORA </a:t>
            </a:r>
            <a:endParaRPr sz="3700">
              <a:latin typeface="Oswald"/>
              <a:ea typeface="Oswald"/>
              <a:cs typeface="Oswald"/>
              <a:sym typeface="Oswald"/>
            </a:endParaRPr>
          </a:p>
        </p:txBody>
      </p:sp>
      <p:sp>
        <p:nvSpPr>
          <p:cNvPr id="252" name="Google Shape;252;p17"/>
          <p:cNvSpPr/>
          <p:nvPr/>
        </p:nvSpPr>
        <p:spPr>
          <a:xfrm>
            <a:off x="93157" y="4361652"/>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53" name="Google Shape;253;p17"/>
          <p:cNvSpPr txBox="1"/>
          <p:nvPr/>
        </p:nvSpPr>
        <p:spPr>
          <a:xfrm>
            <a:off x="2819400" y="5071225"/>
            <a:ext cx="11014800" cy="15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CC4125"/>
                </a:solidFill>
                <a:latin typeface="Merriweather"/>
                <a:ea typeface="Merriweather"/>
                <a:cs typeface="Merriweather"/>
                <a:sym typeface="Merriweather"/>
              </a:rPr>
              <a:t>Synthesis of vitamin K </a:t>
            </a:r>
            <a:r>
              <a:rPr lang="en" sz="2100">
                <a:latin typeface="Merriweather"/>
                <a:ea typeface="Merriweather"/>
                <a:cs typeface="Merriweather"/>
                <a:sym typeface="Merriweather"/>
              </a:rPr>
              <a:t>&amp; some B group vitamins: folic acid, biotin, thiamine, B12.</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The bacteria-formed vitamin K is important since the amount in our daily ingest food isn’t sufficient to maintain adequate blood coagulation. </a:t>
            </a:r>
            <a:endParaRPr sz="2100">
              <a:latin typeface="Merriweather"/>
              <a:ea typeface="Merriweather"/>
              <a:cs typeface="Merriweather"/>
              <a:sym typeface="Merriweather"/>
            </a:endParaRPr>
          </a:p>
        </p:txBody>
      </p:sp>
      <p:sp>
        <p:nvSpPr>
          <p:cNvPr id="254" name="Google Shape;254;p17"/>
          <p:cNvSpPr txBox="1"/>
          <p:nvPr/>
        </p:nvSpPr>
        <p:spPr>
          <a:xfrm>
            <a:off x="2819400" y="6723329"/>
            <a:ext cx="112776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Deconjugation and decarboxylation of bile salts.</a:t>
            </a:r>
            <a:endParaRPr sz="2100">
              <a:latin typeface="Merriweather"/>
              <a:ea typeface="Merriweather"/>
              <a:cs typeface="Merriweather"/>
              <a:sym typeface="Merriweather"/>
            </a:endParaRPr>
          </a:p>
        </p:txBody>
      </p:sp>
      <p:sp>
        <p:nvSpPr>
          <p:cNvPr id="255" name="Google Shape;255;p17"/>
          <p:cNvSpPr txBox="1"/>
          <p:nvPr/>
        </p:nvSpPr>
        <p:spPr>
          <a:xfrm>
            <a:off x="2941794" y="10009234"/>
            <a:ext cx="8815500" cy="10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Decarboxylation of </a:t>
            </a:r>
            <a:r>
              <a:rPr lang="en" sz="2100">
                <a:latin typeface="Merriweather"/>
                <a:ea typeface="Merriweather"/>
                <a:cs typeface="Merriweather"/>
                <a:sym typeface="Merriweather"/>
              </a:rPr>
              <a:t>amino acids </a:t>
            </a:r>
            <a:r>
              <a:rPr lang="en" sz="2100">
                <a:latin typeface="Merriweather"/>
                <a:ea typeface="Merriweather"/>
                <a:cs typeface="Merriweather"/>
                <a:sym typeface="Merriweather"/>
              </a:rPr>
              <a:t>to produce amine &amp; histamine. </a:t>
            </a:r>
            <a:endParaRPr sz="2100">
              <a:latin typeface="Merriweather"/>
              <a:ea typeface="Merriweather"/>
              <a:cs typeface="Merriweather"/>
              <a:sym typeface="Merriweather"/>
            </a:endParaRPr>
          </a:p>
          <a:p>
            <a:pPr indent="0" lvl="0" marL="0" rtl="0" algn="l">
              <a:spcBef>
                <a:spcPts val="0"/>
              </a:spcBef>
              <a:spcAft>
                <a:spcPts val="0"/>
              </a:spcAft>
              <a:buNone/>
            </a:pPr>
            <a:r>
              <a:rPr lang="en" sz="2100">
                <a:latin typeface="Merriweather"/>
                <a:ea typeface="Merriweather"/>
                <a:cs typeface="Merriweather"/>
                <a:sym typeface="Merriweather"/>
              </a:rPr>
              <a:t>The amines are excreted in feces and responsible for its smell.</a:t>
            </a:r>
            <a:endParaRPr sz="2100">
              <a:latin typeface="Merriweather"/>
              <a:ea typeface="Merriweather"/>
              <a:cs typeface="Merriweather"/>
              <a:sym typeface="Merriweather"/>
            </a:endParaRPr>
          </a:p>
        </p:txBody>
      </p:sp>
      <p:sp>
        <p:nvSpPr>
          <p:cNvPr id="256" name="Google Shape;256;p17"/>
          <p:cNvSpPr txBox="1"/>
          <p:nvPr/>
        </p:nvSpPr>
        <p:spPr>
          <a:xfrm>
            <a:off x="2941809" y="11638622"/>
            <a:ext cx="8815500" cy="10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Breakdown of urea by bacterial urease to ammonia.</a:t>
            </a:r>
            <a:endParaRPr sz="2100">
              <a:latin typeface="Merriweather"/>
              <a:ea typeface="Merriweather"/>
              <a:cs typeface="Merriweather"/>
              <a:sym typeface="Merriweather"/>
            </a:endParaRPr>
          </a:p>
          <a:p>
            <a:pPr indent="0" lvl="0" marL="0" rtl="0" algn="l">
              <a:spcBef>
                <a:spcPts val="0"/>
              </a:spcBef>
              <a:spcAft>
                <a:spcPts val="0"/>
              </a:spcAft>
              <a:buNone/>
            </a:pPr>
            <a:r>
              <a:rPr lang="en" sz="2100">
                <a:latin typeface="Merriweather"/>
                <a:ea typeface="Merriweather"/>
                <a:cs typeface="Merriweather"/>
                <a:sym typeface="Merriweather"/>
              </a:rPr>
              <a:t>Most ammonia is absorbed and converted back into urea by the liver</a:t>
            </a:r>
            <a:r>
              <a:rPr baseline="30000" lang="en" sz="2100">
                <a:latin typeface="Merriweather"/>
                <a:ea typeface="Merriweather"/>
                <a:cs typeface="Merriweather"/>
                <a:sym typeface="Merriweather"/>
              </a:rPr>
              <a:t>2</a:t>
            </a:r>
            <a:r>
              <a:rPr lang="en" sz="2100">
                <a:latin typeface="Merriweather"/>
                <a:ea typeface="Merriweather"/>
                <a:cs typeface="Merriweather"/>
                <a:sym typeface="Merriweather"/>
              </a:rPr>
              <a:t>.</a:t>
            </a:r>
            <a:endParaRPr sz="2100">
              <a:latin typeface="Merriweather"/>
              <a:ea typeface="Merriweather"/>
              <a:cs typeface="Merriweather"/>
              <a:sym typeface="Merriweather"/>
            </a:endParaRPr>
          </a:p>
        </p:txBody>
      </p:sp>
      <p:sp>
        <p:nvSpPr>
          <p:cNvPr id="257" name="Google Shape;257;p17"/>
          <p:cNvSpPr txBox="1"/>
          <p:nvPr/>
        </p:nvSpPr>
        <p:spPr>
          <a:xfrm>
            <a:off x="2941792" y="13243380"/>
            <a:ext cx="8815500" cy="10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F</a:t>
            </a:r>
            <a:r>
              <a:rPr lang="en" sz="2100">
                <a:latin typeface="Merriweather"/>
                <a:ea typeface="Merriweather"/>
                <a:cs typeface="Merriweather"/>
                <a:sym typeface="Merriweather"/>
              </a:rPr>
              <a:t>ermentation of undigested oligosaccharides producing gases. </a:t>
            </a:r>
            <a:endParaRPr sz="2100">
              <a:latin typeface="Merriweather"/>
              <a:ea typeface="Merriweather"/>
              <a:cs typeface="Merriweather"/>
              <a:sym typeface="Merriweather"/>
            </a:endParaRPr>
          </a:p>
          <a:p>
            <a:pPr indent="0" lvl="0" marL="0" rtl="0" algn="l">
              <a:spcBef>
                <a:spcPts val="0"/>
              </a:spcBef>
              <a:spcAft>
                <a:spcPts val="0"/>
              </a:spcAft>
              <a:buNone/>
            </a:pPr>
            <a:r>
              <a:rPr lang="en" sz="2100">
                <a:solidFill>
                  <a:srgbClr val="8E7CC3"/>
                </a:solidFill>
                <a:latin typeface="Merriweather"/>
                <a:ea typeface="Merriweather"/>
                <a:cs typeface="Merriweather"/>
                <a:sym typeface="Merriweather"/>
              </a:rPr>
              <a:t>Colon bacilli are capable of </a:t>
            </a:r>
            <a:r>
              <a:rPr lang="en" sz="2100">
                <a:solidFill>
                  <a:srgbClr val="8E7CC3"/>
                </a:solidFill>
                <a:latin typeface="Merriweather"/>
                <a:ea typeface="Merriweather"/>
                <a:cs typeface="Merriweather"/>
                <a:sym typeface="Merriweather"/>
              </a:rPr>
              <a:t>ingesting </a:t>
            </a:r>
            <a:r>
              <a:rPr lang="en" sz="2100">
                <a:solidFill>
                  <a:srgbClr val="8E7CC3"/>
                </a:solidFill>
                <a:latin typeface="Merriweather"/>
                <a:ea typeface="Merriweather"/>
                <a:cs typeface="Merriweather"/>
                <a:sym typeface="Merriweather"/>
              </a:rPr>
              <a:t>small amounts of cellulose.</a:t>
            </a:r>
            <a:endParaRPr sz="2100">
              <a:solidFill>
                <a:srgbClr val="8E7CC3"/>
              </a:solidFill>
              <a:latin typeface="Merriweather"/>
              <a:ea typeface="Merriweather"/>
              <a:cs typeface="Merriweather"/>
              <a:sym typeface="Merriweather"/>
            </a:endParaRPr>
          </a:p>
        </p:txBody>
      </p:sp>
      <p:sp>
        <p:nvSpPr>
          <p:cNvPr id="258" name="Google Shape;258;p17"/>
          <p:cNvSpPr txBox="1"/>
          <p:nvPr/>
        </p:nvSpPr>
        <p:spPr>
          <a:xfrm>
            <a:off x="2941800" y="14751875"/>
            <a:ext cx="98643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CC4125"/>
                </a:solidFill>
                <a:latin typeface="Merriweather"/>
                <a:ea typeface="Merriweather"/>
                <a:cs typeface="Merriweather"/>
                <a:sym typeface="Merriweather"/>
              </a:rPr>
              <a:t>Chronic disruption of normal flora in the colon leads to bruising and excessive bleeding.</a:t>
            </a:r>
            <a:endParaRPr sz="2100">
              <a:solidFill>
                <a:srgbClr val="CC4125"/>
              </a:solidFill>
              <a:latin typeface="Merriweather"/>
              <a:ea typeface="Merriweather"/>
              <a:cs typeface="Merriweather"/>
              <a:sym typeface="Merriweather"/>
            </a:endParaRPr>
          </a:p>
        </p:txBody>
      </p:sp>
      <p:sp>
        <p:nvSpPr>
          <p:cNvPr id="259" name="Google Shape;259;p17"/>
          <p:cNvSpPr txBox="1"/>
          <p:nvPr/>
        </p:nvSpPr>
        <p:spPr>
          <a:xfrm>
            <a:off x="188025" y="18474200"/>
            <a:ext cx="13403700" cy="1461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erriweather"/>
              <a:buAutoNum type="arabicPeriod"/>
            </a:pPr>
            <a:r>
              <a:rPr i="1" lang="en" sz="1700">
                <a:latin typeface="Merriweather"/>
                <a:ea typeface="Merriweather"/>
                <a:cs typeface="Merriweather"/>
                <a:sym typeface="Merriweather"/>
              </a:rPr>
              <a:t>Stercobilinogen</a:t>
            </a:r>
            <a:r>
              <a:rPr lang="en" sz="1700">
                <a:latin typeface="Merriweather"/>
                <a:ea typeface="Merriweather"/>
                <a:cs typeface="Merriweather"/>
                <a:sym typeface="Merriweather"/>
              </a:rPr>
              <a:t> (fecal urobilinogen) is a chemical created by bacteria in the gut. It is made of broken-down hemoglobin. It is further processed to become the chemical that gives feces its brown color.</a:t>
            </a:r>
            <a:endParaRPr sz="1700">
              <a:latin typeface="Merriweather"/>
              <a:ea typeface="Merriweather"/>
              <a:cs typeface="Merriweather"/>
              <a:sym typeface="Merriweather"/>
            </a:endParaRPr>
          </a:p>
          <a:p>
            <a:pPr indent="-336550" lvl="0" marL="457200" rtl="0" algn="l">
              <a:spcBef>
                <a:spcPts val="0"/>
              </a:spcBef>
              <a:spcAft>
                <a:spcPts val="0"/>
              </a:spcAft>
              <a:buSzPts val="1700"/>
              <a:buFont typeface="Merriweather"/>
              <a:buAutoNum type="arabicPeriod"/>
            </a:pPr>
            <a:r>
              <a:rPr lang="en" sz="1700">
                <a:solidFill>
                  <a:schemeClr val="dk1"/>
                </a:solidFill>
                <a:latin typeface="Merriweather"/>
                <a:ea typeface="Merriweather"/>
                <a:cs typeface="Merriweather"/>
                <a:sym typeface="Merriweather"/>
              </a:rPr>
              <a:t>Ammonia is normally converted to urea in the liver and cleared out of the body through the urine. In individuals with acute or chronic liver disease, there’s a buildup of ammonia in the blood which play a role in </a:t>
            </a:r>
            <a:r>
              <a:rPr i="1" lang="en" sz="1700">
                <a:solidFill>
                  <a:schemeClr val="dk1"/>
                </a:solidFill>
                <a:latin typeface="Merriweather"/>
                <a:ea typeface="Merriweather"/>
                <a:cs typeface="Merriweather"/>
                <a:sym typeface="Merriweather"/>
              </a:rPr>
              <a:t>hepatic encephalopathy. </a:t>
            </a:r>
            <a:endParaRPr i="1" sz="1700">
              <a:latin typeface="Merriweather"/>
              <a:ea typeface="Merriweather"/>
              <a:cs typeface="Merriweather"/>
              <a:sym typeface="Merriweather"/>
            </a:endParaRPr>
          </a:p>
        </p:txBody>
      </p:sp>
      <p:sp>
        <p:nvSpPr>
          <p:cNvPr id="260" name="Google Shape;260;p17"/>
          <p:cNvSpPr/>
          <p:nvPr/>
        </p:nvSpPr>
        <p:spPr>
          <a:xfrm>
            <a:off x="-16800" y="1804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1" name="Google Shape;261;p17"/>
          <p:cNvSpPr/>
          <p:nvPr/>
        </p:nvSpPr>
        <p:spPr>
          <a:xfrm>
            <a:off x="151478" y="14623760"/>
            <a:ext cx="2655810" cy="1218893"/>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62" name="Google Shape;262;p17"/>
          <p:cNvSpPr/>
          <p:nvPr/>
        </p:nvSpPr>
        <p:spPr>
          <a:xfrm>
            <a:off x="151478" y="14623774"/>
            <a:ext cx="2655810" cy="1219462"/>
          </a:xfrm>
          <a:prstGeom prst="rect">
            <a:avLst/>
          </a:prstGeom>
          <a:solidFill>
            <a:srgbClr val="B4A7D6"/>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t/>
            </a:r>
            <a:endParaRPr b="1" sz="2400">
              <a:solidFill>
                <a:srgbClr val="FFFFFF"/>
              </a:solidFill>
              <a:latin typeface="Georgia"/>
              <a:ea typeface="Georgia"/>
              <a:cs typeface="Georgia"/>
              <a:sym typeface="Georgia"/>
            </a:endParaRPr>
          </a:p>
        </p:txBody>
      </p:sp>
      <p:sp>
        <p:nvSpPr>
          <p:cNvPr id="263" name="Google Shape;263;p17"/>
          <p:cNvSpPr txBox="1"/>
          <p:nvPr/>
        </p:nvSpPr>
        <p:spPr>
          <a:xfrm>
            <a:off x="2941804" y="8375064"/>
            <a:ext cx="112776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Merriweather"/>
                <a:ea typeface="Merriweather"/>
                <a:cs typeface="Merriweather"/>
                <a:sym typeface="Merriweather"/>
              </a:rPr>
              <a:t>Breakdown of bile pigments to produce stercobilinogen</a:t>
            </a:r>
            <a:r>
              <a:rPr baseline="30000" lang="en" sz="2100">
                <a:solidFill>
                  <a:schemeClr val="dk1"/>
                </a:solidFill>
                <a:latin typeface="Merriweather"/>
                <a:ea typeface="Merriweather"/>
                <a:cs typeface="Merriweather"/>
                <a:sym typeface="Merriweather"/>
              </a:rPr>
              <a:t>1</a:t>
            </a:r>
            <a:r>
              <a:rPr lang="en" sz="2100">
                <a:solidFill>
                  <a:schemeClr val="dk1"/>
                </a:solidFill>
                <a:latin typeface="Merriweather"/>
                <a:ea typeface="Merriweather"/>
                <a:cs typeface="Merriweather"/>
                <a:sym typeface="Merriweather"/>
              </a:rPr>
              <a:t>.</a:t>
            </a:r>
            <a:endParaRPr sz="21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18"/>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9" name="Google Shape;269;p18"/>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0" name="Google Shape;270;p18"/>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271" name="Google Shape;271;p18"/>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72" name="Google Shape;272;p18"/>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273" name="Google Shape;273;p18"/>
          <p:cNvSpPr/>
          <p:nvPr/>
        </p:nvSpPr>
        <p:spPr>
          <a:xfrm flipH="1">
            <a:off x="7092899" y="2239325"/>
            <a:ext cx="106800" cy="18075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274" name="Google Shape;274;p18"/>
          <p:cNvSpPr/>
          <p:nvPr/>
        </p:nvSpPr>
        <p:spPr>
          <a:xfrm>
            <a:off x="1281507" y="2239328"/>
            <a:ext cx="11331900" cy="106800"/>
          </a:xfrm>
          <a:prstGeom prst="flowChartAlternateProcess">
            <a:avLst/>
          </a:prstGeom>
          <a:solidFill>
            <a:srgbClr val="93C47D"/>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5" name="Google Shape;275;p18"/>
          <p:cNvSpPr/>
          <p:nvPr/>
        </p:nvSpPr>
        <p:spPr>
          <a:xfrm>
            <a:off x="7199700" y="6342425"/>
            <a:ext cx="6693600" cy="129819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6" name="Google Shape;276;p18"/>
          <p:cNvSpPr/>
          <p:nvPr/>
        </p:nvSpPr>
        <p:spPr>
          <a:xfrm>
            <a:off x="264225" y="6342575"/>
            <a:ext cx="6693600" cy="12981900"/>
          </a:xfrm>
          <a:prstGeom prst="rect">
            <a:avLst/>
          </a:prstGeom>
          <a:noFill/>
          <a:ln cap="flat" cmpd="sng" w="2857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77" name="Google Shape;277;p18"/>
          <p:cNvSpPr txBox="1"/>
          <p:nvPr/>
        </p:nvSpPr>
        <p:spPr>
          <a:xfrm>
            <a:off x="4354600" y="1324325"/>
            <a:ext cx="119733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solidFill>
                  <a:srgbClr val="93C47D"/>
                </a:solidFill>
                <a:latin typeface="Oswald"/>
                <a:ea typeface="Oswald"/>
                <a:cs typeface="Oswald"/>
                <a:sym typeface="Oswald"/>
              </a:rPr>
              <a:t>MOTILITY IN THE COLON </a:t>
            </a:r>
            <a:endParaRPr sz="4800">
              <a:solidFill>
                <a:srgbClr val="93C47D"/>
              </a:solidFill>
              <a:latin typeface="Oswald"/>
              <a:ea typeface="Oswald"/>
              <a:cs typeface="Oswald"/>
              <a:sym typeface="Oswald"/>
            </a:endParaRPr>
          </a:p>
        </p:txBody>
      </p:sp>
      <p:sp>
        <p:nvSpPr>
          <p:cNvPr id="278" name="Google Shape;278;p18"/>
          <p:cNvSpPr txBox="1"/>
          <p:nvPr/>
        </p:nvSpPr>
        <p:spPr>
          <a:xfrm>
            <a:off x="7384700" y="6293775"/>
            <a:ext cx="6693600" cy="125745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Propulsive (Mass) Movement </a:t>
            </a:r>
            <a:endParaRPr sz="3700">
              <a:solidFill>
                <a:srgbClr val="93C47D"/>
              </a:solidFill>
              <a:latin typeface="Oswald"/>
              <a:ea typeface="Oswald"/>
              <a:cs typeface="Oswald"/>
              <a:sym typeface="Oswald"/>
            </a:endParaRPr>
          </a:p>
          <a:p>
            <a:pPr indent="0" lvl="0" marL="0" rtl="0" algn="l">
              <a:spcBef>
                <a:spcPts val="0"/>
              </a:spcBef>
              <a:spcAft>
                <a:spcPts val="0"/>
              </a:spcAft>
              <a:buNone/>
            </a:pPr>
            <a:r>
              <a:t/>
            </a:r>
            <a:endParaRPr sz="3700">
              <a:solidFill>
                <a:srgbClr val="93C47D"/>
              </a:solidFill>
              <a:latin typeface="Oswald"/>
              <a:ea typeface="Oswald"/>
              <a:cs typeface="Oswald"/>
              <a:sym typeface="Oswald"/>
            </a:endParaRPr>
          </a:p>
          <a:p>
            <a:pPr indent="-412750" lvl="0" marL="457200" rtl="0" algn="l">
              <a:spcBef>
                <a:spcPts val="0"/>
              </a:spcBef>
              <a:spcAft>
                <a:spcPts val="0"/>
              </a:spcAft>
              <a:buSzPts val="2900"/>
              <a:buChar char="●"/>
            </a:pPr>
            <a:r>
              <a:rPr lang="en" sz="2900">
                <a:latin typeface="Merriweather"/>
                <a:ea typeface="Merriweather"/>
                <a:cs typeface="Merriweather"/>
                <a:sym typeface="Merriweather"/>
              </a:rPr>
              <a:t>The motor events in </a:t>
            </a:r>
            <a:r>
              <a:rPr lang="en" sz="2900">
                <a:solidFill>
                  <a:srgbClr val="CC4125"/>
                </a:solidFill>
                <a:latin typeface="Merriweather"/>
                <a:ea typeface="Merriweather"/>
                <a:cs typeface="Merriweather"/>
                <a:sym typeface="Merriweather"/>
              </a:rPr>
              <a:t>distal colon</a:t>
            </a:r>
            <a:r>
              <a:rPr lang="en" sz="2900">
                <a:latin typeface="Merriweather"/>
                <a:ea typeface="Merriweather"/>
                <a:cs typeface="Merriweather"/>
                <a:sym typeface="Merriweather"/>
              </a:rPr>
              <a:t> (</a:t>
            </a:r>
            <a:r>
              <a:rPr lang="en" sz="2900">
                <a:latin typeface="Merriweather"/>
                <a:ea typeface="Merriweather"/>
                <a:cs typeface="Merriweather"/>
                <a:sym typeface="Merriweather"/>
              </a:rPr>
              <a:t>transverse &amp; descending colon).</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Starts in the middle of transverse colon, 15 mins after breakfast.</a:t>
            </a:r>
            <a:endParaRPr sz="2900">
              <a:solidFill>
                <a:srgbClr val="8E7CC3"/>
              </a:solidFill>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Constrictive ring occurs at a distended point, then 20 cm of the colon distal to constriction, contracts as a unit forcing the fecal mass down the colon.</a:t>
            </a:r>
            <a:endParaRPr sz="2900">
              <a:latin typeface="Merriweather"/>
              <a:ea typeface="Merriweather"/>
              <a:cs typeface="Merriweather"/>
              <a:sym typeface="Merriweather"/>
            </a:endParaRPr>
          </a:p>
          <a:p>
            <a:pPr indent="-412750" lvl="0" marL="457200" rtl="0" algn="l">
              <a:spcBef>
                <a:spcPts val="0"/>
              </a:spcBef>
              <a:spcAft>
                <a:spcPts val="0"/>
              </a:spcAft>
              <a:buClr>
                <a:srgbClr val="CC4125"/>
              </a:buClr>
              <a:buSzPts val="2900"/>
              <a:buFont typeface="Merriweather"/>
              <a:buChar char="●"/>
            </a:pPr>
            <a:r>
              <a:rPr lang="en" sz="2900">
                <a:solidFill>
                  <a:srgbClr val="CC4125"/>
                </a:solidFill>
                <a:latin typeface="Merriweather"/>
                <a:ea typeface="Merriweather"/>
                <a:cs typeface="Merriweather"/>
                <a:sym typeface="Merriweather"/>
              </a:rPr>
              <a:t>Preceded </a:t>
            </a:r>
            <a:r>
              <a:rPr lang="en" sz="2900">
                <a:solidFill>
                  <a:srgbClr val="CC4125"/>
                </a:solidFill>
                <a:latin typeface="Merriweather"/>
                <a:ea typeface="Merriweather"/>
                <a:cs typeface="Merriweather"/>
                <a:sym typeface="Merriweather"/>
              </a:rPr>
              <a:t>by relaxation of circular muscle &amp; downstream disappearance of haustral contractions. </a:t>
            </a:r>
            <a:endParaRPr sz="2900">
              <a:solidFill>
                <a:srgbClr val="CC4125"/>
              </a:solidFill>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Completed in 30 sec. Another mass movement occurs 2-3 mins later.</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Mass movement persists for 10-30 mins. (They then cease but return perhaps a half day later).</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The desire of defecation is felt when a mass of feces is forced into rectum.</a:t>
            </a:r>
            <a:endParaRPr sz="2900">
              <a:latin typeface="Merriweather"/>
              <a:ea typeface="Merriweather"/>
              <a:cs typeface="Merriweather"/>
              <a:sym typeface="Merriweather"/>
            </a:endParaRPr>
          </a:p>
        </p:txBody>
      </p:sp>
      <p:sp>
        <p:nvSpPr>
          <p:cNvPr id="279" name="Google Shape;279;p18"/>
          <p:cNvSpPr txBox="1"/>
          <p:nvPr/>
        </p:nvSpPr>
        <p:spPr>
          <a:xfrm>
            <a:off x="264225" y="6587983"/>
            <a:ext cx="6693600" cy="98016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Mixing Movement (Haustrations)</a:t>
            </a:r>
            <a:endParaRPr sz="3700">
              <a:solidFill>
                <a:srgbClr val="93C47D"/>
              </a:solidFill>
              <a:latin typeface="Oswald"/>
              <a:ea typeface="Oswald"/>
              <a:cs typeface="Oswald"/>
              <a:sym typeface="Oswald"/>
            </a:endParaRPr>
          </a:p>
          <a:p>
            <a:pPr indent="0" lvl="0" marL="0" rtl="0" algn="l">
              <a:spcBef>
                <a:spcPts val="0"/>
              </a:spcBef>
              <a:spcAft>
                <a:spcPts val="0"/>
              </a:spcAft>
              <a:buNone/>
            </a:pPr>
            <a:r>
              <a:t/>
            </a:r>
            <a:endParaRPr sz="3700">
              <a:solidFill>
                <a:srgbClr val="93C47D"/>
              </a:solidFill>
              <a:latin typeface="Oswald"/>
              <a:ea typeface="Oswald"/>
              <a:cs typeface="Oswald"/>
              <a:sym typeface="Oswald"/>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The motor events in </a:t>
            </a:r>
            <a:r>
              <a:rPr lang="en" sz="2900">
                <a:solidFill>
                  <a:srgbClr val="CC4125"/>
                </a:solidFill>
                <a:latin typeface="Merriweather"/>
                <a:ea typeface="Merriweather"/>
                <a:cs typeface="Merriweather"/>
                <a:sym typeface="Merriweather"/>
              </a:rPr>
              <a:t>proximal colon </a:t>
            </a:r>
            <a:r>
              <a:rPr lang="en" sz="2900">
                <a:latin typeface="Merriweather"/>
                <a:ea typeface="Merriweather"/>
                <a:cs typeface="Merriweather"/>
                <a:sym typeface="Merriweather"/>
              </a:rPr>
              <a:t>(cecum &amp; ascending colon).</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Ring-like contractions (2.5 cm) of circular muscles divide the colon into pockets (haustra).</a:t>
            </a:r>
            <a:endParaRPr sz="2900">
              <a:latin typeface="Merriweather"/>
              <a:ea typeface="Merriweather"/>
              <a:cs typeface="Merriweather"/>
              <a:sym typeface="Merriweather"/>
            </a:endParaRPr>
          </a:p>
          <a:p>
            <a:pPr indent="0" lvl="0" marL="0" rtl="0" algn="ctr">
              <a:spcBef>
                <a:spcPts val="0"/>
              </a:spcBef>
              <a:spcAft>
                <a:spcPts val="0"/>
              </a:spcAft>
              <a:buNone/>
            </a:pPr>
            <a:r>
              <a:rPr lang="en" sz="1600">
                <a:solidFill>
                  <a:srgbClr val="999999"/>
                </a:solidFill>
                <a:latin typeface="Merriweather"/>
                <a:ea typeface="Merriweather"/>
                <a:cs typeface="Merriweather"/>
                <a:sym typeface="Merriweather"/>
              </a:rPr>
              <a:t>(The longitudinal muscle also contracts at the same time)</a:t>
            </a:r>
            <a:r>
              <a:rPr lang="en" sz="1600">
                <a:solidFill>
                  <a:srgbClr val="B7B7B7"/>
                </a:solidFill>
                <a:latin typeface="Merriweather"/>
                <a:ea typeface="Merriweather"/>
                <a:cs typeface="Merriweather"/>
                <a:sym typeface="Merriweather"/>
              </a:rPr>
              <a:t> </a:t>
            </a:r>
            <a:endParaRPr sz="1600">
              <a:solidFill>
                <a:srgbClr val="B7B7B7"/>
              </a:solidFill>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The contracted &amp; relaxed segments remain in their respective state for longer periods.</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Uniform repetition of haustra occurs along the colon.</a:t>
            </a:r>
            <a:endParaRPr sz="2900">
              <a:latin typeface="Merriweather"/>
              <a:ea typeface="Merriweather"/>
              <a:cs typeface="Merriweather"/>
              <a:sym typeface="Merriweather"/>
            </a:endParaRPr>
          </a:p>
          <a:p>
            <a:pPr indent="-412750" lvl="0" marL="457200" rtl="0" algn="l">
              <a:spcBef>
                <a:spcPts val="0"/>
              </a:spcBef>
              <a:spcAft>
                <a:spcPts val="0"/>
              </a:spcAft>
              <a:buSzPts val="2900"/>
              <a:buFont typeface="Merriweather"/>
              <a:buChar char="●"/>
            </a:pPr>
            <a:r>
              <a:rPr lang="en" sz="2900">
                <a:latin typeface="Merriweather"/>
                <a:ea typeface="Merriweather"/>
                <a:cs typeface="Merriweather"/>
                <a:sym typeface="Merriweather"/>
              </a:rPr>
              <a:t>Net forward propulsion happens when sequential migration of haustra occurs along the length of bowel. </a:t>
            </a:r>
            <a:endParaRPr sz="2900">
              <a:latin typeface="Merriweather"/>
              <a:ea typeface="Merriweather"/>
              <a:cs typeface="Merriweather"/>
              <a:sym typeface="Merriweather"/>
            </a:endParaRPr>
          </a:p>
        </p:txBody>
      </p:sp>
      <p:sp>
        <p:nvSpPr>
          <p:cNvPr id="280" name="Google Shape;280;p18"/>
          <p:cNvSpPr txBox="1"/>
          <p:nvPr/>
        </p:nvSpPr>
        <p:spPr>
          <a:xfrm>
            <a:off x="1649800" y="3857425"/>
            <a:ext cx="10830900" cy="24363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700">
                <a:solidFill>
                  <a:srgbClr val="93C47D"/>
                </a:solidFill>
                <a:latin typeface="Oswald"/>
                <a:ea typeface="Oswald"/>
                <a:cs typeface="Oswald"/>
                <a:sym typeface="Oswald"/>
              </a:rPr>
              <a:t>Antiperistalsis </a:t>
            </a:r>
            <a:r>
              <a:rPr lang="en" sz="3700">
                <a:solidFill>
                  <a:srgbClr val="38761D"/>
                </a:solidFill>
                <a:latin typeface="Oswald"/>
                <a:ea typeface="Oswald"/>
                <a:cs typeface="Oswald"/>
                <a:sym typeface="Oswald"/>
              </a:rPr>
              <a:t> </a:t>
            </a:r>
            <a:endParaRPr sz="3700">
              <a:solidFill>
                <a:srgbClr val="38761D"/>
              </a:solidFill>
              <a:latin typeface="Oswald"/>
              <a:ea typeface="Oswald"/>
              <a:cs typeface="Oswald"/>
              <a:sym typeface="Oswald"/>
            </a:endParaRPr>
          </a:p>
          <a:p>
            <a:pPr indent="-387350" lvl="0" marL="457200" rtl="0" algn="ctr">
              <a:spcBef>
                <a:spcPts val="0"/>
              </a:spcBef>
              <a:spcAft>
                <a:spcPts val="0"/>
              </a:spcAft>
              <a:buSzPts val="2500"/>
              <a:buFont typeface="Merriweather"/>
              <a:buChar char="●"/>
            </a:pPr>
            <a:r>
              <a:rPr lang="en" sz="2500">
                <a:latin typeface="Merriweather"/>
                <a:ea typeface="Merriweather"/>
                <a:cs typeface="Merriweather"/>
                <a:sym typeface="Merriweather"/>
              </a:rPr>
              <a:t>S</a:t>
            </a:r>
            <a:r>
              <a:rPr lang="en" sz="2500">
                <a:latin typeface="Merriweather"/>
                <a:ea typeface="Merriweather"/>
                <a:cs typeface="Merriweather"/>
                <a:sym typeface="Merriweather"/>
              </a:rPr>
              <a:t>tarts at </a:t>
            </a:r>
            <a:r>
              <a:rPr lang="en" sz="2500">
                <a:latin typeface="Merriweather"/>
                <a:ea typeface="Merriweather"/>
                <a:cs typeface="Merriweather"/>
                <a:sym typeface="Merriweather"/>
              </a:rPr>
              <a:t>the junction of ascending and transverse colon &amp; traveling towards the cecum.</a:t>
            </a:r>
            <a:endParaRPr sz="2500">
              <a:latin typeface="Merriweather"/>
              <a:ea typeface="Merriweather"/>
              <a:cs typeface="Merriweather"/>
              <a:sym typeface="Merriweather"/>
            </a:endParaRPr>
          </a:p>
          <a:p>
            <a:pPr indent="-387350" lvl="0" marL="457200" rtl="0" algn="ctr">
              <a:spcBef>
                <a:spcPts val="0"/>
              </a:spcBef>
              <a:spcAft>
                <a:spcPts val="0"/>
              </a:spcAft>
              <a:buSzPts val="2500"/>
              <a:buFont typeface="Merriweather"/>
              <a:buChar char="●"/>
            </a:pPr>
            <a:r>
              <a:rPr lang="en" sz="2500">
                <a:latin typeface="Merriweather"/>
                <a:ea typeface="Merriweather"/>
                <a:cs typeface="Merriweather"/>
                <a:sym typeface="Merriweather"/>
              </a:rPr>
              <a:t>Mixes </a:t>
            </a:r>
            <a:r>
              <a:rPr lang="en" sz="2500">
                <a:latin typeface="Merriweather"/>
                <a:ea typeface="Merriweather"/>
                <a:cs typeface="Merriweather"/>
                <a:sym typeface="Merriweather"/>
              </a:rPr>
              <a:t>contents</a:t>
            </a:r>
            <a:endParaRPr sz="2500">
              <a:latin typeface="Merriweather"/>
              <a:ea typeface="Merriweather"/>
              <a:cs typeface="Merriweather"/>
              <a:sym typeface="Merriweather"/>
            </a:endParaRPr>
          </a:p>
          <a:p>
            <a:pPr indent="-387350" lvl="0" marL="457200" rtl="0" algn="ctr">
              <a:spcBef>
                <a:spcPts val="0"/>
              </a:spcBef>
              <a:spcAft>
                <a:spcPts val="0"/>
              </a:spcAft>
              <a:buSzPts val="2500"/>
              <a:buFont typeface="Merriweather"/>
              <a:buChar char="●"/>
            </a:pPr>
            <a:r>
              <a:rPr lang="en" sz="2500">
                <a:latin typeface="Merriweather"/>
                <a:ea typeface="Merriweather"/>
                <a:cs typeface="Merriweather"/>
                <a:sym typeface="Merriweather"/>
              </a:rPr>
              <a:t>Absorbs water</a:t>
            </a:r>
            <a:endParaRPr sz="2500">
              <a:latin typeface="Merriweather"/>
              <a:ea typeface="Merriweather"/>
              <a:cs typeface="Merriweather"/>
              <a:sym typeface="Merriweather"/>
            </a:endParaRPr>
          </a:p>
        </p:txBody>
      </p:sp>
      <p:sp>
        <p:nvSpPr>
          <p:cNvPr id="281" name="Google Shape;281;p18"/>
          <p:cNvSpPr/>
          <p:nvPr/>
        </p:nvSpPr>
        <p:spPr>
          <a:xfrm>
            <a:off x="1294000" y="2321925"/>
            <a:ext cx="106800" cy="39717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82" name="Google Shape;282;p18"/>
          <p:cNvSpPr/>
          <p:nvPr/>
        </p:nvSpPr>
        <p:spPr>
          <a:xfrm flipH="1">
            <a:off x="12480618" y="2222177"/>
            <a:ext cx="106800" cy="4071600"/>
          </a:xfrm>
          <a:prstGeom prst="rect">
            <a:avLst/>
          </a:prstGeom>
          <a:solidFill>
            <a:srgbClr val="93C47D"/>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283" name="Google Shape;283;p18"/>
          <p:cNvPicPr preferRelativeResize="0"/>
          <p:nvPr/>
        </p:nvPicPr>
        <p:blipFill>
          <a:blip r:embed="rId3">
            <a:alphaModFix/>
          </a:blip>
          <a:stretch>
            <a:fillRect/>
          </a:stretch>
        </p:blipFill>
        <p:spPr>
          <a:xfrm>
            <a:off x="929925" y="15251761"/>
            <a:ext cx="5166450" cy="3616520"/>
          </a:xfrm>
          <a:prstGeom prst="rect">
            <a:avLst/>
          </a:prstGeom>
          <a:noFill/>
          <a:ln cap="flat" cmpd="sng" w="9525">
            <a:solidFill>
              <a:srgbClr val="D9D9D9"/>
            </a:solidFill>
            <a:prstDash val="solid"/>
            <a:round/>
            <a:headEnd len="sm" w="sm" type="none"/>
            <a:tailEnd len="sm" w="sm" type="none"/>
          </a:ln>
        </p:spPr>
      </p:pic>
      <p:sp>
        <p:nvSpPr>
          <p:cNvPr id="284" name="Google Shape;284;p18"/>
          <p:cNvSpPr txBox="1"/>
          <p:nvPr/>
        </p:nvSpPr>
        <p:spPr>
          <a:xfrm>
            <a:off x="2237175" y="18580450"/>
            <a:ext cx="2747700" cy="1355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6-9</a:t>
            </a:r>
            <a:endParaRPr b="1" sz="27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9"/>
          <p:cNvSpPr/>
          <p:nvPr/>
        </p:nvSpPr>
        <p:spPr>
          <a:xfrm>
            <a:off x="4" y="225954"/>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0" name="Google Shape;290;p19"/>
          <p:cNvSpPr txBox="1"/>
          <p:nvPr/>
        </p:nvSpPr>
        <p:spPr>
          <a:xfrm>
            <a:off x="188023" y="177100"/>
            <a:ext cx="3300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91" name="Google Shape;291;p19"/>
          <p:cNvSpPr/>
          <p:nvPr/>
        </p:nvSpPr>
        <p:spPr>
          <a:xfrm>
            <a:off x="12314394" y="10061497"/>
            <a:ext cx="468600" cy="77568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92" name="Google Shape;292;p19"/>
          <p:cNvSpPr/>
          <p:nvPr/>
        </p:nvSpPr>
        <p:spPr>
          <a:xfrm>
            <a:off x="11556236" y="10061497"/>
            <a:ext cx="468600" cy="77568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293" name="Google Shape;293;p19"/>
          <p:cNvPicPr preferRelativeResize="0"/>
          <p:nvPr/>
        </p:nvPicPr>
        <p:blipFill>
          <a:blip r:embed="rId3">
            <a:alphaModFix/>
          </a:blip>
          <a:stretch>
            <a:fillRect/>
          </a:stretch>
        </p:blipFill>
        <p:spPr>
          <a:xfrm>
            <a:off x="9494275" y="10285900"/>
            <a:ext cx="3557151" cy="3484576"/>
          </a:xfrm>
          <a:prstGeom prst="rect">
            <a:avLst/>
          </a:prstGeom>
          <a:noFill/>
          <a:ln cap="flat" cmpd="sng" w="9525">
            <a:solidFill>
              <a:srgbClr val="D9D9D9"/>
            </a:solidFill>
            <a:prstDash val="solid"/>
            <a:round/>
            <a:headEnd len="sm" w="sm" type="none"/>
            <a:tailEnd len="sm" w="sm" type="none"/>
          </a:ln>
        </p:spPr>
      </p:pic>
      <p:sp>
        <p:nvSpPr>
          <p:cNvPr id="294" name="Google Shape;294;p19"/>
          <p:cNvSpPr/>
          <p:nvPr/>
        </p:nvSpPr>
        <p:spPr>
          <a:xfrm flipH="1" rot="10800000">
            <a:off x="354750" y="10061909"/>
            <a:ext cx="13394700" cy="7756800"/>
          </a:xfrm>
          <a:prstGeom prst="round1Rect">
            <a:avLst>
              <a:gd fmla="val 16667"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95" name="Google Shape;295;p19"/>
          <p:cNvSpPr/>
          <p:nvPr/>
        </p:nvSpPr>
        <p:spPr>
          <a:xfrm>
            <a:off x="528300" y="1804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6" name="Google Shape;296;p19"/>
          <p:cNvSpPr/>
          <p:nvPr/>
        </p:nvSpPr>
        <p:spPr>
          <a:xfrm>
            <a:off x="-16800" y="1804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7" name="Google Shape;297;p19"/>
          <p:cNvSpPr/>
          <p:nvPr/>
        </p:nvSpPr>
        <p:spPr>
          <a:xfrm>
            <a:off x="660216" y="22596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8" name="Google Shape;298;p19"/>
          <p:cNvSpPr/>
          <p:nvPr/>
        </p:nvSpPr>
        <p:spPr>
          <a:xfrm rot="10800000">
            <a:off x="302946" y="1613450"/>
            <a:ext cx="13354800" cy="28764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99" name="Google Shape;299;p19"/>
          <p:cNvSpPr txBox="1"/>
          <p:nvPr/>
        </p:nvSpPr>
        <p:spPr>
          <a:xfrm>
            <a:off x="11409328" y="215613"/>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300" name="Google Shape;300;p19"/>
          <p:cNvSpPr/>
          <p:nvPr/>
        </p:nvSpPr>
        <p:spPr>
          <a:xfrm>
            <a:off x="282275" y="1345850"/>
            <a:ext cx="133947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ctr">
              <a:spcBef>
                <a:spcPts val="0"/>
              </a:spcBef>
              <a:spcAft>
                <a:spcPts val="0"/>
              </a:spcAft>
              <a:buNone/>
            </a:pPr>
            <a:r>
              <a:rPr lang="en" sz="3700">
                <a:solidFill>
                  <a:srgbClr val="FFFFFF"/>
                </a:solidFill>
                <a:latin typeface="Oswald"/>
                <a:ea typeface="Oswald"/>
                <a:cs typeface="Oswald"/>
                <a:sym typeface="Oswald"/>
              </a:rPr>
              <a:t>Initiation of Mass Movement </a:t>
            </a:r>
            <a:endParaRPr sz="3700">
              <a:solidFill>
                <a:srgbClr val="FFFFFF"/>
              </a:solidFill>
              <a:latin typeface="Oswald"/>
              <a:ea typeface="Oswald"/>
              <a:cs typeface="Oswald"/>
              <a:sym typeface="Oswald"/>
            </a:endParaRPr>
          </a:p>
        </p:txBody>
      </p:sp>
      <p:sp>
        <p:nvSpPr>
          <p:cNvPr id="301" name="Google Shape;301;p19"/>
          <p:cNvSpPr txBox="1"/>
          <p:nvPr/>
        </p:nvSpPr>
        <p:spPr>
          <a:xfrm>
            <a:off x="929929" y="177088"/>
            <a:ext cx="84372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302" name="Google Shape;302;p19"/>
          <p:cNvSpPr txBox="1"/>
          <p:nvPr/>
        </p:nvSpPr>
        <p:spPr>
          <a:xfrm>
            <a:off x="654100" y="2175625"/>
            <a:ext cx="10386900" cy="2107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Gastrocolic &amp; duodenocolic reflexes after meals. They result from distension of the stomach &amp; duodenum.</a:t>
            </a:r>
            <a:endParaRPr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Irritation of the colon</a:t>
            </a:r>
            <a:r>
              <a:rPr baseline="30000" lang="en" sz="2300">
                <a:latin typeface="Merriweather"/>
                <a:ea typeface="Merriweather"/>
                <a:cs typeface="Merriweather"/>
                <a:sym typeface="Merriweather"/>
              </a:rPr>
              <a:t>1</a:t>
            </a:r>
            <a:r>
              <a:rPr lang="en" sz="2300">
                <a:latin typeface="Merriweather"/>
                <a:ea typeface="Merriweather"/>
                <a:cs typeface="Merriweather"/>
                <a:sym typeface="Merriweather"/>
              </a:rPr>
              <a:t>. e.g. Castor oil. </a:t>
            </a:r>
            <a:endParaRPr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Threatening agents. e.g. Parasites &amp; enterotoxins can initiate mass movement.</a:t>
            </a:r>
            <a:endParaRPr sz="2300">
              <a:latin typeface="Merriweather"/>
              <a:ea typeface="Merriweather"/>
              <a:cs typeface="Merriweather"/>
              <a:sym typeface="Merriweather"/>
            </a:endParaRPr>
          </a:p>
        </p:txBody>
      </p:sp>
      <p:graphicFrame>
        <p:nvGraphicFramePr>
          <p:cNvPr id="303" name="Google Shape;303;p19"/>
          <p:cNvGraphicFramePr/>
          <p:nvPr/>
        </p:nvGraphicFramePr>
        <p:xfrm>
          <a:off x="451790" y="5519767"/>
          <a:ext cx="3000000" cy="3000000"/>
        </p:xfrm>
        <a:graphic>
          <a:graphicData uri="http://schemas.openxmlformats.org/drawingml/2006/table">
            <a:tbl>
              <a:tblPr>
                <a:noFill/>
                <a:tableStyleId>{C8A41B37-8A86-4E1B-B2D3-C05416C992EF}</a:tableStyleId>
              </a:tblPr>
              <a:tblGrid>
                <a:gridCol w="6480075"/>
                <a:gridCol w="6480075"/>
              </a:tblGrid>
              <a:tr h="935525">
                <a:tc>
                  <a:txBody>
                    <a:bodyPr/>
                    <a:lstStyle/>
                    <a:p>
                      <a:pPr indent="0" lvl="0" marL="0" rtl="0" algn="ctr">
                        <a:spcBef>
                          <a:spcPts val="0"/>
                        </a:spcBef>
                        <a:spcAft>
                          <a:spcPts val="0"/>
                        </a:spcAft>
                        <a:buNone/>
                      </a:pPr>
                      <a:r>
                        <a:rPr lang="en" sz="3600">
                          <a:solidFill>
                            <a:schemeClr val="lt1"/>
                          </a:solidFill>
                          <a:latin typeface="Oswald"/>
                          <a:ea typeface="Oswald"/>
                          <a:cs typeface="Oswald"/>
                          <a:sym typeface="Oswald"/>
                        </a:rPr>
                        <a:t>Stimulatory </a:t>
                      </a:r>
                      <a:endParaRPr sz="3600">
                        <a:solidFill>
                          <a:schemeClr val="lt1"/>
                        </a:solidFill>
                        <a:latin typeface="Oswald"/>
                        <a:ea typeface="Oswald"/>
                        <a:cs typeface="Oswald"/>
                        <a:sym typeface="Oswald"/>
                      </a:endParaRPr>
                    </a:p>
                    <a:p>
                      <a:pPr indent="0" lvl="0" marL="0" rtl="0" algn="ctr">
                        <a:spcBef>
                          <a:spcPts val="0"/>
                        </a:spcBef>
                        <a:spcAft>
                          <a:spcPts val="0"/>
                        </a:spcAft>
                        <a:buNone/>
                      </a:pPr>
                      <a:r>
                        <a:rPr lang="en" sz="3600">
                          <a:solidFill>
                            <a:schemeClr val="lt1"/>
                          </a:solidFill>
                          <a:latin typeface="Oswald"/>
                          <a:ea typeface="Oswald"/>
                          <a:cs typeface="Oswald"/>
                          <a:sym typeface="Oswald"/>
                        </a:rPr>
                        <a:t>Enteric Motor Neurons Release:</a:t>
                      </a:r>
                      <a:endParaRPr sz="3600">
                        <a:solidFill>
                          <a:schemeClr val="lt1"/>
                        </a:solidFill>
                        <a:latin typeface="Oswald"/>
                        <a:ea typeface="Oswald"/>
                        <a:cs typeface="Oswald"/>
                        <a:sym typeface="Oswald"/>
                      </a:endParaRPr>
                    </a:p>
                  </a:txBody>
                  <a:tcPr marT="54550" marB="54550" marR="54550" marL="54550">
                    <a:solidFill>
                      <a:srgbClr val="93C47D"/>
                    </a:solidFill>
                  </a:tcPr>
                </a:tc>
                <a:tc>
                  <a:txBody>
                    <a:bodyPr/>
                    <a:lstStyle/>
                    <a:p>
                      <a:pPr indent="0" lvl="0" marL="0" rtl="0" algn="ctr">
                        <a:spcBef>
                          <a:spcPts val="0"/>
                        </a:spcBef>
                        <a:spcAft>
                          <a:spcPts val="0"/>
                        </a:spcAft>
                        <a:buNone/>
                      </a:pPr>
                      <a:r>
                        <a:rPr lang="en" sz="3600">
                          <a:solidFill>
                            <a:schemeClr val="lt1"/>
                          </a:solidFill>
                          <a:latin typeface="Oswald"/>
                          <a:ea typeface="Oswald"/>
                          <a:cs typeface="Oswald"/>
                          <a:sym typeface="Oswald"/>
                        </a:rPr>
                        <a:t>Inhibitory </a:t>
                      </a:r>
                      <a:endParaRPr sz="3600">
                        <a:solidFill>
                          <a:schemeClr val="lt1"/>
                        </a:solidFill>
                        <a:latin typeface="Oswald"/>
                        <a:ea typeface="Oswald"/>
                        <a:cs typeface="Oswald"/>
                        <a:sym typeface="Oswald"/>
                      </a:endParaRPr>
                    </a:p>
                    <a:p>
                      <a:pPr indent="0" lvl="0" marL="0" rtl="0" algn="ctr">
                        <a:spcBef>
                          <a:spcPts val="0"/>
                        </a:spcBef>
                        <a:spcAft>
                          <a:spcPts val="0"/>
                        </a:spcAft>
                        <a:buNone/>
                      </a:pPr>
                      <a:r>
                        <a:rPr lang="en" sz="3600">
                          <a:solidFill>
                            <a:schemeClr val="lt1"/>
                          </a:solidFill>
                          <a:latin typeface="Oswald"/>
                          <a:ea typeface="Oswald"/>
                          <a:cs typeface="Oswald"/>
                          <a:sym typeface="Oswald"/>
                        </a:rPr>
                        <a:t>Enteric Motor Neurons Release: </a:t>
                      </a:r>
                      <a:endParaRPr sz="3600">
                        <a:solidFill>
                          <a:schemeClr val="lt1"/>
                        </a:solidFill>
                        <a:latin typeface="Oswald"/>
                        <a:ea typeface="Oswald"/>
                        <a:cs typeface="Oswald"/>
                        <a:sym typeface="Oswald"/>
                      </a:endParaRPr>
                    </a:p>
                  </a:txBody>
                  <a:tcPr marT="54550" marB="54550" marR="54550" marL="54550">
                    <a:solidFill>
                      <a:srgbClr val="93C47D"/>
                    </a:solidFill>
                  </a:tcPr>
                </a:tc>
              </a:tr>
              <a:tr h="849675">
                <a:tc>
                  <a:txBody>
                    <a:bodyPr/>
                    <a:lstStyle/>
                    <a:p>
                      <a:pPr indent="0" lvl="0" marL="0" rtl="0" algn="ctr">
                        <a:spcBef>
                          <a:spcPts val="0"/>
                        </a:spcBef>
                        <a:spcAft>
                          <a:spcPts val="0"/>
                        </a:spcAft>
                        <a:buNone/>
                      </a:pPr>
                      <a:r>
                        <a:rPr lang="en" sz="2600">
                          <a:latin typeface="Merriweather"/>
                          <a:ea typeface="Merriweather"/>
                          <a:cs typeface="Merriweather"/>
                          <a:sym typeface="Merriweather"/>
                        </a:rPr>
                        <a:t>Acetylcholine </a:t>
                      </a:r>
                      <a:endParaRPr sz="2600">
                        <a:latin typeface="Merriweather"/>
                        <a:ea typeface="Merriweather"/>
                        <a:cs typeface="Merriweather"/>
                        <a:sym typeface="Merriweather"/>
                      </a:endParaRPr>
                    </a:p>
                  </a:txBody>
                  <a:tcPr marT="54550" marB="54550" marR="54550" marL="54550"/>
                </a:tc>
                <a:tc>
                  <a:txBody>
                    <a:bodyPr/>
                    <a:lstStyle/>
                    <a:p>
                      <a:pPr indent="0" lvl="0" marL="0" rtl="0" algn="ctr">
                        <a:spcBef>
                          <a:spcPts val="0"/>
                        </a:spcBef>
                        <a:spcAft>
                          <a:spcPts val="0"/>
                        </a:spcAft>
                        <a:buNone/>
                      </a:pPr>
                      <a:r>
                        <a:rPr lang="en" sz="2600">
                          <a:latin typeface="Merriweather"/>
                          <a:ea typeface="Merriweather"/>
                          <a:cs typeface="Merriweather"/>
                          <a:sym typeface="Merriweather"/>
                        </a:rPr>
                        <a:t>vasoactive intestinal peptide (VIP)</a:t>
                      </a:r>
                      <a:endParaRPr sz="2600">
                        <a:latin typeface="Merriweather"/>
                        <a:ea typeface="Merriweather"/>
                        <a:cs typeface="Merriweather"/>
                        <a:sym typeface="Merriweather"/>
                      </a:endParaRPr>
                    </a:p>
                  </a:txBody>
                  <a:tcPr marT="54550" marB="54550" marR="54550" marL="54550"/>
                </a:tc>
              </a:tr>
              <a:tr h="849675">
                <a:tc>
                  <a:txBody>
                    <a:bodyPr/>
                    <a:lstStyle/>
                    <a:p>
                      <a:pPr indent="0" lvl="0" marL="0" rtl="0" algn="ctr">
                        <a:spcBef>
                          <a:spcPts val="0"/>
                        </a:spcBef>
                        <a:spcAft>
                          <a:spcPts val="0"/>
                        </a:spcAft>
                        <a:buNone/>
                      </a:pPr>
                      <a:r>
                        <a:rPr lang="en" sz="2600">
                          <a:latin typeface="Merriweather"/>
                          <a:ea typeface="Merriweather"/>
                          <a:cs typeface="Merriweather"/>
                          <a:sym typeface="Merriweather"/>
                        </a:rPr>
                        <a:t>Substance P</a:t>
                      </a:r>
                      <a:endParaRPr sz="2600">
                        <a:latin typeface="Merriweather"/>
                        <a:ea typeface="Merriweather"/>
                        <a:cs typeface="Merriweather"/>
                        <a:sym typeface="Merriweather"/>
                      </a:endParaRPr>
                    </a:p>
                  </a:txBody>
                  <a:tcPr marT="54550" marB="54550" marR="54550" marL="54550"/>
                </a:tc>
                <a:tc>
                  <a:txBody>
                    <a:bodyPr/>
                    <a:lstStyle/>
                    <a:p>
                      <a:pPr indent="0" lvl="0" marL="0" rtl="0" algn="ctr">
                        <a:spcBef>
                          <a:spcPts val="0"/>
                        </a:spcBef>
                        <a:spcAft>
                          <a:spcPts val="0"/>
                        </a:spcAft>
                        <a:buNone/>
                      </a:pPr>
                      <a:r>
                        <a:rPr lang="en" sz="2600">
                          <a:latin typeface="Merriweather"/>
                          <a:ea typeface="Merriweather"/>
                          <a:cs typeface="Merriweather"/>
                          <a:sym typeface="Merriweather"/>
                        </a:rPr>
                        <a:t>N</a:t>
                      </a:r>
                      <a:r>
                        <a:rPr lang="en" sz="2600">
                          <a:latin typeface="Merriweather"/>
                          <a:ea typeface="Merriweather"/>
                          <a:cs typeface="Merriweather"/>
                          <a:sym typeface="Merriweather"/>
                        </a:rPr>
                        <a:t>itric </a:t>
                      </a:r>
                      <a:r>
                        <a:rPr lang="en" sz="2600">
                          <a:latin typeface="Merriweather"/>
                          <a:ea typeface="Merriweather"/>
                          <a:cs typeface="Merriweather"/>
                          <a:sym typeface="Merriweather"/>
                        </a:rPr>
                        <a:t>o</a:t>
                      </a:r>
                      <a:r>
                        <a:rPr lang="en" sz="2600">
                          <a:latin typeface="Merriweather"/>
                          <a:ea typeface="Merriweather"/>
                          <a:cs typeface="Merriweather"/>
                          <a:sym typeface="Merriweather"/>
                        </a:rPr>
                        <a:t>xide (NO)</a:t>
                      </a:r>
                      <a:endParaRPr sz="2600">
                        <a:latin typeface="Merriweather"/>
                        <a:ea typeface="Merriweather"/>
                        <a:cs typeface="Merriweather"/>
                        <a:sym typeface="Merriweather"/>
                      </a:endParaRPr>
                    </a:p>
                  </a:txBody>
                  <a:tcPr marT="54550" marB="54550" marR="54550" marL="54550"/>
                </a:tc>
              </a:tr>
              <a:tr h="849675">
                <a:tc gridSpan="2">
                  <a:txBody>
                    <a:bodyPr/>
                    <a:lstStyle/>
                    <a:p>
                      <a:pPr indent="0" lvl="0" marL="0" rtl="0" algn="ctr">
                        <a:spcBef>
                          <a:spcPts val="0"/>
                        </a:spcBef>
                        <a:spcAft>
                          <a:spcPts val="0"/>
                        </a:spcAft>
                        <a:buNone/>
                      </a:pPr>
                      <a:r>
                        <a:rPr lang="en" sz="2600">
                          <a:latin typeface="Merriweather"/>
                          <a:ea typeface="Merriweather"/>
                          <a:cs typeface="Merriweather"/>
                          <a:sym typeface="Merriweather"/>
                        </a:rPr>
                        <a:t>The extrinsic autonomic nerves to the colon modulate the control of colonic motility by enteric nervous system</a:t>
                      </a:r>
                      <a:endParaRPr sz="2600">
                        <a:latin typeface="Merriweather"/>
                        <a:ea typeface="Merriweather"/>
                        <a:cs typeface="Merriweather"/>
                        <a:sym typeface="Merriweather"/>
                      </a:endParaRPr>
                    </a:p>
                  </a:txBody>
                  <a:tcPr marT="54550" marB="54550" marR="54550" marL="54550"/>
                </a:tc>
                <a:tc hMerge="1"/>
              </a:tr>
            </a:tbl>
          </a:graphicData>
        </a:graphic>
      </p:graphicFrame>
      <p:sp>
        <p:nvSpPr>
          <p:cNvPr id="304" name="Google Shape;304;p19"/>
          <p:cNvSpPr txBox="1"/>
          <p:nvPr/>
        </p:nvSpPr>
        <p:spPr>
          <a:xfrm>
            <a:off x="518000" y="9327575"/>
            <a:ext cx="3000000" cy="32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Merriweather"/>
                <a:ea typeface="Merriweather"/>
                <a:cs typeface="Merriweather"/>
                <a:sym typeface="Merriweather"/>
              </a:rPr>
              <a:t>Table 6-1</a:t>
            </a:r>
            <a:endParaRPr sz="2500"/>
          </a:p>
        </p:txBody>
      </p:sp>
      <p:sp>
        <p:nvSpPr>
          <p:cNvPr id="305" name="Google Shape;305;p19"/>
          <p:cNvSpPr txBox="1"/>
          <p:nvPr/>
        </p:nvSpPr>
        <p:spPr>
          <a:xfrm>
            <a:off x="776075" y="4489850"/>
            <a:ext cx="8718000" cy="1061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500">
                <a:latin typeface="Oswald"/>
                <a:ea typeface="Oswald"/>
                <a:cs typeface="Oswald"/>
                <a:sym typeface="Oswald"/>
              </a:rPr>
              <a:t>CONTROL OF</a:t>
            </a:r>
            <a:r>
              <a:rPr lang="en" sz="4500">
                <a:latin typeface="Oswald"/>
                <a:ea typeface="Oswald"/>
                <a:cs typeface="Oswald"/>
                <a:sym typeface="Oswald"/>
              </a:rPr>
              <a:t> COLONIC </a:t>
            </a:r>
            <a:r>
              <a:rPr lang="en" sz="4500">
                <a:latin typeface="Oswald"/>
                <a:ea typeface="Oswald"/>
                <a:cs typeface="Oswald"/>
                <a:sym typeface="Oswald"/>
              </a:rPr>
              <a:t>MOTILITY </a:t>
            </a:r>
            <a:endParaRPr sz="4500">
              <a:latin typeface="Oswald"/>
              <a:ea typeface="Oswald"/>
              <a:cs typeface="Oswald"/>
              <a:sym typeface="Oswald"/>
            </a:endParaRPr>
          </a:p>
        </p:txBody>
      </p:sp>
      <p:sp>
        <p:nvSpPr>
          <p:cNvPr id="306" name="Google Shape;306;p19"/>
          <p:cNvSpPr/>
          <p:nvPr/>
        </p:nvSpPr>
        <p:spPr>
          <a:xfrm>
            <a:off x="451807" y="4885392"/>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07" name="Google Shape;307;p19"/>
          <p:cNvSpPr txBox="1"/>
          <p:nvPr/>
        </p:nvSpPr>
        <p:spPr>
          <a:xfrm>
            <a:off x="9367000" y="13635250"/>
            <a:ext cx="3868200" cy="12423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6-11</a:t>
            </a:r>
            <a:endParaRPr b="1" sz="2700">
              <a:latin typeface="Merriweather"/>
              <a:ea typeface="Merriweather"/>
              <a:cs typeface="Merriweather"/>
              <a:sym typeface="Merriweather"/>
            </a:endParaRPr>
          </a:p>
        </p:txBody>
      </p:sp>
      <p:sp>
        <p:nvSpPr>
          <p:cNvPr id="308" name="Google Shape;308;p19"/>
          <p:cNvSpPr txBox="1"/>
          <p:nvPr/>
        </p:nvSpPr>
        <p:spPr>
          <a:xfrm>
            <a:off x="1255500" y="9912500"/>
            <a:ext cx="7338300" cy="838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solidFill>
                  <a:srgbClr val="6AA84F"/>
                </a:solidFill>
                <a:latin typeface="Oswald"/>
                <a:ea typeface="Oswald"/>
                <a:cs typeface="Oswald"/>
                <a:sym typeface="Oswald"/>
              </a:rPr>
              <a:t>THE RECTUM &amp; ANAL CANAL </a:t>
            </a:r>
            <a:endParaRPr sz="4600">
              <a:solidFill>
                <a:srgbClr val="6AA84F"/>
              </a:solidFill>
              <a:latin typeface="Oswald"/>
              <a:ea typeface="Oswald"/>
              <a:cs typeface="Oswald"/>
              <a:sym typeface="Oswald"/>
            </a:endParaRPr>
          </a:p>
        </p:txBody>
      </p:sp>
      <p:sp>
        <p:nvSpPr>
          <p:cNvPr id="309" name="Google Shape;309;p19"/>
          <p:cNvSpPr/>
          <p:nvPr/>
        </p:nvSpPr>
        <p:spPr>
          <a:xfrm>
            <a:off x="865278" y="10285890"/>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10" name="Google Shape;310;p19"/>
          <p:cNvSpPr txBox="1"/>
          <p:nvPr/>
        </p:nvSpPr>
        <p:spPr>
          <a:xfrm>
            <a:off x="660225" y="11189100"/>
            <a:ext cx="7741200" cy="57969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The rectum is the last portion of GIT that terminates at the anal canal.</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Contains mechanoreceptors that detect distinction.</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Skin of anal canal is innervated by somatosensory nerves that transmit pain, temperature &amp; touch signals to CNS.</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Contraction of anal sphincters (external</a:t>
            </a:r>
            <a:r>
              <a:rPr baseline="30000" lang="en" sz="2100">
                <a:latin typeface="Merriweather"/>
                <a:ea typeface="Merriweather"/>
                <a:cs typeface="Merriweather"/>
                <a:sym typeface="Merriweather"/>
              </a:rPr>
              <a:t>2</a:t>
            </a:r>
            <a:r>
              <a:rPr lang="en" sz="2100">
                <a:latin typeface="Merriweather"/>
                <a:ea typeface="Merriweather"/>
                <a:cs typeface="Merriweather"/>
                <a:sym typeface="Merriweather"/>
              </a:rPr>
              <a:t> &amp; internal) and puborectalis muscle blocks the passage of feces and maintain continence with small volumes in the rectum.  </a:t>
            </a:r>
            <a:endParaRPr sz="2100">
              <a:latin typeface="Merriweather"/>
              <a:ea typeface="Merriweather"/>
              <a:cs typeface="Merriweather"/>
              <a:sym typeface="Merriweather"/>
            </a:endParaRPr>
          </a:p>
          <a:p>
            <a:pPr indent="-349250" lvl="0" marL="457200" rtl="0" algn="l">
              <a:spcBef>
                <a:spcPts val="0"/>
              </a:spcBef>
              <a:spcAft>
                <a:spcPts val="0"/>
              </a:spcAft>
              <a:buClr>
                <a:srgbClr val="999999"/>
              </a:buClr>
              <a:buSzPts val="1900"/>
              <a:buFont typeface="Merriweather"/>
              <a:buChar char="-"/>
            </a:pPr>
            <a:r>
              <a:rPr lang="en" sz="1900">
                <a:solidFill>
                  <a:srgbClr val="999999"/>
                </a:solidFill>
                <a:latin typeface="Merriweather"/>
                <a:ea typeface="Merriweather"/>
                <a:cs typeface="Merriweather"/>
                <a:sym typeface="Merriweather"/>
              </a:rPr>
              <a:t>when puborectalis is contracted, it pulls the junction of the rectum and the anal canal forwards, creating an angle in the bowel called the anorectal angle. This angle prevents the movement of stool stored in the rectum moving into the anal canal.</a:t>
            </a:r>
            <a:r>
              <a:rPr lang="en" sz="1900">
                <a:solidFill>
                  <a:srgbClr val="999999"/>
                </a:solidFill>
                <a:latin typeface="Merriweather"/>
                <a:ea typeface="Merriweather"/>
                <a:cs typeface="Merriweather"/>
                <a:sym typeface="Merriweather"/>
              </a:rPr>
              <a:t>     </a:t>
            </a:r>
            <a:endParaRPr sz="1900">
              <a:solidFill>
                <a:srgbClr val="999999"/>
              </a:solidFill>
              <a:latin typeface="Merriweather"/>
              <a:ea typeface="Merriweather"/>
              <a:cs typeface="Merriweather"/>
              <a:sym typeface="Merriweather"/>
            </a:endParaRPr>
          </a:p>
          <a:p>
            <a:pPr indent="-349250" lvl="0" marL="457200" rtl="0" algn="l">
              <a:spcBef>
                <a:spcPts val="0"/>
              </a:spcBef>
              <a:spcAft>
                <a:spcPts val="0"/>
              </a:spcAft>
              <a:buClr>
                <a:srgbClr val="999999"/>
              </a:buClr>
              <a:buSzPts val="1900"/>
              <a:buFont typeface="Merriweather"/>
              <a:buChar char="-"/>
            </a:pPr>
            <a:r>
              <a:rPr lang="en" sz="1900">
                <a:solidFill>
                  <a:srgbClr val="999999"/>
                </a:solidFill>
                <a:latin typeface="Merriweather"/>
                <a:ea typeface="Merriweather"/>
                <a:cs typeface="Merriweather"/>
                <a:sym typeface="Merriweather"/>
              </a:rPr>
              <a:t>Conversely, relaxation of the puborectalis reduces the pull on the junction of the rectum and the anal canal, causing the anorectal angle to straighten out. A squatting posture is also known to straighten the anorectal angle, meaning that less effort is required to defecate when in this position.</a:t>
            </a:r>
            <a:r>
              <a:rPr lang="en" sz="1900">
                <a:solidFill>
                  <a:srgbClr val="999999"/>
                </a:solidFill>
                <a:latin typeface="Merriweather"/>
                <a:ea typeface="Merriweather"/>
                <a:cs typeface="Merriweather"/>
                <a:sym typeface="Merriweather"/>
              </a:rPr>
              <a:t>      </a:t>
            </a:r>
            <a:endParaRPr sz="1900">
              <a:solidFill>
                <a:srgbClr val="999999"/>
              </a:solidFill>
              <a:latin typeface="Merriweather"/>
              <a:ea typeface="Merriweather"/>
              <a:cs typeface="Merriweather"/>
              <a:sym typeface="Merriweather"/>
            </a:endParaRPr>
          </a:p>
        </p:txBody>
      </p:sp>
      <p:sp>
        <p:nvSpPr>
          <p:cNvPr id="311" name="Google Shape;311;p19"/>
          <p:cNvSpPr txBox="1"/>
          <p:nvPr/>
        </p:nvSpPr>
        <p:spPr>
          <a:xfrm>
            <a:off x="-16800" y="18470750"/>
            <a:ext cx="13977300" cy="1693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For instance, a person who has an ulcerated</a:t>
            </a:r>
            <a:r>
              <a:rPr lang="en" sz="1600">
                <a:latin typeface="Merriweather"/>
                <a:ea typeface="Merriweather"/>
                <a:cs typeface="Merriweather"/>
                <a:sym typeface="Merriweather"/>
              </a:rPr>
              <a:t> condition of the colon mucosa </a:t>
            </a:r>
            <a:r>
              <a:rPr lang="en" sz="1600">
                <a:latin typeface="Merriweather"/>
                <a:ea typeface="Merriweather"/>
                <a:cs typeface="Merriweather"/>
                <a:sym typeface="Merriweather"/>
              </a:rPr>
              <a:t>(ulcerative colitis) fre­quently has mass  movements that persist almost all the time.</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The external sphincter is controlled by nerve fibers in the </a:t>
            </a:r>
            <a:r>
              <a:rPr i="1" lang="en" sz="1600">
                <a:latin typeface="Merriweather"/>
                <a:ea typeface="Merriweather"/>
                <a:cs typeface="Merriweather"/>
                <a:sym typeface="Merriweather"/>
              </a:rPr>
              <a:t>pudendal nerve,</a:t>
            </a:r>
            <a:r>
              <a:rPr lang="en" sz="1600">
                <a:latin typeface="Merriweather"/>
                <a:ea typeface="Merriweather"/>
                <a:cs typeface="Merriweather"/>
                <a:sym typeface="Merriweather"/>
              </a:rPr>
              <a:t> which is part of the somatic </a:t>
            </a:r>
            <a:r>
              <a:rPr lang="en" sz="1600">
                <a:latin typeface="Merriweather"/>
                <a:ea typeface="Merriweather"/>
                <a:cs typeface="Merriweather"/>
                <a:sym typeface="Merriweather"/>
              </a:rPr>
              <a:t>nervous system</a:t>
            </a:r>
            <a:r>
              <a:rPr lang="en" sz="1600">
                <a:latin typeface="Merriweather"/>
                <a:ea typeface="Merriweather"/>
                <a:cs typeface="Merriweather"/>
                <a:sym typeface="Merriweather"/>
              </a:rPr>
              <a:t> and therefore is under voluntary control. Subconsciously, the external sphincter is usually kept continuously constricted unless conscious signals inhibit the constriction.</a:t>
            </a:r>
            <a:endParaRPr sz="1600">
              <a:latin typeface="Merriweather"/>
              <a:ea typeface="Merriweather"/>
              <a:cs typeface="Merriweather"/>
              <a:sym typeface="Merriweather"/>
            </a:endParaRPr>
          </a:p>
          <a:p>
            <a:pPr indent="0" lvl="0" marL="0" rtl="0" algn="l">
              <a:spcBef>
                <a:spcPts val="0"/>
              </a:spcBef>
              <a:spcAft>
                <a:spcPts val="0"/>
              </a:spcAft>
              <a:buNone/>
            </a:pPr>
            <a:r>
              <a:t/>
            </a:r>
            <a:endParaRPr sz="1600">
              <a:latin typeface="Merriweather"/>
              <a:ea typeface="Merriweather"/>
              <a:cs typeface="Merriweather"/>
              <a:sym typeface="Merriweather"/>
            </a:endParaRPr>
          </a:p>
        </p:txBody>
      </p:sp>
      <p:sp>
        <p:nvSpPr>
          <p:cNvPr id="312" name="Google Shape;312;p19"/>
          <p:cNvSpPr txBox="1"/>
          <p:nvPr/>
        </p:nvSpPr>
        <p:spPr>
          <a:xfrm>
            <a:off x="614000" y="1798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pic>
        <p:nvPicPr>
          <p:cNvPr id="313" name="Google Shape;313;p19"/>
          <p:cNvPicPr preferRelativeResize="0"/>
          <p:nvPr/>
        </p:nvPicPr>
        <p:blipFill rotWithShape="1">
          <a:blip r:embed="rId4">
            <a:alphaModFix/>
          </a:blip>
          <a:srcRect b="0" l="0" r="11801" t="7114"/>
          <a:stretch/>
        </p:blipFill>
        <p:spPr>
          <a:xfrm>
            <a:off x="8704625" y="14492438"/>
            <a:ext cx="4705650" cy="2813951"/>
          </a:xfrm>
          <a:prstGeom prst="rect">
            <a:avLst/>
          </a:prstGeom>
          <a:noFill/>
          <a:ln cap="flat" cmpd="sng" w="9525">
            <a:solidFill>
              <a:srgbClr val="D9D9D9"/>
            </a:solidFill>
            <a:prstDash val="solid"/>
            <a:round/>
            <a:headEnd len="sm" w="sm" type="none"/>
            <a:tailEnd len="sm" w="sm" type="none"/>
          </a:ln>
        </p:spPr>
      </p:pic>
      <p:sp>
        <p:nvSpPr>
          <p:cNvPr id="314" name="Google Shape;314;p19"/>
          <p:cNvSpPr txBox="1"/>
          <p:nvPr/>
        </p:nvSpPr>
        <p:spPr>
          <a:xfrm>
            <a:off x="9070500" y="17111525"/>
            <a:ext cx="4164600" cy="1205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6-12</a:t>
            </a:r>
            <a:endParaRPr b="1" sz="2700">
              <a:latin typeface="Merriweather"/>
              <a:ea typeface="Merriweather"/>
              <a:cs typeface="Merriweather"/>
              <a:sym typeface="Merriweather"/>
            </a:endParaRPr>
          </a:p>
        </p:txBody>
      </p:sp>
      <p:pic>
        <p:nvPicPr>
          <p:cNvPr id="315" name="Google Shape;315;p19"/>
          <p:cNvPicPr preferRelativeResize="0"/>
          <p:nvPr/>
        </p:nvPicPr>
        <p:blipFill rotWithShape="1">
          <a:blip r:embed="rId5">
            <a:alphaModFix/>
          </a:blip>
          <a:srcRect b="0" l="0" r="0" t="2846"/>
          <a:stretch/>
        </p:blipFill>
        <p:spPr>
          <a:xfrm>
            <a:off x="11331891" y="1419977"/>
            <a:ext cx="2190100" cy="2991401"/>
          </a:xfrm>
          <a:prstGeom prst="rect">
            <a:avLst/>
          </a:prstGeom>
          <a:noFill/>
          <a:ln cap="flat" cmpd="sng" w="9525">
            <a:solidFill>
              <a:srgbClr val="D9D9D9"/>
            </a:solidFill>
            <a:prstDash val="solid"/>
            <a:round/>
            <a:headEnd len="sm" w="sm" type="none"/>
            <a:tailEnd len="sm" w="sm" type="none"/>
          </a:ln>
        </p:spPr>
      </p:pic>
      <p:sp>
        <p:nvSpPr>
          <p:cNvPr id="316" name="Google Shape;316;p19"/>
          <p:cNvSpPr txBox="1"/>
          <p:nvPr/>
        </p:nvSpPr>
        <p:spPr>
          <a:xfrm>
            <a:off x="11174850" y="4283127"/>
            <a:ext cx="2747700" cy="1061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6-10</a:t>
            </a:r>
            <a:endParaRPr b="1" sz="27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0"/>
          <p:cNvSpPr/>
          <p:nvPr/>
        </p:nvSpPr>
        <p:spPr>
          <a:xfrm flipH="1" rot="10800000">
            <a:off x="351150" y="2092675"/>
            <a:ext cx="13394700" cy="8943300"/>
          </a:xfrm>
          <a:prstGeom prst="round1Rect">
            <a:avLst>
              <a:gd fmla="val 11084" name="adj"/>
            </a:avLst>
          </a:prstGeom>
          <a:noFill/>
          <a:ln cap="flat" cmpd="sng" w="9525">
            <a:solidFill>
              <a:srgbClr val="93C47D"/>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22" name="Google Shape;322;p20"/>
          <p:cNvSpPr/>
          <p:nvPr/>
        </p:nvSpPr>
        <p:spPr>
          <a:xfrm>
            <a:off x="11552636" y="2092425"/>
            <a:ext cx="468600" cy="89433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23" name="Google Shape;323;p20"/>
          <p:cNvSpPr/>
          <p:nvPr/>
        </p:nvSpPr>
        <p:spPr>
          <a:xfrm>
            <a:off x="12310794" y="2092425"/>
            <a:ext cx="468600" cy="89433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pic>
        <p:nvPicPr>
          <p:cNvPr id="324" name="Google Shape;324;p20"/>
          <p:cNvPicPr preferRelativeResize="0"/>
          <p:nvPr/>
        </p:nvPicPr>
        <p:blipFill>
          <a:blip r:embed="rId3">
            <a:alphaModFix/>
          </a:blip>
          <a:stretch>
            <a:fillRect/>
          </a:stretch>
        </p:blipFill>
        <p:spPr>
          <a:xfrm>
            <a:off x="8748000" y="2626350"/>
            <a:ext cx="4789348" cy="7341574"/>
          </a:xfrm>
          <a:prstGeom prst="rect">
            <a:avLst/>
          </a:prstGeom>
          <a:noFill/>
          <a:ln cap="flat" cmpd="sng" w="9525">
            <a:solidFill>
              <a:srgbClr val="D9D9D9"/>
            </a:solidFill>
            <a:prstDash val="solid"/>
            <a:round/>
            <a:headEnd len="sm" w="sm" type="none"/>
            <a:tailEnd len="sm" w="sm" type="none"/>
          </a:ln>
        </p:spPr>
      </p:pic>
      <p:sp>
        <p:nvSpPr>
          <p:cNvPr id="325" name="Google Shape;325;p20"/>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6" name="Google Shape;326;p20"/>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7" name="Google Shape;327;p20"/>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328" name="Google Shape;328;p20"/>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329" name="Google Shape;329;p20"/>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330" name="Google Shape;330;p20"/>
          <p:cNvSpPr txBox="1"/>
          <p:nvPr/>
        </p:nvSpPr>
        <p:spPr>
          <a:xfrm>
            <a:off x="8964825" y="9928550"/>
            <a:ext cx="43557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6-13</a:t>
            </a:r>
            <a:endParaRPr b="1" sz="2700">
              <a:latin typeface="Merriweather"/>
              <a:ea typeface="Merriweather"/>
              <a:cs typeface="Merriweather"/>
              <a:sym typeface="Merriweather"/>
            </a:endParaRPr>
          </a:p>
        </p:txBody>
      </p:sp>
      <p:sp>
        <p:nvSpPr>
          <p:cNvPr id="331" name="Google Shape;331;p20"/>
          <p:cNvSpPr txBox="1"/>
          <p:nvPr/>
        </p:nvSpPr>
        <p:spPr>
          <a:xfrm>
            <a:off x="929925" y="1131250"/>
            <a:ext cx="7400400" cy="741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solidFill>
                  <a:srgbClr val="6AA84F"/>
                </a:solidFill>
                <a:latin typeface="Oswald"/>
                <a:ea typeface="Oswald"/>
                <a:cs typeface="Oswald"/>
                <a:sym typeface="Oswald"/>
              </a:rPr>
              <a:t>DEFECATION </a:t>
            </a:r>
            <a:r>
              <a:rPr lang="en" sz="4600">
                <a:solidFill>
                  <a:srgbClr val="6AA84F"/>
                </a:solidFill>
                <a:latin typeface="Oswald"/>
                <a:ea typeface="Oswald"/>
                <a:cs typeface="Oswald"/>
                <a:sym typeface="Oswald"/>
              </a:rPr>
              <a:t> </a:t>
            </a:r>
            <a:endParaRPr sz="4600">
              <a:solidFill>
                <a:srgbClr val="6AA84F"/>
              </a:solidFill>
              <a:latin typeface="Oswald"/>
              <a:ea typeface="Oswald"/>
              <a:cs typeface="Oswald"/>
              <a:sym typeface="Oswald"/>
            </a:endParaRPr>
          </a:p>
        </p:txBody>
      </p:sp>
      <p:sp>
        <p:nvSpPr>
          <p:cNvPr id="332" name="Google Shape;332;p20"/>
          <p:cNvSpPr/>
          <p:nvPr/>
        </p:nvSpPr>
        <p:spPr>
          <a:xfrm>
            <a:off x="558978" y="1510122"/>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3" name="Google Shape;333;p20"/>
          <p:cNvSpPr txBox="1"/>
          <p:nvPr/>
        </p:nvSpPr>
        <p:spPr>
          <a:xfrm>
            <a:off x="351150" y="2257687"/>
            <a:ext cx="8239200" cy="79518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Most of the time the rectum is empty.</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Both internal &amp; external anal sphincters are </a:t>
            </a:r>
            <a:endParaRPr sz="2100">
              <a:latin typeface="Merriweather"/>
              <a:ea typeface="Merriweather"/>
              <a:cs typeface="Merriweather"/>
              <a:sym typeface="Merriweather"/>
            </a:endParaRPr>
          </a:p>
          <a:p>
            <a:pPr indent="0" lvl="0" marL="457200" rtl="0" algn="l">
              <a:spcBef>
                <a:spcPts val="0"/>
              </a:spcBef>
              <a:spcAft>
                <a:spcPts val="0"/>
              </a:spcAft>
              <a:buNone/>
            </a:pPr>
            <a:r>
              <a:rPr lang="en" sz="2100">
                <a:latin typeface="Merriweather"/>
                <a:ea typeface="Merriweather"/>
                <a:cs typeface="Merriweather"/>
                <a:sym typeface="Merriweather"/>
              </a:rPr>
              <a:t>maintained in a state of tonic contraction. </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Defecation is a spinal reflex, influenced by higher centers.</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Gastrocolic &amp; </a:t>
            </a:r>
            <a:r>
              <a:rPr lang="en" sz="2100">
                <a:latin typeface="Merriweather"/>
                <a:ea typeface="Merriweather"/>
                <a:cs typeface="Merriweather"/>
                <a:sym typeface="Merriweather"/>
              </a:rPr>
              <a:t>duodenocolic</a:t>
            </a:r>
            <a:r>
              <a:rPr lang="en" sz="2100">
                <a:latin typeface="Merriweather"/>
                <a:ea typeface="Merriweather"/>
                <a:cs typeface="Merriweather"/>
                <a:sym typeface="Merriweather"/>
              </a:rPr>
              <a:t> reflexes initiate a mass movement in the colon that pushes feces into the rectum. </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Rectal distension sends signals to cerebral cortex producing the desire to defecate. </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highlight>
                  <a:srgbClr val="D9EAD3"/>
                </a:highlight>
                <a:latin typeface="Merriweather"/>
                <a:ea typeface="Merriweather"/>
                <a:cs typeface="Merriweather"/>
                <a:sym typeface="Merriweather"/>
              </a:rPr>
              <a:t>Defecation reflex:</a:t>
            </a:r>
            <a:endParaRPr sz="2100">
              <a:highlight>
                <a:srgbClr val="D9EAD3"/>
              </a:highlight>
              <a:latin typeface="Merriweather"/>
              <a:ea typeface="Merriweather"/>
              <a:cs typeface="Merriweather"/>
              <a:sym typeface="Merriweather"/>
            </a:endParaRPr>
          </a:p>
          <a:p>
            <a:pPr indent="-361950" lvl="0" marL="457200" rtl="0" algn="l">
              <a:spcBef>
                <a:spcPts val="0"/>
              </a:spcBef>
              <a:spcAft>
                <a:spcPts val="0"/>
              </a:spcAft>
              <a:buClr>
                <a:srgbClr val="6AA84F"/>
              </a:buClr>
              <a:buSzPts val="2100"/>
              <a:buFont typeface="Merriweather"/>
              <a:buAutoNum type="arabicPeriod"/>
            </a:pPr>
            <a:r>
              <a:rPr lang="en" sz="2100">
                <a:solidFill>
                  <a:srgbClr val="6AA84F"/>
                </a:solidFill>
                <a:latin typeface="Merriweather"/>
                <a:ea typeface="Merriweather"/>
                <a:cs typeface="Merriweather"/>
                <a:sym typeface="Merriweather"/>
              </a:rPr>
              <a:t>Distention</a:t>
            </a:r>
            <a:r>
              <a:rPr lang="en" sz="2100">
                <a:solidFill>
                  <a:srgbClr val="6AA84F"/>
                </a:solidFill>
                <a:latin typeface="Merriweather"/>
                <a:ea typeface="Merriweather"/>
                <a:cs typeface="Merriweather"/>
                <a:sym typeface="Merriweather"/>
              </a:rPr>
              <a:t> of rectum.</a:t>
            </a:r>
            <a:endParaRPr sz="2100">
              <a:solidFill>
                <a:srgbClr val="6AA84F"/>
              </a:solidFill>
              <a:latin typeface="Merriweather"/>
              <a:ea typeface="Merriweather"/>
              <a:cs typeface="Merriweather"/>
              <a:sym typeface="Merriweather"/>
            </a:endParaRPr>
          </a:p>
          <a:p>
            <a:pPr indent="-361950" lvl="0" marL="457200" rtl="0" algn="l">
              <a:spcBef>
                <a:spcPts val="0"/>
              </a:spcBef>
              <a:spcAft>
                <a:spcPts val="0"/>
              </a:spcAft>
              <a:buClr>
                <a:srgbClr val="6AA84F"/>
              </a:buClr>
              <a:buSzPts val="2100"/>
              <a:buFont typeface="Merriweather"/>
              <a:buAutoNum type="arabicPeriod"/>
            </a:pPr>
            <a:r>
              <a:rPr lang="en" sz="2100">
                <a:solidFill>
                  <a:srgbClr val="6AA84F"/>
                </a:solidFill>
                <a:latin typeface="Merriweather"/>
                <a:ea typeface="Merriweather"/>
                <a:cs typeface="Merriweather"/>
                <a:sym typeface="Merriweather"/>
              </a:rPr>
              <a:t>Stimulation of stretch receptors in rectum.</a:t>
            </a:r>
            <a:endParaRPr sz="2100">
              <a:solidFill>
                <a:srgbClr val="6AA84F"/>
              </a:solidFill>
              <a:latin typeface="Merriweather"/>
              <a:ea typeface="Merriweather"/>
              <a:cs typeface="Merriweather"/>
              <a:sym typeface="Merriweather"/>
            </a:endParaRPr>
          </a:p>
          <a:p>
            <a:pPr indent="-361950" lvl="0" marL="457200" rtl="0" algn="l">
              <a:spcBef>
                <a:spcPts val="0"/>
              </a:spcBef>
              <a:spcAft>
                <a:spcPts val="0"/>
              </a:spcAft>
              <a:buClr>
                <a:srgbClr val="6AA84F"/>
              </a:buClr>
              <a:buSzPts val="2100"/>
              <a:buFont typeface="Merriweather"/>
              <a:buAutoNum type="arabicPeriod"/>
            </a:pPr>
            <a:r>
              <a:t/>
            </a:r>
            <a:endParaRPr sz="2100">
              <a:solidFill>
                <a:srgbClr val="6AA84F"/>
              </a:solidFill>
              <a:latin typeface="Merriweather"/>
              <a:ea typeface="Merriweather"/>
              <a:cs typeface="Merriweather"/>
              <a:sym typeface="Merriweather"/>
            </a:endParaRPr>
          </a:p>
          <a:p>
            <a:pPr indent="-361950" lvl="0" marL="457200" rtl="0" algn="l">
              <a:spcBef>
                <a:spcPts val="0"/>
              </a:spcBef>
              <a:spcAft>
                <a:spcPts val="0"/>
              </a:spcAft>
              <a:buClr>
                <a:srgbClr val="93C47D"/>
              </a:buClr>
              <a:buSzPts val="2100"/>
              <a:buFont typeface="Merriweather"/>
              <a:buAutoNum type="alphaLcPeriod"/>
            </a:pPr>
            <a:r>
              <a:rPr lang="en" sz="2100">
                <a:solidFill>
                  <a:srgbClr val="93C47D"/>
                </a:solidFill>
                <a:latin typeface="Merriweather"/>
                <a:ea typeface="Merriweather"/>
                <a:cs typeface="Merriweather"/>
                <a:sym typeface="Merriweather"/>
              </a:rPr>
              <a:t>Short (local) reflex:</a:t>
            </a:r>
            <a:endParaRPr sz="2100">
              <a:solidFill>
                <a:srgbClr val="93C47D"/>
              </a:solidFill>
              <a:latin typeface="Merriweather"/>
              <a:ea typeface="Merriweather"/>
              <a:cs typeface="Merriweather"/>
              <a:sym typeface="Merriweather"/>
            </a:endParaRPr>
          </a:p>
          <a:p>
            <a:pPr indent="-361950" lvl="2" marL="1371600" rtl="0" algn="l">
              <a:spcBef>
                <a:spcPts val="0"/>
              </a:spcBef>
              <a:spcAft>
                <a:spcPts val="0"/>
              </a:spcAft>
              <a:buSzPts val="2100"/>
              <a:buFont typeface="Merriweather"/>
              <a:buChar char="■"/>
            </a:pPr>
            <a:r>
              <a:rPr lang="en" sz="2100">
                <a:latin typeface="Merriweather"/>
                <a:ea typeface="Merriweather"/>
                <a:cs typeface="Merriweather"/>
                <a:sym typeface="Merriweather"/>
              </a:rPr>
              <a:t>Stimulation of </a:t>
            </a:r>
            <a:r>
              <a:rPr lang="en" sz="2100">
                <a:solidFill>
                  <a:srgbClr val="CC4125"/>
                </a:solidFill>
                <a:latin typeface="Merriweather"/>
                <a:ea typeface="Merriweather"/>
                <a:cs typeface="Merriweather"/>
                <a:sym typeface="Merriweather"/>
              </a:rPr>
              <a:t>myenteric plexus</a:t>
            </a:r>
            <a:r>
              <a:rPr lang="en" sz="2100">
                <a:latin typeface="Merriweather"/>
                <a:ea typeface="Merriweather"/>
                <a:cs typeface="Merriweather"/>
                <a:sym typeface="Merriweather"/>
              </a:rPr>
              <a:t> in sigmoid colon and rectum. </a:t>
            </a:r>
            <a:r>
              <a:rPr lang="en" sz="1600">
                <a:solidFill>
                  <a:srgbClr val="999999"/>
                </a:solidFill>
                <a:latin typeface="Merriweather"/>
                <a:ea typeface="Merriweather"/>
                <a:cs typeface="Merriweather"/>
                <a:sym typeface="Merriweather"/>
              </a:rPr>
              <a:t>(But the intrinsic myenteric defecation reflex functioning by itself normally is relatively weak. To be effective in causing defecation, it usually must be fortified by parasympathetic defecation reflex)</a:t>
            </a:r>
            <a:endParaRPr sz="1600">
              <a:solidFill>
                <a:srgbClr val="999999"/>
              </a:solidFill>
              <a:latin typeface="Merriweather"/>
              <a:ea typeface="Merriweather"/>
              <a:cs typeface="Merriweather"/>
              <a:sym typeface="Merriweather"/>
            </a:endParaRPr>
          </a:p>
          <a:p>
            <a:pPr indent="-361950" lvl="0" marL="457200" rtl="0" algn="l">
              <a:spcBef>
                <a:spcPts val="0"/>
              </a:spcBef>
              <a:spcAft>
                <a:spcPts val="0"/>
              </a:spcAft>
              <a:buClr>
                <a:srgbClr val="93C47D"/>
              </a:buClr>
              <a:buSzPts val="2100"/>
              <a:buFont typeface="Merriweather"/>
              <a:buAutoNum type="alphaLcPeriod"/>
            </a:pPr>
            <a:r>
              <a:rPr lang="en" sz="2100">
                <a:solidFill>
                  <a:srgbClr val="93C47D"/>
                </a:solidFill>
                <a:latin typeface="Merriweather"/>
                <a:ea typeface="Merriweather"/>
                <a:cs typeface="Merriweather"/>
                <a:sym typeface="Merriweather"/>
              </a:rPr>
              <a:t>Long reflex:</a:t>
            </a:r>
            <a:endParaRPr sz="2100">
              <a:solidFill>
                <a:srgbClr val="93C47D"/>
              </a:solidFill>
              <a:latin typeface="Merriweather"/>
              <a:ea typeface="Merriweather"/>
              <a:cs typeface="Merriweather"/>
              <a:sym typeface="Merriweather"/>
            </a:endParaRPr>
          </a:p>
          <a:p>
            <a:pPr indent="-361950" lvl="2" marL="1371600" rtl="0" algn="l">
              <a:spcBef>
                <a:spcPts val="0"/>
              </a:spcBef>
              <a:spcAft>
                <a:spcPts val="0"/>
              </a:spcAft>
              <a:buSzPts val="2100"/>
              <a:buFont typeface="Merriweather"/>
              <a:buChar char="■"/>
            </a:pPr>
            <a:r>
              <a:rPr lang="en" sz="2100">
                <a:latin typeface="Merriweather"/>
                <a:ea typeface="Merriweather"/>
                <a:cs typeface="Merriweather"/>
                <a:sym typeface="Merriweather"/>
              </a:rPr>
              <a:t>Stimulation of </a:t>
            </a:r>
            <a:r>
              <a:rPr lang="en" sz="2100">
                <a:solidFill>
                  <a:srgbClr val="CC4125"/>
                </a:solidFill>
                <a:latin typeface="Merriweather"/>
                <a:ea typeface="Merriweather"/>
                <a:cs typeface="Merriweather"/>
                <a:sym typeface="Merriweather"/>
              </a:rPr>
              <a:t>parasympathetic motor neurons in sacral spinal cord </a:t>
            </a:r>
            <a:r>
              <a:rPr lang="en" sz="2100">
                <a:solidFill>
                  <a:srgbClr val="999999"/>
                </a:solidFill>
                <a:latin typeface="Merriweather"/>
                <a:ea typeface="Merriweather"/>
                <a:cs typeface="Merriweather"/>
                <a:sym typeface="Merriweather"/>
              </a:rPr>
              <a:t>(it will increase peristalsis throughout large intestine).</a:t>
            </a:r>
            <a:endParaRPr sz="2100">
              <a:solidFill>
                <a:srgbClr val="999999"/>
              </a:solidFill>
              <a:latin typeface="Merriweather"/>
              <a:ea typeface="Merriweather"/>
              <a:cs typeface="Merriweather"/>
              <a:sym typeface="Merriweather"/>
            </a:endParaRPr>
          </a:p>
          <a:p>
            <a:pPr indent="-361950" lvl="0" marL="457200" rtl="0" algn="l">
              <a:spcBef>
                <a:spcPts val="0"/>
              </a:spcBef>
              <a:spcAft>
                <a:spcPts val="0"/>
              </a:spcAft>
              <a:buClr>
                <a:srgbClr val="93C47D"/>
              </a:buClr>
              <a:buSzPts val="2100"/>
              <a:buFont typeface="Merriweather"/>
              <a:buAutoNum type="alphaLcPeriod"/>
            </a:pPr>
            <a:r>
              <a:rPr lang="en" sz="2100">
                <a:solidFill>
                  <a:srgbClr val="93C47D"/>
                </a:solidFill>
                <a:latin typeface="Merriweather"/>
                <a:ea typeface="Merriweather"/>
                <a:cs typeface="Merriweather"/>
                <a:sym typeface="Merriweather"/>
              </a:rPr>
              <a:t>Stimulation of somatic motor neurons.</a:t>
            </a:r>
            <a:endParaRPr sz="2100">
              <a:solidFill>
                <a:srgbClr val="93C47D"/>
              </a:solidFill>
              <a:latin typeface="Merriweather"/>
              <a:ea typeface="Merriweather"/>
              <a:cs typeface="Merriweather"/>
              <a:sym typeface="Merriweather"/>
            </a:endParaRPr>
          </a:p>
          <a:p>
            <a:pPr indent="0" lvl="0" marL="0" rtl="0" algn="l">
              <a:spcBef>
                <a:spcPts val="0"/>
              </a:spcBef>
              <a:spcAft>
                <a:spcPts val="0"/>
              </a:spcAft>
              <a:buNone/>
            </a:pPr>
            <a:r>
              <a:rPr lang="en" sz="2100">
                <a:solidFill>
                  <a:srgbClr val="6AA84F"/>
                </a:solidFill>
                <a:latin typeface="Merriweather"/>
                <a:ea typeface="Merriweather"/>
                <a:cs typeface="Merriweather"/>
                <a:sym typeface="Merriweather"/>
              </a:rPr>
              <a:t>4.   Results in: </a:t>
            </a:r>
            <a:endParaRPr sz="2100">
              <a:solidFill>
                <a:srgbClr val="6AA84F"/>
              </a:solidFill>
              <a:latin typeface="Merriweather"/>
              <a:ea typeface="Merriweather"/>
              <a:cs typeface="Merriweather"/>
              <a:sym typeface="Merriweather"/>
            </a:endParaRPr>
          </a:p>
          <a:p>
            <a:pPr indent="-361950" lvl="1" marL="914400" rtl="0" algn="l">
              <a:spcBef>
                <a:spcPts val="0"/>
              </a:spcBef>
              <a:spcAft>
                <a:spcPts val="0"/>
              </a:spcAft>
              <a:buSzPts val="2100"/>
              <a:buFont typeface="Merriweather"/>
              <a:buChar char="○"/>
            </a:pPr>
            <a:r>
              <a:rPr lang="en" sz="2100">
                <a:latin typeface="Merriweather"/>
                <a:ea typeface="Merriweather"/>
                <a:cs typeface="Merriweather"/>
                <a:sym typeface="Merriweather"/>
              </a:rPr>
              <a:t>Increases local peristalsis </a:t>
            </a:r>
            <a:endParaRPr sz="2100">
              <a:latin typeface="Merriweather"/>
              <a:ea typeface="Merriweather"/>
              <a:cs typeface="Merriweather"/>
              <a:sym typeface="Merriweather"/>
            </a:endParaRPr>
          </a:p>
          <a:p>
            <a:pPr indent="-361950" lvl="1" marL="914400" rtl="0" algn="l">
              <a:spcBef>
                <a:spcPts val="0"/>
              </a:spcBef>
              <a:spcAft>
                <a:spcPts val="0"/>
              </a:spcAft>
              <a:buSzPts val="2100"/>
              <a:buFont typeface="Merriweather"/>
              <a:buChar char="○"/>
            </a:pPr>
            <a:r>
              <a:rPr lang="en" sz="2100">
                <a:latin typeface="Merriweather"/>
                <a:ea typeface="Merriweather"/>
                <a:cs typeface="Merriweather"/>
                <a:sym typeface="Merriweather"/>
              </a:rPr>
              <a:t>Relaxation of internal anal sphincter </a:t>
            </a:r>
            <a:endParaRPr sz="2100">
              <a:latin typeface="Merriweather"/>
              <a:ea typeface="Merriweather"/>
              <a:cs typeface="Merriweather"/>
              <a:sym typeface="Merriweather"/>
            </a:endParaRPr>
          </a:p>
          <a:p>
            <a:pPr indent="-361950" lvl="1" marL="914400" rtl="0" algn="l">
              <a:spcBef>
                <a:spcPts val="0"/>
              </a:spcBef>
              <a:spcAft>
                <a:spcPts val="0"/>
              </a:spcAft>
              <a:buSzPts val="2100"/>
              <a:buFont typeface="Merriweather"/>
              <a:buChar char="○"/>
            </a:pPr>
            <a:r>
              <a:rPr lang="en" sz="2100">
                <a:latin typeface="Merriweather"/>
                <a:ea typeface="Merriweather"/>
                <a:cs typeface="Merriweather"/>
                <a:sym typeface="Merriweather"/>
              </a:rPr>
              <a:t>Contraction of external anal sphincter </a:t>
            </a:r>
            <a:endParaRPr sz="2100">
              <a:latin typeface="Merriweather"/>
              <a:ea typeface="Merriweather"/>
              <a:cs typeface="Merriweather"/>
              <a:sym typeface="Merriweather"/>
            </a:endParaRPr>
          </a:p>
        </p:txBody>
      </p:sp>
      <p:graphicFrame>
        <p:nvGraphicFramePr>
          <p:cNvPr id="334" name="Google Shape;334;p20"/>
          <p:cNvGraphicFramePr/>
          <p:nvPr/>
        </p:nvGraphicFramePr>
        <p:xfrm>
          <a:off x="203290" y="12032480"/>
          <a:ext cx="3000000" cy="3000000"/>
        </p:xfrm>
        <a:graphic>
          <a:graphicData uri="http://schemas.openxmlformats.org/drawingml/2006/table">
            <a:tbl>
              <a:tblPr>
                <a:noFill/>
                <a:tableStyleId>{C8A41B37-8A86-4E1B-B2D3-C05416C992EF}</a:tableStyleId>
              </a:tblPr>
              <a:tblGrid>
                <a:gridCol w="4915375"/>
                <a:gridCol w="4915375"/>
              </a:tblGrid>
              <a:tr h="518625">
                <a:tc>
                  <a:txBody>
                    <a:bodyPr/>
                    <a:lstStyle/>
                    <a:p>
                      <a:pPr indent="0" lvl="0" marL="0" rtl="0" algn="ctr">
                        <a:spcBef>
                          <a:spcPts val="0"/>
                        </a:spcBef>
                        <a:spcAft>
                          <a:spcPts val="0"/>
                        </a:spcAft>
                        <a:buNone/>
                      </a:pPr>
                      <a:r>
                        <a:rPr lang="en" sz="3400">
                          <a:solidFill>
                            <a:schemeClr val="lt1"/>
                          </a:solidFill>
                          <a:latin typeface="Oswald"/>
                          <a:ea typeface="Oswald"/>
                          <a:cs typeface="Oswald"/>
                          <a:sym typeface="Oswald"/>
                        </a:rPr>
                        <a:t>Suitable Situation</a:t>
                      </a:r>
                      <a:r>
                        <a:rPr baseline="30000" lang="en" sz="3400">
                          <a:solidFill>
                            <a:schemeClr val="lt1"/>
                          </a:solidFill>
                          <a:latin typeface="Oswald"/>
                          <a:ea typeface="Oswald"/>
                          <a:cs typeface="Oswald"/>
                          <a:sym typeface="Oswald"/>
                        </a:rPr>
                        <a:t>1</a:t>
                      </a:r>
                      <a:r>
                        <a:rPr lang="en" sz="3400">
                          <a:solidFill>
                            <a:schemeClr val="lt1"/>
                          </a:solidFill>
                          <a:latin typeface="Oswald"/>
                          <a:ea typeface="Oswald"/>
                          <a:cs typeface="Oswald"/>
                          <a:sym typeface="Oswald"/>
                        </a:rPr>
                        <a:t> </a:t>
                      </a:r>
                      <a:endParaRPr sz="3400">
                        <a:solidFill>
                          <a:schemeClr val="lt1"/>
                        </a:solidFill>
                        <a:latin typeface="Oswald"/>
                        <a:ea typeface="Oswald"/>
                        <a:cs typeface="Oswald"/>
                        <a:sym typeface="Oswald"/>
                      </a:endParaRPr>
                    </a:p>
                  </a:txBody>
                  <a:tcPr marT="54550" marB="54550" marR="54550" marL="54550">
                    <a:solidFill>
                      <a:srgbClr val="93C47D"/>
                    </a:solidFill>
                  </a:tcPr>
                </a:tc>
                <a:tc>
                  <a:txBody>
                    <a:bodyPr/>
                    <a:lstStyle/>
                    <a:p>
                      <a:pPr indent="0" lvl="0" marL="0" rtl="0" algn="ctr">
                        <a:spcBef>
                          <a:spcPts val="0"/>
                        </a:spcBef>
                        <a:spcAft>
                          <a:spcPts val="0"/>
                        </a:spcAft>
                        <a:buNone/>
                      </a:pPr>
                      <a:r>
                        <a:rPr lang="en" sz="3400">
                          <a:solidFill>
                            <a:schemeClr val="lt1"/>
                          </a:solidFill>
                          <a:latin typeface="Oswald"/>
                          <a:ea typeface="Oswald"/>
                          <a:cs typeface="Oswald"/>
                          <a:sym typeface="Oswald"/>
                        </a:rPr>
                        <a:t>Not Suitable Condition</a:t>
                      </a:r>
                      <a:r>
                        <a:rPr baseline="30000" lang="en" sz="3400">
                          <a:solidFill>
                            <a:schemeClr val="lt1"/>
                          </a:solidFill>
                          <a:latin typeface="Oswald"/>
                          <a:ea typeface="Oswald"/>
                          <a:cs typeface="Oswald"/>
                          <a:sym typeface="Oswald"/>
                        </a:rPr>
                        <a:t>2</a:t>
                      </a:r>
                      <a:endParaRPr baseline="30000" sz="3400">
                        <a:solidFill>
                          <a:schemeClr val="lt1"/>
                        </a:solidFill>
                        <a:latin typeface="Oswald"/>
                        <a:ea typeface="Oswald"/>
                        <a:cs typeface="Oswald"/>
                        <a:sym typeface="Oswald"/>
                      </a:endParaRPr>
                    </a:p>
                  </a:txBody>
                  <a:tcPr marT="54550" marB="54550" marR="54550" marL="54550">
                    <a:solidFill>
                      <a:srgbClr val="93C47D"/>
                    </a:solidFill>
                  </a:tcPr>
                </a:tc>
              </a:tr>
              <a:tr h="898950">
                <a:tc>
                  <a:txBody>
                    <a:bodyPr/>
                    <a:lstStyle/>
                    <a:p>
                      <a:pPr indent="0" lvl="0" marL="0" rtl="0" algn="l">
                        <a:spcBef>
                          <a:spcPts val="0"/>
                        </a:spcBef>
                        <a:spcAft>
                          <a:spcPts val="0"/>
                        </a:spcAft>
                        <a:buNone/>
                      </a:pPr>
                      <a:r>
                        <a:rPr lang="en" sz="2100">
                          <a:latin typeface="Merriweather"/>
                          <a:ea typeface="Merriweather"/>
                          <a:cs typeface="Merriweather"/>
                          <a:sym typeface="Merriweather"/>
                        </a:rPr>
                        <a:t>Allowed defecation reflex.</a:t>
                      </a:r>
                      <a:endParaRPr sz="2100">
                        <a:latin typeface="Merriweather"/>
                        <a:ea typeface="Merriweather"/>
                        <a:cs typeface="Merriweather"/>
                        <a:sym typeface="Merriweather"/>
                      </a:endParaRPr>
                    </a:p>
                    <a:p>
                      <a:pPr indent="0" lvl="0" marL="0" rtl="0" algn="l">
                        <a:spcBef>
                          <a:spcPts val="0"/>
                        </a:spcBef>
                        <a:spcAft>
                          <a:spcPts val="0"/>
                        </a:spcAft>
                        <a:buNone/>
                      </a:pPr>
                      <a:r>
                        <a:rPr lang="en" sz="2100">
                          <a:latin typeface="Merriweather"/>
                          <a:ea typeface="Merriweather"/>
                          <a:cs typeface="Merriweather"/>
                          <a:sym typeface="Merriweather"/>
                        </a:rPr>
                        <a:t>Stretch of rectal wall is sent to SC by </a:t>
                      </a:r>
                      <a:r>
                        <a:rPr b="1" lang="en" sz="2100">
                          <a:solidFill>
                            <a:srgbClr val="CC4125"/>
                          </a:solidFill>
                          <a:latin typeface="Merriweather"/>
                          <a:ea typeface="Merriweather"/>
                          <a:cs typeface="Merriweather"/>
                          <a:sym typeface="Merriweather"/>
                        </a:rPr>
                        <a:t>pelvic nerve. </a:t>
                      </a:r>
                      <a:endParaRPr b="1" sz="2100">
                        <a:solidFill>
                          <a:srgbClr val="CC4125"/>
                        </a:solidFill>
                        <a:latin typeface="Merriweather"/>
                        <a:ea typeface="Merriweather"/>
                        <a:cs typeface="Merriweather"/>
                        <a:sym typeface="Merriweather"/>
                      </a:endParaRPr>
                    </a:p>
                  </a:txBody>
                  <a:tcPr marT="54550" marB="54550" marR="54550" marL="54550"/>
                </a:tc>
                <a:tc>
                  <a:txBody>
                    <a:bodyPr/>
                    <a:lstStyle/>
                    <a:p>
                      <a:pPr indent="0" lvl="0" marL="0" rtl="0" algn="l">
                        <a:spcBef>
                          <a:spcPts val="0"/>
                        </a:spcBef>
                        <a:spcAft>
                          <a:spcPts val="0"/>
                        </a:spcAft>
                        <a:buNone/>
                      </a:pPr>
                      <a:r>
                        <a:rPr lang="en" sz="2100">
                          <a:latin typeface="Merriweather"/>
                          <a:ea typeface="Merriweather"/>
                          <a:cs typeface="Merriweather"/>
                          <a:sym typeface="Merriweather"/>
                        </a:rPr>
                        <a:t>Inhibited defecation reflex from cerebral cortex </a:t>
                      </a:r>
                      <a:endParaRPr sz="2100">
                        <a:latin typeface="Merriweather"/>
                        <a:ea typeface="Merriweather"/>
                        <a:cs typeface="Merriweather"/>
                        <a:sym typeface="Merriweather"/>
                      </a:endParaRPr>
                    </a:p>
                  </a:txBody>
                  <a:tcPr marT="54550" marB="54550" marR="54550" marL="54550"/>
                </a:tc>
              </a:tr>
              <a:tr h="923925">
                <a:tc>
                  <a:txBody>
                    <a:bodyPr/>
                    <a:lstStyle/>
                    <a:p>
                      <a:pPr indent="0" lvl="0" marL="0" rtl="0" algn="l">
                        <a:spcBef>
                          <a:spcPts val="0"/>
                        </a:spcBef>
                        <a:spcAft>
                          <a:spcPts val="0"/>
                        </a:spcAft>
                        <a:buNone/>
                      </a:pPr>
                      <a:r>
                        <a:rPr lang="en" sz="2100">
                          <a:latin typeface="Merriweather"/>
                          <a:ea typeface="Merriweather"/>
                          <a:cs typeface="Merriweather"/>
                          <a:sym typeface="Merriweather"/>
                        </a:rPr>
                        <a:t>Efferent pelvic impulses cause reflex contraction of rectum &amp; relaxation of internal anal sphincter. </a:t>
                      </a:r>
                      <a:endParaRPr sz="2100">
                        <a:latin typeface="Merriweather"/>
                        <a:ea typeface="Merriweather"/>
                        <a:cs typeface="Merriweather"/>
                        <a:sym typeface="Merriweather"/>
                      </a:endParaRPr>
                    </a:p>
                  </a:txBody>
                  <a:tcPr marT="54550" marB="54550" marR="54550" marL="54550"/>
                </a:tc>
                <a:tc>
                  <a:txBody>
                    <a:bodyPr/>
                    <a:lstStyle/>
                    <a:p>
                      <a:pPr indent="0" lvl="0" marL="0" rtl="0" algn="l">
                        <a:spcBef>
                          <a:spcPts val="0"/>
                        </a:spcBef>
                        <a:spcAft>
                          <a:spcPts val="0"/>
                        </a:spcAft>
                        <a:buNone/>
                      </a:pPr>
                      <a:r>
                        <a:rPr lang="en" sz="2100">
                          <a:latin typeface="Merriweather"/>
                          <a:ea typeface="Merriweather"/>
                          <a:cs typeface="Merriweather"/>
                          <a:sym typeface="Merriweather"/>
                        </a:rPr>
                        <a:t>Maintain voluntary tonic contraction of external anal sphincter. </a:t>
                      </a:r>
                      <a:endParaRPr sz="2100">
                        <a:latin typeface="Merriweather"/>
                        <a:ea typeface="Merriweather"/>
                        <a:cs typeface="Merriweather"/>
                        <a:sym typeface="Merriweather"/>
                      </a:endParaRPr>
                    </a:p>
                  </a:txBody>
                  <a:tcPr marT="54550" marB="54550" marR="54550" marL="54550"/>
                </a:tc>
              </a:tr>
              <a:tr h="898950">
                <a:tc>
                  <a:txBody>
                    <a:bodyPr/>
                    <a:lstStyle/>
                    <a:p>
                      <a:pPr indent="0" lvl="0" marL="0" rtl="0" algn="l">
                        <a:spcBef>
                          <a:spcPts val="0"/>
                        </a:spcBef>
                        <a:spcAft>
                          <a:spcPts val="0"/>
                        </a:spcAft>
                        <a:buNone/>
                      </a:pPr>
                      <a:r>
                        <a:rPr lang="en" sz="2100">
                          <a:latin typeface="Merriweather"/>
                          <a:ea typeface="Merriweather"/>
                          <a:cs typeface="Merriweather"/>
                          <a:sym typeface="Merriweather"/>
                        </a:rPr>
                        <a:t>Followed by reduction in tonic impulses to external anal sphincter, so it relaxes voluntary.</a:t>
                      </a:r>
                      <a:endParaRPr sz="2100">
                        <a:latin typeface="Merriweather"/>
                        <a:ea typeface="Merriweather"/>
                        <a:cs typeface="Merriweather"/>
                        <a:sym typeface="Merriweather"/>
                      </a:endParaRPr>
                    </a:p>
                  </a:txBody>
                  <a:tcPr marT="54550" marB="54550" marR="54550" marL="54550"/>
                </a:tc>
                <a:tc>
                  <a:txBody>
                    <a:bodyPr/>
                    <a:lstStyle/>
                    <a:p>
                      <a:pPr indent="0" lvl="0" marL="0" rtl="0" algn="l">
                        <a:spcBef>
                          <a:spcPts val="0"/>
                        </a:spcBef>
                        <a:spcAft>
                          <a:spcPts val="0"/>
                        </a:spcAft>
                        <a:buNone/>
                      </a:pPr>
                      <a:r>
                        <a:rPr lang="en" sz="2100">
                          <a:latin typeface="Merriweather"/>
                          <a:ea typeface="Merriweather"/>
                          <a:cs typeface="Merriweather"/>
                          <a:sym typeface="Merriweather"/>
                        </a:rPr>
                        <a:t>Return of tonic contraction of internal anal sphincter. </a:t>
                      </a:r>
                      <a:endParaRPr sz="2100">
                        <a:latin typeface="Merriweather"/>
                        <a:ea typeface="Merriweather"/>
                        <a:cs typeface="Merriweather"/>
                        <a:sym typeface="Merriweather"/>
                      </a:endParaRPr>
                    </a:p>
                  </a:txBody>
                  <a:tcPr marT="54550" marB="54550" marR="54550" marL="54550"/>
                </a:tc>
              </a:tr>
              <a:tr h="1247575">
                <a:tc>
                  <a:txBody>
                    <a:bodyPr/>
                    <a:lstStyle/>
                    <a:p>
                      <a:pPr indent="0" lvl="0" marL="0" rtl="0" algn="l">
                        <a:spcBef>
                          <a:spcPts val="0"/>
                        </a:spcBef>
                        <a:spcAft>
                          <a:spcPts val="0"/>
                        </a:spcAft>
                        <a:buNone/>
                      </a:pPr>
                      <a:r>
                        <a:rPr lang="en" sz="2100">
                          <a:latin typeface="Merriweather"/>
                          <a:ea typeface="Merriweather"/>
                          <a:cs typeface="Merriweather"/>
                          <a:sym typeface="Merriweather"/>
                        </a:rPr>
                        <a:t>Feces leave rectum assisted by voluntary straining &amp; contraction of pelvic floor muscles.</a:t>
                      </a:r>
                      <a:endParaRPr sz="2100">
                        <a:latin typeface="Merriweather"/>
                        <a:ea typeface="Merriweather"/>
                        <a:cs typeface="Merriweather"/>
                        <a:sym typeface="Merriweather"/>
                      </a:endParaRPr>
                    </a:p>
                  </a:txBody>
                  <a:tcPr marT="54550" marB="54550" marR="54550" marL="54550"/>
                </a:tc>
                <a:tc>
                  <a:txBody>
                    <a:bodyPr/>
                    <a:lstStyle/>
                    <a:p>
                      <a:pPr indent="0" lvl="0" marL="0" rtl="0" algn="l">
                        <a:spcBef>
                          <a:spcPts val="0"/>
                        </a:spcBef>
                        <a:spcAft>
                          <a:spcPts val="0"/>
                        </a:spcAft>
                        <a:buNone/>
                      </a:pPr>
                      <a:r>
                        <a:rPr lang="en" sz="2100">
                          <a:latin typeface="Merriweather"/>
                          <a:ea typeface="Merriweather"/>
                          <a:cs typeface="Merriweather"/>
                          <a:sym typeface="Merriweather"/>
                        </a:rPr>
                        <a:t>Accomodation of rectum to </a:t>
                      </a:r>
                      <a:r>
                        <a:rPr lang="en" sz="2100">
                          <a:latin typeface="Merriweather"/>
                          <a:ea typeface="Merriweather"/>
                          <a:cs typeface="Merriweather"/>
                          <a:sym typeface="Merriweather"/>
                        </a:rPr>
                        <a:t>distinction. </a:t>
                      </a:r>
                      <a:endParaRPr sz="2100">
                        <a:latin typeface="Merriweather"/>
                        <a:ea typeface="Merriweather"/>
                        <a:cs typeface="Merriweather"/>
                        <a:sym typeface="Merriweather"/>
                      </a:endParaRPr>
                    </a:p>
                    <a:p>
                      <a:pPr indent="0" lvl="0" marL="0" rtl="0" algn="l">
                        <a:spcBef>
                          <a:spcPts val="0"/>
                        </a:spcBef>
                        <a:spcAft>
                          <a:spcPts val="0"/>
                        </a:spcAft>
                        <a:buNone/>
                      </a:pPr>
                      <a:r>
                        <a:rPr lang="en" sz="1600">
                          <a:solidFill>
                            <a:srgbClr val="B45F06"/>
                          </a:solidFill>
                          <a:latin typeface="Merriweather"/>
                          <a:ea typeface="Merriweather"/>
                          <a:cs typeface="Merriweather"/>
                          <a:sym typeface="Merriweather"/>
                        </a:rPr>
                        <a:t>People who too often inhibit their natural reflexes are likely to become severely constipated.</a:t>
                      </a:r>
                      <a:endParaRPr sz="1600">
                        <a:solidFill>
                          <a:srgbClr val="B45F06"/>
                        </a:solidFill>
                        <a:latin typeface="Merriweather"/>
                        <a:ea typeface="Merriweather"/>
                        <a:cs typeface="Merriweather"/>
                        <a:sym typeface="Merriweather"/>
                      </a:endParaRPr>
                    </a:p>
                  </a:txBody>
                  <a:tcPr marT="54550" marB="54550" marR="54550" marL="54550"/>
                </a:tc>
              </a:tr>
            </a:tbl>
          </a:graphicData>
        </a:graphic>
      </p:graphicFrame>
      <p:sp>
        <p:nvSpPr>
          <p:cNvPr id="335" name="Google Shape;335;p20"/>
          <p:cNvSpPr txBox="1"/>
          <p:nvPr/>
        </p:nvSpPr>
        <p:spPr>
          <a:xfrm>
            <a:off x="203300" y="17610650"/>
            <a:ext cx="33147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Merriweather"/>
                <a:ea typeface="Merriweather"/>
                <a:cs typeface="Merriweather"/>
                <a:sym typeface="Merriweather"/>
              </a:rPr>
              <a:t>Table 6-2</a:t>
            </a:r>
            <a:endParaRPr sz="2100"/>
          </a:p>
        </p:txBody>
      </p:sp>
      <p:sp>
        <p:nvSpPr>
          <p:cNvPr id="336" name="Google Shape;336;p20"/>
          <p:cNvSpPr txBox="1"/>
          <p:nvPr/>
        </p:nvSpPr>
        <p:spPr>
          <a:xfrm>
            <a:off x="483375" y="11123100"/>
            <a:ext cx="121176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latin typeface="Oswald"/>
                <a:ea typeface="Oswald"/>
                <a:cs typeface="Oswald"/>
                <a:sym typeface="Oswald"/>
              </a:rPr>
              <a:t>DIFFERENT SITUATIONS FOR DEFECATION</a:t>
            </a:r>
            <a:endParaRPr sz="4600">
              <a:latin typeface="Oswald"/>
              <a:ea typeface="Oswald"/>
              <a:cs typeface="Oswald"/>
              <a:sym typeface="Oswald"/>
            </a:endParaRPr>
          </a:p>
        </p:txBody>
      </p:sp>
      <p:sp>
        <p:nvSpPr>
          <p:cNvPr id="337" name="Google Shape;337;p20"/>
          <p:cNvSpPr/>
          <p:nvPr/>
        </p:nvSpPr>
        <p:spPr>
          <a:xfrm>
            <a:off x="188032" y="11472590"/>
            <a:ext cx="468600" cy="433500"/>
          </a:xfrm>
          <a:prstGeom prst="rect">
            <a:avLst/>
          </a:prstGeom>
          <a:solidFill>
            <a:srgbClr val="93C47D"/>
          </a:solidFill>
          <a:ln cap="flat" cmpd="sng" w="9525">
            <a:solidFill>
              <a:srgbClr val="B7B7B7"/>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38" name="Google Shape;338;p20"/>
          <p:cNvSpPr txBox="1"/>
          <p:nvPr/>
        </p:nvSpPr>
        <p:spPr>
          <a:xfrm>
            <a:off x="0" y="18474200"/>
            <a:ext cx="13979400" cy="1461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When it is appropriate, the external anal sphincter is relaxed voluntarily, the smooth muscle of the rectum contracts to create pressure, and feces are forced out through the anal canal. The intra-abdominal pressure created for defecation can be increased by a </a:t>
            </a:r>
            <a:r>
              <a:rPr i="1" lang="en" sz="1600">
                <a:latin typeface="Merriweather"/>
                <a:ea typeface="Merriweather"/>
                <a:cs typeface="Merriweather"/>
                <a:sym typeface="Merriweather"/>
              </a:rPr>
              <a:t>Valsalva maneuver </a:t>
            </a:r>
            <a:r>
              <a:rPr lang="en" sz="1600">
                <a:latin typeface="Merriweather"/>
                <a:ea typeface="Merriweather"/>
                <a:cs typeface="Merriweather"/>
                <a:sym typeface="Merriweather"/>
              </a:rPr>
              <a:t>(closure of glottis, deep inspiration, and abdominal contraction).</a:t>
            </a:r>
            <a:endParaRPr sz="1600">
              <a:latin typeface="Merriweather"/>
              <a:ea typeface="Merriweather"/>
              <a:cs typeface="Merriweather"/>
              <a:sym typeface="Merriweather"/>
            </a:endParaRPr>
          </a:p>
          <a:p>
            <a:pPr indent="-330200" lvl="0" marL="457200" rtl="0" algn="l">
              <a:spcBef>
                <a:spcPts val="0"/>
              </a:spcBef>
              <a:spcAft>
                <a:spcPts val="0"/>
              </a:spcAft>
              <a:buSzPts val="1600"/>
              <a:buFont typeface="Merriweather"/>
              <a:buAutoNum type="arabicPeriod"/>
            </a:pPr>
            <a:r>
              <a:rPr lang="en" sz="1600">
                <a:solidFill>
                  <a:schemeClr val="dk1"/>
                </a:solidFill>
                <a:latin typeface="Merriweather"/>
                <a:ea typeface="Merriweather"/>
                <a:cs typeface="Merriweather"/>
                <a:sym typeface="Merriweather"/>
              </a:rPr>
              <a:t>Briefly, when a person feels the urge to defecate, the internal anal sphincter is relaxed, the rectum contracts, and the external anal sphincter is either contracted or relaxed depending on the circumstances.</a:t>
            </a:r>
            <a:endParaRPr sz="1600">
              <a:latin typeface="Merriweather"/>
              <a:ea typeface="Merriweather"/>
              <a:cs typeface="Merriweather"/>
              <a:sym typeface="Merriweather"/>
            </a:endParaRPr>
          </a:p>
          <a:p>
            <a:pPr indent="0" lvl="0" marL="0" rtl="0" algn="l">
              <a:spcBef>
                <a:spcPts val="0"/>
              </a:spcBef>
              <a:spcAft>
                <a:spcPts val="0"/>
              </a:spcAft>
              <a:buNone/>
            </a:pPr>
            <a:r>
              <a:t/>
            </a:r>
            <a:endParaRPr sz="1600">
              <a:latin typeface="Merriweather"/>
              <a:ea typeface="Merriweather"/>
              <a:cs typeface="Merriweather"/>
              <a:sym typeface="Merriweather"/>
            </a:endParaRPr>
          </a:p>
        </p:txBody>
      </p:sp>
      <p:sp>
        <p:nvSpPr>
          <p:cNvPr id="339" name="Google Shape;339;p20"/>
          <p:cNvSpPr/>
          <p:nvPr/>
        </p:nvSpPr>
        <p:spPr>
          <a:xfrm>
            <a:off x="528300" y="1804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40" name="Google Shape;340;p20"/>
          <p:cNvSpPr/>
          <p:nvPr/>
        </p:nvSpPr>
        <p:spPr>
          <a:xfrm>
            <a:off x="-16800" y="1804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41" name="Google Shape;341;p20"/>
          <p:cNvSpPr txBox="1"/>
          <p:nvPr/>
        </p:nvSpPr>
        <p:spPr>
          <a:xfrm>
            <a:off x="614000" y="1798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pic>
        <p:nvPicPr>
          <p:cNvPr id="342" name="Google Shape;342;p20"/>
          <p:cNvPicPr preferRelativeResize="0"/>
          <p:nvPr/>
        </p:nvPicPr>
        <p:blipFill rotWithShape="1">
          <a:blip r:embed="rId4">
            <a:alphaModFix/>
          </a:blip>
          <a:srcRect b="19198" l="0" r="0" t="0"/>
          <a:stretch/>
        </p:blipFill>
        <p:spPr>
          <a:xfrm>
            <a:off x="10291800" y="11120917"/>
            <a:ext cx="3652800" cy="2945207"/>
          </a:xfrm>
          <a:prstGeom prst="rect">
            <a:avLst/>
          </a:prstGeom>
          <a:noFill/>
          <a:ln cap="flat" cmpd="sng" w="9525">
            <a:solidFill>
              <a:srgbClr val="D9D9D9"/>
            </a:solidFill>
            <a:prstDash val="solid"/>
            <a:round/>
            <a:headEnd len="sm" w="sm" type="none"/>
            <a:tailEnd len="sm" w="sm" type="none"/>
          </a:ln>
        </p:spPr>
      </p:pic>
      <p:pic>
        <p:nvPicPr>
          <p:cNvPr id="343" name="Google Shape;343;p20"/>
          <p:cNvPicPr preferRelativeResize="0"/>
          <p:nvPr/>
        </p:nvPicPr>
        <p:blipFill>
          <a:blip r:embed="rId5">
            <a:alphaModFix/>
          </a:blip>
          <a:stretch>
            <a:fillRect/>
          </a:stretch>
        </p:blipFill>
        <p:spPr>
          <a:xfrm>
            <a:off x="10186440" y="14658032"/>
            <a:ext cx="3758159" cy="2657075"/>
          </a:xfrm>
          <a:prstGeom prst="rect">
            <a:avLst/>
          </a:prstGeom>
          <a:noFill/>
          <a:ln>
            <a:noFill/>
          </a:ln>
        </p:spPr>
      </p:pic>
      <p:sp>
        <p:nvSpPr>
          <p:cNvPr id="344" name="Google Shape;344;p20"/>
          <p:cNvSpPr txBox="1"/>
          <p:nvPr/>
        </p:nvSpPr>
        <p:spPr>
          <a:xfrm>
            <a:off x="10034050" y="13810600"/>
            <a:ext cx="4508100" cy="12513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6-14</a:t>
            </a:r>
            <a:endParaRPr b="1" sz="2700">
              <a:latin typeface="Merriweather"/>
              <a:ea typeface="Merriweather"/>
              <a:cs typeface="Merriweather"/>
              <a:sym typeface="Merriweather"/>
            </a:endParaRPr>
          </a:p>
        </p:txBody>
      </p:sp>
      <p:sp>
        <p:nvSpPr>
          <p:cNvPr id="345" name="Google Shape;345;p20"/>
          <p:cNvSpPr txBox="1"/>
          <p:nvPr/>
        </p:nvSpPr>
        <p:spPr>
          <a:xfrm>
            <a:off x="9957850" y="17122750"/>
            <a:ext cx="4508100" cy="891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700">
                <a:latin typeface="Merriweather"/>
                <a:ea typeface="Merriweather"/>
                <a:cs typeface="Merriweather"/>
                <a:sym typeface="Merriweather"/>
              </a:rPr>
              <a:t>Figure 6-15</a:t>
            </a:r>
            <a:endParaRPr b="1" sz="27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1"/>
          <p:cNvSpPr txBox="1"/>
          <p:nvPr/>
        </p:nvSpPr>
        <p:spPr>
          <a:xfrm>
            <a:off x="9044901" y="12072367"/>
            <a:ext cx="38991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Spinal cord lesion</a:t>
            </a:r>
            <a:endParaRPr sz="2200">
              <a:latin typeface="Merriweather"/>
              <a:ea typeface="Merriweather"/>
              <a:cs typeface="Merriweather"/>
              <a:sym typeface="Merriweather"/>
            </a:endParaRPr>
          </a:p>
        </p:txBody>
      </p:sp>
      <p:sp>
        <p:nvSpPr>
          <p:cNvPr id="351" name="Google Shape;351;p21"/>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52" name="Google Shape;352;p21"/>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53" name="Google Shape;353;p21"/>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354" name="Google Shape;354;p21"/>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355" name="Google Shape;355;p21"/>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THE COLON</a:t>
            </a:r>
            <a:endParaRPr sz="3200">
              <a:solidFill>
                <a:srgbClr val="FFFFFF"/>
              </a:solidFill>
              <a:latin typeface="Oswald"/>
              <a:ea typeface="Oswald"/>
              <a:cs typeface="Oswald"/>
              <a:sym typeface="Oswald"/>
            </a:endParaRPr>
          </a:p>
        </p:txBody>
      </p:sp>
      <p:sp>
        <p:nvSpPr>
          <p:cNvPr id="356" name="Google Shape;356;p21"/>
          <p:cNvSpPr/>
          <p:nvPr/>
        </p:nvSpPr>
        <p:spPr>
          <a:xfrm>
            <a:off x="4537901" y="10651977"/>
            <a:ext cx="4473300" cy="4634100"/>
          </a:xfrm>
          <a:prstGeom prst="ellipse">
            <a:avLst/>
          </a:prstGeom>
          <a:noFill/>
          <a:ln cap="flat" cmpd="sng" w="19050">
            <a:solidFill>
              <a:srgbClr val="38761D"/>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38761D"/>
                </a:solidFill>
                <a:latin typeface="Oswald"/>
                <a:ea typeface="Oswald"/>
                <a:cs typeface="Oswald"/>
                <a:sym typeface="Oswald"/>
              </a:rPr>
              <a:t>Fecal incontinence</a:t>
            </a:r>
            <a:endParaRPr b="1" sz="3000">
              <a:solidFill>
                <a:srgbClr val="38761D"/>
              </a:solidFill>
              <a:latin typeface="Oswald"/>
              <a:ea typeface="Oswald"/>
              <a:cs typeface="Oswald"/>
              <a:sym typeface="Oswald"/>
            </a:endParaRPr>
          </a:p>
          <a:p>
            <a:pPr indent="0" lvl="0" marL="0" rtl="0" algn="ctr">
              <a:spcBef>
                <a:spcPts val="0"/>
              </a:spcBef>
              <a:spcAft>
                <a:spcPts val="0"/>
              </a:spcAft>
              <a:buNone/>
            </a:pPr>
            <a:r>
              <a:t/>
            </a:r>
            <a:endParaRPr b="1" sz="1700">
              <a:solidFill>
                <a:srgbClr val="38761D"/>
              </a:solidFill>
              <a:latin typeface="Oswald"/>
              <a:ea typeface="Oswald"/>
              <a:cs typeface="Oswald"/>
              <a:sym typeface="Oswald"/>
            </a:endParaRPr>
          </a:p>
          <a:p>
            <a:pPr indent="0" lvl="0" marL="0" rtl="0" algn="ctr">
              <a:spcBef>
                <a:spcPts val="0"/>
              </a:spcBef>
              <a:spcAft>
                <a:spcPts val="0"/>
              </a:spcAft>
              <a:buNone/>
            </a:pPr>
            <a:r>
              <a:rPr b="1" lang="en" sz="2000">
                <a:solidFill>
                  <a:srgbClr val="38761D"/>
                </a:solidFill>
                <a:latin typeface="Merriweather"/>
                <a:ea typeface="Merriweather"/>
                <a:cs typeface="Merriweather"/>
                <a:sym typeface="Merriweather"/>
              </a:rPr>
              <a:t>Spinal reflex of defecation operates without interference from higher centers </a:t>
            </a:r>
            <a:endParaRPr b="1" sz="2000">
              <a:solidFill>
                <a:srgbClr val="38761D"/>
              </a:solidFill>
              <a:latin typeface="Merriweather"/>
              <a:ea typeface="Merriweather"/>
              <a:cs typeface="Merriweather"/>
              <a:sym typeface="Merriweather"/>
            </a:endParaRPr>
          </a:p>
          <a:p>
            <a:pPr indent="0" lvl="0" marL="0" rtl="0" algn="ctr">
              <a:spcBef>
                <a:spcPts val="0"/>
              </a:spcBef>
              <a:spcAft>
                <a:spcPts val="0"/>
              </a:spcAft>
              <a:buNone/>
            </a:pPr>
            <a:r>
              <a:t/>
            </a:r>
            <a:endParaRPr b="1" sz="2000">
              <a:solidFill>
                <a:srgbClr val="38761D"/>
              </a:solidFill>
              <a:latin typeface="Merriweather"/>
              <a:ea typeface="Merriweather"/>
              <a:cs typeface="Merriweather"/>
              <a:sym typeface="Merriweather"/>
            </a:endParaRPr>
          </a:p>
          <a:p>
            <a:pPr indent="0" lvl="0" marL="0" rtl="0" algn="ctr">
              <a:spcBef>
                <a:spcPts val="0"/>
              </a:spcBef>
              <a:spcAft>
                <a:spcPts val="0"/>
              </a:spcAft>
              <a:buNone/>
            </a:pPr>
            <a:r>
              <a:rPr b="1" lang="en" sz="2500">
                <a:solidFill>
                  <a:srgbClr val="38761D"/>
                </a:solidFill>
                <a:latin typeface="Merriweather"/>
                <a:ea typeface="Merriweather"/>
                <a:cs typeface="Merriweather"/>
                <a:sym typeface="Merriweather"/>
              </a:rPr>
              <a:t>CAUSES ARE:</a:t>
            </a:r>
            <a:endParaRPr b="1" sz="2500">
              <a:solidFill>
                <a:srgbClr val="38761D"/>
              </a:solidFill>
              <a:latin typeface="Merriweather"/>
              <a:ea typeface="Merriweather"/>
              <a:cs typeface="Merriweather"/>
              <a:sym typeface="Merriweather"/>
            </a:endParaRPr>
          </a:p>
        </p:txBody>
      </p:sp>
      <p:cxnSp>
        <p:nvCxnSpPr>
          <p:cNvPr id="357" name="Google Shape;357;p21"/>
          <p:cNvCxnSpPr>
            <a:stCxn id="356" idx="7"/>
          </p:cNvCxnSpPr>
          <p:nvPr/>
        </p:nvCxnSpPr>
        <p:spPr>
          <a:xfrm rot="-5400000">
            <a:off x="10162552" y="8307976"/>
            <a:ext cx="1216200" cy="4829100"/>
          </a:xfrm>
          <a:prstGeom prst="bentConnector2">
            <a:avLst/>
          </a:prstGeom>
          <a:noFill/>
          <a:ln cap="flat" cmpd="sng" w="9525">
            <a:solidFill>
              <a:srgbClr val="38761D"/>
            </a:solidFill>
            <a:prstDash val="solid"/>
            <a:round/>
            <a:headEnd len="med" w="med" type="none"/>
            <a:tailEnd len="med" w="med" type="oval"/>
          </a:ln>
        </p:spPr>
      </p:cxnSp>
      <p:cxnSp>
        <p:nvCxnSpPr>
          <p:cNvPr id="358" name="Google Shape;358;p21"/>
          <p:cNvCxnSpPr>
            <a:stCxn id="356" idx="5"/>
          </p:cNvCxnSpPr>
          <p:nvPr/>
        </p:nvCxnSpPr>
        <p:spPr>
          <a:xfrm flipH="1" rot="-5400000">
            <a:off x="10159702" y="12803829"/>
            <a:ext cx="1341600" cy="4948800"/>
          </a:xfrm>
          <a:prstGeom prst="bentConnector2">
            <a:avLst/>
          </a:prstGeom>
          <a:noFill/>
          <a:ln cap="flat" cmpd="sng" w="9525">
            <a:solidFill>
              <a:srgbClr val="38761D"/>
            </a:solidFill>
            <a:prstDash val="solid"/>
            <a:round/>
            <a:headEnd len="med" w="med" type="none"/>
            <a:tailEnd len="med" w="med" type="oval"/>
          </a:ln>
        </p:spPr>
      </p:cxnSp>
      <p:cxnSp>
        <p:nvCxnSpPr>
          <p:cNvPr id="359" name="Google Shape;359;p21"/>
          <p:cNvCxnSpPr/>
          <p:nvPr/>
        </p:nvCxnSpPr>
        <p:spPr>
          <a:xfrm>
            <a:off x="9011033" y="12981406"/>
            <a:ext cx="4213200" cy="0"/>
          </a:xfrm>
          <a:prstGeom prst="straightConnector1">
            <a:avLst/>
          </a:prstGeom>
          <a:noFill/>
          <a:ln cap="flat" cmpd="sng" w="9525">
            <a:solidFill>
              <a:srgbClr val="38761D"/>
            </a:solidFill>
            <a:prstDash val="solid"/>
            <a:round/>
            <a:headEnd len="med" w="med" type="none"/>
            <a:tailEnd len="med" w="med" type="oval"/>
          </a:ln>
        </p:spPr>
      </p:cxnSp>
      <p:cxnSp>
        <p:nvCxnSpPr>
          <p:cNvPr id="360" name="Google Shape;360;p21"/>
          <p:cNvCxnSpPr/>
          <p:nvPr/>
        </p:nvCxnSpPr>
        <p:spPr>
          <a:xfrm flipH="1" rot="5400000">
            <a:off x="2169896" y="8295055"/>
            <a:ext cx="1216200" cy="4829100"/>
          </a:xfrm>
          <a:prstGeom prst="bentConnector2">
            <a:avLst/>
          </a:prstGeom>
          <a:noFill/>
          <a:ln cap="flat" cmpd="sng" w="9525">
            <a:solidFill>
              <a:srgbClr val="38761D"/>
            </a:solidFill>
            <a:prstDash val="solid"/>
            <a:round/>
            <a:headEnd len="med" w="med" type="none"/>
            <a:tailEnd len="med" w="med" type="oval"/>
          </a:ln>
        </p:spPr>
      </p:cxnSp>
      <p:cxnSp>
        <p:nvCxnSpPr>
          <p:cNvPr id="361" name="Google Shape;361;p21"/>
          <p:cNvCxnSpPr>
            <a:stCxn id="356" idx="3"/>
          </p:cNvCxnSpPr>
          <p:nvPr/>
        </p:nvCxnSpPr>
        <p:spPr>
          <a:xfrm rot="5400000">
            <a:off x="2117701" y="12873729"/>
            <a:ext cx="1341600" cy="4809000"/>
          </a:xfrm>
          <a:prstGeom prst="bentConnector2">
            <a:avLst/>
          </a:prstGeom>
          <a:noFill/>
          <a:ln cap="flat" cmpd="sng" w="9525">
            <a:solidFill>
              <a:srgbClr val="38761D"/>
            </a:solidFill>
            <a:prstDash val="solid"/>
            <a:round/>
            <a:headEnd len="med" w="med" type="none"/>
            <a:tailEnd len="med" w="med" type="oval"/>
          </a:ln>
        </p:spPr>
      </p:cxnSp>
      <p:cxnSp>
        <p:nvCxnSpPr>
          <p:cNvPr id="362" name="Google Shape;362;p21"/>
          <p:cNvCxnSpPr/>
          <p:nvPr/>
        </p:nvCxnSpPr>
        <p:spPr>
          <a:xfrm rot="10800000">
            <a:off x="348200" y="12906514"/>
            <a:ext cx="4213200" cy="0"/>
          </a:xfrm>
          <a:prstGeom prst="straightConnector1">
            <a:avLst/>
          </a:prstGeom>
          <a:noFill/>
          <a:ln cap="flat" cmpd="sng" w="9525">
            <a:solidFill>
              <a:srgbClr val="38761D"/>
            </a:solidFill>
            <a:prstDash val="solid"/>
            <a:round/>
            <a:headEnd len="med" w="med" type="none"/>
            <a:tailEnd len="med" w="med" type="oval"/>
          </a:ln>
        </p:spPr>
      </p:cxnSp>
      <p:sp>
        <p:nvSpPr>
          <p:cNvPr id="363" name="Google Shape;363;p21"/>
          <p:cNvSpPr txBox="1"/>
          <p:nvPr/>
        </p:nvSpPr>
        <p:spPr>
          <a:xfrm>
            <a:off x="9044900" y="14380170"/>
            <a:ext cx="4473300" cy="1216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Weakness of anal sphincters (</a:t>
            </a:r>
            <a:r>
              <a:rPr lang="en" sz="2200">
                <a:solidFill>
                  <a:schemeClr val="dk1"/>
                </a:solidFill>
                <a:latin typeface="Merriweather"/>
                <a:ea typeface="Merriweather"/>
                <a:cs typeface="Merriweather"/>
                <a:sym typeface="Merriweather"/>
              </a:rPr>
              <a:t>internal and external)</a:t>
            </a:r>
            <a:endParaRPr sz="2200">
              <a:solidFill>
                <a:schemeClr val="dk1"/>
              </a:solidFill>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Weakness</a:t>
            </a:r>
            <a:r>
              <a:rPr lang="en" sz="2200">
                <a:latin typeface="Merriweather"/>
                <a:ea typeface="Merriweather"/>
                <a:cs typeface="Merriweather"/>
                <a:sym typeface="Merriweather"/>
              </a:rPr>
              <a:t> of </a:t>
            </a:r>
            <a:r>
              <a:rPr lang="en" sz="2200">
                <a:latin typeface="Merriweather"/>
                <a:ea typeface="Merriweather"/>
                <a:cs typeface="Merriweather"/>
                <a:sym typeface="Merriweather"/>
              </a:rPr>
              <a:t>puborectalis</a:t>
            </a:r>
            <a:endParaRPr sz="2200">
              <a:latin typeface="Merriweather"/>
              <a:ea typeface="Merriweather"/>
              <a:cs typeface="Merriweather"/>
              <a:sym typeface="Merriweather"/>
            </a:endParaRPr>
          </a:p>
        </p:txBody>
      </p:sp>
      <p:sp>
        <p:nvSpPr>
          <p:cNvPr id="364" name="Google Shape;364;p21"/>
          <p:cNvSpPr txBox="1"/>
          <p:nvPr/>
        </p:nvSpPr>
        <p:spPr>
          <a:xfrm>
            <a:off x="621676" y="9295820"/>
            <a:ext cx="4473300" cy="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Altered rectal or anal sensation </a:t>
            </a:r>
            <a:endParaRPr sz="2200">
              <a:latin typeface="Merriweather"/>
              <a:ea typeface="Merriweather"/>
              <a:cs typeface="Merriweather"/>
              <a:sym typeface="Merriweather"/>
            </a:endParaRPr>
          </a:p>
        </p:txBody>
      </p:sp>
      <p:sp>
        <p:nvSpPr>
          <p:cNvPr id="365" name="Google Shape;365;p21"/>
          <p:cNvSpPr txBox="1"/>
          <p:nvPr/>
        </p:nvSpPr>
        <p:spPr>
          <a:xfrm>
            <a:off x="497000" y="11912319"/>
            <a:ext cx="4339800" cy="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latin typeface="Merriweather"/>
              <a:ea typeface="Merriweather"/>
              <a:cs typeface="Merriweather"/>
              <a:sym typeface="Merriweather"/>
            </a:endParaRPr>
          </a:p>
          <a:p>
            <a:pPr indent="0" lvl="0" marL="0" rtl="0" algn="l">
              <a:spcBef>
                <a:spcPts val="0"/>
              </a:spcBef>
              <a:spcAft>
                <a:spcPts val="0"/>
              </a:spcAft>
              <a:buNone/>
            </a:pPr>
            <a:r>
              <a:rPr lang="en" sz="2200">
                <a:latin typeface="Merriweather"/>
                <a:ea typeface="Merriweather"/>
                <a:cs typeface="Merriweather"/>
                <a:sym typeface="Merriweather"/>
              </a:rPr>
              <a:t>Diarrheal conditions</a:t>
            </a:r>
            <a:endParaRPr sz="2200">
              <a:latin typeface="Merriweather"/>
              <a:ea typeface="Merriweather"/>
              <a:cs typeface="Merriweather"/>
              <a:sym typeface="Merriweather"/>
            </a:endParaRPr>
          </a:p>
        </p:txBody>
      </p:sp>
      <p:sp>
        <p:nvSpPr>
          <p:cNvPr id="366" name="Google Shape;366;p21"/>
          <p:cNvSpPr txBox="1"/>
          <p:nvPr/>
        </p:nvSpPr>
        <p:spPr>
          <a:xfrm>
            <a:off x="430250" y="15047217"/>
            <a:ext cx="4473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Diminished rectal capacity </a:t>
            </a:r>
            <a:endParaRPr sz="2200">
              <a:latin typeface="Merriweather"/>
              <a:ea typeface="Merriweather"/>
              <a:cs typeface="Merriweather"/>
              <a:sym typeface="Merriweather"/>
            </a:endParaRPr>
          </a:p>
        </p:txBody>
      </p:sp>
      <p:sp>
        <p:nvSpPr>
          <p:cNvPr id="367" name="Google Shape;367;p21"/>
          <p:cNvSpPr txBox="1"/>
          <p:nvPr/>
        </p:nvSpPr>
        <p:spPr>
          <a:xfrm>
            <a:off x="8470576" y="9295820"/>
            <a:ext cx="44733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Infants (physiological)</a:t>
            </a:r>
            <a:endParaRPr sz="2200">
              <a:latin typeface="Merriweather"/>
              <a:ea typeface="Merriweather"/>
              <a:cs typeface="Merriweather"/>
              <a:sym typeface="Merriweather"/>
            </a:endParaRPr>
          </a:p>
        </p:txBody>
      </p:sp>
      <p:graphicFrame>
        <p:nvGraphicFramePr>
          <p:cNvPr id="368" name="Google Shape;368;p21"/>
          <p:cNvGraphicFramePr/>
          <p:nvPr/>
        </p:nvGraphicFramePr>
        <p:xfrm>
          <a:off x="348200" y="2365579"/>
          <a:ext cx="3000000" cy="3000000"/>
        </p:xfrm>
        <a:graphic>
          <a:graphicData uri="http://schemas.openxmlformats.org/drawingml/2006/table">
            <a:tbl>
              <a:tblPr>
                <a:noFill/>
                <a:tableStyleId>{C8A41B37-8A86-4E1B-B2D3-C05416C992EF}</a:tableStyleId>
              </a:tblPr>
              <a:tblGrid>
                <a:gridCol w="1354225"/>
                <a:gridCol w="5202325"/>
              </a:tblGrid>
              <a:tr h="849525">
                <a:tc gridSpan="2">
                  <a:txBody>
                    <a:bodyPr/>
                    <a:lstStyle/>
                    <a:p>
                      <a:pPr indent="0" lvl="0" marL="0" rtl="0" algn="ctr">
                        <a:spcBef>
                          <a:spcPts val="0"/>
                        </a:spcBef>
                        <a:spcAft>
                          <a:spcPts val="0"/>
                        </a:spcAft>
                        <a:buNone/>
                      </a:pPr>
                      <a:r>
                        <a:rPr lang="en" sz="2200">
                          <a:latin typeface="Oswald"/>
                          <a:ea typeface="Oswald"/>
                          <a:cs typeface="Oswald"/>
                          <a:sym typeface="Oswald"/>
                        </a:rPr>
                        <a:t>Parasympathetic Defecation Reflex </a:t>
                      </a:r>
                      <a:endParaRPr sz="2200">
                        <a:latin typeface="Oswald"/>
                        <a:ea typeface="Oswald"/>
                        <a:cs typeface="Oswald"/>
                        <a:sym typeface="Oswald"/>
                      </a:endParaRPr>
                    </a:p>
                    <a:p>
                      <a:pPr indent="0" lvl="0" marL="0" rtl="0" algn="ctr">
                        <a:spcBef>
                          <a:spcPts val="0"/>
                        </a:spcBef>
                        <a:spcAft>
                          <a:spcPts val="0"/>
                        </a:spcAft>
                        <a:buNone/>
                      </a:pPr>
                      <a:r>
                        <a:rPr lang="en" sz="2200">
                          <a:latin typeface="Oswald"/>
                          <a:ea typeface="Oswald"/>
                          <a:cs typeface="Oswald"/>
                          <a:sym typeface="Oswald"/>
                        </a:rPr>
                        <a:t>(Parasympathetic Pelvic Nerves)</a:t>
                      </a:r>
                      <a:endParaRPr sz="22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hMerge="1"/>
              </a:tr>
              <a:tr h="530375">
                <a:tc>
                  <a:txBody>
                    <a:bodyPr/>
                    <a:lstStyle/>
                    <a:p>
                      <a:pPr indent="0" lvl="0" marL="0" rtl="0" algn="l">
                        <a:spcBef>
                          <a:spcPts val="0"/>
                        </a:spcBef>
                        <a:spcAft>
                          <a:spcPts val="0"/>
                        </a:spcAft>
                        <a:buNone/>
                      </a:pPr>
                      <a:r>
                        <a:rPr lang="en" sz="1800">
                          <a:latin typeface="Oswald"/>
                          <a:ea typeface="Oswald"/>
                          <a:cs typeface="Oswald"/>
                          <a:sym typeface="Oswald"/>
                        </a:rPr>
                        <a:t>Stimulus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Feces enter the rectum - distention of rectal wall</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0375">
                <a:tc>
                  <a:txBody>
                    <a:bodyPr/>
                    <a:lstStyle/>
                    <a:p>
                      <a:pPr indent="0" lvl="0" marL="0" rtl="0" algn="l">
                        <a:spcBef>
                          <a:spcPts val="0"/>
                        </a:spcBef>
                        <a:spcAft>
                          <a:spcPts val="0"/>
                        </a:spcAft>
                        <a:buNone/>
                      </a:pPr>
                      <a:r>
                        <a:rPr lang="en" sz="1800">
                          <a:latin typeface="Oswald"/>
                          <a:ea typeface="Oswald"/>
                          <a:cs typeface="Oswald"/>
                          <a:sym typeface="Oswald"/>
                        </a:rPr>
                        <a:t>Receptors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Stretch receptors in the rectal wall</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0375">
                <a:tc>
                  <a:txBody>
                    <a:bodyPr/>
                    <a:lstStyle/>
                    <a:p>
                      <a:pPr indent="0" lvl="0" marL="0" rtl="0" algn="l">
                        <a:spcBef>
                          <a:spcPts val="0"/>
                        </a:spcBef>
                        <a:spcAft>
                          <a:spcPts val="0"/>
                        </a:spcAft>
                        <a:buNone/>
                      </a:pPr>
                      <a:r>
                        <a:rPr lang="en" sz="1800">
                          <a:latin typeface="Oswald"/>
                          <a:ea typeface="Oswald"/>
                          <a:cs typeface="Oswald"/>
                          <a:sym typeface="Oswald"/>
                        </a:rPr>
                        <a:t>Afferents</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Sensory fibers terminating in S2-S4 cord level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0375">
                <a:tc>
                  <a:txBody>
                    <a:bodyPr/>
                    <a:lstStyle/>
                    <a:p>
                      <a:pPr indent="0" lvl="0" marL="0" rtl="0" algn="l">
                        <a:spcBef>
                          <a:spcPts val="0"/>
                        </a:spcBef>
                        <a:spcAft>
                          <a:spcPts val="0"/>
                        </a:spcAft>
                        <a:buNone/>
                      </a:pPr>
                      <a:r>
                        <a:rPr lang="en" sz="1800">
                          <a:latin typeface="Oswald"/>
                          <a:ea typeface="Oswald"/>
                          <a:cs typeface="Oswald"/>
                          <a:sym typeface="Oswald"/>
                        </a:rPr>
                        <a:t>Center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S2- S4 spinal cord </a:t>
                      </a:r>
                      <a:r>
                        <a:rPr lang="en" sz="1600">
                          <a:latin typeface="Merriweather"/>
                          <a:ea typeface="Merriweather"/>
                          <a:cs typeface="Merriweather"/>
                          <a:sym typeface="Merriweather"/>
                        </a:rPr>
                        <a:t>segments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0375">
                <a:tc>
                  <a:txBody>
                    <a:bodyPr/>
                    <a:lstStyle/>
                    <a:p>
                      <a:pPr indent="0" lvl="0" marL="0" rtl="0" algn="l">
                        <a:spcBef>
                          <a:spcPts val="0"/>
                        </a:spcBef>
                        <a:spcAft>
                          <a:spcPts val="0"/>
                        </a:spcAft>
                        <a:buNone/>
                      </a:pPr>
                      <a:r>
                        <a:rPr lang="en" sz="1800">
                          <a:latin typeface="Oswald"/>
                          <a:ea typeface="Oswald"/>
                          <a:cs typeface="Oswald"/>
                          <a:sym typeface="Oswald"/>
                        </a:rPr>
                        <a:t>Efferents</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Pelvic </a:t>
                      </a:r>
                      <a:r>
                        <a:rPr lang="en" sz="1600">
                          <a:latin typeface="Merriweather"/>
                          <a:ea typeface="Merriweather"/>
                          <a:cs typeface="Merriweather"/>
                          <a:sym typeface="Merriweather"/>
                        </a:rPr>
                        <a:t>Parasympathetic Nerves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83500">
                <a:tc>
                  <a:txBody>
                    <a:bodyPr/>
                    <a:lstStyle/>
                    <a:p>
                      <a:pPr indent="0" lvl="0" marL="0" rtl="0" algn="l">
                        <a:spcBef>
                          <a:spcPts val="0"/>
                        </a:spcBef>
                        <a:spcAft>
                          <a:spcPts val="0"/>
                        </a:spcAft>
                        <a:buNone/>
                      </a:pPr>
                      <a:r>
                        <a:rPr lang="en" sz="1800">
                          <a:latin typeface="Oswald"/>
                          <a:ea typeface="Oswald"/>
                          <a:cs typeface="Oswald"/>
                          <a:sym typeface="Oswald"/>
                        </a:rPr>
                        <a:t>Effectors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Smooth muscle cells of Descending, Sigmoid colon &amp; Rectum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83500">
                <a:tc>
                  <a:txBody>
                    <a:bodyPr/>
                    <a:lstStyle/>
                    <a:p>
                      <a:pPr indent="0" lvl="0" marL="0" rtl="0" algn="l">
                        <a:spcBef>
                          <a:spcPts val="0"/>
                        </a:spcBef>
                        <a:spcAft>
                          <a:spcPts val="0"/>
                        </a:spcAft>
                        <a:buNone/>
                      </a:pPr>
                      <a:r>
                        <a:rPr lang="en" sz="1800">
                          <a:latin typeface="Oswald"/>
                          <a:ea typeface="Oswald"/>
                          <a:cs typeface="Oswald"/>
                          <a:sym typeface="Oswald"/>
                        </a:rPr>
                        <a:t>Response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Peristaltic waves forcing feces towards rectum -  Relaxation of internal anal sphincter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369" name="Google Shape;369;p21"/>
          <p:cNvGraphicFramePr/>
          <p:nvPr/>
        </p:nvGraphicFramePr>
        <p:xfrm>
          <a:off x="7048510" y="2365573"/>
          <a:ext cx="3000000" cy="3000000"/>
        </p:xfrm>
        <a:graphic>
          <a:graphicData uri="http://schemas.openxmlformats.org/drawingml/2006/table">
            <a:tbl>
              <a:tblPr>
                <a:noFill/>
                <a:tableStyleId>{C8A41B37-8A86-4E1B-B2D3-C05416C992EF}</a:tableStyleId>
              </a:tblPr>
              <a:tblGrid>
                <a:gridCol w="1483975"/>
                <a:gridCol w="5072575"/>
              </a:tblGrid>
              <a:tr h="863575">
                <a:tc gridSpan="2">
                  <a:txBody>
                    <a:bodyPr/>
                    <a:lstStyle/>
                    <a:p>
                      <a:pPr indent="0" lvl="0" marL="0" rtl="0" algn="ctr">
                        <a:spcBef>
                          <a:spcPts val="0"/>
                        </a:spcBef>
                        <a:spcAft>
                          <a:spcPts val="0"/>
                        </a:spcAft>
                        <a:buNone/>
                      </a:pPr>
                      <a:r>
                        <a:rPr lang="en" sz="2200">
                          <a:latin typeface="Oswald"/>
                          <a:ea typeface="Oswald"/>
                          <a:cs typeface="Oswald"/>
                          <a:sym typeface="Oswald"/>
                        </a:rPr>
                        <a:t>Intrinsic Defecation Reflex </a:t>
                      </a:r>
                      <a:endParaRPr sz="2200">
                        <a:latin typeface="Oswald"/>
                        <a:ea typeface="Oswald"/>
                        <a:cs typeface="Oswald"/>
                        <a:sym typeface="Oswald"/>
                      </a:endParaRPr>
                    </a:p>
                    <a:p>
                      <a:pPr indent="0" lvl="0" marL="0" rtl="0" algn="ctr">
                        <a:spcBef>
                          <a:spcPts val="0"/>
                        </a:spcBef>
                        <a:spcAft>
                          <a:spcPts val="0"/>
                        </a:spcAft>
                        <a:buNone/>
                      </a:pPr>
                      <a:r>
                        <a:rPr lang="en" sz="2200">
                          <a:latin typeface="Oswald"/>
                          <a:ea typeface="Oswald"/>
                          <a:cs typeface="Oswald"/>
                          <a:sym typeface="Oswald"/>
                        </a:rPr>
                        <a:t>(</a:t>
                      </a:r>
                      <a:r>
                        <a:rPr lang="en" sz="2200">
                          <a:solidFill>
                            <a:schemeClr val="dk1"/>
                          </a:solidFill>
                          <a:latin typeface="Oswald"/>
                          <a:ea typeface="Oswald"/>
                          <a:cs typeface="Oswald"/>
                          <a:sym typeface="Oswald"/>
                        </a:rPr>
                        <a:t>Myenteric Plexus)</a:t>
                      </a:r>
                      <a:endParaRPr sz="22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hMerge="1"/>
              </a:tr>
              <a:tr h="627625">
                <a:tc>
                  <a:txBody>
                    <a:bodyPr/>
                    <a:lstStyle/>
                    <a:p>
                      <a:pPr indent="0" lvl="0" marL="0" rtl="0" algn="l">
                        <a:spcBef>
                          <a:spcPts val="0"/>
                        </a:spcBef>
                        <a:spcAft>
                          <a:spcPts val="0"/>
                        </a:spcAft>
                        <a:buNone/>
                      </a:pPr>
                      <a:r>
                        <a:rPr lang="en" sz="1800">
                          <a:latin typeface="Oswald"/>
                          <a:ea typeface="Oswald"/>
                          <a:cs typeface="Oswald"/>
                          <a:sym typeface="Oswald"/>
                        </a:rPr>
                        <a:t>Stimulus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Feces enter the rectum - distention of rectal wall</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2425">
                <a:tc>
                  <a:txBody>
                    <a:bodyPr/>
                    <a:lstStyle/>
                    <a:p>
                      <a:pPr indent="0" lvl="0" marL="0" rtl="0" algn="l">
                        <a:spcBef>
                          <a:spcPts val="0"/>
                        </a:spcBef>
                        <a:spcAft>
                          <a:spcPts val="0"/>
                        </a:spcAft>
                        <a:buNone/>
                      </a:pPr>
                      <a:r>
                        <a:rPr lang="en" sz="1800">
                          <a:latin typeface="Oswald"/>
                          <a:ea typeface="Oswald"/>
                          <a:cs typeface="Oswald"/>
                          <a:sym typeface="Oswald"/>
                        </a:rPr>
                        <a:t>Receptors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Stretch receptors in the rectal wall</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7625">
                <a:tc>
                  <a:txBody>
                    <a:bodyPr/>
                    <a:lstStyle/>
                    <a:p>
                      <a:pPr indent="0" lvl="0" marL="0" rtl="0" algn="l">
                        <a:spcBef>
                          <a:spcPts val="0"/>
                        </a:spcBef>
                        <a:spcAft>
                          <a:spcPts val="0"/>
                        </a:spcAft>
                        <a:buNone/>
                      </a:pPr>
                      <a:r>
                        <a:rPr lang="en" sz="1800">
                          <a:latin typeface="Oswald"/>
                          <a:ea typeface="Oswald"/>
                          <a:cs typeface="Oswald"/>
                          <a:sym typeface="Oswald"/>
                        </a:rPr>
                        <a:t>Afferents</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latin typeface="Merriweather"/>
                          <a:ea typeface="Merriweather"/>
                          <a:cs typeface="Merriweather"/>
                          <a:sym typeface="Merriweather"/>
                        </a:rPr>
                        <a:t>Sensory fibers terminating in Myenteric Plexus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2425">
                <a:tc>
                  <a:txBody>
                    <a:bodyPr/>
                    <a:lstStyle/>
                    <a:p>
                      <a:pPr indent="0" lvl="0" marL="0" rtl="0" algn="l">
                        <a:spcBef>
                          <a:spcPts val="0"/>
                        </a:spcBef>
                        <a:spcAft>
                          <a:spcPts val="0"/>
                        </a:spcAft>
                        <a:buNone/>
                      </a:pPr>
                      <a:r>
                        <a:rPr lang="en" sz="1800">
                          <a:latin typeface="Oswald"/>
                          <a:ea typeface="Oswald"/>
                          <a:cs typeface="Oswald"/>
                          <a:sym typeface="Oswald"/>
                        </a:rPr>
                        <a:t>Center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solidFill>
                            <a:schemeClr val="dk1"/>
                          </a:solidFill>
                          <a:latin typeface="Merriweather"/>
                          <a:ea typeface="Merriweather"/>
                          <a:cs typeface="Merriweather"/>
                          <a:sym typeface="Merriweather"/>
                        </a:rPr>
                        <a:t>Myenteric Plexus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2425">
                <a:tc>
                  <a:txBody>
                    <a:bodyPr/>
                    <a:lstStyle/>
                    <a:p>
                      <a:pPr indent="0" lvl="0" marL="0" rtl="0" algn="l">
                        <a:spcBef>
                          <a:spcPts val="0"/>
                        </a:spcBef>
                        <a:spcAft>
                          <a:spcPts val="0"/>
                        </a:spcAft>
                        <a:buNone/>
                      </a:pPr>
                      <a:r>
                        <a:rPr lang="en" sz="1800">
                          <a:latin typeface="Oswald"/>
                          <a:ea typeface="Oswald"/>
                          <a:cs typeface="Oswald"/>
                          <a:sym typeface="Oswald"/>
                        </a:rPr>
                        <a:t>Efferents</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Motor signals to smooth muscles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2650">
                <a:tc>
                  <a:txBody>
                    <a:bodyPr/>
                    <a:lstStyle/>
                    <a:p>
                      <a:pPr indent="0" lvl="0" marL="0" rtl="0" algn="l">
                        <a:spcBef>
                          <a:spcPts val="0"/>
                        </a:spcBef>
                        <a:spcAft>
                          <a:spcPts val="0"/>
                        </a:spcAft>
                        <a:buNone/>
                      </a:pPr>
                      <a:r>
                        <a:rPr lang="en" sz="1800">
                          <a:latin typeface="Oswald"/>
                          <a:ea typeface="Oswald"/>
                          <a:cs typeface="Oswald"/>
                          <a:sym typeface="Oswald"/>
                        </a:rPr>
                        <a:t>Effectors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Smooth muscle cells of Descending, Sigmoid colon &amp; Rectum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89750">
                <a:tc>
                  <a:txBody>
                    <a:bodyPr/>
                    <a:lstStyle/>
                    <a:p>
                      <a:pPr indent="0" lvl="0" marL="0" rtl="0" algn="l">
                        <a:spcBef>
                          <a:spcPts val="0"/>
                        </a:spcBef>
                        <a:spcAft>
                          <a:spcPts val="0"/>
                        </a:spcAft>
                        <a:buNone/>
                      </a:pPr>
                      <a:r>
                        <a:rPr lang="en" sz="1800">
                          <a:latin typeface="Oswald"/>
                          <a:ea typeface="Oswald"/>
                          <a:cs typeface="Oswald"/>
                          <a:sym typeface="Oswald"/>
                        </a:rPr>
                        <a:t>Response </a:t>
                      </a:r>
                      <a:endParaRPr sz="1800">
                        <a:latin typeface="Oswald"/>
                        <a:ea typeface="Oswald"/>
                        <a:cs typeface="Oswald"/>
                        <a:sym typeface="Oswald"/>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600">
                          <a:latin typeface="Merriweather"/>
                          <a:ea typeface="Merriweather"/>
                          <a:cs typeface="Merriweather"/>
                          <a:sym typeface="Merriweather"/>
                        </a:rPr>
                        <a:t>Peristaltic waves forcing feces towards rectum -  Relaxation of internal anal sphincter </a:t>
                      </a:r>
                      <a:endParaRPr sz="1600">
                        <a:latin typeface="Merriweather"/>
                        <a:ea typeface="Merriweather"/>
                        <a:cs typeface="Merriweather"/>
                        <a:sym typeface="Merriweathe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70" name="Google Shape;370;p21"/>
          <p:cNvSpPr txBox="1"/>
          <p:nvPr/>
        </p:nvSpPr>
        <p:spPr>
          <a:xfrm>
            <a:off x="781400" y="1311650"/>
            <a:ext cx="8552400" cy="7419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solidFill>
                  <a:srgbClr val="999999"/>
                </a:solidFill>
                <a:latin typeface="Oswald"/>
                <a:ea typeface="Oswald"/>
                <a:cs typeface="Oswald"/>
                <a:sym typeface="Oswald"/>
              </a:rPr>
              <a:t>SUMMARY OF DEFECATION REFLEXES </a:t>
            </a:r>
            <a:endParaRPr sz="4600">
              <a:solidFill>
                <a:srgbClr val="999999"/>
              </a:solidFill>
              <a:latin typeface="Oswald"/>
              <a:ea typeface="Oswald"/>
              <a:cs typeface="Oswald"/>
              <a:sym typeface="Oswald"/>
            </a:endParaRPr>
          </a:p>
        </p:txBody>
      </p:sp>
      <p:sp>
        <p:nvSpPr>
          <p:cNvPr id="371" name="Google Shape;371;p21"/>
          <p:cNvSpPr/>
          <p:nvPr/>
        </p:nvSpPr>
        <p:spPr>
          <a:xfrm>
            <a:off x="348203" y="1690522"/>
            <a:ext cx="468600" cy="4335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72" name="Google Shape;372;p21"/>
          <p:cNvSpPr/>
          <p:nvPr/>
        </p:nvSpPr>
        <p:spPr>
          <a:xfrm>
            <a:off x="348203" y="8499332"/>
            <a:ext cx="468600" cy="433500"/>
          </a:xfrm>
          <a:prstGeom prst="rect">
            <a:avLst/>
          </a:prstGeom>
          <a:solidFill>
            <a:srgbClr val="93C47D"/>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73" name="Google Shape;373;p21"/>
          <p:cNvSpPr txBox="1"/>
          <p:nvPr/>
        </p:nvSpPr>
        <p:spPr>
          <a:xfrm>
            <a:off x="929925" y="8297034"/>
            <a:ext cx="11277600" cy="21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rgbClr val="6AA84F"/>
                </a:solidFill>
                <a:latin typeface="Oswald"/>
                <a:ea typeface="Oswald"/>
                <a:cs typeface="Oswald"/>
                <a:sym typeface="Oswald"/>
              </a:rPr>
              <a:t>FECAL INCONTINENCE</a:t>
            </a:r>
            <a:endParaRPr sz="4600">
              <a:solidFill>
                <a:srgbClr val="6AA84F"/>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