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Lst>
  <p:sldSz cy="19935825" cx="14097000"/>
  <p:notesSz cx="6858000" cy="9144000"/>
  <p:embeddedFontLst>
    <p:embeddedFont>
      <p:font typeface="Oswald"/>
      <p:regular r:id="rId17"/>
      <p:bold r:id="rId18"/>
    </p:embeddedFont>
    <p:embeddedFont>
      <p:font typeface="Merriweather"/>
      <p:regular r:id="rId19"/>
      <p:bold r:id="rId20"/>
      <p:italic r:id="rId21"/>
      <p:boldItalic r:id="rId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6279">
          <p15:clr>
            <a:srgbClr val="A4A3A4"/>
          </p15:clr>
        </p15:guide>
        <p15:guide id="2" pos="44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32F26C58-E234-4AB2-BB44-BD7281F2DE5A}">
  <a:tblStyle styleId="{32F26C58-E234-4AB2-BB44-BD7281F2DE5A}"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6279" orient="horz"/>
        <p:guide pos="44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Merriweather-bold.fntdata"/><Relationship Id="rId11" Type="http://schemas.openxmlformats.org/officeDocument/2006/relationships/slide" Target="slides/slide5.xml"/><Relationship Id="rId22" Type="http://schemas.openxmlformats.org/officeDocument/2006/relationships/font" Target="fonts/Merriweather-boldItalic.fntdata"/><Relationship Id="rId10" Type="http://schemas.openxmlformats.org/officeDocument/2006/relationships/slide" Target="slides/slide4.xml"/><Relationship Id="rId21" Type="http://schemas.openxmlformats.org/officeDocument/2006/relationships/font" Target="fonts/Merriweather-italic.fntdata"/><Relationship Id="rId13" Type="http://schemas.openxmlformats.org/officeDocument/2006/relationships/slide" Target="slides/slide7.xml"/><Relationship Id="rId12" Type="http://schemas.openxmlformats.org/officeDocument/2006/relationships/slide" Target="slides/slide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font" Target="fonts/Oswald-regular.fntdata"/><Relationship Id="rId16" Type="http://schemas.openxmlformats.org/officeDocument/2006/relationships/slide" Target="slides/slide10.xml"/><Relationship Id="rId5" Type="http://schemas.openxmlformats.org/officeDocument/2006/relationships/slideMaster" Target="slideMasters/slideMaster1.xml"/><Relationship Id="rId19" Type="http://schemas.openxmlformats.org/officeDocument/2006/relationships/font" Target="fonts/Merriweather-regular.fntdata"/><Relationship Id="rId6" Type="http://schemas.openxmlformats.org/officeDocument/2006/relationships/notesMaster" Target="notesMasters/notesMaster1.xml"/><Relationship Id="rId18" Type="http://schemas.openxmlformats.org/officeDocument/2006/relationships/font" Target="fonts/Oswald-bold.fntdata"/><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g758be8cb29_0_149: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758be8cb29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 name="Shape 274"/>
        <p:cNvGrpSpPr/>
        <p:nvPr/>
      </p:nvGrpSpPr>
      <p:grpSpPr>
        <a:xfrm>
          <a:off x="0" y="0"/>
          <a:ext cx="0" cy="0"/>
          <a:chOff x="0" y="0"/>
          <a:chExt cx="0" cy="0"/>
        </a:xfrm>
      </p:grpSpPr>
      <p:sp>
        <p:nvSpPr>
          <p:cNvPr id="275" name="Google Shape;275;g758be8cb29_0_321:notes"/>
          <p:cNvSpPr/>
          <p:nvPr>
            <p:ph idx="2" type="sldImg"/>
          </p:nvPr>
        </p:nvSpPr>
        <p:spPr>
          <a:xfrm>
            <a:off x="2216979"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758be8cb29_0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 name="Shape 67"/>
        <p:cNvGrpSpPr/>
        <p:nvPr/>
      </p:nvGrpSpPr>
      <p:grpSpPr>
        <a:xfrm>
          <a:off x="0" y="0"/>
          <a:ext cx="0" cy="0"/>
          <a:chOff x="0" y="0"/>
          <a:chExt cx="0" cy="0"/>
        </a:xfrm>
      </p:grpSpPr>
      <p:sp>
        <p:nvSpPr>
          <p:cNvPr id="68" name="Google Shape;68;g234f9ba87545e440_0: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234f9ba87545e44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g75d8ca9458_1_29: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75d8ca9458_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Google Shape;136;g75e0dd322f_0_20: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75e0dd322f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Google Shape;164;g75e0dd322f_0_72: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75e0dd322f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Google Shape;193;g6d0e908605_0_24: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6d0e908605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g75e0dd322f_0_133: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75e0dd322f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Google Shape;255;g7638179e95_0_21: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7638179e95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 name="Shape 266"/>
        <p:cNvGrpSpPr/>
        <p:nvPr/>
      </p:nvGrpSpPr>
      <p:grpSpPr>
        <a:xfrm>
          <a:off x="0" y="0"/>
          <a:ext cx="0" cy="0"/>
          <a:chOff x="0" y="0"/>
          <a:chExt cx="0" cy="0"/>
        </a:xfrm>
      </p:grpSpPr>
      <p:sp>
        <p:nvSpPr>
          <p:cNvPr id="267" name="Google Shape;267;g758be8cb29_0_315:notes"/>
          <p:cNvSpPr/>
          <p:nvPr>
            <p:ph idx="2" type="sldImg"/>
          </p:nvPr>
        </p:nvSpPr>
        <p:spPr>
          <a:xfrm>
            <a:off x="2216979"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758be8cb29_0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480550" y="2885918"/>
            <a:ext cx="13135800" cy="7955700"/>
          </a:xfrm>
          <a:prstGeom prst="rect">
            <a:avLst/>
          </a:prstGeom>
        </p:spPr>
        <p:txBody>
          <a:bodyPr anchorCtr="0" anchor="b" bIns="212075" lIns="212075" spcFirstLastPara="1" rIns="212075" wrap="square" tIns="212075">
            <a:noAutofit/>
          </a:bodyPr>
          <a:lstStyle>
            <a:lvl1pPr lvl="0" algn="ctr">
              <a:spcBef>
                <a:spcPts val="0"/>
              </a:spcBef>
              <a:spcAft>
                <a:spcPts val="0"/>
              </a:spcAft>
              <a:buSzPts val="12100"/>
              <a:buNone/>
              <a:defRPr sz="12100"/>
            </a:lvl1pPr>
            <a:lvl2pPr lvl="1" algn="ctr">
              <a:spcBef>
                <a:spcPts val="0"/>
              </a:spcBef>
              <a:spcAft>
                <a:spcPts val="0"/>
              </a:spcAft>
              <a:buSzPts val="12100"/>
              <a:buNone/>
              <a:defRPr sz="12100"/>
            </a:lvl2pPr>
            <a:lvl3pPr lvl="2" algn="ctr">
              <a:spcBef>
                <a:spcPts val="0"/>
              </a:spcBef>
              <a:spcAft>
                <a:spcPts val="0"/>
              </a:spcAft>
              <a:buSzPts val="12100"/>
              <a:buNone/>
              <a:defRPr sz="12100"/>
            </a:lvl3pPr>
            <a:lvl4pPr lvl="3" algn="ctr">
              <a:spcBef>
                <a:spcPts val="0"/>
              </a:spcBef>
              <a:spcAft>
                <a:spcPts val="0"/>
              </a:spcAft>
              <a:buSzPts val="12100"/>
              <a:buNone/>
              <a:defRPr sz="12100"/>
            </a:lvl4pPr>
            <a:lvl5pPr lvl="4" algn="ctr">
              <a:spcBef>
                <a:spcPts val="0"/>
              </a:spcBef>
              <a:spcAft>
                <a:spcPts val="0"/>
              </a:spcAft>
              <a:buSzPts val="12100"/>
              <a:buNone/>
              <a:defRPr sz="12100"/>
            </a:lvl5pPr>
            <a:lvl6pPr lvl="5" algn="ctr">
              <a:spcBef>
                <a:spcPts val="0"/>
              </a:spcBef>
              <a:spcAft>
                <a:spcPts val="0"/>
              </a:spcAft>
              <a:buSzPts val="12100"/>
              <a:buNone/>
              <a:defRPr sz="12100"/>
            </a:lvl6pPr>
            <a:lvl7pPr lvl="6" algn="ctr">
              <a:spcBef>
                <a:spcPts val="0"/>
              </a:spcBef>
              <a:spcAft>
                <a:spcPts val="0"/>
              </a:spcAft>
              <a:buSzPts val="12100"/>
              <a:buNone/>
              <a:defRPr sz="12100"/>
            </a:lvl7pPr>
            <a:lvl8pPr lvl="7" algn="ctr">
              <a:spcBef>
                <a:spcPts val="0"/>
              </a:spcBef>
              <a:spcAft>
                <a:spcPts val="0"/>
              </a:spcAft>
              <a:buSzPts val="12100"/>
              <a:buNone/>
              <a:defRPr sz="12100"/>
            </a:lvl8pPr>
            <a:lvl9pPr lvl="8" algn="ctr">
              <a:spcBef>
                <a:spcPts val="0"/>
              </a:spcBef>
              <a:spcAft>
                <a:spcPts val="0"/>
              </a:spcAft>
              <a:buSzPts val="12100"/>
              <a:buNone/>
              <a:defRPr sz="12100"/>
            </a:lvl9pPr>
          </a:lstStyle>
          <a:p/>
        </p:txBody>
      </p:sp>
      <p:sp>
        <p:nvSpPr>
          <p:cNvPr id="11" name="Google Shape;11;p2"/>
          <p:cNvSpPr txBox="1"/>
          <p:nvPr>
            <p:ph idx="1" type="subTitle"/>
          </p:nvPr>
        </p:nvSpPr>
        <p:spPr>
          <a:xfrm>
            <a:off x="480538" y="10984859"/>
            <a:ext cx="13135800" cy="3072000"/>
          </a:xfrm>
          <a:prstGeom prst="rect">
            <a:avLst/>
          </a:prstGeom>
        </p:spPr>
        <p:txBody>
          <a:bodyPr anchorCtr="0" anchor="t" bIns="212075" lIns="212075" spcFirstLastPara="1" rIns="212075" wrap="square" tIns="212075">
            <a:noAutofit/>
          </a:bodyPr>
          <a:lstStyle>
            <a:lvl1pPr lvl="0" algn="ctr">
              <a:lnSpc>
                <a:spcPct val="100000"/>
              </a:lnSpc>
              <a:spcBef>
                <a:spcPts val="0"/>
              </a:spcBef>
              <a:spcAft>
                <a:spcPts val="0"/>
              </a:spcAft>
              <a:buSzPts val="6500"/>
              <a:buNone/>
              <a:defRPr sz="6500"/>
            </a:lvl1pPr>
            <a:lvl2pPr lvl="1" algn="ctr">
              <a:lnSpc>
                <a:spcPct val="100000"/>
              </a:lnSpc>
              <a:spcBef>
                <a:spcPts val="0"/>
              </a:spcBef>
              <a:spcAft>
                <a:spcPts val="0"/>
              </a:spcAft>
              <a:buSzPts val="6500"/>
              <a:buNone/>
              <a:defRPr sz="6500"/>
            </a:lvl2pPr>
            <a:lvl3pPr lvl="2" algn="ctr">
              <a:lnSpc>
                <a:spcPct val="100000"/>
              </a:lnSpc>
              <a:spcBef>
                <a:spcPts val="0"/>
              </a:spcBef>
              <a:spcAft>
                <a:spcPts val="0"/>
              </a:spcAft>
              <a:buSzPts val="6500"/>
              <a:buNone/>
              <a:defRPr sz="6500"/>
            </a:lvl3pPr>
            <a:lvl4pPr lvl="3" algn="ctr">
              <a:lnSpc>
                <a:spcPct val="100000"/>
              </a:lnSpc>
              <a:spcBef>
                <a:spcPts val="0"/>
              </a:spcBef>
              <a:spcAft>
                <a:spcPts val="0"/>
              </a:spcAft>
              <a:buSzPts val="6500"/>
              <a:buNone/>
              <a:defRPr sz="6500"/>
            </a:lvl4pPr>
            <a:lvl5pPr lvl="4" algn="ctr">
              <a:lnSpc>
                <a:spcPct val="100000"/>
              </a:lnSpc>
              <a:spcBef>
                <a:spcPts val="0"/>
              </a:spcBef>
              <a:spcAft>
                <a:spcPts val="0"/>
              </a:spcAft>
              <a:buSzPts val="6500"/>
              <a:buNone/>
              <a:defRPr sz="6500"/>
            </a:lvl5pPr>
            <a:lvl6pPr lvl="5" algn="ctr">
              <a:lnSpc>
                <a:spcPct val="100000"/>
              </a:lnSpc>
              <a:spcBef>
                <a:spcPts val="0"/>
              </a:spcBef>
              <a:spcAft>
                <a:spcPts val="0"/>
              </a:spcAft>
              <a:buSzPts val="6500"/>
              <a:buNone/>
              <a:defRPr sz="6500"/>
            </a:lvl6pPr>
            <a:lvl7pPr lvl="6" algn="ctr">
              <a:lnSpc>
                <a:spcPct val="100000"/>
              </a:lnSpc>
              <a:spcBef>
                <a:spcPts val="0"/>
              </a:spcBef>
              <a:spcAft>
                <a:spcPts val="0"/>
              </a:spcAft>
              <a:buSzPts val="6500"/>
              <a:buNone/>
              <a:defRPr sz="6500"/>
            </a:lvl7pPr>
            <a:lvl8pPr lvl="7" algn="ctr">
              <a:lnSpc>
                <a:spcPct val="100000"/>
              </a:lnSpc>
              <a:spcBef>
                <a:spcPts val="0"/>
              </a:spcBef>
              <a:spcAft>
                <a:spcPts val="0"/>
              </a:spcAft>
              <a:buSzPts val="6500"/>
              <a:buNone/>
              <a:defRPr sz="6500"/>
            </a:lvl8pPr>
            <a:lvl9pPr lvl="8" algn="ctr">
              <a:lnSpc>
                <a:spcPct val="100000"/>
              </a:lnSpc>
              <a:spcBef>
                <a:spcPts val="0"/>
              </a:spcBef>
              <a:spcAft>
                <a:spcPts val="0"/>
              </a:spcAft>
              <a:buSzPts val="6500"/>
              <a:buNone/>
              <a:defRPr sz="6500"/>
            </a:lvl9pPr>
          </a:lstStyle>
          <a:p/>
        </p:txBody>
      </p:sp>
      <p:sp>
        <p:nvSpPr>
          <p:cNvPr id="12" name="Google Shape;12;p2"/>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480538" y="4287259"/>
            <a:ext cx="13135800" cy="7610400"/>
          </a:xfrm>
          <a:prstGeom prst="rect">
            <a:avLst/>
          </a:prstGeom>
        </p:spPr>
        <p:txBody>
          <a:bodyPr anchorCtr="0" anchor="b" bIns="212075" lIns="212075" spcFirstLastPara="1" rIns="212075" wrap="square" tIns="212075">
            <a:noAutofit/>
          </a:bodyPr>
          <a:lstStyle>
            <a:lvl1pPr lvl="0" algn="ctr">
              <a:spcBef>
                <a:spcPts val="0"/>
              </a:spcBef>
              <a:spcAft>
                <a:spcPts val="0"/>
              </a:spcAft>
              <a:buSzPts val="27800"/>
              <a:buNone/>
              <a:defRPr sz="27800"/>
            </a:lvl1pPr>
            <a:lvl2pPr lvl="1" algn="ctr">
              <a:spcBef>
                <a:spcPts val="0"/>
              </a:spcBef>
              <a:spcAft>
                <a:spcPts val="0"/>
              </a:spcAft>
              <a:buSzPts val="27800"/>
              <a:buNone/>
              <a:defRPr sz="27800"/>
            </a:lvl2pPr>
            <a:lvl3pPr lvl="2" algn="ctr">
              <a:spcBef>
                <a:spcPts val="0"/>
              </a:spcBef>
              <a:spcAft>
                <a:spcPts val="0"/>
              </a:spcAft>
              <a:buSzPts val="27800"/>
              <a:buNone/>
              <a:defRPr sz="27800"/>
            </a:lvl3pPr>
            <a:lvl4pPr lvl="3" algn="ctr">
              <a:spcBef>
                <a:spcPts val="0"/>
              </a:spcBef>
              <a:spcAft>
                <a:spcPts val="0"/>
              </a:spcAft>
              <a:buSzPts val="27800"/>
              <a:buNone/>
              <a:defRPr sz="27800"/>
            </a:lvl4pPr>
            <a:lvl5pPr lvl="4" algn="ctr">
              <a:spcBef>
                <a:spcPts val="0"/>
              </a:spcBef>
              <a:spcAft>
                <a:spcPts val="0"/>
              </a:spcAft>
              <a:buSzPts val="27800"/>
              <a:buNone/>
              <a:defRPr sz="27800"/>
            </a:lvl5pPr>
            <a:lvl6pPr lvl="5" algn="ctr">
              <a:spcBef>
                <a:spcPts val="0"/>
              </a:spcBef>
              <a:spcAft>
                <a:spcPts val="0"/>
              </a:spcAft>
              <a:buSzPts val="27800"/>
              <a:buNone/>
              <a:defRPr sz="27800"/>
            </a:lvl6pPr>
            <a:lvl7pPr lvl="6" algn="ctr">
              <a:spcBef>
                <a:spcPts val="0"/>
              </a:spcBef>
              <a:spcAft>
                <a:spcPts val="0"/>
              </a:spcAft>
              <a:buSzPts val="27800"/>
              <a:buNone/>
              <a:defRPr sz="27800"/>
            </a:lvl7pPr>
            <a:lvl8pPr lvl="7" algn="ctr">
              <a:spcBef>
                <a:spcPts val="0"/>
              </a:spcBef>
              <a:spcAft>
                <a:spcPts val="0"/>
              </a:spcAft>
              <a:buSzPts val="27800"/>
              <a:buNone/>
              <a:defRPr sz="27800"/>
            </a:lvl8pPr>
            <a:lvl9pPr lvl="8" algn="ctr">
              <a:spcBef>
                <a:spcPts val="0"/>
              </a:spcBef>
              <a:spcAft>
                <a:spcPts val="0"/>
              </a:spcAft>
              <a:buSzPts val="27800"/>
              <a:buNone/>
              <a:defRPr sz="27800"/>
            </a:lvl9pPr>
          </a:lstStyle>
          <a:p>
            <a:r>
              <a:t>xx%</a:t>
            </a:r>
          </a:p>
        </p:txBody>
      </p:sp>
      <p:sp>
        <p:nvSpPr>
          <p:cNvPr id="46" name="Google Shape;46;p11"/>
          <p:cNvSpPr txBox="1"/>
          <p:nvPr>
            <p:ph idx="1" type="body"/>
          </p:nvPr>
        </p:nvSpPr>
        <p:spPr>
          <a:xfrm>
            <a:off x="480538" y="12217791"/>
            <a:ext cx="13135800" cy="5041800"/>
          </a:xfrm>
          <a:prstGeom prst="rect">
            <a:avLst/>
          </a:prstGeom>
        </p:spPr>
        <p:txBody>
          <a:bodyPr anchorCtr="0" anchor="t" bIns="212075" lIns="212075" spcFirstLastPara="1" rIns="212075" wrap="square" tIns="212075">
            <a:noAutofit/>
          </a:bodyPr>
          <a:lstStyle>
            <a:lvl1pPr indent="-495300" lvl="0" marL="457200" algn="ctr">
              <a:spcBef>
                <a:spcPts val="0"/>
              </a:spcBef>
              <a:spcAft>
                <a:spcPts val="0"/>
              </a:spcAft>
              <a:buSzPts val="4200"/>
              <a:buChar char="●"/>
              <a:defRPr/>
            </a:lvl1pPr>
            <a:lvl2pPr indent="-431800" lvl="1" marL="914400" algn="ctr">
              <a:spcBef>
                <a:spcPts val="3700"/>
              </a:spcBef>
              <a:spcAft>
                <a:spcPts val="0"/>
              </a:spcAft>
              <a:buSzPts val="3200"/>
              <a:buChar char="○"/>
              <a:defRPr/>
            </a:lvl2pPr>
            <a:lvl3pPr indent="-431800" lvl="2" marL="1371600" algn="ctr">
              <a:spcBef>
                <a:spcPts val="3700"/>
              </a:spcBef>
              <a:spcAft>
                <a:spcPts val="0"/>
              </a:spcAft>
              <a:buSzPts val="3200"/>
              <a:buChar char="■"/>
              <a:defRPr/>
            </a:lvl3pPr>
            <a:lvl4pPr indent="-431800" lvl="3" marL="1828800" algn="ctr">
              <a:spcBef>
                <a:spcPts val="3700"/>
              </a:spcBef>
              <a:spcAft>
                <a:spcPts val="0"/>
              </a:spcAft>
              <a:buSzPts val="3200"/>
              <a:buChar char="●"/>
              <a:defRPr/>
            </a:lvl4pPr>
            <a:lvl5pPr indent="-431800" lvl="4" marL="2286000" algn="ctr">
              <a:spcBef>
                <a:spcPts val="3700"/>
              </a:spcBef>
              <a:spcAft>
                <a:spcPts val="0"/>
              </a:spcAft>
              <a:buSzPts val="3200"/>
              <a:buChar char="○"/>
              <a:defRPr/>
            </a:lvl5pPr>
            <a:lvl6pPr indent="-431800" lvl="5" marL="2743200" algn="ctr">
              <a:spcBef>
                <a:spcPts val="3700"/>
              </a:spcBef>
              <a:spcAft>
                <a:spcPts val="0"/>
              </a:spcAft>
              <a:buSzPts val="3200"/>
              <a:buChar char="■"/>
              <a:defRPr/>
            </a:lvl6pPr>
            <a:lvl7pPr indent="-431800" lvl="6" marL="3200400" algn="ctr">
              <a:spcBef>
                <a:spcPts val="3700"/>
              </a:spcBef>
              <a:spcAft>
                <a:spcPts val="0"/>
              </a:spcAft>
              <a:buSzPts val="3200"/>
              <a:buChar char="●"/>
              <a:defRPr/>
            </a:lvl7pPr>
            <a:lvl8pPr indent="-431800" lvl="7" marL="3657600" algn="ctr">
              <a:spcBef>
                <a:spcPts val="3700"/>
              </a:spcBef>
              <a:spcAft>
                <a:spcPts val="0"/>
              </a:spcAft>
              <a:buSzPts val="3200"/>
              <a:buChar char="○"/>
              <a:defRPr/>
            </a:lvl8pPr>
            <a:lvl9pPr indent="-431800" lvl="8" marL="4114800" algn="ctr">
              <a:spcBef>
                <a:spcPts val="3700"/>
              </a:spcBef>
              <a:spcAft>
                <a:spcPts val="3700"/>
              </a:spcAft>
              <a:buSzPts val="3200"/>
              <a:buChar char="■"/>
              <a:defRPr/>
            </a:lvl9pPr>
          </a:lstStyle>
          <a:p/>
        </p:txBody>
      </p:sp>
      <p:sp>
        <p:nvSpPr>
          <p:cNvPr id="47" name="Google Shape;47;p11"/>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480538" y="8336535"/>
            <a:ext cx="13135800" cy="3262800"/>
          </a:xfrm>
          <a:prstGeom prst="rect">
            <a:avLst/>
          </a:prstGeom>
        </p:spPr>
        <p:txBody>
          <a:bodyPr anchorCtr="0" anchor="ctr" bIns="212075" lIns="212075" spcFirstLastPara="1" rIns="212075" wrap="square" tIns="212075">
            <a:noAutofit/>
          </a:bodyPr>
          <a:lstStyle>
            <a:lvl1pPr lvl="0" algn="ctr">
              <a:spcBef>
                <a:spcPts val="0"/>
              </a:spcBef>
              <a:spcAft>
                <a:spcPts val="0"/>
              </a:spcAft>
              <a:buSzPts val="8400"/>
              <a:buNone/>
              <a:defRPr sz="8400"/>
            </a:lvl1pPr>
            <a:lvl2pPr lvl="1" algn="ctr">
              <a:spcBef>
                <a:spcPts val="0"/>
              </a:spcBef>
              <a:spcAft>
                <a:spcPts val="0"/>
              </a:spcAft>
              <a:buSzPts val="8400"/>
              <a:buNone/>
              <a:defRPr sz="8400"/>
            </a:lvl2pPr>
            <a:lvl3pPr lvl="2" algn="ctr">
              <a:spcBef>
                <a:spcPts val="0"/>
              </a:spcBef>
              <a:spcAft>
                <a:spcPts val="0"/>
              </a:spcAft>
              <a:buSzPts val="8400"/>
              <a:buNone/>
              <a:defRPr sz="8400"/>
            </a:lvl3pPr>
            <a:lvl4pPr lvl="3" algn="ctr">
              <a:spcBef>
                <a:spcPts val="0"/>
              </a:spcBef>
              <a:spcAft>
                <a:spcPts val="0"/>
              </a:spcAft>
              <a:buSzPts val="8400"/>
              <a:buNone/>
              <a:defRPr sz="8400"/>
            </a:lvl4pPr>
            <a:lvl5pPr lvl="4" algn="ctr">
              <a:spcBef>
                <a:spcPts val="0"/>
              </a:spcBef>
              <a:spcAft>
                <a:spcPts val="0"/>
              </a:spcAft>
              <a:buSzPts val="8400"/>
              <a:buNone/>
              <a:defRPr sz="8400"/>
            </a:lvl5pPr>
            <a:lvl6pPr lvl="5" algn="ctr">
              <a:spcBef>
                <a:spcPts val="0"/>
              </a:spcBef>
              <a:spcAft>
                <a:spcPts val="0"/>
              </a:spcAft>
              <a:buSzPts val="8400"/>
              <a:buNone/>
              <a:defRPr sz="8400"/>
            </a:lvl6pPr>
            <a:lvl7pPr lvl="6" algn="ctr">
              <a:spcBef>
                <a:spcPts val="0"/>
              </a:spcBef>
              <a:spcAft>
                <a:spcPts val="0"/>
              </a:spcAft>
              <a:buSzPts val="8400"/>
              <a:buNone/>
              <a:defRPr sz="8400"/>
            </a:lvl7pPr>
            <a:lvl8pPr lvl="7" algn="ctr">
              <a:spcBef>
                <a:spcPts val="0"/>
              </a:spcBef>
              <a:spcAft>
                <a:spcPts val="0"/>
              </a:spcAft>
              <a:buSzPts val="8400"/>
              <a:buNone/>
              <a:defRPr sz="8400"/>
            </a:lvl8pPr>
            <a:lvl9pPr lvl="8" algn="ctr">
              <a:spcBef>
                <a:spcPts val="0"/>
              </a:spcBef>
              <a:spcAft>
                <a:spcPts val="0"/>
              </a:spcAft>
              <a:buSzPts val="8400"/>
              <a:buNone/>
              <a:defRPr sz="8400"/>
            </a:lvl9pPr>
          </a:lstStyle>
          <a:p/>
        </p:txBody>
      </p:sp>
      <p:sp>
        <p:nvSpPr>
          <p:cNvPr id="15" name="Google Shape;15;p3"/>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480538" y="1724884"/>
            <a:ext cx="13135800" cy="2219700"/>
          </a:xfrm>
          <a:prstGeom prst="rect">
            <a:avLst/>
          </a:prstGeom>
        </p:spPr>
        <p:txBody>
          <a:bodyPr anchorCtr="0" anchor="t" bIns="212075" lIns="212075" spcFirstLastPara="1" rIns="212075" wrap="square" tIns="212075">
            <a:noAutofit/>
          </a:bodyPr>
          <a:lstStyle>
            <a:lvl1pPr lvl="0">
              <a:spcBef>
                <a:spcPts val="0"/>
              </a:spcBef>
              <a:spcAft>
                <a:spcPts val="0"/>
              </a:spcAft>
              <a:buSzPts val="6500"/>
              <a:buNone/>
              <a:defRPr/>
            </a:lvl1pPr>
            <a:lvl2pPr lvl="1">
              <a:spcBef>
                <a:spcPts val="0"/>
              </a:spcBef>
              <a:spcAft>
                <a:spcPts val="0"/>
              </a:spcAft>
              <a:buSzPts val="6500"/>
              <a:buNone/>
              <a:defRPr/>
            </a:lvl2pPr>
            <a:lvl3pPr lvl="2">
              <a:spcBef>
                <a:spcPts val="0"/>
              </a:spcBef>
              <a:spcAft>
                <a:spcPts val="0"/>
              </a:spcAft>
              <a:buSzPts val="6500"/>
              <a:buNone/>
              <a:defRPr/>
            </a:lvl3pPr>
            <a:lvl4pPr lvl="3">
              <a:spcBef>
                <a:spcPts val="0"/>
              </a:spcBef>
              <a:spcAft>
                <a:spcPts val="0"/>
              </a:spcAft>
              <a:buSzPts val="6500"/>
              <a:buNone/>
              <a:defRPr/>
            </a:lvl4pPr>
            <a:lvl5pPr lvl="4">
              <a:spcBef>
                <a:spcPts val="0"/>
              </a:spcBef>
              <a:spcAft>
                <a:spcPts val="0"/>
              </a:spcAft>
              <a:buSzPts val="6500"/>
              <a:buNone/>
              <a:defRPr/>
            </a:lvl5pPr>
            <a:lvl6pPr lvl="5">
              <a:spcBef>
                <a:spcPts val="0"/>
              </a:spcBef>
              <a:spcAft>
                <a:spcPts val="0"/>
              </a:spcAft>
              <a:buSzPts val="6500"/>
              <a:buNone/>
              <a:defRPr/>
            </a:lvl6pPr>
            <a:lvl7pPr lvl="6">
              <a:spcBef>
                <a:spcPts val="0"/>
              </a:spcBef>
              <a:spcAft>
                <a:spcPts val="0"/>
              </a:spcAft>
              <a:buSzPts val="6500"/>
              <a:buNone/>
              <a:defRPr/>
            </a:lvl7pPr>
            <a:lvl8pPr lvl="7">
              <a:spcBef>
                <a:spcPts val="0"/>
              </a:spcBef>
              <a:spcAft>
                <a:spcPts val="0"/>
              </a:spcAft>
              <a:buSzPts val="6500"/>
              <a:buNone/>
              <a:defRPr/>
            </a:lvl8pPr>
            <a:lvl9pPr lvl="8">
              <a:spcBef>
                <a:spcPts val="0"/>
              </a:spcBef>
              <a:spcAft>
                <a:spcPts val="0"/>
              </a:spcAft>
              <a:buSzPts val="6500"/>
              <a:buNone/>
              <a:defRPr/>
            </a:lvl9pPr>
          </a:lstStyle>
          <a:p/>
        </p:txBody>
      </p:sp>
      <p:sp>
        <p:nvSpPr>
          <p:cNvPr id="18" name="Google Shape;18;p4"/>
          <p:cNvSpPr txBox="1"/>
          <p:nvPr>
            <p:ph idx="1" type="body"/>
          </p:nvPr>
        </p:nvSpPr>
        <p:spPr>
          <a:xfrm>
            <a:off x="480538" y="4466908"/>
            <a:ext cx="13135800" cy="13241700"/>
          </a:xfrm>
          <a:prstGeom prst="rect">
            <a:avLst/>
          </a:prstGeom>
        </p:spPr>
        <p:txBody>
          <a:bodyPr anchorCtr="0" anchor="t" bIns="212075" lIns="212075" spcFirstLastPara="1" rIns="212075" wrap="square" tIns="212075">
            <a:noAutofit/>
          </a:bodyPr>
          <a:lstStyle>
            <a:lvl1pPr indent="-495300" lvl="0" marL="457200">
              <a:spcBef>
                <a:spcPts val="0"/>
              </a:spcBef>
              <a:spcAft>
                <a:spcPts val="0"/>
              </a:spcAft>
              <a:buSzPts val="4200"/>
              <a:buChar char="●"/>
              <a:defRPr/>
            </a:lvl1pPr>
            <a:lvl2pPr indent="-431800" lvl="1" marL="914400">
              <a:spcBef>
                <a:spcPts val="3700"/>
              </a:spcBef>
              <a:spcAft>
                <a:spcPts val="0"/>
              </a:spcAft>
              <a:buSzPts val="3200"/>
              <a:buChar char="○"/>
              <a:defRPr/>
            </a:lvl2pPr>
            <a:lvl3pPr indent="-431800" lvl="2" marL="1371600">
              <a:spcBef>
                <a:spcPts val="3700"/>
              </a:spcBef>
              <a:spcAft>
                <a:spcPts val="0"/>
              </a:spcAft>
              <a:buSzPts val="3200"/>
              <a:buChar char="■"/>
              <a:defRPr/>
            </a:lvl3pPr>
            <a:lvl4pPr indent="-431800" lvl="3" marL="1828800">
              <a:spcBef>
                <a:spcPts val="3700"/>
              </a:spcBef>
              <a:spcAft>
                <a:spcPts val="0"/>
              </a:spcAft>
              <a:buSzPts val="3200"/>
              <a:buChar char="●"/>
              <a:defRPr/>
            </a:lvl4pPr>
            <a:lvl5pPr indent="-431800" lvl="4" marL="2286000">
              <a:spcBef>
                <a:spcPts val="3700"/>
              </a:spcBef>
              <a:spcAft>
                <a:spcPts val="0"/>
              </a:spcAft>
              <a:buSzPts val="3200"/>
              <a:buChar char="○"/>
              <a:defRPr/>
            </a:lvl5pPr>
            <a:lvl6pPr indent="-431800" lvl="5" marL="2743200">
              <a:spcBef>
                <a:spcPts val="3700"/>
              </a:spcBef>
              <a:spcAft>
                <a:spcPts val="0"/>
              </a:spcAft>
              <a:buSzPts val="3200"/>
              <a:buChar char="■"/>
              <a:defRPr/>
            </a:lvl6pPr>
            <a:lvl7pPr indent="-431800" lvl="6" marL="3200400">
              <a:spcBef>
                <a:spcPts val="3700"/>
              </a:spcBef>
              <a:spcAft>
                <a:spcPts val="0"/>
              </a:spcAft>
              <a:buSzPts val="3200"/>
              <a:buChar char="●"/>
              <a:defRPr/>
            </a:lvl7pPr>
            <a:lvl8pPr indent="-431800" lvl="7" marL="3657600">
              <a:spcBef>
                <a:spcPts val="3700"/>
              </a:spcBef>
              <a:spcAft>
                <a:spcPts val="0"/>
              </a:spcAft>
              <a:buSzPts val="3200"/>
              <a:buChar char="○"/>
              <a:defRPr/>
            </a:lvl8pPr>
            <a:lvl9pPr indent="-431800" lvl="8" marL="4114800">
              <a:spcBef>
                <a:spcPts val="3700"/>
              </a:spcBef>
              <a:spcAft>
                <a:spcPts val="3700"/>
              </a:spcAft>
              <a:buSzPts val="3200"/>
              <a:buChar char="■"/>
              <a:defRPr/>
            </a:lvl9pPr>
          </a:lstStyle>
          <a:p/>
        </p:txBody>
      </p:sp>
      <p:sp>
        <p:nvSpPr>
          <p:cNvPr id="19" name="Google Shape;19;p4"/>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480538" y="1724884"/>
            <a:ext cx="13135800" cy="2219700"/>
          </a:xfrm>
          <a:prstGeom prst="rect">
            <a:avLst/>
          </a:prstGeom>
        </p:spPr>
        <p:txBody>
          <a:bodyPr anchorCtr="0" anchor="t" bIns="212075" lIns="212075" spcFirstLastPara="1" rIns="212075" wrap="square" tIns="212075">
            <a:noAutofit/>
          </a:bodyPr>
          <a:lstStyle>
            <a:lvl1pPr lvl="0">
              <a:spcBef>
                <a:spcPts val="0"/>
              </a:spcBef>
              <a:spcAft>
                <a:spcPts val="0"/>
              </a:spcAft>
              <a:buSzPts val="6500"/>
              <a:buNone/>
              <a:defRPr/>
            </a:lvl1pPr>
            <a:lvl2pPr lvl="1">
              <a:spcBef>
                <a:spcPts val="0"/>
              </a:spcBef>
              <a:spcAft>
                <a:spcPts val="0"/>
              </a:spcAft>
              <a:buSzPts val="6500"/>
              <a:buNone/>
              <a:defRPr/>
            </a:lvl2pPr>
            <a:lvl3pPr lvl="2">
              <a:spcBef>
                <a:spcPts val="0"/>
              </a:spcBef>
              <a:spcAft>
                <a:spcPts val="0"/>
              </a:spcAft>
              <a:buSzPts val="6500"/>
              <a:buNone/>
              <a:defRPr/>
            </a:lvl3pPr>
            <a:lvl4pPr lvl="3">
              <a:spcBef>
                <a:spcPts val="0"/>
              </a:spcBef>
              <a:spcAft>
                <a:spcPts val="0"/>
              </a:spcAft>
              <a:buSzPts val="6500"/>
              <a:buNone/>
              <a:defRPr/>
            </a:lvl4pPr>
            <a:lvl5pPr lvl="4">
              <a:spcBef>
                <a:spcPts val="0"/>
              </a:spcBef>
              <a:spcAft>
                <a:spcPts val="0"/>
              </a:spcAft>
              <a:buSzPts val="6500"/>
              <a:buNone/>
              <a:defRPr/>
            </a:lvl5pPr>
            <a:lvl6pPr lvl="5">
              <a:spcBef>
                <a:spcPts val="0"/>
              </a:spcBef>
              <a:spcAft>
                <a:spcPts val="0"/>
              </a:spcAft>
              <a:buSzPts val="6500"/>
              <a:buNone/>
              <a:defRPr/>
            </a:lvl6pPr>
            <a:lvl7pPr lvl="6">
              <a:spcBef>
                <a:spcPts val="0"/>
              </a:spcBef>
              <a:spcAft>
                <a:spcPts val="0"/>
              </a:spcAft>
              <a:buSzPts val="6500"/>
              <a:buNone/>
              <a:defRPr/>
            </a:lvl7pPr>
            <a:lvl8pPr lvl="7">
              <a:spcBef>
                <a:spcPts val="0"/>
              </a:spcBef>
              <a:spcAft>
                <a:spcPts val="0"/>
              </a:spcAft>
              <a:buSzPts val="6500"/>
              <a:buNone/>
              <a:defRPr/>
            </a:lvl8pPr>
            <a:lvl9pPr lvl="8">
              <a:spcBef>
                <a:spcPts val="0"/>
              </a:spcBef>
              <a:spcAft>
                <a:spcPts val="0"/>
              </a:spcAft>
              <a:buSzPts val="6500"/>
              <a:buNone/>
              <a:defRPr/>
            </a:lvl9pPr>
          </a:lstStyle>
          <a:p/>
        </p:txBody>
      </p:sp>
      <p:sp>
        <p:nvSpPr>
          <p:cNvPr id="22" name="Google Shape;22;p5"/>
          <p:cNvSpPr txBox="1"/>
          <p:nvPr>
            <p:ph idx="1" type="body"/>
          </p:nvPr>
        </p:nvSpPr>
        <p:spPr>
          <a:xfrm>
            <a:off x="480538" y="4466908"/>
            <a:ext cx="6166500" cy="13241700"/>
          </a:xfrm>
          <a:prstGeom prst="rect">
            <a:avLst/>
          </a:prstGeom>
        </p:spPr>
        <p:txBody>
          <a:bodyPr anchorCtr="0" anchor="t" bIns="212075" lIns="212075" spcFirstLastPara="1" rIns="212075" wrap="square" tIns="212075">
            <a:noAutofit/>
          </a:bodyPr>
          <a:lstStyle>
            <a:lvl1pPr indent="-431800" lvl="0" marL="457200">
              <a:spcBef>
                <a:spcPts val="0"/>
              </a:spcBef>
              <a:spcAft>
                <a:spcPts val="0"/>
              </a:spcAft>
              <a:buSzPts val="3200"/>
              <a:buChar char="●"/>
              <a:defRPr sz="3200"/>
            </a:lvl1pPr>
            <a:lvl2pPr indent="-406400" lvl="1" marL="914400">
              <a:spcBef>
                <a:spcPts val="3700"/>
              </a:spcBef>
              <a:spcAft>
                <a:spcPts val="0"/>
              </a:spcAft>
              <a:buSzPts val="2800"/>
              <a:buChar char="○"/>
              <a:defRPr sz="2800"/>
            </a:lvl2pPr>
            <a:lvl3pPr indent="-406400" lvl="2" marL="1371600">
              <a:spcBef>
                <a:spcPts val="3700"/>
              </a:spcBef>
              <a:spcAft>
                <a:spcPts val="0"/>
              </a:spcAft>
              <a:buSzPts val="2800"/>
              <a:buChar char="■"/>
              <a:defRPr sz="2800"/>
            </a:lvl3pPr>
            <a:lvl4pPr indent="-406400" lvl="3" marL="1828800">
              <a:spcBef>
                <a:spcPts val="3700"/>
              </a:spcBef>
              <a:spcAft>
                <a:spcPts val="0"/>
              </a:spcAft>
              <a:buSzPts val="2800"/>
              <a:buChar char="●"/>
              <a:defRPr sz="2800"/>
            </a:lvl4pPr>
            <a:lvl5pPr indent="-406400" lvl="4" marL="2286000">
              <a:spcBef>
                <a:spcPts val="3700"/>
              </a:spcBef>
              <a:spcAft>
                <a:spcPts val="0"/>
              </a:spcAft>
              <a:buSzPts val="2800"/>
              <a:buChar char="○"/>
              <a:defRPr sz="2800"/>
            </a:lvl5pPr>
            <a:lvl6pPr indent="-406400" lvl="5" marL="2743200">
              <a:spcBef>
                <a:spcPts val="3700"/>
              </a:spcBef>
              <a:spcAft>
                <a:spcPts val="0"/>
              </a:spcAft>
              <a:buSzPts val="2800"/>
              <a:buChar char="■"/>
              <a:defRPr sz="2800"/>
            </a:lvl6pPr>
            <a:lvl7pPr indent="-406400" lvl="6" marL="3200400">
              <a:spcBef>
                <a:spcPts val="3700"/>
              </a:spcBef>
              <a:spcAft>
                <a:spcPts val="0"/>
              </a:spcAft>
              <a:buSzPts val="2800"/>
              <a:buChar char="●"/>
              <a:defRPr sz="2800"/>
            </a:lvl7pPr>
            <a:lvl8pPr indent="-406400" lvl="7" marL="3657600">
              <a:spcBef>
                <a:spcPts val="3700"/>
              </a:spcBef>
              <a:spcAft>
                <a:spcPts val="0"/>
              </a:spcAft>
              <a:buSzPts val="2800"/>
              <a:buChar char="○"/>
              <a:defRPr sz="2800"/>
            </a:lvl8pPr>
            <a:lvl9pPr indent="-406400" lvl="8" marL="4114800">
              <a:spcBef>
                <a:spcPts val="3700"/>
              </a:spcBef>
              <a:spcAft>
                <a:spcPts val="3700"/>
              </a:spcAft>
              <a:buSzPts val="2800"/>
              <a:buChar char="■"/>
              <a:defRPr sz="2800"/>
            </a:lvl9pPr>
          </a:lstStyle>
          <a:p/>
        </p:txBody>
      </p:sp>
      <p:sp>
        <p:nvSpPr>
          <p:cNvPr id="23" name="Google Shape;23;p5"/>
          <p:cNvSpPr txBox="1"/>
          <p:nvPr>
            <p:ph idx="2" type="body"/>
          </p:nvPr>
        </p:nvSpPr>
        <p:spPr>
          <a:xfrm>
            <a:off x="7449950" y="4466908"/>
            <a:ext cx="6166500" cy="13241700"/>
          </a:xfrm>
          <a:prstGeom prst="rect">
            <a:avLst/>
          </a:prstGeom>
        </p:spPr>
        <p:txBody>
          <a:bodyPr anchorCtr="0" anchor="t" bIns="212075" lIns="212075" spcFirstLastPara="1" rIns="212075" wrap="square" tIns="212075">
            <a:noAutofit/>
          </a:bodyPr>
          <a:lstStyle>
            <a:lvl1pPr indent="-431800" lvl="0" marL="457200">
              <a:spcBef>
                <a:spcPts val="0"/>
              </a:spcBef>
              <a:spcAft>
                <a:spcPts val="0"/>
              </a:spcAft>
              <a:buSzPts val="3200"/>
              <a:buChar char="●"/>
              <a:defRPr sz="3200"/>
            </a:lvl1pPr>
            <a:lvl2pPr indent="-406400" lvl="1" marL="914400">
              <a:spcBef>
                <a:spcPts val="3700"/>
              </a:spcBef>
              <a:spcAft>
                <a:spcPts val="0"/>
              </a:spcAft>
              <a:buSzPts val="2800"/>
              <a:buChar char="○"/>
              <a:defRPr sz="2800"/>
            </a:lvl2pPr>
            <a:lvl3pPr indent="-406400" lvl="2" marL="1371600">
              <a:spcBef>
                <a:spcPts val="3700"/>
              </a:spcBef>
              <a:spcAft>
                <a:spcPts val="0"/>
              </a:spcAft>
              <a:buSzPts val="2800"/>
              <a:buChar char="■"/>
              <a:defRPr sz="2800"/>
            </a:lvl3pPr>
            <a:lvl4pPr indent="-406400" lvl="3" marL="1828800">
              <a:spcBef>
                <a:spcPts val="3700"/>
              </a:spcBef>
              <a:spcAft>
                <a:spcPts val="0"/>
              </a:spcAft>
              <a:buSzPts val="2800"/>
              <a:buChar char="●"/>
              <a:defRPr sz="2800"/>
            </a:lvl4pPr>
            <a:lvl5pPr indent="-406400" lvl="4" marL="2286000">
              <a:spcBef>
                <a:spcPts val="3700"/>
              </a:spcBef>
              <a:spcAft>
                <a:spcPts val="0"/>
              </a:spcAft>
              <a:buSzPts val="2800"/>
              <a:buChar char="○"/>
              <a:defRPr sz="2800"/>
            </a:lvl5pPr>
            <a:lvl6pPr indent="-406400" lvl="5" marL="2743200">
              <a:spcBef>
                <a:spcPts val="3700"/>
              </a:spcBef>
              <a:spcAft>
                <a:spcPts val="0"/>
              </a:spcAft>
              <a:buSzPts val="2800"/>
              <a:buChar char="■"/>
              <a:defRPr sz="2800"/>
            </a:lvl6pPr>
            <a:lvl7pPr indent="-406400" lvl="6" marL="3200400">
              <a:spcBef>
                <a:spcPts val="3700"/>
              </a:spcBef>
              <a:spcAft>
                <a:spcPts val="0"/>
              </a:spcAft>
              <a:buSzPts val="2800"/>
              <a:buChar char="●"/>
              <a:defRPr sz="2800"/>
            </a:lvl7pPr>
            <a:lvl8pPr indent="-406400" lvl="7" marL="3657600">
              <a:spcBef>
                <a:spcPts val="3700"/>
              </a:spcBef>
              <a:spcAft>
                <a:spcPts val="0"/>
              </a:spcAft>
              <a:buSzPts val="2800"/>
              <a:buChar char="○"/>
              <a:defRPr sz="2800"/>
            </a:lvl8pPr>
            <a:lvl9pPr indent="-406400" lvl="8" marL="4114800">
              <a:spcBef>
                <a:spcPts val="3700"/>
              </a:spcBef>
              <a:spcAft>
                <a:spcPts val="3700"/>
              </a:spcAft>
              <a:buSzPts val="2800"/>
              <a:buChar char="■"/>
              <a:defRPr sz="2800"/>
            </a:lvl9pPr>
          </a:lstStyle>
          <a:p/>
        </p:txBody>
      </p:sp>
      <p:sp>
        <p:nvSpPr>
          <p:cNvPr id="24" name="Google Shape;24;p5"/>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480538" y="1724884"/>
            <a:ext cx="13135800" cy="2219700"/>
          </a:xfrm>
          <a:prstGeom prst="rect">
            <a:avLst/>
          </a:prstGeom>
        </p:spPr>
        <p:txBody>
          <a:bodyPr anchorCtr="0" anchor="t" bIns="212075" lIns="212075" spcFirstLastPara="1" rIns="212075" wrap="square" tIns="212075">
            <a:noAutofit/>
          </a:bodyPr>
          <a:lstStyle>
            <a:lvl1pPr lvl="0">
              <a:spcBef>
                <a:spcPts val="0"/>
              </a:spcBef>
              <a:spcAft>
                <a:spcPts val="0"/>
              </a:spcAft>
              <a:buSzPts val="6500"/>
              <a:buNone/>
              <a:defRPr/>
            </a:lvl1pPr>
            <a:lvl2pPr lvl="1">
              <a:spcBef>
                <a:spcPts val="0"/>
              </a:spcBef>
              <a:spcAft>
                <a:spcPts val="0"/>
              </a:spcAft>
              <a:buSzPts val="6500"/>
              <a:buNone/>
              <a:defRPr/>
            </a:lvl2pPr>
            <a:lvl3pPr lvl="2">
              <a:spcBef>
                <a:spcPts val="0"/>
              </a:spcBef>
              <a:spcAft>
                <a:spcPts val="0"/>
              </a:spcAft>
              <a:buSzPts val="6500"/>
              <a:buNone/>
              <a:defRPr/>
            </a:lvl3pPr>
            <a:lvl4pPr lvl="3">
              <a:spcBef>
                <a:spcPts val="0"/>
              </a:spcBef>
              <a:spcAft>
                <a:spcPts val="0"/>
              </a:spcAft>
              <a:buSzPts val="6500"/>
              <a:buNone/>
              <a:defRPr/>
            </a:lvl4pPr>
            <a:lvl5pPr lvl="4">
              <a:spcBef>
                <a:spcPts val="0"/>
              </a:spcBef>
              <a:spcAft>
                <a:spcPts val="0"/>
              </a:spcAft>
              <a:buSzPts val="6500"/>
              <a:buNone/>
              <a:defRPr/>
            </a:lvl5pPr>
            <a:lvl6pPr lvl="5">
              <a:spcBef>
                <a:spcPts val="0"/>
              </a:spcBef>
              <a:spcAft>
                <a:spcPts val="0"/>
              </a:spcAft>
              <a:buSzPts val="6500"/>
              <a:buNone/>
              <a:defRPr/>
            </a:lvl6pPr>
            <a:lvl7pPr lvl="6">
              <a:spcBef>
                <a:spcPts val="0"/>
              </a:spcBef>
              <a:spcAft>
                <a:spcPts val="0"/>
              </a:spcAft>
              <a:buSzPts val="6500"/>
              <a:buNone/>
              <a:defRPr/>
            </a:lvl7pPr>
            <a:lvl8pPr lvl="7">
              <a:spcBef>
                <a:spcPts val="0"/>
              </a:spcBef>
              <a:spcAft>
                <a:spcPts val="0"/>
              </a:spcAft>
              <a:buSzPts val="6500"/>
              <a:buNone/>
              <a:defRPr/>
            </a:lvl8pPr>
            <a:lvl9pPr lvl="8">
              <a:spcBef>
                <a:spcPts val="0"/>
              </a:spcBef>
              <a:spcAft>
                <a:spcPts val="0"/>
              </a:spcAft>
              <a:buSzPts val="6500"/>
              <a:buNone/>
              <a:defRPr/>
            </a:lvl9pPr>
          </a:lstStyle>
          <a:p/>
        </p:txBody>
      </p:sp>
      <p:sp>
        <p:nvSpPr>
          <p:cNvPr id="27" name="Google Shape;27;p6"/>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480538" y="2153464"/>
            <a:ext cx="4329000" cy="2928900"/>
          </a:xfrm>
          <a:prstGeom prst="rect">
            <a:avLst/>
          </a:prstGeom>
        </p:spPr>
        <p:txBody>
          <a:bodyPr anchorCtr="0" anchor="b" bIns="212075" lIns="212075" spcFirstLastPara="1" rIns="212075" wrap="square" tIns="212075">
            <a:noAutofit/>
          </a:bodyPr>
          <a:lstStyle>
            <a:lvl1pPr lvl="0">
              <a:spcBef>
                <a:spcPts val="0"/>
              </a:spcBef>
              <a:spcAft>
                <a:spcPts val="0"/>
              </a:spcAft>
              <a:buSzPts val="5600"/>
              <a:buNone/>
              <a:defRPr sz="5600"/>
            </a:lvl1pPr>
            <a:lvl2pPr lvl="1">
              <a:spcBef>
                <a:spcPts val="0"/>
              </a:spcBef>
              <a:spcAft>
                <a:spcPts val="0"/>
              </a:spcAft>
              <a:buSzPts val="5600"/>
              <a:buNone/>
              <a:defRPr sz="5600"/>
            </a:lvl2pPr>
            <a:lvl3pPr lvl="2">
              <a:spcBef>
                <a:spcPts val="0"/>
              </a:spcBef>
              <a:spcAft>
                <a:spcPts val="0"/>
              </a:spcAft>
              <a:buSzPts val="5600"/>
              <a:buNone/>
              <a:defRPr sz="5600"/>
            </a:lvl3pPr>
            <a:lvl4pPr lvl="3">
              <a:spcBef>
                <a:spcPts val="0"/>
              </a:spcBef>
              <a:spcAft>
                <a:spcPts val="0"/>
              </a:spcAft>
              <a:buSzPts val="5600"/>
              <a:buNone/>
              <a:defRPr sz="5600"/>
            </a:lvl4pPr>
            <a:lvl5pPr lvl="4">
              <a:spcBef>
                <a:spcPts val="0"/>
              </a:spcBef>
              <a:spcAft>
                <a:spcPts val="0"/>
              </a:spcAft>
              <a:buSzPts val="5600"/>
              <a:buNone/>
              <a:defRPr sz="5600"/>
            </a:lvl5pPr>
            <a:lvl6pPr lvl="5">
              <a:spcBef>
                <a:spcPts val="0"/>
              </a:spcBef>
              <a:spcAft>
                <a:spcPts val="0"/>
              </a:spcAft>
              <a:buSzPts val="5600"/>
              <a:buNone/>
              <a:defRPr sz="5600"/>
            </a:lvl6pPr>
            <a:lvl7pPr lvl="6">
              <a:spcBef>
                <a:spcPts val="0"/>
              </a:spcBef>
              <a:spcAft>
                <a:spcPts val="0"/>
              </a:spcAft>
              <a:buSzPts val="5600"/>
              <a:buNone/>
              <a:defRPr sz="5600"/>
            </a:lvl7pPr>
            <a:lvl8pPr lvl="7">
              <a:spcBef>
                <a:spcPts val="0"/>
              </a:spcBef>
              <a:spcAft>
                <a:spcPts val="0"/>
              </a:spcAft>
              <a:buSzPts val="5600"/>
              <a:buNone/>
              <a:defRPr sz="5600"/>
            </a:lvl8pPr>
            <a:lvl9pPr lvl="8">
              <a:spcBef>
                <a:spcPts val="0"/>
              </a:spcBef>
              <a:spcAft>
                <a:spcPts val="0"/>
              </a:spcAft>
              <a:buSzPts val="5600"/>
              <a:buNone/>
              <a:defRPr sz="5600"/>
            </a:lvl9pPr>
          </a:lstStyle>
          <a:p/>
        </p:txBody>
      </p:sp>
      <p:sp>
        <p:nvSpPr>
          <p:cNvPr id="30" name="Google Shape;30;p7"/>
          <p:cNvSpPr txBox="1"/>
          <p:nvPr>
            <p:ph idx="1" type="body"/>
          </p:nvPr>
        </p:nvSpPr>
        <p:spPr>
          <a:xfrm>
            <a:off x="480538" y="5385987"/>
            <a:ext cx="4329000" cy="12323100"/>
          </a:xfrm>
          <a:prstGeom prst="rect">
            <a:avLst/>
          </a:prstGeom>
        </p:spPr>
        <p:txBody>
          <a:bodyPr anchorCtr="0" anchor="t" bIns="212075" lIns="212075" spcFirstLastPara="1" rIns="212075" wrap="square" tIns="212075">
            <a:noAutofit/>
          </a:bodyPr>
          <a:lstStyle>
            <a:lvl1pPr indent="-406400" lvl="0" marL="457200">
              <a:spcBef>
                <a:spcPts val="0"/>
              </a:spcBef>
              <a:spcAft>
                <a:spcPts val="0"/>
              </a:spcAft>
              <a:buSzPts val="2800"/>
              <a:buChar char="●"/>
              <a:defRPr sz="2800"/>
            </a:lvl1pPr>
            <a:lvl2pPr indent="-406400" lvl="1" marL="914400">
              <a:spcBef>
                <a:spcPts val="3700"/>
              </a:spcBef>
              <a:spcAft>
                <a:spcPts val="0"/>
              </a:spcAft>
              <a:buSzPts val="2800"/>
              <a:buChar char="○"/>
              <a:defRPr sz="2800"/>
            </a:lvl2pPr>
            <a:lvl3pPr indent="-406400" lvl="2" marL="1371600">
              <a:spcBef>
                <a:spcPts val="3700"/>
              </a:spcBef>
              <a:spcAft>
                <a:spcPts val="0"/>
              </a:spcAft>
              <a:buSzPts val="2800"/>
              <a:buChar char="■"/>
              <a:defRPr sz="2800"/>
            </a:lvl3pPr>
            <a:lvl4pPr indent="-406400" lvl="3" marL="1828800">
              <a:spcBef>
                <a:spcPts val="3700"/>
              </a:spcBef>
              <a:spcAft>
                <a:spcPts val="0"/>
              </a:spcAft>
              <a:buSzPts val="2800"/>
              <a:buChar char="●"/>
              <a:defRPr sz="2800"/>
            </a:lvl4pPr>
            <a:lvl5pPr indent="-406400" lvl="4" marL="2286000">
              <a:spcBef>
                <a:spcPts val="3700"/>
              </a:spcBef>
              <a:spcAft>
                <a:spcPts val="0"/>
              </a:spcAft>
              <a:buSzPts val="2800"/>
              <a:buChar char="○"/>
              <a:defRPr sz="2800"/>
            </a:lvl5pPr>
            <a:lvl6pPr indent="-406400" lvl="5" marL="2743200">
              <a:spcBef>
                <a:spcPts val="3700"/>
              </a:spcBef>
              <a:spcAft>
                <a:spcPts val="0"/>
              </a:spcAft>
              <a:buSzPts val="2800"/>
              <a:buChar char="■"/>
              <a:defRPr sz="2800"/>
            </a:lvl6pPr>
            <a:lvl7pPr indent="-406400" lvl="6" marL="3200400">
              <a:spcBef>
                <a:spcPts val="3700"/>
              </a:spcBef>
              <a:spcAft>
                <a:spcPts val="0"/>
              </a:spcAft>
              <a:buSzPts val="2800"/>
              <a:buChar char="●"/>
              <a:defRPr sz="2800"/>
            </a:lvl7pPr>
            <a:lvl8pPr indent="-406400" lvl="7" marL="3657600">
              <a:spcBef>
                <a:spcPts val="3700"/>
              </a:spcBef>
              <a:spcAft>
                <a:spcPts val="0"/>
              </a:spcAft>
              <a:buSzPts val="2800"/>
              <a:buChar char="○"/>
              <a:defRPr sz="2800"/>
            </a:lvl8pPr>
            <a:lvl9pPr indent="-406400" lvl="8" marL="4114800">
              <a:spcBef>
                <a:spcPts val="3700"/>
              </a:spcBef>
              <a:spcAft>
                <a:spcPts val="3700"/>
              </a:spcAft>
              <a:buSzPts val="2800"/>
              <a:buChar char="■"/>
              <a:defRPr sz="2800"/>
            </a:lvl9pPr>
          </a:lstStyle>
          <a:p/>
        </p:txBody>
      </p:sp>
      <p:sp>
        <p:nvSpPr>
          <p:cNvPr id="31" name="Google Shape;31;p7"/>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755802" y="1744748"/>
            <a:ext cx="9816900" cy="15855600"/>
          </a:xfrm>
          <a:prstGeom prst="rect">
            <a:avLst/>
          </a:prstGeom>
        </p:spPr>
        <p:txBody>
          <a:bodyPr anchorCtr="0" anchor="ctr" bIns="212075" lIns="212075" spcFirstLastPara="1" rIns="212075" wrap="square" tIns="212075">
            <a:noAutofit/>
          </a:bodyPr>
          <a:lstStyle>
            <a:lvl1pPr lvl="0">
              <a:spcBef>
                <a:spcPts val="0"/>
              </a:spcBef>
              <a:spcAft>
                <a:spcPts val="0"/>
              </a:spcAft>
              <a:buSzPts val="11100"/>
              <a:buNone/>
              <a:defRPr sz="11100"/>
            </a:lvl1pPr>
            <a:lvl2pPr lvl="1">
              <a:spcBef>
                <a:spcPts val="0"/>
              </a:spcBef>
              <a:spcAft>
                <a:spcPts val="0"/>
              </a:spcAft>
              <a:buSzPts val="11100"/>
              <a:buNone/>
              <a:defRPr sz="11100"/>
            </a:lvl2pPr>
            <a:lvl3pPr lvl="2">
              <a:spcBef>
                <a:spcPts val="0"/>
              </a:spcBef>
              <a:spcAft>
                <a:spcPts val="0"/>
              </a:spcAft>
              <a:buSzPts val="11100"/>
              <a:buNone/>
              <a:defRPr sz="11100"/>
            </a:lvl3pPr>
            <a:lvl4pPr lvl="3">
              <a:spcBef>
                <a:spcPts val="0"/>
              </a:spcBef>
              <a:spcAft>
                <a:spcPts val="0"/>
              </a:spcAft>
              <a:buSzPts val="11100"/>
              <a:buNone/>
              <a:defRPr sz="11100"/>
            </a:lvl4pPr>
            <a:lvl5pPr lvl="4">
              <a:spcBef>
                <a:spcPts val="0"/>
              </a:spcBef>
              <a:spcAft>
                <a:spcPts val="0"/>
              </a:spcAft>
              <a:buSzPts val="11100"/>
              <a:buNone/>
              <a:defRPr sz="11100"/>
            </a:lvl5pPr>
            <a:lvl6pPr lvl="5">
              <a:spcBef>
                <a:spcPts val="0"/>
              </a:spcBef>
              <a:spcAft>
                <a:spcPts val="0"/>
              </a:spcAft>
              <a:buSzPts val="11100"/>
              <a:buNone/>
              <a:defRPr sz="11100"/>
            </a:lvl6pPr>
            <a:lvl7pPr lvl="6">
              <a:spcBef>
                <a:spcPts val="0"/>
              </a:spcBef>
              <a:spcAft>
                <a:spcPts val="0"/>
              </a:spcAft>
              <a:buSzPts val="11100"/>
              <a:buNone/>
              <a:defRPr sz="11100"/>
            </a:lvl7pPr>
            <a:lvl8pPr lvl="7">
              <a:spcBef>
                <a:spcPts val="0"/>
              </a:spcBef>
              <a:spcAft>
                <a:spcPts val="0"/>
              </a:spcAft>
              <a:buSzPts val="11100"/>
              <a:buNone/>
              <a:defRPr sz="11100"/>
            </a:lvl8pPr>
            <a:lvl9pPr lvl="8">
              <a:spcBef>
                <a:spcPts val="0"/>
              </a:spcBef>
              <a:spcAft>
                <a:spcPts val="0"/>
              </a:spcAft>
              <a:buSzPts val="11100"/>
              <a:buNone/>
              <a:defRPr sz="11100"/>
            </a:lvl9pPr>
          </a:lstStyle>
          <a:p/>
        </p:txBody>
      </p:sp>
      <p:sp>
        <p:nvSpPr>
          <p:cNvPr id="34" name="Google Shape;34;p8"/>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7048500" y="-484"/>
            <a:ext cx="7048500" cy="19935900"/>
          </a:xfrm>
          <a:prstGeom prst="rect">
            <a:avLst/>
          </a:prstGeom>
          <a:solidFill>
            <a:schemeClr val="lt2"/>
          </a:solidFill>
          <a:ln>
            <a:noFill/>
          </a:ln>
        </p:spPr>
        <p:txBody>
          <a:bodyPr anchorCtr="0" anchor="ctr" bIns="212075" lIns="212075" spcFirstLastPara="1" rIns="212075" wrap="square" tIns="21207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409313" y="4779695"/>
            <a:ext cx="6236400" cy="5745300"/>
          </a:xfrm>
          <a:prstGeom prst="rect">
            <a:avLst/>
          </a:prstGeom>
        </p:spPr>
        <p:txBody>
          <a:bodyPr anchorCtr="0" anchor="b" bIns="212075" lIns="212075" spcFirstLastPara="1" rIns="212075" wrap="square" tIns="212075">
            <a:noAutofit/>
          </a:bodyPr>
          <a:lstStyle>
            <a:lvl1pPr lvl="0" algn="ctr">
              <a:spcBef>
                <a:spcPts val="0"/>
              </a:spcBef>
              <a:spcAft>
                <a:spcPts val="0"/>
              </a:spcAft>
              <a:buSzPts val="9700"/>
              <a:buNone/>
              <a:defRPr sz="9700"/>
            </a:lvl1pPr>
            <a:lvl2pPr lvl="1" algn="ctr">
              <a:spcBef>
                <a:spcPts val="0"/>
              </a:spcBef>
              <a:spcAft>
                <a:spcPts val="0"/>
              </a:spcAft>
              <a:buSzPts val="9700"/>
              <a:buNone/>
              <a:defRPr sz="9700"/>
            </a:lvl2pPr>
            <a:lvl3pPr lvl="2" algn="ctr">
              <a:spcBef>
                <a:spcPts val="0"/>
              </a:spcBef>
              <a:spcAft>
                <a:spcPts val="0"/>
              </a:spcAft>
              <a:buSzPts val="9700"/>
              <a:buNone/>
              <a:defRPr sz="9700"/>
            </a:lvl3pPr>
            <a:lvl4pPr lvl="3" algn="ctr">
              <a:spcBef>
                <a:spcPts val="0"/>
              </a:spcBef>
              <a:spcAft>
                <a:spcPts val="0"/>
              </a:spcAft>
              <a:buSzPts val="9700"/>
              <a:buNone/>
              <a:defRPr sz="9700"/>
            </a:lvl4pPr>
            <a:lvl5pPr lvl="4" algn="ctr">
              <a:spcBef>
                <a:spcPts val="0"/>
              </a:spcBef>
              <a:spcAft>
                <a:spcPts val="0"/>
              </a:spcAft>
              <a:buSzPts val="9700"/>
              <a:buNone/>
              <a:defRPr sz="9700"/>
            </a:lvl5pPr>
            <a:lvl6pPr lvl="5" algn="ctr">
              <a:spcBef>
                <a:spcPts val="0"/>
              </a:spcBef>
              <a:spcAft>
                <a:spcPts val="0"/>
              </a:spcAft>
              <a:buSzPts val="9700"/>
              <a:buNone/>
              <a:defRPr sz="9700"/>
            </a:lvl6pPr>
            <a:lvl7pPr lvl="6" algn="ctr">
              <a:spcBef>
                <a:spcPts val="0"/>
              </a:spcBef>
              <a:spcAft>
                <a:spcPts val="0"/>
              </a:spcAft>
              <a:buSzPts val="9700"/>
              <a:buNone/>
              <a:defRPr sz="9700"/>
            </a:lvl7pPr>
            <a:lvl8pPr lvl="7" algn="ctr">
              <a:spcBef>
                <a:spcPts val="0"/>
              </a:spcBef>
              <a:spcAft>
                <a:spcPts val="0"/>
              </a:spcAft>
              <a:buSzPts val="9700"/>
              <a:buNone/>
              <a:defRPr sz="9700"/>
            </a:lvl8pPr>
            <a:lvl9pPr lvl="8" algn="ctr">
              <a:spcBef>
                <a:spcPts val="0"/>
              </a:spcBef>
              <a:spcAft>
                <a:spcPts val="0"/>
              </a:spcAft>
              <a:buSzPts val="9700"/>
              <a:buNone/>
              <a:defRPr sz="9700"/>
            </a:lvl9pPr>
          </a:lstStyle>
          <a:p/>
        </p:txBody>
      </p:sp>
      <p:sp>
        <p:nvSpPr>
          <p:cNvPr id="38" name="Google Shape;38;p9"/>
          <p:cNvSpPr txBox="1"/>
          <p:nvPr>
            <p:ph idx="1" type="subTitle"/>
          </p:nvPr>
        </p:nvSpPr>
        <p:spPr>
          <a:xfrm>
            <a:off x="409313" y="10864511"/>
            <a:ext cx="6236400" cy="4787100"/>
          </a:xfrm>
          <a:prstGeom prst="rect">
            <a:avLst/>
          </a:prstGeom>
        </p:spPr>
        <p:txBody>
          <a:bodyPr anchorCtr="0" anchor="t" bIns="212075" lIns="212075" spcFirstLastPara="1" rIns="212075" wrap="square" tIns="212075">
            <a:noAutofit/>
          </a:bodyPr>
          <a:lstStyle>
            <a:lvl1pPr lvl="0" algn="ctr">
              <a:lnSpc>
                <a:spcPct val="100000"/>
              </a:lnSpc>
              <a:spcBef>
                <a:spcPts val="0"/>
              </a:spcBef>
              <a:spcAft>
                <a:spcPts val="0"/>
              </a:spcAft>
              <a:buSzPts val="4900"/>
              <a:buNone/>
              <a:defRPr sz="4900"/>
            </a:lvl1pPr>
            <a:lvl2pPr lvl="1" algn="ctr">
              <a:lnSpc>
                <a:spcPct val="100000"/>
              </a:lnSpc>
              <a:spcBef>
                <a:spcPts val="0"/>
              </a:spcBef>
              <a:spcAft>
                <a:spcPts val="0"/>
              </a:spcAft>
              <a:buSzPts val="4900"/>
              <a:buNone/>
              <a:defRPr sz="4900"/>
            </a:lvl2pPr>
            <a:lvl3pPr lvl="2" algn="ctr">
              <a:lnSpc>
                <a:spcPct val="100000"/>
              </a:lnSpc>
              <a:spcBef>
                <a:spcPts val="0"/>
              </a:spcBef>
              <a:spcAft>
                <a:spcPts val="0"/>
              </a:spcAft>
              <a:buSzPts val="4900"/>
              <a:buNone/>
              <a:defRPr sz="4900"/>
            </a:lvl3pPr>
            <a:lvl4pPr lvl="3" algn="ctr">
              <a:lnSpc>
                <a:spcPct val="100000"/>
              </a:lnSpc>
              <a:spcBef>
                <a:spcPts val="0"/>
              </a:spcBef>
              <a:spcAft>
                <a:spcPts val="0"/>
              </a:spcAft>
              <a:buSzPts val="4900"/>
              <a:buNone/>
              <a:defRPr sz="4900"/>
            </a:lvl4pPr>
            <a:lvl5pPr lvl="4" algn="ctr">
              <a:lnSpc>
                <a:spcPct val="100000"/>
              </a:lnSpc>
              <a:spcBef>
                <a:spcPts val="0"/>
              </a:spcBef>
              <a:spcAft>
                <a:spcPts val="0"/>
              </a:spcAft>
              <a:buSzPts val="4900"/>
              <a:buNone/>
              <a:defRPr sz="4900"/>
            </a:lvl5pPr>
            <a:lvl6pPr lvl="5" algn="ctr">
              <a:lnSpc>
                <a:spcPct val="100000"/>
              </a:lnSpc>
              <a:spcBef>
                <a:spcPts val="0"/>
              </a:spcBef>
              <a:spcAft>
                <a:spcPts val="0"/>
              </a:spcAft>
              <a:buSzPts val="4900"/>
              <a:buNone/>
              <a:defRPr sz="4900"/>
            </a:lvl6pPr>
            <a:lvl7pPr lvl="6" algn="ctr">
              <a:lnSpc>
                <a:spcPct val="100000"/>
              </a:lnSpc>
              <a:spcBef>
                <a:spcPts val="0"/>
              </a:spcBef>
              <a:spcAft>
                <a:spcPts val="0"/>
              </a:spcAft>
              <a:buSzPts val="4900"/>
              <a:buNone/>
              <a:defRPr sz="4900"/>
            </a:lvl7pPr>
            <a:lvl8pPr lvl="7" algn="ctr">
              <a:lnSpc>
                <a:spcPct val="100000"/>
              </a:lnSpc>
              <a:spcBef>
                <a:spcPts val="0"/>
              </a:spcBef>
              <a:spcAft>
                <a:spcPts val="0"/>
              </a:spcAft>
              <a:buSzPts val="4900"/>
              <a:buNone/>
              <a:defRPr sz="4900"/>
            </a:lvl8pPr>
            <a:lvl9pPr lvl="8" algn="ctr">
              <a:lnSpc>
                <a:spcPct val="100000"/>
              </a:lnSpc>
              <a:spcBef>
                <a:spcPts val="0"/>
              </a:spcBef>
              <a:spcAft>
                <a:spcPts val="0"/>
              </a:spcAft>
              <a:buSzPts val="4900"/>
              <a:buNone/>
              <a:defRPr sz="4900"/>
            </a:lvl9pPr>
          </a:lstStyle>
          <a:p/>
        </p:txBody>
      </p:sp>
      <p:sp>
        <p:nvSpPr>
          <p:cNvPr id="39" name="Google Shape;39;p9"/>
          <p:cNvSpPr txBox="1"/>
          <p:nvPr>
            <p:ph idx="2" type="body"/>
          </p:nvPr>
        </p:nvSpPr>
        <p:spPr>
          <a:xfrm>
            <a:off x="7615063" y="2806461"/>
            <a:ext cx="5915400" cy="14322000"/>
          </a:xfrm>
          <a:prstGeom prst="rect">
            <a:avLst/>
          </a:prstGeom>
        </p:spPr>
        <p:txBody>
          <a:bodyPr anchorCtr="0" anchor="ctr" bIns="212075" lIns="212075" spcFirstLastPara="1" rIns="212075" wrap="square" tIns="212075">
            <a:noAutofit/>
          </a:bodyPr>
          <a:lstStyle>
            <a:lvl1pPr indent="-495300" lvl="0" marL="457200">
              <a:spcBef>
                <a:spcPts val="0"/>
              </a:spcBef>
              <a:spcAft>
                <a:spcPts val="0"/>
              </a:spcAft>
              <a:buSzPts val="4200"/>
              <a:buChar char="●"/>
              <a:defRPr/>
            </a:lvl1pPr>
            <a:lvl2pPr indent="-431800" lvl="1" marL="914400">
              <a:spcBef>
                <a:spcPts val="3700"/>
              </a:spcBef>
              <a:spcAft>
                <a:spcPts val="0"/>
              </a:spcAft>
              <a:buSzPts val="3200"/>
              <a:buChar char="○"/>
              <a:defRPr/>
            </a:lvl2pPr>
            <a:lvl3pPr indent="-431800" lvl="2" marL="1371600">
              <a:spcBef>
                <a:spcPts val="3700"/>
              </a:spcBef>
              <a:spcAft>
                <a:spcPts val="0"/>
              </a:spcAft>
              <a:buSzPts val="3200"/>
              <a:buChar char="■"/>
              <a:defRPr/>
            </a:lvl3pPr>
            <a:lvl4pPr indent="-431800" lvl="3" marL="1828800">
              <a:spcBef>
                <a:spcPts val="3700"/>
              </a:spcBef>
              <a:spcAft>
                <a:spcPts val="0"/>
              </a:spcAft>
              <a:buSzPts val="3200"/>
              <a:buChar char="●"/>
              <a:defRPr/>
            </a:lvl4pPr>
            <a:lvl5pPr indent="-431800" lvl="4" marL="2286000">
              <a:spcBef>
                <a:spcPts val="3700"/>
              </a:spcBef>
              <a:spcAft>
                <a:spcPts val="0"/>
              </a:spcAft>
              <a:buSzPts val="3200"/>
              <a:buChar char="○"/>
              <a:defRPr/>
            </a:lvl5pPr>
            <a:lvl6pPr indent="-431800" lvl="5" marL="2743200">
              <a:spcBef>
                <a:spcPts val="3700"/>
              </a:spcBef>
              <a:spcAft>
                <a:spcPts val="0"/>
              </a:spcAft>
              <a:buSzPts val="3200"/>
              <a:buChar char="■"/>
              <a:defRPr/>
            </a:lvl6pPr>
            <a:lvl7pPr indent="-431800" lvl="6" marL="3200400">
              <a:spcBef>
                <a:spcPts val="3700"/>
              </a:spcBef>
              <a:spcAft>
                <a:spcPts val="0"/>
              </a:spcAft>
              <a:buSzPts val="3200"/>
              <a:buChar char="●"/>
              <a:defRPr/>
            </a:lvl7pPr>
            <a:lvl8pPr indent="-431800" lvl="7" marL="3657600">
              <a:spcBef>
                <a:spcPts val="3700"/>
              </a:spcBef>
              <a:spcAft>
                <a:spcPts val="0"/>
              </a:spcAft>
              <a:buSzPts val="3200"/>
              <a:buChar char="○"/>
              <a:defRPr/>
            </a:lvl8pPr>
            <a:lvl9pPr indent="-431800" lvl="8" marL="4114800">
              <a:spcBef>
                <a:spcPts val="3700"/>
              </a:spcBef>
              <a:spcAft>
                <a:spcPts val="3700"/>
              </a:spcAft>
              <a:buSzPts val="3200"/>
              <a:buChar char="■"/>
              <a:defRPr/>
            </a:lvl9pPr>
          </a:lstStyle>
          <a:p/>
        </p:txBody>
      </p:sp>
      <p:sp>
        <p:nvSpPr>
          <p:cNvPr id="40" name="Google Shape;40;p9"/>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480538" y="16397395"/>
            <a:ext cx="9248100" cy="2345400"/>
          </a:xfrm>
          <a:prstGeom prst="rect">
            <a:avLst/>
          </a:prstGeom>
        </p:spPr>
        <p:txBody>
          <a:bodyPr anchorCtr="0" anchor="ctr" bIns="212075" lIns="212075" spcFirstLastPara="1" rIns="212075" wrap="square" tIns="212075">
            <a:noAutofit/>
          </a:bodyPr>
          <a:lstStyle>
            <a:lvl1pPr indent="-228600" lvl="0" marL="457200">
              <a:lnSpc>
                <a:spcPct val="100000"/>
              </a:lnSpc>
              <a:spcBef>
                <a:spcPts val="0"/>
              </a:spcBef>
              <a:spcAft>
                <a:spcPts val="0"/>
              </a:spcAft>
              <a:buSzPts val="4200"/>
              <a:buNone/>
              <a:defRPr/>
            </a:lvl1pPr>
          </a:lstStyle>
          <a:p/>
        </p:txBody>
      </p:sp>
      <p:sp>
        <p:nvSpPr>
          <p:cNvPr id="43" name="Google Shape;43;p10"/>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80538" y="1724884"/>
            <a:ext cx="13135800" cy="2219700"/>
          </a:xfrm>
          <a:prstGeom prst="rect">
            <a:avLst/>
          </a:prstGeom>
          <a:noFill/>
          <a:ln>
            <a:noFill/>
          </a:ln>
        </p:spPr>
        <p:txBody>
          <a:bodyPr anchorCtr="0" anchor="t" bIns="212075" lIns="212075" spcFirstLastPara="1" rIns="212075" wrap="square" tIns="212075">
            <a:noAutofit/>
          </a:bodyPr>
          <a:lstStyle>
            <a:lvl1pPr lvl="0">
              <a:spcBef>
                <a:spcPts val="0"/>
              </a:spcBef>
              <a:spcAft>
                <a:spcPts val="0"/>
              </a:spcAft>
              <a:buClr>
                <a:schemeClr val="dk1"/>
              </a:buClr>
              <a:buSzPts val="6500"/>
              <a:buNone/>
              <a:defRPr sz="6500">
                <a:solidFill>
                  <a:schemeClr val="dk1"/>
                </a:solidFill>
              </a:defRPr>
            </a:lvl1pPr>
            <a:lvl2pPr lvl="1">
              <a:spcBef>
                <a:spcPts val="0"/>
              </a:spcBef>
              <a:spcAft>
                <a:spcPts val="0"/>
              </a:spcAft>
              <a:buClr>
                <a:schemeClr val="dk1"/>
              </a:buClr>
              <a:buSzPts val="6500"/>
              <a:buNone/>
              <a:defRPr sz="6500">
                <a:solidFill>
                  <a:schemeClr val="dk1"/>
                </a:solidFill>
              </a:defRPr>
            </a:lvl2pPr>
            <a:lvl3pPr lvl="2">
              <a:spcBef>
                <a:spcPts val="0"/>
              </a:spcBef>
              <a:spcAft>
                <a:spcPts val="0"/>
              </a:spcAft>
              <a:buClr>
                <a:schemeClr val="dk1"/>
              </a:buClr>
              <a:buSzPts val="6500"/>
              <a:buNone/>
              <a:defRPr sz="6500">
                <a:solidFill>
                  <a:schemeClr val="dk1"/>
                </a:solidFill>
              </a:defRPr>
            </a:lvl3pPr>
            <a:lvl4pPr lvl="3">
              <a:spcBef>
                <a:spcPts val="0"/>
              </a:spcBef>
              <a:spcAft>
                <a:spcPts val="0"/>
              </a:spcAft>
              <a:buClr>
                <a:schemeClr val="dk1"/>
              </a:buClr>
              <a:buSzPts val="6500"/>
              <a:buNone/>
              <a:defRPr sz="6500">
                <a:solidFill>
                  <a:schemeClr val="dk1"/>
                </a:solidFill>
              </a:defRPr>
            </a:lvl4pPr>
            <a:lvl5pPr lvl="4">
              <a:spcBef>
                <a:spcPts val="0"/>
              </a:spcBef>
              <a:spcAft>
                <a:spcPts val="0"/>
              </a:spcAft>
              <a:buClr>
                <a:schemeClr val="dk1"/>
              </a:buClr>
              <a:buSzPts val="6500"/>
              <a:buNone/>
              <a:defRPr sz="6500">
                <a:solidFill>
                  <a:schemeClr val="dk1"/>
                </a:solidFill>
              </a:defRPr>
            </a:lvl5pPr>
            <a:lvl6pPr lvl="5">
              <a:spcBef>
                <a:spcPts val="0"/>
              </a:spcBef>
              <a:spcAft>
                <a:spcPts val="0"/>
              </a:spcAft>
              <a:buClr>
                <a:schemeClr val="dk1"/>
              </a:buClr>
              <a:buSzPts val="6500"/>
              <a:buNone/>
              <a:defRPr sz="6500">
                <a:solidFill>
                  <a:schemeClr val="dk1"/>
                </a:solidFill>
              </a:defRPr>
            </a:lvl6pPr>
            <a:lvl7pPr lvl="6">
              <a:spcBef>
                <a:spcPts val="0"/>
              </a:spcBef>
              <a:spcAft>
                <a:spcPts val="0"/>
              </a:spcAft>
              <a:buClr>
                <a:schemeClr val="dk1"/>
              </a:buClr>
              <a:buSzPts val="6500"/>
              <a:buNone/>
              <a:defRPr sz="6500">
                <a:solidFill>
                  <a:schemeClr val="dk1"/>
                </a:solidFill>
              </a:defRPr>
            </a:lvl7pPr>
            <a:lvl8pPr lvl="7">
              <a:spcBef>
                <a:spcPts val="0"/>
              </a:spcBef>
              <a:spcAft>
                <a:spcPts val="0"/>
              </a:spcAft>
              <a:buClr>
                <a:schemeClr val="dk1"/>
              </a:buClr>
              <a:buSzPts val="6500"/>
              <a:buNone/>
              <a:defRPr sz="6500">
                <a:solidFill>
                  <a:schemeClr val="dk1"/>
                </a:solidFill>
              </a:defRPr>
            </a:lvl8pPr>
            <a:lvl9pPr lvl="8">
              <a:spcBef>
                <a:spcPts val="0"/>
              </a:spcBef>
              <a:spcAft>
                <a:spcPts val="0"/>
              </a:spcAft>
              <a:buClr>
                <a:schemeClr val="dk1"/>
              </a:buClr>
              <a:buSzPts val="6500"/>
              <a:buNone/>
              <a:defRPr sz="6500">
                <a:solidFill>
                  <a:schemeClr val="dk1"/>
                </a:solidFill>
              </a:defRPr>
            </a:lvl9pPr>
          </a:lstStyle>
          <a:p/>
        </p:txBody>
      </p:sp>
      <p:sp>
        <p:nvSpPr>
          <p:cNvPr id="7" name="Google Shape;7;p1"/>
          <p:cNvSpPr txBox="1"/>
          <p:nvPr>
            <p:ph idx="1" type="body"/>
          </p:nvPr>
        </p:nvSpPr>
        <p:spPr>
          <a:xfrm>
            <a:off x="480538" y="4466908"/>
            <a:ext cx="13135800" cy="13241700"/>
          </a:xfrm>
          <a:prstGeom prst="rect">
            <a:avLst/>
          </a:prstGeom>
          <a:noFill/>
          <a:ln>
            <a:noFill/>
          </a:ln>
        </p:spPr>
        <p:txBody>
          <a:bodyPr anchorCtr="0" anchor="t" bIns="212075" lIns="212075" spcFirstLastPara="1" rIns="212075" wrap="square" tIns="212075">
            <a:noAutofit/>
          </a:bodyPr>
          <a:lstStyle>
            <a:lvl1pPr indent="-495300" lvl="0" marL="457200">
              <a:lnSpc>
                <a:spcPct val="115000"/>
              </a:lnSpc>
              <a:spcBef>
                <a:spcPts val="0"/>
              </a:spcBef>
              <a:spcAft>
                <a:spcPts val="0"/>
              </a:spcAft>
              <a:buClr>
                <a:schemeClr val="dk2"/>
              </a:buClr>
              <a:buSzPts val="4200"/>
              <a:buChar char="●"/>
              <a:defRPr sz="4200">
                <a:solidFill>
                  <a:schemeClr val="dk2"/>
                </a:solidFill>
              </a:defRPr>
            </a:lvl1pPr>
            <a:lvl2pPr indent="-431800" lvl="1" marL="914400">
              <a:lnSpc>
                <a:spcPct val="115000"/>
              </a:lnSpc>
              <a:spcBef>
                <a:spcPts val="3700"/>
              </a:spcBef>
              <a:spcAft>
                <a:spcPts val="0"/>
              </a:spcAft>
              <a:buClr>
                <a:schemeClr val="dk2"/>
              </a:buClr>
              <a:buSzPts val="3200"/>
              <a:buChar char="○"/>
              <a:defRPr sz="3200">
                <a:solidFill>
                  <a:schemeClr val="dk2"/>
                </a:solidFill>
              </a:defRPr>
            </a:lvl2pPr>
            <a:lvl3pPr indent="-431800" lvl="2" marL="1371600">
              <a:lnSpc>
                <a:spcPct val="115000"/>
              </a:lnSpc>
              <a:spcBef>
                <a:spcPts val="3700"/>
              </a:spcBef>
              <a:spcAft>
                <a:spcPts val="0"/>
              </a:spcAft>
              <a:buClr>
                <a:schemeClr val="dk2"/>
              </a:buClr>
              <a:buSzPts val="3200"/>
              <a:buChar char="■"/>
              <a:defRPr sz="3200">
                <a:solidFill>
                  <a:schemeClr val="dk2"/>
                </a:solidFill>
              </a:defRPr>
            </a:lvl3pPr>
            <a:lvl4pPr indent="-431800" lvl="3" marL="1828800">
              <a:lnSpc>
                <a:spcPct val="115000"/>
              </a:lnSpc>
              <a:spcBef>
                <a:spcPts val="3700"/>
              </a:spcBef>
              <a:spcAft>
                <a:spcPts val="0"/>
              </a:spcAft>
              <a:buClr>
                <a:schemeClr val="dk2"/>
              </a:buClr>
              <a:buSzPts val="3200"/>
              <a:buChar char="●"/>
              <a:defRPr sz="3200">
                <a:solidFill>
                  <a:schemeClr val="dk2"/>
                </a:solidFill>
              </a:defRPr>
            </a:lvl4pPr>
            <a:lvl5pPr indent="-431800" lvl="4" marL="2286000">
              <a:lnSpc>
                <a:spcPct val="115000"/>
              </a:lnSpc>
              <a:spcBef>
                <a:spcPts val="3700"/>
              </a:spcBef>
              <a:spcAft>
                <a:spcPts val="0"/>
              </a:spcAft>
              <a:buClr>
                <a:schemeClr val="dk2"/>
              </a:buClr>
              <a:buSzPts val="3200"/>
              <a:buChar char="○"/>
              <a:defRPr sz="3200">
                <a:solidFill>
                  <a:schemeClr val="dk2"/>
                </a:solidFill>
              </a:defRPr>
            </a:lvl5pPr>
            <a:lvl6pPr indent="-431800" lvl="5" marL="2743200">
              <a:lnSpc>
                <a:spcPct val="115000"/>
              </a:lnSpc>
              <a:spcBef>
                <a:spcPts val="3700"/>
              </a:spcBef>
              <a:spcAft>
                <a:spcPts val="0"/>
              </a:spcAft>
              <a:buClr>
                <a:schemeClr val="dk2"/>
              </a:buClr>
              <a:buSzPts val="3200"/>
              <a:buChar char="■"/>
              <a:defRPr sz="3200">
                <a:solidFill>
                  <a:schemeClr val="dk2"/>
                </a:solidFill>
              </a:defRPr>
            </a:lvl6pPr>
            <a:lvl7pPr indent="-431800" lvl="6" marL="3200400">
              <a:lnSpc>
                <a:spcPct val="115000"/>
              </a:lnSpc>
              <a:spcBef>
                <a:spcPts val="3700"/>
              </a:spcBef>
              <a:spcAft>
                <a:spcPts val="0"/>
              </a:spcAft>
              <a:buClr>
                <a:schemeClr val="dk2"/>
              </a:buClr>
              <a:buSzPts val="3200"/>
              <a:buChar char="●"/>
              <a:defRPr sz="3200">
                <a:solidFill>
                  <a:schemeClr val="dk2"/>
                </a:solidFill>
              </a:defRPr>
            </a:lvl7pPr>
            <a:lvl8pPr indent="-431800" lvl="7" marL="3657600">
              <a:lnSpc>
                <a:spcPct val="115000"/>
              </a:lnSpc>
              <a:spcBef>
                <a:spcPts val="3700"/>
              </a:spcBef>
              <a:spcAft>
                <a:spcPts val="0"/>
              </a:spcAft>
              <a:buClr>
                <a:schemeClr val="dk2"/>
              </a:buClr>
              <a:buSzPts val="3200"/>
              <a:buChar char="○"/>
              <a:defRPr sz="3200">
                <a:solidFill>
                  <a:schemeClr val="dk2"/>
                </a:solidFill>
              </a:defRPr>
            </a:lvl8pPr>
            <a:lvl9pPr indent="-431800" lvl="8" marL="4114800">
              <a:lnSpc>
                <a:spcPct val="115000"/>
              </a:lnSpc>
              <a:spcBef>
                <a:spcPts val="3700"/>
              </a:spcBef>
              <a:spcAft>
                <a:spcPts val="3700"/>
              </a:spcAft>
              <a:buClr>
                <a:schemeClr val="dk2"/>
              </a:buClr>
              <a:buSzPts val="3200"/>
              <a:buChar char="■"/>
              <a:defRPr sz="3200">
                <a:solidFill>
                  <a:schemeClr val="dk2"/>
                </a:solidFill>
              </a:defRPr>
            </a:lvl9pPr>
          </a:lstStyle>
          <a:p/>
        </p:txBody>
      </p:sp>
      <p:sp>
        <p:nvSpPr>
          <p:cNvPr id="8" name="Google Shape;8;p1"/>
          <p:cNvSpPr txBox="1"/>
          <p:nvPr>
            <p:ph idx="12" type="sldNum"/>
          </p:nvPr>
        </p:nvSpPr>
        <p:spPr>
          <a:xfrm>
            <a:off x="13061706" y="18074283"/>
            <a:ext cx="846000" cy="1525500"/>
          </a:xfrm>
          <a:prstGeom prst="rect">
            <a:avLst/>
          </a:prstGeom>
          <a:noFill/>
          <a:ln>
            <a:noFill/>
          </a:ln>
        </p:spPr>
        <p:txBody>
          <a:bodyPr anchorCtr="0" anchor="ctr" bIns="212075" lIns="212075" spcFirstLastPara="1" rIns="212075" wrap="square" tIns="212075">
            <a:noAutofit/>
          </a:bodyPr>
          <a:lstStyle>
            <a:lvl1pPr lvl="0" algn="r">
              <a:buNone/>
              <a:defRPr sz="2300">
                <a:solidFill>
                  <a:schemeClr val="dk2"/>
                </a:solidFill>
              </a:defRPr>
            </a:lvl1pPr>
            <a:lvl2pPr lvl="1" algn="r">
              <a:buNone/>
              <a:defRPr sz="2300">
                <a:solidFill>
                  <a:schemeClr val="dk2"/>
                </a:solidFill>
              </a:defRPr>
            </a:lvl2pPr>
            <a:lvl3pPr lvl="2" algn="r">
              <a:buNone/>
              <a:defRPr sz="2300">
                <a:solidFill>
                  <a:schemeClr val="dk2"/>
                </a:solidFill>
              </a:defRPr>
            </a:lvl3pPr>
            <a:lvl4pPr lvl="3" algn="r">
              <a:buNone/>
              <a:defRPr sz="2300">
                <a:solidFill>
                  <a:schemeClr val="dk2"/>
                </a:solidFill>
              </a:defRPr>
            </a:lvl4pPr>
            <a:lvl5pPr lvl="4" algn="r">
              <a:buNone/>
              <a:defRPr sz="2300">
                <a:solidFill>
                  <a:schemeClr val="dk2"/>
                </a:solidFill>
              </a:defRPr>
            </a:lvl5pPr>
            <a:lvl6pPr lvl="5" algn="r">
              <a:buNone/>
              <a:defRPr sz="2300">
                <a:solidFill>
                  <a:schemeClr val="dk2"/>
                </a:solidFill>
              </a:defRPr>
            </a:lvl6pPr>
            <a:lvl7pPr lvl="6" algn="r">
              <a:buNone/>
              <a:defRPr sz="2300">
                <a:solidFill>
                  <a:schemeClr val="dk2"/>
                </a:solidFill>
              </a:defRPr>
            </a:lvl7pPr>
            <a:lvl8pPr lvl="7" algn="r">
              <a:buNone/>
              <a:defRPr sz="2300">
                <a:solidFill>
                  <a:schemeClr val="dk2"/>
                </a:solidFill>
              </a:defRPr>
            </a:lvl8pPr>
            <a:lvl9pPr lvl="8" algn="r">
              <a:buNone/>
              <a:defRPr sz="2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 Id="rId4" Type="http://schemas.openxmlformats.org/officeDocument/2006/relationships/hyperlink" Target="https://docs.google.com/presentation/d/1OL-yM93IlEqF0lVvDRCe7lmrR0XLJYnREOdl0VBCldk"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hyperlink" Target="https://ars.els-cdn.com/content/image/1-s2.0-S1658361209700769-gr2.jpg" TargetMode="External"/><Relationship Id="rId5" Type="http://schemas.openxmlformats.org/officeDocument/2006/relationships/image" Target="../media/image9.png"/><Relationship Id="rId6" Type="http://schemas.openxmlformats.org/officeDocument/2006/relationships/image" Target="../media/image8.png"/><Relationship Id="rId7"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26050"/>
            <a:ext cx="14097002" cy="19940428"/>
          </a:xfrm>
          <a:prstGeom prst="rect">
            <a:avLst/>
          </a:prstGeom>
          <a:noFill/>
          <a:ln>
            <a:noFill/>
          </a:ln>
        </p:spPr>
      </p:pic>
      <p:sp>
        <p:nvSpPr>
          <p:cNvPr id="55" name="Google Shape;55;p13"/>
          <p:cNvSpPr/>
          <p:nvPr/>
        </p:nvSpPr>
        <p:spPr>
          <a:xfrm>
            <a:off x="2981475" y="19427250"/>
            <a:ext cx="456600" cy="381300"/>
          </a:xfrm>
          <a:prstGeom prst="rect">
            <a:avLst/>
          </a:prstGeom>
          <a:solidFill>
            <a:srgbClr val="8E7CC3"/>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56" name="Google Shape;56;p13"/>
          <p:cNvSpPr txBox="1"/>
          <p:nvPr/>
        </p:nvSpPr>
        <p:spPr>
          <a:xfrm>
            <a:off x="3469525" y="19334050"/>
            <a:ext cx="19329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8E7CC3"/>
                </a:solidFill>
                <a:latin typeface="Oswald"/>
                <a:ea typeface="Oswald"/>
                <a:cs typeface="Oswald"/>
                <a:sym typeface="Oswald"/>
              </a:rPr>
              <a:t>MALE SLIDES</a:t>
            </a:r>
            <a:endParaRPr sz="2400">
              <a:solidFill>
                <a:srgbClr val="8E7CC3"/>
              </a:solidFill>
              <a:latin typeface="Oswald"/>
              <a:ea typeface="Oswald"/>
              <a:cs typeface="Oswald"/>
              <a:sym typeface="Oswald"/>
            </a:endParaRPr>
          </a:p>
        </p:txBody>
      </p:sp>
      <p:sp>
        <p:nvSpPr>
          <p:cNvPr id="57" name="Google Shape;57;p13"/>
          <p:cNvSpPr/>
          <p:nvPr/>
        </p:nvSpPr>
        <p:spPr>
          <a:xfrm>
            <a:off x="188950" y="19410400"/>
            <a:ext cx="456600" cy="381300"/>
          </a:xfrm>
          <a:prstGeom prst="rect">
            <a:avLst/>
          </a:prstGeom>
          <a:solidFill>
            <a:srgbClr val="CC4125"/>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58" name="Google Shape;58;p13"/>
          <p:cNvSpPr txBox="1"/>
          <p:nvPr/>
        </p:nvSpPr>
        <p:spPr>
          <a:xfrm>
            <a:off x="690825" y="19325625"/>
            <a:ext cx="17433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CC4125"/>
                </a:solidFill>
                <a:latin typeface="Oswald"/>
                <a:ea typeface="Oswald"/>
                <a:cs typeface="Oswald"/>
                <a:sym typeface="Oswald"/>
              </a:rPr>
              <a:t>IMPORTANT</a:t>
            </a:r>
            <a:endParaRPr sz="2400">
              <a:solidFill>
                <a:srgbClr val="CC4125"/>
              </a:solidFill>
              <a:latin typeface="Oswald"/>
              <a:ea typeface="Oswald"/>
              <a:cs typeface="Oswald"/>
              <a:sym typeface="Oswald"/>
            </a:endParaRPr>
          </a:p>
        </p:txBody>
      </p:sp>
      <p:sp>
        <p:nvSpPr>
          <p:cNvPr id="59" name="Google Shape;59;p13"/>
          <p:cNvSpPr txBox="1"/>
          <p:nvPr/>
        </p:nvSpPr>
        <p:spPr>
          <a:xfrm>
            <a:off x="8458025" y="19342475"/>
            <a:ext cx="19329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45818E"/>
                </a:solidFill>
                <a:latin typeface="Oswald"/>
                <a:ea typeface="Oswald"/>
                <a:cs typeface="Oswald"/>
                <a:sym typeface="Oswald"/>
              </a:rPr>
              <a:t>FEMALE SLIDES</a:t>
            </a:r>
            <a:endParaRPr sz="2400">
              <a:solidFill>
                <a:srgbClr val="45818E"/>
              </a:solidFill>
              <a:latin typeface="Oswald"/>
              <a:ea typeface="Oswald"/>
              <a:cs typeface="Oswald"/>
              <a:sym typeface="Oswald"/>
            </a:endParaRPr>
          </a:p>
        </p:txBody>
      </p:sp>
      <p:sp>
        <p:nvSpPr>
          <p:cNvPr id="60" name="Google Shape;60;p13"/>
          <p:cNvSpPr/>
          <p:nvPr/>
        </p:nvSpPr>
        <p:spPr>
          <a:xfrm>
            <a:off x="11087125" y="19410400"/>
            <a:ext cx="456600" cy="381300"/>
          </a:xfrm>
          <a:prstGeom prst="rect">
            <a:avLst/>
          </a:prstGeom>
          <a:solidFill>
            <a:srgbClr val="B45F06"/>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61" name="Google Shape;61;p13"/>
          <p:cNvSpPr txBox="1"/>
          <p:nvPr/>
        </p:nvSpPr>
        <p:spPr>
          <a:xfrm>
            <a:off x="11589000" y="19325625"/>
            <a:ext cx="26718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B45F06"/>
                </a:solidFill>
                <a:latin typeface="Oswald"/>
                <a:ea typeface="Oswald"/>
                <a:cs typeface="Oswald"/>
                <a:sym typeface="Oswald"/>
              </a:rPr>
              <a:t>LECTURER’S NOTES</a:t>
            </a:r>
            <a:endParaRPr sz="2400">
              <a:solidFill>
                <a:srgbClr val="B45F06"/>
              </a:solidFill>
              <a:latin typeface="Oswald"/>
              <a:ea typeface="Oswald"/>
              <a:cs typeface="Oswald"/>
              <a:sym typeface="Oswald"/>
            </a:endParaRPr>
          </a:p>
        </p:txBody>
      </p:sp>
      <p:sp>
        <p:nvSpPr>
          <p:cNvPr id="62" name="Google Shape;62;p13"/>
          <p:cNvSpPr/>
          <p:nvPr/>
        </p:nvSpPr>
        <p:spPr>
          <a:xfrm>
            <a:off x="6009500" y="19418825"/>
            <a:ext cx="456600" cy="381300"/>
          </a:xfrm>
          <a:prstGeom prst="rect">
            <a:avLst/>
          </a:prstGeom>
          <a:solidFill>
            <a:srgbClr val="999999"/>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999999"/>
              </a:solidFill>
            </a:endParaRPr>
          </a:p>
        </p:txBody>
      </p:sp>
      <p:sp>
        <p:nvSpPr>
          <p:cNvPr id="63" name="Google Shape;63;p13"/>
          <p:cNvSpPr txBox="1"/>
          <p:nvPr/>
        </p:nvSpPr>
        <p:spPr>
          <a:xfrm>
            <a:off x="6511375" y="19334050"/>
            <a:ext cx="19329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999999"/>
                </a:solidFill>
                <a:latin typeface="Oswald"/>
                <a:ea typeface="Oswald"/>
                <a:cs typeface="Oswald"/>
                <a:sym typeface="Oswald"/>
              </a:rPr>
              <a:t>EXTRA</a:t>
            </a:r>
            <a:endParaRPr sz="2400">
              <a:solidFill>
                <a:srgbClr val="999999"/>
              </a:solidFill>
              <a:latin typeface="Oswald"/>
              <a:ea typeface="Oswald"/>
              <a:cs typeface="Oswald"/>
              <a:sym typeface="Oswald"/>
            </a:endParaRPr>
          </a:p>
        </p:txBody>
      </p:sp>
      <p:sp>
        <p:nvSpPr>
          <p:cNvPr id="64" name="Google Shape;64;p13"/>
          <p:cNvSpPr/>
          <p:nvPr/>
        </p:nvSpPr>
        <p:spPr>
          <a:xfrm>
            <a:off x="7956150" y="19427250"/>
            <a:ext cx="456600" cy="381300"/>
          </a:xfrm>
          <a:prstGeom prst="rect">
            <a:avLst/>
          </a:prstGeom>
          <a:solidFill>
            <a:srgbClr val="45818E"/>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45818E"/>
              </a:solidFill>
            </a:endParaRPr>
          </a:p>
        </p:txBody>
      </p:sp>
      <p:sp>
        <p:nvSpPr>
          <p:cNvPr id="65" name="Google Shape;65;p13"/>
          <p:cNvSpPr txBox="1"/>
          <p:nvPr/>
        </p:nvSpPr>
        <p:spPr>
          <a:xfrm>
            <a:off x="188950" y="7088625"/>
            <a:ext cx="13608600" cy="159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6100">
                <a:solidFill>
                  <a:srgbClr val="93C47D"/>
                </a:solidFill>
                <a:latin typeface="Oswald"/>
                <a:ea typeface="Oswald"/>
                <a:cs typeface="Oswald"/>
                <a:sym typeface="Oswald"/>
              </a:rPr>
              <a:t>LECTURE VII: Coagulation Mechanisms</a:t>
            </a:r>
            <a:endParaRPr sz="6100">
              <a:solidFill>
                <a:srgbClr val="93C47D"/>
              </a:solidFill>
              <a:latin typeface="Oswald"/>
              <a:ea typeface="Oswald"/>
              <a:cs typeface="Oswald"/>
              <a:sym typeface="Oswald"/>
            </a:endParaRPr>
          </a:p>
        </p:txBody>
      </p:sp>
      <p:sp>
        <p:nvSpPr>
          <p:cNvPr id="66" name="Google Shape;66;p13"/>
          <p:cNvSpPr txBox="1"/>
          <p:nvPr/>
        </p:nvSpPr>
        <p:spPr>
          <a:xfrm>
            <a:off x="5942135" y="18452325"/>
            <a:ext cx="3071400" cy="87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800">
                <a:solidFill>
                  <a:srgbClr val="434343"/>
                </a:solidFill>
                <a:uFill>
                  <a:noFill/>
                </a:uFill>
                <a:latin typeface="Oswald"/>
                <a:ea typeface="Oswald"/>
                <a:cs typeface="Oswald"/>
                <a:sym typeface="Oswald"/>
                <a:hlinkClick r:id="rId4"/>
              </a:rPr>
              <a:t>EDITING FILE</a:t>
            </a:r>
            <a:endParaRPr sz="4800">
              <a:solidFill>
                <a:srgbClr val="434343"/>
              </a:solidFill>
              <a:latin typeface="Oswald"/>
              <a:ea typeface="Oswald"/>
              <a:cs typeface="Oswald"/>
              <a:sym typeface="Oswa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7" name="Shape 277"/>
        <p:cNvGrpSpPr/>
        <p:nvPr/>
      </p:nvGrpSpPr>
      <p:grpSpPr>
        <a:xfrm>
          <a:off x="0" y="0"/>
          <a:ext cx="0" cy="0"/>
          <a:chOff x="0" y="0"/>
          <a:chExt cx="0" cy="0"/>
        </a:xfrm>
      </p:grpSpPr>
      <p:pic>
        <p:nvPicPr>
          <p:cNvPr id="278" name="Google Shape;278;p22"/>
          <p:cNvPicPr preferRelativeResize="0"/>
          <p:nvPr/>
        </p:nvPicPr>
        <p:blipFill>
          <a:blip r:embed="rId3">
            <a:alphaModFix/>
          </a:blip>
          <a:stretch>
            <a:fillRect/>
          </a:stretch>
        </p:blipFill>
        <p:spPr>
          <a:xfrm>
            <a:off x="0" y="-4594"/>
            <a:ext cx="14097002" cy="19940419"/>
          </a:xfrm>
          <a:prstGeom prst="rect">
            <a:avLst/>
          </a:prstGeom>
          <a:noFill/>
          <a:ln>
            <a:noFill/>
          </a:ln>
        </p:spPr>
      </p:pic>
      <p:sp>
        <p:nvSpPr>
          <p:cNvPr id="279" name="Google Shape;279;p22"/>
          <p:cNvSpPr txBox="1"/>
          <p:nvPr/>
        </p:nvSpPr>
        <p:spPr>
          <a:xfrm>
            <a:off x="-329650" y="9464700"/>
            <a:ext cx="6922800" cy="156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FEMALE PHYSIOLOGY CO-LEADERS </a:t>
            </a:r>
            <a:endParaRPr sz="3600">
              <a:solidFill>
                <a:srgbClr val="FFFFFF"/>
              </a:solidFill>
              <a:latin typeface="Oswald"/>
              <a:ea typeface="Oswald"/>
              <a:cs typeface="Oswald"/>
              <a:sym typeface="Oswald"/>
            </a:endParaRPr>
          </a:p>
          <a:p>
            <a:pPr indent="0" lvl="0" marL="0" rtl="0" algn="ctr">
              <a:spcBef>
                <a:spcPts val="0"/>
              </a:spcBef>
              <a:spcAft>
                <a:spcPts val="0"/>
              </a:spcAft>
              <a:buNone/>
            </a:pPr>
            <a:r>
              <a:rPr lang="en" sz="3600">
                <a:solidFill>
                  <a:srgbClr val="FFFFFF"/>
                </a:solidFill>
                <a:latin typeface="Oswald"/>
                <a:ea typeface="Oswald"/>
                <a:cs typeface="Oswald"/>
                <a:sym typeface="Oswald"/>
              </a:rPr>
              <a:t>Maha Alnahdi, Taif Alshammari</a:t>
            </a:r>
            <a:endParaRPr sz="3600">
              <a:solidFill>
                <a:srgbClr val="FFFFFF"/>
              </a:solidFill>
              <a:latin typeface="Oswald"/>
              <a:ea typeface="Oswald"/>
              <a:cs typeface="Oswald"/>
              <a:sym typeface="Oswald"/>
            </a:endParaRPr>
          </a:p>
        </p:txBody>
      </p:sp>
      <p:sp>
        <p:nvSpPr>
          <p:cNvPr id="280" name="Google Shape;280;p22"/>
          <p:cNvSpPr txBox="1"/>
          <p:nvPr/>
        </p:nvSpPr>
        <p:spPr>
          <a:xfrm>
            <a:off x="7518950" y="9464700"/>
            <a:ext cx="6922800" cy="97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MALE PHYSIOLOGY CO-LEADERS </a:t>
            </a:r>
            <a:endParaRPr sz="3600">
              <a:solidFill>
                <a:srgbClr val="FFFFFF"/>
              </a:solidFill>
              <a:latin typeface="Oswald"/>
              <a:ea typeface="Oswald"/>
              <a:cs typeface="Oswald"/>
              <a:sym typeface="Oswald"/>
            </a:endParaRPr>
          </a:p>
          <a:p>
            <a:pPr indent="0" lvl="0" marL="0" rtl="0" algn="ctr">
              <a:spcBef>
                <a:spcPts val="0"/>
              </a:spcBef>
              <a:spcAft>
                <a:spcPts val="0"/>
              </a:spcAft>
              <a:buNone/>
            </a:pPr>
            <a:r>
              <a:rPr lang="en" sz="3600">
                <a:solidFill>
                  <a:srgbClr val="FFFFFF"/>
                </a:solidFill>
                <a:latin typeface="Oswald"/>
                <a:ea typeface="Oswald"/>
                <a:cs typeface="Oswald"/>
                <a:sym typeface="Oswald"/>
              </a:rPr>
              <a:t>Nayef Alsaber, Hameed M. Humaid </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600">
              <a:solidFill>
                <a:srgbClr val="FFFFFF"/>
              </a:solidFill>
              <a:latin typeface="Oswald"/>
              <a:ea typeface="Oswald"/>
              <a:cs typeface="Oswald"/>
              <a:sym typeface="Oswald"/>
            </a:endParaRPr>
          </a:p>
        </p:txBody>
      </p:sp>
      <p:sp>
        <p:nvSpPr>
          <p:cNvPr id="281" name="Google Shape;281;p22"/>
          <p:cNvSpPr txBox="1"/>
          <p:nvPr/>
        </p:nvSpPr>
        <p:spPr>
          <a:xfrm>
            <a:off x="5486400" y="11829700"/>
            <a:ext cx="9135000" cy="95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REFERENCES</a:t>
            </a:r>
            <a:endParaRPr sz="3600">
              <a:solidFill>
                <a:srgbClr val="FFFFFF"/>
              </a:solidFill>
              <a:latin typeface="Oswald"/>
              <a:ea typeface="Oswald"/>
              <a:cs typeface="Oswald"/>
              <a:sym typeface="Oswald"/>
            </a:endParaRPr>
          </a:p>
          <a:p>
            <a:pPr indent="-419100" lvl="0" marL="457200" rtl="0" algn="ctr">
              <a:spcBef>
                <a:spcPts val="0"/>
              </a:spcBef>
              <a:spcAft>
                <a:spcPts val="0"/>
              </a:spcAft>
              <a:buClr>
                <a:srgbClr val="FFFFFF"/>
              </a:buClr>
              <a:buSzPts val="3000"/>
              <a:buFont typeface="Oswald"/>
              <a:buChar char="-"/>
            </a:pPr>
            <a:r>
              <a:rPr lang="en" sz="3000">
                <a:solidFill>
                  <a:srgbClr val="FFFFFF"/>
                </a:solidFill>
                <a:latin typeface="Oswald"/>
                <a:ea typeface="Oswald"/>
                <a:cs typeface="Oswald"/>
                <a:sym typeface="Oswald"/>
              </a:rPr>
              <a:t>Guyton and Hall Textbook of Medical Physiology</a:t>
            </a:r>
            <a:endParaRPr sz="3000">
              <a:solidFill>
                <a:srgbClr val="FFFFFF"/>
              </a:solidFill>
              <a:latin typeface="Oswald"/>
              <a:ea typeface="Oswald"/>
              <a:cs typeface="Oswald"/>
              <a:sym typeface="Oswald"/>
            </a:endParaRPr>
          </a:p>
          <a:p>
            <a:pPr indent="-419100" lvl="0" marL="457200" rtl="0" algn="ctr">
              <a:spcBef>
                <a:spcPts val="0"/>
              </a:spcBef>
              <a:spcAft>
                <a:spcPts val="0"/>
              </a:spcAft>
              <a:buClr>
                <a:srgbClr val="FFFFFF"/>
              </a:buClr>
              <a:buSzPts val="3000"/>
              <a:buFont typeface="Oswald"/>
              <a:buChar char="-"/>
            </a:pPr>
            <a:r>
              <a:rPr lang="en" sz="3000">
                <a:solidFill>
                  <a:srgbClr val="FFFFFF"/>
                </a:solidFill>
                <a:latin typeface="Oswald"/>
                <a:ea typeface="Oswald"/>
                <a:cs typeface="Oswald"/>
                <a:sym typeface="Oswald"/>
              </a:rPr>
              <a:t>Ganong’s Review of Medical Physiology</a:t>
            </a:r>
            <a:endParaRPr sz="3000">
              <a:solidFill>
                <a:srgbClr val="FFFFFF"/>
              </a:solidFill>
              <a:latin typeface="Oswald"/>
              <a:ea typeface="Oswald"/>
              <a:cs typeface="Oswald"/>
              <a:sym typeface="Oswald"/>
            </a:endParaRPr>
          </a:p>
        </p:txBody>
      </p:sp>
      <p:sp>
        <p:nvSpPr>
          <p:cNvPr id="282" name="Google Shape;282;p22"/>
          <p:cNvSpPr txBox="1"/>
          <p:nvPr/>
        </p:nvSpPr>
        <p:spPr>
          <a:xfrm>
            <a:off x="2010250" y="5777850"/>
            <a:ext cx="11097000" cy="284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chemeClr val="lt1"/>
                </a:solidFill>
                <a:latin typeface="Oswald"/>
                <a:ea typeface="Oswald"/>
                <a:cs typeface="Oswald"/>
                <a:sym typeface="Oswald"/>
              </a:rPr>
              <a:t>Nayef Alsaber, Hameed M. Humaid</a:t>
            </a:r>
            <a:endParaRPr sz="6000">
              <a:solidFill>
                <a:schemeClr val="lt1"/>
              </a:solidFill>
              <a:latin typeface="Oswald"/>
              <a:ea typeface="Oswald"/>
              <a:cs typeface="Oswald"/>
              <a:sym typeface="Oswa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 name="Shape 70"/>
        <p:cNvGrpSpPr/>
        <p:nvPr/>
      </p:nvGrpSpPr>
      <p:grpSpPr>
        <a:xfrm>
          <a:off x="0" y="0"/>
          <a:ext cx="0" cy="0"/>
          <a:chOff x="0" y="0"/>
          <a:chExt cx="0" cy="0"/>
        </a:xfrm>
      </p:grpSpPr>
      <p:sp>
        <p:nvSpPr>
          <p:cNvPr id="71" name="Google Shape;71;p14"/>
          <p:cNvSpPr/>
          <p:nvPr/>
        </p:nvSpPr>
        <p:spPr>
          <a:xfrm>
            <a:off x="487675" y="4431150"/>
            <a:ext cx="13108500" cy="2439600"/>
          </a:xfrm>
          <a:prstGeom prst="rect">
            <a:avLst/>
          </a:prstGeom>
          <a:noFill/>
          <a:ln cap="flat" cmpd="sng" w="952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4"/>
          <p:cNvSpPr txBox="1"/>
          <p:nvPr/>
        </p:nvSpPr>
        <p:spPr>
          <a:xfrm>
            <a:off x="1300663" y="6855627"/>
            <a:ext cx="73383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latin typeface="Oswald"/>
                <a:ea typeface="Oswald"/>
                <a:cs typeface="Oswald"/>
                <a:sym typeface="Oswald"/>
              </a:rPr>
              <a:t>Hemostasis</a:t>
            </a:r>
            <a:endParaRPr sz="4800">
              <a:latin typeface="Oswald"/>
              <a:ea typeface="Oswald"/>
              <a:cs typeface="Oswald"/>
              <a:sym typeface="Oswald"/>
            </a:endParaRPr>
          </a:p>
        </p:txBody>
      </p:sp>
      <p:sp>
        <p:nvSpPr>
          <p:cNvPr id="73" name="Google Shape;73;p14"/>
          <p:cNvSpPr/>
          <p:nvPr/>
        </p:nvSpPr>
        <p:spPr>
          <a:xfrm flipH="1" rot="10800000">
            <a:off x="96225" y="6892588"/>
            <a:ext cx="13596900" cy="11976900"/>
          </a:xfrm>
          <a:prstGeom prst="round1Rect">
            <a:avLst>
              <a:gd fmla="val 16667" name="adj"/>
            </a:avLst>
          </a:prstGeom>
          <a:noFill/>
          <a:ln cap="flat" cmpd="sng" w="9525">
            <a:solidFill>
              <a:srgbClr val="93C47D"/>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74" name="Google Shape;74;p14"/>
          <p:cNvSpPr/>
          <p:nvPr/>
        </p:nvSpPr>
        <p:spPr>
          <a:xfrm>
            <a:off x="12359575" y="6949199"/>
            <a:ext cx="468600" cy="113130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75" name="Google Shape;75;p14"/>
          <p:cNvSpPr/>
          <p:nvPr/>
        </p:nvSpPr>
        <p:spPr>
          <a:xfrm>
            <a:off x="11601400" y="6949199"/>
            <a:ext cx="468600" cy="113130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76" name="Google Shape;76;p14"/>
          <p:cNvSpPr/>
          <p:nvPr/>
        </p:nvSpPr>
        <p:spPr>
          <a:xfrm>
            <a:off x="888278" y="7205115"/>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77" name="Google Shape;77;p14"/>
          <p:cNvSpPr/>
          <p:nvPr/>
        </p:nvSpPr>
        <p:spPr>
          <a:xfrm>
            <a:off x="0" y="656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78" name="Google Shape;78;p14"/>
          <p:cNvSpPr/>
          <p:nvPr/>
        </p:nvSpPr>
        <p:spPr>
          <a:xfrm>
            <a:off x="656616" y="657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79" name="Google Shape;79;p14"/>
          <p:cNvSpPr/>
          <p:nvPr/>
        </p:nvSpPr>
        <p:spPr>
          <a:xfrm rot="10800000">
            <a:off x="302750" y="1222525"/>
            <a:ext cx="13446000" cy="2442300"/>
          </a:xfrm>
          <a:prstGeom prst="round1Rect">
            <a:avLst>
              <a:gd fmla="val 16667" name="adj"/>
            </a:avLst>
          </a:prstGeom>
          <a:noFill/>
          <a:ln cap="flat" cmpd="sng" w="38100">
            <a:solidFill>
              <a:srgbClr val="666666"/>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80" name="Google Shape;80;p14"/>
          <p:cNvSpPr txBox="1"/>
          <p:nvPr/>
        </p:nvSpPr>
        <p:spPr>
          <a:xfrm>
            <a:off x="11409324" y="553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a:t>
            </a:r>
            <a:r>
              <a:rPr lang="en" sz="3500">
                <a:latin typeface="Oswald"/>
                <a:ea typeface="Oswald"/>
                <a:cs typeface="Oswald"/>
                <a:sym typeface="Oswald"/>
              </a:rPr>
              <a:t>Seven </a:t>
            </a:r>
            <a:endParaRPr sz="3500">
              <a:latin typeface="Oswald"/>
              <a:ea typeface="Oswald"/>
              <a:cs typeface="Oswald"/>
              <a:sym typeface="Oswald"/>
            </a:endParaRPr>
          </a:p>
        </p:txBody>
      </p:sp>
      <p:sp>
        <p:nvSpPr>
          <p:cNvPr id="81" name="Google Shape;81;p14"/>
          <p:cNvSpPr/>
          <p:nvPr/>
        </p:nvSpPr>
        <p:spPr>
          <a:xfrm>
            <a:off x="780250" y="870041"/>
            <a:ext cx="13446000" cy="4335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82" name="Google Shape;82;p14"/>
          <p:cNvSpPr/>
          <p:nvPr/>
        </p:nvSpPr>
        <p:spPr>
          <a:xfrm>
            <a:off x="283700" y="870041"/>
            <a:ext cx="18873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4"/>
          <p:cNvSpPr txBox="1"/>
          <p:nvPr/>
        </p:nvSpPr>
        <p:spPr>
          <a:xfrm>
            <a:off x="331315" y="860941"/>
            <a:ext cx="1887300" cy="4335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2800">
                <a:solidFill>
                  <a:srgbClr val="FFFFFF"/>
                </a:solidFill>
                <a:latin typeface="Oswald"/>
                <a:ea typeface="Oswald"/>
                <a:cs typeface="Oswald"/>
                <a:sym typeface="Oswald"/>
              </a:rPr>
              <a:t>OBJECTIVES</a:t>
            </a:r>
            <a:endParaRPr sz="2800">
              <a:solidFill>
                <a:srgbClr val="FFFFFF"/>
              </a:solidFill>
              <a:latin typeface="Oswald"/>
              <a:ea typeface="Oswald"/>
              <a:cs typeface="Oswald"/>
              <a:sym typeface="Oswald"/>
            </a:endParaRPr>
          </a:p>
        </p:txBody>
      </p:sp>
      <p:sp>
        <p:nvSpPr>
          <p:cNvPr id="84" name="Google Shape;84;p14"/>
          <p:cNvSpPr txBox="1"/>
          <p:nvPr/>
        </p:nvSpPr>
        <p:spPr>
          <a:xfrm>
            <a:off x="188014" y="168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1</a:t>
            </a:r>
            <a:endParaRPr sz="4500">
              <a:solidFill>
                <a:srgbClr val="FFFFFF"/>
              </a:solidFill>
              <a:latin typeface="Oswald"/>
              <a:ea typeface="Oswald"/>
              <a:cs typeface="Oswald"/>
              <a:sym typeface="Oswald"/>
            </a:endParaRPr>
          </a:p>
        </p:txBody>
      </p:sp>
      <p:sp>
        <p:nvSpPr>
          <p:cNvPr id="85" name="Google Shape;85;p14"/>
          <p:cNvSpPr txBox="1"/>
          <p:nvPr/>
        </p:nvSpPr>
        <p:spPr>
          <a:xfrm>
            <a:off x="929925" y="16800"/>
            <a:ext cx="112776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400">
                <a:solidFill>
                  <a:srgbClr val="FFFFFF"/>
                </a:solidFill>
                <a:latin typeface="Oswald"/>
                <a:ea typeface="Oswald"/>
                <a:cs typeface="Oswald"/>
                <a:sym typeface="Oswald"/>
              </a:rPr>
              <a:t>COAGULATION MECHANISMS </a:t>
            </a:r>
            <a:endParaRPr sz="3400">
              <a:solidFill>
                <a:srgbClr val="FFFFFF"/>
              </a:solidFill>
              <a:latin typeface="Oswald"/>
              <a:ea typeface="Oswald"/>
              <a:cs typeface="Oswald"/>
              <a:sym typeface="Oswald"/>
            </a:endParaRPr>
          </a:p>
        </p:txBody>
      </p:sp>
      <p:sp>
        <p:nvSpPr>
          <p:cNvPr id="86" name="Google Shape;86;p14"/>
          <p:cNvSpPr txBox="1"/>
          <p:nvPr/>
        </p:nvSpPr>
        <p:spPr>
          <a:xfrm>
            <a:off x="340425" y="1408300"/>
            <a:ext cx="13108500" cy="16653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SzPts val="2000"/>
              <a:buFont typeface="Merriweather"/>
              <a:buChar char="-"/>
            </a:pPr>
            <a:r>
              <a:rPr lang="en" sz="2000">
                <a:latin typeface="Merriweather"/>
                <a:ea typeface="Merriweather"/>
                <a:cs typeface="Merriweather"/>
                <a:sym typeface="Merriweather"/>
              </a:rPr>
              <a:t>Recognize the different clotting factors</a:t>
            </a:r>
            <a:endParaRPr sz="2000">
              <a:latin typeface="Merriweather"/>
              <a:ea typeface="Merriweather"/>
              <a:cs typeface="Merriweather"/>
              <a:sym typeface="Merriweather"/>
            </a:endParaRPr>
          </a:p>
          <a:p>
            <a:pPr indent="-355600" lvl="0" marL="457200" rtl="0" algn="l">
              <a:spcBef>
                <a:spcPts val="0"/>
              </a:spcBef>
              <a:spcAft>
                <a:spcPts val="0"/>
              </a:spcAft>
              <a:buSzPts val="2000"/>
              <a:buFont typeface="Merriweather"/>
              <a:buChar char="-"/>
            </a:pPr>
            <a:r>
              <a:rPr lang="en" sz="2000">
                <a:latin typeface="Merriweather"/>
                <a:ea typeface="Merriweather"/>
                <a:cs typeface="Merriweather"/>
                <a:sym typeface="Merriweather"/>
              </a:rPr>
              <a:t> Understand the role of calcium ions during clotting cascades. </a:t>
            </a:r>
            <a:endParaRPr sz="2000">
              <a:latin typeface="Merriweather"/>
              <a:ea typeface="Merriweather"/>
              <a:cs typeface="Merriweather"/>
              <a:sym typeface="Merriweather"/>
            </a:endParaRPr>
          </a:p>
          <a:p>
            <a:pPr indent="-355600" lvl="0" marL="457200" rtl="0" algn="l">
              <a:spcBef>
                <a:spcPts val="0"/>
              </a:spcBef>
              <a:spcAft>
                <a:spcPts val="0"/>
              </a:spcAft>
              <a:buSzPts val="2000"/>
              <a:buFont typeface="Merriweather"/>
              <a:buChar char="-"/>
            </a:pPr>
            <a:r>
              <a:rPr lang="en" sz="2000">
                <a:latin typeface="Merriweather"/>
                <a:ea typeface="Merriweather"/>
                <a:cs typeface="Merriweather"/>
                <a:sym typeface="Merriweather"/>
              </a:rPr>
              <a:t>Describe the cascades of intrinsic and extrinsic pathways for clotting. </a:t>
            </a:r>
            <a:endParaRPr sz="2000">
              <a:latin typeface="Merriweather"/>
              <a:ea typeface="Merriweather"/>
              <a:cs typeface="Merriweather"/>
              <a:sym typeface="Merriweather"/>
            </a:endParaRPr>
          </a:p>
          <a:p>
            <a:pPr indent="-355600" lvl="0" marL="457200" rtl="0" algn="l">
              <a:spcBef>
                <a:spcPts val="0"/>
              </a:spcBef>
              <a:spcAft>
                <a:spcPts val="0"/>
              </a:spcAft>
              <a:buSzPts val="2000"/>
              <a:buFont typeface="Merriweather"/>
              <a:buChar char="-"/>
            </a:pPr>
            <a:r>
              <a:rPr lang="en" sz="2000">
                <a:latin typeface="Merriweather"/>
                <a:ea typeface="Merriweather"/>
                <a:cs typeface="Merriweather"/>
                <a:sym typeface="Merriweather"/>
              </a:rPr>
              <a:t>Recognize process of fibrinolysis and function of plasmin.</a:t>
            </a:r>
            <a:endParaRPr sz="2000">
              <a:latin typeface="Merriweather"/>
              <a:ea typeface="Merriweather"/>
              <a:cs typeface="Merriweather"/>
              <a:sym typeface="Merriweather"/>
            </a:endParaRPr>
          </a:p>
          <a:p>
            <a:pPr indent="-355600" lvl="0" marL="457200" rtl="0" algn="l">
              <a:spcBef>
                <a:spcPts val="0"/>
              </a:spcBef>
              <a:spcAft>
                <a:spcPts val="0"/>
              </a:spcAft>
              <a:buSzPts val="2000"/>
              <a:buFont typeface="Merriweather"/>
              <a:buChar char="-"/>
            </a:pPr>
            <a:r>
              <a:rPr lang="en" sz="2000">
                <a:latin typeface="Merriweather"/>
                <a:ea typeface="Merriweather"/>
                <a:cs typeface="Merriweather"/>
                <a:sym typeface="Merriweather"/>
              </a:rPr>
              <a:t>Recognize some conditions causing excessive bleeding.</a:t>
            </a:r>
            <a:endParaRPr sz="2000">
              <a:latin typeface="Merriweather"/>
              <a:ea typeface="Merriweather"/>
              <a:cs typeface="Merriweather"/>
              <a:sym typeface="Merriweather"/>
            </a:endParaRPr>
          </a:p>
          <a:p>
            <a:pPr indent="-355600" lvl="0" marL="457200" rtl="0" algn="l">
              <a:spcBef>
                <a:spcPts val="0"/>
              </a:spcBef>
              <a:spcAft>
                <a:spcPts val="0"/>
              </a:spcAft>
              <a:buSzPts val="2000"/>
              <a:buFont typeface="Merriweather"/>
              <a:buChar char="-"/>
            </a:pPr>
            <a:r>
              <a:rPr lang="en" sz="2000">
                <a:latin typeface="Merriweather"/>
                <a:ea typeface="Merriweather"/>
                <a:cs typeface="Merriweather"/>
                <a:sym typeface="Merriweather"/>
              </a:rPr>
              <a:t>Understand some important anticoagulants and their mechanism of action.</a:t>
            </a:r>
            <a:endParaRPr sz="2000">
              <a:latin typeface="Merriweather"/>
              <a:ea typeface="Merriweather"/>
              <a:cs typeface="Merriweather"/>
              <a:sym typeface="Merriweather"/>
            </a:endParaRPr>
          </a:p>
        </p:txBody>
      </p:sp>
      <p:sp>
        <p:nvSpPr>
          <p:cNvPr id="87" name="Google Shape;87;p14"/>
          <p:cNvSpPr txBox="1"/>
          <p:nvPr/>
        </p:nvSpPr>
        <p:spPr>
          <a:xfrm>
            <a:off x="625125" y="4431150"/>
            <a:ext cx="12940800" cy="2338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900">
                <a:latin typeface="Merriweather"/>
                <a:ea typeface="Merriweather"/>
                <a:cs typeface="Merriweather"/>
                <a:sym typeface="Merriweather"/>
              </a:rPr>
              <a:t>A crucial physiological balance exists between factors promoting coagulation “</a:t>
            </a:r>
            <a:r>
              <a:rPr b="1" lang="en" sz="1900">
                <a:latin typeface="Merriweather"/>
                <a:ea typeface="Merriweather"/>
                <a:cs typeface="Merriweather"/>
                <a:sym typeface="Merriweather"/>
              </a:rPr>
              <a:t>procoagulants”</a:t>
            </a:r>
            <a:r>
              <a:rPr lang="en" sz="1900">
                <a:latin typeface="Merriweather"/>
                <a:ea typeface="Merriweather"/>
                <a:cs typeface="Merriweather"/>
                <a:sym typeface="Merriweather"/>
              </a:rPr>
              <a:t> (eg; platelets, phospholipids, clotting factors) and factors inhibiting coagulation “</a:t>
            </a:r>
            <a:r>
              <a:rPr b="1" lang="en" sz="1900">
                <a:solidFill>
                  <a:schemeClr val="dk1"/>
                </a:solidFill>
                <a:latin typeface="Merriweather"/>
                <a:ea typeface="Merriweather"/>
                <a:cs typeface="Merriweather"/>
                <a:sym typeface="Merriweather"/>
              </a:rPr>
              <a:t>anticoagulants” </a:t>
            </a:r>
            <a:r>
              <a:rPr lang="en" sz="1900">
                <a:solidFill>
                  <a:schemeClr val="dk1"/>
                </a:solidFill>
                <a:latin typeface="Merriweather"/>
                <a:ea typeface="Merriweather"/>
                <a:cs typeface="Merriweather"/>
                <a:sym typeface="Merriweather"/>
              </a:rPr>
              <a:t>(eg; </a:t>
            </a:r>
            <a:r>
              <a:rPr lang="en" sz="1900">
                <a:latin typeface="Merriweather"/>
                <a:ea typeface="Merriweather"/>
                <a:cs typeface="Merriweather"/>
                <a:sym typeface="Merriweather"/>
              </a:rPr>
              <a:t>natural inhibitors, antithrombin III, protein C and S, fibrinolysis)</a:t>
            </a:r>
            <a:r>
              <a:rPr lang="en" sz="1900">
                <a:solidFill>
                  <a:srgbClr val="999999"/>
                </a:solidFill>
                <a:latin typeface="Merriweather"/>
                <a:ea typeface="Merriweather"/>
                <a:cs typeface="Merriweather"/>
                <a:sym typeface="Merriweather"/>
              </a:rPr>
              <a:t>(discussed later)</a:t>
            </a:r>
            <a:endParaRPr sz="1900">
              <a:solidFill>
                <a:srgbClr val="999999"/>
              </a:solidFill>
              <a:latin typeface="Merriweather"/>
              <a:ea typeface="Merriweather"/>
              <a:cs typeface="Merriweather"/>
              <a:sym typeface="Merriweather"/>
            </a:endParaRPr>
          </a:p>
          <a:p>
            <a:pPr indent="-349250" lvl="0" marL="457200" rtl="0" algn="l">
              <a:lnSpc>
                <a:spcPct val="150000"/>
              </a:lnSpc>
              <a:spcBef>
                <a:spcPts val="0"/>
              </a:spcBef>
              <a:spcAft>
                <a:spcPts val="0"/>
              </a:spcAft>
              <a:buSzPts val="1900"/>
              <a:buFont typeface="Merriweather"/>
              <a:buChar char="-"/>
            </a:pPr>
            <a:r>
              <a:rPr lang="en" sz="1900">
                <a:latin typeface="Merriweather"/>
                <a:ea typeface="Merriweather"/>
                <a:cs typeface="Merriweather"/>
                <a:sym typeface="Merriweather"/>
              </a:rPr>
              <a:t>Coagulation depends on </a:t>
            </a:r>
            <a:r>
              <a:rPr b="1" lang="en" sz="1900">
                <a:latin typeface="Merriweather"/>
                <a:ea typeface="Merriweather"/>
                <a:cs typeface="Merriweather"/>
                <a:sym typeface="Merriweather"/>
              </a:rPr>
              <a:t>balance</a:t>
            </a:r>
            <a:r>
              <a:rPr lang="en" sz="1900">
                <a:latin typeface="Merriweather"/>
                <a:ea typeface="Merriweather"/>
                <a:cs typeface="Merriweather"/>
                <a:sym typeface="Merriweather"/>
              </a:rPr>
              <a:t> between these two factors. </a:t>
            </a:r>
            <a:endParaRPr sz="1900">
              <a:latin typeface="Merriweather"/>
              <a:ea typeface="Merriweather"/>
              <a:cs typeface="Merriweather"/>
              <a:sym typeface="Merriweather"/>
            </a:endParaRPr>
          </a:p>
          <a:p>
            <a:pPr indent="-349250" lvl="0" marL="457200" rtl="0" algn="l">
              <a:lnSpc>
                <a:spcPct val="150000"/>
              </a:lnSpc>
              <a:spcBef>
                <a:spcPts val="0"/>
              </a:spcBef>
              <a:spcAft>
                <a:spcPts val="0"/>
              </a:spcAft>
              <a:buSzPts val="1900"/>
              <a:buFont typeface="Merriweather"/>
              <a:buChar char="-"/>
            </a:pPr>
            <a:r>
              <a:rPr lang="en" sz="1900">
                <a:latin typeface="Merriweather"/>
                <a:ea typeface="Merriweather"/>
                <a:cs typeface="Merriweather"/>
                <a:sym typeface="Merriweather"/>
              </a:rPr>
              <a:t>Disturbances in this balance leads to </a:t>
            </a:r>
            <a:r>
              <a:rPr b="1" lang="en" sz="1900">
                <a:latin typeface="Merriweather"/>
                <a:ea typeface="Merriweather"/>
                <a:cs typeface="Merriweather"/>
                <a:sym typeface="Merriweather"/>
              </a:rPr>
              <a:t>thrombosis</a:t>
            </a:r>
            <a:r>
              <a:rPr lang="en" sz="1900">
                <a:latin typeface="Merriweather"/>
                <a:ea typeface="Merriweather"/>
                <a:cs typeface="Merriweather"/>
                <a:sym typeface="Merriweather"/>
              </a:rPr>
              <a:t> or </a:t>
            </a:r>
            <a:r>
              <a:rPr b="1" lang="en" sz="1900">
                <a:latin typeface="Merriweather"/>
                <a:ea typeface="Merriweather"/>
                <a:cs typeface="Merriweather"/>
                <a:sym typeface="Merriweather"/>
              </a:rPr>
              <a:t>bleeding. </a:t>
            </a:r>
            <a:endParaRPr b="1" sz="1900">
              <a:latin typeface="Merriweather"/>
              <a:ea typeface="Merriweather"/>
              <a:cs typeface="Merriweather"/>
              <a:sym typeface="Merriweather"/>
            </a:endParaRPr>
          </a:p>
        </p:txBody>
      </p:sp>
      <p:sp>
        <p:nvSpPr>
          <p:cNvPr id="88" name="Google Shape;88;p14"/>
          <p:cNvSpPr txBox="1"/>
          <p:nvPr/>
        </p:nvSpPr>
        <p:spPr>
          <a:xfrm>
            <a:off x="9762978" y="8566871"/>
            <a:ext cx="4355700" cy="3915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700">
                <a:highlight>
                  <a:schemeClr val="lt1"/>
                </a:highlight>
                <a:latin typeface="Merriweather"/>
                <a:ea typeface="Merriweather"/>
                <a:cs typeface="Merriweather"/>
                <a:sym typeface="Merriweather"/>
              </a:rPr>
              <a:t>Figure 7-1</a:t>
            </a:r>
            <a:endParaRPr b="1" sz="2700">
              <a:highlight>
                <a:schemeClr val="lt1"/>
              </a:highlight>
              <a:latin typeface="Merriweather"/>
              <a:ea typeface="Merriweather"/>
              <a:cs typeface="Merriweather"/>
              <a:sym typeface="Merriweather"/>
            </a:endParaRPr>
          </a:p>
        </p:txBody>
      </p:sp>
      <p:sp>
        <p:nvSpPr>
          <p:cNvPr id="89" name="Google Shape;89;p14"/>
          <p:cNvSpPr/>
          <p:nvPr/>
        </p:nvSpPr>
        <p:spPr>
          <a:xfrm>
            <a:off x="701328" y="3887815"/>
            <a:ext cx="468600" cy="433500"/>
          </a:xfrm>
          <a:prstGeom prst="rect">
            <a:avLst/>
          </a:prstGeom>
          <a:solidFill>
            <a:srgbClr val="45818E"/>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90" name="Google Shape;90;p14"/>
          <p:cNvSpPr txBox="1"/>
          <p:nvPr/>
        </p:nvSpPr>
        <p:spPr>
          <a:xfrm>
            <a:off x="1101938" y="3528227"/>
            <a:ext cx="73383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solidFill>
                  <a:srgbClr val="45818E"/>
                </a:solidFill>
                <a:latin typeface="Oswald"/>
                <a:ea typeface="Oswald"/>
                <a:cs typeface="Oswald"/>
                <a:sym typeface="Oswald"/>
              </a:rPr>
              <a:t>Introduction </a:t>
            </a:r>
            <a:endParaRPr sz="4800">
              <a:solidFill>
                <a:srgbClr val="45818E"/>
              </a:solidFill>
              <a:latin typeface="Oswald"/>
              <a:ea typeface="Oswald"/>
              <a:cs typeface="Oswald"/>
              <a:sym typeface="Oswald"/>
            </a:endParaRPr>
          </a:p>
        </p:txBody>
      </p:sp>
      <p:sp>
        <p:nvSpPr>
          <p:cNvPr id="91" name="Google Shape;91;p14"/>
          <p:cNvSpPr txBox="1"/>
          <p:nvPr/>
        </p:nvSpPr>
        <p:spPr>
          <a:xfrm>
            <a:off x="625125" y="11758425"/>
            <a:ext cx="4706400" cy="18540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900">
                <a:solidFill>
                  <a:schemeClr val="dk1"/>
                </a:solidFill>
                <a:latin typeface="Merriweather"/>
                <a:ea typeface="Merriweather"/>
                <a:cs typeface="Merriweather"/>
                <a:sym typeface="Merriweather"/>
              </a:rPr>
              <a:t>Mechanism of Hemostasis: </a:t>
            </a:r>
            <a:endParaRPr b="1" sz="1900">
              <a:solidFill>
                <a:schemeClr val="dk1"/>
              </a:solidFill>
              <a:latin typeface="Merriweather"/>
              <a:ea typeface="Merriweather"/>
              <a:cs typeface="Merriweather"/>
              <a:sym typeface="Merriweather"/>
            </a:endParaRPr>
          </a:p>
          <a:p>
            <a:pPr indent="0" lvl="0" marL="0" rtl="0" algn="l">
              <a:lnSpc>
                <a:spcPct val="115000"/>
              </a:lnSpc>
              <a:spcBef>
                <a:spcPts val="0"/>
              </a:spcBef>
              <a:spcAft>
                <a:spcPts val="0"/>
              </a:spcAft>
              <a:buNone/>
            </a:pPr>
            <a:r>
              <a:rPr lang="en" sz="1900">
                <a:solidFill>
                  <a:schemeClr val="dk1"/>
                </a:solidFill>
                <a:latin typeface="Merriweather"/>
                <a:ea typeface="Merriweather"/>
                <a:cs typeface="Merriweather"/>
                <a:sym typeface="Merriweather"/>
              </a:rPr>
              <a:t>1. Vessel wall (vasoconstriction)</a:t>
            </a:r>
            <a:endParaRPr sz="1900">
              <a:solidFill>
                <a:schemeClr val="dk1"/>
              </a:solidFill>
              <a:latin typeface="Merriweather"/>
              <a:ea typeface="Merriweather"/>
              <a:cs typeface="Merriweather"/>
              <a:sym typeface="Merriweather"/>
            </a:endParaRPr>
          </a:p>
          <a:p>
            <a:pPr indent="0" lvl="0" marL="0" rtl="0" algn="l">
              <a:lnSpc>
                <a:spcPct val="115000"/>
              </a:lnSpc>
              <a:spcBef>
                <a:spcPts val="0"/>
              </a:spcBef>
              <a:spcAft>
                <a:spcPts val="0"/>
              </a:spcAft>
              <a:buNone/>
            </a:pPr>
            <a:r>
              <a:rPr lang="en" sz="1800">
                <a:solidFill>
                  <a:srgbClr val="8E7CC3"/>
                </a:solidFill>
                <a:latin typeface="Merriweather"/>
                <a:ea typeface="Merriweather"/>
                <a:cs typeface="Merriweather"/>
                <a:sym typeface="Merriweather"/>
              </a:rPr>
              <a:t>Causative Factors are three:</a:t>
            </a:r>
            <a:endParaRPr sz="1800">
              <a:solidFill>
                <a:srgbClr val="8E7CC3"/>
              </a:solidFill>
              <a:latin typeface="Merriweather"/>
              <a:ea typeface="Merriweather"/>
              <a:cs typeface="Merriweather"/>
              <a:sym typeface="Merriweather"/>
            </a:endParaRPr>
          </a:p>
          <a:p>
            <a:pPr indent="-342900" lvl="0" marL="457200" rtl="0" algn="l">
              <a:spcBef>
                <a:spcPts val="0"/>
              </a:spcBef>
              <a:spcAft>
                <a:spcPts val="0"/>
              </a:spcAft>
              <a:buClr>
                <a:srgbClr val="8E7CC3"/>
              </a:buClr>
              <a:buSzPts val="1800"/>
              <a:buFont typeface="Merriweather"/>
              <a:buAutoNum type="alphaUcParenR"/>
            </a:pPr>
            <a:r>
              <a:rPr lang="en" sz="1800">
                <a:solidFill>
                  <a:srgbClr val="8E7CC3"/>
                </a:solidFill>
                <a:latin typeface="Merriweather"/>
                <a:ea typeface="Merriweather"/>
                <a:cs typeface="Merriweather"/>
                <a:sym typeface="Merriweather"/>
              </a:rPr>
              <a:t>Nervous reflexes.</a:t>
            </a:r>
            <a:endParaRPr sz="1800">
              <a:solidFill>
                <a:srgbClr val="8E7CC3"/>
              </a:solidFill>
              <a:latin typeface="Merriweather"/>
              <a:ea typeface="Merriweather"/>
              <a:cs typeface="Merriweather"/>
              <a:sym typeface="Merriweather"/>
            </a:endParaRPr>
          </a:p>
          <a:p>
            <a:pPr indent="-342900" lvl="0" marL="457200" rtl="0" algn="l">
              <a:spcBef>
                <a:spcPts val="0"/>
              </a:spcBef>
              <a:spcAft>
                <a:spcPts val="0"/>
              </a:spcAft>
              <a:buClr>
                <a:srgbClr val="8E7CC3"/>
              </a:buClr>
              <a:buSzPts val="1800"/>
              <a:buFont typeface="Merriweather"/>
              <a:buAutoNum type="alphaUcParenR"/>
            </a:pPr>
            <a:r>
              <a:rPr lang="en" sz="1800">
                <a:solidFill>
                  <a:srgbClr val="8E7CC3"/>
                </a:solidFill>
                <a:latin typeface="Merriweather"/>
                <a:ea typeface="Merriweather"/>
                <a:cs typeface="Merriweather"/>
                <a:sym typeface="Merriweather"/>
              </a:rPr>
              <a:t>Local myogenic spasm</a:t>
            </a:r>
            <a:endParaRPr baseline="30000" sz="1800">
              <a:solidFill>
                <a:srgbClr val="8E7CC3"/>
              </a:solidFill>
              <a:latin typeface="Merriweather"/>
              <a:ea typeface="Merriweather"/>
              <a:cs typeface="Merriweather"/>
              <a:sym typeface="Merriweather"/>
            </a:endParaRPr>
          </a:p>
          <a:p>
            <a:pPr indent="-342900" lvl="0" marL="457200" rtl="0" algn="l">
              <a:spcBef>
                <a:spcPts val="0"/>
              </a:spcBef>
              <a:spcAft>
                <a:spcPts val="0"/>
              </a:spcAft>
              <a:buClr>
                <a:srgbClr val="8E7CC3"/>
              </a:buClr>
              <a:buSzPts val="1800"/>
              <a:buFont typeface="Merriweather"/>
              <a:buAutoNum type="alphaUcParenR"/>
            </a:pPr>
            <a:r>
              <a:rPr lang="en" sz="1800">
                <a:solidFill>
                  <a:srgbClr val="8E7CC3"/>
                </a:solidFill>
                <a:latin typeface="Merriweather"/>
                <a:ea typeface="Merriweather"/>
                <a:cs typeface="Merriweather"/>
                <a:sym typeface="Merriweather"/>
              </a:rPr>
              <a:t>Local humoral factors (Platelets release  Thromboxane A2 which is a vasoconstrictor). It’s inhibited by aspirin, as it is a product of COX enzymes action on arachidonic acid.</a:t>
            </a:r>
            <a:endParaRPr sz="1800">
              <a:solidFill>
                <a:srgbClr val="8E7CC3"/>
              </a:solidFill>
              <a:latin typeface="Merriweather"/>
              <a:ea typeface="Merriweather"/>
              <a:cs typeface="Merriweather"/>
              <a:sym typeface="Merriweather"/>
            </a:endParaRPr>
          </a:p>
          <a:p>
            <a:pPr indent="0" lvl="0" marL="0" rtl="0" algn="l">
              <a:spcBef>
                <a:spcPts val="0"/>
              </a:spcBef>
              <a:spcAft>
                <a:spcPts val="0"/>
              </a:spcAft>
              <a:buNone/>
            </a:pPr>
            <a:r>
              <a:rPr lang="en" sz="1800">
                <a:solidFill>
                  <a:srgbClr val="8E7CC3"/>
                </a:solidFill>
                <a:latin typeface="Merriweather"/>
                <a:ea typeface="Merriweather"/>
                <a:cs typeface="Merriweather"/>
                <a:sym typeface="Merriweather"/>
              </a:rPr>
              <a:t>Importance: Crushing injuries → intense spasm→ no lethal loss of blood.</a:t>
            </a:r>
            <a:endParaRPr sz="1800">
              <a:solidFill>
                <a:srgbClr val="8E7CC3"/>
              </a:solidFill>
              <a:latin typeface="Merriweather"/>
              <a:ea typeface="Merriweather"/>
              <a:cs typeface="Merriweather"/>
              <a:sym typeface="Merriweather"/>
            </a:endParaRPr>
          </a:p>
          <a:p>
            <a:pPr indent="0" lvl="0" marL="0" rtl="0" algn="l">
              <a:lnSpc>
                <a:spcPct val="115000"/>
              </a:lnSpc>
              <a:spcBef>
                <a:spcPts val="0"/>
              </a:spcBef>
              <a:spcAft>
                <a:spcPts val="0"/>
              </a:spcAft>
              <a:buNone/>
            </a:pPr>
            <a:r>
              <a:rPr lang="en" sz="1900">
                <a:solidFill>
                  <a:schemeClr val="dk1"/>
                </a:solidFill>
                <a:latin typeface="Merriweather"/>
                <a:ea typeface="Merriweather"/>
                <a:cs typeface="Merriweather"/>
                <a:sym typeface="Merriweather"/>
              </a:rPr>
              <a:t>2. Platelets (production and activation of platelets followed by platelet plug formation)</a:t>
            </a:r>
            <a:endParaRPr sz="1900">
              <a:solidFill>
                <a:schemeClr val="dk1"/>
              </a:solidFill>
              <a:latin typeface="Merriweather"/>
              <a:ea typeface="Merriweather"/>
              <a:cs typeface="Merriweather"/>
              <a:sym typeface="Merriweather"/>
            </a:endParaRPr>
          </a:p>
          <a:p>
            <a:pPr indent="-349250" lvl="0" marL="457200" rtl="0" algn="l">
              <a:lnSpc>
                <a:spcPct val="115000"/>
              </a:lnSpc>
              <a:spcBef>
                <a:spcPts val="0"/>
              </a:spcBef>
              <a:spcAft>
                <a:spcPts val="0"/>
              </a:spcAft>
              <a:buClr>
                <a:srgbClr val="8E7CC3"/>
              </a:buClr>
              <a:buSzPts val="1900"/>
              <a:buFont typeface="Merriweather"/>
              <a:buChar char="-"/>
            </a:pPr>
            <a:r>
              <a:rPr lang="en" sz="1900">
                <a:solidFill>
                  <a:srgbClr val="8E7CC3"/>
                </a:solidFill>
                <a:latin typeface="Merriweather"/>
                <a:ea typeface="Merriweather"/>
                <a:cs typeface="Merriweather"/>
                <a:sym typeface="Merriweather"/>
              </a:rPr>
              <a:t>Figure 7-2, Figure 7-3 </a:t>
            </a:r>
            <a:endParaRPr sz="1900">
              <a:solidFill>
                <a:srgbClr val="8E7CC3"/>
              </a:solidFill>
              <a:latin typeface="Merriweather"/>
              <a:ea typeface="Merriweather"/>
              <a:cs typeface="Merriweather"/>
              <a:sym typeface="Merriweather"/>
            </a:endParaRPr>
          </a:p>
          <a:p>
            <a:pPr indent="0" lvl="0" marL="0" rtl="0" algn="l">
              <a:lnSpc>
                <a:spcPct val="115000"/>
              </a:lnSpc>
              <a:spcBef>
                <a:spcPts val="0"/>
              </a:spcBef>
              <a:spcAft>
                <a:spcPts val="0"/>
              </a:spcAft>
              <a:buNone/>
            </a:pPr>
            <a:r>
              <a:rPr lang="en" sz="1900">
                <a:solidFill>
                  <a:schemeClr val="dk1"/>
                </a:solidFill>
                <a:latin typeface="Merriweather"/>
                <a:ea typeface="Merriweather"/>
                <a:cs typeface="Merriweather"/>
                <a:sym typeface="Merriweather"/>
              </a:rPr>
              <a:t>3. Blood coagulation: clot formation and retraction (intrinsic &amp; extrinsic pathways)</a:t>
            </a:r>
            <a:r>
              <a:rPr lang="en" sz="1900">
                <a:solidFill>
                  <a:srgbClr val="674EA7"/>
                </a:solidFill>
                <a:latin typeface="Merriweather"/>
                <a:ea typeface="Merriweather"/>
                <a:cs typeface="Merriweather"/>
                <a:sym typeface="Merriweather"/>
              </a:rPr>
              <a:t>(discussed later) </a:t>
            </a:r>
            <a:endParaRPr sz="1900">
              <a:solidFill>
                <a:srgbClr val="674EA7"/>
              </a:solidFill>
              <a:latin typeface="Merriweather"/>
              <a:ea typeface="Merriweather"/>
              <a:cs typeface="Merriweather"/>
              <a:sym typeface="Merriweather"/>
            </a:endParaRPr>
          </a:p>
          <a:p>
            <a:pPr indent="0" lvl="0" marL="0" rtl="0" algn="l">
              <a:lnSpc>
                <a:spcPct val="115000"/>
              </a:lnSpc>
              <a:spcBef>
                <a:spcPts val="0"/>
              </a:spcBef>
              <a:spcAft>
                <a:spcPts val="0"/>
              </a:spcAft>
              <a:buNone/>
            </a:pPr>
            <a:r>
              <a:rPr lang="en" sz="1900">
                <a:solidFill>
                  <a:schemeClr val="dk1"/>
                </a:solidFill>
                <a:latin typeface="Merriweather"/>
                <a:ea typeface="Merriweather"/>
                <a:cs typeface="Merriweather"/>
                <a:sym typeface="Merriweather"/>
              </a:rPr>
              <a:t>4. Fibrinolysis </a:t>
            </a:r>
            <a:r>
              <a:rPr lang="en" sz="1900">
                <a:solidFill>
                  <a:srgbClr val="999999"/>
                </a:solidFill>
                <a:latin typeface="Merriweather"/>
                <a:ea typeface="Merriweather"/>
                <a:cs typeface="Merriweather"/>
                <a:sym typeface="Merriweather"/>
              </a:rPr>
              <a:t>(discussed later) </a:t>
            </a:r>
            <a:endParaRPr sz="1900">
              <a:solidFill>
                <a:srgbClr val="999999"/>
              </a:solidFill>
              <a:latin typeface="Merriweather"/>
              <a:ea typeface="Merriweather"/>
              <a:cs typeface="Merriweather"/>
              <a:sym typeface="Merriweather"/>
            </a:endParaRPr>
          </a:p>
        </p:txBody>
      </p:sp>
      <p:sp>
        <p:nvSpPr>
          <p:cNvPr id="92" name="Google Shape;92;p14"/>
          <p:cNvSpPr txBox="1"/>
          <p:nvPr/>
        </p:nvSpPr>
        <p:spPr>
          <a:xfrm>
            <a:off x="627225" y="7987950"/>
            <a:ext cx="6093900" cy="391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000">
                <a:latin typeface="Merriweather"/>
                <a:ea typeface="Merriweather"/>
                <a:cs typeface="Merriweather"/>
                <a:sym typeface="Merriweather"/>
              </a:rPr>
              <a:t>Hemostasis</a:t>
            </a:r>
            <a:r>
              <a:rPr lang="en" sz="2000">
                <a:latin typeface="Merriweather"/>
                <a:ea typeface="Merriweather"/>
                <a:cs typeface="Merriweather"/>
                <a:sym typeface="Merriweather"/>
              </a:rPr>
              <a:t> is defined as spontaneous arrest or  stoppage of blood loss.</a:t>
            </a:r>
            <a:endParaRPr sz="2000">
              <a:latin typeface="Merriweather"/>
              <a:ea typeface="Merriweather"/>
              <a:cs typeface="Merriweather"/>
              <a:sym typeface="Merriweather"/>
            </a:endParaRPr>
          </a:p>
          <a:p>
            <a:pPr indent="0" lvl="0" marL="0" rtl="0" algn="l">
              <a:lnSpc>
                <a:spcPct val="115000"/>
              </a:lnSpc>
              <a:spcBef>
                <a:spcPts val="0"/>
              </a:spcBef>
              <a:spcAft>
                <a:spcPts val="0"/>
              </a:spcAft>
              <a:buNone/>
            </a:pPr>
            <a:r>
              <a:t/>
            </a:r>
            <a:endParaRPr sz="2000">
              <a:latin typeface="Merriweather"/>
              <a:ea typeface="Merriweather"/>
              <a:cs typeface="Merriweather"/>
              <a:sym typeface="Merriweather"/>
            </a:endParaRPr>
          </a:p>
          <a:p>
            <a:pPr indent="0" lvl="0" marL="0" rtl="0" algn="l">
              <a:lnSpc>
                <a:spcPct val="115000"/>
              </a:lnSpc>
              <a:spcBef>
                <a:spcPts val="0"/>
              </a:spcBef>
              <a:spcAft>
                <a:spcPts val="0"/>
              </a:spcAft>
              <a:buNone/>
            </a:pPr>
            <a:r>
              <a:rPr b="1" lang="en" sz="2000">
                <a:latin typeface="Merriweather"/>
                <a:ea typeface="Merriweather"/>
                <a:cs typeface="Merriweather"/>
                <a:sym typeface="Merriweather"/>
              </a:rPr>
              <a:t>Coagulation:</a:t>
            </a:r>
            <a:r>
              <a:rPr lang="en" sz="2000">
                <a:latin typeface="Merriweather"/>
                <a:ea typeface="Merriweather"/>
                <a:cs typeface="Merriweather"/>
                <a:sym typeface="Merriweather"/>
              </a:rPr>
              <a:t> Formation of fibrin meshwork or threads  to form a clot.</a:t>
            </a:r>
            <a:endParaRPr sz="2000">
              <a:latin typeface="Merriweather"/>
              <a:ea typeface="Merriweather"/>
              <a:cs typeface="Merriweather"/>
              <a:sym typeface="Merriweather"/>
            </a:endParaRPr>
          </a:p>
          <a:p>
            <a:pPr indent="0" lvl="0" marL="0" rtl="0" algn="l">
              <a:lnSpc>
                <a:spcPct val="115000"/>
              </a:lnSpc>
              <a:spcBef>
                <a:spcPts val="0"/>
              </a:spcBef>
              <a:spcAft>
                <a:spcPts val="0"/>
              </a:spcAft>
              <a:buNone/>
            </a:pPr>
            <a:r>
              <a:t/>
            </a:r>
            <a:endParaRPr sz="2000">
              <a:latin typeface="Merriweather"/>
              <a:ea typeface="Merriweather"/>
              <a:cs typeface="Merriweather"/>
              <a:sym typeface="Merriweather"/>
            </a:endParaRPr>
          </a:p>
          <a:p>
            <a:pPr indent="0" lvl="0" marL="0" rtl="0" algn="l">
              <a:lnSpc>
                <a:spcPct val="115000"/>
              </a:lnSpc>
              <a:spcBef>
                <a:spcPts val="0"/>
              </a:spcBef>
              <a:spcAft>
                <a:spcPts val="0"/>
              </a:spcAft>
              <a:buNone/>
            </a:pPr>
            <a:r>
              <a:rPr b="1" lang="en" sz="2000">
                <a:latin typeface="Merriweather"/>
                <a:ea typeface="Merriweather"/>
                <a:cs typeface="Merriweather"/>
                <a:sym typeface="Merriweather"/>
              </a:rPr>
              <a:t>Blood clot: </a:t>
            </a:r>
            <a:r>
              <a:rPr lang="en" sz="2000">
                <a:latin typeface="Merriweather"/>
                <a:ea typeface="Merriweather"/>
                <a:cs typeface="Merriweather"/>
                <a:sym typeface="Merriweather"/>
              </a:rPr>
              <a:t>is composed of a meshwork of fibrin fibers running in all directions and entrapping blood cells, platelets, plasma.</a:t>
            </a:r>
            <a:r>
              <a:rPr baseline="30000" lang="en" sz="2000">
                <a:latin typeface="Merriweather"/>
                <a:ea typeface="Merriweather"/>
                <a:cs typeface="Merriweather"/>
                <a:sym typeface="Merriweather"/>
              </a:rPr>
              <a:t>1</a:t>
            </a:r>
            <a:endParaRPr baseline="30000" sz="2000">
              <a:latin typeface="Merriweather"/>
              <a:ea typeface="Merriweather"/>
              <a:cs typeface="Merriweather"/>
              <a:sym typeface="Merriweather"/>
            </a:endParaRPr>
          </a:p>
          <a:p>
            <a:pPr indent="0" lvl="0" marL="0" rtl="0" algn="l">
              <a:lnSpc>
                <a:spcPct val="115000"/>
              </a:lnSpc>
              <a:spcBef>
                <a:spcPts val="0"/>
              </a:spcBef>
              <a:spcAft>
                <a:spcPts val="0"/>
              </a:spcAft>
              <a:buNone/>
            </a:pPr>
            <a:r>
              <a:t/>
            </a:r>
            <a:endParaRPr sz="2000">
              <a:latin typeface="Merriweather"/>
              <a:ea typeface="Merriweather"/>
              <a:cs typeface="Merriweather"/>
              <a:sym typeface="Merriweather"/>
            </a:endParaRPr>
          </a:p>
        </p:txBody>
      </p:sp>
      <p:graphicFrame>
        <p:nvGraphicFramePr>
          <p:cNvPr id="93" name="Google Shape;93;p14"/>
          <p:cNvGraphicFramePr/>
          <p:nvPr/>
        </p:nvGraphicFramePr>
        <p:xfrm>
          <a:off x="5360475" y="11873850"/>
          <a:ext cx="3000000" cy="3000000"/>
        </p:xfrm>
        <a:graphic>
          <a:graphicData uri="http://schemas.openxmlformats.org/drawingml/2006/table">
            <a:tbl>
              <a:tblPr>
                <a:noFill/>
                <a:tableStyleId>{32F26C58-E234-4AB2-BB44-BD7281F2DE5A}</a:tableStyleId>
              </a:tblPr>
              <a:tblGrid>
                <a:gridCol w="902175"/>
                <a:gridCol w="6960525"/>
              </a:tblGrid>
              <a:tr h="401700">
                <a:tc>
                  <a:txBody>
                    <a:bodyPr/>
                    <a:lstStyle/>
                    <a:p>
                      <a:pPr indent="0" lvl="0" marL="0" rtl="0" algn="ctr">
                        <a:spcBef>
                          <a:spcPts val="0"/>
                        </a:spcBef>
                        <a:spcAft>
                          <a:spcPts val="0"/>
                        </a:spcAft>
                        <a:buNone/>
                      </a:pPr>
                      <a:r>
                        <a:rPr lang="en">
                          <a:solidFill>
                            <a:schemeClr val="lt1"/>
                          </a:solidFill>
                          <a:latin typeface="Merriweather"/>
                          <a:ea typeface="Merriweather"/>
                          <a:cs typeface="Merriweather"/>
                          <a:sym typeface="Merriweather"/>
                        </a:rPr>
                        <a:t>I</a:t>
                      </a:r>
                      <a:endParaRPr>
                        <a:solidFill>
                          <a:schemeClr val="lt1"/>
                        </a:solidFill>
                        <a:latin typeface="Merriweather"/>
                        <a:ea typeface="Merriweather"/>
                        <a:cs typeface="Merriweather"/>
                        <a:sym typeface="Merriweather"/>
                      </a:endParaRPr>
                    </a:p>
                  </a:txBody>
                  <a:tcPr marT="91425" marB="91425" marR="91425" marL="91425">
                    <a:solidFill>
                      <a:srgbClr val="6AA84F"/>
                    </a:solidFill>
                  </a:tcPr>
                </a:tc>
                <a:tc>
                  <a:txBody>
                    <a:bodyPr/>
                    <a:lstStyle/>
                    <a:p>
                      <a:pPr indent="0" lvl="0" marL="0" rtl="0" algn="l">
                        <a:spcBef>
                          <a:spcPts val="0"/>
                        </a:spcBef>
                        <a:spcAft>
                          <a:spcPts val="0"/>
                        </a:spcAft>
                        <a:buNone/>
                      </a:pPr>
                      <a:r>
                        <a:rPr lang="en">
                          <a:latin typeface="Merriweather"/>
                          <a:ea typeface="Merriweather"/>
                          <a:cs typeface="Merriweather"/>
                          <a:sym typeface="Merriweather"/>
                        </a:rPr>
                        <a:t>Fibrinogen</a:t>
                      </a:r>
                      <a:endParaRPr>
                        <a:latin typeface="Merriweather"/>
                        <a:ea typeface="Merriweather"/>
                        <a:cs typeface="Merriweather"/>
                        <a:sym typeface="Merriweather"/>
                      </a:endParaRPr>
                    </a:p>
                  </a:txBody>
                  <a:tcPr marT="91425" marB="91425" marR="91425" marL="91425">
                    <a:solidFill>
                      <a:schemeClr val="lt1"/>
                    </a:solidFill>
                  </a:tcPr>
                </a:tc>
              </a:tr>
              <a:tr h="401700">
                <a:tc>
                  <a:txBody>
                    <a:bodyPr/>
                    <a:lstStyle/>
                    <a:p>
                      <a:pPr indent="0" lvl="0" marL="0" rtl="0" algn="ctr">
                        <a:spcBef>
                          <a:spcPts val="0"/>
                        </a:spcBef>
                        <a:spcAft>
                          <a:spcPts val="0"/>
                        </a:spcAft>
                        <a:buNone/>
                      </a:pPr>
                      <a:r>
                        <a:rPr lang="en">
                          <a:solidFill>
                            <a:schemeClr val="lt1"/>
                          </a:solidFill>
                          <a:latin typeface="Merriweather"/>
                          <a:ea typeface="Merriweather"/>
                          <a:cs typeface="Merriweather"/>
                          <a:sym typeface="Merriweather"/>
                        </a:rPr>
                        <a:t>II</a:t>
                      </a:r>
                      <a:endParaRPr>
                        <a:solidFill>
                          <a:schemeClr val="lt1"/>
                        </a:solidFill>
                        <a:latin typeface="Merriweather"/>
                        <a:ea typeface="Merriweather"/>
                        <a:cs typeface="Merriweather"/>
                        <a:sym typeface="Merriweather"/>
                      </a:endParaRPr>
                    </a:p>
                  </a:txBody>
                  <a:tcPr marT="91425" marB="91425" marR="91425" marL="91425">
                    <a:solidFill>
                      <a:srgbClr val="6AA84F"/>
                    </a:solidFill>
                  </a:tcPr>
                </a:tc>
                <a:tc>
                  <a:txBody>
                    <a:bodyPr/>
                    <a:lstStyle/>
                    <a:p>
                      <a:pPr indent="0" lvl="0" marL="0" rtl="0" algn="l">
                        <a:spcBef>
                          <a:spcPts val="0"/>
                        </a:spcBef>
                        <a:spcAft>
                          <a:spcPts val="0"/>
                        </a:spcAft>
                        <a:buNone/>
                      </a:pPr>
                      <a:r>
                        <a:rPr lang="en">
                          <a:latin typeface="Merriweather"/>
                          <a:ea typeface="Merriweather"/>
                          <a:cs typeface="Merriweather"/>
                          <a:sym typeface="Merriweather"/>
                        </a:rPr>
                        <a:t>Prothrombin </a:t>
                      </a:r>
                      <a:endParaRPr>
                        <a:latin typeface="Merriweather"/>
                        <a:ea typeface="Merriweather"/>
                        <a:cs typeface="Merriweather"/>
                        <a:sym typeface="Merriweather"/>
                      </a:endParaRPr>
                    </a:p>
                  </a:txBody>
                  <a:tcPr marT="91425" marB="91425" marR="91425" marL="91425">
                    <a:solidFill>
                      <a:schemeClr val="lt1"/>
                    </a:solidFill>
                  </a:tcPr>
                </a:tc>
              </a:tr>
              <a:tr h="401700">
                <a:tc>
                  <a:txBody>
                    <a:bodyPr/>
                    <a:lstStyle/>
                    <a:p>
                      <a:pPr indent="0" lvl="0" marL="0" rtl="0" algn="ctr">
                        <a:spcBef>
                          <a:spcPts val="0"/>
                        </a:spcBef>
                        <a:spcAft>
                          <a:spcPts val="0"/>
                        </a:spcAft>
                        <a:buNone/>
                      </a:pPr>
                      <a:r>
                        <a:rPr lang="en">
                          <a:solidFill>
                            <a:schemeClr val="lt1"/>
                          </a:solidFill>
                          <a:latin typeface="Merriweather"/>
                          <a:ea typeface="Merriweather"/>
                          <a:cs typeface="Merriweather"/>
                          <a:sym typeface="Merriweather"/>
                        </a:rPr>
                        <a:t>III</a:t>
                      </a:r>
                      <a:endParaRPr>
                        <a:solidFill>
                          <a:schemeClr val="lt1"/>
                        </a:solidFill>
                        <a:latin typeface="Merriweather"/>
                        <a:ea typeface="Merriweather"/>
                        <a:cs typeface="Merriweather"/>
                        <a:sym typeface="Merriweather"/>
                      </a:endParaRPr>
                    </a:p>
                  </a:txBody>
                  <a:tcPr marT="91425" marB="91425" marR="91425" marL="91425">
                    <a:solidFill>
                      <a:srgbClr val="6AA84F"/>
                    </a:solidFill>
                  </a:tcPr>
                </a:tc>
                <a:tc>
                  <a:txBody>
                    <a:bodyPr/>
                    <a:lstStyle/>
                    <a:p>
                      <a:pPr indent="0" lvl="0" marL="0" rtl="0" algn="l">
                        <a:spcBef>
                          <a:spcPts val="0"/>
                        </a:spcBef>
                        <a:spcAft>
                          <a:spcPts val="0"/>
                        </a:spcAft>
                        <a:buNone/>
                      </a:pPr>
                      <a:r>
                        <a:rPr lang="en">
                          <a:latin typeface="Merriweather"/>
                          <a:ea typeface="Merriweather"/>
                          <a:cs typeface="Merriweather"/>
                          <a:sym typeface="Merriweather"/>
                        </a:rPr>
                        <a:t>Tissue factor (Thromboplastin)</a:t>
                      </a:r>
                      <a:endParaRPr>
                        <a:latin typeface="Merriweather"/>
                        <a:ea typeface="Merriweather"/>
                        <a:cs typeface="Merriweather"/>
                        <a:sym typeface="Merriweather"/>
                      </a:endParaRPr>
                    </a:p>
                  </a:txBody>
                  <a:tcPr marT="91425" marB="91425" marR="91425" marL="91425">
                    <a:solidFill>
                      <a:schemeClr val="lt1"/>
                    </a:solidFill>
                  </a:tcPr>
                </a:tc>
              </a:tr>
              <a:tr h="401700">
                <a:tc>
                  <a:txBody>
                    <a:bodyPr/>
                    <a:lstStyle/>
                    <a:p>
                      <a:pPr indent="0" lvl="0" marL="0" rtl="0" algn="ctr">
                        <a:spcBef>
                          <a:spcPts val="0"/>
                        </a:spcBef>
                        <a:spcAft>
                          <a:spcPts val="0"/>
                        </a:spcAft>
                        <a:buNone/>
                      </a:pPr>
                      <a:r>
                        <a:rPr lang="en">
                          <a:solidFill>
                            <a:schemeClr val="lt1"/>
                          </a:solidFill>
                          <a:latin typeface="Merriweather"/>
                          <a:ea typeface="Merriweather"/>
                          <a:cs typeface="Merriweather"/>
                          <a:sym typeface="Merriweather"/>
                        </a:rPr>
                        <a:t>IV</a:t>
                      </a:r>
                      <a:endParaRPr>
                        <a:solidFill>
                          <a:schemeClr val="lt1"/>
                        </a:solidFill>
                        <a:latin typeface="Merriweather"/>
                        <a:ea typeface="Merriweather"/>
                        <a:cs typeface="Merriweather"/>
                        <a:sym typeface="Merriweather"/>
                      </a:endParaRPr>
                    </a:p>
                  </a:txBody>
                  <a:tcPr marT="91425" marB="91425" marR="91425" marL="91425">
                    <a:solidFill>
                      <a:srgbClr val="6AA84F"/>
                    </a:solidFill>
                  </a:tcPr>
                </a:tc>
                <a:tc>
                  <a:txBody>
                    <a:bodyPr/>
                    <a:lstStyle/>
                    <a:p>
                      <a:pPr indent="0" lvl="0" marL="0" rtl="0" algn="l">
                        <a:spcBef>
                          <a:spcPts val="0"/>
                        </a:spcBef>
                        <a:spcAft>
                          <a:spcPts val="0"/>
                        </a:spcAft>
                        <a:buNone/>
                      </a:pPr>
                      <a:r>
                        <a:rPr lang="en">
                          <a:latin typeface="Merriweather"/>
                          <a:ea typeface="Merriweather"/>
                          <a:cs typeface="Merriweather"/>
                          <a:sym typeface="Merriweather"/>
                        </a:rPr>
                        <a:t>Calcium</a:t>
                      </a:r>
                      <a:endParaRPr>
                        <a:latin typeface="Merriweather"/>
                        <a:ea typeface="Merriweather"/>
                        <a:cs typeface="Merriweather"/>
                        <a:sym typeface="Merriweather"/>
                      </a:endParaRPr>
                    </a:p>
                  </a:txBody>
                  <a:tcPr marT="91425" marB="91425" marR="91425" marL="91425">
                    <a:solidFill>
                      <a:schemeClr val="lt1"/>
                    </a:solidFill>
                  </a:tcPr>
                </a:tc>
              </a:tr>
              <a:tr h="401700">
                <a:tc>
                  <a:txBody>
                    <a:bodyPr/>
                    <a:lstStyle/>
                    <a:p>
                      <a:pPr indent="0" lvl="0" marL="0" rtl="0" algn="ctr">
                        <a:spcBef>
                          <a:spcPts val="0"/>
                        </a:spcBef>
                        <a:spcAft>
                          <a:spcPts val="0"/>
                        </a:spcAft>
                        <a:buNone/>
                      </a:pPr>
                      <a:r>
                        <a:rPr lang="en">
                          <a:solidFill>
                            <a:schemeClr val="lt1"/>
                          </a:solidFill>
                          <a:latin typeface="Merriweather"/>
                          <a:ea typeface="Merriweather"/>
                          <a:cs typeface="Merriweather"/>
                          <a:sym typeface="Merriweather"/>
                        </a:rPr>
                        <a:t>V</a:t>
                      </a:r>
                      <a:endParaRPr>
                        <a:solidFill>
                          <a:schemeClr val="lt1"/>
                        </a:solidFill>
                        <a:latin typeface="Merriweather"/>
                        <a:ea typeface="Merriweather"/>
                        <a:cs typeface="Merriweather"/>
                        <a:sym typeface="Merriweather"/>
                      </a:endParaRPr>
                    </a:p>
                  </a:txBody>
                  <a:tcPr marT="91425" marB="91425" marR="91425" marL="91425">
                    <a:solidFill>
                      <a:srgbClr val="6AA84F"/>
                    </a:solidFill>
                  </a:tcPr>
                </a:tc>
                <a:tc>
                  <a:txBody>
                    <a:bodyPr/>
                    <a:lstStyle/>
                    <a:p>
                      <a:pPr indent="0" lvl="0" marL="0" rtl="0" algn="l">
                        <a:spcBef>
                          <a:spcPts val="0"/>
                        </a:spcBef>
                        <a:spcAft>
                          <a:spcPts val="0"/>
                        </a:spcAft>
                        <a:buNone/>
                      </a:pPr>
                      <a:r>
                        <a:rPr lang="en">
                          <a:latin typeface="Merriweather"/>
                          <a:ea typeface="Merriweather"/>
                          <a:cs typeface="Merriweather"/>
                          <a:sym typeface="Merriweather"/>
                        </a:rPr>
                        <a:t>Labile factor, </a:t>
                      </a:r>
                      <a:r>
                        <a:rPr lang="en">
                          <a:solidFill>
                            <a:srgbClr val="8E7CC3"/>
                          </a:solidFill>
                          <a:latin typeface="Merriweather"/>
                          <a:ea typeface="Merriweather"/>
                          <a:cs typeface="Merriweather"/>
                          <a:sym typeface="Merriweather"/>
                        </a:rPr>
                        <a:t>proaccelerin, Ac-globulin (Ac-G)</a:t>
                      </a:r>
                      <a:endParaRPr>
                        <a:solidFill>
                          <a:srgbClr val="8E7CC3"/>
                        </a:solidFill>
                        <a:latin typeface="Merriweather"/>
                        <a:ea typeface="Merriweather"/>
                        <a:cs typeface="Merriweather"/>
                        <a:sym typeface="Merriweather"/>
                      </a:endParaRPr>
                    </a:p>
                  </a:txBody>
                  <a:tcPr marT="91425" marB="91425" marR="91425" marL="91425">
                    <a:solidFill>
                      <a:schemeClr val="lt1"/>
                    </a:solidFill>
                  </a:tcPr>
                </a:tc>
              </a:tr>
              <a:tr h="624875">
                <a:tc>
                  <a:txBody>
                    <a:bodyPr/>
                    <a:lstStyle/>
                    <a:p>
                      <a:pPr indent="0" lvl="0" marL="0" rtl="0" algn="ctr">
                        <a:spcBef>
                          <a:spcPts val="0"/>
                        </a:spcBef>
                        <a:spcAft>
                          <a:spcPts val="0"/>
                        </a:spcAft>
                        <a:buNone/>
                      </a:pPr>
                      <a:r>
                        <a:rPr lang="en">
                          <a:solidFill>
                            <a:schemeClr val="lt1"/>
                          </a:solidFill>
                          <a:latin typeface="Merriweather"/>
                          <a:ea typeface="Merriweather"/>
                          <a:cs typeface="Merriweather"/>
                          <a:sym typeface="Merriweather"/>
                        </a:rPr>
                        <a:t>VI </a:t>
                      </a:r>
                      <a:endParaRPr>
                        <a:solidFill>
                          <a:schemeClr val="lt1"/>
                        </a:solidFill>
                        <a:latin typeface="Merriweather"/>
                        <a:ea typeface="Merriweather"/>
                        <a:cs typeface="Merriweather"/>
                        <a:sym typeface="Merriweather"/>
                      </a:endParaRPr>
                    </a:p>
                  </a:txBody>
                  <a:tcPr marT="91425" marB="91425" marR="91425" marL="91425">
                    <a:solidFill>
                      <a:srgbClr val="6AA84F"/>
                    </a:solidFill>
                  </a:tcPr>
                </a:tc>
                <a:tc>
                  <a:txBody>
                    <a:bodyPr/>
                    <a:lstStyle/>
                    <a:p>
                      <a:pPr indent="0" lvl="0" marL="0" rtl="0" algn="l">
                        <a:spcBef>
                          <a:spcPts val="0"/>
                        </a:spcBef>
                        <a:spcAft>
                          <a:spcPts val="0"/>
                        </a:spcAft>
                        <a:buNone/>
                      </a:pPr>
                      <a:r>
                        <a:rPr lang="en">
                          <a:solidFill>
                            <a:srgbClr val="999999"/>
                          </a:solidFill>
                          <a:latin typeface="Merriweather"/>
                          <a:ea typeface="Merriweather"/>
                          <a:cs typeface="Merriweather"/>
                          <a:sym typeface="Merriweather"/>
                        </a:rPr>
                        <a:t>No longer used (previously thought to be present, was mistaken for factor Va) </a:t>
                      </a:r>
                      <a:endParaRPr>
                        <a:solidFill>
                          <a:srgbClr val="999999"/>
                        </a:solidFill>
                        <a:latin typeface="Merriweather"/>
                        <a:ea typeface="Merriweather"/>
                        <a:cs typeface="Merriweather"/>
                        <a:sym typeface="Merriweather"/>
                      </a:endParaRPr>
                    </a:p>
                  </a:txBody>
                  <a:tcPr marT="91425" marB="91425" marR="91425" marL="91425">
                    <a:solidFill>
                      <a:schemeClr val="lt1"/>
                    </a:solidFill>
                  </a:tcPr>
                </a:tc>
              </a:tr>
              <a:tr h="624875">
                <a:tc>
                  <a:txBody>
                    <a:bodyPr/>
                    <a:lstStyle/>
                    <a:p>
                      <a:pPr indent="0" lvl="0" marL="0" rtl="0" algn="ctr">
                        <a:spcBef>
                          <a:spcPts val="0"/>
                        </a:spcBef>
                        <a:spcAft>
                          <a:spcPts val="0"/>
                        </a:spcAft>
                        <a:buNone/>
                      </a:pPr>
                      <a:r>
                        <a:rPr lang="en">
                          <a:solidFill>
                            <a:schemeClr val="lt1"/>
                          </a:solidFill>
                          <a:latin typeface="Merriweather"/>
                          <a:ea typeface="Merriweather"/>
                          <a:cs typeface="Merriweather"/>
                          <a:sym typeface="Merriweather"/>
                        </a:rPr>
                        <a:t>VII</a:t>
                      </a:r>
                      <a:endParaRPr>
                        <a:solidFill>
                          <a:schemeClr val="lt1"/>
                        </a:solidFill>
                        <a:latin typeface="Merriweather"/>
                        <a:ea typeface="Merriweather"/>
                        <a:cs typeface="Merriweather"/>
                        <a:sym typeface="Merriweather"/>
                      </a:endParaRPr>
                    </a:p>
                  </a:txBody>
                  <a:tcPr marT="91425" marB="91425" marR="91425" marL="91425">
                    <a:solidFill>
                      <a:srgbClr val="6AA84F"/>
                    </a:solidFill>
                  </a:tcPr>
                </a:tc>
                <a:tc>
                  <a:txBody>
                    <a:bodyPr/>
                    <a:lstStyle/>
                    <a:p>
                      <a:pPr indent="0" lvl="0" marL="0" rtl="0" algn="l">
                        <a:spcBef>
                          <a:spcPts val="0"/>
                        </a:spcBef>
                        <a:spcAft>
                          <a:spcPts val="0"/>
                        </a:spcAft>
                        <a:buNone/>
                      </a:pPr>
                      <a:r>
                        <a:rPr lang="en">
                          <a:latin typeface="Merriweather"/>
                          <a:ea typeface="Merriweather"/>
                          <a:cs typeface="Merriweather"/>
                          <a:sym typeface="Merriweather"/>
                        </a:rPr>
                        <a:t>Stable factor,</a:t>
                      </a:r>
                      <a:r>
                        <a:rPr lang="en">
                          <a:solidFill>
                            <a:srgbClr val="8E7CC3"/>
                          </a:solidFill>
                          <a:latin typeface="Merriweather"/>
                          <a:ea typeface="Merriweather"/>
                          <a:cs typeface="Merriweather"/>
                          <a:sym typeface="Merriweather"/>
                        </a:rPr>
                        <a:t> serum prothrombin conversion accelerator (SPCA), proconvertin</a:t>
                      </a:r>
                      <a:endParaRPr>
                        <a:solidFill>
                          <a:srgbClr val="8E7CC3"/>
                        </a:solidFill>
                        <a:latin typeface="Merriweather"/>
                        <a:ea typeface="Merriweather"/>
                        <a:cs typeface="Merriweather"/>
                        <a:sym typeface="Merriweather"/>
                      </a:endParaRPr>
                    </a:p>
                  </a:txBody>
                  <a:tcPr marT="91425" marB="91425" marR="91425" marL="91425">
                    <a:solidFill>
                      <a:schemeClr val="lt1"/>
                    </a:solidFill>
                  </a:tcPr>
                </a:tc>
              </a:tr>
              <a:tr h="401700">
                <a:tc>
                  <a:txBody>
                    <a:bodyPr/>
                    <a:lstStyle/>
                    <a:p>
                      <a:pPr indent="0" lvl="0" marL="0" rtl="0" algn="ctr">
                        <a:spcBef>
                          <a:spcPts val="0"/>
                        </a:spcBef>
                        <a:spcAft>
                          <a:spcPts val="0"/>
                        </a:spcAft>
                        <a:buNone/>
                      </a:pPr>
                      <a:r>
                        <a:rPr lang="en">
                          <a:solidFill>
                            <a:schemeClr val="lt1"/>
                          </a:solidFill>
                          <a:latin typeface="Merriweather"/>
                          <a:ea typeface="Merriweather"/>
                          <a:cs typeface="Merriweather"/>
                          <a:sym typeface="Merriweather"/>
                        </a:rPr>
                        <a:t>VIII</a:t>
                      </a:r>
                      <a:endParaRPr>
                        <a:solidFill>
                          <a:schemeClr val="lt1"/>
                        </a:solidFill>
                        <a:latin typeface="Merriweather"/>
                        <a:ea typeface="Merriweather"/>
                        <a:cs typeface="Merriweather"/>
                        <a:sym typeface="Merriweather"/>
                      </a:endParaRPr>
                    </a:p>
                  </a:txBody>
                  <a:tcPr marT="91425" marB="91425" marR="91425" marL="91425">
                    <a:solidFill>
                      <a:srgbClr val="6AA84F"/>
                    </a:solidFill>
                  </a:tcPr>
                </a:tc>
                <a:tc>
                  <a:txBody>
                    <a:bodyPr/>
                    <a:lstStyle/>
                    <a:p>
                      <a:pPr indent="0" lvl="0" marL="0" rtl="0" algn="l">
                        <a:spcBef>
                          <a:spcPts val="0"/>
                        </a:spcBef>
                        <a:spcAft>
                          <a:spcPts val="0"/>
                        </a:spcAft>
                        <a:buNone/>
                      </a:pPr>
                      <a:r>
                        <a:rPr lang="en">
                          <a:latin typeface="Merriweather"/>
                          <a:ea typeface="Merriweather"/>
                          <a:cs typeface="Merriweather"/>
                          <a:sym typeface="Merriweather"/>
                        </a:rPr>
                        <a:t>Antihemophilic factor, antihemophilic factor A, antihemophilic globulin</a:t>
                      </a:r>
                      <a:endParaRPr>
                        <a:latin typeface="Merriweather"/>
                        <a:ea typeface="Merriweather"/>
                        <a:cs typeface="Merriweather"/>
                        <a:sym typeface="Merriweather"/>
                      </a:endParaRPr>
                    </a:p>
                  </a:txBody>
                  <a:tcPr marT="91425" marB="91425" marR="91425" marL="91425">
                    <a:solidFill>
                      <a:schemeClr val="lt1"/>
                    </a:solidFill>
                  </a:tcPr>
                </a:tc>
              </a:tr>
              <a:tr h="624875">
                <a:tc>
                  <a:txBody>
                    <a:bodyPr/>
                    <a:lstStyle/>
                    <a:p>
                      <a:pPr indent="0" lvl="0" marL="0" rtl="0" algn="ctr">
                        <a:spcBef>
                          <a:spcPts val="0"/>
                        </a:spcBef>
                        <a:spcAft>
                          <a:spcPts val="0"/>
                        </a:spcAft>
                        <a:buNone/>
                      </a:pPr>
                      <a:r>
                        <a:rPr lang="en">
                          <a:solidFill>
                            <a:schemeClr val="lt1"/>
                          </a:solidFill>
                          <a:latin typeface="Merriweather"/>
                          <a:ea typeface="Merriweather"/>
                          <a:cs typeface="Merriweather"/>
                          <a:sym typeface="Merriweather"/>
                        </a:rPr>
                        <a:t>IX</a:t>
                      </a:r>
                      <a:endParaRPr>
                        <a:solidFill>
                          <a:schemeClr val="lt1"/>
                        </a:solidFill>
                        <a:latin typeface="Merriweather"/>
                        <a:ea typeface="Merriweather"/>
                        <a:cs typeface="Merriweather"/>
                        <a:sym typeface="Merriweather"/>
                      </a:endParaRPr>
                    </a:p>
                  </a:txBody>
                  <a:tcPr marT="91425" marB="91425" marR="91425" marL="91425">
                    <a:solidFill>
                      <a:srgbClr val="6AA84F"/>
                    </a:solidFill>
                  </a:tcPr>
                </a:tc>
                <a:tc>
                  <a:txBody>
                    <a:bodyPr/>
                    <a:lstStyle/>
                    <a:p>
                      <a:pPr indent="0" lvl="0" marL="0" rtl="0" algn="l">
                        <a:spcBef>
                          <a:spcPts val="0"/>
                        </a:spcBef>
                        <a:spcAft>
                          <a:spcPts val="0"/>
                        </a:spcAft>
                        <a:buNone/>
                      </a:pPr>
                      <a:r>
                        <a:rPr lang="en">
                          <a:latin typeface="Merriweather"/>
                          <a:ea typeface="Merriweather"/>
                          <a:cs typeface="Merriweather"/>
                          <a:sym typeface="Merriweather"/>
                        </a:rPr>
                        <a:t>Antihemophilic factor B, christmas factor, </a:t>
                      </a:r>
                      <a:r>
                        <a:rPr lang="en">
                          <a:solidFill>
                            <a:srgbClr val="8E7CC3"/>
                          </a:solidFill>
                          <a:latin typeface="Merriweather"/>
                          <a:ea typeface="Merriweather"/>
                          <a:cs typeface="Merriweather"/>
                          <a:sym typeface="Merriweather"/>
                        </a:rPr>
                        <a:t>plasma thromboplastin component (PTC) </a:t>
                      </a:r>
                      <a:endParaRPr>
                        <a:solidFill>
                          <a:srgbClr val="8E7CC3"/>
                        </a:solidFill>
                        <a:latin typeface="Merriweather"/>
                        <a:ea typeface="Merriweather"/>
                        <a:cs typeface="Merriweather"/>
                        <a:sym typeface="Merriweather"/>
                      </a:endParaRPr>
                    </a:p>
                  </a:txBody>
                  <a:tcPr marT="91425" marB="91425" marR="91425" marL="91425">
                    <a:solidFill>
                      <a:schemeClr val="lt1"/>
                    </a:solidFill>
                  </a:tcPr>
                </a:tc>
              </a:tr>
              <a:tr h="401700">
                <a:tc>
                  <a:txBody>
                    <a:bodyPr/>
                    <a:lstStyle/>
                    <a:p>
                      <a:pPr indent="0" lvl="0" marL="0" rtl="0" algn="ctr">
                        <a:spcBef>
                          <a:spcPts val="0"/>
                        </a:spcBef>
                        <a:spcAft>
                          <a:spcPts val="0"/>
                        </a:spcAft>
                        <a:buNone/>
                      </a:pPr>
                      <a:r>
                        <a:rPr lang="en">
                          <a:solidFill>
                            <a:schemeClr val="lt1"/>
                          </a:solidFill>
                          <a:latin typeface="Merriweather"/>
                          <a:ea typeface="Merriweather"/>
                          <a:cs typeface="Merriweather"/>
                          <a:sym typeface="Merriweather"/>
                        </a:rPr>
                        <a:t>X</a:t>
                      </a:r>
                      <a:endParaRPr>
                        <a:solidFill>
                          <a:schemeClr val="lt1"/>
                        </a:solidFill>
                        <a:latin typeface="Merriweather"/>
                        <a:ea typeface="Merriweather"/>
                        <a:cs typeface="Merriweather"/>
                        <a:sym typeface="Merriweather"/>
                      </a:endParaRPr>
                    </a:p>
                  </a:txBody>
                  <a:tcPr marT="91425" marB="91425" marR="91425" marL="91425">
                    <a:solidFill>
                      <a:srgbClr val="6AA84F"/>
                    </a:solidFill>
                  </a:tcPr>
                </a:tc>
                <a:tc>
                  <a:txBody>
                    <a:bodyPr/>
                    <a:lstStyle/>
                    <a:p>
                      <a:pPr indent="0" lvl="0" marL="0" rtl="0" algn="l">
                        <a:spcBef>
                          <a:spcPts val="0"/>
                        </a:spcBef>
                        <a:spcAft>
                          <a:spcPts val="0"/>
                        </a:spcAft>
                        <a:buNone/>
                      </a:pPr>
                      <a:r>
                        <a:rPr lang="en">
                          <a:latin typeface="Merriweather"/>
                          <a:ea typeface="Merriweather"/>
                          <a:cs typeface="Merriweather"/>
                          <a:sym typeface="Merriweather"/>
                        </a:rPr>
                        <a:t>Stuart-Prower factor, Stuart factor</a:t>
                      </a:r>
                      <a:endParaRPr>
                        <a:latin typeface="Merriweather"/>
                        <a:ea typeface="Merriweather"/>
                        <a:cs typeface="Merriweather"/>
                        <a:sym typeface="Merriweather"/>
                      </a:endParaRPr>
                    </a:p>
                  </a:txBody>
                  <a:tcPr marT="91425" marB="91425" marR="91425" marL="91425">
                    <a:solidFill>
                      <a:schemeClr val="lt1"/>
                    </a:solidFill>
                  </a:tcPr>
                </a:tc>
              </a:tr>
              <a:tr h="401700">
                <a:tc>
                  <a:txBody>
                    <a:bodyPr/>
                    <a:lstStyle/>
                    <a:p>
                      <a:pPr indent="0" lvl="0" marL="0" rtl="0" algn="ctr">
                        <a:spcBef>
                          <a:spcPts val="0"/>
                        </a:spcBef>
                        <a:spcAft>
                          <a:spcPts val="0"/>
                        </a:spcAft>
                        <a:buNone/>
                      </a:pPr>
                      <a:r>
                        <a:rPr lang="en">
                          <a:solidFill>
                            <a:schemeClr val="lt1"/>
                          </a:solidFill>
                          <a:latin typeface="Merriweather"/>
                          <a:ea typeface="Merriweather"/>
                          <a:cs typeface="Merriweather"/>
                          <a:sym typeface="Merriweather"/>
                        </a:rPr>
                        <a:t>XI</a:t>
                      </a:r>
                      <a:endParaRPr>
                        <a:solidFill>
                          <a:schemeClr val="lt1"/>
                        </a:solidFill>
                        <a:latin typeface="Merriweather"/>
                        <a:ea typeface="Merriweather"/>
                        <a:cs typeface="Merriweather"/>
                        <a:sym typeface="Merriweather"/>
                      </a:endParaRPr>
                    </a:p>
                  </a:txBody>
                  <a:tcPr marT="91425" marB="91425" marR="91425" marL="91425">
                    <a:solidFill>
                      <a:srgbClr val="6AA84F"/>
                    </a:solidFill>
                  </a:tcPr>
                </a:tc>
                <a:tc>
                  <a:txBody>
                    <a:bodyPr/>
                    <a:lstStyle/>
                    <a:p>
                      <a:pPr indent="0" lvl="0" marL="0" rtl="0" algn="l">
                        <a:spcBef>
                          <a:spcPts val="0"/>
                        </a:spcBef>
                        <a:spcAft>
                          <a:spcPts val="0"/>
                        </a:spcAft>
                        <a:buNone/>
                      </a:pPr>
                      <a:r>
                        <a:rPr lang="en">
                          <a:latin typeface="Merriweather"/>
                          <a:ea typeface="Merriweather"/>
                          <a:cs typeface="Merriweather"/>
                          <a:sym typeface="Merriweather"/>
                        </a:rPr>
                        <a:t>Plasma Thromboplastin Antecedent (PTA),</a:t>
                      </a:r>
                      <a:r>
                        <a:rPr lang="en">
                          <a:solidFill>
                            <a:srgbClr val="8E7CC3"/>
                          </a:solidFill>
                          <a:latin typeface="Merriweather"/>
                          <a:ea typeface="Merriweather"/>
                          <a:cs typeface="Merriweather"/>
                          <a:sym typeface="Merriweather"/>
                        </a:rPr>
                        <a:t> antihemophilic factor C</a:t>
                      </a:r>
                      <a:endParaRPr>
                        <a:solidFill>
                          <a:srgbClr val="8E7CC3"/>
                        </a:solidFill>
                        <a:latin typeface="Merriweather"/>
                        <a:ea typeface="Merriweather"/>
                        <a:cs typeface="Merriweather"/>
                        <a:sym typeface="Merriweather"/>
                      </a:endParaRPr>
                    </a:p>
                  </a:txBody>
                  <a:tcPr marT="91425" marB="91425" marR="91425" marL="91425">
                    <a:solidFill>
                      <a:schemeClr val="lt1"/>
                    </a:solidFill>
                  </a:tcPr>
                </a:tc>
              </a:tr>
              <a:tr h="401700">
                <a:tc>
                  <a:txBody>
                    <a:bodyPr/>
                    <a:lstStyle/>
                    <a:p>
                      <a:pPr indent="0" lvl="0" marL="0" rtl="0" algn="ctr">
                        <a:spcBef>
                          <a:spcPts val="0"/>
                        </a:spcBef>
                        <a:spcAft>
                          <a:spcPts val="0"/>
                        </a:spcAft>
                        <a:buNone/>
                      </a:pPr>
                      <a:r>
                        <a:rPr lang="en">
                          <a:solidFill>
                            <a:schemeClr val="lt1"/>
                          </a:solidFill>
                          <a:latin typeface="Merriweather"/>
                          <a:ea typeface="Merriweather"/>
                          <a:cs typeface="Merriweather"/>
                          <a:sym typeface="Merriweather"/>
                        </a:rPr>
                        <a:t>XII</a:t>
                      </a:r>
                      <a:endParaRPr>
                        <a:solidFill>
                          <a:schemeClr val="lt1"/>
                        </a:solidFill>
                        <a:latin typeface="Merriweather"/>
                        <a:ea typeface="Merriweather"/>
                        <a:cs typeface="Merriweather"/>
                        <a:sym typeface="Merriweather"/>
                      </a:endParaRPr>
                    </a:p>
                  </a:txBody>
                  <a:tcPr marT="91425" marB="91425" marR="91425" marL="91425">
                    <a:solidFill>
                      <a:srgbClr val="6AA84F"/>
                    </a:solidFill>
                  </a:tcPr>
                </a:tc>
                <a:tc>
                  <a:txBody>
                    <a:bodyPr/>
                    <a:lstStyle/>
                    <a:p>
                      <a:pPr indent="0" lvl="0" marL="0" rtl="0" algn="l">
                        <a:spcBef>
                          <a:spcPts val="0"/>
                        </a:spcBef>
                        <a:spcAft>
                          <a:spcPts val="0"/>
                        </a:spcAft>
                        <a:buNone/>
                      </a:pPr>
                      <a:r>
                        <a:rPr lang="en">
                          <a:latin typeface="Merriweather"/>
                          <a:ea typeface="Merriweather"/>
                          <a:cs typeface="Merriweather"/>
                          <a:sym typeface="Merriweather"/>
                        </a:rPr>
                        <a:t>Hageman factor, </a:t>
                      </a:r>
                      <a:r>
                        <a:rPr lang="en">
                          <a:solidFill>
                            <a:srgbClr val="8E7CC3"/>
                          </a:solidFill>
                          <a:latin typeface="Merriweather"/>
                          <a:ea typeface="Merriweather"/>
                          <a:cs typeface="Merriweather"/>
                          <a:sym typeface="Merriweather"/>
                        </a:rPr>
                        <a:t>glass factor</a:t>
                      </a:r>
                      <a:endParaRPr>
                        <a:solidFill>
                          <a:srgbClr val="8E7CC3"/>
                        </a:solidFill>
                        <a:latin typeface="Merriweather"/>
                        <a:ea typeface="Merriweather"/>
                        <a:cs typeface="Merriweather"/>
                        <a:sym typeface="Merriweather"/>
                      </a:endParaRPr>
                    </a:p>
                  </a:txBody>
                  <a:tcPr marT="91425" marB="91425" marR="91425" marL="91425">
                    <a:solidFill>
                      <a:schemeClr val="lt1"/>
                    </a:solidFill>
                  </a:tcPr>
                </a:tc>
              </a:tr>
              <a:tr h="401700">
                <a:tc>
                  <a:txBody>
                    <a:bodyPr/>
                    <a:lstStyle/>
                    <a:p>
                      <a:pPr indent="0" lvl="0" marL="0" rtl="0" algn="ctr">
                        <a:spcBef>
                          <a:spcPts val="0"/>
                        </a:spcBef>
                        <a:spcAft>
                          <a:spcPts val="0"/>
                        </a:spcAft>
                        <a:buNone/>
                      </a:pPr>
                      <a:r>
                        <a:rPr lang="en">
                          <a:solidFill>
                            <a:schemeClr val="lt1"/>
                          </a:solidFill>
                          <a:latin typeface="Merriweather"/>
                          <a:ea typeface="Merriweather"/>
                          <a:cs typeface="Merriweather"/>
                          <a:sym typeface="Merriweather"/>
                        </a:rPr>
                        <a:t>XIII</a:t>
                      </a:r>
                      <a:endParaRPr>
                        <a:solidFill>
                          <a:schemeClr val="lt1"/>
                        </a:solidFill>
                        <a:latin typeface="Merriweather"/>
                        <a:ea typeface="Merriweather"/>
                        <a:cs typeface="Merriweather"/>
                        <a:sym typeface="Merriweather"/>
                      </a:endParaRPr>
                    </a:p>
                  </a:txBody>
                  <a:tcPr marT="91425" marB="91425" marR="91425" marL="91425">
                    <a:solidFill>
                      <a:srgbClr val="6AA84F"/>
                    </a:solidFill>
                  </a:tcPr>
                </a:tc>
                <a:tc>
                  <a:txBody>
                    <a:bodyPr/>
                    <a:lstStyle/>
                    <a:p>
                      <a:pPr indent="0" lvl="0" marL="0" rtl="0" algn="l">
                        <a:spcBef>
                          <a:spcPts val="0"/>
                        </a:spcBef>
                        <a:spcAft>
                          <a:spcPts val="0"/>
                        </a:spcAft>
                        <a:buNone/>
                      </a:pPr>
                      <a:r>
                        <a:rPr lang="en">
                          <a:latin typeface="Merriweather"/>
                          <a:ea typeface="Merriweather"/>
                          <a:cs typeface="Merriweather"/>
                          <a:sym typeface="Merriweather"/>
                        </a:rPr>
                        <a:t>Fibrin stabilizing factor </a:t>
                      </a:r>
                      <a:endParaRPr>
                        <a:latin typeface="Merriweather"/>
                        <a:ea typeface="Merriweather"/>
                        <a:cs typeface="Merriweather"/>
                        <a:sym typeface="Merriweather"/>
                      </a:endParaRPr>
                    </a:p>
                  </a:txBody>
                  <a:tcPr marT="91425" marB="91425" marR="91425" marL="91425">
                    <a:solidFill>
                      <a:schemeClr val="lt1"/>
                    </a:solidFill>
                  </a:tcPr>
                </a:tc>
              </a:tr>
              <a:tr h="401700">
                <a:tc>
                  <a:txBody>
                    <a:bodyPr/>
                    <a:lstStyle/>
                    <a:p>
                      <a:pPr indent="0" lvl="0" marL="0" rtl="0" algn="ctr">
                        <a:spcBef>
                          <a:spcPts val="0"/>
                        </a:spcBef>
                        <a:spcAft>
                          <a:spcPts val="0"/>
                        </a:spcAft>
                        <a:buNone/>
                      </a:pPr>
                      <a:r>
                        <a:rPr lang="en">
                          <a:solidFill>
                            <a:schemeClr val="lt1"/>
                          </a:solidFill>
                          <a:latin typeface="Merriweather"/>
                          <a:ea typeface="Merriweather"/>
                          <a:cs typeface="Merriweather"/>
                          <a:sym typeface="Merriweather"/>
                        </a:rPr>
                        <a:t>Pre-K</a:t>
                      </a:r>
                      <a:endParaRPr>
                        <a:solidFill>
                          <a:schemeClr val="lt1"/>
                        </a:solidFill>
                        <a:latin typeface="Merriweather"/>
                        <a:ea typeface="Merriweather"/>
                        <a:cs typeface="Merriweather"/>
                        <a:sym typeface="Merriweather"/>
                      </a:endParaRPr>
                    </a:p>
                  </a:txBody>
                  <a:tcPr marT="91425" marB="91425" marR="91425" marL="91425">
                    <a:solidFill>
                      <a:srgbClr val="6AA84F"/>
                    </a:solidFill>
                  </a:tcPr>
                </a:tc>
                <a:tc>
                  <a:txBody>
                    <a:bodyPr/>
                    <a:lstStyle/>
                    <a:p>
                      <a:pPr indent="0" lvl="0" marL="0" rtl="0" algn="l">
                        <a:spcBef>
                          <a:spcPts val="0"/>
                        </a:spcBef>
                        <a:spcAft>
                          <a:spcPts val="0"/>
                        </a:spcAft>
                        <a:buNone/>
                      </a:pPr>
                      <a:r>
                        <a:rPr lang="en">
                          <a:solidFill>
                            <a:srgbClr val="8E7CC3"/>
                          </a:solidFill>
                          <a:latin typeface="Merriweather"/>
                          <a:ea typeface="Merriweather"/>
                          <a:cs typeface="Merriweather"/>
                          <a:sym typeface="Merriweather"/>
                        </a:rPr>
                        <a:t>Fletcher factor</a:t>
                      </a:r>
                      <a:r>
                        <a:rPr lang="en">
                          <a:latin typeface="Merriweather"/>
                          <a:ea typeface="Merriweather"/>
                          <a:cs typeface="Merriweather"/>
                          <a:sym typeface="Merriweather"/>
                        </a:rPr>
                        <a:t>, prekallikrein </a:t>
                      </a:r>
                      <a:endParaRPr>
                        <a:latin typeface="Merriweather"/>
                        <a:ea typeface="Merriweather"/>
                        <a:cs typeface="Merriweather"/>
                        <a:sym typeface="Merriweather"/>
                      </a:endParaRPr>
                    </a:p>
                  </a:txBody>
                  <a:tcPr marT="91425" marB="91425" marR="91425" marL="91425">
                    <a:solidFill>
                      <a:schemeClr val="lt1"/>
                    </a:solidFill>
                  </a:tcPr>
                </a:tc>
              </a:tr>
              <a:tr h="401700">
                <a:tc>
                  <a:txBody>
                    <a:bodyPr/>
                    <a:lstStyle/>
                    <a:p>
                      <a:pPr indent="0" lvl="0" marL="0" rtl="0" algn="ctr">
                        <a:spcBef>
                          <a:spcPts val="0"/>
                        </a:spcBef>
                        <a:spcAft>
                          <a:spcPts val="0"/>
                        </a:spcAft>
                        <a:buNone/>
                      </a:pPr>
                      <a:r>
                        <a:rPr lang="en">
                          <a:solidFill>
                            <a:schemeClr val="lt1"/>
                          </a:solidFill>
                          <a:latin typeface="Merriweather"/>
                          <a:ea typeface="Merriweather"/>
                          <a:cs typeface="Merriweather"/>
                          <a:sym typeface="Merriweather"/>
                        </a:rPr>
                        <a:t>HMWK</a:t>
                      </a:r>
                      <a:endParaRPr>
                        <a:solidFill>
                          <a:schemeClr val="lt1"/>
                        </a:solidFill>
                        <a:latin typeface="Merriweather"/>
                        <a:ea typeface="Merriweather"/>
                        <a:cs typeface="Merriweather"/>
                        <a:sym typeface="Merriweather"/>
                      </a:endParaRPr>
                    </a:p>
                  </a:txBody>
                  <a:tcPr marT="91425" marB="91425" marR="91425" marL="91425">
                    <a:solidFill>
                      <a:srgbClr val="6AA84F"/>
                    </a:solidFill>
                  </a:tcPr>
                </a:tc>
                <a:tc>
                  <a:txBody>
                    <a:bodyPr/>
                    <a:lstStyle/>
                    <a:p>
                      <a:pPr indent="0" lvl="0" marL="0" rtl="0" algn="l">
                        <a:spcBef>
                          <a:spcPts val="0"/>
                        </a:spcBef>
                        <a:spcAft>
                          <a:spcPts val="0"/>
                        </a:spcAft>
                        <a:buNone/>
                      </a:pPr>
                      <a:r>
                        <a:rPr lang="en">
                          <a:latin typeface="Merriweather"/>
                          <a:ea typeface="Merriweather"/>
                          <a:cs typeface="Merriweather"/>
                          <a:sym typeface="Merriweather"/>
                        </a:rPr>
                        <a:t>High molecular weight kallikrein, </a:t>
                      </a:r>
                      <a:r>
                        <a:rPr lang="en">
                          <a:solidFill>
                            <a:srgbClr val="8E7CC3"/>
                          </a:solidFill>
                          <a:latin typeface="Merriweather"/>
                          <a:ea typeface="Merriweather"/>
                          <a:cs typeface="Merriweather"/>
                          <a:sym typeface="Merriweather"/>
                        </a:rPr>
                        <a:t>Fitzgerald factor</a:t>
                      </a:r>
                      <a:endParaRPr>
                        <a:solidFill>
                          <a:srgbClr val="8E7CC3"/>
                        </a:solidFill>
                        <a:latin typeface="Merriweather"/>
                        <a:ea typeface="Merriweather"/>
                        <a:cs typeface="Merriweather"/>
                        <a:sym typeface="Merriweather"/>
                      </a:endParaRPr>
                    </a:p>
                  </a:txBody>
                  <a:tcPr marT="91425" marB="91425" marR="91425" marL="91425">
                    <a:solidFill>
                      <a:schemeClr val="lt1"/>
                    </a:solidFill>
                  </a:tcPr>
                </a:tc>
              </a:tr>
            </a:tbl>
          </a:graphicData>
        </a:graphic>
      </p:graphicFrame>
      <p:sp>
        <p:nvSpPr>
          <p:cNvPr id="94" name="Google Shape;94;p14"/>
          <p:cNvSpPr txBox="1"/>
          <p:nvPr/>
        </p:nvSpPr>
        <p:spPr>
          <a:xfrm>
            <a:off x="1869950" y="18167175"/>
            <a:ext cx="2563200" cy="1239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700">
                <a:highlight>
                  <a:schemeClr val="lt1"/>
                </a:highlight>
                <a:latin typeface="Merriweather"/>
                <a:ea typeface="Merriweather"/>
                <a:cs typeface="Merriweather"/>
                <a:sym typeface="Merriweather"/>
              </a:rPr>
              <a:t>Table 7-1</a:t>
            </a:r>
            <a:r>
              <a:rPr b="1" lang="en">
                <a:highlight>
                  <a:schemeClr val="lt1"/>
                </a:highlight>
                <a:latin typeface="Merriweather"/>
                <a:ea typeface="Merriweather"/>
                <a:cs typeface="Merriweather"/>
                <a:sym typeface="Merriweather"/>
              </a:rPr>
              <a:t> </a:t>
            </a:r>
            <a:r>
              <a:rPr lang="en">
                <a:solidFill>
                  <a:srgbClr val="999999"/>
                </a:solidFill>
                <a:highlight>
                  <a:schemeClr val="lt1"/>
                </a:highlight>
                <a:latin typeface="Merriweather"/>
                <a:ea typeface="Merriweather"/>
                <a:cs typeface="Merriweather"/>
                <a:sym typeface="Merriweather"/>
              </a:rPr>
              <a:t> </a:t>
            </a:r>
            <a:endParaRPr>
              <a:solidFill>
                <a:srgbClr val="999999"/>
              </a:solidFill>
              <a:highlight>
                <a:schemeClr val="lt1"/>
              </a:highlight>
              <a:latin typeface="Merriweather"/>
              <a:ea typeface="Merriweather"/>
              <a:cs typeface="Merriweather"/>
              <a:sym typeface="Merriweather"/>
            </a:endParaRPr>
          </a:p>
        </p:txBody>
      </p:sp>
      <p:sp>
        <p:nvSpPr>
          <p:cNvPr id="95" name="Google Shape;95;p14"/>
          <p:cNvSpPr/>
          <p:nvPr/>
        </p:nvSpPr>
        <p:spPr>
          <a:xfrm>
            <a:off x="545100" y="19046500"/>
            <a:ext cx="13585500" cy="4335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pic>
        <p:nvPicPr>
          <p:cNvPr id="96" name="Google Shape;96;p14"/>
          <p:cNvPicPr preferRelativeResize="0"/>
          <p:nvPr/>
        </p:nvPicPr>
        <p:blipFill rotWithShape="1">
          <a:blip r:embed="rId3">
            <a:alphaModFix/>
          </a:blip>
          <a:srcRect b="25518" l="14313" r="15829" t="30815"/>
          <a:stretch/>
        </p:blipFill>
        <p:spPr>
          <a:xfrm>
            <a:off x="9989425" y="7184575"/>
            <a:ext cx="3652799" cy="1522183"/>
          </a:xfrm>
          <a:prstGeom prst="rect">
            <a:avLst/>
          </a:prstGeom>
          <a:noFill/>
          <a:ln cap="flat" cmpd="sng" w="9525">
            <a:solidFill>
              <a:srgbClr val="000000"/>
            </a:solidFill>
            <a:prstDash val="solid"/>
            <a:round/>
            <a:headEnd len="sm" w="sm" type="none"/>
            <a:tailEnd len="sm" w="sm" type="none"/>
          </a:ln>
        </p:spPr>
      </p:pic>
      <p:sp>
        <p:nvSpPr>
          <p:cNvPr id="97" name="Google Shape;97;p14"/>
          <p:cNvSpPr/>
          <p:nvPr/>
        </p:nvSpPr>
        <p:spPr>
          <a:xfrm>
            <a:off x="0" y="19046500"/>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98" name="Google Shape;98;p14"/>
          <p:cNvSpPr txBox="1"/>
          <p:nvPr/>
        </p:nvSpPr>
        <p:spPr>
          <a:xfrm>
            <a:off x="630800" y="18992125"/>
            <a:ext cx="25632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FFFFFF"/>
                </a:solidFill>
                <a:latin typeface="Oswald"/>
                <a:ea typeface="Oswald"/>
                <a:cs typeface="Oswald"/>
                <a:sym typeface="Oswald"/>
              </a:rPr>
              <a:t>FOOTNOTES</a:t>
            </a:r>
            <a:endParaRPr sz="2500">
              <a:solidFill>
                <a:srgbClr val="FFFFFF"/>
              </a:solidFill>
              <a:latin typeface="Oswald"/>
              <a:ea typeface="Oswald"/>
              <a:cs typeface="Oswald"/>
              <a:sym typeface="Oswald"/>
            </a:endParaRPr>
          </a:p>
        </p:txBody>
      </p:sp>
      <p:sp>
        <p:nvSpPr>
          <p:cNvPr id="99" name="Google Shape;99;p14"/>
          <p:cNvSpPr txBox="1"/>
          <p:nvPr/>
        </p:nvSpPr>
        <p:spPr>
          <a:xfrm>
            <a:off x="137975" y="19425625"/>
            <a:ext cx="13931400" cy="4335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Merriweather"/>
              <a:buAutoNum type="arabicPeriod"/>
            </a:pPr>
            <a:r>
              <a:rPr lang="en">
                <a:latin typeface="Merriweather"/>
                <a:ea typeface="Merriweather"/>
                <a:cs typeface="Merriweather"/>
                <a:sym typeface="Merriweather"/>
              </a:rPr>
              <a:t>Platelets contain myosin and actin contractile proteins, and aggregated platelets can contract almost like a muscle within the clot to pull the blood</a:t>
            </a:r>
            <a:r>
              <a:rPr lang="en">
                <a:latin typeface="Merriweather"/>
                <a:ea typeface="Merriweather"/>
                <a:cs typeface="Merriweather"/>
                <a:sym typeface="Merriweather"/>
              </a:rPr>
              <a:t> </a:t>
            </a:r>
            <a:r>
              <a:rPr lang="en">
                <a:latin typeface="Merriweather"/>
                <a:ea typeface="Merriweather"/>
                <a:cs typeface="Merriweather"/>
                <a:sym typeface="Merriweather"/>
              </a:rPr>
              <a:t>vessel ends, and also to squeeze out the trapped plasma into a serum, since it will be lacking its clotting factors.</a:t>
            </a:r>
            <a:endParaRPr>
              <a:latin typeface="Merriweather"/>
              <a:ea typeface="Merriweather"/>
              <a:cs typeface="Merriweather"/>
              <a:sym typeface="Merriweather"/>
            </a:endParaRPr>
          </a:p>
        </p:txBody>
      </p:sp>
      <p:sp>
        <p:nvSpPr>
          <p:cNvPr id="100" name="Google Shape;100;p14"/>
          <p:cNvSpPr txBox="1"/>
          <p:nvPr/>
        </p:nvSpPr>
        <p:spPr>
          <a:xfrm>
            <a:off x="-7233150" y="13139063"/>
            <a:ext cx="5200500" cy="572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400">
                <a:solidFill>
                  <a:srgbClr val="8E7CC3"/>
                </a:solidFill>
                <a:latin typeface="Merriweather"/>
                <a:ea typeface="Merriweather"/>
                <a:cs typeface="Merriweather"/>
                <a:sym typeface="Merriweather"/>
              </a:rPr>
              <a:t>Immediately After injury there is localized Vasoconstriction.</a:t>
            </a:r>
            <a:endParaRPr sz="2400">
              <a:solidFill>
                <a:srgbClr val="8E7CC3"/>
              </a:solidFill>
              <a:latin typeface="Merriweather"/>
              <a:ea typeface="Merriweather"/>
              <a:cs typeface="Merriweather"/>
              <a:sym typeface="Merriweather"/>
            </a:endParaRPr>
          </a:p>
          <a:p>
            <a:pPr indent="0" lvl="0" marL="0" rtl="0" algn="l">
              <a:spcBef>
                <a:spcPts val="0"/>
              </a:spcBef>
              <a:spcAft>
                <a:spcPts val="0"/>
              </a:spcAft>
              <a:buNone/>
            </a:pPr>
            <a:r>
              <a:t/>
            </a:r>
            <a:endParaRPr sz="2400">
              <a:solidFill>
                <a:srgbClr val="8E7CC3"/>
              </a:solidFill>
              <a:latin typeface="Merriweather"/>
              <a:ea typeface="Merriweather"/>
              <a:cs typeface="Merriweather"/>
              <a:sym typeface="Merriweather"/>
            </a:endParaRPr>
          </a:p>
          <a:p>
            <a:pPr indent="0" lvl="0" marL="457200" rtl="0" algn="l">
              <a:spcBef>
                <a:spcPts val="0"/>
              </a:spcBef>
              <a:spcAft>
                <a:spcPts val="0"/>
              </a:spcAft>
              <a:buNone/>
            </a:pPr>
            <a:r>
              <a:t/>
            </a:r>
            <a:endParaRPr sz="2000">
              <a:latin typeface="Merriweather"/>
              <a:ea typeface="Merriweather"/>
              <a:cs typeface="Merriweather"/>
              <a:sym typeface="Merriweather"/>
            </a:endParaRPr>
          </a:p>
        </p:txBody>
      </p:sp>
      <p:sp>
        <p:nvSpPr>
          <p:cNvPr id="101" name="Google Shape;101;p14"/>
          <p:cNvSpPr/>
          <p:nvPr/>
        </p:nvSpPr>
        <p:spPr>
          <a:xfrm>
            <a:off x="-6973522" y="12570865"/>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02" name="Google Shape;102;p14"/>
          <p:cNvSpPr txBox="1"/>
          <p:nvPr/>
        </p:nvSpPr>
        <p:spPr>
          <a:xfrm>
            <a:off x="-6411912" y="12356675"/>
            <a:ext cx="3829200" cy="57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800">
                <a:latin typeface="Oswald"/>
                <a:ea typeface="Oswald"/>
                <a:cs typeface="Oswald"/>
                <a:sym typeface="Oswald"/>
              </a:rPr>
              <a:t>Vessel wall</a:t>
            </a:r>
            <a:endParaRPr sz="4800">
              <a:latin typeface="Oswald"/>
              <a:ea typeface="Oswald"/>
              <a:cs typeface="Oswald"/>
              <a:sym typeface="Oswald"/>
            </a:endParaRPr>
          </a:p>
        </p:txBody>
      </p:sp>
      <p:sp>
        <p:nvSpPr>
          <p:cNvPr id="103" name="Google Shape;103;p14"/>
          <p:cNvSpPr txBox="1"/>
          <p:nvPr/>
        </p:nvSpPr>
        <p:spPr>
          <a:xfrm>
            <a:off x="9991578" y="11233871"/>
            <a:ext cx="4355700" cy="3915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700">
                <a:highlight>
                  <a:schemeClr val="lt1"/>
                </a:highlight>
                <a:latin typeface="Merriweather"/>
                <a:ea typeface="Merriweather"/>
                <a:cs typeface="Merriweather"/>
                <a:sym typeface="Merriweather"/>
              </a:rPr>
              <a:t>Figure 7-3</a:t>
            </a:r>
            <a:endParaRPr b="1" sz="2700">
              <a:highlight>
                <a:schemeClr val="lt1"/>
              </a:highlight>
              <a:latin typeface="Merriweather"/>
              <a:ea typeface="Merriweather"/>
              <a:cs typeface="Merriweather"/>
              <a:sym typeface="Merriweather"/>
            </a:endParaRPr>
          </a:p>
        </p:txBody>
      </p:sp>
      <p:pic>
        <p:nvPicPr>
          <p:cNvPr id="104" name="Google Shape;104;p14"/>
          <p:cNvPicPr preferRelativeResize="0"/>
          <p:nvPr/>
        </p:nvPicPr>
        <p:blipFill rotWithShape="1">
          <a:blip r:embed="rId4">
            <a:alphaModFix/>
          </a:blip>
          <a:srcRect b="15046" l="14009" r="16463" t="20599"/>
          <a:stretch/>
        </p:blipFill>
        <p:spPr>
          <a:xfrm>
            <a:off x="10133116" y="9377800"/>
            <a:ext cx="3365410" cy="2076638"/>
          </a:xfrm>
          <a:prstGeom prst="rect">
            <a:avLst/>
          </a:prstGeom>
          <a:noFill/>
          <a:ln cap="flat" cmpd="sng" w="9525">
            <a:solidFill>
              <a:srgbClr val="000000"/>
            </a:solidFill>
            <a:prstDash val="solid"/>
            <a:round/>
            <a:headEnd len="sm" w="sm" type="none"/>
            <a:tailEnd len="sm" w="sm" type="none"/>
          </a:ln>
        </p:spPr>
      </p:pic>
      <p:pic>
        <p:nvPicPr>
          <p:cNvPr id="105" name="Google Shape;105;p14"/>
          <p:cNvPicPr preferRelativeResize="0"/>
          <p:nvPr/>
        </p:nvPicPr>
        <p:blipFill rotWithShape="1">
          <a:blip r:embed="rId5">
            <a:alphaModFix/>
          </a:blip>
          <a:srcRect b="13430" l="14935" r="16108" t="14632"/>
          <a:stretch/>
        </p:blipFill>
        <p:spPr>
          <a:xfrm>
            <a:off x="6721125" y="8138272"/>
            <a:ext cx="2985585" cy="2076624"/>
          </a:xfrm>
          <a:prstGeom prst="rect">
            <a:avLst/>
          </a:prstGeom>
          <a:noFill/>
          <a:ln cap="flat" cmpd="sng" w="9525">
            <a:solidFill>
              <a:srgbClr val="000000"/>
            </a:solidFill>
            <a:prstDash val="solid"/>
            <a:round/>
            <a:headEnd len="sm" w="sm" type="none"/>
            <a:tailEnd len="sm" w="sm" type="none"/>
          </a:ln>
        </p:spPr>
      </p:pic>
      <p:sp>
        <p:nvSpPr>
          <p:cNvPr id="106" name="Google Shape;106;p14"/>
          <p:cNvSpPr txBox="1"/>
          <p:nvPr/>
        </p:nvSpPr>
        <p:spPr>
          <a:xfrm>
            <a:off x="6486378" y="10090871"/>
            <a:ext cx="4355700" cy="3915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700">
                <a:highlight>
                  <a:schemeClr val="lt1"/>
                </a:highlight>
                <a:latin typeface="Merriweather"/>
                <a:ea typeface="Merriweather"/>
                <a:cs typeface="Merriweather"/>
                <a:sym typeface="Merriweather"/>
              </a:rPr>
              <a:t>Figure 7-2</a:t>
            </a:r>
            <a:endParaRPr b="1" sz="2700">
              <a:highlight>
                <a:schemeClr val="lt1"/>
              </a:highlight>
              <a:latin typeface="Merriweather"/>
              <a:ea typeface="Merriweather"/>
              <a:cs typeface="Merriweather"/>
              <a:sym typeface="Merriweather"/>
            </a:endParaRPr>
          </a:p>
        </p:txBody>
      </p:sp>
      <p:pic>
        <p:nvPicPr>
          <p:cNvPr id="107" name="Google Shape;107;p14"/>
          <p:cNvPicPr preferRelativeResize="0"/>
          <p:nvPr/>
        </p:nvPicPr>
        <p:blipFill>
          <a:blip r:embed="rId6">
            <a:alphaModFix/>
          </a:blip>
          <a:stretch>
            <a:fillRect/>
          </a:stretch>
        </p:blipFill>
        <p:spPr>
          <a:xfrm>
            <a:off x="12402461" y="2481794"/>
            <a:ext cx="1046464" cy="10464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sp>
        <p:nvSpPr>
          <p:cNvPr id="112" name="Google Shape;112;p15"/>
          <p:cNvSpPr/>
          <p:nvPr/>
        </p:nvSpPr>
        <p:spPr>
          <a:xfrm flipH="1" rot="10800000">
            <a:off x="322475" y="12937600"/>
            <a:ext cx="13394700" cy="5118000"/>
          </a:xfrm>
          <a:prstGeom prst="round1Rect">
            <a:avLst>
              <a:gd fmla="val 16667" name="adj"/>
            </a:avLst>
          </a:prstGeom>
          <a:noFill/>
          <a:ln cap="flat" cmpd="sng" w="9525">
            <a:solidFill>
              <a:srgbClr val="93C47D"/>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13" name="Google Shape;113;p15"/>
          <p:cNvSpPr/>
          <p:nvPr/>
        </p:nvSpPr>
        <p:spPr>
          <a:xfrm>
            <a:off x="0" y="656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14" name="Google Shape;114;p15"/>
          <p:cNvSpPr/>
          <p:nvPr/>
        </p:nvSpPr>
        <p:spPr>
          <a:xfrm>
            <a:off x="656616" y="657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15" name="Google Shape;115;p15"/>
          <p:cNvSpPr txBox="1"/>
          <p:nvPr/>
        </p:nvSpPr>
        <p:spPr>
          <a:xfrm>
            <a:off x="11409324" y="553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Seven </a:t>
            </a:r>
            <a:endParaRPr sz="3500">
              <a:latin typeface="Oswald"/>
              <a:ea typeface="Oswald"/>
              <a:cs typeface="Oswald"/>
              <a:sym typeface="Oswald"/>
            </a:endParaRPr>
          </a:p>
        </p:txBody>
      </p:sp>
      <p:sp>
        <p:nvSpPr>
          <p:cNvPr id="116" name="Google Shape;116;p15"/>
          <p:cNvSpPr txBox="1"/>
          <p:nvPr/>
        </p:nvSpPr>
        <p:spPr>
          <a:xfrm>
            <a:off x="188014" y="168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2</a:t>
            </a:r>
            <a:endParaRPr sz="4500">
              <a:solidFill>
                <a:srgbClr val="FFFFFF"/>
              </a:solidFill>
              <a:latin typeface="Oswald"/>
              <a:ea typeface="Oswald"/>
              <a:cs typeface="Oswald"/>
              <a:sym typeface="Oswald"/>
            </a:endParaRPr>
          </a:p>
        </p:txBody>
      </p:sp>
      <p:sp>
        <p:nvSpPr>
          <p:cNvPr id="117" name="Google Shape;117;p15"/>
          <p:cNvSpPr txBox="1"/>
          <p:nvPr/>
        </p:nvSpPr>
        <p:spPr>
          <a:xfrm>
            <a:off x="929925" y="16800"/>
            <a:ext cx="112776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400">
                <a:solidFill>
                  <a:srgbClr val="FFFFFF"/>
                </a:solidFill>
                <a:latin typeface="Oswald"/>
                <a:ea typeface="Oswald"/>
                <a:cs typeface="Oswald"/>
                <a:sym typeface="Oswald"/>
              </a:rPr>
              <a:t>COAGULATION MECHANISMS </a:t>
            </a:r>
            <a:endParaRPr sz="3400">
              <a:solidFill>
                <a:srgbClr val="FFFFFF"/>
              </a:solidFill>
              <a:latin typeface="Oswald"/>
              <a:ea typeface="Oswald"/>
              <a:cs typeface="Oswald"/>
              <a:sym typeface="Oswald"/>
            </a:endParaRPr>
          </a:p>
        </p:txBody>
      </p:sp>
      <p:sp>
        <p:nvSpPr>
          <p:cNvPr id="118" name="Google Shape;118;p15"/>
          <p:cNvSpPr/>
          <p:nvPr/>
        </p:nvSpPr>
        <p:spPr>
          <a:xfrm>
            <a:off x="244128" y="992215"/>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19" name="Google Shape;119;p15"/>
          <p:cNvSpPr txBox="1"/>
          <p:nvPr/>
        </p:nvSpPr>
        <p:spPr>
          <a:xfrm>
            <a:off x="1223201" y="12843727"/>
            <a:ext cx="73383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latin typeface="Oswald"/>
                <a:ea typeface="Oswald"/>
                <a:cs typeface="Oswald"/>
                <a:sym typeface="Oswald"/>
              </a:rPr>
              <a:t>Blood Coagulation </a:t>
            </a:r>
            <a:endParaRPr sz="4800">
              <a:latin typeface="Oswald"/>
              <a:ea typeface="Oswald"/>
              <a:cs typeface="Oswald"/>
              <a:sym typeface="Oswald"/>
            </a:endParaRPr>
          </a:p>
        </p:txBody>
      </p:sp>
      <p:sp>
        <p:nvSpPr>
          <p:cNvPr id="120" name="Google Shape;120;p15"/>
          <p:cNvSpPr txBox="1"/>
          <p:nvPr/>
        </p:nvSpPr>
        <p:spPr>
          <a:xfrm>
            <a:off x="644754" y="632625"/>
            <a:ext cx="99369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solidFill>
                  <a:srgbClr val="6AA84F"/>
                </a:solidFill>
                <a:latin typeface="Oswald"/>
                <a:ea typeface="Oswald"/>
                <a:cs typeface="Oswald"/>
                <a:sym typeface="Oswald"/>
              </a:rPr>
              <a:t>Features of Some Factors </a:t>
            </a:r>
            <a:endParaRPr sz="4800">
              <a:solidFill>
                <a:srgbClr val="6AA84F"/>
              </a:solidFill>
              <a:latin typeface="Oswald"/>
              <a:ea typeface="Oswald"/>
              <a:cs typeface="Oswald"/>
              <a:sym typeface="Oswald"/>
            </a:endParaRPr>
          </a:p>
        </p:txBody>
      </p:sp>
      <p:graphicFrame>
        <p:nvGraphicFramePr>
          <p:cNvPr id="121" name="Google Shape;121;p15"/>
          <p:cNvGraphicFramePr/>
          <p:nvPr/>
        </p:nvGraphicFramePr>
        <p:xfrm>
          <a:off x="266700" y="1726463"/>
          <a:ext cx="3000000" cy="3000000"/>
        </p:xfrm>
        <a:graphic>
          <a:graphicData uri="http://schemas.openxmlformats.org/drawingml/2006/table">
            <a:tbl>
              <a:tblPr>
                <a:noFill/>
                <a:tableStyleId>{32F26C58-E234-4AB2-BB44-BD7281F2DE5A}</a:tableStyleId>
              </a:tblPr>
              <a:tblGrid>
                <a:gridCol w="2214250"/>
                <a:gridCol w="3176700"/>
                <a:gridCol w="2695475"/>
                <a:gridCol w="2809775"/>
                <a:gridCol w="2781675"/>
              </a:tblGrid>
              <a:tr h="1518625">
                <a:tc>
                  <a:txBody>
                    <a:bodyPr/>
                    <a:lstStyle/>
                    <a:p>
                      <a:pPr indent="0" lvl="0" marL="0" rtl="0" algn="ctr">
                        <a:spcBef>
                          <a:spcPts val="0"/>
                        </a:spcBef>
                        <a:spcAft>
                          <a:spcPts val="0"/>
                        </a:spcAft>
                        <a:buNone/>
                      </a:pPr>
                      <a:r>
                        <a:rPr lang="en" sz="3000">
                          <a:solidFill>
                            <a:schemeClr val="lt1"/>
                          </a:solidFill>
                          <a:latin typeface="Oswald"/>
                          <a:ea typeface="Oswald"/>
                          <a:cs typeface="Oswald"/>
                          <a:sym typeface="Oswald"/>
                        </a:rPr>
                        <a:t>Factors</a:t>
                      </a:r>
                      <a:endParaRPr sz="3000">
                        <a:solidFill>
                          <a:schemeClr val="lt1"/>
                        </a:solidFill>
                        <a:latin typeface="Oswald"/>
                        <a:ea typeface="Oswald"/>
                        <a:cs typeface="Oswald"/>
                        <a:sym typeface="Oswald"/>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6AA84F"/>
                    </a:solidFill>
                  </a:tcPr>
                </a:tc>
                <a:tc>
                  <a:txBody>
                    <a:bodyPr/>
                    <a:lstStyle/>
                    <a:p>
                      <a:pPr indent="0" lvl="0" marL="0" rtl="0" algn="ctr">
                        <a:spcBef>
                          <a:spcPts val="0"/>
                        </a:spcBef>
                        <a:spcAft>
                          <a:spcPts val="0"/>
                        </a:spcAft>
                        <a:buNone/>
                      </a:pPr>
                      <a:r>
                        <a:rPr lang="en" sz="3000">
                          <a:solidFill>
                            <a:schemeClr val="lt1"/>
                          </a:solidFill>
                          <a:latin typeface="Oswald"/>
                          <a:ea typeface="Oswald"/>
                          <a:cs typeface="Oswald"/>
                          <a:sym typeface="Oswald"/>
                        </a:rPr>
                        <a:t>Prothrombin (II) </a:t>
                      </a:r>
                      <a:endParaRPr sz="3000">
                        <a:solidFill>
                          <a:schemeClr val="lt1"/>
                        </a:solidFill>
                        <a:latin typeface="Oswald"/>
                        <a:ea typeface="Oswald"/>
                        <a:cs typeface="Oswald"/>
                        <a:sym typeface="Oswald"/>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3C47D"/>
                    </a:solidFill>
                  </a:tcPr>
                </a:tc>
                <a:tc>
                  <a:txBody>
                    <a:bodyPr/>
                    <a:lstStyle/>
                    <a:p>
                      <a:pPr indent="0" lvl="0" marL="0" rtl="0" algn="ctr">
                        <a:spcBef>
                          <a:spcPts val="0"/>
                        </a:spcBef>
                        <a:spcAft>
                          <a:spcPts val="0"/>
                        </a:spcAft>
                        <a:buNone/>
                      </a:pPr>
                      <a:r>
                        <a:rPr lang="en" sz="3000">
                          <a:solidFill>
                            <a:schemeClr val="lt1"/>
                          </a:solidFill>
                          <a:latin typeface="Oswald"/>
                          <a:ea typeface="Oswald"/>
                          <a:cs typeface="Oswald"/>
                          <a:sym typeface="Oswald"/>
                        </a:rPr>
                        <a:t>Thrombin</a:t>
                      </a:r>
                      <a:endParaRPr sz="3000">
                        <a:solidFill>
                          <a:schemeClr val="lt1"/>
                        </a:solidFill>
                        <a:latin typeface="Oswald"/>
                        <a:ea typeface="Oswald"/>
                        <a:cs typeface="Oswald"/>
                        <a:sym typeface="Oswald"/>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3C47D"/>
                    </a:solidFill>
                  </a:tcPr>
                </a:tc>
                <a:tc>
                  <a:txBody>
                    <a:bodyPr/>
                    <a:lstStyle/>
                    <a:p>
                      <a:pPr indent="0" lvl="0" marL="0" rtl="0" algn="ctr">
                        <a:spcBef>
                          <a:spcPts val="0"/>
                        </a:spcBef>
                        <a:spcAft>
                          <a:spcPts val="0"/>
                        </a:spcAft>
                        <a:buNone/>
                      </a:pPr>
                      <a:r>
                        <a:rPr lang="en" sz="3000">
                          <a:solidFill>
                            <a:schemeClr val="lt1"/>
                          </a:solidFill>
                          <a:latin typeface="Oswald"/>
                          <a:ea typeface="Oswald"/>
                          <a:cs typeface="Oswald"/>
                          <a:sym typeface="Oswald"/>
                        </a:rPr>
                        <a:t>Fibrinogen (I)</a:t>
                      </a:r>
                      <a:endParaRPr sz="3000">
                        <a:solidFill>
                          <a:schemeClr val="lt1"/>
                        </a:solidFill>
                        <a:latin typeface="Oswald"/>
                        <a:ea typeface="Oswald"/>
                        <a:cs typeface="Oswald"/>
                        <a:sym typeface="Oswald"/>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3C47D"/>
                    </a:solidFill>
                  </a:tcPr>
                </a:tc>
                <a:tc>
                  <a:txBody>
                    <a:bodyPr/>
                    <a:lstStyle/>
                    <a:p>
                      <a:pPr indent="0" lvl="0" marL="0" rtl="0" algn="ctr">
                        <a:spcBef>
                          <a:spcPts val="0"/>
                        </a:spcBef>
                        <a:spcAft>
                          <a:spcPts val="0"/>
                        </a:spcAft>
                        <a:buClr>
                          <a:schemeClr val="dk1"/>
                        </a:buClr>
                        <a:buSzPts val="1100"/>
                        <a:buFont typeface="Arial"/>
                        <a:buNone/>
                      </a:pPr>
                      <a:r>
                        <a:rPr lang="en" sz="3000">
                          <a:solidFill>
                            <a:schemeClr val="lt1"/>
                          </a:solidFill>
                          <a:latin typeface="Oswald"/>
                          <a:ea typeface="Oswald"/>
                          <a:cs typeface="Oswald"/>
                          <a:sym typeface="Oswald"/>
                        </a:rPr>
                        <a:t>Fibrin-stabilizing factor (XIII)</a:t>
                      </a:r>
                      <a:endParaRPr sz="3000">
                        <a:solidFill>
                          <a:schemeClr val="lt1"/>
                        </a:solidFill>
                        <a:latin typeface="Oswald"/>
                        <a:ea typeface="Oswald"/>
                        <a:cs typeface="Oswald"/>
                        <a:sym typeface="Oswald"/>
                      </a:endParaRPr>
                    </a:p>
                    <a:p>
                      <a:pPr indent="0" lvl="0" marL="0" rtl="0" algn="ctr">
                        <a:spcBef>
                          <a:spcPts val="0"/>
                        </a:spcBef>
                        <a:spcAft>
                          <a:spcPts val="0"/>
                        </a:spcAft>
                        <a:buNone/>
                      </a:pPr>
                      <a:r>
                        <a:t/>
                      </a:r>
                      <a:endParaRPr sz="3000">
                        <a:solidFill>
                          <a:schemeClr val="lt1"/>
                        </a:solidFill>
                        <a:latin typeface="Oswald"/>
                        <a:ea typeface="Oswald"/>
                        <a:cs typeface="Oswald"/>
                        <a:sym typeface="Oswald"/>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45818E"/>
                    </a:solidFill>
                  </a:tcPr>
                </a:tc>
              </a:tr>
              <a:tr h="3249425">
                <a:tc>
                  <a:txBody>
                    <a:bodyPr/>
                    <a:lstStyle/>
                    <a:p>
                      <a:pPr indent="0" lvl="0" marL="0" rtl="0" algn="ctr">
                        <a:spcBef>
                          <a:spcPts val="0"/>
                        </a:spcBef>
                        <a:spcAft>
                          <a:spcPts val="0"/>
                        </a:spcAft>
                        <a:buNone/>
                      </a:pPr>
                      <a:r>
                        <a:rPr lang="en" sz="2400">
                          <a:solidFill>
                            <a:schemeClr val="lt1"/>
                          </a:solidFill>
                          <a:latin typeface="Oswald"/>
                          <a:ea typeface="Oswald"/>
                          <a:cs typeface="Oswald"/>
                          <a:sym typeface="Oswald"/>
                        </a:rPr>
                        <a:t>Characteristics </a:t>
                      </a:r>
                      <a:endParaRPr sz="2400">
                        <a:solidFill>
                          <a:schemeClr val="lt1"/>
                        </a:solidFill>
                        <a:latin typeface="Oswald"/>
                        <a:ea typeface="Oswald"/>
                        <a:cs typeface="Oswald"/>
                        <a:sym typeface="Oswald"/>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6AA84F"/>
                    </a:solidFill>
                  </a:tcPr>
                </a:tc>
                <a:tc>
                  <a:txBody>
                    <a:bodyPr/>
                    <a:lstStyle/>
                    <a:p>
                      <a:pPr indent="0" lvl="0" marL="0" rtl="0" algn="l">
                        <a:lnSpc>
                          <a:spcPct val="115000"/>
                        </a:lnSpc>
                        <a:spcBef>
                          <a:spcPts val="0"/>
                        </a:spcBef>
                        <a:spcAft>
                          <a:spcPts val="0"/>
                        </a:spcAft>
                        <a:buNone/>
                      </a:pPr>
                      <a:r>
                        <a:rPr lang="en" sz="1800">
                          <a:latin typeface="Merriweather"/>
                          <a:ea typeface="Merriweather"/>
                          <a:cs typeface="Merriweather"/>
                          <a:sym typeface="Merriweather"/>
                        </a:rPr>
                        <a:t>I</a:t>
                      </a:r>
                      <a:r>
                        <a:rPr lang="en" sz="1800">
                          <a:latin typeface="Merriweather"/>
                          <a:ea typeface="Merriweather"/>
                          <a:cs typeface="Merriweather"/>
                          <a:sym typeface="Merriweather"/>
                        </a:rPr>
                        <a:t>s a plasma protein, α2-globulin and its </a:t>
                      </a:r>
                      <a:r>
                        <a:rPr lang="en" sz="1800">
                          <a:solidFill>
                            <a:srgbClr val="8E7CC3"/>
                          </a:solidFill>
                          <a:latin typeface="Merriweather"/>
                          <a:ea typeface="Merriweather"/>
                          <a:cs typeface="Merriweather"/>
                          <a:sym typeface="Merriweather"/>
                        </a:rPr>
                        <a:t>molecular </a:t>
                      </a:r>
                      <a:r>
                        <a:rPr lang="en" sz="1800">
                          <a:solidFill>
                            <a:srgbClr val="8E7CC3"/>
                          </a:solidFill>
                          <a:latin typeface="Merriweather"/>
                          <a:ea typeface="Merriweather"/>
                          <a:cs typeface="Merriweather"/>
                          <a:sym typeface="Merriweather"/>
                        </a:rPr>
                        <a:t>weight  is 68,700</a:t>
                      </a:r>
                      <a:r>
                        <a:rPr lang="en" sz="1800">
                          <a:latin typeface="Merriweather"/>
                          <a:ea typeface="Merriweather"/>
                          <a:cs typeface="Merriweather"/>
                          <a:sym typeface="Merriweather"/>
                        </a:rPr>
                        <a:t> </a:t>
                      </a:r>
                      <a:r>
                        <a:rPr lang="en" sz="1800">
                          <a:solidFill>
                            <a:srgbClr val="8E7CC3"/>
                          </a:solidFill>
                          <a:latin typeface="Merriweather"/>
                          <a:ea typeface="Merriweather"/>
                          <a:cs typeface="Merriweather"/>
                          <a:sym typeface="Merriweather"/>
                        </a:rPr>
                        <a:t>Daltons </a:t>
                      </a:r>
                      <a:endParaRPr sz="1800">
                        <a:solidFill>
                          <a:srgbClr val="8E7CC3"/>
                        </a:solidFill>
                        <a:latin typeface="Merriweather"/>
                        <a:ea typeface="Merriweather"/>
                        <a:cs typeface="Merriweather"/>
                        <a:sym typeface="Merriweather"/>
                      </a:endParaRPr>
                    </a:p>
                    <a:p>
                      <a:pPr indent="0" lvl="0" marL="0" rtl="0" algn="l">
                        <a:lnSpc>
                          <a:spcPct val="115000"/>
                        </a:lnSpc>
                        <a:spcBef>
                          <a:spcPts val="0"/>
                        </a:spcBef>
                        <a:spcAft>
                          <a:spcPts val="0"/>
                        </a:spcAft>
                        <a:buNone/>
                      </a:pPr>
                      <a:r>
                        <a:t/>
                      </a:r>
                      <a:endParaRPr sz="1800">
                        <a:latin typeface="Merriweather"/>
                        <a:ea typeface="Merriweather"/>
                        <a:cs typeface="Merriweather"/>
                        <a:sym typeface="Merriweather"/>
                      </a:endParaRPr>
                    </a:p>
                    <a:p>
                      <a:pPr indent="0" lvl="0" marL="0" rtl="0" algn="l">
                        <a:lnSpc>
                          <a:spcPct val="115000"/>
                        </a:lnSpc>
                        <a:spcBef>
                          <a:spcPts val="0"/>
                        </a:spcBef>
                        <a:spcAft>
                          <a:spcPts val="0"/>
                        </a:spcAft>
                        <a:buNone/>
                      </a:pPr>
                      <a:r>
                        <a:rPr lang="en" sz="1800">
                          <a:latin typeface="Merriweather"/>
                          <a:ea typeface="Merriweather"/>
                          <a:cs typeface="Merriweather"/>
                          <a:sym typeface="Merriweather"/>
                        </a:rPr>
                        <a:t>Present in normal plasma in a concentration of </a:t>
                      </a:r>
                      <a:r>
                        <a:rPr b="1" lang="en" sz="1800">
                          <a:latin typeface="Merriweather"/>
                          <a:ea typeface="Merriweather"/>
                          <a:cs typeface="Merriweather"/>
                          <a:sym typeface="Merriweather"/>
                        </a:rPr>
                        <a:t>15 mg/dl. </a:t>
                      </a:r>
                      <a:endParaRPr b="1" sz="1800">
                        <a:latin typeface="Merriweather"/>
                        <a:ea typeface="Merriweather"/>
                        <a:cs typeface="Merriweather"/>
                        <a:sym typeface="Merriweather"/>
                      </a:endParaRPr>
                    </a:p>
                    <a:p>
                      <a:pPr indent="0" lvl="0" marL="0" rtl="0" algn="l">
                        <a:lnSpc>
                          <a:spcPct val="115000"/>
                        </a:lnSpc>
                        <a:spcBef>
                          <a:spcPts val="0"/>
                        </a:spcBef>
                        <a:spcAft>
                          <a:spcPts val="0"/>
                        </a:spcAft>
                        <a:buNone/>
                      </a:pPr>
                      <a:r>
                        <a:t/>
                      </a:r>
                      <a:endParaRPr sz="1800">
                        <a:latin typeface="Merriweather"/>
                        <a:ea typeface="Merriweather"/>
                        <a:cs typeface="Merriweather"/>
                        <a:sym typeface="Merriweather"/>
                      </a:endParaRPr>
                    </a:p>
                    <a:p>
                      <a:pPr indent="0" lvl="0" marL="0" rtl="0" algn="l">
                        <a:lnSpc>
                          <a:spcPct val="115000"/>
                        </a:lnSpc>
                        <a:spcBef>
                          <a:spcPts val="0"/>
                        </a:spcBef>
                        <a:spcAft>
                          <a:spcPts val="0"/>
                        </a:spcAft>
                        <a:buNone/>
                      </a:pPr>
                      <a:r>
                        <a:rPr lang="en" sz="1800">
                          <a:latin typeface="Merriweather"/>
                          <a:ea typeface="Merriweather"/>
                          <a:cs typeface="Merriweather"/>
                          <a:sym typeface="Merriweather"/>
                        </a:rPr>
                        <a:t>It is unstable protein that can be split easily into </a:t>
                      </a:r>
                      <a:r>
                        <a:rPr b="1" lang="en" sz="1800">
                          <a:latin typeface="Merriweather"/>
                          <a:ea typeface="Merriweather"/>
                          <a:cs typeface="Merriweather"/>
                          <a:sym typeface="Merriweather"/>
                        </a:rPr>
                        <a:t>thrombin.</a:t>
                      </a:r>
                      <a:endParaRPr b="1" sz="1800">
                        <a:latin typeface="Merriweather"/>
                        <a:ea typeface="Merriweather"/>
                        <a:cs typeface="Merriweather"/>
                        <a:sym typeface="Merriweather"/>
                      </a:endParaRPr>
                    </a:p>
                    <a:p>
                      <a:pPr indent="0" lvl="0" marL="457200" rtl="0" algn="l">
                        <a:lnSpc>
                          <a:spcPct val="115000"/>
                        </a:lnSpc>
                        <a:spcBef>
                          <a:spcPts val="0"/>
                        </a:spcBef>
                        <a:spcAft>
                          <a:spcPts val="0"/>
                        </a:spcAft>
                        <a:buNone/>
                      </a:pPr>
                      <a:r>
                        <a:t/>
                      </a:r>
                      <a:endParaRPr sz="1800">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800">
                          <a:latin typeface="Merriweather"/>
                          <a:ea typeface="Merriweather"/>
                          <a:cs typeface="Merriweather"/>
                          <a:sym typeface="Merriweather"/>
                        </a:rPr>
                        <a:t>Is a protein enzyme with weak proteolytic capabilities </a:t>
                      </a:r>
                      <a:endParaRPr sz="1800">
                        <a:latin typeface="Merriweather"/>
                        <a:ea typeface="Merriweather"/>
                        <a:cs typeface="Merriweather"/>
                        <a:sym typeface="Merriweather"/>
                      </a:endParaRPr>
                    </a:p>
                    <a:p>
                      <a:pPr indent="0" lvl="0" marL="0" rtl="0" algn="l">
                        <a:spcBef>
                          <a:spcPts val="0"/>
                        </a:spcBef>
                        <a:spcAft>
                          <a:spcPts val="0"/>
                        </a:spcAft>
                        <a:buNone/>
                      </a:pPr>
                      <a:r>
                        <a:t/>
                      </a:r>
                      <a:endParaRPr sz="1800">
                        <a:latin typeface="Merriweather"/>
                        <a:ea typeface="Merriweather"/>
                        <a:cs typeface="Merriweather"/>
                        <a:sym typeface="Merriweather"/>
                      </a:endParaRPr>
                    </a:p>
                    <a:p>
                      <a:pPr indent="0" lvl="0" marL="0" rtl="0" algn="l">
                        <a:spcBef>
                          <a:spcPts val="0"/>
                        </a:spcBef>
                        <a:spcAft>
                          <a:spcPts val="0"/>
                        </a:spcAft>
                        <a:buNone/>
                      </a:pPr>
                      <a:r>
                        <a:rPr lang="en" sz="1800">
                          <a:latin typeface="Merriweather"/>
                          <a:ea typeface="Merriweather"/>
                          <a:cs typeface="Merriweather"/>
                          <a:sym typeface="Merriweather"/>
                        </a:rPr>
                        <a:t> It acts on</a:t>
                      </a:r>
                      <a:r>
                        <a:rPr b="1" lang="en" sz="1800">
                          <a:latin typeface="Merriweather"/>
                          <a:ea typeface="Merriweather"/>
                          <a:cs typeface="Merriweather"/>
                          <a:sym typeface="Merriweather"/>
                        </a:rPr>
                        <a:t> fibrinogen</a:t>
                      </a:r>
                      <a:r>
                        <a:rPr lang="en" sz="1800">
                          <a:latin typeface="Merriweather"/>
                          <a:ea typeface="Merriweather"/>
                          <a:cs typeface="Merriweather"/>
                          <a:sym typeface="Merriweather"/>
                        </a:rPr>
                        <a:t> to form one molecule of </a:t>
                      </a:r>
                      <a:r>
                        <a:rPr b="1" lang="en" sz="1800">
                          <a:latin typeface="Merriweather"/>
                          <a:ea typeface="Merriweather"/>
                          <a:cs typeface="Merriweather"/>
                          <a:sym typeface="Merriweather"/>
                        </a:rPr>
                        <a:t>fibrin</a:t>
                      </a:r>
                      <a:r>
                        <a:rPr lang="en" sz="1800">
                          <a:latin typeface="Merriweather"/>
                          <a:ea typeface="Merriweather"/>
                          <a:cs typeface="Merriweather"/>
                          <a:sym typeface="Merriweather"/>
                        </a:rPr>
                        <a:t> monomer.</a:t>
                      </a:r>
                      <a:endParaRPr sz="1800">
                        <a:latin typeface="Merriweather"/>
                        <a:ea typeface="Merriweather"/>
                        <a:cs typeface="Merriweather"/>
                        <a:sym typeface="Merriweather"/>
                      </a:endParaRPr>
                    </a:p>
                    <a:p>
                      <a:pPr indent="0" lvl="0" marL="0" rtl="0" algn="l">
                        <a:spcBef>
                          <a:spcPts val="0"/>
                        </a:spcBef>
                        <a:spcAft>
                          <a:spcPts val="0"/>
                        </a:spcAft>
                        <a:buNone/>
                      </a:pPr>
                      <a:r>
                        <a:t/>
                      </a:r>
                      <a:endParaRPr sz="1800">
                        <a:latin typeface="Merriweather"/>
                        <a:ea typeface="Merriweather"/>
                        <a:cs typeface="Merriweather"/>
                        <a:sym typeface="Merriweather"/>
                      </a:endParaRPr>
                    </a:p>
                    <a:p>
                      <a:pPr indent="0" lvl="0" marL="0" rtl="0" algn="l">
                        <a:spcBef>
                          <a:spcPts val="0"/>
                        </a:spcBef>
                        <a:spcAft>
                          <a:spcPts val="0"/>
                        </a:spcAft>
                        <a:buNone/>
                      </a:pPr>
                      <a:r>
                        <a:rPr b="1" lang="en" sz="1800">
                          <a:latin typeface="Merriweather"/>
                          <a:ea typeface="Merriweather"/>
                          <a:cs typeface="Merriweather"/>
                          <a:sym typeface="Merriweather"/>
                        </a:rPr>
                        <a:t>Fibrin</a:t>
                      </a:r>
                      <a:r>
                        <a:rPr lang="en" sz="1800">
                          <a:latin typeface="Merriweather"/>
                          <a:ea typeface="Merriweather"/>
                          <a:cs typeface="Merriweather"/>
                          <a:sym typeface="Merriweather"/>
                        </a:rPr>
                        <a:t> </a:t>
                      </a:r>
                      <a:r>
                        <a:rPr b="1" lang="en" sz="1800">
                          <a:latin typeface="Merriweather"/>
                          <a:ea typeface="Merriweather"/>
                          <a:cs typeface="Merriweather"/>
                          <a:sym typeface="Merriweather"/>
                        </a:rPr>
                        <a:t>monomers </a:t>
                      </a:r>
                      <a:r>
                        <a:rPr lang="en" sz="1800">
                          <a:latin typeface="Merriweather"/>
                          <a:ea typeface="Merriweather"/>
                          <a:cs typeface="Merriweather"/>
                          <a:sym typeface="Merriweather"/>
                        </a:rPr>
                        <a:t>polymerize with one another to form fibrin </a:t>
                      </a:r>
                      <a:r>
                        <a:rPr b="1" lang="en" sz="1800">
                          <a:latin typeface="Merriweather"/>
                          <a:ea typeface="Merriweather"/>
                          <a:cs typeface="Merriweather"/>
                          <a:sym typeface="Merriweather"/>
                        </a:rPr>
                        <a:t>fibers.</a:t>
                      </a:r>
                      <a:endParaRPr b="1" sz="1800">
                        <a:latin typeface="Merriweather"/>
                        <a:ea typeface="Merriweather"/>
                        <a:cs typeface="Merriweather"/>
                        <a:sym typeface="Merriweather"/>
                      </a:endParaRPr>
                    </a:p>
                    <a:p>
                      <a:pPr indent="0" lvl="0" marL="0" rtl="0" algn="l">
                        <a:spcBef>
                          <a:spcPts val="0"/>
                        </a:spcBef>
                        <a:spcAft>
                          <a:spcPts val="0"/>
                        </a:spcAft>
                        <a:buNone/>
                      </a:pPr>
                      <a:r>
                        <a:t/>
                      </a:r>
                      <a:endParaRPr sz="1800">
                        <a:latin typeface="Merriweather"/>
                        <a:ea typeface="Merriweather"/>
                        <a:cs typeface="Merriweather"/>
                        <a:sym typeface="Merriweather"/>
                      </a:endParaRPr>
                    </a:p>
                    <a:p>
                      <a:pPr indent="0" lvl="0" marL="0" rtl="0" algn="l">
                        <a:spcBef>
                          <a:spcPts val="0"/>
                        </a:spcBef>
                        <a:spcAft>
                          <a:spcPts val="0"/>
                        </a:spcAft>
                        <a:buNone/>
                      </a:pPr>
                      <a:r>
                        <a:rPr b="1" lang="en" sz="1800">
                          <a:latin typeface="Merriweather"/>
                          <a:ea typeface="Merriweather"/>
                          <a:cs typeface="Merriweather"/>
                          <a:sym typeface="Merriweather"/>
                        </a:rPr>
                        <a:t>Thrombin</a:t>
                      </a:r>
                      <a:r>
                        <a:rPr lang="en" sz="1800">
                          <a:latin typeface="Merriweather"/>
                          <a:ea typeface="Merriweather"/>
                          <a:cs typeface="Merriweather"/>
                          <a:sym typeface="Merriweather"/>
                        </a:rPr>
                        <a:t> is essential in platelet  morphological changes to form a primary plug.</a:t>
                      </a:r>
                      <a:endParaRPr baseline="30000" sz="1800">
                        <a:latin typeface="Merriweather"/>
                        <a:ea typeface="Merriweather"/>
                        <a:cs typeface="Merriweather"/>
                        <a:sym typeface="Merriweather"/>
                      </a:endParaRPr>
                    </a:p>
                    <a:p>
                      <a:pPr indent="0" lvl="0" marL="0" rtl="0" algn="l">
                        <a:spcBef>
                          <a:spcPts val="0"/>
                        </a:spcBef>
                        <a:spcAft>
                          <a:spcPts val="0"/>
                        </a:spcAft>
                        <a:buNone/>
                      </a:pPr>
                      <a:r>
                        <a:t/>
                      </a:r>
                      <a:endParaRPr sz="1800">
                        <a:latin typeface="Merriweather"/>
                        <a:ea typeface="Merriweather"/>
                        <a:cs typeface="Merriweather"/>
                        <a:sym typeface="Merriweather"/>
                      </a:endParaRPr>
                    </a:p>
                    <a:p>
                      <a:pPr indent="0" lvl="0" marL="0" rtl="0" algn="l">
                        <a:spcBef>
                          <a:spcPts val="0"/>
                        </a:spcBef>
                        <a:spcAft>
                          <a:spcPts val="0"/>
                        </a:spcAft>
                        <a:buNone/>
                      </a:pPr>
                      <a:r>
                        <a:rPr b="1" lang="en" sz="1800">
                          <a:latin typeface="Merriweather"/>
                          <a:ea typeface="Merriweather"/>
                          <a:cs typeface="Merriweather"/>
                          <a:sym typeface="Merriweather"/>
                        </a:rPr>
                        <a:t>Thrombin </a:t>
                      </a:r>
                      <a:r>
                        <a:rPr lang="en" sz="1800">
                          <a:latin typeface="Merriweather"/>
                          <a:ea typeface="Merriweather"/>
                          <a:cs typeface="Merriweather"/>
                          <a:sym typeface="Merriweather"/>
                        </a:rPr>
                        <a:t>stimulates platelets to release </a:t>
                      </a:r>
                      <a:r>
                        <a:rPr b="1" lang="en" sz="1800">
                          <a:latin typeface="Merriweather"/>
                          <a:ea typeface="Merriweather"/>
                          <a:cs typeface="Merriweather"/>
                          <a:sym typeface="Merriweather"/>
                        </a:rPr>
                        <a:t>ADP</a:t>
                      </a:r>
                      <a:r>
                        <a:rPr lang="en" sz="1800">
                          <a:latin typeface="Merriweather"/>
                          <a:ea typeface="Merriweather"/>
                          <a:cs typeface="Merriweather"/>
                          <a:sym typeface="Merriweather"/>
                        </a:rPr>
                        <a:t> &amp;</a:t>
                      </a:r>
                      <a:r>
                        <a:rPr b="1" lang="en" sz="1800">
                          <a:latin typeface="Merriweather"/>
                          <a:ea typeface="Merriweather"/>
                          <a:cs typeface="Merriweather"/>
                          <a:sym typeface="Merriweather"/>
                        </a:rPr>
                        <a:t> thromboxane A2</a:t>
                      </a:r>
                      <a:r>
                        <a:rPr lang="en" sz="1800">
                          <a:latin typeface="Merriweather"/>
                          <a:ea typeface="Merriweather"/>
                          <a:cs typeface="Merriweather"/>
                          <a:sym typeface="Merriweather"/>
                        </a:rPr>
                        <a:t>; both stimulate further platelets aggregation.</a:t>
                      </a:r>
                      <a:r>
                        <a:rPr baseline="30000" lang="en" sz="1800">
                          <a:latin typeface="Merriweather"/>
                          <a:ea typeface="Merriweather"/>
                          <a:cs typeface="Merriweather"/>
                          <a:sym typeface="Merriweather"/>
                        </a:rPr>
                        <a:t>1</a:t>
                      </a:r>
                      <a:endParaRPr baseline="30000" sz="1800">
                        <a:latin typeface="Merriweather"/>
                        <a:ea typeface="Merriweather"/>
                        <a:cs typeface="Merriweather"/>
                        <a:sym typeface="Merriweather"/>
                      </a:endParaRPr>
                    </a:p>
                    <a:p>
                      <a:pPr indent="0" lvl="0" marL="0" rtl="0" algn="l">
                        <a:spcBef>
                          <a:spcPts val="0"/>
                        </a:spcBef>
                        <a:spcAft>
                          <a:spcPts val="0"/>
                        </a:spcAft>
                        <a:buNone/>
                      </a:pPr>
                      <a:r>
                        <a:t/>
                      </a:r>
                      <a:endParaRPr sz="1800">
                        <a:latin typeface="Merriweather"/>
                        <a:ea typeface="Merriweather"/>
                        <a:cs typeface="Merriweather"/>
                        <a:sym typeface="Merriweather"/>
                      </a:endParaRPr>
                    </a:p>
                    <a:p>
                      <a:pPr indent="0" lvl="0" marL="0" rtl="0" algn="l">
                        <a:spcBef>
                          <a:spcPts val="0"/>
                        </a:spcBef>
                        <a:spcAft>
                          <a:spcPts val="0"/>
                        </a:spcAft>
                        <a:buNone/>
                      </a:pPr>
                      <a:r>
                        <a:rPr lang="en" sz="1800">
                          <a:latin typeface="Merriweather"/>
                          <a:ea typeface="Merriweather"/>
                          <a:cs typeface="Merriweather"/>
                          <a:sym typeface="Merriweather"/>
                        </a:rPr>
                        <a:t>It activates </a:t>
                      </a:r>
                      <a:r>
                        <a:rPr b="1" lang="en" sz="1800">
                          <a:latin typeface="Merriweather"/>
                          <a:ea typeface="Merriweather"/>
                          <a:cs typeface="Merriweather"/>
                          <a:sym typeface="Merriweather"/>
                        </a:rPr>
                        <a:t>Factor XIII</a:t>
                      </a:r>
                      <a:r>
                        <a:rPr lang="en" sz="1800">
                          <a:latin typeface="Merriweather"/>
                          <a:ea typeface="Merriweather"/>
                          <a:cs typeface="Merriweather"/>
                          <a:sym typeface="Merriweather"/>
                        </a:rPr>
                        <a:t> and </a:t>
                      </a:r>
                      <a:r>
                        <a:rPr b="1" lang="en" sz="1800">
                          <a:latin typeface="Merriweather"/>
                          <a:ea typeface="Merriweather"/>
                          <a:cs typeface="Merriweather"/>
                          <a:sym typeface="Merriweather"/>
                        </a:rPr>
                        <a:t>Factor V.</a:t>
                      </a:r>
                      <a:endParaRPr b="1" sz="1800">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800">
                          <a:latin typeface="Merriweather"/>
                          <a:ea typeface="Merriweather"/>
                          <a:cs typeface="Merriweather"/>
                          <a:sym typeface="Merriweather"/>
                        </a:rPr>
                        <a:t>is a high-molecular weight plasma protein</a:t>
                      </a:r>
                      <a:endParaRPr sz="1800">
                        <a:latin typeface="Merriweather"/>
                        <a:ea typeface="Merriweather"/>
                        <a:cs typeface="Merriweather"/>
                        <a:sym typeface="Merriweather"/>
                      </a:endParaRPr>
                    </a:p>
                    <a:p>
                      <a:pPr indent="0" lvl="0" marL="0" rtl="0" algn="l">
                        <a:spcBef>
                          <a:spcPts val="0"/>
                        </a:spcBef>
                        <a:spcAft>
                          <a:spcPts val="0"/>
                        </a:spcAft>
                        <a:buNone/>
                      </a:pPr>
                      <a:r>
                        <a:rPr lang="en" sz="1800">
                          <a:solidFill>
                            <a:srgbClr val="8E7CC3"/>
                          </a:solidFill>
                          <a:latin typeface="Merriweather"/>
                          <a:ea typeface="Merriweather"/>
                          <a:cs typeface="Merriweather"/>
                          <a:sym typeface="Merriweather"/>
                        </a:rPr>
                        <a:t>(nearly 340,000 Daltons)</a:t>
                      </a:r>
                      <a:r>
                        <a:rPr lang="en" sz="1800">
                          <a:solidFill>
                            <a:srgbClr val="8E7CC3"/>
                          </a:solidFill>
                          <a:latin typeface="Merriweather"/>
                          <a:ea typeface="Merriweather"/>
                          <a:cs typeface="Merriweather"/>
                          <a:sym typeface="Merriweather"/>
                        </a:rPr>
                        <a:t>. </a:t>
                      </a:r>
                      <a:endParaRPr sz="1800">
                        <a:solidFill>
                          <a:srgbClr val="8E7CC3"/>
                        </a:solidFill>
                        <a:latin typeface="Merriweather"/>
                        <a:ea typeface="Merriweather"/>
                        <a:cs typeface="Merriweather"/>
                        <a:sym typeface="Merriweather"/>
                      </a:endParaRPr>
                    </a:p>
                    <a:p>
                      <a:pPr indent="0" lvl="0" marL="0" rtl="0" algn="l">
                        <a:spcBef>
                          <a:spcPts val="0"/>
                        </a:spcBef>
                        <a:spcAft>
                          <a:spcPts val="0"/>
                        </a:spcAft>
                        <a:buNone/>
                      </a:pPr>
                      <a:r>
                        <a:t/>
                      </a:r>
                      <a:endParaRPr sz="1800">
                        <a:solidFill>
                          <a:srgbClr val="8E7CC3"/>
                        </a:solidFill>
                        <a:latin typeface="Merriweather"/>
                        <a:ea typeface="Merriweather"/>
                        <a:cs typeface="Merriweather"/>
                        <a:sym typeface="Merriweather"/>
                      </a:endParaRPr>
                    </a:p>
                    <a:p>
                      <a:pPr indent="0" lvl="0" marL="0" rtl="0" algn="l">
                        <a:spcBef>
                          <a:spcPts val="0"/>
                        </a:spcBef>
                        <a:spcAft>
                          <a:spcPts val="0"/>
                        </a:spcAft>
                        <a:buNone/>
                      </a:pPr>
                      <a:r>
                        <a:rPr lang="en" sz="1800">
                          <a:solidFill>
                            <a:srgbClr val="8E7CC3"/>
                          </a:solidFill>
                          <a:latin typeface="Merriweather"/>
                          <a:ea typeface="Merriweather"/>
                          <a:cs typeface="Merriweather"/>
                          <a:sym typeface="Merriweather"/>
                        </a:rPr>
                        <a:t>Plasma concentration 100-700 mg/dl</a:t>
                      </a:r>
                      <a:endParaRPr sz="1800">
                        <a:solidFill>
                          <a:srgbClr val="8E7CC3"/>
                        </a:solidFill>
                        <a:latin typeface="Merriweather"/>
                        <a:ea typeface="Merriweather"/>
                        <a:cs typeface="Merriweather"/>
                        <a:sym typeface="Merriweather"/>
                      </a:endParaRPr>
                    </a:p>
                    <a:p>
                      <a:pPr indent="0" lvl="0" marL="0" rtl="0" algn="l">
                        <a:spcBef>
                          <a:spcPts val="0"/>
                        </a:spcBef>
                        <a:spcAft>
                          <a:spcPts val="0"/>
                        </a:spcAft>
                        <a:buNone/>
                      </a:pPr>
                      <a:r>
                        <a:t/>
                      </a:r>
                      <a:endParaRPr sz="1800">
                        <a:latin typeface="Merriweather"/>
                        <a:ea typeface="Merriweather"/>
                        <a:cs typeface="Merriweather"/>
                        <a:sym typeface="Merriweather"/>
                      </a:endParaRPr>
                    </a:p>
                    <a:p>
                      <a:pPr indent="0" lvl="0" marL="0" rtl="0" algn="l">
                        <a:spcBef>
                          <a:spcPts val="0"/>
                        </a:spcBef>
                        <a:spcAft>
                          <a:spcPts val="0"/>
                        </a:spcAft>
                        <a:buNone/>
                      </a:pPr>
                      <a:r>
                        <a:rPr lang="en" sz="1800">
                          <a:latin typeface="Merriweather"/>
                          <a:ea typeface="Merriweather"/>
                          <a:cs typeface="Merriweather"/>
                          <a:sym typeface="Merriweather"/>
                        </a:rPr>
                        <a:t>Little or no </a:t>
                      </a:r>
                      <a:r>
                        <a:rPr b="1" lang="en" sz="1800">
                          <a:latin typeface="Merriweather"/>
                          <a:ea typeface="Merriweather"/>
                          <a:cs typeface="Merriweather"/>
                          <a:sym typeface="Merriweather"/>
                        </a:rPr>
                        <a:t>fibrinogen</a:t>
                      </a:r>
                      <a:r>
                        <a:rPr lang="en" sz="1800">
                          <a:latin typeface="Merriweather"/>
                          <a:ea typeface="Merriweather"/>
                          <a:cs typeface="Merriweather"/>
                          <a:sym typeface="Merriweather"/>
                        </a:rPr>
                        <a:t> leaks from blood vessels.</a:t>
                      </a:r>
                      <a:r>
                        <a:rPr baseline="30000" lang="en" sz="1800">
                          <a:latin typeface="Merriweather"/>
                          <a:ea typeface="Merriweather"/>
                          <a:cs typeface="Merriweather"/>
                          <a:sym typeface="Merriweather"/>
                        </a:rPr>
                        <a:t>2</a:t>
                      </a:r>
                      <a:endParaRPr baseline="30000" sz="1800">
                        <a:latin typeface="Merriweather"/>
                        <a:ea typeface="Merriweather"/>
                        <a:cs typeface="Merriweather"/>
                        <a:sym typeface="Merriweather"/>
                      </a:endParaRPr>
                    </a:p>
                    <a:p>
                      <a:pPr indent="0" lvl="0" marL="0" rtl="0" algn="l">
                        <a:spcBef>
                          <a:spcPts val="0"/>
                        </a:spcBef>
                        <a:spcAft>
                          <a:spcPts val="0"/>
                        </a:spcAft>
                        <a:buNone/>
                      </a:pPr>
                      <a:r>
                        <a:t/>
                      </a:r>
                      <a:endParaRPr baseline="30000" sz="1800">
                        <a:latin typeface="Merriweather"/>
                        <a:ea typeface="Merriweather"/>
                        <a:cs typeface="Merriweather"/>
                        <a:sym typeface="Merriweather"/>
                      </a:endParaRPr>
                    </a:p>
                    <a:p>
                      <a:pPr indent="0" lvl="0" marL="0" rtl="0" algn="l">
                        <a:spcBef>
                          <a:spcPts val="0"/>
                        </a:spcBef>
                        <a:spcAft>
                          <a:spcPts val="0"/>
                        </a:spcAft>
                        <a:buNone/>
                      </a:pPr>
                      <a:r>
                        <a:t/>
                      </a:r>
                      <a:endParaRPr baseline="30000" sz="1800">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800">
                          <a:latin typeface="Merriweather"/>
                          <a:ea typeface="Merriweather"/>
                          <a:cs typeface="Merriweather"/>
                          <a:sym typeface="Merriweather"/>
                        </a:rPr>
                        <a:t>is a plasma protein,  it is also released from platelets that is entrapped in the clot. </a:t>
                      </a:r>
                      <a:endParaRPr sz="1800">
                        <a:latin typeface="Merriweather"/>
                        <a:ea typeface="Merriweather"/>
                        <a:cs typeface="Merriweather"/>
                        <a:sym typeface="Merriweather"/>
                      </a:endParaRPr>
                    </a:p>
                    <a:p>
                      <a:pPr indent="0" lvl="0" marL="0" rtl="0" algn="l">
                        <a:spcBef>
                          <a:spcPts val="0"/>
                        </a:spcBef>
                        <a:spcAft>
                          <a:spcPts val="0"/>
                        </a:spcAft>
                        <a:buNone/>
                      </a:pPr>
                      <a:r>
                        <a:t/>
                      </a:r>
                      <a:endParaRPr sz="1800">
                        <a:latin typeface="Merriweather"/>
                        <a:ea typeface="Merriweather"/>
                        <a:cs typeface="Merriweather"/>
                        <a:sym typeface="Merriweather"/>
                      </a:endParaRPr>
                    </a:p>
                    <a:p>
                      <a:pPr indent="0" lvl="0" marL="0" rtl="0" algn="l">
                        <a:spcBef>
                          <a:spcPts val="0"/>
                        </a:spcBef>
                        <a:spcAft>
                          <a:spcPts val="0"/>
                        </a:spcAft>
                        <a:buNone/>
                      </a:pPr>
                      <a:r>
                        <a:rPr lang="en" sz="1800">
                          <a:latin typeface="Merriweather"/>
                          <a:ea typeface="Merriweather"/>
                          <a:cs typeface="Merriweather"/>
                          <a:sym typeface="Merriweather"/>
                        </a:rPr>
                        <a:t>It must be activated before it affects the fibrin fibers.</a:t>
                      </a:r>
                      <a:endParaRPr sz="1800">
                        <a:latin typeface="Merriweather"/>
                        <a:ea typeface="Merriweather"/>
                        <a:cs typeface="Merriweather"/>
                        <a:sym typeface="Merriweather"/>
                      </a:endParaRPr>
                    </a:p>
                    <a:p>
                      <a:pPr indent="0" lvl="0" marL="0" rtl="0" algn="l">
                        <a:spcBef>
                          <a:spcPts val="0"/>
                        </a:spcBef>
                        <a:spcAft>
                          <a:spcPts val="0"/>
                        </a:spcAft>
                        <a:buNone/>
                      </a:pPr>
                      <a:r>
                        <a:t/>
                      </a:r>
                      <a:endParaRPr sz="1800">
                        <a:latin typeface="Merriweather"/>
                        <a:ea typeface="Merriweather"/>
                        <a:cs typeface="Merriweather"/>
                        <a:sym typeface="Merriweather"/>
                      </a:endParaRPr>
                    </a:p>
                    <a:p>
                      <a:pPr indent="0" lvl="0" marL="0" rtl="0" algn="l">
                        <a:spcBef>
                          <a:spcPts val="0"/>
                        </a:spcBef>
                        <a:spcAft>
                          <a:spcPts val="0"/>
                        </a:spcAft>
                        <a:buNone/>
                      </a:pPr>
                      <a:r>
                        <a:rPr lang="en" sz="1800">
                          <a:latin typeface="Merriweather"/>
                          <a:ea typeface="Merriweather"/>
                          <a:cs typeface="Merriweather"/>
                          <a:sym typeface="Merriweather"/>
                        </a:rPr>
                        <a:t>Activated </a:t>
                      </a:r>
                      <a:r>
                        <a:rPr b="1" lang="en" sz="1800">
                          <a:latin typeface="Merriweather"/>
                          <a:ea typeface="Merriweather"/>
                          <a:cs typeface="Merriweather"/>
                          <a:sym typeface="Merriweather"/>
                        </a:rPr>
                        <a:t>Factor  XIII </a:t>
                      </a:r>
                      <a:r>
                        <a:rPr lang="en" sz="1800">
                          <a:latin typeface="Merriweather"/>
                          <a:ea typeface="Merriweather"/>
                          <a:cs typeface="Merriweather"/>
                          <a:sym typeface="Merriweather"/>
                        </a:rPr>
                        <a:t>operates as an enzyme causing additional strength of </a:t>
                      </a:r>
                      <a:r>
                        <a:rPr b="1" lang="en" sz="1800">
                          <a:latin typeface="Merriweather"/>
                          <a:ea typeface="Merriweather"/>
                          <a:cs typeface="Merriweather"/>
                          <a:sym typeface="Merriweather"/>
                        </a:rPr>
                        <a:t>fibrin</a:t>
                      </a:r>
                      <a:r>
                        <a:rPr lang="en" sz="1800">
                          <a:latin typeface="Merriweather"/>
                          <a:ea typeface="Merriweather"/>
                          <a:cs typeface="Merriweather"/>
                          <a:sym typeface="Merriweather"/>
                        </a:rPr>
                        <a:t> meshwork, promoting cross-linking. </a:t>
                      </a:r>
                      <a:endParaRPr sz="1800">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020150">
                <a:tc>
                  <a:txBody>
                    <a:bodyPr/>
                    <a:lstStyle/>
                    <a:p>
                      <a:pPr indent="0" lvl="0" marL="0" rtl="0" algn="ctr">
                        <a:spcBef>
                          <a:spcPts val="0"/>
                        </a:spcBef>
                        <a:spcAft>
                          <a:spcPts val="0"/>
                        </a:spcAft>
                        <a:buNone/>
                      </a:pPr>
                      <a:r>
                        <a:rPr lang="en" sz="2400">
                          <a:solidFill>
                            <a:schemeClr val="lt1"/>
                          </a:solidFill>
                          <a:latin typeface="Oswald"/>
                          <a:ea typeface="Oswald"/>
                          <a:cs typeface="Oswald"/>
                          <a:sym typeface="Oswald"/>
                        </a:rPr>
                        <a:t>Site of Synthesis </a:t>
                      </a:r>
                      <a:endParaRPr sz="2400">
                        <a:solidFill>
                          <a:schemeClr val="lt1"/>
                        </a:solidFill>
                        <a:latin typeface="Oswald"/>
                        <a:ea typeface="Oswald"/>
                        <a:cs typeface="Oswald"/>
                        <a:sym typeface="Oswald"/>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6AA84F"/>
                    </a:solidFill>
                  </a:tcPr>
                </a:tc>
                <a:tc>
                  <a:txBody>
                    <a:bodyPr/>
                    <a:lstStyle/>
                    <a:p>
                      <a:pPr indent="0" lvl="0" marL="0" rtl="0" algn="ctr">
                        <a:spcBef>
                          <a:spcPts val="0"/>
                        </a:spcBef>
                        <a:spcAft>
                          <a:spcPts val="0"/>
                        </a:spcAft>
                        <a:buNone/>
                      </a:pPr>
                      <a:r>
                        <a:rPr lang="en" sz="2300">
                          <a:latin typeface="Merriweather"/>
                          <a:ea typeface="Merriweather"/>
                          <a:cs typeface="Merriweather"/>
                          <a:sym typeface="Merriweather"/>
                        </a:rPr>
                        <a:t>Liver</a:t>
                      </a:r>
                      <a:endParaRPr sz="2300">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2300">
                          <a:latin typeface="Merriweather"/>
                          <a:ea typeface="Merriweather"/>
                          <a:cs typeface="Merriweather"/>
                          <a:sym typeface="Merriweather"/>
                        </a:rPr>
                        <a:t>Activated form of prothrombin</a:t>
                      </a:r>
                      <a:endParaRPr sz="2300">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2300">
                          <a:latin typeface="Merriweather"/>
                          <a:ea typeface="Merriweather"/>
                          <a:cs typeface="Merriweather"/>
                          <a:sym typeface="Merriweather"/>
                        </a:rPr>
                        <a:t>Liver</a:t>
                      </a:r>
                      <a:endParaRPr sz="2300">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2300">
                          <a:solidFill>
                            <a:srgbClr val="999999"/>
                          </a:solidFill>
                          <a:latin typeface="Merriweather"/>
                          <a:ea typeface="Merriweather"/>
                          <a:cs typeface="Merriweather"/>
                          <a:sym typeface="Merriweather"/>
                        </a:rPr>
                        <a:t>Liver and megakaryocytes (platelets)</a:t>
                      </a:r>
                      <a:endParaRPr sz="2300">
                        <a:solidFill>
                          <a:srgbClr val="999999"/>
                        </a:solidFill>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122" name="Google Shape;122;p15"/>
          <p:cNvSpPr/>
          <p:nvPr/>
        </p:nvSpPr>
        <p:spPr>
          <a:xfrm>
            <a:off x="12282106" y="12937301"/>
            <a:ext cx="468600" cy="47214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23" name="Google Shape;123;p15"/>
          <p:cNvSpPr/>
          <p:nvPr/>
        </p:nvSpPr>
        <p:spPr>
          <a:xfrm>
            <a:off x="11523948" y="12937301"/>
            <a:ext cx="468600" cy="47214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24" name="Google Shape;124;p15"/>
          <p:cNvSpPr/>
          <p:nvPr/>
        </p:nvSpPr>
        <p:spPr>
          <a:xfrm>
            <a:off x="810816" y="13193215"/>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25" name="Google Shape;125;p15"/>
          <p:cNvSpPr txBox="1"/>
          <p:nvPr/>
        </p:nvSpPr>
        <p:spPr>
          <a:xfrm>
            <a:off x="10752315" y="14935971"/>
            <a:ext cx="4355700" cy="3915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700">
                <a:highlight>
                  <a:schemeClr val="lt1"/>
                </a:highlight>
                <a:latin typeface="Merriweather"/>
                <a:ea typeface="Merriweather"/>
                <a:cs typeface="Merriweather"/>
                <a:sym typeface="Merriweather"/>
              </a:rPr>
              <a:t>Figure 7-4</a:t>
            </a:r>
            <a:endParaRPr b="1" sz="2700">
              <a:highlight>
                <a:schemeClr val="lt1"/>
              </a:highlight>
              <a:latin typeface="Merriweather"/>
              <a:ea typeface="Merriweather"/>
              <a:cs typeface="Merriweather"/>
              <a:sym typeface="Merriweather"/>
            </a:endParaRPr>
          </a:p>
        </p:txBody>
      </p:sp>
      <p:pic>
        <p:nvPicPr>
          <p:cNvPr id="126" name="Google Shape;126;p15"/>
          <p:cNvPicPr preferRelativeResize="0"/>
          <p:nvPr/>
        </p:nvPicPr>
        <p:blipFill rotWithShape="1">
          <a:blip r:embed="rId3">
            <a:alphaModFix/>
          </a:blip>
          <a:srcRect b="10704" l="26293" r="28138" t="29856"/>
          <a:stretch/>
        </p:blipFill>
        <p:spPr>
          <a:xfrm>
            <a:off x="10789400" y="13104625"/>
            <a:ext cx="2318172" cy="2015784"/>
          </a:xfrm>
          <a:prstGeom prst="rect">
            <a:avLst/>
          </a:prstGeom>
          <a:noFill/>
          <a:ln cap="flat" cmpd="sng" w="9525">
            <a:solidFill>
              <a:srgbClr val="000000"/>
            </a:solidFill>
            <a:prstDash val="solid"/>
            <a:round/>
            <a:headEnd len="sm" w="sm" type="none"/>
            <a:tailEnd len="sm" w="sm" type="none"/>
          </a:ln>
        </p:spPr>
      </p:pic>
      <p:sp>
        <p:nvSpPr>
          <p:cNvPr id="127" name="Google Shape;127;p15"/>
          <p:cNvSpPr txBox="1"/>
          <p:nvPr/>
        </p:nvSpPr>
        <p:spPr>
          <a:xfrm>
            <a:off x="572475" y="13927475"/>
            <a:ext cx="9263400" cy="3731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latin typeface="Merriweather"/>
                <a:ea typeface="Merriweather"/>
                <a:cs typeface="Merriweather"/>
                <a:sym typeface="Merriweather"/>
              </a:rPr>
              <a:t>Clot formation:</a:t>
            </a:r>
            <a:r>
              <a:rPr lang="en" sz="1800">
                <a:latin typeface="Merriweather"/>
                <a:ea typeface="Merriweather"/>
                <a:cs typeface="Merriweather"/>
                <a:sym typeface="Merriweather"/>
              </a:rPr>
              <a:t> </a:t>
            </a:r>
            <a:r>
              <a:rPr lang="en" sz="1800">
                <a:latin typeface="Merriweather"/>
                <a:ea typeface="Merriweather"/>
                <a:cs typeface="Merriweather"/>
                <a:sym typeface="Merriweather"/>
              </a:rPr>
              <a:t>A series of biochemical reactions leading to the formation of a blood clot within few seconds after injury</a:t>
            </a:r>
            <a:r>
              <a:rPr lang="en" sz="1800">
                <a:latin typeface="Merriweather"/>
                <a:ea typeface="Merriweather"/>
                <a:cs typeface="Merriweather"/>
                <a:sym typeface="Merriweather"/>
              </a:rPr>
              <a:t>.</a:t>
            </a:r>
            <a:endParaRPr sz="1800">
              <a:latin typeface="Merriweather"/>
              <a:ea typeface="Merriweather"/>
              <a:cs typeface="Merriweather"/>
              <a:sym typeface="Merriweather"/>
            </a:endParaRPr>
          </a:p>
          <a:p>
            <a:pPr indent="0" lvl="0" marL="0" rtl="0" algn="l">
              <a:lnSpc>
                <a:spcPct val="115000"/>
              </a:lnSpc>
              <a:spcBef>
                <a:spcPts val="0"/>
              </a:spcBef>
              <a:spcAft>
                <a:spcPts val="0"/>
              </a:spcAft>
              <a:buNone/>
            </a:pPr>
            <a:r>
              <a:rPr lang="en" sz="1800">
                <a:solidFill>
                  <a:srgbClr val="8E7CC3"/>
                </a:solidFill>
                <a:latin typeface="Merriweather"/>
                <a:ea typeface="Merriweather"/>
                <a:cs typeface="Merriweather"/>
                <a:sym typeface="Merriweather"/>
              </a:rPr>
              <a:t>The duration depends on the severity of the injury:</a:t>
            </a:r>
            <a:endParaRPr sz="1800">
              <a:solidFill>
                <a:srgbClr val="8E7CC3"/>
              </a:solidFill>
              <a:latin typeface="Merriweather"/>
              <a:ea typeface="Merriweather"/>
              <a:cs typeface="Merriweather"/>
              <a:sym typeface="Merriweather"/>
            </a:endParaRPr>
          </a:p>
          <a:p>
            <a:pPr indent="-342900" lvl="0" marL="457200" rtl="0" algn="l">
              <a:lnSpc>
                <a:spcPct val="115000"/>
              </a:lnSpc>
              <a:spcBef>
                <a:spcPts val="0"/>
              </a:spcBef>
              <a:spcAft>
                <a:spcPts val="0"/>
              </a:spcAft>
              <a:buClr>
                <a:srgbClr val="8E7CC3"/>
              </a:buClr>
              <a:buSzPts val="1800"/>
              <a:buFont typeface="Merriweather"/>
              <a:buAutoNum type="arabicPeriod"/>
            </a:pPr>
            <a:r>
              <a:rPr lang="en" sz="1800">
                <a:solidFill>
                  <a:srgbClr val="8E7CC3"/>
                </a:solidFill>
                <a:latin typeface="Merriweather"/>
                <a:ea typeface="Merriweather"/>
                <a:cs typeface="Merriweather"/>
                <a:sym typeface="Merriweather"/>
              </a:rPr>
              <a:t>1-2 min→ Minor trauma.</a:t>
            </a:r>
            <a:endParaRPr sz="1800">
              <a:solidFill>
                <a:srgbClr val="8E7CC3"/>
              </a:solidFill>
              <a:latin typeface="Merriweather"/>
              <a:ea typeface="Merriweather"/>
              <a:cs typeface="Merriweather"/>
              <a:sym typeface="Merriweather"/>
            </a:endParaRPr>
          </a:p>
          <a:p>
            <a:pPr indent="-342900" lvl="0" marL="457200" rtl="0" algn="l">
              <a:lnSpc>
                <a:spcPct val="115000"/>
              </a:lnSpc>
              <a:spcBef>
                <a:spcPts val="0"/>
              </a:spcBef>
              <a:spcAft>
                <a:spcPts val="0"/>
              </a:spcAft>
              <a:buClr>
                <a:srgbClr val="8E7CC3"/>
              </a:buClr>
              <a:buSzPts val="1800"/>
              <a:buFont typeface="Merriweather"/>
              <a:buAutoNum type="arabicPeriod"/>
            </a:pPr>
            <a:r>
              <a:rPr lang="en" sz="1800">
                <a:solidFill>
                  <a:srgbClr val="8E7CC3"/>
                </a:solidFill>
                <a:latin typeface="Merriweather"/>
                <a:ea typeface="Merriweather"/>
                <a:cs typeface="Merriweather"/>
                <a:sym typeface="Merriweather"/>
              </a:rPr>
              <a:t>15-20 sec→ Severe trauma.</a:t>
            </a:r>
            <a:endParaRPr sz="1800">
              <a:solidFill>
                <a:srgbClr val="8E7CC3"/>
              </a:solidFill>
              <a:latin typeface="Merriweather"/>
              <a:ea typeface="Merriweather"/>
              <a:cs typeface="Merriweather"/>
              <a:sym typeface="Merriweather"/>
            </a:endParaRPr>
          </a:p>
          <a:p>
            <a:pPr indent="0" lvl="0" marL="0" rtl="0" algn="l">
              <a:lnSpc>
                <a:spcPct val="115000"/>
              </a:lnSpc>
              <a:spcBef>
                <a:spcPts val="0"/>
              </a:spcBef>
              <a:spcAft>
                <a:spcPts val="0"/>
              </a:spcAft>
              <a:buNone/>
            </a:pPr>
            <a:r>
              <a:rPr b="1" lang="en" sz="1800">
                <a:latin typeface="Merriweather"/>
                <a:ea typeface="Merriweather"/>
                <a:cs typeface="Merriweather"/>
                <a:sym typeface="Merriweather"/>
              </a:rPr>
              <a:t>Prothrombin </a:t>
            </a:r>
            <a:r>
              <a:rPr lang="en" sz="1800">
                <a:latin typeface="Merriweather"/>
                <a:ea typeface="Merriweather"/>
                <a:cs typeface="Merriweather"/>
                <a:sym typeface="Merriweather"/>
              </a:rPr>
              <a:t>(inactive thrombin) is activated by a long</a:t>
            </a:r>
            <a:r>
              <a:rPr i="1" lang="en" sz="1800">
                <a:latin typeface="Merriweather"/>
                <a:ea typeface="Merriweather"/>
                <a:cs typeface="Merriweather"/>
                <a:sym typeface="Merriweather"/>
              </a:rPr>
              <a:t> </a:t>
            </a:r>
            <a:r>
              <a:rPr b="1" i="1" lang="en" sz="1800">
                <a:latin typeface="Merriweather"/>
                <a:ea typeface="Merriweather"/>
                <a:cs typeface="Merriweather"/>
                <a:sym typeface="Merriweather"/>
              </a:rPr>
              <a:t>intrinsic</a:t>
            </a:r>
            <a:r>
              <a:rPr i="1" lang="en" sz="1800">
                <a:latin typeface="Merriweather"/>
                <a:ea typeface="Merriweather"/>
                <a:cs typeface="Merriweather"/>
                <a:sym typeface="Merriweather"/>
              </a:rPr>
              <a:t> </a:t>
            </a:r>
            <a:r>
              <a:rPr lang="en" sz="1800">
                <a:latin typeface="Merriweather"/>
                <a:ea typeface="Merriweather"/>
                <a:cs typeface="Merriweather"/>
                <a:sym typeface="Merriweather"/>
              </a:rPr>
              <a:t>or short </a:t>
            </a:r>
            <a:r>
              <a:rPr b="1" i="1" lang="en" sz="1800">
                <a:latin typeface="Merriweather"/>
                <a:ea typeface="Merriweather"/>
                <a:cs typeface="Merriweather"/>
                <a:sym typeface="Merriweather"/>
              </a:rPr>
              <a:t>extrinsic</a:t>
            </a:r>
            <a:r>
              <a:rPr b="1" lang="en" sz="1800">
                <a:latin typeface="Merriweather"/>
                <a:ea typeface="Merriweather"/>
                <a:cs typeface="Merriweather"/>
                <a:sym typeface="Merriweather"/>
              </a:rPr>
              <a:t> </a:t>
            </a:r>
            <a:r>
              <a:rPr lang="en" sz="1800">
                <a:latin typeface="Merriweather"/>
                <a:ea typeface="Merriweather"/>
                <a:cs typeface="Merriweather"/>
                <a:sym typeface="Merriweather"/>
              </a:rPr>
              <a:t>pathways. </a:t>
            </a:r>
            <a:endParaRPr sz="1800">
              <a:latin typeface="Merriweather"/>
              <a:ea typeface="Merriweather"/>
              <a:cs typeface="Merriweather"/>
              <a:sym typeface="Merriweather"/>
            </a:endParaRPr>
          </a:p>
          <a:p>
            <a:pPr indent="-342900" lvl="0" marL="457200" rtl="0" algn="l">
              <a:lnSpc>
                <a:spcPct val="115000"/>
              </a:lnSpc>
              <a:spcBef>
                <a:spcPts val="0"/>
              </a:spcBef>
              <a:spcAft>
                <a:spcPts val="0"/>
              </a:spcAft>
              <a:buSzPts val="1800"/>
              <a:buFont typeface="Merriweather"/>
              <a:buChar char="-"/>
            </a:pPr>
            <a:r>
              <a:rPr lang="en" sz="1800">
                <a:latin typeface="Merriweather"/>
                <a:ea typeface="Merriweather"/>
                <a:cs typeface="Merriweather"/>
                <a:sym typeface="Merriweather"/>
              </a:rPr>
              <a:t>This reaction leads to the activation of </a:t>
            </a:r>
            <a:r>
              <a:rPr b="1" lang="en" sz="1800">
                <a:latin typeface="Merriweather"/>
                <a:ea typeface="Merriweather"/>
                <a:cs typeface="Merriweather"/>
                <a:sym typeface="Merriweather"/>
              </a:rPr>
              <a:t>thrombin </a:t>
            </a:r>
            <a:r>
              <a:rPr lang="en" sz="1800">
                <a:latin typeface="Merriweather"/>
                <a:ea typeface="Merriweather"/>
                <a:cs typeface="Merriweather"/>
                <a:sym typeface="Merriweather"/>
              </a:rPr>
              <a:t>enzyme from inactive form </a:t>
            </a:r>
            <a:r>
              <a:rPr b="1" lang="en" sz="1800">
                <a:latin typeface="Merriweather"/>
                <a:ea typeface="Merriweather"/>
                <a:cs typeface="Merriweather"/>
                <a:sym typeface="Merriweather"/>
              </a:rPr>
              <a:t>prothrombin.</a:t>
            </a:r>
            <a:endParaRPr b="1" sz="1800">
              <a:latin typeface="Merriweather"/>
              <a:ea typeface="Merriweather"/>
              <a:cs typeface="Merriweather"/>
              <a:sym typeface="Merriweather"/>
            </a:endParaRPr>
          </a:p>
          <a:p>
            <a:pPr indent="-342900" lvl="0" marL="457200" rtl="0" algn="l">
              <a:lnSpc>
                <a:spcPct val="115000"/>
              </a:lnSpc>
              <a:spcBef>
                <a:spcPts val="0"/>
              </a:spcBef>
              <a:spcAft>
                <a:spcPts val="0"/>
              </a:spcAft>
              <a:buSzPts val="1800"/>
              <a:buFont typeface="Merriweather"/>
              <a:buChar char="-"/>
            </a:pPr>
            <a:r>
              <a:rPr lang="en" sz="1800">
                <a:latin typeface="Merriweather"/>
                <a:ea typeface="Merriweather"/>
                <a:cs typeface="Merriweather"/>
                <a:sym typeface="Merriweather"/>
              </a:rPr>
              <a:t>Thrombin will change </a:t>
            </a:r>
            <a:r>
              <a:rPr b="1" lang="en" sz="1800">
                <a:latin typeface="Merriweather"/>
                <a:ea typeface="Merriweather"/>
                <a:cs typeface="Merriweather"/>
                <a:sym typeface="Merriweather"/>
              </a:rPr>
              <a:t>fibrinogen </a:t>
            </a:r>
            <a:r>
              <a:rPr lang="en" sz="1800">
                <a:latin typeface="Merriweather"/>
                <a:ea typeface="Merriweather"/>
                <a:cs typeface="Merriweather"/>
                <a:sym typeface="Merriweather"/>
              </a:rPr>
              <a:t>(plasma protein) into</a:t>
            </a:r>
            <a:r>
              <a:rPr b="1" lang="en" sz="1800">
                <a:latin typeface="Merriweather"/>
                <a:ea typeface="Merriweather"/>
                <a:cs typeface="Merriweather"/>
                <a:sym typeface="Merriweather"/>
              </a:rPr>
              <a:t> fibrin </a:t>
            </a:r>
            <a:r>
              <a:rPr lang="en" sz="1800">
                <a:latin typeface="Merriweather"/>
                <a:ea typeface="Merriweather"/>
                <a:cs typeface="Merriweather"/>
                <a:sym typeface="Merriweather"/>
              </a:rPr>
              <a:t>(insoluble protein)</a:t>
            </a:r>
            <a:endParaRPr sz="1800">
              <a:latin typeface="Merriweather"/>
              <a:ea typeface="Merriweather"/>
              <a:cs typeface="Merriweather"/>
              <a:sym typeface="Merriweather"/>
            </a:endParaRPr>
          </a:p>
        </p:txBody>
      </p:sp>
      <p:sp>
        <p:nvSpPr>
          <p:cNvPr id="128" name="Google Shape;128;p15"/>
          <p:cNvSpPr/>
          <p:nvPr/>
        </p:nvSpPr>
        <p:spPr>
          <a:xfrm>
            <a:off x="545100" y="18132100"/>
            <a:ext cx="13585500" cy="4335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29" name="Google Shape;129;p15"/>
          <p:cNvSpPr/>
          <p:nvPr/>
        </p:nvSpPr>
        <p:spPr>
          <a:xfrm>
            <a:off x="0" y="18132100"/>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30" name="Google Shape;130;p15"/>
          <p:cNvSpPr txBox="1"/>
          <p:nvPr/>
        </p:nvSpPr>
        <p:spPr>
          <a:xfrm>
            <a:off x="630800" y="18077725"/>
            <a:ext cx="25632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FFFFFF"/>
                </a:solidFill>
                <a:latin typeface="Oswald"/>
                <a:ea typeface="Oswald"/>
                <a:cs typeface="Oswald"/>
                <a:sym typeface="Oswald"/>
              </a:rPr>
              <a:t>FOOTNOTES</a:t>
            </a:r>
            <a:endParaRPr sz="2500">
              <a:solidFill>
                <a:srgbClr val="FFFFFF"/>
              </a:solidFill>
              <a:latin typeface="Oswald"/>
              <a:ea typeface="Oswald"/>
              <a:cs typeface="Oswald"/>
              <a:sym typeface="Oswald"/>
            </a:endParaRPr>
          </a:p>
        </p:txBody>
      </p:sp>
      <p:sp>
        <p:nvSpPr>
          <p:cNvPr id="131" name="Google Shape;131;p15"/>
          <p:cNvSpPr txBox="1"/>
          <p:nvPr/>
        </p:nvSpPr>
        <p:spPr>
          <a:xfrm>
            <a:off x="98747" y="12263339"/>
            <a:ext cx="13394700" cy="3915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800">
                <a:latin typeface="Merriweather"/>
                <a:ea typeface="Merriweather"/>
                <a:cs typeface="Merriweather"/>
                <a:sym typeface="Merriweather"/>
              </a:rPr>
              <a:t>Table 7-2 </a:t>
            </a:r>
            <a:endParaRPr sz="2400">
              <a:latin typeface="Merriweather"/>
              <a:ea typeface="Merriweather"/>
              <a:cs typeface="Merriweather"/>
              <a:sym typeface="Merriweather"/>
            </a:endParaRPr>
          </a:p>
        </p:txBody>
      </p:sp>
      <p:sp>
        <p:nvSpPr>
          <p:cNvPr id="132" name="Google Shape;132;p15"/>
          <p:cNvSpPr txBox="1"/>
          <p:nvPr/>
        </p:nvSpPr>
        <p:spPr>
          <a:xfrm>
            <a:off x="0" y="18551500"/>
            <a:ext cx="14097000" cy="6996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Merriweather"/>
              <a:buAutoNum type="arabicPeriod"/>
            </a:pPr>
            <a:r>
              <a:rPr lang="en">
                <a:latin typeface="Merriweather"/>
                <a:ea typeface="Merriweather"/>
                <a:cs typeface="Merriweather"/>
                <a:sym typeface="Merriweather"/>
              </a:rPr>
              <a:t>Thromboxane A2 is a prostaglandin that causes vasoconstriction and platelet activation. </a:t>
            </a:r>
            <a:endParaRPr>
              <a:latin typeface="Merriweather"/>
              <a:ea typeface="Merriweather"/>
              <a:cs typeface="Merriweather"/>
              <a:sym typeface="Merriweather"/>
            </a:endParaRPr>
          </a:p>
          <a:p>
            <a:pPr indent="-317500" lvl="0" marL="457200" rtl="0" algn="l">
              <a:spcBef>
                <a:spcPts val="0"/>
              </a:spcBef>
              <a:spcAft>
                <a:spcPts val="0"/>
              </a:spcAft>
              <a:buSzPts val="1400"/>
              <a:buFont typeface="Merriweather"/>
              <a:buAutoNum type="arabicPeriod"/>
            </a:pPr>
            <a:r>
              <a:rPr lang="en">
                <a:latin typeface="Merriweather"/>
                <a:ea typeface="Merriweather"/>
                <a:cs typeface="Merriweather"/>
                <a:sym typeface="Merriweather"/>
              </a:rPr>
              <a:t>This occurs in normal conditions, in inflammatory conditions increased vascular permeability can promote extravasation of fibrinogen and possibly fibrosis. </a:t>
            </a:r>
            <a:endParaRPr>
              <a:latin typeface="Merriweather"/>
              <a:ea typeface="Merriweather"/>
              <a:cs typeface="Merriweather"/>
              <a:sym typeface="Merriweather"/>
            </a:endParaRPr>
          </a:p>
          <a:p>
            <a:pPr indent="-317500" lvl="0" marL="457200" rtl="0" algn="l">
              <a:spcBef>
                <a:spcPts val="0"/>
              </a:spcBef>
              <a:spcAft>
                <a:spcPts val="0"/>
              </a:spcAft>
              <a:buSzPts val="1400"/>
              <a:buFont typeface="Merriweather"/>
              <a:buAutoNum type="arabicPeriod"/>
            </a:pPr>
            <a:r>
              <a:rPr lang="en">
                <a:latin typeface="Merriweather"/>
                <a:ea typeface="Merriweather"/>
                <a:cs typeface="Merriweather"/>
                <a:sym typeface="Merriweather"/>
              </a:rPr>
              <a:t>A biochemical point to remember is that proteins are generally divided into structural and globular proteins, structural proteins are generally insoluble in water and mainly are not involved in metabolic reactions, like fibrin. Whereas globular proteins like enzymes perform a metabolic function and are water-soluble.</a:t>
            </a:r>
            <a:endParaRPr>
              <a:latin typeface="Merriweather"/>
              <a:ea typeface="Merriweather"/>
              <a:cs typeface="Merriweather"/>
              <a:sym typeface="Merriweather"/>
            </a:endParaRPr>
          </a:p>
        </p:txBody>
      </p:sp>
      <p:pic>
        <p:nvPicPr>
          <p:cNvPr id="133" name="Google Shape;133;p15"/>
          <p:cNvPicPr preferRelativeResize="0"/>
          <p:nvPr/>
        </p:nvPicPr>
        <p:blipFill rotWithShape="1">
          <a:blip r:embed="rId4">
            <a:alphaModFix/>
          </a:blip>
          <a:srcRect b="11072" l="14787" r="15984" t="16369"/>
          <a:stretch/>
        </p:blipFill>
        <p:spPr>
          <a:xfrm>
            <a:off x="10914349" y="15634573"/>
            <a:ext cx="2318172" cy="1619803"/>
          </a:xfrm>
          <a:prstGeom prst="rect">
            <a:avLst/>
          </a:prstGeom>
          <a:noFill/>
          <a:ln cap="flat" cmpd="sng" w="9525">
            <a:solidFill>
              <a:srgbClr val="000000"/>
            </a:solidFill>
            <a:prstDash val="solid"/>
            <a:round/>
            <a:headEnd len="sm" w="sm" type="none"/>
            <a:tailEnd len="sm" w="sm" type="none"/>
          </a:ln>
        </p:spPr>
      </p:pic>
      <p:sp>
        <p:nvSpPr>
          <p:cNvPr id="134" name="Google Shape;134;p15"/>
          <p:cNvSpPr txBox="1"/>
          <p:nvPr/>
        </p:nvSpPr>
        <p:spPr>
          <a:xfrm>
            <a:off x="10904715" y="17374371"/>
            <a:ext cx="4355700" cy="3915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700">
                <a:highlight>
                  <a:schemeClr val="lt1"/>
                </a:highlight>
                <a:latin typeface="Merriweather"/>
                <a:ea typeface="Merriweather"/>
                <a:cs typeface="Merriweather"/>
                <a:sym typeface="Merriweather"/>
              </a:rPr>
              <a:t>Figure 7-5</a:t>
            </a:r>
            <a:endParaRPr b="1" sz="2700">
              <a:highlight>
                <a:schemeClr val="lt1"/>
              </a:highlight>
              <a:latin typeface="Merriweather"/>
              <a:ea typeface="Merriweather"/>
              <a:cs typeface="Merriweather"/>
              <a:sym typeface="Merriweathe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sp>
        <p:nvSpPr>
          <p:cNvPr id="139" name="Google Shape;139;p16"/>
          <p:cNvSpPr/>
          <p:nvPr/>
        </p:nvSpPr>
        <p:spPr>
          <a:xfrm>
            <a:off x="-900" y="14522300"/>
            <a:ext cx="14131500" cy="3987900"/>
          </a:xfrm>
          <a:prstGeom prst="rect">
            <a:avLst/>
          </a:prstGeom>
          <a:solidFill>
            <a:srgbClr val="F4F4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6"/>
          <p:cNvSpPr/>
          <p:nvPr/>
        </p:nvSpPr>
        <p:spPr>
          <a:xfrm>
            <a:off x="0" y="656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41" name="Google Shape;141;p16"/>
          <p:cNvSpPr/>
          <p:nvPr/>
        </p:nvSpPr>
        <p:spPr>
          <a:xfrm>
            <a:off x="656616" y="657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42" name="Google Shape;142;p16"/>
          <p:cNvSpPr txBox="1"/>
          <p:nvPr/>
        </p:nvSpPr>
        <p:spPr>
          <a:xfrm>
            <a:off x="11409324" y="553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Seven </a:t>
            </a:r>
            <a:endParaRPr sz="3500">
              <a:latin typeface="Oswald"/>
              <a:ea typeface="Oswald"/>
              <a:cs typeface="Oswald"/>
              <a:sym typeface="Oswald"/>
            </a:endParaRPr>
          </a:p>
        </p:txBody>
      </p:sp>
      <p:sp>
        <p:nvSpPr>
          <p:cNvPr id="143" name="Google Shape;143;p16"/>
          <p:cNvSpPr txBox="1"/>
          <p:nvPr/>
        </p:nvSpPr>
        <p:spPr>
          <a:xfrm>
            <a:off x="188014" y="168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3</a:t>
            </a:r>
            <a:endParaRPr sz="4500">
              <a:solidFill>
                <a:srgbClr val="FFFFFF"/>
              </a:solidFill>
              <a:latin typeface="Oswald"/>
              <a:ea typeface="Oswald"/>
              <a:cs typeface="Oswald"/>
              <a:sym typeface="Oswald"/>
            </a:endParaRPr>
          </a:p>
        </p:txBody>
      </p:sp>
      <p:sp>
        <p:nvSpPr>
          <p:cNvPr id="144" name="Google Shape;144;p16"/>
          <p:cNvSpPr txBox="1"/>
          <p:nvPr/>
        </p:nvSpPr>
        <p:spPr>
          <a:xfrm>
            <a:off x="929925" y="16800"/>
            <a:ext cx="112776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400">
                <a:solidFill>
                  <a:srgbClr val="FFFFFF"/>
                </a:solidFill>
                <a:latin typeface="Oswald"/>
                <a:ea typeface="Oswald"/>
                <a:cs typeface="Oswald"/>
                <a:sym typeface="Oswald"/>
              </a:rPr>
              <a:t>COAGULATION MECHANISMS </a:t>
            </a:r>
            <a:endParaRPr sz="3400">
              <a:solidFill>
                <a:srgbClr val="FFFFFF"/>
              </a:solidFill>
              <a:latin typeface="Oswald"/>
              <a:ea typeface="Oswald"/>
              <a:cs typeface="Oswald"/>
              <a:sym typeface="Oswald"/>
            </a:endParaRPr>
          </a:p>
        </p:txBody>
      </p:sp>
      <p:sp>
        <p:nvSpPr>
          <p:cNvPr id="145" name="Google Shape;145;p16"/>
          <p:cNvSpPr/>
          <p:nvPr/>
        </p:nvSpPr>
        <p:spPr>
          <a:xfrm>
            <a:off x="545100" y="18589300"/>
            <a:ext cx="13585500" cy="4335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46" name="Google Shape;146;p16"/>
          <p:cNvSpPr/>
          <p:nvPr/>
        </p:nvSpPr>
        <p:spPr>
          <a:xfrm>
            <a:off x="0" y="18589300"/>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47" name="Google Shape;147;p16"/>
          <p:cNvSpPr txBox="1"/>
          <p:nvPr/>
        </p:nvSpPr>
        <p:spPr>
          <a:xfrm>
            <a:off x="630800" y="18534925"/>
            <a:ext cx="25632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FFFFFF"/>
                </a:solidFill>
                <a:latin typeface="Oswald"/>
                <a:ea typeface="Oswald"/>
                <a:cs typeface="Oswald"/>
                <a:sym typeface="Oswald"/>
              </a:rPr>
              <a:t>FOOTNOTES</a:t>
            </a:r>
            <a:endParaRPr sz="2500">
              <a:solidFill>
                <a:srgbClr val="FFFFFF"/>
              </a:solidFill>
              <a:latin typeface="Oswald"/>
              <a:ea typeface="Oswald"/>
              <a:cs typeface="Oswald"/>
              <a:sym typeface="Oswald"/>
            </a:endParaRPr>
          </a:p>
        </p:txBody>
      </p:sp>
      <p:pic>
        <p:nvPicPr>
          <p:cNvPr id="148" name="Google Shape;148;p16"/>
          <p:cNvPicPr preferRelativeResize="0"/>
          <p:nvPr/>
        </p:nvPicPr>
        <p:blipFill rotWithShape="1">
          <a:blip r:embed="rId3">
            <a:alphaModFix/>
          </a:blip>
          <a:srcRect b="2943" l="0" r="2647" t="2098"/>
          <a:stretch/>
        </p:blipFill>
        <p:spPr>
          <a:xfrm>
            <a:off x="2297400" y="1698600"/>
            <a:ext cx="9533963" cy="7003526"/>
          </a:xfrm>
          <a:prstGeom prst="rect">
            <a:avLst/>
          </a:prstGeom>
          <a:noFill/>
          <a:ln cap="flat" cmpd="sng" w="9525">
            <a:solidFill>
              <a:srgbClr val="000000"/>
            </a:solidFill>
            <a:prstDash val="solid"/>
            <a:round/>
            <a:headEnd len="sm" w="sm" type="none"/>
            <a:tailEnd len="sm" w="sm" type="none"/>
          </a:ln>
        </p:spPr>
      </p:pic>
      <p:sp>
        <p:nvSpPr>
          <p:cNvPr id="149" name="Google Shape;149;p16"/>
          <p:cNvSpPr/>
          <p:nvPr/>
        </p:nvSpPr>
        <p:spPr>
          <a:xfrm>
            <a:off x="244128" y="916015"/>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50" name="Google Shape;150;p16"/>
          <p:cNvSpPr txBox="1"/>
          <p:nvPr/>
        </p:nvSpPr>
        <p:spPr>
          <a:xfrm>
            <a:off x="644754" y="556425"/>
            <a:ext cx="99369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solidFill>
                  <a:srgbClr val="6AA84F"/>
                </a:solidFill>
                <a:latin typeface="Oswald"/>
                <a:ea typeface="Oswald"/>
                <a:cs typeface="Oswald"/>
                <a:sym typeface="Oswald"/>
              </a:rPr>
              <a:t>Coagulation Cascade: Classical Model</a:t>
            </a:r>
            <a:endParaRPr sz="3600">
              <a:solidFill>
                <a:srgbClr val="6AA84F"/>
              </a:solidFill>
              <a:latin typeface="Oswald"/>
              <a:ea typeface="Oswald"/>
              <a:cs typeface="Oswald"/>
              <a:sym typeface="Oswald"/>
            </a:endParaRPr>
          </a:p>
        </p:txBody>
      </p:sp>
      <p:cxnSp>
        <p:nvCxnSpPr>
          <p:cNvPr id="151" name="Google Shape;151;p16"/>
          <p:cNvCxnSpPr/>
          <p:nvPr/>
        </p:nvCxnSpPr>
        <p:spPr>
          <a:xfrm>
            <a:off x="7229825" y="9641775"/>
            <a:ext cx="29100" cy="3750000"/>
          </a:xfrm>
          <a:prstGeom prst="straightConnector1">
            <a:avLst/>
          </a:prstGeom>
          <a:noFill/>
          <a:ln cap="flat" cmpd="sng" w="76200">
            <a:solidFill>
              <a:srgbClr val="93C47D"/>
            </a:solidFill>
            <a:prstDash val="solid"/>
            <a:round/>
            <a:headEnd len="med" w="med" type="none"/>
            <a:tailEnd len="med" w="med" type="none"/>
          </a:ln>
        </p:spPr>
      </p:cxnSp>
      <p:sp>
        <p:nvSpPr>
          <p:cNvPr id="152" name="Google Shape;152;p16"/>
          <p:cNvSpPr txBox="1"/>
          <p:nvPr/>
        </p:nvSpPr>
        <p:spPr>
          <a:xfrm>
            <a:off x="853725" y="10197550"/>
            <a:ext cx="6075300" cy="25857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2000">
                <a:latin typeface="Merriweather"/>
                <a:ea typeface="Merriweather"/>
                <a:cs typeface="Merriweather"/>
                <a:sym typeface="Merriweather"/>
              </a:rPr>
              <a:t>The </a:t>
            </a:r>
            <a:r>
              <a:rPr b="1" lang="en" sz="2000">
                <a:latin typeface="Merriweather"/>
                <a:ea typeface="Merriweather"/>
                <a:cs typeface="Merriweather"/>
                <a:sym typeface="Merriweather"/>
              </a:rPr>
              <a:t>trigger</a:t>
            </a:r>
            <a:r>
              <a:rPr lang="en" sz="2000">
                <a:latin typeface="Merriweather"/>
                <a:ea typeface="Merriweather"/>
                <a:cs typeface="Merriweather"/>
                <a:sym typeface="Merriweather"/>
              </a:rPr>
              <a:t> is the activation of </a:t>
            </a:r>
            <a:r>
              <a:rPr b="1" lang="en" sz="2000">
                <a:latin typeface="Merriweather"/>
                <a:ea typeface="Merriweather"/>
                <a:cs typeface="Merriweather"/>
                <a:sym typeface="Merriweather"/>
              </a:rPr>
              <a:t>factor XII </a:t>
            </a:r>
            <a:r>
              <a:rPr lang="en" sz="2000">
                <a:latin typeface="Merriweather"/>
                <a:ea typeface="Merriweather"/>
                <a:cs typeface="Merriweather"/>
                <a:sym typeface="Merriweather"/>
              </a:rPr>
              <a:t>by contact with</a:t>
            </a:r>
            <a:r>
              <a:rPr i="1" lang="en" sz="2000">
                <a:latin typeface="Merriweather"/>
                <a:ea typeface="Merriweather"/>
                <a:cs typeface="Merriweather"/>
                <a:sym typeface="Merriweather"/>
              </a:rPr>
              <a:t> </a:t>
            </a:r>
            <a:r>
              <a:rPr b="1" i="1" lang="en" sz="2000">
                <a:latin typeface="Merriweather"/>
                <a:ea typeface="Merriweather"/>
                <a:cs typeface="Merriweather"/>
                <a:sym typeface="Merriweather"/>
              </a:rPr>
              <a:t>foreign surface, injured blood vessel, and glass</a:t>
            </a:r>
            <a:r>
              <a:rPr i="1" lang="en" sz="2000">
                <a:latin typeface="Merriweather"/>
                <a:ea typeface="Merriweather"/>
                <a:cs typeface="Merriweather"/>
                <a:sym typeface="Merriweather"/>
              </a:rPr>
              <a:t>.</a:t>
            </a:r>
            <a:r>
              <a:rPr baseline="30000" i="1" lang="en" sz="2000">
                <a:latin typeface="Merriweather"/>
                <a:ea typeface="Merriweather"/>
                <a:cs typeface="Merriweather"/>
                <a:sym typeface="Merriweather"/>
              </a:rPr>
              <a:t>1</a:t>
            </a:r>
            <a:r>
              <a:rPr lang="en" sz="1700">
                <a:latin typeface="Merriweather"/>
                <a:ea typeface="Merriweather"/>
                <a:cs typeface="Merriweather"/>
                <a:sym typeface="Merriweather"/>
              </a:rPr>
              <a:t> (all clotting factors present in the blood)</a:t>
            </a:r>
            <a:endParaRPr sz="1700">
              <a:latin typeface="Merriweather"/>
              <a:ea typeface="Merriweather"/>
              <a:cs typeface="Merriweather"/>
              <a:sym typeface="Merriweather"/>
            </a:endParaRPr>
          </a:p>
          <a:p>
            <a:pPr indent="-355600" lvl="0" marL="457200" rtl="0" algn="l">
              <a:lnSpc>
                <a:spcPct val="115000"/>
              </a:lnSpc>
              <a:spcBef>
                <a:spcPts val="0"/>
              </a:spcBef>
              <a:spcAft>
                <a:spcPts val="0"/>
              </a:spcAft>
              <a:buSzPts val="2000"/>
              <a:buFont typeface="Merriweather"/>
              <a:buAutoNum type="arabicPeriod"/>
            </a:pPr>
            <a:r>
              <a:rPr lang="en" sz="2000">
                <a:latin typeface="Merriweather"/>
                <a:ea typeface="Merriweather"/>
                <a:cs typeface="Merriweather"/>
                <a:sym typeface="Merriweather"/>
              </a:rPr>
              <a:t>Activated </a:t>
            </a:r>
            <a:r>
              <a:rPr b="1" lang="en" sz="2000">
                <a:latin typeface="Merriweather"/>
                <a:ea typeface="Merriweather"/>
                <a:cs typeface="Merriweather"/>
                <a:sym typeface="Merriweather"/>
              </a:rPr>
              <a:t>F</a:t>
            </a:r>
            <a:r>
              <a:rPr b="1" lang="en" sz="2000">
                <a:latin typeface="Merriweather"/>
                <a:ea typeface="Merriweather"/>
                <a:cs typeface="Merriweather"/>
                <a:sym typeface="Merriweather"/>
              </a:rPr>
              <a:t>actor XII </a:t>
            </a:r>
            <a:r>
              <a:rPr lang="en" sz="2000">
                <a:latin typeface="Merriweather"/>
                <a:ea typeface="Merriweather"/>
                <a:cs typeface="Merriweather"/>
                <a:sym typeface="Merriweather"/>
              </a:rPr>
              <a:t>will activate </a:t>
            </a:r>
            <a:r>
              <a:rPr b="1" lang="en" sz="2000">
                <a:latin typeface="Merriweather"/>
                <a:ea typeface="Merriweather"/>
                <a:cs typeface="Merriweather"/>
                <a:sym typeface="Merriweather"/>
              </a:rPr>
              <a:t>F</a:t>
            </a:r>
            <a:r>
              <a:rPr b="1" lang="en" sz="2000">
                <a:latin typeface="Merriweather"/>
                <a:ea typeface="Merriweather"/>
                <a:cs typeface="Merriweather"/>
                <a:sym typeface="Merriweather"/>
              </a:rPr>
              <a:t>actor XI</a:t>
            </a:r>
            <a:r>
              <a:rPr lang="en" sz="2000">
                <a:latin typeface="Merriweather"/>
                <a:ea typeface="Merriweather"/>
                <a:cs typeface="Merriweather"/>
                <a:sym typeface="Merriweather"/>
              </a:rPr>
              <a:t> </a:t>
            </a:r>
            <a:endParaRPr sz="2000">
              <a:latin typeface="Merriweather"/>
              <a:ea typeface="Merriweather"/>
              <a:cs typeface="Merriweather"/>
              <a:sym typeface="Merriweather"/>
            </a:endParaRPr>
          </a:p>
          <a:p>
            <a:pPr indent="-355600" lvl="0" marL="457200" rtl="0" algn="l">
              <a:lnSpc>
                <a:spcPct val="115000"/>
              </a:lnSpc>
              <a:spcBef>
                <a:spcPts val="0"/>
              </a:spcBef>
              <a:spcAft>
                <a:spcPts val="0"/>
              </a:spcAft>
              <a:buSzPts val="2000"/>
              <a:buFont typeface="Merriweather"/>
              <a:buAutoNum type="arabicPeriod"/>
            </a:pPr>
            <a:r>
              <a:rPr lang="en" sz="2000">
                <a:latin typeface="Merriweather"/>
                <a:ea typeface="Merriweather"/>
                <a:cs typeface="Merriweather"/>
                <a:sym typeface="Merriweather"/>
              </a:rPr>
              <a:t>Activated</a:t>
            </a:r>
            <a:r>
              <a:rPr b="1" lang="en" sz="2000">
                <a:latin typeface="Merriweather"/>
                <a:ea typeface="Merriweather"/>
                <a:cs typeface="Merriweather"/>
                <a:sym typeface="Merriweather"/>
              </a:rPr>
              <a:t> Factor Xl </a:t>
            </a:r>
            <a:r>
              <a:rPr lang="en" sz="2000">
                <a:latin typeface="Merriweather"/>
                <a:ea typeface="Merriweather"/>
                <a:cs typeface="Merriweather"/>
                <a:sym typeface="Merriweather"/>
              </a:rPr>
              <a:t>will activate </a:t>
            </a:r>
            <a:r>
              <a:rPr b="1" lang="en" sz="2000">
                <a:latin typeface="Merriweather"/>
                <a:ea typeface="Merriweather"/>
                <a:cs typeface="Merriweather"/>
                <a:sym typeface="Merriweather"/>
              </a:rPr>
              <a:t>F</a:t>
            </a:r>
            <a:r>
              <a:rPr b="1" lang="en" sz="2000">
                <a:latin typeface="Merriweather"/>
                <a:ea typeface="Merriweather"/>
                <a:cs typeface="Merriweather"/>
                <a:sym typeface="Merriweather"/>
              </a:rPr>
              <a:t>actor IX</a:t>
            </a:r>
            <a:endParaRPr b="1" sz="2000">
              <a:latin typeface="Merriweather"/>
              <a:ea typeface="Merriweather"/>
              <a:cs typeface="Merriweather"/>
              <a:sym typeface="Merriweather"/>
            </a:endParaRPr>
          </a:p>
          <a:p>
            <a:pPr indent="-355600" lvl="0" marL="457200" rtl="0" algn="l">
              <a:lnSpc>
                <a:spcPct val="115000"/>
              </a:lnSpc>
              <a:spcBef>
                <a:spcPts val="0"/>
              </a:spcBef>
              <a:spcAft>
                <a:spcPts val="0"/>
              </a:spcAft>
              <a:buSzPts val="2000"/>
              <a:buFont typeface="Merriweather"/>
              <a:buAutoNum type="arabicPeriod"/>
            </a:pPr>
            <a:r>
              <a:rPr lang="en" sz="2000">
                <a:latin typeface="Merriweather"/>
                <a:ea typeface="Merriweather"/>
                <a:cs typeface="Merriweather"/>
                <a:sym typeface="Merriweather"/>
              </a:rPr>
              <a:t>Activated</a:t>
            </a:r>
            <a:r>
              <a:rPr b="1" lang="en" sz="2000">
                <a:latin typeface="Merriweather"/>
                <a:ea typeface="Merriweather"/>
                <a:cs typeface="Merriweather"/>
                <a:sym typeface="Merriweather"/>
              </a:rPr>
              <a:t> Factor IX</a:t>
            </a:r>
            <a:r>
              <a:rPr lang="en" sz="2000">
                <a:latin typeface="Merriweather"/>
                <a:ea typeface="Merriweather"/>
                <a:cs typeface="Merriweather"/>
                <a:sym typeface="Merriweather"/>
              </a:rPr>
              <a:t> +</a:t>
            </a:r>
            <a:r>
              <a:rPr b="1" lang="en" sz="2000">
                <a:latin typeface="Merriweather"/>
                <a:ea typeface="Merriweather"/>
                <a:cs typeface="Merriweather"/>
                <a:sym typeface="Merriweather"/>
              </a:rPr>
              <a:t> Factor VIII</a:t>
            </a:r>
            <a:r>
              <a:rPr lang="en" sz="2000">
                <a:latin typeface="Merriweather"/>
                <a:ea typeface="Merriweather"/>
                <a:cs typeface="Merriweather"/>
                <a:sym typeface="Merriweather"/>
              </a:rPr>
              <a:t> + </a:t>
            </a:r>
            <a:r>
              <a:rPr b="1" lang="en" sz="2000">
                <a:latin typeface="Merriweather"/>
                <a:ea typeface="Merriweather"/>
                <a:cs typeface="Merriweather"/>
                <a:sym typeface="Merriweather"/>
              </a:rPr>
              <a:t>platelet phospholipid factor (PF3) </a:t>
            </a:r>
            <a:r>
              <a:rPr lang="en" sz="2000">
                <a:latin typeface="Merriweather"/>
                <a:ea typeface="Merriweather"/>
                <a:cs typeface="Merriweather"/>
                <a:sym typeface="Merriweather"/>
              </a:rPr>
              <a:t>+ </a:t>
            </a:r>
            <a:r>
              <a:rPr b="1" lang="en" sz="2000">
                <a:latin typeface="Merriweather"/>
                <a:ea typeface="Merriweather"/>
                <a:cs typeface="Merriweather"/>
                <a:sym typeface="Merriweather"/>
              </a:rPr>
              <a:t>Ca</a:t>
            </a:r>
            <a:r>
              <a:rPr b="1" baseline="30000" lang="en" sz="2000">
                <a:latin typeface="Merriweather"/>
                <a:ea typeface="Merriweather"/>
                <a:cs typeface="Merriweather"/>
                <a:sym typeface="Merriweather"/>
              </a:rPr>
              <a:t>++</a:t>
            </a:r>
            <a:r>
              <a:rPr b="1" lang="en" sz="2000">
                <a:latin typeface="Merriweather"/>
                <a:ea typeface="Merriweather"/>
                <a:cs typeface="Merriweather"/>
                <a:sym typeface="Merriweather"/>
              </a:rPr>
              <a:t> </a:t>
            </a:r>
            <a:r>
              <a:rPr lang="en" sz="2000">
                <a:latin typeface="Merriweather"/>
                <a:ea typeface="Merriweather"/>
                <a:cs typeface="Merriweather"/>
                <a:sym typeface="Merriweather"/>
              </a:rPr>
              <a:t>activate </a:t>
            </a:r>
            <a:r>
              <a:rPr b="1" lang="en" sz="2000">
                <a:latin typeface="Merriweather"/>
                <a:ea typeface="Merriweather"/>
                <a:cs typeface="Merriweather"/>
                <a:sym typeface="Merriweather"/>
              </a:rPr>
              <a:t>F</a:t>
            </a:r>
            <a:r>
              <a:rPr b="1" lang="en" sz="2000">
                <a:latin typeface="Merriweather"/>
                <a:ea typeface="Merriweather"/>
                <a:cs typeface="Merriweather"/>
                <a:sym typeface="Merriweather"/>
              </a:rPr>
              <a:t>actor X</a:t>
            </a:r>
            <a:endParaRPr b="1" sz="2000">
              <a:latin typeface="Merriweather"/>
              <a:ea typeface="Merriweather"/>
              <a:cs typeface="Merriweather"/>
              <a:sym typeface="Merriweather"/>
            </a:endParaRPr>
          </a:p>
          <a:p>
            <a:pPr indent="0" lvl="0" marL="0" rtl="0" algn="l">
              <a:lnSpc>
                <a:spcPct val="150000"/>
              </a:lnSpc>
              <a:spcBef>
                <a:spcPts val="0"/>
              </a:spcBef>
              <a:spcAft>
                <a:spcPts val="0"/>
              </a:spcAft>
              <a:buNone/>
            </a:pPr>
            <a:r>
              <a:t/>
            </a:r>
            <a:endParaRPr sz="2000">
              <a:latin typeface="Merriweather"/>
              <a:ea typeface="Merriweather"/>
              <a:cs typeface="Merriweather"/>
              <a:sym typeface="Merriweather"/>
            </a:endParaRPr>
          </a:p>
        </p:txBody>
      </p:sp>
      <p:sp>
        <p:nvSpPr>
          <p:cNvPr id="153" name="Google Shape;153;p16"/>
          <p:cNvSpPr txBox="1"/>
          <p:nvPr/>
        </p:nvSpPr>
        <p:spPr>
          <a:xfrm>
            <a:off x="7798500" y="10197550"/>
            <a:ext cx="60753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000">
                <a:latin typeface="Merriweather"/>
                <a:ea typeface="Merriweather"/>
                <a:cs typeface="Merriweather"/>
                <a:sym typeface="Merriweather"/>
              </a:rPr>
              <a:t>The</a:t>
            </a:r>
            <a:r>
              <a:rPr b="1" lang="en" sz="2000">
                <a:latin typeface="Merriweather"/>
                <a:ea typeface="Merriweather"/>
                <a:cs typeface="Merriweather"/>
                <a:sym typeface="Merriweather"/>
              </a:rPr>
              <a:t> trigger </a:t>
            </a:r>
            <a:r>
              <a:rPr lang="en" sz="2000">
                <a:latin typeface="Merriweather"/>
                <a:ea typeface="Merriweather"/>
                <a:cs typeface="Merriweather"/>
                <a:sym typeface="Merriweather"/>
              </a:rPr>
              <a:t>is </a:t>
            </a:r>
            <a:r>
              <a:rPr b="1" i="1" lang="en" sz="2000">
                <a:latin typeface="Merriweather"/>
                <a:ea typeface="Merriweather"/>
                <a:cs typeface="Merriweather"/>
                <a:sym typeface="Merriweather"/>
              </a:rPr>
              <a:t>release of tissue thromboplastin from damaged tissues and it is composed of phospholipids from the membranes of the tissue plus a lipoprotein complex that functions mainly as a proteolytic enzyme.</a:t>
            </a:r>
            <a:endParaRPr b="1" i="1" sz="2000">
              <a:latin typeface="Merriweather"/>
              <a:ea typeface="Merriweather"/>
              <a:cs typeface="Merriweather"/>
              <a:sym typeface="Merriweather"/>
            </a:endParaRPr>
          </a:p>
          <a:p>
            <a:pPr indent="-355600" lvl="0" marL="457200" rtl="0" algn="l">
              <a:lnSpc>
                <a:spcPct val="115000"/>
              </a:lnSpc>
              <a:spcBef>
                <a:spcPts val="0"/>
              </a:spcBef>
              <a:spcAft>
                <a:spcPts val="0"/>
              </a:spcAft>
              <a:buSzPts val="2000"/>
              <a:buFont typeface="Merriweather"/>
              <a:buAutoNum type="arabicPeriod"/>
            </a:pPr>
            <a:r>
              <a:rPr b="1" lang="en" sz="2000">
                <a:latin typeface="Merriweather"/>
                <a:ea typeface="Merriweather"/>
                <a:cs typeface="Merriweather"/>
                <a:sym typeface="Merriweather"/>
              </a:rPr>
              <a:t>Tissue thromboplastin</a:t>
            </a:r>
            <a:r>
              <a:rPr lang="en" sz="2000">
                <a:latin typeface="Merriweather"/>
                <a:ea typeface="Merriweather"/>
                <a:cs typeface="Merriweather"/>
                <a:sym typeface="Merriweather"/>
              </a:rPr>
              <a:t> activates </a:t>
            </a:r>
            <a:r>
              <a:rPr b="1" lang="en" sz="2000">
                <a:latin typeface="Merriweather"/>
                <a:ea typeface="Merriweather"/>
                <a:cs typeface="Merriweather"/>
                <a:sym typeface="Merriweather"/>
              </a:rPr>
              <a:t>Factor VII</a:t>
            </a:r>
            <a:endParaRPr b="1" sz="2000">
              <a:latin typeface="Merriweather"/>
              <a:ea typeface="Merriweather"/>
              <a:cs typeface="Merriweather"/>
              <a:sym typeface="Merriweather"/>
            </a:endParaRPr>
          </a:p>
          <a:p>
            <a:pPr indent="-355600" lvl="0" marL="457200" rtl="0" algn="l">
              <a:lnSpc>
                <a:spcPct val="115000"/>
              </a:lnSpc>
              <a:spcBef>
                <a:spcPts val="0"/>
              </a:spcBef>
              <a:spcAft>
                <a:spcPts val="0"/>
              </a:spcAft>
              <a:buSzPts val="2000"/>
              <a:buFont typeface="Merriweather"/>
              <a:buAutoNum type="arabicPeriod"/>
            </a:pPr>
            <a:r>
              <a:rPr b="1" lang="en" sz="2000">
                <a:latin typeface="Merriweather"/>
                <a:ea typeface="Merriweather"/>
                <a:cs typeface="Merriweather"/>
                <a:sym typeface="Merriweather"/>
              </a:rPr>
              <a:t>Tissue thromboplastin </a:t>
            </a:r>
            <a:r>
              <a:rPr lang="en" sz="2000">
                <a:latin typeface="Merriweather"/>
                <a:ea typeface="Merriweather"/>
                <a:cs typeface="Merriweather"/>
                <a:sym typeface="Merriweather"/>
              </a:rPr>
              <a:t>+ </a:t>
            </a:r>
            <a:r>
              <a:rPr b="1" lang="en" sz="2000">
                <a:latin typeface="Merriweather"/>
                <a:ea typeface="Merriweather"/>
                <a:cs typeface="Merriweather"/>
                <a:sym typeface="Merriweather"/>
              </a:rPr>
              <a:t>Factor </a:t>
            </a:r>
            <a:r>
              <a:rPr lang="en" sz="2000">
                <a:latin typeface="Merriweather"/>
                <a:ea typeface="Merriweather"/>
                <a:cs typeface="Merriweather"/>
                <a:sym typeface="Merriweather"/>
              </a:rPr>
              <a:t> </a:t>
            </a:r>
            <a:r>
              <a:rPr b="1" lang="en" sz="2000">
                <a:latin typeface="Merriweather"/>
                <a:ea typeface="Merriweather"/>
                <a:cs typeface="Merriweather"/>
                <a:sym typeface="Merriweather"/>
              </a:rPr>
              <a:t>VII</a:t>
            </a:r>
            <a:r>
              <a:rPr lang="en" sz="2000">
                <a:latin typeface="Merriweather"/>
                <a:ea typeface="Merriweather"/>
                <a:cs typeface="Merriweather"/>
                <a:sym typeface="Merriweather"/>
              </a:rPr>
              <a:t> + </a:t>
            </a:r>
            <a:r>
              <a:rPr b="1" lang="en" sz="2000">
                <a:latin typeface="Merriweather"/>
                <a:ea typeface="Merriweather"/>
                <a:cs typeface="Merriweather"/>
                <a:sym typeface="Merriweather"/>
              </a:rPr>
              <a:t>Ca</a:t>
            </a:r>
            <a:r>
              <a:rPr b="1" baseline="30000" lang="en" sz="2000">
                <a:solidFill>
                  <a:schemeClr val="dk1"/>
                </a:solidFill>
                <a:latin typeface="Merriweather"/>
                <a:ea typeface="Merriweather"/>
                <a:cs typeface="Merriweather"/>
                <a:sym typeface="Merriweather"/>
              </a:rPr>
              <a:t>++</a:t>
            </a:r>
            <a:r>
              <a:rPr b="1" lang="en" sz="2000">
                <a:solidFill>
                  <a:schemeClr val="dk1"/>
                </a:solidFill>
                <a:latin typeface="Merriweather"/>
                <a:ea typeface="Merriweather"/>
                <a:cs typeface="Merriweather"/>
                <a:sym typeface="Merriweather"/>
              </a:rPr>
              <a:t> </a:t>
            </a:r>
            <a:r>
              <a:rPr lang="en" sz="2000">
                <a:latin typeface="Merriweather"/>
                <a:ea typeface="Merriweather"/>
                <a:cs typeface="Merriweather"/>
                <a:sym typeface="Merriweather"/>
              </a:rPr>
              <a:t>activate</a:t>
            </a:r>
            <a:r>
              <a:rPr b="1" lang="en" sz="2000">
                <a:latin typeface="Merriweather"/>
                <a:ea typeface="Merriweather"/>
                <a:cs typeface="Merriweather"/>
                <a:sym typeface="Merriweather"/>
              </a:rPr>
              <a:t> Factor X</a:t>
            </a:r>
            <a:endParaRPr b="1" sz="2000">
              <a:latin typeface="Merriweather"/>
              <a:ea typeface="Merriweather"/>
              <a:cs typeface="Merriweather"/>
              <a:sym typeface="Merriweather"/>
            </a:endParaRPr>
          </a:p>
          <a:p>
            <a:pPr indent="0" lvl="0" marL="0" rtl="0" algn="l">
              <a:lnSpc>
                <a:spcPct val="115000"/>
              </a:lnSpc>
              <a:spcBef>
                <a:spcPts val="0"/>
              </a:spcBef>
              <a:spcAft>
                <a:spcPts val="0"/>
              </a:spcAft>
              <a:buNone/>
            </a:pPr>
            <a:r>
              <a:rPr b="1" lang="en" sz="1900">
                <a:solidFill>
                  <a:srgbClr val="8E7CC3"/>
                </a:solidFill>
                <a:latin typeface="Merriweather"/>
                <a:ea typeface="Merriweather"/>
                <a:cs typeface="Merriweather"/>
                <a:sym typeface="Merriweather"/>
              </a:rPr>
              <a:t>TF</a:t>
            </a:r>
            <a:r>
              <a:rPr lang="en" sz="1900">
                <a:solidFill>
                  <a:srgbClr val="8E7CC3"/>
                </a:solidFill>
                <a:latin typeface="Merriweather"/>
                <a:ea typeface="Merriweather"/>
                <a:cs typeface="Merriweather"/>
                <a:sym typeface="Merriweather"/>
              </a:rPr>
              <a:t> includes phospholipids from the membranes of the tissue plus a lipoprotein complex that functions mainly as a proteolytic enzyme.</a:t>
            </a:r>
            <a:endParaRPr sz="1900">
              <a:solidFill>
                <a:srgbClr val="8E7CC3"/>
              </a:solidFill>
              <a:latin typeface="Merriweather"/>
              <a:ea typeface="Merriweather"/>
              <a:cs typeface="Merriweather"/>
              <a:sym typeface="Merriweather"/>
            </a:endParaRPr>
          </a:p>
        </p:txBody>
      </p:sp>
      <p:sp>
        <p:nvSpPr>
          <p:cNvPr id="154" name="Google Shape;154;p16"/>
          <p:cNvSpPr/>
          <p:nvPr/>
        </p:nvSpPr>
        <p:spPr>
          <a:xfrm>
            <a:off x="777528" y="9602815"/>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55" name="Google Shape;155;p16"/>
          <p:cNvSpPr txBox="1"/>
          <p:nvPr/>
        </p:nvSpPr>
        <p:spPr>
          <a:xfrm>
            <a:off x="1178152" y="9243225"/>
            <a:ext cx="59121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latin typeface="Oswald"/>
                <a:ea typeface="Oswald"/>
                <a:cs typeface="Oswald"/>
                <a:sym typeface="Oswald"/>
              </a:rPr>
              <a:t>Intrinsic Pathway</a:t>
            </a:r>
            <a:endParaRPr sz="4800">
              <a:latin typeface="Oswald"/>
              <a:ea typeface="Oswald"/>
              <a:cs typeface="Oswald"/>
              <a:sym typeface="Oswald"/>
            </a:endParaRPr>
          </a:p>
        </p:txBody>
      </p:sp>
      <p:sp>
        <p:nvSpPr>
          <p:cNvPr id="156" name="Google Shape;156;p16"/>
          <p:cNvSpPr/>
          <p:nvPr/>
        </p:nvSpPr>
        <p:spPr>
          <a:xfrm>
            <a:off x="7762166" y="9578653"/>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57" name="Google Shape;157;p16"/>
          <p:cNvSpPr txBox="1"/>
          <p:nvPr/>
        </p:nvSpPr>
        <p:spPr>
          <a:xfrm>
            <a:off x="8162792" y="9219063"/>
            <a:ext cx="99369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latin typeface="Oswald"/>
                <a:ea typeface="Oswald"/>
                <a:cs typeface="Oswald"/>
                <a:sym typeface="Oswald"/>
              </a:rPr>
              <a:t>Extrinsic</a:t>
            </a:r>
            <a:r>
              <a:rPr lang="en" sz="4800">
                <a:latin typeface="Oswald"/>
                <a:ea typeface="Oswald"/>
                <a:cs typeface="Oswald"/>
                <a:sym typeface="Oswald"/>
              </a:rPr>
              <a:t> Pathway</a:t>
            </a:r>
            <a:endParaRPr sz="4800">
              <a:latin typeface="Oswald"/>
              <a:ea typeface="Oswald"/>
              <a:cs typeface="Oswald"/>
              <a:sym typeface="Oswald"/>
            </a:endParaRPr>
          </a:p>
        </p:txBody>
      </p:sp>
      <p:sp>
        <p:nvSpPr>
          <p:cNvPr id="158" name="Google Shape;158;p16"/>
          <p:cNvSpPr/>
          <p:nvPr/>
        </p:nvSpPr>
        <p:spPr>
          <a:xfrm>
            <a:off x="625128" y="14784415"/>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59" name="Google Shape;159;p16"/>
          <p:cNvSpPr txBox="1"/>
          <p:nvPr/>
        </p:nvSpPr>
        <p:spPr>
          <a:xfrm>
            <a:off x="1025754" y="14424825"/>
            <a:ext cx="99369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latin typeface="Oswald"/>
                <a:ea typeface="Oswald"/>
                <a:cs typeface="Oswald"/>
                <a:sym typeface="Oswald"/>
              </a:rPr>
              <a:t>Common Pathway</a:t>
            </a:r>
            <a:endParaRPr sz="4800">
              <a:latin typeface="Oswald"/>
              <a:ea typeface="Oswald"/>
              <a:cs typeface="Oswald"/>
              <a:sym typeface="Oswald"/>
            </a:endParaRPr>
          </a:p>
        </p:txBody>
      </p:sp>
      <p:sp>
        <p:nvSpPr>
          <p:cNvPr id="160" name="Google Shape;160;p16"/>
          <p:cNvSpPr txBox="1"/>
          <p:nvPr/>
        </p:nvSpPr>
        <p:spPr>
          <a:xfrm>
            <a:off x="777800" y="15402675"/>
            <a:ext cx="11734500" cy="30000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900">
                <a:latin typeface="Merriweather"/>
                <a:ea typeface="Merriweather"/>
                <a:cs typeface="Merriweather"/>
                <a:sym typeface="Merriweather"/>
              </a:rPr>
              <a:t>Following the above steps, the pathway is common for both intrinsic and extrinsic pathways. </a:t>
            </a:r>
            <a:endParaRPr sz="1900">
              <a:latin typeface="Merriweather"/>
              <a:ea typeface="Merriweather"/>
              <a:cs typeface="Merriweather"/>
              <a:sym typeface="Merriweather"/>
            </a:endParaRPr>
          </a:p>
          <a:p>
            <a:pPr indent="-349250" lvl="0" marL="457200" rtl="0" algn="l">
              <a:lnSpc>
                <a:spcPct val="150000"/>
              </a:lnSpc>
              <a:spcBef>
                <a:spcPts val="0"/>
              </a:spcBef>
              <a:spcAft>
                <a:spcPts val="0"/>
              </a:spcAft>
              <a:buSzPts val="1900"/>
              <a:buFont typeface="Merriweather"/>
              <a:buAutoNum type="arabicPeriod"/>
            </a:pPr>
            <a:r>
              <a:rPr lang="en" sz="1900">
                <a:latin typeface="Merriweather"/>
                <a:ea typeface="Merriweather"/>
                <a:cs typeface="Merriweather"/>
                <a:sym typeface="Merriweather"/>
              </a:rPr>
              <a:t>Activated</a:t>
            </a:r>
            <a:r>
              <a:rPr b="1" lang="en" sz="1900">
                <a:latin typeface="Merriweather"/>
                <a:ea typeface="Merriweather"/>
                <a:cs typeface="Merriweather"/>
                <a:sym typeface="Merriweather"/>
              </a:rPr>
              <a:t> Factor X + Factor V +PF3 + </a:t>
            </a:r>
            <a:r>
              <a:rPr b="1" lang="en" sz="1900">
                <a:solidFill>
                  <a:schemeClr val="dk1"/>
                </a:solidFill>
                <a:latin typeface="Merriweather"/>
                <a:ea typeface="Merriweather"/>
                <a:cs typeface="Merriweather"/>
                <a:sym typeface="Merriweather"/>
              </a:rPr>
              <a:t>Ca</a:t>
            </a:r>
            <a:r>
              <a:rPr b="1" baseline="30000" lang="en" sz="1900">
                <a:solidFill>
                  <a:schemeClr val="dk1"/>
                </a:solidFill>
                <a:latin typeface="Merriweather"/>
                <a:ea typeface="Merriweather"/>
                <a:cs typeface="Merriweather"/>
                <a:sym typeface="Merriweather"/>
              </a:rPr>
              <a:t>++ </a:t>
            </a:r>
            <a:r>
              <a:rPr lang="en" sz="1900">
                <a:latin typeface="Merriweather"/>
                <a:ea typeface="Merriweather"/>
                <a:cs typeface="Merriweather"/>
                <a:sym typeface="Merriweather"/>
              </a:rPr>
              <a:t>activate </a:t>
            </a:r>
            <a:r>
              <a:rPr b="1" lang="en" sz="1900">
                <a:latin typeface="Merriweather"/>
                <a:ea typeface="Merriweather"/>
                <a:cs typeface="Merriweather"/>
                <a:sym typeface="Merriweather"/>
              </a:rPr>
              <a:t>prothrombin activator</a:t>
            </a:r>
            <a:r>
              <a:rPr lang="en" sz="1900">
                <a:latin typeface="Merriweather"/>
                <a:ea typeface="Merriweather"/>
                <a:cs typeface="Merriweather"/>
                <a:sym typeface="Merriweather"/>
              </a:rPr>
              <a:t>; a proteolytic enzyme which activates </a:t>
            </a:r>
            <a:r>
              <a:rPr b="1" lang="en" sz="1900">
                <a:latin typeface="Merriweather"/>
                <a:ea typeface="Merriweather"/>
                <a:cs typeface="Merriweather"/>
                <a:sym typeface="Merriweather"/>
              </a:rPr>
              <a:t>prothrombin</a:t>
            </a:r>
            <a:r>
              <a:rPr lang="en" sz="1900">
                <a:latin typeface="Merriweather"/>
                <a:ea typeface="Merriweather"/>
                <a:cs typeface="Merriweather"/>
                <a:sym typeface="Merriweather"/>
              </a:rPr>
              <a:t>.</a:t>
            </a:r>
            <a:r>
              <a:rPr baseline="30000" lang="en" sz="1900">
                <a:latin typeface="Merriweather"/>
                <a:ea typeface="Merriweather"/>
                <a:cs typeface="Merriweather"/>
                <a:sym typeface="Merriweather"/>
              </a:rPr>
              <a:t>2</a:t>
            </a:r>
            <a:r>
              <a:rPr lang="en" sz="1900">
                <a:latin typeface="Merriweather"/>
                <a:ea typeface="Merriweather"/>
                <a:cs typeface="Merriweather"/>
                <a:sym typeface="Merriweather"/>
              </a:rPr>
              <a:t> </a:t>
            </a:r>
            <a:endParaRPr sz="1900">
              <a:latin typeface="Merriweather"/>
              <a:ea typeface="Merriweather"/>
              <a:cs typeface="Merriweather"/>
              <a:sym typeface="Merriweather"/>
            </a:endParaRPr>
          </a:p>
          <a:p>
            <a:pPr indent="-349250" lvl="0" marL="457200" rtl="0" algn="l">
              <a:lnSpc>
                <a:spcPct val="150000"/>
              </a:lnSpc>
              <a:spcBef>
                <a:spcPts val="0"/>
              </a:spcBef>
              <a:spcAft>
                <a:spcPts val="0"/>
              </a:spcAft>
              <a:buSzPts val="1900"/>
              <a:buFont typeface="Merriweather"/>
              <a:buAutoNum type="arabicPeriod"/>
            </a:pPr>
            <a:r>
              <a:rPr lang="en" sz="1900">
                <a:latin typeface="Merriweather"/>
                <a:ea typeface="Merriweather"/>
                <a:cs typeface="Merriweather"/>
                <a:sym typeface="Merriweather"/>
              </a:rPr>
              <a:t>Activated </a:t>
            </a:r>
            <a:r>
              <a:rPr b="1" lang="en" sz="1900">
                <a:latin typeface="Merriweather"/>
                <a:ea typeface="Merriweather"/>
                <a:cs typeface="Merriweather"/>
                <a:sym typeface="Merriweather"/>
              </a:rPr>
              <a:t>prothrombin </a:t>
            </a:r>
            <a:r>
              <a:rPr lang="en" sz="1900">
                <a:latin typeface="Merriweather"/>
                <a:ea typeface="Merriweather"/>
                <a:cs typeface="Merriweather"/>
                <a:sym typeface="Merriweather"/>
              </a:rPr>
              <a:t>activates </a:t>
            </a:r>
            <a:r>
              <a:rPr b="1" lang="en" sz="1900">
                <a:latin typeface="Merriweather"/>
                <a:ea typeface="Merriweather"/>
                <a:cs typeface="Merriweather"/>
                <a:sym typeface="Merriweather"/>
              </a:rPr>
              <a:t>thrombin.</a:t>
            </a:r>
            <a:endParaRPr b="1" sz="1900">
              <a:latin typeface="Merriweather"/>
              <a:ea typeface="Merriweather"/>
              <a:cs typeface="Merriweather"/>
              <a:sym typeface="Merriweather"/>
            </a:endParaRPr>
          </a:p>
          <a:p>
            <a:pPr indent="-349250" lvl="0" marL="457200" rtl="0" algn="l">
              <a:lnSpc>
                <a:spcPct val="150000"/>
              </a:lnSpc>
              <a:spcBef>
                <a:spcPts val="0"/>
              </a:spcBef>
              <a:spcAft>
                <a:spcPts val="0"/>
              </a:spcAft>
              <a:buSzPts val="1900"/>
              <a:buFont typeface="Merriweather"/>
              <a:buAutoNum type="arabicPeriod"/>
            </a:pPr>
            <a:r>
              <a:rPr b="1" lang="en" sz="1900">
                <a:latin typeface="Merriweather"/>
                <a:ea typeface="Merriweather"/>
                <a:cs typeface="Merriweather"/>
                <a:sym typeface="Merriweather"/>
              </a:rPr>
              <a:t>Thrombin</a:t>
            </a:r>
            <a:r>
              <a:rPr lang="en" sz="1900">
                <a:latin typeface="Merriweather"/>
                <a:ea typeface="Merriweather"/>
                <a:cs typeface="Merriweather"/>
                <a:sym typeface="Merriweather"/>
              </a:rPr>
              <a:t> acts on </a:t>
            </a:r>
            <a:r>
              <a:rPr b="1" lang="en" sz="1900">
                <a:latin typeface="Merriweather"/>
                <a:ea typeface="Merriweather"/>
                <a:cs typeface="Merriweather"/>
                <a:sym typeface="Merriweather"/>
              </a:rPr>
              <a:t>fibrinogen</a:t>
            </a:r>
            <a:r>
              <a:rPr lang="en" sz="1900">
                <a:latin typeface="Merriweather"/>
                <a:ea typeface="Merriweather"/>
                <a:cs typeface="Merriweather"/>
                <a:sym typeface="Merriweather"/>
              </a:rPr>
              <a:t> forming insoluble </a:t>
            </a:r>
            <a:r>
              <a:rPr b="1" lang="en" sz="1900">
                <a:latin typeface="Merriweather"/>
                <a:ea typeface="Merriweather"/>
                <a:cs typeface="Merriweather"/>
                <a:sym typeface="Merriweather"/>
              </a:rPr>
              <a:t>fibrin</a:t>
            </a:r>
            <a:r>
              <a:rPr lang="en" sz="1900">
                <a:latin typeface="Merriweather"/>
                <a:ea typeface="Merriweather"/>
                <a:cs typeface="Merriweather"/>
                <a:sym typeface="Merriweather"/>
              </a:rPr>
              <a:t> monomers.</a:t>
            </a:r>
            <a:endParaRPr sz="1900">
              <a:latin typeface="Merriweather"/>
              <a:ea typeface="Merriweather"/>
              <a:cs typeface="Merriweather"/>
              <a:sym typeface="Merriweather"/>
            </a:endParaRPr>
          </a:p>
          <a:p>
            <a:pPr indent="-349250" lvl="0" marL="457200" rtl="0" algn="l">
              <a:lnSpc>
                <a:spcPct val="150000"/>
              </a:lnSpc>
              <a:spcBef>
                <a:spcPts val="0"/>
              </a:spcBef>
              <a:spcAft>
                <a:spcPts val="0"/>
              </a:spcAft>
              <a:buSzPts val="1900"/>
              <a:buFont typeface="Merriweather"/>
              <a:buAutoNum type="arabicPeriod"/>
            </a:pPr>
            <a:r>
              <a:rPr b="1" lang="en" sz="1900">
                <a:latin typeface="Merriweather"/>
                <a:ea typeface="Merriweather"/>
                <a:cs typeface="Merriweather"/>
                <a:sym typeface="Merriweather"/>
              </a:rPr>
              <a:t>Factor XIII </a:t>
            </a:r>
            <a:r>
              <a:rPr lang="en" sz="1900">
                <a:latin typeface="Merriweather"/>
                <a:ea typeface="Merriweather"/>
                <a:cs typeface="Merriweather"/>
                <a:sym typeface="Merriweather"/>
              </a:rPr>
              <a:t>+ </a:t>
            </a:r>
            <a:r>
              <a:rPr b="1" lang="en" sz="1900">
                <a:solidFill>
                  <a:schemeClr val="dk1"/>
                </a:solidFill>
                <a:latin typeface="Merriweather"/>
                <a:ea typeface="Merriweather"/>
                <a:cs typeface="Merriweather"/>
                <a:sym typeface="Merriweather"/>
              </a:rPr>
              <a:t>Ca</a:t>
            </a:r>
            <a:r>
              <a:rPr b="1" baseline="30000" lang="en" sz="1900">
                <a:solidFill>
                  <a:schemeClr val="dk1"/>
                </a:solidFill>
                <a:latin typeface="Merriweather"/>
                <a:ea typeface="Merriweather"/>
                <a:cs typeface="Merriweather"/>
                <a:sym typeface="Merriweather"/>
              </a:rPr>
              <a:t>++</a:t>
            </a:r>
            <a:r>
              <a:rPr b="1" lang="en" sz="1900">
                <a:solidFill>
                  <a:schemeClr val="dk1"/>
                </a:solidFill>
                <a:latin typeface="Merriweather"/>
                <a:ea typeface="Merriweather"/>
                <a:cs typeface="Merriweather"/>
                <a:sym typeface="Merriweather"/>
              </a:rPr>
              <a:t> </a:t>
            </a:r>
            <a:r>
              <a:rPr lang="en" sz="1900">
                <a:latin typeface="Merriweather"/>
                <a:ea typeface="Merriweather"/>
                <a:cs typeface="Merriweather"/>
                <a:sym typeface="Merriweather"/>
              </a:rPr>
              <a:t>causes a</a:t>
            </a:r>
            <a:r>
              <a:rPr lang="en" sz="1900">
                <a:solidFill>
                  <a:schemeClr val="dk1"/>
                </a:solidFill>
                <a:latin typeface="Merriweather"/>
                <a:ea typeface="Merriweather"/>
                <a:cs typeface="Merriweather"/>
                <a:sym typeface="Merriweather"/>
              </a:rPr>
              <a:t>dditional strength of </a:t>
            </a:r>
            <a:r>
              <a:rPr b="1" lang="en" sz="1900">
                <a:solidFill>
                  <a:schemeClr val="dk1"/>
                </a:solidFill>
                <a:latin typeface="Merriweather"/>
                <a:ea typeface="Merriweather"/>
                <a:cs typeface="Merriweather"/>
                <a:sym typeface="Merriweather"/>
              </a:rPr>
              <a:t>fibrin</a:t>
            </a:r>
            <a:r>
              <a:rPr lang="en" sz="1900">
                <a:solidFill>
                  <a:schemeClr val="dk1"/>
                </a:solidFill>
                <a:latin typeface="Merriweather"/>
                <a:ea typeface="Merriweather"/>
                <a:cs typeface="Merriweather"/>
                <a:sym typeface="Merriweather"/>
              </a:rPr>
              <a:t> meshwork </a:t>
            </a:r>
            <a:r>
              <a:rPr lang="en" sz="1900">
                <a:solidFill>
                  <a:srgbClr val="545454"/>
                </a:solidFill>
              </a:rPr>
              <a:t>→</a:t>
            </a:r>
            <a:r>
              <a:rPr lang="en" sz="1900">
                <a:solidFill>
                  <a:srgbClr val="545454"/>
                </a:solidFill>
                <a:highlight>
                  <a:srgbClr val="FFFFFF"/>
                </a:highlight>
              </a:rPr>
              <a:t> </a:t>
            </a:r>
            <a:r>
              <a:rPr lang="en" sz="1900">
                <a:latin typeface="Merriweather"/>
                <a:ea typeface="Merriweather"/>
                <a:cs typeface="Merriweather"/>
                <a:sym typeface="Merriweather"/>
              </a:rPr>
              <a:t>strong </a:t>
            </a:r>
            <a:r>
              <a:rPr b="1" lang="en" sz="1900">
                <a:latin typeface="Merriweather"/>
                <a:ea typeface="Merriweather"/>
                <a:cs typeface="Merriweather"/>
                <a:sym typeface="Merriweather"/>
              </a:rPr>
              <a:t>fibrin</a:t>
            </a:r>
            <a:r>
              <a:rPr lang="en" sz="1900">
                <a:latin typeface="Merriweather"/>
                <a:ea typeface="Merriweather"/>
                <a:cs typeface="Merriweather"/>
                <a:sym typeface="Merriweather"/>
              </a:rPr>
              <a:t> (strong clot)  </a:t>
            </a:r>
            <a:endParaRPr sz="1900">
              <a:latin typeface="Merriweather"/>
              <a:ea typeface="Merriweather"/>
              <a:cs typeface="Merriweather"/>
              <a:sym typeface="Merriweather"/>
            </a:endParaRPr>
          </a:p>
        </p:txBody>
      </p:sp>
      <p:sp>
        <p:nvSpPr>
          <p:cNvPr id="161" name="Google Shape;161;p16"/>
          <p:cNvSpPr txBox="1"/>
          <p:nvPr/>
        </p:nvSpPr>
        <p:spPr>
          <a:xfrm>
            <a:off x="2089125" y="8561700"/>
            <a:ext cx="81915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700">
                <a:highlight>
                  <a:schemeClr val="lt1"/>
                </a:highlight>
                <a:latin typeface="Merriweather"/>
                <a:ea typeface="Merriweather"/>
                <a:cs typeface="Merriweather"/>
                <a:sym typeface="Merriweather"/>
              </a:rPr>
              <a:t>Figure 7-6 </a:t>
            </a:r>
            <a:r>
              <a:rPr lang="en" sz="1600">
                <a:solidFill>
                  <a:srgbClr val="999999"/>
                </a:solidFill>
                <a:highlight>
                  <a:schemeClr val="lt1"/>
                </a:highlight>
                <a:latin typeface="Merriweather"/>
                <a:ea typeface="Merriweather"/>
                <a:cs typeface="Merriweather"/>
                <a:sym typeface="Merriweather"/>
              </a:rPr>
              <a:t>HMWK: High Molecular Weight.    Kallikrein, a protease. </a:t>
            </a:r>
            <a:endParaRPr sz="1600">
              <a:solidFill>
                <a:srgbClr val="999999"/>
              </a:solidFill>
              <a:highlight>
                <a:schemeClr val="lt1"/>
              </a:highlight>
              <a:latin typeface="Merriweather"/>
              <a:ea typeface="Merriweather"/>
              <a:cs typeface="Merriweather"/>
              <a:sym typeface="Merriweather"/>
            </a:endParaRPr>
          </a:p>
        </p:txBody>
      </p:sp>
      <p:sp>
        <p:nvSpPr>
          <p:cNvPr id="162" name="Google Shape;162;p16"/>
          <p:cNvSpPr txBox="1"/>
          <p:nvPr/>
        </p:nvSpPr>
        <p:spPr>
          <a:xfrm>
            <a:off x="69475" y="19019325"/>
            <a:ext cx="13823100" cy="6078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SzPts val="1600"/>
              <a:buFont typeface="Merriweather"/>
              <a:buAutoNum type="arabicPeriod"/>
            </a:pPr>
            <a:r>
              <a:rPr lang="en" sz="1600">
                <a:latin typeface="Merriweather"/>
                <a:ea typeface="Merriweather"/>
                <a:cs typeface="Merriweather"/>
                <a:sym typeface="Merriweather"/>
              </a:rPr>
              <a:t>As in blood clotting within a glass tube. </a:t>
            </a:r>
            <a:endParaRPr sz="1600">
              <a:latin typeface="Merriweather"/>
              <a:ea typeface="Merriweather"/>
              <a:cs typeface="Merriweather"/>
              <a:sym typeface="Merriweather"/>
            </a:endParaRPr>
          </a:p>
          <a:p>
            <a:pPr indent="-330200" lvl="0" marL="457200" rtl="0" algn="l">
              <a:spcBef>
                <a:spcPts val="0"/>
              </a:spcBef>
              <a:spcAft>
                <a:spcPts val="0"/>
              </a:spcAft>
              <a:buSzPts val="1600"/>
              <a:buFont typeface="Merriweather"/>
              <a:buAutoNum type="arabicPeriod"/>
            </a:pPr>
            <a:r>
              <a:rPr lang="en" sz="1600">
                <a:latin typeface="Merriweather"/>
                <a:ea typeface="Merriweather"/>
                <a:cs typeface="Merriweather"/>
                <a:sym typeface="Merriweather"/>
              </a:rPr>
              <a:t>To be exact, the molecule that causes thrombin activation is Factor Xa, however, once thrombin is activated it activates Factor V, and Factor V accelerates subsequent thrombin activation by combining with Xa. This is an example of positive feedback.</a:t>
            </a:r>
            <a:endParaRPr sz="1600">
              <a:latin typeface="Merriweather"/>
              <a:ea typeface="Merriweather"/>
              <a:cs typeface="Merriweather"/>
              <a:sym typeface="Merriweathe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 name="Shape 166"/>
        <p:cNvGrpSpPr/>
        <p:nvPr/>
      </p:nvGrpSpPr>
      <p:grpSpPr>
        <a:xfrm>
          <a:off x="0" y="0"/>
          <a:ext cx="0" cy="0"/>
          <a:chOff x="0" y="0"/>
          <a:chExt cx="0" cy="0"/>
        </a:xfrm>
      </p:grpSpPr>
      <p:sp>
        <p:nvSpPr>
          <p:cNvPr id="167" name="Google Shape;167;p17"/>
          <p:cNvSpPr/>
          <p:nvPr/>
        </p:nvSpPr>
        <p:spPr>
          <a:xfrm flipH="1" rot="10800000">
            <a:off x="399925" y="6949350"/>
            <a:ext cx="13394700" cy="6557100"/>
          </a:xfrm>
          <a:prstGeom prst="round1Rect">
            <a:avLst>
              <a:gd fmla="val 16667" name="adj"/>
            </a:avLst>
          </a:prstGeom>
          <a:noFill/>
          <a:ln cap="flat" cmpd="sng" w="9525">
            <a:solidFill>
              <a:srgbClr val="93C47D"/>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68" name="Google Shape;168;p17"/>
          <p:cNvSpPr txBox="1"/>
          <p:nvPr/>
        </p:nvSpPr>
        <p:spPr>
          <a:xfrm>
            <a:off x="625125" y="7073550"/>
            <a:ext cx="6163800" cy="43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000">
                <a:solidFill>
                  <a:srgbClr val="8E7CC3"/>
                </a:solidFill>
                <a:latin typeface="Oswald"/>
                <a:ea typeface="Oswald"/>
                <a:cs typeface="Oswald"/>
                <a:sym typeface="Oswald"/>
              </a:rPr>
              <a:t>Clot Retraction</a:t>
            </a:r>
            <a:r>
              <a:rPr lang="en" sz="2000">
                <a:latin typeface="Oswald"/>
                <a:ea typeface="Oswald"/>
                <a:cs typeface="Oswald"/>
                <a:sym typeface="Oswald"/>
              </a:rPr>
              <a:t> </a:t>
            </a:r>
            <a:r>
              <a:rPr lang="en" sz="2000">
                <a:latin typeface="Merriweather"/>
                <a:ea typeface="Merriweather"/>
                <a:cs typeface="Merriweather"/>
                <a:sym typeface="Merriweather"/>
              </a:rPr>
              <a:t>When clot retracts (contracts), it expresses most of the fluid from the clot within 20-60 min called → Serum which cannot clot. </a:t>
            </a:r>
            <a:r>
              <a:rPr lang="en" sz="2000">
                <a:solidFill>
                  <a:srgbClr val="999999"/>
                </a:solidFill>
                <a:latin typeface="Merriweather"/>
                <a:ea typeface="Merriweather"/>
                <a:cs typeface="Merriweather"/>
                <a:sym typeface="Merriweather"/>
              </a:rPr>
              <a:t>Serum is plasma minus clotting factors.</a:t>
            </a:r>
            <a:r>
              <a:rPr lang="en" sz="2000">
                <a:latin typeface="Merriweather"/>
                <a:ea typeface="Merriweather"/>
                <a:cs typeface="Merriweather"/>
                <a:sym typeface="Merriweather"/>
              </a:rPr>
              <a:t> </a:t>
            </a:r>
            <a:endParaRPr sz="2000">
              <a:latin typeface="Merriweather"/>
              <a:ea typeface="Merriweather"/>
              <a:cs typeface="Merriweather"/>
              <a:sym typeface="Merriweather"/>
            </a:endParaRPr>
          </a:p>
          <a:p>
            <a:pPr indent="0" lvl="0" marL="0" rtl="0" algn="l">
              <a:lnSpc>
                <a:spcPct val="115000"/>
              </a:lnSpc>
              <a:spcBef>
                <a:spcPts val="0"/>
              </a:spcBef>
              <a:spcAft>
                <a:spcPts val="0"/>
              </a:spcAft>
              <a:buNone/>
            </a:pPr>
            <a:r>
              <a:t/>
            </a:r>
            <a:endParaRPr sz="2000">
              <a:latin typeface="Merriweather"/>
              <a:ea typeface="Merriweather"/>
              <a:cs typeface="Merriweather"/>
              <a:sym typeface="Merriweather"/>
            </a:endParaRPr>
          </a:p>
          <a:p>
            <a:pPr indent="0" lvl="0" marL="0" rtl="0" algn="l">
              <a:lnSpc>
                <a:spcPct val="115000"/>
              </a:lnSpc>
              <a:spcBef>
                <a:spcPts val="0"/>
              </a:spcBef>
              <a:spcAft>
                <a:spcPts val="0"/>
              </a:spcAft>
              <a:buNone/>
            </a:pPr>
            <a:r>
              <a:t/>
            </a:r>
            <a:endParaRPr sz="2000">
              <a:latin typeface="Merriweather"/>
              <a:ea typeface="Merriweather"/>
              <a:cs typeface="Merriweather"/>
              <a:sym typeface="Merriweather"/>
            </a:endParaRPr>
          </a:p>
          <a:p>
            <a:pPr indent="0" lvl="0" marL="0" rtl="0" algn="l">
              <a:lnSpc>
                <a:spcPct val="115000"/>
              </a:lnSpc>
              <a:spcBef>
                <a:spcPts val="0"/>
              </a:spcBef>
              <a:spcAft>
                <a:spcPts val="0"/>
              </a:spcAft>
              <a:buNone/>
            </a:pPr>
            <a:r>
              <a:t/>
            </a:r>
            <a:endParaRPr sz="2000">
              <a:latin typeface="Merriweather"/>
              <a:ea typeface="Merriweather"/>
              <a:cs typeface="Merriweather"/>
              <a:sym typeface="Merriweather"/>
            </a:endParaRPr>
          </a:p>
          <a:p>
            <a:pPr indent="0" lvl="0" marL="0" rtl="0" algn="l">
              <a:lnSpc>
                <a:spcPct val="115000"/>
              </a:lnSpc>
              <a:spcBef>
                <a:spcPts val="0"/>
              </a:spcBef>
              <a:spcAft>
                <a:spcPts val="0"/>
              </a:spcAft>
              <a:buNone/>
            </a:pPr>
            <a:r>
              <a:rPr lang="en" sz="2000">
                <a:latin typeface="Merriweather"/>
                <a:ea typeface="Merriweather"/>
                <a:cs typeface="Merriweather"/>
                <a:sym typeface="Merriweather"/>
              </a:rPr>
              <a:t>Formed blood clot can either become </a:t>
            </a:r>
            <a:r>
              <a:rPr b="1" lang="en" sz="2000">
                <a:latin typeface="Merriweather"/>
                <a:ea typeface="Merriweather"/>
                <a:cs typeface="Merriweather"/>
                <a:sym typeface="Merriweather"/>
              </a:rPr>
              <a:t>fibrous</a:t>
            </a:r>
            <a:r>
              <a:rPr lang="en" sz="2000">
                <a:latin typeface="Merriweather"/>
                <a:ea typeface="Merriweather"/>
                <a:cs typeface="Merriweather"/>
                <a:sym typeface="Merriweather"/>
              </a:rPr>
              <a:t> or </a:t>
            </a:r>
            <a:r>
              <a:rPr b="1" lang="en" sz="2000">
                <a:latin typeface="Merriweather"/>
                <a:ea typeface="Merriweather"/>
                <a:cs typeface="Merriweather"/>
                <a:sym typeface="Merriweather"/>
              </a:rPr>
              <a:t>dissolved. </a:t>
            </a:r>
            <a:endParaRPr b="1" sz="2000">
              <a:latin typeface="Merriweather"/>
              <a:ea typeface="Merriweather"/>
              <a:cs typeface="Merriweather"/>
              <a:sym typeface="Merriweather"/>
            </a:endParaRPr>
          </a:p>
          <a:p>
            <a:pPr indent="-355600" lvl="0" marL="457200" rtl="0" algn="l">
              <a:lnSpc>
                <a:spcPct val="115000"/>
              </a:lnSpc>
              <a:spcBef>
                <a:spcPts val="0"/>
              </a:spcBef>
              <a:spcAft>
                <a:spcPts val="0"/>
              </a:spcAft>
              <a:buSzPts val="2000"/>
              <a:buFont typeface="Merriweather"/>
              <a:buChar char="-"/>
            </a:pPr>
            <a:r>
              <a:rPr b="1" lang="en" sz="2000">
                <a:latin typeface="Merriweather"/>
                <a:ea typeface="Merriweather"/>
                <a:cs typeface="Merriweather"/>
                <a:sym typeface="Merriweather"/>
              </a:rPr>
              <a:t>Fibrinolysis (dissolving):</a:t>
            </a:r>
            <a:r>
              <a:rPr lang="en" sz="2000">
                <a:latin typeface="Merriweather"/>
                <a:ea typeface="Merriweather"/>
                <a:cs typeface="Merriweather"/>
                <a:sym typeface="Merriweather"/>
              </a:rPr>
              <a:t> Breakdown of fibrin by naturally occurring enzyme </a:t>
            </a:r>
            <a:r>
              <a:rPr b="1" i="1" lang="en" sz="2000">
                <a:latin typeface="Merriweather"/>
                <a:ea typeface="Merriweather"/>
                <a:cs typeface="Merriweather"/>
                <a:sym typeface="Merriweather"/>
              </a:rPr>
              <a:t>plasmin</a:t>
            </a:r>
            <a:r>
              <a:rPr lang="en" sz="2000">
                <a:latin typeface="Merriweather"/>
                <a:ea typeface="Merriweather"/>
                <a:cs typeface="Merriweather"/>
                <a:sym typeface="Merriweather"/>
              </a:rPr>
              <a:t> therefore prevent intravascular blocking.</a:t>
            </a:r>
            <a:endParaRPr sz="2000">
              <a:latin typeface="Merriweather"/>
              <a:ea typeface="Merriweather"/>
              <a:cs typeface="Merriweather"/>
              <a:sym typeface="Merriweather"/>
            </a:endParaRPr>
          </a:p>
          <a:p>
            <a:pPr indent="0" lvl="0" marL="0" rtl="0" algn="l">
              <a:lnSpc>
                <a:spcPct val="115000"/>
              </a:lnSpc>
              <a:spcBef>
                <a:spcPts val="0"/>
              </a:spcBef>
              <a:spcAft>
                <a:spcPts val="0"/>
              </a:spcAft>
              <a:buNone/>
            </a:pPr>
            <a:r>
              <a:rPr lang="en" sz="2000">
                <a:latin typeface="Merriweather"/>
                <a:ea typeface="Merriweather"/>
                <a:cs typeface="Merriweather"/>
                <a:sym typeface="Merriweather"/>
              </a:rPr>
              <a:t>There is a balance between clotting and fibrinolysis </a:t>
            </a:r>
            <a:endParaRPr sz="2000">
              <a:latin typeface="Merriweather"/>
              <a:ea typeface="Merriweather"/>
              <a:cs typeface="Merriweather"/>
              <a:sym typeface="Merriweather"/>
            </a:endParaRPr>
          </a:p>
          <a:p>
            <a:pPr indent="-355600" lvl="0" marL="457200" rtl="0" algn="l">
              <a:lnSpc>
                <a:spcPct val="115000"/>
              </a:lnSpc>
              <a:spcBef>
                <a:spcPts val="0"/>
              </a:spcBef>
              <a:spcAft>
                <a:spcPts val="0"/>
              </a:spcAft>
              <a:buSzPts val="2000"/>
              <a:buChar char="-"/>
            </a:pPr>
            <a:r>
              <a:rPr lang="en" sz="2000">
                <a:latin typeface="Merriweather"/>
                <a:ea typeface="Merriweather"/>
                <a:cs typeface="Merriweather"/>
                <a:sym typeface="Merriweather"/>
              </a:rPr>
              <a:t>Excess clotting </a:t>
            </a:r>
            <a:r>
              <a:rPr lang="en" sz="2000">
                <a:solidFill>
                  <a:srgbClr val="545454"/>
                </a:solidFill>
                <a:highlight>
                  <a:srgbClr val="FFFFFF"/>
                </a:highlight>
              </a:rPr>
              <a:t>→ </a:t>
            </a:r>
            <a:r>
              <a:rPr lang="en" sz="2000">
                <a:latin typeface="Merriweather"/>
                <a:ea typeface="Merriweather"/>
                <a:cs typeface="Merriweather"/>
                <a:sym typeface="Merriweather"/>
              </a:rPr>
              <a:t>blocking of blood vessels. </a:t>
            </a:r>
            <a:endParaRPr sz="2000">
              <a:latin typeface="Merriweather"/>
              <a:ea typeface="Merriweather"/>
              <a:cs typeface="Merriweather"/>
              <a:sym typeface="Merriweather"/>
            </a:endParaRPr>
          </a:p>
          <a:p>
            <a:pPr indent="-355600" lvl="0" marL="457200" rtl="0" algn="l">
              <a:lnSpc>
                <a:spcPct val="115000"/>
              </a:lnSpc>
              <a:spcBef>
                <a:spcPts val="0"/>
              </a:spcBef>
              <a:spcAft>
                <a:spcPts val="0"/>
              </a:spcAft>
              <a:buSzPts val="2000"/>
              <a:buChar char="-"/>
            </a:pPr>
            <a:r>
              <a:rPr lang="en" sz="2000">
                <a:latin typeface="Merriweather"/>
                <a:ea typeface="Merriweather"/>
                <a:cs typeface="Merriweather"/>
                <a:sym typeface="Merriweather"/>
              </a:rPr>
              <a:t>Excess fibrinolysis </a:t>
            </a:r>
            <a:r>
              <a:rPr lang="en" sz="2000">
                <a:solidFill>
                  <a:srgbClr val="545454"/>
                </a:solidFill>
                <a:highlight>
                  <a:srgbClr val="FFFFFF"/>
                </a:highlight>
              </a:rPr>
              <a:t>→ </a:t>
            </a:r>
            <a:r>
              <a:rPr lang="en" sz="2000">
                <a:latin typeface="Merriweather"/>
                <a:ea typeface="Merriweather"/>
                <a:cs typeface="Merriweather"/>
                <a:sym typeface="Merriweather"/>
              </a:rPr>
              <a:t> tendency for bleeding. </a:t>
            </a:r>
            <a:endParaRPr sz="2000">
              <a:latin typeface="Merriweather"/>
              <a:ea typeface="Merriweather"/>
              <a:cs typeface="Merriweather"/>
              <a:sym typeface="Merriweather"/>
            </a:endParaRPr>
          </a:p>
          <a:p>
            <a:pPr indent="0" lvl="0" marL="0" rtl="0" algn="l">
              <a:lnSpc>
                <a:spcPct val="115000"/>
              </a:lnSpc>
              <a:spcBef>
                <a:spcPts val="0"/>
              </a:spcBef>
              <a:spcAft>
                <a:spcPts val="0"/>
              </a:spcAft>
              <a:buNone/>
            </a:pPr>
            <a:r>
              <a:t/>
            </a:r>
            <a:endParaRPr sz="2000">
              <a:latin typeface="Merriweather"/>
              <a:ea typeface="Merriweather"/>
              <a:cs typeface="Merriweather"/>
              <a:sym typeface="Merriweather"/>
            </a:endParaRPr>
          </a:p>
        </p:txBody>
      </p:sp>
      <p:sp>
        <p:nvSpPr>
          <p:cNvPr id="169" name="Google Shape;169;p17"/>
          <p:cNvSpPr txBox="1"/>
          <p:nvPr/>
        </p:nvSpPr>
        <p:spPr>
          <a:xfrm>
            <a:off x="548925" y="15060875"/>
            <a:ext cx="12624900" cy="3083100"/>
          </a:xfrm>
          <a:prstGeom prst="rect">
            <a:avLst/>
          </a:prstGeom>
          <a:noFill/>
          <a:ln cap="flat" cmpd="sng" w="9525">
            <a:solidFill>
              <a:srgbClr val="93C47D"/>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chemeClr val="dk1"/>
                </a:solidFill>
                <a:latin typeface="Merriweather"/>
                <a:ea typeface="Merriweather"/>
                <a:cs typeface="Merriweather"/>
                <a:sym typeface="Merriweather"/>
              </a:rPr>
              <a:t>Plasmin</a:t>
            </a:r>
            <a:r>
              <a:rPr lang="en" sz="1800">
                <a:solidFill>
                  <a:schemeClr val="dk1"/>
                </a:solidFill>
                <a:latin typeface="Merriweather"/>
                <a:ea typeface="Merriweather"/>
                <a:cs typeface="Merriweather"/>
                <a:sym typeface="Merriweather"/>
              </a:rPr>
              <a:t> is present in the blood in an inactive form “</a:t>
            </a:r>
            <a:r>
              <a:rPr b="1" lang="en" sz="1800">
                <a:solidFill>
                  <a:schemeClr val="dk1"/>
                </a:solidFill>
                <a:latin typeface="Merriweather"/>
                <a:ea typeface="Merriweather"/>
                <a:cs typeface="Merriweather"/>
                <a:sym typeface="Merriweather"/>
              </a:rPr>
              <a:t>plasminogen.”</a:t>
            </a:r>
            <a:endParaRPr sz="1800">
              <a:solidFill>
                <a:schemeClr val="dk1"/>
              </a:solidFill>
              <a:latin typeface="Merriweather"/>
              <a:ea typeface="Merriweather"/>
              <a:cs typeface="Merriweather"/>
              <a:sym typeface="Merriweather"/>
            </a:endParaRPr>
          </a:p>
          <a:p>
            <a:pPr indent="-342900" lvl="0" marL="457200" rtl="0" algn="l">
              <a:lnSpc>
                <a:spcPct val="115000"/>
              </a:lnSpc>
              <a:spcBef>
                <a:spcPts val="0"/>
              </a:spcBef>
              <a:spcAft>
                <a:spcPts val="0"/>
              </a:spcAft>
              <a:buClr>
                <a:schemeClr val="dk1"/>
              </a:buClr>
              <a:buSzPts val="1800"/>
              <a:buFont typeface="Merriweather"/>
              <a:buChar char="-"/>
            </a:pPr>
            <a:r>
              <a:rPr lang="en" sz="1800">
                <a:solidFill>
                  <a:schemeClr val="dk1"/>
                </a:solidFill>
                <a:latin typeface="Merriweather"/>
                <a:ea typeface="Merriweather"/>
                <a:cs typeface="Merriweather"/>
                <a:sym typeface="Merriweather"/>
              </a:rPr>
              <a:t>It is activated by </a:t>
            </a:r>
            <a:r>
              <a:rPr b="1" lang="en" sz="1800">
                <a:solidFill>
                  <a:schemeClr val="dk1"/>
                </a:solidFill>
                <a:latin typeface="Merriweather"/>
                <a:ea typeface="Merriweather"/>
                <a:cs typeface="Merriweather"/>
                <a:sym typeface="Merriweather"/>
              </a:rPr>
              <a:t>tissue plasminogen activators</a:t>
            </a:r>
            <a:r>
              <a:rPr lang="en" sz="1800">
                <a:solidFill>
                  <a:schemeClr val="dk1"/>
                </a:solidFill>
                <a:latin typeface="Merriweather"/>
                <a:ea typeface="Merriweather"/>
                <a:cs typeface="Merriweather"/>
                <a:sym typeface="Merriweather"/>
              </a:rPr>
              <a:t> (t-PA) in blood.</a:t>
            </a:r>
            <a:endParaRPr sz="1800">
              <a:solidFill>
                <a:schemeClr val="dk1"/>
              </a:solidFill>
              <a:latin typeface="Merriweather"/>
              <a:ea typeface="Merriweather"/>
              <a:cs typeface="Merriweather"/>
              <a:sym typeface="Merriweather"/>
            </a:endParaRPr>
          </a:p>
          <a:p>
            <a:pPr indent="0" lvl="0" marL="457200" rtl="0" algn="l">
              <a:lnSpc>
                <a:spcPct val="115000"/>
              </a:lnSpc>
              <a:spcBef>
                <a:spcPts val="0"/>
              </a:spcBef>
              <a:spcAft>
                <a:spcPts val="0"/>
              </a:spcAft>
              <a:buNone/>
            </a:pPr>
            <a:r>
              <a:rPr b="1" lang="en" sz="1800">
                <a:solidFill>
                  <a:schemeClr val="dk1"/>
                </a:solidFill>
                <a:highlight>
                  <a:schemeClr val="lt1"/>
                </a:highlight>
                <a:latin typeface="Merriweather"/>
                <a:ea typeface="Merriweather"/>
                <a:cs typeface="Merriweather"/>
                <a:sym typeface="Merriweather"/>
              </a:rPr>
              <a:t>Uses:</a:t>
            </a:r>
            <a:r>
              <a:rPr lang="en" sz="1800">
                <a:solidFill>
                  <a:schemeClr val="dk1"/>
                </a:solidFill>
                <a:highlight>
                  <a:schemeClr val="lt1"/>
                </a:highlight>
                <a:latin typeface="Merriweather"/>
                <a:ea typeface="Merriweather"/>
                <a:cs typeface="Merriweather"/>
                <a:sym typeface="Merriweather"/>
              </a:rPr>
              <a:t> Tissue Plasminogen Activator (t-PA) used to activate plasminogen to dissolve coronary clots. </a:t>
            </a:r>
            <a:r>
              <a:rPr lang="en" sz="1800">
                <a:solidFill>
                  <a:srgbClr val="999999"/>
                </a:solidFill>
                <a:highlight>
                  <a:schemeClr val="lt1"/>
                </a:highlight>
                <a:latin typeface="Merriweather"/>
                <a:ea typeface="Merriweather"/>
                <a:cs typeface="Merriweather"/>
                <a:sym typeface="Merriweather"/>
              </a:rPr>
              <a:t>(an example for this is streptokinase) </a:t>
            </a:r>
            <a:endParaRPr sz="1800">
              <a:solidFill>
                <a:srgbClr val="999999"/>
              </a:solidFill>
              <a:latin typeface="Merriweather"/>
              <a:ea typeface="Merriweather"/>
              <a:cs typeface="Merriweather"/>
              <a:sym typeface="Merriweather"/>
            </a:endParaRPr>
          </a:p>
          <a:p>
            <a:pPr indent="-342900" lvl="0" marL="457200" rtl="0" algn="l">
              <a:lnSpc>
                <a:spcPct val="115000"/>
              </a:lnSpc>
              <a:spcBef>
                <a:spcPts val="0"/>
              </a:spcBef>
              <a:spcAft>
                <a:spcPts val="0"/>
              </a:spcAft>
              <a:buSzPts val="1800"/>
              <a:buChar char="-"/>
            </a:pPr>
            <a:r>
              <a:rPr lang="en" sz="1800">
                <a:solidFill>
                  <a:schemeClr val="dk1"/>
                </a:solidFill>
                <a:latin typeface="Merriweather"/>
                <a:ea typeface="Merriweather"/>
                <a:cs typeface="Merriweather"/>
                <a:sym typeface="Merriweather"/>
              </a:rPr>
              <a:t>Digests intravascular and  extravascular deposit of</a:t>
            </a:r>
            <a:r>
              <a:rPr b="1" lang="en" sz="1800">
                <a:solidFill>
                  <a:schemeClr val="dk1"/>
                </a:solidFill>
                <a:latin typeface="Merriweather"/>
                <a:ea typeface="Merriweather"/>
                <a:cs typeface="Merriweather"/>
                <a:sym typeface="Merriweather"/>
              </a:rPr>
              <a:t> fibrin</a:t>
            </a:r>
            <a:r>
              <a:rPr lang="en" sz="1800">
                <a:solidFill>
                  <a:schemeClr val="dk1"/>
                </a:solidFill>
                <a:latin typeface="Merriweather"/>
                <a:ea typeface="Merriweather"/>
                <a:cs typeface="Merriweather"/>
                <a:sym typeface="Merriweather"/>
              </a:rPr>
              <a:t> </a:t>
            </a:r>
            <a:r>
              <a:rPr lang="en" sz="1800">
                <a:solidFill>
                  <a:srgbClr val="545454"/>
                </a:solidFill>
                <a:highlight>
                  <a:schemeClr val="lt1"/>
                </a:highlight>
              </a:rPr>
              <a:t>→</a:t>
            </a:r>
            <a:r>
              <a:rPr lang="en" sz="1800">
                <a:solidFill>
                  <a:schemeClr val="dk1"/>
                </a:solidFill>
                <a:latin typeface="Merriweather"/>
                <a:ea typeface="Merriweather"/>
                <a:cs typeface="Merriweather"/>
                <a:sym typeface="Merriweather"/>
              </a:rPr>
              <a:t> </a:t>
            </a:r>
            <a:r>
              <a:rPr b="1" lang="en" sz="1800">
                <a:solidFill>
                  <a:schemeClr val="dk1"/>
                </a:solidFill>
                <a:latin typeface="Merriweather"/>
                <a:ea typeface="Merriweather"/>
                <a:cs typeface="Merriweather"/>
                <a:sym typeface="Merriweather"/>
              </a:rPr>
              <a:t>fibrin degradation products (FDP)</a:t>
            </a:r>
            <a:endParaRPr b="1" sz="1800">
              <a:solidFill>
                <a:schemeClr val="dk1"/>
              </a:solidFill>
              <a:latin typeface="Merriweather"/>
              <a:ea typeface="Merriweather"/>
              <a:cs typeface="Merriweather"/>
              <a:sym typeface="Merriweather"/>
            </a:endParaRPr>
          </a:p>
          <a:p>
            <a:pPr indent="-342900" lvl="0" marL="457200" rtl="0" algn="l">
              <a:lnSpc>
                <a:spcPct val="115000"/>
              </a:lnSpc>
              <a:spcBef>
                <a:spcPts val="0"/>
              </a:spcBef>
              <a:spcAft>
                <a:spcPts val="0"/>
              </a:spcAft>
              <a:buClr>
                <a:schemeClr val="dk1"/>
              </a:buClr>
              <a:buSzPts val="1800"/>
              <a:buFont typeface="Merriweather"/>
              <a:buChar char="-"/>
            </a:pPr>
            <a:r>
              <a:rPr lang="en" sz="1800">
                <a:solidFill>
                  <a:schemeClr val="dk1"/>
                </a:solidFill>
                <a:latin typeface="Merriweather"/>
                <a:ea typeface="Merriweather"/>
                <a:cs typeface="Merriweather"/>
                <a:sym typeface="Merriweather"/>
              </a:rPr>
              <a:t>Unwanted effect of plasmin is the digestion of clotting factors.</a:t>
            </a:r>
            <a:r>
              <a:rPr baseline="30000" lang="en" sz="1800">
                <a:solidFill>
                  <a:schemeClr val="dk1"/>
                </a:solidFill>
                <a:latin typeface="Merriweather"/>
                <a:ea typeface="Merriweather"/>
                <a:cs typeface="Merriweather"/>
                <a:sym typeface="Merriweather"/>
              </a:rPr>
              <a:t>1</a:t>
            </a:r>
            <a:endParaRPr baseline="30000" sz="1800">
              <a:solidFill>
                <a:schemeClr val="dk1"/>
              </a:solidFill>
              <a:latin typeface="Merriweather"/>
              <a:ea typeface="Merriweather"/>
              <a:cs typeface="Merriweather"/>
              <a:sym typeface="Merriweather"/>
            </a:endParaRPr>
          </a:p>
          <a:p>
            <a:pPr indent="0" lvl="0" marL="0" rtl="0" algn="l">
              <a:lnSpc>
                <a:spcPct val="115000"/>
              </a:lnSpc>
              <a:spcBef>
                <a:spcPts val="0"/>
              </a:spcBef>
              <a:spcAft>
                <a:spcPts val="0"/>
              </a:spcAft>
              <a:buNone/>
            </a:pPr>
            <a:r>
              <a:rPr b="1" lang="en" sz="1800">
                <a:solidFill>
                  <a:schemeClr val="dk1"/>
                </a:solidFill>
                <a:highlight>
                  <a:schemeClr val="lt1"/>
                </a:highlight>
                <a:latin typeface="Merriweather"/>
                <a:ea typeface="Merriweather"/>
                <a:cs typeface="Merriweather"/>
                <a:sym typeface="Merriweather"/>
              </a:rPr>
              <a:t>Plasmin </a:t>
            </a:r>
            <a:r>
              <a:rPr lang="en" sz="1800">
                <a:solidFill>
                  <a:schemeClr val="dk1"/>
                </a:solidFill>
                <a:highlight>
                  <a:schemeClr val="lt1"/>
                </a:highlight>
                <a:latin typeface="Merriweather"/>
                <a:ea typeface="Merriweather"/>
                <a:cs typeface="Merriweather"/>
                <a:sym typeface="Merriweather"/>
              </a:rPr>
              <a:t>is controlled by: </a:t>
            </a:r>
            <a:endParaRPr sz="1800">
              <a:solidFill>
                <a:schemeClr val="dk1"/>
              </a:solidFill>
              <a:highlight>
                <a:schemeClr val="lt1"/>
              </a:highlight>
              <a:latin typeface="Merriweather"/>
              <a:ea typeface="Merriweather"/>
              <a:cs typeface="Merriweather"/>
              <a:sym typeface="Merriweather"/>
            </a:endParaRPr>
          </a:p>
          <a:p>
            <a:pPr indent="-342900" lvl="0" marL="457200" rtl="0" algn="l">
              <a:lnSpc>
                <a:spcPct val="115000"/>
              </a:lnSpc>
              <a:spcBef>
                <a:spcPts val="0"/>
              </a:spcBef>
              <a:spcAft>
                <a:spcPts val="0"/>
              </a:spcAft>
              <a:buClr>
                <a:schemeClr val="dk1"/>
              </a:buClr>
              <a:buSzPts val="1800"/>
              <a:buFont typeface="Merriweather"/>
              <a:buChar char="-"/>
            </a:pPr>
            <a:r>
              <a:rPr b="1" lang="en" sz="1800">
                <a:solidFill>
                  <a:schemeClr val="dk1"/>
                </a:solidFill>
                <a:highlight>
                  <a:schemeClr val="lt1"/>
                </a:highlight>
                <a:latin typeface="Merriweather"/>
                <a:ea typeface="Merriweather"/>
                <a:cs typeface="Merriweather"/>
                <a:sym typeface="Merriweather"/>
              </a:rPr>
              <a:t>Tissue Plasminogen Activator Inhibitor (t-PAI)</a:t>
            </a:r>
            <a:endParaRPr b="1" sz="1800">
              <a:solidFill>
                <a:schemeClr val="dk1"/>
              </a:solidFill>
              <a:highlight>
                <a:schemeClr val="lt1"/>
              </a:highlight>
              <a:latin typeface="Merriweather"/>
              <a:ea typeface="Merriweather"/>
              <a:cs typeface="Merriweather"/>
              <a:sym typeface="Merriweather"/>
            </a:endParaRPr>
          </a:p>
          <a:p>
            <a:pPr indent="-342900" lvl="0" marL="457200" rtl="0" algn="l">
              <a:lnSpc>
                <a:spcPct val="115000"/>
              </a:lnSpc>
              <a:spcBef>
                <a:spcPts val="0"/>
              </a:spcBef>
              <a:spcAft>
                <a:spcPts val="0"/>
              </a:spcAft>
              <a:buClr>
                <a:schemeClr val="dk1"/>
              </a:buClr>
              <a:buSzPts val="1800"/>
              <a:buFont typeface="Merriweather"/>
              <a:buChar char="-"/>
            </a:pPr>
            <a:r>
              <a:rPr b="1" lang="en" sz="1800">
                <a:solidFill>
                  <a:schemeClr val="dk1"/>
                </a:solidFill>
                <a:highlight>
                  <a:schemeClr val="lt1"/>
                </a:highlight>
                <a:latin typeface="Merriweather"/>
                <a:ea typeface="Merriweather"/>
                <a:cs typeface="Merriweather"/>
                <a:sym typeface="Merriweather"/>
              </a:rPr>
              <a:t>Antiplasmin </a:t>
            </a:r>
            <a:r>
              <a:rPr lang="en" sz="1800">
                <a:solidFill>
                  <a:schemeClr val="dk1"/>
                </a:solidFill>
                <a:highlight>
                  <a:schemeClr val="lt1"/>
                </a:highlight>
                <a:latin typeface="Merriweather"/>
                <a:ea typeface="Merriweather"/>
                <a:cs typeface="Merriweather"/>
                <a:sym typeface="Merriweather"/>
              </a:rPr>
              <a:t>from the liver</a:t>
            </a:r>
            <a:endParaRPr sz="1800">
              <a:solidFill>
                <a:schemeClr val="dk1"/>
              </a:solidFill>
              <a:highlight>
                <a:schemeClr val="lt1"/>
              </a:highlight>
            </a:endParaRPr>
          </a:p>
          <a:p>
            <a:pPr indent="0" lvl="0" marL="457200" rtl="0" algn="l">
              <a:lnSpc>
                <a:spcPct val="115000"/>
              </a:lnSpc>
              <a:spcBef>
                <a:spcPts val="0"/>
              </a:spcBef>
              <a:spcAft>
                <a:spcPts val="0"/>
              </a:spcAft>
              <a:buNone/>
            </a:pPr>
            <a:r>
              <a:t/>
            </a:r>
            <a:endParaRPr sz="1800">
              <a:solidFill>
                <a:schemeClr val="dk1"/>
              </a:solidFill>
              <a:latin typeface="Merriweather"/>
              <a:ea typeface="Merriweather"/>
              <a:cs typeface="Merriweather"/>
              <a:sym typeface="Merriweather"/>
            </a:endParaRPr>
          </a:p>
          <a:p>
            <a:pPr indent="0" lvl="0" marL="0" rtl="0" algn="l">
              <a:lnSpc>
                <a:spcPct val="115000"/>
              </a:lnSpc>
              <a:spcBef>
                <a:spcPts val="0"/>
              </a:spcBef>
              <a:spcAft>
                <a:spcPts val="0"/>
              </a:spcAft>
              <a:buClr>
                <a:schemeClr val="dk1"/>
              </a:buClr>
              <a:buSzPts val="1100"/>
              <a:buFont typeface="Arial"/>
              <a:buNone/>
            </a:pPr>
            <a:r>
              <a:t/>
            </a:r>
            <a:endParaRPr sz="1800">
              <a:solidFill>
                <a:schemeClr val="dk1"/>
              </a:solidFill>
              <a:latin typeface="Merriweather"/>
              <a:ea typeface="Merriweather"/>
              <a:cs typeface="Merriweather"/>
              <a:sym typeface="Merriweather"/>
            </a:endParaRPr>
          </a:p>
          <a:p>
            <a:pPr indent="0" lvl="0" marL="0" rtl="0" algn="l">
              <a:lnSpc>
                <a:spcPct val="115000"/>
              </a:lnSpc>
              <a:spcBef>
                <a:spcPts val="0"/>
              </a:spcBef>
              <a:spcAft>
                <a:spcPts val="0"/>
              </a:spcAft>
              <a:buNone/>
            </a:pPr>
            <a:r>
              <a:t/>
            </a:r>
            <a:endParaRPr sz="1800"/>
          </a:p>
        </p:txBody>
      </p:sp>
      <p:sp>
        <p:nvSpPr>
          <p:cNvPr id="170" name="Google Shape;170;p17"/>
          <p:cNvSpPr/>
          <p:nvPr/>
        </p:nvSpPr>
        <p:spPr>
          <a:xfrm>
            <a:off x="0" y="656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71" name="Google Shape;171;p17"/>
          <p:cNvSpPr/>
          <p:nvPr/>
        </p:nvSpPr>
        <p:spPr>
          <a:xfrm>
            <a:off x="656616" y="657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72" name="Google Shape;172;p17"/>
          <p:cNvSpPr txBox="1"/>
          <p:nvPr/>
        </p:nvSpPr>
        <p:spPr>
          <a:xfrm>
            <a:off x="11409324" y="553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Seven </a:t>
            </a:r>
            <a:endParaRPr sz="3500">
              <a:latin typeface="Oswald"/>
              <a:ea typeface="Oswald"/>
              <a:cs typeface="Oswald"/>
              <a:sym typeface="Oswald"/>
            </a:endParaRPr>
          </a:p>
        </p:txBody>
      </p:sp>
      <p:sp>
        <p:nvSpPr>
          <p:cNvPr id="173" name="Google Shape;173;p17"/>
          <p:cNvSpPr txBox="1"/>
          <p:nvPr/>
        </p:nvSpPr>
        <p:spPr>
          <a:xfrm>
            <a:off x="188014" y="168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4</a:t>
            </a:r>
            <a:endParaRPr sz="4500">
              <a:solidFill>
                <a:srgbClr val="FFFFFF"/>
              </a:solidFill>
              <a:latin typeface="Oswald"/>
              <a:ea typeface="Oswald"/>
              <a:cs typeface="Oswald"/>
              <a:sym typeface="Oswald"/>
            </a:endParaRPr>
          </a:p>
        </p:txBody>
      </p:sp>
      <p:sp>
        <p:nvSpPr>
          <p:cNvPr id="174" name="Google Shape;174;p17"/>
          <p:cNvSpPr txBox="1"/>
          <p:nvPr/>
        </p:nvSpPr>
        <p:spPr>
          <a:xfrm>
            <a:off x="929925" y="16800"/>
            <a:ext cx="112776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400">
                <a:solidFill>
                  <a:srgbClr val="FFFFFF"/>
                </a:solidFill>
                <a:latin typeface="Oswald"/>
                <a:ea typeface="Oswald"/>
                <a:cs typeface="Oswald"/>
                <a:sym typeface="Oswald"/>
              </a:rPr>
              <a:t>COAGULATION MECHANISMS </a:t>
            </a:r>
            <a:endParaRPr sz="3400">
              <a:solidFill>
                <a:srgbClr val="FFFFFF"/>
              </a:solidFill>
              <a:latin typeface="Oswald"/>
              <a:ea typeface="Oswald"/>
              <a:cs typeface="Oswald"/>
              <a:sym typeface="Oswald"/>
            </a:endParaRPr>
          </a:p>
        </p:txBody>
      </p:sp>
      <p:sp>
        <p:nvSpPr>
          <p:cNvPr id="175" name="Google Shape;175;p17"/>
          <p:cNvSpPr/>
          <p:nvPr/>
        </p:nvSpPr>
        <p:spPr>
          <a:xfrm>
            <a:off x="244128" y="916015"/>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76" name="Google Shape;176;p17"/>
          <p:cNvSpPr txBox="1"/>
          <p:nvPr/>
        </p:nvSpPr>
        <p:spPr>
          <a:xfrm>
            <a:off x="644749" y="556425"/>
            <a:ext cx="129351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solidFill>
                  <a:srgbClr val="6AA84F"/>
                </a:solidFill>
                <a:latin typeface="Oswald"/>
                <a:ea typeface="Oswald"/>
                <a:cs typeface="Oswald"/>
                <a:sym typeface="Oswald"/>
              </a:rPr>
              <a:t>Coagulation Cascade: Cell-Based Model</a:t>
            </a:r>
            <a:endParaRPr sz="3600">
              <a:solidFill>
                <a:srgbClr val="6AA84F"/>
              </a:solidFill>
              <a:latin typeface="Oswald"/>
              <a:ea typeface="Oswald"/>
              <a:cs typeface="Oswald"/>
              <a:sym typeface="Oswald"/>
            </a:endParaRPr>
          </a:p>
        </p:txBody>
      </p:sp>
      <p:pic>
        <p:nvPicPr>
          <p:cNvPr id="177" name="Google Shape;177;p17"/>
          <p:cNvPicPr preferRelativeResize="0"/>
          <p:nvPr/>
        </p:nvPicPr>
        <p:blipFill>
          <a:blip r:embed="rId3">
            <a:alphaModFix/>
          </a:blip>
          <a:stretch>
            <a:fillRect/>
          </a:stretch>
        </p:blipFill>
        <p:spPr>
          <a:xfrm>
            <a:off x="712800" y="1766300"/>
            <a:ext cx="4035300" cy="4571540"/>
          </a:xfrm>
          <a:prstGeom prst="rect">
            <a:avLst/>
          </a:prstGeom>
          <a:noFill/>
          <a:ln cap="flat" cmpd="sng" w="9525">
            <a:solidFill>
              <a:srgbClr val="000000"/>
            </a:solidFill>
            <a:prstDash val="solid"/>
            <a:round/>
            <a:headEnd len="sm" w="sm" type="none"/>
            <a:tailEnd len="sm" w="sm" type="none"/>
          </a:ln>
        </p:spPr>
      </p:pic>
      <p:sp>
        <p:nvSpPr>
          <p:cNvPr id="178" name="Google Shape;178;p17"/>
          <p:cNvSpPr/>
          <p:nvPr/>
        </p:nvSpPr>
        <p:spPr>
          <a:xfrm>
            <a:off x="2560024" y="2654575"/>
            <a:ext cx="852900" cy="814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7"/>
          <p:cNvSpPr txBox="1"/>
          <p:nvPr/>
        </p:nvSpPr>
        <p:spPr>
          <a:xfrm>
            <a:off x="4873910" y="1461500"/>
            <a:ext cx="8567100" cy="391500"/>
          </a:xfrm>
          <a:prstGeom prst="rect">
            <a:avLst/>
          </a:prstGeom>
          <a:noFill/>
          <a:ln>
            <a:noFill/>
          </a:ln>
        </p:spPr>
        <p:txBody>
          <a:bodyPr anchorCtr="0" anchor="t" bIns="242375" lIns="242375" spcFirstLastPara="1" rIns="242375" wrap="square" tIns="242375">
            <a:noAutofit/>
          </a:bodyPr>
          <a:lstStyle/>
          <a:p>
            <a:pPr indent="0" lvl="0" marL="0" rtl="0" algn="l">
              <a:lnSpc>
                <a:spcPct val="115000"/>
              </a:lnSpc>
              <a:spcBef>
                <a:spcPts val="0"/>
              </a:spcBef>
              <a:spcAft>
                <a:spcPts val="0"/>
              </a:spcAft>
              <a:buNone/>
            </a:pPr>
            <a:r>
              <a:rPr b="1" lang="en" sz="2700">
                <a:highlight>
                  <a:schemeClr val="lt1"/>
                </a:highlight>
                <a:latin typeface="Merriweather"/>
                <a:ea typeface="Merriweather"/>
                <a:cs typeface="Merriweather"/>
                <a:sym typeface="Merriweather"/>
              </a:rPr>
              <a:t>Figure 7-7 </a:t>
            </a:r>
            <a:r>
              <a:rPr lang="en">
                <a:highlight>
                  <a:schemeClr val="lt1"/>
                </a:highlight>
                <a:latin typeface="Merriweather"/>
                <a:ea typeface="Merriweather"/>
                <a:cs typeface="Merriweather"/>
                <a:sym typeface="Merriweather"/>
              </a:rPr>
              <a:t>This is an alternative method to describe coagulation but in a precise, cell-based manner. </a:t>
            </a:r>
            <a:r>
              <a:rPr b="1" lang="en" u="sng">
                <a:solidFill>
                  <a:srgbClr val="CC0000"/>
                </a:solidFill>
                <a:highlight>
                  <a:schemeClr val="lt1"/>
                </a:highlight>
                <a:latin typeface="Merriweather"/>
                <a:ea typeface="Merriweather"/>
                <a:cs typeface="Merriweather"/>
                <a:sym typeface="Merriweather"/>
                <a:hlinkClick r:id="rId4"/>
              </a:rPr>
              <a:t>(This is a modified figure, the original slides figure can be seen here)</a:t>
            </a:r>
            <a:endParaRPr b="1">
              <a:solidFill>
                <a:srgbClr val="CC0000"/>
              </a:solidFill>
              <a:highlight>
                <a:schemeClr val="lt1"/>
              </a:highlight>
              <a:latin typeface="Merriweather"/>
              <a:ea typeface="Merriweather"/>
              <a:cs typeface="Merriweather"/>
              <a:sym typeface="Merriweather"/>
            </a:endParaRPr>
          </a:p>
          <a:p>
            <a:pPr indent="-317500" lvl="0" marL="457200" rtl="0" algn="l">
              <a:lnSpc>
                <a:spcPct val="115000"/>
              </a:lnSpc>
              <a:spcBef>
                <a:spcPts val="0"/>
              </a:spcBef>
              <a:spcAft>
                <a:spcPts val="0"/>
              </a:spcAft>
              <a:buClr>
                <a:srgbClr val="999999"/>
              </a:buClr>
              <a:buSzPts val="1400"/>
              <a:buFont typeface="Merriweather"/>
              <a:buChar char="-"/>
            </a:pPr>
            <a:r>
              <a:rPr lang="en">
                <a:solidFill>
                  <a:srgbClr val="999999"/>
                </a:solidFill>
                <a:highlight>
                  <a:schemeClr val="lt1"/>
                </a:highlight>
                <a:latin typeface="Merriweather"/>
                <a:ea typeface="Merriweather"/>
                <a:cs typeface="Merriweather"/>
                <a:sym typeface="Merriweather"/>
              </a:rPr>
              <a:t>Damaged tissues express tissue factor on their surfaces, tissue factor acts as a receptor and an activator for factor VII, together they form a complex that activates factor X (much like the extrinsic pathway), and a non-specific activation of small amounts of factor IX. Activated factor X is expressed on the cell surface where it attracts factor V, together they activate small amounts of thrombin, this concludes </a:t>
            </a:r>
            <a:r>
              <a:rPr b="1" lang="en">
                <a:solidFill>
                  <a:srgbClr val="999999"/>
                </a:solidFill>
                <a:highlight>
                  <a:schemeClr val="lt1"/>
                </a:highlight>
                <a:latin typeface="Merriweather"/>
                <a:ea typeface="Merriweather"/>
                <a:cs typeface="Merriweather"/>
                <a:sym typeface="Merriweather"/>
              </a:rPr>
              <a:t>the initiation phase.</a:t>
            </a:r>
            <a:endParaRPr b="1">
              <a:solidFill>
                <a:srgbClr val="999999"/>
              </a:solidFill>
              <a:highlight>
                <a:schemeClr val="lt1"/>
              </a:highlight>
              <a:latin typeface="Merriweather"/>
              <a:ea typeface="Merriweather"/>
              <a:cs typeface="Merriweather"/>
              <a:sym typeface="Merriweather"/>
            </a:endParaRPr>
          </a:p>
          <a:p>
            <a:pPr indent="0" lvl="0" marL="457200" rtl="0" algn="l">
              <a:lnSpc>
                <a:spcPct val="115000"/>
              </a:lnSpc>
              <a:spcBef>
                <a:spcPts val="0"/>
              </a:spcBef>
              <a:spcAft>
                <a:spcPts val="0"/>
              </a:spcAft>
              <a:buNone/>
            </a:pPr>
            <a:r>
              <a:rPr b="1" lang="en">
                <a:solidFill>
                  <a:srgbClr val="999999"/>
                </a:solidFill>
                <a:highlight>
                  <a:schemeClr val="lt1"/>
                </a:highlight>
                <a:latin typeface="Merriweather"/>
                <a:ea typeface="Merriweather"/>
                <a:cs typeface="Merriweather"/>
                <a:sym typeface="Merriweather"/>
              </a:rPr>
              <a:t> </a:t>
            </a:r>
            <a:endParaRPr b="1">
              <a:solidFill>
                <a:srgbClr val="999999"/>
              </a:solidFill>
              <a:highlight>
                <a:schemeClr val="lt1"/>
              </a:highlight>
              <a:latin typeface="Merriweather"/>
              <a:ea typeface="Merriweather"/>
              <a:cs typeface="Merriweather"/>
              <a:sym typeface="Merriweather"/>
            </a:endParaRPr>
          </a:p>
          <a:p>
            <a:pPr indent="-317500" lvl="0" marL="457200" rtl="0" algn="l">
              <a:lnSpc>
                <a:spcPct val="115000"/>
              </a:lnSpc>
              <a:spcBef>
                <a:spcPts val="0"/>
              </a:spcBef>
              <a:spcAft>
                <a:spcPts val="0"/>
              </a:spcAft>
              <a:buClr>
                <a:srgbClr val="999999"/>
              </a:buClr>
              <a:buSzPts val="1400"/>
              <a:buFont typeface="Merriweather"/>
              <a:buChar char="-"/>
            </a:pPr>
            <a:r>
              <a:rPr lang="en">
                <a:solidFill>
                  <a:srgbClr val="999999"/>
                </a:solidFill>
                <a:highlight>
                  <a:schemeClr val="lt1"/>
                </a:highlight>
                <a:latin typeface="Merriweather"/>
                <a:ea typeface="Merriweather"/>
                <a:cs typeface="Merriweather"/>
                <a:sym typeface="Merriweather"/>
              </a:rPr>
              <a:t>Thrombin then acts on platelets causing their activation, activated platelets release chemotactic factors attracting other coagulation factors that attach to the cell’s surface, like factor VIII and factor XI, these factors were shown to be activated by the released thrombin. Activated factor VIII combines with factor IX from the initiation phase, and they activate larger amount of thrombin, this concludes </a:t>
            </a:r>
            <a:r>
              <a:rPr b="1" lang="en">
                <a:solidFill>
                  <a:srgbClr val="999999"/>
                </a:solidFill>
                <a:highlight>
                  <a:schemeClr val="lt1"/>
                </a:highlight>
                <a:latin typeface="Merriweather"/>
                <a:ea typeface="Merriweather"/>
                <a:cs typeface="Merriweather"/>
                <a:sym typeface="Merriweather"/>
              </a:rPr>
              <a:t>the amplification phase. </a:t>
            </a:r>
            <a:endParaRPr b="1">
              <a:solidFill>
                <a:srgbClr val="999999"/>
              </a:solidFill>
              <a:highlight>
                <a:schemeClr val="lt1"/>
              </a:highlight>
              <a:latin typeface="Merriweather"/>
              <a:ea typeface="Merriweather"/>
              <a:cs typeface="Merriweather"/>
              <a:sym typeface="Merriweather"/>
            </a:endParaRPr>
          </a:p>
          <a:p>
            <a:pPr indent="0" lvl="0" marL="457200" rtl="0" algn="l">
              <a:lnSpc>
                <a:spcPct val="115000"/>
              </a:lnSpc>
              <a:spcBef>
                <a:spcPts val="0"/>
              </a:spcBef>
              <a:spcAft>
                <a:spcPts val="0"/>
              </a:spcAft>
              <a:buNone/>
            </a:pPr>
            <a:r>
              <a:t/>
            </a:r>
            <a:endParaRPr>
              <a:solidFill>
                <a:srgbClr val="999999"/>
              </a:solidFill>
              <a:highlight>
                <a:schemeClr val="lt1"/>
              </a:highlight>
              <a:latin typeface="Merriweather"/>
              <a:ea typeface="Merriweather"/>
              <a:cs typeface="Merriweather"/>
              <a:sym typeface="Merriweather"/>
            </a:endParaRPr>
          </a:p>
          <a:p>
            <a:pPr indent="-317500" lvl="0" marL="457200" rtl="0" algn="l">
              <a:lnSpc>
                <a:spcPct val="115000"/>
              </a:lnSpc>
              <a:spcBef>
                <a:spcPts val="0"/>
              </a:spcBef>
              <a:spcAft>
                <a:spcPts val="0"/>
              </a:spcAft>
              <a:buClr>
                <a:srgbClr val="999999"/>
              </a:buClr>
              <a:buSzPts val="1400"/>
              <a:buFont typeface="Merriweather"/>
              <a:buChar char="-"/>
            </a:pPr>
            <a:r>
              <a:rPr lang="en">
                <a:solidFill>
                  <a:srgbClr val="999999"/>
                </a:solidFill>
                <a:highlight>
                  <a:schemeClr val="lt1"/>
                </a:highlight>
                <a:latin typeface="Merriweather"/>
                <a:ea typeface="Merriweather"/>
                <a:cs typeface="Merriweather"/>
                <a:sym typeface="Merriweather"/>
              </a:rPr>
              <a:t>Thrombin activates more platelets, and attracts more coagulation factors and the process of the previous stage is repeated, this is the</a:t>
            </a:r>
            <a:r>
              <a:rPr b="1" lang="en">
                <a:solidFill>
                  <a:srgbClr val="999999"/>
                </a:solidFill>
                <a:highlight>
                  <a:schemeClr val="lt1"/>
                </a:highlight>
                <a:latin typeface="Merriweather"/>
                <a:ea typeface="Merriweather"/>
                <a:cs typeface="Merriweather"/>
                <a:sym typeface="Merriweather"/>
              </a:rPr>
              <a:t> propagation phase.  </a:t>
            </a:r>
            <a:endParaRPr b="1">
              <a:solidFill>
                <a:srgbClr val="999999"/>
              </a:solidFill>
              <a:highlight>
                <a:schemeClr val="lt1"/>
              </a:highlight>
              <a:latin typeface="Merriweather"/>
              <a:ea typeface="Merriweather"/>
              <a:cs typeface="Merriweather"/>
              <a:sym typeface="Merriweather"/>
            </a:endParaRPr>
          </a:p>
        </p:txBody>
      </p:sp>
      <p:sp>
        <p:nvSpPr>
          <p:cNvPr id="180" name="Google Shape;180;p17"/>
          <p:cNvSpPr/>
          <p:nvPr/>
        </p:nvSpPr>
        <p:spPr>
          <a:xfrm>
            <a:off x="11978575" y="6949225"/>
            <a:ext cx="468600" cy="65571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81" name="Google Shape;181;p17"/>
          <p:cNvSpPr txBox="1"/>
          <p:nvPr/>
        </p:nvSpPr>
        <p:spPr>
          <a:xfrm>
            <a:off x="1224476" y="8455825"/>
            <a:ext cx="82158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latin typeface="Oswald"/>
                <a:ea typeface="Oswald"/>
                <a:cs typeface="Oswald"/>
                <a:sym typeface="Oswald"/>
              </a:rPr>
              <a:t>Fibrinolysis</a:t>
            </a:r>
            <a:endParaRPr sz="4800">
              <a:latin typeface="Oswald"/>
              <a:ea typeface="Oswald"/>
              <a:cs typeface="Oswald"/>
              <a:sym typeface="Oswald"/>
            </a:endParaRPr>
          </a:p>
        </p:txBody>
      </p:sp>
      <p:sp>
        <p:nvSpPr>
          <p:cNvPr id="182" name="Google Shape;182;p17"/>
          <p:cNvSpPr/>
          <p:nvPr/>
        </p:nvSpPr>
        <p:spPr>
          <a:xfrm>
            <a:off x="11296600" y="6949225"/>
            <a:ext cx="468600" cy="65571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83" name="Google Shape;183;p17"/>
          <p:cNvSpPr/>
          <p:nvPr/>
        </p:nvSpPr>
        <p:spPr>
          <a:xfrm>
            <a:off x="812078" y="8805315"/>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84" name="Google Shape;184;p17"/>
          <p:cNvSpPr txBox="1"/>
          <p:nvPr/>
        </p:nvSpPr>
        <p:spPr>
          <a:xfrm>
            <a:off x="7095978" y="9633671"/>
            <a:ext cx="4355700" cy="3915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700">
                <a:highlight>
                  <a:schemeClr val="lt1"/>
                </a:highlight>
                <a:latin typeface="Merriweather"/>
                <a:ea typeface="Merriweather"/>
                <a:cs typeface="Merriweather"/>
                <a:sym typeface="Merriweather"/>
              </a:rPr>
              <a:t>Figure 7-8</a:t>
            </a:r>
            <a:endParaRPr b="1" sz="2700">
              <a:highlight>
                <a:schemeClr val="lt1"/>
              </a:highlight>
              <a:latin typeface="Merriweather"/>
              <a:ea typeface="Merriweather"/>
              <a:cs typeface="Merriweather"/>
              <a:sym typeface="Merriweather"/>
            </a:endParaRPr>
          </a:p>
        </p:txBody>
      </p:sp>
      <p:pic>
        <p:nvPicPr>
          <p:cNvPr id="185" name="Google Shape;185;p17"/>
          <p:cNvPicPr preferRelativeResize="0"/>
          <p:nvPr/>
        </p:nvPicPr>
        <p:blipFill rotWithShape="1">
          <a:blip r:embed="rId5">
            <a:alphaModFix/>
          </a:blip>
          <a:srcRect b="6836" l="14565" r="15640" t="18116"/>
          <a:stretch/>
        </p:blipFill>
        <p:spPr>
          <a:xfrm>
            <a:off x="9877000" y="7164722"/>
            <a:ext cx="3245648" cy="2326681"/>
          </a:xfrm>
          <a:prstGeom prst="rect">
            <a:avLst/>
          </a:prstGeom>
          <a:noFill/>
          <a:ln cap="flat" cmpd="sng" w="9525">
            <a:solidFill>
              <a:srgbClr val="000000"/>
            </a:solidFill>
            <a:prstDash val="solid"/>
            <a:round/>
            <a:headEnd len="sm" w="sm" type="none"/>
            <a:tailEnd len="sm" w="sm" type="none"/>
          </a:ln>
        </p:spPr>
      </p:pic>
      <p:sp>
        <p:nvSpPr>
          <p:cNvPr id="186" name="Google Shape;186;p17"/>
          <p:cNvSpPr txBox="1"/>
          <p:nvPr/>
        </p:nvSpPr>
        <p:spPr>
          <a:xfrm>
            <a:off x="1267300" y="14345916"/>
            <a:ext cx="7051500" cy="7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000">
                <a:solidFill>
                  <a:schemeClr val="dk1"/>
                </a:solidFill>
                <a:latin typeface="Oswald"/>
                <a:ea typeface="Oswald"/>
                <a:cs typeface="Oswald"/>
                <a:sym typeface="Oswald"/>
              </a:rPr>
              <a:t> Role of Plasmin</a:t>
            </a:r>
            <a:endParaRPr sz="4000"/>
          </a:p>
        </p:txBody>
      </p:sp>
      <p:sp>
        <p:nvSpPr>
          <p:cNvPr id="187" name="Google Shape;187;p17"/>
          <p:cNvSpPr/>
          <p:nvPr/>
        </p:nvSpPr>
        <p:spPr>
          <a:xfrm>
            <a:off x="843928" y="14481690"/>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pic>
        <p:nvPicPr>
          <p:cNvPr id="188" name="Google Shape;188;p17"/>
          <p:cNvPicPr preferRelativeResize="0"/>
          <p:nvPr/>
        </p:nvPicPr>
        <p:blipFill rotWithShape="1">
          <a:blip r:embed="rId6">
            <a:alphaModFix/>
          </a:blip>
          <a:srcRect b="10482" l="36091" r="16544" t="16519"/>
          <a:stretch/>
        </p:blipFill>
        <p:spPr>
          <a:xfrm>
            <a:off x="7203799" y="7178750"/>
            <a:ext cx="2563201" cy="2633856"/>
          </a:xfrm>
          <a:prstGeom prst="rect">
            <a:avLst/>
          </a:prstGeom>
          <a:noFill/>
          <a:ln cap="flat" cmpd="sng" w="9525">
            <a:solidFill>
              <a:srgbClr val="000000"/>
            </a:solidFill>
            <a:prstDash val="solid"/>
            <a:round/>
            <a:headEnd len="sm" w="sm" type="none"/>
            <a:tailEnd len="sm" w="sm" type="none"/>
          </a:ln>
        </p:spPr>
      </p:pic>
      <p:sp>
        <p:nvSpPr>
          <p:cNvPr id="189" name="Google Shape;189;p17"/>
          <p:cNvSpPr txBox="1"/>
          <p:nvPr/>
        </p:nvSpPr>
        <p:spPr>
          <a:xfrm>
            <a:off x="9915378" y="9328871"/>
            <a:ext cx="4355700" cy="3915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700">
                <a:highlight>
                  <a:schemeClr val="lt1"/>
                </a:highlight>
                <a:latin typeface="Merriweather"/>
                <a:ea typeface="Merriweather"/>
                <a:cs typeface="Merriweather"/>
                <a:sym typeface="Merriweather"/>
              </a:rPr>
              <a:t>Figure 7-9</a:t>
            </a:r>
            <a:endParaRPr b="1" sz="2700">
              <a:highlight>
                <a:schemeClr val="lt1"/>
              </a:highlight>
              <a:latin typeface="Merriweather"/>
              <a:ea typeface="Merriweather"/>
              <a:cs typeface="Merriweather"/>
              <a:sym typeface="Merriweather"/>
            </a:endParaRPr>
          </a:p>
        </p:txBody>
      </p:sp>
      <p:pic>
        <p:nvPicPr>
          <p:cNvPr id="190" name="Google Shape;190;p17"/>
          <p:cNvPicPr preferRelativeResize="0"/>
          <p:nvPr/>
        </p:nvPicPr>
        <p:blipFill rotWithShape="1">
          <a:blip r:embed="rId7">
            <a:alphaModFix/>
          </a:blip>
          <a:srcRect b="15345" l="14535" r="16541" t="12201"/>
          <a:stretch/>
        </p:blipFill>
        <p:spPr>
          <a:xfrm>
            <a:off x="8363150" y="10549025"/>
            <a:ext cx="2720076" cy="1906235"/>
          </a:xfrm>
          <a:prstGeom prst="rect">
            <a:avLst/>
          </a:prstGeom>
          <a:noFill/>
          <a:ln cap="flat" cmpd="sng" w="9525">
            <a:solidFill>
              <a:srgbClr val="000000"/>
            </a:solidFill>
            <a:prstDash val="solid"/>
            <a:round/>
            <a:headEnd len="sm" w="sm" type="none"/>
            <a:tailEnd len="sm" w="sm" type="none"/>
          </a:ln>
        </p:spPr>
      </p:pic>
      <p:sp>
        <p:nvSpPr>
          <p:cNvPr id="191" name="Google Shape;191;p17"/>
          <p:cNvSpPr txBox="1"/>
          <p:nvPr/>
        </p:nvSpPr>
        <p:spPr>
          <a:xfrm>
            <a:off x="8619978" y="12455246"/>
            <a:ext cx="4355700" cy="3915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700">
                <a:highlight>
                  <a:schemeClr val="lt1"/>
                </a:highlight>
                <a:latin typeface="Merriweather"/>
                <a:ea typeface="Merriweather"/>
                <a:cs typeface="Merriweather"/>
                <a:sym typeface="Merriweather"/>
              </a:rPr>
              <a:t>Figure 7-10</a:t>
            </a:r>
            <a:endParaRPr b="1" sz="2700">
              <a:highlight>
                <a:schemeClr val="lt1"/>
              </a:highlight>
              <a:latin typeface="Merriweather"/>
              <a:ea typeface="Merriweather"/>
              <a:cs typeface="Merriweather"/>
              <a:sym typeface="Merriweathe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sp>
        <p:nvSpPr>
          <p:cNvPr id="196" name="Google Shape;196;p18"/>
          <p:cNvSpPr/>
          <p:nvPr/>
        </p:nvSpPr>
        <p:spPr>
          <a:xfrm>
            <a:off x="0" y="656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97" name="Google Shape;197;p18"/>
          <p:cNvSpPr/>
          <p:nvPr/>
        </p:nvSpPr>
        <p:spPr>
          <a:xfrm>
            <a:off x="656616" y="657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98" name="Google Shape;198;p18"/>
          <p:cNvSpPr txBox="1"/>
          <p:nvPr/>
        </p:nvSpPr>
        <p:spPr>
          <a:xfrm>
            <a:off x="11409324" y="553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Seven </a:t>
            </a:r>
            <a:endParaRPr sz="3500">
              <a:latin typeface="Oswald"/>
              <a:ea typeface="Oswald"/>
              <a:cs typeface="Oswald"/>
              <a:sym typeface="Oswald"/>
            </a:endParaRPr>
          </a:p>
        </p:txBody>
      </p:sp>
      <p:sp>
        <p:nvSpPr>
          <p:cNvPr id="199" name="Google Shape;199;p18"/>
          <p:cNvSpPr txBox="1"/>
          <p:nvPr/>
        </p:nvSpPr>
        <p:spPr>
          <a:xfrm>
            <a:off x="188014" y="168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5</a:t>
            </a:r>
            <a:endParaRPr sz="4500">
              <a:solidFill>
                <a:srgbClr val="FFFFFF"/>
              </a:solidFill>
              <a:latin typeface="Oswald"/>
              <a:ea typeface="Oswald"/>
              <a:cs typeface="Oswald"/>
              <a:sym typeface="Oswald"/>
            </a:endParaRPr>
          </a:p>
        </p:txBody>
      </p:sp>
      <p:sp>
        <p:nvSpPr>
          <p:cNvPr id="200" name="Google Shape;200;p18"/>
          <p:cNvSpPr txBox="1"/>
          <p:nvPr/>
        </p:nvSpPr>
        <p:spPr>
          <a:xfrm>
            <a:off x="929925" y="16800"/>
            <a:ext cx="112776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400">
                <a:solidFill>
                  <a:srgbClr val="FFFFFF"/>
                </a:solidFill>
                <a:latin typeface="Oswald"/>
                <a:ea typeface="Oswald"/>
                <a:cs typeface="Oswald"/>
                <a:sym typeface="Oswald"/>
              </a:rPr>
              <a:t>COAGULATION MECHANISMS </a:t>
            </a:r>
            <a:endParaRPr sz="3400">
              <a:solidFill>
                <a:srgbClr val="FFFFFF"/>
              </a:solidFill>
              <a:latin typeface="Oswald"/>
              <a:ea typeface="Oswald"/>
              <a:cs typeface="Oswald"/>
              <a:sym typeface="Oswald"/>
            </a:endParaRPr>
          </a:p>
        </p:txBody>
      </p:sp>
      <p:sp>
        <p:nvSpPr>
          <p:cNvPr id="201" name="Google Shape;201;p18"/>
          <p:cNvSpPr/>
          <p:nvPr/>
        </p:nvSpPr>
        <p:spPr>
          <a:xfrm>
            <a:off x="545100" y="18513100"/>
            <a:ext cx="13585500" cy="4335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02" name="Google Shape;202;p18"/>
          <p:cNvSpPr/>
          <p:nvPr/>
        </p:nvSpPr>
        <p:spPr>
          <a:xfrm>
            <a:off x="0" y="18513100"/>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03" name="Google Shape;203;p18"/>
          <p:cNvSpPr txBox="1"/>
          <p:nvPr/>
        </p:nvSpPr>
        <p:spPr>
          <a:xfrm>
            <a:off x="630800" y="18458725"/>
            <a:ext cx="25632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FFFFFF"/>
                </a:solidFill>
                <a:latin typeface="Oswald"/>
                <a:ea typeface="Oswald"/>
                <a:cs typeface="Oswald"/>
                <a:sym typeface="Oswald"/>
              </a:rPr>
              <a:t>FOOTNOTES</a:t>
            </a:r>
            <a:endParaRPr sz="2500">
              <a:solidFill>
                <a:srgbClr val="FFFFFF"/>
              </a:solidFill>
              <a:latin typeface="Oswald"/>
              <a:ea typeface="Oswald"/>
              <a:cs typeface="Oswald"/>
              <a:sym typeface="Oswald"/>
            </a:endParaRPr>
          </a:p>
        </p:txBody>
      </p:sp>
      <p:sp>
        <p:nvSpPr>
          <p:cNvPr id="204" name="Google Shape;204;p18"/>
          <p:cNvSpPr txBox="1"/>
          <p:nvPr/>
        </p:nvSpPr>
        <p:spPr>
          <a:xfrm>
            <a:off x="10925" y="18892232"/>
            <a:ext cx="13801800" cy="3432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SzPts val="1300"/>
              <a:buFont typeface="Merriweather"/>
              <a:buAutoNum type="arabicPeriod"/>
            </a:pPr>
            <a:r>
              <a:rPr lang="en" sz="1300">
                <a:latin typeface="Merriweather"/>
                <a:ea typeface="Merriweather"/>
                <a:cs typeface="Merriweather"/>
                <a:sym typeface="Merriweather"/>
              </a:rPr>
              <a:t>A fatal condition that leads to reduction in the liver’s size, and an overall degeneration of its functions in response to toxic chemicals. </a:t>
            </a:r>
            <a:endParaRPr sz="1300">
              <a:latin typeface="Merriweather"/>
              <a:ea typeface="Merriweather"/>
              <a:cs typeface="Merriweather"/>
              <a:sym typeface="Merriweather"/>
            </a:endParaRPr>
          </a:p>
          <a:p>
            <a:pPr indent="-311150" lvl="0" marL="457200" rtl="0" algn="l">
              <a:spcBef>
                <a:spcPts val="0"/>
              </a:spcBef>
              <a:spcAft>
                <a:spcPts val="0"/>
              </a:spcAft>
              <a:buSzPts val="1300"/>
              <a:buFont typeface="Merriweather"/>
              <a:buAutoNum type="arabicPeriod"/>
            </a:pPr>
            <a:r>
              <a:rPr lang="en" sz="1300">
                <a:latin typeface="Merriweather"/>
                <a:ea typeface="Merriweather"/>
                <a:cs typeface="Merriweather"/>
                <a:sym typeface="Merriweather"/>
              </a:rPr>
              <a:t>It’s an in-vitro condition when taking blood samples, the platelets clump together and appear as few large platelets thereby </a:t>
            </a:r>
            <a:r>
              <a:rPr lang="en" sz="1300">
                <a:latin typeface="Merriweather"/>
                <a:ea typeface="Merriweather"/>
                <a:cs typeface="Merriweather"/>
                <a:sym typeface="Merriweather"/>
              </a:rPr>
              <a:t>mistakenly</a:t>
            </a:r>
            <a:r>
              <a:rPr lang="en" sz="1300">
                <a:latin typeface="Merriweather"/>
                <a:ea typeface="Merriweather"/>
                <a:cs typeface="Merriweather"/>
                <a:sym typeface="Merriweather"/>
              </a:rPr>
              <a:t> giving the impression of thrombocytopenia. This is associated with the use of EDTA as an anticoagulant, and the presence of cold agglutinin (</a:t>
            </a:r>
            <a:r>
              <a:rPr lang="en" sz="1300">
                <a:latin typeface="Merriweather"/>
                <a:ea typeface="Merriweather"/>
                <a:cs typeface="Merriweather"/>
                <a:sym typeface="Merriweather"/>
              </a:rPr>
              <a:t>autoantibodies) against platelets. As expected, antibodies can bind to WBC, therefore satellitism around WBC is also observed. </a:t>
            </a:r>
            <a:endParaRPr sz="1300">
              <a:latin typeface="Merriweather"/>
              <a:ea typeface="Merriweather"/>
              <a:cs typeface="Merriweather"/>
              <a:sym typeface="Merriweather"/>
            </a:endParaRPr>
          </a:p>
        </p:txBody>
      </p:sp>
      <p:sp>
        <p:nvSpPr>
          <p:cNvPr id="205" name="Google Shape;205;p18"/>
          <p:cNvSpPr/>
          <p:nvPr/>
        </p:nvSpPr>
        <p:spPr>
          <a:xfrm>
            <a:off x="189150" y="1046125"/>
            <a:ext cx="13718700" cy="17134800"/>
          </a:xfrm>
          <a:prstGeom prst="rect">
            <a:avLst/>
          </a:prstGeom>
          <a:noFill/>
          <a:ln cap="flat" cmpd="sng" w="9525">
            <a:solidFill>
              <a:srgbClr val="CCCCCC"/>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06" name="Google Shape;206;p18"/>
          <p:cNvSpPr/>
          <p:nvPr/>
        </p:nvSpPr>
        <p:spPr>
          <a:xfrm>
            <a:off x="1245882" y="1917403"/>
            <a:ext cx="11331900" cy="106800"/>
          </a:xfrm>
          <a:prstGeom prst="flowChartAlternateProcess">
            <a:avLst/>
          </a:prstGeom>
          <a:solidFill>
            <a:srgbClr val="93C47D"/>
          </a:solidFill>
          <a:ln cap="flat" cmpd="sng" w="9525">
            <a:solidFill>
              <a:schemeClr val="dk2"/>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07" name="Google Shape;207;p18"/>
          <p:cNvSpPr/>
          <p:nvPr/>
        </p:nvSpPr>
        <p:spPr>
          <a:xfrm>
            <a:off x="593450" y="4101350"/>
            <a:ext cx="4231200" cy="8281200"/>
          </a:xfrm>
          <a:prstGeom prst="rect">
            <a:avLst/>
          </a:prstGeom>
          <a:noFill/>
          <a:ln cap="flat" cmpd="sng" w="28575">
            <a:solidFill>
              <a:srgbClr val="93C47D"/>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08" name="Google Shape;208;p18"/>
          <p:cNvSpPr txBox="1"/>
          <p:nvPr/>
        </p:nvSpPr>
        <p:spPr>
          <a:xfrm>
            <a:off x="1958825" y="926200"/>
            <a:ext cx="11666400" cy="8838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solidFill>
                  <a:srgbClr val="93C47D"/>
                </a:solidFill>
                <a:latin typeface="Oswald"/>
                <a:ea typeface="Oswald"/>
                <a:cs typeface="Oswald"/>
                <a:sym typeface="Oswald"/>
              </a:rPr>
              <a:t>Conditions That Cause Excessive Bleeding</a:t>
            </a:r>
            <a:endParaRPr sz="4800">
              <a:solidFill>
                <a:srgbClr val="93C47D"/>
              </a:solidFill>
              <a:latin typeface="Oswald"/>
              <a:ea typeface="Oswald"/>
              <a:cs typeface="Oswald"/>
              <a:sym typeface="Oswald"/>
            </a:endParaRPr>
          </a:p>
        </p:txBody>
      </p:sp>
      <p:sp>
        <p:nvSpPr>
          <p:cNvPr id="209" name="Google Shape;209;p18"/>
          <p:cNvSpPr/>
          <p:nvPr/>
        </p:nvSpPr>
        <p:spPr>
          <a:xfrm>
            <a:off x="7229188" y="1999992"/>
            <a:ext cx="106800" cy="2100900"/>
          </a:xfrm>
          <a:prstGeom prst="rect">
            <a:avLst/>
          </a:prstGeom>
          <a:solidFill>
            <a:srgbClr val="93C47D"/>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10" name="Google Shape;210;p18"/>
          <p:cNvSpPr txBox="1"/>
          <p:nvPr/>
        </p:nvSpPr>
        <p:spPr>
          <a:xfrm>
            <a:off x="181875" y="3951523"/>
            <a:ext cx="4960200" cy="1185600"/>
          </a:xfrm>
          <a:prstGeom prst="rect">
            <a:avLst/>
          </a:prstGeom>
          <a:noFill/>
          <a:ln>
            <a:noFill/>
          </a:ln>
        </p:spPr>
        <p:txBody>
          <a:bodyPr anchorCtr="0" anchor="t" bIns="242375" lIns="242375" spcFirstLastPara="1" rIns="242375" wrap="square" tIns="242375">
            <a:noAutofit/>
          </a:bodyPr>
          <a:lstStyle/>
          <a:p>
            <a:pPr indent="0" lvl="0" marL="0" rtl="0" algn="ctr">
              <a:spcBef>
                <a:spcPts val="0"/>
              </a:spcBef>
              <a:spcAft>
                <a:spcPts val="0"/>
              </a:spcAft>
              <a:buNone/>
            </a:pPr>
            <a:r>
              <a:rPr lang="en" sz="3700">
                <a:solidFill>
                  <a:srgbClr val="93C47D"/>
                </a:solidFill>
                <a:latin typeface="Oswald"/>
                <a:ea typeface="Oswald"/>
                <a:cs typeface="Oswald"/>
                <a:sym typeface="Oswald"/>
              </a:rPr>
              <a:t>Vitamin K Deficiency</a:t>
            </a:r>
            <a:endParaRPr sz="2900">
              <a:latin typeface="Merriweather"/>
              <a:ea typeface="Merriweather"/>
              <a:cs typeface="Merriweather"/>
              <a:sym typeface="Merriweather"/>
            </a:endParaRPr>
          </a:p>
        </p:txBody>
      </p:sp>
      <p:sp>
        <p:nvSpPr>
          <p:cNvPr id="211" name="Google Shape;211;p18"/>
          <p:cNvSpPr/>
          <p:nvPr/>
        </p:nvSpPr>
        <p:spPr>
          <a:xfrm>
            <a:off x="1827400" y="1999996"/>
            <a:ext cx="106800" cy="2100900"/>
          </a:xfrm>
          <a:prstGeom prst="rect">
            <a:avLst/>
          </a:prstGeom>
          <a:solidFill>
            <a:srgbClr val="93C47D"/>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12" name="Google Shape;212;p18"/>
          <p:cNvSpPr txBox="1"/>
          <p:nvPr/>
        </p:nvSpPr>
        <p:spPr>
          <a:xfrm>
            <a:off x="3515623" y="16270925"/>
            <a:ext cx="4020300" cy="3915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800">
                <a:latin typeface="Merriweather"/>
                <a:ea typeface="Merriweather"/>
                <a:cs typeface="Merriweather"/>
                <a:sym typeface="Merriweather"/>
              </a:rPr>
              <a:t>Table 7-3 </a:t>
            </a:r>
            <a:endParaRPr sz="2400">
              <a:latin typeface="Merriweather"/>
              <a:ea typeface="Merriweather"/>
              <a:cs typeface="Merriweather"/>
              <a:sym typeface="Merriweather"/>
            </a:endParaRPr>
          </a:p>
        </p:txBody>
      </p:sp>
      <p:sp>
        <p:nvSpPr>
          <p:cNvPr id="213" name="Google Shape;213;p18"/>
          <p:cNvSpPr txBox="1"/>
          <p:nvPr/>
        </p:nvSpPr>
        <p:spPr>
          <a:xfrm>
            <a:off x="784550" y="4840675"/>
            <a:ext cx="3868500" cy="1665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000">
                <a:latin typeface="Merriweather"/>
                <a:ea typeface="Merriweather"/>
                <a:cs typeface="Merriweather"/>
                <a:sym typeface="Merriweather"/>
              </a:rPr>
              <a:t>Required for synthesis of </a:t>
            </a:r>
            <a:r>
              <a:rPr b="1" lang="en" sz="2000">
                <a:latin typeface="Merriweather"/>
                <a:ea typeface="Merriweather"/>
                <a:cs typeface="Merriweather"/>
                <a:sym typeface="Merriweather"/>
              </a:rPr>
              <a:t>prothrombin, factor VII factor IX,</a:t>
            </a:r>
            <a:r>
              <a:rPr lang="en" sz="2000">
                <a:latin typeface="Merriweather"/>
                <a:ea typeface="Merriweather"/>
                <a:cs typeface="Merriweather"/>
                <a:sym typeface="Merriweather"/>
              </a:rPr>
              <a:t> and </a:t>
            </a:r>
            <a:r>
              <a:rPr b="1" lang="en" sz="2000">
                <a:latin typeface="Merriweather"/>
                <a:ea typeface="Merriweather"/>
                <a:cs typeface="Merriweather"/>
                <a:sym typeface="Merriweather"/>
              </a:rPr>
              <a:t>factor X.</a:t>
            </a:r>
            <a:endParaRPr b="1" sz="2000">
              <a:latin typeface="Merriweather"/>
              <a:ea typeface="Merriweather"/>
              <a:cs typeface="Merriweather"/>
              <a:sym typeface="Merriweather"/>
            </a:endParaRPr>
          </a:p>
          <a:p>
            <a:pPr indent="-355600" lvl="0" marL="457200" rtl="0" algn="l">
              <a:lnSpc>
                <a:spcPct val="115000"/>
              </a:lnSpc>
              <a:spcBef>
                <a:spcPts val="0"/>
              </a:spcBef>
              <a:spcAft>
                <a:spcPts val="0"/>
              </a:spcAft>
              <a:buClr>
                <a:srgbClr val="8E7CC3"/>
              </a:buClr>
              <a:buSzPts val="2000"/>
              <a:buFont typeface="Merriweather"/>
              <a:buChar char="-"/>
            </a:pPr>
            <a:r>
              <a:rPr lang="en" sz="2000">
                <a:solidFill>
                  <a:srgbClr val="8E7CC3"/>
                </a:solidFill>
                <a:latin typeface="Merriweather"/>
                <a:ea typeface="Merriweather"/>
                <a:cs typeface="Merriweather"/>
                <a:sym typeface="Merriweather"/>
              </a:rPr>
              <a:t>It leads to increased </a:t>
            </a:r>
            <a:r>
              <a:rPr b="1" lang="en" sz="2000">
                <a:solidFill>
                  <a:srgbClr val="8E7CC3"/>
                </a:solidFill>
                <a:latin typeface="Merriweather"/>
                <a:ea typeface="Merriweather"/>
                <a:cs typeface="Merriweather"/>
                <a:sym typeface="Merriweather"/>
              </a:rPr>
              <a:t>prothrombin Time</a:t>
            </a:r>
            <a:r>
              <a:rPr lang="en" sz="2000">
                <a:solidFill>
                  <a:srgbClr val="8E7CC3"/>
                </a:solidFill>
                <a:latin typeface="Merriweather"/>
                <a:ea typeface="Merriweather"/>
                <a:cs typeface="Merriweather"/>
                <a:sym typeface="Merriweather"/>
              </a:rPr>
              <a:t>.</a:t>
            </a:r>
            <a:endParaRPr sz="2000">
              <a:solidFill>
                <a:srgbClr val="8E7CC3"/>
              </a:solidFill>
              <a:latin typeface="Merriweather"/>
              <a:ea typeface="Merriweather"/>
              <a:cs typeface="Merriweather"/>
              <a:sym typeface="Merriweather"/>
            </a:endParaRPr>
          </a:p>
          <a:p>
            <a:pPr indent="-355600" lvl="0" marL="457200" rtl="0" algn="l">
              <a:lnSpc>
                <a:spcPct val="115000"/>
              </a:lnSpc>
              <a:spcBef>
                <a:spcPts val="0"/>
              </a:spcBef>
              <a:spcAft>
                <a:spcPts val="0"/>
              </a:spcAft>
              <a:buClr>
                <a:srgbClr val="8E7CC3"/>
              </a:buClr>
              <a:buSzPts val="2000"/>
              <a:buFont typeface="Merriweather"/>
              <a:buChar char="-"/>
            </a:pPr>
            <a:r>
              <a:rPr lang="en" sz="2000">
                <a:solidFill>
                  <a:srgbClr val="8E7CC3"/>
                </a:solidFill>
                <a:latin typeface="Merriweather"/>
                <a:ea typeface="Merriweather"/>
                <a:cs typeface="Merriweather"/>
                <a:sym typeface="Merriweather"/>
              </a:rPr>
              <a:t>Sources are diet and synthesis by intestinal bacterial flora</a:t>
            </a:r>
            <a:endParaRPr sz="2000">
              <a:solidFill>
                <a:srgbClr val="8E7CC3"/>
              </a:solidFill>
              <a:latin typeface="Merriweather"/>
              <a:ea typeface="Merriweather"/>
              <a:cs typeface="Merriweather"/>
              <a:sym typeface="Merriweather"/>
            </a:endParaRPr>
          </a:p>
          <a:p>
            <a:pPr indent="0" lvl="0" marL="0" rtl="0" algn="l">
              <a:lnSpc>
                <a:spcPct val="115000"/>
              </a:lnSpc>
              <a:spcBef>
                <a:spcPts val="0"/>
              </a:spcBef>
              <a:spcAft>
                <a:spcPts val="0"/>
              </a:spcAft>
              <a:buNone/>
            </a:pPr>
            <a:r>
              <a:rPr lang="en" sz="2000">
                <a:latin typeface="Merriweather"/>
                <a:ea typeface="Merriweather"/>
                <a:cs typeface="Merriweather"/>
                <a:sym typeface="Merriweather"/>
              </a:rPr>
              <a:t>Deficiency is rare, but maybe seen in: </a:t>
            </a:r>
            <a:endParaRPr sz="2000">
              <a:latin typeface="Merriweather"/>
              <a:ea typeface="Merriweather"/>
              <a:cs typeface="Merriweather"/>
              <a:sym typeface="Merriweather"/>
            </a:endParaRPr>
          </a:p>
          <a:p>
            <a:pPr indent="0" lvl="0" marL="0" rtl="0" algn="l">
              <a:lnSpc>
                <a:spcPct val="115000"/>
              </a:lnSpc>
              <a:spcBef>
                <a:spcPts val="0"/>
              </a:spcBef>
              <a:spcAft>
                <a:spcPts val="0"/>
              </a:spcAft>
              <a:buNone/>
            </a:pPr>
            <a:r>
              <a:rPr lang="en" sz="2000">
                <a:solidFill>
                  <a:srgbClr val="45818E"/>
                </a:solidFill>
                <a:latin typeface="Merriweather"/>
                <a:ea typeface="Merriweather"/>
                <a:cs typeface="Merriweather"/>
                <a:sym typeface="Merriweather"/>
              </a:rPr>
              <a:t>Hepatitis, cirrhosis,</a:t>
            </a:r>
            <a:r>
              <a:rPr lang="en" sz="2000">
                <a:solidFill>
                  <a:srgbClr val="45818E"/>
                </a:solidFill>
                <a:latin typeface="Merriweather"/>
                <a:ea typeface="Merriweather"/>
                <a:cs typeface="Merriweather"/>
                <a:sym typeface="Merriweather"/>
              </a:rPr>
              <a:t> acute yellow atrophy</a:t>
            </a:r>
            <a:r>
              <a:rPr baseline="30000" lang="en" sz="2000">
                <a:solidFill>
                  <a:srgbClr val="45818E"/>
                </a:solidFill>
                <a:latin typeface="Merriweather"/>
                <a:ea typeface="Merriweather"/>
                <a:cs typeface="Merriweather"/>
                <a:sym typeface="Merriweather"/>
              </a:rPr>
              <a:t>1</a:t>
            </a:r>
            <a:r>
              <a:rPr lang="en" sz="2000">
                <a:solidFill>
                  <a:srgbClr val="45818E"/>
                </a:solidFill>
                <a:latin typeface="Merriweather"/>
                <a:ea typeface="Merriweather"/>
                <a:cs typeface="Merriweather"/>
                <a:sym typeface="Merriweather"/>
              </a:rPr>
              <a:t> and GIT disease</a:t>
            </a:r>
            <a:r>
              <a:rPr lang="en" sz="2000">
                <a:latin typeface="Merriweather"/>
                <a:ea typeface="Merriweather"/>
                <a:cs typeface="Merriweather"/>
                <a:sym typeface="Merriweather"/>
              </a:rPr>
              <a:t>. </a:t>
            </a:r>
            <a:r>
              <a:rPr lang="en" sz="2000">
                <a:solidFill>
                  <a:srgbClr val="8E7CC3"/>
                </a:solidFill>
                <a:latin typeface="Merriweather"/>
                <a:ea typeface="Merriweather"/>
                <a:cs typeface="Merriweather"/>
                <a:sym typeface="Merriweather"/>
              </a:rPr>
              <a:t>Malabsorption syndromes, Biliary obstruction,  Broad spectrum antibiotics, Dietary def (Neonates).</a:t>
            </a:r>
            <a:endParaRPr sz="2000">
              <a:solidFill>
                <a:srgbClr val="8E7CC3"/>
              </a:solidFill>
              <a:latin typeface="Merriweather"/>
              <a:ea typeface="Merriweather"/>
              <a:cs typeface="Merriweather"/>
              <a:sym typeface="Merriweather"/>
            </a:endParaRPr>
          </a:p>
          <a:p>
            <a:pPr indent="-355600" lvl="0" marL="457200" rtl="0" algn="l">
              <a:lnSpc>
                <a:spcPct val="115000"/>
              </a:lnSpc>
              <a:spcBef>
                <a:spcPts val="0"/>
              </a:spcBef>
              <a:spcAft>
                <a:spcPts val="0"/>
              </a:spcAft>
              <a:buClr>
                <a:srgbClr val="8E7CC3"/>
              </a:buClr>
              <a:buSzPts val="2000"/>
              <a:buFont typeface="Merriweather"/>
              <a:buChar char="-"/>
            </a:pPr>
            <a:r>
              <a:rPr lang="en" sz="2000">
                <a:solidFill>
                  <a:srgbClr val="8E7CC3"/>
                </a:solidFill>
                <a:latin typeface="Merriweather"/>
                <a:ea typeface="Merriweather"/>
                <a:cs typeface="Merriweather"/>
                <a:sym typeface="Merriweather"/>
              </a:rPr>
              <a:t>Treatment:</a:t>
            </a:r>
            <a:endParaRPr sz="2000">
              <a:solidFill>
                <a:srgbClr val="8E7CC3"/>
              </a:solidFill>
              <a:latin typeface="Merriweather"/>
              <a:ea typeface="Merriweather"/>
              <a:cs typeface="Merriweather"/>
              <a:sym typeface="Merriweather"/>
            </a:endParaRPr>
          </a:p>
          <a:p>
            <a:pPr indent="-355600" lvl="0" marL="457200" rtl="0" algn="l">
              <a:lnSpc>
                <a:spcPct val="115000"/>
              </a:lnSpc>
              <a:spcBef>
                <a:spcPts val="0"/>
              </a:spcBef>
              <a:spcAft>
                <a:spcPts val="0"/>
              </a:spcAft>
              <a:buClr>
                <a:srgbClr val="8E7CC3"/>
              </a:buClr>
              <a:buSzPts val="2000"/>
              <a:buFont typeface="Merriweather"/>
              <a:buAutoNum type="arabicPeriod"/>
            </a:pPr>
            <a:r>
              <a:rPr lang="en" sz="2000">
                <a:solidFill>
                  <a:srgbClr val="8E7CC3"/>
                </a:solidFill>
                <a:latin typeface="Merriweather"/>
                <a:ea typeface="Merriweather"/>
                <a:cs typeface="Merriweather"/>
                <a:sym typeface="Merriweather"/>
              </a:rPr>
              <a:t>Treat the underlying cause</a:t>
            </a:r>
            <a:endParaRPr sz="2000">
              <a:solidFill>
                <a:srgbClr val="8E7CC3"/>
              </a:solidFill>
              <a:latin typeface="Merriweather"/>
              <a:ea typeface="Merriweather"/>
              <a:cs typeface="Merriweather"/>
              <a:sym typeface="Merriweather"/>
            </a:endParaRPr>
          </a:p>
          <a:p>
            <a:pPr indent="-349250" lvl="0" marL="457200" rtl="0" algn="l">
              <a:lnSpc>
                <a:spcPct val="115000"/>
              </a:lnSpc>
              <a:spcBef>
                <a:spcPts val="0"/>
              </a:spcBef>
              <a:spcAft>
                <a:spcPts val="0"/>
              </a:spcAft>
              <a:buClr>
                <a:srgbClr val="8E7CC3"/>
              </a:buClr>
              <a:buSzPts val="1900"/>
              <a:buFont typeface="Merriweather"/>
              <a:buAutoNum type="arabicPeriod"/>
            </a:pPr>
            <a:r>
              <a:rPr lang="en" sz="2000">
                <a:solidFill>
                  <a:srgbClr val="8E7CC3"/>
                </a:solidFill>
                <a:latin typeface="Merriweather"/>
                <a:ea typeface="Merriweather"/>
                <a:cs typeface="Merriweather"/>
                <a:sym typeface="Merriweather"/>
              </a:rPr>
              <a:t>Vitamin K injections</a:t>
            </a:r>
            <a:r>
              <a:rPr lang="en" sz="1900">
                <a:solidFill>
                  <a:srgbClr val="8E7CC3"/>
                </a:solidFill>
                <a:latin typeface="Merriweather"/>
                <a:ea typeface="Merriweather"/>
                <a:cs typeface="Merriweather"/>
                <a:sym typeface="Merriweather"/>
              </a:rPr>
              <a:t> </a:t>
            </a:r>
            <a:endParaRPr sz="1900">
              <a:solidFill>
                <a:srgbClr val="8E7CC3"/>
              </a:solidFill>
              <a:latin typeface="Merriweather"/>
              <a:ea typeface="Merriweather"/>
              <a:cs typeface="Merriweather"/>
              <a:sym typeface="Merriweather"/>
            </a:endParaRPr>
          </a:p>
        </p:txBody>
      </p:sp>
      <p:sp>
        <p:nvSpPr>
          <p:cNvPr id="214" name="Google Shape;214;p18"/>
          <p:cNvSpPr/>
          <p:nvPr/>
        </p:nvSpPr>
        <p:spPr>
          <a:xfrm>
            <a:off x="5165450" y="4101350"/>
            <a:ext cx="4231200" cy="8532900"/>
          </a:xfrm>
          <a:prstGeom prst="rect">
            <a:avLst/>
          </a:prstGeom>
          <a:noFill/>
          <a:ln cap="flat" cmpd="sng" w="28575">
            <a:solidFill>
              <a:srgbClr val="93C47D"/>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15" name="Google Shape;215;p18"/>
          <p:cNvSpPr txBox="1"/>
          <p:nvPr/>
        </p:nvSpPr>
        <p:spPr>
          <a:xfrm>
            <a:off x="4830075" y="3951523"/>
            <a:ext cx="4960200" cy="1185600"/>
          </a:xfrm>
          <a:prstGeom prst="rect">
            <a:avLst/>
          </a:prstGeom>
          <a:noFill/>
          <a:ln>
            <a:noFill/>
          </a:ln>
        </p:spPr>
        <p:txBody>
          <a:bodyPr anchorCtr="0" anchor="t" bIns="242375" lIns="242375" spcFirstLastPara="1" rIns="242375" wrap="square" tIns="242375">
            <a:noAutofit/>
          </a:bodyPr>
          <a:lstStyle/>
          <a:p>
            <a:pPr indent="0" lvl="0" marL="0" rtl="0" algn="ctr">
              <a:spcBef>
                <a:spcPts val="0"/>
              </a:spcBef>
              <a:spcAft>
                <a:spcPts val="0"/>
              </a:spcAft>
              <a:buNone/>
            </a:pPr>
            <a:r>
              <a:rPr lang="en" sz="3700">
                <a:solidFill>
                  <a:srgbClr val="93C47D"/>
                </a:solidFill>
                <a:latin typeface="Oswald"/>
                <a:ea typeface="Oswald"/>
                <a:cs typeface="Oswald"/>
                <a:sym typeface="Oswald"/>
              </a:rPr>
              <a:t>Hemophilia</a:t>
            </a:r>
            <a:endParaRPr sz="2900">
              <a:latin typeface="Merriweather"/>
              <a:ea typeface="Merriweather"/>
              <a:cs typeface="Merriweather"/>
              <a:sym typeface="Merriweather"/>
            </a:endParaRPr>
          </a:p>
        </p:txBody>
      </p:sp>
      <p:sp>
        <p:nvSpPr>
          <p:cNvPr id="216" name="Google Shape;216;p18"/>
          <p:cNvSpPr txBox="1"/>
          <p:nvPr/>
        </p:nvSpPr>
        <p:spPr>
          <a:xfrm>
            <a:off x="5280350" y="4840675"/>
            <a:ext cx="4020300" cy="6422100"/>
          </a:xfrm>
          <a:prstGeom prst="rect">
            <a:avLst/>
          </a:prstGeom>
          <a:noFill/>
          <a:ln>
            <a:noFill/>
          </a:ln>
        </p:spPr>
        <p:txBody>
          <a:bodyPr anchorCtr="0" anchor="t" bIns="91425" lIns="91425" spcFirstLastPara="1" rIns="91425" wrap="square" tIns="91425">
            <a:noAutofit/>
          </a:bodyPr>
          <a:lstStyle/>
          <a:p>
            <a:pPr indent="-349250" lvl="0" marL="457200" rtl="0" algn="l">
              <a:lnSpc>
                <a:spcPct val="115000"/>
              </a:lnSpc>
              <a:spcBef>
                <a:spcPts val="0"/>
              </a:spcBef>
              <a:spcAft>
                <a:spcPts val="0"/>
              </a:spcAft>
              <a:buSzPts val="1900"/>
              <a:buFont typeface="Merriweather"/>
              <a:buChar char="-"/>
            </a:pPr>
            <a:r>
              <a:rPr lang="en" sz="1900">
                <a:latin typeface="Merriweather"/>
                <a:ea typeface="Merriweather"/>
                <a:cs typeface="Merriweather"/>
                <a:sym typeface="Merriweather"/>
              </a:rPr>
              <a:t>Bleeding tendency. </a:t>
            </a:r>
            <a:endParaRPr sz="1900">
              <a:latin typeface="Merriweather"/>
              <a:ea typeface="Merriweather"/>
              <a:cs typeface="Merriweather"/>
              <a:sym typeface="Merriweather"/>
            </a:endParaRPr>
          </a:p>
          <a:p>
            <a:pPr indent="-349250" lvl="0" marL="457200" rtl="0" algn="l">
              <a:lnSpc>
                <a:spcPct val="115000"/>
              </a:lnSpc>
              <a:spcBef>
                <a:spcPts val="0"/>
              </a:spcBef>
              <a:spcAft>
                <a:spcPts val="0"/>
              </a:spcAft>
              <a:buSzPts val="1900"/>
              <a:buFont typeface="Merriweather"/>
              <a:buChar char="-"/>
            </a:pPr>
            <a:r>
              <a:rPr lang="en" sz="1900">
                <a:latin typeface="Merriweather"/>
                <a:ea typeface="Merriweather"/>
                <a:cs typeface="Merriweather"/>
                <a:sym typeface="Merriweather"/>
              </a:rPr>
              <a:t>X-linked recessive disease.</a:t>
            </a:r>
            <a:endParaRPr sz="1900">
              <a:latin typeface="Merriweather"/>
              <a:ea typeface="Merriweather"/>
              <a:cs typeface="Merriweather"/>
              <a:sym typeface="Merriweather"/>
            </a:endParaRPr>
          </a:p>
          <a:p>
            <a:pPr indent="-349250" lvl="0" marL="457200" rtl="0" algn="l">
              <a:lnSpc>
                <a:spcPct val="115000"/>
              </a:lnSpc>
              <a:spcBef>
                <a:spcPts val="0"/>
              </a:spcBef>
              <a:spcAft>
                <a:spcPts val="0"/>
              </a:spcAft>
              <a:buSzPts val="1900"/>
              <a:buFont typeface="Merriweather"/>
              <a:buChar char="-"/>
            </a:pPr>
            <a:r>
              <a:rPr lang="en" sz="1900">
                <a:latin typeface="Merriweather"/>
                <a:ea typeface="Merriweather"/>
                <a:cs typeface="Merriweather"/>
                <a:sym typeface="Merriweather"/>
              </a:rPr>
              <a:t> Affects	 males.</a:t>
            </a:r>
            <a:endParaRPr sz="1900">
              <a:latin typeface="Merriweather"/>
              <a:ea typeface="Merriweather"/>
              <a:cs typeface="Merriweather"/>
              <a:sym typeface="Merriweather"/>
            </a:endParaRPr>
          </a:p>
          <a:p>
            <a:pPr indent="-349250" lvl="0" marL="457200" rtl="0" algn="l">
              <a:lnSpc>
                <a:spcPct val="115000"/>
              </a:lnSpc>
              <a:spcBef>
                <a:spcPts val="0"/>
              </a:spcBef>
              <a:spcAft>
                <a:spcPts val="0"/>
              </a:spcAft>
              <a:buSzPts val="1900"/>
              <a:buFont typeface="Merriweather"/>
              <a:buChar char="-"/>
            </a:pPr>
            <a:r>
              <a:rPr lang="en" sz="1900">
                <a:solidFill>
                  <a:srgbClr val="8E7CC3"/>
                </a:solidFill>
                <a:latin typeface="Merriweather"/>
                <a:ea typeface="Merriweather"/>
                <a:cs typeface="Merriweather"/>
                <a:sym typeface="Merriweather"/>
              </a:rPr>
              <a:t>It leads to increased </a:t>
            </a:r>
            <a:r>
              <a:rPr b="1" lang="en" sz="1900">
                <a:solidFill>
                  <a:srgbClr val="8E7CC3"/>
                </a:solidFill>
                <a:latin typeface="Merriweather"/>
                <a:ea typeface="Merriweather"/>
                <a:cs typeface="Merriweather"/>
                <a:sym typeface="Merriweather"/>
              </a:rPr>
              <a:t>Activated Partial Thromboplastin Time(aPTT).</a:t>
            </a:r>
            <a:r>
              <a:rPr b="1" lang="en" sz="1900">
                <a:latin typeface="Merriweather"/>
                <a:ea typeface="Merriweather"/>
                <a:cs typeface="Merriweather"/>
                <a:sym typeface="Merriweather"/>
              </a:rPr>
              <a:t> </a:t>
            </a:r>
            <a:r>
              <a:rPr lang="en" sz="1900">
                <a:latin typeface="Merriweather"/>
                <a:ea typeface="Merriweather"/>
                <a:cs typeface="Merriweather"/>
                <a:sym typeface="Merriweather"/>
              </a:rPr>
              <a:t> </a:t>
            </a:r>
            <a:endParaRPr sz="1900">
              <a:latin typeface="Merriweather"/>
              <a:ea typeface="Merriweather"/>
              <a:cs typeface="Merriweather"/>
              <a:sym typeface="Merriweather"/>
            </a:endParaRPr>
          </a:p>
          <a:p>
            <a:pPr indent="-349250" lvl="0" marL="457200" rtl="0" algn="l">
              <a:lnSpc>
                <a:spcPct val="115000"/>
              </a:lnSpc>
              <a:spcBef>
                <a:spcPts val="0"/>
              </a:spcBef>
              <a:spcAft>
                <a:spcPts val="0"/>
              </a:spcAft>
              <a:buSzPts val="1900"/>
              <a:buFont typeface="Merriweather"/>
              <a:buChar char="-"/>
            </a:pPr>
            <a:r>
              <a:rPr lang="en" sz="1900">
                <a:latin typeface="Merriweather"/>
                <a:ea typeface="Merriweather"/>
                <a:cs typeface="Merriweather"/>
                <a:sym typeface="Merriweather"/>
              </a:rPr>
              <a:t> Types :</a:t>
            </a:r>
            <a:endParaRPr sz="1900">
              <a:latin typeface="Merriweather"/>
              <a:ea typeface="Merriweather"/>
              <a:cs typeface="Merriweather"/>
              <a:sym typeface="Merriweather"/>
            </a:endParaRPr>
          </a:p>
          <a:p>
            <a:pPr indent="-349250" lvl="0" marL="457200" rtl="0" algn="l">
              <a:lnSpc>
                <a:spcPct val="115000"/>
              </a:lnSpc>
              <a:spcBef>
                <a:spcPts val="0"/>
              </a:spcBef>
              <a:spcAft>
                <a:spcPts val="0"/>
              </a:spcAft>
              <a:buSzPts val="1900"/>
              <a:buFont typeface="Merriweather"/>
              <a:buAutoNum type="arabicPeriod"/>
            </a:pPr>
            <a:r>
              <a:rPr b="1" lang="en" sz="1900">
                <a:latin typeface="Merriweather"/>
                <a:ea typeface="Merriweather"/>
                <a:cs typeface="Merriweather"/>
                <a:sym typeface="Merriweather"/>
              </a:rPr>
              <a:t>Hemophilia A</a:t>
            </a:r>
            <a:r>
              <a:rPr lang="en" sz="1900">
                <a:latin typeface="Merriweather"/>
                <a:ea typeface="Merriweather"/>
                <a:cs typeface="Merriweather"/>
                <a:sym typeface="Merriweather"/>
              </a:rPr>
              <a:t> due to deficienc</a:t>
            </a:r>
            <a:r>
              <a:rPr lang="en" sz="1900">
                <a:latin typeface="Merriweather"/>
                <a:ea typeface="Merriweather"/>
                <a:cs typeface="Merriweather"/>
                <a:sym typeface="Merriweather"/>
              </a:rPr>
              <a:t>y of </a:t>
            </a:r>
            <a:r>
              <a:rPr b="1" lang="en" sz="1900">
                <a:solidFill>
                  <a:schemeClr val="dk1"/>
                </a:solidFill>
                <a:latin typeface="Merriweather"/>
                <a:ea typeface="Merriweather"/>
                <a:cs typeface="Merriweather"/>
                <a:sym typeface="Merriweather"/>
              </a:rPr>
              <a:t>factor VIII small component(</a:t>
            </a:r>
            <a:r>
              <a:rPr lang="en" sz="1900">
                <a:solidFill>
                  <a:schemeClr val="dk1"/>
                </a:solidFill>
                <a:latin typeface="Merriweather"/>
                <a:ea typeface="Merriweather"/>
                <a:cs typeface="Merriweather"/>
                <a:sym typeface="Merriweather"/>
              </a:rPr>
              <a:t>85%)</a:t>
            </a:r>
            <a:r>
              <a:rPr b="1" lang="en" sz="1900">
                <a:solidFill>
                  <a:schemeClr val="dk1"/>
                </a:solidFill>
                <a:latin typeface="Merriweather"/>
                <a:ea typeface="Merriweather"/>
                <a:cs typeface="Merriweather"/>
                <a:sym typeface="Merriweather"/>
              </a:rPr>
              <a:t> </a:t>
            </a:r>
            <a:r>
              <a:rPr lang="en" sz="1900">
                <a:latin typeface="Merriweather"/>
                <a:ea typeface="Merriweather"/>
                <a:cs typeface="Merriweather"/>
                <a:sym typeface="Merriweather"/>
              </a:rPr>
              <a:t>.</a:t>
            </a:r>
            <a:endParaRPr sz="1900">
              <a:latin typeface="Merriweather"/>
              <a:ea typeface="Merriweather"/>
              <a:cs typeface="Merriweather"/>
              <a:sym typeface="Merriweather"/>
            </a:endParaRPr>
          </a:p>
          <a:p>
            <a:pPr indent="-349250" lvl="0" marL="457200" rtl="0" algn="l">
              <a:lnSpc>
                <a:spcPct val="115000"/>
              </a:lnSpc>
              <a:spcBef>
                <a:spcPts val="0"/>
              </a:spcBef>
              <a:spcAft>
                <a:spcPts val="0"/>
              </a:spcAft>
              <a:buSzPts val="1900"/>
              <a:buFont typeface="Merriweather"/>
              <a:buAutoNum type="arabicPeriod"/>
            </a:pPr>
            <a:r>
              <a:rPr b="1" lang="en" sz="1900">
                <a:latin typeface="Merriweather"/>
                <a:ea typeface="Merriweather"/>
                <a:cs typeface="Merriweather"/>
                <a:sym typeface="Merriweather"/>
              </a:rPr>
              <a:t>Hemophilia B (</a:t>
            </a:r>
            <a:r>
              <a:rPr b="1" lang="en" sz="1900">
                <a:latin typeface="Merriweather"/>
                <a:ea typeface="Merriweather"/>
                <a:cs typeface="Merriweather"/>
                <a:sym typeface="Merriweather"/>
              </a:rPr>
              <a:t>Christmas</a:t>
            </a:r>
            <a:r>
              <a:rPr b="1" lang="en" sz="1900">
                <a:latin typeface="Merriweather"/>
                <a:ea typeface="Merriweather"/>
                <a:cs typeface="Merriweather"/>
                <a:sym typeface="Merriweather"/>
              </a:rPr>
              <a:t> disease)</a:t>
            </a:r>
            <a:r>
              <a:rPr lang="en" sz="1900">
                <a:latin typeface="Merriweather"/>
                <a:ea typeface="Merriweather"/>
                <a:cs typeface="Merriweather"/>
                <a:sym typeface="Merriweather"/>
              </a:rPr>
              <a:t> due to	 </a:t>
            </a:r>
            <a:r>
              <a:rPr b="1" lang="en" sz="1900">
                <a:latin typeface="Merriweather"/>
                <a:ea typeface="Merriweather"/>
                <a:cs typeface="Merriweather"/>
                <a:sym typeface="Merriweather"/>
              </a:rPr>
              <a:t>factor IX </a:t>
            </a:r>
            <a:r>
              <a:rPr lang="en" sz="1900">
                <a:latin typeface="Merriweather"/>
                <a:ea typeface="Merriweather"/>
                <a:cs typeface="Merriweather"/>
                <a:sym typeface="Merriweather"/>
              </a:rPr>
              <a:t>deficiency(</a:t>
            </a:r>
            <a:r>
              <a:rPr lang="en" sz="1900">
                <a:solidFill>
                  <a:schemeClr val="dk1"/>
                </a:solidFill>
                <a:latin typeface="Merriweather"/>
                <a:ea typeface="Merriweather"/>
                <a:cs typeface="Merriweather"/>
                <a:sym typeface="Merriweather"/>
              </a:rPr>
              <a:t>15%</a:t>
            </a:r>
            <a:r>
              <a:rPr lang="en" sz="1900">
                <a:latin typeface="Merriweather"/>
                <a:ea typeface="Merriweather"/>
                <a:cs typeface="Merriweather"/>
                <a:sym typeface="Merriweather"/>
              </a:rPr>
              <a:t>) .</a:t>
            </a:r>
            <a:endParaRPr sz="1900">
              <a:latin typeface="Merriweather"/>
              <a:ea typeface="Merriweather"/>
              <a:cs typeface="Merriweather"/>
              <a:sym typeface="Merriweather"/>
            </a:endParaRPr>
          </a:p>
          <a:p>
            <a:pPr indent="-349250" lvl="0" marL="457200" rtl="0" algn="l">
              <a:lnSpc>
                <a:spcPct val="115000"/>
              </a:lnSpc>
              <a:spcBef>
                <a:spcPts val="0"/>
              </a:spcBef>
              <a:spcAft>
                <a:spcPts val="0"/>
              </a:spcAft>
              <a:buClr>
                <a:srgbClr val="8E7CC3"/>
              </a:buClr>
              <a:buSzPts val="1900"/>
              <a:buFont typeface="Merriweather"/>
              <a:buAutoNum type="arabicPeriod"/>
            </a:pPr>
            <a:r>
              <a:rPr b="1" lang="en" sz="1900">
                <a:solidFill>
                  <a:srgbClr val="8E7CC3"/>
                </a:solidFill>
                <a:latin typeface="Merriweather"/>
                <a:ea typeface="Merriweather"/>
                <a:cs typeface="Merriweather"/>
                <a:sym typeface="Merriweather"/>
              </a:rPr>
              <a:t>Hemophilia C</a:t>
            </a:r>
            <a:r>
              <a:rPr lang="en" sz="1900">
                <a:solidFill>
                  <a:srgbClr val="8E7CC3"/>
                </a:solidFill>
                <a:latin typeface="Merriweather"/>
                <a:ea typeface="Merriweather"/>
                <a:cs typeface="Merriweather"/>
                <a:sym typeface="Merriweather"/>
              </a:rPr>
              <a:t> (</a:t>
            </a:r>
            <a:r>
              <a:rPr lang="en" sz="1900">
                <a:solidFill>
                  <a:srgbClr val="8E7CC3"/>
                </a:solidFill>
                <a:latin typeface="Merriweather"/>
                <a:ea typeface="Merriweather"/>
                <a:cs typeface="Merriweather"/>
                <a:sym typeface="Merriweather"/>
              </a:rPr>
              <a:t>Rosenthal</a:t>
            </a:r>
            <a:r>
              <a:rPr lang="en" sz="1900">
                <a:solidFill>
                  <a:srgbClr val="8E7CC3"/>
                </a:solidFill>
                <a:latin typeface="Merriweather"/>
                <a:ea typeface="Merriweather"/>
                <a:cs typeface="Merriweather"/>
                <a:sym typeface="Merriweather"/>
              </a:rPr>
              <a:t> syndrome) due to </a:t>
            </a:r>
            <a:r>
              <a:rPr b="1" lang="en" sz="1900">
                <a:solidFill>
                  <a:srgbClr val="8E7CC3"/>
                </a:solidFill>
                <a:latin typeface="Merriweather"/>
                <a:ea typeface="Merriweather"/>
                <a:cs typeface="Merriweather"/>
                <a:sym typeface="Merriweather"/>
              </a:rPr>
              <a:t>factor XI </a:t>
            </a:r>
            <a:r>
              <a:rPr lang="en" sz="1900">
                <a:solidFill>
                  <a:srgbClr val="8E7CC3"/>
                </a:solidFill>
                <a:latin typeface="Merriweather"/>
                <a:ea typeface="Merriweather"/>
                <a:cs typeface="Merriweather"/>
                <a:sym typeface="Merriweather"/>
              </a:rPr>
              <a:t>deficiency</a:t>
            </a:r>
            <a:r>
              <a:rPr lang="en" sz="1900">
                <a:solidFill>
                  <a:srgbClr val="8E7CC3"/>
                </a:solidFill>
                <a:latin typeface="Merriweather"/>
                <a:ea typeface="Merriweather"/>
                <a:cs typeface="Merriweather"/>
                <a:sym typeface="Merriweather"/>
              </a:rPr>
              <a:t> and it affects both sexes.</a:t>
            </a:r>
            <a:endParaRPr sz="1900">
              <a:solidFill>
                <a:srgbClr val="8E7CC3"/>
              </a:solidFill>
              <a:latin typeface="Merriweather"/>
              <a:ea typeface="Merriweather"/>
              <a:cs typeface="Merriweather"/>
              <a:sym typeface="Merriweather"/>
            </a:endParaRPr>
          </a:p>
          <a:p>
            <a:pPr indent="-349250" lvl="0" marL="457200" rtl="0" algn="l">
              <a:lnSpc>
                <a:spcPct val="115000"/>
              </a:lnSpc>
              <a:spcBef>
                <a:spcPts val="0"/>
              </a:spcBef>
              <a:spcAft>
                <a:spcPts val="0"/>
              </a:spcAft>
              <a:buClr>
                <a:srgbClr val="8E7CC3"/>
              </a:buClr>
              <a:buSzPts val="1900"/>
              <a:buFont typeface="Merriweather"/>
              <a:buChar char="-"/>
            </a:pPr>
            <a:r>
              <a:rPr lang="en" sz="1900">
                <a:solidFill>
                  <a:srgbClr val="8E7CC3"/>
                </a:solidFill>
                <a:latin typeface="Merriweather"/>
                <a:ea typeface="Merriweather"/>
                <a:cs typeface="Merriweather"/>
                <a:sym typeface="Merriweather"/>
              </a:rPr>
              <a:t>Clinical Features includes : Easy bruising, massive bleeding after trauma or operation, hemorrhages in joints.</a:t>
            </a:r>
            <a:endParaRPr sz="1900">
              <a:solidFill>
                <a:srgbClr val="8E7CC3"/>
              </a:solidFill>
              <a:latin typeface="Merriweather"/>
              <a:ea typeface="Merriweather"/>
              <a:cs typeface="Merriweather"/>
              <a:sym typeface="Merriweather"/>
            </a:endParaRPr>
          </a:p>
        </p:txBody>
      </p:sp>
      <p:sp>
        <p:nvSpPr>
          <p:cNvPr id="217" name="Google Shape;217;p18"/>
          <p:cNvSpPr/>
          <p:nvPr/>
        </p:nvSpPr>
        <p:spPr>
          <a:xfrm>
            <a:off x="9737450" y="4101350"/>
            <a:ext cx="4020300" cy="13816500"/>
          </a:xfrm>
          <a:prstGeom prst="rect">
            <a:avLst/>
          </a:prstGeom>
          <a:noFill/>
          <a:ln cap="flat" cmpd="sng" w="28575">
            <a:solidFill>
              <a:srgbClr val="93C47D"/>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18" name="Google Shape;218;p18"/>
          <p:cNvSpPr txBox="1"/>
          <p:nvPr/>
        </p:nvSpPr>
        <p:spPr>
          <a:xfrm>
            <a:off x="9173475" y="3951523"/>
            <a:ext cx="4960200" cy="1185600"/>
          </a:xfrm>
          <a:prstGeom prst="rect">
            <a:avLst/>
          </a:prstGeom>
          <a:noFill/>
          <a:ln>
            <a:noFill/>
          </a:ln>
        </p:spPr>
        <p:txBody>
          <a:bodyPr anchorCtr="0" anchor="t" bIns="242375" lIns="242375" spcFirstLastPara="1" rIns="242375" wrap="square" tIns="242375">
            <a:noAutofit/>
          </a:bodyPr>
          <a:lstStyle/>
          <a:p>
            <a:pPr indent="0" lvl="0" marL="0" rtl="0" algn="ctr">
              <a:spcBef>
                <a:spcPts val="0"/>
              </a:spcBef>
              <a:spcAft>
                <a:spcPts val="0"/>
              </a:spcAft>
              <a:buNone/>
            </a:pPr>
            <a:r>
              <a:rPr lang="en" sz="3700">
                <a:solidFill>
                  <a:srgbClr val="93C47D"/>
                </a:solidFill>
                <a:latin typeface="Oswald"/>
                <a:ea typeface="Oswald"/>
                <a:cs typeface="Oswald"/>
                <a:sym typeface="Oswald"/>
              </a:rPr>
              <a:t>Thrombocytopenia</a:t>
            </a:r>
            <a:endParaRPr sz="2900">
              <a:latin typeface="Merriweather"/>
              <a:ea typeface="Merriweather"/>
              <a:cs typeface="Merriweather"/>
              <a:sym typeface="Merriweather"/>
            </a:endParaRPr>
          </a:p>
        </p:txBody>
      </p:sp>
      <p:sp>
        <p:nvSpPr>
          <p:cNvPr id="219" name="Google Shape;219;p18"/>
          <p:cNvSpPr/>
          <p:nvPr/>
        </p:nvSpPr>
        <p:spPr>
          <a:xfrm>
            <a:off x="11648788" y="1999992"/>
            <a:ext cx="106800" cy="2100900"/>
          </a:xfrm>
          <a:prstGeom prst="rect">
            <a:avLst/>
          </a:prstGeom>
          <a:solidFill>
            <a:srgbClr val="93C47D"/>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20" name="Google Shape;220;p18"/>
          <p:cNvSpPr txBox="1"/>
          <p:nvPr/>
        </p:nvSpPr>
        <p:spPr>
          <a:xfrm>
            <a:off x="9967250" y="4688275"/>
            <a:ext cx="3790500" cy="1298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50">
                <a:latin typeface="Merriweather"/>
                <a:ea typeface="Merriweather"/>
                <a:cs typeface="Merriweather"/>
                <a:sym typeface="Merriweather"/>
              </a:rPr>
              <a:t>Very low number of	platelets in blood (&lt;50,000/μl and </a:t>
            </a:r>
            <a:r>
              <a:rPr lang="en" sz="1850">
                <a:latin typeface="Merriweather"/>
                <a:ea typeface="Merriweather"/>
                <a:cs typeface="Merriweather"/>
                <a:sym typeface="Merriweather"/>
              </a:rPr>
              <a:t>&lt;</a:t>
            </a:r>
            <a:r>
              <a:rPr lang="en" sz="1850">
                <a:latin typeface="Merriweather"/>
                <a:ea typeface="Merriweather"/>
                <a:cs typeface="Merriweather"/>
                <a:sym typeface="Merriweather"/>
              </a:rPr>
              <a:t>  10,000 is fatal )</a:t>
            </a:r>
            <a:endParaRPr sz="1850">
              <a:latin typeface="Merriweather"/>
              <a:ea typeface="Merriweather"/>
              <a:cs typeface="Merriweather"/>
              <a:sym typeface="Merriweather"/>
            </a:endParaRPr>
          </a:p>
          <a:p>
            <a:pPr indent="0" lvl="0" marL="0" rtl="0" algn="l">
              <a:spcBef>
                <a:spcPts val="0"/>
              </a:spcBef>
              <a:spcAft>
                <a:spcPts val="0"/>
              </a:spcAft>
              <a:buNone/>
            </a:pPr>
            <a:r>
              <a:rPr lang="en" sz="1850">
                <a:solidFill>
                  <a:srgbClr val="8E7CC3"/>
                </a:solidFill>
                <a:latin typeface="Merriweather"/>
                <a:ea typeface="Merriweather"/>
                <a:cs typeface="Merriweather"/>
                <a:sym typeface="Merriweather"/>
              </a:rPr>
              <a:t>Etiology:</a:t>
            </a:r>
            <a:endParaRPr sz="1850">
              <a:solidFill>
                <a:srgbClr val="8E7CC3"/>
              </a:solidFill>
              <a:latin typeface="Merriweather"/>
              <a:ea typeface="Merriweather"/>
              <a:cs typeface="Merriweather"/>
              <a:sym typeface="Merriweather"/>
            </a:endParaRPr>
          </a:p>
          <a:p>
            <a:pPr indent="-346075" lvl="0" marL="457200" rtl="0" algn="l">
              <a:spcBef>
                <a:spcPts val="0"/>
              </a:spcBef>
              <a:spcAft>
                <a:spcPts val="0"/>
              </a:spcAft>
              <a:buClr>
                <a:srgbClr val="8E7CC3"/>
              </a:buClr>
              <a:buSzPts val="1850"/>
              <a:buFont typeface="Merriweather"/>
              <a:buAutoNum type="arabicPeriod"/>
            </a:pPr>
            <a:r>
              <a:rPr b="1" lang="en" sz="1850">
                <a:solidFill>
                  <a:srgbClr val="8E7CC3"/>
                </a:solidFill>
                <a:latin typeface="Merriweather"/>
                <a:ea typeface="Merriweather"/>
                <a:cs typeface="Merriweather"/>
                <a:sym typeface="Merriweather"/>
              </a:rPr>
              <a:t>Decreased production </a:t>
            </a:r>
            <a:r>
              <a:rPr lang="en" sz="1850">
                <a:solidFill>
                  <a:srgbClr val="8E7CC3"/>
                </a:solidFill>
                <a:latin typeface="Merriweather"/>
                <a:ea typeface="Merriweather"/>
                <a:cs typeface="Merriweather"/>
                <a:sym typeface="Merriweather"/>
              </a:rPr>
              <a:t>such as Aplastic anemia,  Leukemias, Drugs, Infections (HIV,Measles).</a:t>
            </a:r>
            <a:endParaRPr sz="1850">
              <a:solidFill>
                <a:srgbClr val="8E7CC3"/>
              </a:solidFill>
              <a:latin typeface="Merriweather"/>
              <a:ea typeface="Merriweather"/>
              <a:cs typeface="Merriweather"/>
              <a:sym typeface="Merriweather"/>
            </a:endParaRPr>
          </a:p>
          <a:p>
            <a:pPr indent="-346075" lvl="0" marL="457200" rtl="0" algn="l">
              <a:spcBef>
                <a:spcPts val="0"/>
              </a:spcBef>
              <a:spcAft>
                <a:spcPts val="0"/>
              </a:spcAft>
              <a:buClr>
                <a:srgbClr val="8E7CC3"/>
              </a:buClr>
              <a:buSzPts val="1850"/>
              <a:buFont typeface="Merriweather"/>
              <a:buAutoNum type="arabicPeriod"/>
            </a:pPr>
            <a:r>
              <a:rPr b="1" lang="en" sz="1850">
                <a:solidFill>
                  <a:srgbClr val="8E7CC3"/>
                </a:solidFill>
                <a:latin typeface="Merriweather"/>
                <a:ea typeface="Merriweather"/>
                <a:cs typeface="Merriweather"/>
                <a:sym typeface="Merriweather"/>
              </a:rPr>
              <a:t>Increased destruction</a:t>
            </a:r>
            <a:r>
              <a:rPr lang="en" sz="1850">
                <a:solidFill>
                  <a:srgbClr val="8E7CC3"/>
                </a:solidFill>
                <a:latin typeface="Merriweather"/>
                <a:ea typeface="Merriweather"/>
                <a:cs typeface="Merriweather"/>
                <a:sym typeface="Merriweather"/>
              </a:rPr>
              <a:t> such as </a:t>
            </a:r>
            <a:r>
              <a:rPr lang="en" sz="1850">
                <a:solidFill>
                  <a:srgbClr val="8E7CC3"/>
                </a:solidFill>
                <a:latin typeface="Merriweather"/>
                <a:ea typeface="Merriweather"/>
                <a:cs typeface="Merriweather"/>
                <a:sym typeface="Merriweather"/>
              </a:rPr>
              <a:t>Immune </a:t>
            </a:r>
            <a:r>
              <a:rPr lang="en" sz="1850">
                <a:solidFill>
                  <a:srgbClr val="8E7CC3"/>
                </a:solidFill>
                <a:latin typeface="Merriweather"/>
                <a:ea typeface="Merriweather"/>
                <a:cs typeface="Merriweather"/>
                <a:sym typeface="Merriweather"/>
              </a:rPr>
              <a:t>Thrombocytopenia	purpura,</a:t>
            </a:r>
            <a:r>
              <a:rPr lang="en" sz="1850">
                <a:solidFill>
                  <a:srgbClr val="8E7CC3"/>
                </a:solidFill>
                <a:latin typeface="Merriweather"/>
                <a:ea typeface="Merriweather"/>
                <a:cs typeface="Merriweather"/>
                <a:sym typeface="Merriweather"/>
              </a:rPr>
              <a:t>  Drugs, Infections (HIV)</a:t>
            </a:r>
            <a:endParaRPr sz="1850">
              <a:solidFill>
                <a:srgbClr val="8E7CC3"/>
              </a:solidFill>
              <a:latin typeface="Merriweather"/>
              <a:ea typeface="Merriweather"/>
              <a:cs typeface="Merriweather"/>
              <a:sym typeface="Merriweather"/>
            </a:endParaRPr>
          </a:p>
          <a:p>
            <a:pPr indent="-346075" lvl="0" marL="457200" rtl="0" algn="l">
              <a:spcBef>
                <a:spcPts val="0"/>
              </a:spcBef>
              <a:spcAft>
                <a:spcPts val="0"/>
              </a:spcAft>
              <a:buSzPts val="1850"/>
              <a:buFont typeface="Merriweather"/>
              <a:buChar char="-"/>
            </a:pPr>
            <a:r>
              <a:rPr b="1" lang="en" sz="1850">
                <a:latin typeface="Merriweather"/>
                <a:ea typeface="Merriweather"/>
                <a:cs typeface="Merriweather"/>
                <a:sym typeface="Merriweather"/>
              </a:rPr>
              <a:t>Thrombocytopenia	purpura: </a:t>
            </a:r>
            <a:r>
              <a:rPr lang="en" sz="1850">
                <a:latin typeface="Merriweather"/>
                <a:ea typeface="Merriweather"/>
                <a:cs typeface="Merriweather"/>
                <a:sym typeface="Merriweather"/>
              </a:rPr>
              <a:t>hemorrhages	throughout	all the  body tissues.</a:t>
            </a:r>
            <a:endParaRPr sz="1850">
              <a:latin typeface="Merriweather"/>
              <a:ea typeface="Merriweather"/>
              <a:cs typeface="Merriweather"/>
              <a:sym typeface="Merriweather"/>
            </a:endParaRPr>
          </a:p>
          <a:p>
            <a:pPr indent="-346075" lvl="0" marL="457200" rtl="0" algn="l">
              <a:spcBef>
                <a:spcPts val="0"/>
              </a:spcBef>
              <a:spcAft>
                <a:spcPts val="0"/>
              </a:spcAft>
              <a:buSzPts val="1850"/>
              <a:buFont typeface="Merriweather"/>
              <a:buChar char="-"/>
            </a:pPr>
            <a:r>
              <a:rPr b="1" lang="en" sz="1850">
                <a:latin typeface="Merriweather"/>
                <a:ea typeface="Merriweather"/>
                <a:cs typeface="Merriweather"/>
                <a:sym typeface="Merriweather"/>
              </a:rPr>
              <a:t>Idiopathic Thrombocytopenia:</a:t>
            </a:r>
            <a:r>
              <a:rPr lang="en" sz="1850">
                <a:latin typeface="Merriweather"/>
                <a:ea typeface="Merriweather"/>
                <a:cs typeface="Merriweather"/>
                <a:sym typeface="Merriweather"/>
              </a:rPr>
              <a:t>	unknown cause.</a:t>
            </a:r>
            <a:endParaRPr sz="1850">
              <a:latin typeface="Merriweather"/>
              <a:ea typeface="Merriweather"/>
              <a:cs typeface="Merriweather"/>
              <a:sym typeface="Merriweather"/>
            </a:endParaRPr>
          </a:p>
          <a:p>
            <a:pPr indent="0" lvl="0" marL="0" rtl="0" algn="l">
              <a:spcBef>
                <a:spcPts val="0"/>
              </a:spcBef>
              <a:spcAft>
                <a:spcPts val="0"/>
              </a:spcAft>
              <a:buNone/>
            </a:pPr>
            <a:r>
              <a:rPr lang="en" sz="1850">
                <a:solidFill>
                  <a:srgbClr val="8E7CC3"/>
                </a:solidFill>
                <a:latin typeface="Merriweather"/>
                <a:ea typeface="Merriweather"/>
                <a:cs typeface="Merriweather"/>
                <a:sym typeface="Merriweather"/>
              </a:rPr>
              <a:t>Clinical features include:</a:t>
            </a:r>
            <a:endParaRPr sz="1850">
              <a:solidFill>
                <a:srgbClr val="8E7CC3"/>
              </a:solidFill>
              <a:latin typeface="Merriweather"/>
              <a:ea typeface="Merriweather"/>
              <a:cs typeface="Merriweather"/>
              <a:sym typeface="Merriweather"/>
            </a:endParaRPr>
          </a:p>
          <a:p>
            <a:pPr indent="-346075" lvl="0" marL="457200" rtl="0" algn="l">
              <a:spcBef>
                <a:spcPts val="0"/>
              </a:spcBef>
              <a:spcAft>
                <a:spcPts val="0"/>
              </a:spcAft>
              <a:buClr>
                <a:srgbClr val="8E7CC3"/>
              </a:buClr>
              <a:buSzPts val="1850"/>
              <a:buFont typeface="Merriweather"/>
              <a:buChar char="-"/>
            </a:pPr>
            <a:r>
              <a:rPr lang="en" sz="1850">
                <a:solidFill>
                  <a:srgbClr val="8E7CC3"/>
                </a:solidFill>
                <a:latin typeface="Merriweather"/>
                <a:ea typeface="Merriweather"/>
                <a:cs typeface="Merriweather"/>
                <a:sym typeface="Merriweather"/>
              </a:rPr>
              <a:t> Easy bruising, epistaxis, gum bleeding, hemorrhage after minor, trauma, petechiae.</a:t>
            </a:r>
            <a:endParaRPr sz="1850">
              <a:solidFill>
                <a:srgbClr val="8E7CC3"/>
              </a:solidFill>
              <a:latin typeface="Merriweather"/>
              <a:ea typeface="Merriweather"/>
              <a:cs typeface="Merriweather"/>
              <a:sym typeface="Merriweather"/>
            </a:endParaRPr>
          </a:p>
          <a:p>
            <a:pPr indent="0" lvl="0" marL="0" rtl="0" algn="l">
              <a:spcBef>
                <a:spcPts val="0"/>
              </a:spcBef>
              <a:spcAft>
                <a:spcPts val="0"/>
              </a:spcAft>
              <a:buNone/>
            </a:pPr>
            <a:r>
              <a:rPr lang="en" sz="1850">
                <a:solidFill>
                  <a:srgbClr val="8E7CC3"/>
                </a:solidFill>
                <a:latin typeface="Merriweather"/>
                <a:ea typeface="Merriweather"/>
                <a:cs typeface="Merriweather"/>
                <a:sym typeface="Merriweather"/>
              </a:rPr>
              <a:t>Diagnosis:</a:t>
            </a:r>
            <a:endParaRPr sz="1850">
              <a:solidFill>
                <a:srgbClr val="8E7CC3"/>
              </a:solidFill>
              <a:latin typeface="Merriweather"/>
              <a:ea typeface="Merriweather"/>
              <a:cs typeface="Merriweather"/>
              <a:sym typeface="Merriweather"/>
            </a:endParaRPr>
          </a:p>
          <a:p>
            <a:pPr indent="-346075" lvl="0" marL="457200" rtl="0" algn="l">
              <a:spcBef>
                <a:spcPts val="0"/>
              </a:spcBef>
              <a:spcAft>
                <a:spcPts val="0"/>
              </a:spcAft>
              <a:buClr>
                <a:srgbClr val="8E7CC3"/>
              </a:buClr>
              <a:buSzPts val="1850"/>
              <a:buFont typeface="Merriweather"/>
              <a:buAutoNum type="arabicPeriod"/>
            </a:pPr>
            <a:r>
              <a:rPr lang="en" sz="1850">
                <a:solidFill>
                  <a:srgbClr val="8E7CC3"/>
                </a:solidFill>
                <a:latin typeface="Merriweather"/>
                <a:ea typeface="Merriweather"/>
                <a:cs typeface="Merriweather"/>
                <a:sym typeface="Merriweather"/>
              </a:rPr>
              <a:t>PLT count decreased.</a:t>
            </a:r>
            <a:endParaRPr sz="1850">
              <a:solidFill>
                <a:srgbClr val="8E7CC3"/>
              </a:solidFill>
              <a:latin typeface="Merriweather"/>
              <a:ea typeface="Merriweather"/>
              <a:cs typeface="Merriweather"/>
              <a:sym typeface="Merriweather"/>
            </a:endParaRPr>
          </a:p>
          <a:p>
            <a:pPr indent="-346075" lvl="0" marL="457200" rtl="0" algn="l">
              <a:spcBef>
                <a:spcPts val="0"/>
              </a:spcBef>
              <a:spcAft>
                <a:spcPts val="0"/>
              </a:spcAft>
              <a:buClr>
                <a:srgbClr val="8E7CC3"/>
              </a:buClr>
              <a:buSzPts val="1850"/>
              <a:buFont typeface="Merriweather"/>
              <a:buAutoNum type="arabicPeriod"/>
            </a:pPr>
            <a:r>
              <a:rPr lang="en" sz="1850">
                <a:solidFill>
                  <a:srgbClr val="8E7CC3"/>
                </a:solidFill>
                <a:latin typeface="Merriweather"/>
                <a:ea typeface="Merriweather"/>
                <a:cs typeface="Merriweather"/>
                <a:sym typeface="Merriweather"/>
              </a:rPr>
              <a:t> Bleeding time  increased.</a:t>
            </a:r>
            <a:endParaRPr sz="1850">
              <a:solidFill>
                <a:srgbClr val="8E7CC3"/>
              </a:solidFill>
              <a:latin typeface="Merriweather"/>
              <a:ea typeface="Merriweather"/>
              <a:cs typeface="Merriweather"/>
              <a:sym typeface="Merriweather"/>
            </a:endParaRPr>
          </a:p>
          <a:p>
            <a:pPr indent="-346075" lvl="0" marL="457200" rtl="0" algn="l">
              <a:spcBef>
                <a:spcPts val="0"/>
              </a:spcBef>
              <a:spcAft>
                <a:spcPts val="0"/>
              </a:spcAft>
              <a:buClr>
                <a:srgbClr val="8E7CC3"/>
              </a:buClr>
              <a:buSzPts val="1850"/>
              <a:buFont typeface="Merriweather"/>
              <a:buChar char="-"/>
            </a:pPr>
            <a:r>
              <a:rPr lang="en" sz="1850">
                <a:solidFill>
                  <a:srgbClr val="8E7CC3"/>
                </a:solidFill>
                <a:latin typeface="Merriweather"/>
                <a:ea typeface="Merriweather"/>
                <a:cs typeface="Merriweather"/>
                <a:sym typeface="Merriweather"/>
              </a:rPr>
              <a:t>Treatment :</a:t>
            </a:r>
            <a:endParaRPr sz="1850">
              <a:solidFill>
                <a:srgbClr val="8E7CC3"/>
              </a:solidFill>
              <a:latin typeface="Merriweather"/>
              <a:ea typeface="Merriweather"/>
              <a:cs typeface="Merriweather"/>
              <a:sym typeface="Merriweather"/>
            </a:endParaRPr>
          </a:p>
          <a:p>
            <a:pPr indent="-346075" lvl="0" marL="457200" rtl="0" algn="l">
              <a:spcBef>
                <a:spcPts val="0"/>
              </a:spcBef>
              <a:spcAft>
                <a:spcPts val="0"/>
              </a:spcAft>
              <a:buClr>
                <a:srgbClr val="8E7CC3"/>
              </a:buClr>
              <a:buSzPts val="1850"/>
              <a:buFont typeface="Merriweather"/>
              <a:buAutoNum type="arabicPeriod"/>
            </a:pPr>
            <a:r>
              <a:rPr lang="en" sz="1850">
                <a:solidFill>
                  <a:srgbClr val="8E7CC3"/>
                </a:solidFill>
                <a:latin typeface="Merriweather"/>
                <a:ea typeface="Merriweather"/>
                <a:cs typeface="Merriweather"/>
                <a:sym typeface="Merriweather"/>
              </a:rPr>
              <a:t> Treatment of the underlying cause.</a:t>
            </a:r>
            <a:endParaRPr sz="1850">
              <a:solidFill>
                <a:srgbClr val="8E7CC3"/>
              </a:solidFill>
              <a:latin typeface="Merriweather"/>
              <a:ea typeface="Merriweather"/>
              <a:cs typeface="Merriweather"/>
              <a:sym typeface="Merriweather"/>
            </a:endParaRPr>
          </a:p>
          <a:p>
            <a:pPr indent="-346075" lvl="0" marL="457200" rtl="0" algn="l">
              <a:spcBef>
                <a:spcPts val="0"/>
              </a:spcBef>
              <a:spcAft>
                <a:spcPts val="0"/>
              </a:spcAft>
              <a:buClr>
                <a:srgbClr val="8E7CC3"/>
              </a:buClr>
              <a:buSzPts val="1850"/>
              <a:buFont typeface="Merriweather"/>
              <a:buAutoNum type="arabicPeriod"/>
            </a:pPr>
            <a:r>
              <a:rPr lang="en" sz="1850">
                <a:solidFill>
                  <a:srgbClr val="8E7CC3"/>
                </a:solidFill>
                <a:latin typeface="Merriweather"/>
                <a:ea typeface="Merriweather"/>
                <a:cs typeface="Merriweather"/>
                <a:sym typeface="Merriweather"/>
              </a:rPr>
              <a:t>Platelets  concentrates.</a:t>
            </a:r>
            <a:endParaRPr sz="1850">
              <a:solidFill>
                <a:srgbClr val="8E7CC3"/>
              </a:solidFill>
              <a:latin typeface="Merriweather"/>
              <a:ea typeface="Merriweather"/>
              <a:cs typeface="Merriweather"/>
              <a:sym typeface="Merriweather"/>
            </a:endParaRPr>
          </a:p>
          <a:p>
            <a:pPr indent="-346075" lvl="0" marL="457200" rtl="0" algn="l">
              <a:spcBef>
                <a:spcPts val="0"/>
              </a:spcBef>
              <a:spcAft>
                <a:spcPts val="0"/>
              </a:spcAft>
              <a:buClr>
                <a:srgbClr val="8E7CC3"/>
              </a:buClr>
              <a:buSzPts val="1850"/>
              <a:buFont typeface="Merriweather"/>
              <a:buAutoNum type="arabicPeriod"/>
            </a:pPr>
            <a:r>
              <a:rPr lang="en" sz="1850">
                <a:solidFill>
                  <a:srgbClr val="8E7CC3"/>
                </a:solidFill>
                <a:latin typeface="Merriweather"/>
                <a:ea typeface="Merriweather"/>
                <a:cs typeface="Merriweather"/>
                <a:sym typeface="Merriweather"/>
              </a:rPr>
              <a:t>Fresh whole blood.</a:t>
            </a:r>
            <a:endParaRPr sz="1850">
              <a:solidFill>
                <a:srgbClr val="8E7CC3"/>
              </a:solidFill>
              <a:latin typeface="Merriweather"/>
              <a:ea typeface="Merriweather"/>
              <a:cs typeface="Merriweather"/>
              <a:sym typeface="Merriweather"/>
            </a:endParaRPr>
          </a:p>
          <a:p>
            <a:pPr indent="-346075" lvl="0" marL="457200" rtl="0" algn="l">
              <a:spcBef>
                <a:spcPts val="0"/>
              </a:spcBef>
              <a:spcAft>
                <a:spcPts val="0"/>
              </a:spcAft>
              <a:buClr>
                <a:srgbClr val="8E7CC3"/>
              </a:buClr>
              <a:buSzPts val="1850"/>
              <a:buFont typeface="Merriweather"/>
              <a:buAutoNum type="arabicPeriod"/>
            </a:pPr>
            <a:r>
              <a:rPr lang="en" sz="1850">
                <a:solidFill>
                  <a:srgbClr val="8E7CC3"/>
                </a:solidFill>
                <a:latin typeface="Merriweather"/>
                <a:ea typeface="Merriweather"/>
                <a:cs typeface="Merriweather"/>
                <a:sym typeface="Merriweather"/>
              </a:rPr>
              <a:t>Transfusion.</a:t>
            </a:r>
            <a:endParaRPr sz="1850">
              <a:solidFill>
                <a:srgbClr val="8E7CC3"/>
              </a:solidFill>
              <a:latin typeface="Merriweather"/>
              <a:ea typeface="Merriweather"/>
              <a:cs typeface="Merriweather"/>
              <a:sym typeface="Merriweather"/>
            </a:endParaRPr>
          </a:p>
          <a:p>
            <a:pPr indent="-346075" lvl="0" marL="457200" rtl="0" algn="l">
              <a:spcBef>
                <a:spcPts val="0"/>
              </a:spcBef>
              <a:spcAft>
                <a:spcPts val="0"/>
              </a:spcAft>
              <a:buClr>
                <a:srgbClr val="8E7CC3"/>
              </a:buClr>
              <a:buSzPts val="1850"/>
              <a:buFont typeface="Merriweather"/>
              <a:buAutoNum type="arabicPeriod"/>
            </a:pPr>
            <a:r>
              <a:rPr lang="en" sz="1850">
                <a:solidFill>
                  <a:srgbClr val="8E7CC3"/>
                </a:solidFill>
                <a:latin typeface="Merriweather"/>
                <a:ea typeface="Merriweather"/>
                <a:cs typeface="Merriweather"/>
                <a:sym typeface="Merriweather"/>
              </a:rPr>
              <a:t>Spleenectomy.</a:t>
            </a:r>
            <a:endParaRPr sz="1850">
              <a:solidFill>
                <a:srgbClr val="8E7CC3"/>
              </a:solidFill>
              <a:latin typeface="Merriweather"/>
              <a:ea typeface="Merriweather"/>
              <a:cs typeface="Merriweather"/>
              <a:sym typeface="Merriweather"/>
            </a:endParaRPr>
          </a:p>
          <a:p>
            <a:pPr indent="0" lvl="0" marL="0" rtl="0" algn="l">
              <a:spcBef>
                <a:spcPts val="0"/>
              </a:spcBef>
              <a:spcAft>
                <a:spcPts val="0"/>
              </a:spcAft>
              <a:buNone/>
            </a:pPr>
            <a:r>
              <a:t/>
            </a:r>
            <a:endParaRPr sz="3000">
              <a:solidFill>
                <a:srgbClr val="93C47D"/>
              </a:solidFill>
              <a:latin typeface="Oswald"/>
              <a:ea typeface="Oswald"/>
              <a:cs typeface="Oswald"/>
              <a:sym typeface="Oswald"/>
            </a:endParaRPr>
          </a:p>
          <a:p>
            <a:pPr indent="0" lvl="0" marL="0" rtl="0" algn="l">
              <a:spcBef>
                <a:spcPts val="0"/>
              </a:spcBef>
              <a:spcAft>
                <a:spcPts val="0"/>
              </a:spcAft>
              <a:buNone/>
            </a:pPr>
            <a:r>
              <a:rPr lang="en" sz="3000">
                <a:solidFill>
                  <a:srgbClr val="93C47D"/>
                </a:solidFill>
                <a:latin typeface="Oswald"/>
                <a:ea typeface="Oswald"/>
                <a:cs typeface="Oswald"/>
                <a:sym typeface="Oswald"/>
              </a:rPr>
              <a:t>Pseudothrombocytopenia</a:t>
            </a:r>
            <a:r>
              <a:rPr baseline="30000" lang="en" sz="3000">
                <a:solidFill>
                  <a:srgbClr val="93C47D"/>
                </a:solidFill>
                <a:latin typeface="Oswald"/>
                <a:ea typeface="Oswald"/>
                <a:cs typeface="Oswald"/>
                <a:sym typeface="Oswald"/>
              </a:rPr>
              <a:t>2</a:t>
            </a:r>
            <a:endParaRPr baseline="30000" sz="3000">
              <a:solidFill>
                <a:srgbClr val="93C47D"/>
              </a:solidFill>
              <a:latin typeface="Oswald"/>
              <a:ea typeface="Oswald"/>
              <a:cs typeface="Oswald"/>
              <a:sym typeface="Oswald"/>
            </a:endParaRPr>
          </a:p>
          <a:p>
            <a:pPr indent="-346075" lvl="0" marL="457200" rtl="0" algn="l">
              <a:spcBef>
                <a:spcPts val="0"/>
              </a:spcBef>
              <a:spcAft>
                <a:spcPts val="0"/>
              </a:spcAft>
              <a:buSzPts val="1850"/>
              <a:buFont typeface="Merriweather"/>
              <a:buAutoNum type="arabicPeriod"/>
            </a:pPr>
            <a:r>
              <a:rPr lang="en" sz="1850">
                <a:latin typeface="Merriweather"/>
                <a:ea typeface="Merriweather"/>
                <a:cs typeface="Merriweather"/>
                <a:sym typeface="Merriweather"/>
              </a:rPr>
              <a:t>Partial clotting of specimen </a:t>
            </a:r>
            <a:endParaRPr sz="1850">
              <a:latin typeface="Merriweather"/>
              <a:ea typeface="Merriweather"/>
              <a:cs typeface="Merriweather"/>
              <a:sym typeface="Merriweather"/>
            </a:endParaRPr>
          </a:p>
          <a:p>
            <a:pPr indent="-346075" lvl="0" marL="457200" rtl="0" algn="l">
              <a:spcBef>
                <a:spcPts val="0"/>
              </a:spcBef>
              <a:spcAft>
                <a:spcPts val="0"/>
              </a:spcAft>
              <a:buSzPts val="1850"/>
              <a:buFont typeface="Merriweather"/>
              <a:buAutoNum type="arabicPeriod"/>
            </a:pPr>
            <a:r>
              <a:rPr lang="en" sz="1850">
                <a:latin typeface="Merriweather"/>
                <a:ea typeface="Merriweather"/>
                <a:cs typeface="Merriweather"/>
                <a:sym typeface="Merriweather"/>
              </a:rPr>
              <a:t>EDTA-platelet clumping</a:t>
            </a:r>
            <a:endParaRPr sz="1850">
              <a:latin typeface="Merriweather"/>
              <a:ea typeface="Merriweather"/>
              <a:cs typeface="Merriweather"/>
              <a:sym typeface="Merriweather"/>
            </a:endParaRPr>
          </a:p>
          <a:p>
            <a:pPr indent="-346075" lvl="0" marL="457200" rtl="0" algn="l">
              <a:spcBef>
                <a:spcPts val="0"/>
              </a:spcBef>
              <a:spcAft>
                <a:spcPts val="0"/>
              </a:spcAft>
              <a:buSzPts val="1850"/>
              <a:buFont typeface="Merriweather"/>
              <a:buAutoNum type="arabicPeriod"/>
            </a:pPr>
            <a:r>
              <a:rPr lang="en" sz="1850">
                <a:latin typeface="Merriweather"/>
                <a:ea typeface="Merriweather"/>
                <a:cs typeface="Merriweather"/>
                <a:sym typeface="Merriweather"/>
              </a:rPr>
              <a:t>Platelet satellitism around WBCs</a:t>
            </a:r>
            <a:endParaRPr sz="1850">
              <a:latin typeface="Merriweather"/>
              <a:ea typeface="Merriweather"/>
              <a:cs typeface="Merriweather"/>
              <a:sym typeface="Merriweather"/>
            </a:endParaRPr>
          </a:p>
          <a:p>
            <a:pPr indent="-346075" lvl="0" marL="457200" rtl="0" algn="l">
              <a:spcBef>
                <a:spcPts val="0"/>
              </a:spcBef>
              <a:spcAft>
                <a:spcPts val="0"/>
              </a:spcAft>
              <a:buSzPts val="1850"/>
              <a:buFont typeface="Merriweather"/>
              <a:buAutoNum type="arabicPeriod"/>
            </a:pPr>
            <a:r>
              <a:rPr lang="en" sz="1850">
                <a:latin typeface="Merriweather"/>
                <a:ea typeface="Merriweather"/>
                <a:cs typeface="Merriweather"/>
                <a:sym typeface="Merriweather"/>
              </a:rPr>
              <a:t>Cold agglutinins </a:t>
            </a:r>
            <a:endParaRPr sz="1850">
              <a:latin typeface="Merriweather"/>
              <a:ea typeface="Merriweather"/>
              <a:cs typeface="Merriweather"/>
              <a:sym typeface="Merriweather"/>
            </a:endParaRPr>
          </a:p>
          <a:p>
            <a:pPr indent="-346075" lvl="0" marL="457200" rtl="0" algn="l">
              <a:spcBef>
                <a:spcPts val="0"/>
              </a:spcBef>
              <a:spcAft>
                <a:spcPts val="0"/>
              </a:spcAft>
              <a:buSzPts val="1850"/>
              <a:buFont typeface="Merriweather"/>
              <a:buAutoNum type="arabicPeriod"/>
            </a:pPr>
            <a:r>
              <a:rPr lang="en" sz="1850">
                <a:latin typeface="Merriweather"/>
                <a:ea typeface="Merriweather"/>
                <a:cs typeface="Merriweather"/>
                <a:sym typeface="Merriweather"/>
              </a:rPr>
              <a:t>Giant platelets</a:t>
            </a:r>
            <a:endParaRPr sz="1850">
              <a:latin typeface="Merriweather"/>
              <a:ea typeface="Merriweather"/>
              <a:cs typeface="Merriweather"/>
              <a:sym typeface="Merriweather"/>
            </a:endParaRPr>
          </a:p>
          <a:p>
            <a:pPr indent="0" lvl="0" marL="0" rtl="0" algn="l">
              <a:spcBef>
                <a:spcPts val="0"/>
              </a:spcBef>
              <a:spcAft>
                <a:spcPts val="0"/>
              </a:spcAft>
              <a:buNone/>
            </a:pPr>
            <a:r>
              <a:t/>
            </a:r>
            <a:endParaRPr sz="1850">
              <a:solidFill>
                <a:srgbClr val="8E7CC3"/>
              </a:solidFill>
              <a:latin typeface="Merriweather"/>
              <a:ea typeface="Merriweather"/>
              <a:cs typeface="Merriweather"/>
              <a:sym typeface="Merriweather"/>
            </a:endParaRPr>
          </a:p>
          <a:p>
            <a:pPr indent="0" lvl="0" marL="457200" rtl="0" algn="l">
              <a:spcBef>
                <a:spcPts val="0"/>
              </a:spcBef>
              <a:spcAft>
                <a:spcPts val="0"/>
              </a:spcAft>
              <a:buNone/>
            </a:pPr>
            <a:r>
              <a:t/>
            </a:r>
            <a:endParaRPr sz="1850">
              <a:solidFill>
                <a:srgbClr val="8E7CC3"/>
              </a:solidFill>
              <a:latin typeface="Merriweather"/>
              <a:ea typeface="Merriweather"/>
              <a:cs typeface="Merriweather"/>
              <a:sym typeface="Merriweather"/>
            </a:endParaRPr>
          </a:p>
          <a:p>
            <a:pPr indent="0" lvl="0" marL="457200" rtl="0" algn="l">
              <a:spcBef>
                <a:spcPts val="0"/>
              </a:spcBef>
              <a:spcAft>
                <a:spcPts val="0"/>
              </a:spcAft>
              <a:buNone/>
            </a:pPr>
            <a:r>
              <a:t/>
            </a:r>
            <a:endParaRPr sz="1850">
              <a:solidFill>
                <a:srgbClr val="8E7CC3"/>
              </a:solidFill>
              <a:latin typeface="Merriweather"/>
              <a:ea typeface="Merriweather"/>
              <a:cs typeface="Merriweather"/>
              <a:sym typeface="Merriweather"/>
            </a:endParaRPr>
          </a:p>
        </p:txBody>
      </p:sp>
      <p:sp>
        <p:nvSpPr>
          <p:cNvPr id="221" name="Google Shape;221;p18"/>
          <p:cNvSpPr/>
          <p:nvPr/>
        </p:nvSpPr>
        <p:spPr>
          <a:xfrm>
            <a:off x="4943200" y="2000025"/>
            <a:ext cx="106800" cy="10902900"/>
          </a:xfrm>
          <a:prstGeom prst="rect">
            <a:avLst/>
          </a:prstGeom>
          <a:solidFill>
            <a:srgbClr val="8E7CC3"/>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22" name="Google Shape;222;p18"/>
          <p:cNvSpPr/>
          <p:nvPr/>
        </p:nvSpPr>
        <p:spPr>
          <a:xfrm>
            <a:off x="456700" y="12902925"/>
            <a:ext cx="9079800" cy="3135900"/>
          </a:xfrm>
          <a:prstGeom prst="rect">
            <a:avLst/>
          </a:prstGeom>
          <a:noFill/>
          <a:ln cap="flat" cmpd="sng" w="28575">
            <a:solidFill>
              <a:srgbClr val="8E7CC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23" name="Google Shape;223;p18"/>
          <p:cNvSpPr txBox="1"/>
          <p:nvPr/>
        </p:nvSpPr>
        <p:spPr>
          <a:xfrm>
            <a:off x="2681825" y="12970925"/>
            <a:ext cx="4610100" cy="88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700">
                <a:solidFill>
                  <a:srgbClr val="8E7CC3"/>
                </a:solidFill>
                <a:latin typeface="Oswald"/>
                <a:ea typeface="Oswald"/>
                <a:cs typeface="Oswald"/>
                <a:sym typeface="Oswald"/>
              </a:rPr>
              <a:t>Von Willebrand Disease</a:t>
            </a:r>
            <a:endParaRPr>
              <a:solidFill>
                <a:srgbClr val="8E7CC3"/>
              </a:solidFill>
            </a:endParaRPr>
          </a:p>
        </p:txBody>
      </p:sp>
      <p:sp>
        <p:nvSpPr>
          <p:cNvPr id="224" name="Google Shape;224;p18"/>
          <p:cNvSpPr txBox="1"/>
          <p:nvPr/>
        </p:nvSpPr>
        <p:spPr>
          <a:xfrm>
            <a:off x="593450" y="13586875"/>
            <a:ext cx="8803200" cy="20001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8E7CC3"/>
              </a:buClr>
              <a:buSzPts val="2200"/>
              <a:buFont typeface="Merriweather"/>
              <a:buChar char="-"/>
            </a:pPr>
            <a:r>
              <a:rPr lang="en" sz="2200">
                <a:solidFill>
                  <a:srgbClr val="8E7CC3"/>
                </a:solidFill>
                <a:latin typeface="Merriweather"/>
                <a:ea typeface="Merriweather"/>
                <a:cs typeface="Merriweather"/>
                <a:sym typeface="Merriweather"/>
              </a:rPr>
              <a:t>It is an autosomal dominant disease due to defect in </a:t>
            </a:r>
            <a:r>
              <a:rPr b="1" lang="en" sz="2200">
                <a:solidFill>
                  <a:srgbClr val="8E7CC3"/>
                </a:solidFill>
                <a:latin typeface="Merriweather"/>
                <a:ea typeface="Merriweather"/>
                <a:cs typeface="Merriweather"/>
                <a:sym typeface="Merriweather"/>
              </a:rPr>
              <a:t>the large component of factor VIII .</a:t>
            </a:r>
            <a:endParaRPr b="1" sz="2200">
              <a:solidFill>
                <a:srgbClr val="8E7CC3"/>
              </a:solidFill>
              <a:latin typeface="Merriweather"/>
              <a:ea typeface="Merriweather"/>
              <a:cs typeface="Merriweather"/>
              <a:sym typeface="Merriweather"/>
            </a:endParaRPr>
          </a:p>
          <a:p>
            <a:pPr indent="-368300" lvl="0" marL="457200" rtl="0" algn="l">
              <a:spcBef>
                <a:spcPts val="0"/>
              </a:spcBef>
              <a:spcAft>
                <a:spcPts val="0"/>
              </a:spcAft>
              <a:buClr>
                <a:srgbClr val="8E7CC3"/>
              </a:buClr>
              <a:buSzPts val="2200"/>
              <a:buFont typeface="Merriweather"/>
              <a:buChar char="-"/>
            </a:pPr>
            <a:r>
              <a:rPr b="1" lang="en" sz="2200">
                <a:solidFill>
                  <a:srgbClr val="8E7CC3"/>
                </a:solidFill>
                <a:latin typeface="Merriweather"/>
                <a:ea typeface="Merriweather"/>
                <a:cs typeface="Merriweather"/>
                <a:sym typeface="Merriweather"/>
              </a:rPr>
              <a:t>It leads to increased :</a:t>
            </a:r>
            <a:endParaRPr b="1" sz="2200">
              <a:solidFill>
                <a:srgbClr val="8E7CC3"/>
              </a:solidFill>
              <a:latin typeface="Merriweather"/>
              <a:ea typeface="Merriweather"/>
              <a:cs typeface="Merriweather"/>
              <a:sym typeface="Merriweather"/>
            </a:endParaRPr>
          </a:p>
          <a:p>
            <a:pPr indent="-368300" lvl="0" marL="457200" rtl="0" algn="l">
              <a:lnSpc>
                <a:spcPct val="115000"/>
              </a:lnSpc>
              <a:spcBef>
                <a:spcPts val="0"/>
              </a:spcBef>
              <a:spcAft>
                <a:spcPts val="0"/>
              </a:spcAft>
              <a:buClr>
                <a:srgbClr val="8E7CC3"/>
              </a:buClr>
              <a:buSzPts val="2200"/>
              <a:buFont typeface="Merriweather"/>
              <a:buAutoNum type="arabicPeriod"/>
            </a:pPr>
            <a:r>
              <a:rPr b="1" lang="en" sz="2200">
                <a:solidFill>
                  <a:srgbClr val="8E7CC3"/>
                </a:solidFill>
                <a:latin typeface="Merriweather"/>
                <a:ea typeface="Merriweather"/>
                <a:cs typeface="Merriweather"/>
                <a:sym typeface="Merriweather"/>
              </a:rPr>
              <a:t>Activated Partial Thromboplastin Time(aPTT).</a:t>
            </a:r>
            <a:endParaRPr b="1" sz="2200">
              <a:solidFill>
                <a:srgbClr val="8E7CC3"/>
              </a:solidFill>
              <a:latin typeface="Merriweather"/>
              <a:ea typeface="Merriweather"/>
              <a:cs typeface="Merriweather"/>
              <a:sym typeface="Merriweather"/>
            </a:endParaRPr>
          </a:p>
          <a:p>
            <a:pPr indent="-368300" lvl="0" marL="457200" rtl="0" algn="l">
              <a:lnSpc>
                <a:spcPct val="115000"/>
              </a:lnSpc>
              <a:spcBef>
                <a:spcPts val="0"/>
              </a:spcBef>
              <a:spcAft>
                <a:spcPts val="0"/>
              </a:spcAft>
              <a:buClr>
                <a:srgbClr val="8E7CC3"/>
              </a:buClr>
              <a:buSzPts val="2200"/>
              <a:buFont typeface="Merriweather"/>
              <a:buAutoNum type="arabicPeriod"/>
            </a:pPr>
            <a:r>
              <a:rPr b="1" lang="en" sz="2200">
                <a:solidFill>
                  <a:srgbClr val="8E7CC3"/>
                </a:solidFill>
                <a:latin typeface="Merriweather"/>
                <a:ea typeface="Merriweather"/>
                <a:cs typeface="Merriweather"/>
                <a:sym typeface="Merriweather"/>
              </a:rPr>
              <a:t>Bleeding Time.</a:t>
            </a:r>
            <a:endParaRPr b="1" sz="2200">
              <a:solidFill>
                <a:srgbClr val="8E7CC3"/>
              </a:solidFill>
              <a:latin typeface="Merriweather"/>
              <a:ea typeface="Merriweather"/>
              <a:cs typeface="Merriweather"/>
              <a:sym typeface="Merriweathe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Google Shape;229;p19"/>
          <p:cNvSpPr/>
          <p:nvPr/>
        </p:nvSpPr>
        <p:spPr>
          <a:xfrm>
            <a:off x="0" y="656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30" name="Google Shape;230;p19"/>
          <p:cNvSpPr/>
          <p:nvPr/>
        </p:nvSpPr>
        <p:spPr>
          <a:xfrm>
            <a:off x="656616" y="657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31" name="Google Shape;231;p19"/>
          <p:cNvSpPr txBox="1"/>
          <p:nvPr/>
        </p:nvSpPr>
        <p:spPr>
          <a:xfrm>
            <a:off x="11409324" y="553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Seven </a:t>
            </a:r>
            <a:endParaRPr sz="3500">
              <a:latin typeface="Oswald"/>
              <a:ea typeface="Oswald"/>
              <a:cs typeface="Oswald"/>
              <a:sym typeface="Oswald"/>
            </a:endParaRPr>
          </a:p>
        </p:txBody>
      </p:sp>
      <p:sp>
        <p:nvSpPr>
          <p:cNvPr id="232" name="Google Shape;232;p19"/>
          <p:cNvSpPr txBox="1"/>
          <p:nvPr/>
        </p:nvSpPr>
        <p:spPr>
          <a:xfrm>
            <a:off x="188014" y="168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6</a:t>
            </a:r>
            <a:endParaRPr sz="4500">
              <a:solidFill>
                <a:srgbClr val="FFFFFF"/>
              </a:solidFill>
              <a:latin typeface="Oswald"/>
              <a:ea typeface="Oswald"/>
              <a:cs typeface="Oswald"/>
              <a:sym typeface="Oswald"/>
            </a:endParaRPr>
          </a:p>
        </p:txBody>
      </p:sp>
      <p:sp>
        <p:nvSpPr>
          <p:cNvPr id="233" name="Google Shape;233;p19"/>
          <p:cNvSpPr txBox="1"/>
          <p:nvPr/>
        </p:nvSpPr>
        <p:spPr>
          <a:xfrm>
            <a:off x="929925" y="16800"/>
            <a:ext cx="112776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400">
                <a:solidFill>
                  <a:srgbClr val="FFFFFF"/>
                </a:solidFill>
                <a:latin typeface="Oswald"/>
                <a:ea typeface="Oswald"/>
                <a:cs typeface="Oswald"/>
                <a:sym typeface="Oswald"/>
              </a:rPr>
              <a:t>COAGULATION MECHANISMS </a:t>
            </a:r>
            <a:endParaRPr sz="3400">
              <a:solidFill>
                <a:srgbClr val="FFFFFF"/>
              </a:solidFill>
              <a:latin typeface="Oswald"/>
              <a:ea typeface="Oswald"/>
              <a:cs typeface="Oswald"/>
              <a:sym typeface="Oswald"/>
            </a:endParaRPr>
          </a:p>
        </p:txBody>
      </p:sp>
      <p:sp>
        <p:nvSpPr>
          <p:cNvPr id="234" name="Google Shape;234;p19"/>
          <p:cNvSpPr/>
          <p:nvPr/>
        </p:nvSpPr>
        <p:spPr>
          <a:xfrm>
            <a:off x="545100" y="17979700"/>
            <a:ext cx="13585500" cy="4335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35" name="Google Shape;235;p19"/>
          <p:cNvSpPr/>
          <p:nvPr/>
        </p:nvSpPr>
        <p:spPr>
          <a:xfrm>
            <a:off x="0" y="17979700"/>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36" name="Google Shape;236;p19"/>
          <p:cNvSpPr txBox="1"/>
          <p:nvPr/>
        </p:nvSpPr>
        <p:spPr>
          <a:xfrm>
            <a:off x="630800" y="17925325"/>
            <a:ext cx="25632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FFFFFF"/>
                </a:solidFill>
                <a:latin typeface="Oswald"/>
                <a:ea typeface="Oswald"/>
                <a:cs typeface="Oswald"/>
                <a:sym typeface="Oswald"/>
              </a:rPr>
              <a:t>FOOTNOTES</a:t>
            </a:r>
            <a:endParaRPr sz="2500">
              <a:solidFill>
                <a:srgbClr val="FFFFFF"/>
              </a:solidFill>
              <a:latin typeface="Oswald"/>
              <a:ea typeface="Oswald"/>
              <a:cs typeface="Oswald"/>
              <a:sym typeface="Oswald"/>
            </a:endParaRPr>
          </a:p>
        </p:txBody>
      </p:sp>
      <p:sp>
        <p:nvSpPr>
          <p:cNvPr id="237" name="Google Shape;237;p19"/>
          <p:cNvSpPr/>
          <p:nvPr/>
        </p:nvSpPr>
        <p:spPr>
          <a:xfrm>
            <a:off x="-12574400" y="1847596"/>
            <a:ext cx="106800" cy="2100900"/>
          </a:xfrm>
          <a:prstGeom prst="rect">
            <a:avLst/>
          </a:prstGeom>
          <a:solidFill>
            <a:srgbClr val="93C47D"/>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38" name="Google Shape;238;p19"/>
          <p:cNvSpPr txBox="1"/>
          <p:nvPr/>
        </p:nvSpPr>
        <p:spPr>
          <a:xfrm>
            <a:off x="97600" y="8139125"/>
            <a:ext cx="3835800" cy="1919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000">
                <a:latin typeface="Merriweather"/>
                <a:ea typeface="Merriweather"/>
                <a:cs typeface="Merriweather"/>
                <a:sym typeface="Merriweather"/>
              </a:rPr>
              <a:t>Endothelial Surface Factors</a:t>
            </a:r>
            <a:endParaRPr b="1" sz="2000">
              <a:latin typeface="Merriweather"/>
              <a:ea typeface="Merriweather"/>
              <a:cs typeface="Merriweather"/>
              <a:sym typeface="Merriweather"/>
            </a:endParaRPr>
          </a:p>
          <a:p>
            <a:pPr indent="-349250" lvl="0" marL="457200" rtl="0" algn="l">
              <a:lnSpc>
                <a:spcPct val="115000"/>
              </a:lnSpc>
              <a:spcBef>
                <a:spcPts val="0"/>
              </a:spcBef>
              <a:spcAft>
                <a:spcPts val="0"/>
              </a:spcAft>
              <a:buSzPts val="1900"/>
              <a:buFont typeface="Merriweather"/>
              <a:buChar char="-"/>
            </a:pPr>
            <a:r>
              <a:rPr lang="en" sz="1900">
                <a:latin typeface="Merriweather"/>
                <a:ea typeface="Merriweather"/>
                <a:cs typeface="Merriweather"/>
                <a:sym typeface="Merriweather"/>
              </a:rPr>
              <a:t>Smoothness of the endothelial cell surface (ECS)</a:t>
            </a:r>
            <a:endParaRPr sz="1900">
              <a:latin typeface="Merriweather"/>
              <a:ea typeface="Merriweather"/>
              <a:cs typeface="Merriweather"/>
              <a:sym typeface="Merriweather"/>
            </a:endParaRPr>
          </a:p>
          <a:p>
            <a:pPr indent="-349250" lvl="0" marL="457200" rtl="0" algn="l">
              <a:lnSpc>
                <a:spcPct val="115000"/>
              </a:lnSpc>
              <a:spcBef>
                <a:spcPts val="0"/>
              </a:spcBef>
              <a:spcAft>
                <a:spcPts val="0"/>
              </a:spcAft>
              <a:buSzPts val="1900"/>
              <a:buFont typeface="Merriweather"/>
              <a:buChar char="-"/>
            </a:pPr>
            <a:r>
              <a:rPr lang="en" sz="1900">
                <a:latin typeface="Merriweather"/>
                <a:ea typeface="Merriweather"/>
                <a:cs typeface="Merriweather"/>
                <a:sym typeface="Merriweather"/>
              </a:rPr>
              <a:t>Glycocalyx layer</a:t>
            </a:r>
            <a:r>
              <a:rPr baseline="30000" lang="en" sz="1900">
                <a:latin typeface="Merriweather"/>
                <a:ea typeface="Merriweather"/>
                <a:cs typeface="Merriweather"/>
                <a:sym typeface="Merriweather"/>
              </a:rPr>
              <a:t>1</a:t>
            </a:r>
            <a:endParaRPr baseline="30000" sz="1900">
              <a:latin typeface="Merriweather"/>
              <a:ea typeface="Merriweather"/>
              <a:cs typeface="Merriweather"/>
              <a:sym typeface="Merriweather"/>
            </a:endParaRPr>
          </a:p>
          <a:p>
            <a:pPr indent="-349250" lvl="0" marL="457200" rtl="0" algn="l">
              <a:lnSpc>
                <a:spcPct val="115000"/>
              </a:lnSpc>
              <a:spcBef>
                <a:spcPts val="0"/>
              </a:spcBef>
              <a:spcAft>
                <a:spcPts val="0"/>
              </a:spcAft>
              <a:buSzPts val="1900"/>
              <a:buFont typeface="Merriweather"/>
              <a:buChar char="-"/>
            </a:pPr>
            <a:r>
              <a:rPr lang="en" sz="1900">
                <a:latin typeface="Merriweather"/>
                <a:ea typeface="Merriweather"/>
                <a:cs typeface="Merriweather"/>
                <a:sym typeface="Merriweather"/>
              </a:rPr>
              <a:t>Thrombomodulin protein</a:t>
            </a:r>
            <a:endParaRPr sz="1900">
              <a:latin typeface="Merriweather"/>
              <a:ea typeface="Merriweather"/>
              <a:cs typeface="Merriweather"/>
              <a:sym typeface="Merriweather"/>
            </a:endParaRPr>
          </a:p>
          <a:p>
            <a:pPr indent="-349250" lvl="0" marL="457200" rtl="0" algn="l">
              <a:lnSpc>
                <a:spcPct val="115000"/>
              </a:lnSpc>
              <a:spcBef>
                <a:spcPts val="0"/>
              </a:spcBef>
              <a:spcAft>
                <a:spcPts val="0"/>
              </a:spcAft>
              <a:buSzPts val="1900"/>
              <a:buFont typeface="Merriweather"/>
              <a:buChar char="-"/>
            </a:pPr>
            <a:r>
              <a:rPr lang="en" sz="1900">
                <a:solidFill>
                  <a:srgbClr val="8E7CC3"/>
                </a:solidFill>
                <a:latin typeface="Merriweather"/>
                <a:ea typeface="Merriweather"/>
                <a:cs typeface="Merriweather"/>
                <a:sym typeface="Merriweather"/>
              </a:rPr>
              <a:t>Thrombomodulin b</a:t>
            </a:r>
            <a:r>
              <a:rPr lang="en" sz="1900">
                <a:solidFill>
                  <a:srgbClr val="8E7CC3"/>
                </a:solidFill>
                <a:latin typeface="Merriweather"/>
                <a:ea typeface="Merriweather"/>
                <a:cs typeface="Merriweather"/>
                <a:sym typeface="Merriweather"/>
              </a:rPr>
              <a:t>inds to thrombin Activates Protein C (with Protein S)  inactivates factors V &amp; VIII and inactivates an inhibitor of tPA  increasing the formation of plasmin.</a:t>
            </a:r>
            <a:r>
              <a:rPr baseline="30000" lang="en" sz="1900">
                <a:solidFill>
                  <a:srgbClr val="8E7CC3"/>
                </a:solidFill>
                <a:latin typeface="Merriweather"/>
                <a:ea typeface="Merriweather"/>
                <a:cs typeface="Merriweather"/>
                <a:sym typeface="Merriweather"/>
              </a:rPr>
              <a:t>:</a:t>
            </a:r>
            <a:endParaRPr baseline="30000" sz="1900">
              <a:solidFill>
                <a:srgbClr val="8E7CC3"/>
              </a:solidFill>
              <a:latin typeface="Merriweather"/>
              <a:ea typeface="Merriweather"/>
              <a:cs typeface="Merriweather"/>
              <a:sym typeface="Merriweather"/>
            </a:endParaRPr>
          </a:p>
          <a:p>
            <a:pPr indent="0" lvl="0" marL="457200" rtl="0" algn="l">
              <a:lnSpc>
                <a:spcPct val="115000"/>
              </a:lnSpc>
              <a:spcBef>
                <a:spcPts val="0"/>
              </a:spcBef>
              <a:spcAft>
                <a:spcPts val="0"/>
              </a:spcAft>
              <a:buNone/>
            </a:pPr>
            <a:r>
              <a:t/>
            </a:r>
            <a:endParaRPr baseline="30000" sz="1900">
              <a:latin typeface="Merriweather"/>
              <a:ea typeface="Merriweather"/>
              <a:cs typeface="Merriweather"/>
              <a:sym typeface="Merriweather"/>
            </a:endParaRPr>
          </a:p>
          <a:p>
            <a:pPr indent="0" lvl="0" marL="457200" rtl="0" algn="l">
              <a:lnSpc>
                <a:spcPct val="115000"/>
              </a:lnSpc>
              <a:spcBef>
                <a:spcPts val="0"/>
              </a:spcBef>
              <a:spcAft>
                <a:spcPts val="0"/>
              </a:spcAft>
              <a:buNone/>
            </a:pPr>
            <a:r>
              <a:t/>
            </a:r>
            <a:endParaRPr baseline="30000" sz="1900">
              <a:latin typeface="Merriweather"/>
              <a:ea typeface="Merriweather"/>
              <a:cs typeface="Merriweather"/>
              <a:sym typeface="Merriweather"/>
            </a:endParaRPr>
          </a:p>
        </p:txBody>
      </p:sp>
      <p:sp>
        <p:nvSpPr>
          <p:cNvPr id="239" name="Google Shape;239;p19"/>
          <p:cNvSpPr/>
          <p:nvPr/>
        </p:nvSpPr>
        <p:spPr>
          <a:xfrm>
            <a:off x="390641" y="7410440"/>
            <a:ext cx="468600" cy="433500"/>
          </a:xfrm>
          <a:prstGeom prst="rect">
            <a:avLst/>
          </a:prstGeom>
          <a:solidFill>
            <a:srgbClr val="93C47D"/>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40" name="Google Shape;240;p19"/>
          <p:cNvSpPr txBox="1"/>
          <p:nvPr/>
        </p:nvSpPr>
        <p:spPr>
          <a:xfrm>
            <a:off x="791261" y="7050850"/>
            <a:ext cx="129351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solidFill>
                  <a:srgbClr val="6AA84F"/>
                </a:solidFill>
                <a:latin typeface="Oswald"/>
                <a:ea typeface="Oswald"/>
                <a:cs typeface="Oswald"/>
                <a:sym typeface="Oswald"/>
              </a:rPr>
              <a:t>Prevention of Blood Clotting and Anticoagulants</a:t>
            </a:r>
            <a:endParaRPr sz="3600">
              <a:solidFill>
                <a:srgbClr val="6AA84F"/>
              </a:solidFill>
              <a:latin typeface="Oswald"/>
              <a:ea typeface="Oswald"/>
              <a:cs typeface="Oswald"/>
              <a:sym typeface="Oswald"/>
            </a:endParaRPr>
          </a:p>
        </p:txBody>
      </p:sp>
      <p:cxnSp>
        <p:nvCxnSpPr>
          <p:cNvPr id="241" name="Google Shape;241;p19"/>
          <p:cNvCxnSpPr/>
          <p:nvPr/>
        </p:nvCxnSpPr>
        <p:spPr>
          <a:xfrm flipH="1">
            <a:off x="3959100" y="8305000"/>
            <a:ext cx="54300" cy="7009500"/>
          </a:xfrm>
          <a:prstGeom prst="straightConnector1">
            <a:avLst/>
          </a:prstGeom>
          <a:noFill/>
          <a:ln cap="flat" cmpd="sng" w="76200">
            <a:solidFill>
              <a:srgbClr val="93C47D"/>
            </a:solidFill>
            <a:prstDash val="solid"/>
            <a:round/>
            <a:headEnd len="med" w="med" type="none"/>
            <a:tailEnd len="med" w="med" type="none"/>
          </a:ln>
        </p:spPr>
      </p:cxnSp>
      <p:sp>
        <p:nvSpPr>
          <p:cNvPr id="242" name="Google Shape;242;p19"/>
          <p:cNvSpPr txBox="1"/>
          <p:nvPr/>
        </p:nvSpPr>
        <p:spPr>
          <a:xfrm>
            <a:off x="4178800" y="8152600"/>
            <a:ext cx="3000000" cy="173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Merriweather"/>
                <a:ea typeface="Merriweather"/>
                <a:cs typeface="Merriweather"/>
                <a:sym typeface="Merriweather"/>
              </a:rPr>
              <a:t>Fibrin Fibers</a:t>
            </a:r>
            <a:endParaRPr b="1" sz="2000">
              <a:latin typeface="Merriweather"/>
              <a:ea typeface="Merriweather"/>
              <a:cs typeface="Merriweather"/>
              <a:sym typeface="Merriweather"/>
            </a:endParaRPr>
          </a:p>
          <a:p>
            <a:pPr indent="-355600" lvl="0" marL="457200" rtl="0" algn="l">
              <a:spcBef>
                <a:spcPts val="0"/>
              </a:spcBef>
              <a:spcAft>
                <a:spcPts val="0"/>
              </a:spcAft>
              <a:buSzPts val="2000"/>
              <a:buFont typeface="Merriweather"/>
              <a:buChar char="-"/>
            </a:pPr>
            <a:r>
              <a:rPr lang="en" sz="2000">
                <a:latin typeface="Merriweather"/>
                <a:ea typeface="Merriweather"/>
                <a:cs typeface="Merriweather"/>
                <a:sym typeface="Merriweather"/>
              </a:rPr>
              <a:t>Adsorbs 85-90% of </a:t>
            </a:r>
            <a:r>
              <a:rPr b="1" lang="en" sz="2000">
                <a:latin typeface="Merriweather"/>
                <a:ea typeface="Merriweather"/>
                <a:cs typeface="Merriweather"/>
                <a:sym typeface="Merriweather"/>
              </a:rPr>
              <a:t>thrombin</a:t>
            </a:r>
            <a:r>
              <a:rPr lang="en" sz="2000">
                <a:latin typeface="Merriweather"/>
                <a:ea typeface="Merriweather"/>
                <a:cs typeface="Merriweather"/>
                <a:sym typeface="Merriweather"/>
              </a:rPr>
              <a:t> to remove it from circulation.</a:t>
            </a:r>
            <a:endParaRPr sz="2000">
              <a:latin typeface="Merriweather"/>
              <a:ea typeface="Merriweather"/>
              <a:cs typeface="Merriweather"/>
              <a:sym typeface="Merriweather"/>
            </a:endParaRPr>
          </a:p>
        </p:txBody>
      </p:sp>
      <p:cxnSp>
        <p:nvCxnSpPr>
          <p:cNvPr id="243" name="Google Shape;243;p19"/>
          <p:cNvCxnSpPr/>
          <p:nvPr/>
        </p:nvCxnSpPr>
        <p:spPr>
          <a:xfrm flipH="1">
            <a:off x="7035000" y="8305000"/>
            <a:ext cx="26400" cy="7199400"/>
          </a:xfrm>
          <a:prstGeom prst="straightConnector1">
            <a:avLst/>
          </a:prstGeom>
          <a:noFill/>
          <a:ln cap="flat" cmpd="sng" w="76200">
            <a:solidFill>
              <a:srgbClr val="93C47D"/>
            </a:solidFill>
            <a:prstDash val="solid"/>
            <a:round/>
            <a:headEnd len="med" w="med" type="none"/>
            <a:tailEnd len="med" w="med" type="none"/>
          </a:ln>
        </p:spPr>
      </p:cxnSp>
      <p:sp>
        <p:nvSpPr>
          <p:cNvPr id="244" name="Google Shape;244;p19"/>
          <p:cNvSpPr txBox="1"/>
          <p:nvPr/>
        </p:nvSpPr>
        <p:spPr>
          <a:xfrm>
            <a:off x="7344200" y="8062925"/>
            <a:ext cx="25632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Merriweather"/>
                <a:ea typeface="Merriweather"/>
                <a:cs typeface="Merriweather"/>
                <a:sym typeface="Merriweather"/>
              </a:rPr>
              <a:t>Antithrombin III</a:t>
            </a:r>
            <a:endParaRPr b="1" sz="2000">
              <a:latin typeface="Merriweather"/>
              <a:ea typeface="Merriweather"/>
              <a:cs typeface="Merriweather"/>
              <a:sym typeface="Merriweather"/>
            </a:endParaRPr>
          </a:p>
          <a:p>
            <a:pPr indent="-355600" lvl="0" marL="457200" rtl="0" algn="l">
              <a:spcBef>
                <a:spcPts val="0"/>
              </a:spcBef>
              <a:spcAft>
                <a:spcPts val="0"/>
              </a:spcAft>
              <a:buSzPts val="2000"/>
              <a:buFont typeface="Merriweather"/>
              <a:buChar char="-"/>
            </a:pPr>
            <a:r>
              <a:rPr lang="en" sz="2000">
                <a:latin typeface="Merriweather"/>
                <a:ea typeface="Merriweather"/>
                <a:cs typeface="Merriweather"/>
                <a:sym typeface="Merriweather"/>
              </a:rPr>
              <a:t>Combines the remaining </a:t>
            </a:r>
            <a:r>
              <a:rPr b="1" lang="en" sz="2000">
                <a:latin typeface="Merriweather"/>
                <a:ea typeface="Merriweather"/>
                <a:cs typeface="Merriweather"/>
                <a:sym typeface="Merriweather"/>
              </a:rPr>
              <a:t>thrombin </a:t>
            </a:r>
            <a:r>
              <a:rPr b="1" lang="en" sz="2000">
                <a:solidFill>
                  <a:srgbClr val="8E7CC3"/>
                </a:solidFill>
                <a:latin typeface="Merriweather"/>
                <a:ea typeface="Merriweather"/>
                <a:cs typeface="Merriweather"/>
                <a:sym typeface="Merriweather"/>
              </a:rPr>
              <a:t>(10-15%)</a:t>
            </a:r>
            <a:r>
              <a:rPr lang="en" sz="2000">
                <a:latin typeface="Merriweather"/>
                <a:ea typeface="Merriweather"/>
                <a:cs typeface="Merriweather"/>
                <a:sym typeface="Merriweather"/>
              </a:rPr>
              <a:t> and removes it from circulation.</a:t>
            </a:r>
            <a:endParaRPr sz="2000">
              <a:latin typeface="Merriweather"/>
              <a:ea typeface="Merriweather"/>
              <a:cs typeface="Merriweather"/>
              <a:sym typeface="Merriweather"/>
            </a:endParaRPr>
          </a:p>
          <a:p>
            <a:pPr indent="0" lvl="0" marL="457200" rtl="0" algn="l">
              <a:spcBef>
                <a:spcPts val="0"/>
              </a:spcBef>
              <a:spcAft>
                <a:spcPts val="0"/>
              </a:spcAft>
              <a:buNone/>
            </a:pPr>
            <a:r>
              <a:t/>
            </a:r>
            <a:endParaRPr sz="2000">
              <a:latin typeface="Merriweather"/>
              <a:ea typeface="Merriweather"/>
              <a:cs typeface="Merriweather"/>
              <a:sym typeface="Merriweather"/>
            </a:endParaRPr>
          </a:p>
          <a:p>
            <a:pPr indent="0" lvl="0" marL="0" rtl="0" algn="l">
              <a:spcBef>
                <a:spcPts val="0"/>
              </a:spcBef>
              <a:spcAft>
                <a:spcPts val="0"/>
              </a:spcAft>
              <a:buNone/>
            </a:pPr>
            <a:r>
              <a:rPr b="1" lang="en" sz="2000">
                <a:solidFill>
                  <a:srgbClr val="8E7CC3"/>
                </a:solidFill>
                <a:latin typeface="Merriweather"/>
                <a:ea typeface="Merriweather"/>
                <a:cs typeface="Merriweather"/>
                <a:sym typeface="Merriweather"/>
              </a:rPr>
              <a:t>Warfarin (used in vivo)</a:t>
            </a:r>
            <a:endParaRPr b="1" sz="2000">
              <a:solidFill>
                <a:srgbClr val="8E7CC3"/>
              </a:solidFill>
              <a:latin typeface="Merriweather"/>
              <a:ea typeface="Merriweather"/>
              <a:cs typeface="Merriweather"/>
              <a:sym typeface="Merriweather"/>
            </a:endParaRPr>
          </a:p>
          <a:p>
            <a:pPr indent="-355600" lvl="0" marL="457200" rtl="0" algn="l">
              <a:spcBef>
                <a:spcPts val="0"/>
              </a:spcBef>
              <a:spcAft>
                <a:spcPts val="0"/>
              </a:spcAft>
              <a:buClr>
                <a:srgbClr val="8E7CC3"/>
              </a:buClr>
              <a:buSzPts val="2000"/>
              <a:buFont typeface="Merriweather"/>
              <a:buChar char="-"/>
            </a:pPr>
            <a:r>
              <a:rPr lang="en" sz="2000">
                <a:solidFill>
                  <a:srgbClr val="8E7CC3"/>
                </a:solidFill>
                <a:latin typeface="Merriweather"/>
                <a:ea typeface="Merriweather"/>
                <a:cs typeface="Merriweather"/>
                <a:sym typeface="Merriweather"/>
              </a:rPr>
              <a:t>Decreases the production of Vit. K dependent clotting factors (II, VII, IX and X) by liver (Monitored by PT time).</a:t>
            </a:r>
            <a:endParaRPr sz="2000">
              <a:solidFill>
                <a:srgbClr val="8E7CC3"/>
              </a:solidFill>
              <a:latin typeface="Merriweather"/>
              <a:ea typeface="Merriweather"/>
              <a:cs typeface="Merriweather"/>
              <a:sym typeface="Merriweather"/>
            </a:endParaRPr>
          </a:p>
          <a:p>
            <a:pPr indent="0" lvl="0" marL="0" rtl="0" algn="l">
              <a:spcBef>
                <a:spcPts val="0"/>
              </a:spcBef>
              <a:spcAft>
                <a:spcPts val="0"/>
              </a:spcAft>
              <a:buNone/>
            </a:pPr>
            <a:r>
              <a:t/>
            </a:r>
            <a:endParaRPr sz="2000">
              <a:latin typeface="Merriweather"/>
              <a:ea typeface="Merriweather"/>
              <a:cs typeface="Merriweather"/>
              <a:sym typeface="Merriweather"/>
            </a:endParaRPr>
          </a:p>
          <a:p>
            <a:pPr indent="0" lvl="0" marL="0" rtl="0" algn="l">
              <a:spcBef>
                <a:spcPts val="0"/>
              </a:spcBef>
              <a:spcAft>
                <a:spcPts val="0"/>
              </a:spcAft>
              <a:buNone/>
            </a:pPr>
            <a:r>
              <a:t/>
            </a:r>
            <a:endParaRPr sz="2000">
              <a:latin typeface="Merriweather"/>
              <a:ea typeface="Merriweather"/>
              <a:cs typeface="Merriweather"/>
              <a:sym typeface="Merriweather"/>
            </a:endParaRPr>
          </a:p>
        </p:txBody>
      </p:sp>
      <p:cxnSp>
        <p:nvCxnSpPr>
          <p:cNvPr id="245" name="Google Shape;245;p19"/>
          <p:cNvCxnSpPr/>
          <p:nvPr/>
        </p:nvCxnSpPr>
        <p:spPr>
          <a:xfrm flipH="1">
            <a:off x="10072800" y="8305000"/>
            <a:ext cx="36600" cy="7275300"/>
          </a:xfrm>
          <a:prstGeom prst="straightConnector1">
            <a:avLst/>
          </a:prstGeom>
          <a:noFill/>
          <a:ln cap="flat" cmpd="sng" w="76200">
            <a:solidFill>
              <a:srgbClr val="93C47D"/>
            </a:solidFill>
            <a:prstDash val="solid"/>
            <a:round/>
            <a:headEnd len="med" w="med" type="none"/>
            <a:tailEnd len="med" w="med" type="none"/>
          </a:ln>
        </p:spPr>
      </p:cxnSp>
      <p:sp>
        <p:nvSpPr>
          <p:cNvPr id="246" name="Google Shape;246;p19"/>
          <p:cNvSpPr txBox="1"/>
          <p:nvPr/>
        </p:nvSpPr>
        <p:spPr>
          <a:xfrm>
            <a:off x="4056700" y="10120325"/>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8E7CC3"/>
                </a:solidFill>
                <a:highlight>
                  <a:srgbClr val="FFFFFF"/>
                </a:highlight>
                <a:latin typeface="Merriweather"/>
                <a:ea typeface="Merriweather"/>
                <a:cs typeface="Merriweather"/>
                <a:sym typeface="Merriweather"/>
              </a:rPr>
              <a:t>α</a:t>
            </a:r>
            <a:r>
              <a:rPr b="1" baseline="-25000" lang="en" sz="2000">
                <a:solidFill>
                  <a:srgbClr val="8E7CC3"/>
                </a:solidFill>
                <a:latin typeface="Merriweather"/>
                <a:ea typeface="Merriweather"/>
                <a:cs typeface="Merriweather"/>
                <a:sym typeface="Merriweather"/>
              </a:rPr>
              <a:t>2</a:t>
            </a:r>
            <a:r>
              <a:rPr b="1" lang="en" sz="2000">
                <a:solidFill>
                  <a:srgbClr val="8E7CC3"/>
                </a:solidFill>
                <a:latin typeface="Merriweather"/>
                <a:ea typeface="Merriweather"/>
                <a:cs typeface="Merriweather"/>
                <a:sym typeface="Merriweather"/>
              </a:rPr>
              <a:t>-macroglobu</a:t>
            </a:r>
            <a:r>
              <a:rPr b="1" lang="en" sz="2000">
                <a:solidFill>
                  <a:srgbClr val="8E7CC3"/>
                </a:solidFill>
                <a:latin typeface="Merriweather"/>
                <a:ea typeface="Merriweather"/>
                <a:cs typeface="Merriweather"/>
                <a:sym typeface="Merriweather"/>
              </a:rPr>
              <a:t>Iin</a:t>
            </a:r>
            <a:endParaRPr b="1" sz="2000">
              <a:solidFill>
                <a:srgbClr val="8E7CC3"/>
              </a:solidFill>
              <a:latin typeface="Merriweather"/>
              <a:ea typeface="Merriweather"/>
              <a:cs typeface="Merriweather"/>
              <a:sym typeface="Merriweather"/>
            </a:endParaRPr>
          </a:p>
          <a:p>
            <a:pPr indent="-355600" lvl="0" marL="457200" rtl="0" algn="l">
              <a:spcBef>
                <a:spcPts val="0"/>
              </a:spcBef>
              <a:spcAft>
                <a:spcPts val="0"/>
              </a:spcAft>
              <a:buClr>
                <a:srgbClr val="8E7CC3"/>
              </a:buClr>
              <a:buSzPts val="2000"/>
              <a:buFont typeface="Merriweather"/>
              <a:buChar char="-"/>
            </a:pPr>
            <a:r>
              <a:rPr lang="en" sz="2000">
                <a:solidFill>
                  <a:srgbClr val="8E7CC3"/>
                </a:solidFill>
                <a:latin typeface="Merriweather"/>
                <a:ea typeface="Merriweather"/>
                <a:cs typeface="Merriweather"/>
                <a:sym typeface="Merriweather"/>
              </a:rPr>
              <a:t>Synthesized mainly in liver and acts as a binding agent for several coagulation factors. </a:t>
            </a:r>
            <a:endParaRPr sz="2000">
              <a:solidFill>
                <a:srgbClr val="8E7CC3"/>
              </a:solidFill>
              <a:latin typeface="Merriweather"/>
              <a:ea typeface="Merriweather"/>
              <a:cs typeface="Merriweather"/>
              <a:sym typeface="Merriweather"/>
            </a:endParaRPr>
          </a:p>
          <a:p>
            <a:pPr indent="-355600" lvl="0" marL="457200" rtl="0" algn="l">
              <a:spcBef>
                <a:spcPts val="0"/>
              </a:spcBef>
              <a:spcAft>
                <a:spcPts val="0"/>
              </a:spcAft>
              <a:buClr>
                <a:srgbClr val="8E7CC3"/>
              </a:buClr>
              <a:buSzPts val="2000"/>
              <a:buFont typeface="Merriweather"/>
              <a:buChar char="-"/>
            </a:pPr>
            <a:r>
              <a:rPr lang="en" sz="2000">
                <a:solidFill>
                  <a:srgbClr val="8E7CC3"/>
                </a:solidFill>
                <a:latin typeface="Merriweather"/>
                <a:ea typeface="Merriweather"/>
                <a:cs typeface="Merriweather"/>
                <a:sym typeface="Merriweather"/>
              </a:rPr>
              <a:t>Inhibits thrombin.</a:t>
            </a:r>
            <a:endParaRPr sz="2000">
              <a:solidFill>
                <a:srgbClr val="8E7CC3"/>
              </a:solidFill>
              <a:latin typeface="Merriweather"/>
              <a:ea typeface="Merriweather"/>
              <a:cs typeface="Merriweather"/>
              <a:sym typeface="Merriweather"/>
            </a:endParaRPr>
          </a:p>
        </p:txBody>
      </p:sp>
      <p:sp>
        <p:nvSpPr>
          <p:cNvPr id="247" name="Google Shape;247;p19"/>
          <p:cNvSpPr txBox="1"/>
          <p:nvPr/>
        </p:nvSpPr>
        <p:spPr>
          <a:xfrm>
            <a:off x="10393400" y="7986725"/>
            <a:ext cx="3606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Merriweather"/>
                <a:ea typeface="Merriweather"/>
                <a:cs typeface="Merriweather"/>
                <a:sym typeface="Merriweather"/>
              </a:rPr>
              <a:t>Heparin </a:t>
            </a:r>
            <a:endParaRPr b="1" sz="2000">
              <a:latin typeface="Merriweather"/>
              <a:ea typeface="Merriweather"/>
              <a:cs typeface="Merriweather"/>
              <a:sym typeface="Merriweather"/>
            </a:endParaRPr>
          </a:p>
          <a:p>
            <a:pPr indent="-349250" lvl="0" marL="457200" rtl="0" algn="l">
              <a:spcBef>
                <a:spcPts val="0"/>
              </a:spcBef>
              <a:spcAft>
                <a:spcPts val="0"/>
              </a:spcAft>
              <a:buSzPts val="1900"/>
              <a:buFont typeface="Merriweather"/>
              <a:buChar char="-"/>
            </a:pPr>
            <a:r>
              <a:rPr lang="en" sz="1900">
                <a:latin typeface="Merriweather"/>
                <a:ea typeface="Merriweather"/>
                <a:cs typeface="Merriweather"/>
                <a:sym typeface="Merriweather"/>
              </a:rPr>
              <a:t>A negatively charged polysaccharide that c</a:t>
            </a:r>
            <a:r>
              <a:rPr lang="en" sz="1900">
                <a:latin typeface="Merriweather"/>
                <a:ea typeface="Merriweather"/>
                <a:cs typeface="Merriweather"/>
                <a:sym typeface="Merriweather"/>
              </a:rPr>
              <a:t>ombines with </a:t>
            </a:r>
            <a:r>
              <a:rPr b="1" lang="en" sz="1900">
                <a:latin typeface="Merriweather"/>
                <a:ea typeface="Merriweather"/>
                <a:cs typeface="Merriweather"/>
                <a:sym typeface="Merriweather"/>
              </a:rPr>
              <a:t>antithrombin III</a:t>
            </a:r>
            <a:r>
              <a:rPr lang="en" sz="1900">
                <a:latin typeface="Merriweather"/>
                <a:ea typeface="Merriweather"/>
                <a:cs typeface="Merriweather"/>
                <a:sym typeface="Merriweather"/>
              </a:rPr>
              <a:t> and quickly removes </a:t>
            </a:r>
            <a:r>
              <a:rPr b="1" lang="en" sz="1900">
                <a:latin typeface="Merriweather"/>
                <a:ea typeface="Merriweather"/>
                <a:cs typeface="Merriweather"/>
                <a:sym typeface="Merriweather"/>
              </a:rPr>
              <a:t>thrombin </a:t>
            </a:r>
            <a:r>
              <a:rPr lang="en" sz="1900">
                <a:latin typeface="Merriweather"/>
                <a:ea typeface="Merriweather"/>
                <a:cs typeface="Merriweather"/>
                <a:sym typeface="Merriweather"/>
              </a:rPr>
              <a:t>from blood.</a:t>
            </a:r>
            <a:endParaRPr sz="1900">
              <a:latin typeface="Merriweather"/>
              <a:ea typeface="Merriweather"/>
              <a:cs typeface="Merriweather"/>
              <a:sym typeface="Merriweather"/>
            </a:endParaRPr>
          </a:p>
          <a:p>
            <a:pPr indent="-349250" lvl="0" marL="457200" rtl="0" algn="l">
              <a:spcBef>
                <a:spcPts val="0"/>
              </a:spcBef>
              <a:spcAft>
                <a:spcPts val="0"/>
              </a:spcAft>
              <a:buSzPts val="1900"/>
              <a:buFont typeface="Merriweather"/>
              <a:buChar char="-"/>
            </a:pPr>
            <a:r>
              <a:rPr b="1" lang="en" sz="1900">
                <a:latin typeface="Merriweather"/>
                <a:ea typeface="Merriweather"/>
                <a:cs typeface="Merriweather"/>
                <a:sym typeface="Merriweather"/>
              </a:rPr>
              <a:t>Sources: </a:t>
            </a:r>
            <a:r>
              <a:rPr lang="en" sz="1900">
                <a:latin typeface="Merriweather"/>
                <a:ea typeface="Merriweather"/>
                <a:cs typeface="Merriweather"/>
                <a:sym typeface="Merriweather"/>
              </a:rPr>
              <a:t>Mast cells and basophils which are abundant in liver and lungs.</a:t>
            </a:r>
            <a:endParaRPr sz="1900">
              <a:latin typeface="Merriweather"/>
              <a:ea typeface="Merriweather"/>
              <a:cs typeface="Merriweather"/>
              <a:sym typeface="Merriweather"/>
            </a:endParaRPr>
          </a:p>
          <a:p>
            <a:pPr indent="-349250" lvl="0" marL="457200" rtl="0" algn="l">
              <a:spcBef>
                <a:spcPts val="0"/>
              </a:spcBef>
              <a:spcAft>
                <a:spcPts val="0"/>
              </a:spcAft>
              <a:buClr>
                <a:srgbClr val="8E7CC3"/>
              </a:buClr>
              <a:buSzPts val="1900"/>
              <a:buFont typeface="Merriweather"/>
              <a:buChar char="-"/>
            </a:pPr>
            <a:r>
              <a:rPr lang="en" sz="1900">
                <a:solidFill>
                  <a:srgbClr val="8E7CC3"/>
                </a:solidFill>
                <a:latin typeface="Merriweather"/>
                <a:ea typeface="Merriweather"/>
                <a:cs typeface="Merriweather"/>
                <a:sym typeface="Merriweather"/>
              </a:rPr>
              <a:t>Ir increases </a:t>
            </a:r>
            <a:r>
              <a:rPr lang="en" sz="1900">
                <a:solidFill>
                  <a:srgbClr val="8E7CC3"/>
                </a:solidFill>
                <a:latin typeface="Merriweather"/>
                <a:ea typeface="Merriweather"/>
                <a:cs typeface="Merriweather"/>
                <a:sym typeface="Merriweather"/>
              </a:rPr>
              <a:t>antithrombin</a:t>
            </a:r>
            <a:r>
              <a:rPr lang="en" sz="1900">
                <a:solidFill>
                  <a:srgbClr val="8E7CC3"/>
                </a:solidFill>
                <a:latin typeface="Merriweather"/>
                <a:ea typeface="Merriweather"/>
                <a:cs typeface="Merriweather"/>
                <a:sym typeface="Merriweather"/>
              </a:rPr>
              <a:t> III </a:t>
            </a:r>
            <a:r>
              <a:rPr lang="en" sz="1900">
                <a:solidFill>
                  <a:srgbClr val="8E7CC3"/>
                </a:solidFill>
                <a:latin typeface="Merriweather"/>
                <a:ea typeface="Merriweather"/>
                <a:cs typeface="Merriweather"/>
                <a:sym typeface="Merriweather"/>
              </a:rPr>
              <a:t>effectiveness</a:t>
            </a:r>
            <a:r>
              <a:rPr lang="en" sz="1900">
                <a:solidFill>
                  <a:srgbClr val="8E7CC3"/>
                </a:solidFill>
                <a:latin typeface="Merriweather"/>
                <a:ea typeface="Merriweather"/>
                <a:cs typeface="Merriweather"/>
                <a:sym typeface="Merriweather"/>
              </a:rPr>
              <a:t> by 100-1000 fold. </a:t>
            </a:r>
            <a:endParaRPr sz="1900">
              <a:solidFill>
                <a:srgbClr val="8E7CC3"/>
              </a:solidFill>
              <a:latin typeface="Merriweather"/>
              <a:ea typeface="Merriweather"/>
              <a:cs typeface="Merriweather"/>
              <a:sym typeface="Merriweather"/>
            </a:endParaRPr>
          </a:p>
          <a:p>
            <a:pPr indent="-349250" lvl="0" marL="457200" rtl="0" algn="l">
              <a:spcBef>
                <a:spcPts val="0"/>
              </a:spcBef>
              <a:spcAft>
                <a:spcPts val="0"/>
              </a:spcAft>
              <a:buClr>
                <a:srgbClr val="8E7CC3"/>
              </a:buClr>
              <a:buSzPts val="1900"/>
              <a:buFont typeface="Merriweather"/>
              <a:buChar char="-"/>
            </a:pPr>
            <a:r>
              <a:rPr lang="en" sz="1900">
                <a:solidFill>
                  <a:srgbClr val="8E7CC3"/>
                </a:solidFill>
                <a:latin typeface="Merriweather"/>
                <a:ea typeface="Merriweather"/>
                <a:cs typeface="Merriweather"/>
                <a:sym typeface="Merriweather"/>
              </a:rPr>
              <a:t>Also remove Factors XII, XI, X, and IX (Monitored by PTT time).</a:t>
            </a:r>
            <a:endParaRPr sz="1900">
              <a:solidFill>
                <a:srgbClr val="8E7CC3"/>
              </a:solidFill>
              <a:latin typeface="Merriweather"/>
              <a:ea typeface="Merriweather"/>
              <a:cs typeface="Merriweather"/>
              <a:sym typeface="Merriweather"/>
            </a:endParaRPr>
          </a:p>
          <a:p>
            <a:pPr indent="-349250" lvl="0" marL="457200" rtl="0" algn="l">
              <a:spcBef>
                <a:spcPts val="0"/>
              </a:spcBef>
              <a:spcAft>
                <a:spcPts val="0"/>
              </a:spcAft>
              <a:buClr>
                <a:srgbClr val="8E7CC3"/>
              </a:buClr>
              <a:buSzPts val="1900"/>
              <a:buFont typeface="Merriweather"/>
              <a:buChar char="-"/>
            </a:pPr>
            <a:r>
              <a:rPr lang="en" sz="1900">
                <a:solidFill>
                  <a:srgbClr val="8E7CC3"/>
                </a:solidFill>
                <a:latin typeface="Merriweather"/>
                <a:ea typeface="Merriweather"/>
                <a:cs typeface="Merriweather"/>
                <a:sym typeface="Merriweather"/>
              </a:rPr>
              <a:t>Taken parenterally, can not be taken orally, since it is a large molecule and highly charged.</a:t>
            </a:r>
            <a:endParaRPr sz="1900">
              <a:solidFill>
                <a:srgbClr val="8E7CC3"/>
              </a:solidFill>
              <a:latin typeface="Merriweather"/>
              <a:ea typeface="Merriweather"/>
              <a:cs typeface="Merriweather"/>
              <a:sym typeface="Merriweather"/>
            </a:endParaRPr>
          </a:p>
          <a:p>
            <a:pPr indent="-349250" lvl="0" marL="457200" rtl="0" algn="l">
              <a:spcBef>
                <a:spcPts val="0"/>
              </a:spcBef>
              <a:spcAft>
                <a:spcPts val="0"/>
              </a:spcAft>
              <a:buClr>
                <a:srgbClr val="8E7CC3"/>
              </a:buClr>
              <a:buSzPts val="1900"/>
              <a:buFont typeface="Merriweather"/>
              <a:buChar char="-"/>
            </a:pPr>
            <a:r>
              <a:rPr lang="en" sz="1900">
                <a:solidFill>
                  <a:srgbClr val="8E7CC3"/>
                </a:solidFill>
                <a:latin typeface="Merriweather"/>
                <a:ea typeface="Merriweather"/>
                <a:cs typeface="Merriweather"/>
                <a:sym typeface="Merriweather"/>
              </a:rPr>
              <a:t>It’s the most widely used anticoagulant clinically, as in stroke.  </a:t>
            </a:r>
            <a:endParaRPr sz="1900">
              <a:solidFill>
                <a:srgbClr val="8E7CC3"/>
              </a:solidFill>
              <a:latin typeface="Merriweather"/>
              <a:ea typeface="Merriweather"/>
              <a:cs typeface="Merriweather"/>
              <a:sym typeface="Merriweather"/>
            </a:endParaRPr>
          </a:p>
        </p:txBody>
      </p:sp>
      <p:sp>
        <p:nvSpPr>
          <p:cNvPr id="248" name="Google Shape;248;p19"/>
          <p:cNvSpPr txBox="1"/>
          <p:nvPr/>
        </p:nvSpPr>
        <p:spPr>
          <a:xfrm>
            <a:off x="142900" y="16150600"/>
            <a:ext cx="12759000" cy="136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8E7CC3"/>
                </a:solidFill>
                <a:latin typeface="Oswald"/>
                <a:ea typeface="Oswald"/>
                <a:cs typeface="Oswald"/>
                <a:sym typeface="Oswald"/>
              </a:rPr>
              <a:t>Anticoagulants Used in vitro</a:t>
            </a:r>
            <a:r>
              <a:rPr baseline="30000" lang="en" sz="2500">
                <a:solidFill>
                  <a:srgbClr val="8E7CC3"/>
                </a:solidFill>
                <a:latin typeface="Oswald"/>
                <a:ea typeface="Oswald"/>
                <a:cs typeface="Oswald"/>
                <a:sym typeface="Oswald"/>
              </a:rPr>
              <a:t>2</a:t>
            </a:r>
            <a:r>
              <a:rPr lang="en" sz="2500">
                <a:solidFill>
                  <a:srgbClr val="8E7CC3"/>
                </a:solidFill>
                <a:latin typeface="Oswald"/>
                <a:ea typeface="Oswald"/>
                <a:cs typeface="Oswald"/>
                <a:sym typeface="Oswald"/>
              </a:rPr>
              <a:t> </a:t>
            </a:r>
            <a:r>
              <a:rPr lang="en" sz="2000">
                <a:solidFill>
                  <a:srgbClr val="8E7CC3"/>
                </a:solidFill>
                <a:latin typeface="Merriweather"/>
                <a:ea typeface="Merriweather"/>
                <a:cs typeface="Merriweather"/>
                <a:sym typeface="Merriweather"/>
              </a:rPr>
              <a:t>No Ca++ → no Clotting (needed in many steps). </a:t>
            </a:r>
            <a:endParaRPr sz="2000">
              <a:solidFill>
                <a:srgbClr val="8E7CC3"/>
              </a:solidFill>
              <a:latin typeface="Merriweather"/>
              <a:ea typeface="Merriweather"/>
              <a:cs typeface="Merriweather"/>
              <a:sym typeface="Merriweather"/>
            </a:endParaRPr>
          </a:p>
          <a:p>
            <a:pPr indent="-355600" lvl="0" marL="457200" rtl="0" algn="l">
              <a:spcBef>
                <a:spcPts val="0"/>
              </a:spcBef>
              <a:spcAft>
                <a:spcPts val="0"/>
              </a:spcAft>
              <a:buClr>
                <a:srgbClr val="8E7CC3"/>
              </a:buClr>
              <a:buSzPts val="2000"/>
              <a:buFont typeface="Merriweather"/>
              <a:buChar char="-"/>
            </a:pPr>
            <a:r>
              <a:rPr lang="en" sz="2000">
                <a:solidFill>
                  <a:srgbClr val="8E7CC3"/>
                </a:solidFill>
                <a:latin typeface="Merriweather"/>
                <a:ea typeface="Merriweather"/>
                <a:cs typeface="Merriweather"/>
                <a:sym typeface="Merriweather"/>
              </a:rPr>
              <a:t>Citrate ions → Deionization of Ca++ </a:t>
            </a:r>
            <a:endParaRPr sz="2000">
              <a:solidFill>
                <a:srgbClr val="8E7CC3"/>
              </a:solidFill>
              <a:latin typeface="Merriweather"/>
              <a:ea typeface="Merriweather"/>
              <a:cs typeface="Merriweather"/>
              <a:sym typeface="Merriweather"/>
            </a:endParaRPr>
          </a:p>
          <a:p>
            <a:pPr indent="-355600" lvl="0" marL="457200" rtl="0" algn="l">
              <a:spcBef>
                <a:spcPts val="0"/>
              </a:spcBef>
              <a:spcAft>
                <a:spcPts val="0"/>
              </a:spcAft>
              <a:buClr>
                <a:srgbClr val="8E7CC3"/>
              </a:buClr>
              <a:buSzPts val="2000"/>
              <a:buFont typeface="Merriweather"/>
              <a:buChar char="-"/>
            </a:pPr>
            <a:r>
              <a:rPr lang="en" sz="2000">
                <a:solidFill>
                  <a:srgbClr val="8E7CC3"/>
                </a:solidFill>
                <a:latin typeface="Merriweather"/>
                <a:ea typeface="Merriweather"/>
                <a:cs typeface="Merriweather"/>
                <a:sym typeface="Merriweather"/>
              </a:rPr>
              <a:t>Oxalate ions → Precipitate the Ca++ </a:t>
            </a:r>
            <a:endParaRPr sz="2000">
              <a:solidFill>
                <a:srgbClr val="8E7CC3"/>
              </a:solidFill>
              <a:latin typeface="Merriweather"/>
              <a:ea typeface="Merriweather"/>
              <a:cs typeface="Merriweather"/>
              <a:sym typeface="Merriweather"/>
            </a:endParaRPr>
          </a:p>
          <a:p>
            <a:pPr indent="-355600" lvl="0" marL="457200" rtl="0" algn="l">
              <a:spcBef>
                <a:spcPts val="0"/>
              </a:spcBef>
              <a:spcAft>
                <a:spcPts val="0"/>
              </a:spcAft>
              <a:buClr>
                <a:srgbClr val="8E7CC3"/>
              </a:buClr>
              <a:buSzPts val="2000"/>
              <a:buFont typeface="Merriweather"/>
              <a:buChar char="-"/>
            </a:pPr>
            <a:r>
              <a:rPr lang="en" sz="1900">
                <a:solidFill>
                  <a:srgbClr val="8E7CC3"/>
                </a:solidFill>
                <a:highlight>
                  <a:srgbClr val="FFFFFF"/>
                </a:highlight>
                <a:latin typeface="Merriweather"/>
                <a:ea typeface="Merriweather"/>
                <a:cs typeface="Merriweather"/>
                <a:sym typeface="Merriweather"/>
              </a:rPr>
              <a:t>Ethylenediaminetetraacetic acid </a:t>
            </a:r>
            <a:r>
              <a:rPr lang="en" sz="1800">
                <a:solidFill>
                  <a:srgbClr val="8E7CC3"/>
                </a:solidFill>
                <a:highlight>
                  <a:srgbClr val="FFFFFF"/>
                </a:highlight>
                <a:latin typeface="Merriweather"/>
                <a:ea typeface="Merriweather"/>
                <a:cs typeface="Merriweather"/>
                <a:sym typeface="Merriweather"/>
              </a:rPr>
              <a:t>(</a:t>
            </a:r>
            <a:r>
              <a:rPr b="1" lang="en" sz="1800">
                <a:solidFill>
                  <a:srgbClr val="8E7CC3"/>
                </a:solidFill>
                <a:highlight>
                  <a:srgbClr val="FFFFFF"/>
                </a:highlight>
                <a:latin typeface="Merriweather"/>
                <a:ea typeface="Merriweather"/>
                <a:cs typeface="Merriweather"/>
                <a:sym typeface="Merriweather"/>
              </a:rPr>
              <a:t>EDTA</a:t>
            </a:r>
            <a:r>
              <a:rPr lang="en" sz="1800">
                <a:solidFill>
                  <a:srgbClr val="8E7CC3"/>
                </a:solidFill>
                <a:highlight>
                  <a:srgbClr val="FFFFFF"/>
                </a:highlight>
                <a:latin typeface="Merriweather"/>
                <a:ea typeface="Merriweather"/>
                <a:cs typeface="Merriweather"/>
                <a:sym typeface="Merriweather"/>
              </a:rPr>
              <a:t>)</a:t>
            </a:r>
            <a:r>
              <a:rPr lang="en" sz="1200">
                <a:solidFill>
                  <a:srgbClr val="8E7CC3"/>
                </a:solidFill>
                <a:highlight>
                  <a:srgbClr val="FFFFFF"/>
                </a:highlight>
              </a:rPr>
              <a:t> </a:t>
            </a:r>
            <a:r>
              <a:rPr lang="en" sz="2000">
                <a:solidFill>
                  <a:srgbClr val="8E7CC3"/>
                </a:solidFill>
                <a:latin typeface="Merriweather"/>
                <a:ea typeface="Merriweather"/>
                <a:cs typeface="Merriweather"/>
                <a:sym typeface="Merriweather"/>
              </a:rPr>
              <a:t>→ chelates (binds) calcium ions</a:t>
            </a:r>
            <a:endParaRPr sz="2000">
              <a:solidFill>
                <a:srgbClr val="8E7CC3"/>
              </a:solidFill>
              <a:latin typeface="Merriweather"/>
              <a:ea typeface="Merriweather"/>
              <a:cs typeface="Merriweather"/>
              <a:sym typeface="Merriweather"/>
            </a:endParaRPr>
          </a:p>
          <a:p>
            <a:pPr indent="-355600" lvl="0" marL="457200" rtl="0" algn="l">
              <a:spcBef>
                <a:spcPts val="0"/>
              </a:spcBef>
              <a:spcAft>
                <a:spcPts val="0"/>
              </a:spcAft>
              <a:buClr>
                <a:srgbClr val="8E7CC3"/>
              </a:buClr>
              <a:buSzPts val="2000"/>
              <a:buFont typeface="Merriweather"/>
              <a:buChar char="-"/>
            </a:pPr>
            <a:r>
              <a:rPr lang="en" sz="2000">
                <a:solidFill>
                  <a:srgbClr val="8E7CC3"/>
                </a:solidFill>
                <a:latin typeface="Merriweather"/>
                <a:ea typeface="Merriweather"/>
                <a:cs typeface="Merriweather"/>
                <a:sym typeface="Merriweather"/>
              </a:rPr>
              <a:t>Heparin → Binds to AT III</a:t>
            </a:r>
            <a:endParaRPr sz="2000">
              <a:solidFill>
                <a:srgbClr val="8E7CC3"/>
              </a:solidFill>
              <a:latin typeface="Merriweather"/>
              <a:ea typeface="Merriweather"/>
              <a:cs typeface="Merriweather"/>
              <a:sym typeface="Merriweather"/>
            </a:endParaRPr>
          </a:p>
        </p:txBody>
      </p:sp>
      <p:sp>
        <p:nvSpPr>
          <p:cNvPr id="249" name="Google Shape;249;p19"/>
          <p:cNvSpPr txBox="1"/>
          <p:nvPr/>
        </p:nvSpPr>
        <p:spPr>
          <a:xfrm>
            <a:off x="173650" y="18511000"/>
            <a:ext cx="13585500" cy="9642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SzPts val="1300"/>
              <a:buFont typeface="Merriweather"/>
              <a:buAutoNum type="arabicPeriod"/>
            </a:pPr>
            <a:r>
              <a:rPr lang="en" sz="1300">
                <a:latin typeface="Merriweather"/>
                <a:ea typeface="Merriweather"/>
                <a:cs typeface="Merriweather"/>
                <a:sym typeface="Merriweather"/>
              </a:rPr>
              <a:t>Glycocalyx is a mucopolysaccharide on the surface of endothelial cells that repels clotting factors and platelets, preventing coagulation. </a:t>
            </a:r>
            <a:endParaRPr sz="1300">
              <a:latin typeface="Merriweather"/>
              <a:ea typeface="Merriweather"/>
              <a:cs typeface="Merriweather"/>
              <a:sym typeface="Merriweather"/>
            </a:endParaRPr>
          </a:p>
          <a:p>
            <a:pPr indent="-311150" lvl="0" marL="457200" rtl="0" algn="l">
              <a:spcBef>
                <a:spcPts val="0"/>
              </a:spcBef>
              <a:spcAft>
                <a:spcPts val="0"/>
              </a:spcAft>
              <a:buSzPts val="1300"/>
              <a:buFont typeface="Merriweather"/>
              <a:buAutoNum type="arabicPeriod"/>
            </a:pPr>
            <a:r>
              <a:rPr lang="en" sz="1300">
                <a:latin typeface="Merriweather"/>
                <a:ea typeface="Merriweather"/>
                <a:cs typeface="Merriweather"/>
                <a:sym typeface="Merriweather"/>
              </a:rPr>
              <a:t>These anticoagulants are useful in determining partial thromboplastin and prothrombin time, this is done in the following manner: after a blood sample is taken, EDTA, citrate or oxalate are added to prevent activation of prothrombin, since they sequester and de-ionize calcium. After that, a huge amount of calcium and tissue factor are added, this will nullify the effect of oxalate or citrate and the time taken for the blood to clot is the prothrombin time. This tests the extrinsic pathway. To test the intrinsic pathway silica or other substance that cause activation factor XII are added, and the time taken for the blood to clot is the activated partial thromboplastin time, this tests the intrinsic pathway. </a:t>
            </a:r>
            <a:endParaRPr sz="1300">
              <a:latin typeface="Merriweather"/>
              <a:ea typeface="Merriweather"/>
              <a:cs typeface="Merriweather"/>
              <a:sym typeface="Merriweather"/>
            </a:endParaRPr>
          </a:p>
        </p:txBody>
      </p:sp>
      <p:graphicFrame>
        <p:nvGraphicFramePr>
          <p:cNvPr id="250" name="Google Shape;250;p19"/>
          <p:cNvGraphicFramePr/>
          <p:nvPr/>
        </p:nvGraphicFramePr>
        <p:xfrm>
          <a:off x="266700" y="1138613"/>
          <a:ext cx="3000000" cy="3000000"/>
        </p:xfrm>
        <a:graphic>
          <a:graphicData uri="http://schemas.openxmlformats.org/drawingml/2006/table">
            <a:tbl>
              <a:tblPr>
                <a:noFill/>
                <a:tableStyleId>{32F26C58-E234-4AB2-BB44-BD7281F2DE5A}</a:tableStyleId>
              </a:tblPr>
              <a:tblGrid>
                <a:gridCol w="1802000"/>
                <a:gridCol w="1802000"/>
                <a:gridCol w="1802000"/>
                <a:gridCol w="1802000"/>
              </a:tblGrid>
              <a:tr h="556575">
                <a:tc>
                  <a:txBody>
                    <a:bodyPr/>
                    <a:lstStyle/>
                    <a:p>
                      <a:pPr indent="0" lvl="0" marL="0" rtl="0" algn="ctr">
                        <a:spcBef>
                          <a:spcPts val="0"/>
                        </a:spcBef>
                        <a:spcAft>
                          <a:spcPts val="0"/>
                        </a:spcAft>
                        <a:buNone/>
                      </a:pPr>
                      <a:r>
                        <a:rPr lang="en" sz="2000">
                          <a:solidFill>
                            <a:srgbClr val="FFFFFF"/>
                          </a:solidFill>
                          <a:latin typeface="Oswald"/>
                          <a:ea typeface="Oswald"/>
                          <a:cs typeface="Oswald"/>
                          <a:sym typeface="Oswald"/>
                        </a:rPr>
                        <a:t>Test</a:t>
                      </a:r>
                      <a:endParaRPr sz="2000">
                        <a:solidFill>
                          <a:srgbClr val="FFFFFF"/>
                        </a:solidFill>
                        <a:latin typeface="Oswald"/>
                        <a:ea typeface="Oswald"/>
                        <a:cs typeface="Oswald"/>
                        <a:sym typeface="Oswal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8E7CC3"/>
                    </a:solidFill>
                  </a:tcPr>
                </a:tc>
                <a:tc>
                  <a:txBody>
                    <a:bodyPr/>
                    <a:lstStyle/>
                    <a:p>
                      <a:pPr indent="0" lvl="0" marL="0" rtl="0" algn="ctr">
                        <a:spcBef>
                          <a:spcPts val="0"/>
                        </a:spcBef>
                        <a:spcAft>
                          <a:spcPts val="0"/>
                        </a:spcAft>
                        <a:buNone/>
                      </a:pPr>
                      <a:r>
                        <a:rPr lang="en" sz="2000">
                          <a:solidFill>
                            <a:srgbClr val="FFFFFF"/>
                          </a:solidFill>
                          <a:latin typeface="Oswald"/>
                          <a:ea typeface="Oswald"/>
                          <a:cs typeface="Oswald"/>
                          <a:sym typeface="Oswald"/>
                        </a:rPr>
                        <a:t>Mechanism Tested</a:t>
                      </a:r>
                      <a:endParaRPr sz="2000">
                        <a:solidFill>
                          <a:srgbClr val="FFFFFF"/>
                        </a:solidFill>
                        <a:latin typeface="Oswald"/>
                        <a:ea typeface="Oswald"/>
                        <a:cs typeface="Oswald"/>
                        <a:sym typeface="Oswal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8E7CC3"/>
                    </a:solidFill>
                  </a:tcPr>
                </a:tc>
                <a:tc>
                  <a:txBody>
                    <a:bodyPr/>
                    <a:lstStyle/>
                    <a:p>
                      <a:pPr indent="0" lvl="0" marL="0" rtl="0" algn="ctr">
                        <a:spcBef>
                          <a:spcPts val="0"/>
                        </a:spcBef>
                        <a:spcAft>
                          <a:spcPts val="0"/>
                        </a:spcAft>
                        <a:buNone/>
                      </a:pPr>
                      <a:r>
                        <a:rPr lang="en" sz="2000">
                          <a:solidFill>
                            <a:srgbClr val="FFFFFF"/>
                          </a:solidFill>
                          <a:latin typeface="Oswald"/>
                          <a:ea typeface="Oswald"/>
                          <a:cs typeface="Oswald"/>
                          <a:sym typeface="Oswald"/>
                        </a:rPr>
                        <a:t>Normal Value</a:t>
                      </a:r>
                      <a:endParaRPr sz="2000">
                        <a:solidFill>
                          <a:srgbClr val="FFFFFF"/>
                        </a:solidFill>
                        <a:latin typeface="Oswald"/>
                        <a:ea typeface="Oswald"/>
                        <a:cs typeface="Oswald"/>
                        <a:sym typeface="Oswal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8E7CC3"/>
                    </a:solidFill>
                  </a:tcPr>
                </a:tc>
                <a:tc>
                  <a:txBody>
                    <a:bodyPr/>
                    <a:lstStyle/>
                    <a:p>
                      <a:pPr indent="0" lvl="0" marL="0" rtl="0" algn="ctr">
                        <a:spcBef>
                          <a:spcPts val="0"/>
                        </a:spcBef>
                        <a:spcAft>
                          <a:spcPts val="0"/>
                        </a:spcAft>
                        <a:buNone/>
                      </a:pPr>
                      <a:r>
                        <a:rPr lang="en" sz="2000">
                          <a:solidFill>
                            <a:srgbClr val="FFFFFF"/>
                          </a:solidFill>
                          <a:latin typeface="Oswald"/>
                          <a:ea typeface="Oswald"/>
                          <a:cs typeface="Oswald"/>
                          <a:sym typeface="Oswald"/>
                        </a:rPr>
                        <a:t>Disorder </a:t>
                      </a:r>
                      <a:endParaRPr sz="2000">
                        <a:solidFill>
                          <a:srgbClr val="FFFFFF"/>
                        </a:solidFill>
                        <a:latin typeface="Oswald"/>
                        <a:ea typeface="Oswald"/>
                        <a:cs typeface="Oswald"/>
                        <a:sym typeface="Oswal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8E7CC3"/>
                    </a:solidFill>
                  </a:tcPr>
                </a:tc>
              </a:tr>
              <a:tr h="600000">
                <a:tc>
                  <a:txBody>
                    <a:bodyPr/>
                    <a:lstStyle/>
                    <a:p>
                      <a:pPr indent="0" lvl="0" marL="0" rtl="0" algn="l">
                        <a:spcBef>
                          <a:spcPts val="0"/>
                        </a:spcBef>
                        <a:spcAft>
                          <a:spcPts val="0"/>
                        </a:spcAft>
                        <a:buNone/>
                      </a:pPr>
                      <a:r>
                        <a:rPr lang="en" sz="2000">
                          <a:latin typeface="Oswald"/>
                          <a:ea typeface="Oswald"/>
                          <a:cs typeface="Oswald"/>
                          <a:sym typeface="Oswald"/>
                        </a:rPr>
                        <a:t>Prothrombin time (PT)</a:t>
                      </a:r>
                      <a:endParaRPr sz="2000">
                        <a:latin typeface="Oswald"/>
                        <a:ea typeface="Oswald"/>
                        <a:cs typeface="Oswald"/>
                        <a:sym typeface="Oswal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Merriweather"/>
                          <a:ea typeface="Merriweather"/>
                          <a:cs typeface="Merriweather"/>
                          <a:sym typeface="Merriweather"/>
                        </a:rPr>
                        <a:t>Extrinsic and common pathway</a:t>
                      </a:r>
                      <a:endParaRPr>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Merriweather"/>
                          <a:ea typeface="Merriweather"/>
                          <a:cs typeface="Merriweather"/>
                          <a:sym typeface="Merriweather"/>
                        </a:rPr>
                        <a:t>&lt;12s beyond neonate, 12-18s in-term neonate</a:t>
                      </a:r>
                      <a:endParaRPr>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Merriweather"/>
                          <a:ea typeface="Merriweather"/>
                          <a:cs typeface="Merriweather"/>
                          <a:sym typeface="Merriweather"/>
                        </a:rPr>
                        <a:t>Liver disease, defect in vitamin K-dependent factors, disseminated intravascular coagulation (DIC) </a:t>
                      </a:r>
                      <a:endParaRPr>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600000">
                <a:tc>
                  <a:txBody>
                    <a:bodyPr/>
                    <a:lstStyle/>
                    <a:p>
                      <a:pPr indent="0" lvl="0" marL="0" rtl="0" algn="l">
                        <a:spcBef>
                          <a:spcPts val="0"/>
                        </a:spcBef>
                        <a:spcAft>
                          <a:spcPts val="0"/>
                        </a:spcAft>
                        <a:buNone/>
                      </a:pPr>
                      <a:r>
                        <a:rPr lang="en" sz="2000">
                          <a:latin typeface="Oswald"/>
                          <a:ea typeface="Oswald"/>
                          <a:cs typeface="Oswald"/>
                          <a:sym typeface="Oswald"/>
                        </a:rPr>
                        <a:t>Activated partial thromboplastin time (aPTT)</a:t>
                      </a:r>
                      <a:endParaRPr sz="2000">
                        <a:latin typeface="Oswald"/>
                        <a:ea typeface="Oswald"/>
                        <a:cs typeface="Oswald"/>
                        <a:sym typeface="Oswal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Merriweather"/>
                          <a:ea typeface="Merriweather"/>
                          <a:cs typeface="Merriweather"/>
                          <a:sym typeface="Merriweather"/>
                        </a:rPr>
                        <a:t>Intrinsic and common pathway</a:t>
                      </a:r>
                      <a:endParaRPr>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Merriweather"/>
                          <a:ea typeface="Merriweather"/>
                          <a:cs typeface="Merriweather"/>
                          <a:sym typeface="Merriweather"/>
                        </a:rPr>
                        <a:t>25-40s beyond neonate, 70s in-term neonate</a:t>
                      </a:r>
                      <a:endParaRPr>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Merriweather"/>
                          <a:ea typeface="Merriweather"/>
                          <a:cs typeface="Merriweather"/>
                          <a:sym typeface="Merriweather"/>
                        </a:rPr>
                        <a:t>DIC, von Willebrand disease, hemophilia </a:t>
                      </a:r>
                      <a:endParaRPr>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600000">
                <a:tc>
                  <a:txBody>
                    <a:bodyPr/>
                    <a:lstStyle/>
                    <a:p>
                      <a:pPr indent="0" lvl="0" marL="0" rtl="0" algn="l">
                        <a:spcBef>
                          <a:spcPts val="0"/>
                        </a:spcBef>
                        <a:spcAft>
                          <a:spcPts val="0"/>
                        </a:spcAft>
                        <a:buNone/>
                      </a:pPr>
                      <a:r>
                        <a:rPr lang="en" sz="2000">
                          <a:latin typeface="Oswald"/>
                          <a:ea typeface="Oswald"/>
                          <a:cs typeface="Oswald"/>
                          <a:sym typeface="Oswald"/>
                        </a:rPr>
                        <a:t>Platelet count</a:t>
                      </a:r>
                      <a:endParaRPr sz="2000">
                        <a:latin typeface="Oswald"/>
                        <a:ea typeface="Oswald"/>
                        <a:cs typeface="Oswald"/>
                        <a:sym typeface="Oswal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Merriweather"/>
                          <a:ea typeface="Merriweather"/>
                          <a:cs typeface="Merriweather"/>
                          <a:sym typeface="Merriweather"/>
                        </a:rPr>
                        <a:t>Platelet number</a:t>
                      </a:r>
                      <a:endParaRPr>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Merriweather"/>
                          <a:ea typeface="Merriweather"/>
                          <a:cs typeface="Merriweather"/>
                          <a:sym typeface="Merriweather"/>
                        </a:rPr>
                        <a:t>150-450 cells per millimeter cubed </a:t>
                      </a:r>
                      <a:endParaRPr>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Merriweather"/>
                          <a:ea typeface="Merriweather"/>
                          <a:cs typeface="Merriweather"/>
                          <a:sym typeface="Merriweather"/>
                        </a:rPr>
                        <a:t>Thrombocytopenia</a:t>
                      </a:r>
                      <a:endParaRPr>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600000">
                <a:tc>
                  <a:txBody>
                    <a:bodyPr/>
                    <a:lstStyle/>
                    <a:p>
                      <a:pPr indent="0" lvl="0" marL="0" rtl="0" algn="l">
                        <a:spcBef>
                          <a:spcPts val="0"/>
                        </a:spcBef>
                        <a:spcAft>
                          <a:spcPts val="0"/>
                        </a:spcAft>
                        <a:buNone/>
                      </a:pPr>
                      <a:r>
                        <a:rPr lang="en" sz="2000">
                          <a:latin typeface="Oswald"/>
                          <a:ea typeface="Oswald"/>
                          <a:cs typeface="Oswald"/>
                          <a:sym typeface="Oswald"/>
                        </a:rPr>
                        <a:t>Bleeding time (BT)</a:t>
                      </a:r>
                      <a:endParaRPr sz="2000">
                        <a:latin typeface="Oswald"/>
                        <a:ea typeface="Oswald"/>
                        <a:cs typeface="Oswald"/>
                        <a:sym typeface="Oswal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Merriweather"/>
                          <a:ea typeface="Merriweather"/>
                          <a:cs typeface="Merriweather"/>
                          <a:sym typeface="Merriweather"/>
                        </a:rPr>
                        <a:t>Hemostasis, capillary and platelet function</a:t>
                      </a:r>
                      <a:endParaRPr>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Merriweather"/>
                          <a:ea typeface="Merriweather"/>
                          <a:cs typeface="Merriweather"/>
                          <a:sym typeface="Merriweather"/>
                        </a:rPr>
                        <a:t>3-7 minutes beyond neonate</a:t>
                      </a:r>
                      <a:endParaRPr>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Merriweather"/>
                          <a:ea typeface="Merriweather"/>
                          <a:cs typeface="Merriweather"/>
                          <a:sym typeface="Merriweather"/>
                        </a:rPr>
                        <a:t>Thrombocytopenia, on Willebrand disease</a:t>
                      </a:r>
                      <a:endParaRPr>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251" name="Google Shape;251;p19"/>
          <p:cNvGraphicFramePr/>
          <p:nvPr/>
        </p:nvGraphicFramePr>
        <p:xfrm>
          <a:off x="7627125" y="1129088"/>
          <a:ext cx="3000000" cy="3000000"/>
        </p:xfrm>
        <a:graphic>
          <a:graphicData uri="http://schemas.openxmlformats.org/drawingml/2006/table">
            <a:tbl>
              <a:tblPr>
                <a:noFill/>
                <a:tableStyleId>{32F26C58-E234-4AB2-BB44-BD7281F2DE5A}</a:tableStyleId>
              </a:tblPr>
              <a:tblGrid>
                <a:gridCol w="1593075"/>
                <a:gridCol w="1593075"/>
                <a:gridCol w="1593075"/>
                <a:gridCol w="1593075"/>
              </a:tblGrid>
              <a:tr h="454125">
                <a:tc>
                  <a:txBody>
                    <a:bodyPr/>
                    <a:lstStyle/>
                    <a:p>
                      <a:pPr indent="0" lvl="0" marL="0" rtl="0" algn="ctr">
                        <a:spcBef>
                          <a:spcPts val="0"/>
                        </a:spcBef>
                        <a:spcAft>
                          <a:spcPts val="0"/>
                        </a:spcAft>
                        <a:buNone/>
                      </a:pPr>
                      <a:r>
                        <a:rPr lang="en" sz="2000">
                          <a:solidFill>
                            <a:schemeClr val="lt1"/>
                          </a:solidFill>
                          <a:latin typeface="Oswald"/>
                          <a:ea typeface="Oswald"/>
                          <a:cs typeface="Oswald"/>
                          <a:sym typeface="Oswald"/>
                        </a:rPr>
                        <a:t>Test</a:t>
                      </a:r>
                      <a:endParaRPr sz="2000">
                        <a:solidFill>
                          <a:schemeClr val="lt1"/>
                        </a:solidFill>
                        <a:latin typeface="Oswald"/>
                        <a:ea typeface="Oswald"/>
                        <a:cs typeface="Oswald"/>
                        <a:sym typeface="Oswal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8E7CC3"/>
                    </a:solidFill>
                  </a:tcPr>
                </a:tc>
                <a:tc>
                  <a:txBody>
                    <a:bodyPr/>
                    <a:lstStyle/>
                    <a:p>
                      <a:pPr indent="0" lvl="0" marL="0" rtl="0" algn="ctr">
                        <a:spcBef>
                          <a:spcPts val="0"/>
                        </a:spcBef>
                        <a:spcAft>
                          <a:spcPts val="0"/>
                        </a:spcAft>
                        <a:buNone/>
                      </a:pPr>
                      <a:r>
                        <a:rPr lang="en" sz="2000">
                          <a:solidFill>
                            <a:schemeClr val="lt1"/>
                          </a:solidFill>
                          <a:latin typeface="Oswald"/>
                          <a:ea typeface="Oswald"/>
                          <a:cs typeface="Oswald"/>
                          <a:sym typeface="Oswald"/>
                        </a:rPr>
                        <a:t>Hemophilia A</a:t>
                      </a:r>
                      <a:endParaRPr sz="2000">
                        <a:solidFill>
                          <a:schemeClr val="lt1"/>
                        </a:solidFill>
                        <a:latin typeface="Oswald"/>
                        <a:ea typeface="Oswald"/>
                        <a:cs typeface="Oswald"/>
                        <a:sym typeface="Oswal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8E7CC3"/>
                    </a:solidFill>
                  </a:tcPr>
                </a:tc>
                <a:tc>
                  <a:txBody>
                    <a:bodyPr/>
                    <a:lstStyle/>
                    <a:p>
                      <a:pPr indent="0" lvl="0" marL="0" rtl="0" algn="ctr">
                        <a:spcBef>
                          <a:spcPts val="0"/>
                        </a:spcBef>
                        <a:spcAft>
                          <a:spcPts val="0"/>
                        </a:spcAft>
                        <a:buNone/>
                      </a:pPr>
                      <a:r>
                        <a:rPr lang="en" sz="2000">
                          <a:solidFill>
                            <a:schemeClr val="lt1"/>
                          </a:solidFill>
                          <a:latin typeface="Oswald"/>
                          <a:ea typeface="Oswald"/>
                          <a:cs typeface="Oswald"/>
                          <a:sym typeface="Oswald"/>
                        </a:rPr>
                        <a:t>Hemophilia B</a:t>
                      </a:r>
                      <a:endParaRPr sz="2000">
                        <a:solidFill>
                          <a:schemeClr val="lt1"/>
                        </a:solidFill>
                        <a:latin typeface="Oswald"/>
                        <a:ea typeface="Oswald"/>
                        <a:cs typeface="Oswald"/>
                        <a:sym typeface="Oswal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8E7CC3"/>
                    </a:solidFill>
                  </a:tcPr>
                </a:tc>
                <a:tc>
                  <a:txBody>
                    <a:bodyPr/>
                    <a:lstStyle/>
                    <a:p>
                      <a:pPr indent="0" lvl="0" marL="0" rtl="0" algn="ctr">
                        <a:spcBef>
                          <a:spcPts val="0"/>
                        </a:spcBef>
                        <a:spcAft>
                          <a:spcPts val="0"/>
                        </a:spcAft>
                        <a:buNone/>
                      </a:pPr>
                      <a:r>
                        <a:rPr lang="en" sz="2000">
                          <a:solidFill>
                            <a:schemeClr val="lt1"/>
                          </a:solidFill>
                          <a:latin typeface="Oswald"/>
                          <a:ea typeface="Oswald"/>
                          <a:cs typeface="Oswald"/>
                          <a:sym typeface="Oswald"/>
                        </a:rPr>
                        <a:t>vW disease</a:t>
                      </a:r>
                      <a:endParaRPr sz="2000">
                        <a:solidFill>
                          <a:schemeClr val="lt1"/>
                        </a:solidFill>
                        <a:latin typeface="Oswald"/>
                        <a:ea typeface="Oswald"/>
                        <a:cs typeface="Oswald"/>
                        <a:sym typeface="Oswal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8E7CC3"/>
                    </a:solidFill>
                  </a:tcPr>
                </a:tc>
              </a:tr>
              <a:tr h="737975">
                <a:tc>
                  <a:txBody>
                    <a:bodyPr/>
                    <a:lstStyle/>
                    <a:p>
                      <a:pPr indent="0" lvl="0" marL="0" rtl="0" algn="l">
                        <a:spcBef>
                          <a:spcPts val="0"/>
                        </a:spcBef>
                        <a:spcAft>
                          <a:spcPts val="0"/>
                        </a:spcAft>
                        <a:buNone/>
                      </a:pPr>
                      <a:r>
                        <a:rPr lang="en" sz="2000">
                          <a:latin typeface="Oswald"/>
                          <a:ea typeface="Oswald"/>
                          <a:cs typeface="Oswald"/>
                          <a:sym typeface="Oswald"/>
                        </a:rPr>
                        <a:t>Bleeding time (BT) </a:t>
                      </a:r>
                      <a:endParaRPr sz="2000">
                        <a:latin typeface="Oswald"/>
                        <a:ea typeface="Oswald"/>
                        <a:cs typeface="Oswald"/>
                        <a:sym typeface="Oswal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Merriweather"/>
                          <a:ea typeface="Merriweather"/>
                          <a:cs typeface="Merriweather"/>
                          <a:sym typeface="Merriweather"/>
                        </a:rPr>
                        <a:t>Normal </a:t>
                      </a:r>
                      <a:endParaRPr>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Merriweather"/>
                          <a:ea typeface="Merriweather"/>
                          <a:cs typeface="Merriweather"/>
                          <a:sym typeface="Merriweather"/>
                        </a:rPr>
                        <a:t>Normal</a:t>
                      </a:r>
                      <a:endParaRPr>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Merriweather"/>
                          <a:ea typeface="Merriweather"/>
                          <a:cs typeface="Merriweather"/>
                          <a:sym typeface="Merriweather"/>
                        </a:rPr>
                        <a:t>Prolonged </a:t>
                      </a:r>
                      <a:endParaRPr>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737975">
                <a:tc>
                  <a:txBody>
                    <a:bodyPr/>
                    <a:lstStyle/>
                    <a:p>
                      <a:pPr indent="0" lvl="0" marL="0" rtl="0" algn="l">
                        <a:spcBef>
                          <a:spcPts val="0"/>
                        </a:spcBef>
                        <a:spcAft>
                          <a:spcPts val="0"/>
                        </a:spcAft>
                        <a:buNone/>
                      </a:pPr>
                      <a:r>
                        <a:rPr lang="en" sz="2000">
                          <a:latin typeface="Oswald"/>
                          <a:ea typeface="Oswald"/>
                          <a:cs typeface="Oswald"/>
                          <a:sym typeface="Oswald"/>
                        </a:rPr>
                        <a:t>Prothrombin time (PT)</a:t>
                      </a:r>
                      <a:endParaRPr sz="2000">
                        <a:latin typeface="Oswald"/>
                        <a:ea typeface="Oswald"/>
                        <a:cs typeface="Oswald"/>
                        <a:sym typeface="Oswal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Merriweather"/>
                          <a:ea typeface="Merriweather"/>
                          <a:cs typeface="Merriweather"/>
                          <a:sym typeface="Merriweather"/>
                        </a:rPr>
                        <a:t>Normal</a:t>
                      </a:r>
                      <a:endParaRPr>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Merriweather"/>
                          <a:ea typeface="Merriweather"/>
                          <a:cs typeface="Merriweather"/>
                          <a:sym typeface="Merriweather"/>
                        </a:rPr>
                        <a:t>Normal</a:t>
                      </a:r>
                      <a:endParaRPr>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Merriweather"/>
                          <a:ea typeface="Merriweather"/>
                          <a:cs typeface="Merriweather"/>
                          <a:sym typeface="Merriweather"/>
                        </a:rPr>
                        <a:t>Normal</a:t>
                      </a:r>
                      <a:endParaRPr>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305700">
                <a:tc>
                  <a:txBody>
                    <a:bodyPr/>
                    <a:lstStyle/>
                    <a:p>
                      <a:pPr indent="0" lvl="0" marL="0" rtl="0" algn="l">
                        <a:spcBef>
                          <a:spcPts val="0"/>
                        </a:spcBef>
                        <a:spcAft>
                          <a:spcPts val="0"/>
                        </a:spcAft>
                        <a:buNone/>
                      </a:pPr>
                      <a:r>
                        <a:rPr lang="en" sz="2000">
                          <a:latin typeface="Oswald"/>
                          <a:ea typeface="Oswald"/>
                          <a:cs typeface="Oswald"/>
                          <a:sym typeface="Oswald"/>
                        </a:rPr>
                        <a:t>Activated partial thromboplastin time (aPTT)</a:t>
                      </a:r>
                      <a:endParaRPr sz="2000">
                        <a:latin typeface="Oswald"/>
                        <a:ea typeface="Oswald"/>
                        <a:cs typeface="Oswald"/>
                        <a:sym typeface="Oswal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Merriweather"/>
                          <a:ea typeface="Merriweather"/>
                          <a:cs typeface="Merriweather"/>
                          <a:sym typeface="Merriweather"/>
                        </a:rPr>
                        <a:t>Prolonged</a:t>
                      </a:r>
                      <a:endParaRPr>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Merriweather"/>
                          <a:ea typeface="Merriweather"/>
                          <a:cs typeface="Merriweather"/>
                          <a:sym typeface="Merriweather"/>
                        </a:rPr>
                        <a:t>Prolonged</a:t>
                      </a:r>
                      <a:endParaRPr>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Merriweather"/>
                          <a:ea typeface="Merriweather"/>
                          <a:cs typeface="Merriweather"/>
                          <a:sym typeface="Merriweather"/>
                        </a:rPr>
                        <a:t>Prolonged</a:t>
                      </a:r>
                      <a:endParaRPr>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83000">
                <a:tc>
                  <a:txBody>
                    <a:bodyPr/>
                    <a:lstStyle/>
                    <a:p>
                      <a:pPr indent="0" lvl="0" marL="0" rtl="0" algn="l">
                        <a:spcBef>
                          <a:spcPts val="0"/>
                        </a:spcBef>
                        <a:spcAft>
                          <a:spcPts val="0"/>
                        </a:spcAft>
                        <a:buNone/>
                      </a:pPr>
                      <a:r>
                        <a:rPr lang="en" sz="2000">
                          <a:latin typeface="Oswald"/>
                          <a:ea typeface="Oswald"/>
                          <a:cs typeface="Oswald"/>
                          <a:sym typeface="Oswald"/>
                        </a:rPr>
                        <a:t>Factor VIII</a:t>
                      </a:r>
                      <a:endParaRPr sz="2000">
                        <a:latin typeface="Oswald"/>
                        <a:ea typeface="Oswald"/>
                        <a:cs typeface="Oswald"/>
                        <a:sym typeface="Oswal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Merriweather"/>
                          <a:ea typeface="Merriweather"/>
                          <a:cs typeface="Merriweather"/>
                          <a:sym typeface="Merriweather"/>
                        </a:rPr>
                        <a:t>Low</a:t>
                      </a:r>
                      <a:endParaRPr>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Merriweather"/>
                          <a:ea typeface="Merriweather"/>
                          <a:cs typeface="Merriweather"/>
                          <a:sym typeface="Merriweather"/>
                        </a:rPr>
                        <a:t>Normal</a:t>
                      </a:r>
                      <a:endParaRPr>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Merriweather"/>
                          <a:ea typeface="Merriweather"/>
                          <a:cs typeface="Merriweather"/>
                          <a:sym typeface="Merriweather"/>
                        </a:rPr>
                        <a:t>Low or normal</a:t>
                      </a:r>
                      <a:endParaRPr>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83000">
                <a:tc>
                  <a:txBody>
                    <a:bodyPr/>
                    <a:lstStyle/>
                    <a:p>
                      <a:pPr indent="0" lvl="0" marL="0" rtl="0" algn="l">
                        <a:spcBef>
                          <a:spcPts val="0"/>
                        </a:spcBef>
                        <a:spcAft>
                          <a:spcPts val="0"/>
                        </a:spcAft>
                        <a:buNone/>
                      </a:pPr>
                      <a:r>
                        <a:rPr lang="en" sz="2000">
                          <a:latin typeface="Oswald"/>
                          <a:ea typeface="Oswald"/>
                          <a:cs typeface="Oswald"/>
                          <a:sym typeface="Oswald"/>
                        </a:rPr>
                        <a:t>Factor IX</a:t>
                      </a:r>
                      <a:endParaRPr sz="2000">
                        <a:latin typeface="Oswald"/>
                        <a:ea typeface="Oswald"/>
                        <a:cs typeface="Oswald"/>
                        <a:sym typeface="Oswal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Merriweather"/>
                          <a:ea typeface="Merriweather"/>
                          <a:cs typeface="Merriweather"/>
                          <a:sym typeface="Merriweather"/>
                        </a:rPr>
                        <a:t>Normal</a:t>
                      </a:r>
                      <a:endParaRPr>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Merriweather"/>
                          <a:ea typeface="Merriweather"/>
                          <a:cs typeface="Merriweather"/>
                          <a:sym typeface="Merriweather"/>
                        </a:rPr>
                        <a:t>Low</a:t>
                      </a:r>
                      <a:endParaRPr>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Merriweather"/>
                          <a:ea typeface="Merriweather"/>
                          <a:cs typeface="Merriweather"/>
                          <a:sym typeface="Merriweather"/>
                        </a:rPr>
                        <a:t>Normal </a:t>
                      </a:r>
                      <a:endParaRPr>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83000">
                <a:tc>
                  <a:txBody>
                    <a:bodyPr/>
                    <a:lstStyle/>
                    <a:p>
                      <a:pPr indent="0" lvl="0" marL="0" rtl="0" algn="l">
                        <a:spcBef>
                          <a:spcPts val="0"/>
                        </a:spcBef>
                        <a:spcAft>
                          <a:spcPts val="0"/>
                        </a:spcAft>
                        <a:buNone/>
                      </a:pPr>
                      <a:r>
                        <a:rPr lang="en" sz="2000">
                          <a:latin typeface="Oswald"/>
                          <a:ea typeface="Oswald"/>
                          <a:cs typeface="Oswald"/>
                          <a:sym typeface="Oswald"/>
                        </a:rPr>
                        <a:t>vW Factor </a:t>
                      </a:r>
                      <a:endParaRPr sz="2000">
                        <a:latin typeface="Oswald"/>
                        <a:ea typeface="Oswald"/>
                        <a:cs typeface="Oswald"/>
                        <a:sym typeface="Oswal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Merriweather"/>
                          <a:ea typeface="Merriweather"/>
                          <a:cs typeface="Merriweather"/>
                          <a:sym typeface="Merriweather"/>
                        </a:rPr>
                        <a:t>Normal</a:t>
                      </a:r>
                      <a:endParaRPr>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Merriweather"/>
                          <a:ea typeface="Merriweather"/>
                          <a:cs typeface="Merriweather"/>
                          <a:sym typeface="Merriweather"/>
                        </a:rPr>
                        <a:t>Normal</a:t>
                      </a:r>
                      <a:endParaRPr>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Merriweather"/>
                          <a:ea typeface="Merriweather"/>
                          <a:cs typeface="Merriweather"/>
                          <a:sym typeface="Merriweather"/>
                        </a:rPr>
                        <a:t>Low</a:t>
                      </a:r>
                      <a:endParaRPr>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252" name="Google Shape;252;p19"/>
          <p:cNvSpPr txBox="1"/>
          <p:nvPr/>
        </p:nvSpPr>
        <p:spPr>
          <a:xfrm>
            <a:off x="173650" y="6147788"/>
            <a:ext cx="8953500" cy="21009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800">
                <a:solidFill>
                  <a:srgbClr val="8E7CC3"/>
                </a:solidFill>
                <a:latin typeface="Merriweather"/>
                <a:ea typeface="Merriweather"/>
                <a:cs typeface="Merriweather"/>
                <a:sym typeface="Merriweather"/>
              </a:rPr>
              <a:t>Table 7-4</a:t>
            </a:r>
            <a:r>
              <a:rPr b="1" lang="en" sz="2800">
                <a:solidFill>
                  <a:srgbClr val="8E7CC3"/>
                </a:solidFill>
                <a:latin typeface="Merriweather"/>
                <a:ea typeface="Merriweather"/>
                <a:cs typeface="Merriweather"/>
                <a:sym typeface="Merriweather"/>
              </a:rPr>
              <a:t> </a:t>
            </a:r>
            <a:r>
              <a:rPr lang="en" sz="1800">
                <a:latin typeface="Merriweather"/>
                <a:ea typeface="Merriweather"/>
                <a:cs typeface="Merriweather"/>
                <a:sym typeface="Merriweather"/>
              </a:rPr>
              <a:t>Screening tests and their significance.  </a:t>
            </a:r>
            <a:endParaRPr sz="1800">
              <a:latin typeface="Merriweather"/>
              <a:ea typeface="Merriweather"/>
              <a:cs typeface="Merriweather"/>
              <a:sym typeface="Merriweather"/>
            </a:endParaRPr>
          </a:p>
        </p:txBody>
      </p:sp>
      <p:sp>
        <p:nvSpPr>
          <p:cNvPr id="253" name="Google Shape;253;p19"/>
          <p:cNvSpPr txBox="1"/>
          <p:nvPr/>
        </p:nvSpPr>
        <p:spPr>
          <a:xfrm>
            <a:off x="7627125" y="6127200"/>
            <a:ext cx="63723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8E7CC3"/>
                </a:solidFill>
                <a:latin typeface="Merriweather"/>
                <a:ea typeface="Merriweather"/>
                <a:cs typeface="Merriweather"/>
                <a:sym typeface="Merriweather"/>
              </a:rPr>
              <a:t>Table 7-5 </a:t>
            </a:r>
            <a:r>
              <a:rPr lang="en" sz="1800">
                <a:latin typeface="Merriweather"/>
                <a:ea typeface="Merriweather"/>
                <a:cs typeface="Merriweather"/>
                <a:sym typeface="Merriweather"/>
              </a:rPr>
              <a:t>Hemostasis in </a:t>
            </a:r>
            <a:r>
              <a:rPr lang="en" sz="1800">
                <a:latin typeface="Merriweather"/>
                <a:ea typeface="Merriweather"/>
                <a:cs typeface="Merriweather"/>
                <a:sym typeface="Merriweather"/>
              </a:rPr>
              <a:t>hereditary</a:t>
            </a:r>
            <a:r>
              <a:rPr lang="en" sz="1800">
                <a:latin typeface="Merriweather"/>
                <a:ea typeface="Merriweather"/>
                <a:cs typeface="Merriweather"/>
                <a:sym typeface="Merriweather"/>
              </a:rPr>
              <a:t> coagulation disorders</a:t>
            </a:r>
            <a:endParaRPr sz="18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sp>
        <p:nvSpPr>
          <p:cNvPr id="258" name="Google Shape;258;p20"/>
          <p:cNvSpPr/>
          <p:nvPr/>
        </p:nvSpPr>
        <p:spPr>
          <a:xfrm>
            <a:off x="0" y="218066"/>
            <a:ext cx="11331900" cy="699600"/>
          </a:xfrm>
          <a:prstGeom prst="rect">
            <a:avLst/>
          </a:prstGeom>
          <a:solidFill>
            <a:srgbClr val="8E7CC3"/>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59" name="Google Shape;259;p20"/>
          <p:cNvSpPr/>
          <p:nvPr/>
        </p:nvSpPr>
        <p:spPr>
          <a:xfrm>
            <a:off x="656616" y="2181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60" name="Google Shape;260;p20"/>
          <p:cNvSpPr txBox="1"/>
          <p:nvPr/>
        </p:nvSpPr>
        <p:spPr>
          <a:xfrm>
            <a:off x="11409324" y="2077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Seven </a:t>
            </a:r>
            <a:endParaRPr sz="3500">
              <a:latin typeface="Oswald"/>
              <a:ea typeface="Oswald"/>
              <a:cs typeface="Oswald"/>
              <a:sym typeface="Oswald"/>
            </a:endParaRPr>
          </a:p>
        </p:txBody>
      </p:sp>
      <p:sp>
        <p:nvSpPr>
          <p:cNvPr id="261" name="Google Shape;261;p20"/>
          <p:cNvSpPr txBox="1"/>
          <p:nvPr/>
        </p:nvSpPr>
        <p:spPr>
          <a:xfrm>
            <a:off x="188014" y="1692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7</a:t>
            </a:r>
            <a:endParaRPr sz="4500">
              <a:solidFill>
                <a:srgbClr val="FFFFFF"/>
              </a:solidFill>
              <a:latin typeface="Oswald"/>
              <a:ea typeface="Oswald"/>
              <a:cs typeface="Oswald"/>
              <a:sym typeface="Oswald"/>
            </a:endParaRPr>
          </a:p>
        </p:txBody>
      </p:sp>
      <p:sp>
        <p:nvSpPr>
          <p:cNvPr id="262" name="Google Shape;262;p20"/>
          <p:cNvSpPr txBox="1"/>
          <p:nvPr/>
        </p:nvSpPr>
        <p:spPr>
          <a:xfrm>
            <a:off x="929925" y="169200"/>
            <a:ext cx="80307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400">
                <a:solidFill>
                  <a:srgbClr val="FFFFFF"/>
                </a:solidFill>
                <a:latin typeface="Oswald"/>
                <a:ea typeface="Oswald"/>
                <a:cs typeface="Oswald"/>
                <a:sym typeface="Oswald"/>
              </a:rPr>
              <a:t>COAGULATION MECHANISMS </a:t>
            </a:r>
            <a:endParaRPr sz="3400">
              <a:solidFill>
                <a:srgbClr val="FFFFFF"/>
              </a:solidFill>
              <a:latin typeface="Oswald"/>
              <a:ea typeface="Oswald"/>
              <a:cs typeface="Oswald"/>
              <a:sym typeface="Oswald"/>
            </a:endParaRPr>
          </a:p>
        </p:txBody>
      </p:sp>
      <p:sp>
        <p:nvSpPr>
          <p:cNvPr id="263" name="Google Shape;263;p20"/>
          <p:cNvSpPr/>
          <p:nvPr/>
        </p:nvSpPr>
        <p:spPr>
          <a:xfrm>
            <a:off x="-12574400" y="1847596"/>
            <a:ext cx="106800" cy="2100900"/>
          </a:xfrm>
          <a:prstGeom prst="rect">
            <a:avLst/>
          </a:prstGeom>
          <a:solidFill>
            <a:srgbClr val="93C47D"/>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pic>
        <p:nvPicPr>
          <p:cNvPr id="264" name="Google Shape;264;p20"/>
          <p:cNvPicPr preferRelativeResize="0"/>
          <p:nvPr/>
        </p:nvPicPr>
        <p:blipFill rotWithShape="1">
          <a:blip r:embed="rId3">
            <a:alphaModFix/>
          </a:blip>
          <a:srcRect b="11135" l="15517" r="16241" t="23895"/>
          <a:stretch/>
        </p:blipFill>
        <p:spPr>
          <a:xfrm>
            <a:off x="1268849" y="4857750"/>
            <a:ext cx="11331903" cy="7192210"/>
          </a:xfrm>
          <a:prstGeom prst="rect">
            <a:avLst/>
          </a:prstGeom>
          <a:noFill/>
          <a:ln cap="flat" cmpd="sng" w="9525">
            <a:solidFill>
              <a:srgbClr val="000000"/>
            </a:solidFill>
            <a:prstDash val="solid"/>
            <a:round/>
            <a:headEnd len="sm" w="sm" type="none"/>
            <a:tailEnd len="sm" w="sm" type="none"/>
          </a:ln>
        </p:spPr>
      </p:pic>
      <p:sp>
        <p:nvSpPr>
          <p:cNvPr id="265" name="Google Shape;265;p20"/>
          <p:cNvSpPr txBox="1"/>
          <p:nvPr/>
        </p:nvSpPr>
        <p:spPr>
          <a:xfrm>
            <a:off x="2304525" y="12029750"/>
            <a:ext cx="9826800" cy="3915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800">
                <a:solidFill>
                  <a:srgbClr val="8E7CC3"/>
                </a:solidFill>
                <a:latin typeface="Merriweather"/>
                <a:ea typeface="Merriweather"/>
                <a:cs typeface="Merriweather"/>
                <a:sym typeface="Merriweather"/>
              </a:rPr>
              <a:t>Figure 7-11 </a:t>
            </a:r>
            <a:r>
              <a:rPr lang="en" sz="2800">
                <a:solidFill>
                  <a:srgbClr val="8E7CC3"/>
                </a:solidFill>
                <a:latin typeface="Merriweather"/>
                <a:ea typeface="Merriweather"/>
                <a:cs typeface="Merriweather"/>
                <a:sym typeface="Merriweather"/>
              </a:rPr>
              <a:t>Summary of thrombin’s actions</a:t>
            </a:r>
            <a:endParaRPr sz="2400">
              <a:solidFill>
                <a:srgbClr val="8E7CC3"/>
              </a:solidFill>
              <a:latin typeface="Merriweather"/>
              <a:ea typeface="Merriweather"/>
              <a:cs typeface="Merriweather"/>
              <a:sym typeface="Merriweathe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 name="Shape 269"/>
        <p:cNvGrpSpPr/>
        <p:nvPr/>
      </p:nvGrpSpPr>
      <p:grpSpPr>
        <a:xfrm>
          <a:off x="0" y="0"/>
          <a:ext cx="0" cy="0"/>
          <a:chOff x="0" y="0"/>
          <a:chExt cx="0" cy="0"/>
        </a:xfrm>
      </p:grpSpPr>
      <p:pic>
        <p:nvPicPr>
          <p:cNvPr id="270" name="Google Shape;270;p21"/>
          <p:cNvPicPr preferRelativeResize="0"/>
          <p:nvPr/>
        </p:nvPicPr>
        <p:blipFill>
          <a:blip r:embed="rId3">
            <a:alphaModFix/>
          </a:blip>
          <a:stretch>
            <a:fillRect/>
          </a:stretch>
        </p:blipFill>
        <p:spPr>
          <a:xfrm>
            <a:off x="0" y="26056"/>
            <a:ext cx="14097002" cy="19940419"/>
          </a:xfrm>
          <a:prstGeom prst="rect">
            <a:avLst/>
          </a:prstGeom>
          <a:noFill/>
          <a:ln>
            <a:noFill/>
          </a:ln>
        </p:spPr>
      </p:pic>
      <p:sp>
        <p:nvSpPr>
          <p:cNvPr id="271" name="Google Shape;271;p21"/>
          <p:cNvSpPr txBox="1"/>
          <p:nvPr/>
        </p:nvSpPr>
        <p:spPr>
          <a:xfrm>
            <a:off x="625175" y="2639575"/>
            <a:ext cx="13059000" cy="125022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chemeClr val="lt1"/>
              </a:buClr>
              <a:buSzPts val="2400"/>
              <a:buFont typeface="Oswald"/>
              <a:buAutoNum type="arabicPeriod"/>
            </a:pPr>
            <a:r>
              <a:rPr lang="en" sz="2400">
                <a:solidFill>
                  <a:schemeClr val="lt1"/>
                </a:solidFill>
                <a:latin typeface="Oswald"/>
                <a:ea typeface="Oswald"/>
                <a:cs typeface="Oswald"/>
                <a:sym typeface="Oswald"/>
              </a:rPr>
              <a:t>Which of the following minerals found naturally in the body plays an essential role in the coagulation cascade?</a:t>
            </a:r>
            <a:endParaRPr sz="2400">
              <a:solidFill>
                <a:schemeClr val="lt1"/>
              </a:solidFill>
              <a:latin typeface="Oswald"/>
              <a:ea typeface="Oswald"/>
              <a:cs typeface="Oswald"/>
              <a:sym typeface="Oswald"/>
            </a:endParaRPr>
          </a:p>
          <a:p>
            <a:pPr indent="-381000" lvl="0" marL="457200" rtl="0" algn="l">
              <a:spcBef>
                <a:spcPts val="0"/>
              </a:spcBef>
              <a:spcAft>
                <a:spcPts val="0"/>
              </a:spcAft>
              <a:buClr>
                <a:schemeClr val="lt1"/>
              </a:buClr>
              <a:buSzPts val="2400"/>
              <a:buFont typeface="Oswald"/>
              <a:buAutoNum type="alphaUcParenR"/>
            </a:pPr>
            <a:r>
              <a:rPr lang="en" sz="2400">
                <a:solidFill>
                  <a:schemeClr val="lt1"/>
                </a:solidFill>
                <a:latin typeface="Oswald"/>
                <a:ea typeface="Oswald"/>
                <a:cs typeface="Oswald"/>
                <a:sym typeface="Oswald"/>
              </a:rPr>
              <a:t>Gold</a:t>
            </a:r>
            <a:endParaRPr sz="2400">
              <a:solidFill>
                <a:schemeClr val="lt1"/>
              </a:solidFill>
              <a:latin typeface="Oswald"/>
              <a:ea typeface="Oswald"/>
              <a:cs typeface="Oswald"/>
              <a:sym typeface="Oswald"/>
            </a:endParaRPr>
          </a:p>
          <a:p>
            <a:pPr indent="-381000" lvl="0" marL="457200" rtl="0" algn="l">
              <a:spcBef>
                <a:spcPts val="0"/>
              </a:spcBef>
              <a:spcAft>
                <a:spcPts val="0"/>
              </a:spcAft>
              <a:buClr>
                <a:schemeClr val="lt1"/>
              </a:buClr>
              <a:buSzPts val="2400"/>
              <a:buFont typeface="Oswald"/>
              <a:buAutoNum type="alphaUcParenR"/>
            </a:pPr>
            <a:r>
              <a:rPr lang="en" sz="2400">
                <a:solidFill>
                  <a:schemeClr val="lt1"/>
                </a:solidFill>
                <a:latin typeface="Oswald"/>
                <a:ea typeface="Oswald"/>
                <a:cs typeface="Oswald"/>
                <a:sym typeface="Oswald"/>
              </a:rPr>
              <a:t>Aluminium</a:t>
            </a:r>
            <a:r>
              <a:rPr lang="en" sz="2400">
                <a:solidFill>
                  <a:schemeClr val="lt1"/>
                </a:solidFill>
                <a:latin typeface="Oswald"/>
                <a:ea typeface="Oswald"/>
                <a:cs typeface="Oswald"/>
                <a:sym typeface="Oswald"/>
              </a:rPr>
              <a:t> </a:t>
            </a:r>
            <a:endParaRPr sz="2400">
              <a:solidFill>
                <a:schemeClr val="lt1"/>
              </a:solidFill>
              <a:latin typeface="Oswald"/>
              <a:ea typeface="Oswald"/>
              <a:cs typeface="Oswald"/>
              <a:sym typeface="Oswald"/>
            </a:endParaRPr>
          </a:p>
          <a:p>
            <a:pPr indent="-381000" lvl="0" marL="457200" rtl="0" algn="l">
              <a:spcBef>
                <a:spcPts val="0"/>
              </a:spcBef>
              <a:spcAft>
                <a:spcPts val="0"/>
              </a:spcAft>
              <a:buClr>
                <a:schemeClr val="lt1"/>
              </a:buClr>
              <a:buSzPts val="2400"/>
              <a:buFont typeface="Oswald"/>
              <a:buAutoNum type="alphaUcParenR"/>
            </a:pPr>
            <a:r>
              <a:rPr lang="en" sz="2400">
                <a:solidFill>
                  <a:schemeClr val="lt1"/>
                </a:solidFill>
                <a:latin typeface="Oswald"/>
                <a:ea typeface="Oswald"/>
                <a:cs typeface="Oswald"/>
                <a:sym typeface="Oswald"/>
              </a:rPr>
              <a:t>Magnesium </a:t>
            </a:r>
            <a:endParaRPr sz="2400">
              <a:solidFill>
                <a:schemeClr val="lt1"/>
              </a:solidFill>
              <a:latin typeface="Oswald"/>
              <a:ea typeface="Oswald"/>
              <a:cs typeface="Oswald"/>
              <a:sym typeface="Oswald"/>
            </a:endParaRPr>
          </a:p>
          <a:p>
            <a:pPr indent="-381000" lvl="0" marL="457200" rtl="0" algn="l">
              <a:spcBef>
                <a:spcPts val="0"/>
              </a:spcBef>
              <a:spcAft>
                <a:spcPts val="0"/>
              </a:spcAft>
              <a:buClr>
                <a:schemeClr val="lt1"/>
              </a:buClr>
              <a:buSzPts val="2400"/>
              <a:buFont typeface="Oswald"/>
              <a:buAutoNum type="alphaUcParenR"/>
            </a:pPr>
            <a:r>
              <a:rPr lang="en" sz="2400">
                <a:solidFill>
                  <a:schemeClr val="lt1"/>
                </a:solidFill>
                <a:latin typeface="Oswald"/>
                <a:ea typeface="Oswald"/>
                <a:cs typeface="Oswald"/>
                <a:sym typeface="Oswald"/>
              </a:rPr>
              <a:t>Calcium </a:t>
            </a:r>
            <a:endParaRPr sz="2400">
              <a:solidFill>
                <a:schemeClr val="lt1"/>
              </a:solidFill>
              <a:latin typeface="Oswald"/>
              <a:ea typeface="Oswald"/>
              <a:cs typeface="Oswald"/>
              <a:sym typeface="Oswald"/>
            </a:endParaRPr>
          </a:p>
          <a:p>
            <a:pPr indent="0" lvl="0" marL="0" rtl="0" algn="l">
              <a:spcBef>
                <a:spcPts val="0"/>
              </a:spcBef>
              <a:spcAft>
                <a:spcPts val="0"/>
              </a:spcAft>
              <a:buNone/>
            </a:pPr>
            <a:r>
              <a:t/>
            </a:r>
            <a:endParaRPr sz="2400">
              <a:solidFill>
                <a:schemeClr val="lt1"/>
              </a:solidFill>
              <a:latin typeface="Oswald"/>
              <a:ea typeface="Oswald"/>
              <a:cs typeface="Oswald"/>
              <a:sym typeface="Oswald"/>
            </a:endParaRPr>
          </a:p>
          <a:p>
            <a:pPr indent="0" lvl="0" marL="0" rtl="0" algn="l">
              <a:spcBef>
                <a:spcPts val="0"/>
              </a:spcBef>
              <a:spcAft>
                <a:spcPts val="0"/>
              </a:spcAft>
              <a:buNone/>
            </a:pPr>
            <a:r>
              <a:rPr lang="en" sz="2400">
                <a:solidFill>
                  <a:schemeClr val="lt1"/>
                </a:solidFill>
                <a:latin typeface="Oswald"/>
                <a:ea typeface="Oswald"/>
                <a:cs typeface="Oswald"/>
                <a:sym typeface="Oswald"/>
              </a:rPr>
              <a:t>2.   An essential vascular protective mechanism that is affected in smokers and hyperlipidemic patients and serves to protect against excessive activation of the coagulation cascade: </a:t>
            </a:r>
            <a:endParaRPr sz="2400">
              <a:solidFill>
                <a:schemeClr val="lt1"/>
              </a:solidFill>
              <a:latin typeface="Oswald"/>
              <a:ea typeface="Oswald"/>
              <a:cs typeface="Oswald"/>
              <a:sym typeface="Oswald"/>
            </a:endParaRPr>
          </a:p>
          <a:p>
            <a:pPr indent="-381000" lvl="0" marL="457200" rtl="0" algn="l">
              <a:spcBef>
                <a:spcPts val="0"/>
              </a:spcBef>
              <a:spcAft>
                <a:spcPts val="0"/>
              </a:spcAft>
              <a:buClr>
                <a:schemeClr val="lt1"/>
              </a:buClr>
              <a:buSzPts val="2400"/>
              <a:buFont typeface="Oswald"/>
              <a:buAutoNum type="alphaUcParenR"/>
            </a:pPr>
            <a:r>
              <a:rPr lang="en" sz="2400">
                <a:solidFill>
                  <a:schemeClr val="lt1"/>
                </a:solidFill>
                <a:latin typeface="Oswald"/>
                <a:ea typeface="Oswald"/>
                <a:cs typeface="Oswald"/>
                <a:sym typeface="Oswald"/>
              </a:rPr>
              <a:t>Smoothness of endothelial surface layer </a:t>
            </a:r>
            <a:endParaRPr sz="2400">
              <a:solidFill>
                <a:schemeClr val="lt1"/>
              </a:solidFill>
              <a:latin typeface="Oswald"/>
              <a:ea typeface="Oswald"/>
              <a:cs typeface="Oswald"/>
              <a:sym typeface="Oswald"/>
            </a:endParaRPr>
          </a:p>
          <a:p>
            <a:pPr indent="-381000" lvl="0" marL="457200" rtl="0" algn="l">
              <a:spcBef>
                <a:spcPts val="0"/>
              </a:spcBef>
              <a:spcAft>
                <a:spcPts val="0"/>
              </a:spcAft>
              <a:buClr>
                <a:schemeClr val="lt1"/>
              </a:buClr>
              <a:buSzPts val="2400"/>
              <a:buFont typeface="Oswald"/>
              <a:buAutoNum type="alphaUcParenR"/>
            </a:pPr>
            <a:r>
              <a:rPr lang="en" sz="2400">
                <a:solidFill>
                  <a:schemeClr val="lt1"/>
                </a:solidFill>
                <a:latin typeface="Oswald"/>
                <a:ea typeface="Oswald"/>
                <a:cs typeface="Oswald"/>
                <a:sym typeface="Oswald"/>
              </a:rPr>
              <a:t>Increased activity of plasmin </a:t>
            </a:r>
            <a:endParaRPr sz="2400">
              <a:solidFill>
                <a:schemeClr val="lt1"/>
              </a:solidFill>
              <a:latin typeface="Oswald"/>
              <a:ea typeface="Oswald"/>
              <a:cs typeface="Oswald"/>
              <a:sym typeface="Oswald"/>
            </a:endParaRPr>
          </a:p>
          <a:p>
            <a:pPr indent="-381000" lvl="0" marL="457200" rtl="0" algn="l">
              <a:spcBef>
                <a:spcPts val="0"/>
              </a:spcBef>
              <a:spcAft>
                <a:spcPts val="0"/>
              </a:spcAft>
              <a:buClr>
                <a:schemeClr val="lt1"/>
              </a:buClr>
              <a:buSzPts val="2400"/>
              <a:buFont typeface="Oswald"/>
              <a:buAutoNum type="alphaUcParenR"/>
            </a:pPr>
            <a:r>
              <a:rPr lang="en" sz="2400">
                <a:solidFill>
                  <a:schemeClr val="lt1"/>
                </a:solidFill>
                <a:latin typeface="Oswald"/>
                <a:ea typeface="Oswald"/>
                <a:cs typeface="Oswald"/>
                <a:sym typeface="Oswald"/>
              </a:rPr>
              <a:t>Deficiency of christmas factor </a:t>
            </a:r>
            <a:endParaRPr sz="2400">
              <a:solidFill>
                <a:schemeClr val="lt1"/>
              </a:solidFill>
              <a:latin typeface="Oswald"/>
              <a:ea typeface="Oswald"/>
              <a:cs typeface="Oswald"/>
              <a:sym typeface="Oswald"/>
            </a:endParaRPr>
          </a:p>
          <a:p>
            <a:pPr indent="-381000" lvl="0" marL="457200" rtl="0" algn="l">
              <a:spcBef>
                <a:spcPts val="0"/>
              </a:spcBef>
              <a:spcAft>
                <a:spcPts val="0"/>
              </a:spcAft>
              <a:buClr>
                <a:schemeClr val="lt1"/>
              </a:buClr>
              <a:buSzPts val="2400"/>
              <a:buFont typeface="Oswald"/>
              <a:buAutoNum type="alphaUcParenR"/>
            </a:pPr>
            <a:r>
              <a:rPr lang="en" sz="2400">
                <a:solidFill>
                  <a:schemeClr val="lt1"/>
                </a:solidFill>
                <a:latin typeface="Oswald"/>
                <a:ea typeface="Oswald"/>
                <a:cs typeface="Oswald"/>
                <a:sym typeface="Oswald"/>
              </a:rPr>
              <a:t>Vitamin K deficiency </a:t>
            </a:r>
            <a:endParaRPr sz="2400">
              <a:solidFill>
                <a:schemeClr val="lt1"/>
              </a:solidFill>
              <a:latin typeface="Oswald"/>
              <a:ea typeface="Oswald"/>
              <a:cs typeface="Oswald"/>
              <a:sym typeface="Oswald"/>
            </a:endParaRPr>
          </a:p>
          <a:p>
            <a:pPr indent="0" lvl="0" marL="0" rtl="0" algn="l">
              <a:spcBef>
                <a:spcPts val="0"/>
              </a:spcBef>
              <a:spcAft>
                <a:spcPts val="0"/>
              </a:spcAft>
              <a:buNone/>
            </a:pPr>
            <a:r>
              <a:t/>
            </a:r>
            <a:endParaRPr sz="2400">
              <a:solidFill>
                <a:schemeClr val="lt1"/>
              </a:solidFill>
              <a:latin typeface="Oswald"/>
              <a:ea typeface="Oswald"/>
              <a:cs typeface="Oswald"/>
              <a:sym typeface="Oswald"/>
            </a:endParaRPr>
          </a:p>
          <a:p>
            <a:pPr indent="0" lvl="0" marL="0" rtl="0" algn="l">
              <a:spcBef>
                <a:spcPts val="0"/>
              </a:spcBef>
              <a:spcAft>
                <a:spcPts val="0"/>
              </a:spcAft>
              <a:buNone/>
            </a:pPr>
            <a:r>
              <a:rPr lang="en" sz="2400">
                <a:solidFill>
                  <a:schemeClr val="lt1"/>
                </a:solidFill>
                <a:latin typeface="Oswald"/>
                <a:ea typeface="Oswald"/>
                <a:cs typeface="Oswald"/>
                <a:sym typeface="Oswald"/>
              </a:rPr>
              <a:t>3.   A vasoconstricting prostaglandin playing an important role in initiating the hemostatic process: </a:t>
            </a:r>
            <a:endParaRPr sz="2400">
              <a:solidFill>
                <a:schemeClr val="lt1"/>
              </a:solidFill>
              <a:latin typeface="Oswald"/>
              <a:ea typeface="Oswald"/>
              <a:cs typeface="Oswald"/>
              <a:sym typeface="Oswald"/>
            </a:endParaRPr>
          </a:p>
          <a:p>
            <a:pPr indent="-381000" lvl="0" marL="457200" rtl="0" algn="l">
              <a:spcBef>
                <a:spcPts val="0"/>
              </a:spcBef>
              <a:spcAft>
                <a:spcPts val="0"/>
              </a:spcAft>
              <a:buClr>
                <a:schemeClr val="lt1"/>
              </a:buClr>
              <a:buSzPts val="2400"/>
              <a:buFont typeface="Oswald"/>
              <a:buAutoNum type="alphaUcParenR"/>
            </a:pPr>
            <a:r>
              <a:rPr lang="en" sz="2400">
                <a:solidFill>
                  <a:schemeClr val="lt1"/>
                </a:solidFill>
                <a:latin typeface="Oswald"/>
                <a:ea typeface="Oswald"/>
                <a:cs typeface="Oswald"/>
                <a:sym typeface="Oswald"/>
              </a:rPr>
              <a:t>Prostaglandin E2 </a:t>
            </a:r>
            <a:endParaRPr sz="2400">
              <a:solidFill>
                <a:schemeClr val="lt1"/>
              </a:solidFill>
              <a:latin typeface="Oswald"/>
              <a:ea typeface="Oswald"/>
              <a:cs typeface="Oswald"/>
              <a:sym typeface="Oswald"/>
            </a:endParaRPr>
          </a:p>
          <a:p>
            <a:pPr indent="-381000" lvl="0" marL="457200" rtl="0" algn="l">
              <a:spcBef>
                <a:spcPts val="0"/>
              </a:spcBef>
              <a:spcAft>
                <a:spcPts val="0"/>
              </a:spcAft>
              <a:buClr>
                <a:schemeClr val="lt1"/>
              </a:buClr>
              <a:buSzPts val="2400"/>
              <a:buFont typeface="Oswald"/>
              <a:buAutoNum type="alphaUcParenR"/>
            </a:pPr>
            <a:r>
              <a:rPr lang="en" sz="2400">
                <a:solidFill>
                  <a:schemeClr val="lt1"/>
                </a:solidFill>
                <a:latin typeface="Oswald"/>
                <a:ea typeface="Oswald"/>
                <a:cs typeface="Oswald"/>
                <a:sym typeface="Oswald"/>
              </a:rPr>
              <a:t>Thromboxane A2 </a:t>
            </a:r>
            <a:endParaRPr sz="2400">
              <a:solidFill>
                <a:schemeClr val="lt1"/>
              </a:solidFill>
              <a:latin typeface="Oswald"/>
              <a:ea typeface="Oswald"/>
              <a:cs typeface="Oswald"/>
              <a:sym typeface="Oswald"/>
            </a:endParaRPr>
          </a:p>
          <a:p>
            <a:pPr indent="-381000" lvl="0" marL="457200" rtl="0" algn="l">
              <a:spcBef>
                <a:spcPts val="0"/>
              </a:spcBef>
              <a:spcAft>
                <a:spcPts val="0"/>
              </a:spcAft>
              <a:buClr>
                <a:schemeClr val="lt1"/>
              </a:buClr>
              <a:buSzPts val="2400"/>
              <a:buFont typeface="Oswald"/>
              <a:buAutoNum type="alphaUcParenR"/>
            </a:pPr>
            <a:r>
              <a:rPr lang="en" sz="2400">
                <a:solidFill>
                  <a:schemeClr val="lt1"/>
                </a:solidFill>
                <a:latin typeface="Oswald"/>
                <a:ea typeface="Oswald"/>
                <a:cs typeface="Oswald"/>
                <a:sym typeface="Oswald"/>
              </a:rPr>
              <a:t>ADP</a:t>
            </a:r>
            <a:endParaRPr sz="2400">
              <a:solidFill>
                <a:schemeClr val="lt1"/>
              </a:solidFill>
              <a:latin typeface="Oswald"/>
              <a:ea typeface="Oswald"/>
              <a:cs typeface="Oswald"/>
              <a:sym typeface="Oswald"/>
            </a:endParaRPr>
          </a:p>
          <a:p>
            <a:pPr indent="-381000" lvl="0" marL="457200" rtl="0" algn="l">
              <a:spcBef>
                <a:spcPts val="0"/>
              </a:spcBef>
              <a:spcAft>
                <a:spcPts val="0"/>
              </a:spcAft>
              <a:buClr>
                <a:schemeClr val="lt1"/>
              </a:buClr>
              <a:buSzPts val="2400"/>
              <a:buFont typeface="Oswald"/>
              <a:buAutoNum type="alphaUcParenR"/>
            </a:pPr>
            <a:r>
              <a:rPr lang="en" sz="2400">
                <a:solidFill>
                  <a:schemeClr val="lt1"/>
                </a:solidFill>
                <a:latin typeface="Oswald"/>
                <a:ea typeface="Oswald"/>
                <a:cs typeface="Oswald"/>
                <a:sym typeface="Oswald"/>
              </a:rPr>
              <a:t>Prothrombin </a:t>
            </a:r>
            <a:endParaRPr sz="2400">
              <a:solidFill>
                <a:schemeClr val="lt1"/>
              </a:solidFill>
              <a:latin typeface="Oswald"/>
              <a:ea typeface="Oswald"/>
              <a:cs typeface="Oswald"/>
              <a:sym typeface="Oswald"/>
            </a:endParaRPr>
          </a:p>
          <a:p>
            <a:pPr indent="0" lvl="0" marL="0" rtl="0" algn="l">
              <a:spcBef>
                <a:spcPts val="0"/>
              </a:spcBef>
              <a:spcAft>
                <a:spcPts val="0"/>
              </a:spcAft>
              <a:buNone/>
            </a:pPr>
            <a:r>
              <a:t/>
            </a:r>
            <a:endParaRPr sz="2400">
              <a:solidFill>
                <a:schemeClr val="lt1"/>
              </a:solidFill>
              <a:latin typeface="Oswald"/>
              <a:ea typeface="Oswald"/>
              <a:cs typeface="Oswald"/>
              <a:sym typeface="Oswald"/>
            </a:endParaRPr>
          </a:p>
          <a:p>
            <a:pPr indent="0" lvl="0" marL="0" rtl="0" algn="l">
              <a:spcBef>
                <a:spcPts val="0"/>
              </a:spcBef>
              <a:spcAft>
                <a:spcPts val="0"/>
              </a:spcAft>
              <a:buNone/>
            </a:pPr>
            <a:r>
              <a:t/>
            </a:r>
            <a:endParaRPr sz="2400">
              <a:solidFill>
                <a:schemeClr val="lt1"/>
              </a:solidFill>
              <a:latin typeface="Oswald"/>
              <a:ea typeface="Oswald"/>
              <a:cs typeface="Oswald"/>
              <a:sym typeface="Oswald"/>
            </a:endParaRPr>
          </a:p>
          <a:p>
            <a:pPr indent="0" lvl="0" marL="0" rtl="0" algn="l">
              <a:spcBef>
                <a:spcPts val="0"/>
              </a:spcBef>
              <a:spcAft>
                <a:spcPts val="0"/>
              </a:spcAft>
              <a:buNone/>
            </a:pPr>
            <a:r>
              <a:rPr lang="en" sz="2400">
                <a:solidFill>
                  <a:schemeClr val="lt1"/>
                </a:solidFill>
                <a:latin typeface="Oswald"/>
                <a:ea typeface="Oswald"/>
                <a:cs typeface="Oswald"/>
                <a:sym typeface="Oswald"/>
              </a:rPr>
              <a:t>4.  The initiating step of the extrinsic pathway is: </a:t>
            </a:r>
            <a:endParaRPr sz="2400">
              <a:solidFill>
                <a:schemeClr val="lt1"/>
              </a:solidFill>
              <a:latin typeface="Oswald"/>
              <a:ea typeface="Oswald"/>
              <a:cs typeface="Oswald"/>
              <a:sym typeface="Oswald"/>
            </a:endParaRPr>
          </a:p>
          <a:p>
            <a:pPr indent="-381000" lvl="0" marL="457200" rtl="0" algn="l">
              <a:spcBef>
                <a:spcPts val="0"/>
              </a:spcBef>
              <a:spcAft>
                <a:spcPts val="0"/>
              </a:spcAft>
              <a:buClr>
                <a:schemeClr val="lt1"/>
              </a:buClr>
              <a:buSzPts val="2400"/>
              <a:buFont typeface="Oswald"/>
              <a:buAutoNum type="alphaUcParenR"/>
            </a:pPr>
            <a:r>
              <a:rPr lang="en" sz="2400">
                <a:solidFill>
                  <a:schemeClr val="lt1"/>
                </a:solidFill>
                <a:latin typeface="Oswald"/>
                <a:ea typeface="Oswald"/>
                <a:cs typeface="Oswald"/>
                <a:sym typeface="Oswald"/>
              </a:rPr>
              <a:t>Release of tissue thromboplastin </a:t>
            </a:r>
            <a:endParaRPr sz="2400">
              <a:solidFill>
                <a:schemeClr val="lt1"/>
              </a:solidFill>
              <a:latin typeface="Oswald"/>
              <a:ea typeface="Oswald"/>
              <a:cs typeface="Oswald"/>
              <a:sym typeface="Oswald"/>
            </a:endParaRPr>
          </a:p>
          <a:p>
            <a:pPr indent="-381000" lvl="0" marL="457200" rtl="0" algn="l">
              <a:spcBef>
                <a:spcPts val="0"/>
              </a:spcBef>
              <a:spcAft>
                <a:spcPts val="0"/>
              </a:spcAft>
              <a:buClr>
                <a:schemeClr val="lt1"/>
              </a:buClr>
              <a:buSzPts val="2400"/>
              <a:buFont typeface="Oswald"/>
              <a:buAutoNum type="alphaUcParenR"/>
            </a:pPr>
            <a:r>
              <a:rPr lang="en" sz="2400">
                <a:solidFill>
                  <a:schemeClr val="lt1"/>
                </a:solidFill>
                <a:latin typeface="Oswald"/>
                <a:ea typeface="Oswald"/>
                <a:cs typeface="Oswald"/>
                <a:sym typeface="Oswald"/>
              </a:rPr>
              <a:t>Conversion</a:t>
            </a:r>
            <a:r>
              <a:rPr lang="en" sz="2400">
                <a:solidFill>
                  <a:schemeClr val="lt1"/>
                </a:solidFill>
                <a:latin typeface="Oswald"/>
                <a:ea typeface="Oswald"/>
                <a:cs typeface="Oswald"/>
                <a:sym typeface="Oswald"/>
              </a:rPr>
              <a:t> of prekallikrein to kallikrein </a:t>
            </a:r>
            <a:endParaRPr sz="2400">
              <a:solidFill>
                <a:schemeClr val="lt1"/>
              </a:solidFill>
              <a:latin typeface="Oswald"/>
              <a:ea typeface="Oswald"/>
              <a:cs typeface="Oswald"/>
              <a:sym typeface="Oswald"/>
            </a:endParaRPr>
          </a:p>
          <a:p>
            <a:pPr indent="-381000" lvl="0" marL="457200" rtl="0" algn="l">
              <a:spcBef>
                <a:spcPts val="0"/>
              </a:spcBef>
              <a:spcAft>
                <a:spcPts val="0"/>
              </a:spcAft>
              <a:buClr>
                <a:schemeClr val="lt1"/>
              </a:buClr>
              <a:buSzPts val="2400"/>
              <a:buFont typeface="Oswald"/>
              <a:buAutoNum type="alphaUcParenR"/>
            </a:pPr>
            <a:r>
              <a:rPr lang="en" sz="2400">
                <a:solidFill>
                  <a:schemeClr val="lt1"/>
                </a:solidFill>
                <a:latin typeface="Oswald"/>
                <a:ea typeface="Oswald"/>
                <a:cs typeface="Oswald"/>
                <a:sym typeface="Oswald"/>
              </a:rPr>
              <a:t>Activation of Factor VI </a:t>
            </a:r>
            <a:endParaRPr sz="2400">
              <a:solidFill>
                <a:schemeClr val="lt1"/>
              </a:solidFill>
              <a:latin typeface="Oswald"/>
              <a:ea typeface="Oswald"/>
              <a:cs typeface="Oswald"/>
              <a:sym typeface="Oswald"/>
            </a:endParaRPr>
          </a:p>
          <a:p>
            <a:pPr indent="-381000" lvl="0" marL="457200" rtl="0" algn="l">
              <a:spcBef>
                <a:spcPts val="0"/>
              </a:spcBef>
              <a:spcAft>
                <a:spcPts val="0"/>
              </a:spcAft>
              <a:buClr>
                <a:schemeClr val="lt1"/>
              </a:buClr>
              <a:buSzPts val="2400"/>
              <a:buFont typeface="Oswald"/>
              <a:buAutoNum type="alphaUcParenR"/>
            </a:pPr>
            <a:r>
              <a:rPr lang="en" sz="2400">
                <a:solidFill>
                  <a:schemeClr val="lt1"/>
                </a:solidFill>
                <a:latin typeface="Oswald"/>
                <a:ea typeface="Oswald"/>
                <a:cs typeface="Oswald"/>
                <a:sym typeface="Oswald"/>
              </a:rPr>
              <a:t>Activation of Factor XII </a:t>
            </a:r>
            <a:endParaRPr sz="2400">
              <a:solidFill>
                <a:schemeClr val="lt1"/>
              </a:solidFill>
              <a:latin typeface="Oswald"/>
              <a:ea typeface="Oswald"/>
              <a:cs typeface="Oswald"/>
              <a:sym typeface="Oswald"/>
            </a:endParaRPr>
          </a:p>
          <a:p>
            <a:pPr indent="0" lvl="0" marL="0" rtl="0" algn="l">
              <a:spcBef>
                <a:spcPts val="0"/>
              </a:spcBef>
              <a:spcAft>
                <a:spcPts val="0"/>
              </a:spcAft>
              <a:buNone/>
            </a:pPr>
            <a:r>
              <a:t/>
            </a:r>
            <a:endParaRPr sz="2400">
              <a:solidFill>
                <a:schemeClr val="lt1"/>
              </a:solidFill>
              <a:latin typeface="Oswald"/>
              <a:ea typeface="Oswald"/>
              <a:cs typeface="Oswald"/>
              <a:sym typeface="Oswald"/>
            </a:endParaRPr>
          </a:p>
          <a:p>
            <a:pPr indent="0" lvl="0" marL="0" rtl="0" algn="l">
              <a:spcBef>
                <a:spcPts val="0"/>
              </a:spcBef>
              <a:spcAft>
                <a:spcPts val="0"/>
              </a:spcAft>
              <a:buNone/>
            </a:pPr>
            <a:r>
              <a:t/>
            </a:r>
            <a:endParaRPr sz="2400">
              <a:solidFill>
                <a:schemeClr val="lt1"/>
              </a:solidFill>
              <a:latin typeface="Oswald"/>
              <a:ea typeface="Oswald"/>
              <a:cs typeface="Oswald"/>
              <a:sym typeface="Oswald"/>
            </a:endParaRPr>
          </a:p>
          <a:p>
            <a:pPr indent="0" lvl="0" marL="0" rtl="0" algn="l">
              <a:spcBef>
                <a:spcPts val="0"/>
              </a:spcBef>
              <a:spcAft>
                <a:spcPts val="0"/>
              </a:spcAft>
              <a:buNone/>
            </a:pPr>
            <a:r>
              <a:rPr lang="en" sz="2400">
                <a:solidFill>
                  <a:schemeClr val="lt1"/>
                </a:solidFill>
                <a:latin typeface="Oswald"/>
                <a:ea typeface="Oswald"/>
                <a:cs typeface="Oswald"/>
                <a:sym typeface="Oswald"/>
              </a:rPr>
              <a:t>5.  The most common cause for hemophilia is an X-linked deficiency in encoding which of the following factors: </a:t>
            </a:r>
            <a:endParaRPr sz="2400">
              <a:solidFill>
                <a:schemeClr val="lt1"/>
              </a:solidFill>
              <a:latin typeface="Oswald"/>
              <a:ea typeface="Oswald"/>
              <a:cs typeface="Oswald"/>
              <a:sym typeface="Oswald"/>
            </a:endParaRPr>
          </a:p>
          <a:p>
            <a:pPr indent="-381000" lvl="0" marL="457200" rtl="0" algn="l">
              <a:spcBef>
                <a:spcPts val="0"/>
              </a:spcBef>
              <a:spcAft>
                <a:spcPts val="0"/>
              </a:spcAft>
              <a:buClr>
                <a:schemeClr val="lt1"/>
              </a:buClr>
              <a:buSzPts val="2400"/>
              <a:buFont typeface="Oswald"/>
              <a:buAutoNum type="alphaUcParenR"/>
            </a:pPr>
            <a:r>
              <a:rPr lang="en" sz="2400">
                <a:solidFill>
                  <a:schemeClr val="lt1"/>
                </a:solidFill>
                <a:latin typeface="Oswald"/>
                <a:ea typeface="Oswald"/>
                <a:cs typeface="Oswald"/>
                <a:sym typeface="Oswald"/>
              </a:rPr>
              <a:t>Factor IV </a:t>
            </a:r>
            <a:endParaRPr sz="2400">
              <a:solidFill>
                <a:schemeClr val="lt1"/>
              </a:solidFill>
              <a:latin typeface="Oswald"/>
              <a:ea typeface="Oswald"/>
              <a:cs typeface="Oswald"/>
              <a:sym typeface="Oswald"/>
            </a:endParaRPr>
          </a:p>
          <a:p>
            <a:pPr indent="-381000" lvl="0" marL="457200" rtl="0" algn="l">
              <a:spcBef>
                <a:spcPts val="0"/>
              </a:spcBef>
              <a:spcAft>
                <a:spcPts val="0"/>
              </a:spcAft>
              <a:buClr>
                <a:schemeClr val="lt1"/>
              </a:buClr>
              <a:buSzPts val="2400"/>
              <a:buFont typeface="Oswald"/>
              <a:buAutoNum type="alphaUcParenR"/>
            </a:pPr>
            <a:r>
              <a:rPr lang="en" sz="2400">
                <a:solidFill>
                  <a:schemeClr val="lt1"/>
                </a:solidFill>
                <a:latin typeface="Oswald"/>
                <a:ea typeface="Oswald"/>
                <a:cs typeface="Oswald"/>
                <a:sym typeface="Oswald"/>
              </a:rPr>
              <a:t>Antihemophilic Factor B </a:t>
            </a:r>
            <a:endParaRPr sz="2400">
              <a:solidFill>
                <a:schemeClr val="lt1"/>
              </a:solidFill>
              <a:latin typeface="Oswald"/>
              <a:ea typeface="Oswald"/>
              <a:cs typeface="Oswald"/>
              <a:sym typeface="Oswald"/>
            </a:endParaRPr>
          </a:p>
          <a:p>
            <a:pPr indent="-381000" lvl="0" marL="457200" rtl="0" algn="l">
              <a:spcBef>
                <a:spcPts val="0"/>
              </a:spcBef>
              <a:spcAft>
                <a:spcPts val="0"/>
              </a:spcAft>
              <a:buClr>
                <a:schemeClr val="lt1"/>
              </a:buClr>
              <a:buSzPts val="2400"/>
              <a:buFont typeface="Oswald"/>
              <a:buAutoNum type="alphaUcParenR"/>
            </a:pPr>
            <a:r>
              <a:rPr lang="en" sz="2400">
                <a:solidFill>
                  <a:schemeClr val="lt1"/>
                </a:solidFill>
                <a:latin typeface="Oswald"/>
                <a:ea typeface="Oswald"/>
                <a:cs typeface="Oswald"/>
                <a:sym typeface="Oswald"/>
              </a:rPr>
              <a:t>Factor VIII </a:t>
            </a:r>
            <a:endParaRPr sz="2400">
              <a:solidFill>
                <a:schemeClr val="lt1"/>
              </a:solidFill>
              <a:latin typeface="Oswald"/>
              <a:ea typeface="Oswald"/>
              <a:cs typeface="Oswald"/>
              <a:sym typeface="Oswald"/>
            </a:endParaRPr>
          </a:p>
          <a:p>
            <a:pPr indent="-381000" lvl="0" marL="457200" rtl="0" algn="l">
              <a:spcBef>
                <a:spcPts val="0"/>
              </a:spcBef>
              <a:spcAft>
                <a:spcPts val="0"/>
              </a:spcAft>
              <a:buClr>
                <a:schemeClr val="lt1"/>
              </a:buClr>
              <a:buSzPts val="2400"/>
              <a:buFont typeface="Oswald"/>
              <a:buAutoNum type="alphaUcParenR"/>
            </a:pPr>
            <a:r>
              <a:rPr lang="en" sz="2400">
                <a:solidFill>
                  <a:schemeClr val="lt1"/>
                </a:solidFill>
                <a:latin typeface="Oswald"/>
                <a:ea typeface="Oswald"/>
                <a:cs typeface="Oswald"/>
                <a:sym typeface="Oswald"/>
              </a:rPr>
              <a:t>Factor III </a:t>
            </a:r>
            <a:endParaRPr sz="2400">
              <a:solidFill>
                <a:schemeClr val="lt1"/>
              </a:solidFill>
              <a:latin typeface="Oswald"/>
              <a:ea typeface="Oswald"/>
              <a:cs typeface="Oswald"/>
              <a:sym typeface="Oswald"/>
            </a:endParaRPr>
          </a:p>
          <a:p>
            <a:pPr indent="0" lvl="0" marL="0" rtl="0" algn="l">
              <a:spcBef>
                <a:spcPts val="0"/>
              </a:spcBef>
              <a:spcAft>
                <a:spcPts val="0"/>
              </a:spcAft>
              <a:buNone/>
            </a:pPr>
            <a:r>
              <a:t/>
            </a:r>
            <a:endParaRPr sz="2400">
              <a:solidFill>
                <a:schemeClr val="lt1"/>
              </a:solidFill>
              <a:latin typeface="Oswald"/>
              <a:ea typeface="Oswald"/>
              <a:cs typeface="Oswald"/>
              <a:sym typeface="Oswald"/>
            </a:endParaRPr>
          </a:p>
          <a:p>
            <a:pPr indent="0" lvl="0" marL="0" rtl="0" algn="l">
              <a:spcBef>
                <a:spcPts val="0"/>
              </a:spcBef>
              <a:spcAft>
                <a:spcPts val="0"/>
              </a:spcAft>
              <a:buNone/>
            </a:pPr>
            <a:r>
              <a:t/>
            </a:r>
            <a:endParaRPr sz="2400">
              <a:solidFill>
                <a:schemeClr val="lt1"/>
              </a:solidFill>
              <a:latin typeface="Oswald"/>
              <a:ea typeface="Oswald"/>
              <a:cs typeface="Oswald"/>
              <a:sym typeface="Oswald"/>
            </a:endParaRPr>
          </a:p>
          <a:p>
            <a:pPr indent="0" lvl="0" marL="0" rtl="0" algn="l">
              <a:spcBef>
                <a:spcPts val="0"/>
              </a:spcBef>
              <a:spcAft>
                <a:spcPts val="0"/>
              </a:spcAft>
              <a:buNone/>
            </a:pPr>
            <a:r>
              <a:rPr lang="en" sz="2400">
                <a:solidFill>
                  <a:schemeClr val="lt1"/>
                </a:solidFill>
                <a:latin typeface="Oswald"/>
                <a:ea typeface="Oswald"/>
                <a:cs typeface="Oswald"/>
                <a:sym typeface="Oswald"/>
              </a:rPr>
              <a:t>SHORT ANSWER QUESTIONS </a:t>
            </a:r>
            <a:endParaRPr sz="2400">
              <a:solidFill>
                <a:schemeClr val="lt1"/>
              </a:solidFill>
              <a:latin typeface="Oswald"/>
              <a:ea typeface="Oswald"/>
              <a:cs typeface="Oswald"/>
              <a:sym typeface="Oswald"/>
            </a:endParaRPr>
          </a:p>
          <a:p>
            <a:pPr indent="0" lvl="0" marL="0" rtl="0" algn="l">
              <a:spcBef>
                <a:spcPts val="0"/>
              </a:spcBef>
              <a:spcAft>
                <a:spcPts val="0"/>
              </a:spcAft>
              <a:buNone/>
            </a:pPr>
            <a:r>
              <a:t/>
            </a:r>
            <a:endParaRPr sz="2400">
              <a:solidFill>
                <a:schemeClr val="lt1"/>
              </a:solidFill>
              <a:latin typeface="Oswald"/>
              <a:ea typeface="Oswald"/>
              <a:cs typeface="Oswald"/>
              <a:sym typeface="Oswald"/>
            </a:endParaRPr>
          </a:p>
          <a:p>
            <a:pPr indent="-381000" lvl="0" marL="457200" rtl="0" algn="l">
              <a:spcBef>
                <a:spcPts val="0"/>
              </a:spcBef>
              <a:spcAft>
                <a:spcPts val="0"/>
              </a:spcAft>
              <a:buClr>
                <a:schemeClr val="lt1"/>
              </a:buClr>
              <a:buSzPts val="2400"/>
              <a:buFont typeface="Oswald"/>
              <a:buAutoNum type="arabicPeriod"/>
            </a:pPr>
            <a:r>
              <a:rPr lang="en" sz="2400">
                <a:solidFill>
                  <a:schemeClr val="lt1"/>
                </a:solidFill>
                <a:latin typeface="Oswald"/>
                <a:ea typeface="Oswald"/>
                <a:cs typeface="Oswald"/>
                <a:sym typeface="Oswald"/>
              </a:rPr>
              <a:t>Name two factors activated by thrombin. </a:t>
            </a:r>
            <a:endParaRPr sz="2400">
              <a:solidFill>
                <a:schemeClr val="lt1"/>
              </a:solidFill>
              <a:latin typeface="Oswald"/>
              <a:ea typeface="Oswald"/>
              <a:cs typeface="Oswald"/>
              <a:sym typeface="Oswald"/>
            </a:endParaRPr>
          </a:p>
          <a:p>
            <a:pPr indent="-381000" lvl="0" marL="457200" rtl="0" algn="l">
              <a:spcBef>
                <a:spcPts val="0"/>
              </a:spcBef>
              <a:spcAft>
                <a:spcPts val="0"/>
              </a:spcAft>
              <a:buClr>
                <a:schemeClr val="lt1"/>
              </a:buClr>
              <a:buSzPts val="2400"/>
              <a:buFont typeface="Oswald"/>
              <a:buAutoNum type="arabicPeriod"/>
            </a:pPr>
            <a:r>
              <a:rPr lang="en" sz="2400">
                <a:solidFill>
                  <a:schemeClr val="lt1"/>
                </a:solidFill>
                <a:latin typeface="Oswald"/>
                <a:ea typeface="Oswald"/>
                <a:cs typeface="Oswald"/>
                <a:sym typeface="Oswald"/>
              </a:rPr>
              <a:t>Name three physiological anticoagulants. </a:t>
            </a:r>
            <a:endParaRPr sz="2400">
              <a:solidFill>
                <a:schemeClr val="lt1"/>
              </a:solidFill>
              <a:latin typeface="Oswald"/>
              <a:ea typeface="Oswald"/>
              <a:cs typeface="Oswald"/>
              <a:sym typeface="Oswald"/>
            </a:endParaRPr>
          </a:p>
        </p:txBody>
      </p:sp>
      <p:sp>
        <p:nvSpPr>
          <p:cNvPr id="272" name="Google Shape;272;p21"/>
          <p:cNvSpPr txBox="1"/>
          <p:nvPr/>
        </p:nvSpPr>
        <p:spPr>
          <a:xfrm>
            <a:off x="9181975" y="14887300"/>
            <a:ext cx="6998400" cy="86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lt1"/>
                </a:solidFill>
                <a:latin typeface="Oswald"/>
                <a:ea typeface="Oswald"/>
                <a:cs typeface="Oswald"/>
                <a:sym typeface="Oswald"/>
              </a:rPr>
              <a:t>ANSWERS</a:t>
            </a:r>
            <a:endParaRPr sz="2400">
              <a:solidFill>
                <a:schemeClr val="lt1"/>
              </a:solidFill>
              <a:latin typeface="Oswald"/>
              <a:ea typeface="Oswald"/>
              <a:cs typeface="Oswald"/>
              <a:sym typeface="Oswald"/>
            </a:endParaRPr>
          </a:p>
          <a:p>
            <a:pPr indent="0" lvl="0" marL="0" rtl="0" algn="l">
              <a:spcBef>
                <a:spcPts val="0"/>
              </a:spcBef>
              <a:spcAft>
                <a:spcPts val="0"/>
              </a:spcAft>
              <a:buNone/>
            </a:pPr>
            <a:r>
              <a:t/>
            </a:r>
            <a:endParaRPr sz="2400">
              <a:solidFill>
                <a:schemeClr val="lt1"/>
              </a:solidFill>
              <a:latin typeface="Oswald"/>
              <a:ea typeface="Oswald"/>
              <a:cs typeface="Oswald"/>
              <a:sym typeface="Oswald"/>
            </a:endParaRPr>
          </a:p>
          <a:p>
            <a:pPr indent="-381000" lvl="0" marL="457200" rtl="0" algn="l">
              <a:spcBef>
                <a:spcPts val="0"/>
              </a:spcBef>
              <a:spcAft>
                <a:spcPts val="0"/>
              </a:spcAft>
              <a:buClr>
                <a:schemeClr val="lt1"/>
              </a:buClr>
              <a:buSzPts val="2400"/>
              <a:buFont typeface="Oswald"/>
              <a:buAutoNum type="arabicPeriod"/>
            </a:pPr>
            <a:r>
              <a:rPr lang="en" sz="2400">
                <a:solidFill>
                  <a:schemeClr val="lt1"/>
                </a:solidFill>
                <a:latin typeface="Oswald"/>
                <a:ea typeface="Oswald"/>
                <a:cs typeface="Oswald"/>
                <a:sym typeface="Oswald"/>
              </a:rPr>
              <a:t>Factor V and XIII </a:t>
            </a:r>
            <a:endParaRPr sz="2400">
              <a:solidFill>
                <a:schemeClr val="lt1"/>
              </a:solidFill>
              <a:latin typeface="Oswald"/>
              <a:ea typeface="Oswald"/>
              <a:cs typeface="Oswald"/>
              <a:sym typeface="Oswald"/>
            </a:endParaRPr>
          </a:p>
          <a:p>
            <a:pPr indent="-381000" lvl="0" marL="457200" rtl="0" algn="l">
              <a:spcBef>
                <a:spcPts val="0"/>
              </a:spcBef>
              <a:spcAft>
                <a:spcPts val="0"/>
              </a:spcAft>
              <a:buClr>
                <a:schemeClr val="lt1"/>
              </a:buClr>
              <a:buSzPts val="2400"/>
              <a:buFont typeface="Oswald"/>
              <a:buAutoNum type="arabicPeriod"/>
            </a:pPr>
            <a:r>
              <a:rPr lang="en" sz="2400">
                <a:solidFill>
                  <a:schemeClr val="lt1"/>
                </a:solidFill>
                <a:latin typeface="Oswald"/>
                <a:ea typeface="Oswald"/>
                <a:cs typeface="Oswald"/>
                <a:sym typeface="Oswald"/>
              </a:rPr>
              <a:t>Heparin, protein C, antithrombin III</a:t>
            </a:r>
            <a:endParaRPr sz="2400">
              <a:solidFill>
                <a:schemeClr val="lt1"/>
              </a:solidFill>
              <a:latin typeface="Oswald"/>
              <a:ea typeface="Oswald"/>
              <a:cs typeface="Oswald"/>
              <a:sym typeface="Oswald"/>
            </a:endParaRPr>
          </a:p>
        </p:txBody>
      </p:sp>
      <p:sp>
        <p:nvSpPr>
          <p:cNvPr id="273" name="Google Shape;273;p21"/>
          <p:cNvSpPr txBox="1"/>
          <p:nvPr/>
        </p:nvSpPr>
        <p:spPr>
          <a:xfrm>
            <a:off x="11123350" y="18542650"/>
            <a:ext cx="6008700" cy="59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lt1"/>
                </a:solidFill>
                <a:latin typeface="Oswald"/>
                <a:ea typeface="Oswald"/>
                <a:cs typeface="Oswald"/>
                <a:sym typeface="Oswald"/>
              </a:rPr>
              <a:t>ANSWER KEY: D, A, B, A, C</a:t>
            </a:r>
            <a:endParaRPr sz="2000">
              <a:solidFill>
                <a:schemeClr val="lt1"/>
              </a:solidFill>
              <a:latin typeface="Oswald"/>
              <a:ea typeface="Oswald"/>
              <a:cs typeface="Oswald"/>
              <a:sym typeface="Oswa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