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9935825" cx="14097000"/>
  <p:notesSz cx="6858000" cy="9144000"/>
  <p:embeddedFontLst>
    <p:embeddedFont>
      <p:font typeface="Oswald"/>
      <p:regular r:id="rId20"/>
      <p:bold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3CA62B2-7C34-4F7F-84F5-80F749AEEB65}">
  <a:tblStyle styleId="{23CA62B2-7C34-4F7F-84F5-80F749AEEB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22" Type="http://schemas.openxmlformats.org/officeDocument/2006/relationships/font" Target="fonts/Merriweather-regular.fntdata"/><Relationship Id="rId21" Type="http://schemas.openxmlformats.org/officeDocument/2006/relationships/font" Target="fonts/Oswald-bold.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71c6b36e270d3e8f_2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1c6b36e270d3e8f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6271ab529_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76271ab5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234f9ba87545e44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4f9ba87545e4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cced92367_0_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cced9236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9157484670cf29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9157484670cf2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cced92367_0_2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cced9236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cced92367_0_33: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cced9236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cced92367_0_4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cced9236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1c6b36e270d3e8f_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1c6b36e270d3e8f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1c6b36e270d3e8f_1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1c6b36e270d3e8f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7.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188950" y="7088625"/>
            <a:ext cx="13608600" cy="22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a:t>
            </a:r>
            <a:r>
              <a:rPr lang="en" sz="6100">
                <a:solidFill>
                  <a:srgbClr val="93C47D"/>
                </a:solidFill>
                <a:latin typeface="Oswald"/>
                <a:ea typeface="Oswald"/>
                <a:cs typeface="Oswald"/>
                <a:sym typeface="Oswald"/>
              </a:rPr>
              <a:t> VIII</a:t>
            </a:r>
            <a:r>
              <a:rPr lang="en" sz="6100">
                <a:solidFill>
                  <a:srgbClr val="93C47D"/>
                </a:solidFill>
                <a:latin typeface="Oswald"/>
                <a:ea typeface="Oswald"/>
                <a:cs typeface="Oswald"/>
                <a:sym typeface="Oswald"/>
              </a:rPr>
              <a:t>: Physiology of Bile Salts and Enterohepatic Circulation </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2"/>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4" name="Google Shape;294;p22"/>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5" name="Google Shape;295;p22"/>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296" name="Google Shape;296;p22"/>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297" name="Google Shape;297;p22"/>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298" name="Google Shape;298;p22"/>
          <p:cNvSpPr/>
          <p:nvPr/>
        </p:nvSpPr>
        <p:spPr>
          <a:xfrm flipH="1" rot="10800000">
            <a:off x="188025" y="7737475"/>
            <a:ext cx="13394700" cy="114690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99" name="Google Shape;299;p22"/>
          <p:cNvSpPr txBox="1"/>
          <p:nvPr/>
        </p:nvSpPr>
        <p:spPr>
          <a:xfrm>
            <a:off x="188025" y="7527350"/>
            <a:ext cx="7764000" cy="5432700"/>
          </a:xfrm>
          <a:prstGeom prst="rect">
            <a:avLst/>
          </a:prstGeom>
          <a:noFill/>
          <a:ln>
            <a:noFill/>
          </a:ln>
        </p:spPr>
        <p:txBody>
          <a:bodyPr anchorCtr="0" anchor="t" bIns="242375" lIns="242375" spcFirstLastPara="1" rIns="242375" wrap="square" tIns="242375">
            <a:noAutofit/>
          </a:bodyPr>
          <a:lstStyle/>
          <a:p>
            <a:pPr indent="-387350" lvl="0" marL="457200" rtl="0" algn="l">
              <a:lnSpc>
                <a:spcPct val="150000"/>
              </a:lnSpc>
              <a:spcBef>
                <a:spcPts val="1000"/>
              </a:spcBef>
              <a:spcAft>
                <a:spcPts val="0"/>
              </a:spcAft>
              <a:buSzPts val="2500"/>
              <a:buFont typeface="Merriweather"/>
              <a:buChar char="●"/>
            </a:pPr>
            <a:r>
              <a:rPr b="1" lang="en" sz="2500">
                <a:latin typeface="Merriweather"/>
                <a:ea typeface="Merriweather"/>
                <a:cs typeface="Merriweather"/>
                <a:sym typeface="Merriweather"/>
              </a:rPr>
              <a:t>Hepatocytes extract bile acids, essentially clearing the bile acids from the blood in a single pass through the liver.</a:t>
            </a:r>
            <a:endParaRPr b="1" sz="2500">
              <a:latin typeface="Merriweather"/>
              <a:ea typeface="Merriweather"/>
              <a:cs typeface="Merriweather"/>
              <a:sym typeface="Merriweather"/>
            </a:endParaRPr>
          </a:p>
          <a:p>
            <a:pPr indent="-387350" lvl="0" marL="457200" rtl="0" algn="l">
              <a:lnSpc>
                <a:spcPct val="150000"/>
              </a:lnSpc>
              <a:spcBef>
                <a:spcPts val="0"/>
              </a:spcBef>
              <a:spcAft>
                <a:spcPts val="0"/>
              </a:spcAft>
              <a:buSzPts val="2500"/>
              <a:buFont typeface="Merriweather"/>
              <a:buChar char="●"/>
            </a:pPr>
            <a:r>
              <a:rPr b="1" lang="en" sz="2500">
                <a:latin typeface="Merriweather"/>
                <a:ea typeface="Merriweather"/>
                <a:cs typeface="Merriweather"/>
                <a:sym typeface="Merriweather"/>
              </a:rPr>
              <a:t>In the hepatocytes, most deconjugated bile acids are reconjugated &amp; some secondary bile acids are rehydroxylated.</a:t>
            </a:r>
            <a:endParaRPr b="1" sz="2500">
              <a:latin typeface="Merriweather"/>
              <a:ea typeface="Merriweather"/>
              <a:cs typeface="Merriweather"/>
              <a:sym typeface="Merriweather"/>
            </a:endParaRPr>
          </a:p>
          <a:p>
            <a:pPr indent="-387350" lvl="0" marL="457200" rtl="0" algn="l">
              <a:lnSpc>
                <a:spcPct val="150000"/>
              </a:lnSpc>
              <a:spcBef>
                <a:spcPts val="0"/>
              </a:spcBef>
              <a:spcAft>
                <a:spcPts val="0"/>
              </a:spcAft>
              <a:buSzPts val="2500"/>
              <a:buFont typeface="Merriweather"/>
              <a:buChar char="●"/>
            </a:pPr>
            <a:r>
              <a:rPr b="1" lang="en" sz="2500">
                <a:latin typeface="Merriweather"/>
                <a:ea typeface="Merriweather"/>
                <a:cs typeface="Merriweather"/>
                <a:sym typeface="Merriweather"/>
              </a:rPr>
              <a:t>The reprocessed bile acids, together with newly synthesized bile acids, are secreted into bile.</a:t>
            </a:r>
            <a:endParaRPr b="1" sz="2500">
              <a:latin typeface="Merriweather"/>
              <a:ea typeface="Merriweather"/>
              <a:cs typeface="Merriweather"/>
              <a:sym typeface="Merriweather"/>
            </a:endParaRPr>
          </a:p>
          <a:p>
            <a:pPr indent="0" lvl="0" marL="0" rtl="0" algn="l">
              <a:lnSpc>
                <a:spcPct val="150000"/>
              </a:lnSpc>
              <a:spcBef>
                <a:spcPts val="1000"/>
              </a:spcBef>
              <a:spcAft>
                <a:spcPts val="0"/>
              </a:spcAft>
              <a:buNone/>
            </a:pPr>
            <a:r>
              <a:rPr b="1" lang="en" sz="2500">
                <a:latin typeface="Merriweather"/>
                <a:ea typeface="Merriweather"/>
                <a:cs typeface="Merriweather"/>
                <a:sym typeface="Merriweather"/>
              </a:rPr>
              <a:t>Bile salts or bile acids in the portal circulation are absorbed via four pathways into hepatocytes:</a:t>
            </a:r>
            <a:endParaRPr b="1" sz="2500">
              <a:latin typeface="Merriweather"/>
              <a:ea typeface="Merriweather"/>
              <a:cs typeface="Merriweather"/>
              <a:sym typeface="Merriweather"/>
            </a:endParaRPr>
          </a:p>
          <a:p>
            <a:pPr indent="-387350" lvl="0" marL="457200" rtl="0" algn="l">
              <a:lnSpc>
                <a:spcPct val="150000"/>
              </a:lnSpc>
              <a:spcBef>
                <a:spcPts val="1000"/>
              </a:spcBef>
              <a:spcAft>
                <a:spcPts val="0"/>
              </a:spcAft>
              <a:buSzPts val="2500"/>
              <a:buFont typeface="Merriweather"/>
              <a:buAutoNum type="arabicPeriod"/>
            </a:pPr>
            <a:r>
              <a:rPr lang="en" sz="2500">
                <a:latin typeface="Merriweather"/>
                <a:ea typeface="Merriweather"/>
                <a:cs typeface="Merriweather"/>
                <a:sym typeface="Merriweather"/>
              </a:rPr>
              <a:t>An active carrier-mediated process: </a:t>
            </a:r>
            <a:r>
              <a:rPr lang="en" sz="2500">
                <a:solidFill>
                  <a:srgbClr val="8E7CC3"/>
                </a:solidFill>
                <a:latin typeface="Merriweather"/>
                <a:ea typeface="Merriweather"/>
                <a:cs typeface="Merriweather"/>
                <a:sym typeface="Merriweather"/>
              </a:rPr>
              <a:t>Conjugated bile acids-Na co-transport (Bile salt-Na+ coupled (Ntcp). </a:t>
            </a:r>
            <a:endParaRPr sz="2500">
              <a:solidFill>
                <a:srgbClr val="8E7CC3"/>
              </a:solidFill>
              <a:latin typeface="Merriweather"/>
              <a:ea typeface="Merriweather"/>
              <a:cs typeface="Merriweather"/>
              <a:sym typeface="Merriweather"/>
            </a:endParaRPr>
          </a:p>
          <a:p>
            <a:pPr indent="-387350" lvl="0" marL="457200" rtl="0" algn="l">
              <a:lnSpc>
                <a:spcPct val="150000"/>
              </a:lnSpc>
              <a:spcBef>
                <a:spcPts val="0"/>
              </a:spcBef>
              <a:spcAft>
                <a:spcPts val="0"/>
              </a:spcAft>
              <a:buClr>
                <a:srgbClr val="8E7CC3"/>
              </a:buClr>
              <a:buSzPts val="2500"/>
              <a:buFont typeface="Merriweather"/>
              <a:buAutoNum type="arabicPeriod"/>
            </a:pPr>
            <a:r>
              <a:rPr lang="en" sz="2500">
                <a:solidFill>
                  <a:srgbClr val="8E7CC3"/>
                </a:solidFill>
                <a:latin typeface="Merriweather"/>
                <a:ea typeface="Merriweather"/>
                <a:cs typeface="Merriweather"/>
                <a:sym typeface="Merriweather"/>
              </a:rPr>
              <a:t>Na-independent pathway (Bile acid-Na+independent (OATP). </a:t>
            </a:r>
            <a:endParaRPr sz="2500">
              <a:solidFill>
                <a:srgbClr val="8E7CC3"/>
              </a:solidFill>
              <a:latin typeface="Merriweather"/>
              <a:ea typeface="Merriweather"/>
              <a:cs typeface="Merriweather"/>
              <a:sym typeface="Merriweather"/>
            </a:endParaRPr>
          </a:p>
          <a:p>
            <a:pPr indent="-387350" lvl="0" marL="457200" rtl="0" algn="l">
              <a:lnSpc>
                <a:spcPct val="150000"/>
              </a:lnSpc>
              <a:spcBef>
                <a:spcPts val="0"/>
              </a:spcBef>
              <a:spcAft>
                <a:spcPts val="0"/>
              </a:spcAft>
              <a:buSzPts val="2500"/>
              <a:buFont typeface="Merriweather"/>
              <a:buAutoNum type="arabicPeriod"/>
            </a:pPr>
            <a:r>
              <a:rPr lang="en" sz="2500">
                <a:latin typeface="Merriweather"/>
                <a:ea typeface="Merriweather"/>
                <a:cs typeface="Merriweather"/>
                <a:sym typeface="Merriweather"/>
              </a:rPr>
              <a:t>Bile acid-HCO3 or Bile acid-OH exchange.</a:t>
            </a:r>
            <a:endParaRPr sz="2500">
              <a:latin typeface="Merriweather"/>
              <a:ea typeface="Merriweather"/>
              <a:cs typeface="Merriweather"/>
              <a:sym typeface="Merriweather"/>
            </a:endParaRPr>
          </a:p>
          <a:p>
            <a:pPr indent="-387350" lvl="0" marL="457200" rtl="0" algn="l">
              <a:lnSpc>
                <a:spcPct val="150000"/>
              </a:lnSpc>
              <a:spcBef>
                <a:spcPts val="0"/>
              </a:spcBef>
              <a:spcAft>
                <a:spcPts val="0"/>
              </a:spcAft>
              <a:buSzPts val="2500"/>
              <a:buFont typeface="Merriweather"/>
              <a:buAutoNum type="arabicPeriod"/>
            </a:pPr>
            <a:r>
              <a:rPr lang="en" sz="2500">
                <a:latin typeface="Merriweather"/>
                <a:ea typeface="Merriweather"/>
                <a:cs typeface="Merriweather"/>
                <a:sym typeface="Merriweather"/>
              </a:rPr>
              <a:t>Passive diffusion (very little).</a:t>
            </a:r>
            <a:endParaRPr sz="2500">
              <a:latin typeface="Merriweather"/>
              <a:ea typeface="Merriweather"/>
              <a:cs typeface="Merriweather"/>
              <a:sym typeface="Merriweather"/>
            </a:endParaRPr>
          </a:p>
        </p:txBody>
      </p:sp>
      <p:sp>
        <p:nvSpPr>
          <p:cNvPr id="300" name="Google Shape;300;p22"/>
          <p:cNvSpPr/>
          <p:nvPr/>
        </p:nvSpPr>
        <p:spPr>
          <a:xfrm>
            <a:off x="12147650" y="7737075"/>
            <a:ext cx="468600" cy="11469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01" name="Google Shape;301;p22"/>
          <p:cNvSpPr txBox="1"/>
          <p:nvPr/>
        </p:nvSpPr>
        <p:spPr>
          <a:xfrm>
            <a:off x="876225" y="6058675"/>
            <a:ext cx="14097000" cy="1678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ABSORPTION OF BILE ACID OR BILE SALT BACK INTO HEPATOCYTES</a:t>
            </a:r>
            <a:endParaRPr sz="4800">
              <a:latin typeface="Oswald"/>
              <a:ea typeface="Oswald"/>
              <a:cs typeface="Oswald"/>
              <a:sym typeface="Oswald"/>
            </a:endParaRPr>
          </a:p>
        </p:txBody>
      </p:sp>
      <p:sp>
        <p:nvSpPr>
          <p:cNvPr id="302" name="Google Shape;302;p22"/>
          <p:cNvSpPr/>
          <p:nvPr/>
        </p:nvSpPr>
        <p:spPr>
          <a:xfrm>
            <a:off x="11389500" y="7737075"/>
            <a:ext cx="468600" cy="11469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03" name="Google Shape;303;p22"/>
          <p:cNvSpPr/>
          <p:nvPr/>
        </p:nvSpPr>
        <p:spPr>
          <a:xfrm>
            <a:off x="483725" y="6391781"/>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04" name="Google Shape;304;p22"/>
          <p:cNvSpPr txBox="1"/>
          <p:nvPr/>
        </p:nvSpPr>
        <p:spPr>
          <a:xfrm>
            <a:off x="8209600" y="14663690"/>
            <a:ext cx="3038100" cy="9642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Figure 8-15 </a:t>
            </a:r>
            <a:endParaRPr sz="2700">
              <a:solidFill>
                <a:schemeClr val="dk1"/>
              </a:solidFill>
              <a:latin typeface="Merriweather"/>
              <a:ea typeface="Merriweather"/>
              <a:cs typeface="Merriweather"/>
              <a:sym typeface="Merriweather"/>
            </a:endParaRPr>
          </a:p>
        </p:txBody>
      </p:sp>
      <p:pic>
        <p:nvPicPr>
          <p:cNvPr id="305" name="Google Shape;305;p22"/>
          <p:cNvPicPr preferRelativeResize="0"/>
          <p:nvPr/>
        </p:nvPicPr>
        <p:blipFill>
          <a:blip r:embed="rId3">
            <a:alphaModFix/>
          </a:blip>
          <a:stretch>
            <a:fillRect/>
          </a:stretch>
        </p:blipFill>
        <p:spPr>
          <a:xfrm>
            <a:off x="7952034" y="8917890"/>
            <a:ext cx="5206902" cy="5721800"/>
          </a:xfrm>
          <a:prstGeom prst="rect">
            <a:avLst/>
          </a:prstGeom>
          <a:noFill/>
          <a:ln cap="flat" cmpd="sng" w="9525">
            <a:solidFill>
              <a:srgbClr val="000000"/>
            </a:solidFill>
            <a:prstDash val="solid"/>
            <a:round/>
            <a:headEnd len="sm" w="sm" type="none"/>
            <a:tailEnd len="sm" w="sm" type="none"/>
          </a:ln>
        </p:spPr>
      </p:pic>
      <p:sp>
        <p:nvSpPr>
          <p:cNvPr id="306" name="Google Shape;306;p22"/>
          <p:cNvSpPr txBox="1"/>
          <p:nvPr/>
        </p:nvSpPr>
        <p:spPr>
          <a:xfrm>
            <a:off x="416625" y="2528763"/>
            <a:ext cx="13079400" cy="2836200"/>
          </a:xfrm>
          <a:prstGeom prst="rect">
            <a:avLst/>
          </a:prstGeom>
          <a:noFill/>
          <a:ln cap="flat" cmpd="sng" w="1905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2000">
                <a:solidFill>
                  <a:schemeClr val="dk1"/>
                </a:solidFill>
                <a:latin typeface="Merriweather"/>
                <a:ea typeface="Merriweather"/>
                <a:cs typeface="Merriweather"/>
                <a:sym typeface="Merriweather"/>
              </a:rPr>
              <a:t>Inflammation of the ileum can lead to their malabsorption and result in the loss of large quantities of bile salts in the feces e.g., inflammatory bowel diseases (Crohn’s disease and ulcerative colitis). </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100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Depending on the severity of illness, malabsorption of fat may result in steatorrhea (fat in stool) because bile salt pool was depleted following the ileal inflammation or resectioning.</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Presence of bile salt in the colonic lumen will activate Cl secretion, Na and water will follow Cl into the intestinal lumen, producing secretory diarrhea.</a:t>
            </a:r>
            <a:endParaRPr sz="2000">
              <a:solidFill>
                <a:schemeClr val="dk1"/>
              </a:solidFill>
              <a:latin typeface="Merriweather"/>
              <a:ea typeface="Merriweather"/>
              <a:cs typeface="Merriweather"/>
              <a:sym typeface="Merriweather"/>
            </a:endParaRPr>
          </a:p>
          <a:p>
            <a:pPr indent="0" lvl="0" marL="0" rtl="0" algn="l">
              <a:lnSpc>
                <a:spcPct val="115000"/>
              </a:lnSpc>
              <a:spcBef>
                <a:spcPts val="1000"/>
              </a:spcBef>
              <a:spcAft>
                <a:spcPts val="0"/>
              </a:spcAft>
              <a:buNone/>
            </a:pPr>
            <a:r>
              <a:t/>
            </a:r>
            <a:endParaRPr sz="2000">
              <a:solidFill>
                <a:schemeClr val="dk1"/>
              </a:solidFill>
              <a:latin typeface="Merriweather"/>
              <a:ea typeface="Merriweather"/>
              <a:cs typeface="Merriweather"/>
              <a:sym typeface="Merriweather"/>
            </a:endParaRPr>
          </a:p>
        </p:txBody>
      </p:sp>
      <p:sp>
        <p:nvSpPr>
          <p:cNvPr id="307" name="Google Shape;307;p22"/>
          <p:cNvSpPr/>
          <p:nvPr/>
        </p:nvSpPr>
        <p:spPr>
          <a:xfrm>
            <a:off x="483725" y="1865522"/>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66666"/>
              </a:solidFill>
            </a:endParaRPr>
          </a:p>
        </p:txBody>
      </p:sp>
      <p:sp>
        <p:nvSpPr>
          <p:cNvPr id="308" name="Google Shape;308;p22"/>
          <p:cNvSpPr txBox="1"/>
          <p:nvPr/>
        </p:nvSpPr>
        <p:spPr>
          <a:xfrm>
            <a:off x="876125" y="1590388"/>
            <a:ext cx="14097000" cy="1095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latin typeface="Oswald"/>
                <a:ea typeface="Oswald"/>
                <a:cs typeface="Oswald"/>
                <a:sym typeface="Oswald"/>
              </a:rPr>
              <a:t>PATHOLOGICAL CORRELATION</a:t>
            </a:r>
            <a:endParaRPr sz="40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3"/>
          <p:cNvSpPr txBox="1"/>
          <p:nvPr/>
        </p:nvSpPr>
        <p:spPr>
          <a:xfrm>
            <a:off x="1184459" y="7504548"/>
            <a:ext cx="7101300" cy="4362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000"/>
              </a:spcBef>
              <a:spcAft>
                <a:spcPts val="0"/>
              </a:spcAft>
              <a:buClr>
                <a:schemeClr val="dk1"/>
              </a:buClr>
              <a:buSzPts val="2200"/>
              <a:buFont typeface="Merriweather"/>
              <a:buChar char="●"/>
            </a:pPr>
            <a:r>
              <a:rPr b="1" lang="en" sz="2200">
                <a:solidFill>
                  <a:schemeClr val="dk1"/>
                </a:solidFill>
                <a:latin typeface="Merriweather"/>
                <a:ea typeface="Merriweather"/>
                <a:cs typeface="Merriweather"/>
                <a:sym typeface="Merriweather"/>
              </a:rPr>
              <a:t>Bile salts or bile acids in the intestine lumen are absorbed via four pathways into portal circulation </a:t>
            </a:r>
            <a:r>
              <a:rPr b="1" lang="en" sz="2200">
                <a:solidFill>
                  <a:srgbClr val="FF0000"/>
                </a:solidFill>
                <a:latin typeface="Merriweather"/>
                <a:ea typeface="Merriweather"/>
                <a:cs typeface="Merriweather"/>
                <a:sym typeface="Merriweather"/>
              </a:rPr>
              <a:t>(enterohepatic circulation):</a:t>
            </a:r>
            <a:endParaRPr b="1" sz="2200">
              <a:solidFill>
                <a:srgbClr val="FF0000"/>
              </a:solidFill>
              <a:latin typeface="Merriweather"/>
              <a:ea typeface="Merriweather"/>
              <a:cs typeface="Merriweather"/>
              <a:sym typeface="Merriweather"/>
            </a:endParaRPr>
          </a:p>
          <a:p>
            <a:pPr indent="-368300" lvl="0" marL="457200" rtl="0" algn="l">
              <a:lnSpc>
                <a:spcPct val="115000"/>
              </a:lnSpc>
              <a:spcBef>
                <a:spcPts val="0"/>
              </a:spcBef>
              <a:spcAft>
                <a:spcPts val="0"/>
              </a:spcAft>
              <a:buClr>
                <a:schemeClr val="dk1"/>
              </a:buClr>
              <a:buSzPts val="2200"/>
              <a:buFont typeface="Merriweather"/>
              <a:buAutoNum type="arabicPeriod"/>
            </a:pPr>
            <a:r>
              <a:rPr lang="en" sz="2200">
                <a:solidFill>
                  <a:schemeClr val="dk1"/>
                </a:solidFill>
                <a:latin typeface="Merriweather"/>
                <a:ea typeface="Merriweather"/>
                <a:cs typeface="Merriweather"/>
                <a:sym typeface="Merriweather"/>
              </a:rPr>
              <a:t>diffusion.</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chemeClr val="dk1"/>
              </a:buClr>
              <a:buSzPts val="2200"/>
              <a:buFont typeface="Merriweather"/>
              <a:buAutoNum type="arabicPeriod"/>
            </a:pPr>
            <a:r>
              <a:rPr lang="en" sz="2200">
                <a:solidFill>
                  <a:schemeClr val="dk1"/>
                </a:solidFill>
                <a:latin typeface="Merriweather"/>
                <a:ea typeface="Merriweather"/>
                <a:cs typeface="Merriweather"/>
                <a:sym typeface="Merriweather"/>
              </a:rPr>
              <a:t>An active carrier-mediated process </a:t>
            </a:r>
            <a:r>
              <a:rPr lang="en" sz="2200">
                <a:solidFill>
                  <a:srgbClr val="FF0000"/>
                </a:solidFill>
                <a:latin typeface="Merriweather"/>
                <a:ea typeface="Merriweather"/>
                <a:cs typeface="Merriweather"/>
                <a:sym typeface="Merriweather"/>
              </a:rPr>
              <a:t>(Apical Na+ dependent Bile salt transporter (ASBT).</a:t>
            </a:r>
            <a:endParaRPr sz="2200">
              <a:solidFill>
                <a:srgbClr val="FF0000"/>
              </a:solidFill>
              <a:latin typeface="Merriweather"/>
              <a:ea typeface="Merriweather"/>
              <a:cs typeface="Merriweather"/>
              <a:sym typeface="Merriweather"/>
            </a:endParaRPr>
          </a:p>
          <a:p>
            <a:pPr indent="-368300" lvl="0" marL="457200" rtl="0" algn="l">
              <a:lnSpc>
                <a:spcPct val="115000"/>
              </a:lnSpc>
              <a:spcBef>
                <a:spcPts val="0"/>
              </a:spcBef>
              <a:spcAft>
                <a:spcPts val="0"/>
              </a:spcAft>
              <a:buClr>
                <a:schemeClr val="dk1"/>
              </a:buClr>
              <a:buSzPts val="2200"/>
              <a:buFont typeface="Merriweather"/>
              <a:buAutoNum type="arabicPeriod"/>
            </a:pPr>
            <a:r>
              <a:rPr lang="en" sz="2200">
                <a:solidFill>
                  <a:schemeClr val="dk1"/>
                </a:solidFill>
                <a:latin typeface="Merriweather"/>
                <a:ea typeface="Merriweather"/>
                <a:cs typeface="Merriweather"/>
                <a:sym typeface="Merriweather"/>
              </a:rPr>
              <a:t>Deconjugation and/or transforming of bile  salts to bile acids (by bacteria).</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chemeClr val="dk1"/>
              </a:buClr>
              <a:buSzPts val="2200"/>
              <a:buFont typeface="Merriweather"/>
              <a:buAutoNum type="arabicPeriod"/>
            </a:pPr>
            <a:r>
              <a:rPr lang="en" sz="2200">
                <a:solidFill>
                  <a:schemeClr val="dk1"/>
                </a:solidFill>
                <a:latin typeface="Merriweather"/>
                <a:ea typeface="Merriweather"/>
                <a:cs typeface="Merriweather"/>
                <a:sym typeface="Merriweather"/>
              </a:rPr>
              <a:t>Transforming the primary bile acids to secondary bile acids (by bacteria).</a:t>
            </a:r>
            <a:endParaRPr/>
          </a:p>
        </p:txBody>
      </p:sp>
      <p:sp>
        <p:nvSpPr>
          <p:cNvPr id="314" name="Google Shape;314;p23"/>
          <p:cNvSpPr/>
          <p:nvPr/>
        </p:nvSpPr>
        <p:spPr>
          <a:xfrm rot="10800000">
            <a:off x="340584" y="2172730"/>
            <a:ext cx="13318200" cy="96948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5" name="Google Shape;315;p23"/>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6" name="Google Shape;316;p23"/>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7" name="Google Shape;317;p23"/>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318" name="Google Shape;318;p23"/>
          <p:cNvSpPr txBox="1"/>
          <p:nvPr/>
        </p:nvSpPr>
        <p:spPr>
          <a:xfrm>
            <a:off x="5" y="321600"/>
            <a:ext cx="6567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10</a:t>
            </a:r>
            <a:endParaRPr sz="4500">
              <a:solidFill>
                <a:srgbClr val="FFFFFF"/>
              </a:solidFill>
              <a:latin typeface="Oswald"/>
              <a:ea typeface="Oswald"/>
              <a:cs typeface="Oswald"/>
              <a:sym typeface="Oswald"/>
            </a:endParaRPr>
          </a:p>
        </p:txBody>
      </p:sp>
      <p:sp>
        <p:nvSpPr>
          <p:cNvPr id="319" name="Google Shape;319;p23"/>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320" name="Google Shape;320;p23"/>
          <p:cNvSpPr/>
          <p:nvPr/>
        </p:nvSpPr>
        <p:spPr>
          <a:xfrm>
            <a:off x="1184459" y="1739130"/>
            <a:ext cx="124893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1" name="Google Shape;321;p23"/>
          <p:cNvSpPr/>
          <p:nvPr/>
        </p:nvSpPr>
        <p:spPr>
          <a:xfrm>
            <a:off x="327059" y="1739122"/>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txBox="1"/>
          <p:nvPr/>
        </p:nvSpPr>
        <p:spPr>
          <a:xfrm>
            <a:off x="477372" y="1694453"/>
            <a:ext cx="17370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SUMMARY</a:t>
            </a:r>
            <a:endParaRPr sz="2800">
              <a:solidFill>
                <a:srgbClr val="FFFFFF"/>
              </a:solidFill>
              <a:latin typeface="Oswald"/>
              <a:ea typeface="Oswald"/>
              <a:cs typeface="Oswald"/>
              <a:sym typeface="Oswald"/>
            </a:endParaRPr>
          </a:p>
        </p:txBody>
      </p:sp>
      <p:sp>
        <p:nvSpPr>
          <p:cNvPr id="323" name="Google Shape;323;p23"/>
          <p:cNvSpPr txBox="1"/>
          <p:nvPr/>
        </p:nvSpPr>
        <p:spPr>
          <a:xfrm>
            <a:off x="-1710950" y="17234850"/>
            <a:ext cx="13087200" cy="9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latin typeface="Merriweather"/>
              <a:ea typeface="Merriweather"/>
              <a:cs typeface="Merriweather"/>
              <a:sym typeface="Merriweather"/>
            </a:endParaRPr>
          </a:p>
        </p:txBody>
      </p:sp>
      <p:cxnSp>
        <p:nvCxnSpPr>
          <p:cNvPr id="324" name="Google Shape;324;p23"/>
          <p:cNvCxnSpPr/>
          <p:nvPr/>
        </p:nvCxnSpPr>
        <p:spPr>
          <a:xfrm>
            <a:off x="846737" y="7497951"/>
            <a:ext cx="12348000" cy="6600"/>
          </a:xfrm>
          <a:prstGeom prst="straightConnector1">
            <a:avLst/>
          </a:prstGeom>
          <a:noFill/>
          <a:ln cap="flat" cmpd="sng" w="19050">
            <a:solidFill>
              <a:srgbClr val="38761D"/>
            </a:solidFill>
            <a:prstDash val="solid"/>
            <a:round/>
            <a:headEnd len="med" w="med" type="diamond"/>
            <a:tailEnd len="med" w="med" type="diamond"/>
          </a:ln>
        </p:spPr>
      </p:cxnSp>
      <p:pic>
        <p:nvPicPr>
          <p:cNvPr id="325" name="Google Shape;325;p23"/>
          <p:cNvPicPr preferRelativeResize="0"/>
          <p:nvPr/>
        </p:nvPicPr>
        <p:blipFill>
          <a:blip r:embed="rId3">
            <a:alphaModFix/>
          </a:blip>
          <a:stretch>
            <a:fillRect/>
          </a:stretch>
        </p:blipFill>
        <p:spPr>
          <a:xfrm>
            <a:off x="8760081" y="7634743"/>
            <a:ext cx="2544050" cy="3966224"/>
          </a:xfrm>
          <a:prstGeom prst="rect">
            <a:avLst/>
          </a:prstGeom>
          <a:noFill/>
          <a:ln>
            <a:noFill/>
          </a:ln>
        </p:spPr>
      </p:pic>
      <p:cxnSp>
        <p:nvCxnSpPr>
          <p:cNvPr id="326" name="Google Shape;326;p23"/>
          <p:cNvCxnSpPr/>
          <p:nvPr/>
        </p:nvCxnSpPr>
        <p:spPr>
          <a:xfrm rot="10800000">
            <a:off x="8317256" y="7497965"/>
            <a:ext cx="29100" cy="4158600"/>
          </a:xfrm>
          <a:prstGeom prst="straightConnector1">
            <a:avLst/>
          </a:prstGeom>
          <a:noFill/>
          <a:ln cap="flat" cmpd="sng" w="19050">
            <a:solidFill>
              <a:srgbClr val="38761D"/>
            </a:solidFill>
            <a:prstDash val="solid"/>
            <a:round/>
            <a:headEnd len="med" w="med" type="diamond"/>
            <a:tailEnd len="med" w="med" type="none"/>
          </a:ln>
        </p:spPr>
      </p:cxnSp>
      <p:sp>
        <p:nvSpPr>
          <p:cNvPr id="327" name="Google Shape;327;p23"/>
          <p:cNvSpPr txBox="1"/>
          <p:nvPr/>
        </p:nvSpPr>
        <p:spPr>
          <a:xfrm>
            <a:off x="11381559" y="9099698"/>
            <a:ext cx="2078700" cy="146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Oswald"/>
                <a:ea typeface="Oswald"/>
                <a:cs typeface="Oswald"/>
                <a:sym typeface="Oswald"/>
              </a:rPr>
              <a:t>Micelles Formation</a:t>
            </a:r>
            <a:endParaRPr sz="3400">
              <a:latin typeface="Oswald"/>
              <a:ea typeface="Oswald"/>
              <a:cs typeface="Oswald"/>
              <a:sym typeface="Oswald"/>
            </a:endParaRPr>
          </a:p>
        </p:txBody>
      </p:sp>
      <p:sp>
        <p:nvSpPr>
          <p:cNvPr id="328" name="Google Shape;328;p23"/>
          <p:cNvSpPr/>
          <p:nvPr/>
        </p:nvSpPr>
        <p:spPr>
          <a:xfrm flipH="1">
            <a:off x="6061926" y="2787794"/>
            <a:ext cx="99600" cy="27069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329" name="Google Shape;329;p23"/>
          <p:cNvSpPr/>
          <p:nvPr/>
        </p:nvSpPr>
        <p:spPr>
          <a:xfrm>
            <a:off x="1956425" y="2787801"/>
            <a:ext cx="10562700" cy="96300"/>
          </a:xfrm>
          <a:prstGeom prst="flowChartAlternateProcess">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0" name="Google Shape;330;p23"/>
          <p:cNvSpPr txBox="1"/>
          <p:nvPr/>
        </p:nvSpPr>
        <p:spPr>
          <a:xfrm>
            <a:off x="4256851" y="1980798"/>
            <a:ext cx="5206800" cy="797400"/>
          </a:xfrm>
          <a:prstGeom prst="rect">
            <a:avLst/>
          </a:prstGeom>
          <a:noFill/>
          <a:ln>
            <a:noFill/>
          </a:ln>
        </p:spPr>
        <p:txBody>
          <a:bodyPr anchorCtr="0" anchor="t" bIns="242375" lIns="242375" spcFirstLastPara="1" rIns="242375" wrap="square" tIns="242375">
            <a:noAutofit/>
          </a:bodyPr>
          <a:lstStyle/>
          <a:p>
            <a:pPr indent="0" lvl="0" marL="457200" rtl="0" algn="l">
              <a:spcBef>
                <a:spcPts val="0"/>
              </a:spcBef>
              <a:spcAft>
                <a:spcPts val="0"/>
              </a:spcAft>
              <a:buClr>
                <a:srgbClr val="000000"/>
              </a:buClr>
              <a:buSzPts val="1100"/>
              <a:buFont typeface="Arial"/>
              <a:buNone/>
            </a:pPr>
            <a:r>
              <a:rPr lang="en" sz="4300">
                <a:solidFill>
                  <a:srgbClr val="93C47D"/>
                </a:solidFill>
                <a:latin typeface="Oswald"/>
                <a:ea typeface="Oswald"/>
                <a:cs typeface="Oswald"/>
                <a:sym typeface="Oswald"/>
              </a:rPr>
              <a:t>COMPONENT OF BILE</a:t>
            </a:r>
            <a:endParaRPr sz="4300">
              <a:solidFill>
                <a:srgbClr val="93C47D"/>
              </a:solidFill>
              <a:latin typeface="Oswald"/>
              <a:ea typeface="Oswald"/>
              <a:cs typeface="Oswald"/>
              <a:sym typeface="Oswald"/>
            </a:endParaRPr>
          </a:p>
        </p:txBody>
      </p:sp>
      <p:sp>
        <p:nvSpPr>
          <p:cNvPr id="331" name="Google Shape;331;p23"/>
          <p:cNvSpPr/>
          <p:nvPr/>
        </p:nvSpPr>
        <p:spPr>
          <a:xfrm>
            <a:off x="3378727" y="2845840"/>
            <a:ext cx="99600" cy="14763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2" name="Google Shape;332;p23"/>
          <p:cNvSpPr/>
          <p:nvPr/>
        </p:nvSpPr>
        <p:spPr>
          <a:xfrm>
            <a:off x="8282028" y="2845840"/>
            <a:ext cx="99600" cy="14763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3" name="Google Shape;333;p23"/>
          <p:cNvSpPr/>
          <p:nvPr/>
        </p:nvSpPr>
        <p:spPr>
          <a:xfrm>
            <a:off x="2214368" y="2842428"/>
            <a:ext cx="99600" cy="2976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4" name="Google Shape;334;p23"/>
          <p:cNvSpPr/>
          <p:nvPr/>
        </p:nvSpPr>
        <p:spPr>
          <a:xfrm flipH="1">
            <a:off x="10185981" y="2842419"/>
            <a:ext cx="99600" cy="27903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5" name="Google Shape;335;p23"/>
          <p:cNvSpPr txBox="1"/>
          <p:nvPr/>
        </p:nvSpPr>
        <p:spPr>
          <a:xfrm>
            <a:off x="4853920" y="4034985"/>
            <a:ext cx="6955800" cy="11778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Bile pigments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0.3% as bilirubin</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3700">
              <a:solidFill>
                <a:srgbClr val="93C47D"/>
              </a:solidFill>
              <a:latin typeface="Oswald"/>
              <a:ea typeface="Oswald"/>
              <a:cs typeface="Oswald"/>
              <a:sym typeface="Oswald"/>
            </a:endParaRPr>
          </a:p>
        </p:txBody>
      </p:sp>
      <p:sp>
        <p:nvSpPr>
          <p:cNvPr id="336" name="Google Shape;336;p23"/>
          <p:cNvSpPr txBox="1"/>
          <p:nvPr/>
        </p:nvSpPr>
        <p:spPr>
          <a:xfrm>
            <a:off x="-49391" y="4018398"/>
            <a:ext cx="6955800" cy="14763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Cholesterol</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4%</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p:txBody>
      </p:sp>
      <p:sp>
        <p:nvSpPr>
          <p:cNvPr id="337" name="Google Shape;337;p23"/>
          <p:cNvSpPr txBox="1"/>
          <p:nvPr/>
        </p:nvSpPr>
        <p:spPr>
          <a:xfrm>
            <a:off x="-996016" y="5752651"/>
            <a:ext cx="6738000" cy="10383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Bile acids (Bile salts)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65% of weight of bile</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338" name="Google Shape;338;p23"/>
          <p:cNvSpPr txBox="1"/>
          <p:nvPr/>
        </p:nvSpPr>
        <p:spPr>
          <a:xfrm>
            <a:off x="2633909" y="5344998"/>
            <a:ext cx="7225500" cy="14763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Phospholipids (Lecithin), </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3700">
                <a:solidFill>
                  <a:srgbClr val="93C47D"/>
                </a:solidFill>
                <a:latin typeface="Oswald"/>
                <a:ea typeface="Oswald"/>
                <a:cs typeface="Oswald"/>
                <a:sym typeface="Oswald"/>
              </a:rPr>
              <a:t>Phosphatidylcholine</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20% as lecithin</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339" name="Google Shape;339;p23"/>
          <p:cNvSpPr txBox="1"/>
          <p:nvPr/>
        </p:nvSpPr>
        <p:spPr>
          <a:xfrm>
            <a:off x="10285584" y="4147873"/>
            <a:ext cx="3652800" cy="9138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Ions and Water</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Mainly HCO3- &amp; H2O</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Bile ducts epithelial cells), contribute to the volume of hepatic bile</a:t>
            </a:r>
            <a:endParaRPr sz="3700">
              <a:solidFill>
                <a:srgbClr val="93C47D"/>
              </a:solidFill>
              <a:latin typeface="Oswald"/>
              <a:ea typeface="Oswald"/>
              <a:cs typeface="Oswald"/>
              <a:sym typeface="Oswald"/>
            </a:endParaRPr>
          </a:p>
          <a:p>
            <a:pPr indent="0" lvl="0" marL="0" rtl="0" algn="ctr">
              <a:spcBef>
                <a:spcPts val="0"/>
              </a:spcBef>
              <a:spcAft>
                <a:spcPts val="0"/>
              </a:spcAft>
              <a:buNone/>
            </a:pPr>
            <a:r>
              <a:t/>
            </a:r>
            <a:endParaRPr sz="3700">
              <a:solidFill>
                <a:srgbClr val="93C47D"/>
              </a:solidFill>
              <a:latin typeface="Oswald"/>
              <a:ea typeface="Oswald"/>
              <a:cs typeface="Oswald"/>
              <a:sym typeface="Oswald"/>
            </a:endParaRPr>
          </a:p>
        </p:txBody>
      </p:sp>
      <p:sp>
        <p:nvSpPr>
          <p:cNvPr id="340" name="Google Shape;340;p23"/>
          <p:cNvSpPr txBox="1"/>
          <p:nvPr/>
        </p:nvSpPr>
        <p:spPr>
          <a:xfrm>
            <a:off x="7933196" y="5558225"/>
            <a:ext cx="4062300" cy="9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Proteins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5%</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341" name="Google Shape;341;p23"/>
          <p:cNvSpPr/>
          <p:nvPr/>
        </p:nvSpPr>
        <p:spPr>
          <a:xfrm>
            <a:off x="12167414" y="2845824"/>
            <a:ext cx="99600" cy="14763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24"/>
          <p:cNvPicPr preferRelativeResize="0"/>
          <p:nvPr/>
        </p:nvPicPr>
        <p:blipFill>
          <a:blip r:embed="rId3">
            <a:alphaModFix/>
          </a:blip>
          <a:stretch>
            <a:fillRect/>
          </a:stretch>
        </p:blipFill>
        <p:spPr>
          <a:xfrm>
            <a:off x="0" y="26056"/>
            <a:ext cx="14097002" cy="19940419"/>
          </a:xfrm>
          <a:prstGeom prst="rect">
            <a:avLst/>
          </a:prstGeom>
          <a:noFill/>
          <a:ln>
            <a:noFill/>
          </a:ln>
        </p:spPr>
      </p:pic>
      <p:sp>
        <p:nvSpPr>
          <p:cNvPr id="347" name="Google Shape;347;p24"/>
          <p:cNvSpPr txBox="1"/>
          <p:nvPr/>
        </p:nvSpPr>
        <p:spPr>
          <a:xfrm>
            <a:off x="759600" y="1898035"/>
            <a:ext cx="6288900" cy="147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5000">
              <a:solidFill>
                <a:srgbClr val="FFFFFF"/>
              </a:solidFill>
              <a:latin typeface="Oswald"/>
              <a:ea typeface="Oswald"/>
              <a:cs typeface="Oswald"/>
              <a:sym typeface="Oswald"/>
            </a:endParaRPr>
          </a:p>
          <a:p>
            <a:pPr indent="0" lvl="0" marL="457200" rtl="0" algn="l">
              <a:spcBef>
                <a:spcPts val="0"/>
              </a:spcBef>
              <a:spcAft>
                <a:spcPts val="0"/>
              </a:spcAft>
              <a:buNone/>
            </a:pPr>
            <a:r>
              <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rabicPeriod"/>
            </a:pPr>
            <a:r>
              <a:rPr lang="en" sz="2700">
                <a:solidFill>
                  <a:srgbClr val="FFFFFF"/>
                </a:solidFill>
                <a:latin typeface="Oswald"/>
                <a:ea typeface="Oswald"/>
                <a:cs typeface="Oswald"/>
                <a:sym typeface="Oswald"/>
              </a:rPr>
              <a:t>The liver regulates the circulating blood lipids by amount of:</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VLDL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HDL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Cholesterol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TAG</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rabicPeriod"/>
            </a:pPr>
            <a:r>
              <a:rPr lang="en" sz="2700">
                <a:solidFill>
                  <a:srgbClr val="FFFFFF"/>
                </a:solidFill>
                <a:latin typeface="Oswald"/>
                <a:ea typeface="Oswald"/>
                <a:cs typeface="Oswald"/>
                <a:sym typeface="Oswald"/>
              </a:rPr>
              <a:t>Hepatic bile isotonic secretion has high.......</a:t>
            </a:r>
            <a:r>
              <a:rPr lang="en" sz="2700">
                <a:solidFill>
                  <a:srgbClr val="FFFFFF"/>
                </a:solidFill>
                <a:latin typeface="Oswald"/>
                <a:ea typeface="Oswald"/>
                <a:cs typeface="Oswald"/>
                <a:sym typeface="Oswald"/>
              </a:rPr>
              <a:t>.</a:t>
            </a:r>
            <a:r>
              <a:rPr lang="en" sz="2700">
                <a:solidFill>
                  <a:srgbClr val="FFFFFF"/>
                </a:solidFill>
                <a:latin typeface="Oswald"/>
                <a:ea typeface="Oswald"/>
                <a:cs typeface="Oswald"/>
                <a:sym typeface="Oswald"/>
              </a:rPr>
              <a:t>.. and low..........:</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Ca, K</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Na, Cl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HCO, Na</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Cl, Ca</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0" lvl="0" marL="0" rtl="0" algn="l">
              <a:spcBef>
                <a:spcPts val="0"/>
              </a:spcBef>
              <a:spcAft>
                <a:spcPts val="0"/>
              </a:spcAft>
              <a:buNone/>
            </a:pPr>
            <a:r>
              <a:rPr lang="en" sz="2700">
                <a:solidFill>
                  <a:srgbClr val="FFFFFF"/>
                </a:solidFill>
                <a:latin typeface="Oswald"/>
                <a:ea typeface="Oswald"/>
                <a:cs typeface="Oswald"/>
                <a:sym typeface="Oswald"/>
              </a:rPr>
              <a:t>3.  Liver bile is:</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Isotonic</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Isotonic and slightly alkaline</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Isotonic and slightly acidic</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Alkaline</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0" lvl="0" marL="0" rtl="0" algn="l">
              <a:spcBef>
                <a:spcPts val="0"/>
              </a:spcBef>
              <a:spcAft>
                <a:spcPts val="0"/>
              </a:spcAft>
              <a:buNone/>
            </a:pPr>
            <a:r>
              <a:rPr lang="en" sz="2700">
                <a:solidFill>
                  <a:srgbClr val="FFFFFF"/>
                </a:solidFill>
                <a:latin typeface="Oswald"/>
                <a:ea typeface="Oswald"/>
                <a:cs typeface="Oswald"/>
                <a:sym typeface="Oswald"/>
              </a:rPr>
              <a:t>4.  Which one of the following is not a component of bile:</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Bile pigments</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LDL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Lecithin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Phospholipids</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0" lvl="0" marL="0" rtl="0" algn="l">
              <a:spcBef>
                <a:spcPts val="0"/>
              </a:spcBef>
              <a:spcAft>
                <a:spcPts val="0"/>
              </a:spcAft>
              <a:buNone/>
            </a:pPr>
            <a:r>
              <a:rPr lang="en" sz="2700">
                <a:solidFill>
                  <a:srgbClr val="FFFFFF"/>
                </a:solidFill>
                <a:latin typeface="Oswald"/>
                <a:ea typeface="Oswald"/>
                <a:cs typeface="Oswald"/>
                <a:sym typeface="Oswald"/>
              </a:rPr>
              <a:t>5.  Hormonal control of bile secretion by:</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CCK</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5-HT</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Gastrin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Progesterone</a:t>
            </a:r>
            <a:endParaRPr sz="2700">
              <a:solidFill>
                <a:srgbClr val="FFFFFF"/>
              </a:solidFill>
              <a:latin typeface="Oswald"/>
              <a:ea typeface="Oswald"/>
              <a:cs typeface="Oswald"/>
              <a:sym typeface="Oswald"/>
            </a:endParaRPr>
          </a:p>
        </p:txBody>
      </p:sp>
      <p:sp>
        <p:nvSpPr>
          <p:cNvPr id="348" name="Google Shape;348;p24"/>
          <p:cNvSpPr txBox="1"/>
          <p:nvPr/>
        </p:nvSpPr>
        <p:spPr>
          <a:xfrm>
            <a:off x="7048575" y="3027375"/>
            <a:ext cx="6288900" cy="133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700">
                <a:solidFill>
                  <a:srgbClr val="FFFFFF"/>
                </a:solidFill>
                <a:latin typeface="Oswald"/>
                <a:ea typeface="Oswald"/>
                <a:cs typeface="Oswald"/>
                <a:sym typeface="Oswald"/>
              </a:rPr>
              <a:t>6.  Removal of the terminal ileum will most likely    result in which of the following?</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Decreased water content of the feces</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Decreased bile acid concentration in the enterohepatic circulation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Increased absorption of fatty acids</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Increased iron absorption</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2700">
                <a:solidFill>
                  <a:srgbClr val="FFFFFF"/>
                </a:solidFill>
                <a:latin typeface="Oswald"/>
                <a:ea typeface="Oswald"/>
                <a:cs typeface="Oswald"/>
                <a:sym typeface="Oswald"/>
              </a:rPr>
              <a:t>7.  Which of the following would be expected with contraction of the gallbladder following a meal?</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It is inhibited by the presence of amino acids in the duodenum</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It is stimulated by atropine</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It occurs in response to cholecystokinin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It occurs simultaneously with the contraction of the sphincter of Oddi</a:t>
            </a:r>
            <a:endParaRPr sz="27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0" lvl="0" marL="0" rtl="0" algn="l">
              <a:spcBef>
                <a:spcPts val="0"/>
              </a:spcBef>
              <a:spcAft>
                <a:spcPts val="0"/>
              </a:spcAft>
              <a:buNone/>
            </a:pPr>
            <a:r>
              <a:rPr lang="en" sz="2700">
                <a:solidFill>
                  <a:srgbClr val="FFFFFF"/>
                </a:solidFill>
                <a:latin typeface="Oswald"/>
                <a:ea typeface="Oswald"/>
                <a:cs typeface="Oswald"/>
                <a:sym typeface="Oswald"/>
              </a:rPr>
              <a:t>8.  Which one of the following best describes bile acid function?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They are essentially water insoluble</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The majority of bile acids are absorbed by passive diffusion</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Glycine conjugates are more soluble than taurine conjugates</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AutoNum type="alphaUcParenR"/>
            </a:pPr>
            <a:r>
              <a:rPr lang="en" sz="2700">
                <a:solidFill>
                  <a:srgbClr val="FFFFFF"/>
                </a:solidFill>
                <a:latin typeface="Oswald"/>
                <a:ea typeface="Oswald"/>
                <a:cs typeface="Oswald"/>
                <a:sym typeface="Oswald"/>
              </a:rPr>
              <a:t>The amount lost in the stool each day represents the daily loss of cholesterol</a:t>
            </a:r>
            <a:endParaRPr sz="2700">
              <a:solidFill>
                <a:srgbClr val="FFFFFF"/>
              </a:solidFill>
              <a:latin typeface="Oswald"/>
              <a:ea typeface="Oswald"/>
              <a:cs typeface="Oswald"/>
              <a:sym typeface="Oswald"/>
            </a:endParaRPr>
          </a:p>
        </p:txBody>
      </p:sp>
      <p:sp>
        <p:nvSpPr>
          <p:cNvPr id="349" name="Google Shape;349;p24"/>
          <p:cNvSpPr txBox="1"/>
          <p:nvPr/>
        </p:nvSpPr>
        <p:spPr>
          <a:xfrm flipH="1">
            <a:off x="390250" y="18430036"/>
            <a:ext cx="4425900" cy="8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FFFFFF"/>
                </a:solidFill>
                <a:latin typeface="Oswald"/>
                <a:ea typeface="Oswald"/>
                <a:cs typeface="Oswald"/>
                <a:sym typeface="Oswald"/>
              </a:rPr>
              <a:t>ANSWER KEY: A, D, B, B, A, B, C, D</a:t>
            </a:r>
            <a:endParaRPr sz="2700">
              <a:solidFill>
                <a:srgbClr val="FFFFFF"/>
              </a:solidFill>
              <a:latin typeface="Oswald"/>
              <a:ea typeface="Oswald"/>
              <a:cs typeface="Oswald"/>
              <a:sym typeface="Oswald"/>
            </a:endParaRPr>
          </a:p>
        </p:txBody>
      </p:sp>
      <p:sp>
        <p:nvSpPr>
          <p:cNvPr id="350" name="Google Shape;350;p24"/>
          <p:cNvSpPr txBox="1"/>
          <p:nvPr/>
        </p:nvSpPr>
        <p:spPr>
          <a:xfrm>
            <a:off x="7552650" y="14718825"/>
            <a:ext cx="5784900" cy="18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000">
                <a:solidFill>
                  <a:schemeClr val="lt1"/>
                </a:solidFill>
                <a:latin typeface="Oswald"/>
                <a:ea typeface="Oswald"/>
                <a:cs typeface="Oswald"/>
                <a:sym typeface="Oswald"/>
              </a:rPr>
              <a:t>SHORT ANSWER QUESTIONS</a:t>
            </a:r>
            <a:endParaRPr sz="5000">
              <a:solidFill>
                <a:srgbClr val="FFFFFF"/>
              </a:solidFill>
              <a:latin typeface="Oswald"/>
              <a:ea typeface="Oswald"/>
              <a:cs typeface="Oswald"/>
              <a:sym typeface="Oswald"/>
            </a:endParaRPr>
          </a:p>
          <a:p>
            <a:pPr indent="0" lvl="0" marL="0" rtl="0" algn="l">
              <a:spcBef>
                <a:spcPts val="0"/>
              </a:spcBef>
              <a:spcAft>
                <a:spcPts val="0"/>
              </a:spcAft>
              <a:buNone/>
            </a:pPr>
            <a:r>
              <a:t/>
            </a:r>
            <a:endParaRPr sz="2700">
              <a:solidFill>
                <a:srgbClr val="FFFFFF"/>
              </a:solidFill>
              <a:latin typeface="Oswald"/>
              <a:ea typeface="Oswald"/>
              <a:cs typeface="Oswald"/>
              <a:sym typeface="Oswald"/>
            </a:endParaRPr>
          </a:p>
          <a:p>
            <a:pPr indent="-400050" lvl="0" marL="457200" rtl="0" algn="l">
              <a:spcBef>
                <a:spcPts val="0"/>
              </a:spcBef>
              <a:spcAft>
                <a:spcPts val="0"/>
              </a:spcAft>
              <a:buClr>
                <a:srgbClr val="FFFFFF"/>
              </a:buClr>
              <a:buSzPts val="2700"/>
              <a:buFont typeface="Oswald"/>
              <a:buChar char="●"/>
            </a:pPr>
            <a:r>
              <a:rPr lang="en" sz="2700">
                <a:solidFill>
                  <a:srgbClr val="FFFFFF"/>
                </a:solidFill>
                <a:latin typeface="Oswald"/>
                <a:ea typeface="Oswald"/>
                <a:cs typeface="Oswald"/>
                <a:sym typeface="Oswald"/>
              </a:rPr>
              <a:t>Mention </a:t>
            </a:r>
            <a:r>
              <a:rPr lang="en" sz="2700">
                <a:solidFill>
                  <a:srgbClr val="FFFFFF"/>
                </a:solidFill>
                <a:latin typeface="Oswald"/>
                <a:ea typeface="Oswald"/>
                <a:cs typeface="Oswald"/>
                <a:sym typeface="Oswald"/>
              </a:rPr>
              <a:t>two</a:t>
            </a:r>
            <a:r>
              <a:rPr lang="en" sz="2700">
                <a:solidFill>
                  <a:srgbClr val="FFFFFF"/>
                </a:solidFill>
                <a:latin typeface="Oswald"/>
                <a:ea typeface="Oswald"/>
                <a:cs typeface="Oswald"/>
                <a:sym typeface="Oswald"/>
              </a:rPr>
              <a:t> functions of bile?</a:t>
            </a:r>
            <a:endParaRPr sz="2700">
              <a:solidFill>
                <a:srgbClr val="FFFFFF"/>
              </a:solidFill>
              <a:latin typeface="Oswald"/>
              <a:ea typeface="Oswald"/>
              <a:cs typeface="Oswald"/>
              <a:sym typeface="Oswald"/>
            </a:endParaRPr>
          </a:p>
        </p:txBody>
      </p:sp>
      <p:sp>
        <p:nvSpPr>
          <p:cNvPr id="351" name="Google Shape;351;p24"/>
          <p:cNvSpPr txBox="1"/>
          <p:nvPr/>
        </p:nvSpPr>
        <p:spPr>
          <a:xfrm>
            <a:off x="7760225" y="16404975"/>
            <a:ext cx="5923800" cy="255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Oswald"/>
              <a:buAutoNum type="arabicPeriod"/>
            </a:pPr>
            <a:r>
              <a:rPr lang="en" sz="1800">
                <a:solidFill>
                  <a:srgbClr val="FFFFFF"/>
                </a:solidFill>
                <a:latin typeface="Oswald"/>
                <a:ea typeface="Oswald"/>
                <a:cs typeface="Oswald"/>
                <a:sym typeface="Oswald"/>
              </a:rPr>
              <a:t>Fat digestion and absorption by the following:</a:t>
            </a:r>
            <a:endParaRPr sz="1800">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Char char="-"/>
            </a:pPr>
            <a:r>
              <a:rPr lang="en" sz="1800">
                <a:solidFill>
                  <a:srgbClr val="FFFFFF"/>
                </a:solidFill>
                <a:latin typeface="Oswald"/>
                <a:ea typeface="Oswald"/>
                <a:cs typeface="Oswald"/>
                <a:sym typeface="Oswald"/>
              </a:rPr>
              <a:t>Emulsifying the large fat particles of the food into minute particles.</a:t>
            </a:r>
            <a:endParaRPr sz="1800">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Char char="-"/>
            </a:pPr>
            <a:r>
              <a:rPr lang="en" sz="1800">
                <a:solidFill>
                  <a:srgbClr val="FFFFFF"/>
                </a:solidFill>
                <a:latin typeface="Oswald"/>
                <a:ea typeface="Oswald"/>
                <a:cs typeface="Oswald"/>
                <a:sym typeface="Oswald"/>
              </a:rPr>
              <a:t>They aid in absorption of the digested fat end products through the intestinal mucosal membrane, via micelles formation.</a:t>
            </a:r>
            <a:endParaRPr sz="1800">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eriod"/>
            </a:pPr>
            <a:r>
              <a:rPr lang="en" sz="1800">
                <a:solidFill>
                  <a:srgbClr val="FFFFFF"/>
                </a:solidFill>
                <a:latin typeface="Oswald"/>
                <a:ea typeface="Oswald"/>
                <a:cs typeface="Oswald"/>
                <a:sym typeface="Oswald"/>
              </a:rPr>
              <a:t>Excretion of waste products from the blood</a:t>
            </a:r>
            <a:endParaRPr sz="1800">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Char char="-"/>
            </a:pPr>
            <a:r>
              <a:rPr lang="en" sz="1800">
                <a:solidFill>
                  <a:srgbClr val="FFFFFF"/>
                </a:solidFill>
                <a:latin typeface="Oswald"/>
                <a:ea typeface="Oswald"/>
                <a:cs typeface="Oswald"/>
                <a:sym typeface="Oswald"/>
              </a:rPr>
              <a:t>These include especially bilirubin, an end product of hemoglobin destruction.</a:t>
            </a:r>
            <a:endParaRPr sz="1800">
              <a:solidFill>
                <a:srgbClr val="FFFFFF"/>
              </a:solidFill>
              <a:latin typeface="Oswald"/>
              <a:ea typeface="Oswald"/>
              <a:cs typeface="Oswald"/>
              <a:sym typeface="Oswald"/>
            </a:endParaRPr>
          </a:p>
          <a:p>
            <a:pPr indent="0" lvl="0" marL="0" rtl="0" algn="l">
              <a:spcBef>
                <a:spcPts val="0"/>
              </a:spcBef>
              <a:spcAft>
                <a:spcPts val="0"/>
              </a:spcAft>
              <a:buNone/>
            </a:pPr>
            <a:r>
              <a:t/>
            </a:r>
            <a:endParaRPr sz="1800">
              <a:solidFill>
                <a:srgbClr val="FFFFFF"/>
              </a:solidFill>
              <a:latin typeface="Oswald"/>
              <a:ea typeface="Oswald"/>
              <a:cs typeface="Oswald"/>
              <a:sym typeface="Oswald"/>
            </a:endParaRPr>
          </a:p>
          <a:p>
            <a:pPr indent="0" lvl="0" marL="0" rtl="0" algn="l">
              <a:spcBef>
                <a:spcPts val="0"/>
              </a:spcBef>
              <a:spcAft>
                <a:spcPts val="0"/>
              </a:spcAft>
              <a:buNone/>
            </a:pPr>
            <a:r>
              <a:t/>
            </a:r>
            <a:endParaRPr sz="1800">
              <a:solidFill>
                <a:srgbClr val="FFFFFF"/>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25"/>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357" name="Google Shape;357;p25"/>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358" name="Google Shape;358;p25"/>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359" name="Google Shape;359;p25"/>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360" name="Google Shape;360;p25"/>
          <p:cNvSpPr txBox="1"/>
          <p:nvPr/>
        </p:nvSpPr>
        <p:spPr>
          <a:xfrm>
            <a:off x="2481000" y="5107725"/>
            <a:ext cx="8859900" cy="122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600">
                <a:solidFill>
                  <a:srgbClr val="FFFFFF"/>
                </a:solidFill>
                <a:latin typeface="Oswald"/>
                <a:ea typeface="Oswald"/>
                <a:cs typeface="Oswald"/>
                <a:sym typeface="Oswald"/>
              </a:rPr>
              <a:t>Abdulrahman M. Bedaiwi</a:t>
            </a:r>
            <a:endParaRPr sz="5600">
              <a:solidFill>
                <a:srgbClr val="FFFFFF"/>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2" name="Google Shape;72;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3" name="Google Shape;73;p14"/>
          <p:cNvSpPr/>
          <p:nvPr/>
        </p:nvSpPr>
        <p:spPr>
          <a:xfrm rot="10800000">
            <a:off x="296500" y="1797675"/>
            <a:ext cx="13314600" cy="31740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4" name="Google Shape;74;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75" name="Google Shape;75;p14"/>
          <p:cNvSpPr/>
          <p:nvPr/>
        </p:nvSpPr>
        <p:spPr>
          <a:xfrm>
            <a:off x="779475" y="1373300"/>
            <a:ext cx="128538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6" name="Google Shape;76;p14"/>
          <p:cNvSpPr/>
          <p:nvPr/>
        </p:nvSpPr>
        <p:spPr>
          <a:xfrm>
            <a:off x="282925" y="137329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330540" y="136419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78" name="Google Shape;78;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79" name="Google Shape;79;p1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80" name="Google Shape;80;p14"/>
          <p:cNvSpPr txBox="1"/>
          <p:nvPr/>
        </p:nvSpPr>
        <p:spPr>
          <a:xfrm>
            <a:off x="929925" y="8776647"/>
            <a:ext cx="11277600" cy="29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rgbClr val="FFFFFF"/>
                </a:solidFill>
                <a:latin typeface="Oswald"/>
                <a:ea typeface="Oswald"/>
                <a:cs typeface="Oswald"/>
                <a:sym typeface="Oswald"/>
              </a:rPr>
              <a:t>PHYSIOLOGY OF</a:t>
            </a:r>
            <a:r>
              <a:rPr lang="en" sz="3000">
                <a:solidFill>
                  <a:srgbClr val="FFFFFF"/>
                </a:solidFill>
                <a:latin typeface="Oswald"/>
                <a:ea typeface="Oswald"/>
                <a:cs typeface="Oswald"/>
                <a:sym typeface="Oswald"/>
              </a:rPr>
              <a:t> BILE SALTS AND ENTEROHEPATIC CIRCULATION</a:t>
            </a:r>
            <a:r>
              <a:rPr lang="en" sz="6100">
                <a:solidFill>
                  <a:srgbClr val="93C47D"/>
                </a:solidFill>
                <a:latin typeface="Oswald"/>
                <a:ea typeface="Oswald"/>
                <a:cs typeface="Oswald"/>
                <a:sym typeface="Oswald"/>
              </a:rPr>
              <a:t> </a:t>
            </a:r>
            <a:endParaRPr/>
          </a:p>
        </p:txBody>
      </p:sp>
      <p:sp>
        <p:nvSpPr>
          <p:cNvPr id="81" name="Google Shape;81;p14"/>
          <p:cNvSpPr txBox="1"/>
          <p:nvPr/>
        </p:nvSpPr>
        <p:spPr>
          <a:xfrm>
            <a:off x="494525" y="1893900"/>
            <a:ext cx="13087200" cy="2943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Liver Digestive Functions.</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Physiologic Anatomy of Biliary Secretion.</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The Components of Bile.</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What is the bile acid? &amp; What are the types of the bile acid?</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S</a:t>
            </a:r>
            <a:r>
              <a:rPr b="1" lang="en" sz="2200">
                <a:latin typeface="Merriweather"/>
                <a:ea typeface="Merriweather"/>
                <a:cs typeface="Merriweather"/>
                <a:sym typeface="Merriweather"/>
              </a:rPr>
              <a:t>toring and Concentrating Bile in the Gallbladder.</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Function of Bile Salts in Fat Digestion and Absorption.</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Enterohepatic Circulation of Bile Salts.</a:t>
            </a:r>
            <a:endParaRPr b="1"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b="1" lang="en" sz="2200">
                <a:latin typeface="Merriweather"/>
                <a:ea typeface="Merriweather"/>
                <a:cs typeface="Merriweather"/>
                <a:sym typeface="Merriweather"/>
              </a:rPr>
              <a:t>The mechanisms of bile reabsorption back into hepatocytes.</a:t>
            </a:r>
            <a:endParaRPr b="1" sz="2200">
              <a:latin typeface="Merriweather"/>
              <a:ea typeface="Merriweather"/>
              <a:cs typeface="Merriweather"/>
              <a:sym typeface="Merriweather"/>
            </a:endParaRPr>
          </a:p>
          <a:p>
            <a:pPr indent="0" lvl="0" marL="0" rtl="0" algn="l">
              <a:spcBef>
                <a:spcPts val="0"/>
              </a:spcBef>
              <a:spcAft>
                <a:spcPts val="0"/>
              </a:spcAft>
              <a:buNone/>
            </a:pPr>
            <a:r>
              <a:t/>
            </a:r>
            <a:endParaRPr b="1" sz="2200">
              <a:latin typeface="Merriweather"/>
              <a:ea typeface="Merriweather"/>
              <a:cs typeface="Merriweather"/>
              <a:sym typeface="Merriweather"/>
            </a:endParaRPr>
          </a:p>
        </p:txBody>
      </p:sp>
      <p:sp>
        <p:nvSpPr>
          <p:cNvPr id="82" name="Google Shape;82;p14"/>
          <p:cNvSpPr txBox="1"/>
          <p:nvPr/>
        </p:nvSpPr>
        <p:spPr>
          <a:xfrm>
            <a:off x="397594" y="5238484"/>
            <a:ext cx="14096700" cy="924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solidFill>
                  <a:srgbClr val="6AA84F"/>
                </a:solidFill>
                <a:latin typeface="Oswald"/>
                <a:ea typeface="Oswald"/>
                <a:cs typeface="Oswald"/>
                <a:sym typeface="Oswald"/>
              </a:rPr>
              <a:t>THE LIVER</a:t>
            </a:r>
            <a:endParaRPr sz="4000">
              <a:solidFill>
                <a:srgbClr val="6AA84F"/>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4000">
              <a:solidFill>
                <a:srgbClr val="6AA84F"/>
              </a:solidFill>
              <a:latin typeface="Merriweather"/>
              <a:ea typeface="Merriweather"/>
              <a:cs typeface="Merriweather"/>
              <a:sym typeface="Merriweather"/>
            </a:endParaRPr>
          </a:p>
        </p:txBody>
      </p:sp>
      <p:sp>
        <p:nvSpPr>
          <p:cNvPr id="83" name="Google Shape;83;p14"/>
          <p:cNvSpPr/>
          <p:nvPr/>
        </p:nvSpPr>
        <p:spPr>
          <a:xfrm>
            <a:off x="93161" y="5562824"/>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4" name="Google Shape;84;p14"/>
          <p:cNvSpPr txBox="1"/>
          <p:nvPr/>
        </p:nvSpPr>
        <p:spPr>
          <a:xfrm>
            <a:off x="93150" y="6064200"/>
            <a:ext cx="14003700" cy="4612500"/>
          </a:xfrm>
          <a:prstGeom prst="rect">
            <a:avLst/>
          </a:prstGeom>
          <a:solidFill>
            <a:srgbClr val="93C47D"/>
          </a:solidFill>
          <a:ln>
            <a:noFill/>
          </a:ln>
        </p:spPr>
        <p:txBody>
          <a:bodyPr anchorCtr="0" anchor="t" bIns="242375" lIns="242375" spcFirstLastPara="1" rIns="242375" wrap="square" tIns="242375">
            <a:noAutofit/>
          </a:bodyPr>
          <a:lstStyle/>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The largest internal organ in the body, constituting about 2.5% of an adult’s body weight.</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Receives 25% of the cardiac output via the hepatic portal vein and hepatic artery.</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Takes up, stores, and distributes nutrients and vitamins.</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Plays an important role in maintaining blood glucose levels.</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Regulates the circulating blood lipids by the amount of very low–density lipoproteins (LDL) it secretes.</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Synthesizes many of the circulating plasma proteins.</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Takes up numerous toxic compounds and drugs from the portal circulation.</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Performs important endocrine functions. (IGF-1, </a:t>
            </a:r>
            <a:r>
              <a:rPr lang="en" sz="2000">
                <a:solidFill>
                  <a:srgbClr val="FFFFFF"/>
                </a:solidFill>
                <a:latin typeface="Merriweather"/>
                <a:ea typeface="Merriweather"/>
                <a:cs typeface="Merriweather"/>
                <a:sym typeface="Merriweather"/>
              </a:rPr>
              <a:t>thrombopoietin</a:t>
            </a:r>
            <a:r>
              <a:rPr lang="en" sz="2000">
                <a:solidFill>
                  <a:srgbClr val="FFFFFF"/>
                </a:solidFill>
                <a:latin typeface="Merriweather"/>
                <a:ea typeface="Merriweather"/>
                <a:cs typeface="Merriweather"/>
                <a:sym typeface="Merriweather"/>
              </a:rPr>
              <a:t> and angiotensinogen secretion)</a:t>
            </a:r>
            <a:r>
              <a:rPr baseline="30000" lang="en" sz="2000">
                <a:solidFill>
                  <a:srgbClr val="FFFFFF"/>
                </a:solidFill>
                <a:latin typeface="Merriweather"/>
                <a:ea typeface="Merriweather"/>
                <a:cs typeface="Merriweather"/>
                <a:sym typeface="Merriweather"/>
              </a:rPr>
              <a:t>1</a:t>
            </a:r>
            <a:r>
              <a:rPr lang="en" sz="2000">
                <a:solidFill>
                  <a:srgbClr val="FFFFFF"/>
                </a:solidFill>
                <a:latin typeface="Merriweather"/>
                <a:ea typeface="Merriweather"/>
                <a:cs typeface="Merriweather"/>
                <a:sym typeface="Merriweather"/>
              </a:rPr>
              <a:t> </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Serves as an excretory organ for bile pigments, cholesterol, and drugs.</a:t>
            </a:r>
            <a:endParaRPr sz="2000">
              <a:solidFill>
                <a:srgbClr val="FFFFFF"/>
              </a:solidFill>
              <a:latin typeface="Merriweather"/>
              <a:ea typeface="Merriweather"/>
              <a:cs typeface="Merriweather"/>
              <a:sym typeface="Merriweather"/>
            </a:endParaRPr>
          </a:p>
          <a:p>
            <a:pPr indent="0" lvl="0" marL="0" rtl="0" algn="l">
              <a:lnSpc>
                <a:spcPct val="150000"/>
              </a:lnSpc>
              <a:spcBef>
                <a:spcPts val="0"/>
              </a:spcBef>
              <a:spcAft>
                <a:spcPts val="0"/>
              </a:spcAft>
              <a:buClr>
                <a:schemeClr val="dk1"/>
              </a:buClr>
              <a:buSzPts val="700"/>
              <a:buFont typeface="Arial"/>
              <a:buNone/>
            </a:pPr>
            <a:r>
              <a:t/>
            </a:r>
            <a:endParaRPr sz="2000">
              <a:solidFill>
                <a:srgbClr val="FFFFFF"/>
              </a:solidFill>
              <a:latin typeface="Merriweather"/>
              <a:ea typeface="Merriweather"/>
              <a:cs typeface="Merriweather"/>
              <a:sym typeface="Merriweather"/>
            </a:endParaRPr>
          </a:p>
        </p:txBody>
      </p:sp>
      <p:sp>
        <p:nvSpPr>
          <p:cNvPr id="85" name="Google Shape;85;p14"/>
          <p:cNvSpPr txBox="1"/>
          <p:nvPr/>
        </p:nvSpPr>
        <p:spPr>
          <a:xfrm>
            <a:off x="7534825" y="14877258"/>
            <a:ext cx="62529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a:t>
            </a:r>
            <a:r>
              <a:rPr b="1" lang="en" sz="2600">
                <a:latin typeface="Merriweather"/>
                <a:ea typeface="Merriweather"/>
                <a:cs typeface="Merriweather"/>
                <a:sym typeface="Merriweather"/>
              </a:rPr>
              <a:t> 8-2 </a:t>
            </a:r>
            <a:r>
              <a:rPr lang="en" sz="2400">
                <a:latin typeface="Merriweather"/>
                <a:ea typeface="Merriweather"/>
                <a:cs typeface="Merriweather"/>
                <a:sym typeface="Merriweather"/>
              </a:rPr>
              <a:t>The Anatomy of the Liver</a:t>
            </a:r>
            <a:r>
              <a:rPr lang="en" sz="2400">
                <a:latin typeface="Merriweather"/>
                <a:ea typeface="Merriweather"/>
                <a:cs typeface="Merriweather"/>
                <a:sym typeface="Merriweather"/>
              </a:rPr>
              <a:t>.</a:t>
            </a:r>
            <a:r>
              <a:rPr b="1" lang="en" sz="2400">
                <a:latin typeface="Merriweather"/>
                <a:ea typeface="Merriweather"/>
                <a:cs typeface="Merriweather"/>
                <a:sym typeface="Merriweather"/>
              </a:rPr>
              <a:t> </a:t>
            </a:r>
            <a:r>
              <a:rPr lang="en" sz="3200">
                <a:latin typeface="Oswald"/>
                <a:ea typeface="Oswald"/>
                <a:cs typeface="Oswald"/>
                <a:sym typeface="Oswald"/>
              </a:rPr>
              <a:t> </a:t>
            </a:r>
            <a:endParaRPr sz="3200">
              <a:latin typeface="Oswald"/>
              <a:ea typeface="Oswald"/>
              <a:cs typeface="Oswald"/>
              <a:sym typeface="Oswald"/>
            </a:endParaRPr>
          </a:p>
        </p:txBody>
      </p:sp>
      <p:pic>
        <p:nvPicPr>
          <p:cNvPr id="86" name="Google Shape;86;p14"/>
          <p:cNvPicPr preferRelativeResize="0"/>
          <p:nvPr/>
        </p:nvPicPr>
        <p:blipFill rotWithShape="1">
          <a:blip r:embed="rId3">
            <a:alphaModFix/>
          </a:blip>
          <a:srcRect b="0" l="0" r="0" t="0"/>
          <a:stretch/>
        </p:blipFill>
        <p:spPr>
          <a:xfrm>
            <a:off x="7534833" y="11522867"/>
            <a:ext cx="5776624" cy="3106298"/>
          </a:xfrm>
          <a:prstGeom prst="rect">
            <a:avLst/>
          </a:prstGeom>
          <a:noFill/>
          <a:ln cap="flat" cmpd="sng" w="9525">
            <a:solidFill>
              <a:srgbClr val="000000"/>
            </a:solidFill>
            <a:prstDash val="solid"/>
            <a:round/>
            <a:headEnd len="sm" w="sm" type="none"/>
            <a:tailEnd len="sm" w="sm" type="none"/>
          </a:ln>
        </p:spPr>
      </p:pic>
      <p:pic>
        <p:nvPicPr>
          <p:cNvPr descr="showimage.jpg" id="87" name="Google Shape;87;p14"/>
          <p:cNvPicPr preferRelativeResize="0"/>
          <p:nvPr/>
        </p:nvPicPr>
        <p:blipFill rotWithShape="1">
          <a:blip r:embed="rId4">
            <a:alphaModFix/>
          </a:blip>
          <a:srcRect b="0" l="0" r="0" t="0"/>
          <a:stretch/>
        </p:blipFill>
        <p:spPr>
          <a:xfrm>
            <a:off x="656632" y="11288544"/>
            <a:ext cx="5063280" cy="3340625"/>
          </a:xfrm>
          <a:prstGeom prst="rect">
            <a:avLst/>
          </a:prstGeom>
          <a:noFill/>
          <a:ln cap="flat" cmpd="sng" w="9525">
            <a:solidFill>
              <a:srgbClr val="000000"/>
            </a:solidFill>
            <a:prstDash val="solid"/>
            <a:round/>
            <a:headEnd len="sm" w="sm" type="none"/>
            <a:tailEnd len="sm" w="sm" type="none"/>
          </a:ln>
        </p:spPr>
      </p:pic>
      <p:sp>
        <p:nvSpPr>
          <p:cNvPr id="88" name="Google Shape;88;p14"/>
          <p:cNvSpPr txBox="1"/>
          <p:nvPr/>
        </p:nvSpPr>
        <p:spPr>
          <a:xfrm>
            <a:off x="331313" y="14853970"/>
            <a:ext cx="60531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a:t>
            </a:r>
            <a:r>
              <a:rPr b="1" lang="en" sz="2600">
                <a:latin typeface="Merriweather"/>
                <a:ea typeface="Merriweather"/>
                <a:cs typeface="Merriweather"/>
                <a:sym typeface="Merriweather"/>
              </a:rPr>
              <a:t> 8-1 </a:t>
            </a:r>
            <a:r>
              <a:rPr lang="en" sz="2400">
                <a:latin typeface="Merriweather"/>
                <a:ea typeface="Merriweather"/>
                <a:cs typeface="Merriweather"/>
                <a:sym typeface="Merriweather"/>
              </a:rPr>
              <a:t>Bile Canaliculi &amp; Ducts</a:t>
            </a:r>
            <a:r>
              <a:rPr lang="en" sz="2400">
                <a:latin typeface="Merriweather"/>
                <a:ea typeface="Merriweather"/>
                <a:cs typeface="Merriweather"/>
                <a:sym typeface="Merriweather"/>
              </a:rPr>
              <a:t>.</a:t>
            </a:r>
            <a:r>
              <a:rPr b="1" lang="en" sz="2400">
                <a:latin typeface="Merriweather"/>
                <a:ea typeface="Merriweather"/>
                <a:cs typeface="Merriweather"/>
                <a:sym typeface="Merriweather"/>
              </a:rPr>
              <a:t> </a:t>
            </a:r>
            <a:r>
              <a:rPr lang="en" sz="3200">
                <a:latin typeface="Oswald"/>
                <a:ea typeface="Oswald"/>
                <a:cs typeface="Oswald"/>
                <a:sym typeface="Oswald"/>
              </a:rPr>
              <a:t> </a:t>
            </a:r>
            <a:endParaRPr sz="3200">
              <a:latin typeface="Oswald"/>
              <a:ea typeface="Oswald"/>
              <a:cs typeface="Oswald"/>
              <a:sym typeface="Oswald"/>
            </a:endParaRPr>
          </a:p>
        </p:txBody>
      </p:sp>
      <p:sp>
        <p:nvSpPr>
          <p:cNvPr id="89" name="Google Shape;89;p14"/>
          <p:cNvSpPr/>
          <p:nvPr/>
        </p:nvSpPr>
        <p:spPr>
          <a:xfrm flipH="1" rot="10800000">
            <a:off x="326400" y="15882300"/>
            <a:ext cx="13537200" cy="22368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0" name="Google Shape;90;p14"/>
          <p:cNvSpPr txBox="1"/>
          <p:nvPr/>
        </p:nvSpPr>
        <p:spPr>
          <a:xfrm>
            <a:off x="1180625" y="15882400"/>
            <a:ext cx="11331900" cy="1245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THE MAIN DIGESTIVE FUNCTION OF THE LIVER:</a:t>
            </a:r>
            <a:endParaRPr sz="4800">
              <a:latin typeface="Oswald"/>
              <a:ea typeface="Oswald"/>
              <a:cs typeface="Oswald"/>
              <a:sym typeface="Oswald"/>
            </a:endParaRPr>
          </a:p>
        </p:txBody>
      </p:sp>
      <p:sp>
        <p:nvSpPr>
          <p:cNvPr id="91" name="Google Shape;91;p14"/>
          <p:cNvSpPr/>
          <p:nvPr/>
        </p:nvSpPr>
        <p:spPr>
          <a:xfrm>
            <a:off x="845604" y="16255302"/>
            <a:ext cx="4737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2" name="Google Shape;92;p14"/>
          <p:cNvSpPr txBox="1"/>
          <p:nvPr/>
        </p:nvSpPr>
        <p:spPr>
          <a:xfrm>
            <a:off x="15697200" y="15944850"/>
            <a:ext cx="10972800" cy="12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txBox="1"/>
          <p:nvPr/>
        </p:nvSpPr>
        <p:spPr>
          <a:xfrm>
            <a:off x="1319300" y="16688800"/>
            <a:ext cx="11277600" cy="1080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2700">
                <a:latin typeface="Merriweather"/>
                <a:ea typeface="Merriweather"/>
                <a:cs typeface="Merriweather"/>
                <a:sym typeface="Merriweather"/>
              </a:rPr>
              <a:t>The main digestive function of the liver is the </a:t>
            </a:r>
            <a:r>
              <a:rPr b="1" lang="en" sz="2700">
                <a:latin typeface="Merriweather"/>
                <a:ea typeface="Merriweather"/>
                <a:cs typeface="Merriweather"/>
                <a:sym typeface="Merriweather"/>
              </a:rPr>
              <a:t>secretion</a:t>
            </a:r>
            <a:r>
              <a:rPr lang="en" sz="2700">
                <a:latin typeface="Merriweather"/>
                <a:ea typeface="Merriweather"/>
                <a:cs typeface="Merriweather"/>
                <a:sym typeface="Merriweather"/>
              </a:rPr>
              <a:t> of bile (</a:t>
            </a:r>
            <a:r>
              <a:rPr b="1" lang="en" sz="2700" u="sng">
                <a:latin typeface="Merriweather"/>
                <a:ea typeface="Merriweather"/>
                <a:cs typeface="Merriweather"/>
                <a:sym typeface="Merriweather"/>
              </a:rPr>
              <a:t>normally 600-1000 ml/day</a:t>
            </a:r>
            <a:r>
              <a:rPr lang="en" sz="2700">
                <a:latin typeface="Merriweather"/>
                <a:ea typeface="Merriweather"/>
                <a:cs typeface="Merriweather"/>
                <a:sym typeface="Merriweather"/>
              </a:rPr>
              <a:t>).</a:t>
            </a:r>
            <a:endParaRPr sz="2700">
              <a:latin typeface="Merriweather"/>
              <a:ea typeface="Merriweather"/>
              <a:cs typeface="Merriweather"/>
              <a:sym typeface="Merriweather"/>
            </a:endParaRPr>
          </a:p>
        </p:txBody>
      </p:sp>
      <p:pic>
        <p:nvPicPr>
          <p:cNvPr id="94" name="Google Shape;94;p14"/>
          <p:cNvPicPr preferRelativeResize="0"/>
          <p:nvPr/>
        </p:nvPicPr>
        <p:blipFill>
          <a:blip r:embed="rId5">
            <a:alphaModFix/>
          </a:blip>
          <a:stretch>
            <a:fillRect/>
          </a:stretch>
        </p:blipFill>
        <p:spPr>
          <a:xfrm>
            <a:off x="12005066" y="3436174"/>
            <a:ext cx="1306388" cy="1306388"/>
          </a:xfrm>
          <a:prstGeom prst="rect">
            <a:avLst/>
          </a:prstGeom>
          <a:noFill/>
          <a:ln>
            <a:noFill/>
          </a:ln>
        </p:spPr>
      </p:pic>
      <p:sp>
        <p:nvSpPr>
          <p:cNvPr id="95" name="Google Shape;95;p14"/>
          <p:cNvSpPr/>
          <p:nvPr/>
        </p:nvSpPr>
        <p:spPr>
          <a:xfrm>
            <a:off x="545100" y="1836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6" name="Google Shape;96;p14"/>
          <p:cNvSpPr/>
          <p:nvPr/>
        </p:nvSpPr>
        <p:spPr>
          <a:xfrm>
            <a:off x="0" y="1836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7" name="Google Shape;97;p14"/>
          <p:cNvSpPr txBox="1"/>
          <p:nvPr/>
        </p:nvSpPr>
        <p:spPr>
          <a:xfrm>
            <a:off x="630800" y="1830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98" name="Google Shape;98;p14"/>
          <p:cNvSpPr txBox="1"/>
          <p:nvPr/>
        </p:nvSpPr>
        <p:spPr>
          <a:xfrm>
            <a:off x="71200" y="18771625"/>
            <a:ext cx="13967100" cy="1474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AutoNum type="arabicPeriod"/>
            </a:pPr>
            <a:r>
              <a:rPr lang="en" sz="1800">
                <a:solidFill>
                  <a:srgbClr val="222222"/>
                </a:solidFill>
                <a:highlight>
                  <a:srgbClr val="FFFFFF"/>
                </a:highlight>
                <a:latin typeface="Merriweather"/>
                <a:ea typeface="Merriweather"/>
                <a:cs typeface="Merriweather"/>
                <a:sym typeface="Merriweather"/>
              </a:rPr>
              <a:t>IGF-1 or Insulin-like growth factor-1 is secreted by the liver in response to growth hormone stimulation. It has receptors all over the body and enhances neural, renal even muscular development.  Thrombopoietin as the name suggests, stimulates the differentiation of megakaryocytes into platelets. </a:t>
            </a:r>
            <a:endParaRPr sz="18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p:nvPr/>
        </p:nvSpPr>
        <p:spPr>
          <a:xfrm flipH="1" rot="10800000">
            <a:off x="349350" y="7017825"/>
            <a:ext cx="13398300" cy="3381900"/>
          </a:xfrm>
          <a:prstGeom prst="round1Rect">
            <a:avLst>
              <a:gd fmla="val 0" name="adj"/>
            </a:avLst>
          </a:prstGeom>
          <a:noFill/>
          <a:ln cap="flat" cmpd="sng" w="19050">
            <a:solidFill>
              <a:srgbClr val="45818E"/>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04" name="Google Shape;104;p15"/>
          <p:cNvSpPr/>
          <p:nvPr/>
        </p:nvSpPr>
        <p:spPr>
          <a:xfrm flipH="1" rot="10800000">
            <a:off x="351150" y="10610550"/>
            <a:ext cx="13394700" cy="90582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05" name="Google Shape;105;p1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6" name="Google Shape;106;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7" name="Google Shape;107;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108" name="Google Shape;108;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09" name="Google Shape;109;p15"/>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110" name="Google Shape;110;p15"/>
          <p:cNvSpPr/>
          <p:nvPr/>
        </p:nvSpPr>
        <p:spPr>
          <a:xfrm>
            <a:off x="1081094" y="1922161"/>
            <a:ext cx="11331900" cy="106800"/>
          </a:xfrm>
          <a:prstGeom prst="flowChartAlternateProcess">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1" name="Google Shape;111;p15"/>
          <p:cNvSpPr/>
          <p:nvPr/>
        </p:nvSpPr>
        <p:spPr>
          <a:xfrm>
            <a:off x="8766734" y="3089444"/>
            <a:ext cx="4691400" cy="37692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2" name="Google Shape;112;p15"/>
          <p:cNvSpPr/>
          <p:nvPr/>
        </p:nvSpPr>
        <p:spPr>
          <a:xfrm>
            <a:off x="529750" y="3132829"/>
            <a:ext cx="7314900" cy="37257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3" name="Google Shape;113;p15"/>
          <p:cNvSpPr txBox="1"/>
          <p:nvPr/>
        </p:nvSpPr>
        <p:spPr>
          <a:xfrm>
            <a:off x="4465838" y="1021200"/>
            <a:ext cx="49602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93C47D"/>
                </a:solidFill>
                <a:latin typeface="Oswald"/>
                <a:ea typeface="Oswald"/>
                <a:cs typeface="Oswald"/>
                <a:sym typeface="Oswald"/>
              </a:rPr>
              <a:t>FUNCTIONS OF BILE</a:t>
            </a:r>
            <a:endParaRPr sz="4800">
              <a:solidFill>
                <a:srgbClr val="93C47D"/>
              </a:solidFill>
              <a:latin typeface="Oswald"/>
              <a:ea typeface="Oswald"/>
              <a:cs typeface="Oswald"/>
              <a:sym typeface="Oswald"/>
            </a:endParaRPr>
          </a:p>
        </p:txBody>
      </p:sp>
      <p:sp>
        <p:nvSpPr>
          <p:cNvPr id="114" name="Google Shape;114;p15"/>
          <p:cNvSpPr txBox="1"/>
          <p:nvPr/>
        </p:nvSpPr>
        <p:spPr>
          <a:xfrm>
            <a:off x="8567400" y="2985898"/>
            <a:ext cx="5180700" cy="2874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Excretion Of Waste Products From The Blood</a:t>
            </a:r>
            <a:endParaRPr sz="3700">
              <a:solidFill>
                <a:srgbClr val="93C47D"/>
              </a:solidFill>
              <a:latin typeface="Oswald"/>
              <a:ea typeface="Oswald"/>
              <a:cs typeface="Oswald"/>
              <a:sym typeface="Oswald"/>
            </a:endParaRPr>
          </a:p>
          <a:p>
            <a:pPr indent="0" lvl="0" marL="0" rtl="0" algn="ctr">
              <a:spcBef>
                <a:spcPts val="0"/>
              </a:spcBef>
              <a:spcAft>
                <a:spcPts val="0"/>
              </a:spcAft>
              <a:buNone/>
            </a:pPr>
            <a:r>
              <a:t/>
            </a:r>
            <a:endParaRPr sz="2200">
              <a:solidFill>
                <a:srgbClr val="93C47D"/>
              </a:solidFill>
              <a:latin typeface="Oswald"/>
              <a:ea typeface="Oswald"/>
              <a:cs typeface="Oswald"/>
              <a:sym typeface="Oswald"/>
            </a:endParaRPr>
          </a:p>
          <a:p>
            <a:pPr indent="0" lvl="0" marL="0" rtl="0" algn="ctr">
              <a:lnSpc>
                <a:spcPct val="115000"/>
              </a:lnSpc>
              <a:spcBef>
                <a:spcPts val="0"/>
              </a:spcBef>
              <a:spcAft>
                <a:spcPts val="0"/>
              </a:spcAft>
              <a:buNone/>
            </a:pPr>
            <a:r>
              <a:rPr lang="en" sz="2400">
                <a:latin typeface="Merriweather"/>
                <a:ea typeface="Merriweather"/>
                <a:cs typeface="Merriweather"/>
                <a:sym typeface="Merriweather"/>
              </a:rPr>
              <a:t> </a:t>
            </a:r>
            <a:r>
              <a:rPr lang="en" sz="2400">
                <a:latin typeface="Merriweather"/>
                <a:ea typeface="Merriweather"/>
                <a:cs typeface="Merriweather"/>
                <a:sym typeface="Merriweather"/>
              </a:rPr>
              <a:t>These include especially bilirubin, an end product of hemoglobin destruction.</a:t>
            </a:r>
            <a:endParaRPr sz="2400">
              <a:latin typeface="Merriweather"/>
              <a:ea typeface="Merriweather"/>
              <a:cs typeface="Merriweather"/>
              <a:sym typeface="Merriweather"/>
            </a:endParaRPr>
          </a:p>
          <a:p>
            <a:pPr indent="0" lvl="0" marL="0" rtl="0" algn="ctr">
              <a:spcBef>
                <a:spcPts val="0"/>
              </a:spcBef>
              <a:spcAft>
                <a:spcPts val="0"/>
              </a:spcAft>
              <a:buNone/>
            </a:pPr>
            <a:r>
              <a:t/>
            </a:r>
            <a:endParaRPr sz="2900">
              <a:latin typeface="Merriweather"/>
              <a:ea typeface="Merriweather"/>
              <a:cs typeface="Merriweather"/>
              <a:sym typeface="Merriweather"/>
            </a:endParaRPr>
          </a:p>
        </p:txBody>
      </p:sp>
      <p:sp>
        <p:nvSpPr>
          <p:cNvPr id="115" name="Google Shape;115;p15"/>
          <p:cNvSpPr txBox="1"/>
          <p:nvPr/>
        </p:nvSpPr>
        <p:spPr>
          <a:xfrm>
            <a:off x="346775" y="3058848"/>
            <a:ext cx="7688100" cy="18639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Clr>
                <a:schemeClr val="dk1"/>
              </a:buClr>
              <a:buSzPts val="1100"/>
              <a:buFont typeface="Arial"/>
              <a:buNone/>
            </a:pPr>
            <a:r>
              <a:rPr lang="en" sz="3700">
                <a:solidFill>
                  <a:srgbClr val="93C47D"/>
                </a:solidFill>
                <a:latin typeface="Oswald"/>
                <a:ea typeface="Oswald"/>
                <a:cs typeface="Oswald"/>
                <a:sym typeface="Oswald"/>
              </a:rPr>
              <a:t>Fat Digestion And Absorption</a:t>
            </a:r>
            <a:endParaRPr sz="3700">
              <a:solidFill>
                <a:srgbClr val="93C47D"/>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t/>
            </a:r>
            <a:endParaRPr sz="3700">
              <a:solidFill>
                <a:srgbClr val="93C47D"/>
              </a:solidFill>
              <a:latin typeface="Oswald"/>
              <a:ea typeface="Oswald"/>
              <a:cs typeface="Oswald"/>
              <a:sym typeface="Oswald"/>
            </a:endParaRPr>
          </a:p>
          <a:p>
            <a:pPr indent="-368300" lvl="0" marL="457200" rtl="0" algn="ctr">
              <a:lnSpc>
                <a:spcPct val="115000"/>
              </a:lnSpc>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Emulsifying the large fat particles of the food into minute particles.</a:t>
            </a:r>
            <a:endParaRPr sz="22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368300" lvl="0" marL="457200" rtl="0" algn="ctr">
              <a:lnSpc>
                <a:spcPct val="115000"/>
              </a:lnSpc>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They aid in absorption of the digested fat end products through the intestinal mucosal membrane, via micelles formation.</a:t>
            </a:r>
            <a:endParaRPr sz="22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sz="29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sz="3700">
              <a:solidFill>
                <a:srgbClr val="93C47D"/>
              </a:solidFill>
              <a:latin typeface="Oswald"/>
              <a:ea typeface="Oswald"/>
              <a:cs typeface="Oswald"/>
              <a:sym typeface="Oswald"/>
            </a:endParaRPr>
          </a:p>
        </p:txBody>
      </p:sp>
      <p:sp>
        <p:nvSpPr>
          <p:cNvPr id="116" name="Google Shape;116;p15"/>
          <p:cNvSpPr/>
          <p:nvPr/>
        </p:nvSpPr>
        <p:spPr>
          <a:xfrm>
            <a:off x="11213425" y="2025750"/>
            <a:ext cx="106800" cy="10653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7" name="Google Shape;117;p15"/>
          <p:cNvSpPr txBox="1"/>
          <p:nvPr/>
        </p:nvSpPr>
        <p:spPr>
          <a:xfrm>
            <a:off x="8273243" y="9487052"/>
            <a:ext cx="51807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a:t>
            </a:r>
            <a:r>
              <a:rPr b="1" lang="en" sz="2600">
                <a:latin typeface="Merriweather"/>
                <a:ea typeface="Merriweather"/>
                <a:cs typeface="Merriweather"/>
                <a:sym typeface="Merriweather"/>
              </a:rPr>
              <a:t> 8-3 </a:t>
            </a:r>
            <a:r>
              <a:rPr lang="en" sz="2400">
                <a:latin typeface="Merriweather"/>
                <a:ea typeface="Merriweather"/>
                <a:cs typeface="Merriweather"/>
                <a:sym typeface="Merriweather"/>
              </a:rPr>
              <a:t>The </a:t>
            </a:r>
            <a:r>
              <a:rPr lang="en" sz="2400">
                <a:latin typeface="Merriweather"/>
                <a:ea typeface="Merriweather"/>
                <a:cs typeface="Merriweather"/>
                <a:sym typeface="Merriweather"/>
              </a:rPr>
              <a:t>Gallbladder</a:t>
            </a:r>
            <a:r>
              <a:rPr lang="en" sz="2400">
                <a:latin typeface="Merriweather"/>
                <a:ea typeface="Merriweather"/>
                <a:cs typeface="Merriweather"/>
                <a:sym typeface="Merriweather"/>
              </a:rPr>
              <a:t>.</a:t>
            </a:r>
            <a:r>
              <a:rPr b="1" lang="en" sz="2400">
                <a:latin typeface="Merriweather"/>
                <a:ea typeface="Merriweather"/>
                <a:cs typeface="Merriweather"/>
                <a:sym typeface="Merriweather"/>
              </a:rPr>
              <a:t> </a:t>
            </a:r>
            <a:r>
              <a:rPr lang="en" sz="3200">
                <a:latin typeface="Oswald"/>
                <a:ea typeface="Oswald"/>
                <a:cs typeface="Oswald"/>
                <a:sym typeface="Oswald"/>
              </a:rPr>
              <a:t> </a:t>
            </a:r>
            <a:endParaRPr sz="3200">
              <a:latin typeface="Oswald"/>
              <a:ea typeface="Oswald"/>
              <a:cs typeface="Oswald"/>
              <a:sym typeface="Oswald"/>
            </a:endParaRPr>
          </a:p>
        </p:txBody>
      </p:sp>
      <p:pic>
        <p:nvPicPr>
          <p:cNvPr descr="Image result for bile duct anatomy" id="118" name="Google Shape;118;p15"/>
          <p:cNvPicPr preferRelativeResize="0"/>
          <p:nvPr/>
        </p:nvPicPr>
        <p:blipFill rotWithShape="1">
          <a:blip r:embed="rId3">
            <a:alphaModFix/>
          </a:blip>
          <a:srcRect b="0" l="0" r="0" t="0"/>
          <a:stretch/>
        </p:blipFill>
        <p:spPr>
          <a:xfrm>
            <a:off x="8383500" y="7200602"/>
            <a:ext cx="4691400" cy="2565577"/>
          </a:xfrm>
          <a:prstGeom prst="rect">
            <a:avLst/>
          </a:prstGeom>
          <a:noFill/>
          <a:ln cap="flat" cmpd="sng" w="9525">
            <a:solidFill>
              <a:srgbClr val="000000"/>
            </a:solidFill>
            <a:prstDash val="solid"/>
            <a:round/>
            <a:headEnd len="sm" w="sm" type="none"/>
            <a:tailEnd len="sm" w="sm" type="none"/>
          </a:ln>
        </p:spPr>
      </p:pic>
      <p:sp>
        <p:nvSpPr>
          <p:cNvPr id="119" name="Google Shape;119;p15"/>
          <p:cNvSpPr txBox="1"/>
          <p:nvPr/>
        </p:nvSpPr>
        <p:spPr>
          <a:xfrm>
            <a:off x="351150" y="11187475"/>
            <a:ext cx="7590600" cy="8481300"/>
          </a:xfrm>
          <a:prstGeom prst="rect">
            <a:avLst/>
          </a:prstGeom>
          <a:noFill/>
          <a:ln>
            <a:noFill/>
          </a:ln>
        </p:spPr>
        <p:txBody>
          <a:bodyPr anchorCtr="0" anchor="t" bIns="242375" lIns="242375" spcFirstLastPara="1" rIns="242375" wrap="square" tIns="242375">
            <a:noAutofit/>
          </a:bodyPr>
          <a:lstStyle/>
          <a:p>
            <a:pPr indent="-381000" lvl="0" marL="457200" rtl="0" algn="l">
              <a:lnSpc>
                <a:spcPct val="115000"/>
              </a:lnSpc>
              <a:spcBef>
                <a:spcPts val="1000"/>
              </a:spcBef>
              <a:spcAft>
                <a:spcPts val="0"/>
              </a:spcAft>
              <a:buSzPts val="2400"/>
              <a:buFont typeface="Merriweather"/>
              <a:buChar char="●"/>
            </a:pPr>
            <a:r>
              <a:rPr b="1" lang="en" sz="2400">
                <a:latin typeface="Merriweather"/>
                <a:ea typeface="Merriweather"/>
                <a:cs typeface="Merriweather"/>
                <a:sym typeface="Merriweather"/>
              </a:rPr>
              <a:t>Bile Is Secreted In Two Stages</a:t>
            </a:r>
            <a:endParaRPr sz="2400">
              <a:latin typeface="Merriweather"/>
              <a:ea typeface="Merriweather"/>
              <a:cs typeface="Merriweather"/>
              <a:sym typeface="Merriweather"/>
            </a:endParaRPr>
          </a:p>
          <a:p>
            <a:pPr indent="0" lvl="0" marL="0" rtl="0" algn="l">
              <a:lnSpc>
                <a:spcPct val="115000"/>
              </a:lnSpc>
              <a:spcBef>
                <a:spcPts val="1000"/>
              </a:spcBef>
              <a:spcAft>
                <a:spcPts val="0"/>
              </a:spcAft>
              <a:buNone/>
            </a:pPr>
            <a:r>
              <a:rPr b="1" lang="en" sz="2300">
                <a:highlight>
                  <a:srgbClr val="D9EAD3"/>
                </a:highlight>
                <a:latin typeface="Merriweather"/>
                <a:ea typeface="Merriweather"/>
                <a:cs typeface="Merriweather"/>
                <a:sym typeface="Merriweather"/>
              </a:rPr>
              <a:t>First Stage:</a:t>
            </a:r>
            <a:endParaRPr b="1" sz="2300">
              <a:highlight>
                <a:srgbClr val="D9EAD3"/>
              </a:highlight>
              <a:latin typeface="Merriweather"/>
              <a:ea typeface="Merriweather"/>
              <a:cs typeface="Merriweather"/>
              <a:sym typeface="Merriweather"/>
            </a:endParaRPr>
          </a:p>
          <a:p>
            <a:pPr indent="-374650" lvl="0" marL="457200" rtl="0" algn="l">
              <a:lnSpc>
                <a:spcPct val="115000"/>
              </a:lnSpc>
              <a:spcBef>
                <a:spcPts val="1000"/>
              </a:spcBef>
              <a:spcAft>
                <a:spcPts val="0"/>
              </a:spcAft>
              <a:buSzPts val="2300"/>
              <a:buFont typeface="Merriweather"/>
              <a:buAutoNum type="alphaUcParenR"/>
            </a:pPr>
            <a:r>
              <a:rPr lang="en" sz="2300">
                <a:latin typeface="Merriweather"/>
                <a:ea typeface="Merriweather"/>
                <a:cs typeface="Merriweather"/>
                <a:sym typeface="Merriweather"/>
              </a:rPr>
              <a:t>The initial portion is secreted by the </a:t>
            </a:r>
            <a:r>
              <a:rPr lang="en" sz="2300">
                <a:solidFill>
                  <a:srgbClr val="FF0000"/>
                </a:solidFill>
                <a:latin typeface="Merriweather"/>
                <a:ea typeface="Merriweather"/>
                <a:cs typeface="Merriweather"/>
                <a:sym typeface="Merriweather"/>
              </a:rPr>
              <a:t>hepatocytes.</a:t>
            </a:r>
            <a:r>
              <a:rPr lang="en" sz="2300">
                <a:latin typeface="Merriweather"/>
                <a:ea typeface="Merriweather"/>
                <a:cs typeface="Merriweather"/>
                <a:sym typeface="Merriweather"/>
              </a:rPr>
              <a:t> It is secreted into bile canaliculi that originate between the hepatic cells. </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AutoNum type="alphaUcParenR"/>
            </a:pPr>
            <a:r>
              <a:rPr lang="en" sz="2300">
                <a:latin typeface="Merriweather"/>
                <a:ea typeface="Merriweather"/>
                <a:cs typeface="Merriweather"/>
                <a:sym typeface="Merriweather"/>
              </a:rPr>
              <a:t>The bile flows in the canaliculi toward the hepatic duct and common bile duct. </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AutoNum type="alphaUcParenR"/>
            </a:pPr>
            <a:r>
              <a:rPr lang="en" sz="2300">
                <a:latin typeface="Merriweather"/>
                <a:ea typeface="Merriweather"/>
                <a:cs typeface="Merriweather"/>
                <a:sym typeface="Merriweather"/>
              </a:rPr>
              <a:t>From here the bile empties directly into the duodenum.</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Hepatic bile:</a:t>
            </a:r>
            <a:r>
              <a:rPr lang="en" sz="2300">
                <a:solidFill>
                  <a:schemeClr val="dk1"/>
                </a:solidFill>
                <a:latin typeface="Merriweather"/>
                <a:ea typeface="Merriweather"/>
                <a:cs typeface="Merriweather"/>
                <a:sym typeface="Merriweather"/>
              </a:rPr>
              <a:t> Isotonic secretion, with high Na</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Cl</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and HCO</a:t>
            </a:r>
            <a:r>
              <a:rPr baseline="-25000" lang="en" sz="2300">
                <a:solidFill>
                  <a:schemeClr val="dk1"/>
                </a:solidFill>
                <a:latin typeface="Merriweather"/>
                <a:ea typeface="Merriweather"/>
                <a:cs typeface="Merriweather"/>
                <a:sym typeface="Merriweather"/>
              </a:rPr>
              <a:t>3</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and low K</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and Ca</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a:t>
            </a:r>
            <a:endParaRPr sz="2300">
              <a:latin typeface="Merriweather"/>
              <a:ea typeface="Merriweather"/>
              <a:cs typeface="Merriweather"/>
              <a:sym typeface="Merriweather"/>
            </a:endParaRPr>
          </a:p>
          <a:p>
            <a:pPr indent="0" lvl="0" marL="0" rtl="0" algn="l">
              <a:lnSpc>
                <a:spcPct val="115000"/>
              </a:lnSpc>
              <a:spcBef>
                <a:spcPts val="1000"/>
              </a:spcBef>
              <a:spcAft>
                <a:spcPts val="0"/>
              </a:spcAft>
              <a:buNone/>
            </a:pPr>
            <a:r>
              <a:rPr b="1" lang="en" sz="2300">
                <a:highlight>
                  <a:srgbClr val="D9EAD3"/>
                </a:highlight>
                <a:latin typeface="Merriweather"/>
                <a:ea typeface="Merriweather"/>
                <a:cs typeface="Merriweather"/>
                <a:sym typeface="Merriweather"/>
              </a:rPr>
              <a:t>Second Stage: </a:t>
            </a:r>
            <a:endParaRPr b="1" sz="2300">
              <a:highlight>
                <a:srgbClr val="D9EAD3"/>
              </a:highlight>
              <a:latin typeface="Merriweather"/>
              <a:ea typeface="Merriweather"/>
              <a:cs typeface="Merriweather"/>
              <a:sym typeface="Merriweather"/>
            </a:endParaRPr>
          </a:p>
          <a:p>
            <a:pPr indent="0" lvl="0" marL="0" rtl="0" algn="l">
              <a:lnSpc>
                <a:spcPct val="115000"/>
              </a:lnSpc>
              <a:spcBef>
                <a:spcPts val="1000"/>
              </a:spcBef>
              <a:spcAft>
                <a:spcPts val="0"/>
              </a:spcAft>
              <a:buNone/>
            </a:pPr>
            <a:r>
              <a:rPr lang="en" sz="2300">
                <a:latin typeface="Merriweather"/>
                <a:ea typeface="Merriweather"/>
                <a:cs typeface="Merriweather"/>
                <a:sym typeface="Merriweather"/>
              </a:rPr>
              <a:t>Bile can be diverted </a:t>
            </a:r>
            <a:r>
              <a:rPr lang="en" sz="2300">
                <a:solidFill>
                  <a:srgbClr val="8E7CC3"/>
                </a:solidFill>
                <a:latin typeface="Merriweather"/>
                <a:ea typeface="Merriweather"/>
                <a:cs typeface="Merriweather"/>
                <a:sym typeface="Merriweather"/>
              </a:rPr>
              <a:t>for minutes up to several hours</a:t>
            </a:r>
            <a:r>
              <a:rPr lang="en" sz="2300">
                <a:latin typeface="Merriweather"/>
                <a:ea typeface="Merriweather"/>
                <a:cs typeface="Merriweather"/>
                <a:sym typeface="Merriweather"/>
              </a:rPr>
              <a:t> through the cystic duct into the gallbladder (second portion of liver secretion, added to the initial bile).</a:t>
            </a:r>
            <a:endParaRPr sz="2300">
              <a:latin typeface="Merriweather"/>
              <a:ea typeface="Merriweather"/>
              <a:cs typeface="Merriweather"/>
              <a:sym typeface="Merriweather"/>
            </a:endParaRPr>
          </a:p>
          <a:p>
            <a:pPr indent="-374650" lvl="0" marL="457200" rtl="0" algn="l">
              <a:lnSpc>
                <a:spcPct val="115000"/>
              </a:lnSpc>
              <a:spcBef>
                <a:spcPts val="100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Gallbladder bile:</a:t>
            </a:r>
            <a:r>
              <a:rPr lang="en" sz="2300">
                <a:solidFill>
                  <a:schemeClr val="dk1"/>
                </a:solidFill>
                <a:latin typeface="Merriweather"/>
                <a:ea typeface="Merriweather"/>
                <a:cs typeface="Merriweather"/>
                <a:sym typeface="Merriweather"/>
              </a:rPr>
              <a:t> high bile acid anion and     Ca</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but low Na</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Cl</a:t>
            </a:r>
            <a:r>
              <a:rPr baseline="30000" lang="en" sz="2300">
                <a:solidFill>
                  <a:schemeClr val="dk1"/>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HCO</a:t>
            </a:r>
            <a:r>
              <a:rPr baseline="-25000" lang="en" sz="2300">
                <a:solidFill>
                  <a:schemeClr val="dk1"/>
                </a:solidFill>
                <a:latin typeface="Merriweather"/>
                <a:ea typeface="Merriweather"/>
                <a:cs typeface="Merriweather"/>
                <a:sym typeface="Merriweather"/>
              </a:rPr>
              <a:t>3</a:t>
            </a:r>
            <a:r>
              <a:rPr baseline="30000" lang="en" sz="2300">
                <a:solidFill>
                  <a:schemeClr val="dk1"/>
                </a:solidFill>
                <a:latin typeface="Merriweather"/>
                <a:ea typeface="Merriweather"/>
                <a:cs typeface="Merriweather"/>
                <a:sym typeface="Merriweather"/>
              </a:rPr>
              <a:t>- </a:t>
            </a:r>
            <a:r>
              <a:rPr lang="en" sz="2300">
                <a:solidFill>
                  <a:schemeClr val="dk1"/>
                </a:solidFill>
                <a:latin typeface="Merriweather"/>
                <a:ea typeface="Merriweather"/>
                <a:cs typeface="Merriweather"/>
                <a:sym typeface="Merriweather"/>
              </a:rPr>
              <a:t>and H</a:t>
            </a:r>
            <a:r>
              <a:rPr baseline="-25000" lang="en" sz="2300">
                <a:solidFill>
                  <a:schemeClr val="dk1"/>
                </a:solidFill>
                <a:latin typeface="Merriweather"/>
                <a:ea typeface="Merriweather"/>
                <a:cs typeface="Merriweather"/>
                <a:sym typeface="Merriweather"/>
              </a:rPr>
              <a:t>2</a:t>
            </a:r>
            <a:r>
              <a:rPr lang="en" sz="2300">
                <a:solidFill>
                  <a:schemeClr val="dk1"/>
                </a:solidFill>
                <a:latin typeface="Merriweather"/>
                <a:ea typeface="Merriweather"/>
                <a:cs typeface="Merriweather"/>
                <a:sym typeface="Merriweather"/>
              </a:rPr>
              <a:t>O.</a:t>
            </a:r>
            <a:endParaRPr sz="2300">
              <a:latin typeface="Merriweather"/>
              <a:ea typeface="Merriweather"/>
              <a:cs typeface="Merriweather"/>
              <a:sym typeface="Merriweather"/>
            </a:endParaRPr>
          </a:p>
        </p:txBody>
      </p:sp>
      <p:sp>
        <p:nvSpPr>
          <p:cNvPr id="120" name="Google Shape;120;p15"/>
          <p:cNvSpPr/>
          <p:nvPr/>
        </p:nvSpPr>
        <p:spPr>
          <a:xfrm>
            <a:off x="12310798" y="10609900"/>
            <a:ext cx="468600" cy="90582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1" name="Google Shape;121;p15"/>
          <p:cNvSpPr txBox="1"/>
          <p:nvPr/>
        </p:nvSpPr>
        <p:spPr>
          <a:xfrm>
            <a:off x="1251900" y="10421740"/>
            <a:ext cx="9797100" cy="1095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Gallbladder Bile Differs From </a:t>
            </a:r>
            <a:r>
              <a:rPr lang="en" sz="4800">
                <a:latin typeface="Oswald"/>
                <a:ea typeface="Oswald"/>
                <a:cs typeface="Oswald"/>
                <a:sym typeface="Oswald"/>
              </a:rPr>
              <a:t>Hepatic</a:t>
            </a:r>
            <a:r>
              <a:rPr lang="en" sz="4800">
                <a:latin typeface="Oswald"/>
                <a:ea typeface="Oswald"/>
                <a:cs typeface="Oswald"/>
                <a:sym typeface="Oswald"/>
              </a:rPr>
              <a:t> </a:t>
            </a:r>
            <a:r>
              <a:rPr lang="en" sz="4800">
                <a:latin typeface="Oswald"/>
                <a:ea typeface="Oswald"/>
                <a:cs typeface="Oswald"/>
                <a:sym typeface="Oswald"/>
              </a:rPr>
              <a:t>Bile</a:t>
            </a:r>
            <a:endParaRPr sz="4800">
              <a:latin typeface="Oswald"/>
              <a:ea typeface="Oswald"/>
              <a:cs typeface="Oswald"/>
              <a:sym typeface="Oswald"/>
            </a:endParaRPr>
          </a:p>
        </p:txBody>
      </p:sp>
      <p:sp>
        <p:nvSpPr>
          <p:cNvPr id="122" name="Google Shape;122;p15"/>
          <p:cNvSpPr/>
          <p:nvPr/>
        </p:nvSpPr>
        <p:spPr>
          <a:xfrm>
            <a:off x="11552625" y="10609900"/>
            <a:ext cx="468600" cy="90582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rotWithShape="1">
          <a:blip r:embed="rId4">
            <a:alphaModFix/>
          </a:blip>
          <a:srcRect b="0" l="0" r="0" t="0"/>
          <a:stretch/>
        </p:blipFill>
        <p:spPr>
          <a:xfrm>
            <a:off x="7746750" y="11814702"/>
            <a:ext cx="5836650" cy="3851413"/>
          </a:xfrm>
          <a:prstGeom prst="rect">
            <a:avLst/>
          </a:prstGeom>
          <a:noFill/>
          <a:ln cap="flat" cmpd="sng" w="9525">
            <a:solidFill>
              <a:srgbClr val="000000"/>
            </a:solidFill>
            <a:prstDash val="solid"/>
            <a:round/>
            <a:headEnd len="sm" w="sm" type="none"/>
            <a:tailEnd len="sm" w="sm" type="none"/>
          </a:ln>
        </p:spPr>
      </p:pic>
      <p:sp>
        <p:nvSpPr>
          <p:cNvPr id="124" name="Google Shape;124;p15"/>
          <p:cNvSpPr/>
          <p:nvPr/>
        </p:nvSpPr>
        <p:spPr>
          <a:xfrm>
            <a:off x="783300" y="10773069"/>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5" name="Google Shape;125;p15"/>
          <p:cNvSpPr txBox="1"/>
          <p:nvPr/>
        </p:nvSpPr>
        <p:spPr>
          <a:xfrm>
            <a:off x="8160150" y="15963470"/>
            <a:ext cx="5404800" cy="3282900"/>
          </a:xfrm>
          <a:prstGeom prst="rect">
            <a:avLst/>
          </a:prstGeom>
          <a:solidFill>
            <a:srgbClr val="FFFFFF"/>
          </a:solid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Figure 8-4 </a:t>
            </a:r>
            <a:r>
              <a:rPr lang="en" sz="2700">
                <a:latin typeface="Merriweather"/>
                <a:ea typeface="Merriweather"/>
                <a:cs typeface="Merriweather"/>
                <a:sym typeface="Merriweather"/>
              </a:rPr>
              <a:t>The major  transport processes of cholangiocytes that secrete an alkaline-rich fluid, There is an </a:t>
            </a:r>
            <a:r>
              <a:rPr lang="en" sz="2700">
                <a:solidFill>
                  <a:schemeClr val="dk1"/>
                </a:solidFill>
                <a:latin typeface="Merriweather"/>
                <a:ea typeface="Merriweather"/>
                <a:cs typeface="Merriweather"/>
                <a:sym typeface="Merriweather"/>
              </a:rPr>
              <a:t>Active reabsorption of </a:t>
            </a:r>
            <a:r>
              <a:rPr lang="en" sz="2700">
                <a:solidFill>
                  <a:srgbClr val="FF0000"/>
                </a:solidFill>
                <a:latin typeface="Merriweather"/>
                <a:ea typeface="Merriweather"/>
                <a:cs typeface="Merriweather"/>
                <a:sym typeface="Merriweather"/>
              </a:rPr>
              <a:t>Glucose and A.A.</a:t>
            </a:r>
            <a:r>
              <a:rPr lang="en" sz="2700">
                <a:solidFill>
                  <a:schemeClr val="dk1"/>
                </a:solidFill>
                <a:latin typeface="Merriweather"/>
                <a:ea typeface="Merriweather"/>
                <a:cs typeface="Merriweather"/>
                <a:sym typeface="Merriweather"/>
              </a:rPr>
              <a:t> to prevent bacterial growth.</a:t>
            </a:r>
            <a:endParaRPr sz="2700">
              <a:solidFill>
                <a:schemeClr val="dk1"/>
              </a:solidFill>
              <a:latin typeface="Merriweather"/>
              <a:ea typeface="Merriweather"/>
              <a:cs typeface="Merriweather"/>
              <a:sym typeface="Merriweather"/>
            </a:endParaRPr>
          </a:p>
        </p:txBody>
      </p:sp>
      <p:sp>
        <p:nvSpPr>
          <p:cNvPr id="126" name="Google Shape;126;p15"/>
          <p:cNvSpPr/>
          <p:nvPr/>
        </p:nvSpPr>
        <p:spPr>
          <a:xfrm>
            <a:off x="3255900" y="2025750"/>
            <a:ext cx="106800" cy="1095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7" name="Google Shape;127;p15"/>
          <p:cNvSpPr txBox="1"/>
          <p:nvPr/>
        </p:nvSpPr>
        <p:spPr>
          <a:xfrm>
            <a:off x="443975" y="7200600"/>
            <a:ext cx="7497900" cy="2739600"/>
          </a:xfrm>
          <a:prstGeom prst="rect">
            <a:avLst/>
          </a:prstGeom>
          <a:noFill/>
          <a:ln>
            <a:noFill/>
          </a:ln>
        </p:spPr>
        <p:txBody>
          <a:bodyPr anchorCtr="0" anchor="t" bIns="242375" lIns="242375" spcFirstLastPara="1" rIns="242375" wrap="square" tIns="242375">
            <a:noAutofit/>
          </a:bodyPr>
          <a:lstStyle/>
          <a:p>
            <a:pPr indent="-374650" lvl="0" marL="457200" rtl="0" algn="l">
              <a:lnSpc>
                <a:spcPct val="150000"/>
              </a:lnSpc>
              <a:spcBef>
                <a:spcPts val="1000"/>
              </a:spcBef>
              <a:spcAft>
                <a:spcPts val="0"/>
              </a:spcAft>
              <a:buSzPts val="2300"/>
              <a:buFont typeface="Merriweather"/>
              <a:buChar char="-"/>
            </a:pPr>
            <a:r>
              <a:rPr lang="en" sz="2300">
                <a:latin typeface="Merriweather"/>
                <a:ea typeface="Merriweather"/>
                <a:cs typeface="Merriweather"/>
                <a:sym typeface="Merriweather"/>
              </a:rPr>
              <a:t>The common bile duct open into the duodenum in company with the pancreatic duct at the ampulla of vater.</a:t>
            </a:r>
            <a:endParaRPr sz="2300">
              <a:latin typeface="Merriweather"/>
              <a:ea typeface="Merriweather"/>
              <a:cs typeface="Merriweather"/>
              <a:sym typeface="Merriweather"/>
            </a:endParaRPr>
          </a:p>
          <a:p>
            <a:pPr indent="-374650" lvl="0" marL="457200" rtl="0" algn="l">
              <a:lnSpc>
                <a:spcPct val="150000"/>
              </a:lnSpc>
              <a:spcBef>
                <a:spcPts val="0"/>
              </a:spcBef>
              <a:spcAft>
                <a:spcPts val="0"/>
              </a:spcAft>
              <a:buSzPts val="2300"/>
              <a:buFont typeface="Merriweather"/>
              <a:buChar char="-"/>
            </a:pPr>
            <a:r>
              <a:rPr lang="en" sz="2300">
                <a:latin typeface="Merriweather"/>
                <a:ea typeface="Merriweather"/>
                <a:cs typeface="Merriweather"/>
                <a:sym typeface="Merriweather"/>
              </a:rPr>
              <a:t>This opening is guarded by the sphincter of Oddi (choledochoduodenal </a:t>
            </a:r>
            <a:r>
              <a:rPr lang="en" sz="2300">
                <a:latin typeface="Merriweather"/>
                <a:ea typeface="Merriweather"/>
                <a:cs typeface="Merriweather"/>
                <a:sym typeface="Merriweather"/>
              </a:rPr>
              <a:t>sphincter</a:t>
            </a:r>
            <a:r>
              <a:rPr lang="en" sz="2300">
                <a:latin typeface="Merriweather"/>
                <a:ea typeface="Merriweather"/>
                <a:cs typeface="Merriweather"/>
                <a:sym typeface="Merriweather"/>
              </a:rPr>
              <a:t>).</a:t>
            </a:r>
            <a:endParaRPr sz="23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3" name="Google Shape;133;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4" name="Google Shape;134;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135" name="Google Shape;135;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36" name="Google Shape;136;p16"/>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graphicFrame>
        <p:nvGraphicFramePr>
          <p:cNvPr id="137" name="Google Shape;137;p16"/>
          <p:cNvGraphicFramePr/>
          <p:nvPr/>
        </p:nvGraphicFramePr>
        <p:xfrm>
          <a:off x="2788875" y="12354591"/>
          <a:ext cx="3000000" cy="3000000"/>
        </p:xfrm>
        <a:graphic>
          <a:graphicData uri="http://schemas.openxmlformats.org/drawingml/2006/table">
            <a:tbl>
              <a:tblPr>
                <a:noFill/>
                <a:tableStyleId>{23CA62B2-7C34-4F7F-84F5-80F749AEEB65}</a:tableStyleId>
              </a:tblPr>
              <a:tblGrid>
                <a:gridCol w="3104450"/>
                <a:gridCol w="3104450"/>
                <a:gridCol w="3104450"/>
              </a:tblGrid>
              <a:tr h="429825">
                <a:tc>
                  <a:txBody>
                    <a:bodyPr/>
                    <a:lstStyle/>
                    <a:p>
                      <a:pPr indent="0" lvl="0" marL="0" rtl="0" algn="ctr">
                        <a:spcBef>
                          <a:spcPts val="0"/>
                        </a:spcBef>
                        <a:spcAft>
                          <a:spcPts val="0"/>
                        </a:spcAft>
                        <a:buNone/>
                      </a:pPr>
                      <a:r>
                        <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 sz="1800">
                          <a:latin typeface="Merriweather"/>
                          <a:ea typeface="Merriweather"/>
                          <a:cs typeface="Merriweather"/>
                          <a:sym typeface="Merriweather"/>
                        </a:rPr>
                        <a:t>Hepatic Bile</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 sz="1800">
                          <a:latin typeface="Merriweather"/>
                          <a:ea typeface="Merriweather"/>
                          <a:cs typeface="Merriweather"/>
                          <a:sym typeface="Merriweather"/>
                        </a:rPr>
                        <a:t>Gallbladder Bile</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Water</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98%</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solidFill>
                            <a:srgbClr val="FF0000"/>
                          </a:solidFill>
                          <a:latin typeface="Merriweather"/>
                          <a:ea typeface="Merriweather"/>
                          <a:cs typeface="Merriweather"/>
                          <a:sym typeface="Merriweather"/>
                        </a:rPr>
                        <a:t>89%</a:t>
                      </a:r>
                      <a:endParaRPr sz="1800">
                        <a:solidFill>
                          <a:srgbClr val="FF0000"/>
                        </a:solidFill>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Total solids</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2-4%</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11%</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Bile salts</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26</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145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Bilirubin</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0.7</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Cholesterol</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2.6</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16</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Phospholipids</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0.5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4</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Na+</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145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solidFill>
                            <a:srgbClr val="FF0000"/>
                          </a:solidFill>
                          <a:latin typeface="Merriweather"/>
                          <a:ea typeface="Merriweather"/>
                          <a:cs typeface="Merriweather"/>
                          <a:sym typeface="Merriweather"/>
                        </a:rPr>
                        <a:t>130</a:t>
                      </a:r>
                      <a:endParaRPr sz="1800">
                        <a:solidFill>
                          <a:srgbClr val="FF0000"/>
                        </a:solidFill>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HCO3-</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28</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solidFill>
                            <a:srgbClr val="FF0000"/>
                          </a:solidFill>
                          <a:latin typeface="Merriweather"/>
                          <a:ea typeface="Merriweather"/>
                          <a:cs typeface="Merriweather"/>
                          <a:sym typeface="Merriweather"/>
                        </a:rPr>
                        <a:t>10</a:t>
                      </a:r>
                      <a:endParaRPr sz="1800">
                        <a:solidFill>
                          <a:srgbClr val="FF0000"/>
                        </a:solidFill>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Ca+2</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23</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Cl-</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100</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solidFill>
                            <a:srgbClr val="FF0000"/>
                          </a:solidFill>
                          <a:latin typeface="Merriweather"/>
                          <a:ea typeface="Merriweather"/>
                          <a:cs typeface="Merriweather"/>
                          <a:sym typeface="Merriweather"/>
                        </a:rPr>
                        <a:t>25</a:t>
                      </a:r>
                      <a:endParaRPr sz="1800">
                        <a:solidFill>
                          <a:srgbClr val="FF0000"/>
                        </a:solidFill>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K+</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5</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12</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r h="429825">
                <a:tc>
                  <a:txBody>
                    <a:bodyPr/>
                    <a:lstStyle/>
                    <a:p>
                      <a:pPr indent="0" lvl="0" marL="0" rtl="0" algn="ctr">
                        <a:spcBef>
                          <a:spcPts val="0"/>
                        </a:spcBef>
                        <a:spcAft>
                          <a:spcPts val="0"/>
                        </a:spcAft>
                        <a:buNone/>
                      </a:pPr>
                      <a:r>
                        <a:rPr b="1" lang="en" sz="1800">
                          <a:latin typeface="Merriweather"/>
                          <a:ea typeface="Merriweather"/>
                          <a:cs typeface="Merriweather"/>
                          <a:sym typeface="Merriweather"/>
                        </a:rPr>
                        <a:t>pH</a:t>
                      </a:r>
                      <a:endParaRPr b="1"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 sz="1800">
                          <a:latin typeface="Merriweather"/>
                          <a:ea typeface="Merriweather"/>
                          <a:cs typeface="Merriweather"/>
                          <a:sym typeface="Merriweather"/>
                        </a:rPr>
                        <a:t>8.3</a:t>
                      </a:r>
                      <a:endParaRPr sz="1800">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800">
                          <a:solidFill>
                            <a:srgbClr val="FF0000"/>
                          </a:solidFill>
                          <a:latin typeface="Merriweather"/>
                          <a:ea typeface="Merriweather"/>
                          <a:cs typeface="Merriweather"/>
                          <a:sym typeface="Merriweather"/>
                        </a:rPr>
                        <a:t>7.5</a:t>
                      </a:r>
                      <a:endParaRPr sz="1800">
                        <a:solidFill>
                          <a:srgbClr val="FF0000"/>
                        </a:solidFill>
                        <a:latin typeface="Merriweather"/>
                        <a:ea typeface="Merriweather"/>
                        <a:cs typeface="Merriweather"/>
                        <a:sym typeface="Merriweather"/>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FFFFFF"/>
                    </a:solidFill>
                  </a:tcPr>
                </a:tc>
              </a:tr>
            </a:tbl>
          </a:graphicData>
        </a:graphic>
      </p:graphicFrame>
      <p:sp>
        <p:nvSpPr>
          <p:cNvPr id="138" name="Google Shape;138;p16"/>
          <p:cNvSpPr txBox="1"/>
          <p:nvPr/>
        </p:nvSpPr>
        <p:spPr>
          <a:xfrm>
            <a:off x="1391938" y="11416725"/>
            <a:ext cx="11166300" cy="1860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100">
                <a:solidFill>
                  <a:srgbClr val="45818E"/>
                </a:solidFill>
                <a:latin typeface="Oswald"/>
                <a:ea typeface="Oswald"/>
                <a:cs typeface="Oswald"/>
                <a:sym typeface="Oswald"/>
              </a:rPr>
              <a:t>Differences Between Hepatic &amp; </a:t>
            </a:r>
            <a:r>
              <a:rPr lang="en" sz="4100">
                <a:solidFill>
                  <a:srgbClr val="45818E"/>
                </a:solidFill>
                <a:latin typeface="Oswald"/>
                <a:ea typeface="Oswald"/>
                <a:cs typeface="Oswald"/>
                <a:sym typeface="Oswald"/>
              </a:rPr>
              <a:t>Gallbladder</a:t>
            </a:r>
            <a:r>
              <a:rPr lang="en" sz="4100">
                <a:solidFill>
                  <a:srgbClr val="45818E"/>
                </a:solidFill>
                <a:latin typeface="Oswald"/>
                <a:ea typeface="Oswald"/>
                <a:cs typeface="Oswald"/>
                <a:sym typeface="Oswald"/>
              </a:rPr>
              <a:t> Bile</a:t>
            </a:r>
            <a:endParaRPr sz="4100">
              <a:solidFill>
                <a:srgbClr val="45818E"/>
              </a:solidFill>
              <a:latin typeface="Oswald"/>
              <a:ea typeface="Oswald"/>
              <a:cs typeface="Oswald"/>
              <a:sym typeface="Oswald"/>
            </a:endParaRPr>
          </a:p>
          <a:p>
            <a:pPr indent="0" lvl="0" marL="0" rtl="0" algn="l">
              <a:spcBef>
                <a:spcPts val="0"/>
              </a:spcBef>
              <a:spcAft>
                <a:spcPts val="0"/>
              </a:spcAft>
              <a:buNone/>
            </a:pPr>
            <a:r>
              <a:t/>
            </a:r>
            <a:endParaRPr sz="4100">
              <a:solidFill>
                <a:srgbClr val="45818E"/>
              </a:solidFill>
              <a:latin typeface="Oswald"/>
              <a:ea typeface="Oswald"/>
              <a:cs typeface="Oswald"/>
              <a:sym typeface="Oswald"/>
            </a:endParaRPr>
          </a:p>
        </p:txBody>
      </p:sp>
      <p:sp>
        <p:nvSpPr>
          <p:cNvPr id="139" name="Google Shape;139;p16"/>
          <p:cNvSpPr/>
          <p:nvPr/>
        </p:nvSpPr>
        <p:spPr>
          <a:xfrm>
            <a:off x="1012637" y="11741758"/>
            <a:ext cx="468600" cy="468000"/>
          </a:xfrm>
          <a:prstGeom prst="rect">
            <a:avLst/>
          </a:prstGeom>
          <a:solidFill>
            <a:srgbClr val="45818E"/>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0" name="Google Shape;140;p16"/>
          <p:cNvSpPr txBox="1"/>
          <p:nvPr/>
        </p:nvSpPr>
        <p:spPr>
          <a:xfrm>
            <a:off x="434700" y="1443750"/>
            <a:ext cx="13227600" cy="4328700"/>
          </a:xfrm>
          <a:prstGeom prst="rect">
            <a:avLst/>
          </a:prstGeom>
          <a:noFill/>
          <a:ln cap="flat" cmpd="sng" w="28575">
            <a:solidFill>
              <a:srgbClr val="45818E"/>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txBox="1"/>
          <p:nvPr/>
        </p:nvSpPr>
        <p:spPr>
          <a:xfrm>
            <a:off x="1086379" y="1639083"/>
            <a:ext cx="6499500" cy="9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5818E"/>
                </a:solidFill>
                <a:latin typeface="Oswald"/>
                <a:ea typeface="Oswald"/>
                <a:cs typeface="Oswald"/>
                <a:sym typeface="Oswald"/>
              </a:rPr>
              <a:t>CHARACTERISTICS </a:t>
            </a:r>
            <a:r>
              <a:rPr lang="en" sz="4800">
                <a:solidFill>
                  <a:srgbClr val="45818E"/>
                </a:solidFill>
                <a:latin typeface="Oswald"/>
                <a:ea typeface="Oswald"/>
                <a:cs typeface="Oswald"/>
                <a:sym typeface="Oswald"/>
              </a:rPr>
              <a:t>OF BILE </a:t>
            </a:r>
            <a:endParaRPr sz="4800">
              <a:solidFill>
                <a:srgbClr val="45818E"/>
              </a:solidFill>
              <a:latin typeface="Oswald"/>
              <a:ea typeface="Oswald"/>
              <a:cs typeface="Oswald"/>
              <a:sym typeface="Oswald"/>
            </a:endParaRPr>
          </a:p>
          <a:p>
            <a:pPr indent="0" lvl="0" marL="0" rtl="0" algn="l">
              <a:spcBef>
                <a:spcPts val="0"/>
              </a:spcBef>
              <a:spcAft>
                <a:spcPts val="0"/>
              </a:spcAft>
              <a:buNone/>
            </a:pPr>
            <a:r>
              <a:t/>
            </a:r>
            <a:endParaRPr sz="4800">
              <a:solidFill>
                <a:srgbClr val="45818E"/>
              </a:solidFill>
              <a:latin typeface="Oswald"/>
              <a:ea typeface="Oswald"/>
              <a:cs typeface="Oswald"/>
              <a:sym typeface="Oswald"/>
            </a:endParaRPr>
          </a:p>
        </p:txBody>
      </p:sp>
      <p:sp>
        <p:nvSpPr>
          <p:cNvPr id="142" name="Google Shape;142;p16"/>
          <p:cNvSpPr txBox="1"/>
          <p:nvPr/>
        </p:nvSpPr>
        <p:spPr>
          <a:xfrm>
            <a:off x="513830" y="2627117"/>
            <a:ext cx="11876700" cy="22236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1000"/>
              </a:spcBef>
              <a:spcAft>
                <a:spcPts val="0"/>
              </a:spcAft>
              <a:buSzPts val="2400"/>
              <a:buFont typeface="Merriweather"/>
              <a:buChar char="-"/>
            </a:pPr>
            <a:r>
              <a:rPr b="1" lang="en" sz="2400">
                <a:highlight>
                  <a:srgbClr val="D0E0E3"/>
                </a:highlight>
                <a:latin typeface="Merriweather"/>
                <a:ea typeface="Merriweather"/>
                <a:cs typeface="Merriweather"/>
                <a:sym typeface="Merriweather"/>
              </a:rPr>
              <a:t>Bile:</a:t>
            </a:r>
            <a:r>
              <a:rPr lang="en" sz="2400">
                <a:latin typeface="Merriweather"/>
                <a:ea typeface="Merriweather"/>
                <a:cs typeface="Merriweather"/>
                <a:sym typeface="Merriweather"/>
              </a:rPr>
              <a:t> is a viscous golden yellow or greenish fluid.</a:t>
            </a:r>
            <a:endParaRPr sz="2400">
              <a:latin typeface="Merriweather"/>
              <a:ea typeface="Merriweather"/>
              <a:cs typeface="Merriweather"/>
              <a:sym typeface="Merriweather"/>
            </a:endParaRPr>
          </a:p>
          <a:p>
            <a:pPr indent="-381000" lvl="0" marL="457200" rtl="0" algn="l">
              <a:lnSpc>
                <a:spcPct val="150000"/>
              </a:lnSpc>
              <a:spcBef>
                <a:spcPts val="0"/>
              </a:spcBef>
              <a:spcAft>
                <a:spcPts val="0"/>
              </a:spcAft>
              <a:buSzPts val="2400"/>
              <a:buFont typeface="Merriweather"/>
              <a:buChar char="-"/>
            </a:pPr>
            <a:r>
              <a:rPr b="1" lang="en" sz="2400">
                <a:highlight>
                  <a:srgbClr val="D0E0E3"/>
                </a:highlight>
                <a:latin typeface="Merriweather"/>
                <a:ea typeface="Merriweather"/>
                <a:cs typeface="Merriweather"/>
                <a:sym typeface="Merriweather"/>
              </a:rPr>
              <a:t>pH:</a:t>
            </a:r>
            <a:r>
              <a:rPr lang="en" sz="2400">
                <a:latin typeface="Merriweather"/>
                <a:ea typeface="Merriweather"/>
                <a:cs typeface="Merriweather"/>
                <a:sym typeface="Merriweather"/>
              </a:rPr>
              <a:t> It’s isotonic with plasma and slightly alkaline (due to NaHCO</a:t>
            </a:r>
            <a:r>
              <a:rPr baseline="-25000" lang="en" sz="2400">
                <a:latin typeface="Merriweather"/>
                <a:ea typeface="Merriweather"/>
                <a:cs typeface="Merriweather"/>
                <a:sym typeface="Merriweather"/>
              </a:rPr>
              <a:t>3</a:t>
            </a:r>
            <a:r>
              <a:rPr lang="en" sz="2400">
                <a:latin typeface="Merriweather"/>
                <a:ea typeface="Merriweather"/>
                <a:cs typeface="Merriweather"/>
                <a:sym typeface="Merriweather"/>
              </a:rPr>
              <a:t>). It participates in neutralization of acid chyme delivered from stomach.</a:t>
            </a:r>
            <a:endParaRPr sz="2400">
              <a:latin typeface="Merriweather"/>
              <a:ea typeface="Merriweather"/>
              <a:cs typeface="Merriweather"/>
              <a:sym typeface="Merriweather"/>
            </a:endParaRPr>
          </a:p>
          <a:p>
            <a:pPr indent="-381000" lvl="0" marL="457200" rtl="0" algn="l">
              <a:lnSpc>
                <a:spcPct val="150000"/>
              </a:lnSpc>
              <a:spcBef>
                <a:spcPts val="0"/>
              </a:spcBef>
              <a:spcAft>
                <a:spcPts val="0"/>
              </a:spcAft>
              <a:buSzPts val="2400"/>
              <a:buFont typeface="Merriweather"/>
              <a:buChar char="-"/>
            </a:pPr>
            <a:r>
              <a:rPr b="1" lang="en" sz="2400">
                <a:highlight>
                  <a:srgbClr val="D0E0E3"/>
                </a:highlight>
                <a:latin typeface="Merriweather"/>
                <a:ea typeface="Merriweather"/>
                <a:cs typeface="Merriweather"/>
                <a:sym typeface="Merriweather"/>
              </a:rPr>
              <a:t>Volume:</a:t>
            </a:r>
            <a:r>
              <a:rPr lang="en" sz="2400">
                <a:latin typeface="Merriweather"/>
                <a:ea typeface="Merriweather"/>
                <a:cs typeface="Merriweather"/>
                <a:sym typeface="Merriweather"/>
              </a:rPr>
              <a:t> The liver produces about 5 L/day, but only 600-1000 ml/day are poured into the duodenum.</a:t>
            </a:r>
            <a:endParaRPr sz="2400">
              <a:latin typeface="Merriweather"/>
              <a:ea typeface="Merriweather"/>
              <a:cs typeface="Merriweather"/>
              <a:sym typeface="Merriweather"/>
            </a:endParaRPr>
          </a:p>
        </p:txBody>
      </p:sp>
      <p:pic>
        <p:nvPicPr>
          <p:cNvPr id="143" name="Google Shape;143;p16"/>
          <p:cNvPicPr preferRelativeResize="0"/>
          <p:nvPr/>
        </p:nvPicPr>
        <p:blipFill>
          <a:blip r:embed="rId3">
            <a:alphaModFix/>
          </a:blip>
          <a:stretch>
            <a:fillRect/>
          </a:stretch>
        </p:blipFill>
        <p:spPr>
          <a:xfrm>
            <a:off x="540080" y="1796099"/>
            <a:ext cx="507575" cy="524114"/>
          </a:xfrm>
          <a:prstGeom prst="rect">
            <a:avLst/>
          </a:prstGeom>
          <a:noFill/>
          <a:ln>
            <a:noFill/>
          </a:ln>
        </p:spPr>
      </p:pic>
      <p:sp>
        <p:nvSpPr>
          <p:cNvPr id="144" name="Google Shape;144;p16"/>
          <p:cNvSpPr/>
          <p:nvPr/>
        </p:nvSpPr>
        <p:spPr>
          <a:xfrm flipH="1">
            <a:off x="5945743" y="6762831"/>
            <a:ext cx="105300" cy="28560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45" name="Google Shape;145;p16"/>
          <p:cNvSpPr/>
          <p:nvPr/>
        </p:nvSpPr>
        <p:spPr>
          <a:xfrm>
            <a:off x="1605663" y="6762839"/>
            <a:ext cx="11166300" cy="101700"/>
          </a:xfrm>
          <a:prstGeom prst="flowChartAlternateProcess">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6" name="Google Shape;146;p16"/>
          <p:cNvSpPr txBox="1"/>
          <p:nvPr/>
        </p:nvSpPr>
        <p:spPr>
          <a:xfrm>
            <a:off x="4185316" y="5891863"/>
            <a:ext cx="5969400" cy="841200"/>
          </a:xfrm>
          <a:prstGeom prst="rect">
            <a:avLst/>
          </a:prstGeom>
          <a:noFill/>
          <a:ln>
            <a:noFill/>
          </a:ln>
        </p:spPr>
        <p:txBody>
          <a:bodyPr anchorCtr="0" anchor="t" bIns="242375" lIns="242375" spcFirstLastPara="1" rIns="242375" wrap="square" tIns="242375">
            <a:noAutofit/>
          </a:bodyPr>
          <a:lstStyle/>
          <a:p>
            <a:pPr indent="0" lvl="0" marL="457200" rtl="0" algn="l">
              <a:spcBef>
                <a:spcPts val="0"/>
              </a:spcBef>
              <a:spcAft>
                <a:spcPts val="0"/>
              </a:spcAft>
              <a:buClr>
                <a:srgbClr val="000000"/>
              </a:buClr>
              <a:buSzPts val="1100"/>
              <a:buFont typeface="Arial"/>
              <a:buNone/>
            </a:pPr>
            <a:r>
              <a:rPr lang="en" sz="4800">
                <a:solidFill>
                  <a:srgbClr val="93C47D"/>
                </a:solidFill>
                <a:latin typeface="Oswald"/>
                <a:ea typeface="Oswald"/>
                <a:cs typeface="Oswald"/>
                <a:sym typeface="Oswald"/>
              </a:rPr>
              <a:t>COMPONENT OF BILE</a:t>
            </a:r>
            <a:endParaRPr sz="4800">
              <a:solidFill>
                <a:srgbClr val="93C47D"/>
              </a:solidFill>
              <a:latin typeface="Oswald"/>
              <a:ea typeface="Oswald"/>
              <a:cs typeface="Oswald"/>
              <a:sym typeface="Oswald"/>
            </a:endParaRPr>
          </a:p>
        </p:txBody>
      </p:sp>
      <p:sp>
        <p:nvSpPr>
          <p:cNvPr id="147" name="Google Shape;147;p16"/>
          <p:cNvSpPr/>
          <p:nvPr/>
        </p:nvSpPr>
        <p:spPr>
          <a:xfrm>
            <a:off x="3109235" y="6824072"/>
            <a:ext cx="105300" cy="1557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8" name="Google Shape;148;p16"/>
          <p:cNvSpPr/>
          <p:nvPr/>
        </p:nvSpPr>
        <p:spPr>
          <a:xfrm>
            <a:off x="8292709" y="6824072"/>
            <a:ext cx="105300" cy="1557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9" name="Google Shape;149;p16"/>
          <p:cNvSpPr/>
          <p:nvPr/>
        </p:nvSpPr>
        <p:spPr>
          <a:xfrm>
            <a:off x="1878345" y="6820472"/>
            <a:ext cx="105300" cy="31404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0" name="Google Shape;150;p16"/>
          <p:cNvSpPr/>
          <p:nvPr/>
        </p:nvSpPr>
        <p:spPr>
          <a:xfrm flipH="1">
            <a:off x="10305445" y="6820463"/>
            <a:ext cx="105300" cy="29439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1" name="Google Shape;151;p16"/>
          <p:cNvSpPr txBox="1"/>
          <p:nvPr/>
        </p:nvSpPr>
        <p:spPr>
          <a:xfrm>
            <a:off x="4668720" y="8078663"/>
            <a:ext cx="7353300" cy="1242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Bile pigments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0.3% as bilirubin</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3700">
              <a:solidFill>
                <a:srgbClr val="93C47D"/>
              </a:solidFill>
              <a:latin typeface="Oswald"/>
              <a:ea typeface="Oswald"/>
              <a:cs typeface="Oswald"/>
              <a:sym typeface="Oswald"/>
            </a:endParaRPr>
          </a:p>
        </p:txBody>
      </p:sp>
      <p:sp>
        <p:nvSpPr>
          <p:cNvPr id="152" name="Google Shape;152;p16"/>
          <p:cNvSpPr txBox="1"/>
          <p:nvPr/>
        </p:nvSpPr>
        <p:spPr>
          <a:xfrm>
            <a:off x="-514755" y="8133413"/>
            <a:ext cx="7353300" cy="13272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Cholesterol</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4%</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a:p>
            <a:pPr indent="0" lvl="0" marL="0" rtl="0" algn="ctr">
              <a:spcBef>
                <a:spcPts val="0"/>
              </a:spcBef>
              <a:spcAft>
                <a:spcPts val="0"/>
              </a:spcAft>
              <a:buNone/>
            </a:pPr>
            <a:r>
              <a:t/>
            </a:r>
            <a:endParaRPr sz="2500">
              <a:solidFill>
                <a:srgbClr val="45818E"/>
              </a:solidFill>
              <a:latin typeface="Oswald"/>
              <a:ea typeface="Oswald"/>
              <a:cs typeface="Oswald"/>
              <a:sym typeface="Oswald"/>
            </a:endParaRPr>
          </a:p>
        </p:txBody>
      </p:sp>
      <p:sp>
        <p:nvSpPr>
          <p:cNvPr id="153" name="Google Shape;153;p16"/>
          <p:cNvSpPr txBox="1"/>
          <p:nvPr/>
        </p:nvSpPr>
        <p:spPr>
          <a:xfrm>
            <a:off x="-1515480" y="9890863"/>
            <a:ext cx="7122900" cy="1095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Bile acids (Bile salts)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65% of weight of bile</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154" name="Google Shape;154;p16"/>
          <p:cNvSpPr txBox="1"/>
          <p:nvPr/>
        </p:nvSpPr>
        <p:spPr>
          <a:xfrm>
            <a:off x="2321858" y="9460763"/>
            <a:ext cx="7353300" cy="1557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Phospholipids (Lecithin), </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3700">
                <a:solidFill>
                  <a:srgbClr val="93C47D"/>
                </a:solidFill>
                <a:latin typeface="Oswald"/>
                <a:ea typeface="Oswald"/>
                <a:cs typeface="Oswald"/>
                <a:sym typeface="Oswald"/>
              </a:rPr>
              <a:t>Phosphatidylcholine</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20% as lecithin</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155" name="Google Shape;155;p16"/>
          <p:cNvSpPr txBox="1"/>
          <p:nvPr/>
        </p:nvSpPr>
        <p:spPr>
          <a:xfrm>
            <a:off x="10719238" y="8197800"/>
            <a:ext cx="3535500" cy="35043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Ions and Water</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400">
                <a:solidFill>
                  <a:srgbClr val="93C47D"/>
                </a:solidFill>
                <a:latin typeface="Oswald"/>
                <a:ea typeface="Oswald"/>
                <a:cs typeface="Oswald"/>
                <a:sym typeface="Oswald"/>
              </a:rPr>
              <a:t>(Aqueous alkaline solution) </a:t>
            </a:r>
            <a:endParaRPr sz="2400">
              <a:solidFill>
                <a:srgbClr val="93C47D"/>
              </a:solidFill>
              <a:latin typeface="Oswald"/>
              <a:ea typeface="Oswald"/>
              <a:cs typeface="Oswald"/>
              <a:sym typeface="Oswald"/>
            </a:endParaRPr>
          </a:p>
          <a:p>
            <a:pPr indent="0" lvl="0" marL="0" rtl="0" algn="ctr">
              <a:spcBef>
                <a:spcPts val="0"/>
              </a:spcBef>
              <a:spcAft>
                <a:spcPts val="0"/>
              </a:spcAft>
              <a:buNone/>
            </a:pPr>
            <a:r>
              <a:rPr lang="en" sz="2400">
                <a:solidFill>
                  <a:srgbClr val="45818E"/>
                </a:solidFill>
                <a:latin typeface="Oswald"/>
                <a:ea typeface="Oswald"/>
                <a:cs typeface="Oswald"/>
                <a:sym typeface="Oswald"/>
              </a:rPr>
              <a:t>Mainly HCO</a:t>
            </a:r>
            <a:r>
              <a:rPr baseline="-25000" lang="en" sz="2400">
                <a:solidFill>
                  <a:srgbClr val="45818E"/>
                </a:solidFill>
                <a:latin typeface="Oswald"/>
                <a:ea typeface="Oswald"/>
                <a:cs typeface="Oswald"/>
                <a:sym typeface="Oswald"/>
              </a:rPr>
              <a:t>3</a:t>
            </a:r>
            <a:r>
              <a:rPr baseline="30000" lang="en" sz="2400">
                <a:solidFill>
                  <a:srgbClr val="45818E"/>
                </a:solidFill>
                <a:latin typeface="Oswald"/>
                <a:ea typeface="Oswald"/>
                <a:cs typeface="Oswald"/>
                <a:sym typeface="Oswald"/>
              </a:rPr>
              <a:t>-</a:t>
            </a:r>
            <a:r>
              <a:rPr lang="en" sz="2400">
                <a:solidFill>
                  <a:srgbClr val="45818E"/>
                </a:solidFill>
                <a:latin typeface="Oswald"/>
                <a:ea typeface="Oswald"/>
                <a:cs typeface="Oswald"/>
                <a:sym typeface="Oswald"/>
              </a:rPr>
              <a:t> &amp; H</a:t>
            </a:r>
            <a:r>
              <a:rPr baseline="-25000" lang="en" sz="2400">
                <a:solidFill>
                  <a:srgbClr val="45818E"/>
                </a:solidFill>
                <a:latin typeface="Oswald"/>
                <a:ea typeface="Oswald"/>
                <a:cs typeface="Oswald"/>
                <a:sym typeface="Oswald"/>
              </a:rPr>
              <a:t>2</a:t>
            </a:r>
            <a:r>
              <a:rPr lang="en" sz="2400">
                <a:solidFill>
                  <a:srgbClr val="45818E"/>
                </a:solidFill>
                <a:latin typeface="Oswald"/>
                <a:ea typeface="Oswald"/>
                <a:cs typeface="Oswald"/>
                <a:sym typeface="Oswald"/>
              </a:rPr>
              <a:t>O</a:t>
            </a:r>
            <a:endParaRPr sz="2400">
              <a:solidFill>
                <a:srgbClr val="93C47D"/>
              </a:solidFill>
              <a:latin typeface="Oswald"/>
              <a:ea typeface="Oswald"/>
              <a:cs typeface="Oswald"/>
              <a:sym typeface="Oswald"/>
            </a:endParaRPr>
          </a:p>
          <a:p>
            <a:pPr indent="0" lvl="0" marL="0" rtl="0" algn="ctr">
              <a:spcBef>
                <a:spcPts val="0"/>
              </a:spcBef>
              <a:spcAft>
                <a:spcPts val="0"/>
              </a:spcAft>
              <a:buNone/>
            </a:pPr>
            <a:r>
              <a:rPr lang="en" sz="2400">
                <a:solidFill>
                  <a:srgbClr val="45818E"/>
                </a:solidFill>
                <a:latin typeface="Oswald"/>
                <a:ea typeface="Oswald"/>
                <a:cs typeface="Oswald"/>
                <a:sym typeface="Oswald"/>
              </a:rPr>
              <a:t>(From bile ducts epithelial cells), contribute to the volume of hepatic bile</a:t>
            </a:r>
            <a:endParaRPr sz="2400">
              <a:solidFill>
                <a:srgbClr val="93C47D"/>
              </a:solidFill>
              <a:latin typeface="Oswald"/>
              <a:ea typeface="Oswald"/>
              <a:cs typeface="Oswald"/>
              <a:sym typeface="Oswald"/>
            </a:endParaRPr>
          </a:p>
          <a:p>
            <a:pPr indent="0" lvl="0" marL="0" rtl="0" algn="ctr">
              <a:spcBef>
                <a:spcPts val="0"/>
              </a:spcBef>
              <a:spcAft>
                <a:spcPts val="0"/>
              </a:spcAft>
              <a:buNone/>
            </a:pPr>
            <a:r>
              <a:t/>
            </a:r>
            <a:endParaRPr sz="3700">
              <a:solidFill>
                <a:srgbClr val="93C47D"/>
              </a:solidFill>
              <a:latin typeface="Oswald"/>
              <a:ea typeface="Oswald"/>
              <a:cs typeface="Oswald"/>
              <a:sym typeface="Oswald"/>
            </a:endParaRPr>
          </a:p>
        </p:txBody>
      </p:sp>
      <p:sp>
        <p:nvSpPr>
          <p:cNvPr id="156" name="Google Shape;156;p16"/>
          <p:cNvSpPr txBox="1"/>
          <p:nvPr/>
        </p:nvSpPr>
        <p:spPr>
          <a:xfrm>
            <a:off x="8045225" y="9685725"/>
            <a:ext cx="4173300" cy="9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Proteins</a:t>
            </a:r>
            <a:endParaRPr sz="3700">
              <a:solidFill>
                <a:srgbClr val="93C47D"/>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5%</a:t>
            </a:r>
            <a:endParaRPr sz="2500">
              <a:solidFill>
                <a:srgbClr val="45818E"/>
              </a:solidFill>
              <a:latin typeface="Oswald"/>
              <a:ea typeface="Oswald"/>
              <a:cs typeface="Oswald"/>
              <a:sym typeface="Oswald"/>
            </a:endParaRPr>
          </a:p>
          <a:p>
            <a:pPr indent="0" lvl="0" marL="0" rtl="0" algn="ctr">
              <a:spcBef>
                <a:spcPts val="0"/>
              </a:spcBef>
              <a:spcAft>
                <a:spcPts val="0"/>
              </a:spcAft>
              <a:buNone/>
            </a:pPr>
            <a:r>
              <a:rPr lang="en" sz="2500">
                <a:solidFill>
                  <a:srgbClr val="45818E"/>
                </a:solidFill>
                <a:latin typeface="Oswald"/>
                <a:ea typeface="Oswald"/>
                <a:cs typeface="Oswald"/>
                <a:sym typeface="Oswald"/>
              </a:rPr>
              <a:t>(From Hepatocytes)</a:t>
            </a:r>
            <a:endParaRPr sz="2500">
              <a:solidFill>
                <a:srgbClr val="45818E"/>
              </a:solidFill>
              <a:latin typeface="Oswald"/>
              <a:ea typeface="Oswald"/>
              <a:cs typeface="Oswald"/>
              <a:sym typeface="Oswald"/>
            </a:endParaRPr>
          </a:p>
        </p:txBody>
      </p:sp>
      <p:sp>
        <p:nvSpPr>
          <p:cNvPr id="157" name="Google Shape;157;p16"/>
          <p:cNvSpPr/>
          <p:nvPr/>
        </p:nvSpPr>
        <p:spPr>
          <a:xfrm>
            <a:off x="12400105" y="6824055"/>
            <a:ext cx="105300" cy="1557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8" name="Google Shape;158;p16"/>
          <p:cNvSpPr txBox="1"/>
          <p:nvPr/>
        </p:nvSpPr>
        <p:spPr>
          <a:xfrm>
            <a:off x="1806750" y="18021365"/>
            <a:ext cx="112776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nvSpPr>
        <p:spPr>
          <a:xfrm>
            <a:off x="4237888" y="18510550"/>
            <a:ext cx="6534000" cy="1557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Table</a:t>
            </a:r>
            <a:r>
              <a:rPr b="1" lang="en" sz="2700">
                <a:latin typeface="Merriweather"/>
                <a:ea typeface="Merriweather"/>
                <a:cs typeface="Merriweather"/>
                <a:sym typeface="Merriweather"/>
              </a:rPr>
              <a:t> 8-1 </a:t>
            </a:r>
            <a:r>
              <a:rPr lang="en" sz="1800">
                <a:solidFill>
                  <a:srgbClr val="B45F06"/>
                </a:solidFill>
                <a:latin typeface="Merriweather"/>
                <a:ea typeface="Merriweather"/>
                <a:cs typeface="Merriweather"/>
                <a:sym typeface="Merriweather"/>
              </a:rPr>
              <a:t>The numbers are only for illustration, no need to memorize it according to doctors. </a:t>
            </a:r>
            <a:endParaRPr sz="1800">
              <a:solidFill>
                <a:srgbClr val="B45F06"/>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7"/>
          <p:cNvSpPr txBox="1"/>
          <p:nvPr/>
        </p:nvSpPr>
        <p:spPr>
          <a:xfrm>
            <a:off x="281675" y="14116950"/>
            <a:ext cx="13604400" cy="5596800"/>
          </a:xfrm>
          <a:prstGeom prst="rect">
            <a:avLst/>
          </a:prstGeom>
          <a:noFill/>
          <a:ln cap="flat" cmpd="sng" w="2857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6" name="Google Shape;166;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7" name="Google Shape;167;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168" name="Google Shape;168;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169" name="Google Shape;169;p17"/>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170" name="Google Shape;170;p17"/>
          <p:cNvSpPr txBox="1"/>
          <p:nvPr/>
        </p:nvSpPr>
        <p:spPr>
          <a:xfrm>
            <a:off x="950927" y="5065464"/>
            <a:ext cx="11277600" cy="29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rgbClr val="FFFFFF"/>
                </a:solidFill>
                <a:latin typeface="Oswald"/>
                <a:ea typeface="Oswald"/>
                <a:cs typeface="Oswald"/>
                <a:sym typeface="Oswald"/>
              </a:rPr>
              <a:t>PHYSIOLOGY OF BILE SALTS AND ENTEROHEPATIC CIRCULATION</a:t>
            </a:r>
            <a:r>
              <a:rPr lang="en" sz="6100">
                <a:solidFill>
                  <a:srgbClr val="93C47D"/>
                </a:solidFill>
                <a:latin typeface="Oswald"/>
                <a:ea typeface="Oswald"/>
                <a:cs typeface="Oswald"/>
                <a:sym typeface="Oswald"/>
              </a:rPr>
              <a:t> </a:t>
            </a:r>
            <a:endParaRPr/>
          </a:p>
        </p:txBody>
      </p:sp>
      <p:sp>
        <p:nvSpPr>
          <p:cNvPr id="171" name="Google Shape;171;p17"/>
          <p:cNvSpPr txBox="1"/>
          <p:nvPr/>
        </p:nvSpPr>
        <p:spPr>
          <a:xfrm>
            <a:off x="723396" y="1070102"/>
            <a:ext cx="14096700" cy="924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rgbClr val="000000"/>
              </a:buClr>
              <a:buSzPts val="1100"/>
              <a:buFont typeface="Arial"/>
              <a:buNone/>
            </a:pPr>
            <a:r>
              <a:rPr lang="en" sz="3900">
                <a:solidFill>
                  <a:srgbClr val="6AA84F"/>
                </a:solidFill>
                <a:latin typeface="Oswald"/>
                <a:ea typeface="Oswald"/>
                <a:cs typeface="Oswald"/>
                <a:sym typeface="Oswald"/>
              </a:rPr>
              <a:t>STORING &amp; CONCENTRATING BILE IN THE GALLBLADDER </a:t>
            </a:r>
            <a:endParaRPr sz="3900">
              <a:solidFill>
                <a:srgbClr val="6AA84F"/>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3900">
              <a:solidFill>
                <a:srgbClr val="6AA84F"/>
              </a:solidFill>
              <a:latin typeface="Merriweather"/>
              <a:ea typeface="Merriweather"/>
              <a:cs typeface="Merriweather"/>
              <a:sym typeface="Merriweather"/>
            </a:endParaRPr>
          </a:p>
        </p:txBody>
      </p:sp>
      <p:sp>
        <p:nvSpPr>
          <p:cNvPr id="172" name="Google Shape;172;p17"/>
          <p:cNvSpPr/>
          <p:nvPr/>
        </p:nvSpPr>
        <p:spPr>
          <a:xfrm>
            <a:off x="435360" y="1357591"/>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3" name="Google Shape;173;p17"/>
          <p:cNvSpPr/>
          <p:nvPr/>
        </p:nvSpPr>
        <p:spPr>
          <a:xfrm flipH="1" rot="10800000">
            <a:off x="358825" y="1995625"/>
            <a:ext cx="13394700" cy="112062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4" name="Google Shape;174;p17"/>
          <p:cNvSpPr txBox="1"/>
          <p:nvPr/>
        </p:nvSpPr>
        <p:spPr>
          <a:xfrm>
            <a:off x="5972722" y="12586152"/>
            <a:ext cx="3147000" cy="8310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Figure 8-5</a:t>
            </a:r>
            <a:endParaRPr sz="2700">
              <a:solidFill>
                <a:schemeClr val="dk1"/>
              </a:solidFill>
              <a:latin typeface="Merriweather"/>
              <a:ea typeface="Merriweather"/>
              <a:cs typeface="Merriweather"/>
              <a:sym typeface="Merriweather"/>
            </a:endParaRPr>
          </a:p>
        </p:txBody>
      </p:sp>
      <p:pic>
        <p:nvPicPr>
          <p:cNvPr id="175" name="Google Shape;175;p17"/>
          <p:cNvPicPr preferRelativeResize="0"/>
          <p:nvPr/>
        </p:nvPicPr>
        <p:blipFill rotWithShape="1">
          <a:blip r:embed="rId3">
            <a:alphaModFix/>
          </a:blip>
          <a:srcRect b="0" l="0" r="0" t="0"/>
          <a:stretch/>
        </p:blipFill>
        <p:spPr>
          <a:xfrm>
            <a:off x="4149327" y="8865149"/>
            <a:ext cx="6181248" cy="3973412"/>
          </a:xfrm>
          <a:prstGeom prst="rect">
            <a:avLst/>
          </a:prstGeom>
          <a:noFill/>
          <a:ln cap="flat" cmpd="sng" w="9525">
            <a:solidFill>
              <a:srgbClr val="000000"/>
            </a:solidFill>
            <a:prstDash val="solid"/>
            <a:round/>
            <a:headEnd len="sm" w="sm" type="none"/>
            <a:tailEnd len="sm" w="sm" type="none"/>
          </a:ln>
        </p:spPr>
      </p:pic>
      <p:pic>
        <p:nvPicPr>
          <p:cNvPr id="176" name="Google Shape;176;p17"/>
          <p:cNvPicPr preferRelativeResize="0"/>
          <p:nvPr/>
        </p:nvPicPr>
        <p:blipFill>
          <a:blip r:embed="rId4">
            <a:alphaModFix/>
          </a:blip>
          <a:stretch>
            <a:fillRect/>
          </a:stretch>
        </p:blipFill>
        <p:spPr>
          <a:xfrm>
            <a:off x="777325" y="14318874"/>
            <a:ext cx="6733688" cy="4508950"/>
          </a:xfrm>
          <a:prstGeom prst="rect">
            <a:avLst/>
          </a:prstGeom>
          <a:noFill/>
          <a:ln cap="flat" cmpd="sng" w="9525">
            <a:solidFill>
              <a:srgbClr val="000000"/>
            </a:solidFill>
            <a:prstDash val="solid"/>
            <a:round/>
            <a:headEnd len="sm" w="sm" type="none"/>
            <a:tailEnd len="sm" w="sm" type="none"/>
          </a:ln>
        </p:spPr>
      </p:pic>
      <p:sp>
        <p:nvSpPr>
          <p:cNvPr id="177" name="Google Shape;177;p17"/>
          <p:cNvSpPr txBox="1"/>
          <p:nvPr/>
        </p:nvSpPr>
        <p:spPr>
          <a:xfrm>
            <a:off x="308725" y="18649025"/>
            <a:ext cx="7820400" cy="20658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000">
                <a:latin typeface="Merriweather"/>
                <a:ea typeface="Merriweather"/>
                <a:cs typeface="Merriweather"/>
                <a:sym typeface="Merriweather"/>
              </a:rPr>
              <a:t>Figure 8-6, </a:t>
            </a:r>
            <a:r>
              <a:rPr lang="en" sz="2000">
                <a:latin typeface="Merriweather"/>
                <a:ea typeface="Merriweather"/>
                <a:cs typeface="Merriweather"/>
                <a:sym typeface="Merriweather"/>
              </a:rPr>
              <a:t>Regulation of bile secretion in different pathways</a:t>
            </a:r>
            <a:endParaRPr sz="2000">
              <a:latin typeface="Merriweather"/>
              <a:ea typeface="Merriweather"/>
              <a:cs typeface="Merriweather"/>
              <a:sym typeface="Merriweather"/>
            </a:endParaRPr>
          </a:p>
        </p:txBody>
      </p:sp>
      <p:pic>
        <p:nvPicPr>
          <p:cNvPr id="178" name="Google Shape;178;p17"/>
          <p:cNvPicPr preferRelativeResize="0"/>
          <p:nvPr/>
        </p:nvPicPr>
        <p:blipFill rotWithShape="1">
          <a:blip r:embed="rId5">
            <a:alphaModFix/>
          </a:blip>
          <a:srcRect b="0" l="0" r="0" t="0"/>
          <a:stretch/>
        </p:blipFill>
        <p:spPr>
          <a:xfrm>
            <a:off x="9348985" y="14280875"/>
            <a:ext cx="3368715" cy="4368151"/>
          </a:xfrm>
          <a:prstGeom prst="rect">
            <a:avLst/>
          </a:prstGeom>
          <a:noFill/>
          <a:ln cap="flat" cmpd="sng" w="9525">
            <a:solidFill>
              <a:srgbClr val="000000"/>
            </a:solidFill>
            <a:prstDash val="solid"/>
            <a:round/>
            <a:headEnd len="sm" w="sm" type="none"/>
            <a:tailEnd len="sm" w="sm" type="none"/>
          </a:ln>
        </p:spPr>
      </p:pic>
      <p:sp>
        <p:nvSpPr>
          <p:cNvPr id="179" name="Google Shape;179;p17"/>
          <p:cNvSpPr txBox="1"/>
          <p:nvPr/>
        </p:nvSpPr>
        <p:spPr>
          <a:xfrm>
            <a:off x="9119725" y="18487850"/>
            <a:ext cx="4633800" cy="1225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8-7, </a:t>
            </a:r>
            <a:r>
              <a:rPr lang="en" sz="2000">
                <a:latin typeface="Merriweather"/>
                <a:ea typeface="Merriweather"/>
                <a:cs typeface="Merriweather"/>
                <a:sym typeface="Merriweather"/>
              </a:rPr>
              <a:t>Neurohumoral control of gallbladder contraction and biliary secretion</a:t>
            </a:r>
            <a:endParaRPr sz="2000">
              <a:latin typeface="Merriweather"/>
              <a:ea typeface="Merriweather"/>
              <a:cs typeface="Merriweather"/>
              <a:sym typeface="Merriweather"/>
            </a:endParaRPr>
          </a:p>
        </p:txBody>
      </p:sp>
      <p:sp>
        <p:nvSpPr>
          <p:cNvPr id="180" name="Google Shape;180;p17"/>
          <p:cNvSpPr txBox="1"/>
          <p:nvPr/>
        </p:nvSpPr>
        <p:spPr>
          <a:xfrm>
            <a:off x="555125" y="1995700"/>
            <a:ext cx="12776700" cy="66975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Bile is secreted continually by the liver cells and then normally stored in the gallbladder until needed in the duodenum (gallbladder can hold </a:t>
            </a:r>
            <a:r>
              <a:rPr lang="en" sz="2300">
                <a:solidFill>
                  <a:schemeClr val="dk1"/>
                </a:solidFill>
                <a:highlight>
                  <a:srgbClr val="D9EAD3"/>
                </a:highlight>
                <a:latin typeface="Merriweather"/>
                <a:ea typeface="Merriweather"/>
                <a:cs typeface="Merriweather"/>
                <a:sym typeface="Merriweather"/>
              </a:rPr>
              <a:t>30</a:t>
            </a:r>
            <a:r>
              <a:rPr lang="en" sz="2300">
                <a:solidFill>
                  <a:schemeClr val="dk1"/>
                </a:solidFill>
                <a:latin typeface="Merriweather"/>
                <a:ea typeface="Merriweather"/>
                <a:cs typeface="Merriweather"/>
                <a:sym typeface="Merriweather"/>
              </a:rPr>
              <a:t> to </a:t>
            </a:r>
            <a:r>
              <a:rPr lang="en" sz="2300">
                <a:solidFill>
                  <a:schemeClr val="dk1"/>
                </a:solidFill>
                <a:highlight>
                  <a:srgbClr val="D9EAD3"/>
                </a:highlight>
                <a:latin typeface="Merriweather"/>
                <a:ea typeface="Merriweather"/>
                <a:cs typeface="Merriweather"/>
                <a:sym typeface="Merriweather"/>
              </a:rPr>
              <a:t>60</a:t>
            </a:r>
            <a:r>
              <a:rPr lang="en" sz="2300">
                <a:solidFill>
                  <a:schemeClr val="dk1"/>
                </a:solidFill>
                <a:latin typeface="Merriweather"/>
                <a:ea typeface="Merriweather"/>
                <a:cs typeface="Merriweather"/>
                <a:sym typeface="Merriweather"/>
              </a:rPr>
              <a:t> mL). </a:t>
            </a:r>
            <a:endParaRPr sz="23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Gallbladder concentrates the bile, which has the bile salts, cholesterol, lecithin, and bilirubin during every 12 hours of bile secretion (usually about </a:t>
            </a:r>
            <a:r>
              <a:rPr lang="en" sz="2300">
                <a:solidFill>
                  <a:schemeClr val="dk1"/>
                </a:solidFill>
                <a:highlight>
                  <a:srgbClr val="D9EAD3"/>
                </a:highlight>
                <a:latin typeface="Merriweather"/>
                <a:ea typeface="Merriweather"/>
                <a:cs typeface="Merriweather"/>
                <a:sym typeface="Merriweather"/>
              </a:rPr>
              <a:t>450</a:t>
            </a:r>
            <a:r>
              <a:rPr lang="en" sz="2300">
                <a:solidFill>
                  <a:schemeClr val="dk1"/>
                </a:solidFill>
                <a:latin typeface="Merriweather"/>
                <a:ea typeface="Merriweather"/>
                <a:cs typeface="Merriweather"/>
                <a:sym typeface="Merriweather"/>
              </a:rPr>
              <a:t> mL).</a:t>
            </a:r>
            <a:endParaRPr sz="23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Concentration is due to water, Na, Cl, and most other small electrolytes being continually absorbed through the gallbladder mucosa by </a:t>
            </a:r>
            <a:r>
              <a:rPr lang="en" sz="2300" u="sng">
                <a:solidFill>
                  <a:srgbClr val="CC4125"/>
                </a:solidFill>
                <a:latin typeface="Merriweather"/>
                <a:ea typeface="Merriweather"/>
                <a:cs typeface="Merriweather"/>
                <a:sym typeface="Merriweather"/>
              </a:rPr>
              <a:t>active transport of sodium</a:t>
            </a:r>
            <a:r>
              <a:rPr lang="en" sz="2300">
                <a:solidFill>
                  <a:srgbClr val="CC4125"/>
                </a:solidFill>
                <a:latin typeface="Merriweather"/>
                <a:ea typeface="Merriweather"/>
                <a:cs typeface="Merriweather"/>
                <a:sym typeface="Merriweather"/>
              </a:rPr>
              <a:t>,</a:t>
            </a:r>
            <a:r>
              <a:rPr lang="en" sz="2300">
                <a:solidFill>
                  <a:schemeClr val="dk1"/>
                </a:solidFill>
                <a:latin typeface="Merriweather"/>
                <a:ea typeface="Merriweather"/>
                <a:cs typeface="Merriweather"/>
                <a:sym typeface="Merriweather"/>
              </a:rPr>
              <a:t> followed by secondary absorption of chloride ions, water, and most other diffusible constituents.</a:t>
            </a:r>
            <a:endParaRPr sz="23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15000"/>
              </a:lnSpc>
              <a:spcBef>
                <a:spcPts val="0"/>
              </a:spcBef>
              <a:spcAft>
                <a:spcPts val="0"/>
              </a:spcAft>
              <a:buClr>
                <a:srgbClr val="8E7CC3"/>
              </a:buClr>
              <a:buSzPts val="2300"/>
              <a:buFont typeface="Merriweather"/>
              <a:buChar char="●"/>
            </a:pPr>
            <a:r>
              <a:rPr lang="en" sz="2300">
                <a:solidFill>
                  <a:srgbClr val="8E7CC3"/>
                </a:solidFill>
                <a:latin typeface="Merriweather"/>
                <a:ea typeface="Merriweather"/>
                <a:cs typeface="Merriweather"/>
                <a:sym typeface="Merriweather"/>
              </a:rPr>
              <a:t>CFTR: Cystic fibrosis transmembrane conductance regulator (chloride channel).</a:t>
            </a:r>
            <a:endParaRPr sz="2300">
              <a:solidFill>
                <a:srgbClr val="8E7CC3"/>
              </a:solidFill>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The tight junctions have low permeability, they resist the passage of Bile Acid anions (BA) out of the lumen.</a:t>
            </a:r>
            <a:endParaRPr sz="23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Bile is normally concentrated in this way about </a:t>
            </a:r>
            <a:r>
              <a:rPr lang="en" sz="2300">
                <a:solidFill>
                  <a:schemeClr val="dk1"/>
                </a:solidFill>
                <a:highlight>
                  <a:srgbClr val="D9EAD3"/>
                </a:highlight>
                <a:latin typeface="Merriweather"/>
                <a:ea typeface="Merriweather"/>
                <a:cs typeface="Merriweather"/>
                <a:sym typeface="Merriweather"/>
              </a:rPr>
              <a:t>5-fold</a:t>
            </a:r>
            <a:r>
              <a:rPr lang="en" sz="2300">
                <a:solidFill>
                  <a:schemeClr val="dk1"/>
                </a:solidFill>
                <a:latin typeface="Merriweather"/>
                <a:ea typeface="Merriweather"/>
                <a:cs typeface="Merriweather"/>
                <a:sym typeface="Merriweather"/>
              </a:rPr>
              <a:t>, but it can be concentrated up to a maximum of </a:t>
            </a:r>
            <a:r>
              <a:rPr lang="en" sz="2300">
                <a:solidFill>
                  <a:schemeClr val="dk1"/>
                </a:solidFill>
                <a:highlight>
                  <a:srgbClr val="D9EAD3"/>
                </a:highlight>
                <a:latin typeface="Merriweather"/>
                <a:ea typeface="Merriweather"/>
                <a:cs typeface="Merriweather"/>
                <a:sym typeface="Merriweather"/>
              </a:rPr>
              <a:t>20-fold.</a:t>
            </a:r>
            <a:endParaRPr sz="2300">
              <a:solidFill>
                <a:schemeClr val="dk1"/>
              </a:solidFill>
              <a:highlight>
                <a:srgbClr val="D9EAD3"/>
              </a:highlight>
              <a:latin typeface="Merriweather"/>
              <a:ea typeface="Merriweather"/>
              <a:cs typeface="Merriweather"/>
              <a:sym typeface="Merriweather"/>
            </a:endParaRPr>
          </a:p>
          <a:p>
            <a:pPr indent="0" lvl="0" marL="0" rtl="0" algn="l">
              <a:spcBef>
                <a:spcPts val="0"/>
              </a:spcBef>
              <a:spcAft>
                <a:spcPts val="0"/>
              </a:spcAft>
              <a:buNone/>
            </a:pPr>
            <a:r>
              <a:t/>
            </a:r>
            <a:endParaRPr sz="2300"/>
          </a:p>
        </p:txBody>
      </p:sp>
      <p:sp>
        <p:nvSpPr>
          <p:cNvPr id="181" name="Google Shape;181;p17"/>
          <p:cNvSpPr txBox="1"/>
          <p:nvPr/>
        </p:nvSpPr>
        <p:spPr>
          <a:xfrm>
            <a:off x="723400" y="13365750"/>
            <a:ext cx="112776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900">
                <a:solidFill>
                  <a:srgbClr val="6AA84F"/>
                </a:solidFill>
                <a:latin typeface="Oswald"/>
                <a:ea typeface="Oswald"/>
                <a:cs typeface="Oswald"/>
                <a:sym typeface="Oswald"/>
              </a:rPr>
              <a:t>REGULATION OF BILE SECRETION</a:t>
            </a:r>
            <a:endParaRPr sz="3900">
              <a:solidFill>
                <a:srgbClr val="6AA84F"/>
              </a:solidFill>
            </a:endParaRPr>
          </a:p>
        </p:txBody>
      </p:sp>
      <p:sp>
        <p:nvSpPr>
          <p:cNvPr id="182" name="Google Shape;182;p17"/>
          <p:cNvSpPr/>
          <p:nvPr/>
        </p:nvSpPr>
        <p:spPr>
          <a:xfrm>
            <a:off x="308734" y="13519235"/>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8"/>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8" name="Google Shape;188;p18"/>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9" name="Google Shape;189;p18"/>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190" name="Google Shape;190;p18"/>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191" name="Google Shape;191;p18"/>
          <p:cNvSpPr txBox="1"/>
          <p:nvPr/>
        </p:nvSpPr>
        <p:spPr>
          <a:xfrm>
            <a:off x="929925" y="168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192" name="Google Shape;192;p18"/>
          <p:cNvSpPr txBox="1"/>
          <p:nvPr/>
        </p:nvSpPr>
        <p:spPr>
          <a:xfrm>
            <a:off x="351150" y="927513"/>
            <a:ext cx="13323600" cy="7489800"/>
          </a:xfrm>
          <a:prstGeom prst="rect">
            <a:avLst/>
          </a:prstGeom>
          <a:noFill/>
          <a:ln cap="flat" cmpd="sng" w="2857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18"/>
          <p:cNvPicPr preferRelativeResize="0"/>
          <p:nvPr/>
        </p:nvPicPr>
        <p:blipFill>
          <a:blip r:embed="rId3">
            <a:alphaModFix/>
          </a:blip>
          <a:stretch>
            <a:fillRect/>
          </a:stretch>
        </p:blipFill>
        <p:spPr>
          <a:xfrm>
            <a:off x="656625" y="1130025"/>
            <a:ext cx="739050" cy="739050"/>
          </a:xfrm>
          <a:prstGeom prst="rect">
            <a:avLst/>
          </a:prstGeom>
          <a:noFill/>
          <a:ln>
            <a:noFill/>
          </a:ln>
        </p:spPr>
      </p:pic>
      <p:sp>
        <p:nvSpPr>
          <p:cNvPr id="194" name="Google Shape;194;p18"/>
          <p:cNvSpPr txBox="1"/>
          <p:nvPr/>
        </p:nvSpPr>
        <p:spPr>
          <a:xfrm>
            <a:off x="1356225" y="1039425"/>
            <a:ext cx="7711500" cy="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38761D"/>
                </a:solidFill>
                <a:latin typeface="Oswald"/>
                <a:ea typeface="Oswald"/>
                <a:cs typeface="Oswald"/>
                <a:sym typeface="Oswald"/>
              </a:rPr>
              <a:t>REGULATION OF BILE SECRETION</a:t>
            </a:r>
            <a:endParaRPr sz="4800">
              <a:solidFill>
                <a:srgbClr val="38761D"/>
              </a:solidFill>
              <a:latin typeface="Oswald"/>
              <a:ea typeface="Oswald"/>
              <a:cs typeface="Oswald"/>
              <a:sym typeface="Oswald"/>
            </a:endParaRPr>
          </a:p>
          <a:p>
            <a:pPr indent="0" lvl="0" marL="0" rtl="0" algn="l">
              <a:spcBef>
                <a:spcPts val="0"/>
              </a:spcBef>
              <a:spcAft>
                <a:spcPts val="0"/>
              </a:spcAft>
              <a:buNone/>
            </a:pPr>
            <a:r>
              <a:t/>
            </a:r>
            <a:endParaRPr sz="4800">
              <a:solidFill>
                <a:srgbClr val="38761D"/>
              </a:solidFill>
              <a:latin typeface="Oswald"/>
              <a:ea typeface="Oswald"/>
              <a:cs typeface="Oswald"/>
              <a:sym typeface="Oswald"/>
            </a:endParaRPr>
          </a:p>
        </p:txBody>
      </p:sp>
      <p:sp>
        <p:nvSpPr>
          <p:cNvPr id="195" name="Google Shape;195;p18"/>
          <p:cNvSpPr txBox="1"/>
          <p:nvPr/>
        </p:nvSpPr>
        <p:spPr>
          <a:xfrm>
            <a:off x="902775" y="1869075"/>
            <a:ext cx="11568000" cy="6284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chemeClr val="dk1"/>
              </a:buClr>
              <a:buSzPts val="2400"/>
              <a:buFont typeface="Merriweather"/>
              <a:buChar char="●"/>
            </a:pPr>
            <a:r>
              <a:rPr lang="en" sz="2400">
                <a:solidFill>
                  <a:schemeClr val="dk1"/>
                </a:solidFill>
                <a:latin typeface="Merriweather"/>
                <a:ea typeface="Merriweather"/>
                <a:cs typeface="Merriweather"/>
                <a:sym typeface="Merriweather"/>
              </a:rPr>
              <a:t>Bile secretion is primarily regulated by a </a:t>
            </a:r>
            <a:r>
              <a:rPr lang="en" sz="2400" u="sng">
                <a:solidFill>
                  <a:srgbClr val="FF0000"/>
                </a:solidFill>
                <a:latin typeface="Merriweather"/>
                <a:ea typeface="Merriweather"/>
                <a:cs typeface="Merriweather"/>
                <a:sym typeface="Merriweather"/>
              </a:rPr>
              <a:t>feedback</a:t>
            </a:r>
            <a:r>
              <a:rPr lang="en" sz="2400">
                <a:solidFill>
                  <a:schemeClr val="dk1"/>
                </a:solidFill>
                <a:latin typeface="Merriweather"/>
                <a:ea typeface="Merriweather"/>
                <a:cs typeface="Merriweather"/>
                <a:sym typeface="Merriweather"/>
              </a:rPr>
              <a:t> mechanism, with secondary </a:t>
            </a:r>
            <a:r>
              <a:rPr lang="en" sz="2400" u="sng">
                <a:solidFill>
                  <a:srgbClr val="FF0000"/>
                </a:solidFill>
                <a:latin typeface="Merriweather"/>
                <a:ea typeface="Merriweather"/>
                <a:cs typeface="Merriweather"/>
                <a:sym typeface="Merriweather"/>
              </a:rPr>
              <a:t>hormonal</a:t>
            </a:r>
            <a:r>
              <a:rPr lang="en" sz="2400">
                <a:solidFill>
                  <a:schemeClr val="dk1"/>
                </a:solidFill>
                <a:latin typeface="Merriweather"/>
                <a:ea typeface="Merriweather"/>
                <a:cs typeface="Merriweather"/>
                <a:sym typeface="Merriweather"/>
              </a:rPr>
              <a:t> and </a:t>
            </a:r>
            <a:r>
              <a:rPr lang="en" sz="2400" u="sng">
                <a:solidFill>
                  <a:srgbClr val="FF0000"/>
                </a:solidFill>
                <a:latin typeface="Merriweather"/>
                <a:ea typeface="Merriweather"/>
                <a:cs typeface="Merriweather"/>
                <a:sym typeface="Merriweather"/>
              </a:rPr>
              <a:t>neural</a:t>
            </a:r>
            <a:r>
              <a:rPr lang="en" sz="2400">
                <a:solidFill>
                  <a:schemeClr val="dk1"/>
                </a:solidFill>
                <a:latin typeface="Merriweather"/>
                <a:ea typeface="Merriweather"/>
                <a:cs typeface="Merriweather"/>
                <a:sym typeface="Merriweather"/>
              </a:rPr>
              <a:t> controls.</a:t>
            </a:r>
            <a:endParaRPr sz="2400">
              <a:solidFill>
                <a:schemeClr val="dk1"/>
              </a:solidFill>
              <a:latin typeface="Merriweather"/>
              <a:ea typeface="Merriweather"/>
              <a:cs typeface="Merriweather"/>
              <a:sym typeface="Merriweather"/>
            </a:endParaRPr>
          </a:p>
          <a:p>
            <a:pPr indent="-381000" lvl="0" marL="457200" rtl="0" algn="l">
              <a:lnSpc>
                <a:spcPct val="115000"/>
              </a:lnSpc>
              <a:spcBef>
                <a:spcPts val="1000"/>
              </a:spcBef>
              <a:spcAft>
                <a:spcPts val="0"/>
              </a:spcAft>
              <a:buClr>
                <a:schemeClr val="dk1"/>
              </a:buClr>
              <a:buSzPts val="2400"/>
              <a:buFont typeface="Merriweather"/>
              <a:buChar char="-"/>
            </a:pPr>
            <a:r>
              <a:rPr lang="en" sz="2400">
                <a:solidFill>
                  <a:schemeClr val="dk1"/>
                </a:solidFill>
                <a:latin typeface="Merriweather"/>
                <a:ea typeface="Merriweather"/>
                <a:cs typeface="Merriweather"/>
                <a:sym typeface="Merriweather"/>
              </a:rPr>
              <a:t>The major determinant of bile acid synthesis is its concentration in hepatic portal blood (</a:t>
            </a:r>
            <a:r>
              <a:rPr b="1" lang="en" sz="2400">
                <a:solidFill>
                  <a:schemeClr val="dk1"/>
                </a:solidFill>
                <a:latin typeface="Merriweather"/>
                <a:ea typeface="Merriweather"/>
                <a:cs typeface="Merriweather"/>
                <a:sym typeface="Merriweather"/>
              </a:rPr>
              <a:t>feedback</a:t>
            </a:r>
            <a:r>
              <a:rPr lang="en" sz="2400">
                <a:solidFill>
                  <a:schemeClr val="dk1"/>
                </a:solidFill>
                <a:latin typeface="Merriweather"/>
                <a:ea typeface="Merriweather"/>
                <a:cs typeface="Merriweather"/>
                <a:sym typeface="Merriweather"/>
              </a:rPr>
              <a:t> control).</a:t>
            </a:r>
            <a:r>
              <a:rPr baseline="30000" lang="en" sz="2400">
                <a:solidFill>
                  <a:schemeClr val="dk1"/>
                </a:solidFill>
                <a:latin typeface="Merriweather"/>
                <a:ea typeface="Merriweather"/>
                <a:cs typeface="Merriweather"/>
                <a:sym typeface="Merriweather"/>
              </a:rPr>
              <a:t>1</a:t>
            </a:r>
            <a:endParaRPr baseline="30000" sz="2400">
              <a:solidFill>
                <a:schemeClr val="dk1"/>
              </a:solidFill>
              <a:latin typeface="Merriweather"/>
              <a:ea typeface="Merriweather"/>
              <a:cs typeface="Merriweather"/>
              <a:sym typeface="Merriweather"/>
            </a:endParaRPr>
          </a:p>
          <a:p>
            <a:pPr indent="-381000" lvl="0" marL="457200" rtl="0" algn="l">
              <a:lnSpc>
                <a:spcPct val="115000"/>
              </a:lnSpc>
              <a:spcBef>
                <a:spcPts val="1000"/>
              </a:spcBef>
              <a:spcAft>
                <a:spcPts val="0"/>
              </a:spcAft>
              <a:buClr>
                <a:schemeClr val="dk1"/>
              </a:buClr>
              <a:buSzPts val="2400"/>
              <a:buFont typeface="Merriweather"/>
              <a:buChar char="-"/>
            </a:pPr>
            <a:r>
              <a:rPr lang="en" sz="2400">
                <a:solidFill>
                  <a:schemeClr val="dk1"/>
                </a:solidFill>
                <a:latin typeface="Merriweather"/>
                <a:ea typeface="Merriweather"/>
                <a:cs typeface="Merriweather"/>
                <a:sym typeface="Merriweather"/>
              </a:rPr>
              <a:t>CCK, Secretin &amp; estrogen stimulate bile secretion (</a:t>
            </a:r>
            <a:r>
              <a:rPr b="1" lang="en" sz="2400">
                <a:solidFill>
                  <a:schemeClr val="dk1"/>
                </a:solidFill>
                <a:latin typeface="Merriweather"/>
                <a:ea typeface="Merriweather"/>
                <a:cs typeface="Merriweather"/>
                <a:sym typeface="Merriweather"/>
              </a:rPr>
              <a:t>hormonal</a:t>
            </a:r>
            <a:r>
              <a:rPr lang="en" sz="2400">
                <a:solidFill>
                  <a:schemeClr val="dk1"/>
                </a:solidFill>
                <a:latin typeface="Merriweather"/>
                <a:ea typeface="Merriweather"/>
                <a:cs typeface="Merriweather"/>
                <a:sym typeface="Merriweather"/>
              </a:rPr>
              <a:t> control).</a:t>
            </a:r>
            <a:endParaRPr sz="2400">
              <a:solidFill>
                <a:schemeClr val="dk1"/>
              </a:solidFill>
              <a:latin typeface="Merriweather"/>
              <a:ea typeface="Merriweather"/>
              <a:cs typeface="Merriweather"/>
              <a:sym typeface="Merriweather"/>
            </a:endParaRPr>
          </a:p>
          <a:p>
            <a:pPr indent="-381000" lvl="0" marL="457200" rtl="0" algn="l">
              <a:lnSpc>
                <a:spcPct val="115000"/>
              </a:lnSpc>
              <a:spcBef>
                <a:spcPts val="1000"/>
              </a:spcBef>
              <a:spcAft>
                <a:spcPts val="0"/>
              </a:spcAft>
              <a:buClr>
                <a:schemeClr val="dk1"/>
              </a:buClr>
              <a:buSzPts val="2400"/>
              <a:buFont typeface="Merriweather"/>
              <a:buChar char="-"/>
            </a:pPr>
            <a:r>
              <a:rPr lang="en" sz="2400">
                <a:solidFill>
                  <a:schemeClr val="dk1"/>
                </a:solidFill>
                <a:latin typeface="Merriweather"/>
                <a:ea typeface="Merriweather"/>
                <a:cs typeface="Merriweather"/>
                <a:sym typeface="Merriweather"/>
              </a:rPr>
              <a:t>Parasympathetic (</a:t>
            </a:r>
            <a:r>
              <a:rPr b="1" lang="en" sz="2400">
                <a:solidFill>
                  <a:schemeClr val="dk1"/>
                </a:solidFill>
                <a:latin typeface="Merriweather"/>
                <a:ea typeface="Merriweather"/>
                <a:cs typeface="Merriweather"/>
                <a:sym typeface="Merriweather"/>
              </a:rPr>
              <a:t>vagal</a:t>
            </a:r>
            <a:r>
              <a:rPr lang="en" sz="2400">
                <a:solidFill>
                  <a:schemeClr val="dk1"/>
                </a:solidFill>
                <a:latin typeface="Merriweather"/>
                <a:ea typeface="Merriweather"/>
                <a:cs typeface="Merriweather"/>
                <a:sym typeface="Merriweather"/>
              </a:rPr>
              <a:t>) stimulation results in contraction of the gallbladder and relaxation of the sphincter of Oddi, as well as increased bile formation. </a:t>
            </a:r>
            <a:endParaRPr sz="2400">
              <a:solidFill>
                <a:schemeClr val="dk1"/>
              </a:solidFill>
              <a:latin typeface="Merriweather"/>
              <a:ea typeface="Merriweather"/>
              <a:cs typeface="Merriweather"/>
              <a:sym typeface="Merriweather"/>
            </a:endParaRPr>
          </a:p>
          <a:p>
            <a:pPr indent="-381000" lvl="0" marL="457200" rtl="0" algn="l">
              <a:lnSpc>
                <a:spcPct val="115000"/>
              </a:lnSpc>
              <a:spcBef>
                <a:spcPts val="1000"/>
              </a:spcBef>
              <a:spcAft>
                <a:spcPts val="0"/>
              </a:spcAft>
              <a:buClr>
                <a:schemeClr val="dk1"/>
              </a:buClr>
              <a:buSzPts val="2400"/>
              <a:buFont typeface="Merriweather"/>
              <a:buChar char="-"/>
            </a:pPr>
            <a:r>
              <a:rPr lang="en" sz="2400">
                <a:solidFill>
                  <a:schemeClr val="dk1"/>
                </a:solidFill>
                <a:latin typeface="Merriweather"/>
                <a:ea typeface="Merriweather"/>
                <a:cs typeface="Merriweather"/>
                <a:sym typeface="Merriweather"/>
              </a:rPr>
              <a:t>Bilateral vagotomy results in reduced bile secretion after a meal, suggesting that the parasympathetic nervous system plays a role in mediating bile secretion.</a:t>
            </a:r>
            <a:r>
              <a:rPr lang="en" sz="2400">
                <a:solidFill>
                  <a:schemeClr val="dk1"/>
                </a:solidFill>
                <a:latin typeface="Merriweather"/>
                <a:ea typeface="Merriweather"/>
                <a:cs typeface="Merriweather"/>
                <a:sym typeface="Merriweather"/>
              </a:rPr>
              <a:t> </a:t>
            </a:r>
            <a:endParaRPr sz="2400">
              <a:solidFill>
                <a:schemeClr val="dk1"/>
              </a:solidFill>
              <a:latin typeface="Merriweather"/>
              <a:ea typeface="Merriweather"/>
              <a:cs typeface="Merriweather"/>
              <a:sym typeface="Merriweather"/>
            </a:endParaRPr>
          </a:p>
          <a:p>
            <a:pPr indent="-381000" lvl="0" marL="457200" rtl="0" algn="l">
              <a:lnSpc>
                <a:spcPct val="115000"/>
              </a:lnSpc>
              <a:spcBef>
                <a:spcPts val="1000"/>
              </a:spcBef>
              <a:spcAft>
                <a:spcPts val="1000"/>
              </a:spcAft>
              <a:buClr>
                <a:schemeClr val="dk1"/>
              </a:buClr>
              <a:buSzPts val="2400"/>
              <a:buFont typeface="Merriweather"/>
              <a:buChar char="-"/>
            </a:pPr>
            <a:r>
              <a:rPr lang="en" sz="2400">
                <a:solidFill>
                  <a:schemeClr val="dk1"/>
                </a:solidFill>
                <a:latin typeface="Merriweather"/>
                <a:ea typeface="Merriweather"/>
                <a:cs typeface="Merriweather"/>
                <a:sym typeface="Merriweather"/>
              </a:rPr>
              <a:t>By contrast, stimulation of the </a:t>
            </a:r>
            <a:r>
              <a:rPr b="1" lang="en" sz="2400">
                <a:solidFill>
                  <a:schemeClr val="dk1"/>
                </a:solidFill>
                <a:latin typeface="Merriweather"/>
                <a:ea typeface="Merriweather"/>
                <a:cs typeface="Merriweather"/>
                <a:sym typeface="Merriweather"/>
              </a:rPr>
              <a:t>sympathetic nervous system</a:t>
            </a:r>
            <a:r>
              <a:rPr lang="en" sz="2400">
                <a:solidFill>
                  <a:schemeClr val="dk1"/>
                </a:solidFill>
                <a:latin typeface="Merriweather"/>
                <a:ea typeface="Merriweather"/>
                <a:cs typeface="Merriweather"/>
                <a:sym typeface="Merriweather"/>
              </a:rPr>
              <a:t> results in reduced bile secretion and relaxation of the gallbladder.</a:t>
            </a:r>
            <a:endParaRPr sz="2400">
              <a:solidFill>
                <a:schemeClr val="dk1"/>
              </a:solidFill>
              <a:latin typeface="Merriweather"/>
              <a:ea typeface="Merriweather"/>
              <a:cs typeface="Merriweather"/>
              <a:sym typeface="Merriweather"/>
            </a:endParaRPr>
          </a:p>
        </p:txBody>
      </p:sp>
      <p:sp>
        <p:nvSpPr>
          <p:cNvPr id="196" name="Google Shape;196;p18"/>
          <p:cNvSpPr/>
          <p:nvPr/>
        </p:nvSpPr>
        <p:spPr>
          <a:xfrm flipH="1" rot="10800000">
            <a:off x="351150" y="8640025"/>
            <a:ext cx="13394700" cy="9666300"/>
          </a:xfrm>
          <a:prstGeom prst="round1Rect">
            <a:avLst>
              <a:gd fmla="val 10070"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97" name="Google Shape;197;p18"/>
          <p:cNvSpPr/>
          <p:nvPr/>
        </p:nvSpPr>
        <p:spPr>
          <a:xfrm>
            <a:off x="12310800" y="8639950"/>
            <a:ext cx="468600" cy="96288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98" name="Google Shape;198;p18"/>
          <p:cNvSpPr txBox="1"/>
          <p:nvPr/>
        </p:nvSpPr>
        <p:spPr>
          <a:xfrm>
            <a:off x="836850" y="8557275"/>
            <a:ext cx="11277600" cy="1635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SECRETION AND ENTEROHEPATIC CIRCULATION OF BILE SALTS</a:t>
            </a:r>
            <a:endParaRPr sz="4800">
              <a:latin typeface="Oswald"/>
              <a:ea typeface="Oswald"/>
              <a:cs typeface="Oswald"/>
              <a:sym typeface="Oswald"/>
            </a:endParaRPr>
          </a:p>
        </p:txBody>
      </p:sp>
      <p:sp>
        <p:nvSpPr>
          <p:cNvPr id="199" name="Google Shape;199;p18"/>
          <p:cNvSpPr/>
          <p:nvPr/>
        </p:nvSpPr>
        <p:spPr>
          <a:xfrm>
            <a:off x="11552625" y="8639950"/>
            <a:ext cx="468600" cy="96288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0" name="Google Shape;200;p18"/>
          <p:cNvSpPr/>
          <p:nvPr/>
        </p:nvSpPr>
        <p:spPr>
          <a:xfrm>
            <a:off x="504745" y="8928715"/>
            <a:ext cx="468600" cy="4377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1" name="Google Shape;201;p18"/>
          <p:cNvSpPr txBox="1"/>
          <p:nvPr/>
        </p:nvSpPr>
        <p:spPr>
          <a:xfrm>
            <a:off x="312725" y="10008575"/>
            <a:ext cx="8869800" cy="7558500"/>
          </a:xfrm>
          <a:prstGeom prst="rect">
            <a:avLst/>
          </a:prstGeom>
          <a:noFill/>
          <a:ln>
            <a:noFill/>
          </a:ln>
        </p:spPr>
        <p:txBody>
          <a:bodyPr anchorCtr="0" anchor="t" bIns="242375" lIns="242375" spcFirstLastPara="1" rIns="242375" wrap="square" tIns="242375">
            <a:noAutofit/>
          </a:bodyPr>
          <a:lstStyle/>
          <a:p>
            <a:pPr indent="-355600" lvl="0" marL="457200" rtl="0" algn="l">
              <a:lnSpc>
                <a:spcPct val="115000"/>
              </a:lnSpc>
              <a:spcBef>
                <a:spcPts val="1000"/>
              </a:spcBef>
              <a:spcAft>
                <a:spcPts val="0"/>
              </a:spcAft>
              <a:buSzPts val="2000"/>
              <a:buFont typeface="Merriweather"/>
              <a:buChar char="●"/>
            </a:pPr>
            <a:r>
              <a:rPr lang="en" sz="2000">
                <a:latin typeface="Merriweather"/>
                <a:ea typeface="Merriweather"/>
                <a:cs typeface="Merriweather"/>
                <a:sym typeface="Merriweather"/>
              </a:rPr>
              <a:t>It is essential for stimulating &amp; maintaining the secretion of bile by hepatocytes.</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The greater the quantity of bile salts in the enterohepatic circulation, the greater the rate of bile secretion.</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The hepatocytes of the liver continuously synthesize and secretes bile.</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Bile flows out of the liver through the bile ducts and fills the gallbladder, where it is stored</a:t>
            </a:r>
            <a:r>
              <a:rPr lang="en" sz="2000">
                <a:latin typeface="Merriweather"/>
                <a:ea typeface="Merriweather"/>
                <a:cs typeface="Merriweather"/>
                <a:sym typeface="Merriweather"/>
              </a:rPr>
              <a:t>.</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The gallbladder then concentrates the bile salts by absorption of water and ions. </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When chyme reaches the small intestine, CCK is secreted. </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CCK has two separate but coordinated actions on the biliary system: (a)  It stimulates contraction of the gallbladder and (b) relaxation of the sphincter of Oddi, causing bile release into duodenum.</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In the small intestine, the bile salts emulsify and solubilize dietary lipids. When lipid absorption is complete, the bile salts are recirculated to the liver via the enterohepatic circulation.</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AutoNum type="arabicPeriod"/>
            </a:pPr>
            <a:r>
              <a:rPr lang="en" sz="2000">
                <a:latin typeface="Merriweather"/>
                <a:ea typeface="Merriweather"/>
                <a:cs typeface="Merriweather"/>
                <a:sym typeface="Merriweather"/>
              </a:rPr>
              <a:t>The steps involved in the enterohepatic circulation include absorption of bile salts from the ileum into the portal circulation, delivery back to the liver, and extraction of bile salts from the portal blood by the hepatocytes.</a:t>
            </a:r>
            <a:endParaRPr sz="2000">
              <a:latin typeface="Merriweather"/>
              <a:ea typeface="Merriweather"/>
              <a:cs typeface="Merriweather"/>
              <a:sym typeface="Merriweather"/>
            </a:endParaRPr>
          </a:p>
          <a:p>
            <a:pPr indent="0" lvl="0" marL="0" rtl="0" algn="l">
              <a:lnSpc>
                <a:spcPct val="115000"/>
              </a:lnSpc>
              <a:spcBef>
                <a:spcPts val="1000"/>
              </a:spcBef>
              <a:spcAft>
                <a:spcPts val="0"/>
              </a:spcAft>
              <a:buNone/>
            </a:pPr>
            <a:r>
              <a:t/>
            </a:r>
            <a:endParaRPr sz="2000">
              <a:latin typeface="Merriweather"/>
              <a:ea typeface="Merriweather"/>
              <a:cs typeface="Merriweather"/>
              <a:sym typeface="Merriweather"/>
            </a:endParaRPr>
          </a:p>
        </p:txBody>
      </p:sp>
      <p:pic>
        <p:nvPicPr>
          <p:cNvPr id="202" name="Google Shape;202;p18"/>
          <p:cNvPicPr preferRelativeResize="0"/>
          <p:nvPr/>
        </p:nvPicPr>
        <p:blipFill rotWithShape="1">
          <a:blip r:embed="rId4">
            <a:alphaModFix/>
          </a:blip>
          <a:srcRect b="11787" l="3413" r="5809" t="3106"/>
          <a:stretch/>
        </p:blipFill>
        <p:spPr>
          <a:xfrm>
            <a:off x="8844901" y="10933775"/>
            <a:ext cx="4785276" cy="3364449"/>
          </a:xfrm>
          <a:prstGeom prst="rect">
            <a:avLst/>
          </a:prstGeom>
          <a:noFill/>
          <a:ln>
            <a:noFill/>
          </a:ln>
        </p:spPr>
      </p:pic>
      <p:sp>
        <p:nvSpPr>
          <p:cNvPr id="203" name="Google Shape;203;p18"/>
          <p:cNvSpPr txBox="1"/>
          <p:nvPr/>
        </p:nvSpPr>
        <p:spPr>
          <a:xfrm>
            <a:off x="9782300" y="14531400"/>
            <a:ext cx="2452500" cy="790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600">
                <a:solidFill>
                  <a:schemeClr val="dk1"/>
                </a:solidFill>
                <a:latin typeface="Merriweather"/>
                <a:ea typeface="Merriweather"/>
                <a:cs typeface="Merriweather"/>
                <a:sym typeface="Merriweather"/>
              </a:rPr>
              <a:t>Abbreviation:</a:t>
            </a:r>
            <a:endParaRPr b="1" sz="600">
              <a:solidFill>
                <a:schemeClr val="dk1"/>
              </a:solidFill>
              <a:latin typeface="Merriweather"/>
              <a:ea typeface="Merriweather"/>
              <a:cs typeface="Merriweather"/>
              <a:sym typeface="Merriweather"/>
            </a:endParaRPr>
          </a:p>
          <a:p>
            <a:pPr indent="-254000" lvl="0" marL="285750" rtl="0" algn="l">
              <a:spcBef>
                <a:spcPts val="0"/>
              </a:spcBef>
              <a:spcAft>
                <a:spcPts val="0"/>
              </a:spcAft>
              <a:buClr>
                <a:schemeClr val="dk1"/>
              </a:buClr>
              <a:buSzPts val="600"/>
              <a:buFont typeface="Merriweather"/>
              <a:buChar char="•"/>
            </a:pPr>
            <a:r>
              <a:rPr b="1" lang="en" sz="600">
                <a:solidFill>
                  <a:schemeClr val="dk1"/>
                </a:solidFill>
                <a:latin typeface="Merriweather"/>
                <a:ea typeface="Merriweather"/>
                <a:cs typeface="Merriweather"/>
                <a:sym typeface="Merriweather"/>
              </a:rPr>
              <a:t>Bile salt export pump (BSEP).</a:t>
            </a:r>
            <a:endParaRPr sz="600">
              <a:solidFill>
                <a:schemeClr val="dk1"/>
              </a:solidFill>
              <a:latin typeface="Merriweather"/>
              <a:ea typeface="Merriweather"/>
              <a:cs typeface="Merriweather"/>
              <a:sym typeface="Merriweather"/>
            </a:endParaRPr>
          </a:p>
          <a:p>
            <a:pPr indent="-254000" lvl="0" marL="285750" rtl="0" algn="l">
              <a:spcBef>
                <a:spcPts val="0"/>
              </a:spcBef>
              <a:spcAft>
                <a:spcPts val="0"/>
              </a:spcAft>
              <a:buClr>
                <a:schemeClr val="dk1"/>
              </a:buClr>
              <a:buSzPts val="600"/>
              <a:buFont typeface="Merriweather"/>
              <a:buChar char="•"/>
            </a:pPr>
            <a:r>
              <a:rPr b="1" lang="en" sz="600">
                <a:solidFill>
                  <a:schemeClr val="dk1"/>
                </a:solidFill>
                <a:latin typeface="Merriweather"/>
                <a:ea typeface="Merriweather"/>
                <a:cs typeface="Merriweather"/>
                <a:sym typeface="Merriweather"/>
              </a:rPr>
              <a:t>Bile acid-Na</a:t>
            </a:r>
            <a:r>
              <a:rPr b="1" baseline="30000" lang="en" sz="600">
                <a:solidFill>
                  <a:schemeClr val="dk1"/>
                </a:solidFill>
                <a:latin typeface="Merriweather"/>
                <a:ea typeface="Merriweather"/>
                <a:cs typeface="Merriweather"/>
                <a:sym typeface="Merriweather"/>
              </a:rPr>
              <a:t>+</a:t>
            </a:r>
            <a:r>
              <a:rPr b="1" lang="en" sz="600">
                <a:solidFill>
                  <a:schemeClr val="dk1"/>
                </a:solidFill>
                <a:latin typeface="Merriweather"/>
                <a:ea typeface="Merriweather"/>
                <a:cs typeface="Merriweather"/>
                <a:sym typeface="Merriweather"/>
              </a:rPr>
              <a:t>independent (OATP).</a:t>
            </a:r>
            <a:endParaRPr sz="600">
              <a:solidFill>
                <a:schemeClr val="dk1"/>
              </a:solidFill>
              <a:latin typeface="Merriweather"/>
              <a:ea typeface="Merriweather"/>
              <a:cs typeface="Merriweather"/>
              <a:sym typeface="Merriweather"/>
            </a:endParaRPr>
          </a:p>
          <a:p>
            <a:pPr indent="-254000" lvl="0" marL="285750" rtl="0" algn="l">
              <a:spcBef>
                <a:spcPts val="0"/>
              </a:spcBef>
              <a:spcAft>
                <a:spcPts val="0"/>
              </a:spcAft>
              <a:buClr>
                <a:schemeClr val="dk1"/>
              </a:buClr>
              <a:buSzPts val="600"/>
              <a:buFont typeface="Merriweather"/>
              <a:buChar char="•"/>
            </a:pPr>
            <a:r>
              <a:rPr b="1" lang="en" sz="600">
                <a:solidFill>
                  <a:schemeClr val="dk1"/>
                </a:solidFill>
                <a:latin typeface="Merriweather"/>
                <a:ea typeface="Merriweather"/>
                <a:cs typeface="Merriweather"/>
                <a:sym typeface="Merriweather"/>
              </a:rPr>
              <a:t>Bile salt-Na</a:t>
            </a:r>
            <a:r>
              <a:rPr b="1" baseline="30000" lang="en" sz="600">
                <a:solidFill>
                  <a:schemeClr val="dk1"/>
                </a:solidFill>
                <a:latin typeface="Merriweather"/>
                <a:ea typeface="Merriweather"/>
                <a:cs typeface="Merriweather"/>
                <a:sym typeface="Merriweather"/>
              </a:rPr>
              <a:t>+</a:t>
            </a:r>
            <a:r>
              <a:rPr b="1" lang="en" sz="600">
                <a:solidFill>
                  <a:schemeClr val="dk1"/>
                </a:solidFill>
                <a:latin typeface="Merriweather"/>
                <a:ea typeface="Merriweather"/>
                <a:cs typeface="Merriweather"/>
                <a:sym typeface="Merriweather"/>
              </a:rPr>
              <a:t> coupled (Ntcp).</a:t>
            </a:r>
            <a:endParaRPr sz="600">
              <a:solidFill>
                <a:schemeClr val="dk1"/>
              </a:solidFill>
              <a:latin typeface="Merriweather"/>
              <a:ea typeface="Merriweather"/>
              <a:cs typeface="Merriweather"/>
              <a:sym typeface="Merriweather"/>
            </a:endParaRPr>
          </a:p>
          <a:p>
            <a:pPr indent="-254000" lvl="0" marL="285750" rtl="0" algn="l">
              <a:spcBef>
                <a:spcPts val="0"/>
              </a:spcBef>
              <a:spcAft>
                <a:spcPts val="0"/>
              </a:spcAft>
              <a:buClr>
                <a:schemeClr val="dk1"/>
              </a:buClr>
              <a:buSzPts val="600"/>
              <a:buFont typeface="Merriweather"/>
              <a:buChar char="•"/>
            </a:pPr>
            <a:r>
              <a:rPr b="1" lang="en" sz="600">
                <a:solidFill>
                  <a:schemeClr val="dk1"/>
                </a:solidFill>
                <a:latin typeface="Merriweather"/>
                <a:ea typeface="Merriweather"/>
                <a:cs typeface="Merriweather"/>
                <a:sym typeface="Merriweather"/>
              </a:rPr>
              <a:t>Multiple organic anion transporter (MOAT).</a:t>
            </a:r>
            <a:endParaRPr sz="600">
              <a:solidFill>
                <a:schemeClr val="dk1"/>
              </a:solidFill>
              <a:latin typeface="Merriweather"/>
              <a:ea typeface="Merriweather"/>
              <a:cs typeface="Merriweather"/>
              <a:sym typeface="Merriweather"/>
            </a:endParaRPr>
          </a:p>
          <a:p>
            <a:pPr indent="-254000" lvl="0" marL="285750" rtl="0" algn="l">
              <a:spcBef>
                <a:spcPts val="0"/>
              </a:spcBef>
              <a:spcAft>
                <a:spcPts val="0"/>
              </a:spcAft>
              <a:buClr>
                <a:schemeClr val="dk1"/>
              </a:buClr>
              <a:buSzPts val="600"/>
              <a:buFont typeface="Merriweather"/>
              <a:buChar char="•"/>
            </a:pPr>
            <a:r>
              <a:rPr b="1" lang="en" sz="600">
                <a:solidFill>
                  <a:schemeClr val="dk1"/>
                </a:solidFill>
                <a:latin typeface="Merriweather"/>
                <a:ea typeface="Merriweather"/>
                <a:cs typeface="Merriweather"/>
                <a:sym typeface="Merriweather"/>
              </a:rPr>
              <a:t>Apical Na</a:t>
            </a:r>
            <a:r>
              <a:rPr b="1" baseline="30000" lang="en" sz="600">
                <a:solidFill>
                  <a:schemeClr val="dk1"/>
                </a:solidFill>
                <a:latin typeface="Merriweather"/>
                <a:ea typeface="Merriweather"/>
                <a:cs typeface="Merriweather"/>
                <a:sym typeface="Merriweather"/>
              </a:rPr>
              <a:t>+</a:t>
            </a:r>
            <a:r>
              <a:rPr b="1" lang="en" sz="600">
                <a:solidFill>
                  <a:schemeClr val="dk1"/>
                </a:solidFill>
                <a:latin typeface="Merriweather"/>
                <a:ea typeface="Merriweather"/>
                <a:cs typeface="Merriweather"/>
                <a:sym typeface="Merriweather"/>
              </a:rPr>
              <a:t> dependent Bile salt transporter (ASBT).</a:t>
            </a:r>
            <a:endParaRPr sz="600">
              <a:latin typeface="Merriweather"/>
              <a:ea typeface="Merriweather"/>
              <a:cs typeface="Merriweather"/>
              <a:sym typeface="Merriweather"/>
            </a:endParaRPr>
          </a:p>
        </p:txBody>
      </p:sp>
      <p:sp>
        <p:nvSpPr>
          <p:cNvPr id="204" name="Google Shape;204;p18"/>
          <p:cNvSpPr/>
          <p:nvPr/>
        </p:nvSpPr>
        <p:spPr>
          <a:xfrm>
            <a:off x="545100" y="1836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5" name="Google Shape;205;p18"/>
          <p:cNvSpPr/>
          <p:nvPr/>
        </p:nvSpPr>
        <p:spPr>
          <a:xfrm>
            <a:off x="0" y="1836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6" name="Google Shape;206;p18"/>
          <p:cNvSpPr txBox="1"/>
          <p:nvPr/>
        </p:nvSpPr>
        <p:spPr>
          <a:xfrm>
            <a:off x="630800" y="1830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207" name="Google Shape;207;p18"/>
          <p:cNvSpPr txBox="1"/>
          <p:nvPr/>
        </p:nvSpPr>
        <p:spPr>
          <a:xfrm>
            <a:off x="71200" y="18771625"/>
            <a:ext cx="13967100" cy="1474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Bile acids absorbed from the intestines enter the portal vein where they reach the basolateral border of hepatocytes, there they activate nuclear receptors on basolateral surface of  hepatocytes, this result in the transcription of channels on the apical membrane of hepatocytes (facing bile </a:t>
            </a:r>
            <a:r>
              <a:rPr lang="en" sz="1600">
                <a:latin typeface="Merriweather"/>
                <a:ea typeface="Merriweather"/>
                <a:cs typeface="Merriweather"/>
                <a:sym typeface="Merriweather"/>
              </a:rPr>
              <a:t>canaliculi</a:t>
            </a:r>
            <a:r>
              <a:rPr lang="en" sz="1600">
                <a:latin typeface="Merriweather"/>
                <a:ea typeface="Merriweather"/>
                <a:cs typeface="Merriweather"/>
                <a:sym typeface="Merriweather"/>
              </a:rPr>
              <a:t>) that secrete bile acids into bile canaliculi. Hence, increased return of bile acids increases secretion of bile acids. </a:t>
            </a:r>
            <a:endParaRPr sz="1600">
              <a:latin typeface="Merriweather"/>
              <a:ea typeface="Merriweather"/>
              <a:cs typeface="Merriweather"/>
              <a:sym typeface="Merriweather"/>
            </a:endParaRPr>
          </a:p>
        </p:txBody>
      </p:sp>
      <p:sp>
        <p:nvSpPr>
          <p:cNvPr id="208" name="Google Shape;208;p18"/>
          <p:cNvSpPr txBox="1"/>
          <p:nvPr/>
        </p:nvSpPr>
        <p:spPr>
          <a:xfrm>
            <a:off x="9182375" y="14298225"/>
            <a:ext cx="3845400" cy="1635000"/>
          </a:xfrm>
          <a:prstGeom prst="rect">
            <a:avLst/>
          </a:prstGeom>
          <a:solidFill>
            <a:srgbClr val="FFFFFF"/>
          </a:solid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8-8</a:t>
            </a:r>
            <a:endParaRPr b="1" sz="2700">
              <a:latin typeface="Merriweather"/>
              <a:ea typeface="Merriweather"/>
              <a:cs typeface="Merriweather"/>
              <a:sym typeface="Merriweather"/>
            </a:endParaRPr>
          </a:p>
          <a:p>
            <a:pPr indent="0" lvl="0" marL="0" rtl="0" algn="l">
              <a:spcBef>
                <a:spcPts val="0"/>
              </a:spcBef>
              <a:spcAft>
                <a:spcPts val="0"/>
              </a:spcAft>
              <a:buNone/>
            </a:pPr>
            <a:r>
              <a:rPr lang="en" sz="2700">
                <a:latin typeface="Merriweather"/>
                <a:ea typeface="Merriweather"/>
                <a:cs typeface="Merriweather"/>
                <a:sym typeface="Merriweather"/>
              </a:rPr>
              <a:t>Feedback control of biliary secretions</a:t>
            </a:r>
            <a:endParaRPr sz="2700">
              <a:latin typeface="Merriweather"/>
              <a:ea typeface="Merriweather"/>
              <a:cs typeface="Merriweather"/>
              <a:sym typeface="Merriweather"/>
            </a:endParaRPr>
          </a:p>
          <a:p>
            <a:pPr indent="0" lvl="0" marL="0" rtl="0" algn="l">
              <a:spcBef>
                <a:spcPts val="0"/>
              </a:spcBef>
              <a:spcAft>
                <a:spcPts val="0"/>
              </a:spcAft>
              <a:buNone/>
            </a:pPr>
            <a:r>
              <a:t/>
            </a:r>
            <a:endParaRPr b="1" sz="27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19"/>
          <p:cNvSpPr/>
          <p:nvPr/>
        </p:nvSpPr>
        <p:spPr>
          <a:xfrm flipH="1" rot="10800000">
            <a:off x="294775" y="12171964"/>
            <a:ext cx="13394700" cy="58977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4" name="Google Shape;214;p19"/>
          <p:cNvSpPr txBox="1"/>
          <p:nvPr/>
        </p:nvSpPr>
        <p:spPr>
          <a:xfrm>
            <a:off x="188025" y="1095725"/>
            <a:ext cx="13731300" cy="10130100"/>
          </a:xfrm>
          <a:prstGeom prst="rect">
            <a:avLst/>
          </a:prstGeom>
          <a:noFill/>
          <a:ln cap="flat" cmpd="sng" w="2857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0" y="1418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6" name="Google Shape;216;p19"/>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7" name="Google Shape;217;p19"/>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218" name="Google Shape;218;p19"/>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19" name="Google Shape;219;p19"/>
          <p:cNvSpPr txBox="1"/>
          <p:nvPr/>
        </p:nvSpPr>
        <p:spPr>
          <a:xfrm>
            <a:off x="929925" y="930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220" name="Google Shape;220;p19"/>
          <p:cNvSpPr txBox="1"/>
          <p:nvPr/>
        </p:nvSpPr>
        <p:spPr>
          <a:xfrm>
            <a:off x="977375" y="1204646"/>
            <a:ext cx="12243000" cy="17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38761D"/>
                </a:solidFill>
                <a:latin typeface="Oswald"/>
                <a:ea typeface="Oswald"/>
                <a:cs typeface="Oswald"/>
                <a:sym typeface="Oswald"/>
              </a:rPr>
              <a:t>BILE ACID AND THE TYPES OF BILE ACIDS</a:t>
            </a:r>
            <a:endParaRPr sz="4800">
              <a:solidFill>
                <a:srgbClr val="38761D"/>
              </a:solidFill>
              <a:latin typeface="Oswald"/>
              <a:ea typeface="Oswald"/>
              <a:cs typeface="Oswald"/>
              <a:sym typeface="Oswald"/>
            </a:endParaRPr>
          </a:p>
          <a:p>
            <a:pPr indent="0" lvl="0" marL="0" rtl="0" algn="l">
              <a:spcBef>
                <a:spcPts val="0"/>
              </a:spcBef>
              <a:spcAft>
                <a:spcPts val="0"/>
              </a:spcAft>
              <a:buNone/>
            </a:pPr>
            <a:r>
              <a:t/>
            </a:r>
            <a:endParaRPr sz="4800">
              <a:solidFill>
                <a:srgbClr val="38761D"/>
              </a:solidFill>
              <a:latin typeface="Oswald"/>
              <a:ea typeface="Oswald"/>
              <a:cs typeface="Oswald"/>
              <a:sym typeface="Oswald"/>
            </a:endParaRPr>
          </a:p>
        </p:txBody>
      </p:sp>
      <p:sp>
        <p:nvSpPr>
          <p:cNvPr id="221" name="Google Shape;221;p19"/>
          <p:cNvSpPr txBox="1"/>
          <p:nvPr/>
        </p:nvSpPr>
        <p:spPr>
          <a:xfrm>
            <a:off x="294775" y="1945300"/>
            <a:ext cx="13394700" cy="9165000"/>
          </a:xfrm>
          <a:prstGeom prst="rect">
            <a:avLst/>
          </a:prstGeom>
          <a:noFill/>
          <a:ln>
            <a:noFill/>
          </a:ln>
        </p:spPr>
        <p:txBody>
          <a:bodyPr anchorCtr="0" anchor="t" bIns="91425" lIns="91425" spcFirstLastPara="1" rIns="91425" wrap="square" tIns="91425">
            <a:noAutofit/>
          </a:bodyPr>
          <a:lstStyle/>
          <a:p>
            <a:pPr indent="-368300" lvl="0" marL="457200" rtl="0" algn="l">
              <a:lnSpc>
                <a:spcPct val="150000"/>
              </a:lnSpc>
              <a:spcBef>
                <a:spcPts val="1000"/>
              </a:spcBef>
              <a:spcAft>
                <a:spcPts val="0"/>
              </a:spcAft>
              <a:buClr>
                <a:schemeClr val="dk1"/>
              </a:buClr>
              <a:buSzPts val="2200"/>
              <a:buFont typeface="Merriweather"/>
              <a:buChar char="●"/>
            </a:pPr>
            <a:r>
              <a:rPr lang="en" sz="2200">
                <a:solidFill>
                  <a:srgbClr val="FF0000"/>
                </a:solidFill>
                <a:latin typeface="Merriweather"/>
                <a:ea typeface="Merriweather"/>
                <a:cs typeface="Merriweather"/>
                <a:sym typeface="Merriweather"/>
              </a:rPr>
              <a:t>Bile acids are steroid acids, synthesized in the liver from cholesterol.</a:t>
            </a:r>
            <a:r>
              <a:rPr lang="en" sz="2200">
                <a:solidFill>
                  <a:schemeClr val="dk1"/>
                </a:solidFill>
                <a:latin typeface="Merriweather"/>
                <a:ea typeface="Merriweather"/>
                <a:cs typeface="Merriweather"/>
                <a:sym typeface="Merriweather"/>
              </a:rPr>
              <a:t> During the conversion, hydroxyl groups (by 7α- hydroxylase) and a carboxyl group are added to the steroid nucleus.</a:t>
            </a:r>
            <a:endParaRPr sz="2200">
              <a:solidFill>
                <a:schemeClr val="dk1"/>
              </a:solidFill>
              <a:latin typeface="Merriweather"/>
              <a:ea typeface="Merriweather"/>
              <a:cs typeface="Merriweather"/>
              <a:sym typeface="Merriweather"/>
            </a:endParaRPr>
          </a:p>
          <a:p>
            <a:pPr indent="-368300" lvl="0" marL="457200" rtl="0" algn="l">
              <a:lnSpc>
                <a:spcPct val="150000"/>
              </a:lnSpc>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Bile acids are classified as </a:t>
            </a:r>
            <a:r>
              <a:rPr b="1" lang="en" sz="2200">
                <a:solidFill>
                  <a:schemeClr val="dk1"/>
                </a:solidFill>
                <a:latin typeface="Merriweather"/>
                <a:ea typeface="Merriweather"/>
                <a:cs typeface="Merriweather"/>
                <a:sym typeface="Merriweather"/>
              </a:rPr>
              <a:t>primary</a:t>
            </a:r>
            <a:r>
              <a:rPr lang="en" sz="2200">
                <a:solidFill>
                  <a:schemeClr val="dk1"/>
                </a:solidFill>
                <a:latin typeface="Merriweather"/>
                <a:ea typeface="Merriweather"/>
                <a:cs typeface="Merriweather"/>
                <a:sym typeface="Merriweather"/>
              </a:rPr>
              <a:t> or </a:t>
            </a:r>
            <a:r>
              <a:rPr b="1" lang="en" sz="2200">
                <a:solidFill>
                  <a:schemeClr val="dk1"/>
                </a:solidFill>
                <a:latin typeface="Merriweather"/>
                <a:ea typeface="Merriweather"/>
                <a:cs typeface="Merriweather"/>
                <a:sym typeface="Merriweather"/>
              </a:rPr>
              <a:t>secondary</a:t>
            </a:r>
            <a:r>
              <a:rPr lang="en" sz="2200">
                <a:solidFill>
                  <a:schemeClr val="dk1"/>
                </a:solidFill>
                <a:latin typeface="Merriweather"/>
                <a:ea typeface="Merriweather"/>
                <a:cs typeface="Merriweather"/>
                <a:sym typeface="Merriweather"/>
              </a:rPr>
              <a:t>.</a:t>
            </a:r>
            <a:endParaRPr sz="2200">
              <a:solidFill>
                <a:schemeClr val="dk1"/>
              </a:solidFill>
              <a:latin typeface="Merriweather"/>
              <a:ea typeface="Merriweather"/>
              <a:cs typeface="Merriweather"/>
              <a:sym typeface="Merriweather"/>
            </a:endParaRPr>
          </a:p>
          <a:p>
            <a:pPr indent="-368300" lvl="0" marL="457200" rtl="0" algn="l">
              <a:lnSpc>
                <a:spcPct val="150000"/>
              </a:lnSpc>
              <a:spcBef>
                <a:spcPts val="0"/>
              </a:spcBef>
              <a:spcAft>
                <a:spcPts val="0"/>
              </a:spcAft>
              <a:buSzPts val="2200"/>
              <a:buFont typeface="Merriweather"/>
              <a:buChar char="-"/>
            </a:pPr>
            <a:r>
              <a:rPr lang="en" sz="2200">
                <a:highlight>
                  <a:srgbClr val="D9EAD3"/>
                </a:highlight>
                <a:latin typeface="Merriweather"/>
                <a:ea typeface="Merriweather"/>
                <a:cs typeface="Merriweather"/>
                <a:sym typeface="Merriweather"/>
              </a:rPr>
              <a:t>Primary:</a:t>
            </a:r>
            <a:r>
              <a:rPr lang="en" sz="2200">
                <a:latin typeface="Merriweather"/>
                <a:ea typeface="Merriweather"/>
                <a:cs typeface="Merriweather"/>
                <a:sym typeface="Merriweather"/>
              </a:rPr>
              <a:t> Cholic, Chenodeoxycholic acids.</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SzPts val="2200"/>
              <a:buFont typeface="Merriweather"/>
              <a:buChar char="-"/>
            </a:pPr>
            <a:r>
              <a:rPr lang="en" sz="2200">
                <a:highlight>
                  <a:srgbClr val="D9EAD3"/>
                </a:highlight>
                <a:latin typeface="Merriweather"/>
                <a:ea typeface="Merriweather"/>
                <a:cs typeface="Merriweather"/>
                <a:sym typeface="Merriweather"/>
              </a:rPr>
              <a:t>Secondary:</a:t>
            </a:r>
            <a:r>
              <a:rPr lang="en" sz="2200">
                <a:latin typeface="Merriweather"/>
                <a:ea typeface="Merriweather"/>
                <a:cs typeface="Merriweather"/>
                <a:sym typeface="Merriweather"/>
              </a:rPr>
              <a:t> </a:t>
            </a:r>
            <a:r>
              <a:rPr lang="en" sz="2200">
                <a:latin typeface="Merriweather"/>
                <a:ea typeface="Merriweather"/>
                <a:cs typeface="Merriweather"/>
                <a:sym typeface="Merriweather"/>
              </a:rPr>
              <a:t>Deoxycholic, Lithocholic acids.</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Clr>
                <a:srgbClr val="8E7CC3"/>
              </a:buClr>
              <a:buSzPts val="2200"/>
              <a:buFont typeface="Merriweather"/>
              <a:buChar char="●"/>
            </a:pPr>
            <a:r>
              <a:rPr lang="en" sz="2200">
                <a:solidFill>
                  <a:srgbClr val="8E7CC3"/>
                </a:solidFill>
                <a:latin typeface="Merriweather"/>
                <a:ea typeface="Merriweather"/>
                <a:cs typeface="Merriweather"/>
                <a:sym typeface="Merriweather"/>
              </a:rPr>
              <a:t>The hepatocytes synthesize the primary bile acids (by C 27-dehydroxylase).</a:t>
            </a:r>
            <a:endParaRPr sz="2200">
              <a:solidFill>
                <a:srgbClr val="8E7CC3"/>
              </a:solidFill>
              <a:latin typeface="Merriweather"/>
              <a:ea typeface="Merriweather"/>
              <a:cs typeface="Merriweather"/>
              <a:sym typeface="Merriweather"/>
            </a:endParaRPr>
          </a:p>
          <a:p>
            <a:pPr indent="-368300" lvl="0" marL="457200" rtl="0" algn="l">
              <a:lnSpc>
                <a:spcPct val="150000"/>
              </a:lnSpc>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Bile acids are secreted as conjugates of </a:t>
            </a:r>
            <a:r>
              <a:rPr b="1" lang="en" sz="2200">
                <a:solidFill>
                  <a:schemeClr val="dk1"/>
                </a:solidFill>
                <a:latin typeface="Merriweather"/>
                <a:ea typeface="Merriweather"/>
                <a:cs typeface="Merriweather"/>
                <a:sym typeface="Merriweather"/>
              </a:rPr>
              <a:t>taurine</a:t>
            </a:r>
            <a:r>
              <a:rPr lang="en" sz="2200">
                <a:solidFill>
                  <a:schemeClr val="dk1"/>
                </a:solidFill>
                <a:latin typeface="Merriweather"/>
                <a:ea typeface="Merriweather"/>
                <a:cs typeface="Merriweather"/>
                <a:sym typeface="Merriweather"/>
              </a:rPr>
              <a:t> or </a:t>
            </a:r>
            <a:r>
              <a:rPr b="1" lang="en" sz="2200">
                <a:solidFill>
                  <a:schemeClr val="dk1"/>
                </a:solidFill>
                <a:latin typeface="Merriweather"/>
                <a:ea typeface="Merriweather"/>
                <a:cs typeface="Merriweather"/>
                <a:sym typeface="Merriweather"/>
              </a:rPr>
              <a:t>glycine</a:t>
            </a:r>
            <a:r>
              <a:rPr lang="en" sz="2200">
                <a:solidFill>
                  <a:schemeClr val="dk1"/>
                </a:solidFill>
                <a:latin typeface="Merriweather"/>
                <a:ea typeface="Merriweather"/>
                <a:cs typeface="Merriweather"/>
                <a:sym typeface="Merriweather"/>
              </a:rPr>
              <a:t>. When bile enters the intestine, bacteria present in the lumen act on the primary bile acids and convert them to secondary bile acids by dehydroxylation and </a:t>
            </a:r>
            <a:r>
              <a:rPr lang="en" sz="2200">
                <a:solidFill>
                  <a:schemeClr val="dk1"/>
                </a:solidFill>
                <a:latin typeface="Merriweather"/>
                <a:ea typeface="Merriweather"/>
                <a:cs typeface="Merriweather"/>
                <a:sym typeface="Merriweather"/>
              </a:rPr>
              <a:t>deconjugation</a:t>
            </a:r>
            <a:r>
              <a:rPr lang="en" sz="2200">
                <a:solidFill>
                  <a:schemeClr val="dk1"/>
                </a:solidFill>
                <a:latin typeface="Merriweather"/>
                <a:ea typeface="Merriweather"/>
                <a:cs typeface="Merriweather"/>
                <a:sym typeface="Merriweather"/>
              </a:rPr>
              <a:t>.</a:t>
            </a:r>
            <a:endParaRPr sz="2200">
              <a:solidFill>
                <a:schemeClr val="dk1"/>
              </a:solidFill>
              <a:latin typeface="Merriweather"/>
              <a:ea typeface="Merriweather"/>
              <a:cs typeface="Merriweather"/>
              <a:sym typeface="Merriweather"/>
            </a:endParaRPr>
          </a:p>
          <a:p>
            <a:pPr indent="-368300" lvl="0" marL="457200" rtl="0" algn="l">
              <a:lnSpc>
                <a:spcPct val="150000"/>
              </a:lnSpc>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 Cholic acid is converted to deoxycholic acid and chenodeoxycholic acid to lithocholic acid, </a:t>
            </a:r>
            <a:r>
              <a:rPr lang="en" sz="2200">
                <a:solidFill>
                  <a:srgbClr val="8E7CC3"/>
                </a:solidFill>
                <a:latin typeface="Merriweather"/>
                <a:ea typeface="Merriweather"/>
                <a:cs typeface="Merriweather"/>
                <a:sym typeface="Merriweather"/>
              </a:rPr>
              <a:t>which is cytotoxic and can be sulfated by the liver if it presents in high concentration.</a:t>
            </a:r>
            <a:endParaRPr sz="2200">
              <a:solidFill>
                <a:srgbClr val="8E7CC3"/>
              </a:solidFill>
              <a:latin typeface="Merriweather"/>
              <a:ea typeface="Merriweather"/>
              <a:cs typeface="Merriweather"/>
              <a:sym typeface="Merriweather"/>
            </a:endParaRPr>
          </a:p>
          <a:p>
            <a:pPr indent="0" lvl="0" marL="0" rtl="0" algn="l">
              <a:lnSpc>
                <a:spcPct val="150000"/>
              </a:lnSpc>
              <a:spcBef>
                <a:spcPts val="1000"/>
              </a:spcBef>
              <a:spcAft>
                <a:spcPts val="1000"/>
              </a:spcAft>
              <a:buNone/>
            </a:pPr>
            <a:r>
              <a:t/>
            </a:r>
            <a:endParaRPr sz="2200">
              <a:solidFill>
                <a:schemeClr val="dk1"/>
              </a:solidFill>
              <a:latin typeface="Merriweather"/>
              <a:ea typeface="Merriweather"/>
              <a:cs typeface="Merriweather"/>
              <a:sym typeface="Merriweather"/>
            </a:endParaRPr>
          </a:p>
        </p:txBody>
      </p:sp>
      <p:pic>
        <p:nvPicPr>
          <p:cNvPr id="222" name="Google Shape;222;p19"/>
          <p:cNvPicPr preferRelativeResize="0"/>
          <p:nvPr/>
        </p:nvPicPr>
        <p:blipFill>
          <a:blip r:embed="rId3">
            <a:alphaModFix/>
          </a:blip>
          <a:stretch>
            <a:fillRect/>
          </a:stretch>
        </p:blipFill>
        <p:spPr>
          <a:xfrm>
            <a:off x="294772" y="1273051"/>
            <a:ext cx="699599" cy="699601"/>
          </a:xfrm>
          <a:prstGeom prst="rect">
            <a:avLst/>
          </a:prstGeom>
          <a:noFill/>
          <a:ln>
            <a:noFill/>
          </a:ln>
        </p:spPr>
      </p:pic>
      <p:sp>
        <p:nvSpPr>
          <p:cNvPr id="223" name="Google Shape;223;p19"/>
          <p:cNvSpPr/>
          <p:nvPr/>
        </p:nvSpPr>
        <p:spPr>
          <a:xfrm>
            <a:off x="15581519" y="13029569"/>
            <a:ext cx="5371200" cy="46713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15598229" y="12461122"/>
            <a:ext cx="5371200" cy="4857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69138"/>
              </a:solidFill>
            </a:endParaRPr>
          </a:p>
        </p:txBody>
      </p:sp>
      <p:sp>
        <p:nvSpPr>
          <p:cNvPr id="225" name="Google Shape;225;p19"/>
          <p:cNvSpPr txBox="1"/>
          <p:nvPr/>
        </p:nvSpPr>
        <p:spPr>
          <a:xfrm>
            <a:off x="15581506" y="12422418"/>
            <a:ext cx="25746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Oswald"/>
                <a:ea typeface="Oswald"/>
                <a:cs typeface="Oswald"/>
                <a:sym typeface="Oswald"/>
              </a:rPr>
              <a:t>LINDA S. COSTANZO</a:t>
            </a:r>
            <a:endParaRPr sz="2600">
              <a:solidFill>
                <a:schemeClr val="lt1"/>
              </a:solidFill>
              <a:latin typeface="Oswald"/>
              <a:ea typeface="Oswald"/>
              <a:cs typeface="Oswald"/>
              <a:sym typeface="Oswald"/>
            </a:endParaRPr>
          </a:p>
        </p:txBody>
      </p:sp>
      <p:sp>
        <p:nvSpPr>
          <p:cNvPr id="226" name="Google Shape;226;p19"/>
          <p:cNvSpPr txBox="1"/>
          <p:nvPr/>
        </p:nvSpPr>
        <p:spPr>
          <a:xfrm>
            <a:off x="15598219" y="13029543"/>
            <a:ext cx="5371200" cy="46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Merriweather"/>
                <a:ea typeface="Merriweather"/>
                <a:cs typeface="Merriweather"/>
                <a:sym typeface="Merriweather"/>
              </a:rPr>
              <a:t>Bile is necessary for the digestion and absorption of lipids in the small intestine. Compared with carbohydrates and proteins, lipids pose special problems for digestion and absorption because they are insoluble in water. Bile, a mixture of bile salts, bile pigments, and cholesterol, solves this problem of insolubility. Bile is produced and secreted by the liver, stored in the gallbladder, and ejected into the lumen of the small intestine when the gallbladder is stimulated to contract. In the lumen of the intestine, bile salts emulsify lipids to prepare them for digestion and then solubilize the products of lipid digestion in packets called micelles.</a:t>
            </a:r>
            <a:endParaRPr sz="1800">
              <a:solidFill>
                <a:schemeClr val="lt1"/>
              </a:solidFill>
              <a:latin typeface="Merriweather"/>
              <a:ea typeface="Merriweather"/>
              <a:cs typeface="Merriweather"/>
              <a:sym typeface="Merriweather"/>
            </a:endParaRPr>
          </a:p>
        </p:txBody>
      </p:sp>
      <p:sp>
        <p:nvSpPr>
          <p:cNvPr id="227" name="Google Shape;227;p19"/>
          <p:cNvSpPr txBox="1"/>
          <p:nvPr/>
        </p:nvSpPr>
        <p:spPr>
          <a:xfrm>
            <a:off x="396525" y="12263000"/>
            <a:ext cx="8823900" cy="147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1950">
                <a:solidFill>
                  <a:schemeClr val="dk1"/>
                </a:solidFill>
                <a:latin typeface="Merriweather"/>
                <a:ea typeface="Merriweather"/>
                <a:cs typeface="Merriweather"/>
                <a:sym typeface="Merriweather"/>
              </a:rPr>
              <a:t>At a neutral pH, the bile acids are mostly ionized</a:t>
            </a:r>
            <a:r>
              <a:rPr lang="en" sz="1950">
                <a:solidFill>
                  <a:srgbClr val="999999"/>
                </a:solidFill>
                <a:latin typeface="Merriweather"/>
                <a:ea typeface="Merriweather"/>
                <a:cs typeface="Merriweather"/>
                <a:sym typeface="Merriweather"/>
              </a:rPr>
              <a:t> (zwitterion form)</a:t>
            </a:r>
            <a:r>
              <a:rPr baseline="30000" lang="en" sz="1950">
                <a:solidFill>
                  <a:srgbClr val="999999"/>
                </a:solidFill>
                <a:latin typeface="Merriweather"/>
                <a:ea typeface="Merriweather"/>
                <a:cs typeface="Merriweather"/>
                <a:sym typeface="Merriweather"/>
              </a:rPr>
              <a:t>1</a:t>
            </a:r>
            <a:r>
              <a:rPr lang="en" sz="1950">
                <a:solidFill>
                  <a:srgbClr val="999999"/>
                </a:solidFill>
                <a:latin typeface="Merriweather"/>
                <a:ea typeface="Merriweather"/>
                <a:cs typeface="Merriweather"/>
                <a:sym typeface="Merriweather"/>
              </a:rPr>
              <a:t>, </a:t>
            </a:r>
            <a:r>
              <a:rPr lang="en" sz="1950">
                <a:latin typeface="Merriweather"/>
                <a:ea typeface="Merriweather"/>
                <a:cs typeface="Merriweather"/>
                <a:sym typeface="Merriweather"/>
              </a:rPr>
              <a:t>more water soluble and are present almost entirely as salts of various cations (mostly Na+) e.g., sodium glycocholate and are called bile salts.</a:t>
            </a:r>
            <a:endParaRPr sz="1950">
              <a:latin typeface="Merriweather"/>
              <a:ea typeface="Merriweather"/>
              <a:cs typeface="Merriweather"/>
              <a:sym typeface="Merriweather"/>
            </a:endParaRPr>
          </a:p>
          <a:p>
            <a:pPr indent="-352425" lvl="0" marL="457200" rtl="0" algn="l">
              <a:lnSpc>
                <a:spcPct val="115000"/>
              </a:lnSpc>
              <a:spcBef>
                <a:spcPts val="1000"/>
              </a:spcBef>
              <a:spcAft>
                <a:spcPts val="0"/>
              </a:spcAft>
              <a:buClr>
                <a:schemeClr val="dk1"/>
              </a:buClr>
              <a:buSzPts val="1950"/>
              <a:buFont typeface="Merriweather"/>
              <a:buChar char="●"/>
            </a:pPr>
            <a:r>
              <a:rPr lang="en" sz="1950">
                <a:solidFill>
                  <a:schemeClr val="dk1"/>
                </a:solidFill>
                <a:latin typeface="Merriweather"/>
                <a:ea typeface="Merriweather"/>
                <a:cs typeface="Merriweather"/>
                <a:sym typeface="Merriweather"/>
              </a:rPr>
              <a:t>Conjugated bile acids ionize more readily than the unconjugated bile acids.</a:t>
            </a:r>
            <a:endParaRPr sz="1950">
              <a:solidFill>
                <a:schemeClr val="dk1"/>
              </a:solidFill>
              <a:latin typeface="Merriweather"/>
              <a:ea typeface="Merriweather"/>
              <a:cs typeface="Merriweather"/>
              <a:sym typeface="Merriweather"/>
            </a:endParaRPr>
          </a:p>
          <a:p>
            <a:pPr indent="-352425" lvl="0" marL="457200" rtl="0" algn="l">
              <a:lnSpc>
                <a:spcPct val="115000"/>
              </a:lnSpc>
              <a:spcBef>
                <a:spcPts val="0"/>
              </a:spcBef>
              <a:spcAft>
                <a:spcPts val="0"/>
              </a:spcAft>
              <a:buClr>
                <a:schemeClr val="dk1"/>
              </a:buClr>
              <a:buSzPts val="1950"/>
              <a:buFont typeface="Merriweather"/>
              <a:buChar char="●"/>
            </a:pPr>
            <a:r>
              <a:rPr lang="en" sz="1950">
                <a:solidFill>
                  <a:schemeClr val="dk1"/>
                </a:solidFill>
                <a:latin typeface="Merriweather"/>
                <a:ea typeface="Merriweather"/>
                <a:cs typeface="Merriweather"/>
                <a:sym typeface="Merriweather"/>
              </a:rPr>
              <a:t>The conjugation biochemical reaction decreases the pKa</a:t>
            </a:r>
            <a:r>
              <a:rPr baseline="30000" lang="en" sz="1950">
                <a:solidFill>
                  <a:schemeClr val="dk1"/>
                </a:solidFill>
                <a:latin typeface="Merriweather"/>
                <a:ea typeface="Merriweather"/>
                <a:cs typeface="Merriweather"/>
                <a:sym typeface="Merriweather"/>
              </a:rPr>
              <a:t>2</a:t>
            </a:r>
            <a:r>
              <a:rPr lang="en" sz="1950">
                <a:solidFill>
                  <a:schemeClr val="dk1"/>
                </a:solidFill>
                <a:latin typeface="Merriweather"/>
                <a:ea typeface="Merriweather"/>
                <a:cs typeface="Merriweather"/>
                <a:sym typeface="Merriweather"/>
              </a:rPr>
              <a:t> of the compound and make it more ionized.</a:t>
            </a:r>
            <a:endParaRPr sz="1950">
              <a:solidFill>
                <a:schemeClr val="dk1"/>
              </a:solidFill>
              <a:latin typeface="Merriweather"/>
              <a:ea typeface="Merriweather"/>
              <a:cs typeface="Merriweather"/>
              <a:sym typeface="Merriweather"/>
            </a:endParaRPr>
          </a:p>
          <a:p>
            <a:pPr indent="-352425" lvl="0" marL="457200" rtl="0" algn="l">
              <a:lnSpc>
                <a:spcPct val="115000"/>
              </a:lnSpc>
              <a:spcBef>
                <a:spcPts val="0"/>
              </a:spcBef>
              <a:spcAft>
                <a:spcPts val="0"/>
              </a:spcAft>
              <a:buClr>
                <a:schemeClr val="dk1"/>
              </a:buClr>
              <a:buSzPts val="1950"/>
              <a:buFont typeface="Merriweather"/>
              <a:buChar char="●"/>
            </a:pPr>
            <a:r>
              <a:rPr lang="en" sz="1950">
                <a:solidFill>
                  <a:schemeClr val="dk1"/>
                </a:solidFill>
                <a:latin typeface="Merriweather"/>
                <a:ea typeface="Merriweather"/>
                <a:cs typeface="Merriweather"/>
                <a:sym typeface="Merriweather"/>
              </a:rPr>
              <a:t>Bile salts are much more polar than bile acids and have greater difficulty penetrating cell membranes. </a:t>
            </a:r>
            <a:endParaRPr sz="1950">
              <a:solidFill>
                <a:schemeClr val="dk1"/>
              </a:solidFill>
              <a:latin typeface="Merriweather"/>
              <a:ea typeface="Merriweather"/>
              <a:cs typeface="Merriweather"/>
              <a:sym typeface="Merriweather"/>
            </a:endParaRPr>
          </a:p>
          <a:p>
            <a:pPr indent="0" lvl="0" marL="0" rtl="0" algn="l">
              <a:lnSpc>
                <a:spcPct val="115000"/>
              </a:lnSpc>
              <a:spcBef>
                <a:spcPts val="1000"/>
              </a:spcBef>
              <a:spcAft>
                <a:spcPts val="0"/>
              </a:spcAft>
              <a:buNone/>
            </a:pPr>
            <a:r>
              <a:rPr lang="en" sz="1950">
                <a:solidFill>
                  <a:schemeClr val="dk1"/>
                </a:solidFill>
                <a:latin typeface="Merriweather"/>
                <a:ea typeface="Merriweather"/>
                <a:cs typeface="Merriweather"/>
                <a:sym typeface="Merriweather"/>
              </a:rPr>
              <a:t>Consequently, the small intestine absorbs bile salts much more poorly than bile acids. This property of bile salts is important because they play an integral role in the intestinal absorption of lipid.</a:t>
            </a:r>
            <a:endParaRPr sz="1950">
              <a:solidFill>
                <a:schemeClr val="dk1"/>
              </a:solidFill>
              <a:latin typeface="Merriweather"/>
              <a:ea typeface="Merriweather"/>
              <a:cs typeface="Merriweather"/>
              <a:sym typeface="Merriweather"/>
            </a:endParaRPr>
          </a:p>
          <a:p>
            <a:pPr indent="-352425" lvl="0" marL="457200" rtl="0" algn="l">
              <a:lnSpc>
                <a:spcPct val="115000"/>
              </a:lnSpc>
              <a:spcBef>
                <a:spcPts val="1000"/>
              </a:spcBef>
              <a:spcAft>
                <a:spcPts val="0"/>
              </a:spcAft>
              <a:buClr>
                <a:schemeClr val="dk1"/>
              </a:buClr>
              <a:buSzPts val="1950"/>
              <a:buFont typeface="Merriweather"/>
              <a:buChar char="●"/>
            </a:pPr>
            <a:r>
              <a:rPr lang="en" sz="1950">
                <a:solidFill>
                  <a:schemeClr val="dk1"/>
                </a:solidFill>
                <a:latin typeface="Merriweather"/>
                <a:ea typeface="Merriweather"/>
                <a:cs typeface="Merriweather"/>
                <a:sym typeface="Merriweather"/>
              </a:rPr>
              <a:t> Therefore, it is important that the small intestine absorb bile salts only after all of the lipid has been absorbed.</a:t>
            </a:r>
            <a:endParaRPr sz="1950">
              <a:solidFill>
                <a:schemeClr val="dk1"/>
              </a:solidFill>
              <a:latin typeface="Merriweather"/>
              <a:ea typeface="Merriweather"/>
              <a:cs typeface="Merriweather"/>
              <a:sym typeface="Merriweather"/>
            </a:endParaRPr>
          </a:p>
          <a:p>
            <a:pPr indent="0" lvl="0" marL="0" rtl="0" algn="l">
              <a:lnSpc>
                <a:spcPct val="115000"/>
              </a:lnSpc>
              <a:spcBef>
                <a:spcPts val="1000"/>
              </a:spcBef>
              <a:spcAft>
                <a:spcPts val="0"/>
              </a:spcAft>
              <a:buNone/>
            </a:pPr>
            <a:r>
              <a:t/>
            </a:r>
            <a:endParaRPr sz="1950"/>
          </a:p>
        </p:txBody>
      </p:sp>
      <p:sp>
        <p:nvSpPr>
          <p:cNvPr id="228" name="Google Shape;228;p19"/>
          <p:cNvSpPr/>
          <p:nvPr/>
        </p:nvSpPr>
        <p:spPr>
          <a:xfrm>
            <a:off x="12254400" y="12172161"/>
            <a:ext cx="468600" cy="58977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9" name="Google Shape;229;p19"/>
          <p:cNvSpPr/>
          <p:nvPr/>
        </p:nvSpPr>
        <p:spPr>
          <a:xfrm>
            <a:off x="11496250" y="12172161"/>
            <a:ext cx="468600" cy="58977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30" name="Google Shape;230;p19"/>
          <p:cNvSpPr/>
          <p:nvPr/>
        </p:nvSpPr>
        <p:spPr>
          <a:xfrm>
            <a:off x="468589" y="11641556"/>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31" name="Google Shape;231;p19"/>
          <p:cNvSpPr txBox="1"/>
          <p:nvPr/>
        </p:nvSpPr>
        <p:spPr>
          <a:xfrm>
            <a:off x="929925" y="11392625"/>
            <a:ext cx="9821100" cy="1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6AA84F"/>
                </a:solidFill>
                <a:latin typeface="Oswald"/>
                <a:ea typeface="Oswald"/>
                <a:cs typeface="Oswald"/>
                <a:sym typeface="Oswald"/>
              </a:rPr>
              <a:t>CHEMICAL PROPERTIES OF BILE ACIDS</a:t>
            </a:r>
            <a:endParaRPr>
              <a:solidFill>
                <a:srgbClr val="6AA84F"/>
              </a:solidFill>
            </a:endParaRPr>
          </a:p>
        </p:txBody>
      </p:sp>
      <p:sp>
        <p:nvSpPr>
          <p:cNvPr id="232" name="Google Shape;232;p19"/>
          <p:cNvSpPr txBox="1"/>
          <p:nvPr/>
        </p:nvSpPr>
        <p:spPr>
          <a:xfrm>
            <a:off x="9369000" y="17032250"/>
            <a:ext cx="34749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999999"/>
                </a:solidFill>
                <a:latin typeface="Merriweather"/>
                <a:ea typeface="Merriweather"/>
                <a:cs typeface="Merriweather"/>
                <a:sym typeface="Merriweather"/>
              </a:rPr>
              <a:t>Figure 8-10</a:t>
            </a:r>
            <a:endParaRPr>
              <a:solidFill>
                <a:srgbClr val="999999"/>
              </a:solidFill>
            </a:endParaRPr>
          </a:p>
        </p:txBody>
      </p:sp>
      <p:sp>
        <p:nvSpPr>
          <p:cNvPr id="233" name="Google Shape;233;p19"/>
          <p:cNvSpPr/>
          <p:nvPr/>
        </p:nvSpPr>
        <p:spPr>
          <a:xfrm>
            <a:off x="545100" y="181321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4" name="Google Shape;234;p19"/>
          <p:cNvSpPr/>
          <p:nvPr/>
        </p:nvSpPr>
        <p:spPr>
          <a:xfrm>
            <a:off x="0" y="181321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5" name="Google Shape;235;p19"/>
          <p:cNvSpPr txBox="1"/>
          <p:nvPr/>
        </p:nvSpPr>
        <p:spPr>
          <a:xfrm>
            <a:off x="630800" y="180777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pic>
        <p:nvPicPr>
          <p:cNvPr id="236" name="Google Shape;236;p19"/>
          <p:cNvPicPr preferRelativeResize="0"/>
          <p:nvPr/>
        </p:nvPicPr>
        <p:blipFill>
          <a:blip r:embed="rId4">
            <a:alphaModFix/>
          </a:blip>
          <a:stretch>
            <a:fillRect/>
          </a:stretch>
        </p:blipFill>
        <p:spPr>
          <a:xfrm>
            <a:off x="9369000" y="13029546"/>
            <a:ext cx="3652800" cy="4006055"/>
          </a:xfrm>
          <a:prstGeom prst="rect">
            <a:avLst/>
          </a:prstGeom>
          <a:noFill/>
          <a:ln cap="flat" cmpd="sng" w="9525">
            <a:solidFill>
              <a:srgbClr val="000000"/>
            </a:solidFill>
            <a:prstDash val="solid"/>
            <a:round/>
            <a:headEnd len="sm" w="sm" type="none"/>
            <a:tailEnd len="sm" w="sm" type="none"/>
          </a:ln>
        </p:spPr>
      </p:pic>
      <p:sp>
        <p:nvSpPr>
          <p:cNvPr id="237" name="Google Shape;237;p19"/>
          <p:cNvSpPr txBox="1"/>
          <p:nvPr/>
        </p:nvSpPr>
        <p:spPr>
          <a:xfrm>
            <a:off x="71200" y="18543025"/>
            <a:ext cx="13967100" cy="1474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AutoNum type="arabicPeriod"/>
            </a:pPr>
            <a:r>
              <a:rPr lang="en" sz="1600">
                <a:solidFill>
                  <a:schemeClr val="dk1"/>
                </a:solidFill>
                <a:latin typeface="Merriweather"/>
                <a:ea typeface="Merriweather"/>
                <a:cs typeface="Merriweather"/>
                <a:sym typeface="Merriweather"/>
              </a:rPr>
              <a:t>Bile salts exist in zwitterion form, meaning they have positively charged ends and negatively charged ends, this maximizes their solubility since the negative end or positive end can bind with the partial positive charge of H</a:t>
            </a:r>
            <a:r>
              <a:rPr baseline="30000" lang="en" sz="1600">
                <a:solidFill>
                  <a:schemeClr val="dk1"/>
                </a:solidFill>
                <a:latin typeface="Merriweather"/>
                <a:ea typeface="Merriweather"/>
                <a:cs typeface="Merriweather"/>
                <a:sym typeface="Merriweather"/>
              </a:rPr>
              <a:t>+</a:t>
            </a:r>
            <a:r>
              <a:rPr lang="en" sz="1600">
                <a:solidFill>
                  <a:schemeClr val="dk1"/>
                </a:solidFill>
                <a:latin typeface="Merriweather"/>
                <a:ea typeface="Merriweather"/>
                <a:cs typeface="Merriweather"/>
                <a:sym typeface="Merriweather"/>
              </a:rPr>
              <a:t> in H</a:t>
            </a:r>
            <a:r>
              <a:rPr baseline="-25000" lang="en" sz="1600">
                <a:solidFill>
                  <a:schemeClr val="dk1"/>
                </a:solidFill>
                <a:latin typeface="Merriweather"/>
                <a:ea typeface="Merriweather"/>
                <a:cs typeface="Merriweather"/>
                <a:sym typeface="Merriweather"/>
              </a:rPr>
              <a:t>2</a:t>
            </a:r>
            <a:r>
              <a:rPr lang="en" sz="1600">
                <a:solidFill>
                  <a:schemeClr val="dk1"/>
                </a:solidFill>
                <a:latin typeface="Merriweather"/>
                <a:ea typeface="Merriweather"/>
                <a:cs typeface="Merriweather"/>
                <a:sym typeface="Merriweather"/>
              </a:rPr>
              <a:t>O.</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PKa refers to the minimum pH at which an acid donates a proton, stronger acids have lower pKas, meaning they give protons quite easily and become charged and soluble.</a:t>
            </a:r>
            <a:endParaRPr sz="1600">
              <a:latin typeface="Merriweather"/>
              <a:ea typeface="Merriweather"/>
              <a:cs typeface="Merriweather"/>
              <a:sym typeface="Merriweather"/>
            </a:endParaRPr>
          </a:p>
        </p:txBody>
      </p:sp>
      <p:pic>
        <p:nvPicPr>
          <p:cNvPr id="238" name="Google Shape;238;p19"/>
          <p:cNvPicPr preferRelativeResize="0"/>
          <p:nvPr/>
        </p:nvPicPr>
        <p:blipFill>
          <a:blip r:embed="rId5">
            <a:alphaModFix/>
          </a:blip>
          <a:stretch>
            <a:fillRect/>
          </a:stretch>
        </p:blipFill>
        <p:spPr>
          <a:xfrm>
            <a:off x="3591013" y="7932299"/>
            <a:ext cx="5955416" cy="2734225"/>
          </a:xfrm>
          <a:prstGeom prst="rect">
            <a:avLst/>
          </a:prstGeom>
          <a:noFill/>
          <a:ln cap="flat" cmpd="sng" w="9525">
            <a:solidFill>
              <a:srgbClr val="000000"/>
            </a:solidFill>
            <a:prstDash val="solid"/>
            <a:round/>
            <a:headEnd len="sm" w="sm" type="none"/>
            <a:tailEnd len="sm" w="sm" type="none"/>
          </a:ln>
        </p:spPr>
      </p:pic>
      <p:sp>
        <p:nvSpPr>
          <p:cNvPr id="239" name="Google Shape;239;p19"/>
          <p:cNvSpPr txBox="1"/>
          <p:nvPr/>
        </p:nvSpPr>
        <p:spPr>
          <a:xfrm>
            <a:off x="5218575" y="10551600"/>
            <a:ext cx="30876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8-9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0"/>
          <p:cNvSpPr txBox="1"/>
          <p:nvPr/>
        </p:nvSpPr>
        <p:spPr>
          <a:xfrm>
            <a:off x="122300" y="11905850"/>
            <a:ext cx="13874100" cy="7716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6" name="Google Shape;246;p20"/>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7" name="Google Shape;247;p20"/>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248" name="Google Shape;248;p20"/>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249" name="Google Shape;249;p20"/>
          <p:cNvSpPr txBox="1"/>
          <p:nvPr/>
        </p:nvSpPr>
        <p:spPr>
          <a:xfrm>
            <a:off x="929925" y="168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250" name="Google Shape;250;p20"/>
          <p:cNvSpPr txBox="1"/>
          <p:nvPr/>
        </p:nvSpPr>
        <p:spPr>
          <a:xfrm>
            <a:off x="461325" y="6271550"/>
            <a:ext cx="14379600" cy="855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400">
                <a:latin typeface="Oswald"/>
                <a:ea typeface="Oswald"/>
                <a:cs typeface="Oswald"/>
                <a:sym typeface="Oswald"/>
              </a:rPr>
              <a:t>ROLE OF BILE SALTS TO ACCELERATE FAT DIGESTION &amp; FORMATION OF MICELLES</a:t>
            </a:r>
            <a:endParaRPr sz="3400">
              <a:latin typeface="Oswald"/>
              <a:ea typeface="Oswald"/>
              <a:cs typeface="Oswald"/>
              <a:sym typeface="Oswald"/>
            </a:endParaRPr>
          </a:p>
          <a:p>
            <a:pPr indent="0" lvl="0" marL="0" rtl="0" algn="l">
              <a:spcBef>
                <a:spcPts val="0"/>
              </a:spcBef>
              <a:spcAft>
                <a:spcPts val="0"/>
              </a:spcAft>
              <a:buNone/>
            </a:pPr>
            <a:r>
              <a:t/>
            </a:r>
            <a:endParaRPr sz="3400">
              <a:latin typeface="Oswald"/>
              <a:ea typeface="Oswald"/>
              <a:cs typeface="Oswald"/>
              <a:sym typeface="Oswald"/>
            </a:endParaRPr>
          </a:p>
          <a:p>
            <a:pPr indent="0" lvl="0" marL="0" rtl="0" algn="l">
              <a:spcBef>
                <a:spcPts val="0"/>
              </a:spcBef>
              <a:spcAft>
                <a:spcPts val="0"/>
              </a:spcAft>
              <a:buClr>
                <a:schemeClr val="dk1"/>
              </a:buClr>
              <a:buSzPts val="700"/>
              <a:buFont typeface="Arial"/>
              <a:buNone/>
            </a:pPr>
            <a:r>
              <a:t/>
            </a:r>
            <a:endParaRPr sz="3400">
              <a:latin typeface="Merriweather"/>
              <a:ea typeface="Merriweather"/>
              <a:cs typeface="Merriweather"/>
              <a:sym typeface="Merriweather"/>
            </a:endParaRPr>
          </a:p>
        </p:txBody>
      </p:sp>
      <p:sp>
        <p:nvSpPr>
          <p:cNvPr id="251" name="Google Shape;251;p20"/>
          <p:cNvSpPr/>
          <p:nvPr/>
        </p:nvSpPr>
        <p:spPr>
          <a:xfrm>
            <a:off x="188014" y="6585139"/>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2" name="Google Shape;252;p20"/>
          <p:cNvSpPr txBox="1"/>
          <p:nvPr/>
        </p:nvSpPr>
        <p:spPr>
          <a:xfrm>
            <a:off x="122300" y="7127150"/>
            <a:ext cx="13974600" cy="4563600"/>
          </a:xfrm>
          <a:prstGeom prst="rect">
            <a:avLst/>
          </a:prstGeom>
          <a:solidFill>
            <a:srgbClr val="93C47D"/>
          </a:solidFill>
          <a:ln>
            <a:noFill/>
          </a:ln>
        </p:spPr>
        <p:txBody>
          <a:bodyPr anchorCtr="0" anchor="t" bIns="242375" lIns="242375" spcFirstLastPara="1" rIns="242375" wrap="square" tIns="242375">
            <a:noAutofit/>
          </a:bodyPr>
          <a:lstStyle/>
          <a:p>
            <a:pPr indent="-361950" lvl="0" marL="457200" rtl="0" algn="l">
              <a:spcBef>
                <a:spcPts val="0"/>
              </a:spcBef>
              <a:spcAft>
                <a:spcPts val="0"/>
              </a:spcAft>
              <a:buClr>
                <a:srgbClr val="FFFFFF"/>
              </a:buClr>
              <a:buSzPts val="2100"/>
              <a:buFont typeface="Merriweather"/>
              <a:buChar char="●"/>
            </a:pPr>
            <a:r>
              <a:rPr lang="en" sz="2100">
                <a:solidFill>
                  <a:srgbClr val="FFFFFF"/>
                </a:solidFill>
                <a:latin typeface="Merriweather"/>
                <a:ea typeface="Merriweather"/>
                <a:cs typeface="Merriweather"/>
                <a:sym typeface="Merriweather"/>
              </a:rPr>
              <a:t>Bile acids are amphipathic that have the ability to form micelles (each bile salt molecule is composed of a sterol nucleus that is fat-soluble and a polar group that is water-soluble).</a:t>
            </a:r>
            <a:endParaRPr sz="2100">
              <a:solidFill>
                <a:srgbClr val="FFFFFF"/>
              </a:solidFill>
              <a:latin typeface="Merriweather"/>
              <a:ea typeface="Merriweather"/>
              <a:cs typeface="Merriweather"/>
              <a:sym typeface="Merriweather"/>
            </a:endParaRPr>
          </a:p>
          <a:p>
            <a:pPr indent="-361950" lvl="0" marL="457200" rtl="0" algn="l">
              <a:spcBef>
                <a:spcPts val="0"/>
              </a:spcBef>
              <a:spcAft>
                <a:spcPts val="0"/>
              </a:spcAft>
              <a:buClr>
                <a:srgbClr val="674EA7"/>
              </a:buClr>
              <a:buSzPts val="2100"/>
              <a:buFont typeface="Merriweather"/>
              <a:buChar char="●"/>
            </a:pPr>
            <a:r>
              <a:rPr lang="en" sz="2100">
                <a:solidFill>
                  <a:srgbClr val="674EA7"/>
                </a:solidFill>
                <a:latin typeface="Merriweather"/>
                <a:ea typeface="Merriweather"/>
                <a:cs typeface="Merriweather"/>
                <a:sym typeface="Merriweather"/>
              </a:rPr>
              <a:t>Micelles are small spherical, cylindrical globules 3 to 6 nm in diameter composed of 20 to 40 molecules of bile salt. </a:t>
            </a:r>
            <a:endParaRPr sz="2100">
              <a:solidFill>
                <a:srgbClr val="674EA7"/>
              </a:solidFill>
              <a:latin typeface="Merriweather"/>
              <a:ea typeface="Merriweather"/>
              <a:cs typeface="Merriweather"/>
              <a:sym typeface="Merriweather"/>
            </a:endParaRPr>
          </a:p>
          <a:p>
            <a:pPr indent="-361950" lvl="0" marL="457200" rtl="0" algn="l">
              <a:spcBef>
                <a:spcPts val="0"/>
              </a:spcBef>
              <a:spcAft>
                <a:spcPts val="0"/>
              </a:spcAft>
              <a:buClr>
                <a:srgbClr val="674EA7"/>
              </a:buClr>
              <a:buSzPts val="2100"/>
              <a:buFont typeface="Merriweather"/>
              <a:buChar char="●"/>
            </a:pPr>
            <a:r>
              <a:rPr lang="en" sz="2100">
                <a:solidFill>
                  <a:srgbClr val="674EA7"/>
                </a:solidFill>
                <a:latin typeface="Merriweather"/>
                <a:ea typeface="Merriweather"/>
                <a:cs typeface="Merriweather"/>
                <a:sym typeface="Merriweather"/>
              </a:rPr>
              <a:t>In bile acid micelle, the hydrophobic side of bile acid faces inside &amp; away from water. The hydrophilic surface faces outward towards the water.</a:t>
            </a:r>
            <a:endParaRPr sz="2100">
              <a:solidFill>
                <a:srgbClr val="674EA7"/>
              </a:solidFill>
              <a:latin typeface="Merriweather"/>
              <a:ea typeface="Merriweather"/>
              <a:cs typeface="Merriweather"/>
              <a:sym typeface="Merriweather"/>
            </a:endParaRPr>
          </a:p>
          <a:p>
            <a:pPr indent="-361950" lvl="0" marL="457200" rtl="0" algn="l">
              <a:spcBef>
                <a:spcPts val="0"/>
              </a:spcBef>
              <a:spcAft>
                <a:spcPts val="0"/>
              </a:spcAft>
              <a:buClr>
                <a:srgbClr val="FFFFFF"/>
              </a:buClr>
              <a:buSzPts val="2100"/>
              <a:buFont typeface="Merriweather"/>
              <a:buChar char="●"/>
            </a:pPr>
            <a:r>
              <a:rPr lang="en" sz="2100">
                <a:solidFill>
                  <a:srgbClr val="FFFFFF"/>
                </a:solidFill>
                <a:latin typeface="Merriweather"/>
                <a:ea typeface="Merriweather"/>
                <a:cs typeface="Merriweather"/>
                <a:sym typeface="Merriweather"/>
              </a:rPr>
              <a:t>The  polar groups are (-) charged, they allow the entire micelle globule to dissolve in the water of the digestive fluids and to remain in stable solution.</a:t>
            </a:r>
            <a:endParaRPr sz="2100">
              <a:solidFill>
                <a:srgbClr val="FFFFFF"/>
              </a:solidFill>
              <a:latin typeface="Merriweather"/>
              <a:ea typeface="Merriweather"/>
              <a:cs typeface="Merriweather"/>
              <a:sym typeface="Merriweather"/>
            </a:endParaRPr>
          </a:p>
          <a:p>
            <a:pPr indent="-361950" lvl="0" marL="457200" rtl="0" algn="l">
              <a:spcBef>
                <a:spcPts val="0"/>
              </a:spcBef>
              <a:spcAft>
                <a:spcPts val="0"/>
              </a:spcAft>
              <a:buClr>
                <a:srgbClr val="FFFFFF"/>
              </a:buClr>
              <a:buSzPts val="2100"/>
              <a:buFont typeface="Merriweather"/>
              <a:buChar char="●"/>
            </a:pPr>
            <a:r>
              <a:rPr lang="en" sz="2100">
                <a:solidFill>
                  <a:srgbClr val="FFFFFF"/>
                </a:solidFill>
                <a:latin typeface="Merriweather"/>
                <a:ea typeface="Merriweather"/>
                <a:cs typeface="Merriweather"/>
                <a:sym typeface="Merriweather"/>
              </a:rPr>
              <a:t>The micelles act as a transport medium to carry the monoglycerides and free fatty acids to the brush borders of the intestinal epithelial cells.</a:t>
            </a:r>
            <a:endParaRPr sz="2100">
              <a:solidFill>
                <a:srgbClr val="FFFFFF"/>
              </a:solidFill>
              <a:latin typeface="Merriweather"/>
              <a:ea typeface="Merriweather"/>
              <a:cs typeface="Merriweather"/>
              <a:sym typeface="Merriweather"/>
            </a:endParaRPr>
          </a:p>
          <a:p>
            <a:pPr indent="-361950" lvl="0" marL="457200" rtl="0" algn="l">
              <a:spcBef>
                <a:spcPts val="0"/>
              </a:spcBef>
              <a:spcAft>
                <a:spcPts val="0"/>
              </a:spcAft>
              <a:buClr>
                <a:srgbClr val="134F5C"/>
              </a:buClr>
              <a:buSzPts val="2100"/>
              <a:buFont typeface="Merriweather"/>
              <a:buChar char="●"/>
            </a:pPr>
            <a:r>
              <a:rPr lang="en" sz="2100">
                <a:solidFill>
                  <a:srgbClr val="134F5C"/>
                </a:solidFill>
                <a:latin typeface="Merriweather"/>
                <a:ea typeface="Merriweather"/>
                <a:cs typeface="Merriweather"/>
                <a:sym typeface="Merriweather"/>
              </a:rPr>
              <a:t>Bile acid micelles form when the conc. of bile acids exceed a certain limit (critical micelle conc.). Above this conc., any additional bile acid will join the micelle.</a:t>
            </a:r>
            <a:endParaRPr sz="2100">
              <a:solidFill>
                <a:srgbClr val="134F5C"/>
              </a:solidFill>
              <a:latin typeface="Merriweather"/>
              <a:ea typeface="Merriweather"/>
              <a:cs typeface="Merriweather"/>
              <a:sym typeface="Merriweather"/>
            </a:endParaRPr>
          </a:p>
          <a:p>
            <a:pPr indent="-361950" lvl="0" marL="457200" rtl="0" algn="l">
              <a:spcBef>
                <a:spcPts val="0"/>
              </a:spcBef>
              <a:spcAft>
                <a:spcPts val="0"/>
              </a:spcAft>
              <a:buClr>
                <a:srgbClr val="134F5C"/>
              </a:buClr>
              <a:buSzPts val="2100"/>
              <a:buFont typeface="Merriweather"/>
              <a:buChar char="●"/>
            </a:pPr>
            <a:r>
              <a:rPr lang="en" sz="2100">
                <a:solidFill>
                  <a:srgbClr val="134F5C"/>
                </a:solidFill>
                <a:latin typeface="Merriweather"/>
                <a:ea typeface="Merriweather"/>
                <a:cs typeface="Merriweather"/>
                <a:sym typeface="Merriweather"/>
              </a:rPr>
              <a:t>Normally bile acid conc. in bile is much greater than critical micelle conc</a:t>
            </a:r>
            <a:r>
              <a:rPr lang="en" sz="2100">
                <a:solidFill>
                  <a:srgbClr val="134F5C"/>
                </a:solidFill>
                <a:latin typeface="Merriweather"/>
                <a:ea typeface="Merriweather"/>
                <a:cs typeface="Merriweather"/>
                <a:sym typeface="Merriweather"/>
              </a:rPr>
              <a:t>.</a:t>
            </a:r>
            <a:endParaRPr sz="2100">
              <a:solidFill>
                <a:srgbClr val="134F5C"/>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2100">
              <a:solidFill>
                <a:srgbClr val="FFFFFF"/>
              </a:solidFill>
              <a:latin typeface="Merriweather"/>
              <a:ea typeface="Merriweather"/>
              <a:cs typeface="Merriweather"/>
              <a:sym typeface="Merriweather"/>
            </a:endParaRPr>
          </a:p>
        </p:txBody>
      </p:sp>
      <p:sp>
        <p:nvSpPr>
          <p:cNvPr id="253" name="Google Shape;253;p20"/>
          <p:cNvSpPr txBox="1"/>
          <p:nvPr/>
        </p:nvSpPr>
        <p:spPr>
          <a:xfrm>
            <a:off x="286100" y="1442700"/>
            <a:ext cx="13353600" cy="5021100"/>
          </a:xfrm>
          <a:prstGeom prst="rect">
            <a:avLst/>
          </a:prstGeom>
          <a:noFill/>
          <a:ln cap="flat" cmpd="sng" w="19050">
            <a:solidFill>
              <a:srgbClr val="6AA84F"/>
            </a:solidFill>
            <a:prstDash val="solid"/>
            <a:round/>
            <a:headEnd len="sm" w="sm" type="none"/>
            <a:tailEnd len="sm" w="sm" type="none"/>
          </a:ln>
        </p:spPr>
        <p:txBody>
          <a:bodyPr anchorCtr="0" anchor="ctr" bIns="242375" lIns="242375" spcFirstLastPara="1" rIns="242375" wrap="square" tIns="242375">
            <a:noAutofit/>
          </a:bodyPr>
          <a:lstStyle/>
          <a:p>
            <a:pPr indent="-368300" lvl="0" marL="457200" rtl="0" algn="l">
              <a:lnSpc>
                <a:spcPct val="115000"/>
              </a:lnSpc>
              <a:spcBef>
                <a:spcPts val="1000"/>
              </a:spcBef>
              <a:spcAft>
                <a:spcPts val="0"/>
              </a:spcAft>
              <a:buSzPts val="2200"/>
              <a:buFont typeface="Merriweather"/>
              <a:buAutoNum type="arabicPeriod"/>
            </a:pPr>
            <a:r>
              <a:rPr lang="en" sz="3000">
                <a:solidFill>
                  <a:schemeClr val="dk1"/>
                </a:solidFill>
                <a:latin typeface="Oswald"/>
                <a:ea typeface="Oswald"/>
                <a:cs typeface="Oswald"/>
                <a:sym typeface="Oswald"/>
              </a:rPr>
              <a:t>DIGESTION OF FATS: </a:t>
            </a:r>
            <a:r>
              <a:rPr lang="en" sz="2100">
                <a:latin typeface="Merriweather"/>
                <a:ea typeface="Merriweather"/>
                <a:cs typeface="Merriweather"/>
                <a:sym typeface="Merriweather"/>
              </a:rPr>
              <a:t>They have a detergent action (emulsifying) on the fat particles in the food which decreases the surface tension (explained below) of the particles. </a:t>
            </a:r>
            <a:r>
              <a:rPr lang="en" sz="2100">
                <a:solidFill>
                  <a:schemeClr val="dk1"/>
                </a:solidFill>
                <a:latin typeface="Merriweather"/>
                <a:ea typeface="Merriweather"/>
                <a:cs typeface="Merriweather"/>
                <a:sym typeface="Merriweather"/>
              </a:rPr>
              <a:t>T</a:t>
            </a:r>
            <a:r>
              <a:rPr lang="en" sz="2100">
                <a:solidFill>
                  <a:schemeClr val="dk1"/>
                </a:solidFill>
                <a:latin typeface="Merriweather"/>
                <a:ea typeface="Merriweather"/>
                <a:cs typeface="Merriweather"/>
                <a:sym typeface="Merriweather"/>
              </a:rPr>
              <a:t>his increases the surface area for maximal action of digestive enzymes. </a:t>
            </a:r>
            <a:endParaRPr sz="2100">
              <a:latin typeface="Merriweather"/>
              <a:ea typeface="Merriweather"/>
              <a:cs typeface="Merriweather"/>
              <a:sym typeface="Merriweather"/>
            </a:endParaRPr>
          </a:p>
          <a:p>
            <a:pPr indent="-368300" lvl="0" marL="457200" rtl="0" algn="l">
              <a:lnSpc>
                <a:spcPct val="115000"/>
              </a:lnSpc>
              <a:spcBef>
                <a:spcPts val="0"/>
              </a:spcBef>
              <a:spcAft>
                <a:spcPts val="0"/>
              </a:spcAft>
              <a:buSzPts val="2200"/>
              <a:buFont typeface="Merriweather"/>
              <a:buAutoNum type="arabicPeriod"/>
            </a:pPr>
            <a:r>
              <a:rPr lang="en" sz="3000">
                <a:solidFill>
                  <a:schemeClr val="dk1"/>
                </a:solidFill>
                <a:latin typeface="Oswald"/>
                <a:ea typeface="Oswald"/>
                <a:cs typeface="Oswald"/>
                <a:sym typeface="Oswald"/>
              </a:rPr>
              <a:t>ABSORPTION OF FATS: </a:t>
            </a:r>
            <a:r>
              <a:rPr lang="en" sz="2100">
                <a:latin typeface="Merriweather"/>
                <a:ea typeface="Merriweather"/>
                <a:cs typeface="Merriweather"/>
                <a:sym typeface="Merriweather"/>
              </a:rPr>
              <a:t>Bile salts combine with fats to form micelles (water soluble compounds) from which fatty acids, monoglycerides, cholesterol, and other lipids from the intestinal tract.</a:t>
            </a:r>
            <a:endParaRPr sz="2100">
              <a:latin typeface="Merriweather"/>
              <a:ea typeface="Merriweather"/>
              <a:cs typeface="Merriweather"/>
              <a:sym typeface="Merriweather"/>
            </a:endParaRPr>
          </a:p>
          <a:p>
            <a:pPr indent="-361950" lvl="0" marL="457200" rtl="0" algn="l">
              <a:lnSpc>
                <a:spcPct val="115000"/>
              </a:lnSpc>
              <a:spcBef>
                <a:spcPts val="0"/>
              </a:spcBef>
              <a:spcAft>
                <a:spcPts val="0"/>
              </a:spcAft>
              <a:buSzPts val="2100"/>
              <a:buFont typeface="Merriweather"/>
              <a:buChar char="-"/>
            </a:pPr>
            <a:r>
              <a:rPr lang="en" sz="2100">
                <a:solidFill>
                  <a:schemeClr val="dk1"/>
                </a:solidFill>
                <a:latin typeface="Merriweather"/>
                <a:ea typeface="Merriweather"/>
                <a:cs typeface="Merriweather"/>
                <a:sym typeface="Merriweather"/>
              </a:rPr>
              <a:t>Without the presence of bile salts in intestinal tract up to 40% of lipids are lost into the stools (steatorrhea). </a:t>
            </a:r>
            <a:endParaRPr sz="2100">
              <a:latin typeface="Merriweather"/>
              <a:ea typeface="Merriweather"/>
              <a:cs typeface="Merriweather"/>
              <a:sym typeface="Merriweather"/>
            </a:endParaRPr>
          </a:p>
          <a:p>
            <a:pPr indent="-368300" lvl="0" marL="457200" rtl="0" algn="l">
              <a:lnSpc>
                <a:spcPct val="115000"/>
              </a:lnSpc>
              <a:spcBef>
                <a:spcPts val="0"/>
              </a:spcBef>
              <a:spcAft>
                <a:spcPts val="0"/>
              </a:spcAft>
              <a:buSzPts val="2200"/>
              <a:buFont typeface="Merriweather"/>
              <a:buAutoNum type="arabicPeriod"/>
            </a:pPr>
            <a:r>
              <a:rPr lang="en" sz="3000">
                <a:solidFill>
                  <a:schemeClr val="dk1"/>
                </a:solidFill>
                <a:latin typeface="Oswald"/>
                <a:ea typeface="Oswald"/>
                <a:cs typeface="Oswald"/>
                <a:sym typeface="Oswald"/>
              </a:rPr>
              <a:t>ABSORPTION OF FAT-SOLUBLE VITAMINS (A, K, E, D) </a:t>
            </a:r>
            <a:endParaRPr sz="2200">
              <a:latin typeface="Merriweather"/>
              <a:ea typeface="Merriweather"/>
              <a:cs typeface="Merriweather"/>
              <a:sym typeface="Merriweather"/>
            </a:endParaRPr>
          </a:p>
          <a:p>
            <a:pPr indent="-368300" lvl="0" marL="457200" rtl="0" algn="l">
              <a:lnSpc>
                <a:spcPct val="115000"/>
              </a:lnSpc>
              <a:spcBef>
                <a:spcPts val="0"/>
              </a:spcBef>
              <a:spcAft>
                <a:spcPts val="0"/>
              </a:spcAft>
              <a:buSzPts val="2200"/>
              <a:buFont typeface="Merriweather"/>
              <a:buAutoNum type="arabicPeriod"/>
            </a:pPr>
            <a:r>
              <a:rPr lang="en" sz="3000">
                <a:solidFill>
                  <a:schemeClr val="dk1"/>
                </a:solidFill>
                <a:latin typeface="Oswald"/>
                <a:ea typeface="Oswald"/>
                <a:cs typeface="Oswald"/>
                <a:sym typeface="Oswald"/>
              </a:rPr>
              <a:t>STIMULATING BILE SECRETION AND FLOW </a:t>
            </a:r>
            <a:r>
              <a:rPr lang="en" sz="2100">
                <a:solidFill>
                  <a:schemeClr val="dk1"/>
                </a:solidFill>
                <a:latin typeface="Merriweather"/>
                <a:ea typeface="Merriweather"/>
                <a:cs typeface="Merriweather"/>
                <a:sym typeface="Merriweather"/>
              </a:rPr>
              <a:t>A process known as “choleretic flow” </a:t>
            </a:r>
            <a:endParaRPr sz="2100">
              <a:latin typeface="Merriweather"/>
              <a:ea typeface="Merriweather"/>
              <a:cs typeface="Merriweather"/>
              <a:sym typeface="Merriweather"/>
            </a:endParaRPr>
          </a:p>
          <a:p>
            <a:pPr indent="-368300" lvl="0" marL="457200" rtl="0" algn="l">
              <a:lnSpc>
                <a:spcPct val="115000"/>
              </a:lnSpc>
              <a:spcBef>
                <a:spcPts val="0"/>
              </a:spcBef>
              <a:spcAft>
                <a:spcPts val="0"/>
              </a:spcAft>
              <a:buSzPts val="2200"/>
              <a:buFont typeface="Merriweather"/>
              <a:buAutoNum type="arabicPeriod"/>
            </a:pPr>
            <a:r>
              <a:rPr lang="en" sz="2200">
                <a:latin typeface="Merriweather"/>
                <a:ea typeface="Merriweather"/>
                <a:cs typeface="Merriweather"/>
                <a:sym typeface="Merriweather"/>
              </a:rPr>
              <a:t> </a:t>
            </a:r>
            <a:r>
              <a:rPr lang="en" sz="3000">
                <a:solidFill>
                  <a:schemeClr val="dk1"/>
                </a:solidFill>
                <a:latin typeface="Oswald"/>
                <a:ea typeface="Oswald"/>
                <a:cs typeface="Oswald"/>
                <a:sym typeface="Oswald"/>
              </a:rPr>
              <a:t>INCREASE SOLUBILITY OF CHOLESTEROL IN BILE</a:t>
            </a:r>
            <a:endParaRPr sz="2200">
              <a:latin typeface="Merriweather"/>
              <a:ea typeface="Merriweather"/>
              <a:cs typeface="Merriweather"/>
              <a:sym typeface="Merriweather"/>
            </a:endParaRPr>
          </a:p>
        </p:txBody>
      </p:sp>
      <p:sp>
        <p:nvSpPr>
          <p:cNvPr id="254" name="Google Shape;254;p20"/>
          <p:cNvSpPr txBox="1"/>
          <p:nvPr/>
        </p:nvSpPr>
        <p:spPr>
          <a:xfrm>
            <a:off x="851100" y="623775"/>
            <a:ext cx="12788700" cy="468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solidFill>
                  <a:srgbClr val="6AA84F"/>
                </a:solidFill>
                <a:latin typeface="Oswald"/>
                <a:ea typeface="Oswald"/>
                <a:cs typeface="Oswald"/>
                <a:sym typeface="Oswald"/>
              </a:rPr>
              <a:t>FUNCTION OF BILE </a:t>
            </a:r>
            <a:r>
              <a:rPr lang="en" sz="4000">
                <a:solidFill>
                  <a:srgbClr val="6AA84F"/>
                </a:solidFill>
                <a:latin typeface="Oswald"/>
                <a:ea typeface="Oswald"/>
                <a:cs typeface="Oswald"/>
                <a:sym typeface="Oswald"/>
              </a:rPr>
              <a:t>ACIDS</a:t>
            </a:r>
            <a:r>
              <a:rPr lang="en" sz="4000">
                <a:solidFill>
                  <a:srgbClr val="6AA84F"/>
                </a:solidFill>
                <a:latin typeface="Oswald"/>
                <a:ea typeface="Oswald"/>
                <a:cs typeface="Oswald"/>
                <a:sym typeface="Oswald"/>
              </a:rPr>
              <a:t> </a:t>
            </a:r>
            <a:endParaRPr sz="4000">
              <a:solidFill>
                <a:srgbClr val="6AA84F"/>
              </a:solidFill>
              <a:latin typeface="Oswald"/>
              <a:ea typeface="Oswald"/>
              <a:cs typeface="Oswald"/>
              <a:sym typeface="Oswald"/>
            </a:endParaRPr>
          </a:p>
        </p:txBody>
      </p:sp>
      <p:sp>
        <p:nvSpPr>
          <p:cNvPr id="255" name="Google Shape;255;p20"/>
          <p:cNvSpPr/>
          <p:nvPr/>
        </p:nvSpPr>
        <p:spPr>
          <a:xfrm>
            <a:off x="461325" y="916259"/>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6" name="Google Shape;256;p20"/>
          <p:cNvSpPr txBox="1"/>
          <p:nvPr/>
        </p:nvSpPr>
        <p:spPr>
          <a:xfrm>
            <a:off x="744250" y="11690878"/>
            <a:ext cx="14096700" cy="855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chemeClr val="dk1"/>
              </a:buClr>
              <a:buSzPts val="700"/>
              <a:buFont typeface="Arial"/>
              <a:buNone/>
            </a:pPr>
            <a:r>
              <a:rPr lang="en" sz="3400">
                <a:solidFill>
                  <a:srgbClr val="999999"/>
                </a:solidFill>
                <a:latin typeface="Oswald"/>
                <a:ea typeface="Oswald"/>
                <a:cs typeface="Oswald"/>
                <a:sym typeface="Oswald"/>
              </a:rPr>
              <a:t>WHAT MAKES A COMPOUND POLAR? HOW EMULSIFICATION WORKS (EXTRA) </a:t>
            </a:r>
            <a:endParaRPr sz="3400">
              <a:solidFill>
                <a:srgbClr val="999999"/>
              </a:solidFill>
              <a:latin typeface="Merriweather"/>
              <a:ea typeface="Merriweather"/>
              <a:cs typeface="Merriweather"/>
              <a:sym typeface="Merriweather"/>
            </a:endParaRPr>
          </a:p>
        </p:txBody>
      </p:sp>
      <p:sp>
        <p:nvSpPr>
          <p:cNvPr id="257" name="Google Shape;257;p20"/>
          <p:cNvSpPr/>
          <p:nvPr/>
        </p:nvSpPr>
        <p:spPr>
          <a:xfrm>
            <a:off x="238153" y="11976856"/>
            <a:ext cx="468600" cy="433500"/>
          </a:xfrm>
          <a:prstGeom prst="rect">
            <a:avLst/>
          </a:prstGeom>
          <a:solidFill>
            <a:srgbClr val="99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258" name="Google Shape;258;p20"/>
          <p:cNvPicPr preferRelativeResize="0"/>
          <p:nvPr/>
        </p:nvPicPr>
        <p:blipFill>
          <a:blip r:embed="rId3">
            <a:alphaModFix/>
          </a:blip>
          <a:stretch>
            <a:fillRect/>
          </a:stretch>
        </p:blipFill>
        <p:spPr>
          <a:xfrm>
            <a:off x="9941950" y="12609800"/>
            <a:ext cx="3946050" cy="2766575"/>
          </a:xfrm>
          <a:prstGeom prst="rect">
            <a:avLst/>
          </a:prstGeom>
          <a:noFill/>
          <a:ln cap="flat" cmpd="sng" w="9525">
            <a:solidFill>
              <a:srgbClr val="000000"/>
            </a:solidFill>
            <a:prstDash val="solid"/>
            <a:round/>
            <a:headEnd len="sm" w="sm" type="none"/>
            <a:tailEnd len="sm" w="sm" type="none"/>
          </a:ln>
        </p:spPr>
      </p:pic>
      <p:pic>
        <p:nvPicPr>
          <p:cNvPr id="259" name="Google Shape;259;p20"/>
          <p:cNvPicPr preferRelativeResize="0"/>
          <p:nvPr/>
        </p:nvPicPr>
        <p:blipFill rotWithShape="1">
          <a:blip r:embed="rId4">
            <a:alphaModFix/>
          </a:blip>
          <a:srcRect b="4258" l="44846" r="22822" t="70452"/>
          <a:stretch/>
        </p:blipFill>
        <p:spPr>
          <a:xfrm>
            <a:off x="9941950" y="16164619"/>
            <a:ext cx="3946049" cy="2395548"/>
          </a:xfrm>
          <a:prstGeom prst="rect">
            <a:avLst/>
          </a:prstGeom>
          <a:noFill/>
          <a:ln cap="flat" cmpd="sng" w="9525">
            <a:solidFill>
              <a:srgbClr val="000000"/>
            </a:solidFill>
            <a:prstDash val="solid"/>
            <a:round/>
            <a:headEnd len="sm" w="sm" type="none"/>
            <a:tailEnd len="sm" w="sm" type="none"/>
          </a:ln>
        </p:spPr>
      </p:pic>
      <p:sp>
        <p:nvSpPr>
          <p:cNvPr id="260" name="Google Shape;260;p20"/>
          <p:cNvSpPr txBox="1"/>
          <p:nvPr/>
        </p:nvSpPr>
        <p:spPr>
          <a:xfrm>
            <a:off x="62432" y="12501356"/>
            <a:ext cx="9879600" cy="48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Merriweather"/>
                <a:ea typeface="Merriweather"/>
                <a:cs typeface="Merriweather"/>
                <a:sym typeface="Merriweather"/>
              </a:rPr>
              <a:t>One of the strongest determinant of polarity is the ability to form hydrogen bonds. This happens in the following manner:</a:t>
            </a:r>
            <a:endParaRPr sz="1800">
              <a:latin typeface="Merriweather"/>
              <a:ea typeface="Merriweather"/>
              <a:cs typeface="Merriweather"/>
              <a:sym typeface="Merriweather"/>
            </a:endParaRPr>
          </a:p>
          <a:p>
            <a:pPr indent="0" lvl="0" marL="0" rtl="0" algn="l">
              <a:lnSpc>
                <a:spcPct val="115000"/>
              </a:lnSpc>
              <a:spcBef>
                <a:spcPts val="0"/>
              </a:spcBef>
              <a:spcAft>
                <a:spcPts val="0"/>
              </a:spcAft>
              <a:buNone/>
            </a:pPr>
            <a:r>
              <a:rPr lang="en" sz="1800">
                <a:latin typeface="Merriweather"/>
                <a:ea typeface="Merriweather"/>
                <a:cs typeface="Merriweather"/>
                <a:sym typeface="Merriweather"/>
              </a:rPr>
              <a:t>Water consists of H2O, H+ has a partial positive charge whilst a O has a partial negative charge due to higher electronegativity (electrons are more pulled towards oxygen).</a:t>
            </a:r>
            <a:endParaRPr sz="1800">
              <a:latin typeface="Merriweather"/>
              <a:ea typeface="Merriweather"/>
              <a:cs typeface="Merriweather"/>
              <a:sym typeface="Merriweather"/>
            </a:endParaRPr>
          </a:p>
          <a:p>
            <a:pPr indent="0" lvl="0" marL="0" rtl="0" algn="l">
              <a:lnSpc>
                <a:spcPct val="115000"/>
              </a:lnSpc>
              <a:spcBef>
                <a:spcPts val="0"/>
              </a:spcBef>
              <a:spcAft>
                <a:spcPts val="0"/>
              </a:spcAft>
              <a:buNone/>
            </a:pPr>
            <a:r>
              <a:rPr lang="en" sz="1800">
                <a:latin typeface="Merriweather"/>
                <a:ea typeface="Merriweather"/>
                <a:cs typeface="Merriweather"/>
                <a:sym typeface="Merriweather"/>
              </a:rPr>
              <a:t> </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The partial positive charge of hydrogen can interact with the partial negative charge of other molecules, such as ammonia as seen in the figure on the right. This is a weak bond between two molecules “intermolecular” hydrogen bond. </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In an </a:t>
            </a:r>
            <a:r>
              <a:rPr lang="en" sz="1800">
                <a:latin typeface="Merriweather"/>
                <a:ea typeface="Merriweather"/>
                <a:cs typeface="Merriweather"/>
                <a:sym typeface="Merriweather"/>
              </a:rPr>
              <a:t>aqueous solution, lipids tend to be sequestered centrally, and are stabilized this way.</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What bile salts do, is that the hydrophobic end of bile salt is bound in the center with the lipids, but the charged end form hydrogen bonds with the watery solution of the environment. This slightly tears the lipids of the center away from one another by the bile salts due to the bile salts being pulled by the binding with the watery solution and increases the surface area of individual lipid particles for the digestive enzymes to act on individual lipid particles, this is basically </a:t>
            </a:r>
            <a:r>
              <a:rPr b="1" i="1" lang="en" sz="1800">
                <a:latin typeface="Merriweather"/>
                <a:ea typeface="Merriweather"/>
                <a:cs typeface="Merriweather"/>
                <a:sym typeface="Merriweather"/>
              </a:rPr>
              <a:t>emulsification. </a:t>
            </a:r>
            <a:endParaRPr b="1" i="1"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b="1" lang="en" sz="1800">
                <a:latin typeface="Merriweather"/>
                <a:ea typeface="Merriweather"/>
                <a:cs typeface="Merriweather"/>
                <a:sym typeface="Merriweather"/>
              </a:rPr>
              <a:t>Surface tension</a:t>
            </a:r>
            <a:r>
              <a:rPr lang="en" sz="1800">
                <a:latin typeface="Merriweather"/>
                <a:ea typeface="Merriweather"/>
                <a:cs typeface="Merriweather"/>
                <a:sym typeface="Merriweather"/>
              </a:rPr>
              <a:t> the force that pulls particles inward in a solution, since as we mentioned, bile salts pull lipids slightly away from one another and pulls them toward the watery environment, the surface tension is decreased. </a:t>
            </a:r>
            <a:endParaRPr sz="1800">
              <a:latin typeface="Merriweather"/>
              <a:ea typeface="Merriweather"/>
              <a:cs typeface="Merriweather"/>
              <a:sym typeface="Merriweather"/>
            </a:endParaRPr>
          </a:p>
        </p:txBody>
      </p:sp>
      <p:sp>
        <p:nvSpPr>
          <p:cNvPr id="261" name="Google Shape;261;p20"/>
          <p:cNvSpPr txBox="1"/>
          <p:nvPr/>
        </p:nvSpPr>
        <p:spPr>
          <a:xfrm>
            <a:off x="9947878" y="15302006"/>
            <a:ext cx="3934200" cy="9240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Figure 8-11</a:t>
            </a:r>
            <a:endParaRPr sz="2700">
              <a:solidFill>
                <a:schemeClr val="dk1"/>
              </a:solidFill>
              <a:latin typeface="Merriweather"/>
              <a:ea typeface="Merriweather"/>
              <a:cs typeface="Merriweather"/>
              <a:sym typeface="Merriweather"/>
            </a:endParaRPr>
          </a:p>
        </p:txBody>
      </p:sp>
      <p:sp>
        <p:nvSpPr>
          <p:cNvPr id="262" name="Google Shape;262;p20"/>
          <p:cNvSpPr txBox="1"/>
          <p:nvPr/>
        </p:nvSpPr>
        <p:spPr>
          <a:xfrm>
            <a:off x="10062203" y="18483967"/>
            <a:ext cx="3934200" cy="9240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latin typeface="Merriweather"/>
                <a:ea typeface="Merriweather"/>
                <a:cs typeface="Merriweather"/>
                <a:sym typeface="Merriweather"/>
              </a:rPr>
              <a:t>Figure 8-12</a:t>
            </a:r>
            <a:endParaRPr sz="2700">
              <a:solidFill>
                <a:schemeClr val="dk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1"/>
          <p:cNvSpPr/>
          <p:nvPr/>
        </p:nvSpPr>
        <p:spPr>
          <a:xfrm>
            <a:off x="11609050" y="2204400"/>
            <a:ext cx="468600" cy="97821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68" name="Google Shape;268;p21"/>
          <p:cNvSpPr txBox="1"/>
          <p:nvPr/>
        </p:nvSpPr>
        <p:spPr>
          <a:xfrm>
            <a:off x="736875" y="12452250"/>
            <a:ext cx="14456100" cy="1182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latin typeface="Oswald"/>
                <a:ea typeface="Oswald"/>
                <a:cs typeface="Oswald"/>
                <a:sym typeface="Oswald"/>
              </a:rPr>
              <a:t>ABSORPTION OF BILE ACIDS IN INTESTINAL LUMEN</a:t>
            </a:r>
            <a:endParaRPr sz="4000">
              <a:latin typeface="Oswald"/>
              <a:ea typeface="Oswald"/>
              <a:cs typeface="Oswald"/>
              <a:sym typeface="Oswald"/>
            </a:endParaRPr>
          </a:p>
        </p:txBody>
      </p:sp>
      <p:sp>
        <p:nvSpPr>
          <p:cNvPr id="269" name="Google Shape;269;p21"/>
          <p:cNvSpPr/>
          <p:nvPr/>
        </p:nvSpPr>
        <p:spPr>
          <a:xfrm flipH="1" rot="10800000">
            <a:off x="407575" y="13282679"/>
            <a:ext cx="13334400" cy="52044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0" name="Google Shape;270;p21"/>
          <p:cNvSpPr/>
          <p:nvPr/>
        </p:nvSpPr>
        <p:spPr>
          <a:xfrm>
            <a:off x="0" y="1418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1" name="Google Shape;271;p21"/>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2" name="Google Shape;272;p21"/>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Eight</a:t>
            </a:r>
            <a:endParaRPr sz="3500">
              <a:latin typeface="Oswald"/>
              <a:ea typeface="Oswald"/>
              <a:cs typeface="Oswald"/>
              <a:sym typeface="Oswald"/>
            </a:endParaRPr>
          </a:p>
        </p:txBody>
      </p:sp>
      <p:sp>
        <p:nvSpPr>
          <p:cNvPr id="273" name="Google Shape;273;p21"/>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274" name="Google Shape;274;p21"/>
          <p:cNvSpPr txBox="1"/>
          <p:nvPr/>
        </p:nvSpPr>
        <p:spPr>
          <a:xfrm>
            <a:off x="929925" y="930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BILE SALTS AND ENTEROHEPATIC CIRCULATION</a:t>
            </a:r>
            <a:r>
              <a:rPr lang="en" sz="3400">
                <a:solidFill>
                  <a:srgbClr val="93C47D"/>
                </a:solidFill>
                <a:latin typeface="Oswald"/>
                <a:ea typeface="Oswald"/>
                <a:cs typeface="Oswald"/>
                <a:sym typeface="Oswald"/>
              </a:rPr>
              <a:t> </a:t>
            </a:r>
            <a:endParaRPr sz="3400">
              <a:solidFill>
                <a:srgbClr val="FFFFFF"/>
              </a:solidFill>
              <a:latin typeface="Oswald"/>
              <a:ea typeface="Oswald"/>
              <a:cs typeface="Oswald"/>
              <a:sym typeface="Oswald"/>
            </a:endParaRPr>
          </a:p>
        </p:txBody>
      </p:sp>
      <p:sp>
        <p:nvSpPr>
          <p:cNvPr id="275" name="Google Shape;275;p21"/>
          <p:cNvSpPr/>
          <p:nvPr/>
        </p:nvSpPr>
        <p:spPr>
          <a:xfrm flipH="1" rot="10800000">
            <a:off x="407575" y="2204543"/>
            <a:ext cx="13394700" cy="9772500"/>
          </a:xfrm>
          <a:prstGeom prst="round1Rect">
            <a:avLst>
              <a:gd fmla="val 848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6" name="Google Shape;276;p21"/>
          <p:cNvSpPr txBox="1"/>
          <p:nvPr/>
        </p:nvSpPr>
        <p:spPr>
          <a:xfrm>
            <a:off x="391600" y="1947975"/>
            <a:ext cx="8078700" cy="7272900"/>
          </a:xfrm>
          <a:prstGeom prst="rect">
            <a:avLst/>
          </a:prstGeom>
          <a:noFill/>
          <a:ln>
            <a:noFill/>
          </a:ln>
        </p:spPr>
        <p:txBody>
          <a:bodyPr anchorCtr="0" anchor="t" bIns="242375" lIns="242375" spcFirstLastPara="1" rIns="242375" wrap="square" tIns="242375">
            <a:noAutofit/>
          </a:bodyPr>
          <a:lstStyle/>
          <a:p>
            <a:pPr indent="-361950" lvl="0" marL="457200" rtl="0" algn="l">
              <a:lnSpc>
                <a:spcPct val="100000"/>
              </a:lnSpc>
              <a:spcBef>
                <a:spcPts val="1000"/>
              </a:spcBef>
              <a:spcAft>
                <a:spcPts val="0"/>
              </a:spcAft>
              <a:buSzPts val="2100"/>
              <a:buFont typeface="Merriweather"/>
              <a:buChar char="●"/>
            </a:pPr>
            <a:r>
              <a:rPr lang="en" sz="2100">
                <a:latin typeface="Merriweather"/>
                <a:ea typeface="Merriweather"/>
                <a:cs typeface="Merriweather"/>
                <a:sym typeface="Merriweather"/>
              </a:rPr>
              <a:t>The enterohepatic circulation of bile salts is the recycling of bile salts between the small intestine and the liver.</a:t>
            </a:r>
            <a:endParaRPr sz="2100">
              <a:latin typeface="Merriweather"/>
              <a:ea typeface="Merriweather"/>
              <a:cs typeface="Merriweather"/>
              <a:sym typeface="Merriweather"/>
            </a:endParaRPr>
          </a:p>
          <a:p>
            <a:pPr indent="-361950" lvl="0" marL="457200" rtl="0" algn="l">
              <a:lnSpc>
                <a:spcPct val="100000"/>
              </a:lnSpc>
              <a:spcBef>
                <a:spcPts val="0"/>
              </a:spcBef>
              <a:spcAft>
                <a:spcPts val="0"/>
              </a:spcAft>
              <a:buSzPts val="2100"/>
              <a:buFont typeface="Merriweather"/>
              <a:buChar char="●"/>
            </a:pPr>
            <a:r>
              <a:rPr lang="en" sz="2100">
                <a:latin typeface="Merriweather"/>
                <a:ea typeface="Merriweather"/>
                <a:cs typeface="Merriweather"/>
                <a:sym typeface="Merriweather"/>
              </a:rPr>
              <a:t>The total amount of bile acids in the body, primary or secondary, conjugated or free, at any time is defined as the </a:t>
            </a:r>
            <a:r>
              <a:rPr b="1" lang="en" sz="2100">
                <a:highlight>
                  <a:srgbClr val="D9EAD3"/>
                </a:highlight>
                <a:latin typeface="Merriweather"/>
                <a:ea typeface="Merriweather"/>
                <a:cs typeface="Merriweather"/>
                <a:sym typeface="Merriweather"/>
              </a:rPr>
              <a:t>total bile acid pool.</a:t>
            </a:r>
            <a:endParaRPr b="1" sz="2100">
              <a:highlight>
                <a:srgbClr val="D9EAD3"/>
              </a:highlight>
              <a:latin typeface="Merriweather"/>
              <a:ea typeface="Merriweather"/>
              <a:cs typeface="Merriweather"/>
              <a:sym typeface="Merriweather"/>
            </a:endParaRPr>
          </a:p>
          <a:p>
            <a:pPr indent="-361950" lvl="0" marL="457200" rtl="0" algn="l">
              <a:lnSpc>
                <a:spcPct val="100000"/>
              </a:lnSpc>
              <a:spcBef>
                <a:spcPts val="0"/>
              </a:spcBef>
              <a:spcAft>
                <a:spcPts val="0"/>
              </a:spcAft>
              <a:buSzPts val="2100"/>
              <a:buFont typeface="Merriweather"/>
              <a:buChar char="●"/>
            </a:pPr>
            <a:r>
              <a:rPr lang="en" sz="2100">
                <a:latin typeface="Merriweather"/>
                <a:ea typeface="Merriweather"/>
                <a:cs typeface="Merriweather"/>
                <a:sym typeface="Merriweather"/>
              </a:rPr>
              <a:t>In healthy people, the bile acid pool ranges from </a:t>
            </a:r>
            <a:r>
              <a:rPr lang="en" sz="2100">
                <a:highlight>
                  <a:srgbClr val="D9EAD3"/>
                </a:highlight>
                <a:latin typeface="Merriweather"/>
                <a:ea typeface="Merriweather"/>
                <a:cs typeface="Merriweather"/>
                <a:sym typeface="Merriweather"/>
              </a:rPr>
              <a:t>2-4 g</a:t>
            </a:r>
            <a:r>
              <a:rPr lang="en" sz="2100">
                <a:latin typeface="Merriweather"/>
                <a:ea typeface="Merriweather"/>
                <a:cs typeface="Merriweather"/>
                <a:sym typeface="Merriweather"/>
              </a:rPr>
              <a:t>. </a:t>
            </a:r>
            <a:endParaRPr sz="2100">
              <a:latin typeface="Merriweather"/>
              <a:ea typeface="Merriweather"/>
              <a:cs typeface="Merriweather"/>
              <a:sym typeface="Merriweather"/>
            </a:endParaRPr>
          </a:p>
          <a:p>
            <a:pPr indent="-361950" lvl="0" marL="457200" rtl="0" algn="l">
              <a:lnSpc>
                <a:spcPct val="100000"/>
              </a:lnSpc>
              <a:spcBef>
                <a:spcPts val="0"/>
              </a:spcBef>
              <a:spcAft>
                <a:spcPts val="0"/>
              </a:spcAft>
              <a:buSzPts val="2100"/>
              <a:buFont typeface="Merriweather"/>
              <a:buChar char="●"/>
            </a:pPr>
            <a:r>
              <a:rPr lang="en" sz="2100">
                <a:latin typeface="Merriweather"/>
                <a:ea typeface="Merriweather"/>
                <a:cs typeface="Merriweather"/>
                <a:sym typeface="Merriweather"/>
              </a:rPr>
              <a:t>The enterohepatic circulation of bile acids in this pool is physiologically extremely important. By cycling several times during a meal, a relatively small bile acid pool can provide the body with sufficient amounts of bile salts to promote lipid absorption.</a:t>
            </a:r>
            <a:endParaRPr sz="2100">
              <a:latin typeface="Merriweather"/>
              <a:ea typeface="Merriweather"/>
              <a:cs typeface="Merriweather"/>
              <a:sym typeface="Merriweather"/>
            </a:endParaRPr>
          </a:p>
          <a:p>
            <a:pPr indent="-361950" lvl="0" marL="457200" rtl="0" algn="l">
              <a:lnSpc>
                <a:spcPct val="100000"/>
              </a:lnSpc>
              <a:spcBef>
                <a:spcPts val="0"/>
              </a:spcBef>
              <a:spcAft>
                <a:spcPts val="0"/>
              </a:spcAft>
              <a:buSzPts val="2100"/>
              <a:buFont typeface="Merriweather"/>
              <a:buChar char="●"/>
            </a:pPr>
            <a:r>
              <a:rPr lang="en" sz="2100">
                <a:latin typeface="Merriweather"/>
                <a:ea typeface="Merriweather"/>
                <a:cs typeface="Merriweather"/>
                <a:sym typeface="Merriweather"/>
              </a:rPr>
              <a:t>In a light eater, the bile acid pool may circulate three to five (3-5) times a day; in a heavy eater, it may circulate 14 to 16 times a day.</a:t>
            </a:r>
            <a:endParaRPr sz="2100">
              <a:latin typeface="Merriweather"/>
              <a:ea typeface="Merriweather"/>
              <a:cs typeface="Merriweather"/>
              <a:sym typeface="Merriweather"/>
            </a:endParaRPr>
          </a:p>
          <a:p>
            <a:pPr indent="-361950" lvl="0" marL="457200" rtl="0" algn="l">
              <a:lnSpc>
                <a:spcPct val="100000"/>
              </a:lnSpc>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If e</a:t>
            </a:r>
            <a:r>
              <a:rPr b="1" lang="en" sz="2100">
                <a:solidFill>
                  <a:schemeClr val="dk1"/>
                </a:solidFill>
                <a:latin typeface="Merriweather"/>
                <a:ea typeface="Merriweather"/>
                <a:cs typeface="Merriweather"/>
                <a:sym typeface="Merriweather"/>
              </a:rPr>
              <a:t>nterohepatic circulation</a:t>
            </a:r>
            <a:r>
              <a:rPr lang="en" sz="2100">
                <a:solidFill>
                  <a:schemeClr val="dk1"/>
                </a:solidFill>
                <a:latin typeface="Merriweather"/>
                <a:ea typeface="Merriweather"/>
                <a:cs typeface="Merriweather"/>
                <a:sym typeface="Merriweather"/>
              </a:rPr>
              <a:t> is interrupted (e.g. due to obstruction or surgical removal</a:t>
            </a:r>
            <a:endParaRPr sz="21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Clr>
                <a:schemeClr val="dk1"/>
              </a:buClr>
              <a:buSzPts val="1100"/>
              <a:buFont typeface="Arial"/>
              <a:buNone/>
            </a:pPr>
            <a:r>
              <a:rPr lang="en" sz="2100">
                <a:solidFill>
                  <a:schemeClr val="dk1"/>
                </a:solidFill>
                <a:latin typeface="Merriweather"/>
                <a:ea typeface="Merriweather"/>
                <a:cs typeface="Merriweather"/>
                <a:sym typeface="Merriweather"/>
              </a:rPr>
              <a:t>or inflammation of the </a:t>
            </a:r>
            <a:r>
              <a:rPr b="1" lang="en" sz="2100" u="sng">
                <a:solidFill>
                  <a:schemeClr val="dk1"/>
                </a:solidFill>
                <a:latin typeface="Merriweather"/>
                <a:ea typeface="Merriweather"/>
                <a:cs typeface="Merriweather"/>
                <a:sym typeface="Merriweather"/>
              </a:rPr>
              <a:t>terminal ileum</a:t>
            </a:r>
            <a:r>
              <a:rPr lang="en" sz="2100">
                <a:solidFill>
                  <a:schemeClr val="dk1"/>
                </a:solidFill>
                <a:latin typeface="Merriweather"/>
                <a:ea typeface="Merriweather"/>
                <a:cs typeface="Merriweather"/>
                <a:sym typeface="Merriweather"/>
              </a:rPr>
              <a:t>), bile flow is markedly reduced.</a:t>
            </a:r>
            <a:endParaRPr sz="2100">
              <a:latin typeface="Merriweather"/>
              <a:ea typeface="Merriweather"/>
              <a:cs typeface="Merriweather"/>
              <a:sym typeface="Merriweather"/>
            </a:endParaRPr>
          </a:p>
          <a:p>
            <a:pPr indent="-361950" lvl="0" marL="457200" rtl="0" algn="l">
              <a:lnSpc>
                <a:spcPct val="100000"/>
              </a:lnSpc>
              <a:spcBef>
                <a:spcPts val="1000"/>
              </a:spcBef>
              <a:spcAft>
                <a:spcPts val="0"/>
              </a:spcAft>
              <a:buClr>
                <a:srgbClr val="45818E"/>
              </a:buClr>
              <a:buSzPts val="2100"/>
              <a:buFont typeface="Merriweather"/>
              <a:buChar char="●"/>
            </a:pPr>
            <a:r>
              <a:rPr lang="en" sz="2100">
                <a:solidFill>
                  <a:srgbClr val="45818E"/>
                </a:solidFill>
                <a:latin typeface="Merriweather"/>
                <a:ea typeface="Merriweather"/>
                <a:cs typeface="Merriweather"/>
                <a:sym typeface="Merriweather"/>
              </a:rPr>
              <a:t>About 5-15 g of bile acids are poured into the duodenum day</a:t>
            </a:r>
            <a:r>
              <a:rPr lang="en" sz="2100">
                <a:solidFill>
                  <a:srgbClr val="45818E"/>
                </a:solidFill>
                <a:latin typeface="Merriweather"/>
                <a:ea typeface="Merriweather"/>
                <a:cs typeface="Merriweather"/>
                <a:sym typeface="Merriweather"/>
              </a:rPr>
              <a:t>.</a:t>
            </a:r>
            <a:endParaRPr sz="2100">
              <a:solidFill>
                <a:srgbClr val="45818E"/>
              </a:solidFill>
              <a:latin typeface="Merriweather"/>
              <a:ea typeface="Merriweather"/>
              <a:cs typeface="Merriweather"/>
              <a:sym typeface="Merriweather"/>
            </a:endParaRPr>
          </a:p>
          <a:p>
            <a:pPr indent="-361950" lvl="0" marL="457200" rtl="0" algn="l">
              <a:lnSpc>
                <a:spcPct val="100000"/>
              </a:lnSpc>
              <a:spcBef>
                <a:spcPts val="0"/>
              </a:spcBef>
              <a:spcAft>
                <a:spcPts val="0"/>
              </a:spcAft>
              <a:buClr>
                <a:srgbClr val="45818E"/>
              </a:buClr>
              <a:buSzPts val="2100"/>
              <a:buFont typeface="Merriweather"/>
              <a:buChar char="●"/>
            </a:pPr>
            <a:r>
              <a:rPr lang="en" sz="2100">
                <a:solidFill>
                  <a:srgbClr val="45818E"/>
                </a:solidFill>
                <a:latin typeface="Merriweather"/>
                <a:ea typeface="Merriweather"/>
                <a:cs typeface="Merriweather"/>
                <a:sym typeface="Merriweather"/>
              </a:rPr>
              <a:t>On reaching the terminal ileum, about 95% of bile acids are absorbed, and reach the liver through the portal vein.</a:t>
            </a:r>
            <a:endParaRPr sz="2100">
              <a:solidFill>
                <a:srgbClr val="45818E"/>
              </a:solidFill>
              <a:latin typeface="Merriweather"/>
              <a:ea typeface="Merriweather"/>
              <a:cs typeface="Merriweather"/>
              <a:sym typeface="Merriweather"/>
            </a:endParaRPr>
          </a:p>
          <a:p>
            <a:pPr indent="-361950" lvl="0" marL="457200" rtl="0" algn="l">
              <a:lnSpc>
                <a:spcPct val="100000"/>
              </a:lnSpc>
              <a:spcBef>
                <a:spcPts val="0"/>
              </a:spcBef>
              <a:spcAft>
                <a:spcPts val="0"/>
              </a:spcAft>
              <a:buClr>
                <a:srgbClr val="45818E"/>
              </a:buClr>
              <a:buSzPts val="2100"/>
              <a:buFont typeface="Merriweather"/>
              <a:buChar char="●"/>
            </a:pPr>
            <a:r>
              <a:rPr lang="en" sz="2100">
                <a:solidFill>
                  <a:srgbClr val="45818E"/>
                </a:solidFill>
                <a:latin typeface="Merriweather"/>
                <a:ea typeface="Merriweather"/>
                <a:cs typeface="Merriweather"/>
                <a:sym typeface="Merriweather"/>
              </a:rPr>
              <a:t>About 0.3-0.5 g of bile acids are lost in feces daily (15- 35% of total bile acid pool). These are replaced by new synthesis in liver.</a:t>
            </a:r>
            <a:endParaRPr sz="2100">
              <a:solidFill>
                <a:srgbClr val="45818E"/>
              </a:solidFill>
              <a:latin typeface="Merriweather"/>
              <a:ea typeface="Merriweather"/>
              <a:cs typeface="Merriweather"/>
              <a:sym typeface="Merriweather"/>
            </a:endParaRPr>
          </a:p>
          <a:p>
            <a:pPr indent="-361950" lvl="0" marL="457200" rtl="0" algn="l">
              <a:lnSpc>
                <a:spcPct val="100000"/>
              </a:lnSpc>
              <a:spcBef>
                <a:spcPts val="0"/>
              </a:spcBef>
              <a:spcAft>
                <a:spcPts val="0"/>
              </a:spcAft>
              <a:buClr>
                <a:srgbClr val="45818E"/>
              </a:buClr>
              <a:buSzPts val="2100"/>
              <a:buFont typeface="Merriweather"/>
              <a:buChar char="●"/>
            </a:pPr>
            <a:r>
              <a:rPr lang="en" sz="2100">
                <a:solidFill>
                  <a:srgbClr val="45818E"/>
                </a:solidFill>
                <a:latin typeface="Merriweather"/>
                <a:ea typeface="Merriweather"/>
                <a:cs typeface="Merriweather"/>
                <a:sym typeface="Merriweather"/>
              </a:rPr>
              <a:t>5% of bile is lost in feces. </a:t>
            </a:r>
            <a:endParaRPr sz="2100">
              <a:solidFill>
                <a:srgbClr val="45818E"/>
              </a:solidFill>
              <a:latin typeface="Merriweather"/>
              <a:ea typeface="Merriweather"/>
              <a:cs typeface="Merriweather"/>
              <a:sym typeface="Merriweather"/>
            </a:endParaRPr>
          </a:p>
        </p:txBody>
      </p:sp>
      <p:sp>
        <p:nvSpPr>
          <p:cNvPr id="277" name="Google Shape;277;p21"/>
          <p:cNvSpPr/>
          <p:nvPr/>
        </p:nvSpPr>
        <p:spPr>
          <a:xfrm>
            <a:off x="12367200" y="2204400"/>
            <a:ext cx="468600" cy="97821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8" name="Google Shape;278;p21"/>
          <p:cNvSpPr txBox="1"/>
          <p:nvPr/>
        </p:nvSpPr>
        <p:spPr>
          <a:xfrm>
            <a:off x="844050" y="1300325"/>
            <a:ext cx="129582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800">
                <a:latin typeface="Oswald"/>
                <a:ea typeface="Oswald"/>
                <a:cs typeface="Oswald"/>
                <a:sym typeface="Oswald"/>
              </a:rPr>
              <a:t>ENTEROHEPATIC CIRCULATION (PORTAL CIRCULATING) OF BILE SALTS</a:t>
            </a:r>
            <a:endParaRPr sz="3800">
              <a:latin typeface="Oswald"/>
              <a:ea typeface="Oswald"/>
              <a:cs typeface="Oswald"/>
              <a:sym typeface="Oswald"/>
            </a:endParaRPr>
          </a:p>
        </p:txBody>
      </p:sp>
      <p:sp>
        <p:nvSpPr>
          <p:cNvPr id="279" name="Google Shape;279;p21"/>
          <p:cNvSpPr/>
          <p:nvPr/>
        </p:nvSpPr>
        <p:spPr>
          <a:xfrm>
            <a:off x="461325" y="1556184"/>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0" name="Google Shape;280;p21"/>
          <p:cNvSpPr txBox="1"/>
          <p:nvPr/>
        </p:nvSpPr>
        <p:spPr>
          <a:xfrm>
            <a:off x="8307175" y="8842724"/>
            <a:ext cx="3652800" cy="1373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solidFill>
                  <a:schemeClr val="dk1"/>
                </a:solidFill>
                <a:latin typeface="Merriweather"/>
                <a:ea typeface="Merriweather"/>
                <a:cs typeface="Merriweather"/>
                <a:sym typeface="Merriweather"/>
              </a:rPr>
              <a:t>Figure 8-13 </a:t>
            </a:r>
            <a:r>
              <a:rPr b="1" lang="en" sz="2700">
                <a:latin typeface="Merriweather"/>
                <a:ea typeface="Merriweather"/>
                <a:cs typeface="Merriweather"/>
                <a:sym typeface="Merriweather"/>
              </a:rPr>
              <a:t> </a:t>
            </a:r>
            <a:r>
              <a:rPr lang="en" sz="2700">
                <a:latin typeface="Merriweather"/>
                <a:ea typeface="Merriweather"/>
                <a:cs typeface="Merriweather"/>
                <a:sym typeface="Merriweather"/>
              </a:rPr>
              <a:t>Bile salts are recycled.</a:t>
            </a:r>
            <a:endParaRPr sz="2700">
              <a:solidFill>
                <a:schemeClr val="dk1"/>
              </a:solidFill>
              <a:latin typeface="Merriweather"/>
              <a:ea typeface="Merriweather"/>
              <a:cs typeface="Merriweather"/>
              <a:sym typeface="Merriweather"/>
            </a:endParaRPr>
          </a:p>
        </p:txBody>
      </p:sp>
      <p:pic>
        <p:nvPicPr>
          <p:cNvPr id="281" name="Google Shape;281;p21"/>
          <p:cNvPicPr preferRelativeResize="0"/>
          <p:nvPr/>
        </p:nvPicPr>
        <p:blipFill>
          <a:blip r:embed="rId3">
            <a:alphaModFix/>
          </a:blip>
          <a:stretch>
            <a:fillRect/>
          </a:stretch>
        </p:blipFill>
        <p:spPr>
          <a:xfrm>
            <a:off x="8307173" y="3516404"/>
            <a:ext cx="5237975" cy="5416525"/>
          </a:xfrm>
          <a:prstGeom prst="rect">
            <a:avLst/>
          </a:prstGeom>
          <a:noFill/>
          <a:ln cap="flat" cmpd="sng" w="9525">
            <a:solidFill>
              <a:srgbClr val="000000"/>
            </a:solidFill>
            <a:prstDash val="solid"/>
            <a:round/>
            <a:headEnd len="sm" w="sm" type="none"/>
            <a:tailEnd len="sm" w="sm" type="none"/>
          </a:ln>
        </p:spPr>
      </p:pic>
      <p:sp>
        <p:nvSpPr>
          <p:cNvPr id="282" name="Google Shape;282;p21"/>
          <p:cNvSpPr txBox="1"/>
          <p:nvPr/>
        </p:nvSpPr>
        <p:spPr>
          <a:xfrm>
            <a:off x="596400" y="13282600"/>
            <a:ext cx="8814600" cy="5204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00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The intestine is normally extremely efficient in absorbing the bile salts by carriers located in the </a:t>
            </a:r>
            <a:r>
              <a:rPr b="1" lang="en" sz="2000">
                <a:solidFill>
                  <a:srgbClr val="FF0000"/>
                </a:solidFill>
                <a:latin typeface="Merriweather"/>
                <a:ea typeface="Merriweather"/>
                <a:cs typeface="Merriweather"/>
                <a:sym typeface="Merriweather"/>
              </a:rPr>
              <a:t>terminal ileum. </a:t>
            </a:r>
            <a:endParaRPr b="1" sz="2000">
              <a:solidFill>
                <a:srgbClr val="FF0000"/>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b="1" lang="en" sz="2000">
                <a:solidFill>
                  <a:schemeClr val="dk1"/>
                </a:solidFill>
                <a:latin typeface="Merriweather"/>
                <a:ea typeface="Merriweather"/>
                <a:cs typeface="Merriweather"/>
                <a:sym typeface="Merriweather"/>
              </a:rPr>
              <a:t>Bile salts or bile acids in the intestine lumen are absorbed via four pathways into portal circulation </a:t>
            </a:r>
            <a:r>
              <a:rPr b="1" lang="en" sz="2000">
                <a:solidFill>
                  <a:srgbClr val="FF0000"/>
                </a:solidFill>
                <a:latin typeface="Merriweather"/>
                <a:ea typeface="Merriweather"/>
                <a:cs typeface="Merriweather"/>
                <a:sym typeface="Merriweather"/>
              </a:rPr>
              <a:t>(enterohepatic circulation):</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AutoNum type="arabicPeriod"/>
            </a:pPr>
            <a:r>
              <a:rPr lang="en" sz="2000">
                <a:solidFill>
                  <a:schemeClr val="dk1"/>
                </a:solidFill>
                <a:latin typeface="Merriweather"/>
                <a:ea typeface="Merriweather"/>
                <a:cs typeface="Merriweather"/>
                <a:sym typeface="Merriweather"/>
              </a:rPr>
              <a:t>An active carrier-mediated process </a:t>
            </a:r>
            <a:r>
              <a:rPr lang="en" sz="2000">
                <a:solidFill>
                  <a:srgbClr val="FF0000"/>
                </a:solidFill>
                <a:latin typeface="Merriweather"/>
                <a:ea typeface="Merriweather"/>
                <a:cs typeface="Merriweather"/>
                <a:sym typeface="Merriweather"/>
              </a:rPr>
              <a:t>(Apical Na+ dependent Bile salt transporter (ASBT) </a:t>
            </a:r>
            <a:r>
              <a:rPr lang="en" sz="2000">
                <a:latin typeface="Merriweather"/>
                <a:ea typeface="Merriweather"/>
                <a:cs typeface="Merriweather"/>
                <a:sym typeface="Merriweather"/>
              </a:rPr>
              <a:t>(Conjugated bile acids, 2ry active transported. Powered by Na gradient across the brush border membrane).</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AutoNum type="arabicPeriod"/>
            </a:pPr>
            <a:r>
              <a:rPr lang="en" sz="2000">
                <a:latin typeface="Merriweather"/>
                <a:ea typeface="Merriweather"/>
                <a:cs typeface="Merriweather"/>
                <a:sym typeface="Merriweather"/>
              </a:rPr>
              <a:t>Simple diffusion</a:t>
            </a:r>
            <a:r>
              <a:rPr lang="en" sz="2000">
                <a:solidFill>
                  <a:schemeClr val="dk1"/>
                </a:solidFill>
                <a:latin typeface="Merriweather"/>
                <a:ea typeface="Merriweather"/>
                <a:cs typeface="Merriweather"/>
                <a:sym typeface="Merriweather"/>
              </a:rPr>
              <a:t> (Unconjugated bile acids, less polar).</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AutoNum type="arabicPeriod"/>
            </a:pPr>
            <a:r>
              <a:rPr lang="en" sz="2000">
                <a:solidFill>
                  <a:schemeClr val="dk1"/>
                </a:solidFill>
                <a:latin typeface="Merriweather"/>
                <a:ea typeface="Merriweather"/>
                <a:cs typeface="Merriweather"/>
                <a:sym typeface="Merriweather"/>
              </a:rPr>
              <a:t>Deconjugation and/or transforming of bile salts to bile acids (by bacteria).</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AutoNum type="arabicPeriod"/>
            </a:pPr>
            <a:r>
              <a:rPr lang="en" sz="2000">
                <a:solidFill>
                  <a:schemeClr val="dk1"/>
                </a:solidFill>
                <a:latin typeface="Merriweather"/>
                <a:ea typeface="Merriweather"/>
                <a:cs typeface="Merriweather"/>
                <a:sym typeface="Merriweather"/>
              </a:rPr>
              <a:t>Transforming the primary bile acids to secondary bile acids (by bacteria).</a:t>
            </a:r>
            <a:endParaRPr sz="2000">
              <a:solidFill>
                <a:schemeClr val="dk1"/>
              </a:solidFill>
              <a:latin typeface="Merriweather"/>
              <a:ea typeface="Merriweather"/>
              <a:cs typeface="Merriweather"/>
              <a:sym typeface="Merriweather"/>
            </a:endParaRPr>
          </a:p>
          <a:p>
            <a:pPr indent="0" lvl="0" marL="457200" rtl="0" algn="l">
              <a:lnSpc>
                <a:spcPct val="115000"/>
              </a:lnSpc>
              <a:spcBef>
                <a:spcPts val="1000"/>
              </a:spcBef>
              <a:spcAft>
                <a:spcPts val="0"/>
              </a:spcAft>
              <a:buNone/>
            </a:pPr>
            <a:r>
              <a:t/>
            </a:r>
            <a:endParaRPr sz="2000">
              <a:solidFill>
                <a:schemeClr val="dk1"/>
              </a:solidFill>
              <a:latin typeface="Merriweather"/>
              <a:ea typeface="Merriweather"/>
              <a:cs typeface="Merriweather"/>
              <a:sym typeface="Merriweather"/>
            </a:endParaRPr>
          </a:p>
        </p:txBody>
      </p:sp>
      <p:sp>
        <p:nvSpPr>
          <p:cNvPr id="283" name="Google Shape;283;p21"/>
          <p:cNvSpPr txBox="1"/>
          <p:nvPr/>
        </p:nvSpPr>
        <p:spPr>
          <a:xfrm>
            <a:off x="736875" y="13501575"/>
            <a:ext cx="10216200" cy="468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t/>
            </a:r>
            <a:endParaRPr sz="4800">
              <a:latin typeface="Oswald"/>
              <a:ea typeface="Oswald"/>
              <a:cs typeface="Oswald"/>
              <a:sym typeface="Oswald"/>
            </a:endParaRPr>
          </a:p>
        </p:txBody>
      </p:sp>
      <p:sp>
        <p:nvSpPr>
          <p:cNvPr id="284" name="Google Shape;284;p21"/>
          <p:cNvSpPr/>
          <p:nvPr/>
        </p:nvSpPr>
        <p:spPr>
          <a:xfrm>
            <a:off x="461325" y="12752513"/>
            <a:ext cx="468600" cy="468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5" name="Google Shape;285;p21"/>
          <p:cNvSpPr txBox="1"/>
          <p:nvPr/>
        </p:nvSpPr>
        <p:spPr>
          <a:xfrm>
            <a:off x="9023400" y="17154175"/>
            <a:ext cx="3000000" cy="9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latin typeface="Merriweather"/>
                <a:ea typeface="Merriweather"/>
                <a:cs typeface="Merriweather"/>
                <a:sym typeface="Merriweather"/>
              </a:rPr>
              <a:t>Figure 8-14 </a:t>
            </a:r>
            <a:endParaRPr/>
          </a:p>
        </p:txBody>
      </p:sp>
      <p:sp>
        <p:nvSpPr>
          <p:cNvPr id="286" name="Google Shape;286;p21"/>
          <p:cNvSpPr/>
          <p:nvPr/>
        </p:nvSpPr>
        <p:spPr>
          <a:xfrm>
            <a:off x="12459375" y="13284946"/>
            <a:ext cx="468600" cy="52044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7" name="Google Shape;287;p21"/>
          <p:cNvSpPr/>
          <p:nvPr/>
        </p:nvSpPr>
        <p:spPr>
          <a:xfrm>
            <a:off x="11701225" y="13284946"/>
            <a:ext cx="468600" cy="52044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288" name="Google Shape;288;p21"/>
          <p:cNvPicPr preferRelativeResize="0"/>
          <p:nvPr/>
        </p:nvPicPr>
        <p:blipFill>
          <a:blip r:embed="rId4">
            <a:alphaModFix/>
          </a:blip>
          <a:stretch>
            <a:fillRect/>
          </a:stretch>
        </p:blipFill>
        <p:spPr>
          <a:xfrm>
            <a:off x="9290350" y="13952650"/>
            <a:ext cx="4318261" cy="320152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